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theme/theme2.xml" ContentType="application/vnd.openxmlformats-officedocument.theme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ppt/metadata" ContentType="application/binary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64" r:id="rId4"/>
    <p:sldMasterId id="2147483679" r:id="rId5"/>
    <p:sldMasterId id="2147483698" r:id="rId6"/>
  </p:sldMasterIdLst>
  <p:notesMasterIdLst>
    <p:notesMasterId r:id="rId53"/>
  </p:notesMasterIdLst>
  <p:sldIdLst>
    <p:sldId id="480" r:id="rId7"/>
    <p:sldId id="481" r:id="rId8"/>
    <p:sldId id="482" r:id="rId9"/>
    <p:sldId id="313" r:id="rId10"/>
    <p:sldId id="483" r:id="rId11"/>
    <p:sldId id="484" r:id="rId12"/>
    <p:sldId id="485" r:id="rId13"/>
    <p:sldId id="486" r:id="rId14"/>
    <p:sldId id="487" r:id="rId15"/>
    <p:sldId id="488" r:id="rId16"/>
    <p:sldId id="489" r:id="rId17"/>
    <p:sldId id="490" r:id="rId18"/>
    <p:sldId id="491" r:id="rId19"/>
    <p:sldId id="492" r:id="rId20"/>
    <p:sldId id="493" r:id="rId21"/>
    <p:sldId id="494" r:id="rId22"/>
    <p:sldId id="495" r:id="rId23"/>
    <p:sldId id="496" r:id="rId24"/>
    <p:sldId id="497" r:id="rId25"/>
    <p:sldId id="498" r:id="rId26"/>
    <p:sldId id="499" r:id="rId27"/>
    <p:sldId id="500" r:id="rId28"/>
    <p:sldId id="501" r:id="rId29"/>
    <p:sldId id="502" r:id="rId30"/>
    <p:sldId id="503" r:id="rId31"/>
    <p:sldId id="504" r:id="rId32"/>
    <p:sldId id="505" r:id="rId33"/>
    <p:sldId id="506" r:id="rId34"/>
    <p:sldId id="507" r:id="rId35"/>
    <p:sldId id="508" r:id="rId36"/>
    <p:sldId id="509" r:id="rId37"/>
    <p:sldId id="510" r:id="rId38"/>
    <p:sldId id="511" r:id="rId39"/>
    <p:sldId id="512" r:id="rId40"/>
    <p:sldId id="514" r:id="rId41"/>
    <p:sldId id="513" r:id="rId42"/>
    <p:sldId id="515" r:id="rId43"/>
    <p:sldId id="516" r:id="rId44"/>
    <p:sldId id="517" r:id="rId45"/>
    <p:sldId id="518" r:id="rId46"/>
    <p:sldId id="519" r:id="rId47"/>
    <p:sldId id="521" r:id="rId48"/>
    <p:sldId id="520" r:id="rId49"/>
    <p:sldId id="522" r:id="rId50"/>
    <p:sldId id="526" r:id="rId51"/>
    <p:sldId id="349" r:id="rId52"/>
  </p:sldIdLst>
  <p:sldSz cx="9144000" cy="6858000" type="screen4x3"/>
  <p:notesSz cx="6858000" cy="9296400"/>
  <p:embeddedFontLst>
    <p:embeddedFont>
      <p:font typeface="Tajawal Medium" panose="00000600000000000000" charset="-78"/>
      <p:regular r:id="rId54"/>
      <p:bold r:id="rId55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928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  <p:ext uri="http://customooxmlschemas.google.com/">
      <go:slidesCustomData xmlns="" xmlns:mc="http://schemas.openxmlformats.org/markup-compatibility/2006" xmlns:mv="urn:schemas-microsoft-com:mac:vml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xmlns:go="http://customooxmlschemas.google.com/" r:id="rId63" roundtripDataSignature="AMtx7miYamKU/jQ8tFhQQT89IWAH5V98Ug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B8A283D-224A-333D-0F20-EF898B8FE46F}" v="16" dt="2025-06-19T08:27:12.771"/>
  </p1510:revLst>
</p1510:revInfo>
</file>

<file path=ppt/tableStyles.xml><?xml version="1.0" encoding="utf-8"?>
<a:tblStyleLst xmlns:a="http://schemas.openxmlformats.org/drawingml/2006/main" def="{F15D9FCD-AEDE-4406-8D37-4085F9826E86}">
  <a:tblStyle styleId="{F15D9FCD-AEDE-4406-8D37-4085F9826E86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/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111" d="100"/>
          <a:sy n="111" d="100"/>
        </p:scale>
        <p:origin x="97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100" d="100"/>
          <a:sy n="100" d="100"/>
        </p:scale>
        <p:origin x="0" y="0"/>
      </p:cViewPr>
      <p:guideLst>
        <p:guide orient="horz" pos="2928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7.xml"/><Relationship Id="rId18" Type="http://schemas.openxmlformats.org/officeDocument/2006/relationships/slide" Target="slides/slide12.xml"/><Relationship Id="rId26" Type="http://schemas.openxmlformats.org/officeDocument/2006/relationships/slide" Target="slides/slide20.xml"/><Relationship Id="rId39" Type="http://schemas.openxmlformats.org/officeDocument/2006/relationships/slide" Target="slides/slide33.xml"/><Relationship Id="rId21" Type="http://schemas.openxmlformats.org/officeDocument/2006/relationships/slide" Target="slides/slide15.xml"/><Relationship Id="rId34" Type="http://schemas.openxmlformats.org/officeDocument/2006/relationships/slide" Target="slides/slide28.xml"/><Relationship Id="rId42" Type="http://schemas.openxmlformats.org/officeDocument/2006/relationships/slide" Target="slides/slide36.xml"/><Relationship Id="rId47" Type="http://schemas.openxmlformats.org/officeDocument/2006/relationships/slide" Target="slides/slide41.xml"/><Relationship Id="rId50" Type="http://schemas.openxmlformats.org/officeDocument/2006/relationships/slide" Target="slides/slide44.xml"/><Relationship Id="rId55" Type="http://schemas.openxmlformats.org/officeDocument/2006/relationships/font" Target="fonts/font2.fntdata"/><Relationship Id="rId63" Type="http://customschemas.google.com/relationships/presentationmetadata" Target="metadata"/><Relationship Id="rId68" Type="http://schemas.microsoft.com/office/2015/10/relationships/revisionInfo" Target="revisionInfo.xml"/><Relationship Id="rId7" Type="http://schemas.openxmlformats.org/officeDocument/2006/relationships/slide" Target="slides/slide1.xml"/><Relationship Id="rId2" Type="http://schemas.openxmlformats.org/officeDocument/2006/relationships/customXml" Target="../customXml/item2.xml"/><Relationship Id="rId16" Type="http://schemas.openxmlformats.org/officeDocument/2006/relationships/slide" Target="slides/slide10.xml"/><Relationship Id="rId29" Type="http://schemas.openxmlformats.org/officeDocument/2006/relationships/slide" Target="slides/slide23.xml"/><Relationship Id="rId11" Type="http://schemas.openxmlformats.org/officeDocument/2006/relationships/slide" Target="slides/slide5.xml"/><Relationship Id="rId24" Type="http://schemas.openxmlformats.org/officeDocument/2006/relationships/slide" Target="slides/slide18.xml"/><Relationship Id="rId32" Type="http://schemas.openxmlformats.org/officeDocument/2006/relationships/slide" Target="slides/slide26.xml"/><Relationship Id="rId37" Type="http://schemas.openxmlformats.org/officeDocument/2006/relationships/slide" Target="slides/slide31.xml"/><Relationship Id="rId40" Type="http://schemas.openxmlformats.org/officeDocument/2006/relationships/slide" Target="slides/slide34.xml"/><Relationship Id="rId45" Type="http://schemas.openxmlformats.org/officeDocument/2006/relationships/slide" Target="slides/slide39.xml"/><Relationship Id="rId53" Type="http://schemas.openxmlformats.org/officeDocument/2006/relationships/notesMaster" Target="notesMasters/notesMaster1.xml"/><Relationship Id="rId66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9" Type="http://schemas.openxmlformats.org/officeDocument/2006/relationships/slide" Target="slides/slide13.xml"/><Relationship Id="rId14" Type="http://schemas.openxmlformats.org/officeDocument/2006/relationships/slide" Target="slides/slide8.xml"/><Relationship Id="rId22" Type="http://schemas.openxmlformats.org/officeDocument/2006/relationships/slide" Target="slides/slide16.xml"/><Relationship Id="rId27" Type="http://schemas.openxmlformats.org/officeDocument/2006/relationships/slide" Target="slides/slide21.xml"/><Relationship Id="rId30" Type="http://schemas.openxmlformats.org/officeDocument/2006/relationships/slide" Target="slides/slide24.xml"/><Relationship Id="rId35" Type="http://schemas.openxmlformats.org/officeDocument/2006/relationships/slide" Target="slides/slide29.xml"/><Relationship Id="rId43" Type="http://schemas.openxmlformats.org/officeDocument/2006/relationships/slide" Target="slides/slide37.xml"/><Relationship Id="rId48" Type="http://schemas.openxmlformats.org/officeDocument/2006/relationships/slide" Target="slides/slide42.xml"/><Relationship Id="rId64" Type="http://schemas.openxmlformats.org/officeDocument/2006/relationships/presProps" Target="presProps.xml"/><Relationship Id="rId8" Type="http://schemas.openxmlformats.org/officeDocument/2006/relationships/slide" Target="slides/slide2.xml"/><Relationship Id="rId51" Type="http://schemas.openxmlformats.org/officeDocument/2006/relationships/slide" Target="slides/slide45.xml"/><Relationship Id="rId3" Type="http://schemas.openxmlformats.org/officeDocument/2006/relationships/customXml" Target="../customXml/item3.xml"/><Relationship Id="rId12" Type="http://schemas.openxmlformats.org/officeDocument/2006/relationships/slide" Target="slides/slide6.xml"/><Relationship Id="rId17" Type="http://schemas.openxmlformats.org/officeDocument/2006/relationships/slide" Target="slides/slide11.xml"/><Relationship Id="rId25" Type="http://schemas.openxmlformats.org/officeDocument/2006/relationships/slide" Target="slides/slide19.xml"/><Relationship Id="rId33" Type="http://schemas.openxmlformats.org/officeDocument/2006/relationships/slide" Target="slides/slide27.xml"/><Relationship Id="rId38" Type="http://schemas.openxmlformats.org/officeDocument/2006/relationships/slide" Target="slides/slide32.xml"/><Relationship Id="rId46" Type="http://schemas.openxmlformats.org/officeDocument/2006/relationships/slide" Target="slides/slide40.xml"/><Relationship Id="rId67" Type="http://schemas.openxmlformats.org/officeDocument/2006/relationships/tableStyles" Target="tableStyles.xml"/><Relationship Id="rId20" Type="http://schemas.openxmlformats.org/officeDocument/2006/relationships/slide" Target="slides/slide14.xml"/><Relationship Id="rId41" Type="http://schemas.openxmlformats.org/officeDocument/2006/relationships/slide" Target="slides/slide35.xml"/><Relationship Id="rId54" Type="http://schemas.openxmlformats.org/officeDocument/2006/relationships/font" Target="fonts/font1.fntdata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5" Type="http://schemas.openxmlformats.org/officeDocument/2006/relationships/slide" Target="slides/slide9.xml"/><Relationship Id="rId23" Type="http://schemas.openxmlformats.org/officeDocument/2006/relationships/slide" Target="slides/slide17.xml"/><Relationship Id="rId28" Type="http://schemas.openxmlformats.org/officeDocument/2006/relationships/slide" Target="slides/slide22.xml"/><Relationship Id="rId36" Type="http://schemas.openxmlformats.org/officeDocument/2006/relationships/slide" Target="slides/slide30.xml"/><Relationship Id="rId49" Type="http://schemas.openxmlformats.org/officeDocument/2006/relationships/slide" Target="slides/slide43.xml"/><Relationship Id="rId10" Type="http://schemas.openxmlformats.org/officeDocument/2006/relationships/slide" Target="slides/slide4.xml"/><Relationship Id="rId31" Type="http://schemas.openxmlformats.org/officeDocument/2006/relationships/slide" Target="slides/slide25.xml"/><Relationship Id="rId44" Type="http://schemas.openxmlformats.org/officeDocument/2006/relationships/slide" Target="slides/slide38.xml"/><Relationship Id="rId52" Type="http://schemas.openxmlformats.org/officeDocument/2006/relationships/slide" Target="slides/slide46.xml"/><Relationship Id="rId65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body" idx="1"/>
          </p:nvPr>
        </p:nvSpPr>
        <p:spPr>
          <a:xfrm>
            <a:off x="914400" y="4416425"/>
            <a:ext cx="5029200" cy="4183063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t" anchorCtr="0">
            <a:noAutofit/>
          </a:bodyPr>
          <a:lstStyle>
            <a:lvl1pPr marL="457200" marR="0" lvl="0" indent="-228600" algn="l" rtl="0">
              <a:spcBef>
                <a:spcPts val="36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1pPr>
            <a:lvl2pPr marL="914400" marR="0" lvl="1" indent="-228600" algn="l" rtl="0">
              <a:spcBef>
                <a:spcPts val="36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2pPr>
            <a:lvl3pPr marL="1371600" marR="0" lvl="2" indent="-228600" algn="l" rtl="0">
              <a:spcBef>
                <a:spcPts val="36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3pPr>
            <a:lvl4pPr marL="1828800" marR="0" lvl="3" indent="-228600" algn="l" rtl="0">
              <a:spcBef>
                <a:spcPts val="36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4pPr>
            <a:lvl5pPr marL="2286000" marR="0" lvl="4" indent="-228600" algn="l" rtl="0">
              <a:spcBef>
                <a:spcPts val="36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>
            <a:spLocks noGrp="1" noRot="1" noChangeAspect="1"/>
          </p:cNvSpPr>
          <p:nvPr>
            <p:ph type="sldImg" idx="2"/>
          </p:nvPr>
        </p:nvSpPr>
        <p:spPr>
          <a:xfrm>
            <a:off x="1108075" y="698500"/>
            <a:ext cx="4641850" cy="3482975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chemeClr val="dk1"/>
            </a:solidFill>
            <a:prstDash val="solid"/>
            <a:miter lim="800000"/>
            <a:headEnd type="none" w="sm" len="sm"/>
            <a:tailEnd type="none" w="sm" len="sm"/>
          </a:ln>
        </p:spPr>
      </p:sp>
      <p:sp>
        <p:nvSpPr>
          <p:cNvPr id="5" name="Google Shape;5;n"/>
          <p:cNvSpPr/>
          <p:nvPr/>
        </p:nvSpPr>
        <p:spPr>
          <a:xfrm>
            <a:off x="69850" y="93663"/>
            <a:ext cx="2217738" cy="3063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ctr" anchorCtr="0">
            <a:sp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4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Chapter 1: Entrepreneurship</a:t>
            </a:r>
            <a:endParaRPr/>
          </a:p>
        </p:txBody>
      </p:sp>
      <p:sp>
        <p:nvSpPr>
          <p:cNvPr id="6" name="Google Shape;6;n"/>
          <p:cNvSpPr/>
          <p:nvPr/>
        </p:nvSpPr>
        <p:spPr>
          <a:xfrm>
            <a:off x="6397625" y="8896350"/>
            <a:ext cx="390525" cy="3063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0475" tIns="44450" rIns="90475" bIns="44450" anchor="ctr" anchorCtr="0">
            <a:sp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 sz="1400" b="0" i="0" u="none" strike="noStrike" cap="none">
                <a:solidFill>
                  <a:schemeClr val="dk1"/>
                </a:solidFill>
                <a:latin typeface="Times New Roman"/>
                <a:ea typeface="Times New Roman"/>
                <a:cs typeface="Times New Roman"/>
                <a:sym typeface="Times New Roman"/>
              </a:rPr>
              <a:t>‹#›</a:t>
            </a:fld>
            <a:endParaRPr sz="1400" b="0" i="0" u="none" strike="noStrike" cap="none">
              <a:solidFill>
                <a:schemeClr val="dk1"/>
              </a:solidFill>
              <a:latin typeface="Times New Roman"/>
              <a:ea typeface="Times New Roman"/>
              <a:cs typeface="Times New Roman"/>
              <a:sym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4275829628"/>
      </p:ext>
    </p:extLst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E88088B5-5D3D-41C5-9929-9FAB3A249D9E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1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Slide Image Placeholder 1">
            <a:extLst>
              <a:ext uri="{FF2B5EF4-FFF2-40B4-BE49-F238E27FC236}">
                <a16:creationId xmlns:a16="http://schemas.microsoft.com/office/drawing/2014/main" id="{BEAB644D-0FF4-4ACE-0D2A-B08DE637818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19" name="Notes Placeholder 2">
            <a:extLst>
              <a:ext uri="{FF2B5EF4-FFF2-40B4-BE49-F238E27FC236}">
                <a16:creationId xmlns:a16="http://schemas.microsoft.com/office/drawing/2014/main" id="{C92CDEDC-25BA-89B7-7F7A-FA41D13735A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06669B-538D-23A7-68E4-E7767D829DC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AEAACFCE-1C7F-4828-9DD3-013AD28B3286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US" sz="12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Arial" panose="020B060402020202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485800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6720463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84960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3391464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52615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92958034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511716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9960257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3777705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3801721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0159133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5872550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3698654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7784175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3737178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835410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534917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50386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44393606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272027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0680829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45087777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6504350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8290618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9663086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48270935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22137238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14817239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148522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78448706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8337545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0145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E1EDAB64-9124-E7E8-6118-1885BFAFE26E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8596974-F39E-4242-AC5C-3DE3A1250A99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307ABECF-169B-FCD0-387D-214E0A28A639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58472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79F97DA-107A-BC98-D13F-F812E92040EF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F3B28AF-9EAB-4694-9FB6-7473E3330F0A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7EDA1891-A3EA-8B08-30EB-97E20E24834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5793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AFF5E5F9-89E5-84DC-FDFC-B224F6DFBC0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D8AA33-8624-481F-AE53-0EE4A2B64F23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47DF0107-D78B-4788-ECFB-C4C0E380F94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662920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318A826-62D4-7C6F-4A2D-DC54870BFB59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56222F-7247-4A84-9955-5B60CB28BAAD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E9881050-21C1-E495-0959-A1149CFC424B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13530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9A0959A1-C0B4-2ED3-8F35-F228EAC3D73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E0E9117-C140-4CA1-B043-A6E646B81783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8" name="Rectangle 5">
            <a:extLst>
              <a:ext uri="{FF2B5EF4-FFF2-40B4-BE49-F238E27FC236}">
                <a16:creationId xmlns:a16="http://schemas.microsoft.com/office/drawing/2014/main" id="{A30669B8-6322-A97A-B5D1-D58B7988CBCE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96605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4">
            <a:extLst>
              <a:ext uri="{FF2B5EF4-FFF2-40B4-BE49-F238E27FC236}">
                <a16:creationId xmlns:a16="http://schemas.microsoft.com/office/drawing/2014/main" id="{156AA16E-763A-0FCB-EB34-EDF86F8FE2A5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40206E-680D-42A0-BE34-485FA94862A6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4" name="Rectangle 5">
            <a:extLst>
              <a:ext uri="{FF2B5EF4-FFF2-40B4-BE49-F238E27FC236}">
                <a16:creationId xmlns:a16="http://schemas.microsoft.com/office/drawing/2014/main" id="{D1EDCE68-DA14-8DBB-B682-6DA0225B8A2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5957076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73C9B785-23FC-0228-63A0-9FD61F07ADF6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90053A-E439-4A23-8EEF-F377ADA9E9A7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3" name="Rectangle 5">
            <a:extLst>
              <a:ext uri="{FF2B5EF4-FFF2-40B4-BE49-F238E27FC236}">
                <a16:creationId xmlns:a16="http://schemas.microsoft.com/office/drawing/2014/main" id="{A5413AB4-460D-111D-2083-96C582AD938C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2844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A2226E50-7750-71FA-C057-DA4528D47183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2B0A11-F591-4FC9-90EF-65AEA790DDB1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D5980DD-9D4E-A5DD-2170-052F2B8D802A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45319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D781B63-FFFE-C289-6AE2-8A28A7B4E44C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1F0271E-A766-474D-AD4B-1B53285D2A61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0AFAED06-22AC-0FB2-0B31-33239CF54506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13853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0F79907A-73EF-3A09-4DF3-36103556D3EB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0F87FB04-74F7-43BE-89C3-64C3F3BA9C9C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C261C921-69E0-7062-B533-E6BE0AD7603D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31029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4">
            <a:extLst>
              <a:ext uri="{FF2B5EF4-FFF2-40B4-BE49-F238E27FC236}">
                <a16:creationId xmlns:a16="http://schemas.microsoft.com/office/drawing/2014/main" id="{D735EB39-BB47-3589-4CEA-304600254CF0}"/>
              </a:ext>
            </a:extLst>
          </p:cNvPr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9CC0CF-CDFD-416D-90F4-6471FC0F56A3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Rectangle 5">
            <a:extLst>
              <a:ext uri="{FF2B5EF4-FFF2-40B4-BE49-F238E27FC236}">
                <a16:creationId xmlns:a16="http://schemas.microsoft.com/office/drawing/2014/main" id="{96D6AC8A-4098-2627-1BAF-2CA0D9DB6BE0}"/>
              </a:ext>
            </a:extLst>
          </p:cNvPr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43637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395698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">
  <p:cSld name="Title &amp; 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" name="Shape 56"/>
          <p:cNvSpPr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/>
          <a:lstStyle/>
          <a:p>
            <a:r>
              <a:t>Title Text</a:t>
            </a:r>
          </a:p>
        </p:txBody>
      </p:sp>
      <p:sp>
        <p:nvSpPr>
          <p:cNvPr id="57" name="Shape 57"/>
          <p:cNvSpPr>
            <a:spLocks noGrp="1"/>
          </p:cNvSpPr>
          <p:nvPr>
            <p:ph type="body" idx="1"/>
          </p:nvPr>
        </p:nvSpPr>
        <p:spPr>
          <a:prstGeom prst="rect">
            <a:avLst/>
          </a:prstGeom>
        </p:spPr>
        <p:txBody>
          <a:bodyPr/>
          <a:lstStyle/>
          <a:p>
            <a:r>
              <a:t>Body Level One</a:t>
            </a:r>
          </a:p>
          <a:p>
            <a:pPr lvl="1"/>
            <a:r>
              <a:t>Body Level Two</a:t>
            </a:r>
          </a:p>
          <a:p>
            <a:pPr lvl="2"/>
            <a:r>
              <a:t>Body Level Three</a:t>
            </a:r>
          </a:p>
          <a:p>
            <a:pPr lvl="3"/>
            <a:r>
              <a:t>Body Level Four</a:t>
            </a:r>
          </a:p>
          <a:p>
            <a:pPr lvl="4"/>
            <a:r>
              <a:t>Body Level Five</a:t>
            </a:r>
          </a:p>
        </p:txBody>
      </p:sp>
      <p:sp>
        <p:nvSpPr>
          <p:cNvPr id="2" name="Shape 58">
            <a:extLst>
              <a:ext uri="{FF2B5EF4-FFF2-40B4-BE49-F238E27FC236}">
                <a16:creationId xmlns:a16="http://schemas.microsoft.com/office/drawing/2014/main" id="{4FCC56FE-AF49-EE68-6638-8B6E1865C2F5}"/>
              </a:ext>
            </a:extLst>
          </p:cNvPr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F6FCF3-A828-472E-B650-90B416655804}" type="slidenum">
              <a:rPr/>
              <a:pPr>
                <a:defRPr/>
              </a:pPr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231795039"/>
      </p:ext>
    </p:extLst>
  </p:cSld>
  <p:clrMapOvr>
    <a:masterClrMapping/>
  </p:clrMapOvr>
  <p:transition spd="med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9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813108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C9A8D63-23A8-C1C6-9CF1-C53B9346D0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E63F65-8261-4AE4-B3A2-80D0D641FE3D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F82A6E-DDA2-78F5-EAC5-33EE9B5F0C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255753-800E-A3F6-F261-3EE66D23FF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5122C4-3579-435B-8DC8-99D1C6C76609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817754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A8F4BA-9DC1-F57F-F1E5-BB8EE11DF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4856CC-955B-4048-A086-A628BF50D7A9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0D9A51-8B65-A1CA-2802-FF2AEF880F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F61CB0-A9DF-631C-9BA7-6430A8626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1D033A-0B7B-4E2C-B512-CEF9B5E14AB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087082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FA52E8-65D5-6853-C511-79E1FF9FD6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2A4B63-E9C8-4FCF-B94A-F412AEE6DCA6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4767BF-3B32-24B6-022D-B963B4CFD3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19EA0EB-04F8-9388-70F0-4470707CC5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ED1A58-3672-4BB2-9A68-106EE908DC80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877732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596F036-680F-4429-0959-C88EF9FB2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E1A385-64B9-4348-BCF3-D588BF9F8329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27C59F9B-9899-3654-4591-75E183BB0D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EA843EAC-3A0D-C721-61BB-E710A75E12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03B146-2CBE-45CE-81F6-E45D9CDCF54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5152567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580B9CC6-D848-1F58-357F-F70C5E7BCC2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794843-249D-47DC-AE3A-B1AAECB06211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D9123F39-161C-0531-4693-6C90871C88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920682A-C2EB-2FEB-0A95-5213E2B275D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FE4F5C-0470-46AE-9444-9A50335BA60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9164834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19E07A9-EBA6-9A6D-C2E9-A3885A7C26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832CFF-B725-42E7-8338-F6250354A9E6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D5161AFF-31B3-33DB-F111-AECEE3A7D1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C767AF71-71D8-3A6B-E46C-A640417090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8F43FB-C654-4538-8F06-683F27859AB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597258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32B97C85-64BD-BFDB-D9CC-5E094F0980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8F2EDFA-4E6D-4FAB-AB46-5FF0BEAF341F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6F201436-E444-8F14-BE77-DA3A1E62F7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C9D2AD20-3506-1A90-54DB-0447038CA6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27E0425-1388-4BBA-8E8E-1AA18D065844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667196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FB21C7CF-DBCA-F499-0840-98EDFDDC79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BCFCEB2-C3F8-40BE-B123-728D375A3B97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A127967-C65C-7978-1CCB-D78131174D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535F7932-1176-BA2D-2CE3-47CEF3D48A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FC49DB-0582-4A9C-B2CB-A7CA2FD509DE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3142648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733FF14-9F8B-714C-0B7B-DA1BC303AA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A00559-0AB9-4975-BB00-6DDAF5749A06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BA8E487A-D004-2203-C06E-55FA2A4B4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89419112-BFC9-C970-EA9F-E9BCA4AF83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EBB69-F357-46D7-A6FF-9F70F29BC962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434947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E55145-DE04-0943-19B4-C9B3408399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F533ED-6263-49B8-B190-81F3FC9C24FC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19E30D-E9EA-BBAD-22C3-4FCE8603D2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7B1E99-3F62-E47F-53C0-BD9B15C00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809B05-DA15-47AF-A1C0-99C075FC67C3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6866567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9933AA7-53AD-B9E2-BEAA-D27B9E51E7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A383F1-39EF-4454-BD15-3F3E332E9911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74186-F8B8-2FBE-09A7-8399C62576E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07BC1D-15D0-0D04-FC2D-D7F2F10D04E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28C590-A97A-4AF6-8245-E5847C0899D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837505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rtlCol="0">
            <a:noAutofit/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1339435211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7305674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199924846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845820" y="1123950"/>
            <a:ext cx="745236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319591138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5119629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345031616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5316694" y="508821"/>
            <a:ext cx="2776385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 rtlCol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2090988082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2589487" y="-3"/>
            <a:ext cx="6554513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Autofit/>
          </a:bodyPr>
          <a:lstStyle>
            <a:lvl1pPr marL="0" indent="0">
              <a:buNone/>
              <a:defRPr sz="900"/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3683192035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4572000" y="933450"/>
            <a:ext cx="3721610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255069411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9DB32F-E247-C012-18E3-A5D825370C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587E73-124A-46FA-8A52-4497E637D9BB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9410D8-394F-4898-8E89-AA8FA0BF93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5A27D4D-D220-E48B-1E00-55514A1CB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468DF96-873D-4E85-A8C7-3A1182634DD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7115982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C0E949-769D-3071-A227-7656BE9AD8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0EFCA5-7066-4ECE-AC67-9B5427B338BE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BD3152-44AC-85A6-D7AF-2FE7B32511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194429-94E2-79B5-3966-5395C7DAF3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3A42C1-D115-44CD-8BBA-88585D8EAF0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2962631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A34079-94DC-C73B-D03C-DF6FEB0F567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108B8C-CBF7-474D-8FFA-A8B84E15B405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A40E61-7EE5-1F89-BB51-E09FFBD77E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C64B04-234A-F37E-7782-918DBB7166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DFE91E-7557-48C1-9EE3-43764BD125C7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32912440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1874FDA0-B9FC-763D-7E6C-B41280AA2F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62F475-B74D-4367-9D0C-3FEB9C48E3B4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E43598EA-31B0-88EA-6B93-9CB71F6086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5B1473A-9B29-E22D-DD1E-3143AB97A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E44B3-689E-48D7-ADC1-B765FC6462A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45395989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CC72EB02-57CF-F923-7E5D-B85EDA2E64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E5D26F-8F1C-48BC-B313-9963B9EAD9A7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90D33282-15F3-2B55-2A18-30D95E681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0EE8DFFD-873B-B50B-28DE-3267EABF61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00FBA0-79EA-4A76-B55D-EC6EAF7E02F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3876972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398CAE0E-8929-7028-75FC-3DCA8FD88C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846294-9BCA-42B4-A3F9-4208BCAFACBE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4" name="Footer Placeholder 4">
            <a:extLst>
              <a:ext uri="{FF2B5EF4-FFF2-40B4-BE49-F238E27FC236}">
                <a16:creationId xmlns:a16="http://schemas.microsoft.com/office/drawing/2014/main" id="{FB2E8D99-70BE-9A9D-D4DD-5F352B7595F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55046B0A-177A-111E-846E-7A8FC7978A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4EF12C-B6C5-4E31-A4F8-412FDA41450F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3953083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C38398BE-221B-CE85-3BCB-48644DE0B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BD819AC-F2FE-4197-AEB4-1D842C23423C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D5112C6E-09ED-A1DF-CDC9-6042A48E45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A9E2A4FF-6332-CC65-6AE8-E59C020042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203295-747D-4571-860A-048CF66068F1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70986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EC28B9C-EDBF-FB7B-75EF-B60446AC82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D7AE20-0284-4552-9312-AEC33D2F479C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55150714-2F3E-75F0-9611-0ECA41F3A5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C18D30DA-D558-D3F0-4F49-5A5C318109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4907B2-554C-4804-889E-1C8AEDD49888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3608117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rtlCol="0">
            <a:normAutofit/>
          </a:bodyPr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lvl="0"/>
            <a:endParaRPr lang="en-US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5C2B521-16A8-F908-EEC7-90E61A3070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FA855B-4B74-43D5-AC44-7FB4E6681A15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273983-4D65-44CC-E643-9D8A2E8BC4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84ED809-65B0-977A-0155-07D0B6BE34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FB8A21-E615-4E9B-A55C-FCCB80188EE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8363985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54A8992-D0B4-5D44-74CF-7B727AF92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B5CB35-8598-49BF-9153-7792374E7D4F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E601E00-BEF8-3BE1-8FF8-BD430FA15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950F83-86CF-E721-5272-4111AE593B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B0F9E7-7D5B-43D9-83C8-F7AE0FD0385C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7504708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51EE3-0201-4143-B414-90395018473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5B4CDF-3744-40BF-938B-1C5D415821C3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A059815-3467-7A7D-2A60-020FEA1C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F0AA8B-0619-196F-43CD-965A441E21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921690-A547-4457-BE51-33BD487D25D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0258207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9144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rtlCol="0">
            <a:noAutofit/>
          </a:bodyPr>
          <a:lstStyle/>
          <a:p>
            <a:pPr lvl="0"/>
            <a:endParaRPr lang="en-US" noProof="0"/>
          </a:p>
        </p:txBody>
      </p:sp>
    </p:spTree>
    <p:extLst>
      <p:ext uri="{BB962C8B-B14F-4D97-AF65-F5344CB8AC3E}">
        <p14:creationId xmlns:p14="http://schemas.microsoft.com/office/powerpoint/2010/main" val="3480331583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Picture Placeholder 13"/>
          <p:cNvSpPr>
            <a:spLocks noGrp="1"/>
          </p:cNvSpPr>
          <p:nvPr>
            <p:ph type="pic" sz="quarter" idx="10"/>
          </p:nvPr>
        </p:nvSpPr>
        <p:spPr>
          <a:xfrm>
            <a:off x="1" y="0"/>
            <a:ext cx="7305674" cy="5962650"/>
          </a:xfrm>
          <a:custGeom>
            <a:avLst/>
            <a:gdLst>
              <a:gd name="connsiteX0" fmla="*/ 8177976 w 9740898"/>
              <a:gd name="connsiteY0" fmla="*/ 0 h 5962650"/>
              <a:gd name="connsiteX1" fmla="*/ 9740898 w 9740898"/>
              <a:gd name="connsiteY1" fmla="*/ 0 h 5962650"/>
              <a:gd name="connsiteX2" fmla="*/ 9740898 w 9740898"/>
              <a:gd name="connsiteY2" fmla="*/ 1513279 h 5962650"/>
              <a:gd name="connsiteX3" fmla="*/ 8959437 w 9740898"/>
              <a:gd name="connsiteY3" fmla="*/ 2294740 h 5962650"/>
              <a:gd name="connsiteX4" fmla="*/ 8177976 w 9740898"/>
              <a:gd name="connsiteY4" fmla="*/ 1513279 h 5962650"/>
              <a:gd name="connsiteX5" fmla="*/ 6542379 w 9740898"/>
              <a:gd name="connsiteY5" fmla="*/ 0 h 5962650"/>
              <a:gd name="connsiteX6" fmla="*/ 8105301 w 9740898"/>
              <a:gd name="connsiteY6" fmla="*/ 0 h 5962650"/>
              <a:gd name="connsiteX7" fmla="*/ 8105301 w 9740898"/>
              <a:gd name="connsiteY7" fmla="*/ 2370965 h 5962650"/>
              <a:gd name="connsiteX8" fmla="*/ 7323840 w 9740898"/>
              <a:gd name="connsiteY8" fmla="*/ 3152426 h 5962650"/>
              <a:gd name="connsiteX9" fmla="*/ 6542379 w 9740898"/>
              <a:gd name="connsiteY9" fmla="*/ 2370965 h 5962650"/>
              <a:gd name="connsiteX10" fmla="*/ 4906785 w 9740898"/>
              <a:gd name="connsiteY10" fmla="*/ 0 h 5962650"/>
              <a:gd name="connsiteX11" fmla="*/ 6469706 w 9740898"/>
              <a:gd name="connsiteY11" fmla="*/ 0 h 5962650"/>
              <a:gd name="connsiteX12" fmla="*/ 6469706 w 9740898"/>
              <a:gd name="connsiteY12" fmla="*/ 3345442 h 5962650"/>
              <a:gd name="connsiteX13" fmla="*/ 5688245 w 9740898"/>
              <a:gd name="connsiteY13" fmla="*/ 4126903 h 5962650"/>
              <a:gd name="connsiteX14" fmla="*/ 4906785 w 9740898"/>
              <a:gd name="connsiteY14" fmla="*/ 3345442 h 5962650"/>
              <a:gd name="connsiteX15" fmla="*/ 3271189 w 9740898"/>
              <a:gd name="connsiteY15" fmla="*/ 0 h 5962650"/>
              <a:gd name="connsiteX16" fmla="*/ 4834111 w 9740898"/>
              <a:gd name="connsiteY16" fmla="*/ 0 h 5962650"/>
              <a:gd name="connsiteX17" fmla="*/ 4834111 w 9740898"/>
              <a:gd name="connsiteY17" fmla="*/ 4489022 h 5962650"/>
              <a:gd name="connsiteX18" fmla="*/ 4052650 w 9740898"/>
              <a:gd name="connsiteY18" fmla="*/ 5270483 h 5962650"/>
              <a:gd name="connsiteX19" fmla="*/ 3271189 w 9740898"/>
              <a:gd name="connsiteY19" fmla="*/ 4489022 h 5962650"/>
              <a:gd name="connsiteX20" fmla="*/ 1635594 w 9740898"/>
              <a:gd name="connsiteY20" fmla="*/ 0 h 5962650"/>
              <a:gd name="connsiteX21" fmla="*/ 3198517 w 9740898"/>
              <a:gd name="connsiteY21" fmla="*/ 0 h 5962650"/>
              <a:gd name="connsiteX22" fmla="*/ 3198517 w 9740898"/>
              <a:gd name="connsiteY22" fmla="*/ 5181189 h 5962650"/>
              <a:gd name="connsiteX23" fmla="*/ 2417056 w 9740898"/>
              <a:gd name="connsiteY23" fmla="*/ 5962650 h 5962650"/>
              <a:gd name="connsiteX24" fmla="*/ 1635594 w 9740898"/>
              <a:gd name="connsiteY24" fmla="*/ 5181189 h 5962650"/>
              <a:gd name="connsiteX25" fmla="*/ 0 w 9740898"/>
              <a:gd name="connsiteY25" fmla="*/ 0 h 5962650"/>
              <a:gd name="connsiteX26" fmla="*/ 1562922 w 9740898"/>
              <a:gd name="connsiteY26" fmla="*/ 0 h 5962650"/>
              <a:gd name="connsiteX27" fmla="*/ 1562922 w 9740898"/>
              <a:gd name="connsiteY27" fmla="*/ 3108571 h 5962650"/>
              <a:gd name="connsiteX28" fmla="*/ 781461 w 9740898"/>
              <a:gd name="connsiteY28" fmla="*/ 3890032 h 5962650"/>
              <a:gd name="connsiteX29" fmla="*/ 0 w 9740898"/>
              <a:gd name="connsiteY29" fmla="*/ 3108571 h 5962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9740898" h="5962650">
                <a:moveTo>
                  <a:pt x="8177976" y="0"/>
                </a:moveTo>
                <a:lnTo>
                  <a:pt x="9740898" y="0"/>
                </a:lnTo>
                <a:lnTo>
                  <a:pt x="9740898" y="1513279"/>
                </a:lnTo>
                <a:cubicBezTo>
                  <a:pt x="9740898" y="1944869"/>
                  <a:pt x="9391026" y="2294740"/>
                  <a:pt x="8959437" y="2294740"/>
                </a:cubicBezTo>
                <a:cubicBezTo>
                  <a:pt x="8527848" y="2294740"/>
                  <a:pt x="8177976" y="1944869"/>
                  <a:pt x="8177976" y="1513279"/>
                </a:cubicBezTo>
                <a:close/>
                <a:moveTo>
                  <a:pt x="6542379" y="0"/>
                </a:moveTo>
                <a:lnTo>
                  <a:pt x="8105301" y="0"/>
                </a:lnTo>
                <a:lnTo>
                  <a:pt x="8105301" y="2370965"/>
                </a:lnTo>
                <a:cubicBezTo>
                  <a:pt x="8105301" y="2802554"/>
                  <a:pt x="7755429" y="3152426"/>
                  <a:pt x="7323840" y="3152426"/>
                </a:cubicBezTo>
                <a:cubicBezTo>
                  <a:pt x="6892251" y="3152426"/>
                  <a:pt x="6542379" y="2802554"/>
                  <a:pt x="6542379" y="2370965"/>
                </a:cubicBezTo>
                <a:close/>
                <a:moveTo>
                  <a:pt x="4906785" y="0"/>
                </a:moveTo>
                <a:lnTo>
                  <a:pt x="6469706" y="0"/>
                </a:lnTo>
                <a:lnTo>
                  <a:pt x="6469706" y="3345442"/>
                </a:lnTo>
                <a:cubicBezTo>
                  <a:pt x="6469706" y="3777031"/>
                  <a:pt x="6119834" y="4126903"/>
                  <a:pt x="5688245" y="4126903"/>
                </a:cubicBezTo>
                <a:cubicBezTo>
                  <a:pt x="5256656" y="4126903"/>
                  <a:pt x="4906785" y="3777031"/>
                  <a:pt x="4906785" y="3345442"/>
                </a:cubicBezTo>
                <a:close/>
                <a:moveTo>
                  <a:pt x="3271189" y="0"/>
                </a:moveTo>
                <a:lnTo>
                  <a:pt x="4834111" y="0"/>
                </a:lnTo>
                <a:lnTo>
                  <a:pt x="4834111" y="4489022"/>
                </a:lnTo>
                <a:cubicBezTo>
                  <a:pt x="4834111" y="4920611"/>
                  <a:pt x="4484240" y="5270483"/>
                  <a:pt x="4052650" y="5270483"/>
                </a:cubicBezTo>
                <a:cubicBezTo>
                  <a:pt x="3621061" y="5270483"/>
                  <a:pt x="3271189" y="4920611"/>
                  <a:pt x="3271189" y="4489022"/>
                </a:cubicBezTo>
                <a:close/>
                <a:moveTo>
                  <a:pt x="1635594" y="0"/>
                </a:moveTo>
                <a:lnTo>
                  <a:pt x="3198517" y="0"/>
                </a:lnTo>
                <a:lnTo>
                  <a:pt x="3198517" y="5181189"/>
                </a:lnTo>
                <a:cubicBezTo>
                  <a:pt x="3198517" y="5612778"/>
                  <a:pt x="2848644" y="5962650"/>
                  <a:pt x="2417056" y="5962650"/>
                </a:cubicBezTo>
                <a:cubicBezTo>
                  <a:pt x="1985466" y="5962650"/>
                  <a:pt x="1635594" y="5612778"/>
                  <a:pt x="1635594" y="5181189"/>
                </a:cubicBezTo>
                <a:close/>
                <a:moveTo>
                  <a:pt x="0" y="0"/>
                </a:moveTo>
                <a:lnTo>
                  <a:pt x="1562922" y="0"/>
                </a:lnTo>
                <a:lnTo>
                  <a:pt x="1562922" y="3108571"/>
                </a:lnTo>
                <a:cubicBezTo>
                  <a:pt x="1562922" y="3540160"/>
                  <a:pt x="1213050" y="3890032"/>
                  <a:pt x="781461" y="3890032"/>
                </a:cubicBezTo>
                <a:cubicBezTo>
                  <a:pt x="349872" y="3890032"/>
                  <a:pt x="0" y="3540160"/>
                  <a:pt x="0" y="3108571"/>
                </a:cubicBez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3788598593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9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6"/>
          <p:cNvSpPr>
            <a:spLocks noGrp="1"/>
          </p:cNvSpPr>
          <p:nvPr>
            <p:ph type="pic" sz="quarter" idx="10"/>
          </p:nvPr>
        </p:nvSpPr>
        <p:spPr>
          <a:xfrm>
            <a:off x="845820" y="1123950"/>
            <a:ext cx="7452360" cy="4610100"/>
          </a:xfrm>
          <a:custGeom>
            <a:avLst/>
            <a:gdLst>
              <a:gd name="connsiteX0" fmla="*/ 4992680 w 9936480"/>
              <a:gd name="connsiteY0" fmla="*/ 888184 h 4610100"/>
              <a:gd name="connsiteX1" fmla="*/ 9936480 w 9936480"/>
              <a:gd name="connsiteY1" fmla="*/ 888184 h 4610100"/>
              <a:gd name="connsiteX2" fmla="*/ 9936480 w 9936480"/>
              <a:gd name="connsiteY2" fmla="*/ 4610100 h 4610100"/>
              <a:gd name="connsiteX3" fmla="*/ 4992680 w 9936480"/>
              <a:gd name="connsiteY3" fmla="*/ 4610100 h 4610100"/>
              <a:gd name="connsiteX4" fmla="*/ 0 w 9936480"/>
              <a:gd name="connsiteY4" fmla="*/ 0 h 4610100"/>
              <a:gd name="connsiteX5" fmla="*/ 4943800 w 9936480"/>
              <a:gd name="connsiteY5" fmla="*/ 0 h 4610100"/>
              <a:gd name="connsiteX6" fmla="*/ 4943800 w 9936480"/>
              <a:gd name="connsiteY6" fmla="*/ 3721916 h 4610100"/>
              <a:gd name="connsiteX7" fmla="*/ 0 w 9936480"/>
              <a:gd name="connsiteY7" fmla="*/ 3721916 h 46101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36480" h="4610100">
                <a:moveTo>
                  <a:pt x="4992680" y="888184"/>
                </a:moveTo>
                <a:lnTo>
                  <a:pt x="9936480" y="888184"/>
                </a:lnTo>
                <a:lnTo>
                  <a:pt x="9936480" y="4610100"/>
                </a:lnTo>
                <a:lnTo>
                  <a:pt x="4992680" y="4610100"/>
                </a:lnTo>
                <a:close/>
                <a:moveTo>
                  <a:pt x="0" y="0"/>
                </a:moveTo>
                <a:lnTo>
                  <a:pt x="4943800" y="0"/>
                </a:lnTo>
                <a:lnTo>
                  <a:pt x="4943800" y="3721916"/>
                </a:lnTo>
                <a:lnTo>
                  <a:pt x="0" y="3721916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3996822484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5119629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Autofit/>
          </a:bodyPr>
          <a:lstStyle>
            <a:lvl1pPr marL="0" indent="0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605992429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3"/>
          <p:cNvSpPr>
            <a:spLocks noGrp="1"/>
          </p:cNvSpPr>
          <p:nvPr>
            <p:ph type="pic" sz="quarter" idx="11"/>
          </p:nvPr>
        </p:nvSpPr>
        <p:spPr>
          <a:xfrm>
            <a:off x="5316694" y="508821"/>
            <a:ext cx="2776385" cy="5184057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  <a:ln w="127000">
            <a:gradFill>
              <a:gsLst>
                <a:gs pos="1000">
                  <a:schemeClr val="bg1"/>
                </a:gs>
                <a:gs pos="100000">
                  <a:srgbClr val="F5F5F5"/>
                </a:gs>
              </a:gsLst>
              <a:lin ang="5400000" scaled="1"/>
            </a:gradFill>
            <a:miter lim="800000"/>
          </a:ln>
          <a:effectLst/>
        </p:spPr>
        <p:txBody>
          <a:bodyPr rtlCol="0">
            <a:normAutofit/>
          </a:bodyPr>
          <a:lstStyle>
            <a:lvl1pPr marL="0" indent="0" algn="ctr">
              <a:buNone/>
              <a:defRPr sz="12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184454151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2589487" y="-3"/>
            <a:ext cx="6554513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Autofit/>
          </a:bodyPr>
          <a:lstStyle>
            <a:lvl1pPr marL="0" indent="0">
              <a:buNone/>
              <a:defRPr sz="900"/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4216559506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25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sz="quarter" idx="10"/>
          </p:nvPr>
        </p:nvSpPr>
        <p:spPr>
          <a:xfrm>
            <a:off x="4572000" y="933450"/>
            <a:ext cx="3721610" cy="2495550"/>
          </a:xfrm>
          <a:prstGeom prst="rect">
            <a:avLst/>
          </a:prstGeom>
          <a:solidFill>
            <a:schemeClr val="bg1">
              <a:lumMod val="85000"/>
              <a:alpha val="50000"/>
            </a:schemeClr>
          </a:solidFill>
        </p:spPr>
        <p:txBody>
          <a:bodyPr rtlCol="0">
            <a:normAutofit/>
          </a:bodyPr>
          <a:lstStyle>
            <a:lvl1pPr marL="0" indent="0">
              <a:buNone/>
              <a:defRPr sz="12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pPr lvl="0"/>
            <a:endParaRPr lang="id-ID" noProof="0"/>
          </a:p>
        </p:txBody>
      </p:sp>
    </p:spTree>
    <p:extLst>
      <p:ext uri="{BB962C8B-B14F-4D97-AF65-F5344CB8AC3E}">
        <p14:creationId xmlns:p14="http://schemas.microsoft.com/office/powerpoint/2010/main" val="31871249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2.xml"/><Relationship Id="rId13" Type="http://schemas.openxmlformats.org/officeDocument/2006/relationships/slideLayout" Target="../slideLayouts/slideLayout27.xml"/><Relationship Id="rId18" Type="http://schemas.openxmlformats.org/officeDocument/2006/relationships/slideLayout" Target="../slideLayouts/slideLayout32.xml"/><Relationship Id="rId3" Type="http://schemas.openxmlformats.org/officeDocument/2006/relationships/slideLayout" Target="../slideLayouts/slideLayout17.xml"/><Relationship Id="rId7" Type="http://schemas.openxmlformats.org/officeDocument/2006/relationships/slideLayout" Target="../slideLayouts/slideLayout21.xml"/><Relationship Id="rId12" Type="http://schemas.openxmlformats.org/officeDocument/2006/relationships/slideLayout" Target="../slideLayouts/slideLayout26.xml"/><Relationship Id="rId17" Type="http://schemas.openxmlformats.org/officeDocument/2006/relationships/slideLayout" Target="../slideLayouts/slideLayout31.xml"/><Relationship Id="rId2" Type="http://schemas.openxmlformats.org/officeDocument/2006/relationships/slideLayout" Target="../slideLayouts/slideLayout16.xml"/><Relationship Id="rId16" Type="http://schemas.openxmlformats.org/officeDocument/2006/relationships/slideLayout" Target="../slideLayouts/slideLayout30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5.xml"/><Relationship Id="rId6" Type="http://schemas.openxmlformats.org/officeDocument/2006/relationships/slideLayout" Target="../slideLayouts/slideLayout20.xml"/><Relationship Id="rId11" Type="http://schemas.openxmlformats.org/officeDocument/2006/relationships/slideLayout" Target="../slideLayouts/slideLayout25.xml"/><Relationship Id="rId5" Type="http://schemas.openxmlformats.org/officeDocument/2006/relationships/slideLayout" Target="../slideLayouts/slideLayout19.xml"/><Relationship Id="rId1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24.xml"/><Relationship Id="rId19" Type="http://schemas.openxmlformats.org/officeDocument/2006/relationships/theme" Target="../theme/theme2.xml"/><Relationship Id="rId4" Type="http://schemas.openxmlformats.org/officeDocument/2006/relationships/slideLayout" Target="../slideLayouts/slideLayout18.xml"/><Relationship Id="rId9" Type="http://schemas.openxmlformats.org/officeDocument/2006/relationships/slideLayout" Target="../slideLayouts/slideLayout23.xml"/><Relationship Id="rId14" Type="http://schemas.openxmlformats.org/officeDocument/2006/relationships/slideLayout" Target="../slideLayouts/slideLayout28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0.xml"/><Relationship Id="rId13" Type="http://schemas.openxmlformats.org/officeDocument/2006/relationships/slideLayout" Target="../slideLayouts/slideLayout45.xml"/><Relationship Id="rId18" Type="http://schemas.openxmlformats.org/officeDocument/2006/relationships/slideLayout" Target="../slideLayouts/slideLayout50.xml"/><Relationship Id="rId3" Type="http://schemas.openxmlformats.org/officeDocument/2006/relationships/slideLayout" Target="../slideLayouts/slideLayout35.xml"/><Relationship Id="rId7" Type="http://schemas.openxmlformats.org/officeDocument/2006/relationships/slideLayout" Target="../slideLayouts/slideLayout39.xml"/><Relationship Id="rId12" Type="http://schemas.openxmlformats.org/officeDocument/2006/relationships/slideLayout" Target="../slideLayouts/slideLayout44.xml"/><Relationship Id="rId17" Type="http://schemas.openxmlformats.org/officeDocument/2006/relationships/slideLayout" Target="../slideLayouts/slideLayout49.xml"/><Relationship Id="rId2" Type="http://schemas.openxmlformats.org/officeDocument/2006/relationships/slideLayout" Target="../slideLayouts/slideLayout34.xml"/><Relationship Id="rId16" Type="http://schemas.openxmlformats.org/officeDocument/2006/relationships/slideLayout" Target="../slideLayouts/slideLayout48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33.xml"/><Relationship Id="rId6" Type="http://schemas.openxmlformats.org/officeDocument/2006/relationships/slideLayout" Target="../slideLayouts/slideLayout38.xml"/><Relationship Id="rId11" Type="http://schemas.openxmlformats.org/officeDocument/2006/relationships/slideLayout" Target="../slideLayouts/slideLayout43.xml"/><Relationship Id="rId5" Type="http://schemas.openxmlformats.org/officeDocument/2006/relationships/slideLayout" Target="../slideLayouts/slideLayout37.xml"/><Relationship Id="rId15" Type="http://schemas.openxmlformats.org/officeDocument/2006/relationships/slideLayout" Target="../slideLayouts/slideLayout47.xml"/><Relationship Id="rId10" Type="http://schemas.openxmlformats.org/officeDocument/2006/relationships/slideLayout" Target="../slideLayouts/slideLayout42.xml"/><Relationship Id="rId19" Type="http://schemas.openxmlformats.org/officeDocument/2006/relationships/theme" Target="../theme/theme3.xml"/><Relationship Id="rId4" Type="http://schemas.openxmlformats.org/officeDocument/2006/relationships/slideLayout" Target="../slideLayouts/slideLayout36.xml"/><Relationship Id="rId9" Type="http://schemas.openxmlformats.org/officeDocument/2006/relationships/slideLayout" Target="../slideLayouts/slideLayout41.xml"/><Relationship Id="rId14" Type="http://schemas.openxmlformats.org/officeDocument/2006/relationships/slideLayout" Target="../slideLayouts/slideLayout4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gradFill rotWithShape="1">
          <a:gsLst>
            <a:gs pos="0">
              <a:srgbClr val="FCFDFE"/>
            </a:gs>
            <a:gs pos="74001">
              <a:srgbClr val="E0F1F2"/>
            </a:gs>
            <a:gs pos="83000">
              <a:srgbClr val="E0F1F2"/>
            </a:gs>
            <a:gs pos="100000">
              <a:srgbClr val="EBF6F7"/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>
            <a:extLst>
              <a:ext uri="{FF2B5EF4-FFF2-40B4-BE49-F238E27FC236}">
                <a16:creationId xmlns:a16="http://schemas.microsoft.com/office/drawing/2014/main" id="{D8A781DF-4A2A-B24C-F839-BCEC6C29FCA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7" name="Rectangle 3">
            <a:extLst>
              <a:ext uri="{FF2B5EF4-FFF2-40B4-BE49-F238E27FC236}">
                <a16:creationId xmlns:a16="http://schemas.microsoft.com/office/drawing/2014/main" id="{B47EA797-259F-8227-8172-B7ABA861665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76804" name="Rectangle 4">
            <a:extLst>
              <a:ext uri="{FF2B5EF4-FFF2-40B4-BE49-F238E27FC236}">
                <a16:creationId xmlns:a16="http://schemas.microsoft.com/office/drawing/2014/main" id="{0AB77B43-F938-9562-8108-C4F73495E00F}"/>
              </a:ext>
            </a:extLst>
          </p:cNvPr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spcBef>
                <a:spcPct val="20000"/>
              </a:spcBef>
              <a:buFontTx/>
              <a:buChar char="•"/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fld id="{72547372-AC09-47B6-BD01-AB0CE1E4A426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76805" name="Rectangle 5">
            <a:extLst>
              <a:ext uri="{FF2B5EF4-FFF2-40B4-BE49-F238E27FC236}">
                <a16:creationId xmlns:a16="http://schemas.microsoft.com/office/drawing/2014/main" id="{4DC4E403-038F-E7A8-790F-5ACB3DABF426}"/>
              </a:ext>
            </a:extLst>
          </p:cNvPr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0" hangingPunct="0">
              <a:spcBef>
                <a:spcPct val="20000"/>
              </a:spcBef>
              <a:buFontTx/>
              <a:buChar char="•"/>
              <a:defRPr sz="1400">
                <a:latin typeface="Arial" charset="0"/>
                <a:cs typeface="Arial" charset="0"/>
              </a:defRPr>
            </a:lvl1pPr>
          </a:lstStyle>
          <a:p>
            <a:pPr>
              <a:defRPr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2004026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5" r:id="rId1"/>
    <p:sldLayoutId id="2147483666" r:id="rId2"/>
    <p:sldLayoutId id="2147483667" r:id="rId3"/>
    <p:sldLayoutId id="2147483668" r:id="rId4"/>
    <p:sldLayoutId id="2147483669" r:id="rId5"/>
    <p:sldLayoutId id="2147483670" r:id="rId6"/>
    <p:sldLayoutId id="2147483671" r:id="rId7"/>
    <p:sldLayoutId id="2147483672" r:id="rId8"/>
    <p:sldLayoutId id="2147483673" r:id="rId9"/>
    <p:sldLayoutId id="2147483674" r:id="rId10"/>
    <p:sldLayoutId id="2147483675" r:id="rId11"/>
    <p:sldLayoutId id="2147483676" r:id="rId12"/>
    <p:sldLayoutId id="2147483677" r:id="rId13"/>
    <p:sldLayoutId id="2147483678" r:id="rId14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0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Placeholder 1">
            <a:extLst>
              <a:ext uri="{FF2B5EF4-FFF2-40B4-BE49-F238E27FC236}">
                <a16:creationId xmlns:a16="http://schemas.microsoft.com/office/drawing/2014/main" id="{8B8F469D-186A-DF9C-49B5-4E17325EC980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10243" name="Text Placeholder 2">
            <a:extLst>
              <a:ext uri="{FF2B5EF4-FFF2-40B4-BE49-F238E27FC236}">
                <a16:creationId xmlns:a16="http://schemas.microsoft.com/office/drawing/2014/main" id="{0968EC78-5F8C-A4F6-75BB-424F494C621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BCFBDE-B22F-FB02-C285-840FE7370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DB41634-A93A-47C7-A0AC-3CCEA0E88DD7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829B049-A73F-CFDE-FCC0-BAC4985D1BA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F3D63F-8C4F-A6D6-92B2-2B2359B2D7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65A7BD24-57AE-46AD-AB40-54A0B24BBDEA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911668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85" r:id="rId6"/>
    <p:sldLayoutId id="2147483686" r:id="rId7"/>
    <p:sldLayoutId id="2147483687" r:id="rId8"/>
    <p:sldLayoutId id="2147483688" r:id="rId9"/>
    <p:sldLayoutId id="2147483689" r:id="rId10"/>
    <p:sldLayoutId id="2147483690" r:id="rId11"/>
    <p:sldLayoutId id="2147483691" r:id="rId12"/>
    <p:sldLayoutId id="2147483692" r:id="rId13"/>
    <p:sldLayoutId id="2147483693" r:id="rId14"/>
    <p:sldLayoutId id="2147483694" r:id="rId15"/>
    <p:sldLayoutId id="2147483695" r:id="rId16"/>
    <p:sldLayoutId id="2147483696" r:id="rId17"/>
    <p:sldLayoutId id="2147483697" r:id="rId18"/>
  </p:sldLayoutIdLst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171450" indent="-171450" algn="l" defTabSz="685800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0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Placeholder 1">
            <a:extLst>
              <a:ext uri="{FF2B5EF4-FFF2-40B4-BE49-F238E27FC236}">
                <a16:creationId xmlns:a16="http://schemas.microsoft.com/office/drawing/2014/main" id="{28BC65F3-3746-0815-4F0B-0033E4D57E0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628650" y="365125"/>
            <a:ext cx="7886700" cy="1325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</a:p>
        </p:txBody>
      </p:sp>
      <p:sp>
        <p:nvSpPr>
          <p:cNvPr id="9219" name="Text Placeholder 2">
            <a:extLst>
              <a:ext uri="{FF2B5EF4-FFF2-40B4-BE49-F238E27FC236}">
                <a16:creationId xmlns:a16="http://schemas.microsoft.com/office/drawing/2014/main" id="{5B58C98C-6343-27E8-2B9C-DBDD4E08C965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628650" y="1825625"/>
            <a:ext cx="7886700" cy="4351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9BA38-9DFF-11B6-DF8A-3E991F7F34B3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2B3641E1-EC38-4233-B592-EAA71AE3AC56}" type="datetimeFigureOut">
              <a:rPr lang="en-US"/>
              <a:pPr>
                <a:defRPr/>
              </a:pPr>
              <a:t>6/19/2025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CC307AC-72FF-5061-A315-CC5391C21EA9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0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DCB65F-5981-4CC0-F1CE-D41128C8809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0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3A5149DA-5AC6-4102-80B7-DF5D9197C325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322652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9" r:id="rId1"/>
    <p:sldLayoutId id="2147483700" r:id="rId2"/>
    <p:sldLayoutId id="2147483701" r:id="rId3"/>
    <p:sldLayoutId id="2147483702" r:id="rId4"/>
    <p:sldLayoutId id="2147483703" r:id="rId5"/>
    <p:sldLayoutId id="2147483704" r:id="rId6"/>
    <p:sldLayoutId id="2147483705" r:id="rId7"/>
    <p:sldLayoutId id="2147483706" r:id="rId8"/>
    <p:sldLayoutId id="2147483707" r:id="rId9"/>
    <p:sldLayoutId id="2147483708" r:id="rId10"/>
    <p:sldLayoutId id="2147483709" r:id="rId11"/>
    <p:sldLayoutId id="2147483710" r:id="rId12"/>
    <p:sldLayoutId id="2147483711" r:id="rId13"/>
    <p:sldLayoutId id="2147483712" r:id="rId14"/>
    <p:sldLayoutId id="2147483713" r:id="rId15"/>
    <p:sldLayoutId id="2147483714" r:id="rId16"/>
    <p:sldLayoutId id="2147483715" r:id="rId17"/>
    <p:sldLayoutId id="2147483716" r:id="rId18"/>
  </p:sldLayoutIdLst>
  <p:txStyles>
    <p:titleStyle>
      <a:lvl1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  <a:lvl2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2pPr>
      <a:lvl3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3pPr>
      <a:lvl4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4pPr>
      <a:lvl5pPr algn="l" defTabSz="685800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5pPr>
      <a:lvl6pPr marL="4572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6pPr>
      <a:lvl7pPr marL="9144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7pPr>
      <a:lvl8pPr marL="13716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8pPr>
      <a:lvl9pPr marL="1828800" algn="l" defTabSz="685800" rtl="0" fontAlgn="base">
        <a:lnSpc>
          <a:spcPct val="90000"/>
        </a:lnSpc>
        <a:spcBef>
          <a:spcPct val="0"/>
        </a:spcBef>
        <a:spcAft>
          <a:spcPct val="0"/>
        </a:spcAft>
        <a:defRPr sz="3300">
          <a:solidFill>
            <a:schemeClr val="tx1"/>
          </a:solidFill>
          <a:latin typeface="Calibri Light" panose="020F0302020204030204" pitchFamily="34" charset="0"/>
        </a:defRPr>
      </a:lvl9pPr>
    </p:titleStyle>
    <p:bodyStyle>
      <a:lvl1pPr marL="171450" indent="-171450" algn="l" defTabSz="685800" rtl="0" eaLnBrk="0" fontAlgn="base" hangingPunct="0">
        <a:lnSpc>
          <a:spcPct val="90000"/>
        </a:lnSpc>
        <a:spcBef>
          <a:spcPts val="750"/>
        </a:spcBef>
        <a:spcAft>
          <a:spcPct val="0"/>
        </a:spcAft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0" fontAlgn="base" hangingPunct="0">
        <a:lnSpc>
          <a:spcPct val="90000"/>
        </a:lnSpc>
        <a:spcBef>
          <a:spcPts val="375"/>
        </a:spcBef>
        <a:spcAft>
          <a:spcPct val="0"/>
        </a:spcAft>
        <a:buFont typeface="Arial" panose="020B0604020202020204" pitchFamily="34" charset="0"/>
        <a:buChar char="•"/>
        <a:defRPr sz="130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7.xml"/><Relationship Id="rId4" Type="http://schemas.openxmlformats.org/officeDocument/2006/relationships/image" Target="../media/image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7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5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5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5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5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5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9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0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5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2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5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3.png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4.pn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5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5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5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15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5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5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5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5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5.png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6.jpg"/><Relationship Id="rId1" Type="http://schemas.openxmlformats.org/officeDocument/2006/relationships/slideLayout" Target="../slideLayouts/slideLayout3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9.xml"/><Relationship Id="rId5" Type="http://schemas.openxmlformats.org/officeDocument/2006/relationships/image" Target="../media/image20.png"/><Relationship Id="rId4" Type="http://schemas.openxmlformats.org/officeDocument/2006/relationships/image" Target="../media/image19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4540822" y="316707"/>
            <a:ext cx="5836768" cy="5684044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259196" y="2564904"/>
            <a:ext cx="3380477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24A9E1"/>
                </a:solidFill>
                <a:effectLst/>
                <a:uLnTx/>
                <a:uFillTx/>
                <a:latin typeface="Tajawal Medium"/>
                <a:ea typeface="+mn-ea"/>
                <a:cs typeface="Arial" panose="020B0604020202020204" pitchFamily="34" charset="0"/>
              </a:rPr>
              <a:t>Entrepreneurship &amp; Innovation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24A9E1"/>
                </a:solidFill>
                <a:effectLst/>
                <a:uLnTx/>
                <a:uFillTx/>
                <a:latin typeface="Tajawal Medium"/>
                <a:ea typeface="Tajawal Medium"/>
                <a:cs typeface="Tajawal Medium"/>
              </a:rPr>
              <a:t>Prepared by Dr. Amany Ramadan 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-2633" y="5800710"/>
            <a:ext cx="2637456" cy="396875"/>
          </a:xfrm>
          <a:prstGeom prst="round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1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Lecture 2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145963" y="4435770"/>
            <a:ext cx="3631763" cy="9694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24A9E1"/>
                </a:solidFill>
                <a:effectLst/>
                <a:uLnTx/>
                <a:uFillTx/>
                <a:latin typeface="Tajawal Medium"/>
                <a:ea typeface="+mn-ea"/>
                <a:cs typeface="Arial" panose="020B0604020202020204" pitchFamily="34" charset="0"/>
              </a:rPr>
              <a:t>ENT 611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24A9E1"/>
                </a:solidFill>
                <a:effectLst/>
                <a:uLnTx/>
                <a:uFillTx/>
                <a:latin typeface="Tajawal Medium"/>
                <a:ea typeface="+mn-ea"/>
                <a:cs typeface="Arial" panose="020B0604020202020204" pitchFamily="34" charset="0"/>
              </a:rPr>
              <a:t>Entrepreneurship &amp; Innovation</a:t>
            </a:r>
            <a:r>
              <a:rPr kumimoji="0" lang="en-US" altLang="en-US" sz="21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ajawal Medium"/>
                <a:ea typeface="Tajawal Medium"/>
                <a:cs typeface="Tajawal Medium"/>
              </a:rPr>
              <a:t> </a:t>
            </a:r>
            <a:endParaRPr kumimoji="0" lang="en-US" altLang="en-US" sz="2100" b="0" i="0" u="none" strike="noStrike" kern="1200" cap="none" spc="0" normalizeH="0" baseline="0" noProof="0" dirty="0">
              <a:ln>
                <a:noFill/>
              </a:ln>
              <a:solidFill>
                <a:srgbClr val="FF9518"/>
              </a:solidFill>
              <a:effectLst/>
              <a:uLnTx/>
              <a:uFillTx/>
              <a:latin typeface="Tajawal Medium"/>
              <a:ea typeface="Tajawal Medium"/>
              <a:cs typeface="Tajawal Medium"/>
            </a:endParaRPr>
          </a:p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    </a:t>
            </a:r>
          </a:p>
        </p:txBody>
      </p:sp>
      <p:pic>
        <p:nvPicPr>
          <p:cNvPr id="4" name="Graphic 21">
            <a:extLst>
              <a:ext uri="{FF2B5EF4-FFF2-40B4-BE49-F238E27FC236}">
                <a16:creationId xmlns:a16="http://schemas.microsoft.com/office/drawing/2014/main" id="{BB3A9522-6B3A-2726-A5B2-11D474097204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7" b="25429"/>
          <a:stretch/>
        </p:blipFill>
        <p:spPr>
          <a:xfrm>
            <a:off x="145963" y="1059490"/>
            <a:ext cx="2215991" cy="1034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2D1F3586-F6C5-E3A5-D7D7-282D0590572E}"/>
              </a:ext>
            </a:extLst>
          </p:cNvPr>
          <p:cNvSpPr/>
          <p:nvPr/>
        </p:nvSpPr>
        <p:spPr>
          <a:xfrm>
            <a:off x="4591645" y="2368154"/>
            <a:ext cx="3703010" cy="2789634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C9607EC6-F21C-95F7-7A22-57A2B09EF10C}"/>
              </a:ext>
            </a:extLst>
          </p:cNvPr>
          <p:cNvSpPr/>
          <p:nvPr/>
        </p:nvSpPr>
        <p:spPr>
          <a:xfrm>
            <a:off x="845821" y="1700213"/>
            <a:ext cx="3706535" cy="2789634"/>
          </a:xfrm>
          <a:prstGeom prst="rect">
            <a:avLst/>
          </a:prstGeom>
          <a:gradFill flip="none" rotWithShape="1">
            <a:gsLst>
              <a:gs pos="10000">
                <a:schemeClr val="tx1">
                  <a:lumMod val="85000"/>
                  <a:lumOff val="15000"/>
                  <a:alpha val="12000"/>
                </a:schemeClr>
              </a:gs>
              <a:gs pos="100000">
                <a:schemeClr val="tx1">
                  <a:lumMod val="85000"/>
                  <a:lumOff val="15000"/>
                  <a:alpha val="90000"/>
                </a:schemeClr>
              </a:gs>
            </a:gsLst>
            <a:lin ang="48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</a:endParaRPr>
          </a:p>
        </p:txBody>
      </p:sp>
      <p:pic>
        <p:nvPicPr>
          <p:cNvPr id="4" name="Picture Placeholder 3">
            <a:extLst>
              <a:ext uri="{FF2B5EF4-FFF2-40B4-BE49-F238E27FC236}">
                <a16:creationId xmlns:a16="http://schemas.microsoft.com/office/drawing/2014/main" id="{93CC16FC-440B-5D0B-C0D3-DD8A49D1C0EE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 cstate="print"/>
          <a:srcRect t="8679" b="8679"/>
          <a:stretch>
            <a:fillRect/>
          </a:stretch>
        </p:blipFill>
        <p:spPr/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5DBBC652-A425-0E23-69EF-492867E03195}"/>
              </a:ext>
            </a:extLst>
          </p:cNvPr>
          <p:cNvSpPr/>
          <p:nvPr/>
        </p:nvSpPr>
        <p:spPr>
          <a:xfrm>
            <a:off x="3713163" y="1695450"/>
            <a:ext cx="838200" cy="72231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25" b="0" i="0" u="none" strike="noStrike" kern="1200" cap="none" spc="0" normalizeH="0" baseline="0" noProof="0">
              <a:ln>
                <a:noFill/>
              </a:ln>
              <a:solidFill>
                <a:srgbClr val="00B0F0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149F122D-815A-8203-5079-04F3AAE12EFA}"/>
              </a:ext>
            </a:extLst>
          </p:cNvPr>
          <p:cNvSpPr/>
          <p:nvPr/>
        </p:nvSpPr>
        <p:spPr>
          <a:xfrm>
            <a:off x="1970088" y="1233488"/>
            <a:ext cx="7969250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8379" name="TextBox 40">
            <a:extLst>
              <a:ext uri="{FF2B5EF4-FFF2-40B4-BE49-F238E27FC236}">
                <a16:creationId xmlns:a16="http://schemas.microsoft.com/office/drawing/2014/main" id="{0947CAC7-D08D-30FB-4C13-99249D9E617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491038" y="1338818"/>
            <a:ext cx="4440383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lv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altLang="en-US" sz="1800" kern="1200" dirty="0">
                <a:solidFill>
                  <a:srgbClr val="FF9518"/>
                </a:solidFill>
                <a:ea typeface="+mn-ea"/>
                <a:cs typeface="Tajawal Medium" panose="00000600000000000000" charset="-78"/>
              </a:rPr>
              <a:t>Designing a Competitive Business Model and </a:t>
            </a:r>
            <a:br>
              <a:rPr lang="en-US" altLang="en-US" sz="1800" kern="1200" dirty="0">
                <a:solidFill>
                  <a:srgbClr val="FF9518"/>
                </a:solidFill>
                <a:ea typeface="+mn-ea"/>
                <a:cs typeface="Tajawal Medium" panose="00000600000000000000" charset="-78"/>
              </a:rPr>
            </a:br>
            <a:r>
              <a:rPr lang="en-US" altLang="en-US" sz="1800" kern="1200" dirty="0">
                <a:solidFill>
                  <a:srgbClr val="FF9518"/>
                </a:solidFill>
                <a:ea typeface="+mn-ea"/>
                <a:cs typeface="Tajawal Medium" panose="00000600000000000000" charset="-78"/>
              </a:rPr>
              <a:t>Building a Solid Strategic Plan</a:t>
            </a:r>
            <a:endParaRPr kumimoji="0" lang="en-US" altLang="en-US" sz="1800" b="0" i="0" u="none" strike="noStrike" kern="1200" cap="none" spc="0" normalizeH="0" baseline="0" noProof="0" dirty="0">
              <a:ln>
                <a:noFill/>
              </a:ln>
              <a:solidFill>
                <a:srgbClr val="FF9518"/>
              </a:solidFill>
              <a:effectLst/>
              <a:uLnTx/>
              <a:uFillTx/>
              <a:latin typeface="Calibri" panose="020F0502020204030204" pitchFamily="34" charset="0"/>
              <a:ea typeface="+mn-ea"/>
              <a:cs typeface="Tajawal Medium" panose="00000600000000000000" charset="-78"/>
            </a:endParaRPr>
          </a:p>
        </p:txBody>
      </p:sp>
      <p:sp>
        <p:nvSpPr>
          <p:cNvPr id="58380" name="TextBox 41">
            <a:extLst>
              <a:ext uri="{FF2B5EF4-FFF2-40B4-BE49-F238E27FC236}">
                <a16:creationId xmlns:a16="http://schemas.microsoft.com/office/drawing/2014/main" id="{82672D51-F9B5-8613-19F3-B4AB63C3BF9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03650" y="1711325"/>
            <a:ext cx="687388" cy="277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2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Chapter</a:t>
            </a:r>
          </a:p>
        </p:txBody>
      </p:sp>
      <p:sp>
        <p:nvSpPr>
          <p:cNvPr id="43" name="TextBox 42">
            <a:extLst>
              <a:ext uri="{FF2B5EF4-FFF2-40B4-BE49-F238E27FC236}">
                <a16:creationId xmlns:a16="http://schemas.microsoft.com/office/drawing/2014/main" id="{BE4DD023-95EE-A95C-EB15-08827809767B}"/>
              </a:ext>
            </a:extLst>
          </p:cNvPr>
          <p:cNvSpPr txBox="1"/>
          <p:nvPr/>
        </p:nvSpPr>
        <p:spPr>
          <a:xfrm>
            <a:off x="3792538" y="1873250"/>
            <a:ext cx="706437" cy="646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360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</a:t>
            </a:r>
            <a:endParaRPr kumimoji="0" lang="en-US" sz="1050" b="1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27CE12F4-8DE4-F878-B25E-A314AD51928E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www.midocean.ae</a:t>
            </a:r>
          </a:p>
        </p:txBody>
      </p:sp>
      <p:pic>
        <p:nvPicPr>
          <p:cNvPr id="58383" name="Graphic 21">
            <a:extLst>
              <a:ext uri="{FF2B5EF4-FFF2-40B4-BE49-F238E27FC236}">
                <a16:creationId xmlns:a16="http://schemas.microsoft.com/office/drawing/2014/main" id="{E2F3C91E-A7B6-AC70-1E53-2BB8BDA1789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07950" y="201613"/>
            <a:ext cx="1728788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25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1000125" y="1985963"/>
            <a:ext cx="7008813" cy="32162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32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32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Learning Objectives</a:t>
            </a:r>
            <a:endParaRPr lang="en-GB" altLang="en-US" sz="32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36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1. Understand the importance of strategic management to a small business.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2. Explain why and how a small business must create a competitive advantage in the market.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3. Develop a strategic plan for a business using the nine steps in the strategic planning process.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4. Discuss the characteristics of three basic strategies: low cost, differentiation, and focus and know when to employ them.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5. Understand the importance of controls such as the balanced scorecard in the planning process.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824443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D27C713D-D4D5-E713-941A-79E57AEE4EB8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print"/>
          <a:srcRect l="13924" r="13924"/>
          <a:stretch/>
        </p:blipFill>
        <p:spPr>
          <a:xfrm>
            <a:off x="2106" y="857250"/>
            <a:ext cx="4160764" cy="4180116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9158832C-44A4-09B3-F545-2D3BD06BBCEF}"/>
              </a:ext>
            </a:extLst>
          </p:cNvPr>
          <p:cNvSpPr/>
          <p:nvPr/>
        </p:nvSpPr>
        <p:spPr>
          <a:xfrm rot="5400000">
            <a:off x="-3175" y="860425"/>
            <a:ext cx="1349375" cy="1343025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F5B93262-1E9B-3998-20F3-DE39E60F4CF9}"/>
              </a:ext>
            </a:extLst>
          </p:cNvPr>
          <p:cNvSpPr/>
          <p:nvPr/>
        </p:nvSpPr>
        <p:spPr>
          <a:xfrm rot="16200000" flipV="1">
            <a:off x="-480218" y="3931444"/>
            <a:ext cx="4179887" cy="1857375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35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59397" name="TextBox 24">
            <a:extLst>
              <a:ext uri="{FF2B5EF4-FFF2-40B4-BE49-F238E27FC236}">
                <a16:creationId xmlns:a16="http://schemas.microsoft.com/office/drawing/2014/main" id="{15C7261F-6010-0DD6-A035-690E4822D80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52825" y="1854200"/>
            <a:ext cx="5094464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lvl="0" fontAlgn="base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None/>
            </a:pPr>
            <a:r>
              <a:rPr lang="en-US" sz="6000" b="1" dirty="0">
                <a:latin typeface="Arial"/>
              </a:rPr>
              <a:t>Idea Generation</a:t>
            </a:r>
            <a:endParaRPr kumimoji="0" lang="en-US" altLang="en-US" sz="2100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Calibri" panose="020F0502020204030204" pitchFamily="34" charset="0"/>
              <a:ea typeface="+mn-ea"/>
              <a:cs typeface="Tajawal Medium" panose="00000600000000000000" charset="-78"/>
            </a:endParaRPr>
          </a:p>
        </p:txBody>
      </p:sp>
      <p:sp>
        <p:nvSpPr>
          <p:cNvPr id="28" name="Rectangle 27">
            <a:extLst>
              <a:ext uri="{FF2B5EF4-FFF2-40B4-BE49-F238E27FC236}">
                <a16:creationId xmlns:a16="http://schemas.microsoft.com/office/drawing/2014/main" id="{F41CA031-555A-0385-283D-4DE54A41FB11}"/>
              </a:ext>
            </a:extLst>
          </p:cNvPr>
          <p:cNvSpPr/>
          <p:nvPr/>
        </p:nvSpPr>
        <p:spPr>
          <a:xfrm>
            <a:off x="2363788" y="1295400"/>
            <a:ext cx="4886325" cy="33338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2" name="Rectangle 31">
            <a:extLst>
              <a:ext uri="{FF2B5EF4-FFF2-40B4-BE49-F238E27FC236}">
                <a16:creationId xmlns:a16="http://schemas.microsoft.com/office/drawing/2014/main" id="{EF6E8F37-91CF-9718-98FE-178D268D7A2E}"/>
              </a:ext>
            </a:extLst>
          </p:cNvPr>
          <p:cNvSpPr/>
          <p:nvPr/>
        </p:nvSpPr>
        <p:spPr>
          <a:xfrm>
            <a:off x="2540000" y="1858963"/>
            <a:ext cx="892175" cy="741362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</a:endParaRPr>
          </a:p>
        </p:txBody>
      </p:sp>
      <p:sp>
        <p:nvSpPr>
          <p:cNvPr id="59400" name="TextBox 32">
            <a:extLst>
              <a:ext uri="{FF2B5EF4-FFF2-40B4-BE49-F238E27FC236}">
                <a16:creationId xmlns:a16="http://schemas.microsoft.com/office/drawing/2014/main" id="{DE72DED8-96C2-E6F3-57F0-B9ED78E3A81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78100" y="1854200"/>
            <a:ext cx="817563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5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Chapter</a:t>
            </a:r>
            <a:endParaRPr kumimoji="0" lang="en-US" altLang="en-US" sz="21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59401" name="TextBox 33">
            <a:extLst>
              <a:ext uri="{FF2B5EF4-FFF2-40B4-BE49-F238E27FC236}">
                <a16:creationId xmlns:a16="http://schemas.microsoft.com/office/drawing/2014/main" id="{52E1EBDE-DEFE-3A2A-C6B9-68232722780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8750" y="2057400"/>
            <a:ext cx="614363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3300" b="1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2</a:t>
            </a:r>
            <a:endParaRPr kumimoji="0" lang="en-US" altLang="en-US" sz="9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3C5C010-CB61-37A8-811D-085AA76B8CB1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</a:rPr>
              <a:t>www.midocean.ae</a:t>
            </a:r>
          </a:p>
        </p:txBody>
      </p:sp>
      <p:pic>
        <p:nvPicPr>
          <p:cNvPr id="59403" name="Graphic 21">
            <a:extLst>
              <a:ext uri="{FF2B5EF4-FFF2-40B4-BE49-F238E27FC236}">
                <a16:creationId xmlns:a16="http://schemas.microsoft.com/office/drawing/2014/main" id="{4601F5E7-97E8-5356-A0C7-7EC6F701B0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7337425" y="901700"/>
            <a:ext cx="1728788" cy="808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1000125" y="1985963"/>
            <a:ext cx="7008813" cy="32162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Ideas?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Coming up with an innovative idea on which to base a business start-up or project is not easy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Most ideas come to us through experience – often negative experiences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Problem solving and idea generation often go hand in hand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Change is a catalyst in much the same way – change creates new ‘problems’ requiring new ‘solutions’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4706223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1000125" y="1985963"/>
            <a:ext cx="7008813" cy="32162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The Business Idea: Ideation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1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457200" marR="0" lvl="0" indent="-4572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Opportunity identification</a:t>
            </a:r>
          </a:p>
          <a:p>
            <a:pPr marL="457200" marR="0" lvl="0" indent="-4572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Creativity - idea generation</a:t>
            </a:r>
          </a:p>
          <a:p>
            <a:pPr marL="457200" marR="0" lvl="0" indent="-4572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Idea development</a:t>
            </a:r>
          </a:p>
          <a:p>
            <a:pPr marL="457200" marR="0" lvl="0" indent="-4572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Continual refinement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4963620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1000125" y="1985963"/>
            <a:ext cx="7008813" cy="32162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Examples: Change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lang="en-US" altLang="en-US" sz="28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7200" marR="0" lvl="0" indent="-4572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What were the main business opportunities associated with the drink-driving laws?</a:t>
            </a:r>
          </a:p>
          <a:p>
            <a:pPr marL="457200" marR="0" lvl="0" indent="-4572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457200" marR="0" lvl="0" indent="-4572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What were the main opportunities associated with the smoking ban?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1381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1000125" y="1985963"/>
            <a:ext cx="7008813" cy="32162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Innovation in the wider sense</a:t>
            </a:r>
          </a:p>
          <a:p>
            <a:pPr marL="342900" marR="0" lvl="0" indent="-3429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Just as opportunities can be created by changes in the environment, the environment can be changed by ideas that have been developed into opportunities.</a:t>
            </a:r>
          </a:p>
          <a:p>
            <a:pPr marL="342900" marR="0" lvl="0" indent="-3429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Low cost airlines</a:t>
            </a:r>
          </a:p>
          <a:p>
            <a:pPr marL="342900" marR="0" lvl="0" indent="-34290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Internet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172916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1000125" y="1985963"/>
            <a:ext cx="7008813" cy="32162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New Industries:</a:t>
            </a:r>
            <a:b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</a:br>
            <a:r>
              <a:rPr kumimoji="0" lang="en-US" sz="20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Low Cost Airlines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The Airlines</a:t>
            </a:r>
          </a:p>
          <a:p>
            <a:pPr marR="0" lvl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Entrepreneurial idea – </a:t>
            </a:r>
            <a:r>
              <a:rPr kumimoji="0" lang="en-US" altLang="en-US" sz="1600" b="1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revolutionised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 the industry. E.g.,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Use of remote airports – reduces cost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On board catering sales – income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Seat allocation sales – income</a:t>
            </a:r>
          </a:p>
          <a:p>
            <a:pPr marR="0" lvl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Other opportunities created by this change, e.g.,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Bus services from remote airports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Retail expansion at formerly low-use airports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Accommodation</a:t>
            </a:r>
          </a:p>
          <a:p>
            <a:pPr marR="0" lvl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LOOK FOR CHANGE TO GAIN IDEAS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29994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1000125" y="1985963"/>
            <a:ext cx="7008813" cy="32162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Developing Creativity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Brainstorming – alone or in a group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E-brainstorming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Templates – A problem, </a:t>
            </a: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2800" b="1" i="0" u="none" strike="noStrike" kern="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Templates - An interest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356580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1000125" y="1985963"/>
            <a:ext cx="7008813" cy="32162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R="0" lvl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Brainstorming</a:t>
            </a:r>
          </a:p>
          <a:p>
            <a:pPr marR="0" lvl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Brainstorming – non </a:t>
            </a:r>
            <a:r>
              <a:rPr lang="en-US" altLang="en-US" sz="2400" b="1" kern="1200" dirty="0">
                <a:solidFill>
                  <a:prstClr val="black"/>
                </a:solidFill>
                <a:latin typeface="Arial"/>
                <a:cs typeface="Arial"/>
              </a:rPr>
              <a:t>judgmental</a:t>
            </a: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All ideas count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Do not try and evaluate as you go on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214279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1000125" y="1985963"/>
            <a:ext cx="7008813" cy="321627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 Major Shift . . .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From financial capital to intellectual capital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Human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Structural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Customer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A48E4494-4F7E-A1B6-EA8F-DF12E004B3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14562" y="3429000"/>
            <a:ext cx="2231373" cy="1580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05868130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20750" y="1917701"/>
            <a:ext cx="7150806" cy="32808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Intellectual capital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Intellectual capital is considered an asset and  a key source of a company's competitive advantage.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It can be defined as the collection of all informational resources a company has at its disposal that can be used to drive profits, gain new customers, create new products or otherwise improve the business.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1600" b="1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Intellectual capital is comprised of three components: 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Human capital, Structural capital, and Customer capital</a:t>
            </a:r>
            <a:r>
              <a:rPr kumimoji="0" lang="en-US" altLang="en-US" sz="1600" b="1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8568051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20750" y="1917701"/>
            <a:ext cx="7150806" cy="32808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400" b="1" kern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1.Human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cs typeface="Arial"/>
                <a:sym typeface="Arial"/>
              </a:rPr>
              <a:t>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capital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The talents, creativity, skills, and abilities of a company's workforce.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40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The value that the employees of a business provide through the application of </a:t>
            </a:r>
            <a:r>
              <a:rPr kumimoji="0" lang="en-US" altLang="en-US" sz="240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skills, know-how and expertise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0671461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20750" y="1917701"/>
            <a:ext cx="7150806" cy="32808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400" b="1" kern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2. Structural</a:t>
            </a:r>
            <a:r>
              <a:rPr kumimoji="0" lang="en-US" sz="4400" b="1" i="0" u="none" strike="noStrike" kern="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/>
                <a:ea typeface="+mn-ea"/>
                <a:cs typeface="Arial"/>
                <a:sym typeface="Arial"/>
              </a:rPr>
              <a:t>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capital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Is the accumulated knowledge and experience that a company possesses. </a:t>
            </a:r>
          </a:p>
          <a:p>
            <a:pPr marL="285750" marR="0" lvl="0" indent="-285750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It can take many forms including processes, techniques, information systems, software, and databases, patents, copyrights, as well as the organization’s image, experience of the people in a company. 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999672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20750" y="1917701"/>
            <a:ext cx="7150806" cy="32808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400" b="1" kern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. </a:t>
            </a:r>
            <a:r>
              <a:rPr lang="en-US" sz="2400" b="1" kern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Customer </a:t>
            </a:r>
            <a:r>
              <a:rPr lang="en-US" altLang="en-US" sz="2400" b="1" kern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capital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lang="en-US" altLang="en-US" sz="24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altLang="en-US" sz="2400" kern="12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Includes the established customer base, </a:t>
            </a:r>
            <a:r>
              <a:rPr kumimoji="0" lang="en-US" altLang="en-US" sz="24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positive reputation, ongoing relationships, and goodwill a company builds up over time with its customers.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754280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20750" y="1917701"/>
            <a:ext cx="7150806" cy="32808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3. </a:t>
            </a: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Strategic Management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Is crucial to building a successful business. 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Involves developing a game plan to guide a company as it strives to accomplish its mission, goals, and objectives, and to keep </a:t>
            </a:r>
            <a:b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</a:b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it on its desired course.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17FB78E-34B4-628B-FBEE-AF38CF2BE96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06110" y="3708400"/>
            <a:ext cx="1622207" cy="16838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644541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20750" y="1917701"/>
            <a:ext cx="7150806" cy="32808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Strategic Management and Competitive Advantage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18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Developing a strategic plan is crucial to creating a </a:t>
            </a:r>
            <a:r>
              <a:rPr kumimoji="0" lang="en-US" altLang="en-US" sz="1800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sustainable competitive advantage</a:t>
            </a:r>
            <a:r>
              <a:rPr kumimoji="0" lang="en-US" altLang="en-US" sz="18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, the aggregation of factors that sets a company apart from its competitors and gives it a unique position in the market that is superior to its competition. 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559231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20750" y="1917701"/>
            <a:ext cx="7150806" cy="32808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altLang="en-US" sz="24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Key: Core Competencies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Unique set of capabilities a company develops in key areas, such as superior quality, customer service, innovation, team-building, flexibility, responsiveness, and others that allow it to vault past competitors (outperform its competitors).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i="0" u="none" strike="noStrike" kern="1200" cap="none" spc="0" normalizeH="0" baseline="0" noProof="0" dirty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They are what a company does best.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0578155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20750" y="1917701"/>
            <a:ext cx="7150806" cy="3280832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R="0" lvl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Building a Sustainable Competitive Advantage</a:t>
            </a:r>
          </a:p>
          <a:p>
            <a:pPr marR="0" lvl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 </a:t>
            </a:r>
            <a:endParaRPr lang="en-US" altLang="en-US" sz="20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R="0" lvl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altLang="en-US" sz="2800" b="1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020E4069-099F-508B-88F6-F9A0509F395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750" y="3140428"/>
            <a:ext cx="7382933" cy="32290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997055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762000" y="1969207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US" sz="2800" b="1" i="0" u="none" strike="noStrike" kern="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/>
              <a:ea typeface="+mn-ea"/>
              <a:cs typeface="Arial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lang="en-US" sz="2000" b="1" kern="120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Strategic Management Process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lang="en-US" altLang="en-US" sz="2000" b="1" kern="12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428750" marR="0" lvl="0" indent="-1428750" algn="l" defTabSz="685800" rtl="0" eaLnBrk="0" fontAlgn="base" latinLnBrk="0" hangingPunct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Tx/>
              <a:buSzPts val="2100"/>
              <a:buFont typeface="Noto Sans Symbols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Step 1 	Develop a vision and translate it into a mission statement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428750" marR="0" lvl="0" indent="-1428750" algn="l" defTabSz="685800" rtl="0" eaLnBrk="0" fontAlgn="base" latinLnBrk="0" hangingPunct="0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buClrTx/>
              <a:buSzPts val="2100"/>
              <a:buFont typeface="Noto Sans Symbols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Step 2 	Assess strengths and weaknesses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428750" marR="0" lvl="0" indent="-1428750" algn="l" defTabSz="685800" rtl="0" eaLnBrk="0" fontAlgn="base" latinLnBrk="0" hangingPunct="0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buClrTx/>
              <a:buSzPts val="2100"/>
              <a:buFont typeface="Noto Sans Symbols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Step 3 	Scan environment for opportunities and threats</a:t>
            </a: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1428750" marR="0" lvl="0" indent="-1428750" algn="l" defTabSz="685800" rtl="0" eaLnBrk="0" fontAlgn="base" latinLnBrk="0" hangingPunct="0">
              <a:lnSpc>
                <a:spcPct val="90000"/>
              </a:lnSpc>
              <a:spcBef>
                <a:spcPts val="900"/>
              </a:spcBef>
              <a:spcAft>
                <a:spcPts val="0"/>
              </a:spcAft>
              <a:buClrTx/>
              <a:buSzPts val="2100"/>
              <a:buFont typeface="Noto Sans Symbols"/>
              <a:buNone/>
              <a:tabLst/>
              <a:defRPr/>
            </a:pPr>
            <a:r>
              <a:rPr kumimoji="0" lang="en-US" sz="24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Step 4 	Identify key success factors</a:t>
            </a:r>
            <a:endParaRPr kumimoji="0" lang="en-US" sz="2400" b="0" i="1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27811014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Strategic Management Process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5	Analyze competition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 Step 6	Create goals &amp; objectives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 Step 7	Formulate strategies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 Step 8	Translate plans into actions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 Step 9	Establish accurate controls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08126466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1: Develop a Vision and Create a Mission Statement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Vision – the result of an entrepreneur’s dream of something that does not exist yet and the ability to paint a compelling picture of that dream for everyone to see.  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 clearly defined vision: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Provides direction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Determines decisions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Motivates people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Allows for perseverance in the face of adversity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849715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1: Develop a Vision and Create a Mission Statement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Addresses question: “What business are we in?”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The mission is a written expression of how the company will reflect an entrepreneur’s values, beliefs, </a:t>
            </a:r>
            <a:b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</a:b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and vision – more than just </a:t>
            </a:r>
            <a:b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</a:b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“making money.”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Serves as a “strategic compass.”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8381282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1: Develop a Vision and Create a Mission Statement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Elements of a mission statement: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Purpose of the company: What are we in business to accomplish?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Business we are in: How are we going to accomplish that purpose?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Values of the company: What principles and beliefs form the foundation of the way we do business?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729459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400" b="1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2: Assess Company Strengths and Weaknesses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Strengths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Positive internal factors a company can draw on to accomplish its mission, goals, and objectives.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Weaknesses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Negative  internal factors that inhibit a company’s ability to accomplish its mission, goals, and objectives.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061651350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3: Scan for Opportunities and Threats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Opportunities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Positive external factors the company can exploit to accomplish its mission, goals, and objectives.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Threats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Negative  external factors that inhibit the firm's ability to accomplish its mission, goals, and objectives.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250960560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733777" y="1862667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808E7B9-6B2F-5B4A-4DF4-EB5D6C71D25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198" y="1857078"/>
            <a:ext cx="4953000" cy="37147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2130856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4: Identify Key Success Factors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Key success factors (KSFs): factors that determine the relative success of market participants. 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The keys to unlocking the secrets of competing successfully in a </a:t>
            </a:r>
            <a:b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</a:b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particular market segment.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E2D0B198-8455-E8CD-FFA9-548BD22D1E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90287" y="3146494"/>
            <a:ext cx="1420491" cy="21398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06420901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B382A97C-CBA5-6AA6-A8C0-5026A34F566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63315" y="1663551"/>
            <a:ext cx="6617369" cy="49630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612642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5: Analyze Competitors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Analyzing key competitors allows an entrepreneur to: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Avoid surprises from existing competitors’ new strategies and tactics.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Identify potential new competitors and the threats they pose.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Improve reaction time to competitors’ actions.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Anticipate rivals’ next strategic moves.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044831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alt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62D5B474-FCB6-28B5-31FB-074C768502D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99657" y="1568814"/>
            <a:ext cx="7434412" cy="41704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7678749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6: Create Company Goals and Objectives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/>
            </a:pPr>
            <a:r>
              <a:rPr lang="en-US" sz="2000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Goals: Broad, long-range attributes to be accomplished.  “BHAGs”</a:t>
            </a:r>
          </a:p>
          <a:p>
            <a:pPr marL="342900" indent="-342900" fontAlgn="base">
              <a:spcBef>
                <a:spcPct val="0"/>
              </a:spcBef>
              <a:spcAft>
                <a:spcPct val="0"/>
              </a:spcAft>
              <a:buClrTx/>
              <a:buFont typeface="Arial" panose="020B0604020202020204" pitchFamily="34" charset="0"/>
              <a:buChar char="•"/>
              <a:defRPr/>
            </a:pPr>
            <a:r>
              <a:rPr lang="en-US" sz="2000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Objectives: More detailed, specific targets of performance that are S.M.A.R.T.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  <a:defRPr/>
            </a:pPr>
            <a:r>
              <a:rPr lang="en-US" sz="2000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Specific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  <a:defRPr/>
            </a:pPr>
            <a:r>
              <a:rPr lang="en-US" sz="2000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Measurable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  <a:defRPr/>
            </a:pPr>
            <a:r>
              <a:rPr lang="en-US" sz="2000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Assignable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  <a:defRPr/>
            </a:pPr>
            <a:r>
              <a:rPr lang="en-US" sz="2000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Realistic (yet challenging)</a:t>
            </a:r>
          </a:p>
          <a:p>
            <a:pPr marL="457200" indent="-457200" fontAlgn="base">
              <a:spcBef>
                <a:spcPct val="0"/>
              </a:spcBef>
              <a:spcAft>
                <a:spcPct val="0"/>
              </a:spcAft>
              <a:buClrTx/>
              <a:buFont typeface="+mj-lt"/>
              <a:buAutoNum type="arabicPeriod"/>
              <a:defRPr/>
            </a:pPr>
            <a:r>
              <a:rPr lang="en-US" sz="2000" kern="12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Timely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7806452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7: Formulate Strategies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Strategy - a road map of the actions an entrepreneur draws up to achieve a company’s mission, goals, and objectives. 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It is the company’s game plan for gaining a competitive advantage.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730B1E0-54DB-F9C6-9DF2-8EAEC83CFEE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543158" y="3944608"/>
            <a:ext cx="1767993" cy="14143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6380347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12F1E28-79CB-A155-72F3-821E843104E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7600" y="1501368"/>
            <a:ext cx="7021689" cy="4123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0160250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Cost Leadership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Goal: to be the low-cost producer in the industry (or market segment).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Low-cost leaders have advantages: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Reaching buyers who buy on the basis of price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The power to set the industry’s price floor.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687318509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Differentiation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Company seeks to build customer loyalty by positioning its goods or services in a unique or different fashion.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Idea is to be special at something customers value.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Key: Build basis for differentiation on a distinctive competence, something that the small company is uniquely good at doing in comparison to its competitors.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846380726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Focus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Company selects one or more customer segments in a market, identifies customers’ special needs, wants, or interests, and then targets them with a product or service designed specifically for them.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Strategy builds on the differences among market segments.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Rather than try to serve the total market, the company focuses on serving a niche (or several niches) within that market.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7748389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8: Translate Strategies into Action Plans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Survey of senior executives: Companies achieved only 63% of the results in their strategic plans.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Create projects by defining: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Purpose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Scope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Contribution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Resource requirements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Timing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94152468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9: Establish Accurate Controls</a:t>
            </a: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Plan establishes the standards against which actual performance is measured.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Entrepreneur must: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Identify and track key performance indicators.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Take corrective action.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51556446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Balanced Scorecards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A set of measurements unique to a company that includes both financial and operational measures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Gives managers a quick, </a:t>
            </a: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yet comprehensive, </a:t>
            </a: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picture of a company’s </a:t>
            </a:r>
            <a:b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</a:b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overall performance.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760898559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Balanced Scorecards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1" i="0" u="none" strike="noStrike" kern="1200" cap="none" spc="0" normalizeH="0" baseline="0" noProof="0" dirty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R="0" lvl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Five Perspectives: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Customer: How do customers see us?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Internal Business: At what must we excel?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Innovation and Learning: Can we continue to improve and create value?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Financial: How do we look to shareholders?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Corporate Citizenship: Do we meet our responsibility to society as a whole, the environment, the community, and other external stakeholders?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46754276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srgbClr val="FF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Step 9: Establish Accurate Controls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/>
              <a:buNone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Plan establishes the standards against which actual performance is measured. 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Entrepreneur must: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Identify and track key performance indicators.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  <a:sym typeface="Arial"/>
              </a:rPr>
              <a:t>Take corrective action.</a:t>
            </a:r>
          </a:p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555613405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BF21F7EE-14F6-BF2A-7FCE-2178EA46F8A0}"/>
              </a:ext>
            </a:extLst>
          </p:cNvPr>
          <p:cNvSpPr/>
          <p:nvPr/>
        </p:nvSpPr>
        <p:spPr>
          <a:xfrm>
            <a:off x="1970088" y="1233488"/>
            <a:ext cx="74406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3" name="Rectangle: Rounded Corners 22">
            <a:extLst>
              <a:ext uri="{FF2B5EF4-FFF2-40B4-BE49-F238E27FC236}">
                <a16:creationId xmlns:a16="http://schemas.microsoft.com/office/drawing/2014/main" id="{5BA8D02D-77EE-7D84-1DEA-B936CE504E3D}"/>
              </a:ext>
            </a:extLst>
          </p:cNvPr>
          <p:cNvSpPr/>
          <p:nvPr/>
        </p:nvSpPr>
        <p:spPr>
          <a:xfrm>
            <a:off x="6456363" y="1571625"/>
            <a:ext cx="3095625" cy="3714750"/>
          </a:xfrm>
          <a:prstGeom prst="roundRect">
            <a:avLst>
              <a:gd name="adj" fmla="val 6140"/>
            </a:avLst>
          </a:prstGeom>
          <a:solidFill>
            <a:srgbClr val="00B0F0">
              <a:alpha val="61961"/>
            </a:srgbClr>
          </a:solidFill>
          <a:ln w="38100">
            <a:noFill/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25" name="Rectangle: Rounded Corners 24">
            <a:extLst>
              <a:ext uri="{FF2B5EF4-FFF2-40B4-BE49-F238E27FC236}">
                <a16:creationId xmlns:a16="http://schemas.microsoft.com/office/drawing/2014/main" id="{0B906654-7F84-7622-F1A0-627355DAF7F3}"/>
              </a:ext>
            </a:extLst>
          </p:cNvPr>
          <p:cNvSpPr/>
          <p:nvPr/>
        </p:nvSpPr>
        <p:spPr>
          <a:xfrm>
            <a:off x="999331" y="1948306"/>
            <a:ext cx="7315200" cy="3483325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marR="0" lvl="0" indent="-34290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endParaRPr kumimoji="0" lang="en-US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  <a:sym typeface="Arial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1494B48-5744-742F-3A03-367A24468B6D}"/>
              </a:ext>
            </a:extLst>
          </p:cNvPr>
          <p:cNvSpPr txBox="1"/>
          <p:nvPr/>
        </p:nvSpPr>
        <p:spPr>
          <a:xfrm>
            <a:off x="6948488" y="5576888"/>
            <a:ext cx="1962150" cy="322262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Arial" panose="020B0604020202020204" pitchFamily="34" charset="0"/>
                <a:sym typeface="Arial"/>
              </a:rPr>
              <a:t>www.midocean.ae</a:t>
            </a:r>
          </a:p>
        </p:txBody>
      </p:sp>
      <p:pic>
        <p:nvPicPr>
          <p:cNvPr id="61446" name="Graphic 21">
            <a:extLst>
              <a:ext uri="{FF2B5EF4-FFF2-40B4-BE49-F238E27FC236}">
                <a16:creationId xmlns:a16="http://schemas.microsoft.com/office/drawing/2014/main" id="{0C6236D3-194E-C317-7FB8-EFA8D5E464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F4AD2B89-6D0D-0CBF-4C5B-EBA1930CBD2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6987" y="1944825"/>
            <a:ext cx="7059677" cy="43494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4370957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AFB517BB-4FA9-7888-F789-36649661DD4B}"/>
              </a:ext>
            </a:extLst>
          </p:cNvPr>
          <p:cNvSpPr/>
          <p:nvPr/>
        </p:nvSpPr>
        <p:spPr>
          <a:xfrm>
            <a:off x="850900" y="1905000"/>
            <a:ext cx="3684588" cy="359886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The strategic planning process:</a:t>
            </a: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US" altLang="en-US" sz="1800" b="0" i="0" u="none" strike="noStrike" kern="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/>
              <a:ea typeface="+mn-ea"/>
              <a:cs typeface="+mn-cs"/>
            </a:endParaRP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Begins with the nine steps.</a:t>
            </a:r>
          </a:p>
          <a:p>
            <a:pPr marL="342900" marR="0" lvl="0" indent="-342900" algn="l" defTabSz="914400" rtl="0" eaLnBrk="1" fontAlgn="base" latinLnBrk="0" hangingPunct="1">
              <a:lnSpc>
                <a:spcPct val="8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Teaches entrepreneurial </a:t>
            </a:r>
            <a:br>
              <a: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</a:br>
            <a:r>
              <a: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discipline for a higher </a:t>
            </a:r>
            <a:br>
              <a: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</a:br>
            <a:r>
              <a:rPr kumimoji="0" lang="en-US" altLang="en-US" sz="1800" b="0" i="0" u="none" strike="noStrike" kern="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/>
                <a:ea typeface="+mn-ea"/>
                <a:cs typeface="+mn-cs"/>
              </a:rPr>
              <a:t>chance of survival.</a:t>
            </a: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514BE0CF-4673-6027-F677-825637821B37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 t="12315" b="12315"/>
          <a:stretch/>
        </p:blipFill>
        <p:spPr>
          <a:xfrm>
            <a:off x="4572000" y="1905000"/>
            <a:ext cx="3721100" cy="1871663"/>
          </a:xfrm>
        </p:spPr>
      </p:pic>
      <p:sp>
        <p:nvSpPr>
          <p:cNvPr id="107524" name="TextBox 16">
            <a:extLst>
              <a:ext uri="{FF2B5EF4-FFF2-40B4-BE49-F238E27FC236}">
                <a16:creationId xmlns:a16="http://schemas.microsoft.com/office/drawing/2014/main" id="{E47132E0-41A8-4955-258E-83CDF8A12E1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08588" y="3854450"/>
            <a:ext cx="3084512" cy="415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l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2100" b="1" i="0" u="none" strike="noStrike" kern="1200" cap="none" spc="0" normalizeH="0" baseline="0" noProof="0">
                <a:ln>
                  <a:noFill/>
                </a:ln>
                <a:solidFill>
                  <a:srgbClr val="00B0F0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Conclusion 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8321D56A-A652-7B70-9EA1-1DA1E643117A}"/>
              </a:ext>
            </a:extLst>
          </p:cNvPr>
          <p:cNvSpPr/>
          <p:nvPr/>
        </p:nvSpPr>
        <p:spPr>
          <a:xfrm>
            <a:off x="4230688" y="3486150"/>
            <a:ext cx="893762" cy="741363"/>
          </a:xfrm>
          <a:prstGeom prst="rect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Roboto Light" panose="02000000000000000000" pitchFamily="2" charset="0"/>
              <a:cs typeface="+mn-cs"/>
              <a:sym typeface="Arial"/>
            </a:endParaRPr>
          </a:p>
        </p:txBody>
      </p:sp>
      <p:sp>
        <p:nvSpPr>
          <p:cNvPr id="107526" name="TextBox 18">
            <a:extLst>
              <a:ext uri="{FF2B5EF4-FFF2-40B4-BE49-F238E27FC236}">
                <a16:creationId xmlns:a16="http://schemas.microsoft.com/office/drawing/2014/main" id="{6375E2D8-9F7C-583A-1B74-928410B90EB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68788" y="3481388"/>
            <a:ext cx="81915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5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  <a:sym typeface="Arial" panose="020B0604020202020204" pitchFamily="34" charset="0"/>
              </a:rPr>
              <a:t>Chapter</a:t>
            </a:r>
            <a:endParaRPr kumimoji="0" lang="en-US" altLang="en-US" sz="21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Arial" panose="020B0604020202020204" pitchFamily="34" charset="0"/>
            </a:endParaRPr>
          </a:p>
        </p:txBody>
      </p:sp>
      <p:sp>
        <p:nvSpPr>
          <p:cNvPr id="107527" name="TextBox 22">
            <a:extLst>
              <a:ext uri="{FF2B5EF4-FFF2-40B4-BE49-F238E27FC236}">
                <a16:creationId xmlns:a16="http://schemas.microsoft.com/office/drawing/2014/main" id="{8E249402-05AD-9038-3EE5-2B4BE2F1853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389438" y="3684588"/>
            <a:ext cx="614362" cy="600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91440" tIns="45720" rIns="91440" bIns="45720" anchor="t">
            <a:spAutoFit/>
          </a:bodyPr>
          <a:lstStyle>
            <a:lvl1pPr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US" altLang="en-US" sz="3300" b="1" kern="1200" dirty="0">
                <a:solidFill>
                  <a:srgbClr val="FFFFFF"/>
                </a:solidFill>
                <a:latin typeface="Times New Roman"/>
                <a:ea typeface="+mn-ea"/>
                <a:cs typeface="Times New Roman"/>
                <a:sym typeface="Arial" panose="020B0604020202020204" pitchFamily="34" charset="0"/>
              </a:rPr>
              <a:t>02</a:t>
            </a:r>
            <a:endParaRPr kumimoji="0" lang="en-US" altLang="en-US" sz="900" b="1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  <a:sym typeface="Arial" panose="020B0604020202020204" pitchFamily="34" charset="0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F0CBFAF4-0F32-F464-F608-CAF0E112B9B7}"/>
              </a:ext>
            </a:extLst>
          </p:cNvPr>
          <p:cNvSpPr/>
          <p:nvPr/>
        </p:nvSpPr>
        <p:spPr>
          <a:xfrm>
            <a:off x="1970088" y="1233488"/>
            <a:ext cx="4887912" cy="33337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  <a:sym typeface="Arial"/>
            </a:endParaRPr>
          </a:p>
        </p:txBody>
      </p:sp>
      <p:sp>
        <p:nvSpPr>
          <p:cNvPr id="107529" name="TextBox 2">
            <a:extLst>
              <a:ext uri="{FF2B5EF4-FFF2-40B4-BE49-F238E27FC236}">
                <a16:creationId xmlns:a16="http://schemas.microsoft.com/office/drawing/2014/main" id="{1CA9F80B-9DD1-15DC-FB15-4A28FF7912A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962775" y="1066800"/>
            <a:ext cx="1962150" cy="3238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defTabSz="685800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 defTabSz="685800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685800" eaLnBrk="0" fontAlgn="base" hangingPunct="0">
              <a:lnSpc>
                <a:spcPct val="90000"/>
              </a:lnSpc>
              <a:spcBef>
                <a:spcPts val="375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13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marL="0" marR="0" lvl="0" indent="0" algn="ctr" defTabSz="6858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altLang="en-US" sz="1500" b="1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Calibri" panose="020F0502020204030204" pitchFamily="34" charset="0"/>
                <a:ea typeface="+mn-ea"/>
                <a:cs typeface="Arial" panose="020B0604020202020204" pitchFamily="34" charset="0"/>
                <a:sym typeface="Arial" panose="020B0604020202020204" pitchFamily="34" charset="0"/>
              </a:rPr>
              <a:t>www.midocean.ae</a:t>
            </a:r>
          </a:p>
        </p:txBody>
      </p:sp>
      <p:pic>
        <p:nvPicPr>
          <p:cNvPr id="107530" name="Graphic 21">
            <a:extLst>
              <a:ext uri="{FF2B5EF4-FFF2-40B4-BE49-F238E27FC236}">
                <a16:creationId xmlns:a16="http://schemas.microsoft.com/office/drawing/2014/main" id="{41E53A25-2862-C692-779B-5CF0F77CDB6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134938" y="917575"/>
            <a:ext cx="1728787" cy="806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spd="slow">
    <p:comb/>
  </p:transition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8546" name="Picture 8">
            <a:extLst>
              <a:ext uri="{FF2B5EF4-FFF2-40B4-BE49-F238E27FC236}">
                <a16:creationId xmlns:a16="http://schemas.microsoft.com/office/drawing/2014/main" id="{DDAB3FA2-D2B7-892C-F737-A2AAB4FD61C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grayscl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862013"/>
            <a:ext cx="9144000" cy="513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13BDED5B-B364-4F4C-7E06-DC8F107BD8D8}"/>
              </a:ext>
            </a:extLst>
          </p:cNvPr>
          <p:cNvSpPr/>
          <p:nvPr/>
        </p:nvSpPr>
        <p:spPr>
          <a:xfrm flipH="1">
            <a:off x="4884738" y="3222625"/>
            <a:ext cx="4259262" cy="2778125"/>
          </a:xfrm>
          <a:prstGeom prst="rtTriangle">
            <a:avLst/>
          </a:prstGeom>
          <a:solidFill>
            <a:srgbClr val="669BBC">
              <a:alpha val="76863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35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78FB9BD5-6252-6188-9F9C-480B8E977F26}"/>
              </a:ext>
            </a:extLst>
          </p:cNvPr>
          <p:cNvSpPr txBox="1"/>
          <p:nvPr/>
        </p:nvSpPr>
        <p:spPr>
          <a:xfrm>
            <a:off x="436563" y="5137150"/>
            <a:ext cx="3394075" cy="71596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0" marR="0" lvl="0" indent="0" algn="l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050" b="1" i="0" u="none" strike="noStrike" kern="1200" cap="none" spc="0" normalizeH="0" baseline="0" noProof="0" dirty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Thank You</a:t>
            </a:r>
          </a:p>
        </p:txBody>
      </p:sp>
      <p:pic>
        <p:nvPicPr>
          <p:cNvPr id="108549" name="Graphic 12">
            <a:extLst>
              <a:ext uri="{FF2B5EF4-FFF2-40B4-BE49-F238E27FC236}">
                <a16:creationId xmlns:a16="http://schemas.microsoft.com/office/drawing/2014/main" id="{98BB8028-0D60-63DC-FF1A-32465F263D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1850" y="5483225"/>
            <a:ext cx="1709738" cy="2889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4" name="Parallelogram 13">
            <a:extLst>
              <a:ext uri="{FF2B5EF4-FFF2-40B4-BE49-F238E27FC236}">
                <a16:creationId xmlns:a16="http://schemas.microsoft.com/office/drawing/2014/main" id="{8ECF2002-EE79-975F-06C8-FC5FDB347D8E}"/>
              </a:ext>
            </a:extLst>
          </p:cNvPr>
          <p:cNvSpPr/>
          <p:nvPr/>
        </p:nvSpPr>
        <p:spPr>
          <a:xfrm rot="16200000" flipV="1">
            <a:off x="-1543843" y="4158456"/>
            <a:ext cx="2851150" cy="823913"/>
          </a:xfrm>
          <a:custGeom>
            <a:avLst/>
            <a:gdLst>
              <a:gd name="connsiteX0" fmla="*/ 0 w 3826892"/>
              <a:gd name="connsiteY0" fmla="*/ 1097456 h 1097456"/>
              <a:gd name="connsiteX1" fmla="*/ 1102581 w 3826892"/>
              <a:gd name="connsiteY1" fmla="*/ 0 h 1097456"/>
              <a:gd name="connsiteX2" fmla="*/ 3826892 w 3826892"/>
              <a:gd name="connsiteY2" fmla="*/ 0 h 1097456"/>
              <a:gd name="connsiteX3" fmla="*/ 2724311 w 3826892"/>
              <a:gd name="connsiteY3" fmla="*/ 1097456 h 1097456"/>
              <a:gd name="connsiteX4" fmla="*/ 0 w 3826892"/>
              <a:gd name="connsiteY4" fmla="*/ 1097456 h 1097456"/>
              <a:gd name="connsiteX0" fmla="*/ 0 w 3801492"/>
              <a:gd name="connsiteY0" fmla="*/ 1097456 h 1097456"/>
              <a:gd name="connsiteX1" fmla="*/ 1102581 w 3801492"/>
              <a:gd name="connsiteY1" fmla="*/ 0 h 1097456"/>
              <a:gd name="connsiteX2" fmla="*/ 3801492 w 3801492"/>
              <a:gd name="connsiteY2" fmla="*/ 12700 h 1097456"/>
              <a:gd name="connsiteX3" fmla="*/ 2724311 w 3801492"/>
              <a:gd name="connsiteY3" fmla="*/ 1097456 h 1097456"/>
              <a:gd name="connsiteX4" fmla="*/ 0 w 3801492"/>
              <a:gd name="connsiteY4" fmla="*/ 1097456 h 109745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801492" h="1097456">
                <a:moveTo>
                  <a:pt x="0" y="1097456"/>
                </a:moveTo>
                <a:lnTo>
                  <a:pt x="1102581" y="0"/>
                </a:lnTo>
                <a:lnTo>
                  <a:pt x="3801492" y="12700"/>
                </a:lnTo>
                <a:lnTo>
                  <a:pt x="2724311" y="1097456"/>
                </a:lnTo>
                <a:lnTo>
                  <a:pt x="0" y="1097456"/>
                </a:lnTo>
                <a:close/>
              </a:path>
            </a:pathLst>
          </a:custGeom>
          <a:solidFill>
            <a:srgbClr val="669BBC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marR="0" lvl="0" indent="0" algn="ctr" defTabSz="6858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id-ID" sz="1350" b="0" i="0" u="none" strike="noStrike" kern="1200" cap="none" spc="0" normalizeH="0" baseline="0" noProof="0">
              <a:ln>
                <a:noFill/>
              </a:ln>
              <a:solidFill>
                <a:srgbClr val="669BBC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8551" name="Graphic 21">
            <a:extLst>
              <a:ext uri="{FF2B5EF4-FFF2-40B4-BE49-F238E27FC236}">
                <a16:creationId xmlns:a16="http://schemas.microsoft.com/office/drawing/2014/main" id="{8A09CDF5-57C6-1825-3CEF-6CCA4AAC0D6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7876" b="25429"/>
          <a:stretch>
            <a:fillRect/>
          </a:stretch>
        </p:blipFill>
        <p:spPr bwMode="auto">
          <a:xfrm>
            <a:off x="7069138" y="1009650"/>
            <a:ext cx="1935162" cy="903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8552" name="Graphic 22">
            <a:extLst>
              <a:ext uri="{FF2B5EF4-FFF2-40B4-BE49-F238E27FC236}">
                <a16:creationId xmlns:a16="http://schemas.microsoft.com/office/drawing/2014/main" id="{ED44FB79-8111-E393-5638-A9539D967B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6225" y="1263650"/>
            <a:ext cx="2068513" cy="565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Custom Design">
  <a:themeElements>
    <a:clrScheme name="Custom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Custom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rgbClr val="FFCC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>
          <a:noFill/>
        </a:ln>
        <a:effectLst/>
        <a:extLst>
          <a:ext uri="{909E8E84-426E-40DD-AFC4-6F175D3DCCD1}">
            <a14:hiddenFill xmlns:a14="http://schemas.microsoft.com/office/drawing/2010/main">
              <a:solidFill>
                <a:schemeClr val="accent1"/>
              </a:solidFill>
            </a14:hiddenFill>
          </a:ext>
          <a:ext uri="{91240B29-F687-4F45-9708-019B960494DF}">
            <a14:hiddenLine xmlns:a14="http://schemas.microsoft.com/office/drawing/2010/main" w="9525" cap="flat" cmpd="sng" algn="ctr">
              <a:solidFill>
                <a:srgbClr val="FFCC00"/>
              </a:solidFill>
              <a:prstDash val="solid"/>
              <a:round/>
              <a:headEnd type="none" w="med" len="med"/>
              <a:tailEnd type="none" w="med" len="med"/>
            </a14:hiddenLine>
          </a:ex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20000"/>
          </a:spcBef>
          <a:spcAft>
            <a:spcPct val="0"/>
          </a:spcAft>
          <a:buClrTx/>
          <a:buSzTx/>
          <a:buFontTx/>
          <a:buChar char="•"/>
          <a:tabLst/>
          <a:defRPr kumimoji="0" lang="en-US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  <a:cs typeface="Arial" charset="0"/>
          </a:defRPr>
        </a:defPPr>
      </a:lstStyle>
    </a:lnDef>
  </a:objectDefaults>
  <a:extraClrSchemeLst>
    <a:extraClrScheme>
      <a:clrScheme name="Custom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Custom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Custom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2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919191"/>
      </a:lt2>
      <a:accent1>
        <a:srgbClr val="618FFD"/>
      </a:accent1>
      <a:accent2>
        <a:srgbClr val="00AE00"/>
      </a:accent2>
      <a:accent3>
        <a:srgbClr val="FFFFFF"/>
      </a:accent3>
      <a:accent4>
        <a:srgbClr val="000000"/>
      </a:accent4>
      <a:accent5>
        <a:srgbClr val="B7C6FE"/>
      </a:accent5>
      <a:accent6>
        <a:srgbClr val="009D00"/>
      </a:accent6>
      <a:hlink>
        <a:srgbClr val="FC0128"/>
      </a:hlink>
      <a:folHlink>
        <a:srgbClr val="CECECE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A254F5D6A14094B8840E79896A2F150" ma:contentTypeVersion="10" ma:contentTypeDescription="Create a new document." ma:contentTypeScope="" ma:versionID="4fa342b376e3c1fd37f74eadc064d537">
  <xsd:schema xmlns:xsd="http://www.w3.org/2001/XMLSchema" xmlns:xs="http://www.w3.org/2001/XMLSchema" xmlns:p="http://schemas.microsoft.com/office/2006/metadata/properties" xmlns:ns2="d13aca44-ef33-4cf4-9980-7f0b00e6eeb9" xmlns:ns3="49100919-8a76-4266-be0c-7dc583902cb4" targetNamespace="http://schemas.microsoft.com/office/2006/metadata/properties" ma:root="true" ma:fieldsID="120a12417a86487c796614abbd0e63cf" ns2:_="" ns3:_="">
    <xsd:import namespace="d13aca44-ef33-4cf4-9980-7f0b00e6eeb9"/>
    <xsd:import namespace="49100919-8a76-4266-be0c-7dc583902cb4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3aca44-ef33-4cf4-9980-7f0b00e6eeb9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100919-8a76-4266-be0c-7dc583902cb4" elementFormDefault="qualified">
    <xsd:import namespace="http://schemas.microsoft.com/office/2006/documentManagement/types"/>
    <xsd:import namespace="http://schemas.microsoft.com/office/infopath/2007/PartnerControls"/>
    <xsd:element name="SharedWithUsers" ma:index="16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7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12C13A57-7E6D-498B-A33A-21EDA2B8912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3aca44-ef33-4cf4-9980-7f0b00e6eeb9"/>
    <ds:schemaRef ds:uri="49100919-8a76-4266-be0c-7dc583902cb4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6E70E49C-DE3C-4C79-9592-FF271C89A932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3724202-C154-4E9B-84A4-C0BD1F293B99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56</TotalTime>
  <Words>1874</Words>
  <Application>Microsoft Office PowerPoint</Application>
  <PresentationFormat>On-screen Show (4:3)</PresentationFormat>
  <Paragraphs>305</Paragraphs>
  <Slides>46</Slides>
  <Notes>34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46</vt:i4>
      </vt:variant>
    </vt:vector>
  </HeadingPairs>
  <TitlesOfParts>
    <vt:vector size="49" baseType="lpstr">
      <vt:lpstr>Custom Design</vt:lpstr>
      <vt:lpstr>2_Office Theme</vt:lpstr>
      <vt:lpstr>1_Office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Norman M. Scarborough</dc:creator>
  <cp:lastModifiedBy>Amany Ramadan</cp:lastModifiedBy>
  <cp:revision>16</cp:revision>
  <dcterms:created xsi:type="dcterms:W3CDTF">1997-06-02T08:31:06Z</dcterms:created>
  <dcterms:modified xsi:type="dcterms:W3CDTF">2025-06-19T08:30:44Z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0x0101006A254F5D6A14094B8840E79896A2F150</vt:lpwstr>
  </property>
</Properties>
</file>