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8.xml" ContentType="application/vnd.openxmlformats-officedocument.presentationml.slideLayout+xml"/>
  <Override PartName="/ppt/theme/theme1.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ppt/tags/tag1.xml" ContentType="application/vnd.openxmlformats-officedocument.presentationml.tag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417" r:id="rId5"/>
    <p:sldId id="420" r:id="rId6"/>
    <p:sldId id="410" r:id="rId7"/>
    <p:sldId id="405" r:id="rId8"/>
    <p:sldId id="412" r:id="rId9"/>
    <p:sldId id="443" r:id="rId10"/>
    <p:sldId id="404" r:id="rId11"/>
    <p:sldId id="406" r:id="rId12"/>
    <p:sldId id="422" r:id="rId13"/>
    <p:sldId id="407" r:id="rId14"/>
    <p:sldId id="408" r:id="rId15"/>
    <p:sldId id="409" r:id="rId16"/>
    <p:sldId id="411" r:id="rId17"/>
    <p:sldId id="413" r:id="rId18"/>
    <p:sldId id="423" r:id="rId19"/>
    <p:sldId id="414" r:id="rId20"/>
    <p:sldId id="415" r:id="rId21"/>
    <p:sldId id="424" r:id="rId22"/>
    <p:sldId id="425" r:id="rId23"/>
    <p:sldId id="426" r:id="rId24"/>
    <p:sldId id="428" r:id="rId25"/>
    <p:sldId id="427" r:id="rId26"/>
    <p:sldId id="429" r:id="rId27"/>
    <p:sldId id="430" r:id="rId28"/>
    <p:sldId id="431" r:id="rId29"/>
    <p:sldId id="432" r:id="rId30"/>
    <p:sldId id="433" r:id="rId31"/>
    <p:sldId id="434" r:id="rId32"/>
    <p:sldId id="435" r:id="rId33"/>
    <p:sldId id="436" r:id="rId34"/>
    <p:sldId id="437" r:id="rId35"/>
    <p:sldId id="438" r:id="rId36"/>
    <p:sldId id="439" r:id="rId37"/>
    <p:sldId id="440" r:id="rId38"/>
    <p:sldId id="441" r:id="rId39"/>
    <p:sldId id="442" r:id="rId40"/>
    <p:sldId id="444" r:id="rId41"/>
    <p:sldId id="445" r:id="rId42"/>
    <p:sldId id="446" r:id="rId43"/>
    <p:sldId id="326"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859" autoAdjust="0"/>
    <p:restoredTop sz="94660"/>
  </p:normalViewPr>
  <p:slideViewPr>
    <p:cSldViewPr snapToGrid="0">
      <p:cViewPr varScale="1">
        <p:scale>
          <a:sx n="108" d="100"/>
          <a:sy n="108" d="100"/>
        </p:scale>
        <p:origin x="696"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6/23/2025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6/23/2025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6/23/2025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6/23/2025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jpeg"/><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6.jpeg"/><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2.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2.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3.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4.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3.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4.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5.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6.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6.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7.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7.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7.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5.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5.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8.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8.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9.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7.emf"/><Relationship Id="rId7" Type="http://schemas.openxmlformats.org/officeDocument/2006/relationships/image" Target="../media/image19.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7.emf"/><Relationship Id="rId7" Type="http://schemas.openxmlformats.org/officeDocument/2006/relationships/image" Target="../media/image19.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9.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9.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9.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9.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9.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9.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9.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9.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7.emf"/><Relationship Id="rId7" Type="http://schemas.openxmlformats.org/officeDocument/2006/relationships/image" Target="../media/image19.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4.jpeg"/></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9.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9.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9.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9.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9.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9.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9.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7.emf"/><Relationship Id="rId7" Type="http://schemas.openxmlformats.org/officeDocument/2006/relationships/image" Target="../media/image19.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26.png"/><Relationship Id="rId5" Type="http://schemas.openxmlformats.org/officeDocument/2006/relationships/image" Target="../media/image9.emf"/><Relationship Id="rId10" Type="http://schemas.openxmlformats.org/officeDocument/2006/relationships/image" Target="../media/image25.png"/><Relationship Id="rId4" Type="http://schemas.openxmlformats.org/officeDocument/2006/relationships/image" Target="../media/image8.emf"/><Relationship Id="rId9" Type="http://schemas.openxmlformats.org/officeDocument/2006/relationships/image" Target="../media/image24.png"/></Relationships>
</file>

<file path=ppt/slides/_rels/slide40.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7.emf"/><Relationship Id="rId7" Type="http://schemas.openxmlformats.org/officeDocument/2006/relationships/image" Target="../media/image19.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9.emf"/><Relationship Id="rId10" Type="http://schemas.openxmlformats.org/officeDocument/2006/relationships/image" Target="../media/image28.png"/><Relationship Id="rId4" Type="http://schemas.openxmlformats.org/officeDocument/2006/relationships/image" Target="../media/image8.emf"/><Relationship Id="rId9" Type="http://schemas.openxmlformats.org/officeDocument/2006/relationships/image" Target="../media/image27.png"/></Relationships>
</file>

<file path=ppt/slides/_rels/slide4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8.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8.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8.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112889" y="422122"/>
            <a:ext cx="6508289" cy="2129489"/>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4" name="TextBox 13"/>
          <p:cNvSpPr txBox="1"/>
          <p:nvPr/>
        </p:nvSpPr>
        <p:spPr>
          <a:xfrm>
            <a:off x="409665" y="551289"/>
            <a:ext cx="5463180" cy="1952137"/>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Social Media Management (DGM 721)</a:t>
            </a:r>
            <a:endParaRPr lang="ar-EG"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endParaRPr>
          </a:p>
          <a:p>
            <a:pPr>
              <a:lnSpc>
                <a:spcPct val="107000"/>
              </a:lnSpc>
              <a:spcAft>
                <a:spcPts val="800"/>
              </a:spcAft>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en-GB" b="1" dirty="0">
                <a:solidFill>
                  <a:srgbClr val="FF9518"/>
                </a:solidFill>
                <a:latin typeface="Tajawal Medium" panose="00000600000000000000" pitchFamily="2" charset="-78"/>
                <a:cs typeface="Tajawal Medium" panose="00000600000000000000" pitchFamily="2" charset="-78"/>
              </a:rPr>
              <a:t>.</a:t>
            </a:r>
            <a:r>
              <a:rPr lang="ar-EG" b="1" dirty="0">
                <a:solidFill>
                  <a:srgbClr val="FF9518"/>
                </a:solidFill>
                <a:latin typeface="Tajawal Medium" panose="00000600000000000000" pitchFamily="2" charset="-78"/>
                <a:cs typeface="Tajawal Medium" panose="00000600000000000000" pitchFamily="2" charset="-78"/>
              </a:rPr>
              <a:t>4</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B3ED7612-0222-4EE8-A092-C9354BC5A197}"/>
              </a:ext>
            </a:extLst>
          </p:cNvPr>
          <p:cNvSpPr txBox="1"/>
          <p:nvPr/>
        </p:nvSpPr>
        <p:spPr>
          <a:xfrm>
            <a:off x="6860083" y="3412029"/>
            <a:ext cx="5340626" cy="461665"/>
          </a:xfrm>
          <a:prstGeom prst="rect">
            <a:avLst/>
          </a:prstGeom>
          <a:noFill/>
        </p:spPr>
        <p:txBody>
          <a:bodyPr wrap="square">
            <a:spAutoFit/>
          </a:bodyPr>
          <a:lstStyle/>
          <a:p>
            <a:r>
              <a:rPr lang="en-GB" sz="2400" b="1" dirty="0"/>
              <a:t>Social Media Management (DGM721)</a:t>
            </a:r>
          </a:p>
        </p:txBody>
      </p:sp>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96526" y="4783002"/>
            <a:ext cx="3064359" cy="2001272"/>
          </a:xfrm>
          <a:prstGeom prst="rect">
            <a:avLst/>
          </a:prstGeom>
        </p:spPr>
      </p:pic>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2235200" y="915090"/>
            <a:ext cx="6714451" cy="1972334"/>
          </a:xfrm>
          <a:prstGeom prst="rect">
            <a:avLst/>
          </a:prstGeom>
        </p:spPr>
      </p:pic>
      <p:pic>
        <p:nvPicPr>
          <p:cNvPr id="2" name="Picture 1"/>
          <p:cNvPicPr>
            <a:picLocks noChangeAspect="1"/>
          </p:cNvPicPr>
          <p:nvPr/>
        </p:nvPicPr>
        <p:blipFill>
          <a:blip r:embed="rId3"/>
          <a:stretch>
            <a:fillRect/>
          </a:stretch>
        </p:blipFill>
        <p:spPr>
          <a:xfrm>
            <a:off x="-71964" y="-224053"/>
            <a:ext cx="4169394" cy="7137043"/>
          </a:xfrm>
          <a:prstGeom prst="rect">
            <a:avLst/>
          </a:prstGeom>
        </p:spPr>
      </p:pic>
      <p:pic>
        <p:nvPicPr>
          <p:cNvPr id="13" name="Picture 12"/>
          <p:cNvPicPr>
            <a:picLocks noChangeAspect="1"/>
          </p:cNvPicPr>
          <p:nvPr/>
        </p:nvPicPr>
        <p:blipFill>
          <a:blip r:embed="rId4"/>
          <a:stretch>
            <a:fillRect/>
          </a:stretch>
        </p:blipFill>
        <p:spPr>
          <a:xfrm rot="10800000">
            <a:off x="3612444" y="5284188"/>
            <a:ext cx="5882401" cy="1034667"/>
          </a:xfrm>
          <a:prstGeom prst="rect">
            <a:avLst/>
          </a:prstGeom>
        </p:spPr>
      </p:pic>
      <p:sp>
        <p:nvSpPr>
          <p:cNvPr id="4" name="TextBox 3">
            <a:extLst>
              <a:ext uri="{FF2B5EF4-FFF2-40B4-BE49-F238E27FC236}">
                <a16:creationId xmlns:a16="http://schemas.microsoft.com/office/drawing/2014/main" id="{F4A664B3-56C3-D815-532B-1399BB47DAD1}"/>
              </a:ext>
            </a:extLst>
          </p:cNvPr>
          <p:cNvSpPr txBox="1"/>
          <p:nvPr/>
        </p:nvSpPr>
        <p:spPr>
          <a:xfrm>
            <a:off x="2860835" y="1068937"/>
            <a:ext cx="5463180" cy="2093907"/>
          </a:xfrm>
          <a:prstGeom prst="rect">
            <a:avLst/>
          </a:prstGeom>
          <a:noFill/>
        </p:spPr>
        <p:txBody>
          <a:bodyPr wrap="square" rtlCol="0">
            <a:spAutoFit/>
          </a:bodyPr>
          <a:lstStyle/>
          <a:p>
            <a:pPr>
              <a:lnSpc>
                <a:spcPct val="107000"/>
              </a:lnSpc>
              <a:spcAft>
                <a:spcPts val="800"/>
              </a:spcAft>
            </a:pPr>
            <a:r>
              <a:rPr lang="en-GB" sz="2000" b="1" kern="1800" dirty="0">
                <a:solidFill>
                  <a:schemeClr val="bg1"/>
                </a:solidFill>
                <a:latin typeface="Arial" panose="020B0604020202020204" pitchFamily="34" charset="0"/>
                <a:cs typeface="Arial" panose="020B0604020202020204" pitchFamily="34" charset="0"/>
              </a:rPr>
              <a:t>Sources of Knowledge</a:t>
            </a:r>
            <a:endParaRPr lang="ar-EG" sz="2000" b="1" kern="1800" dirty="0">
              <a:solidFill>
                <a:schemeClr val="bg1"/>
              </a:solidFill>
              <a:latin typeface="Arial" panose="020B0604020202020204" pitchFamily="34" charset="0"/>
              <a:cs typeface="Arial" panose="020B0604020202020204" pitchFamily="34" charset="0"/>
            </a:endParaRPr>
          </a:p>
          <a:p>
            <a:r>
              <a:rPr lang="en-GB" sz="3200" dirty="0">
                <a:solidFill>
                  <a:schemeClr val="bg1"/>
                </a:solidFill>
              </a:rPr>
              <a:t>Social media management</a:t>
            </a: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5" name="Picture 2" descr="The Importance of Social Media in Business - Air Web Solution">
            <a:extLst>
              <a:ext uri="{FF2B5EF4-FFF2-40B4-BE49-F238E27FC236}">
                <a16:creationId xmlns:a16="http://schemas.microsoft.com/office/drawing/2014/main" id="{E92AC5F3-8324-6266-B303-3E5AF2B3036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34309" y="3037541"/>
            <a:ext cx="5076144" cy="223015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EEC2BCF3-C56A-64D3-DAE3-EE7215294D59}"/>
              </a:ext>
            </a:extLst>
          </p:cNvPr>
          <p:cNvSpPr txBox="1"/>
          <p:nvPr/>
        </p:nvSpPr>
        <p:spPr>
          <a:xfrm>
            <a:off x="4663742" y="5592588"/>
            <a:ext cx="6165668" cy="461665"/>
          </a:xfrm>
          <a:prstGeom prst="rect">
            <a:avLst/>
          </a:prstGeom>
          <a:noFill/>
        </p:spPr>
        <p:txBody>
          <a:bodyPr wrap="square">
            <a:spAutoFit/>
          </a:bodyPr>
          <a:lstStyle/>
          <a:p>
            <a:r>
              <a:rPr lang="en-US" sz="2400" dirty="0"/>
              <a:t>customer relationship management </a:t>
            </a:r>
            <a:endParaRPr lang="en-GB" sz="2400" dirty="0"/>
          </a:p>
        </p:txBody>
      </p:sp>
      <p:pic>
        <p:nvPicPr>
          <p:cNvPr id="11" name="Picture 10">
            <a:extLst>
              <a:ext uri="{FF2B5EF4-FFF2-40B4-BE49-F238E27FC236}">
                <a16:creationId xmlns:a16="http://schemas.microsoft.com/office/drawing/2014/main" id="{29EB20CB-9047-E221-9F03-615A82BE024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96526" y="4783002"/>
            <a:ext cx="2228745" cy="2001272"/>
          </a:xfrm>
          <a:prstGeom prst="rect">
            <a:avLst/>
          </a:prstGeom>
        </p:spPr>
      </p:pic>
    </p:spTree>
    <p:extLst>
      <p:ext uri="{BB962C8B-B14F-4D97-AF65-F5344CB8AC3E}">
        <p14:creationId xmlns:p14="http://schemas.microsoft.com/office/powerpoint/2010/main" val="11345630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3018451" y="3210965"/>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5"/>
          <a:stretch>
            <a:fillRect/>
          </a:stretch>
        </p:blipFill>
        <p:spPr>
          <a:xfrm>
            <a:off x="523664" y="397229"/>
            <a:ext cx="6198451" cy="840667"/>
          </a:xfrm>
          <a:prstGeom prst="rect">
            <a:avLst/>
          </a:prstGeom>
        </p:spPr>
      </p:pic>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570569" y="1555165"/>
            <a:ext cx="8602980" cy="10064294"/>
          </a:xfrm>
          <a:prstGeom prst="rect">
            <a:avLst/>
          </a:prstGeom>
          <a:noFill/>
        </p:spPr>
        <p:txBody>
          <a:bodyPr wrap="square" rtlCol="0">
            <a:spAutoFit/>
          </a:bodyPr>
          <a:lstStyle/>
          <a:p>
            <a:pPr algn="just">
              <a:lnSpc>
                <a:spcPct val="150000"/>
              </a:lnSpc>
            </a:pPr>
            <a:r>
              <a:rPr lang="en-GB" sz="2400" dirty="0">
                <a:latin typeface="Helvetica Neue"/>
              </a:rPr>
              <a:t>The Content of lecture</a:t>
            </a:r>
            <a:r>
              <a:rPr lang="ar-EG" sz="2400" dirty="0">
                <a:latin typeface="Helvetica Neue"/>
              </a:rPr>
              <a:t> 4  </a:t>
            </a:r>
            <a:r>
              <a:rPr lang="en-GB" sz="2400" dirty="0">
                <a:latin typeface="Helvetica Neue"/>
              </a:rPr>
              <a:t>Includes the following:</a:t>
            </a:r>
          </a:p>
          <a:p>
            <a:pPr marL="457200" indent="-457200" algn="just">
              <a:lnSpc>
                <a:spcPct val="150000"/>
              </a:lnSpc>
              <a:buFont typeface="+mj-lt"/>
              <a:buAutoNum type="arabicPeriod"/>
            </a:pPr>
            <a:r>
              <a:rPr lang="en-US" dirty="0">
                <a:latin typeface="Helvetica Neue"/>
              </a:rPr>
              <a:t>What is meant by social CRM?</a:t>
            </a:r>
          </a:p>
          <a:p>
            <a:pPr marL="457200" indent="-457200" algn="just">
              <a:lnSpc>
                <a:spcPct val="150000"/>
              </a:lnSpc>
              <a:buFont typeface="+mj-lt"/>
              <a:buAutoNum type="arabicPeriod"/>
            </a:pPr>
            <a:r>
              <a:rPr lang="en-US" dirty="0">
                <a:latin typeface="Helvetica Neue"/>
              </a:rPr>
              <a:t>Why is social CRM important?</a:t>
            </a:r>
          </a:p>
          <a:p>
            <a:pPr marL="457200" indent="-457200" algn="just">
              <a:lnSpc>
                <a:spcPct val="150000"/>
              </a:lnSpc>
              <a:buFont typeface="+mj-lt"/>
              <a:buAutoNum type="arabicPeriod"/>
            </a:pPr>
            <a:r>
              <a:rPr lang="en-US" dirty="0">
                <a:latin typeface="Helvetica Neue"/>
              </a:rPr>
              <a:t>How to set up a social CRM process</a:t>
            </a:r>
          </a:p>
          <a:p>
            <a:pPr marL="457200" indent="-457200" algn="just">
              <a:lnSpc>
                <a:spcPct val="150000"/>
              </a:lnSpc>
              <a:buFont typeface="+mj-lt"/>
              <a:buAutoNum type="arabicPeriod"/>
            </a:pPr>
            <a:r>
              <a:rPr lang="en-US" dirty="0">
                <a:latin typeface="Helvetica Neue"/>
              </a:rPr>
              <a:t>4 tips for using social media CRM as a business strategy.</a:t>
            </a:r>
          </a:p>
          <a:p>
            <a:pPr marL="457200" indent="-457200" algn="just">
              <a:lnSpc>
                <a:spcPct val="150000"/>
              </a:lnSpc>
              <a:buFont typeface="+mj-lt"/>
              <a:buAutoNum type="arabicPeriod"/>
            </a:pPr>
            <a:r>
              <a:rPr lang="en-US" dirty="0"/>
              <a:t>What are the three types of customer relationship management?</a:t>
            </a:r>
          </a:p>
          <a:p>
            <a:pPr marL="457200" indent="-457200" algn="just">
              <a:lnSpc>
                <a:spcPct val="150000"/>
              </a:lnSpc>
              <a:buFont typeface="+mj-lt"/>
              <a:buAutoNum type="arabicPeriod"/>
            </a:pPr>
            <a:r>
              <a:rPr lang="en-US" sz="1800" dirty="0"/>
              <a:t> key benefits a CRM could provide.</a:t>
            </a:r>
          </a:p>
          <a:p>
            <a:pPr marL="457200" indent="-457200" algn="just">
              <a:lnSpc>
                <a:spcPct val="150000"/>
              </a:lnSpc>
              <a:buFont typeface="+mj-lt"/>
              <a:buAutoNum type="arabicPeriod"/>
            </a:pPr>
            <a:r>
              <a:rPr lang="en-US" sz="1800" dirty="0"/>
              <a:t>Artificial intelligence and CRM.</a:t>
            </a:r>
          </a:p>
          <a:p>
            <a:pPr marL="457200" indent="-457200" algn="just">
              <a:lnSpc>
                <a:spcPct val="150000"/>
              </a:lnSpc>
              <a:buFont typeface="+mj-lt"/>
              <a:buAutoNum type="arabicPeriod"/>
            </a:pPr>
            <a:r>
              <a:rPr lang="en-US" dirty="0"/>
              <a:t>Emerging trends in 2025  CRM. </a:t>
            </a:r>
            <a:endParaRPr lang="en-US" sz="1800" dirty="0"/>
          </a:p>
          <a:p>
            <a:pPr marL="457200" indent="-457200" algn="just">
              <a:lnSpc>
                <a:spcPct val="150000"/>
              </a:lnSpc>
              <a:buFont typeface="+mj-lt"/>
              <a:buAutoNum type="arabicPeriod"/>
            </a:pPr>
            <a:endParaRPr lang="en-US" sz="1800" dirty="0"/>
          </a:p>
          <a:p>
            <a:pPr marL="457200" indent="-457200" algn="just">
              <a:lnSpc>
                <a:spcPct val="150000"/>
              </a:lnSpc>
              <a:buFont typeface="+mj-lt"/>
              <a:buAutoNum type="arabicPeriod"/>
            </a:pPr>
            <a:endParaRPr lang="en-GB" sz="1800" dirty="0"/>
          </a:p>
          <a:p>
            <a:pPr marL="457200" indent="-457200" algn="just">
              <a:lnSpc>
                <a:spcPct val="150000"/>
              </a:lnSpc>
              <a:buFont typeface="+mj-lt"/>
              <a:buAutoNum type="arabicPeriod"/>
            </a:pPr>
            <a:endParaRPr lang="en-US" dirty="0"/>
          </a:p>
          <a:p>
            <a:pPr marL="457200" indent="-457200" algn="just">
              <a:lnSpc>
                <a:spcPct val="150000"/>
              </a:lnSpc>
              <a:buFont typeface="+mj-lt"/>
              <a:buAutoNum type="arabicPeriod"/>
            </a:pPr>
            <a:endParaRPr lang="en-US" dirty="0"/>
          </a:p>
          <a:p>
            <a:pPr marL="457200" indent="-457200" algn="just">
              <a:lnSpc>
                <a:spcPct val="150000"/>
              </a:lnSpc>
              <a:buFont typeface="+mj-lt"/>
              <a:buAutoNum type="arabicPeriod"/>
            </a:pPr>
            <a:endParaRPr lang="en-US" sz="2400" dirty="0">
              <a:latin typeface="Helvetica Neue"/>
            </a:endParaRPr>
          </a:p>
          <a:p>
            <a:pPr marL="457200" indent="-457200" algn="just">
              <a:lnSpc>
                <a:spcPct val="150000"/>
              </a:lnSpc>
              <a:buFont typeface="+mj-lt"/>
              <a:buAutoNum type="arabicPeriod"/>
            </a:pPr>
            <a:endParaRPr lang="en-US" sz="2400" dirty="0">
              <a:latin typeface="Helvetica Neue"/>
            </a:endParaRPr>
          </a:p>
          <a:p>
            <a:pPr marL="457200" indent="-457200" algn="just">
              <a:lnSpc>
                <a:spcPct val="150000"/>
              </a:lnSpc>
              <a:buFont typeface="+mj-lt"/>
              <a:buAutoNum type="arabicPeriod"/>
            </a:pPr>
            <a:endParaRPr lang="en-US" sz="2400" dirty="0">
              <a:latin typeface="Helvetica Neue"/>
            </a:endParaRPr>
          </a:p>
          <a:p>
            <a:pPr marL="457200" indent="-457200" algn="just">
              <a:lnSpc>
                <a:spcPct val="150000"/>
              </a:lnSpc>
              <a:buFont typeface="+mj-lt"/>
              <a:buAutoNum type="arabicPeriod"/>
            </a:pPr>
            <a:endParaRPr lang="en-US" sz="2400" dirty="0">
              <a:latin typeface="Montserrat"/>
            </a:endParaRPr>
          </a:p>
          <a:p>
            <a:pPr marL="457200" indent="-457200" algn="just">
              <a:lnSpc>
                <a:spcPct val="150000"/>
              </a:lnSpc>
              <a:buFont typeface="+mj-lt"/>
              <a:buAutoNum type="arabicPeriod"/>
            </a:pPr>
            <a:endParaRPr lang="en-US" sz="2400" dirty="0">
              <a:latin typeface="Montserrat"/>
            </a:endParaRPr>
          </a:p>
          <a:p>
            <a:pPr marL="457200" indent="-457200" algn="just">
              <a:lnSpc>
                <a:spcPct val="150000"/>
              </a:lnSpc>
              <a:buFont typeface="+mj-lt"/>
              <a:buAutoNum type="arabicPeriod"/>
            </a:pPr>
            <a:endParaRPr lang="en-US" sz="2400" dirty="0"/>
          </a:p>
          <a:p>
            <a:pPr marL="457200" indent="-457200" algn="just">
              <a:lnSpc>
                <a:spcPct val="150000"/>
              </a:lnSpc>
              <a:buFont typeface="+mj-lt"/>
              <a:buAutoNum type="arabicPeriod"/>
            </a:pPr>
            <a:endParaRPr lang="en-US" sz="2400" b="1" dirty="0"/>
          </a:p>
          <a:p>
            <a:pPr marL="457200" indent="-457200" algn="just">
              <a:lnSpc>
                <a:spcPct val="150000"/>
              </a:lnSpc>
              <a:buFont typeface="+mj-lt"/>
              <a:buAutoNum type="arabicPeriod"/>
            </a:pPr>
            <a:r>
              <a:rPr lang="en-GB" sz="2400" dirty="0">
                <a:solidFill>
                  <a:srgbClr val="0070C0"/>
                </a:solidFill>
                <a:latin typeface="Calibri" panose="020F0502020204030204" pitchFamily="34" charset="0"/>
              </a:rPr>
              <a:t> </a:t>
            </a:r>
          </a:p>
        </p:txBody>
      </p:sp>
      <p:sp>
        <p:nvSpPr>
          <p:cNvPr id="16" name="Freeform 8"/>
          <p:cNvSpPr>
            <a:spLocks/>
          </p:cNvSpPr>
          <p:nvPr/>
        </p:nvSpPr>
        <p:spPr bwMode="auto">
          <a:xfrm>
            <a:off x="-108036" y="-23649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2" name="Picture 21">
            <a:extLst>
              <a:ext uri="{FF2B5EF4-FFF2-40B4-BE49-F238E27FC236}">
                <a16:creationId xmlns:a16="http://schemas.microsoft.com/office/drawing/2014/main" id="{FA7CEF49-C7D2-C669-22D5-A7E16581550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172700" y="1784838"/>
            <a:ext cx="1866900" cy="3433054"/>
          </a:xfrm>
          <a:prstGeom prst="rect">
            <a:avLst/>
          </a:prstGeom>
        </p:spPr>
      </p:pic>
    </p:spTree>
    <p:extLst>
      <p:ext uri="{BB962C8B-B14F-4D97-AF65-F5344CB8AC3E}">
        <p14:creationId xmlns:p14="http://schemas.microsoft.com/office/powerpoint/2010/main" val="14727035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54251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85668" y="236724"/>
            <a:ext cx="3179850" cy="5748868"/>
          </a:xfrm>
          <a:prstGeom prst="rect">
            <a:avLst/>
          </a:prstGeom>
        </p:spPr>
      </p:pic>
      <p:pic>
        <p:nvPicPr>
          <p:cNvPr id="18" name="Picture 2" descr="Social Media Management: 5 Steps to Success - Business 2 Community">
            <a:extLst>
              <a:ext uri="{FF2B5EF4-FFF2-40B4-BE49-F238E27FC236}">
                <a16:creationId xmlns:a16="http://schemas.microsoft.com/office/drawing/2014/main" id="{C5BC6367-65E0-04CD-C4AF-13C3413DEE5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37330" y="981911"/>
            <a:ext cx="2676525" cy="3006993"/>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446337" y="573741"/>
            <a:ext cx="5319351" cy="461665"/>
          </a:xfrm>
          <a:prstGeom prst="rect">
            <a:avLst/>
          </a:prstGeom>
        </p:spPr>
        <p:txBody>
          <a:bodyPr wrap="square">
            <a:spAutoFit/>
          </a:bodyPr>
          <a:lstStyle/>
          <a:p>
            <a:r>
              <a:rPr lang="en-US" sz="2400" b="1" dirty="0">
                <a:solidFill>
                  <a:schemeClr val="bg1"/>
                </a:solidFill>
                <a:latin typeface="Helvetica Neue"/>
              </a:rPr>
              <a:t>What is meant by social CRM?</a:t>
            </a:r>
            <a:endParaRPr lang="en-US" sz="2400" b="1" dirty="0">
              <a:solidFill>
                <a:schemeClr val="bg1"/>
              </a:solidFill>
            </a:endParaRPr>
          </a:p>
        </p:txBody>
      </p:sp>
      <p:sp>
        <p:nvSpPr>
          <p:cNvPr id="7" name="Rectangle 6"/>
          <p:cNvSpPr/>
          <p:nvPr/>
        </p:nvSpPr>
        <p:spPr>
          <a:xfrm>
            <a:off x="523663" y="2182573"/>
            <a:ext cx="8613706" cy="2677656"/>
          </a:xfrm>
          <a:prstGeom prst="rect">
            <a:avLst/>
          </a:prstGeom>
        </p:spPr>
        <p:txBody>
          <a:bodyPr wrap="square">
            <a:spAutoFit/>
          </a:bodyPr>
          <a:lstStyle/>
          <a:p>
            <a:r>
              <a:rPr lang="en-US" sz="2400" dirty="0"/>
              <a:t>Social CRM or social customer relationship management is the integration of social media channels into Customer Relationship Management (CRM) platforms. Increasingly, CRM platforms support social media alongside traditional channels so customers can interact with businesses via their preferred channels. This means better customer service and greater marketing insight gathered from customer social media data.</a:t>
            </a:r>
          </a:p>
        </p:txBody>
      </p:sp>
      <p:pic>
        <p:nvPicPr>
          <p:cNvPr id="19" name="Picture 18">
            <a:extLst>
              <a:ext uri="{FF2B5EF4-FFF2-40B4-BE49-F238E27FC236}">
                <a16:creationId xmlns:a16="http://schemas.microsoft.com/office/drawing/2014/main" id="{FA7CEF49-C7D2-C669-22D5-A7E16581550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24711" y="5343142"/>
            <a:ext cx="1738458" cy="1212203"/>
          </a:xfrm>
          <a:prstGeom prst="rect">
            <a:avLst/>
          </a:prstGeom>
        </p:spPr>
      </p:pic>
    </p:spTree>
    <p:extLst>
      <p:ext uri="{BB962C8B-B14F-4D97-AF65-F5344CB8AC3E}">
        <p14:creationId xmlns:p14="http://schemas.microsoft.com/office/powerpoint/2010/main" val="4377390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864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2050" name="Picture 2" descr="Social Media Management: 5 Steps to Success - Business 2 Community">
            <a:extLst>
              <a:ext uri="{FF2B5EF4-FFF2-40B4-BE49-F238E27FC236}">
                <a16:creationId xmlns:a16="http://schemas.microsoft.com/office/drawing/2014/main" id="{E647E9CE-AD78-72F6-E21B-52C2910AF6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34009" y="1473986"/>
            <a:ext cx="2676525" cy="290779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636494" y="1868674"/>
            <a:ext cx="7548282" cy="2308324"/>
          </a:xfrm>
          <a:prstGeom prst="rect">
            <a:avLst/>
          </a:prstGeom>
        </p:spPr>
        <p:txBody>
          <a:bodyPr wrap="square">
            <a:spAutoFit/>
          </a:bodyPr>
          <a:lstStyle/>
          <a:p>
            <a:endParaRPr lang="en-US" sz="2400" dirty="0"/>
          </a:p>
          <a:p>
            <a:r>
              <a:rPr lang="en-US" sz="2400" dirty="0"/>
              <a:t>Social CRM is a business strategy that entails the extension of marketing, sales and customer service processes to include the active participation of customers or visitors to an Internet channel (Web or mobile) with the goal of fostering participation in the business process</a:t>
            </a:r>
            <a:r>
              <a:rPr lang="ar-EG" sz="2400" dirty="0"/>
              <a:t>.</a:t>
            </a:r>
            <a:endParaRPr lang="en-US" sz="2400" dirty="0"/>
          </a:p>
        </p:txBody>
      </p:sp>
      <p:pic>
        <p:nvPicPr>
          <p:cNvPr id="15" name="Picture 14">
            <a:extLst>
              <a:ext uri="{FF2B5EF4-FFF2-40B4-BE49-F238E27FC236}">
                <a16:creationId xmlns:a16="http://schemas.microsoft.com/office/drawing/2014/main" id="{FA7CEF49-C7D2-C669-22D5-A7E16581550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24711" y="5343142"/>
            <a:ext cx="1738458" cy="1212203"/>
          </a:xfrm>
          <a:prstGeom prst="rect">
            <a:avLst/>
          </a:prstGeom>
        </p:spPr>
      </p:pic>
    </p:spTree>
    <p:extLst>
      <p:ext uri="{BB962C8B-B14F-4D97-AF65-F5344CB8AC3E}">
        <p14:creationId xmlns:p14="http://schemas.microsoft.com/office/powerpoint/2010/main" val="2357832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8308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3" name="Picture 2"/>
          <p:cNvPicPr>
            <a:picLocks noChangeAspect="1"/>
          </p:cNvPicPr>
          <p:nvPr/>
        </p:nvPicPr>
        <p:blipFill>
          <a:blip r:embed="rId3"/>
          <a:stretch>
            <a:fillRect/>
          </a:stretch>
        </p:blipFill>
        <p:spPr>
          <a:xfrm>
            <a:off x="2424113" y="64048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64285" y="397229"/>
            <a:ext cx="3179850" cy="5748868"/>
          </a:xfrm>
          <a:prstGeom prst="rect">
            <a:avLst/>
          </a:prstGeom>
        </p:spPr>
      </p:pic>
      <p:pic>
        <p:nvPicPr>
          <p:cNvPr id="4098" name="Picture 2" descr="Social Media Management - Beyond Brand Collective">
            <a:extLst>
              <a:ext uri="{FF2B5EF4-FFF2-40B4-BE49-F238E27FC236}">
                <a16:creationId xmlns:a16="http://schemas.microsoft.com/office/drawing/2014/main" id="{297189DF-B508-C9F6-A3C2-AF5FEBAC12C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14992" y="1118577"/>
            <a:ext cx="3086100" cy="2936588"/>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490175" y="1519972"/>
            <a:ext cx="7661112" cy="4893647"/>
          </a:xfrm>
          <a:prstGeom prst="rect">
            <a:avLst/>
          </a:prstGeom>
        </p:spPr>
        <p:txBody>
          <a:bodyPr wrap="square">
            <a:spAutoFit/>
          </a:bodyPr>
          <a:lstStyle/>
          <a:p>
            <a:r>
              <a:rPr lang="en-US" sz="2400" dirty="0"/>
              <a:t>Social CRM stands for social customer relationship management.</a:t>
            </a:r>
          </a:p>
          <a:p>
            <a:r>
              <a:rPr lang="en-US" sz="2400" dirty="0"/>
              <a:t>It involves connecting social media channels with your CRM system, giving all team members within the company a complete record of interactions with the customer or prospect. Including, of course, interactions that happen on social channels.</a:t>
            </a:r>
            <a:endParaRPr lang="ar-EG" sz="2400" dirty="0"/>
          </a:p>
          <a:p>
            <a:r>
              <a:rPr lang="en-US" sz="2400" dirty="0"/>
              <a:t>That means social connections can become real leads. Your first contact with someone on social media is generally not the best time to go in with a hard sell. But without a way to track this potential lead, it’s impossible to nurture the relationship and work towards a sale over the longer term.</a:t>
            </a:r>
            <a:endParaRPr lang="ar-EG" sz="2400" dirty="0"/>
          </a:p>
          <a:p>
            <a:endParaRPr lang="en-US" sz="2400" dirty="0"/>
          </a:p>
        </p:txBody>
      </p:sp>
    </p:spTree>
    <p:extLst>
      <p:ext uri="{BB962C8B-B14F-4D97-AF65-F5344CB8AC3E}">
        <p14:creationId xmlns:p14="http://schemas.microsoft.com/office/powerpoint/2010/main" val="7136249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474850"/>
            <a:ext cx="3179850" cy="5748868"/>
          </a:xfrm>
          <a:prstGeom prst="rect">
            <a:avLst/>
          </a:prstGeom>
        </p:spPr>
      </p:pic>
      <p:pic>
        <p:nvPicPr>
          <p:cNvPr id="5122" name="Picture 2" descr="Social Media Management Services in Delhi, SMM Services, Best Social Media  Marketing Company in India">
            <a:extLst>
              <a:ext uri="{FF2B5EF4-FFF2-40B4-BE49-F238E27FC236}">
                <a16:creationId xmlns:a16="http://schemas.microsoft.com/office/drawing/2014/main" id="{BE4B2FD5-CF3B-35C3-B215-C3744EC427F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95048" y="1314234"/>
            <a:ext cx="2571750" cy="340354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70509" y="1723342"/>
            <a:ext cx="8516422" cy="3046988"/>
          </a:xfrm>
          <a:prstGeom prst="rect">
            <a:avLst/>
          </a:prstGeom>
        </p:spPr>
        <p:txBody>
          <a:bodyPr wrap="square">
            <a:spAutoFit/>
          </a:bodyPr>
          <a:lstStyle/>
          <a:p>
            <a:r>
              <a:rPr lang="en-US" sz="2400" dirty="0"/>
              <a:t>Integrating social media into your CRM also allows you to create a fuller picture of the success of your social marketing strategy. Customer interactions on social networks can be clearly tied to business outcomes like a purchase or subscription.</a:t>
            </a:r>
          </a:p>
          <a:p>
            <a:endParaRPr lang="en-US" sz="2400" dirty="0"/>
          </a:p>
          <a:p>
            <a:r>
              <a:rPr lang="en-US" sz="2400" dirty="0"/>
              <a:t>Finally, social CRM data enables you to create highly targeted custom audiences for social ads. The characteristics of existing customers are the best basis for effective lookalike audiences.</a:t>
            </a:r>
          </a:p>
        </p:txBody>
      </p:sp>
      <p:pic>
        <p:nvPicPr>
          <p:cNvPr id="15" name="Picture 14">
            <a:extLst>
              <a:ext uri="{FF2B5EF4-FFF2-40B4-BE49-F238E27FC236}">
                <a16:creationId xmlns:a16="http://schemas.microsoft.com/office/drawing/2014/main" id="{FA7CEF49-C7D2-C669-22D5-A7E16581550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31715" y="5343142"/>
            <a:ext cx="1738458" cy="1212203"/>
          </a:xfrm>
          <a:prstGeom prst="rect">
            <a:avLst/>
          </a:prstGeom>
        </p:spPr>
      </p:pic>
    </p:spTree>
    <p:extLst>
      <p:ext uri="{BB962C8B-B14F-4D97-AF65-F5344CB8AC3E}">
        <p14:creationId xmlns:p14="http://schemas.microsoft.com/office/powerpoint/2010/main" val="36200138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6482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82022" y="-4303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3074" name="Picture 2" descr="Social Media Management - Beyond Brand Collective">
            <a:extLst>
              <a:ext uri="{FF2B5EF4-FFF2-40B4-BE49-F238E27FC236}">
                <a16:creationId xmlns:a16="http://schemas.microsoft.com/office/drawing/2014/main" id="{E291E55B-AEEA-912C-C895-C8D744B4F4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91591" y="1475005"/>
            <a:ext cx="3086100" cy="300423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799810" y="670689"/>
            <a:ext cx="4309193" cy="461665"/>
          </a:xfrm>
          <a:prstGeom prst="rect">
            <a:avLst/>
          </a:prstGeom>
        </p:spPr>
        <p:txBody>
          <a:bodyPr wrap="none">
            <a:spAutoFit/>
          </a:bodyPr>
          <a:lstStyle/>
          <a:p>
            <a:r>
              <a:rPr lang="en-US" sz="2400" dirty="0">
                <a:solidFill>
                  <a:schemeClr val="bg1"/>
                </a:solidFill>
                <a:latin typeface="Helvetica Neue"/>
              </a:rPr>
              <a:t>Why is social CRM important?</a:t>
            </a:r>
            <a:endParaRPr lang="en-US" sz="2400" dirty="0">
              <a:solidFill>
                <a:schemeClr val="bg1"/>
              </a:solidFill>
            </a:endParaRPr>
          </a:p>
        </p:txBody>
      </p:sp>
      <p:sp>
        <p:nvSpPr>
          <p:cNvPr id="7" name="Rectangle 6"/>
          <p:cNvSpPr/>
          <p:nvPr/>
        </p:nvSpPr>
        <p:spPr>
          <a:xfrm>
            <a:off x="695779" y="1949385"/>
            <a:ext cx="7832975" cy="2308324"/>
          </a:xfrm>
          <a:prstGeom prst="rect">
            <a:avLst/>
          </a:prstGeom>
        </p:spPr>
        <p:txBody>
          <a:bodyPr wrap="square">
            <a:spAutoFit/>
          </a:bodyPr>
          <a:lstStyle/>
          <a:p>
            <a:endParaRPr lang="en-US" sz="2400" dirty="0"/>
          </a:p>
          <a:p>
            <a:r>
              <a:rPr lang="en-US" sz="2400" dirty="0"/>
              <a:t>Social CRM benefits all departments that work with customers or leads. It gives everyone a fuller picture of the people they're talking to. That includes sales, customer service, tech support, marketing, and even product development</a:t>
            </a:r>
          </a:p>
        </p:txBody>
      </p:sp>
      <p:pic>
        <p:nvPicPr>
          <p:cNvPr id="18" name="Picture 17">
            <a:extLst>
              <a:ext uri="{FF2B5EF4-FFF2-40B4-BE49-F238E27FC236}">
                <a16:creationId xmlns:a16="http://schemas.microsoft.com/office/drawing/2014/main" id="{FA7CEF49-C7D2-C669-22D5-A7E16581550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73227" y="5493397"/>
            <a:ext cx="1738458" cy="1212203"/>
          </a:xfrm>
          <a:prstGeom prst="rect">
            <a:avLst/>
          </a:prstGeom>
        </p:spPr>
      </p:pic>
    </p:spTree>
    <p:extLst>
      <p:ext uri="{BB962C8B-B14F-4D97-AF65-F5344CB8AC3E}">
        <p14:creationId xmlns:p14="http://schemas.microsoft.com/office/powerpoint/2010/main" val="24581867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083369" y="444202"/>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474850"/>
            <a:ext cx="3179850" cy="5748868"/>
          </a:xfrm>
          <a:prstGeom prst="rect">
            <a:avLst/>
          </a:prstGeom>
        </p:spPr>
      </p:pic>
      <p:pic>
        <p:nvPicPr>
          <p:cNvPr id="5122" name="Picture 2" descr="Social Media Management Services in Delhi, SMM Services, Best Social Media  Marketing Company in India">
            <a:extLst>
              <a:ext uri="{FF2B5EF4-FFF2-40B4-BE49-F238E27FC236}">
                <a16:creationId xmlns:a16="http://schemas.microsoft.com/office/drawing/2014/main" id="{BE4B2FD5-CF3B-35C3-B215-C3744EC427F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95048" y="1314234"/>
            <a:ext cx="2571750" cy="340354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271252" y="474851"/>
            <a:ext cx="6312715" cy="1015663"/>
          </a:xfrm>
          <a:prstGeom prst="rect">
            <a:avLst/>
          </a:prstGeom>
        </p:spPr>
        <p:txBody>
          <a:bodyPr wrap="square">
            <a:spAutoFit/>
          </a:bodyPr>
          <a:lstStyle/>
          <a:p>
            <a:r>
              <a:rPr lang="en-US" sz="2400" b="1" dirty="0">
                <a:solidFill>
                  <a:schemeClr val="bg1"/>
                </a:solidFill>
                <a:latin typeface="Montserrat"/>
              </a:rPr>
              <a:t>How to set up a social CRM process</a:t>
            </a:r>
          </a:p>
          <a:p>
            <a:br>
              <a:rPr lang="en-US" dirty="0"/>
            </a:br>
            <a:endParaRPr lang="en-US" dirty="0"/>
          </a:p>
        </p:txBody>
      </p:sp>
      <p:sp>
        <p:nvSpPr>
          <p:cNvPr id="6" name="Rectangle 5"/>
          <p:cNvSpPr/>
          <p:nvPr/>
        </p:nvSpPr>
        <p:spPr>
          <a:xfrm>
            <a:off x="558797" y="2459504"/>
            <a:ext cx="7869865" cy="1938992"/>
          </a:xfrm>
          <a:prstGeom prst="rect">
            <a:avLst/>
          </a:prstGeom>
        </p:spPr>
        <p:txBody>
          <a:bodyPr wrap="square">
            <a:spAutoFit/>
          </a:bodyPr>
          <a:lstStyle/>
          <a:p>
            <a:r>
              <a:rPr lang="en-US" sz="2400" dirty="0"/>
              <a:t>Social CRM benefits all departments that work with customers or leads. It gives everyone a fuller picture of the people they’re talking to. That includes sales, customer service, tech support, marketing, and even product development</a:t>
            </a:r>
            <a:endParaRPr lang="ar-EG" sz="2400" dirty="0"/>
          </a:p>
        </p:txBody>
      </p:sp>
      <p:pic>
        <p:nvPicPr>
          <p:cNvPr id="15" name="Picture 14">
            <a:extLst>
              <a:ext uri="{FF2B5EF4-FFF2-40B4-BE49-F238E27FC236}">
                <a16:creationId xmlns:a16="http://schemas.microsoft.com/office/drawing/2014/main" id="{FA7CEF49-C7D2-C669-22D5-A7E16581550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9809" y="5343142"/>
            <a:ext cx="1738458" cy="1212203"/>
          </a:xfrm>
          <a:prstGeom prst="rect">
            <a:avLst/>
          </a:prstGeom>
        </p:spPr>
      </p:pic>
    </p:spTree>
    <p:extLst>
      <p:ext uri="{BB962C8B-B14F-4D97-AF65-F5344CB8AC3E}">
        <p14:creationId xmlns:p14="http://schemas.microsoft.com/office/powerpoint/2010/main" val="36287414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64888" y="292673"/>
            <a:ext cx="3583109" cy="6477922"/>
          </a:xfrm>
          <a:prstGeom prst="rect">
            <a:avLst/>
          </a:prstGeom>
        </p:spPr>
      </p:pic>
      <p:pic>
        <p:nvPicPr>
          <p:cNvPr id="18434" name="Picture 2" descr="Social Media Management | Cortez Web Services">
            <a:extLst>
              <a:ext uri="{FF2B5EF4-FFF2-40B4-BE49-F238E27FC236}">
                <a16:creationId xmlns:a16="http://schemas.microsoft.com/office/drawing/2014/main" id="{33009B61-573F-50A7-B3E3-3A686E5B830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99244" y="1095468"/>
            <a:ext cx="2552700" cy="357791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79082" y="1597465"/>
            <a:ext cx="7712331" cy="3046988"/>
          </a:xfrm>
          <a:prstGeom prst="rect">
            <a:avLst/>
          </a:prstGeom>
        </p:spPr>
        <p:txBody>
          <a:bodyPr wrap="square">
            <a:spAutoFit/>
          </a:bodyPr>
          <a:lstStyle/>
          <a:p>
            <a:pPr marL="342900" indent="-342900">
              <a:buAutoNum type="arabicPeriod"/>
            </a:pPr>
            <a:r>
              <a:rPr lang="en-US" sz="2400" b="1" dirty="0">
                <a:solidFill>
                  <a:srgbClr val="FF0000"/>
                </a:solidFill>
              </a:rPr>
              <a:t>Set up a social listening program</a:t>
            </a:r>
          </a:p>
          <a:p>
            <a:r>
              <a:rPr lang="en-US" sz="2400" dirty="0"/>
              <a:t>Social listening involves tracking brand mentions, including conversations about:</a:t>
            </a:r>
          </a:p>
          <a:p>
            <a:r>
              <a:rPr lang="en-US" sz="2400" dirty="0"/>
              <a:t>your company</a:t>
            </a:r>
          </a:p>
          <a:p>
            <a:r>
              <a:rPr lang="en-US" sz="2400" dirty="0"/>
              <a:t>your products and services</a:t>
            </a:r>
          </a:p>
          <a:p>
            <a:r>
              <a:rPr lang="en-US" sz="2400" dirty="0"/>
              <a:t>key people within your company</a:t>
            </a:r>
          </a:p>
          <a:p>
            <a:r>
              <a:rPr lang="en-US" sz="2400" dirty="0"/>
              <a:t>and targeted keywords across social channels</a:t>
            </a:r>
          </a:p>
          <a:p>
            <a:r>
              <a:rPr lang="en-US" sz="2400" dirty="0"/>
              <a:t>… even when you’re not tagged.</a:t>
            </a:r>
          </a:p>
        </p:txBody>
      </p:sp>
      <p:pic>
        <p:nvPicPr>
          <p:cNvPr id="15" name="Picture 14">
            <a:extLst>
              <a:ext uri="{FF2B5EF4-FFF2-40B4-BE49-F238E27FC236}">
                <a16:creationId xmlns:a16="http://schemas.microsoft.com/office/drawing/2014/main" id="{FA7CEF49-C7D2-C669-22D5-A7E16581550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77135" y="5343142"/>
            <a:ext cx="1738458" cy="1212203"/>
          </a:xfrm>
          <a:prstGeom prst="rect">
            <a:avLst/>
          </a:prstGeom>
        </p:spPr>
      </p:pic>
    </p:spTree>
    <p:extLst>
      <p:ext uri="{BB962C8B-B14F-4D97-AF65-F5344CB8AC3E}">
        <p14:creationId xmlns:p14="http://schemas.microsoft.com/office/powerpoint/2010/main" val="2589144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15763" y="1983191"/>
            <a:ext cx="238650" cy="2709534"/>
          </a:xfrm>
          <a:prstGeom prst="rect">
            <a:avLst/>
          </a:prstGeom>
        </p:spPr>
      </p:pic>
      <p:sp>
        <p:nvSpPr>
          <p:cNvPr id="8" name="TextBox 7"/>
          <p:cNvSpPr txBox="1"/>
          <p:nvPr/>
        </p:nvSpPr>
        <p:spPr>
          <a:xfrm>
            <a:off x="3562" y="152891"/>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55206" y="284875"/>
            <a:ext cx="3179850" cy="5748868"/>
          </a:xfrm>
          <a:prstGeom prst="rect">
            <a:avLst/>
          </a:prstGeom>
        </p:spPr>
      </p:pic>
      <p:pic>
        <p:nvPicPr>
          <p:cNvPr id="7170" name="Picture 2" descr="Keeping a Handle on Social Media Management by Employees">
            <a:extLst>
              <a:ext uri="{FF2B5EF4-FFF2-40B4-BE49-F238E27FC236}">
                <a16:creationId xmlns:a16="http://schemas.microsoft.com/office/drawing/2014/main" id="{229178A4-A740-3DB6-5FBA-05261A39D8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29671" y="940973"/>
            <a:ext cx="2619375" cy="283589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7FC462C-BEEC-5898-63F7-AD38F0C30E7A}"/>
              </a:ext>
            </a:extLst>
          </p:cNvPr>
          <p:cNvSpPr txBox="1"/>
          <p:nvPr/>
        </p:nvSpPr>
        <p:spPr>
          <a:xfrm>
            <a:off x="482251" y="1983191"/>
            <a:ext cx="8329596" cy="3046988"/>
          </a:xfrm>
          <a:prstGeom prst="rect">
            <a:avLst/>
          </a:prstGeom>
          <a:noFill/>
        </p:spPr>
        <p:txBody>
          <a:bodyPr wrap="square">
            <a:spAutoFit/>
          </a:bodyPr>
          <a:lstStyle/>
          <a:p>
            <a:pPr algn="just"/>
            <a:r>
              <a:rPr lang="en-US" sz="2400" dirty="0"/>
              <a:t>Finding existing social conversations about your brand or your niche is an important part of building relationships online.</a:t>
            </a:r>
          </a:p>
          <a:p>
            <a:pPr algn="just"/>
            <a:endParaRPr lang="en-US" sz="2400" dirty="0"/>
          </a:p>
          <a:p>
            <a:pPr algn="just"/>
            <a:r>
              <a:rPr lang="en-US" sz="2400" dirty="0"/>
              <a:t>That might mean uncovering a customer complaint that needs to be addressed on Twitter. Or identifying a potential business lead on LinkedIn. All of this information can benefit teams across the company and provides a good starting point for adding social data to your CRM.</a:t>
            </a:r>
            <a:endParaRPr lang="en-GB" sz="2400" dirty="0"/>
          </a:p>
        </p:txBody>
      </p:sp>
      <p:pic>
        <p:nvPicPr>
          <p:cNvPr id="15" name="Picture 14">
            <a:extLst>
              <a:ext uri="{FF2B5EF4-FFF2-40B4-BE49-F238E27FC236}">
                <a16:creationId xmlns:a16="http://schemas.microsoft.com/office/drawing/2014/main" id="{FA7CEF49-C7D2-C669-22D5-A7E16581550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56759" y="5427641"/>
            <a:ext cx="1738458" cy="1212203"/>
          </a:xfrm>
          <a:prstGeom prst="rect">
            <a:avLst/>
          </a:prstGeom>
        </p:spPr>
      </p:pic>
    </p:spTree>
    <p:extLst>
      <p:ext uri="{BB962C8B-B14F-4D97-AF65-F5344CB8AC3E}">
        <p14:creationId xmlns:p14="http://schemas.microsoft.com/office/powerpoint/2010/main" val="6079752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pic>
        <p:nvPicPr>
          <p:cNvPr id="8194" name="Picture 2" descr="Keeping a Handle on Social Media Management by Employees">
            <a:extLst>
              <a:ext uri="{FF2B5EF4-FFF2-40B4-BE49-F238E27FC236}">
                <a16:creationId xmlns:a16="http://schemas.microsoft.com/office/drawing/2014/main" id="{49A96731-674F-F868-4DB9-C68592E0186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20100" y="1038833"/>
            <a:ext cx="2619375" cy="305608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96241" y="1991409"/>
            <a:ext cx="8026895" cy="1938992"/>
          </a:xfrm>
          <a:prstGeom prst="rect">
            <a:avLst/>
          </a:prstGeom>
        </p:spPr>
        <p:txBody>
          <a:bodyPr wrap="square">
            <a:spAutoFit/>
          </a:bodyPr>
          <a:lstStyle/>
          <a:p>
            <a:r>
              <a:rPr lang="en-US" sz="2400" dirty="0">
                <a:solidFill>
                  <a:srgbClr val="FF0000"/>
                </a:solidFill>
              </a:rPr>
              <a:t>2. Consolidate social interactions</a:t>
            </a:r>
          </a:p>
          <a:p>
            <a:r>
              <a:rPr lang="en-US" sz="2400" dirty="0"/>
              <a:t>Your social and customer support teams may be interacting with existing and potential customers on multiple channels. Consolidating that information in one inbox ensures your CRM data is tied to people, not just profiles.</a:t>
            </a:r>
          </a:p>
        </p:txBody>
      </p:sp>
      <p:pic>
        <p:nvPicPr>
          <p:cNvPr id="15" name="Picture 14">
            <a:extLst>
              <a:ext uri="{FF2B5EF4-FFF2-40B4-BE49-F238E27FC236}">
                <a16:creationId xmlns:a16="http://schemas.microsoft.com/office/drawing/2014/main" id="{FA7CEF49-C7D2-C669-22D5-A7E16581550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7823" y="5267478"/>
            <a:ext cx="1738458" cy="1212203"/>
          </a:xfrm>
          <a:prstGeom prst="rect">
            <a:avLst/>
          </a:prstGeom>
        </p:spPr>
      </p:pic>
    </p:spTree>
    <p:extLst>
      <p:ext uri="{BB962C8B-B14F-4D97-AF65-F5344CB8AC3E}">
        <p14:creationId xmlns:p14="http://schemas.microsoft.com/office/powerpoint/2010/main" val="21917181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30075"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sp>
        <p:nvSpPr>
          <p:cNvPr id="6" name="TextBox 5">
            <a:extLst>
              <a:ext uri="{FF2B5EF4-FFF2-40B4-BE49-F238E27FC236}">
                <a16:creationId xmlns:a16="http://schemas.microsoft.com/office/drawing/2014/main" id="{261813EC-94BF-53BD-67CD-FCBFD2477E45}"/>
              </a:ext>
            </a:extLst>
          </p:cNvPr>
          <p:cNvSpPr txBox="1"/>
          <p:nvPr/>
        </p:nvSpPr>
        <p:spPr>
          <a:xfrm>
            <a:off x="2458942" y="448230"/>
            <a:ext cx="5846634" cy="523220"/>
          </a:xfrm>
          <a:prstGeom prst="rect">
            <a:avLst/>
          </a:prstGeom>
          <a:noFill/>
        </p:spPr>
        <p:txBody>
          <a:bodyPr wrap="square">
            <a:spAutoFit/>
          </a:bodyPr>
          <a:lstStyle/>
          <a:p>
            <a:r>
              <a:rPr lang="en-GB" sz="2800" dirty="0">
                <a:solidFill>
                  <a:schemeClr val="bg1"/>
                </a:solidFill>
              </a:rPr>
              <a:t> </a:t>
            </a:r>
          </a:p>
        </p:txBody>
      </p:sp>
      <p:pic>
        <p:nvPicPr>
          <p:cNvPr id="15" name="Picture 2" descr="The Complete Guide to B2B Social Media Management - Oktopost">
            <a:extLst>
              <a:ext uri="{FF2B5EF4-FFF2-40B4-BE49-F238E27FC236}">
                <a16:creationId xmlns:a16="http://schemas.microsoft.com/office/drawing/2014/main" id="{477C31C2-2447-BCC6-1D21-A20F5C522B2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19695" y="1166280"/>
            <a:ext cx="2952750" cy="3217484"/>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651739" y="1992469"/>
            <a:ext cx="8485629" cy="3046988"/>
          </a:xfrm>
          <a:prstGeom prst="rect">
            <a:avLst/>
          </a:prstGeom>
        </p:spPr>
        <p:txBody>
          <a:bodyPr wrap="square">
            <a:spAutoFit/>
          </a:bodyPr>
          <a:lstStyle/>
          <a:p>
            <a:r>
              <a:rPr lang="en-US" sz="2400" dirty="0">
                <a:solidFill>
                  <a:srgbClr val="FF0000"/>
                </a:solidFill>
              </a:rPr>
              <a:t>3. Incorporate social data into your existing CRM</a:t>
            </a:r>
          </a:p>
          <a:p>
            <a:r>
              <a:rPr lang="en-US" sz="2400" dirty="0"/>
              <a:t>Ideally, you’ll be able to integrate social data into your CRM using platform integrations. We’ll get into the details in the Tools section below but know for now that this doesn’t have to be complicated.</a:t>
            </a:r>
          </a:p>
          <a:p>
            <a:endParaRPr lang="en-US" sz="2400" dirty="0"/>
          </a:p>
          <a:p>
            <a:r>
              <a:rPr lang="en-US" sz="2400" dirty="0"/>
              <a:t>Social CRM is a growing point of focus for companies of all sizes. So, many existing CRM systems already allow for easy integration with social tools.</a:t>
            </a:r>
          </a:p>
        </p:txBody>
      </p:sp>
      <p:pic>
        <p:nvPicPr>
          <p:cNvPr id="18" name="Picture 17">
            <a:extLst>
              <a:ext uri="{FF2B5EF4-FFF2-40B4-BE49-F238E27FC236}">
                <a16:creationId xmlns:a16="http://schemas.microsoft.com/office/drawing/2014/main" id="{FA7CEF49-C7D2-C669-22D5-A7E16581550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02065" y="5445561"/>
            <a:ext cx="1738458" cy="1212203"/>
          </a:xfrm>
          <a:prstGeom prst="rect">
            <a:avLst/>
          </a:prstGeom>
        </p:spPr>
      </p:pic>
    </p:spTree>
    <p:extLst>
      <p:ext uri="{BB962C8B-B14F-4D97-AF65-F5344CB8AC3E}">
        <p14:creationId xmlns:p14="http://schemas.microsoft.com/office/powerpoint/2010/main" val="6650384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41092"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47444" y="-365816"/>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sp>
        <p:nvSpPr>
          <p:cNvPr id="12" name="TextBox 11">
            <a:extLst>
              <a:ext uri="{FF2B5EF4-FFF2-40B4-BE49-F238E27FC236}">
                <a16:creationId xmlns:a16="http://schemas.microsoft.com/office/drawing/2014/main" id="{BFAE08E0-DED7-D63F-973B-4AEF15549A6C}"/>
              </a:ext>
            </a:extLst>
          </p:cNvPr>
          <p:cNvSpPr txBox="1"/>
          <p:nvPr/>
        </p:nvSpPr>
        <p:spPr>
          <a:xfrm>
            <a:off x="2413713" y="518571"/>
            <a:ext cx="6241774" cy="646331"/>
          </a:xfrm>
          <a:prstGeom prst="rect">
            <a:avLst/>
          </a:prstGeom>
          <a:noFill/>
        </p:spPr>
        <p:txBody>
          <a:bodyPr wrap="square">
            <a:spAutoFit/>
          </a:bodyPr>
          <a:lstStyle/>
          <a:p>
            <a:br>
              <a:rPr lang="en-GB" dirty="0"/>
            </a:br>
            <a:endParaRPr lang="en-GB" dirty="0"/>
          </a:p>
        </p:txBody>
      </p:sp>
      <p:pic>
        <p:nvPicPr>
          <p:cNvPr id="10242" name="Picture 2" descr="The Complete Guide to B2B Social Media Management - Oktopost">
            <a:extLst>
              <a:ext uri="{FF2B5EF4-FFF2-40B4-BE49-F238E27FC236}">
                <a16:creationId xmlns:a16="http://schemas.microsoft.com/office/drawing/2014/main" id="{A0503A58-DA1A-1C28-DDAE-436D6E89CC1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03425" y="1226240"/>
            <a:ext cx="2952750" cy="302770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487277" y="1899294"/>
            <a:ext cx="8399654" cy="2215991"/>
          </a:xfrm>
          <a:prstGeom prst="rect">
            <a:avLst/>
          </a:prstGeom>
        </p:spPr>
        <p:txBody>
          <a:bodyPr wrap="square">
            <a:spAutoFit/>
          </a:bodyPr>
          <a:lstStyle/>
          <a:p>
            <a:r>
              <a:rPr lang="en-US" sz="2400" dirty="0">
                <a:solidFill>
                  <a:srgbClr val="FF0000"/>
                </a:solidFill>
              </a:rPr>
              <a:t>Social CRM challenges </a:t>
            </a:r>
            <a:r>
              <a:rPr lang="en-US" sz="2400" dirty="0"/>
              <a:t>you should be aware of</a:t>
            </a:r>
          </a:p>
          <a:p>
            <a:r>
              <a:rPr lang="en-US" sz="2400" dirty="0"/>
              <a:t>There can be some bumps along the road when setting up social CRM. That may be why only 10% of marketers surveyed for the Hootsuite Social Transformation Report said they had effectively connected social data with an enterprise CRM.</a:t>
            </a:r>
            <a:endParaRPr lang="ar-EG" sz="2400" dirty="0"/>
          </a:p>
          <a:p>
            <a:endParaRPr lang="en-US" dirty="0"/>
          </a:p>
        </p:txBody>
      </p:sp>
      <p:pic>
        <p:nvPicPr>
          <p:cNvPr id="18" name="Picture 17">
            <a:extLst>
              <a:ext uri="{FF2B5EF4-FFF2-40B4-BE49-F238E27FC236}">
                <a16:creationId xmlns:a16="http://schemas.microsoft.com/office/drawing/2014/main" id="{FA7CEF49-C7D2-C669-22D5-A7E16581550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24346" y="5445561"/>
            <a:ext cx="1738458" cy="1212203"/>
          </a:xfrm>
          <a:prstGeom prst="rect">
            <a:avLst/>
          </a:prstGeom>
        </p:spPr>
      </p:pic>
    </p:spTree>
    <p:extLst>
      <p:ext uri="{BB962C8B-B14F-4D97-AF65-F5344CB8AC3E}">
        <p14:creationId xmlns:p14="http://schemas.microsoft.com/office/powerpoint/2010/main" val="33690764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90213"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pic>
        <p:nvPicPr>
          <p:cNvPr id="11266" name="Picture 2" descr="The Complete Guide to B2B Social Media Management - Oktopost">
            <a:extLst>
              <a:ext uri="{FF2B5EF4-FFF2-40B4-BE49-F238E27FC236}">
                <a16:creationId xmlns:a16="http://schemas.microsoft.com/office/drawing/2014/main" id="{1F195315-6A07-85BF-9D3E-4D068894305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815516" y="1433297"/>
            <a:ext cx="2952750" cy="347411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856525" y="1952293"/>
            <a:ext cx="8280843" cy="3785652"/>
          </a:xfrm>
          <a:prstGeom prst="rect">
            <a:avLst/>
          </a:prstGeom>
        </p:spPr>
        <p:txBody>
          <a:bodyPr wrap="square">
            <a:spAutoFit/>
          </a:bodyPr>
          <a:lstStyle/>
          <a:p>
            <a:r>
              <a:rPr lang="en-US" sz="2400" dirty="0">
                <a:solidFill>
                  <a:srgbClr val="FF0000"/>
                </a:solidFill>
              </a:rPr>
              <a:t>Change can be uncomfortable</a:t>
            </a:r>
          </a:p>
          <a:p>
            <a:r>
              <a:rPr lang="en-US" sz="2400" dirty="0"/>
              <a:t>Changing the nature of your company’s approach to CRM may be challenging for the sales and customer service teams. They may have to learn how to use new tools, or simply reevaluate how they’ve always done things.</a:t>
            </a:r>
          </a:p>
          <a:p>
            <a:endParaRPr lang="en-US" sz="2400" dirty="0"/>
          </a:p>
          <a:p>
            <a:r>
              <a:rPr lang="en-US" sz="2400" dirty="0"/>
              <a:t>Make sure to help them understand the ways in which they’ll benefit from social media CRM, so they’re motivated to embrace the change. For customer service, the prime benefit is a fuller customer history, while for sales it’s more and better leads.</a:t>
            </a:r>
          </a:p>
        </p:txBody>
      </p:sp>
      <p:pic>
        <p:nvPicPr>
          <p:cNvPr id="15" name="Picture 14">
            <a:extLst>
              <a:ext uri="{FF2B5EF4-FFF2-40B4-BE49-F238E27FC236}">
                <a16:creationId xmlns:a16="http://schemas.microsoft.com/office/drawing/2014/main" id="{FA7CEF49-C7D2-C669-22D5-A7E16581550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39375" y="5553823"/>
            <a:ext cx="1738458" cy="1084353"/>
          </a:xfrm>
          <a:prstGeom prst="rect">
            <a:avLst/>
          </a:prstGeom>
        </p:spPr>
      </p:pic>
    </p:spTree>
    <p:extLst>
      <p:ext uri="{BB962C8B-B14F-4D97-AF65-F5344CB8AC3E}">
        <p14:creationId xmlns:p14="http://schemas.microsoft.com/office/powerpoint/2010/main" val="37196106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96381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137369" y="703918"/>
            <a:ext cx="3179850" cy="5748868"/>
          </a:xfrm>
          <a:prstGeom prst="rect">
            <a:avLst/>
          </a:prstGeom>
        </p:spPr>
      </p:pic>
      <p:pic>
        <p:nvPicPr>
          <p:cNvPr id="17410" name="Picture 2" descr="Social Media Management | Cortez Web Services">
            <a:extLst>
              <a:ext uri="{FF2B5EF4-FFF2-40B4-BE49-F238E27FC236}">
                <a16:creationId xmlns:a16="http://schemas.microsoft.com/office/drawing/2014/main" id="{05F79D0C-C00E-9DDA-80F3-CD03C934629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450944" y="1413297"/>
            <a:ext cx="2552700" cy="3628672"/>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523663" y="2145171"/>
            <a:ext cx="7822477" cy="3046988"/>
          </a:xfrm>
          <a:prstGeom prst="rect">
            <a:avLst/>
          </a:prstGeom>
        </p:spPr>
        <p:txBody>
          <a:bodyPr wrap="square">
            <a:spAutoFit/>
          </a:bodyPr>
          <a:lstStyle/>
          <a:p>
            <a:r>
              <a:rPr lang="en-US" sz="2400" dirty="0"/>
              <a:t>Depending on the size of your social following, you might not get a ton of social data right off the bat. In that case, it can feel a little like you’re spinning your wheels.</a:t>
            </a:r>
          </a:p>
          <a:p>
            <a:endParaRPr lang="en-US" sz="2400" dirty="0"/>
          </a:p>
          <a:p>
            <a:r>
              <a:rPr lang="en-US" sz="2400" dirty="0"/>
              <a:t>Stick with it. As you grow your following, the social data being fed into your CRM will improve. In turn, that better data will help you further grow your social media following. It’s a virtuous circle that may just need a little time to get going.</a:t>
            </a:r>
          </a:p>
        </p:txBody>
      </p:sp>
      <p:pic>
        <p:nvPicPr>
          <p:cNvPr id="15" name="Picture 14">
            <a:extLst>
              <a:ext uri="{FF2B5EF4-FFF2-40B4-BE49-F238E27FC236}">
                <a16:creationId xmlns:a16="http://schemas.microsoft.com/office/drawing/2014/main" id="{FA7CEF49-C7D2-C669-22D5-A7E16581550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54030" y="5343142"/>
            <a:ext cx="1738458" cy="1212203"/>
          </a:xfrm>
          <a:prstGeom prst="rect">
            <a:avLst/>
          </a:prstGeom>
        </p:spPr>
      </p:pic>
    </p:spTree>
    <p:extLst>
      <p:ext uri="{BB962C8B-B14F-4D97-AF65-F5344CB8AC3E}">
        <p14:creationId xmlns:p14="http://schemas.microsoft.com/office/powerpoint/2010/main" val="4212915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588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5362" name="Picture 2" descr="Social Media Management | Cortez Web Services">
            <a:extLst>
              <a:ext uri="{FF2B5EF4-FFF2-40B4-BE49-F238E27FC236}">
                <a16:creationId xmlns:a16="http://schemas.microsoft.com/office/drawing/2014/main" id="{26694003-98B1-15D6-9A16-908E1E0E42F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48311" y="1802870"/>
            <a:ext cx="2552700" cy="3246208"/>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447382" y="1265377"/>
            <a:ext cx="7685133" cy="4154984"/>
          </a:xfrm>
          <a:prstGeom prst="rect">
            <a:avLst/>
          </a:prstGeom>
        </p:spPr>
        <p:txBody>
          <a:bodyPr wrap="square">
            <a:spAutoFit/>
          </a:bodyPr>
          <a:lstStyle/>
          <a:p>
            <a:endParaRPr lang="en-US" sz="2400" dirty="0"/>
          </a:p>
          <a:p>
            <a:r>
              <a:rPr lang="en-US" sz="2400" dirty="0"/>
              <a:t>On the other hand, maybe you have a large social following, or there are already many conversations about your brand on social. In this case, you might find yourself overwhelmed by the sheer volume of new potential data to include in your CRM.</a:t>
            </a:r>
          </a:p>
          <a:p>
            <a:r>
              <a:rPr lang="en-US" sz="2400" dirty="0"/>
              <a:t>You’ll need to make some decisions about what kinds of interactions and data to add to the CRM. For example, maybe you’ll include interactions that involve a direct question or comment but not those that mention your brand in passing.</a:t>
            </a:r>
          </a:p>
        </p:txBody>
      </p:sp>
      <p:pic>
        <p:nvPicPr>
          <p:cNvPr id="15" name="Picture 14">
            <a:extLst>
              <a:ext uri="{FF2B5EF4-FFF2-40B4-BE49-F238E27FC236}">
                <a16:creationId xmlns:a16="http://schemas.microsoft.com/office/drawing/2014/main" id="{FA7CEF49-C7D2-C669-22D5-A7E16581550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31715" y="5447842"/>
            <a:ext cx="1738458" cy="1212203"/>
          </a:xfrm>
          <a:prstGeom prst="rect">
            <a:avLst/>
          </a:prstGeom>
        </p:spPr>
      </p:pic>
    </p:spTree>
    <p:extLst>
      <p:ext uri="{BB962C8B-B14F-4D97-AF65-F5344CB8AC3E}">
        <p14:creationId xmlns:p14="http://schemas.microsoft.com/office/powerpoint/2010/main" val="23871934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7665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79651" y="-144712"/>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1" name="TextBox 10">
            <a:extLst>
              <a:ext uri="{FF2B5EF4-FFF2-40B4-BE49-F238E27FC236}">
                <a16:creationId xmlns:a16="http://schemas.microsoft.com/office/drawing/2014/main" id="{30D262DF-CCC5-B6E7-916D-3070A8CD8EE0}"/>
              </a:ext>
            </a:extLst>
          </p:cNvPr>
          <p:cNvSpPr txBox="1"/>
          <p:nvPr/>
        </p:nvSpPr>
        <p:spPr>
          <a:xfrm>
            <a:off x="1287286" y="603038"/>
            <a:ext cx="7657441" cy="461665"/>
          </a:xfrm>
          <a:prstGeom prst="rect">
            <a:avLst/>
          </a:prstGeom>
          <a:noFill/>
        </p:spPr>
        <p:txBody>
          <a:bodyPr wrap="square">
            <a:spAutoFit/>
          </a:bodyPr>
          <a:lstStyle/>
          <a:p>
            <a:r>
              <a:rPr lang="en-US" sz="2400" b="1" dirty="0">
                <a:solidFill>
                  <a:schemeClr val="bg1"/>
                </a:solidFill>
              </a:rPr>
              <a:t>4 tips for using social media CRM as a business strategy</a:t>
            </a:r>
          </a:p>
        </p:txBody>
      </p:sp>
      <p:pic>
        <p:nvPicPr>
          <p:cNvPr id="18" name="Picture 2" descr="Top 26 Social Media Management Tools You Need in 2023">
            <a:extLst>
              <a:ext uri="{FF2B5EF4-FFF2-40B4-BE49-F238E27FC236}">
                <a16:creationId xmlns:a16="http://schemas.microsoft.com/office/drawing/2014/main" id="{0D6346BE-B23E-ADFF-92AC-0D9E6F20078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99541" y="1538602"/>
            <a:ext cx="3105150" cy="2844607"/>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676072" y="2162858"/>
            <a:ext cx="7514979" cy="2677656"/>
          </a:xfrm>
          <a:prstGeom prst="rect">
            <a:avLst/>
          </a:prstGeom>
        </p:spPr>
        <p:txBody>
          <a:bodyPr wrap="square">
            <a:spAutoFit/>
          </a:bodyPr>
          <a:lstStyle/>
          <a:p>
            <a:r>
              <a:rPr lang="en-US" sz="2400" dirty="0">
                <a:solidFill>
                  <a:srgbClr val="FF0000"/>
                </a:solidFill>
              </a:rPr>
              <a:t>1. Use social CRM to understand the true value of a lead and a customer</a:t>
            </a:r>
          </a:p>
          <a:p>
            <a:r>
              <a:rPr lang="en-US" sz="2400" dirty="0"/>
              <a:t>Having a complete picture of how social interactions convert to sales allows you to truly understand the value of a social lead over the long term. This will help you plan your social media budget, especially the amount you plan to spend on social ads.</a:t>
            </a:r>
          </a:p>
        </p:txBody>
      </p:sp>
      <p:pic>
        <p:nvPicPr>
          <p:cNvPr id="19" name="Picture 18">
            <a:extLst>
              <a:ext uri="{FF2B5EF4-FFF2-40B4-BE49-F238E27FC236}">
                <a16:creationId xmlns:a16="http://schemas.microsoft.com/office/drawing/2014/main" id="{FA7CEF49-C7D2-C669-22D5-A7E16581550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73227" y="5325222"/>
            <a:ext cx="1738458" cy="1212203"/>
          </a:xfrm>
          <a:prstGeom prst="rect">
            <a:avLst/>
          </a:prstGeom>
        </p:spPr>
      </p:pic>
    </p:spTree>
    <p:extLst>
      <p:ext uri="{BB962C8B-B14F-4D97-AF65-F5344CB8AC3E}">
        <p14:creationId xmlns:p14="http://schemas.microsoft.com/office/powerpoint/2010/main" val="34470939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36916" y="397229"/>
            <a:ext cx="69903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76241" y="-221396"/>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01942" y="364099"/>
            <a:ext cx="3179850" cy="5748868"/>
          </a:xfrm>
          <a:prstGeom prst="rect">
            <a:avLst/>
          </a:prstGeom>
        </p:spPr>
      </p:pic>
      <p:pic>
        <p:nvPicPr>
          <p:cNvPr id="14338" name="Picture 2" descr="Top 26 Social Media Management Tools You Need in 2023">
            <a:extLst>
              <a:ext uri="{FF2B5EF4-FFF2-40B4-BE49-F238E27FC236}">
                <a16:creationId xmlns:a16="http://schemas.microsoft.com/office/drawing/2014/main" id="{F7E19732-45B9-7A50-F178-2CA9CCA27D8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26896" y="1290070"/>
            <a:ext cx="3105150" cy="284460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40556" y="2222241"/>
            <a:ext cx="7663537" cy="2308324"/>
          </a:xfrm>
          <a:prstGeom prst="rect">
            <a:avLst/>
          </a:prstGeom>
        </p:spPr>
        <p:txBody>
          <a:bodyPr wrap="square">
            <a:spAutoFit/>
          </a:bodyPr>
          <a:lstStyle/>
          <a:p>
            <a:r>
              <a:rPr lang="en-US" sz="2400" dirty="0">
                <a:solidFill>
                  <a:srgbClr val="FF0000"/>
                </a:solidFill>
              </a:rPr>
              <a:t>2. Use social data for effective customer service</a:t>
            </a:r>
          </a:p>
          <a:p>
            <a:r>
              <a:rPr lang="en-US" sz="2400" dirty="0"/>
              <a:t>More than three-quarters (76%) of customers say they expect consistent interactions from all departments. But more than half (54%) say teams don’t seem to share information: They get different responses from sales, service, and marketing.</a:t>
            </a:r>
          </a:p>
        </p:txBody>
      </p:sp>
      <p:pic>
        <p:nvPicPr>
          <p:cNvPr id="15" name="Picture 14">
            <a:extLst>
              <a:ext uri="{FF2B5EF4-FFF2-40B4-BE49-F238E27FC236}">
                <a16:creationId xmlns:a16="http://schemas.microsoft.com/office/drawing/2014/main" id="{FA7CEF49-C7D2-C669-22D5-A7E16581550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3406" y="5343142"/>
            <a:ext cx="1738458" cy="1212203"/>
          </a:xfrm>
          <a:prstGeom prst="rect">
            <a:avLst/>
          </a:prstGeom>
        </p:spPr>
      </p:pic>
    </p:spTree>
    <p:extLst>
      <p:ext uri="{BB962C8B-B14F-4D97-AF65-F5344CB8AC3E}">
        <p14:creationId xmlns:p14="http://schemas.microsoft.com/office/powerpoint/2010/main" val="13729330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352896" y="1749096"/>
            <a:ext cx="7464327" cy="3785652"/>
          </a:xfrm>
          <a:prstGeom prst="rect">
            <a:avLst/>
          </a:prstGeom>
        </p:spPr>
        <p:txBody>
          <a:bodyPr wrap="square">
            <a:spAutoFit/>
          </a:bodyPr>
          <a:lstStyle/>
          <a:p>
            <a:r>
              <a:rPr lang="en-US" sz="2400" dirty="0">
                <a:solidFill>
                  <a:srgbClr val="FF0000"/>
                </a:solidFill>
              </a:rPr>
              <a:t>3. Better qualify leads with social data</a:t>
            </a:r>
          </a:p>
          <a:p>
            <a:r>
              <a:rPr lang="en-US" sz="2400" dirty="0"/>
              <a:t>Social leads can help fill your sales funnel. Even better, incorporating social interactions into lead and customer profiles can help qualify leads faster and more accurately.</a:t>
            </a:r>
          </a:p>
          <a:p>
            <a:r>
              <a:rPr lang="en-US" sz="2400" dirty="0"/>
              <a:t>Make sure you have appropriate offers and campaigns in place to nurture leads discovered through social media platforms. Consider an opt-in newsletter or a drip campaign and dedicated deals available exclusively to social leads. This will help establish your credibility while building the relationship as you work up to the sale.</a:t>
            </a:r>
          </a:p>
        </p:txBody>
      </p:sp>
      <p:pic>
        <p:nvPicPr>
          <p:cNvPr id="18" name="Picture 17">
            <a:extLst>
              <a:ext uri="{FF2B5EF4-FFF2-40B4-BE49-F238E27FC236}">
                <a16:creationId xmlns:a16="http://schemas.microsoft.com/office/drawing/2014/main" id="{FA7CEF49-C7D2-C669-22D5-A7E16581550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77135" y="5534748"/>
            <a:ext cx="1738458" cy="1212203"/>
          </a:xfrm>
          <a:prstGeom prst="rect">
            <a:avLst/>
          </a:prstGeom>
        </p:spPr>
      </p:pic>
    </p:spTree>
    <p:extLst>
      <p:ext uri="{BB962C8B-B14F-4D97-AF65-F5344CB8AC3E}">
        <p14:creationId xmlns:p14="http://schemas.microsoft.com/office/powerpoint/2010/main" val="25674488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24113" y="660305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300868" y="1604516"/>
            <a:ext cx="8636943" cy="4524315"/>
          </a:xfrm>
          <a:prstGeom prst="rect">
            <a:avLst/>
          </a:prstGeom>
        </p:spPr>
        <p:txBody>
          <a:bodyPr wrap="square">
            <a:spAutoFit/>
          </a:bodyPr>
          <a:lstStyle/>
          <a:p>
            <a:r>
              <a:rPr lang="en-US" sz="2400" dirty="0">
                <a:solidFill>
                  <a:srgbClr val="FF0000"/>
                </a:solidFill>
              </a:rPr>
              <a:t>4. Use CRM data to create custom audiences for social ads</a:t>
            </a:r>
          </a:p>
          <a:p>
            <a:r>
              <a:rPr lang="en-US" sz="2400" dirty="0"/>
              <a:t>CRM helps you understand who your customers are. Social CRM lets you translate that data into highly targeted new lookalike audiences for social ads based on characteristics like age, location, social behaviors, and so on.</a:t>
            </a:r>
          </a:p>
          <a:p>
            <a:r>
              <a:rPr lang="en-US" sz="2400" dirty="0"/>
              <a:t>A lookalike audience based on people who have actually  bought from you is more likely to create conversions than a lookalike audience based on fans or followers.</a:t>
            </a:r>
          </a:p>
          <a:p>
            <a:r>
              <a:rPr lang="en-US" sz="2400" dirty="0"/>
              <a:t>Save time building an efficient social CRM with Spark central by Hoot suite. Quickly respond to questions and complaints across a variety of channels, create tickets, and work with chatbots all from one dashboard. Try it free today.</a:t>
            </a:r>
          </a:p>
        </p:txBody>
      </p:sp>
      <p:pic>
        <p:nvPicPr>
          <p:cNvPr id="18" name="Picture 17">
            <a:extLst>
              <a:ext uri="{FF2B5EF4-FFF2-40B4-BE49-F238E27FC236}">
                <a16:creationId xmlns:a16="http://schemas.microsoft.com/office/drawing/2014/main" id="{FA7CEF49-C7D2-C669-22D5-A7E16581550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31715" y="6163418"/>
            <a:ext cx="1738458" cy="644476"/>
          </a:xfrm>
          <a:prstGeom prst="rect">
            <a:avLst/>
          </a:prstGeom>
        </p:spPr>
      </p:pic>
    </p:spTree>
    <p:extLst>
      <p:ext uri="{BB962C8B-B14F-4D97-AF65-F5344CB8AC3E}">
        <p14:creationId xmlns:p14="http://schemas.microsoft.com/office/powerpoint/2010/main" val="19393098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81439" y="636024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635973" y="-108557"/>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1200944" y="407009"/>
            <a:ext cx="8020248" cy="830997"/>
          </a:xfrm>
          <a:prstGeom prst="rect">
            <a:avLst/>
          </a:prstGeom>
        </p:spPr>
        <p:txBody>
          <a:bodyPr wrap="square">
            <a:spAutoFit/>
          </a:bodyPr>
          <a:lstStyle/>
          <a:p>
            <a:r>
              <a:rPr lang="en-US" sz="2400" dirty="0">
                <a:solidFill>
                  <a:schemeClr val="bg1"/>
                </a:solidFill>
              </a:rPr>
              <a:t>What are the three types of customer relationship management?</a:t>
            </a:r>
          </a:p>
        </p:txBody>
      </p:sp>
      <p:pic>
        <p:nvPicPr>
          <p:cNvPr id="1026" name="Picture 2" descr="analytical-operational-collaborative-crm.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51149" y="1327371"/>
            <a:ext cx="7686482" cy="31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07000" y="4496552"/>
            <a:ext cx="8252570" cy="1477328"/>
          </a:xfrm>
          <a:prstGeom prst="rect">
            <a:avLst/>
          </a:prstGeom>
        </p:spPr>
        <p:txBody>
          <a:bodyPr wrap="square">
            <a:spAutoFit/>
          </a:bodyPr>
          <a:lstStyle/>
          <a:p>
            <a:r>
              <a:rPr lang="en-US" dirty="0">
                <a:solidFill>
                  <a:srgbClr val="2B2A2A"/>
                </a:solidFill>
                <a:latin typeface="Lato"/>
              </a:rPr>
              <a:t>The 3 types of CRM are </a:t>
            </a:r>
            <a:r>
              <a:rPr lang="en-US" b="1" dirty="0">
                <a:solidFill>
                  <a:srgbClr val="2B2A2A"/>
                </a:solidFill>
                <a:latin typeface="Lato"/>
              </a:rPr>
              <a:t>analytical</a:t>
            </a:r>
            <a:r>
              <a:rPr lang="en-US" dirty="0">
                <a:solidFill>
                  <a:srgbClr val="2B2A2A"/>
                </a:solidFill>
                <a:latin typeface="Lato"/>
              </a:rPr>
              <a:t>, </a:t>
            </a:r>
            <a:r>
              <a:rPr lang="en-US" b="1" dirty="0">
                <a:solidFill>
                  <a:srgbClr val="2B2A2A"/>
                </a:solidFill>
                <a:latin typeface="Lato"/>
              </a:rPr>
              <a:t>operational</a:t>
            </a:r>
            <a:r>
              <a:rPr lang="en-US" dirty="0">
                <a:solidFill>
                  <a:srgbClr val="2B2A2A"/>
                </a:solidFill>
                <a:latin typeface="Lato"/>
              </a:rPr>
              <a:t> and </a:t>
            </a:r>
            <a:r>
              <a:rPr lang="en-US" b="1" dirty="0">
                <a:solidFill>
                  <a:srgbClr val="2B2A2A"/>
                </a:solidFill>
                <a:latin typeface="Lato"/>
              </a:rPr>
              <a:t>collaborative</a:t>
            </a:r>
            <a:r>
              <a:rPr lang="en-US" dirty="0">
                <a:solidFill>
                  <a:srgbClr val="2B2A2A"/>
                </a:solidFill>
                <a:latin typeface="Lato"/>
              </a:rPr>
              <a:t>:</a:t>
            </a:r>
          </a:p>
          <a:p>
            <a:pPr>
              <a:buFont typeface="Arial" panose="020B0604020202020204" pitchFamily="34" charset="0"/>
              <a:buChar char="•"/>
            </a:pPr>
            <a:r>
              <a:rPr lang="en-US" b="1" dirty="0">
                <a:solidFill>
                  <a:srgbClr val="2B2A2A"/>
                </a:solidFill>
                <a:latin typeface="Lato"/>
              </a:rPr>
              <a:t>Analytical</a:t>
            </a:r>
            <a:r>
              <a:rPr lang="en-US" dirty="0">
                <a:solidFill>
                  <a:srgbClr val="2B2A2A"/>
                </a:solidFill>
                <a:latin typeface="Lato"/>
              </a:rPr>
              <a:t> uses data as the foundation of the platform.</a:t>
            </a:r>
          </a:p>
          <a:p>
            <a:pPr>
              <a:buFont typeface="Arial" panose="020B0604020202020204" pitchFamily="34" charset="0"/>
              <a:buChar char="•"/>
            </a:pPr>
            <a:r>
              <a:rPr lang="en-US" b="1" dirty="0">
                <a:solidFill>
                  <a:srgbClr val="2B2A2A"/>
                </a:solidFill>
                <a:latin typeface="Lato"/>
              </a:rPr>
              <a:t>Operational</a:t>
            </a:r>
            <a:r>
              <a:rPr lang="en-US" dirty="0">
                <a:solidFill>
                  <a:srgbClr val="2B2A2A"/>
                </a:solidFill>
                <a:latin typeface="Lato"/>
              </a:rPr>
              <a:t> is based around automating workload.</a:t>
            </a:r>
          </a:p>
          <a:p>
            <a:pPr>
              <a:buFont typeface="Arial" panose="020B0604020202020204" pitchFamily="34" charset="0"/>
              <a:buChar char="•"/>
            </a:pPr>
            <a:r>
              <a:rPr lang="en-US" b="1" dirty="0">
                <a:solidFill>
                  <a:srgbClr val="2B2A2A"/>
                </a:solidFill>
                <a:latin typeface="Lato"/>
              </a:rPr>
              <a:t>Collaborative</a:t>
            </a:r>
            <a:r>
              <a:rPr lang="en-US" dirty="0">
                <a:solidFill>
                  <a:srgbClr val="2B2A2A"/>
                </a:solidFill>
                <a:latin typeface="Lato"/>
              </a:rPr>
              <a:t> breaks down silos.</a:t>
            </a:r>
          </a:p>
          <a:p>
            <a:r>
              <a:rPr lang="en-US" dirty="0">
                <a:solidFill>
                  <a:srgbClr val="2B2A2A"/>
                </a:solidFill>
                <a:latin typeface="Lato"/>
              </a:rPr>
              <a:t>Let’s take a closer look at each type of CRM.</a:t>
            </a:r>
            <a:endParaRPr lang="en-US" b="0" i="0" dirty="0">
              <a:solidFill>
                <a:srgbClr val="2B2A2A"/>
              </a:solidFill>
              <a:effectLst/>
              <a:latin typeface="Lato"/>
            </a:endParaRPr>
          </a:p>
        </p:txBody>
      </p:sp>
    </p:spTree>
    <p:extLst>
      <p:ext uri="{BB962C8B-B14F-4D97-AF65-F5344CB8AC3E}">
        <p14:creationId xmlns:p14="http://schemas.microsoft.com/office/powerpoint/2010/main" val="27269952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532063" y="643234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05050" y="1634505"/>
            <a:ext cx="8465540" cy="4524315"/>
          </a:xfrm>
          <a:prstGeom prst="rect">
            <a:avLst/>
          </a:prstGeom>
        </p:spPr>
        <p:txBody>
          <a:bodyPr wrap="square">
            <a:spAutoFit/>
          </a:bodyPr>
          <a:lstStyle/>
          <a:p>
            <a:r>
              <a:rPr lang="en-US" sz="2400" b="1" dirty="0">
                <a:solidFill>
                  <a:srgbClr val="FF0000"/>
                </a:solidFill>
              </a:rPr>
              <a:t>1. Analytical CRM</a:t>
            </a:r>
          </a:p>
          <a:p>
            <a:r>
              <a:rPr lang="en-US" sz="2400" dirty="0"/>
              <a:t>An analytical CRM will help you gather data, insights and information for you to take action and fuel business growth.</a:t>
            </a:r>
          </a:p>
          <a:p>
            <a:r>
              <a:rPr lang="en-US" sz="2400" dirty="0"/>
              <a:t>Typically, an analytical CRM will include features such as:</a:t>
            </a:r>
          </a:p>
          <a:p>
            <a:pPr>
              <a:buFont typeface="Arial" panose="020B0604020202020204" pitchFamily="34" charset="0"/>
              <a:buChar char="•"/>
            </a:pPr>
            <a:r>
              <a:rPr lang="en-US" sz="2400" b="1" dirty="0">
                <a:solidFill>
                  <a:srgbClr val="FF0000"/>
                </a:solidFill>
              </a:rPr>
              <a:t>OLAP (Online analytical processing): </a:t>
            </a:r>
            <a:r>
              <a:rPr lang="en-US" sz="2400" dirty="0"/>
              <a:t>Organize large sets of data, simultaneously. It can also help you “predict the future” with your CRM, highlighting potential trends and opportunities.</a:t>
            </a:r>
          </a:p>
          <a:p>
            <a:pPr>
              <a:buFont typeface="Arial" panose="020B0604020202020204" pitchFamily="34" charset="0"/>
              <a:buChar char="•"/>
            </a:pPr>
            <a:r>
              <a:rPr lang="en-US" sz="2400" b="1" dirty="0">
                <a:solidFill>
                  <a:srgbClr val="FF0000"/>
                </a:solidFill>
              </a:rPr>
              <a:t>Data warehouse: </a:t>
            </a:r>
            <a:r>
              <a:rPr lang="en-US" sz="2400" dirty="0"/>
              <a:t>A hub that collects and archives data from multiple systems. Best used for organizing data that can be used in company-wide reports.</a:t>
            </a:r>
          </a:p>
          <a:p>
            <a:pPr>
              <a:buFont typeface="Arial" panose="020B0604020202020204" pitchFamily="34" charset="0"/>
              <a:buChar char="•"/>
            </a:pPr>
            <a:r>
              <a:rPr lang="en-US" sz="2400" b="1" dirty="0">
                <a:solidFill>
                  <a:srgbClr val="FF0000"/>
                </a:solidFill>
              </a:rPr>
              <a:t>Data mining: </a:t>
            </a:r>
            <a:r>
              <a:rPr lang="en-US" sz="2400" dirty="0"/>
              <a:t>Analyze data to solve business problems by identifying patterns and relationships</a:t>
            </a:r>
            <a:r>
              <a:rPr lang="en-US" sz="2000" dirty="0">
                <a:solidFill>
                  <a:srgbClr val="2B2A2A"/>
                </a:solidFill>
                <a:latin typeface="Lato"/>
              </a:rPr>
              <a:t>.</a:t>
            </a:r>
            <a:endParaRPr lang="en-US" sz="2000" b="0" i="0" dirty="0">
              <a:solidFill>
                <a:srgbClr val="2B2A2A"/>
              </a:solidFill>
              <a:effectLst/>
              <a:latin typeface="Lato"/>
            </a:endParaRPr>
          </a:p>
        </p:txBody>
      </p:sp>
    </p:spTree>
    <p:extLst>
      <p:ext uri="{BB962C8B-B14F-4D97-AF65-F5344CB8AC3E}">
        <p14:creationId xmlns:p14="http://schemas.microsoft.com/office/powerpoint/2010/main" val="25729151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54139" y="1604516"/>
            <a:ext cx="8196981" cy="3785652"/>
          </a:xfrm>
          <a:prstGeom prst="rect">
            <a:avLst/>
          </a:prstGeom>
        </p:spPr>
        <p:txBody>
          <a:bodyPr wrap="square">
            <a:spAutoFit/>
          </a:bodyPr>
          <a:lstStyle/>
          <a:p>
            <a:r>
              <a:rPr lang="en-US" sz="2400" b="1" dirty="0">
                <a:solidFill>
                  <a:srgbClr val="FF0000"/>
                </a:solidFill>
              </a:rPr>
              <a:t>How does an analytical CRM benefit sales, marketing and customer service teams?</a:t>
            </a:r>
          </a:p>
          <a:p>
            <a:r>
              <a:rPr lang="en-US" sz="2400" dirty="0"/>
              <a:t>Sales: Use the analytical CRM to compare the number of B2B sales closed over a certain period of time and understand what type of customer your business closes the most deals with.</a:t>
            </a:r>
          </a:p>
          <a:p>
            <a:r>
              <a:rPr lang="en-US" sz="2400" dirty="0"/>
              <a:t>Marketing: Use the analytical CRM to measure the effectiveness of your B2B marketing campaigns.</a:t>
            </a:r>
          </a:p>
          <a:p>
            <a:r>
              <a:rPr lang="en-US" sz="2400" dirty="0"/>
              <a:t>Customer service: Use the analytical CRM to gain insights into how frequent your customer communication is at certain points in time, which can give you a better understanding of when to</a:t>
            </a:r>
            <a:endParaRPr lang="ar-EG" sz="2400" dirty="0"/>
          </a:p>
        </p:txBody>
      </p:sp>
      <p:pic>
        <p:nvPicPr>
          <p:cNvPr id="15" name="Picture 14">
            <a:extLst>
              <a:ext uri="{FF2B5EF4-FFF2-40B4-BE49-F238E27FC236}">
                <a16:creationId xmlns:a16="http://schemas.microsoft.com/office/drawing/2014/main" id="{FA7CEF49-C7D2-C669-22D5-A7E16581550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77135" y="5390168"/>
            <a:ext cx="1738458" cy="1212203"/>
          </a:xfrm>
          <a:prstGeom prst="rect">
            <a:avLst/>
          </a:prstGeom>
        </p:spPr>
      </p:pic>
    </p:spTree>
    <p:extLst>
      <p:ext uri="{BB962C8B-B14F-4D97-AF65-F5344CB8AC3E}">
        <p14:creationId xmlns:p14="http://schemas.microsoft.com/office/powerpoint/2010/main" val="13889411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1A62627-0402-9947-4945-D9E5CB52F04F}"/>
              </a:ext>
            </a:extLst>
          </p:cNvPr>
          <p:cNvSpPr txBox="1"/>
          <p:nvPr/>
        </p:nvSpPr>
        <p:spPr>
          <a:xfrm>
            <a:off x="2447925" y="576725"/>
            <a:ext cx="5015066" cy="369332"/>
          </a:xfrm>
          <a:prstGeom prst="rect">
            <a:avLst/>
          </a:prstGeom>
          <a:noFill/>
        </p:spPr>
        <p:txBody>
          <a:bodyPr wrap="square">
            <a:spAutoFit/>
          </a:bodyPr>
          <a:lstStyle/>
          <a:p>
            <a:pPr algn="l"/>
            <a:endParaRPr lang="en-GB" dirty="0"/>
          </a:p>
        </p:txBody>
      </p:sp>
      <p:sp>
        <p:nvSpPr>
          <p:cNvPr id="6" name="Rectangle 5"/>
          <p:cNvSpPr/>
          <p:nvPr/>
        </p:nvSpPr>
        <p:spPr>
          <a:xfrm>
            <a:off x="523664" y="1839652"/>
            <a:ext cx="7081682" cy="2585323"/>
          </a:xfrm>
          <a:prstGeom prst="rect">
            <a:avLst/>
          </a:prstGeom>
        </p:spPr>
        <p:txBody>
          <a:bodyPr wrap="square">
            <a:spAutoFit/>
          </a:bodyPr>
          <a:lstStyle/>
          <a:p>
            <a:r>
              <a:rPr lang="en-US" sz="2400" dirty="0"/>
              <a:t>An analytical CRM is best suited for businesses that are focused on data-driven decision making. The common users of an analytical CRM are data analysts, accountants and business intelligence managers, when the CRM database consists of thousands (or millions) of contacts.</a:t>
            </a:r>
            <a:endParaRPr lang="ar-EG" sz="2400" dirty="0"/>
          </a:p>
          <a:p>
            <a:endParaRPr lang="en-US" dirty="0"/>
          </a:p>
        </p:txBody>
      </p:sp>
      <p:pic>
        <p:nvPicPr>
          <p:cNvPr id="18" name="Picture 17">
            <a:extLst>
              <a:ext uri="{FF2B5EF4-FFF2-40B4-BE49-F238E27FC236}">
                <a16:creationId xmlns:a16="http://schemas.microsoft.com/office/drawing/2014/main" id="{FA7CEF49-C7D2-C669-22D5-A7E16581550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57913" y="5445561"/>
            <a:ext cx="1738458" cy="1212203"/>
          </a:xfrm>
          <a:prstGeom prst="rect">
            <a:avLst/>
          </a:prstGeom>
        </p:spPr>
      </p:pic>
    </p:spTree>
    <p:extLst>
      <p:ext uri="{BB962C8B-B14F-4D97-AF65-F5344CB8AC3E}">
        <p14:creationId xmlns:p14="http://schemas.microsoft.com/office/powerpoint/2010/main" val="11990214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92118FA4-5744-B580-CD23-5BE53964F699}"/>
              </a:ext>
            </a:extLst>
          </p:cNvPr>
          <p:cNvSpPr txBox="1"/>
          <p:nvPr/>
        </p:nvSpPr>
        <p:spPr>
          <a:xfrm>
            <a:off x="367407" y="1739512"/>
            <a:ext cx="8420256" cy="3785652"/>
          </a:xfrm>
          <a:prstGeom prst="rect">
            <a:avLst/>
          </a:prstGeom>
          <a:noFill/>
        </p:spPr>
        <p:txBody>
          <a:bodyPr wrap="square">
            <a:spAutoFit/>
          </a:bodyPr>
          <a:lstStyle/>
          <a:p>
            <a:r>
              <a:rPr lang="en-US" sz="2400" dirty="0">
                <a:solidFill>
                  <a:srgbClr val="FF0000"/>
                </a:solidFill>
              </a:rPr>
              <a:t>2. Operational CRM::</a:t>
            </a:r>
          </a:p>
          <a:p>
            <a:r>
              <a:rPr lang="en-US" sz="2400" dirty="0"/>
              <a:t>An operational CRM system will help you do more with less.</a:t>
            </a:r>
          </a:p>
          <a:p>
            <a:r>
              <a:rPr lang="en-US" sz="2400" dirty="0"/>
              <a:t>Operational CRM systems are designed to automate and streamline business processes to acquire new customers and improve customer retention.</a:t>
            </a:r>
          </a:p>
          <a:p>
            <a:r>
              <a:rPr lang="en-US" sz="2400" dirty="0"/>
              <a:t>An operational CRM is best used for businesses that are short on resources and are looking for ways to minimize repetitive tasks through sales automation and marketing automation. The most common users for operational CRMs are customer-facing team, such as sales and marketing.</a:t>
            </a:r>
            <a:endParaRPr lang="en-GB" sz="2400" dirty="0"/>
          </a:p>
        </p:txBody>
      </p:sp>
      <p:pic>
        <p:nvPicPr>
          <p:cNvPr id="18" name="Picture 17">
            <a:extLst>
              <a:ext uri="{FF2B5EF4-FFF2-40B4-BE49-F238E27FC236}">
                <a16:creationId xmlns:a16="http://schemas.microsoft.com/office/drawing/2014/main" id="{FA7CEF49-C7D2-C669-22D5-A7E16581550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7407" y="5547980"/>
            <a:ext cx="1738458" cy="1212203"/>
          </a:xfrm>
          <a:prstGeom prst="rect">
            <a:avLst/>
          </a:prstGeom>
        </p:spPr>
      </p:pic>
    </p:spTree>
    <p:extLst>
      <p:ext uri="{BB962C8B-B14F-4D97-AF65-F5344CB8AC3E}">
        <p14:creationId xmlns:p14="http://schemas.microsoft.com/office/powerpoint/2010/main" val="22269945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D5509F14-035D-C606-2879-8FF4B98289E4}"/>
              </a:ext>
            </a:extLst>
          </p:cNvPr>
          <p:cNvSpPr txBox="1"/>
          <p:nvPr/>
        </p:nvSpPr>
        <p:spPr>
          <a:xfrm>
            <a:off x="300867" y="1367762"/>
            <a:ext cx="8350253" cy="4154984"/>
          </a:xfrm>
          <a:prstGeom prst="rect">
            <a:avLst/>
          </a:prstGeom>
          <a:noFill/>
        </p:spPr>
        <p:txBody>
          <a:bodyPr wrap="square">
            <a:spAutoFit/>
          </a:bodyPr>
          <a:lstStyle/>
          <a:p>
            <a:endParaRPr lang="en-US" sz="2400" dirty="0"/>
          </a:p>
          <a:p>
            <a:r>
              <a:rPr lang="en-US" sz="2400" dirty="0">
                <a:solidFill>
                  <a:srgbClr val="FF0000"/>
                </a:solidFill>
              </a:rPr>
              <a:t> How do an operational CRM benefit sales, marketing, and customer service teams?</a:t>
            </a:r>
          </a:p>
          <a:p>
            <a:endParaRPr lang="en-US" sz="2400" dirty="0"/>
          </a:p>
          <a:p>
            <a:r>
              <a:rPr lang="en-US" sz="2400" dirty="0">
                <a:solidFill>
                  <a:srgbClr val="FF0000"/>
                </a:solidFill>
              </a:rPr>
              <a:t>Sales: </a:t>
            </a:r>
            <a:r>
              <a:rPr lang="en-US" sz="2400" dirty="0"/>
              <a:t>Use the operational CRM to automate steps in your sales process, such as meetings and follow-up emails.</a:t>
            </a:r>
          </a:p>
          <a:p>
            <a:r>
              <a:rPr lang="en-US" sz="2400" dirty="0">
                <a:solidFill>
                  <a:srgbClr val="FF0000"/>
                </a:solidFill>
              </a:rPr>
              <a:t>Marketing: </a:t>
            </a:r>
            <a:r>
              <a:rPr lang="en-US" sz="2400" dirty="0"/>
              <a:t>Use the operational CRM to nurture leads in different buyer and customer journey stages.</a:t>
            </a:r>
          </a:p>
          <a:p>
            <a:r>
              <a:rPr lang="en-US" sz="2400" dirty="0">
                <a:solidFill>
                  <a:srgbClr val="FF0000"/>
                </a:solidFill>
              </a:rPr>
              <a:t>Customer service: </a:t>
            </a:r>
            <a:r>
              <a:rPr lang="en-US" sz="2400" dirty="0"/>
              <a:t>Use the operational CRM to send automated acknowledgment emails to customers or to escalate urgent cases automatically.</a:t>
            </a:r>
            <a:endParaRPr lang="en-GB" sz="2400" dirty="0"/>
          </a:p>
        </p:txBody>
      </p:sp>
      <p:pic>
        <p:nvPicPr>
          <p:cNvPr id="18" name="Picture 17">
            <a:extLst>
              <a:ext uri="{FF2B5EF4-FFF2-40B4-BE49-F238E27FC236}">
                <a16:creationId xmlns:a16="http://schemas.microsoft.com/office/drawing/2014/main" id="{FA7CEF49-C7D2-C669-22D5-A7E16581550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77135" y="5522746"/>
            <a:ext cx="1738458" cy="1212203"/>
          </a:xfrm>
          <a:prstGeom prst="rect">
            <a:avLst/>
          </a:prstGeom>
        </p:spPr>
      </p:pic>
    </p:spTree>
    <p:extLst>
      <p:ext uri="{BB962C8B-B14F-4D97-AF65-F5344CB8AC3E}">
        <p14:creationId xmlns:p14="http://schemas.microsoft.com/office/powerpoint/2010/main" val="170633822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73B69C0-85FD-D553-033F-E217AFF1B7AE}"/>
              </a:ext>
            </a:extLst>
          </p:cNvPr>
          <p:cNvSpPr txBox="1"/>
          <p:nvPr/>
        </p:nvSpPr>
        <p:spPr>
          <a:xfrm>
            <a:off x="253078" y="1662560"/>
            <a:ext cx="8472111" cy="3785652"/>
          </a:xfrm>
          <a:prstGeom prst="rect">
            <a:avLst/>
          </a:prstGeom>
          <a:noFill/>
        </p:spPr>
        <p:txBody>
          <a:bodyPr wrap="square">
            <a:spAutoFit/>
          </a:bodyPr>
          <a:lstStyle/>
          <a:p>
            <a:r>
              <a:rPr lang="en-US" sz="2400" dirty="0">
                <a:solidFill>
                  <a:srgbClr val="FF0000"/>
                </a:solidFill>
              </a:rPr>
              <a:t>3. Collaborative CRM</a:t>
            </a:r>
          </a:p>
          <a:p>
            <a:r>
              <a:rPr lang="en-US" sz="2400" dirty="0"/>
              <a:t>A collaborative CRM will improve internal communication.</a:t>
            </a:r>
          </a:p>
          <a:p>
            <a:r>
              <a:rPr lang="en-US" sz="2400" dirty="0"/>
              <a:t>Not only will it remove silos between sales, marketing, and customer service teams, but it will also help you communicate externally, too, by creating a more seamless connection with your distributors, partners, and suppliers.</a:t>
            </a:r>
          </a:p>
          <a:p>
            <a:r>
              <a:rPr lang="en-US" sz="2400" dirty="0"/>
              <a:t>A collaborative CRM is best used for companies that are customer-centric and want to improve the customer experience. As a company-wide platform, a collaborative CRM is used by everyone in the company, not just customer-facing teams.</a:t>
            </a:r>
            <a:endParaRPr lang="en-GB" sz="2400" dirty="0"/>
          </a:p>
        </p:txBody>
      </p:sp>
      <p:pic>
        <p:nvPicPr>
          <p:cNvPr id="18" name="Picture 17">
            <a:extLst>
              <a:ext uri="{FF2B5EF4-FFF2-40B4-BE49-F238E27FC236}">
                <a16:creationId xmlns:a16="http://schemas.microsoft.com/office/drawing/2014/main" id="{FA7CEF49-C7D2-C669-22D5-A7E16581550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77135" y="5448212"/>
            <a:ext cx="1738458" cy="1212203"/>
          </a:xfrm>
          <a:prstGeom prst="rect">
            <a:avLst/>
          </a:prstGeom>
        </p:spPr>
      </p:pic>
    </p:spTree>
    <p:extLst>
      <p:ext uri="{BB962C8B-B14F-4D97-AF65-F5344CB8AC3E}">
        <p14:creationId xmlns:p14="http://schemas.microsoft.com/office/powerpoint/2010/main" val="1770164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81439" y="648000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47082"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27756" y="1053913"/>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101028AB-C79B-099A-6435-9A8C96F7F48B}"/>
              </a:ext>
            </a:extLst>
          </p:cNvPr>
          <p:cNvSpPr txBox="1"/>
          <p:nvPr/>
        </p:nvSpPr>
        <p:spPr>
          <a:xfrm>
            <a:off x="265786" y="1352768"/>
            <a:ext cx="8601235" cy="4062651"/>
          </a:xfrm>
          <a:prstGeom prst="rect">
            <a:avLst/>
          </a:prstGeom>
          <a:noFill/>
        </p:spPr>
        <p:txBody>
          <a:bodyPr wrap="square">
            <a:spAutoFit/>
          </a:bodyPr>
          <a:lstStyle/>
          <a:p>
            <a:endParaRPr lang="en-US" dirty="0"/>
          </a:p>
          <a:p>
            <a:r>
              <a:rPr lang="en-US" dirty="0">
                <a:solidFill>
                  <a:srgbClr val="FF0000"/>
                </a:solidFill>
              </a:rPr>
              <a:t> </a:t>
            </a:r>
            <a:r>
              <a:rPr lang="en-US" sz="2400" dirty="0">
                <a:solidFill>
                  <a:srgbClr val="FF0000"/>
                </a:solidFill>
              </a:rPr>
              <a:t>How do a collaborative CRM benefit sales, marketing, and customer service teams?</a:t>
            </a:r>
          </a:p>
          <a:p>
            <a:endParaRPr lang="en-US" sz="2400" dirty="0"/>
          </a:p>
          <a:p>
            <a:r>
              <a:rPr lang="en-US" sz="2400" dirty="0">
                <a:solidFill>
                  <a:srgbClr val="FF0000"/>
                </a:solidFill>
              </a:rPr>
              <a:t>Sales: </a:t>
            </a:r>
            <a:r>
              <a:rPr lang="en-US" sz="2400" dirty="0"/>
              <a:t>Use the collaborative CRM to assign new prospects to a specific marketing campaign based on input from sales meetings.</a:t>
            </a:r>
          </a:p>
          <a:p>
            <a:r>
              <a:rPr lang="en-US" sz="2400" dirty="0">
                <a:solidFill>
                  <a:srgbClr val="FF0000"/>
                </a:solidFill>
              </a:rPr>
              <a:t>Marketing: </a:t>
            </a:r>
            <a:r>
              <a:rPr lang="en-US" sz="2400" dirty="0"/>
              <a:t>Use the collaborative CRM to assign hot leads to specific sales reps based on email campaigns they have engaged with.</a:t>
            </a:r>
          </a:p>
          <a:p>
            <a:r>
              <a:rPr lang="en-US" sz="2400" dirty="0">
                <a:solidFill>
                  <a:srgbClr val="FF0000"/>
                </a:solidFill>
              </a:rPr>
              <a:t>Customer service: </a:t>
            </a:r>
            <a:r>
              <a:rPr lang="en-US" sz="2400" dirty="0"/>
              <a:t>Use the collaborative CRM to tag sales managers if a customer has contacted customer support to ask for more user licenses.</a:t>
            </a:r>
            <a:endParaRPr lang="en-GB" sz="2400" dirty="0"/>
          </a:p>
        </p:txBody>
      </p:sp>
      <p:pic>
        <p:nvPicPr>
          <p:cNvPr id="18" name="Picture 17">
            <a:extLst>
              <a:ext uri="{FF2B5EF4-FFF2-40B4-BE49-F238E27FC236}">
                <a16:creationId xmlns:a16="http://schemas.microsoft.com/office/drawing/2014/main" id="{FA7CEF49-C7D2-C669-22D5-A7E16581550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02394" y="5629344"/>
            <a:ext cx="1738458" cy="1212203"/>
          </a:xfrm>
          <a:prstGeom prst="rect">
            <a:avLst/>
          </a:prstGeom>
        </p:spPr>
      </p:pic>
    </p:spTree>
    <p:extLst>
      <p:ext uri="{BB962C8B-B14F-4D97-AF65-F5344CB8AC3E}">
        <p14:creationId xmlns:p14="http://schemas.microsoft.com/office/powerpoint/2010/main" val="13436641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289771" y="648336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461665"/>
          </a:xfrm>
          <a:prstGeom prst="rect">
            <a:avLst/>
          </a:prstGeom>
          <a:noFill/>
        </p:spPr>
        <p:txBody>
          <a:bodyPr wrap="square">
            <a:spAutoFit/>
          </a:bodyPr>
          <a:lstStyle/>
          <a:p>
            <a:r>
              <a:rPr lang="en-US" sz="2400" b="1" dirty="0">
                <a:solidFill>
                  <a:schemeClr val="bg1"/>
                </a:solidFill>
              </a:rPr>
              <a:t>What type of CRM is Super Office CRM?</a:t>
            </a:r>
            <a:endParaRPr lang="en-GB" sz="2400" b="1" dirty="0">
              <a:solidFill>
                <a:schemeClr val="bg1"/>
              </a:solidFill>
            </a:endParaRP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E9C01135-E84E-AA51-29C7-93DFCFB2396E}"/>
              </a:ext>
            </a:extLst>
          </p:cNvPr>
          <p:cNvSpPr txBox="1"/>
          <p:nvPr/>
        </p:nvSpPr>
        <p:spPr>
          <a:xfrm>
            <a:off x="253079" y="1633537"/>
            <a:ext cx="8263062" cy="4154984"/>
          </a:xfrm>
          <a:prstGeom prst="rect">
            <a:avLst/>
          </a:prstGeom>
          <a:noFill/>
        </p:spPr>
        <p:txBody>
          <a:bodyPr wrap="square">
            <a:spAutoFit/>
          </a:bodyPr>
          <a:lstStyle/>
          <a:p>
            <a:r>
              <a:rPr lang="en-US" sz="2400" dirty="0"/>
              <a:t> </a:t>
            </a:r>
            <a:r>
              <a:rPr lang="en-US" sz="2400" dirty="0">
                <a:solidFill>
                  <a:srgbClr val="FF0000"/>
                </a:solidFill>
              </a:rPr>
              <a:t>Super Office CRM </a:t>
            </a:r>
            <a:r>
              <a:rPr lang="en-US" sz="2400" dirty="0"/>
              <a:t>is an analytical, operational, and collaborative CRM. That’s what makes it unique.</a:t>
            </a:r>
          </a:p>
          <a:p>
            <a:r>
              <a:rPr lang="en-US" sz="2400" b="0" i="0" dirty="0">
                <a:solidFill>
                  <a:srgbClr val="202124"/>
                </a:solidFill>
                <a:effectLst/>
                <a:latin typeface="arial" panose="020B0604020202020204" pitchFamily="34" charset="0"/>
              </a:rPr>
              <a:t>Super Office is a cloud-based CRM platform designed to help you build strong business relationships with your customers at scale</a:t>
            </a:r>
          </a:p>
          <a:p>
            <a:r>
              <a:rPr lang="en-US" sz="2400" dirty="0">
                <a:solidFill>
                  <a:srgbClr val="202124"/>
                </a:solidFill>
                <a:latin typeface="arial" panose="020B0604020202020204" pitchFamily="34" charset="0"/>
              </a:rPr>
              <a:t>Unlike other platforms, Super Office CRM was built for customer-facing teams from the beginning and is the only platform to use the same technology and UI for sales, marketing, and service features (which makes user-onboarding quick!).</a:t>
            </a:r>
          </a:p>
          <a:p>
            <a:endParaRPr lang="en-GB" sz="2400" dirty="0"/>
          </a:p>
        </p:txBody>
      </p:sp>
      <p:pic>
        <p:nvPicPr>
          <p:cNvPr id="18" name="Picture 17">
            <a:extLst>
              <a:ext uri="{FF2B5EF4-FFF2-40B4-BE49-F238E27FC236}">
                <a16:creationId xmlns:a16="http://schemas.microsoft.com/office/drawing/2014/main" id="{FA7CEF49-C7D2-C669-22D5-A7E16581550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77135" y="5529840"/>
            <a:ext cx="1738458" cy="1212203"/>
          </a:xfrm>
          <a:prstGeom prst="rect">
            <a:avLst/>
          </a:prstGeom>
        </p:spPr>
      </p:pic>
    </p:spTree>
    <p:extLst>
      <p:ext uri="{BB962C8B-B14F-4D97-AF65-F5344CB8AC3E}">
        <p14:creationId xmlns:p14="http://schemas.microsoft.com/office/powerpoint/2010/main" val="2147014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1802673" y="657076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a:extLst>
              <a:ext uri="{FF2B5EF4-FFF2-40B4-BE49-F238E27FC236}">
                <a16:creationId xmlns:a16="http://schemas.microsoft.com/office/drawing/2014/main" id="{598410AB-962A-16B6-7902-4F5DD71AE33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500742" y="3814160"/>
            <a:ext cx="5231326" cy="235936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6FE35EB9-60E6-7631-12C2-95D80E4EC9E2}"/>
              </a:ext>
            </a:extLst>
          </p:cNvPr>
          <p:cNvSpPr txBox="1"/>
          <p:nvPr/>
        </p:nvSpPr>
        <p:spPr>
          <a:xfrm>
            <a:off x="417833" y="1487803"/>
            <a:ext cx="8449188" cy="2585323"/>
          </a:xfrm>
          <a:prstGeom prst="rect">
            <a:avLst/>
          </a:prstGeom>
          <a:noFill/>
        </p:spPr>
        <p:txBody>
          <a:bodyPr wrap="square">
            <a:spAutoFit/>
          </a:bodyPr>
          <a:lstStyle/>
          <a:p>
            <a:endParaRPr lang="en-US" dirty="0"/>
          </a:p>
          <a:p>
            <a:r>
              <a:rPr lang="en-US" sz="2400" dirty="0">
                <a:solidFill>
                  <a:srgbClr val="FF0000"/>
                </a:solidFill>
              </a:rPr>
              <a:t>Super Office CRM</a:t>
            </a:r>
            <a:r>
              <a:rPr lang="en-US" sz="2400" dirty="0"/>
              <a:t> is designed for companies that see CRM as critical to the success of their business. Most users that work with Super Office CRM are in sales, marketing and customer service. However, all Super Office employees, including people from IT, accounting, admin, and the C-suite – all use Super Office CRM on a daily  basis.</a:t>
            </a:r>
            <a:endParaRPr lang="en-GB" sz="2400" dirty="0"/>
          </a:p>
        </p:txBody>
      </p:sp>
      <p:pic>
        <p:nvPicPr>
          <p:cNvPr id="18" name="Picture 17">
            <a:extLst>
              <a:ext uri="{FF2B5EF4-FFF2-40B4-BE49-F238E27FC236}">
                <a16:creationId xmlns:a16="http://schemas.microsoft.com/office/drawing/2014/main" id="{FA7CEF49-C7D2-C669-22D5-A7E16581550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20830" y="5333507"/>
            <a:ext cx="1738458" cy="1212203"/>
          </a:xfrm>
          <a:prstGeom prst="rect">
            <a:avLst/>
          </a:prstGeom>
        </p:spPr>
      </p:pic>
    </p:spTree>
    <p:extLst>
      <p:ext uri="{BB962C8B-B14F-4D97-AF65-F5344CB8AC3E}">
        <p14:creationId xmlns:p14="http://schemas.microsoft.com/office/powerpoint/2010/main" val="12964896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1802673" y="627287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5302" y="192454"/>
            <a:ext cx="7325185" cy="1292662"/>
          </a:xfrm>
          <a:prstGeom prst="rect">
            <a:avLst/>
          </a:prstGeom>
          <a:noFill/>
        </p:spPr>
        <p:txBody>
          <a:bodyPr wrap="square">
            <a:spAutoFit/>
          </a:bodyPr>
          <a:lstStyle/>
          <a:p>
            <a:br>
              <a:rPr lang="en-US" sz="2000" b="1" dirty="0">
                <a:solidFill>
                  <a:schemeClr val="bg1"/>
                </a:solidFill>
              </a:rPr>
            </a:br>
            <a:r>
              <a:rPr lang="en-US" sz="2000" b="1" dirty="0">
                <a:solidFill>
                  <a:schemeClr val="bg1"/>
                </a:solidFill>
              </a:rPr>
              <a:t> How do Super Office CRM benefit sales, marketing, and customer service teams?</a:t>
            </a:r>
          </a:p>
          <a:p>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C83603C5-4E92-82F4-E78D-3C6267CAEA1F}"/>
              </a:ext>
            </a:extLst>
          </p:cNvPr>
          <p:cNvSpPr txBox="1"/>
          <p:nvPr/>
        </p:nvSpPr>
        <p:spPr>
          <a:xfrm>
            <a:off x="160692" y="1207191"/>
            <a:ext cx="8642297" cy="4832092"/>
          </a:xfrm>
          <a:prstGeom prst="rect">
            <a:avLst/>
          </a:prstGeom>
          <a:noFill/>
        </p:spPr>
        <p:txBody>
          <a:bodyPr wrap="square">
            <a:spAutoFit/>
          </a:bodyPr>
          <a:lstStyle/>
          <a:p>
            <a:endParaRPr lang="en-US" sz="2000" b="1" dirty="0">
              <a:solidFill>
                <a:srgbClr val="FF0000"/>
              </a:solidFill>
            </a:endParaRPr>
          </a:p>
          <a:p>
            <a:r>
              <a:rPr lang="en-US" sz="2400" b="1" dirty="0">
                <a:solidFill>
                  <a:srgbClr val="FF0000"/>
                </a:solidFill>
              </a:rPr>
              <a:t>Analytical CRM: </a:t>
            </a:r>
            <a:r>
              <a:rPr lang="en-US" sz="2400" dirty="0"/>
              <a:t>Manage your sales pipeline better with our out-of-the-box reports. Get insight into which deals are stalling and which prospects are closer to buying. Sales managers can get an overview of all sales reps' performance with our CRM dashboards.</a:t>
            </a:r>
          </a:p>
          <a:p>
            <a:r>
              <a:rPr lang="en-US" sz="2400" b="1" dirty="0">
                <a:solidFill>
                  <a:srgbClr val="FF0000"/>
                </a:solidFill>
              </a:rPr>
              <a:t>Operational CRM: </a:t>
            </a:r>
            <a:r>
              <a:rPr lang="en-US" sz="2400" dirty="0"/>
              <a:t>Automate the lead sign-up process in marketing from web forms, landing pages, and email nurture sequences. No more manual and time-consuming email campaigns. Automate your communication while keeping it personal.</a:t>
            </a:r>
          </a:p>
          <a:p>
            <a:r>
              <a:rPr lang="en-US" sz="2400" b="1" dirty="0">
                <a:solidFill>
                  <a:srgbClr val="FF0000"/>
                </a:solidFill>
              </a:rPr>
              <a:t>Collaborative CRM: </a:t>
            </a:r>
            <a:r>
              <a:rPr lang="en-US" sz="2400" dirty="0"/>
              <a:t>Put the customer at the heart of your business and give everyone the same access to view engagement and communication history – giving everyone the context they need to deliver a better experience.</a:t>
            </a:r>
            <a:endParaRPr lang="en-GB" sz="2400" dirty="0"/>
          </a:p>
        </p:txBody>
      </p:sp>
    </p:spTree>
    <p:extLst>
      <p:ext uri="{BB962C8B-B14F-4D97-AF65-F5344CB8AC3E}">
        <p14:creationId xmlns:p14="http://schemas.microsoft.com/office/powerpoint/2010/main" val="77404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277B010-BE33-B4B8-DCE6-1E826CC6735D}"/>
              </a:ext>
            </a:extLst>
          </p:cNvPr>
          <p:cNvSpPr txBox="1"/>
          <p:nvPr/>
        </p:nvSpPr>
        <p:spPr>
          <a:xfrm>
            <a:off x="523664" y="1604515"/>
            <a:ext cx="7842243" cy="1200329"/>
          </a:xfrm>
          <a:prstGeom prst="rect">
            <a:avLst/>
          </a:prstGeom>
          <a:noFill/>
        </p:spPr>
        <p:txBody>
          <a:bodyPr wrap="square">
            <a:spAutoFit/>
          </a:bodyPr>
          <a:lstStyle/>
          <a:p>
            <a:pPr algn="ctr"/>
            <a:r>
              <a:rPr lang="en-US" sz="2400" b="1" i="0" dirty="0">
                <a:solidFill>
                  <a:srgbClr val="FF0000"/>
                </a:solidFill>
                <a:effectLst/>
                <a:latin typeface="Silka"/>
              </a:rPr>
              <a:t>CRM software can provide a wealth of benefits for your small business, from customer retention to increased productivity.</a:t>
            </a:r>
          </a:p>
        </p:txBody>
      </p:sp>
      <p:sp>
        <p:nvSpPr>
          <p:cNvPr id="18" name="TextBox 17">
            <a:extLst>
              <a:ext uri="{FF2B5EF4-FFF2-40B4-BE49-F238E27FC236}">
                <a16:creationId xmlns:a16="http://schemas.microsoft.com/office/drawing/2014/main" id="{683E4131-C2DC-B9DB-E9B8-C158DD3FCAFD}"/>
              </a:ext>
            </a:extLst>
          </p:cNvPr>
          <p:cNvSpPr txBox="1"/>
          <p:nvPr/>
        </p:nvSpPr>
        <p:spPr>
          <a:xfrm>
            <a:off x="523664" y="2666931"/>
            <a:ext cx="8201526" cy="3046988"/>
          </a:xfrm>
          <a:prstGeom prst="rect">
            <a:avLst/>
          </a:prstGeom>
          <a:noFill/>
        </p:spPr>
        <p:txBody>
          <a:bodyPr wrap="square">
            <a:spAutoFit/>
          </a:bodyPr>
          <a:lstStyle/>
          <a:p>
            <a:pPr algn="l">
              <a:buFont typeface="Arial" panose="020B0604020202020204" pitchFamily="34" charset="0"/>
              <a:buChar char="•"/>
            </a:pPr>
            <a:r>
              <a:rPr lang="en-US" sz="2400" b="0" i="0" dirty="0">
                <a:solidFill>
                  <a:srgbClr val="FF0000"/>
                </a:solidFill>
                <a:effectLst/>
                <a:latin typeface="Silka"/>
              </a:rPr>
              <a:t>CRM</a:t>
            </a:r>
            <a:r>
              <a:rPr lang="en-US" sz="2400" b="0" i="0" dirty="0">
                <a:solidFill>
                  <a:srgbClr val="2D2D2D"/>
                </a:solidFill>
                <a:effectLst/>
                <a:latin typeface="Silka"/>
              </a:rPr>
              <a:t> software is used to gather customer interactions in one central place to improve customer experience and satisfaction.</a:t>
            </a:r>
          </a:p>
          <a:p>
            <a:pPr algn="l"/>
            <a:endParaRPr lang="en-US" sz="2400" b="0" i="0" dirty="0">
              <a:solidFill>
                <a:srgbClr val="2D2D2D"/>
              </a:solidFill>
              <a:effectLst/>
              <a:latin typeface="Silka"/>
            </a:endParaRPr>
          </a:p>
          <a:p>
            <a:pPr algn="l">
              <a:buFont typeface="Arial" panose="020B0604020202020204" pitchFamily="34" charset="0"/>
              <a:buChar char="•"/>
            </a:pPr>
            <a:r>
              <a:rPr lang="en-US" sz="2400" b="0" i="0" dirty="0">
                <a:solidFill>
                  <a:srgbClr val="FF0000"/>
                </a:solidFill>
                <a:effectLst/>
                <a:latin typeface="Silka"/>
              </a:rPr>
              <a:t>CRM </a:t>
            </a:r>
            <a:r>
              <a:rPr lang="en-US" sz="2400" b="0" i="0" dirty="0">
                <a:solidFill>
                  <a:srgbClr val="2D2D2D"/>
                </a:solidFill>
                <a:effectLst/>
                <a:latin typeface="Silka"/>
              </a:rPr>
              <a:t>is one of the world’s fastest-growing industries, expected to grow at a rate of 14% between 2021 and 2027.</a:t>
            </a:r>
          </a:p>
          <a:p>
            <a:pPr algn="l"/>
            <a:endParaRPr lang="en-US" sz="2400" b="0" i="0" dirty="0">
              <a:solidFill>
                <a:srgbClr val="2D2D2D"/>
              </a:solidFill>
              <a:effectLst/>
              <a:latin typeface="Silka"/>
            </a:endParaRPr>
          </a:p>
          <a:p>
            <a:pPr algn="l">
              <a:buFont typeface="Arial" panose="020B0604020202020204" pitchFamily="34" charset="0"/>
              <a:buChar char="•"/>
            </a:pPr>
            <a:r>
              <a:rPr lang="en-US" sz="2400" b="0" i="0" dirty="0">
                <a:solidFill>
                  <a:srgbClr val="2D2D2D"/>
                </a:solidFill>
                <a:effectLst/>
                <a:latin typeface="Silka"/>
              </a:rPr>
              <a:t>The benefits of </a:t>
            </a:r>
            <a:r>
              <a:rPr lang="en-US" sz="2400" b="0" i="0" dirty="0">
                <a:solidFill>
                  <a:srgbClr val="FF0000"/>
                </a:solidFill>
                <a:effectLst/>
                <a:latin typeface="Silka"/>
              </a:rPr>
              <a:t>CRM</a:t>
            </a:r>
            <a:r>
              <a:rPr lang="en-US" sz="2400" b="0" i="0" dirty="0">
                <a:solidFill>
                  <a:srgbClr val="2D2D2D"/>
                </a:solidFill>
                <a:effectLst/>
                <a:latin typeface="Silka"/>
              </a:rPr>
              <a:t> include better customer retention, increased sales and detailed analytics.</a:t>
            </a:r>
          </a:p>
        </p:txBody>
      </p:sp>
    </p:spTree>
    <p:extLst>
      <p:ext uri="{BB962C8B-B14F-4D97-AF65-F5344CB8AC3E}">
        <p14:creationId xmlns:p14="http://schemas.microsoft.com/office/powerpoint/2010/main" val="179807209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A77CE035-4BBF-CC32-294D-6BDA7E9BEFFF}"/>
              </a:ext>
            </a:extLst>
          </p:cNvPr>
          <p:cNvSpPr txBox="1"/>
          <p:nvPr/>
        </p:nvSpPr>
        <p:spPr>
          <a:xfrm>
            <a:off x="195035" y="1976147"/>
            <a:ext cx="8399330" cy="2677656"/>
          </a:xfrm>
          <a:prstGeom prst="rect">
            <a:avLst/>
          </a:prstGeom>
          <a:noFill/>
        </p:spPr>
        <p:txBody>
          <a:bodyPr wrap="square">
            <a:spAutoFit/>
          </a:bodyPr>
          <a:lstStyle/>
          <a:p>
            <a:r>
              <a:rPr lang="en-US" sz="2400" dirty="0">
                <a:solidFill>
                  <a:srgbClr val="FF0000"/>
                </a:solidFill>
              </a:rPr>
              <a:t>Customer relationship management (CRM) </a:t>
            </a:r>
            <a:r>
              <a:rPr lang="en-US" sz="2400" dirty="0"/>
              <a:t>software has become a near-vital tool for businesses of all sizes. CRM software can provide several benefits to any business, from organizing contacts to automating key tasks. It can also be a centralized, organized hub that enables consistent communication both with customers and within the organization. This is especially important as more organizations shift to remote work.</a:t>
            </a:r>
            <a:endParaRPr lang="en-GB" sz="2400" dirty="0"/>
          </a:p>
        </p:txBody>
      </p:sp>
      <p:pic>
        <p:nvPicPr>
          <p:cNvPr id="18" name="Picture 17">
            <a:extLst>
              <a:ext uri="{FF2B5EF4-FFF2-40B4-BE49-F238E27FC236}">
                <a16:creationId xmlns:a16="http://schemas.microsoft.com/office/drawing/2014/main" id="{FA7CEF49-C7D2-C669-22D5-A7E16581550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57810" y="5795018"/>
            <a:ext cx="1738458" cy="1212203"/>
          </a:xfrm>
          <a:prstGeom prst="rect">
            <a:avLst/>
          </a:prstGeom>
        </p:spPr>
      </p:pic>
    </p:spTree>
    <p:extLst>
      <p:ext uri="{BB962C8B-B14F-4D97-AF65-F5344CB8AC3E}">
        <p14:creationId xmlns:p14="http://schemas.microsoft.com/office/powerpoint/2010/main" val="16449430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488983" y="557708"/>
            <a:ext cx="6221894" cy="461665"/>
          </a:xfrm>
          <a:prstGeom prst="rect">
            <a:avLst/>
          </a:prstGeom>
          <a:noFill/>
        </p:spPr>
        <p:txBody>
          <a:bodyPr wrap="square">
            <a:spAutoFit/>
          </a:bodyPr>
          <a:lstStyle/>
          <a:p>
            <a:r>
              <a:rPr lang="en-US" sz="2400" dirty="0">
                <a:solidFill>
                  <a:schemeClr val="bg1"/>
                </a:solidFill>
              </a:rPr>
              <a:t> key benefits a CRM could provide.</a:t>
            </a:r>
            <a:endParaRPr lang="en-GB" sz="2400" dirty="0">
              <a:solidFill>
                <a:schemeClr val="bg1"/>
              </a:solidFill>
            </a:endParaRP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94D7DCF-DD23-7DCA-E3C1-1C41488F18AE}"/>
              </a:ext>
            </a:extLst>
          </p:cNvPr>
          <p:cNvSpPr txBox="1"/>
          <p:nvPr/>
        </p:nvSpPr>
        <p:spPr>
          <a:xfrm>
            <a:off x="157113" y="1836339"/>
            <a:ext cx="7883756" cy="3970318"/>
          </a:xfrm>
          <a:prstGeom prst="rect">
            <a:avLst/>
          </a:prstGeom>
          <a:noFill/>
        </p:spPr>
        <p:txBody>
          <a:bodyPr wrap="square">
            <a:spAutoFit/>
          </a:bodyPr>
          <a:lstStyle/>
          <a:p>
            <a:pPr marL="342900" indent="-342900" algn="l">
              <a:buAutoNum type="arabicPeriod"/>
            </a:pPr>
            <a:r>
              <a:rPr lang="en-GB" sz="2400" b="1" i="0" dirty="0">
                <a:solidFill>
                  <a:srgbClr val="2D2D2D"/>
                </a:solidFill>
                <a:effectLst/>
                <a:latin typeface="Silka"/>
              </a:rPr>
              <a:t>Better customer service.</a:t>
            </a:r>
          </a:p>
          <a:p>
            <a:pPr marL="342900" indent="-342900" algn="l">
              <a:buAutoNum type="arabicPeriod"/>
            </a:pPr>
            <a:endParaRPr lang="en-GB" sz="2400" b="1" i="0" dirty="0">
              <a:solidFill>
                <a:srgbClr val="2D2D2D"/>
              </a:solidFill>
              <a:effectLst/>
              <a:latin typeface="Silka"/>
            </a:endParaRPr>
          </a:p>
          <a:p>
            <a:pPr marL="342900" indent="-342900">
              <a:buFontTx/>
              <a:buAutoNum type="arabicPeriod"/>
            </a:pPr>
            <a:r>
              <a:rPr lang="en-GB" sz="2400" b="1" i="0" dirty="0">
                <a:solidFill>
                  <a:srgbClr val="2D2D2D"/>
                </a:solidFill>
                <a:effectLst/>
                <a:latin typeface="Silka"/>
              </a:rPr>
              <a:t>Increased sales .</a:t>
            </a:r>
          </a:p>
          <a:p>
            <a:pPr marL="342900" indent="-342900">
              <a:buFontTx/>
              <a:buAutoNum type="arabicPeriod"/>
            </a:pPr>
            <a:endParaRPr lang="en-GB" sz="2400" b="1" i="0" dirty="0">
              <a:solidFill>
                <a:srgbClr val="2D2D2D"/>
              </a:solidFill>
              <a:effectLst/>
              <a:latin typeface="Silka"/>
            </a:endParaRPr>
          </a:p>
          <a:p>
            <a:pPr marL="342900" indent="-342900">
              <a:buFontTx/>
              <a:buAutoNum type="arabicPeriod"/>
            </a:pPr>
            <a:r>
              <a:rPr lang="en-GB" sz="2400" b="1" i="0" dirty="0">
                <a:solidFill>
                  <a:srgbClr val="2D2D2D"/>
                </a:solidFill>
                <a:effectLst/>
                <a:latin typeface="Silka"/>
              </a:rPr>
              <a:t>Improved customer retention .</a:t>
            </a:r>
          </a:p>
          <a:p>
            <a:pPr marL="342900" indent="-342900">
              <a:buFontTx/>
              <a:buAutoNum type="arabicPeriod"/>
            </a:pPr>
            <a:endParaRPr lang="en-GB" sz="2400" b="1" i="0" dirty="0">
              <a:solidFill>
                <a:srgbClr val="2D2D2D"/>
              </a:solidFill>
              <a:effectLst/>
              <a:latin typeface="Silka"/>
            </a:endParaRPr>
          </a:p>
          <a:p>
            <a:pPr marL="342900" indent="-342900">
              <a:buFontTx/>
              <a:buAutoNum type="arabicPeriod"/>
            </a:pPr>
            <a:r>
              <a:rPr lang="en-GB" sz="2400" b="1" i="0" dirty="0">
                <a:solidFill>
                  <a:srgbClr val="2D2D2D"/>
                </a:solidFill>
                <a:effectLst/>
                <a:latin typeface="Silka"/>
              </a:rPr>
              <a:t>Detailed analytics .</a:t>
            </a:r>
          </a:p>
          <a:p>
            <a:pPr marL="342900" indent="-342900">
              <a:buFontTx/>
              <a:buAutoNum type="arabicPeriod"/>
            </a:pPr>
            <a:endParaRPr lang="en-GB" sz="2400" b="1" i="0" dirty="0">
              <a:solidFill>
                <a:srgbClr val="2D2D2D"/>
              </a:solidFill>
              <a:effectLst/>
              <a:latin typeface="Silka"/>
            </a:endParaRPr>
          </a:p>
          <a:p>
            <a:pPr marL="342900" indent="-342900">
              <a:buFontTx/>
              <a:buAutoNum type="arabicPeriod"/>
            </a:pPr>
            <a:r>
              <a:rPr lang="en-US" sz="2400" b="1" i="0" dirty="0">
                <a:solidFill>
                  <a:srgbClr val="2D2D2D"/>
                </a:solidFill>
                <a:effectLst/>
                <a:latin typeface="Silka"/>
              </a:rPr>
              <a:t>Higher productivity and efficiency</a:t>
            </a:r>
            <a:r>
              <a:rPr lang="en-GB" sz="2400" b="1" i="0" dirty="0">
                <a:solidFill>
                  <a:srgbClr val="2D2D2D"/>
                </a:solidFill>
                <a:effectLst/>
                <a:latin typeface="Silka"/>
              </a:rPr>
              <a:t> .</a:t>
            </a:r>
            <a:endParaRPr lang="en-US" sz="2400" b="1" i="0" dirty="0">
              <a:solidFill>
                <a:srgbClr val="2D2D2D"/>
              </a:solidFill>
              <a:effectLst/>
              <a:latin typeface="Silka"/>
            </a:endParaRPr>
          </a:p>
          <a:p>
            <a:pPr marL="342900" indent="-342900">
              <a:buFontTx/>
              <a:buAutoNum type="arabicPeriod"/>
            </a:pPr>
            <a:endParaRPr lang="en-GB" b="1" i="0" dirty="0">
              <a:solidFill>
                <a:srgbClr val="2D2D2D"/>
              </a:solidFill>
              <a:effectLst/>
              <a:latin typeface="Silka"/>
            </a:endParaRPr>
          </a:p>
          <a:p>
            <a:pPr marL="342900" indent="-342900" algn="l">
              <a:buAutoNum type="arabicPeriod"/>
            </a:pPr>
            <a:endParaRPr lang="en-GB" b="1" i="0" dirty="0">
              <a:solidFill>
                <a:srgbClr val="2D2D2D"/>
              </a:solidFill>
              <a:effectLst/>
              <a:latin typeface="Silka"/>
            </a:endParaRPr>
          </a:p>
        </p:txBody>
      </p:sp>
      <p:pic>
        <p:nvPicPr>
          <p:cNvPr id="18" name="Picture 17">
            <a:extLst>
              <a:ext uri="{FF2B5EF4-FFF2-40B4-BE49-F238E27FC236}">
                <a16:creationId xmlns:a16="http://schemas.microsoft.com/office/drawing/2014/main" id="{FA7CEF49-C7D2-C669-22D5-A7E16581550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57810" y="5812602"/>
            <a:ext cx="1738458" cy="1212203"/>
          </a:xfrm>
          <a:prstGeom prst="rect">
            <a:avLst/>
          </a:prstGeom>
        </p:spPr>
      </p:pic>
    </p:spTree>
    <p:extLst>
      <p:ext uri="{BB962C8B-B14F-4D97-AF65-F5344CB8AC3E}">
        <p14:creationId xmlns:p14="http://schemas.microsoft.com/office/powerpoint/2010/main" val="11913653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CC0D3614-55D0-C062-8622-895DF1C2A6F8}"/>
              </a:ext>
            </a:extLst>
          </p:cNvPr>
          <p:cNvSpPr txBox="1"/>
          <p:nvPr/>
        </p:nvSpPr>
        <p:spPr>
          <a:xfrm>
            <a:off x="416797" y="1689689"/>
            <a:ext cx="7733289" cy="4154984"/>
          </a:xfrm>
          <a:prstGeom prst="rect">
            <a:avLst/>
          </a:prstGeom>
          <a:noFill/>
        </p:spPr>
        <p:txBody>
          <a:bodyPr wrap="square">
            <a:spAutoFit/>
          </a:bodyPr>
          <a:lstStyle/>
          <a:p>
            <a:r>
              <a:rPr lang="en-US" sz="2400" b="1" i="0" dirty="0">
                <a:solidFill>
                  <a:srgbClr val="2D2D2D"/>
                </a:solidFill>
                <a:effectLst/>
                <a:latin typeface="Silka"/>
              </a:rPr>
              <a:t>6. Centralized database of information</a:t>
            </a:r>
            <a:r>
              <a:rPr lang="en-GB" sz="2400" b="1" i="0" dirty="0">
                <a:solidFill>
                  <a:srgbClr val="2D2D2D"/>
                </a:solidFill>
                <a:effectLst/>
                <a:latin typeface="Silka"/>
              </a:rPr>
              <a:t> .</a:t>
            </a:r>
            <a:endParaRPr lang="en-US" sz="2400" b="1" i="0" dirty="0">
              <a:solidFill>
                <a:srgbClr val="2D2D2D"/>
              </a:solidFill>
              <a:effectLst/>
              <a:latin typeface="Silka"/>
            </a:endParaRPr>
          </a:p>
          <a:p>
            <a:endParaRPr lang="en-US" sz="2400" b="1" i="0" dirty="0">
              <a:solidFill>
                <a:srgbClr val="2D2D2D"/>
              </a:solidFill>
              <a:effectLst/>
              <a:latin typeface="Silka"/>
            </a:endParaRPr>
          </a:p>
          <a:p>
            <a:r>
              <a:rPr lang="en-US" sz="2400" b="1" i="0" dirty="0">
                <a:solidFill>
                  <a:srgbClr val="2D2D2D"/>
                </a:solidFill>
                <a:effectLst/>
                <a:latin typeface="Silka"/>
              </a:rPr>
              <a:t>7. Managed communications with prospective leads</a:t>
            </a:r>
            <a:r>
              <a:rPr lang="en-GB" sz="2400" b="1" i="0" dirty="0">
                <a:solidFill>
                  <a:srgbClr val="2D2D2D"/>
                </a:solidFill>
                <a:effectLst/>
                <a:latin typeface="Silka"/>
              </a:rPr>
              <a:t> .</a:t>
            </a:r>
            <a:endParaRPr lang="en-US" sz="2400" b="1" i="0" dirty="0">
              <a:solidFill>
                <a:srgbClr val="2D2D2D"/>
              </a:solidFill>
              <a:effectLst/>
              <a:latin typeface="Silka"/>
            </a:endParaRPr>
          </a:p>
          <a:p>
            <a:endParaRPr lang="en-US" sz="2400" b="1" i="0" dirty="0">
              <a:solidFill>
                <a:srgbClr val="2D2D2D"/>
              </a:solidFill>
              <a:effectLst/>
              <a:latin typeface="Silka"/>
            </a:endParaRPr>
          </a:p>
          <a:p>
            <a:r>
              <a:rPr lang="en-GB" sz="2400" b="1" i="0" dirty="0">
                <a:solidFill>
                  <a:srgbClr val="2D2D2D"/>
                </a:solidFill>
                <a:effectLst/>
                <a:latin typeface="Silka"/>
              </a:rPr>
              <a:t>8. Improved customer segmentation .</a:t>
            </a:r>
          </a:p>
          <a:p>
            <a:endParaRPr lang="en-GB" sz="2400" b="1" i="0" dirty="0">
              <a:solidFill>
                <a:srgbClr val="2D2D2D"/>
              </a:solidFill>
              <a:effectLst/>
              <a:latin typeface="Silka"/>
            </a:endParaRPr>
          </a:p>
          <a:p>
            <a:r>
              <a:rPr lang="en-GB" sz="2400" b="1" i="0" dirty="0">
                <a:solidFill>
                  <a:srgbClr val="2D2D2D"/>
                </a:solidFill>
                <a:effectLst/>
                <a:latin typeface="Silka"/>
              </a:rPr>
              <a:t>9. Automated sales reports .</a:t>
            </a:r>
          </a:p>
          <a:p>
            <a:endParaRPr lang="en-US" sz="2400" b="1" i="0" dirty="0">
              <a:solidFill>
                <a:srgbClr val="2D2D2D"/>
              </a:solidFill>
              <a:effectLst/>
              <a:latin typeface="Silka"/>
            </a:endParaRPr>
          </a:p>
          <a:p>
            <a:r>
              <a:rPr lang="en-US" sz="2400" b="1" i="0" dirty="0">
                <a:solidFill>
                  <a:srgbClr val="2D2D2D"/>
                </a:solidFill>
                <a:effectLst/>
                <a:latin typeface="Silka"/>
              </a:rPr>
              <a:t>10. More accurate sales forecasting</a:t>
            </a:r>
            <a:r>
              <a:rPr lang="en-GB" sz="2400" b="1" i="0" dirty="0">
                <a:solidFill>
                  <a:srgbClr val="2D2D2D"/>
                </a:solidFill>
                <a:effectLst/>
                <a:latin typeface="Silka"/>
              </a:rPr>
              <a:t> .</a:t>
            </a:r>
            <a:endParaRPr lang="en-US" sz="2400" b="1" i="0" dirty="0">
              <a:solidFill>
                <a:srgbClr val="2D2D2D"/>
              </a:solidFill>
              <a:effectLst/>
              <a:latin typeface="Silka"/>
            </a:endParaRPr>
          </a:p>
          <a:p>
            <a:pPr marL="342900" indent="-342900">
              <a:buFontTx/>
              <a:buAutoNum type="arabicPeriod"/>
            </a:pPr>
            <a:endParaRPr lang="en-GB" sz="2400" b="1" i="0" dirty="0">
              <a:solidFill>
                <a:srgbClr val="2D2D2D"/>
              </a:solidFill>
              <a:effectLst/>
              <a:latin typeface="Silka"/>
            </a:endParaRPr>
          </a:p>
          <a:p>
            <a:r>
              <a:rPr lang="en-GB" sz="2400" b="1" i="0" dirty="0">
                <a:solidFill>
                  <a:srgbClr val="2D2D2D"/>
                </a:solidFill>
                <a:effectLst/>
                <a:latin typeface="Silka"/>
              </a:rPr>
              <a:t>11. Streamlined internal communications .</a:t>
            </a:r>
          </a:p>
        </p:txBody>
      </p:sp>
      <p:pic>
        <p:nvPicPr>
          <p:cNvPr id="18" name="Picture 17">
            <a:extLst>
              <a:ext uri="{FF2B5EF4-FFF2-40B4-BE49-F238E27FC236}">
                <a16:creationId xmlns:a16="http://schemas.microsoft.com/office/drawing/2014/main" id="{FA7CEF49-C7D2-C669-22D5-A7E16581550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881741" y="4603552"/>
            <a:ext cx="1738458" cy="1212203"/>
          </a:xfrm>
          <a:prstGeom prst="rect">
            <a:avLst/>
          </a:prstGeom>
        </p:spPr>
      </p:pic>
    </p:spTree>
    <p:extLst>
      <p:ext uri="{BB962C8B-B14F-4D97-AF65-F5344CB8AC3E}">
        <p14:creationId xmlns:p14="http://schemas.microsoft.com/office/powerpoint/2010/main" val="1681703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704235" y="538500"/>
            <a:ext cx="6221894" cy="461665"/>
          </a:xfrm>
          <a:prstGeom prst="rect">
            <a:avLst/>
          </a:prstGeom>
          <a:noFill/>
        </p:spPr>
        <p:txBody>
          <a:bodyPr wrap="square">
            <a:spAutoFit/>
          </a:bodyPr>
          <a:lstStyle/>
          <a:p>
            <a:r>
              <a:rPr lang="en-US" sz="2400" dirty="0">
                <a:solidFill>
                  <a:schemeClr val="bg1"/>
                </a:solidFill>
              </a:rPr>
              <a:t>Artificial intelligence and CRMs</a:t>
            </a: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4AE18A45-E865-6FA8-36C5-3793C839258C}"/>
              </a:ext>
            </a:extLst>
          </p:cNvPr>
          <p:cNvSpPr txBox="1"/>
          <p:nvPr/>
        </p:nvSpPr>
        <p:spPr>
          <a:xfrm>
            <a:off x="159206" y="1505718"/>
            <a:ext cx="8549241" cy="3046988"/>
          </a:xfrm>
          <a:prstGeom prst="rect">
            <a:avLst/>
          </a:prstGeom>
          <a:noFill/>
        </p:spPr>
        <p:txBody>
          <a:bodyPr wrap="square">
            <a:spAutoFit/>
          </a:bodyPr>
          <a:lstStyle/>
          <a:p>
            <a:endParaRPr lang="en-US" sz="2400" dirty="0"/>
          </a:p>
          <a:p>
            <a:r>
              <a:rPr lang="en-US" sz="2400" dirty="0"/>
              <a:t>Automation in manual tasks can save workers tons of time in manual labor. In fact, there is even a separate type of software for automating manual sales tasks called AI sales assistant software. AI sales assistants often work alongside other programs or integrate with an existing CRM software, or sometimes even built within a CRM. AI sales assistants can automate manual tasks such as lead qualification and follow-up, pipeline manage</a:t>
            </a:r>
            <a:endParaRPr lang="en-GB" sz="2400" dirty="0"/>
          </a:p>
        </p:txBody>
      </p:sp>
      <p:pic>
        <p:nvPicPr>
          <p:cNvPr id="18" name="Picture 17">
            <a:extLst>
              <a:ext uri="{FF2B5EF4-FFF2-40B4-BE49-F238E27FC236}">
                <a16:creationId xmlns:a16="http://schemas.microsoft.com/office/drawing/2014/main" id="{FA7CEF49-C7D2-C669-22D5-A7E16581550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57810" y="5821394"/>
            <a:ext cx="1738458" cy="1212203"/>
          </a:xfrm>
          <a:prstGeom prst="rect">
            <a:avLst/>
          </a:prstGeom>
        </p:spPr>
      </p:pic>
    </p:spTree>
    <p:extLst>
      <p:ext uri="{BB962C8B-B14F-4D97-AF65-F5344CB8AC3E}">
        <p14:creationId xmlns:p14="http://schemas.microsoft.com/office/powerpoint/2010/main" val="5527900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522881" y="195530"/>
            <a:ext cx="6221894" cy="1107996"/>
          </a:xfrm>
          <a:prstGeom prst="rect">
            <a:avLst/>
          </a:prstGeom>
          <a:noFill/>
        </p:spPr>
        <p:txBody>
          <a:bodyPr wrap="square">
            <a:spAutoFit/>
          </a:bodyPr>
          <a:lstStyle/>
          <a:p>
            <a:br>
              <a:rPr lang="en-US" sz="2400" dirty="0">
                <a:solidFill>
                  <a:schemeClr val="bg1"/>
                </a:solidFill>
              </a:rPr>
            </a:br>
            <a:r>
              <a:rPr lang="en-US" sz="2400" dirty="0">
                <a:solidFill>
                  <a:schemeClr val="bg1"/>
                </a:solidFill>
              </a:rPr>
              <a:t>How does AI affect CRM?</a:t>
            </a:r>
          </a:p>
          <a:p>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5ACDF37-CC2B-8C1E-7298-EB58BA562E8C}"/>
              </a:ext>
            </a:extLst>
          </p:cNvPr>
          <p:cNvSpPr txBox="1"/>
          <p:nvPr/>
        </p:nvSpPr>
        <p:spPr>
          <a:xfrm>
            <a:off x="523664" y="2034878"/>
            <a:ext cx="7679432" cy="2677656"/>
          </a:xfrm>
          <a:prstGeom prst="rect">
            <a:avLst/>
          </a:prstGeom>
          <a:noFill/>
        </p:spPr>
        <p:txBody>
          <a:bodyPr wrap="square">
            <a:spAutoFit/>
          </a:bodyPr>
          <a:lstStyle/>
          <a:p>
            <a:r>
              <a:rPr lang="en-US" sz="2400" dirty="0"/>
              <a:t>With CRM – AI integration, AI technologies can serve to automate the organization's sales, marketing, and customer service processes. The AI automation of an organization's processes will enhance immensely the organizational management of crucial sales, marketing, and customer service operations.</a:t>
            </a:r>
            <a:br>
              <a:rPr lang="en-US" sz="2400" dirty="0"/>
            </a:br>
            <a:endParaRPr lang="en-GB" sz="2400" dirty="0"/>
          </a:p>
        </p:txBody>
      </p:sp>
      <p:pic>
        <p:nvPicPr>
          <p:cNvPr id="18" name="Picture 17">
            <a:extLst>
              <a:ext uri="{FF2B5EF4-FFF2-40B4-BE49-F238E27FC236}">
                <a16:creationId xmlns:a16="http://schemas.microsoft.com/office/drawing/2014/main" id="{FA7CEF49-C7D2-C669-22D5-A7E16581550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57810" y="5821394"/>
            <a:ext cx="1738458" cy="1212203"/>
          </a:xfrm>
          <a:prstGeom prst="rect">
            <a:avLst/>
          </a:prstGeom>
        </p:spPr>
      </p:pic>
    </p:spTree>
    <p:extLst>
      <p:ext uri="{BB962C8B-B14F-4D97-AF65-F5344CB8AC3E}">
        <p14:creationId xmlns:p14="http://schemas.microsoft.com/office/powerpoint/2010/main" val="26040921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123945" y="65816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C5C187AF-FBE9-8149-9E99-3078E83E1BF9}"/>
              </a:ext>
            </a:extLst>
          </p:cNvPr>
          <p:cNvPicPr>
            <a:picLocks noChangeAspect="1"/>
          </p:cNvPicPr>
          <p:nvPr/>
        </p:nvPicPr>
        <p:blipFill rotWithShape="1">
          <a:blip r:embed="rId8"/>
          <a:srcRect l="8732" t="29155" r="33395" b="35913"/>
          <a:stretch/>
        </p:blipFill>
        <p:spPr>
          <a:xfrm>
            <a:off x="2498549" y="133722"/>
            <a:ext cx="6126891" cy="918240"/>
          </a:xfrm>
          <a:prstGeom prst="rect">
            <a:avLst/>
          </a:prstGeom>
        </p:spPr>
      </p:pic>
      <p:pic>
        <p:nvPicPr>
          <p:cNvPr id="18" name="Picture 17">
            <a:extLst>
              <a:ext uri="{FF2B5EF4-FFF2-40B4-BE49-F238E27FC236}">
                <a16:creationId xmlns:a16="http://schemas.microsoft.com/office/drawing/2014/main" id="{FC590F92-D4A7-9012-F653-1FD3AB5A9306}"/>
              </a:ext>
            </a:extLst>
          </p:cNvPr>
          <p:cNvPicPr>
            <a:picLocks noChangeAspect="1"/>
          </p:cNvPicPr>
          <p:nvPr/>
        </p:nvPicPr>
        <p:blipFill rotWithShape="1">
          <a:blip r:embed="rId9"/>
          <a:srcRect l="8620" t="38740" r="34514" b="28331"/>
          <a:stretch/>
        </p:blipFill>
        <p:spPr>
          <a:xfrm>
            <a:off x="85725" y="1206893"/>
            <a:ext cx="8427932" cy="1572787"/>
          </a:xfrm>
          <a:prstGeom prst="rect">
            <a:avLst/>
          </a:prstGeom>
        </p:spPr>
      </p:pic>
      <p:pic>
        <p:nvPicPr>
          <p:cNvPr id="20" name="Picture 19">
            <a:extLst>
              <a:ext uri="{FF2B5EF4-FFF2-40B4-BE49-F238E27FC236}">
                <a16:creationId xmlns:a16="http://schemas.microsoft.com/office/drawing/2014/main" id="{DB481618-F602-3B70-5C92-F9A3C9ECDBAC}"/>
              </a:ext>
            </a:extLst>
          </p:cNvPr>
          <p:cNvPicPr>
            <a:picLocks noChangeAspect="1"/>
          </p:cNvPicPr>
          <p:nvPr/>
        </p:nvPicPr>
        <p:blipFill rotWithShape="1">
          <a:blip r:embed="rId10"/>
          <a:srcRect l="9010" t="48468" r="33843" b="26158"/>
          <a:stretch/>
        </p:blipFill>
        <p:spPr>
          <a:xfrm>
            <a:off x="108059" y="2779680"/>
            <a:ext cx="8454430" cy="1989799"/>
          </a:xfrm>
          <a:prstGeom prst="rect">
            <a:avLst/>
          </a:prstGeom>
        </p:spPr>
      </p:pic>
      <p:pic>
        <p:nvPicPr>
          <p:cNvPr id="21" name="Picture 20">
            <a:extLst>
              <a:ext uri="{FF2B5EF4-FFF2-40B4-BE49-F238E27FC236}">
                <a16:creationId xmlns:a16="http://schemas.microsoft.com/office/drawing/2014/main" id="{85C3154D-9AF6-A819-7CBF-8DE8505884C7}"/>
              </a:ext>
            </a:extLst>
          </p:cNvPr>
          <p:cNvPicPr>
            <a:picLocks noChangeAspect="1"/>
          </p:cNvPicPr>
          <p:nvPr/>
        </p:nvPicPr>
        <p:blipFill rotWithShape="1">
          <a:blip r:embed="rId11"/>
          <a:srcRect l="10986" t="22538" r="31922" b="46583"/>
          <a:stretch/>
        </p:blipFill>
        <p:spPr>
          <a:xfrm>
            <a:off x="106852" y="4698165"/>
            <a:ext cx="8701938" cy="1872595"/>
          </a:xfrm>
          <a:prstGeom prst="rect">
            <a:avLst/>
          </a:prstGeom>
        </p:spPr>
      </p:pic>
    </p:spTree>
    <p:extLst>
      <p:ext uri="{BB962C8B-B14F-4D97-AF65-F5344CB8AC3E}">
        <p14:creationId xmlns:p14="http://schemas.microsoft.com/office/powerpoint/2010/main" val="28442281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123945" y="65816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C5C187AF-FBE9-8149-9E99-3078E83E1BF9}"/>
              </a:ext>
            </a:extLst>
          </p:cNvPr>
          <p:cNvPicPr>
            <a:picLocks noChangeAspect="1"/>
          </p:cNvPicPr>
          <p:nvPr/>
        </p:nvPicPr>
        <p:blipFill rotWithShape="1">
          <a:blip r:embed="rId8"/>
          <a:srcRect l="8732" t="29155" r="33395" b="35913"/>
          <a:stretch/>
        </p:blipFill>
        <p:spPr>
          <a:xfrm>
            <a:off x="2367760" y="121612"/>
            <a:ext cx="6170356" cy="1188140"/>
          </a:xfrm>
          <a:prstGeom prst="rect">
            <a:avLst/>
          </a:prstGeom>
        </p:spPr>
      </p:pic>
      <p:pic>
        <p:nvPicPr>
          <p:cNvPr id="15" name="Picture 14">
            <a:extLst>
              <a:ext uri="{FF2B5EF4-FFF2-40B4-BE49-F238E27FC236}">
                <a16:creationId xmlns:a16="http://schemas.microsoft.com/office/drawing/2014/main" id="{D4035A8E-0E8C-A857-BF17-B96A37487913}"/>
              </a:ext>
            </a:extLst>
          </p:cNvPr>
          <p:cNvPicPr>
            <a:picLocks noChangeAspect="1"/>
          </p:cNvPicPr>
          <p:nvPr/>
        </p:nvPicPr>
        <p:blipFill rotWithShape="1">
          <a:blip r:embed="rId9"/>
          <a:srcRect l="8373" t="53273" r="33218" b="15702"/>
          <a:stretch/>
        </p:blipFill>
        <p:spPr>
          <a:xfrm>
            <a:off x="227472" y="1309752"/>
            <a:ext cx="8577833" cy="1790140"/>
          </a:xfrm>
          <a:prstGeom prst="rect">
            <a:avLst/>
          </a:prstGeom>
        </p:spPr>
      </p:pic>
      <p:pic>
        <p:nvPicPr>
          <p:cNvPr id="21" name="Picture 20">
            <a:extLst>
              <a:ext uri="{FF2B5EF4-FFF2-40B4-BE49-F238E27FC236}">
                <a16:creationId xmlns:a16="http://schemas.microsoft.com/office/drawing/2014/main" id="{4BFA6053-949B-3E99-4A71-2894A881EDF4}"/>
              </a:ext>
            </a:extLst>
          </p:cNvPr>
          <p:cNvPicPr>
            <a:picLocks noChangeAspect="1"/>
          </p:cNvPicPr>
          <p:nvPr/>
        </p:nvPicPr>
        <p:blipFill rotWithShape="1">
          <a:blip r:embed="rId10"/>
          <a:srcRect l="8339" t="31213" r="33395" b="12478"/>
          <a:stretch/>
        </p:blipFill>
        <p:spPr>
          <a:xfrm>
            <a:off x="219341" y="3079780"/>
            <a:ext cx="8724397" cy="3501900"/>
          </a:xfrm>
          <a:prstGeom prst="rect">
            <a:avLst/>
          </a:prstGeom>
        </p:spPr>
      </p:pic>
    </p:spTree>
    <p:extLst>
      <p:ext uri="{BB962C8B-B14F-4D97-AF65-F5344CB8AC3E}">
        <p14:creationId xmlns:p14="http://schemas.microsoft.com/office/powerpoint/2010/main" val="1258995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3314" name="Picture 2" descr="Top 26 Social Media Management Tools You Need in 2023">
            <a:extLst>
              <a:ext uri="{FF2B5EF4-FFF2-40B4-BE49-F238E27FC236}">
                <a16:creationId xmlns:a16="http://schemas.microsoft.com/office/drawing/2014/main" id="{0EF72E27-36E8-3514-1490-7891DE0C10B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38740" y="1548984"/>
            <a:ext cx="3105150" cy="3009764"/>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FA7CEF49-C7D2-C669-22D5-A7E16581550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57810" y="5821394"/>
            <a:ext cx="1738458" cy="1212203"/>
          </a:xfrm>
          <a:prstGeom prst="rect">
            <a:avLst/>
          </a:prstGeom>
        </p:spPr>
      </p:pic>
      <p:sp>
        <p:nvSpPr>
          <p:cNvPr id="2" name="Rectangle 1"/>
          <p:cNvSpPr/>
          <p:nvPr/>
        </p:nvSpPr>
        <p:spPr>
          <a:xfrm>
            <a:off x="257809" y="1548984"/>
            <a:ext cx="7914661" cy="4801314"/>
          </a:xfrm>
          <a:prstGeom prst="rect">
            <a:avLst/>
          </a:prstGeom>
        </p:spPr>
        <p:txBody>
          <a:bodyPr wrap="square">
            <a:spAutoFit/>
          </a:bodyPr>
          <a:lstStyle/>
          <a:p>
            <a:r>
              <a:rPr lang="en-US" b="1" dirty="0"/>
              <a:t>1. Mobile CRM Solutions</a:t>
            </a:r>
          </a:p>
          <a:p>
            <a:r>
              <a:rPr lang="en-US" dirty="0"/>
              <a:t>Importance: With the increasing reliance on mobile technology, CRM systems are becoming more mobile-centric.</a:t>
            </a:r>
          </a:p>
          <a:p>
            <a:endParaRPr lang="en-US" dirty="0"/>
          </a:p>
          <a:p>
            <a:r>
              <a:rPr lang="en-US" dirty="0"/>
              <a:t>Benefits: Sales and service teams can access critical customer information on the go, ensuring they are always well-informed. </a:t>
            </a:r>
          </a:p>
          <a:p>
            <a:r>
              <a:rPr lang="en-US" dirty="0"/>
              <a:t>adaglobal.com</a:t>
            </a:r>
          </a:p>
          <a:p>
            <a:endParaRPr lang="en-US" dirty="0"/>
          </a:p>
          <a:p>
            <a:r>
              <a:rPr lang="en-US" dirty="0"/>
              <a:t> 2</a:t>
            </a:r>
            <a:r>
              <a:rPr lang="en-US" b="1" dirty="0"/>
              <a:t>. Omnichannel CRM</a:t>
            </a:r>
          </a:p>
          <a:p>
            <a:r>
              <a:rPr lang="en-US" dirty="0"/>
              <a:t>Definition: Omnichannel CRM integrates various customer channels, including physical stores, websites, mobile apps, social media, and call centers, to create a unified view of the customer journey.</a:t>
            </a:r>
          </a:p>
          <a:p>
            <a:endParaRPr lang="en-US" dirty="0"/>
          </a:p>
          <a:p>
            <a:r>
              <a:rPr lang="en-US" dirty="0"/>
              <a:t>Objective: Deliver personalized experiences that meet customer expectations across all touchpoints. </a:t>
            </a:r>
          </a:p>
          <a:p>
            <a:endParaRPr lang="en-US" dirty="0"/>
          </a:p>
          <a:p>
            <a:endParaRPr lang="en-US" dirty="0"/>
          </a:p>
        </p:txBody>
      </p:sp>
      <p:sp>
        <p:nvSpPr>
          <p:cNvPr id="5" name="Rectangle 4"/>
          <p:cNvSpPr/>
          <p:nvPr/>
        </p:nvSpPr>
        <p:spPr>
          <a:xfrm>
            <a:off x="2381614" y="489635"/>
            <a:ext cx="3954672" cy="646331"/>
          </a:xfrm>
          <a:prstGeom prst="rect">
            <a:avLst/>
          </a:prstGeom>
        </p:spPr>
        <p:txBody>
          <a:bodyPr wrap="none">
            <a:spAutoFit/>
          </a:bodyPr>
          <a:lstStyle/>
          <a:p>
            <a:pPr algn="just">
              <a:lnSpc>
                <a:spcPct val="150000"/>
              </a:lnSpc>
            </a:pPr>
            <a:r>
              <a:rPr lang="en-US" sz="2400" dirty="0">
                <a:solidFill>
                  <a:schemeClr val="bg1"/>
                </a:solidFill>
              </a:rPr>
              <a:t>Emerging trends in 2025  CRM</a:t>
            </a:r>
          </a:p>
        </p:txBody>
      </p:sp>
    </p:spTree>
    <p:extLst>
      <p:ext uri="{BB962C8B-B14F-4D97-AF65-F5344CB8AC3E}">
        <p14:creationId xmlns:p14="http://schemas.microsoft.com/office/powerpoint/2010/main" val="16639982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54060" y="1622705"/>
            <a:ext cx="8140956" cy="2862322"/>
          </a:xfrm>
          <a:prstGeom prst="rect">
            <a:avLst/>
          </a:prstGeom>
          <a:noFill/>
        </p:spPr>
        <p:txBody>
          <a:bodyPr wrap="square" rtlCol="0">
            <a:spAutoFit/>
          </a:bodyPr>
          <a:lstStyle/>
          <a:p>
            <a:r>
              <a:rPr lang="en-US" b="1" dirty="0"/>
              <a:t>3.Agentic AI in CRM:</a:t>
            </a:r>
          </a:p>
          <a:p>
            <a:r>
              <a:rPr lang="en-US" dirty="0"/>
              <a:t>Definition: Agentic AI refers to autonomous systems capable of independent action and decision-making.</a:t>
            </a:r>
          </a:p>
          <a:p>
            <a:endParaRPr lang="en-US" dirty="0"/>
          </a:p>
          <a:p>
            <a:r>
              <a:rPr lang="en-US" dirty="0"/>
              <a:t>Application: CRM platforms are integrating agentic AI to automate customer interactions, providing proactive support and personalized recommendations.</a:t>
            </a:r>
          </a:p>
          <a:p>
            <a:endParaRPr lang="en-US" dirty="0"/>
          </a:p>
          <a:p>
            <a:r>
              <a:rPr lang="en-US" dirty="0"/>
              <a:t>Example: Salesforce's "</a:t>
            </a:r>
            <a:r>
              <a:rPr lang="en-US" dirty="0" err="1"/>
              <a:t>Agentforce</a:t>
            </a:r>
            <a:r>
              <a:rPr lang="en-US" dirty="0"/>
              <a:t>" platform utilizes agentic AI to handle customer queries and automate tasks, enhancing efficiency and customer satisfaction. </a:t>
            </a:r>
          </a:p>
          <a:p>
            <a:endParaRPr lang="en-US"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3314" name="Picture 2" descr="Top 26 Social Media Management Tools You Need in 2023">
            <a:extLst>
              <a:ext uri="{FF2B5EF4-FFF2-40B4-BE49-F238E27FC236}">
                <a16:creationId xmlns:a16="http://schemas.microsoft.com/office/drawing/2014/main" id="{0EF72E27-36E8-3514-1490-7891DE0C10B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38740" y="1548984"/>
            <a:ext cx="3105150" cy="3009764"/>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FA7CEF49-C7D2-C669-22D5-A7E16581550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57810" y="5821394"/>
            <a:ext cx="1738458" cy="1212203"/>
          </a:xfrm>
          <a:prstGeom prst="rect">
            <a:avLst/>
          </a:prstGeom>
        </p:spPr>
      </p:pic>
      <p:sp>
        <p:nvSpPr>
          <p:cNvPr id="2" name="Rectangle 1"/>
          <p:cNvSpPr/>
          <p:nvPr/>
        </p:nvSpPr>
        <p:spPr>
          <a:xfrm>
            <a:off x="293035" y="4297337"/>
            <a:ext cx="7970711" cy="1754326"/>
          </a:xfrm>
          <a:prstGeom prst="rect">
            <a:avLst/>
          </a:prstGeom>
        </p:spPr>
        <p:txBody>
          <a:bodyPr wrap="square">
            <a:spAutoFit/>
          </a:bodyPr>
          <a:lstStyle/>
          <a:p>
            <a:r>
              <a:rPr lang="en-US" b="1" dirty="0"/>
              <a:t>4. Predictive Analytics:</a:t>
            </a:r>
          </a:p>
          <a:p>
            <a:r>
              <a:rPr lang="en-US" dirty="0"/>
              <a:t>Purpose: Utilize AI-driven predictive analytics to forecast customer behavior and trends.</a:t>
            </a:r>
          </a:p>
          <a:p>
            <a:endParaRPr lang="en-US" dirty="0"/>
          </a:p>
          <a:p>
            <a:r>
              <a:rPr lang="en-US" dirty="0"/>
              <a:t>Advantage: Enables businesses to make data-driven decisions, optimize marketing strategies, and improve customer retention</a:t>
            </a:r>
          </a:p>
        </p:txBody>
      </p:sp>
    </p:spTree>
    <p:extLst>
      <p:ext uri="{BB962C8B-B14F-4D97-AF65-F5344CB8AC3E}">
        <p14:creationId xmlns:p14="http://schemas.microsoft.com/office/powerpoint/2010/main" val="696166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pPr algn="ctr"/>
            <a:r>
              <a:rPr lang="en-GB" sz="6600" b="1" dirty="0">
                <a:solidFill>
                  <a:srgbClr val="0070C0"/>
                </a:solidFill>
                <a:latin typeface="ArialMT"/>
              </a:rPr>
              <a:t>Thank you </a:t>
            </a:r>
            <a:endParaRPr lang="en-US" sz="6600" b="1" i="0" u="none" strike="noStrike" baseline="0" dirty="0">
              <a:solidFill>
                <a:srgbClr val="0070C0"/>
              </a:solidFill>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3314" name="Picture 2" descr="Top 26 Social Media Management Tools You Need in 2023">
            <a:extLst>
              <a:ext uri="{FF2B5EF4-FFF2-40B4-BE49-F238E27FC236}">
                <a16:creationId xmlns:a16="http://schemas.microsoft.com/office/drawing/2014/main" id="{0EF72E27-36E8-3514-1490-7891DE0C10B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38740" y="1548984"/>
            <a:ext cx="3105150" cy="3009764"/>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FA7CEF49-C7D2-C669-22D5-A7E16581550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57810" y="5821394"/>
            <a:ext cx="1738458" cy="1212203"/>
          </a:xfrm>
          <a:prstGeom prst="rect">
            <a:avLst/>
          </a:prstGeom>
        </p:spPr>
      </p:pic>
    </p:spTree>
    <p:extLst>
      <p:ext uri="{BB962C8B-B14F-4D97-AF65-F5344CB8AC3E}">
        <p14:creationId xmlns:p14="http://schemas.microsoft.com/office/powerpoint/2010/main" val="28186729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23.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9cf2d3659aae8bc81616b6a9098a3d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ef34c42d8d3384dab161fc5b8c45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49B8FF6-D6EB-42D3-8B76-884580ED0695}"/>
</file>

<file path=customXml/itemProps2.xml><?xml version="1.0" encoding="utf-8"?>
<ds:datastoreItem xmlns:ds="http://schemas.openxmlformats.org/officeDocument/2006/customXml" ds:itemID="{AD10322F-C09C-43C1-98B2-7D10E5B2EFAC}"/>
</file>

<file path=customXml/itemProps3.xml><?xml version="1.0" encoding="utf-8"?>
<ds:datastoreItem xmlns:ds="http://schemas.openxmlformats.org/officeDocument/2006/customXml" ds:itemID="{8FFEFC1D-855E-4588-ABE3-8C2AD2C50931}"/>
</file>

<file path=docProps/app.xml><?xml version="1.0" encoding="utf-8"?>
<Properties xmlns="http://schemas.openxmlformats.org/officeDocument/2006/extended-properties" xmlns:vt="http://schemas.openxmlformats.org/officeDocument/2006/docPropsVTypes">
  <TotalTime>11055</TotalTime>
  <Words>2964</Words>
  <Application>Microsoft Office PowerPoint</Application>
  <PresentationFormat>Widescreen</PresentationFormat>
  <Paragraphs>297</Paragraphs>
  <Slides>43</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43</vt:i4>
      </vt:variant>
    </vt:vector>
  </HeadingPairs>
  <TitlesOfParts>
    <vt:vector size="54" baseType="lpstr">
      <vt:lpstr>Arial</vt:lpstr>
      <vt:lpstr>Arial</vt:lpstr>
      <vt:lpstr>ArialMT</vt:lpstr>
      <vt:lpstr>Calibri</vt:lpstr>
      <vt:lpstr>Calibri Light</vt:lpstr>
      <vt:lpstr>Helvetica Neue</vt:lpstr>
      <vt:lpstr>Lato</vt:lpstr>
      <vt:lpstr>Montserrat</vt:lpstr>
      <vt:lpstr>Silka</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224</cp:revision>
  <dcterms:created xsi:type="dcterms:W3CDTF">2021-08-03T13:03:26Z</dcterms:created>
  <dcterms:modified xsi:type="dcterms:W3CDTF">2025-06-23T07:10:43Z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