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>
        <p:scale>
          <a:sx n="75" d="100"/>
          <a:sy n="75" d="100"/>
        </p:scale>
        <p:origin x="48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مالك" userId="932e6c99-9786-4e68-a1bc-9c91902f0c18" providerId="ADAL" clId="{90E4243A-A883-4C47-93BA-09C0E9124004}"/>
    <pc:docChg chg="undo custSel modSld">
      <pc:chgData name="مالك" userId="932e6c99-9786-4e68-a1bc-9c91902f0c18" providerId="ADAL" clId="{90E4243A-A883-4C47-93BA-09C0E9124004}" dt="2026-04-13T19:26:29.840" v="46" actId="122"/>
      <pc:docMkLst>
        <pc:docMk/>
      </pc:docMkLst>
      <pc:sldChg chg="modSp mod">
        <pc:chgData name="مالك" userId="932e6c99-9786-4e68-a1bc-9c91902f0c18" providerId="ADAL" clId="{90E4243A-A883-4C47-93BA-09C0E9124004}" dt="2026-04-13T19:25:31.641" v="44" actId="1035"/>
        <pc:sldMkLst>
          <pc:docMk/>
          <pc:sldMk cId="0" sldId="259"/>
        </pc:sldMkLst>
        <pc:spChg chg="mod">
          <ac:chgData name="مالك" userId="932e6c99-9786-4e68-a1bc-9c91902f0c18" providerId="ADAL" clId="{90E4243A-A883-4C47-93BA-09C0E9124004}" dt="2026-04-13T19:24:59.824" v="1" actId="1076"/>
          <ac:spMkLst>
            <pc:docMk/>
            <pc:sldMk cId="0" sldId="259"/>
            <ac:spMk id="9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10.611" v="30" actId="1036"/>
          <ac:spMkLst>
            <pc:docMk/>
            <pc:sldMk cId="0" sldId="259"/>
            <ac:spMk id="29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4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6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8" creationId="{00000000-0000-0000-0000-000000000000}"/>
          </ac:spMkLst>
        </pc:sp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3" creationId="{00000000-0000-0000-0000-000000000000}"/>
          </ac:picMkLst>
        </pc:pic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5" creationId="{00000000-0000-0000-0000-000000000000}"/>
          </ac:picMkLst>
        </pc:pic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7" creationId="{00000000-0000-0000-0000-000000000000}"/>
          </ac:picMkLst>
        </pc:picChg>
      </pc:sldChg>
      <pc:sldChg chg="modSp mod">
        <pc:chgData name="مالك" userId="932e6c99-9786-4e68-a1bc-9c91902f0c18" providerId="ADAL" clId="{90E4243A-A883-4C47-93BA-09C0E9124004}" dt="2026-04-13T19:26:29.840" v="46" actId="122"/>
        <pc:sldMkLst>
          <pc:docMk/>
          <pc:sldMk cId="0" sldId="268"/>
        </pc:sldMkLst>
        <pc:spChg chg="mod">
          <ac:chgData name="مالك" userId="932e6c99-9786-4e68-a1bc-9c91902f0c18" providerId="ADAL" clId="{90E4243A-A883-4C47-93BA-09C0E9124004}" dt="2026-04-13T19:26:29.840" v="46" actId="122"/>
          <ac:spMkLst>
            <pc:docMk/>
            <pc:sldMk cId="0" sldId="268"/>
            <ac:spMk id="46" creationId="{00000000-0000-0000-0000-000000000000}"/>
          </ac:spMkLst>
        </pc:spChg>
      </pc:sldChg>
    </pc:docChg>
  </pc:docChgLst>
  <pc:docChgLst>
    <pc:chgData name="مالك" userId="932e6c99-9786-4e68-a1bc-9c91902f0c18" providerId="ADAL" clId="{1DC703AC-C95A-4A2D-9289-DCAAFE738AA1}"/>
    <pc:docChg chg="undo custSel addSld delSld modSld">
      <pc:chgData name="مالك" userId="932e6c99-9786-4e68-a1bc-9c91902f0c18" providerId="ADAL" clId="{1DC703AC-C95A-4A2D-9289-DCAAFE738AA1}" dt="2026-04-16T01:52:04.698" v="72"/>
      <pc:docMkLst>
        <pc:docMk/>
      </pc:docMkLst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6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7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8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9"/>
        </pc:sldMkLst>
      </pc:sldChg>
      <pc:sldChg chg="addSp delSp modSp add del mod">
        <pc:chgData name="مالك" userId="932e6c99-9786-4e68-a1bc-9c91902f0c18" providerId="ADAL" clId="{1DC703AC-C95A-4A2D-9289-DCAAFE738AA1}" dt="2026-04-16T01:52:04.698" v="72"/>
        <pc:sldMkLst>
          <pc:docMk/>
          <pc:sldMk cId="0" sldId="260"/>
        </pc:sldMkLst>
        <pc:spChg chg="mod">
          <ac:chgData name="مالك" userId="932e6c99-9786-4e68-a1bc-9c91902f0c18" providerId="ADAL" clId="{1DC703AC-C95A-4A2D-9289-DCAAFE738AA1}" dt="2026-04-15T23:18:13.193" v="4" actId="14100"/>
          <ac:spMkLst>
            <pc:docMk/>
            <pc:sldMk cId="0" sldId="260"/>
            <ac:spMk id="3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18:34.779" v="6" actId="14100"/>
          <ac:spMkLst>
            <pc:docMk/>
            <pc:sldMk cId="0" sldId="260"/>
            <ac:spMk id="32" creationId="{00000000-0000-0000-0000-000000000000}"/>
          </ac:spMkLst>
        </pc:spChg>
        <pc:spChg chg="add del">
          <ac:chgData name="مالك" userId="932e6c99-9786-4e68-a1bc-9c91902f0c18" providerId="ADAL" clId="{1DC703AC-C95A-4A2D-9289-DCAAFE738AA1}" dt="2026-04-15T23:18:05.191" v="1"/>
          <ac:spMkLst>
            <pc:docMk/>
            <pc:sldMk cId="0" sldId="260"/>
            <ac:spMk id="39" creationId="{07C8F496-7396-4E76-B4FF-8BCABEC91868}"/>
          </ac:spMkLst>
        </pc:spChg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61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62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63"/>
        </pc:sldMkLst>
      </pc:sldChg>
      <pc:sldChg chg="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4"/>
        </pc:sldMkLst>
        <pc:spChg chg="mod">
          <ac:chgData name="مالك" userId="932e6c99-9786-4e68-a1bc-9c91902f0c18" providerId="ADAL" clId="{1DC703AC-C95A-4A2D-9289-DCAAFE738AA1}" dt="2026-04-15T23:19:57.301" v="8" actId="14100"/>
          <ac:spMkLst>
            <pc:docMk/>
            <pc:sldMk cId="0" sldId="264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0:13.853" v="9"/>
          <ac:spMkLst>
            <pc:docMk/>
            <pc:sldMk cId="0" sldId="264"/>
            <ac:spMk id="33" creationId="{00000000-0000-0000-0000-000000000000}"/>
          </ac:spMkLst>
        </pc:spChg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5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6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7"/>
        </pc:sldMkLst>
      </pc:sldChg>
      <pc:sldChg chg="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8"/>
        </pc:sldMkLst>
        <pc:spChg chg="mod">
          <ac:chgData name="مالك" userId="932e6c99-9786-4e68-a1bc-9c91902f0c18" providerId="ADAL" clId="{1DC703AC-C95A-4A2D-9289-DCAAFE738AA1}" dt="2026-04-15T23:21:43.295" v="17" actId="20577"/>
          <ac:spMkLst>
            <pc:docMk/>
            <pc:sldMk cId="0" sldId="268"/>
            <ac:spMk id="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3:36.725" v="20" actId="20577"/>
          <ac:spMkLst>
            <pc:docMk/>
            <pc:sldMk cId="0" sldId="268"/>
            <ac:spMk id="2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3:48.447" v="21"/>
          <ac:spMkLst>
            <pc:docMk/>
            <pc:sldMk cId="0" sldId="268"/>
            <ac:spMk id="2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03.613" v="22"/>
          <ac:spMkLst>
            <pc:docMk/>
            <pc:sldMk cId="0" sldId="268"/>
            <ac:spMk id="3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12.483" v="23"/>
          <ac:spMkLst>
            <pc:docMk/>
            <pc:sldMk cId="0" sldId="268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38.174" v="24"/>
          <ac:spMkLst>
            <pc:docMk/>
            <pc:sldMk cId="0" sldId="268"/>
            <ac:spMk id="4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5:03.202" v="29" actId="14100"/>
          <ac:spMkLst>
            <pc:docMk/>
            <pc:sldMk cId="0" sldId="268"/>
            <ac:spMk id="4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4:59.629" v="28" actId="478"/>
          <ac:spMkLst>
            <pc:docMk/>
            <pc:sldMk cId="0" sldId="268"/>
            <ac:spMk id="43" creationId="{00000000-0000-0000-0000-000000000000}"/>
          </ac:spMkLst>
        </pc:spChg>
      </pc:sldChg>
      <pc:sldChg chg="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9"/>
        </pc:sldMkLst>
        <pc:spChg chg="mod">
          <ac:chgData name="مالك" userId="932e6c99-9786-4e68-a1bc-9c91902f0c18" providerId="ADAL" clId="{1DC703AC-C95A-4A2D-9289-DCAAFE738AA1}" dt="2026-04-15T23:27:24.804" v="65"/>
          <ac:spMkLst>
            <pc:docMk/>
            <pc:sldMk cId="0" sldId="269"/>
            <ac:spMk id="31" creationId="{00000000-0000-0000-0000-000000000000}"/>
          </ac:spMkLst>
        </pc:spChg>
      </pc:sldChg>
      <pc:sldChg chg="addSp 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70"/>
        </pc:sldMkLst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3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5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5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3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40" creationId="{00000000-0000-0000-0000-000000000000}"/>
          </ac:spMkLst>
        </pc:spChg>
        <pc:graphicFrameChg chg="add del mod">
          <ac:chgData name="مالك" userId="932e6c99-9786-4e68-a1bc-9c91902f0c18" providerId="ADAL" clId="{1DC703AC-C95A-4A2D-9289-DCAAFE738AA1}" dt="2026-04-15T23:26:41.096" v="36"/>
          <ac:graphicFrameMkLst>
            <pc:docMk/>
            <pc:sldMk cId="0" sldId="270"/>
            <ac:graphicFrameMk id="49" creationId="{BF96F130-B044-4D24-939A-43927521F130}"/>
          </ac:graphicFrameMkLst>
        </pc:graphicFrameChg>
        <pc:picChg chg="mod">
          <ac:chgData name="مالك" userId="932e6c99-9786-4e68-a1bc-9c91902f0c18" providerId="ADAL" clId="{1DC703AC-C95A-4A2D-9289-DCAAFE738AA1}" dt="2026-04-15T23:27:23.946" v="64" actId="1035"/>
          <ac:picMkLst>
            <pc:docMk/>
            <pc:sldMk cId="0" sldId="270"/>
            <ac:picMk id="23" creationId="{00000000-0000-0000-0000-000000000000}"/>
          </ac:picMkLst>
        </pc:picChg>
        <pc:picChg chg="mod">
          <ac:chgData name="مالك" userId="932e6c99-9786-4e68-a1bc-9c91902f0c18" providerId="ADAL" clId="{1DC703AC-C95A-4A2D-9289-DCAAFE738AA1}" dt="2026-04-15T23:27:23.946" v="64" actId="1035"/>
          <ac:picMkLst>
            <pc:docMk/>
            <pc:sldMk cId="0" sldId="270"/>
            <ac:picMk id="35" creationId="{00000000-0000-0000-0000-000000000000}"/>
          </ac:picMkLst>
        </pc:picChg>
      </pc:sldChg>
      <pc:sldChg chg="addSp 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71"/>
        </pc:sldMkLst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4" creationId="{00000000-0000-0000-0000-000000000000}"/>
          </ac:spMkLst>
        </pc:spChg>
        <pc:graphicFrameChg chg="add mod modGraphic">
          <ac:chgData name="مالك" userId="932e6c99-9786-4e68-a1bc-9c91902f0c18" providerId="ADAL" clId="{1DC703AC-C95A-4A2D-9289-DCAAFE738AA1}" dt="2026-04-15T23:28:17.517" v="69" actId="1076"/>
          <ac:graphicFrameMkLst>
            <pc:docMk/>
            <pc:sldMk cId="0" sldId="271"/>
            <ac:graphicFrameMk id="63" creationId="{97D55495-FEF8-4987-B6D5-579E2C840EBE}"/>
          </ac:graphicFrameMkLst>
        </pc:graphicFrame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23" creationId="{00000000-0000-0000-0000-000000000000}"/>
          </ac:picMkLst>
        </pc:pic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36" creationId="{00000000-0000-0000-0000-000000000000}"/>
          </ac:picMkLst>
        </pc:pic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49" creationId="{00000000-0000-0000-0000-000000000000}"/>
          </ac:picMkLst>
        </pc:picChg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2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3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4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5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6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7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8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9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0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1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2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3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4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5"/>
        </pc:sldMkLst>
      </pc:sldChg>
      <pc:sldMasterChg chg="delSldLayout">
        <pc:chgData name="مالك" userId="932e6c99-9786-4e68-a1bc-9c91902f0c18" providerId="ADAL" clId="{1DC703AC-C95A-4A2D-9289-DCAAFE738AA1}" dt="2026-04-16T01:52:03.310" v="71" actId="47"/>
        <pc:sldMasterMkLst>
          <pc:docMk/>
          <pc:sldMasterMk cId="1411971731" sldId="2147483648"/>
        </pc:sldMasterMkLst>
        <pc:sldLayoutChg chg="del">
          <pc:chgData name="مالك" userId="932e6c99-9786-4e68-a1bc-9c91902f0c18" providerId="ADAL" clId="{1DC703AC-C95A-4A2D-9289-DCAAFE738AA1}" dt="2026-04-16T01:52:03.310" v="71" actId="47"/>
          <pc:sldLayoutMkLst>
            <pc:docMk/>
            <pc:sldMasterMk cId="1411971731" sldId="2147483648"/>
            <pc:sldLayoutMk cId="1705012934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89EF1-56B5-47A1-B56C-72513107B531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B76D8-EAEC-4A20-BF2B-AED0130160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68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597F-4DE7-4475-8EA0-F989EAC48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471C99-284D-4BD6-8488-A2E7112F4B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67379-AAD7-4549-947E-D04080E26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C0281-5D23-4CD1-8FD6-13211E093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2820D-B7DA-453A-AE6D-938C9550F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80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4EAE4-9A24-419D-A93B-F7464066C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9B42F-8557-41D5-AF58-185A09A07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5A229-E8A4-489E-B87E-90101137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F1918-8F0B-496F-8469-BDE24E20C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DB1C4-79E7-4659-9B84-118C11842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69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1B887-F9F7-472B-94F8-5C497E650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4B00D3-0627-4F3B-B5DE-36F8D8CA4E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D95FD-A95E-410B-8F35-B4E87E4B3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71FBF-4443-414B-A75A-194F339E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4928F-2F91-44EC-BE96-B7E5DA9C6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2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9F026-8050-4668-BE6F-C8CD98DA2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D7AB4-7426-4847-B541-106EC1AFF6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5C48BE-DB59-4B3E-92F2-9D6201F87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6C2A83-09B4-4B5F-B2DD-12A7ACB6B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053DF-9D0F-4E94-9272-6139AF71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26FEA6-EDFD-413B-94C7-A59AFB61E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0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64964-4527-4279-9862-3750CA6A0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391BA0-0146-45FE-A581-77105548D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2C9BD-2725-4D27-BA50-34D6A32FD8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B246A-2725-4514-AE25-326A217517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713163-D0D1-4732-A8D5-1155624A9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28191D-141F-4FBB-AE0A-D58AC0F39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758563-EC25-4FF6-9ABA-0386CA517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DD7CEE-EA07-4D76-8E9F-504B92E1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51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9EA5C-96B3-4531-A7A6-3A93C69A2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DE294-E379-4241-867B-3539242B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21301C-06E6-43D1-9E90-928EAAEC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8E5816-D3EE-4589-8826-3AAF386EE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3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20AE0-071D-47B4-BAFB-2C29E00B6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075FF-0F0E-4C2D-A76F-AF87550C9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C4F68-D74F-49A3-AAC9-EDF1DCBF9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887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23B20-3261-4166-8345-EE4A00C2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16142-AD14-4EBA-8662-4A0F5EEF7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327343-D1D4-4371-9BD4-EFB9F49C9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9A4577-18B8-47E8-8D80-2F0A1F0E0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97AFE-D9F5-48EA-8D00-F2029C676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CB8B4-3621-4889-8626-8A7FD0C61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7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A3460-56A1-4DF4-9A13-3201F18A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62D4A9-5EEF-48A7-9684-0276BE6484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BD887-E8FE-45FB-A236-57B99BE9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CAF444-65EF-4FCE-A337-133B5EAE3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E7DD5D-0B58-4D05-AF08-206A4182B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975DB-E8D7-4B8B-98D4-64931506F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18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F8B7D-B0AE-4859-8863-1C3C1B4AA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FB24-4BFE-4FD2-9CF8-78A0CFF5CA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D834F-BFD5-4430-AEF4-1A721A38B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89F12-033E-4794-8ECE-61B7A96A6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E68D-41B7-4F11-80BA-A12E48206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87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2889B-D37E-4FC9-BFB6-64A716508C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48698-67EE-4ADB-BAC0-A0FA23AD8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13E90-9133-4359-8C17-D064242A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26E36-27C6-4A37-BA02-8B13CD1C0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D40D6-A48B-4299-8CB7-86EF729BB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281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7420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76409C-C22A-4D3B-B6B7-850239006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82287F-6E9A-49EC-84BE-8272E55CC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42DF2-029E-4370-9427-80CAB0FD50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31FCE-51D0-4532-896B-4EECC6881518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FD420-155A-427E-A09F-2B11E24553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D0584-E7C9-4BAD-9B18-1F1841E94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7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5.png"/><Relationship Id="rId21" Type="http://schemas.openxmlformats.org/officeDocument/2006/relationships/image" Target="../media/image47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3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096098" y="-1429207"/>
            <a:ext cx="5715000" cy="5715000"/>
          </a:xfrm>
          <a:prstGeom prst="ellipse">
            <a:avLst/>
          </a:prstGeom>
          <a:solidFill>
            <a:srgbClr val="0EA5E9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3810305"/>
            <a:ext cx="3810305" cy="3810305"/>
          </a:xfrm>
          <a:prstGeom prst="ellipse">
            <a:avLst/>
          </a:prstGeom>
          <a:solidFill>
            <a:srgbClr val="1E40AF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198" b="-198"/>
          <a:stretch/>
        </p:blipFill>
        <p:spPr>
          <a:xfrm>
            <a:off x="761695" y="1333195"/>
            <a:ext cx="75895" cy="2952598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4858207"/>
            <a:ext cx="4953305" cy="1714500"/>
          </a:xfrm>
          <a:prstGeom prst="roundRect">
            <a:avLst>
              <a:gd name="adj" fmla="val 711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952805" y="4858207"/>
            <a:ext cx="57607" cy="1714500"/>
          </a:xfrm>
          <a:prstGeom prst="roundRect">
            <a:avLst>
              <a:gd name="adj" fmla="val 211641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4858207"/>
            <a:ext cx="4953305" cy="1714500"/>
          </a:xfrm>
          <a:prstGeom prst="roundRect">
            <a:avLst>
              <a:gd name="adj" fmla="val 711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286500" y="4858207"/>
            <a:ext cx="57607" cy="1714500"/>
          </a:xfrm>
          <a:prstGeom prst="roundRect">
            <a:avLst>
              <a:gd name="adj" fmla="val 211641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1143000" y="1333195"/>
            <a:ext cx="10458907" cy="1648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An Integrated Technical and Fundamental Stock Analysis Model for the Saudi Stock Market (Tadawul)</a:t>
            </a:r>
            <a:endParaRPr lang="en-US" sz="3600" dirty="0"/>
          </a:p>
        </p:txBody>
      </p:sp>
      <p:sp>
        <p:nvSpPr>
          <p:cNvPr id="12" name="Text 9"/>
          <p:cNvSpPr txBox="1"/>
          <p:nvPr/>
        </p:nvSpPr>
        <p:spPr>
          <a:xfrm>
            <a:off x="1143000" y="3333902"/>
            <a:ext cx="10387584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Master of Science in Artificial Intelligence Thesis Defense</a:t>
            </a:r>
            <a:endParaRPr lang="en-US" sz="2100" dirty="0"/>
          </a:p>
        </p:txBody>
      </p:sp>
      <p:sp>
        <p:nvSpPr>
          <p:cNvPr id="13" name="Text 10"/>
          <p:cNvSpPr txBox="1"/>
          <p:nvPr/>
        </p:nvSpPr>
        <p:spPr>
          <a:xfrm>
            <a:off x="1143000" y="3943807"/>
            <a:ext cx="8651138" cy="6291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 hybrid AI framework combining technical and fundamental analysis to generate short-term trading signals compliant with CMA regulations.</a:t>
            </a:r>
            <a:endParaRPr lang="en-US" sz="160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rcRect l="-107" r="-107"/>
          <a:stretch/>
        </p:blipFill>
        <p:spPr>
          <a:xfrm>
            <a:off x="1295705" y="5134356"/>
            <a:ext cx="267005" cy="304495"/>
          </a:xfrm>
          <a:prstGeom prst="rect">
            <a:avLst/>
          </a:prstGeom>
        </p:spPr>
      </p:pic>
      <p:sp>
        <p:nvSpPr>
          <p:cNvPr id="15" name="Text 11"/>
          <p:cNvSpPr txBox="1"/>
          <p:nvPr/>
        </p:nvSpPr>
        <p:spPr>
          <a:xfrm>
            <a:off x="1809598" y="5048402"/>
            <a:ext cx="3991356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Prepared by: Malek M. Atarji</a:t>
            </a:r>
            <a:endParaRPr lang="en-US" sz="1800" dirty="0"/>
          </a:p>
        </p:txBody>
      </p:sp>
      <p:sp>
        <p:nvSpPr>
          <p:cNvPr id="16" name="Text 12"/>
          <p:cNvSpPr txBox="1"/>
          <p:nvPr/>
        </p:nvSpPr>
        <p:spPr>
          <a:xfrm>
            <a:off x="1809598" y="5591556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Student ID: </a:t>
            </a:r>
            <a:r>
              <a:rPr lang="en-US" sz="1300" dirty="0">
                <a:solidFill>
                  <a:srgbClr val="3341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252000474</a:t>
            </a:r>
            <a:endParaRPr lang="en-US" sz="1300" dirty="0"/>
          </a:p>
        </p:txBody>
      </p:sp>
      <p:sp>
        <p:nvSpPr>
          <p:cNvPr id="17" name="Text 13"/>
          <p:cNvSpPr txBox="1"/>
          <p:nvPr/>
        </p:nvSpPr>
        <p:spPr>
          <a:xfrm>
            <a:off x="1809598" y="5982005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Supervisor: Dr. Ashraf El-Sayed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610198" y="5134356"/>
            <a:ext cx="304495" cy="304495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144207" y="5048402"/>
            <a:ext cx="3991356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College of Informatics</a:t>
            </a:r>
            <a:endParaRPr lang="en-US" sz="1800" dirty="0"/>
          </a:p>
        </p:txBody>
      </p:sp>
      <p:sp>
        <p:nvSpPr>
          <p:cNvPr id="20" name="Text 15"/>
          <p:cNvSpPr txBox="1"/>
          <p:nvPr/>
        </p:nvSpPr>
        <p:spPr>
          <a:xfrm>
            <a:off x="7144207" y="5591556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Midocean University (UAE / Comoros)</a:t>
            </a:r>
            <a:endParaRPr lang="en-US" sz="1300" dirty="0"/>
          </a:p>
        </p:txBody>
      </p:sp>
      <p:sp>
        <p:nvSpPr>
          <p:cNvPr id="21" name="Text 16"/>
          <p:cNvSpPr txBox="1"/>
          <p:nvPr/>
        </p:nvSpPr>
        <p:spPr>
          <a:xfrm>
            <a:off x="7144207" y="5982005"/>
            <a:ext cx="4019702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252000474@st.midocean.edu.km</a:t>
            </a:r>
            <a:endParaRPr lang="en-US" sz="13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3838FB2-F873-4C94-A32A-51F06CF0228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36" b="26193"/>
          <a:stretch/>
        </p:blipFill>
        <p:spPr bwMode="auto">
          <a:xfrm>
            <a:off x="4712728" y="120666"/>
            <a:ext cx="2938145" cy="13360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761695" y="476402"/>
            <a:ext cx="75895" cy="476402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61695" y="1429207"/>
            <a:ext cx="5162702" cy="5115154"/>
          </a:xfrm>
          <a:prstGeom prst="roundRect">
            <a:avLst>
              <a:gd name="adj" fmla="val 79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61695" y="1429207"/>
            <a:ext cx="5162702" cy="57607"/>
          </a:xfrm>
          <a:prstGeom prst="roundRect">
            <a:avLst>
              <a:gd name="adj" fmla="val 70941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286500" y="1429207"/>
            <a:ext cx="5162702" cy="5115154"/>
          </a:xfrm>
          <a:prstGeom prst="roundRect">
            <a:avLst>
              <a:gd name="adj" fmla="val 79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6286500" y="1429207"/>
            <a:ext cx="5162702" cy="57607"/>
          </a:xfrm>
          <a:prstGeom prst="roundRect">
            <a:avLst>
              <a:gd name="adj" fmla="val 70941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952805" y="381305"/>
            <a:ext cx="10478110" cy="762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Research Problem &amp; Objectives</a:t>
            </a:r>
            <a:endParaRPr lang="en-US" sz="30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90295" y="1800454"/>
            <a:ext cx="304495" cy="304495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429207" y="1714500"/>
            <a:ext cx="421081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Research Gap</a:t>
            </a:r>
            <a:endParaRPr lang="en-US" sz="2100" dirty="0"/>
          </a:p>
        </p:txBody>
      </p:sp>
      <p:sp>
        <p:nvSpPr>
          <p:cNvPr id="12" name="Text 8"/>
          <p:cNvSpPr txBox="1"/>
          <p:nvPr/>
        </p:nvSpPr>
        <p:spPr>
          <a:xfrm>
            <a:off x="1295705" y="2428646"/>
            <a:ext cx="4498848" cy="981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Fragmentation between Technical Analysis (short-term) and Fundamental Analysis (intrinsic value) impacts trading decisions.</a:t>
            </a:r>
            <a:endParaRPr lang="en-US" sz="16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81151" y="2523744"/>
            <a:ext cx="133502" cy="133502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295705" y="3631997"/>
            <a:ext cx="4498848" cy="981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Most AI studies focus on statistical price prediction accuracy rather than actual economic performance and profitability.</a:t>
            </a:r>
            <a:endParaRPr lang="en-US" sz="160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81151" y="3727094"/>
            <a:ext cx="133502" cy="133502"/>
          </a:xfrm>
          <a:prstGeom prst="rect">
            <a:avLst/>
          </a:prstGeom>
        </p:spPr>
      </p:pic>
      <p:sp>
        <p:nvSpPr>
          <p:cNvPr id="16" name="Shape 10"/>
          <p:cNvSpPr/>
          <p:nvPr/>
        </p:nvSpPr>
        <p:spPr>
          <a:xfrm>
            <a:off x="952805" y="4892040"/>
            <a:ext cx="2219249" cy="961949"/>
          </a:xfrm>
          <a:prstGeom prst="roundRect">
            <a:avLst>
              <a:gd name="adj" fmla="val 15059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17" name="Text 11"/>
          <p:cNvSpPr txBox="1"/>
          <p:nvPr/>
        </p:nvSpPr>
        <p:spPr>
          <a:xfrm>
            <a:off x="1036930" y="5340096"/>
            <a:ext cx="2050999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Only</a:t>
            </a:r>
            <a:endParaRPr lang="en-US" sz="1100" dirty="0"/>
          </a:p>
        </p:txBody>
      </p:sp>
      <p:sp>
        <p:nvSpPr>
          <p:cNvPr id="18" name="Text 12"/>
          <p:cNvSpPr txBox="1"/>
          <p:nvPr/>
        </p:nvSpPr>
        <p:spPr>
          <a:xfrm>
            <a:off x="1036930" y="5561381"/>
            <a:ext cx="205099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Misses company value</a:t>
            </a:r>
            <a:endParaRPr lang="en-US" sz="800" dirty="0"/>
          </a:p>
        </p:txBody>
      </p:sp>
      <p:sp>
        <p:nvSpPr>
          <p:cNvPr id="19" name="Shape 13"/>
          <p:cNvSpPr/>
          <p:nvPr/>
        </p:nvSpPr>
        <p:spPr>
          <a:xfrm>
            <a:off x="3500323" y="4892040"/>
            <a:ext cx="2219249" cy="961949"/>
          </a:xfrm>
          <a:prstGeom prst="roundRect">
            <a:avLst>
              <a:gd name="adj" fmla="val 15059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20" name="Text 14"/>
          <p:cNvSpPr txBox="1"/>
          <p:nvPr/>
        </p:nvSpPr>
        <p:spPr>
          <a:xfrm>
            <a:off x="3584448" y="5340096"/>
            <a:ext cx="2050999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Only</a:t>
            </a:r>
            <a:endParaRPr lang="en-US" sz="1100" dirty="0"/>
          </a:p>
        </p:txBody>
      </p:sp>
      <p:sp>
        <p:nvSpPr>
          <p:cNvPr id="21" name="Text 15"/>
          <p:cNvSpPr txBox="1"/>
          <p:nvPr/>
        </p:nvSpPr>
        <p:spPr>
          <a:xfrm>
            <a:off x="3584448" y="5561381"/>
            <a:ext cx="205099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Misses timing signals</a:t>
            </a:r>
            <a:endParaRPr lang="en-US" sz="8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964131" y="5048402"/>
            <a:ext cx="190195" cy="190195"/>
          </a:xfrm>
          <a:prstGeom prst="rect">
            <a:avLst/>
          </a:prstGeom>
        </p:spPr>
      </p:pic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3262579" y="5274259"/>
            <a:ext cx="142646" cy="190195"/>
          </a:xfrm>
          <a:prstGeom prst="rect">
            <a:avLst/>
          </a:prstGeom>
        </p:spPr>
      </p:pic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4536338" y="5048402"/>
            <a:ext cx="142646" cy="190195"/>
          </a:xfrm>
          <a:prstGeom prst="rect">
            <a:avLst/>
          </a:prstGeom>
        </p:spPr>
      </p:pic>
      <p:pic>
        <p:nvPicPr>
          <p:cNvPr id="25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515100" y="1800454"/>
            <a:ext cx="304495" cy="304495"/>
          </a:xfrm>
          <a:prstGeom prst="rect">
            <a:avLst/>
          </a:prstGeom>
        </p:spPr>
      </p:pic>
      <p:sp>
        <p:nvSpPr>
          <p:cNvPr id="26" name="Text 16"/>
          <p:cNvSpPr txBox="1"/>
          <p:nvPr/>
        </p:nvSpPr>
        <p:spPr>
          <a:xfrm>
            <a:off x="6953098" y="1714500"/>
            <a:ext cx="421081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Main Objectives</a:t>
            </a:r>
            <a:endParaRPr lang="en-US" sz="2100" dirty="0"/>
          </a:p>
        </p:txBody>
      </p:sp>
      <p:sp>
        <p:nvSpPr>
          <p:cNvPr id="27" name="Text 17"/>
          <p:cNvSpPr txBox="1"/>
          <p:nvPr/>
        </p:nvSpPr>
        <p:spPr>
          <a:xfrm>
            <a:off x="6819595" y="2428646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Integrate technical and fundamental indicators into a single hybrid AI model to improve decision accuracy.</a:t>
            </a:r>
            <a:endParaRPr lang="en-US" sz="1400" dirty="0"/>
          </a:p>
        </p:txBody>
      </p:sp>
      <p:pic>
        <p:nvPicPr>
          <p:cNvPr id="28" name="Image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2505456"/>
            <a:ext cx="142646" cy="142646"/>
          </a:xfrm>
          <a:prstGeom prst="rect">
            <a:avLst/>
          </a:prstGeom>
        </p:spPr>
      </p:pic>
      <p:sp>
        <p:nvSpPr>
          <p:cNvPr id="29" name="Text 18"/>
          <p:cNvSpPr txBox="1"/>
          <p:nvPr/>
        </p:nvSpPr>
        <p:spPr>
          <a:xfrm>
            <a:off x="6819595" y="3160166"/>
            <a:ext cx="4496105" cy="8769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Define a practical economic target: achieve +5% profit before reaching -2% loss within a 5-10 day trading horizon.</a:t>
            </a:r>
            <a:endParaRPr lang="en-US" sz="1400" dirty="0"/>
          </a:p>
        </p:txBody>
      </p:sp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3236976"/>
            <a:ext cx="142646" cy="142646"/>
          </a:xfrm>
          <a:prstGeom prst="rect">
            <a:avLst/>
          </a:prstGeom>
        </p:spPr>
      </p:pic>
      <p:sp>
        <p:nvSpPr>
          <p:cNvPr id="31" name="Text 19"/>
          <p:cNvSpPr txBox="1"/>
          <p:nvPr/>
        </p:nvSpPr>
        <p:spPr>
          <a:xfrm>
            <a:off x="6819595" y="4181551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Evaluate model performance using real financial metrics: Sharpe ratio, Maximum Drawdown, and Win rate.</a:t>
            </a:r>
            <a:endParaRPr lang="en-US" sz="1400" dirty="0"/>
          </a:p>
        </p:txBody>
      </p:sp>
      <p:pic>
        <p:nvPicPr>
          <p:cNvPr id="32" name="Image 10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4258361"/>
            <a:ext cx="142646" cy="142646"/>
          </a:xfrm>
          <a:prstGeom prst="rect">
            <a:avLst/>
          </a:prstGeom>
        </p:spPr>
      </p:pic>
      <p:sp>
        <p:nvSpPr>
          <p:cNvPr id="33" name="Text 20"/>
          <p:cNvSpPr txBox="1"/>
          <p:nvPr/>
        </p:nvSpPr>
        <p:spPr>
          <a:xfrm>
            <a:off x="6819595" y="4913071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Ensure full compliance with Capital Market Authority (CMA) regulations by relying solely on public data.</a:t>
            </a:r>
            <a:endParaRPr lang="en-US" sz="1400" dirty="0"/>
          </a:p>
        </p:txBody>
      </p:sp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4989881"/>
            <a:ext cx="142646" cy="142646"/>
          </a:xfrm>
          <a:prstGeom prst="rect">
            <a:avLst/>
          </a:prstGeom>
        </p:spPr>
      </p:pic>
      <p:sp>
        <p:nvSpPr>
          <p:cNvPr id="35" name="Text 21"/>
          <p:cNvSpPr txBox="1"/>
          <p:nvPr/>
        </p:nvSpPr>
        <p:spPr>
          <a:xfrm>
            <a:off x="6819595" y="5645506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Build a reproducible framework applicable to other financial markets or companies in the future.</a:t>
            </a:r>
            <a:endParaRPr lang="en-US" sz="1400" dirty="0"/>
          </a:p>
        </p:txBody>
      </p:sp>
      <p:pic>
        <p:nvPicPr>
          <p:cNvPr id="36" name="Image 12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5721401"/>
            <a:ext cx="142646" cy="1426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25305" y="-1429207"/>
            <a:ext cx="3810305" cy="3810305"/>
          </a:xfrm>
          <a:prstGeom prst="ellipse">
            <a:avLst/>
          </a:prstGeom>
          <a:solidFill>
            <a:srgbClr val="3B82F6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1429207" y="4286707"/>
            <a:ext cx="4762195" cy="4762195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143000"/>
            <a:ext cx="3258007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61695" y="1143000"/>
            <a:ext cx="3258007" cy="38405"/>
          </a:xfrm>
          <a:prstGeom prst="roundRect">
            <a:avLst>
              <a:gd name="adj" fmla="val 175823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4190695" y="1143000"/>
            <a:ext cx="3638398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190695" y="1143000"/>
            <a:ext cx="3638398" cy="38405"/>
          </a:xfrm>
          <a:prstGeom prst="roundRect">
            <a:avLst>
              <a:gd name="adj" fmla="val 175823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8001000" y="1143000"/>
            <a:ext cx="3448202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8001000" y="1143000"/>
            <a:ext cx="3448202" cy="38405"/>
          </a:xfrm>
          <a:prstGeom prst="roundRect">
            <a:avLst>
              <a:gd name="adj" fmla="val 17582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761695" y="4381805"/>
            <a:ext cx="5210251" cy="2210105"/>
          </a:xfrm>
          <a:prstGeom prst="roundRect">
            <a:avLst>
              <a:gd name="adj" fmla="val 428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761695" y="4381805"/>
            <a:ext cx="57607" cy="2210105"/>
          </a:xfrm>
          <a:prstGeom prst="roundRect">
            <a:avLst>
              <a:gd name="adj" fmla="val 164204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096305" y="4381805"/>
            <a:ext cx="5400446" cy="2210105"/>
          </a:xfrm>
          <a:prstGeom prst="roundRect">
            <a:avLst>
              <a:gd name="adj" fmla="val 428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6096305" y="4381805"/>
            <a:ext cx="57607" cy="2210105"/>
          </a:xfrm>
          <a:prstGeom prst="roundRect">
            <a:avLst>
              <a:gd name="adj" fmla="val 16420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52805" y="237744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Dataset Overview &amp; Statistics</a:t>
            </a:r>
            <a:endParaRPr lang="en-US" sz="3000" dirty="0"/>
          </a:p>
        </p:txBody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rcRect t="-45" b="-45"/>
          <a:stretch/>
        </p:blipFill>
        <p:spPr>
          <a:xfrm>
            <a:off x="990295" y="1338682"/>
            <a:ext cx="256946" cy="228600"/>
          </a:xfrm>
          <a:prstGeom prst="rect">
            <a:avLst/>
          </a:prstGeom>
        </p:spPr>
      </p:pic>
      <p:sp>
        <p:nvSpPr>
          <p:cNvPr id="19" name="Text 15"/>
          <p:cNvSpPr txBox="1"/>
          <p:nvPr/>
        </p:nvSpPr>
        <p:spPr>
          <a:xfrm>
            <a:off x="1380744" y="1285646"/>
            <a:ext cx="2553005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Sector Distribution (20)</a:t>
            </a:r>
            <a:endParaRPr lang="en-US" sz="1500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rcRect t="-5" b="-5"/>
          <a:stretch/>
        </p:blipFill>
        <p:spPr>
          <a:xfrm>
            <a:off x="857707" y="1714500"/>
            <a:ext cx="3047695" cy="2286000"/>
          </a:xfrm>
          <a:prstGeom prst="rect">
            <a:avLst/>
          </a:prstGeom>
        </p:spPr>
      </p:pic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 l="-80" r="-80"/>
          <a:stretch/>
        </p:blipFill>
        <p:spPr>
          <a:xfrm>
            <a:off x="4405579" y="1338682"/>
            <a:ext cx="286207" cy="22860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4809744" y="1285646"/>
            <a:ext cx="29343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Class Balance (Positive Trades)</a:t>
            </a:r>
            <a:endParaRPr lang="en-US" sz="15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rcRect l="-5" r="-5"/>
          <a:stretch/>
        </p:blipFill>
        <p:spPr>
          <a:xfrm>
            <a:off x="4381805" y="1714500"/>
            <a:ext cx="3238805" cy="2286000"/>
          </a:xfrm>
          <a:prstGeom prst="rect">
            <a:avLst/>
          </a:prstGeom>
        </p:spPr>
      </p:pic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244230" y="1338682"/>
            <a:ext cx="228600" cy="228600"/>
          </a:xfrm>
          <a:prstGeom prst="rect">
            <a:avLst/>
          </a:prstGeom>
        </p:spPr>
      </p:pic>
      <p:sp>
        <p:nvSpPr>
          <p:cNvPr id="25" name="Text 17"/>
          <p:cNvSpPr txBox="1"/>
          <p:nvPr/>
        </p:nvSpPr>
        <p:spPr>
          <a:xfrm>
            <a:off x="8620049" y="1285646"/>
            <a:ext cx="274320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Chronological Split</a:t>
            </a:r>
            <a:endParaRPr lang="en-US" sz="1500" dirty="0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9"/>
          <a:srcRect t="-5" b="-5"/>
          <a:stretch/>
        </p:blipFill>
        <p:spPr>
          <a:xfrm>
            <a:off x="8191195" y="1714500"/>
            <a:ext cx="3047695" cy="2286000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rcRect l="-57" r="-57"/>
          <a:stretch/>
        </p:blipFill>
        <p:spPr>
          <a:xfrm>
            <a:off x="1019556" y="4624121"/>
            <a:ext cx="200254" cy="228600"/>
          </a:xfrm>
          <a:prstGeom prst="rect">
            <a:avLst/>
          </a:prstGeom>
        </p:spPr>
      </p:pic>
      <p:sp>
        <p:nvSpPr>
          <p:cNvPr id="28" name="Text 18"/>
          <p:cNvSpPr txBox="1"/>
          <p:nvPr/>
        </p:nvSpPr>
        <p:spPr>
          <a:xfrm>
            <a:off x="1380744" y="4572000"/>
            <a:ext cx="445770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Period (2021 - 2025)</a:t>
            </a:r>
            <a:endParaRPr lang="en-US" sz="1500" dirty="0"/>
          </a:p>
        </p:txBody>
      </p:sp>
      <p:pic>
        <p:nvPicPr>
          <p:cNvPr id="29" name="Image 8" descr="preencoded.png"/>
          <p:cNvPicPr>
            <a:picLocks noChangeAspect="1"/>
          </p:cNvPicPr>
          <p:nvPr/>
        </p:nvPicPr>
        <p:blipFill>
          <a:blip r:embed="rId11"/>
          <a:srcRect t="-396" b="-396"/>
          <a:stretch/>
        </p:blipFill>
        <p:spPr>
          <a:xfrm>
            <a:off x="1143000" y="5429707"/>
            <a:ext cx="4381805" cy="38405"/>
          </a:xfrm>
          <a:prstGeom prst="rect">
            <a:avLst/>
          </a:prstGeom>
        </p:spPr>
      </p:pic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12"/>
          <a:srcRect t="-396" b="-396"/>
          <a:stretch/>
        </p:blipFill>
        <p:spPr>
          <a:xfrm>
            <a:off x="1143000" y="5429707"/>
            <a:ext cx="3810305" cy="38405"/>
          </a:xfrm>
          <a:prstGeom prst="rect">
            <a:avLst/>
          </a:prstGeom>
        </p:spPr>
      </p:pic>
      <p:pic>
        <p:nvPicPr>
          <p:cNvPr id="31" name="Image 10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1314907" y="5286146"/>
            <a:ext cx="228600" cy="228600"/>
          </a:xfrm>
          <a:prstGeom prst="rect">
            <a:avLst/>
          </a:prstGeom>
        </p:spPr>
      </p:pic>
      <p:sp>
        <p:nvSpPr>
          <p:cNvPr id="32" name="Text 19"/>
          <p:cNvSpPr txBox="1"/>
          <p:nvPr/>
        </p:nvSpPr>
        <p:spPr>
          <a:xfrm>
            <a:off x="923544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2021</a:t>
            </a:r>
            <a:endParaRPr lang="en-US" sz="1200" dirty="0"/>
          </a:p>
        </p:txBody>
      </p:sp>
      <p:sp>
        <p:nvSpPr>
          <p:cNvPr id="33" name="Text 20"/>
          <p:cNvSpPr txBox="1"/>
          <p:nvPr/>
        </p:nvSpPr>
        <p:spPr>
          <a:xfrm>
            <a:off x="923544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Start</a:t>
            </a:r>
            <a:endParaRPr lang="en-US" sz="900" dirty="0"/>
          </a:p>
        </p:txBody>
      </p:sp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2584094" y="5286146"/>
            <a:ext cx="228600" cy="228600"/>
          </a:xfrm>
          <a:prstGeom prst="rect">
            <a:avLst/>
          </a:prstGeom>
        </p:spPr>
      </p:pic>
      <p:sp>
        <p:nvSpPr>
          <p:cNvPr id="35" name="Text 21"/>
          <p:cNvSpPr txBox="1"/>
          <p:nvPr/>
        </p:nvSpPr>
        <p:spPr>
          <a:xfrm>
            <a:off x="2193646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2023</a:t>
            </a:r>
            <a:endParaRPr lang="en-US" sz="1200" dirty="0"/>
          </a:p>
        </p:txBody>
      </p:sp>
      <p:sp>
        <p:nvSpPr>
          <p:cNvPr id="36" name="Text 22"/>
          <p:cNvSpPr txBox="1"/>
          <p:nvPr/>
        </p:nvSpPr>
        <p:spPr>
          <a:xfrm>
            <a:off x="2193646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Midpoint</a:t>
            </a:r>
            <a:endParaRPr lang="en-US" sz="900" dirty="0"/>
          </a:p>
        </p:txBody>
      </p:sp>
      <p:pic>
        <p:nvPicPr>
          <p:cNvPr id="37" name="Image 12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3854196" y="5286146"/>
            <a:ext cx="228600" cy="228600"/>
          </a:xfrm>
          <a:prstGeom prst="rect">
            <a:avLst/>
          </a:prstGeom>
        </p:spPr>
      </p:pic>
      <p:sp>
        <p:nvSpPr>
          <p:cNvPr id="38" name="Text 23"/>
          <p:cNvSpPr txBox="1"/>
          <p:nvPr/>
        </p:nvSpPr>
        <p:spPr>
          <a:xfrm>
            <a:off x="3463747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2024</a:t>
            </a:r>
            <a:endParaRPr lang="en-US" sz="1200" dirty="0"/>
          </a:p>
        </p:txBody>
      </p:sp>
      <p:sp>
        <p:nvSpPr>
          <p:cNvPr id="39" name="Text 24"/>
          <p:cNvSpPr txBox="1"/>
          <p:nvPr/>
        </p:nvSpPr>
        <p:spPr>
          <a:xfrm>
            <a:off x="3463747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Train End</a:t>
            </a:r>
            <a:endParaRPr lang="en-US" sz="900" dirty="0"/>
          </a:p>
        </p:txBody>
      </p:sp>
      <p:pic>
        <p:nvPicPr>
          <p:cNvPr id="40" name="Image 13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5124298" y="5286146"/>
            <a:ext cx="228600" cy="228600"/>
          </a:xfrm>
          <a:prstGeom prst="rect">
            <a:avLst/>
          </a:prstGeom>
        </p:spPr>
      </p:pic>
      <p:sp>
        <p:nvSpPr>
          <p:cNvPr id="41" name="Text 25"/>
          <p:cNvSpPr txBox="1"/>
          <p:nvPr/>
        </p:nvSpPr>
        <p:spPr>
          <a:xfrm>
            <a:off x="4733849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2025</a:t>
            </a:r>
            <a:endParaRPr lang="en-US" sz="1200" dirty="0"/>
          </a:p>
        </p:txBody>
      </p:sp>
      <p:sp>
        <p:nvSpPr>
          <p:cNvPr id="42" name="Text 26"/>
          <p:cNvSpPr txBox="1"/>
          <p:nvPr/>
        </p:nvSpPr>
        <p:spPr>
          <a:xfrm>
            <a:off x="4733849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Test End</a:t>
            </a:r>
            <a:endParaRPr lang="en-US" sz="900" dirty="0"/>
          </a:p>
        </p:txBody>
      </p:sp>
      <p:pic>
        <p:nvPicPr>
          <p:cNvPr id="43" name="Image 14" descr="preencoded.png"/>
          <p:cNvPicPr>
            <a:picLocks noChangeAspect="1"/>
          </p:cNvPicPr>
          <p:nvPr/>
        </p:nvPicPr>
        <p:blipFill>
          <a:blip r:embed="rId15"/>
          <a:srcRect t="-45" b="-45"/>
          <a:stretch/>
        </p:blipFill>
        <p:spPr>
          <a:xfrm>
            <a:off x="6324905" y="4624121"/>
            <a:ext cx="256946" cy="228600"/>
          </a:xfrm>
          <a:prstGeom prst="rect">
            <a:avLst/>
          </a:prstGeom>
        </p:spPr>
      </p:pic>
      <p:sp>
        <p:nvSpPr>
          <p:cNvPr id="44" name="Text 27"/>
          <p:cNvSpPr txBox="1"/>
          <p:nvPr/>
        </p:nvSpPr>
        <p:spPr>
          <a:xfrm>
            <a:off x="6715354" y="4572000"/>
            <a:ext cx="46488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Cleaning Pipeline</a:t>
            </a:r>
            <a:endParaRPr lang="en-US" sz="1500" dirty="0"/>
          </a:p>
        </p:txBody>
      </p:sp>
      <p:sp>
        <p:nvSpPr>
          <p:cNvPr id="45" name="Shape 28"/>
          <p:cNvSpPr/>
          <p:nvPr/>
        </p:nvSpPr>
        <p:spPr>
          <a:xfrm>
            <a:off x="6286500" y="5315407"/>
            <a:ext cx="1495044" cy="847649"/>
          </a:xfrm>
          <a:prstGeom prst="roundRect">
            <a:avLst>
              <a:gd name="adj" fmla="val 19393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46" name="Text 29"/>
          <p:cNvSpPr txBox="1"/>
          <p:nvPr/>
        </p:nvSpPr>
        <p:spPr>
          <a:xfrm>
            <a:off x="6362395" y="5438851"/>
            <a:ext cx="1343254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24,966</a:t>
            </a:r>
            <a:endParaRPr lang="en-US" sz="1500" dirty="0"/>
          </a:p>
        </p:txBody>
      </p:sp>
      <p:sp>
        <p:nvSpPr>
          <p:cNvPr id="47" name="Text 30"/>
          <p:cNvSpPr txBox="1"/>
          <p:nvPr/>
        </p:nvSpPr>
        <p:spPr>
          <a:xfrm>
            <a:off x="6362395" y="5810098"/>
            <a:ext cx="134325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Raw Records</a:t>
            </a:r>
            <a:endParaRPr lang="en-US" sz="900" dirty="0"/>
          </a:p>
        </p:txBody>
      </p:sp>
      <p:sp>
        <p:nvSpPr>
          <p:cNvPr id="48" name="Shape 31"/>
          <p:cNvSpPr/>
          <p:nvPr/>
        </p:nvSpPr>
        <p:spPr>
          <a:xfrm>
            <a:off x="7927848" y="5266944"/>
            <a:ext cx="1676095" cy="942746"/>
          </a:xfrm>
          <a:prstGeom prst="roundRect">
            <a:avLst>
              <a:gd name="adj" fmla="val 15676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49" name="Text 32"/>
          <p:cNvSpPr txBox="1"/>
          <p:nvPr/>
        </p:nvSpPr>
        <p:spPr>
          <a:xfrm>
            <a:off x="8336585" y="5372100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Missing values</a:t>
            </a:r>
            <a:endParaRPr lang="en-US" sz="900" dirty="0"/>
          </a:p>
        </p:txBody>
      </p:sp>
      <p:pic>
        <p:nvPicPr>
          <p:cNvPr id="50" name="Image 15" descr="preencoded.png"/>
          <p:cNvPicPr>
            <a:picLocks noChangeAspect="1"/>
          </p:cNvPicPr>
          <p:nvPr/>
        </p:nvPicPr>
        <p:blipFill>
          <a:blip r:embed="rId16"/>
          <a:srcRect l="-8400" r="-8400"/>
          <a:stretch/>
        </p:blipFill>
        <p:spPr>
          <a:xfrm>
            <a:off x="8127187" y="5424221"/>
            <a:ext cx="133502" cy="114300"/>
          </a:xfrm>
          <a:prstGeom prst="rect">
            <a:avLst/>
          </a:prstGeom>
        </p:spPr>
      </p:pic>
      <p:sp>
        <p:nvSpPr>
          <p:cNvPr id="51" name="Text 33"/>
          <p:cNvSpPr txBox="1"/>
          <p:nvPr/>
        </p:nvSpPr>
        <p:spPr>
          <a:xfrm>
            <a:off x="8336585" y="5629046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Median impute</a:t>
            </a:r>
            <a:endParaRPr lang="en-US" sz="900" dirty="0"/>
          </a:p>
        </p:txBody>
      </p:sp>
      <p:pic>
        <p:nvPicPr>
          <p:cNvPr id="52" name="Image 16" descr="preencoded.png"/>
          <p:cNvPicPr>
            <a:picLocks noChangeAspect="1"/>
          </p:cNvPicPr>
          <p:nvPr/>
        </p:nvPicPr>
        <p:blipFill>
          <a:blip r:embed="rId17"/>
          <a:srcRect l="-27867" r="-27867"/>
          <a:stretch/>
        </p:blipFill>
        <p:spPr>
          <a:xfrm>
            <a:off x="8127187" y="5682082"/>
            <a:ext cx="133502" cy="114300"/>
          </a:xfrm>
          <a:prstGeom prst="rect">
            <a:avLst/>
          </a:prstGeom>
        </p:spPr>
      </p:pic>
      <p:sp>
        <p:nvSpPr>
          <p:cNvPr id="53" name="Text 34"/>
          <p:cNvSpPr txBox="1"/>
          <p:nvPr/>
        </p:nvSpPr>
        <p:spPr>
          <a:xfrm>
            <a:off x="8336585" y="5886907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Critical gaps</a:t>
            </a:r>
            <a:endParaRPr lang="en-US" sz="900" dirty="0"/>
          </a:p>
        </p:txBody>
      </p:sp>
      <p:pic>
        <p:nvPicPr>
          <p:cNvPr id="54" name="Image 17" descr="preencoded.png"/>
          <p:cNvPicPr>
            <a:picLocks noChangeAspect="1"/>
          </p:cNvPicPr>
          <p:nvPr/>
        </p:nvPicPr>
        <p:blipFill>
          <a:blip r:embed="rId18"/>
          <a:srcRect l="-8400" r="-8400"/>
          <a:stretch/>
        </p:blipFill>
        <p:spPr>
          <a:xfrm>
            <a:off x="8127187" y="5939028"/>
            <a:ext cx="133502" cy="114300"/>
          </a:xfrm>
          <a:prstGeom prst="rect">
            <a:avLst/>
          </a:prstGeom>
        </p:spPr>
      </p:pic>
      <p:sp>
        <p:nvSpPr>
          <p:cNvPr id="55" name="Shape 35"/>
          <p:cNvSpPr/>
          <p:nvPr/>
        </p:nvSpPr>
        <p:spPr>
          <a:xfrm>
            <a:off x="9751162" y="5315407"/>
            <a:ext cx="1495044" cy="847649"/>
          </a:xfrm>
          <a:prstGeom prst="roundRect">
            <a:avLst>
              <a:gd name="adj" fmla="val 19393"/>
            </a:avLst>
          </a:prstGeom>
          <a:solidFill>
            <a:srgbClr val="F0FDF4"/>
          </a:solidFill>
          <a:ln w="12700">
            <a:solidFill>
              <a:srgbClr val="BBF7D0"/>
            </a:solidFill>
            <a:prstDash val="solid"/>
          </a:ln>
        </p:spPr>
      </p:sp>
      <p:sp>
        <p:nvSpPr>
          <p:cNvPr id="56" name="Text 36"/>
          <p:cNvSpPr txBox="1"/>
          <p:nvPr/>
        </p:nvSpPr>
        <p:spPr>
          <a:xfrm>
            <a:off x="9827057" y="5438851"/>
            <a:ext cx="1343254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6A34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19,742</a:t>
            </a:r>
            <a:endParaRPr lang="en-US" sz="1500" dirty="0"/>
          </a:p>
        </p:txBody>
      </p:sp>
      <p:sp>
        <p:nvSpPr>
          <p:cNvPr id="57" name="Text 37"/>
          <p:cNvSpPr txBox="1"/>
          <p:nvPr/>
        </p:nvSpPr>
        <p:spPr>
          <a:xfrm>
            <a:off x="9827057" y="5810098"/>
            <a:ext cx="134325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Clean Records</a:t>
            </a:r>
            <a:endParaRPr lang="en-US" sz="900" dirty="0"/>
          </a:p>
        </p:txBody>
      </p:sp>
      <p:pic>
        <p:nvPicPr>
          <p:cNvPr id="58" name="Image 18" descr="preencoded.png"/>
          <p:cNvPicPr>
            <a:picLocks noChangeAspect="1"/>
          </p:cNvPicPr>
          <p:nvPr/>
        </p:nvPicPr>
        <p:blipFill>
          <a:blip r:embed="rId19"/>
          <a:srcRect l="-760" r="-760"/>
          <a:stretch/>
        </p:blipFill>
        <p:spPr>
          <a:xfrm>
            <a:off x="7775143" y="5650992"/>
            <a:ext cx="152705" cy="171907"/>
          </a:xfrm>
          <a:prstGeom prst="rect">
            <a:avLst/>
          </a:prstGeom>
        </p:spPr>
      </p:pic>
      <p:pic>
        <p:nvPicPr>
          <p:cNvPr id="59" name="Image 19" descr="preencoded.png"/>
          <p:cNvPicPr>
            <a:picLocks noChangeAspect="1"/>
          </p:cNvPicPr>
          <p:nvPr/>
        </p:nvPicPr>
        <p:blipFill>
          <a:blip r:embed="rId19"/>
          <a:srcRect l="-760" r="-760"/>
          <a:stretch/>
        </p:blipFill>
        <p:spPr>
          <a:xfrm>
            <a:off x="9598457" y="5650992"/>
            <a:ext cx="152705" cy="17190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619695" y="-952805"/>
            <a:ext cx="3810305" cy="3810305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3810305"/>
            <a:ext cx="4762195" cy="4762195"/>
          </a:xfrm>
          <a:prstGeom prst="ellipse">
            <a:avLst/>
          </a:prstGeom>
          <a:solidFill>
            <a:srgbClr val="8B5CF6">
              <a:alpha val="8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047902"/>
            <a:ext cx="4286707" cy="1276502"/>
          </a:xfrm>
          <a:prstGeom prst="roundRect">
            <a:avLst>
              <a:gd name="adj" fmla="val 12830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61695" y="1047902"/>
            <a:ext cx="4286707" cy="38405"/>
          </a:xfrm>
          <a:prstGeom prst="roundRect">
            <a:avLst>
              <a:gd name="adj" fmla="val 426437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144207" y="1047902"/>
            <a:ext cx="4286707" cy="1324051"/>
          </a:xfrm>
          <a:prstGeom prst="roundRect">
            <a:avLst>
              <a:gd name="adj" fmla="val 11924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7144207" y="1047902"/>
            <a:ext cx="4286707" cy="38405"/>
          </a:xfrm>
          <a:prstGeom prst="roundRect">
            <a:avLst>
              <a:gd name="adj" fmla="val 411098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61695" y="2667305"/>
            <a:ext cx="4334256" cy="2762402"/>
          </a:xfrm>
          <a:prstGeom prst="roundRect">
            <a:avLst>
              <a:gd name="adj" fmla="val 2739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761695" y="2667305"/>
            <a:ext cx="47549" cy="2762402"/>
          </a:xfrm>
          <a:prstGeom prst="roundRect">
            <a:avLst>
              <a:gd name="adj" fmla="val 159151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7144207" y="2667305"/>
            <a:ext cx="4334256" cy="2667305"/>
          </a:xfrm>
          <a:prstGeom prst="roundRect">
            <a:avLst>
              <a:gd name="adj" fmla="val 2938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7144207" y="2667305"/>
            <a:ext cx="47549" cy="2667305"/>
          </a:xfrm>
          <a:prstGeom prst="roundRect">
            <a:avLst>
              <a:gd name="adj" fmla="val 164834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3238805" y="5619902"/>
            <a:ext cx="5790895" cy="1123798"/>
          </a:xfrm>
          <a:prstGeom prst="roundRect">
            <a:avLst>
              <a:gd name="adj" fmla="val 16549"/>
            </a:avLst>
          </a:prstGeom>
          <a:solidFill>
            <a:srgbClr val="F8FAFC"/>
          </a:solidFill>
          <a:ln w="25400">
            <a:solidFill>
              <a:srgbClr val="8B5CF6"/>
            </a:solidFill>
            <a:prstDash val="solid"/>
          </a:ln>
          <a:effectLst>
            <a:outerShdw blurRad="139700" dist="38100" dir="16200000" algn="bl" rotWithShape="0">
              <a:srgbClr val="8B5CF6">
                <a:alpha val="15000"/>
              </a:srgbClr>
            </a:outerShdw>
          </a:effectLst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>
            <a:alphaModFix amt="90000"/>
          </a:blip>
          <a:srcRect l="-133" r="-133"/>
          <a:stretch/>
        </p:blipFill>
        <p:spPr>
          <a:xfrm>
            <a:off x="2819095" y="2361895"/>
            <a:ext cx="171907" cy="228600"/>
          </a:xfrm>
          <a:prstGeom prst="rect">
            <a:avLst/>
          </a:prstGeom>
        </p:spPr>
      </p:pic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>
            <a:alphaModFix amt="90000"/>
          </a:blip>
          <a:srcRect l="-133" r="-133"/>
          <a:stretch/>
        </p:blipFill>
        <p:spPr>
          <a:xfrm>
            <a:off x="9201607" y="2361895"/>
            <a:ext cx="171907" cy="228600"/>
          </a:xfrm>
          <a:prstGeom prst="rect">
            <a:avLst/>
          </a:prstGeom>
        </p:spPr>
      </p:pic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>
            <a:alphaModFix amt="80000"/>
          </a:blip>
          <a:srcRect t="-384" b="-384"/>
          <a:stretch/>
        </p:blipFill>
        <p:spPr>
          <a:xfrm>
            <a:off x="5524805" y="2467051"/>
            <a:ext cx="952805" cy="19202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>
            <a:alphaModFix amt="90000"/>
          </a:blip>
          <a:srcRect/>
          <a:stretch/>
        </p:blipFill>
        <p:spPr>
          <a:xfrm>
            <a:off x="6476695" y="2381098"/>
            <a:ext cx="95098" cy="190195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>
            <a:alphaModFix amt="90000"/>
          </a:blip>
          <a:srcRect l="-28376" r="-28376"/>
          <a:stretch/>
        </p:blipFill>
        <p:spPr>
          <a:xfrm>
            <a:off x="3188513" y="5280660"/>
            <a:ext cx="485546" cy="495605"/>
          </a:xfrm>
          <a:prstGeom prst="rect">
            <a:avLst/>
          </a:prstGeom>
        </p:spPr>
      </p:pic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8">
            <a:alphaModFix amt="90000"/>
          </a:blip>
          <a:srcRect l="-28376" r="-28376"/>
          <a:stretch/>
        </p:blipFill>
        <p:spPr>
          <a:xfrm>
            <a:off x="8522208" y="5280660"/>
            <a:ext cx="485546" cy="495605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952805" y="333756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Model Architecture Deep Dive</a:t>
            </a:r>
            <a:endParaRPr lang="en-US" sz="3000" dirty="0"/>
          </a:p>
        </p:txBody>
      </p:sp>
      <p:pic>
        <p:nvPicPr>
          <p:cNvPr id="23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990295" y="1252728"/>
            <a:ext cx="209398" cy="209398"/>
          </a:xfrm>
          <a:prstGeom prst="rect">
            <a:avLst/>
          </a:prstGeom>
        </p:spPr>
      </p:pic>
      <p:sp>
        <p:nvSpPr>
          <p:cNvPr id="24" name="Text 14"/>
          <p:cNvSpPr txBox="1"/>
          <p:nvPr/>
        </p:nvSpPr>
        <p:spPr>
          <a:xfrm>
            <a:off x="1333195" y="1190549"/>
            <a:ext cx="297180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Feature Stream</a:t>
            </a:r>
            <a:endParaRPr lang="en-US" sz="1500" dirty="0"/>
          </a:p>
        </p:txBody>
      </p:sp>
      <p:sp>
        <p:nvSpPr>
          <p:cNvPr id="25" name="Shape 15"/>
          <p:cNvSpPr/>
          <p:nvPr/>
        </p:nvSpPr>
        <p:spPr>
          <a:xfrm>
            <a:off x="952805" y="1571854"/>
            <a:ext cx="666598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26" name="Text 16"/>
          <p:cNvSpPr txBox="1"/>
          <p:nvPr/>
        </p:nvSpPr>
        <p:spPr>
          <a:xfrm>
            <a:off x="952805" y="1571854"/>
            <a:ext cx="724205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Returns</a:t>
            </a:r>
            <a:endParaRPr lang="en-US" sz="1000" dirty="0"/>
          </a:p>
        </p:txBody>
      </p:sp>
      <p:sp>
        <p:nvSpPr>
          <p:cNvPr id="27" name="Shape 17"/>
          <p:cNvSpPr/>
          <p:nvPr/>
        </p:nvSpPr>
        <p:spPr>
          <a:xfrm>
            <a:off x="1687068" y="1571854"/>
            <a:ext cx="857707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28" name="Text 18"/>
          <p:cNvSpPr txBox="1"/>
          <p:nvPr/>
        </p:nvSpPr>
        <p:spPr>
          <a:xfrm>
            <a:off x="1687068" y="1571854"/>
            <a:ext cx="9144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SMA / EMA</a:t>
            </a:r>
            <a:endParaRPr lang="en-US" sz="1000" dirty="0"/>
          </a:p>
        </p:txBody>
      </p:sp>
      <p:sp>
        <p:nvSpPr>
          <p:cNvPr id="29" name="Shape 19"/>
          <p:cNvSpPr/>
          <p:nvPr/>
        </p:nvSpPr>
        <p:spPr>
          <a:xfrm>
            <a:off x="2620670" y="1571854"/>
            <a:ext cx="400507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0" name="Text 20"/>
          <p:cNvSpPr txBox="1"/>
          <p:nvPr/>
        </p:nvSpPr>
        <p:spPr>
          <a:xfrm>
            <a:off x="2620670" y="1571854"/>
            <a:ext cx="4572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RSI</a:t>
            </a:r>
            <a:endParaRPr lang="en-US" sz="1000" dirty="0"/>
          </a:p>
        </p:txBody>
      </p:sp>
      <p:sp>
        <p:nvSpPr>
          <p:cNvPr id="31" name="Shape 21"/>
          <p:cNvSpPr/>
          <p:nvPr/>
        </p:nvSpPr>
        <p:spPr>
          <a:xfrm>
            <a:off x="3094330" y="1571854"/>
            <a:ext cx="562356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2" name="Text 22"/>
          <p:cNvSpPr txBox="1"/>
          <p:nvPr/>
        </p:nvSpPr>
        <p:spPr>
          <a:xfrm>
            <a:off x="3094330" y="1571854"/>
            <a:ext cx="619963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MACD</a:t>
            </a:r>
            <a:endParaRPr lang="en-US" sz="1000" dirty="0"/>
          </a:p>
        </p:txBody>
      </p:sp>
      <p:sp>
        <p:nvSpPr>
          <p:cNvPr id="33" name="Shape 23"/>
          <p:cNvSpPr/>
          <p:nvPr/>
        </p:nvSpPr>
        <p:spPr>
          <a:xfrm>
            <a:off x="3728923" y="1571854"/>
            <a:ext cx="714146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4" name="Text 24"/>
          <p:cNvSpPr txBox="1"/>
          <p:nvPr/>
        </p:nvSpPr>
        <p:spPr>
          <a:xfrm>
            <a:off x="3728923" y="1571854"/>
            <a:ext cx="771754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Volatility</a:t>
            </a:r>
            <a:endParaRPr lang="en-US" sz="1000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10"/>
          <a:srcRect l="-1528" r="-1528"/>
          <a:stretch/>
        </p:blipFill>
        <p:spPr>
          <a:xfrm>
            <a:off x="7396582" y="1252728"/>
            <a:ext cx="161849" cy="209398"/>
          </a:xfrm>
          <a:prstGeom prst="rect">
            <a:avLst/>
          </a:prstGeom>
        </p:spPr>
      </p:pic>
      <p:sp>
        <p:nvSpPr>
          <p:cNvPr id="36" name="Text 25"/>
          <p:cNvSpPr txBox="1"/>
          <p:nvPr/>
        </p:nvSpPr>
        <p:spPr>
          <a:xfrm>
            <a:off x="7715707" y="1190549"/>
            <a:ext cx="318577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65F4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Feature Stream</a:t>
            </a:r>
            <a:endParaRPr lang="en-US" sz="1500" dirty="0"/>
          </a:p>
        </p:txBody>
      </p:sp>
      <p:sp>
        <p:nvSpPr>
          <p:cNvPr id="37" name="Shape 26"/>
          <p:cNvSpPr/>
          <p:nvPr/>
        </p:nvSpPr>
        <p:spPr>
          <a:xfrm>
            <a:off x="7334402" y="1571854"/>
            <a:ext cx="1505102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38" name="Text 27"/>
          <p:cNvSpPr txBox="1"/>
          <p:nvPr/>
        </p:nvSpPr>
        <p:spPr>
          <a:xfrm>
            <a:off x="7334402" y="1571854"/>
            <a:ext cx="1565453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Return on Equity (ROE)</a:t>
            </a:r>
            <a:endParaRPr lang="en-US" sz="1000" dirty="0"/>
          </a:p>
        </p:txBody>
      </p:sp>
      <p:sp>
        <p:nvSpPr>
          <p:cNvPr id="39" name="Shape 28"/>
          <p:cNvSpPr/>
          <p:nvPr/>
        </p:nvSpPr>
        <p:spPr>
          <a:xfrm>
            <a:off x="8911742" y="1571854"/>
            <a:ext cx="1390802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0" name="Text 29"/>
          <p:cNvSpPr txBox="1"/>
          <p:nvPr/>
        </p:nvSpPr>
        <p:spPr>
          <a:xfrm>
            <a:off x="8911742" y="1571854"/>
            <a:ext cx="144841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Debt-to-Equity (D/E)</a:t>
            </a:r>
            <a:endParaRPr lang="en-US" sz="1000" dirty="0"/>
          </a:p>
        </p:txBody>
      </p:sp>
      <p:sp>
        <p:nvSpPr>
          <p:cNvPr id="41" name="Shape 30"/>
          <p:cNvSpPr/>
          <p:nvPr/>
        </p:nvSpPr>
        <p:spPr>
          <a:xfrm>
            <a:off x="7334402" y="1990649"/>
            <a:ext cx="961949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2" name="Text 31"/>
          <p:cNvSpPr txBox="1"/>
          <p:nvPr/>
        </p:nvSpPr>
        <p:spPr>
          <a:xfrm>
            <a:off x="7334402" y="1990649"/>
            <a:ext cx="1019556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Profit Margin</a:t>
            </a:r>
            <a:endParaRPr lang="en-US" sz="1000" dirty="0"/>
          </a:p>
        </p:txBody>
      </p:sp>
      <p:sp>
        <p:nvSpPr>
          <p:cNvPr id="43" name="Shape 32"/>
          <p:cNvSpPr/>
          <p:nvPr/>
        </p:nvSpPr>
        <p:spPr>
          <a:xfrm>
            <a:off x="8364017" y="1990649"/>
            <a:ext cx="437998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4" name="Text 33"/>
          <p:cNvSpPr txBox="1"/>
          <p:nvPr/>
        </p:nvSpPr>
        <p:spPr>
          <a:xfrm>
            <a:off x="8364017" y="1990649"/>
            <a:ext cx="495605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EPS</a:t>
            </a:r>
            <a:endParaRPr lang="en-US" sz="1000" dirty="0"/>
          </a:p>
        </p:txBody>
      </p:sp>
      <p:pic>
        <p:nvPicPr>
          <p:cNvPr id="45" name="Image 9" descr="preencoded.png"/>
          <p:cNvPicPr>
            <a:picLocks noChangeAspect="1"/>
          </p:cNvPicPr>
          <p:nvPr/>
        </p:nvPicPr>
        <p:blipFill>
          <a:blip r:embed="rId11"/>
          <a:srcRect l="-1004" r="-1004"/>
          <a:stretch/>
        </p:blipFill>
        <p:spPr>
          <a:xfrm>
            <a:off x="961949" y="2872130"/>
            <a:ext cx="267005" cy="209398"/>
          </a:xfrm>
          <a:prstGeom prst="rect">
            <a:avLst/>
          </a:prstGeom>
        </p:spPr>
      </p:pic>
      <p:sp>
        <p:nvSpPr>
          <p:cNvPr id="46" name="Text 34"/>
          <p:cNvSpPr txBox="1"/>
          <p:nvPr/>
        </p:nvSpPr>
        <p:spPr>
          <a:xfrm>
            <a:off x="1333195" y="2809951"/>
            <a:ext cx="3303727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Network Architecture</a:t>
            </a:r>
            <a:endParaRPr lang="en-US" sz="1500" dirty="0"/>
          </a:p>
        </p:txBody>
      </p:sp>
      <p:sp>
        <p:nvSpPr>
          <p:cNvPr id="47" name="Shape 35"/>
          <p:cNvSpPr/>
          <p:nvPr/>
        </p:nvSpPr>
        <p:spPr>
          <a:xfrm>
            <a:off x="1014070" y="3238805"/>
            <a:ext cx="1971446" cy="304495"/>
          </a:xfrm>
          <a:prstGeom prst="roundRect">
            <a:avLst>
              <a:gd name="adj" fmla="val 75075"/>
            </a:avLst>
          </a:prstGeom>
          <a:solidFill>
            <a:srgbClr val="E2E8F0"/>
          </a:solidFill>
          <a:ln/>
        </p:spPr>
      </p:sp>
      <p:sp>
        <p:nvSpPr>
          <p:cNvPr id="48" name="Shape 36"/>
          <p:cNvSpPr/>
          <p:nvPr/>
        </p:nvSpPr>
        <p:spPr>
          <a:xfrm>
            <a:off x="1014070" y="3238805"/>
            <a:ext cx="28346" cy="304495"/>
          </a:xfrm>
          <a:prstGeom prst="roundRect">
            <a:avLst>
              <a:gd name="adj" fmla="val 806463"/>
            </a:avLst>
          </a:prstGeom>
          <a:solidFill>
            <a:srgbClr val="94A3B8"/>
          </a:solidFill>
          <a:ln w="12700">
            <a:solidFill>
              <a:srgbClr val="94A3B8">
                <a:alpha val="0"/>
              </a:srgbClr>
            </a:solidFill>
            <a:prstDash val="solid"/>
          </a:ln>
        </p:spPr>
      </p:sp>
      <p:sp>
        <p:nvSpPr>
          <p:cNvPr id="49" name="Text 37"/>
          <p:cNvSpPr txBox="1"/>
          <p:nvPr/>
        </p:nvSpPr>
        <p:spPr>
          <a:xfrm>
            <a:off x="976579" y="3238805"/>
            <a:ext cx="2048256" cy="3054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60-Day Rolling Windows</a:t>
            </a:r>
            <a:endParaRPr lang="en-US" sz="900" dirty="0"/>
          </a:p>
        </p:txBody>
      </p:sp>
      <p:pic>
        <p:nvPicPr>
          <p:cNvPr id="50" name="Image 10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3581705"/>
            <a:ext cx="75895" cy="105156"/>
          </a:xfrm>
          <a:prstGeom prst="rect">
            <a:avLst/>
          </a:prstGeom>
        </p:spPr>
      </p:pic>
      <p:sp>
        <p:nvSpPr>
          <p:cNvPr id="51" name="Shape 38"/>
          <p:cNvSpPr/>
          <p:nvPr/>
        </p:nvSpPr>
        <p:spPr>
          <a:xfrm>
            <a:off x="1019556" y="3724351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52" name="Text 39"/>
          <p:cNvSpPr txBox="1"/>
          <p:nvPr/>
        </p:nvSpPr>
        <p:spPr>
          <a:xfrm>
            <a:off x="981151" y="3724351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(64, ret_seq=True)</a:t>
            </a:r>
            <a:endParaRPr lang="en-US" sz="900" dirty="0"/>
          </a:p>
        </p:txBody>
      </p:sp>
      <p:pic>
        <p:nvPicPr>
          <p:cNvPr id="53" name="Image 11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4086454"/>
            <a:ext cx="75895" cy="105156"/>
          </a:xfrm>
          <a:prstGeom prst="rect">
            <a:avLst/>
          </a:prstGeom>
        </p:spPr>
      </p:pic>
      <p:sp>
        <p:nvSpPr>
          <p:cNvPr id="54" name="Shape 40"/>
          <p:cNvSpPr/>
          <p:nvPr/>
        </p:nvSpPr>
        <p:spPr>
          <a:xfrm>
            <a:off x="1019556" y="4229100"/>
            <a:ext cx="1962302" cy="276149"/>
          </a:xfrm>
          <a:prstGeom prst="roundRect">
            <a:avLst>
              <a:gd name="adj" fmla="val 91345"/>
            </a:avLst>
          </a:prstGeom>
          <a:solidFill>
            <a:srgbClr val="FEF2F2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55" name="Text 41"/>
          <p:cNvSpPr txBox="1"/>
          <p:nvPr/>
        </p:nvSpPr>
        <p:spPr>
          <a:xfrm>
            <a:off x="981151" y="4229100"/>
            <a:ext cx="2039112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25400" rIns="114300" bIns="254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B91C1C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Dropout (0.5)</a:t>
            </a:r>
            <a:endParaRPr lang="en-US" sz="900" dirty="0"/>
          </a:p>
        </p:txBody>
      </p:sp>
      <p:pic>
        <p:nvPicPr>
          <p:cNvPr id="56" name="Image 12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4543654"/>
            <a:ext cx="75895" cy="105156"/>
          </a:xfrm>
          <a:prstGeom prst="rect">
            <a:avLst/>
          </a:prstGeom>
        </p:spPr>
      </p:pic>
      <p:sp>
        <p:nvSpPr>
          <p:cNvPr id="57" name="Shape 42"/>
          <p:cNvSpPr/>
          <p:nvPr/>
        </p:nvSpPr>
        <p:spPr>
          <a:xfrm>
            <a:off x="1019556" y="4686300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58" name="Text 43"/>
          <p:cNvSpPr txBox="1"/>
          <p:nvPr/>
        </p:nvSpPr>
        <p:spPr>
          <a:xfrm>
            <a:off x="981151" y="4686300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(32 units)</a:t>
            </a:r>
            <a:endParaRPr lang="en-US" sz="900" dirty="0"/>
          </a:p>
        </p:txBody>
      </p:sp>
      <p:pic>
        <p:nvPicPr>
          <p:cNvPr id="59" name="Image 13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5048402"/>
            <a:ext cx="75895" cy="105156"/>
          </a:xfrm>
          <a:prstGeom prst="rect">
            <a:avLst/>
          </a:prstGeom>
        </p:spPr>
      </p:pic>
      <p:sp>
        <p:nvSpPr>
          <p:cNvPr id="60" name="Shape 44"/>
          <p:cNvSpPr/>
          <p:nvPr/>
        </p:nvSpPr>
        <p:spPr>
          <a:xfrm>
            <a:off x="1019556" y="5191049"/>
            <a:ext cx="1962302" cy="276149"/>
          </a:xfrm>
          <a:prstGeom prst="roundRect">
            <a:avLst>
              <a:gd name="adj" fmla="val 91345"/>
            </a:avLst>
          </a:prstGeom>
          <a:solidFill>
            <a:srgbClr val="FEF2F2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61" name="Text 45"/>
          <p:cNvSpPr txBox="1"/>
          <p:nvPr/>
        </p:nvSpPr>
        <p:spPr>
          <a:xfrm>
            <a:off x="981151" y="5191049"/>
            <a:ext cx="2039112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25400" rIns="114300" bIns="254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B91C1C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Dropout (0.5)</a:t>
            </a:r>
            <a:endParaRPr lang="en-US" sz="900" dirty="0"/>
          </a:p>
        </p:txBody>
      </p:sp>
      <p:pic>
        <p:nvPicPr>
          <p:cNvPr id="62" name="Image 14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5505602"/>
            <a:ext cx="75895" cy="105156"/>
          </a:xfrm>
          <a:prstGeom prst="rect">
            <a:avLst/>
          </a:prstGeom>
        </p:spPr>
      </p:pic>
      <p:sp>
        <p:nvSpPr>
          <p:cNvPr id="63" name="Shape 46"/>
          <p:cNvSpPr/>
          <p:nvPr/>
        </p:nvSpPr>
        <p:spPr>
          <a:xfrm>
            <a:off x="1019556" y="5648249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F5F3FF"/>
          </a:solidFill>
          <a:ln w="12700">
            <a:solidFill>
              <a:srgbClr val="8B5CF6"/>
            </a:solidFill>
            <a:prstDash val="solid"/>
          </a:ln>
        </p:spPr>
      </p:sp>
      <p:sp>
        <p:nvSpPr>
          <p:cNvPr id="64" name="Text 47"/>
          <p:cNvSpPr txBox="1"/>
          <p:nvPr/>
        </p:nvSpPr>
        <p:spPr>
          <a:xfrm>
            <a:off x="981151" y="5648249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D28D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Dense (Sigmoid)</a:t>
            </a:r>
            <a:endParaRPr lang="en-US" sz="900" dirty="0"/>
          </a:p>
        </p:txBody>
      </p:sp>
      <p:sp>
        <p:nvSpPr>
          <p:cNvPr id="65" name="Shape 48"/>
          <p:cNvSpPr/>
          <p:nvPr/>
        </p:nvSpPr>
        <p:spPr>
          <a:xfrm>
            <a:off x="3143707" y="3429000"/>
            <a:ext cx="1714500" cy="1123798"/>
          </a:xfrm>
          <a:prstGeom prst="roundRect">
            <a:avLst>
              <a:gd name="adj" fmla="val 11033"/>
            </a:avLst>
          </a:prstGeom>
          <a:solidFill>
            <a:srgbClr val="FFFFFF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66" name="Text 49"/>
          <p:cNvSpPr txBox="1"/>
          <p:nvPr/>
        </p:nvSpPr>
        <p:spPr>
          <a:xfrm>
            <a:off x="3457346" y="3552444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Loss:</a:t>
            </a: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BCE</a:t>
            </a:r>
            <a:endParaRPr lang="en-US" sz="900" dirty="0"/>
          </a:p>
        </p:txBody>
      </p:sp>
      <p:pic>
        <p:nvPicPr>
          <p:cNvPr id="67" name="Image 15" descr="preencoded.png"/>
          <p:cNvPicPr>
            <a:picLocks noChangeAspect="1"/>
          </p:cNvPicPr>
          <p:nvPr/>
        </p:nvPicPr>
        <p:blipFill>
          <a:blip r:embed="rId13"/>
          <a:srcRect l="-27037" r="-27037"/>
          <a:stretch/>
        </p:blipFill>
        <p:spPr>
          <a:xfrm>
            <a:off x="3267151" y="3605479"/>
            <a:ext cx="190195" cy="123444"/>
          </a:xfrm>
          <a:prstGeom prst="rect">
            <a:avLst/>
          </a:prstGeom>
        </p:spPr>
      </p:pic>
      <p:sp>
        <p:nvSpPr>
          <p:cNvPr id="68" name="Text 50"/>
          <p:cNvSpPr txBox="1"/>
          <p:nvPr/>
        </p:nvSpPr>
        <p:spPr>
          <a:xfrm>
            <a:off x="3457346" y="3877056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Optim:</a:t>
            </a: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Adam</a:t>
            </a:r>
            <a:endParaRPr lang="en-US" sz="900" dirty="0"/>
          </a:p>
        </p:txBody>
      </p:sp>
      <p:pic>
        <p:nvPicPr>
          <p:cNvPr id="69" name="Image 16" descr="preencoded.png"/>
          <p:cNvPicPr>
            <a:picLocks noChangeAspect="1"/>
          </p:cNvPicPr>
          <p:nvPr/>
        </p:nvPicPr>
        <p:blipFill>
          <a:blip r:embed="rId14"/>
          <a:srcRect l="-38042" r="-38042"/>
          <a:stretch/>
        </p:blipFill>
        <p:spPr>
          <a:xfrm>
            <a:off x="3267151" y="3929177"/>
            <a:ext cx="190195" cy="123444"/>
          </a:xfrm>
          <a:prstGeom prst="rect">
            <a:avLst/>
          </a:prstGeom>
        </p:spPr>
      </p:pic>
      <p:sp>
        <p:nvSpPr>
          <p:cNvPr id="70" name="Text 51"/>
          <p:cNvSpPr txBox="1"/>
          <p:nvPr/>
        </p:nvSpPr>
        <p:spPr>
          <a:xfrm>
            <a:off x="3457346" y="4200754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Early Stopping</a:t>
            </a:r>
            <a:endParaRPr lang="en-US" sz="900" dirty="0"/>
          </a:p>
        </p:txBody>
      </p:sp>
      <p:pic>
        <p:nvPicPr>
          <p:cNvPr id="71" name="Image 17" descr="preencoded.png"/>
          <p:cNvPicPr>
            <a:picLocks noChangeAspect="1"/>
          </p:cNvPicPr>
          <p:nvPr/>
        </p:nvPicPr>
        <p:blipFill>
          <a:blip r:embed="rId15"/>
          <a:srcRect l="-38042" r="-38042"/>
          <a:stretch/>
        </p:blipFill>
        <p:spPr>
          <a:xfrm>
            <a:off x="3267151" y="4252874"/>
            <a:ext cx="190195" cy="123444"/>
          </a:xfrm>
          <a:prstGeom prst="rect">
            <a:avLst/>
          </a:prstGeom>
        </p:spPr>
      </p:pic>
      <p:pic>
        <p:nvPicPr>
          <p:cNvPr id="72" name="Image 18" descr="preencoded.png"/>
          <p:cNvPicPr>
            <a:picLocks noChangeAspect="1"/>
          </p:cNvPicPr>
          <p:nvPr/>
        </p:nvPicPr>
        <p:blipFill>
          <a:blip r:embed="rId16"/>
          <a:srcRect t="-600" b="-600"/>
          <a:stretch/>
        </p:blipFill>
        <p:spPr>
          <a:xfrm>
            <a:off x="7386523" y="2872130"/>
            <a:ext cx="181051" cy="209398"/>
          </a:xfrm>
          <a:prstGeom prst="rect">
            <a:avLst/>
          </a:prstGeom>
        </p:spPr>
      </p:pic>
      <p:sp>
        <p:nvSpPr>
          <p:cNvPr id="73" name="Text 52"/>
          <p:cNvSpPr txBox="1"/>
          <p:nvPr/>
        </p:nvSpPr>
        <p:spPr>
          <a:xfrm>
            <a:off x="7715707" y="2809951"/>
            <a:ext cx="316291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65F4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XGBoost Model (Tabular)</a:t>
            </a:r>
            <a:endParaRPr lang="en-US" sz="1500" dirty="0"/>
          </a:p>
        </p:txBody>
      </p:sp>
      <p:sp>
        <p:nvSpPr>
          <p:cNvPr id="74" name="Shape 53"/>
          <p:cNvSpPr/>
          <p:nvPr/>
        </p:nvSpPr>
        <p:spPr>
          <a:xfrm>
            <a:off x="7334402" y="3286354"/>
            <a:ext cx="381305" cy="495605"/>
          </a:xfrm>
          <a:prstGeom prst="roundRect">
            <a:avLst>
              <a:gd name="adj" fmla="val 95923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75" name="Text 54"/>
          <p:cNvSpPr txBox="1"/>
          <p:nvPr/>
        </p:nvSpPr>
        <p:spPr>
          <a:xfrm>
            <a:off x="7830007" y="3374136"/>
            <a:ext cx="702259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max_depth</a:t>
            </a:r>
            <a:endParaRPr lang="en-US" sz="900" dirty="0"/>
          </a:p>
        </p:txBody>
      </p:sp>
      <p:sp>
        <p:nvSpPr>
          <p:cNvPr id="76" name="Text 55"/>
          <p:cNvSpPr txBox="1"/>
          <p:nvPr/>
        </p:nvSpPr>
        <p:spPr>
          <a:xfrm>
            <a:off x="7830007" y="3488436"/>
            <a:ext cx="638251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6</a:t>
            </a:r>
            <a:endParaRPr lang="en-US" sz="1300" dirty="0"/>
          </a:p>
        </p:txBody>
      </p:sp>
      <p:sp>
        <p:nvSpPr>
          <p:cNvPr id="77" name="Shape 56"/>
          <p:cNvSpPr/>
          <p:nvPr/>
        </p:nvSpPr>
        <p:spPr>
          <a:xfrm>
            <a:off x="7334402" y="3914546"/>
            <a:ext cx="381305" cy="495605"/>
          </a:xfrm>
          <a:prstGeom prst="roundRect">
            <a:avLst>
              <a:gd name="adj" fmla="val 95923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78" name="Text 57"/>
          <p:cNvSpPr txBox="1"/>
          <p:nvPr/>
        </p:nvSpPr>
        <p:spPr>
          <a:xfrm>
            <a:off x="7830007" y="4002329"/>
            <a:ext cx="921715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n_estimators</a:t>
            </a:r>
            <a:endParaRPr lang="en-US" sz="900" dirty="0"/>
          </a:p>
        </p:txBody>
      </p:sp>
      <p:sp>
        <p:nvSpPr>
          <p:cNvPr id="79" name="Text 58"/>
          <p:cNvSpPr txBox="1"/>
          <p:nvPr/>
        </p:nvSpPr>
        <p:spPr>
          <a:xfrm>
            <a:off x="7830007" y="4116629"/>
            <a:ext cx="73426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400</a:t>
            </a:r>
            <a:endParaRPr lang="en-US" sz="1300" dirty="0"/>
          </a:p>
        </p:txBody>
      </p:sp>
      <p:sp>
        <p:nvSpPr>
          <p:cNvPr id="80" name="Shape 59"/>
          <p:cNvSpPr/>
          <p:nvPr/>
        </p:nvSpPr>
        <p:spPr>
          <a:xfrm>
            <a:off x="7334402" y="4543654"/>
            <a:ext cx="362102" cy="495605"/>
          </a:xfrm>
          <a:prstGeom prst="roundRect">
            <a:avLst>
              <a:gd name="adj" fmla="val 106327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81" name="Text 60"/>
          <p:cNvSpPr txBox="1"/>
          <p:nvPr/>
        </p:nvSpPr>
        <p:spPr>
          <a:xfrm>
            <a:off x="7810805" y="4631436"/>
            <a:ext cx="990295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learning_rate</a:t>
            </a:r>
            <a:endParaRPr lang="en-US" sz="900" dirty="0"/>
          </a:p>
        </p:txBody>
      </p:sp>
      <p:sp>
        <p:nvSpPr>
          <p:cNvPr id="82" name="Text 61"/>
          <p:cNvSpPr txBox="1"/>
          <p:nvPr/>
        </p:nvSpPr>
        <p:spPr>
          <a:xfrm>
            <a:off x="7810805" y="4745736"/>
            <a:ext cx="73426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0.05</a:t>
            </a:r>
            <a:endParaRPr lang="en-US" sz="1300" dirty="0"/>
          </a:p>
        </p:txBody>
      </p:sp>
      <p:pic>
        <p:nvPicPr>
          <p:cNvPr id="83" name="Image 19" descr="preencoded.png"/>
          <p:cNvPicPr>
            <a:picLocks noChangeAspect="1"/>
          </p:cNvPicPr>
          <p:nvPr/>
        </p:nvPicPr>
        <p:blipFill>
          <a:blip r:embed="rId17"/>
          <a:srcRect l="-33" r="-33"/>
          <a:stretch/>
        </p:blipFill>
        <p:spPr>
          <a:xfrm>
            <a:off x="7438644" y="3457346"/>
            <a:ext cx="171907" cy="152705"/>
          </a:xfrm>
          <a:prstGeom prst="rect">
            <a:avLst/>
          </a:prstGeom>
        </p:spPr>
      </p:pic>
      <p:pic>
        <p:nvPicPr>
          <p:cNvPr id="84" name="Image 20" descr="preencoded.png"/>
          <p:cNvPicPr>
            <a:picLocks noChangeAspect="1"/>
          </p:cNvPicPr>
          <p:nvPr/>
        </p:nvPicPr>
        <p:blipFill>
          <a:blip r:embed="rId18"/>
          <a:srcRect l="-33" r="-33"/>
          <a:stretch/>
        </p:blipFill>
        <p:spPr>
          <a:xfrm>
            <a:off x="7438644" y="4086454"/>
            <a:ext cx="171907" cy="152705"/>
          </a:xfrm>
          <a:prstGeom prst="rect">
            <a:avLst/>
          </a:prstGeom>
        </p:spPr>
      </p:pic>
      <p:pic>
        <p:nvPicPr>
          <p:cNvPr id="85" name="Image 21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7438644" y="4714646"/>
            <a:ext cx="152705" cy="152705"/>
          </a:xfrm>
          <a:prstGeom prst="rect">
            <a:avLst/>
          </a:prstGeom>
        </p:spPr>
      </p:pic>
      <p:sp>
        <p:nvSpPr>
          <p:cNvPr id="86" name="Text 62"/>
          <p:cNvSpPr txBox="1"/>
          <p:nvPr/>
        </p:nvSpPr>
        <p:spPr>
          <a:xfrm>
            <a:off x="9005011" y="3238805"/>
            <a:ext cx="2278685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Top Feature Importance</a:t>
            </a:r>
            <a:endParaRPr lang="en-US" sz="900" dirty="0"/>
          </a:p>
        </p:txBody>
      </p:sp>
      <p:pic>
        <p:nvPicPr>
          <p:cNvPr id="87" name="Image 22" descr="preencoded.png"/>
          <p:cNvPicPr>
            <a:picLocks noChangeAspect="1"/>
          </p:cNvPicPr>
          <p:nvPr/>
        </p:nvPicPr>
        <p:blipFill>
          <a:blip r:embed="rId20"/>
          <a:srcRect t="-7" b="-7"/>
          <a:stretch/>
        </p:blipFill>
        <p:spPr>
          <a:xfrm>
            <a:off x="9048902" y="3476549"/>
            <a:ext cx="2190902" cy="1524305"/>
          </a:xfrm>
          <a:prstGeom prst="rect">
            <a:avLst/>
          </a:prstGeom>
        </p:spPr>
      </p:pic>
      <p:pic>
        <p:nvPicPr>
          <p:cNvPr id="88" name="Image 23" descr="preencoded.png"/>
          <p:cNvPicPr>
            <a:picLocks noChangeAspect="1"/>
          </p:cNvPicPr>
          <p:nvPr/>
        </p:nvPicPr>
        <p:blipFill>
          <a:blip r:embed="rId21"/>
          <a:srcRect/>
          <a:stretch/>
        </p:blipFill>
        <p:spPr>
          <a:xfrm>
            <a:off x="3467405" y="5753405"/>
            <a:ext cx="209398" cy="209398"/>
          </a:xfrm>
          <a:prstGeom prst="rect">
            <a:avLst/>
          </a:prstGeom>
        </p:spPr>
      </p:pic>
      <p:sp>
        <p:nvSpPr>
          <p:cNvPr id="89" name="Text 63"/>
          <p:cNvSpPr txBox="1"/>
          <p:nvPr/>
        </p:nvSpPr>
        <p:spPr>
          <a:xfrm>
            <a:off x="3810305" y="5715000"/>
            <a:ext cx="29343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6D28D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 Fusion Mechanism</a:t>
            </a:r>
            <a:endParaRPr lang="en-US" sz="1500" dirty="0"/>
          </a:p>
        </p:txBody>
      </p:sp>
      <p:sp>
        <p:nvSpPr>
          <p:cNvPr id="90" name="Shape 64"/>
          <p:cNvSpPr/>
          <p:nvPr/>
        </p:nvSpPr>
        <p:spPr>
          <a:xfrm>
            <a:off x="3429000" y="6048756"/>
            <a:ext cx="5333695" cy="418795"/>
          </a:xfrm>
          <a:prstGeom prst="roundRect">
            <a:avLst>
              <a:gd name="adj" fmla="val 79397"/>
            </a:avLst>
          </a:prstGeom>
          <a:solidFill>
            <a:srgbClr val="FFFFFF"/>
          </a:solidFill>
          <a:ln w="12700">
            <a:solidFill>
              <a:srgbClr val="8B5CF6"/>
            </a:solidFill>
            <a:prstDash val="solid"/>
          </a:ln>
        </p:spPr>
      </p:sp>
      <p:sp>
        <p:nvSpPr>
          <p:cNvPr id="91" name="Text 65"/>
          <p:cNvSpPr txBox="1"/>
          <p:nvPr/>
        </p:nvSpPr>
        <p:spPr>
          <a:xfrm>
            <a:off x="3438144" y="6115507"/>
            <a:ext cx="5315407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P</a:t>
            </a:r>
            <a:r>
              <a:rPr lang="en-US" sz="1000" b="1" dirty="0">
                <a:solidFill>
                  <a:srgbClr val="64748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final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= </a:t>
            </a:r>
            <a:r>
              <a:rPr lang="en-US" sz="1600" b="1" dirty="0">
                <a:solidFill>
                  <a:srgbClr val="3B82F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0.4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× P</a:t>
            </a:r>
            <a:r>
              <a:rPr lang="en-US" sz="1000" b="1" dirty="0">
                <a:solidFill>
                  <a:srgbClr val="3B82F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LSTM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+ </a:t>
            </a:r>
            <a:r>
              <a:rPr lang="en-US" sz="1600" b="1" dirty="0">
                <a:solidFill>
                  <a:srgbClr val="10B98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0.6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× P</a:t>
            </a:r>
            <a:r>
              <a:rPr lang="en-US" sz="1000" b="1" dirty="0">
                <a:solidFill>
                  <a:srgbClr val="10B98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XGB</a:t>
            </a:r>
            <a:endParaRPr lang="en-US" sz="1600" dirty="0"/>
          </a:p>
        </p:txBody>
      </p:sp>
      <p:sp>
        <p:nvSpPr>
          <p:cNvPr id="92" name="Shape 66"/>
          <p:cNvSpPr/>
          <p:nvPr/>
        </p:nvSpPr>
        <p:spPr>
          <a:xfrm>
            <a:off x="5093208" y="6537960"/>
            <a:ext cx="2009851" cy="276149"/>
          </a:xfrm>
          <a:prstGeom prst="roundRect">
            <a:avLst>
              <a:gd name="adj" fmla="val 228362"/>
            </a:avLst>
          </a:prstGeom>
          <a:solidFill>
            <a:srgbClr val="8B5C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3" name="Text 67"/>
          <p:cNvSpPr txBox="1"/>
          <p:nvPr/>
        </p:nvSpPr>
        <p:spPr>
          <a:xfrm>
            <a:off x="5055718" y="6537960"/>
            <a:ext cx="2086661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25400" rIns="101600" bIns="254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Optimal Confidence Threshold ≥ 0.75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-952805" y="-952805"/>
            <a:ext cx="2857500" cy="2857500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525305" y="4762195"/>
            <a:ext cx="3810305" cy="3810305"/>
          </a:xfrm>
          <a:prstGeom prst="ellipse">
            <a:avLst/>
          </a:prstGeom>
          <a:solidFill>
            <a:srgbClr val="1E40AF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143000"/>
            <a:ext cx="3258007" cy="1762049"/>
          </a:xfrm>
          <a:prstGeom prst="roundRect">
            <a:avLst>
              <a:gd name="adj" fmla="val 673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761695" y="1143000"/>
            <a:ext cx="3258007" cy="38405"/>
          </a:xfrm>
          <a:prstGeom prst="roundRect">
            <a:avLst>
              <a:gd name="adj" fmla="val 308879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61695" y="3047695"/>
            <a:ext cx="3258007" cy="2523744"/>
          </a:xfrm>
          <a:prstGeom prst="roundRect">
            <a:avLst>
              <a:gd name="adj" fmla="val 3281"/>
            </a:avLst>
          </a:prstGeom>
          <a:solidFill>
            <a:srgbClr val="F0F9FF"/>
          </a:solidFill>
          <a:ln w="12700">
            <a:solidFill>
              <a:srgbClr val="BAE6FD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61695" y="3047695"/>
            <a:ext cx="3258007" cy="38405"/>
          </a:xfrm>
          <a:prstGeom prst="roundRect">
            <a:avLst>
              <a:gd name="adj" fmla="val 215632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61695" y="5715000"/>
            <a:ext cx="3258007" cy="1000354"/>
          </a:xfrm>
          <a:prstGeom prst="roundRect">
            <a:avLst>
              <a:gd name="adj" fmla="val 20893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761695" y="5715000"/>
            <a:ext cx="3258007" cy="38405"/>
          </a:xfrm>
          <a:prstGeom prst="roundRect">
            <a:avLst>
              <a:gd name="adj" fmla="val 544215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4190695" y="1143000"/>
            <a:ext cx="7258507" cy="3095244"/>
          </a:xfrm>
          <a:prstGeom prst="roundRect">
            <a:avLst>
              <a:gd name="adj" fmla="val 218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4190695" y="1143000"/>
            <a:ext cx="7258507" cy="38405"/>
          </a:xfrm>
          <a:prstGeom prst="roundRect">
            <a:avLst>
              <a:gd name="adj" fmla="val 175823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4190695" y="4381805"/>
            <a:ext cx="3543300" cy="2333549"/>
          </a:xfrm>
          <a:prstGeom prst="roundRect">
            <a:avLst>
              <a:gd name="adj" fmla="val 383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4190695" y="4381805"/>
            <a:ext cx="3543300" cy="38405"/>
          </a:xfrm>
          <a:prstGeom prst="roundRect">
            <a:avLst>
              <a:gd name="adj" fmla="val 233235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7905902" y="4381805"/>
            <a:ext cx="3543300" cy="2333549"/>
          </a:xfrm>
          <a:prstGeom prst="roundRect">
            <a:avLst>
              <a:gd name="adj" fmla="val 383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7905902" y="4381805"/>
            <a:ext cx="3543300" cy="38405"/>
          </a:xfrm>
          <a:prstGeom prst="roundRect">
            <a:avLst>
              <a:gd name="adj" fmla="val 233235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952805" y="286207"/>
            <a:ext cx="10478110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1E3A8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Backtesting &amp; Risk Analysis</a:t>
            </a:r>
            <a:endParaRPr lang="en-US" sz="3300" dirty="0"/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4"/>
          <a:srcRect l="-1528" r="-1528"/>
          <a:stretch/>
        </p:blipFill>
        <p:spPr>
          <a:xfrm>
            <a:off x="1014070" y="1347826"/>
            <a:ext cx="161849" cy="209398"/>
          </a:xfrm>
          <a:prstGeom prst="rect">
            <a:avLst/>
          </a:prstGeom>
        </p:spPr>
      </p:pic>
      <p:sp>
        <p:nvSpPr>
          <p:cNvPr id="21" name="Text 17"/>
          <p:cNvSpPr txBox="1"/>
          <p:nvPr/>
        </p:nvSpPr>
        <p:spPr>
          <a:xfrm>
            <a:off x="1333195" y="1285646"/>
            <a:ext cx="2553005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Trading Rules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952805" y="1666951"/>
            <a:ext cx="299557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Entry: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Next available closing price.</a:t>
            </a:r>
            <a:endParaRPr lang="en-US" sz="1000" dirty="0"/>
          </a:p>
        </p:txBody>
      </p:sp>
      <p:sp>
        <p:nvSpPr>
          <p:cNvPr id="23" name="Text 19"/>
          <p:cNvSpPr txBox="1"/>
          <p:nvPr/>
        </p:nvSpPr>
        <p:spPr>
          <a:xfrm>
            <a:off x="952805" y="1937614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Exit: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TP </a:t>
            </a:r>
            <a:r>
              <a:rPr lang="en-US" sz="1000" dirty="0">
                <a:solidFill>
                  <a:srgbClr val="0596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+5%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or SL </a:t>
            </a:r>
            <a:r>
              <a:rPr lang="en-US" sz="10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-2%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.</a:t>
            </a:r>
            <a:endParaRPr lang="en-US" sz="1000" dirty="0"/>
          </a:p>
        </p:txBody>
      </p:sp>
      <p:sp>
        <p:nvSpPr>
          <p:cNvPr id="24" name="Text 20"/>
          <p:cNvSpPr txBox="1"/>
          <p:nvPr/>
        </p:nvSpPr>
        <p:spPr>
          <a:xfrm>
            <a:off x="952805" y="2208276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Horizon: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Max 10 trading days.</a:t>
            </a:r>
            <a:endParaRPr lang="en-US" sz="1000" dirty="0"/>
          </a:p>
        </p:txBody>
      </p:sp>
      <p:sp>
        <p:nvSpPr>
          <p:cNvPr id="25" name="Text 21"/>
          <p:cNvSpPr txBox="1"/>
          <p:nvPr/>
        </p:nvSpPr>
        <p:spPr>
          <a:xfrm>
            <a:off x="952805" y="2478938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Costs: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0.15% per trade.</a:t>
            </a:r>
            <a:endParaRPr lang="en-US" sz="1000" dirty="0"/>
          </a:p>
        </p:txBody>
      </p:sp>
      <p:pic>
        <p:nvPicPr>
          <p:cNvPr id="26" name="Image 2" descr="preencoded.png"/>
          <p:cNvPicPr>
            <a:picLocks noChangeAspect="1"/>
          </p:cNvPicPr>
          <p:nvPr/>
        </p:nvPicPr>
        <p:blipFill>
          <a:blip r:embed="rId5"/>
          <a:srcRect l="-461" r="-461"/>
          <a:stretch/>
        </p:blipFill>
        <p:spPr>
          <a:xfrm>
            <a:off x="976579" y="3252521"/>
            <a:ext cx="237744" cy="209398"/>
          </a:xfrm>
          <a:prstGeom prst="rect">
            <a:avLst/>
          </a:prstGeom>
        </p:spPr>
      </p:pic>
      <p:sp>
        <p:nvSpPr>
          <p:cNvPr id="27" name="Text 22"/>
          <p:cNvSpPr txBox="1"/>
          <p:nvPr/>
        </p:nvSpPr>
        <p:spPr>
          <a:xfrm>
            <a:off x="1333195" y="3191256"/>
            <a:ext cx="2553005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Risk Metrics Comparison</a:t>
            </a:r>
            <a:endParaRPr lang="en-US" sz="1300" dirty="0"/>
          </a:p>
        </p:txBody>
      </p:sp>
      <p:graphicFrame>
        <p:nvGraphicFramePr>
          <p:cNvPr id="28" name="Table 0"/>
          <p:cNvGraphicFramePr>
            <a:graphicFrameLocks noGrp="1"/>
          </p:cNvGraphicFramePr>
          <p:nvPr/>
        </p:nvGraphicFramePr>
        <p:xfrm>
          <a:off x="952805" y="3571646"/>
          <a:ext cx="2857499" cy="1343256"/>
        </p:xfrm>
        <a:graphic>
          <a:graphicData uri="http://schemas.openxmlformats.org/drawingml/2006/table">
            <a:tbl>
              <a:tblPr/>
              <a:tblGrid>
                <a:gridCol w="729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3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9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5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Model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Sharpe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Win Rate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Max DD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Hybrid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3.50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42.86%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-4.55%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BiLSTM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1.16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36.07%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-13.03%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XGBoost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1.02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29.63%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-26.24%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 23"/>
          <p:cNvSpPr txBox="1"/>
          <p:nvPr/>
        </p:nvSpPr>
        <p:spPr>
          <a:xfrm>
            <a:off x="952805" y="5029200"/>
            <a:ext cx="293431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Superior risk-adjusted returns driven by selective, high-confidence trades filtering false positives.</a:t>
            </a:r>
            <a:endParaRPr lang="en-US" sz="900" dirty="0"/>
          </a:p>
        </p:txBody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72007" y="5848502"/>
            <a:ext cx="152705" cy="152705"/>
          </a:xfrm>
          <a:prstGeom prst="rect">
            <a:avLst/>
          </a:prstGeom>
        </p:spPr>
      </p:pic>
      <p:sp>
        <p:nvSpPr>
          <p:cNvPr id="31" name="Text 24"/>
          <p:cNvSpPr txBox="1"/>
          <p:nvPr/>
        </p:nvSpPr>
        <p:spPr>
          <a:xfrm>
            <a:off x="1238098" y="5810098"/>
            <a:ext cx="2648102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E3A8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Threshold Sensitivity (Hybrid)</a:t>
            </a:r>
            <a:endParaRPr lang="en-US" sz="1000" dirty="0"/>
          </a:p>
        </p:txBody>
      </p:sp>
      <p:pic>
        <p:nvPicPr>
          <p:cNvPr id="32" name="Image 4" descr="preencoded.png"/>
          <p:cNvPicPr>
            <a:picLocks noChangeAspect="1"/>
          </p:cNvPicPr>
          <p:nvPr/>
        </p:nvPicPr>
        <p:blipFill>
          <a:blip r:embed="rId7"/>
          <a:srcRect t="-5" b="-5"/>
          <a:stretch/>
        </p:blipFill>
        <p:spPr>
          <a:xfrm>
            <a:off x="857707" y="6048756"/>
            <a:ext cx="3047695" cy="571500"/>
          </a:xfrm>
          <a:prstGeom prst="rect">
            <a:avLst/>
          </a:prstGeom>
        </p:spPr>
      </p:pic>
      <p:sp>
        <p:nvSpPr>
          <p:cNvPr id="33" name="Text 25"/>
          <p:cNvSpPr txBox="1"/>
          <p:nvPr/>
        </p:nvSpPr>
        <p:spPr>
          <a:xfrm>
            <a:off x="4629607" y="1285646"/>
            <a:ext cx="6687007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Equity Curve Comparison</a:t>
            </a:r>
            <a:endParaRPr lang="en-US" sz="13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4381805" y="1355141"/>
            <a:ext cx="171907" cy="171907"/>
          </a:xfrm>
          <a:prstGeom prst="rect">
            <a:avLst/>
          </a:prstGeom>
        </p:spPr>
      </p:pic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9"/>
          <a:srcRect l="-6" r="-6"/>
          <a:stretch/>
        </p:blipFill>
        <p:spPr>
          <a:xfrm>
            <a:off x="4381805" y="1619402"/>
            <a:ext cx="6858000" cy="2476195"/>
          </a:xfrm>
          <a:prstGeom prst="rect">
            <a:avLst/>
          </a:prstGeom>
        </p:spPr>
      </p:pic>
      <p:sp>
        <p:nvSpPr>
          <p:cNvPr id="36" name="Text 26"/>
          <p:cNvSpPr txBox="1"/>
          <p:nvPr/>
        </p:nvSpPr>
        <p:spPr>
          <a:xfrm>
            <a:off x="4572000" y="4524451"/>
            <a:ext cx="3029407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Drawdown Analysis</a:t>
            </a:r>
            <a:endParaRPr lang="en-US" sz="1200" dirty="0"/>
          </a:p>
        </p:txBody>
      </p:sp>
      <p:pic>
        <p:nvPicPr>
          <p:cNvPr id="37" name="Image 7" descr="preencoded.png"/>
          <p:cNvPicPr>
            <a:picLocks noChangeAspect="1"/>
          </p:cNvPicPr>
          <p:nvPr/>
        </p:nvPicPr>
        <p:blipFill>
          <a:blip r:embed="rId10"/>
          <a:srcRect t="-100" b="-100"/>
          <a:stretch/>
        </p:blipFill>
        <p:spPr>
          <a:xfrm>
            <a:off x="4381805" y="4591202"/>
            <a:ext cx="114300" cy="152705"/>
          </a:xfrm>
          <a:prstGeom prst="rect">
            <a:avLst/>
          </a:prstGeom>
        </p:spPr>
      </p:pic>
      <p:pic>
        <p:nvPicPr>
          <p:cNvPr id="38" name="Image 8" descr="preencoded.png"/>
          <p:cNvPicPr>
            <a:picLocks noChangeAspect="1"/>
          </p:cNvPicPr>
          <p:nvPr/>
        </p:nvPicPr>
        <p:blipFill>
          <a:blip r:embed="rId11"/>
          <a:srcRect l="-2" r="-2"/>
          <a:stretch/>
        </p:blipFill>
        <p:spPr>
          <a:xfrm>
            <a:off x="4286707" y="4858207"/>
            <a:ext cx="3333902" cy="1714500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8324698" y="4524451"/>
            <a:ext cx="299100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Trade Returns Distribution</a:t>
            </a:r>
            <a:endParaRPr lang="en-US" sz="1200" dirty="0"/>
          </a:p>
        </p:txBody>
      </p:sp>
      <p:pic>
        <p:nvPicPr>
          <p:cNvPr id="40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8096098" y="4591202"/>
            <a:ext cx="152705" cy="152705"/>
          </a:xfrm>
          <a:prstGeom prst="rect">
            <a:avLst/>
          </a:prstGeom>
        </p:spPr>
      </p:pic>
      <p:pic>
        <p:nvPicPr>
          <p:cNvPr id="41" name="Image 10" descr="preencoded.png"/>
          <p:cNvPicPr>
            <a:picLocks noChangeAspect="1"/>
          </p:cNvPicPr>
          <p:nvPr/>
        </p:nvPicPr>
        <p:blipFill>
          <a:blip r:embed="rId13"/>
          <a:srcRect l="-2" r="-2"/>
          <a:stretch/>
        </p:blipFill>
        <p:spPr>
          <a:xfrm>
            <a:off x="8001000" y="4858207"/>
            <a:ext cx="3333902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-952805" y="-952805"/>
            <a:ext cx="2857500" cy="2857500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001707" y="4762195"/>
            <a:ext cx="2857500" cy="2857500"/>
          </a:xfrm>
          <a:prstGeom prst="ellipse">
            <a:avLst/>
          </a:prstGeom>
          <a:solidFill>
            <a:srgbClr val="10B981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714146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1476756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952805" y="1476756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1476756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286500" y="1476756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952805" y="3333902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0F9FF"/>
          </a:solidFill>
          <a:ln w="12700">
            <a:solidFill>
              <a:srgbClr val="BAE6FD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952805" y="3333902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286500" y="3333902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6286500" y="3333902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952805" y="5191049"/>
            <a:ext cx="10306202" cy="1552651"/>
          </a:xfrm>
          <a:prstGeom prst="roundRect">
            <a:avLst>
              <a:gd name="adj" fmla="val 8671"/>
            </a:avLst>
          </a:prstGeom>
          <a:solidFill>
            <a:srgbClr val="EFF6FF"/>
          </a:solidFill>
          <a:ln w="50800">
            <a:solidFill>
              <a:srgbClr val="1E40AF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3362249" y="3105302"/>
            <a:ext cx="133502" cy="171907"/>
          </a:xfrm>
          <a:prstGeom prst="rect">
            <a:avLst/>
          </a:prstGeom>
        </p:spPr>
      </p:pic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8695944" y="3105302"/>
            <a:ext cx="133502" cy="171907"/>
          </a:xfrm>
          <a:prstGeom prst="rect">
            <a:avLst/>
          </a:prstGeom>
        </p:spPr>
      </p:pic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3362249" y="4962449"/>
            <a:ext cx="133502" cy="171907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8695944" y="4962449"/>
            <a:ext cx="133502" cy="171907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952805" y="571500"/>
            <a:ext cx="10478110" cy="762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Methodology &amp; Hybrid Model Architecture</a:t>
            </a:r>
            <a:endParaRPr lang="en-US" sz="300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5"/>
          <a:srcRect l="-881" r="-881"/>
          <a:stretch/>
        </p:blipFill>
        <p:spPr>
          <a:xfrm>
            <a:off x="1214323" y="1676095"/>
            <a:ext cx="237744" cy="267005"/>
          </a:xfrm>
          <a:prstGeom prst="rect">
            <a:avLst/>
          </a:prstGeom>
        </p:spPr>
      </p:pic>
      <p:sp>
        <p:nvSpPr>
          <p:cNvPr id="22" name="Text 14"/>
          <p:cNvSpPr txBox="1"/>
          <p:nvPr/>
        </p:nvSpPr>
        <p:spPr>
          <a:xfrm>
            <a:off x="1619402" y="1619402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Preparation &amp; Trading Rules</a:t>
            </a:r>
            <a:endParaRPr lang="en-US" sz="1600" dirty="0"/>
          </a:p>
        </p:txBody>
      </p:sp>
      <p:sp>
        <p:nvSpPr>
          <p:cNvPr id="23" name="Text 15"/>
          <p:cNvSpPr txBox="1"/>
          <p:nvPr/>
        </p:nvSpPr>
        <p:spPr>
          <a:xfrm>
            <a:off x="1143000" y="20482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 TASI Companies (2021–2025); 19,742 trading records.</a:t>
            </a:r>
            <a:endParaRPr lang="en-US" sz="1300" dirty="0"/>
          </a:p>
        </p:txBody>
      </p:sp>
      <p:sp>
        <p:nvSpPr>
          <p:cNvPr id="24" name="Text 16"/>
          <p:cNvSpPr txBox="1"/>
          <p:nvPr/>
        </p:nvSpPr>
        <p:spPr>
          <a:xfrm>
            <a:off x="1143000" y="23618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Target: +5% (Take-Profit), -2% (Stop-Loss), 5-10 day horizon.</a:t>
            </a:r>
            <a:endParaRPr lang="en-US" sz="1300" dirty="0"/>
          </a:p>
        </p:txBody>
      </p:sp>
      <p:sp>
        <p:nvSpPr>
          <p:cNvPr id="25" name="Text 17"/>
          <p:cNvSpPr txBox="1"/>
          <p:nvPr/>
        </p:nvSpPr>
        <p:spPr>
          <a:xfrm>
            <a:off x="1143000" y="2676449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Strict chronological split with 0.15% transaction cost.</a:t>
            </a:r>
            <a:endParaRPr lang="en-US" sz="1300" dirty="0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534302" y="1676095"/>
            <a:ext cx="267005" cy="267005"/>
          </a:xfrm>
          <a:prstGeom prst="rect">
            <a:avLst/>
          </a:prstGeom>
        </p:spPr>
      </p:pic>
      <p:sp>
        <p:nvSpPr>
          <p:cNvPr id="27" name="Text 18"/>
          <p:cNvSpPr txBox="1"/>
          <p:nvPr/>
        </p:nvSpPr>
        <p:spPr>
          <a:xfrm>
            <a:off x="6953098" y="1619402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Feature Engineering</a:t>
            </a:r>
            <a:endParaRPr lang="en-US" sz="1600" dirty="0"/>
          </a:p>
        </p:txBody>
      </p:sp>
      <p:sp>
        <p:nvSpPr>
          <p:cNvPr id="28" name="Text 19"/>
          <p:cNvSpPr txBox="1"/>
          <p:nvPr/>
        </p:nvSpPr>
        <p:spPr>
          <a:xfrm>
            <a:off x="6476695" y="2048256"/>
            <a:ext cx="494964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Technical: Returns, MAs (SMA/EMA), RSI, MACD.</a:t>
            </a:r>
            <a:endParaRPr lang="en-US" sz="1300" dirty="0"/>
          </a:p>
        </p:txBody>
      </p:sp>
      <p:sp>
        <p:nvSpPr>
          <p:cNvPr id="29" name="Text 20"/>
          <p:cNvSpPr txBox="1"/>
          <p:nvPr/>
        </p:nvSpPr>
        <p:spPr>
          <a:xfrm>
            <a:off x="6476695" y="23618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Fundamental: Return on Equity (ROE), Debt-to-Equity (D/E).</a:t>
            </a:r>
            <a:endParaRPr lang="en-US" sz="1300" dirty="0"/>
          </a:p>
        </p:txBody>
      </p:sp>
      <p:sp>
        <p:nvSpPr>
          <p:cNvPr id="30" name="Text 21"/>
          <p:cNvSpPr txBox="1"/>
          <p:nvPr/>
        </p:nvSpPr>
        <p:spPr>
          <a:xfrm>
            <a:off x="6476695" y="2676449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Additional: Profit Margin, Earnings Per Share (EPS).</a:t>
            </a:r>
            <a:endParaRPr lang="en-US" sz="130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66774" y="3534156"/>
            <a:ext cx="333756" cy="267005"/>
          </a:xfrm>
          <a:prstGeom prst="rect">
            <a:avLst/>
          </a:prstGeom>
        </p:spPr>
      </p:pic>
      <p:sp>
        <p:nvSpPr>
          <p:cNvPr id="32" name="Text 22"/>
          <p:cNvSpPr txBox="1"/>
          <p:nvPr/>
        </p:nvSpPr>
        <p:spPr>
          <a:xfrm>
            <a:off x="1619402" y="3476549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Model: BiLSTM</a:t>
            </a:r>
            <a:endParaRPr lang="en-US" sz="1600" dirty="0"/>
          </a:p>
        </p:txBody>
      </p:sp>
      <p:sp>
        <p:nvSpPr>
          <p:cNvPr id="33" name="Text 23"/>
          <p:cNvSpPr txBox="1"/>
          <p:nvPr/>
        </p:nvSpPr>
        <p:spPr>
          <a:xfrm>
            <a:off x="1143000" y="3905402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Time-series analysis using rolling windows (60 days).</a:t>
            </a:r>
            <a:endParaRPr lang="en-US" sz="1300" dirty="0"/>
          </a:p>
        </p:txBody>
      </p:sp>
      <p:sp>
        <p:nvSpPr>
          <p:cNvPr id="34" name="Text 24"/>
          <p:cNvSpPr txBox="1"/>
          <p:nvPr/>
        </p:nvSpPr>
        <p:spPr>
          <a:xfrm>
            <a:off x="1143000" y="42199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Architecture: 2 Bidirectional layers with Dropout (0.5).</a:t>
            </a:r>
            <a:endParaRPr lang="en-US" sz="1300" dirty="0"/>
          </a:p>
        </p:txBody>
      </p:sp>
      <p:sp>
        <p:nvSpPr>
          <p:cNvPr id="35" name="Text 25"/>
          <p:cNvSpPr txBox="1"/>
          <p:nvPr/>
        </p:nvSpPr>
        <p:spPr>
          <a:xfrm>
            <a:off x="1143000" y="45335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Activation: Sigmoid function with Early Stopping.</a:t>
            </a:r>
            <a:endParaRPr lang="en-US" sz="1300" dirty="0"/>
          </a:p>
        </p:txBody>
      </p:sp>
      <p:pic>
        <p:nvPicPr>
          <p:cNvPr id="36" name="Image 8" descr="preencoded.png"/>
          <p:cNvPicPr>
            <a:picLocks noChangeAspect="1"/>
          </p:cNvPicPr>
          <p:nvPr/>
        </p:nvPicPr>
        <p:blipFill>
          <a:blip r:embed="rId8"/>
          <a:srcRect l="-881" r="-881"/>
          <a:stretch/>
        </p:blipFill>
        <p:spPr>
          <a:xfrm>
            <a:off x="6548018" y="3534156"/>
            <a:ext cx="237744" cy="267005"/>
          </a:xfrm>
          <a:prstGeom prst="rect">
            <a:avLst/>
          </a:prstGeom>
        </p:spPr>
      </p:pic>
      <p:sp>
        <p:nvSpPr>
          <p:cNvPr id="37" name="Text 26"/>
          <p:cNvSpPr txBox="1"/>
          <p:nvPr/>
        </p:nvSpPr>
        <p:spPr>
          <a:xfrm>
            <a:off x="6953098" y="3476549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&amp; Technical: XGBoost</a:t>
            </a:r>
            <a:endParaRPr lang="en-US" sz="1600" dirty="0"/>
          </a:p>
        </p:txBody>
      </p:sp>
      <p:sp>
        <p:nvSpPr>
          <p:cNvPr id="38" name="Text 27"/>
          <p:cNvSpPr txBox="1"/>
          <p:nvPr/>
        </p:nvSpPr>
        <p:spPr>
          <a:xfrm>
            <a:off x="6476695" y="3905402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Deep integration of financial fundamentals with technicals.</a:t>
            </a:r>
            <a:endParaRPr lang="en-US" sz="1300" dirty="0"/>
          </a:p>
        </p:txBody>
      </p:sp>
      <p:sp>
        <p:nvSpPr>
          <p:cNvPr id="39" name="Text 28"/>
          <p:cNvSpPr txBox="1"/>
          <p:nvPr/>
        </p:nvSpPr>
        <p:spPr>
          <a:xfrm>
            <a:off x="6476695" y="42199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Class imbalance handling using scale_pos_weight.</a:t>
            </a:r>
            <a:endParaRPr lang="en-US" sz="1300" dirty="0"/>
          </a:p>
        </p:txBody>
      </p:sp>
      <p:sp>
        <p:nvSpPr>
          <p:cNvPr id="40" name="Text 29"/>
          <p:cNvSpPr txBox="1"/>
          <p:nvPr/>
        </p:nvSpPr>
        <p:spPr>
          <a:xfrm>
            <a:off x="6476695" y="45335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Parameters: max_depth=6, n_estimators=400, lr=0.05.</a:t>
            </a:r>
            <a:endParaRPr lang="en-US" sz="1300" dirty="0"/>
          </a:p>
        </p:txBody>
      </p:sp>
      <p:pic>
        <p:nvPicPr>
          <p:cNvPr id="41" name="Image 9" descr="preencoded.png"/>
          <p:cNvPicPr>
            <a:picLocks noChangeAspect="1"/>
          </p:cNvPicPr>
          <p:nvPr/>
        </p:nvPicPr>
        <p:blipFill>
          <a:blip r:embed="rId9"/>
          <a:srcRect l="-685" r="-685"/>
          <a:stretch/>
        </p:blipFill>
        <p:spPr>
          <a:xfrm>
            <a:off x="1181405" y="5343754"/>
            <a:ext cx="304495" cy="267005"/>
          </a:xfrm>
          <a:prstGeom prst="rect">
            <a:avLst/>
          </a:prstGeom>
        </p:spPr>
      </p:pic>
      <p:sp>
        <p:nvSpPr>
          <p:cNvPr id="42" name="Text 30"/>
          <p:cNvSpPr txBox="1"/>
          <p:nvPr/>
        </p:nvSpPr>
        <p:spPr>
          <a:xfrm>
            <a:off x="1619402" y="5286146"/>
            <a:ext cx="9516161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 Integration Framework</a:t>
            </a:r>
            <a:endParaRPr lang="en-US" sz="1800" dirty="0"/>
          </a:p>
        </p:txBody>
      </p:sp>
      <p:sp>
        <p:nvSpPr>
          <p:cNvPr id="43" name="Text 31"/>
          <p:cNvSpPr txBox="1"/>
          <p:nvPr/>
        </p:nvSpPr>
        <p:spPr>
          <a:xfrm>
            <a:off x="1410005" y="5715000"/>
            <a:ext cx="10325405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Fixed Weight Distribution: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Relies 60% on XGBoost signals (Fundamental + Technical) and 40% on BiLSTM signals (Temporal + Technical).</a:t>
            </a:r>
            <a:endParaRPr lang="en-US" sz="1200" dirty="0"/>
          </a:p>
        </p:txBody>
      </p:sp>
      <p:sp>
        <p:nvSpPr>
          <p:cNvPr id="44" name="Text 32"/>
          <p:cNvSpPr txBox="1"/>
          <p:nvPr/>
        </p:nvSpPr>
        <p:spPr>
          <a:xfrm>
            <a:off x="1371600" y="6006694"/>
            <a:ext cx="10363810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Threshold Selectivity: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 threshold of 0.75 was identified as the optimal decision point to ensure high-quality signals and reduce losing trades.</a:t>
            </a:r>
            <a:endParaRPr lang="en-US" sz="1200" dirty="0"/>
          </a:p>
        </p:txBody>
      </p:sp>
      <p:sp>
        <p:nvSpPr>
          <p:cNvPr id="45" name="Text 33"/>
          <p:cNvSpPr txBox="1"/>
          <p:nvPr/>
        </p:nvSpPr>
        <p:spPr>
          <a:xfrm>
            <a:off x="1371600" y="6299302"/>
            <a:ext cx="10363810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Financial Impact: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Requiring model agreement filters out false signals, increasing trading accuracy and significantly reducing Max Drawdown.</a:t>
            </a:r>
            <a:endParaRPr lang="en-US" sz="1200" dirty="0"/>
          </a:p>
        </p:txBody>
      </p:sp>
      <p:pic>
        <p:nvPicPr>
          <p:cNvPr id="46" name="Image 10" descr="preencoded.png"/>
          <p:cNvPicPr>
            <a:picLocks noChangeAspect="1"/>
          </p:cNvPicPr>
          <p:nvPr/>
        </p:nvPicPr>
        <p:blipFill>
          <a:blip r:embed="rId10"/>
          <a:srcRect l="-1507" r="-1507"/>
          <a:stretch/>
        </p:blipFill>
        <p:spPr>
          <a:xfrm>
            <a:off x="1143000" y="5779008"/>
            <a:ext cx="171907" cy="133502"/>
          </a:xfrm>
          <a:prstGeom prst="rect">
            <a:avLst/>
          </a:prstGeom>
        </p:spPr>
      </p:pic>
      <p:pic>
        <p:nvPicPr>
          <p:cNvPr id="47" name="Image 11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143000" y="6071616"/>
            <a:ext cx="133502" cy="133502"/>
          </a:xfrm>
          <a:prstGeom prst="rect">
            <a:avLst/>
          </a:prstGeom>
        </p:spPr>
      </p:pic>
      <p:pic>
        <p:nvPicPr>
          <p:cNvPr id="48" name="Image 12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1143000" y="6363310"/>
            <a:ext cx="133502" cy="13350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477195" y="-952805"/>
            <a:ext cx="2857500" cy="2857500"/>
          </a:xfrm>
          <a:prstGeom prst="ellipse">
            <a:avLst/>
          </a:prstGeom>
          <a:solidFill>
            <a:srgbClr val="0EA5E9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4762195"/>
            <a:ext cx="3810305" cy="3810305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01" b="-201"/>
          <a:stretch/>
        </p:blipFill>
        <p:spPr>
          <a:xfrm>
            <a:off x="685800" y="381305"/>
            <a:ext cx="75895" cy="57150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333195"/>
            <a:ext cx="5162702" cy="2686507"/>
          </a:xfrm>
          <a:prstGeom prst="roundRect">
            <a:avLst>
              <a:gd name="adj" fmla="val 2897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761695" y="4143146"/>
            <a:ext cx="5162702" cy="2542946"/>
          </a:xfrm>
          <a:prstGeom prst="roundRect">
            <a:avLst>
              <a:gd name="adj" fmla="val 323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191402" y="1333195"/>
            <a:ext cx="5257800" cy="5391302"/>
          </a:xfrm>
          <a:prstGeom prst="roundRect">
            <a:avLst>
              <a:gd name="adj" fmla="val 75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191402" y="1333195"/>
            <a:ext cx="5257800" cy="47549"/>
          </a:xfrm>
          <a:prstGeom prst="roundRect">
            <a:avLst>
              <a:gd name="adj" fmla="val 83612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952805" y="333756"/>
            <a:ext cx="1082101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Experimental Results &amp; Performance Comparison</a:t>
            </a:r>
            <a:endParaRPr lang="en-US" sz="30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09498" y="1533449"/>
            <a:ext cx="267005" cy="267005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1429207" y="1429207"/>
            <a:ext cx="4372661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Performance Summary (Optimal Threshold 0.75)</a:t>
            </a:r>
            <a:endParaRPr lang="en-US" sz="1800" dirty="0"/>
          </a:p>
        </p:txBody>
      </p:sp>
      <p:sp>
        <p:nvSpPr>
          <p:cNvPr id="14" name="Shape 10"/>
          <p:cNvSpPr/>
          <p:nvPr/>
        </p:nvSpPr>
        <p:spPr>
          <a:xfrm>
            <a:off x="857707" y="2400300"/>
            <a:ext cx="4953305" cy="19202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15" name="Text 11"/>
          <p:cNvSpPr txBox="1"/>
          <p:nvPr/>
        </p:nvSpPr>
        <p:spPr>
          <a:xfrm>
            <a:off x="857707" y="2048256"/>
            <a:ext cx="1495958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Model</a:t>
            </a:r>
            <a:endParaRPr lang="en-US" sz="1200" dirty="0"/>
          </a:p>
        </p:txBody>
      </p:sp>
      <p:sp>
        <p:nvSpPr>
          <p:cNvPr id="16" name="Text 12"/>
          <p:cNvSpPr txBox="1"/>
          <p:nvPr/>
        </p:nvSpPr>
        <p:spPr>
          <a:xfrm>
            <a:off x="2259482" y="2048256"/>
            <a:ext cx="1114654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Sharpe</a:t>
            </a:r>
            <a:endParaRPr lang="en-US" sz="1200" dirty="0"/>
          </a:p>
        </p:txBody>
      </p:sp>
      <p:sp>
        <p:nvSpPr>
          <p:cNvPr id="17" name="Text 13"/>
          <p:cNvSpPr txBox="1"/>
          <p:nvPr/>
        </p:nvSpPr>
        <p:spPr>
          <a:xfrm>
            <a:off x="3315614" y="2048256"/>
            <a:ext cx="137160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Win Rate</a:t>
            </a:r>
            <a:endParaRPr lang="en-US" sz="1200" dirty="0"/>
          </a:p>
        </p:txBody>
      </p:sp>
      <p:sp>
        <p:nvSpPr>
          <p:cNvPr id="18" name="Text 14"/>
          <p:cNvSpPr txBox="1"/>
          <p:nvPr/>
        </p:nvSpPr>
        <p:spPr>
          <a:xfrm>
            <a:off x="4626864" y="2048256"/>
            <a:ext cx="121981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Max DD</a:t>
            </a:r>
            <a:endParaRPr lang="en-US" sz="1200" dirty="0"/>
          </a:p>
        </p:txBody>
      </p:sp>
      <p:sp>
        <p:nvSpPr>
          <p:cNvPr id="19" name="Shape 15"/>
          <p:cNvSpPr/>
          <p:nvPr/>
        </p:nvSpPr>
        <p:spPr>
          <a:xfrm>
            <a:off x="857707" y="2419502"/>
            <a:ext cx="4953305" cy="495605"/>
          </a:xfrm>
          <a:prstGeom prst="rect">
            <a:avLst/>
          </a:prstGeom>
          <a:solidFill>
            <a:srgbClr val="E0F2FE"/>
          </a:solidFill>
          <a:ln/>
        </p:spPr>
      </p:sp>
      <p:sp>
        <p:nvSpPr>
          <p:cNvPr id="20" name="Shape 16"/>
          <p:cNvSpPr/>
          <p:nvPr/>
        </p:nvSpPr>
        <p:spPr>
          <a:xfrm>
            <a:off x="857707" y="2905963"/>
            <a:ext cx="4953305" cy="9144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21" name="Text 17"/>
          <p:cNvSpPr txBox="1"/>
          <p:nvPr/>
        </p:nvSpPr>
        <p:spPr>
          <a:xfrm>
            <a:off x="1114654" y="2419502"/>
            <a:ext cx="1239012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</a:t>
            </a:r>
            <a:endParaRPr lang="en-US" sz="1200" dirty="0"/>
          </a:p>
        </p:txBody>
      </p:sp>
      <p:sp>
        <p:nvSpPr>
          <p:cNvPr id="22" name="Text 18"/>
          <p:cNvSpPr txBox="1"/>
          <p:nvPr/>
        </p:nvSpPr>
        <p:spPr>
          <a:xfrm>
            <a:off x="2259482" y="2419502"/>
            <a:ext cx="1114654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3.50</a:t>
            </a:r>
            <a:endParaRPr lang="en-US" sz="1200" dirty="0"/>
          </a:p>
        </p:txBody>
      </p:sp>
      <p:sp>
        <p:nvSpPr>
          <p:cNvPr id="23" name="Text 19"/>
          <p:cNvSpPr txBox="1"/>
          <p:nvPr/>
        </p:nvSpPr>
        <p:spPr>
          <a:xfrm>
            <a:off x="3315614" y="2419502"/>
            <a:ext cx="1371600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42.86%</a:t>
            </a:r>
            <a:endParaRPr lang="en-US" sz="1200" dirty="0"/>
          </a:p>
        </p:txBody>
      </p:sp>
      <p:sp>
        <p:nvSpPr>
          <p:cNvPr id="24" name="Text 20"/>
          <p:cNvSpPr txBox="1"/>
          <p:nvPr/>
        </p:nvSpPr>
        <p:spPr>
          <a:xfrm>
            <a:off x="4626864" y="2419502"/>
            <a:ext cx="1219810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96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-4.55%</a:t>
            </a:r>
            <a:endParaRPr lang="en-US" sz="1200" dirty="0"/>
          </a:p>
        </p:txBody>
      </p:sp>
      <p:sp>
        <p:nvSpPr>
          <p:cNvPr id="25" name="Shape 21"/>
          <p:cNvSpPr/>
          <p:nvPr/>
        </p:nvSpPr>
        <p:spPr>
          <a:xfrm>
            <a:off x="857707" y="3386023"/>
            <a:ext cx="4953305" cy="9144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26" name="Text 22"/>
          <p:cNvSpPr txBox="1"/>
          <p:nvPr/>
        </p:nvSpPr>
        <p:spPr>
          <a:xfrm>
            <a:off x="857707" y="2909621"/>
            <a:ext cx="1495958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</a:t>
            </a:r>
            <a:endParaRPr lang="en-US" sz="1200" dirty="0"/>
          </a:p>
        </p:txBody>
      </p:sp>
      <p:sp>
        <p:nvSpPr>
          <p:cNvPr id="27" name="Text 23"/>
          <p:cNvSpPr txBox="1"/>
          <p:nvPr/>
        </p:nvSpPr>
        <p:spPr>
          <a:xfrm>
            <a:off x="2259482" y="2909621"/>
            <a:ext cx="1114654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1.16</a:t>
            </a:r>
            <a:endParaRPr lang="en-US" sz="1200" dirty="0"/>
          </a:p>
        </p:txBody>
      </p:sp>
      <p:sp>
        <p:nvSpPr>
          <p:cNvPr id="28" name="Text 24"/>
          <p:cNvSpPr txBox="1"/>
          <p:nvPr/>
        </p:nvSpPr>
        <p:spPr>
          <a:xfrm>
            <a:off x="3315614" y="2909621"/>
            <a:ext cx="137160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36.07%</a:t>
            </a:r>
            <a:endParaRPr lang="en-US" sz="1200" dirty="0"/>
          </a:p>
        </p:txBody>
      </p:sp>
      <p:sp>
        <p:nvSpPr>
          <p:cNvPr id="29" name="Text 25"/>
          <p:cNvSpPr txBox="1"/>
          <p:nvPr/>
        </p:nvSpPr>
        <p:spPr>
          <a:xfrm>
            <a:off x="4626864" y="2909621"/>
            <a:ext cx="121981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-13.03%</a:t>
            </a:r>
            <a:endParaRPr lang="en-US" sz="1200" dirty="0"/>
          </a:p>
        </p:txBody>
      </p:sp>
      <p:sp>
        <p:nvSpPr>
          <p:cNvPr id="30" name="Text 26"/>
          <p:cNvSpPr txBox="1"/>
          <p:nvPr/>
        </p:nvSpPr>
        <p:spPr>
          <a:xfrm>
            <a:off x="857707" y="3396082"/>
            <a:ext cx="1495958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XGBoost</a:t>
            </a:r>
            <a:endParaRPr lang="en-US" sz="1200" dirty="0"/>
          </a:p>
        </p:txBody>
      </p:sp>
      <p:sp>
        <p:nvSpPr>
          <p:cNvPr id="31" name="Text 27"/>
          <p:cNvSpPr txBox="1"/>
          <p:nvPr/>
        </p:nvSpPr>
        <p:spPr>
          <a:xfrm>
            <a:off x="2259482" y="3396082"/>
            <a:ext cx="1114654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1.02</a:t>
            </a:r>
            <a:endParaRPr lang="en-US" sz="1200" dirty="0"/>
          </a:p>
        </p:txBody>
      </p:sp>
      <p:sp>
        <p:nvSpPr>
          <p:cNvPr id="32" name="Text 28"/>
          <p:cNvSpPr txBox="1"/>
          <p:nvPr/>
        </p:nvSpPr>
        <p:spPr>
          <a:xfrm>
            <a:off x="3315614" y="3396082"/>
            <a:ext cx="137160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29.63%</a:t>
            </a:r>
            <a:endParaRPr lang="en-US" sz="1200" dirty="0"/>
          </a:p>
        </p:txBody>
      </p:sp>
      <p:sp>
        <p:nvSpPr>
          <p:cNvPr id="33" name="Text 29"/>
          <p:cNvSpPr txBox="1"/>
          <p:nvPr/>
        </p:nvSpPr>
        <p:spPr>
          <a:xfrm>
            <a:off x="4626864" y="3396082"/>
            <a:ext cx="121981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-26.24%</a:t>
            </a:r>
            <a:endParaRPr lang="en-US" sz="1200" dirty="0"/>
          </a:p>
        </p:txBody>
      </p:sp>
      <p:pic>
        <p:nvPicPr>
          <p:cNvPr id="34" name="Image 2" descr="preencoded.png"/>
          <p:cNvPicPr>
            <a:picLocks noChangeAspect="1"/>
          </p:cNvPicPr>
          <p:nvPr/>
        </p:nvPicPr>
        <p:blipFill>
          <a:blip r:embed="rId5"/>
          <a:srcRect l="-33" r="-33"/>
          <a:stretch/>
        </p:blipFill>
        <p:spPr>
          <a:xfrm>
            <a:off x="905256" y="2590495"/>
            <a:ext cx="171907" cy="152705"/>
          </a:xfrm>
          <a:prstGeom prst="rect">
            <a:avLst/>
          </a:prstGeom>
        </p:spPr>
      </p:pic>
      <p:pic>
        <p:nvPicPr>
          <p:cNvPr id="35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43330" y="4295851"/>
            <a:ext cx="200254" cy="267005"/>
          </a:xfrm>
          <a:prstGeom prst="rect">
            <a:avLst/>
          </a:prstGeom>
        </p:spPr>
      </p:pic>
      <p:sp>
        <p:nvSpPr>
          <p:cNvPr id="36" name="Text 30"/>
          <p:cNvSpPr txBox="1"/>
          <p:nvPr/>
        </p:nvSpPr>
        <p:spPr>
          <a:xfrm>
            <a:off x="1429207" y="4238244"/>
            <a:ext cx="497250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Key Insights &amp; Mechanism of Superiority</a:t>
            </a:r>
            <a:endParaRPr lang="en-US" sz="1800" dirty="0"/>
          </a:p>
        </p:txBody>
      </p:sp>
      <p:sp>
        <p:nvSpPr>
          <p:cNvPr id="37" name="Text 31"/>
          <p:cNvSpPr txBox="1"/>
          <p:nvPr/>
        </p:nvSpPr>
        <p:spPr>
          <a:xfrm>
            <a:off x="1172261" y="4762195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Higher Trade Selectivity: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Raising the threshold reduces total trades but significantly increases quality and profitability.</a:t>
            </a:r>
            <a:endParaRPr lang="en-US" sz="1000" dirty="0"/>
          </a:p>
        </p:txBody>
      </p:sp>
      <p:sp>
        <p:nvSpPr>
          <p:cNvPr id="38" name="Text 32"/>
          <p:cNvSpPr txBox="1"/>
          <p:nvPr/>
        </p:nvSpPr>
        <p:spPr>
          <a:xfrm>
            <a:off x="1172261" y="5178247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False Signal Filtering: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Alignment of technical and fundamental indicators protects the portfolio from severe drawdowns.</a:t>
            </a:r>
            <a:endParaRPr lang="en-US" sz="1000" dirty="0"/>
          </a:p>
        </p:txBody>
      </p:sp>
      <p:sp>
        <p:nvSpPr>
          <p:cNvPr id="39" name="Text 33"/>
          <p:cNvSpPr txBox="1"/>
          <p:nvPr/>
        </p:nvSpPr>
        <p:spPr>
          <a:xfrm>
            <a:off x="1172261" y="5594299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Wealth Stability: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The hybrid model features a smooth, upward equity curve with low volatility compared to standalone models.</a:t>
            </a:r>
            <a:endParaRPr lang="en-US" sz="1000" dirty="0"/>
          </a:p>
        </p:txBody>
      </p:sp>
      <p:sp>
        <p:nvSpPr>
          <p:cNvPr id="40" name="Text 34"/>
          <p:cNvSpPr txBox="1"/>
          <p:nvPr/>
        </p:nvSpPr>
        <p:spPr>
          <a:xfrm>
            <a:off x="1172261" y="6011266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Strong, reliable economic performance despite moderate statistical classification accuracy.</a:t>
            </a:r>
            <a:endParaRPr lang="en-US" sz="1000" dirty="0"/>
          </a:p>
        </p:txBody>
      </p:sp>
      <p:pic>
        <p:nvPicPr>
          <p:cNvPr id="41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4816145"/>
            <a:ext cx="123444" cy="123444"/>
          </a:xfrm>
          <a:prstGeom prst="rect">
            <a:avLst/>
          </a:prstGeom>
        </p:spPr>
      </p:pic>
      <p:pic>
        <p:nvPicPr>
          <p:cNvPr id="42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5232197"/>
            <a:ext cx="123444" cy="123444"/>
          </a:xfrm>
          <a:prstGeom prst="rect">
            <a:avLst/>
          </a:prstGeom>
        </p:spPr>
      </p:pic>
      <p:pic>
        <p:nvPicPr>
          <p:cNvPr id="43" name="Image 6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5648249"/>
            <a:ext cx="123444" cy="123444"/>
          </a:xfrm>
          <a:prstGeom prst="rect">
            <a:avLst/>
          </a:prstGeom>
        </p:spPr>
      </p:pic>
      <p:pic>
        <p:nvPicPr>
          <p:cNvPr id="44" name="Image 7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6064301"/>
            <a:ext cx="123444" cy="123444"/>
          </a:xfrm>
          <a:prstGeom prst="rect">
            <a:avLst/>
          </a:prstGeom>
        </p:spPr>
      </p:pic>
      <p:pic>
        <p:nvPicPr>
          <p:cNvPr id="45" name="Image 8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439205" y="1533449"/>
            <a:ext cx="267005" cy="267005"/>
          </a:xfrm>
          <a:prstGeom prst="rect">
            <a:avLst/>
          </a:prstGeom>
        </p:spPr>
      </p:pic>
      <p:sp>
        <p:nvSpPr>
          <p:cNvPr id="46" name="Text 35"/>
          <p:cNvSpPr txBox="1"/>
          <p:nvPr/>
        </p:nvSpPr>
        <p:spPr>
          <a:xfrm>
            <a:off x="6858000" y="1476756"/>
            <a:ext cx="4467758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Visual Comparison: Return vs. Accuracy</a:t>
            </a:r>
            <a:endParaRPr lang="en-US" sz="1800" dirty="0"/>
          </a:p>
        </p:txBody>
      </p:sp>
      <p:sp>
        <p:nvSpPr>
          <p:cNvPr id="47" name="Text 36"/>
          <p:cNvSpPr txBox="1"/>
          <p:nvPr/>
        </p:nvSpPr>
        <p:spPr>
          <a:xfrm>
            <a:off x="6344107" y="1904695"/>
            <a:ext cx="493410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(Sharpe Ratio as Risk-Adjusted Indicator - Win Rate as Trade Accuracy)</a:t>
            </a:r>
            <a:endParaRPr lang="en-US" sz="1200" dirty="0"/>
          </a:p>
        </p:txBody>
      </p:sp>
      <p:pic>
        <p:nvPicPr>
          <p:cNvPr id="48" name="Image 9" descr="preencoded.png"/>
          <p:cNvPicPr>
            <a:picLocks noChangeAspect="1"/>
          </p:cNvPicPr>
          <p:nvPr/>
        </p:nvPicPr>
        <p:blipFill>
          <a:blip r:embed="rId9"/>
          <a:srcRect l="-7" r="-7"/>
          <a:stretch/>
        </p:blipFill>
        <p:spPr>
          <a:xfrm>
            <a:off x="6381598" y="2333549"/>
            <a:ext cx="4858207" cy="41431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001707" y="4762195"/>
            <a:ext cx="3810305" cy="3810305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1429207" y="-952805"/>
            <a:ext cx="3333902" cy="3333902"/>
          </a:xfrm>
          <a:prstGeom prst="ellipse">
            <a:avLst/>
          </a:prstGeom>
          <a:solidFill>
            <a:srgbClr val="3B82F6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1143000"/>
            <a:ext cx="10306202" cy="1733702"/>
          </a:xfrm>
          <a:prstGeom prst="roundRect">
            <a:avLst>
              <a:gd name="adj" fmla="val 6955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952805" y="3000146"/>
            <a:ext cx="4972507" cy="2257654"/>
          </a:xfrm>
          <a:prstGeom prst="roundRect">
            <a:avLst>
              <a:gd name="adj" fmla="val 410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3000146"/>
            <a:ext cx="4972507" cy="2257654"/>
          </a:xfrm>
          <a:prstGeom prst="roundRect">
            <a:avLst>
              <a:gd name="adj" fmla="val 410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952805" y="5381244"/>
            <a:ext cx="10306202" cy="1352398"/>
          </a:xfrm>
          <a:prstGeom prst="roundRect">
            <a:avLst>
              <a:gd name="adj" fmla="val 11428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952805" y="333756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Conclusion &amp; Recommendations</a:t>
            </a:r>
            <a:endParaRPr lang="en-US" sz="30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 l="-685" r="-685"/>
          <a:stretch/>
        </p:blipFill>
        <p:spPr>
          <a:xfrm>
            <a:off x="1181405" y="1343254"/>
            <a:ext cx="304495" cy="267005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1619402" y="1285646"/>
            <a:ext cx="9516161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Key Conclusions</a:t>
            </a:r>
            <a:endParaRPr lang="en-US" sz="1800" dirty="0"/>
          </a:p>
        </p:txBody>
      </p:sp>
      <p:sp>
        <p:nvSpPr>
          <p:cNvPr id="14" name="Text 10"/>
          <p:cNvSpPr txBox="1"/>
          <p:nvPr/>
        </p:nvSpPr>
        <p:spPr>
          <a:xfrm>
            <a:off x="1619402" y="1666951"/>
            <a:ext cx="9506102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integration of technical and fundamental analysis within a hybrid AI framework generates superior short-term trading signals in the Saudi Stock Market.</a:t>
            </a:r>
            <a:endParaRPr lang="en-US" sz="1300" dirty="0"/>
          </a:p>
        </p:txBody>
      </p:sp>
      <p:sp>
        <p:nvSpPr>
          <p:cNvPr id="15" name="Text 11"/>
          <p:cNvSpPr txBox="1"/>
          <p:nvPr/>
        </p:nvSpPr>
        <p:spPr>
          <a:xfrm>
            <a:off x="1619402" y="2222906"/>
            <a:ext cx="9506102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true value of the model derives from improving entry/exit decisions and trade selectivity, rather than merely predicting price direction accurately.</a:t>
            </a:r>
            <a:endParaRPr lang="en-US" sz="130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200607" y="3200400"/>
            <a:ext cx="267005" cy="267005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1619402" y="3143707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Research Contributions</a:t>
            </a:r>
            <a:endParaRPr lang="en-US" sz="1600" dirty="0"/>
          </a:p>
        </p:txBody>
      </p:sp>
      <p:sp>
        <p:nvSpPr>
          <p:cNvPr id="18" name="Text 13"/>
          <p:cNvSpPr txBox="1"/>
          <p:nvPr/>
        </p:nvSpPr>
        <p:spPr>
          <a:xfrm>
            <a:off x="1143000" y="3619195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Developed an interpretable hybrid model compliant with CMA regulations.</a:t>
            </a:r>
            <a:endParaRPr lang="en-US" sz="1200" dirty="0"/>
          </a:p>
        </p:txBody>
      </p:sp>
      <p:sp>
        <p:nvSpPr>
          <p:cNvPr id="19" name="Text 14"/>
          <p:cNvSpPr txBox="1"/>
          <p:nvPr/>
        </p:nvSpPr>
        <p:spPr>
          <a:xfrm>
            <a:off x="1143000" y="4141318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Created a generalizable framework relying exclusively on public, structured data without utilizing unstructured rumors.</a:t>
            </a:r>
            <a:endParaRPr lang="en-US" sz="1200" dirty="0"/>
          </a:p>
        </p:txBody>
      </p:sp>
      <p:sp>
        <p:nvSpPr>
          <p:cNvPr id="20" name="Text 15"/>
          <p:cNvSpPr txBox="1"/>
          <p:nvPr/>
        </p:nvSpPr>
        <p:spPr>
          <a:xfrm>
            <a:off x="1143000" y="4663440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Shifted the prediction problem from basic price trend classification to achieving specific, predefined economic objectives.</a:t>
            </a:r>
            <a:endParaRPr lang="en-US" sz="1200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567221" y="3200400"/>
            <a:ext cx="200254" cy="267005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6953098" y="3143707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Practical Implications</a:t>
            </a:r>
            <a:endParaRPr lang="en-US" sz="1600" dirty="0"/>
          </a:p>
        </p:txBody>
      </p:sp>
      <p:sp>
        <p:nvSpPr>
          <p:cNvPr id="23" name="Text 17"/>
          <p:cNvSpPr txBox="1"/>
          <p:nvPr/>
        </p:nvSpPr>
        <p:spPr>
          <a:xfrm>
            <a:off x="6476695" y="3619195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Focus on risk-adjusted metrics (Sharpe Ratio, Max Drawdown) as primary evaluation criteria for automated trading models.</a:t>
            </a:r>
            <a:endParaRPr lang="en-US" sz="1200" dirty="0"/>
          </a:p>
        </p:txBody>
      </p:sp>
      <p:sp>
        <p:nvSpPr>
          <p:cNvPr id="24" name="Text 18"/>
          <p:cNvSpPr txBox="1"/>
          <p:nvPr/>
        </p:nvSpPr>
        <p:spPr>
          <a:xfrm>
            <a:off x="6476695" y="4141318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Utilize higher decision thresholds to increase trade selectivity and minimize low-probability entries.</a:t>
            </a:r>
            <a:endParaRPr lang="en-US" sz="1200" dirty="0"/>
          </a:p>
        </p:txBody>
      </p:sp>
      <p:sp>
        <p:nvSpPr>
          <p:cNvPr id="25" name="Text 19"/>
          <p:cNvSpPr txBox="1"/>
          <p:nvPr/>
        </p:nvSpPr>
        <p:spPr>
          <a:xfrm>
            <a:off x="6476695" y="4663440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Strictly enforce out-of-sample temporal testing and explicitly account for transaction and execution costs.</a:t>
            </a:r>
            <a:endParaRPr lang="en-US" sz="1200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/>
          <a:srcRect l="-881" r="-881"/>
          <a:stretch/>
        </p:blipFill>
        <p:spPr>
          <a:xfrm>
            <a:off x="1214323" y="5533949"/>
            <a:ext cx="237744" cy="267005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1619402" y="5477256"/>
            <a:ext cx="9508846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Limitations &amp; Future Work</a:t>
            </a:r>
            <a:endParaRPr lang="en-US" sz="1600" dirty="0"/>
          </a:p>
        </p:txBody>
      </p:sp>
      <p:sp>
        <p:nvSpPr>
          <p:cNvPr id="28" name="Text 21"/>
          <p:cNvSpPr txBox="1"/>
          <p:nvPr/>
        </p:nvSpPr>
        <p:spPr>
          <a:xfrm>
            <a:off x="1619402" y="5810098"/>
            <a:ext cx="101160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Limitations: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Scope restricted to 20 companies over 5 years. Does not fully incorporate liquidity constraints or price slippage for all scenarios.</a:t>
            </a:r>
            <a:endParaRPr lang="en-US" sz="1100" dirty="0"/>
          </a:p>
        </p:txBody>
      </p:sp>
      <p:sp>
        <p:nvSpPr>
          <p:cNvPr id="29" name="Text 22"/>
          <p:cNvSpPr txBox="1"/>
          <p:nvPr/>
        </p:nvSpPr>
        <p:spPr>
          <a:xfrm>
            <a:off x="1619402" y="6041441"/>
            <a:ext cx="95445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Expansion: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Apply the model to alternative financial markets and integrate broader macroeconomic indicators.</a:t>
            </a:r>
            <a:endParaRPr lang="en-US" sz="1100" dirty="0"/>
          </a:p>
        </p:txBody>
      </p:sp>
      <p:sp>
        <p:nvSpPr>
          <p:cNvPr id="30" name="Text 23"/>
          <p:cNvSpPr txBox="1"/>
          <p:nvPr/>
        </p:nvSpPr>
        <p:spPr>
          <a:xfrm>
            <a:off x="1619402" y="6271870"/>
            <a:ext cx="9506102" cy="3913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Dev: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Explore Reinforcement Learning (RL), implement dynamic thresholds, and build continuous retraining mechanisms to adapt to shifting market conditions.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1086</Words>
  <Application>Microsoft Office PowerPoint</Application>
  <PresentationFormat>Widescreen</PresentationFormat>
  <Paragraphs>175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Cairo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مالك</dc:creator>
  <cp:lastModifiedBy>مالك</cp:lastModifiedBy>
  <cp:revision>2</cp:revision>
  <dcterms:created xsi:type="dcterms:W3CDTF">2025-12-25T17:42:19Z</dcterms:created>
  <dcterms:modified xsi:type="dcterms:W3CDTF">2026-04-16T01:52:09Z</dcterms:modified>
</cp:coreProperties>
</file>