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9.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38.xml" ContentType="application/vnd.openxmlformats-officedocument.presentationml.slide+xml"/>
  <Override PartName="/ppt/slides/slide16.xml" ContentType="application/vnd.openxmlformats-officedocument.presentationml.slide+xml"/>
  <Override PartName="/ppt/slides/slide14.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8.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5.xml" ContentType="application/vnd.openxmlformats-officedocument.presentationml.notesSlide+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sldIdLst>
    <p:sldId id="480" r:id="rId2"/>
    <p:sldId id="303" r:id="rId3"/>
    <p:sldId id="516" r:id="rId4"/>
    <p:sldId id="518" r:id="rId5"/>
    <p:sldId id="564" r:id="rId6"/>
    <p:sldId id="565" r:id="rId7"/>
    <p:sldId id="566" r:id="rId8"/>
    <p:sldId id="567" r:id="rId9"/>
    <p:sldId id="568" r:id="rId10"/>
    <p:sldId id="569" r:id="rId11"/>
    <p:sldId id="570" r:id="rId12"/>
    <p:sldId id="571" r:id="rId13"/>
    <p:sldId id="561" r:id="rId14"/>
    <p:sldId id="572" r:id="rId15"/>
    <p:sldId id="563" r:id="rId16"/>
    <p:sldId id="573" r:id="rId17"/>
    <p:sldId id="574" r:id="rId18"/>
    <p:sldId id="575" r:id="rId19"/>
    <p:sldId id="576" r:id="rId20"/>
    <p:sldId id="579" r:id="rId21"/>
    <p:sldId id="580" r:id="rId22"/>
    <p:sldId id="582" r:id="rId23"/>
    <p:sldId id="583" r:id="rId24"/>
    <p:sldId id="584" r:id="rId25"/>
    <p:sldId id="585" r:id="rId26"/>
    <p:sldId id="586" r:id="rId27"/>
    <p:sldId id="587" r:id="rId28"/>
    <p:sldId id="588" r:id="rId29"/>
    <p:sldId id="589" r:id="rId30"/>
    <p:sldId id="590" r:id="rId31"/>
    <p:sldId id="591" r:id="rId32"/>
    <p:sldId id="592" r:id="rId33"/>
    <p:sldId id="593" r:id="rId34"/>
    <p:sldId id="594" r:id="rId35"/>
    <p:sldId id="595" r:id="rId36"/>
    <p:sldId id="596" r:id="rId37"/>
    <p:sldId id="597" r:id="rId38"/>
    <p:sldId id="598" r:id="rId39"/>
    <p:sldId id="599" r:id="rId40"/>
    <p:sldId id="600" r:id="rId41"/>
    <p:sldId id="604" r:id="rId42"/>
    <p:sldId id="605" r:id="rId43"/>
    <p:sldId id="606" r:id="rId44"/>
    <p:sldId id="607" r:id="rId45"/>
    <p:sldId id="608" r:id="rId46"/>
    <p:sldId id="621" r:id="rId47"/>
    <p:sldId id="622" r:id="rId48"/>
    <p:sldId id="623" r:id="rId49"/>
    <p:sldId id="62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6"/>
            <p14:sldId id="518"/>
            <p14:sldId id="564"/>
            <p14:sldId id="565"/>
            <p14:sldId id="566"/>
            <p14:sldId id="567"/>
            <p14:sldId id="568"/>
            <p14:sldId id="569"/>
            <p14:sldId id="570"/>
            <p14:sldId id="571"/>
            <p14:sldId id="561"/>
            <p14:sldId id="572"/>
            <p14:sldId id="563"/>
            <p14:sldId id="573"/>
            <p14:sldId id="574"/>
            <p14:sldId id="575"/>
            <p14:sldId id="576"/>
            <p14:sldId id="579"/>
            <p14:sldId id="580"/>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4"/>
            <p14:sldId id="605"/>
            <p14:sldId id="606"/>
            <p14:sldId id="607"/>
            <p14:sldId id="608"/>
            <p14:sldId id="621"/>
            <p14:sldId id="622"/>
            <p14:sldId id="623"/>
            <p14:sldId id="6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56" autoAdjust="0"/>
    <p:restoredTop sz="89080" autoAdjust="0"/>
  </p:normalViewPr>
  <p:slideViewPr>
    <p:cSldViewPr snapToGrid="0">
      <p:cViewPr varScale="1">
        <p:scale>
          <a:sx n="65" d="100"/>
          <a:sy n="65" d="100"/>
        </p:scale>
        <p:origin x="1308"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56205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082599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11330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499600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5.pn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269653"/>
            <a:ext cx="5708079" cy="610317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5257" y="3902118"/>
            <a:ext cx="4237787" cy="400110"/>
          </a:xfrm>
          <a:prstGeom prst="rect">
            <a:avLst/>
          </a:prstGeom>
          <a:noFill/>
        </p:spPr>
        <p:txBody>
          <a:bodyPr wrap="square" rtlCol="0">
            <a:spAutoFit/>
          </a:bodyPr>
          <a:lstStyle/>
          <a:p>
            <a:pPr algn="ctr"/>
            <a:r>
              <a:rPr lang="ar-JO" sz="2000" b="1" dirty="0" smtClean="0">
                <a:latin typeface="Alexandria Black" pitchFamily="2" charset="-78"/>
                <a:cs typeface="Alexandria Black" pitchFamily="2" charset="-78"/>
              </a:rPr>
              <a:t>إعداد الدكتور: محمد عودة</a:t>
            </a:r>
            <a:endParaRPr lang="en-US" sz="2000" b="1" dirty="0">
              <a:latin typeface="Alexandria Black" pitchFamily="2" charset="-78"/>
              <a:cs typeface="Alexandria Black" pitchFamily="2" charset="-78"/>
            </a:endParaRPr>
          </a:p>
        </p:txBody>
      </p:sp>
      <p:sp>
        <p:nvSpPr>
          <p:cNvPr id="31" name="TextBox 30"/>
          <p:cNvSpPr txBox="1"/>
          <p:nvPr/>
        </p:nvSpPr>
        <p:spPr>
          <a:xfrm>
            <a:off x="1108644" y="2424037"/>
            <a:ext cx="4883015" cy="400110"/>
          </a:xfrm>
          <a:prstGeom prst="rect">
            <a:avLst/>
          </a:prstGeom>
          <a:noFill/>
        </p:spPr>
        <p:txBody>
          <a:bodyPr wrap="square" rtlCol="0">
            <a:spAutoFit/>
          </a:bodyPr>
          <a:lstStyle/>
          <a:p>
            <a:pPr algn="ctr"/>
            <a:r>
              <a:rPr lang="ar-JO" sz="2000" b="1" dirty="0" smtClean="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1" y="5843657"/>
            <a:ext cx="314927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dirty="0" smtClean="0">
                <a:solidFill>
                  <a:schemeClr val="bg1"/>
                </a:solidFill>
                <a:latin typeface="Alexandria Black" pitchFamily="2" charset="-78"/>
                <a:cs typeface="Alexandria Black" pitchFamily="2" charset="-78"/>
              </a:rPr>
              <a:t>المحاضرة ( الثامنة )</a:t>
            </a:r>
            <a:endParaRPr lang="en-US" sz="2000" dirty="0">
              <a:solidFill>
                <a:schemeClr val="bg1"/>
              </a:solidFill>
              <a:latin typeface="Alexandria Black" pitchFamily="2" charset="-78"/>
              <a:cs typeface="Alexandria Black" pitchFamily="2" charset="-78"/>
            </a:endParaRPr>
          </a:p>
        </p:txBody>
      </p:sp>
      <p:sp>
        <p:nvSpPr>
          <p:cNvPr id="46" name="TextBox 45"/>
          <p:cNvSpPr txBox="1"/>
          <p:nvPr/>
        </p:nvSpPr>
        <p:spPr>
          <a:xfrm>
            <a:off x="329268" y="5104240"/>
            <a:ext cx="1747181" cy="707886"/>
          </a:xfrm>
          <a:prstGeom prst="rect">
            <a:avLst/>
          </a:prstGeom>
          <a:noFill/>
        </p:spPr>
        <p:txBody>
          <a:bodyPr wrap="square" rtlCol="0">
            <a:spAutoFit/>
          </a:bodyPr>
          <a:lstStyle/>
          <a:p>
            <a:r>
              <a:rPr lang="en-US" sz="2000" dirty="0" smtClean="0">
                <a:latin typeface="Alexandria Black" pitchFamily="2" charset="-78"/>
                <a:cs typeface="Alexandria Black" pitchFamily="2" charset="-78"/>
              </a:rPr>
              <a:t>LAW 631</a:t>
            </a: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4" name="Oval 13"/>
          <p:cNvSpPr/>
          <p:nvPr/>
        </p:nvSpPr>
        <p:spPr>
          <a:xfrm>
            <a:off x="6200343" y="498763"/>
            <a:ext cx="5562166" cy="565265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Oval 8"/>
          <p:cNvSpPr/>
          <p:nvPr/>
        </p:nvSpPr>
        <p:spPr>
          <a:xfrm>
            <a:off x="6085815" y="498764"/>
            <a:ext cx="5676693" cy="5999018"/>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18651"/>
    </mc:Choice>
    <mc:Fallback xmlns="">
      <p:transition spd="slow" advTm="1865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5513" y="2785710"/>
            <a:ext cx="4431021" cy="400110"/>
          </a:xfrm>
          <a:prstGeom prst="rect">
            <a:avLst/>
          </a:prstGeom>
          <a:noFill/>
        </p:spPr>
        <p:txBody>
          <a:bodyPr wrap="none" rtlCol="0">
            <a:spAutoFit/>
          </a:bodyPr>
          <a:lstStyle/>
          <a:p>
            <a:pPr algn="ctr"/>
            <a:r>
              <a:rPr lang="ar-JO" sz="2000" b="1" dirty="0">
                <a:solidFill>
                  <a:srgbClr val="00B0F0"/>
                </a:solidFill>
                <a:latin typeface="Alexandria Black" pitchFamily="2" charset="-78"/>
                <a:cs typeface="Alexandria Black" pitchFamily="2" charset="-78"/>
              </a:rPr>
              <a:t>قانون تنظيم التكنولوجيا المالية </a:t>
            </a:r>
            <a:endParaRPr lang="en-US" sz="2000" b="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455528" y="4273385"/>
            <a:ext cx="460217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smtClean="0">
                <a:solidFill>
                  <a:schemeClr val="tx1"/>
                </a:solidFill>
                <a:latin typeface="Alexandria Black" pitchFamily="2" charset="-78"/>
                <a:cs typeface="Alexandria Black" pitchFamily="2" charset="-78"/>
              </a:rPr>
              <a:t>المحاضرة الثامنة</a:t>
            </a:r>
            <a:endParaRPr lang="en-US" sz="2000" b="1" dirty="0">
              <a:solidFill>
                <a:schemeClr val="tx1"/>
              </a:solidFill>
              <a:latin typeface="Alexandria Black" pitchFamily="2" charset="-78"/>
              <a:cs typeface="Alexandria Black" pitchFamily="2" charset="-78"/>
            </a:endParaRPr>
          </a:p>
        </p:txBody>
      </p:sp>
      <p:sp>
        <p:nvSpPr>
          <p:cNvPr id="11" name="TextBox 10"/>
          <p:cNvSpPr txBox="1"/>
          <p:nvPr/>
        </p:nvSpPr>
        <p:spPr>
          <a:xfrm>
            <a:off x="6370224" y="4802552"/>
            <a:ext cx="1329210" cy="707886"/>
          </a:xfrm>
          <a:prstGeom prst="rect">
            <a:avLst/>
          </a:prstGeom>
          <a:noFill/>
        </p:spPr>
        <p:txBody>
          <a:bodyPr wrap="none" rtlCol="0">
            <a:spAutoFit/>
          </a:bodyPr>
          <a:lstStyle/>
          <a:p>
            <a:r>
              <a:rPr lang="en-US" sz="2000" dirty="0" smtClean="0">
                <a:latin typeface="Alexandria Black" pitchFamily="2" charset="-78"/>
                <a:cs typeface="Alexandria Black" pitchFamily="2" charset="-78"/>
              </a:rPr>
              <a:t>LAW 631</a:t>
            </a:r>
            <a:endParaRPr lang="en-US" sz="2000" dirty="0">
              <a:latin typeface="Alexandria Black" pitchFamily="2" charset="-78"/>
              <a:cs typeface="Alexandria Black" pitchFamily="2" charset="-78"/>
            </a:endParaRPr>
          </a:p>
          <a:p>
            <a:r>
              <a:rPr lang="en-US" sz="2000" dirty="0" smtClean="0">
                <a:latin typeface="Alexandria Black" pitchFamily="2" charset="-78"/>
                <a:cs typeface="Alexandria Black" pitchFamily="2" charset="-78"/>
              </a:rPr>
              <a:t>FinTech</a:t>
            </a:r>
            <a:endParaRPr lang="en-US" sz="2000" dirty="0">
              <a:latin typeface="Alexandria Black" pitchFamily="2" charset="-78"/>
              <a:cs typeface="Alexandria Black"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ar-JO" sz="2000" dirty="0" smtClean="0">
                <a:solidFill>
                  <a:srgbClr val="00B0F0"/>
                </a:solidFill>
                <a:latin typeface="Alexandria Black" pitchFamily="2" charset="-78"/>
                <a:cs typeface="Alexandria Black" pitchFamily="2" charset="-78"/>
              </a:rPr>
              <a:t>الأسبوع التاسع             </a:t>
            </a:r>
            <a:endParaRPr lang="en-US" sz="2000" dirty="0">
              <a:solidFill>
                <a:srgbClr val="00B0F0"/>
              </a:solidFill>
              <a:latin typeface="Alexandria Black" pitchFamily="2" charset="-78"/>
              <a:cs typeface="Alexandria Black"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722" y="92635"/>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360"/>
    </mc:Choice>
    <mc:Fallback xmlns="">
      <p:transition spd="slow" advTm="1236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995055" cy="1079086"/>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b="1" dirty="0" smtClean="0">
                <a:solidFill>
                  <a:srgbClr val="00B0F0"/>
                </a:solidFill>
                <a:latin typeface="Alexandria Black" pitchFamily="2" charset="-78"/>
                <a:cs typeface="Alexandria Black" pitchFamily="2" charset="-78"/>
              </a:rPr>
              <a:t>ترخيص و تنظيم مقدمي خدمات التكنولوجيا المالية</a:t>
            </a:r>
            <a:br>
              <a:rPr lang="ar-JO" sz="2000" b="1" dirty="0" smtClean="0">
                <a:solidFill>
                  <a:srgbClr val="00B0F0"/>
                </a:solidFill>
                <a:latin typeface="Alexandria Black" pitchFamily="2" charset="-78"/>
                <a:cs typeface="Alexandria Black" pitchFamily="2" charset="-78"/>
              </a:rPr>
            </a:br>
            <a:r>
              <a:rPr lang="ar-JO" sz="2000" b="1" dirty="0" smtClean="0">
                <a:solidFill>
                  <a:srgbClr val="00B0F0"/>
                </a:solidFill>
                <a:latin typeface="Alexandria Black" pitchFamily="2" charset="-78"/>
                <a:cs typeface="Alexandria Black" pitchFamily="2" charset="-78"/>
              </a:rPr>
              <a:t>( خدمات الدفع) دراسة حالة-دولة قطر</a:t>
            </a:r>
            <a:endParaRPr lang="en-US" sz="2000" b="1"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729712" y="1565564"/>
            <a:ext cx="10515600" cy="4788741"/>
          </a:xfrm>
        </p:spPr>
        <p:txBody>
          <a:bodyPr>
            <a:normAutofit lnSpcReduction="10000"/>
          </a:bodyPr>
          <a:lstStyle/>
          <a:p>
            <a:pPr marL="0" indent="0" algn="r">
              <a:lnSpc>
                <a:spcPct val="250000"/>
              </a:lnSpc>
              <a:buNone/>
            </a:pPr>
            <a:r>
              <a:rPr lang="ar-JO" sz="1800" b="1" dirty="0" smtClean="0">
                <a:solidFill>
                  <a:schemeClr val="accent4"/>
                </a:solidFill>
                <a:latin typeface="Alexandria Black" pitchFamily="2" charset="-78"/>
                <a:cs typeface="Alexandria Black" pitchFamily="2" charset="-78"/>
              </a:rPr>
              <a:t>المحاور الرئيسية للمحاضرة</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1-لائحة خدمات الدفع ( ترخيص و تنظيم مقدمي خدمات الدفع)- دول قطر</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الباب الاول- ( التعريفات و الغرض و النطاق )</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الباب الثاني- ( شروط الترخيص )</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الباب الثالث- ( عملية الترخيص )</a:t>
            </a:r>
          </a:p>
          <a:p>
            <a:pPr marL="0" indent="0" algn="r">
              <a:lnSpc>
                <a:spcPct val="250000"/>
              </a:lnSpc>
              <a:buNone/>
            </a:pPr>
            <a:r>
              <a:rPr lang="ar-JO" sz="1800" b="1" dirty="0" smtClean="0">
                <a:solidFill>
                  <a:schemeClr val="accent4"/>
                </a:solidFill>
                <a:latin typeface="Alexandria Black" pitchFamily="2" charset="-78"/>
                <a:cs typeface="Alexandria Black" pitchFamily="2" charset="-78"/>
              </a:rPr>
              <a:t>2-المراجع</a:t>
            </a:r>
          </a:p>
        </p:txBody>
      </p:sp>
    </p:spTree>
    <p:extLst>
      <p:ext uri="{BB962C8B-B14F-4D97-AF65-F5344CB8AC3E}">
        <p14:creationId xmlns:p14="http://schemas.microsoft.com/office/powerpoint/2010/main" val="2762205815"/>
      </p:ext>
    </p:extLst>
  </p:cSld>
  <p:clrMapOvr>
    <a:masterClrMapping/>
  </p:clrMapOvr>
  <mc:AlternateContent xmlns:mc="http://schemas.openxmlformats.org/markup-compatibility/2006" xmlns:p14="http://schemas.microsoft.com/office/powerpoint/2010/main">
    <mc:Choice Requires="p14">
      <p:transition spd="slow" p14:dur="2000" advTm="77352"/>
    </mc:Choice>
    <mc:Fallback xmlns="">
      <p:transition spd="slow" advTm="7735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79086"/>
          </a:xfrm>
        </p:spPr>
        <p:txBody>
          <a:bodyPr>
            <a:normAutofit/>
          </a:bodyPr>
          <a:lstStyle/>
          <a:p>
            <a:pPr algn="ctr">
              <a:lnSpc>
                <a:spcPct val="150000"/>
              </a:lnSpc>
            </a:pPr>
            <a:r>
              <a:rPr lang="ar-JO" sz="1800" dirty="0" smtClean="0">
                <a:solidFill>
                  <a:srgbClr val="00B0F0"/>
                </a:solidFill>
                <a:latin typeface="Alexandria Black" pitchFamily="2" charset="-78"/>
                <a:ea typeface="+mn-ea"/>
                <a:cs typeface="Alexandria Black" pitchFamily="2" charset="-78"/>
              </a:rPr>
              <a:t>لائحة </a:t>
            </a:r>
            <a:r>
              <a:rPr lang="ar-JO" sz="1800" dirty="0">
                <a:solidFill>
                  <a:srgbClr val="00B0F0"/>
                </a:solidFill>
                <a:latin typeface="Alexandria Black" pitchFamily="2" charset="-78"/>
                <a:ea typeface="+mn-ea"/>
                <a:cs typeface="Alexandria Black" pitchFamily="2" charset="-78"/>
              </a:rPr>
              <a:t>خدمات </a:t>
            </a:r>
            <a:r>
              <a:rPr lang="ar-JO" sz="1800" dirty="0" smtClean="0">
                <a:solidFill>
                  <a:srgbClr val="00B0F0"/>
                </a:solidFill>
                <a:latin typeface="Alexandria Black" pitchFamily="2" charset="-78"/>
                <a:ea typeface="+mn-ea"/>
                <a:cs typeface="Alexandria Black" pitchFamily="2" charset="-78"/>
              </a:rPr>
              <a:t>الدفع ( </a:t>
            </a:r>
            <a:r>
              <a:rPr lang="ar-JO" sz="1800" dirty="0">
                <a:solidFill>
                  <a:srgbClr val="00B0F0"/>
                </a:solidFill>
                <a:latin typeface="Alexandria Black" pitchFamily="2" charset="-78"/>
                <a:ea typeface="+mn-ea"/>
                <a:cs typeface="Alexandria Black" pitchFamily="2" charset="-78"/>
              </a:rPr>
              <a:t>ترخيص و تنظيم مقدمي خدمات </a:t>
            </a:r>
            <a:r>
              <a:rPr lang="ar-JO" sz="1800" dirty="0" smtClean="0">
                <a:solidFill>
                  <a:srgbClr val="00B0F0"/>
                </a:solidFill>
                <a:latin typeface="Alexandria Black" pitchFamily="2" charset="-78"/>
                <a:ea typeface="+mn-ea"/>
                <a:cs typeface="Alexandria Black" pitchFamily="2" charset="-78"/>
              </a:rPr>
              <a:t>الدفع ) - </a:t>
            </a:r>
            <a:r>
              <a:rPr lang="ar-JO" sz="1800" dirty="0">
                <a:solidFill>
                  <a:srgbClr val="00B0F0"/>
                </a:solidFill>
                <a:latin typeface="Alexandria Black" pitchFamily="2" charset="-78"/>
                <a:ea typeface="+mn-ea"/>
                <a:cs typeface="Alexandria Black" pitchFamily="2" charset="-78"/>
              </a:rPr>
              <a:t>دول قطر</a:t>
            </a:r>
          </a:p>
        </p:txBody>
      </p:sp>
      <p:sp>
        <p:nvSpPr>
          <p:cNvPr id="3" name="Content Placeholder 2"/>
          <p:cNvSpPr>
            <a:spLocks noGrp="1"/>
          </p:cNvSpPr>
          <p:nvPr>
            <p:ph idx="1"/>
          </p:nvPr>
        </p:nvSpPr>
        <p:spPr>
          <a:xfrm>
            <a:off x="595087" y="1444211"/>
            <a:ext cx="10758713" cy="5163066"/>
          </a:xfrm>
        </p:spPr>
        <p:txBody>
          <a:bodyPr>
            <a:normAutofit/>
          </a:bodyPr>
          <a:lstStyle/>
          <a:p>
            <a:pPr marL="0" indent="0" algn="r">
              <a:lnSpc>
                <a:spcPct val="200000"/>
              </a:lnSpc>
              <a:buNone/>
            </a:pPr>
            <a:r>
              <a:rPr lang="ar-JO" sz="1400" dirty="0" smtClean="0">
                <a:solidFill>
                  <a:srgbClr val="000000"/>
                </a:solidFill>
                <a:latin typeface="Alexandria" pitchFamily="2" charset="-78"/>
                <a:cs typeface="Alexandria" pitchFamily="2" charset="-78"/>
              </a:rPr>
              <a:t>صدرت هذه اللائحة بموجب احكام المواد ( 71 ) ، ( 72 ) ، (73 )  من قانون مصرف قطر المركزي و تنظيم المؤسسات المالية بالقانون رقم</a:t>
            </a:r>
          </a:p>
          <a:p>
            <a:pPr marL="0" indent="0" algn="r">
              <a:lnSpc>
                <a:spcPct val="200000"/>
              </a:lnSpc>
              <a:buNone/>
            </a:pPr>
            <a:r>
              <a:rPr lang="ar-JO" sz="1400" dirty="0" smtClean="0">
                <a:solidFill>
                  <a:srgbClr val="000000"/>
                </a:solidFill>
                <a:latin typeface="Alexandria" pitchFamily="2" charset="-78"/>
                <a:cs typeface="Alexandria" pitchFamily="2" charset="-78"/>
              </a:rPr>
              <a:t>( 13 ) لعام 2012</a:t>
            </a:r>
          </a:p>
          <a:p>
            <a:pPr marL="0" indent="0" algn="r">
              <a:lnSpc>
                <a:spcPct val="200000"/>
              </a:lnSpc>
              <a:buNone/>
            </a:pPr>
            <a:r>
              <a:rPr lang="ar-JO" sz="1600" dirty="0">
                <a:solidFill>
                  <a:schemeClr val="accent4"/>
                </a:solidFill>
                <a:latin typeface="Alexandria Medium" pitchFamily="2" charset="-78"/>
                <a:cs typeface="Alexandria Medium" pitchFamily="2" charset="-78"/>
              </a:rPr>
              <a:t>الباب الاول- ( التعريفات و الغرض و النطاق )</a:t>
            </a:r>
          </a:p>
          <a:p>
            <a:pPr marL="0" indent="0" algn="r">
              <a:lnSpc>
                <a:spcPct val="200000"/>
              </a:lnSpc>
              <a:buNone/>
            </a:pPr>
            <a:r>
              <a:rPr lang="ar-JO" sz="1400" dirty="0" smtClean="0">
                <a:solidFill>
                  <a:schemeClr val="accent4"/>
                </a:solidFill>
                <a:latin typeface="Alexandria" pitchFamily="2" charset="-78"/>
                <a:cs typeface="Alexandria" pitchFamily="2" charset="-78"/>
              </a:rPr>
              <a:t>1 ) العنوان المختصر</a:t>
            </a:r>
          </a:p>
          <a:p>
            <a:pPr marL="0" indent="0" algn="r">
              <a:lnSpc>
                <a:spcPct val="200000"/>
              </a:lnSpc>
              <a:buNone/>
            </a:pPr>
            <a:r>
              <a:rPr lang="ar-JO" sz="1400" dirty="0" smtClean="0">
                <a:solidFill>
                  <a:srgbClr val="000000"/>
                </a:solidFill>
                <a:latin typeface="Alexandria" pitchFamily="2" charset="-78"/>
                <a:cs typeface="Alexandria" pitchFamily="2" charset="-78"/>
              </a:rPr>
              <a:t>تحمل التعليمات و الارشادات الواردة في هذه الوثيقة عنوان ( لائحة خدمات الدفع للعام 2021 و ستدخل حيز التنفيذ اعتبارا من </a:t>
            </a:r>
          </a:p>
          <a:p>
            <a:pPr marL="0" indent="0" algn="r">
              <a:lnSpc>
                <a:spcPct val="200000"/>
              </a:lnSpc>
              <a:buNone/>
            </a:pPr>
            <a:r>
              <a:rPr lang="ar-JO" sz="1400" dirty="0" smtClean="0">
                <a:solidFill>
                  <a:srgbClr val="000000"/>
                </a:solidFill>
                <a:latin typeface="Alexandria" pitchFamily="2" charset="-78"/>
                <a:cs typeface="Alexandria" pitchFamily="2" charset="-78"/>
              </a:rPr>
              <a:t>15-9-2021</a:t>
            </a:r>
          </a:p>
          <a:p>
            <a:pPr marL="0" indent="0" algn="r">
              <a:lnSpc>
                <a:spcPct val="200000"/>
              </a:lnSpc>
              <a:buNone/>
            </a:pPr>
            <a:r>
              <a:rPr lang="ar-JO" sz="1400" dirty="0" smtClean="0">
                <a:solidFill>
                  <a:schemeClr val="accent4"/>
                </a:solidFill>
                <a:latin typeface="Alexandria" pitchFamily="2" charset="-78"/>
                <a:cs typeface="Alexandria" pitchFamily="2" charset="-78"/>
              </a:rPr>
              <a:t>2 ) التعريفات</a:t>
            </a:r>
          </a:p>
          <a:p>
            <a:pPr marL="0" indent="0" algn="r">
              <a:lnSpc>
                <a:spcPct val="200000"/>
              </a:lnSpc>
              <a:buNone/>
            </a:pPr>
            <a:r>
              <a:rPr lang="ar-JO" sz="1400" dirty="0" smtClean="0">
                <a:solidFill>
                  <a:srgbClr val="000000"/>
                </a:solidFill>
                <a:latin typeface="Alexandria" pitchFamily="2" charset="-78"/>
                <a:cs typeface="Alexandria" pitchFamily="2" charset="-78"/>
              </a:rPr>
              <a:t>يكون للكلمات و العبارات التالية المعاني المبينة قرين كل منها، ما لم يتضمن السياق معنى اخر: </a:t>
            </a:r>
          </a:p>
          <a:p>
            <a:pPr marL="0" indent="0" algn="r">
              <a:lnSpc>
                <a:spcPct val="200000"/>
              </a:lnSpc>
              <a:buNone/>
            </a:pPr>
            <a:r>
              <a:rPr lang="ar-JO" sz="1400" dirty="0" smtClean="0">
                <a:solidFill>
                  <a:srgbClr val="000000"/>
                </a:solidFill>
                <a:latin typeface="Alexandria" pitchFamily="2" charset="-78"/>
                <a:cs typeface="Alexandria" pitchFamily="2" charset="-78"/>
              </a:rPr>
              <a:t>القانون: قانون مصرف قطر المركزي و تنظيم المؤسسات الماليةالصادر بالقانون رقم 13 لسنة 2012</a:t>
            </a:r>
          </a:p>
          <a:p>
            <a:pPr marL="0" indent="0" algn="r">
              <a:lnSpc>
                <a:spcPct val="200000"/>
              </a:lnSpc>
              <a:buNone/>
            </a:pPr>
            <a:endParaRPr lang="ar-JO" sz="1400" dirty="0" smtClean="0">
              <a:solidFill>
                <a:srgbClr val="000000"/>
              </a:solidFill>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78" y="115743"/>
            <a:ext cx="1609444" cy="1079086"/>
          </a:xfrm>
          <a:prstGeom prst="rect">
            <a:avLst/>
          </a:prstGeom>
        </p:spPr>
      </p:pic>
    </p:spTree>
    <p:extLst>
      <p:ext uri="{BB962C8B-B14F-4D97-AF65-F5344CB8AC3E}">
        <p14:creationId xmlns:p14="http://schemas.microsoft.com/office/powerpoint/2010/main" val="1036312560"/>
      </p:ext>
    </p:extLst>
  </p:cSld>
  <p:clrMapOvr>
    <a:masterClrMapping/>
  </p:clrMapOvr>
  <mc:AlternateContent xmlns:mc="http://schemas.openxmlformats.org/markup-compatibility/2006" xmlns:p14="http://schemas.microsoft.com/office/powerpoint/2010/main">
    <mc:Choice Requires="p14">
      <p:transition spd="slow" p14:dur="2000" advTm="92960"/>
    </mc:Choice>
    <mc:Fallback xmlns="">
      <p:transition spd="slow" advTm="9296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488363"/>
            <a:ext cx="10515600" cy="1325563"/>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solidFill>
                <a:srgbClr val="00B0F0"/>
              </a:solidFill>
              <a:latin typeface="Alexandria Black" pitchFamily="2" charset="-78"/>
              <a:cs typeface="Alexandria Black" pitchFamily="2" charset="-78"/>
            </a:endParaRPr>
          </a:p>
        </p:txBody>
      </p:sp>
      <p:pic>
        <p:nvPicPr>
          <p:cNvPr id="4" name="Picture 3"/>
          <p:cNvPicPr>
            <a:picLocks noChangeAspect="1"/>
          </p:cNvPicPr>
          <p:nvPr/>
        </p:nvPicPr>
        <p:blipFill>
          <a:blip r:embed="rId2"/>
          <a:stretch>
            <a:fillRect/>
          </a:stretch>
        </p:blipFill>
        <p:spPr>
          <a:xfrm>
            <a:off x="214077" y="72058"/>
            <a:ext cx="1780977" cy="1079086"/>
          </a:xfrm>
          <a:prstGeom prst="rect">
            <a:avLst/>
          </a:prstGeom>
        </p:spPr>
      </p:pic>
      <p:sp>
        <p:nvSpPr>
          <p:cNvPr id="5" name="Content Placeholder 4"/>
          <p:cNvSpPr>
            <a:spLocks noGrp="1"/>
          </p:cNvSpPr>
          <p:nvPr>
            <p:ph idx="1"/>
          </p:nvPr>
        </p:nvSpPr>
        <p:spPr/>
        <p:txBody>
          <a:bodyPr>
            <a:normAutofit/>
          </a:bodyPr>
          <a:lstStyle/>
          <a:p>
            <a:pPr marL="0" indent="0" algn="r">
              <a:lnSpc>
                <a:spcPct val="200000"/>
              </a:lnSpc>
              <a:buNone/>
            </a:pPr>
            <a:r>
              <a:rPr lang="ar-JO" sz="1400" dirty="0" smtClean="0">
                <a:latin typeface="Alexandria" pitchFamily="2" charset="-78"/>
                <a:cs typeface="Alexandria" pitchFamily="2" charset="-78"/>
              </a:rPr>
              <a:t>الاشخاص : اي شخص طبيعي او معنوي</a:t>
            </a:r>
          </a:p>
          <a:p>
            <a:pPr marL="0" indent="0" algn="r">
              <a:lnSpc>
                <a:spcPct val="200000"/>
              </a:lnSpc>
              <a:buNone/>
            </a:pPr>
            <a:r>
              <a:rPr lang="ar-JO" sz="1400" dirty="0" smtClean="0">
                <a:latin typeface="Alexandria" pitchFamily="2" charset="-78"/>
                <a:cs typeface="Alexandria" pitchFamily="2" charset="-78"/>
              </a:rPr>
              <a:t>خدمات الدفع : الخدمات المحددة في البند رقم 5 من هذه اللائحة </a:t>
            </a:r>
          </a:p>
          <a:p>
            <a:pPr marL="0" indent="0" algn="r">
              <a:lnSpc>
                <a:spcPct val="200000"/>
              </a:lnSpc>
              <a:buNone/>
            </a:pPr>
            <a:r>
              <a:rPr lang="ar-JO" sz="1400" dirty="0" smtClean="0">
                <a:latin typeface="Alexandria" pitchFamily="2" charset="-78"/>
                <a:cs typeface="Alexandria" pitchFamily="2" charset="-78"/>
              </a:rPr>
              <a:t>خدمات الدفع المستثناه : الخدمات المحددة في البند رقم 6 من هذه اللائحة لا تنطبق عليها هذه اللائحة</a:t>
            </a:r>
          </a:p>
          <a:p>
            <a:pPr marL="0" indent="0" algn="r">
              <a:lnSpc>
                <a:spcPct val="200000"/>
              </a:lnSpc>
              <a:buNone/>
            </a:pPr>
            <a:r>
              <a:rPr lang="ar-JO" sz="1400" dirty="0" smtClean="0">
                <a:latin typeface="Alexandria" pitchFamily="2" charset="-78"/>
                <a:cs typeface="Alexandria" pitchFamily="2" charset="-78"/>
              </a:rPr>
              <a:t>مقدمي خدمات الدفع : الافراد او الكيانات الذين يزاولون تقديم اي خدمة من خدمات الدفع المحددة في البندين 5 و 6 من هذه اللائحة</a:t>
            </a:r>
          </a:p>
          <a:p>
            <a:pPr marL="0" indent="0" algn="r">
              <a:lnSpc>
                <a:spcPct val="200000"/>
              </a:lnSpc>
              <a:buNone/>
            </a:pPr>
            <a:r>
              <a:rPr lang="ar-JO" sz="1400" dirty="0" smtClean="0">
                <a:latin typeface="Alexandria" pitchFamily="2" charset="-78"/>
                <a:cs typeface="Alexandria" pitchFamily="2" charset="-78"/>
              </a:rPr>
              <a:t>النقود الالكترونية : هي وسيلة دفع تحتوي على قيمة نقدية يدفعها المستخدم مقدما للجهة المصدرة للنقود الالكترونية</a:t>
            </a:r>
          </a:p>
          <a:p>
            <a:pPr marL="0" indent="0" algn="r">
              <a:lnSpc>
                <a:spcPct val="200000"/>
              </a:lnSpc>
              <a:buNone/>
            </a:pPr>
            <a:r>
              <a:rPr lang="ar-JO" sz="1400" dirty="0" smtClean="0">
                <a:latin typeface="Alexandria" pitchFamily="2" charset="-78"/>
                <a:cs typeface="Alexandria" pitchFamily="2" charset="-78"/>
              </a:rPr>
              <a:t>المحفظة الالكترونية : محفظة افتراضية تخزن بطاقات الدفع او معلومات النقود الالكترونية على جهاز محمول او جهاز انترنت لتسهيل عمل المستخدمين في تنفيذ معاملات الدفع بطريقة مريحة</a:t>
            </a:r>
          </a:p>
          <a:p>
            <a:pPr marL="0" indent="0" algn="r">
              <a:lnSpc>
                <a:spcPct val="200000"/>
              </a:lnSpc>
              <a:buNone/>
            </a:pPr>
            <a:r>
              <a:rPr lang="ar-JO" sz="1400" dirty="0" smtClean="0">
                <a:latin typeface="Alexandria" pitchFamily="2" charset="-78"/>
                <a:cs typeface="Alexandria" pitchFamily="2" charset="-78"/>
              </a:rPr>
              <a:t>المرخص له : الكيان المرخص له تقديم خدمات الدفع من او دخل دولة قطر</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2676396595"/>
      </p:ext>
    </p:extLst>
  </p:cSld>
  <p:clrMapOvr>
    <a:masterClrMapping/>
  </p:clrMapOvr>
  <mc:AlternateContent xmlns:mc="http://schemas.openxmlformats.org/markup-compatibility/2006" xmlns:p14="http://schemas.microsoft.com/office/powerpoint/2010/main">
    <mc:Choice Requires="p14">
      <p:transition spd="slow" p14:dur="2000" advTm="99255"/>
    </mc:Choice>
    <mc:Fallback xmlns="">
      <p:transition spd="slow" advTm="9925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690687"/>
            <a:ext cx="10515600" cy="4956856"/>
          </a:xfrm>
        </p:spPr>
        <p:txBody>
          <a:bodyPr>
            <a:normAutofit/>
          </a:bodyPr>
          <a:lstStyle/>
          <a:p>
            <a:pPr marL="0" indent="0" algn="r">
              <a:lnSpc>
                <a:spcPct val="200000"/>
              </a:lnSpc>
              <a:buNone/>
            </a:pPr>
            <a:r>
              <a:rPr lang="ar-JO" sz="1400" dirty="0" smtClean="0">
                <a:latin typeface="Alexandria" pitchFamily="2" charset="-78"/>
                <a:cs typeface="Alexandria" pitchFamily="2" charset="-78"/>
              </a:rPr>
              <a:t>المستهلك : الشخص المتعاقد مع مقدمي خدمات الدفع و تطبق عليه هذه اللائحة و يعمل لاغراض اخرى غير التجارة و الاعمال التجارية او المهنية</a:t>
            </a:r>
          </a:p>
          <a:p>
            <a:pPr marL="0" indent="0" algn="r">
              <a:lnSpc>
                <a:spcPct val="200000"/>
              </a:lnSpc>
              <a:buNone/>
            </a:pPr>
            <a:r>
              <a:rPr lang="ar-JO" sz="1400" dirty="0" smtClean="0">
                <a:latin typeface="Alexandria" pitchFamily="2" charset="-78"/>
                <a:cs typeface="Alexandria" pitchFamily="2" charset="-78"/>
              </a:rPr>
              <a:t>التاجر </a:t>
            </a:r>
            <a:r>
              <a:rPr lang="ar-JO" sz="1400" dirty="0">
                <a:latin typeface="Alexandria" pitchFamily="2" charset="-78"/>
                <a:cs typeface="Alexandria" pitchFamily="2" charset="-78"/>
              </a:rPr>
              <a:t>:  الشخص المتعاقد مع مقدمي خدمات الدفع و تطبق عليه هذه اللائحة و يعمل لاغراض اخرى غير التجارة و الاعمال التجارية او </a:t>
            </a:r>
            <a:r>
              <a:rPr lang="ar-JO" sz="1400" dirty="0" smtClean="0">
                <a:latin typeface="Alexandria" pitchFamily="2" charset="-78"/>
                <a:cs typeface="Alexandria" pitchFamily="2" charset="-78"/>
              </a:rPr>
              <a:t>المهنية</a:t>
            </a:r>
          </a:p>
          <a:p>
            <a:pPr marL="0" indent="0" algn="r">
              <a:lnSpc>
                <a:spcPct val="200000"/>
              </a:lnSpc>
              <a:buNone/>
            </a:pPr>
            <a:r>
              <a:rPr lang="ar-JO" sz="1400" dirty="0" smtClean="0">
                <a:latin typeface="Alexandria" pitchFamily="2" charset="-78"/>
                <a:cs typeface="Alexandria" pitchFamily="2" charset="-78"/>
              </a:rPr>
              <a:t>العميل : المستهلك او التاجر المتعاقد مع مقدمي خدمات الدفع و تنطبق عليه هذه اللائحة</a:t>
            </a:r>
          </a:p>
          <a:p>
            <a:pPr marL="0" indent="0" algn="r">
              <a:lnSpc>
                <a:spcPct val="200000"/>
              </a:lnSpc>
              <a:buNone/>
            </a:pPr>
            <a:r>
              <a:rPr lang="ar-JO" sz="1400" dirty="0" smtClean="0">
                <a:latin typeface="Alexandria" pitchFamily="2" charset="-78"/>
                <a:cs typeface="Alexandria" pitchFamily="2" charset="-78"/>
              </a:rPr>
              <a:t>بنك مرخص له : بنك مرخص من مصرف قطر المركزي بموجب القانون لمزاولة الاعمال</a:t>
            </a:r>
          </a:p>
          <a:p>
            <a:pPr marL="0" indent="0" algn="r">
              <a:lnSpc>
                <a:spcPct val="200000"/>
              </a:lnSpc>
              <a:buNone/>
            </a:pPr>
            <a:r>
              <a:rPr lang="ar-JO" sz="1400" dirty="0" smtClean="0">
                <a:latin typeface="Alexandria" pitchFamily="2" charset="-78"/>
                <a:cs typeface="Alexandria" pitchFamily="2" charset="-78"/>
              </a:rPr>
              <a:t>شركة صرافة مرخص لها : شركة مرخص لها بموجب القانون لممارسة نشاط الصرافة دون تلقي الودائع</a:t>
            </a:r>
          </a:p>
          <a:p>
            <a:pPr marL="0" indent="0" algn="r">
              <a:lnSpc>
                <a:spcPct val="200000"/>
              </a:lnSpc>
              <a:buNone/>
            </a:pPr>
            <a:r>
              <a:rPr lang="ar-JO" sz="1400" dirty="0" smtClean="0">
                <a:latin typeface="Alexandria" pitchFamily="2" charset="-78"/>
                <a:cs typeface="Alexandria" pitchFamily="2" charset="-78"/>
              </a:rPr>
              <a:t>معاملة دفع : فعل يقوم به الدافع او المستفيد او يتم بالنيابة عن الدافع لوضع الاموال او تحويلها او سحبها بغض النظر عن الالتزامات الاساسية بين الدافع و المستفيد</a:t>
            </a:r>
          </a:p>
        </p:txBody>
      </p:sp>
      <p:pic>
        <p:nvPicPr>
          <p:cNvPr id="4" name="Picture 3"/>
          <p:cNvPicPr>
            <a:picLocks noChangeAspect="1"/>
          </p:cNvPicPr>
          <p:nvPr/>
        </p:nvPicPr>
        <p:blipFill>
          <a:blip r:embed="rId2"/>
          <a:stretch>
            <a:fillRect/>
          </a:stretch>
        </p:blipFill>
        <p:spPr>
          <a:xfrm>
            <a:off x="0" y="0"/>
            <a:ext cx="1685974" cy="1079086"/>
          </a:xfrm>
          <a:prstGeom prst="rect">
            <a:avLst/>
          </a:prstGeom>
        </p:spPr>
      </p:pic>
    </p:spTree>
    <p:extLst>
      <p:ext uri="{BB962C8B-B14F-4D97-AF65-F5344CB8AC3E}">
        <p14:creationId xmlns:p14="http://schemas.microsoft.com/office/powerpoint/2010/main" val="1460864106"/>
      </p:ext>
    </p:extLst>
  </p:cSld>
  <p:clrMapOvr>
    <a:masterClrMapping/>
  </p:clrMapOvr>
  <mc:AlternateContent xmlns:mc="http://schemas.openxmlformats.org/markup-compatibility/2006" xmlns:p14="http://schemas.microsoft.com/office/powerpoint/2010/main">
    <mc:Choice Requires="p14">
      <p:transition spd="slow" p14:dur="2000" advTm="98402"/>
    </mc:Choice>
    <mc:Fallback xmlns="">
      <p:transition spd="slow" advTm="9840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4799"/>
            <a:ext cx="10515600" cy="120468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509486"/>
            <a:ext cx="10515600" cy="4667477"/>
          </a:xfrm>
        </p:spPr>
        <p:txBody>
          <a:bodyPr>
            <a:normAutofit/>
          </a:bodyPr>
          <a:lstStyle/>
          <a:p>
            <a:pPr marL="0" indent="0" algn="r">
              <a:lnSpc>
                <a:spcPct val="200000"/>
              </a:lnSpc>
              <a:buNone/>
            </a:pPr>
            <a:r>
              <a:rPr lang="ar-JO" sz="1400" dirty="0">
                <a:latin typeface="Alexandria" pitchFamily="2" charset="-78"/>
                <a:cs typeface="Alexandria" pitchFamily="2" charset="-78"/>
              </a:rPr>
              <a:t>الدافع : الشخص المنشئ لمعاملة الدفع أو الموافق على تنفيذها.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المستفيد : الشخص الذي يتلقى الأموال من معاملة الدفع </a:t>
            </a:r>
          </a:p>
          <a:p>
            <a:pPr marL="0" indent="0" algn="r">
              <a:lnSpc>
                <a:spcPct val="200000"/>
              </a:lnSpc>
              <a:buNone/>
            </a:pPr>
            <a:r>
              <a:rPr lang="ar-JO" sz="1400" dirty="0">
                <a:latin typeface="Alexandria" pitchFamily="2" charset="-78"/>
                <a:cs typeface="Alexandria" pitchFamily="2" charset="-78"/>
              </a:rPr>
              <a:t>حسابات الدفع : الحسابات التي يتم الاحتفاظ بها باسم مستخدم أو أكثر لخدمات الدفع والتي تستخدم لتنفيذ معاملات </a:t>
            </a:r>
            <a:r>
              <a:rPr lang="ar-JO" sz="1400" dirty="0" smtClean="0">
                <a:latin typeface="Alexandria" pitchFamily="2" charset="-78"/>
                <a:cs typeface="Alexandria" pitchFamily="2" charset="-78"/>
              </a:rPr>
              <a:t>الدفع</a:t>
            </a:r>
            <a:r>
              <a:rPr lang="ar-JO" sz="1400" dirty="0">
                <a:latin typeface="Alexandria" pitchFamily="2" charset="-78"/>
                <a:cs typeface="Alexandria" pitchFamily="2" charset="-78"/>
              </a:rPr>
              <a:t> </a:t>
            </a:r>
            <a:endParaRPr lang="ar-JO" sz="1400" dirty="0" smtClean="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وكيل : شخص </a:t>
            </a:r>
            <a:r>
              <a:rPr lang="ar-JO" sz="1400" dirty="0" smtClean="0">
                <a:latin typeface="Alexandria" pitchFamily="2" charset="-78"/>
                <a:cs typeface="Alexandria" pitchFamily="2" charset="-78"/>
              </a:rPr>
              <a:t>و/ أو </a:t>
            </a:r>
            <a:r>
              <a:rPr lang="ar-JO" sz="1400" dirty="0">
                <a:latin typeface="Alexandria" pitchFamily="2" charset="-78"/>
                <a:cs typeface="Alexandria" pitchFamily="2" charset="-78"/>
              </a:rPr>
              <a:t>كيان يعمل نيابة عن المرخص له عند تقديم خدمات الدفع. </a:t>
            </a:r>
            <a:endParaRPr lang="ar-JO" sz="1400" dirty="0" smtClean="0">
              <a:latin typeface="Alexandria" pitchFamily="2" charset="-78"/>
              <a:cs typeface="Alexandria" pitchFamily="2" charset="-78"/>
            </a:endParaRPr>
          </a:p>
          <a:p>
            <a:pPr marL="0" indent="0" algn="r">
              <a:lnSpc>
                <a:spcPct val="200000"/>
              </a:lnSpc>
              <a:buNone/>
            </a:pPr>
            <a:r>
              <a:rPr lang="ar-JO" sz="1400" dirty="0" smtClean="0">
                <a:solidFill>
                  <a:schemeClr val="accent4"/>
                </a:solidFill>
                <a:latin typeface="Alexandria" pitchFamily="2" charset="-78"/>
                <a:cs typeface="Alexandria" pitchFamily="2" charset="-78"/>
              </a:rPr>
              <a:t>3 ) الغرض</a:t>
            </a:r>
          </a:p>
          <a:p>
            <a:pPr marL="0" indent="0" algn="r">
              <a:lnSpc>
                <a:spcPct val="200000"/>
              </a:lnSpc>
              <a:buNone/>
            </a:pPr>
            <a:r>
              <a:rPr lang="ar-JO" sz="1400" dirty="0" smtClean="0">
                <a:latin typeface="Alexandria" pitchFamily="2" charset="-78"/>
                <a:cs typeface="Alexandria" pitchFamily="2" charset="-78"/>
              </a:rPr>
              <a:t>توفير اطار عمل للرقابة على الافراد او الكيانات التي تقدم خدمات الدفع من او داخل دولة قطر لضمان عمل جميع انظمة الدفع و التسوية في الدولة بشكل امن</a:t>
            </a: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7273" y="0"/>
            <a:ext cx="1910945" cy="1079086"/>
          </a:xfrm>
          <a:prstGeom prst="rect">
            <a:avLst/>
          </a:prstGeom>
        </p:spPr>
      </p:pic>
    </p:spTree>
    <p:extLst>
      <p:ext uri="{BB962C8B-B14F-4D97-AF65-F5344CB8AC3E}">
        <p14:creationId xmlns:p14="http://schemas.microsoft.com/office/powerpoint/2010/main" val="1410897017"/>
      </p:ext>
    </p:extLst>
  </p:cSld>
  <p:clrMapOvr>
    <a:masterClrMapping/>
  </p:clrMapOvr>
  <mc:AlternateContent xmlns:mc="http://schemas.openxmlformats.org/markup-compatibility/2006" xmlns:p14="http://schemas.microsoft.com/office/powerpoint/2010/main">
    <mc:Choice Requires="p14">
      <p:transition spd="slow" p14:dur="2000" advTm="71261"/>
    </mc:Choice>
    <mc:Fallback xmlns="">
      <p:transition spd="slow" advTm="7126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8"/>
            <a:ext cx="10515600" cy="1315200"/>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330036"/>
            <a:ext cx="10515600" cy="5294699"/>
          </a:xfrm>
        </p:spPr>
        <p:txBody>
          <a:bodyPr>
            <a:normAutofit/>
          </a:bodyPr>
          <a:lstStyle/>
          <a:p>
            <a:pPr marL="0" indent="0" algn="r">
              <a:lnSpc>
                <a:spcPct val="200000"/>
              </a:lnSpc>
              <a:buNone/>
            </a:pPr>
            <a:r>
              <a:rPr lang="ar-JO" sz="1400" dirty="0" smtClean="0">
                <a:solidFill>
                  <a:schemeClr val="accent4"/>
                </a:solidFill>
                <a:latin typeface="Alexandria" pitchFamily="2" charset="-78"/>
                <a:cs typeface="Alexandria" pitchFamily="2" charset="-78"/>
              </a:rPr>
              <a:t>4 ) النطاق</a:t>
            </a:r>
          </a:p>
          <a:p>
            <a:pPr marL="0" indent="0" algn="r">
              <a:lnSpc>
                <a:spcPct val="200000"/>
              </a:lnSpc>
              <a:buNone/>
            </a:pPr>
            <a:r>
              <a:rPr lang="ar-JO" sz="1400" dirty="0" smtClean="0">
                <a:latin typeface="Alexandria" pitchFamily="2" charset="-78"/>
                <a:cs typeface="Alexandria" pitchFamily="2" charset="-78"/>
              </a:rPr>
              <a:t>4.1 تسري احكان هذه اللائحة التنظيمية على اي خدمة من خدمات الدفع التي تتسم بالخصائص التالية :</a:t>
            </a:r>
          </a:p>
          <a:p>
            <a:pPr marL="0" indent="0" algn="r">
              <a:lnSpc>
                <a:spcPct val="200000"/>
              </a:lnSpc>
              <a:buNone/>
            </a:pPr>
            <a:r>
              <a:rPr lang="ar-JO" sz="1400" dirty="0" smtClean="0">
                <a:latin typeface="Alexandria" pitchFamily="2" charset="-78"/>
                <a:cs typeface="Alexandria" pitchFamily="2" charset="-78"/>
              </a:rPr>
              <a:t>الخدمات المتصلة اتصالا واضحا بالمدفوعات و التي تشكل مخاطر نظامية على القطاع المالي ، و التي يقوم مقدمي الخدمات في اطارها بمعالجة المبالغ و توفير المعاملات للتجار ، و يتعاقد من خلالها مقدمي الخدمات مع المستهلك او التاجر</a:t>
            </a:r>
          </a:p>
          <a:p>
            <a:pPr marL="0" indent="0" algn="r">
              <a:lnSpc>
                <a:spcPct val="200000"/>
              </a:lnSpc>
              <a:buNone/>
            </a:pPr>
            <a:r>
              <a:rPr lang="ar-JO" sz="1400" dirty="0" smtClean="0">
                <a:latin typeface="Alexandria" pitchFamily="2" charset="-78"/>
                <a:cs typeface="Alexandria" pitchFamily="2" charset="-78"/>
              </a:rPr>
              <a:t>4.2  لا يجوز لاي شخص او كيان مزاولة اي نشاط يتعلق بتقديم اي نوع من انواع خدمات الدفع التي تتسم بالخصائص المحددة في البند السابق من هذه اللائحة من او داخل دولة قطر، ما لم يكن لديه ترخيص ساري المفعول من المصرف يسمح له بتقديم هذا النوع من خدمات الدفع او في حال كان مقدم خدمات الدف معفي وفقا لنوع خدمة الدفع</a:t>
            </a:r>
          </a:p>
          <a:p>
            <a:pPr marL="0" indent="0" algn="r">
              <a:lnSpc>
                <a:spcPct val="200000"/>
              </a:lnSpc>
              <a:buNone/>
            </a:pPr>
            <a:r>
              <a:rPr lang="ar-JO" sz="1400" dirty="0" smtClean="0">
                <a:latin typeface="Alexandria" pitchFamily="2" charset="-78"/>
                <a:cs typeface="Alexandria" pitchFamily="2" charset="-78"/>
              </a:rPr>
              <a:t>4.3</a:t>
            </a: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 يعفى اي بنك مرخص له بموجب القانون من الحصول على ترخيص جديد لمزاولة تقديم اي خدمة دفع يقدمها البنك حاليا</a:t>
            </a:r>
          </a:p>
          <a:p>
            <a:pPr marL="0" indent="0" algn="r">
              <a:lnSpc>
                <a:spcPct val="200000"/>
              </a:lnSpc>
              <a:buNone/>
            </a:pPr>
            <a:r>
              <a:rPr lang="ar-JO" sz="1400" dirty="0" smtClean="0">
                <a:latin typeface="Alexandria" pitchFamily="2" charset="-78"/>
                <a:cs typeface="Alexandria" pitchFamily="2" charset="-78"/>
              </a:rPr>
              <a:t>4.4  يجب على جميع مقدمي خدمات الدفع المعفيين ( البنوك المرخصة ) الحصول على موافقة المصرف لتقديم اي خدمات دفع جديدة مدرجة في البند 5 من هذه اللائحة</a:t>
            </a:r>
          </a:p>
        </p:txBody>
      </p:sp>
      <p:pic>
        <p:nvPicPr>
          <p:cNvPr id="4" name="Picture 3"/>
          <p:cNvPicPr>
            <a:picLocks noChangeAspect="1"/>
          </p:cNvPicPr>
          <p:nvPr/>
        </p:nvPicPr>
        <p:blipFill>
          <a:blip r:embed="rId3"/>
          <a:stretch>
            <a:fillRect/>
          </a:stretch>
        </p:blipFill>
        <p:spPr>
          <a:xfrm>
            <a:off x="0" y="0"/>
            <a:ext cx="1567543" cy="1454728"/>
          </a:xfrm>
          <a:prstGeom prst="rect">
            <a:avLst/>
          </a:prstGeom>
        </p:spPr>
      </p:pic>
    </p:spTree>
    <p:extLst>
      <p:ext uri="{BB962C8B-B14F-4D97-AF65-F5344CB8AC3E}">
        <p14:creationId xmlns:p14="http://schemas.microsoft.com/office/powerpoint/2010/main" val="1609358067"/>
      </p:ext>
    </p:extLst>
  </p:cSld>
  <p:clrMapOvr>
    <a:masterClrMapping/>
  </p:clrMapOvr>
  <mc:AlternateContent xmlns:mc="http://schemas.openxmlformats.org/markup-compatibility/2006" xmlns:p14="http://schemas.microsoft.com/office/powerpoint/2010/main">
    <mc:Choice Requires="p14">
      <p:transition spd="slow" p14:dur="2000" advTm="156262"/>
    </mc:Choice>
    <mc:Fallback xmlns="">
      <p:transition spd="slow" advTm="15626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4836433"/>
          </a:xfrm>
        </p:spPr>
        <p:txBody>
          <a:bodyPr>
            <a:normAutofit fontScale="92500"/>
          </a:bodyPr>
          <a:lstStyle/>
          <a:p>
            <a:pPr marL="0" indent="0" algn="r">
              <a:lnSpc>
                <a:spcPct val="210000"/>
              </a:lnSpc>
              <a:buNone/>
            </a:pPr>
            <a:r>
              <a:rPr lang="ar-JO" sz="1400" dirty="0" smtClean="0">
                <a:latin typeface="Alexandria" pitchFamily="2" charset="-78"/>
                <a:cs typeface="Alexandria" pitchFamily="2" charset="-78"/>
              </a:rPr>
              <a:t>4.5  يستمر جميع مقدمي خدمات الدفع المعفيين في الخضوع للقانون و تسري احكام البنود 10 الى 24 من الباب الثاني من هذه اللائحة على مقدمي خدمات الدفع المعفيين فيما يتعلق بتقديم اي خدمة من خدمات الدفع المدرجة في البند 5 من هذه اللائحة</a:t>
            </a:r>
          </a:p>
          <a:p>
            <a:pPr marL="0" indent="0" algn="r">
              <a:lnSpc>
                <a:spcPct val="210000"/>
              </a:lnSpc>
              <a:buNone/>
            </a:pPr>
            <a:r>
              <a:rPr lang="ar-JO" sz="1400" dirty="0" smtClean="0">
                <a:latin typeface="Alexandria" pitchFamily="2" charset="-78"/>
                <a:cs typeface="Alexandria" pitchFamily="2" charset="-78"/>
              </a:rPr>
              <a:t>4.6  يجب على جميع مقدمي خدمات الدفع المعفيين رفع التقارير الخا صة بخدمات الدفع التي يقدمونها حاليا للمصرف و الافاد بما يثبت الامتثال لأحكام هذا اللائحة ذات الصلة و ذلك في غضون ثلاثة اشهر من تاريخ سريان العمل بهذه اللائحة</a:t>
            </a:r>
          </a:p>
          <a:p>
            <a:pPr marL="0" indent="0" algn="r">
              <a:lnSpc>
                <a:spcPct val="210000"/>
              </a:lnSpc>
              <a:buNone/>
            </a:pPr>
            <a:r>
              <a:rPr lang="ar-JO" sz="1400" dirty="0" smtClean="0">
                <a:latin typeface="Alexandria" pitchFamily="2" charset="-78"/>
                <a:cs typeface="Alexandria" pitchFamily="2" charset="-78"/>
              </a:rPr>
              <a:t>4.7  يجب على جميع مقدمي خدمات الدفع من غير البنوك المرخصة الامتثال لاحكام هذه اللائحة فيما يتعلق بتقديم اي خدمة من خدمات الدفع المدرة في بند رقم 5 ، و ذلك في غضون ثلاث اشهر من سريان العمل بهذه اللائحة و الحصول على ترخيص من المصرف لتقديم هذه الخدمات</a:t>
            </a:r>
          </a:p>
          <a:p>
            <a:pPr marL="0" indent="0" algn="r">
              <a:lnSpc>
                <a:spcPct val="210000"/>
              </a:lnSpc>
              <a:buNone/>
            </a:pPr>
            <a:r>
              <a:rPr lang="ar-JO" sz="1400" dirty="0" smtClean="0">
                <a:latin typeface="Alexandria" pitchFamily="2" charset="-78"/>
                <a:cs typeface="Alexandria" pitchFamily="2" charset="-78"/>
              </a:rPr>
              <a:t>4.8  كل من يخالف ما ورد في هذه اللائحة يوقع بحقه الجزاء المالي المقرر في قانون المصرف و في قانون محافحة غسل الاموال و تمويل الارهاب الصادر بالقانون رقم ( 20 ) لسنة 2019  اي قانون اخر ساري المفعول</a:t>
            </a:r>
          </a:p>
          <a:p>
            <a:pPr marL="0" indent="0" algn="r">
              <a:lnSpc>
                <a:spcPct val="210000"/>
              </a:lnSpc>
              <a:buNone/>
            </a:pPr>
            <a:r>
              <a:rPr lang="ar-JO" sz="1400" dirty="0" smtClean="0">
                <a:latin typeface="Alexandria" pitchFamily="2" charset="-78"/>
                <a:cs typeface="Alexandria" pitchFamily="2" charset="-78"/>
              </a:rPr>
              <a:t>4.9  لاغراض هذه اللائحة يشير مصطلح (مقدم خدمة مرخص له) الى الكيانات المصرح لها بتقديم خدمات الدفع من او داخل دولة قطر</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39528"/>
            <a:ext cx="1586204" cy="1079086"/>
          </a:xfrm>
          <a:prstGeom prst="rect">
            <a:avLst/>
          </a:prstGeom>
        </p:spPr>
      </p:pic>
    </p:spTree>
    <p:extLst>
      <p:ext uri="{BB962C8B-B14F-4D97-AF65-F5344CB8AC3E}">
        <p14:creationId xmlns:p14="http://schemas.microsoft.com/office/powerpoint/2010/main" val="2285030486"/>
      </p:ext>
    </p:extLst>
  </p:cSld>
  <p:clrMapOvr>
    <a:masterClrMapping/>
  </p:clrMapOvr>
  <mc:AlternateContent xmlns:mc="http://schemas.openxmlformats.org/markup-compatibility/2006" xmlns:p14="http://schemas.microsoft.com/office/powerpoint/2010/main">
    <mc:Choice Requires="p14">
      <p:transition spd="slow" p14:dur="2000" advTm="146916"/>
    </mc:Choice>
    <mc:Fallback xmlns="">
      <p:transition spd="slow" advTm="14691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530930"/>
          </a:xfrm>
        </p:spPr>
        <p:txBody>
          <a:bodyPr>
            <a:normAutofit/>
          </a:bodyPr>
          <a:lstStyle/>
          <a:p>
            <a:pPr marL="0" indent="0" algn="r">
              <a:lnSpc>
                <a:spcPct val="200000"/>
              </a:lnSpc>
              <a:buNone/>
            </a:pPr>
            <a:r>
              <a:rPr lang="ar-JO" sz="1400" dirty="0" smtClean="0">
                <a:solidFill>
                  <a:schemeClr val="accent4"/>
                </a:solidFill>
                <a:latin typeface="Alexandria" pitchFamily="2" charset="-78"/>
                <a:cs typeface="Alexandria" pitchFamily="2" charset="-78"/>
              </a:rPr>
              <a:t>5 ) خدمات الدفع الخاضعة للإشراف</a:t>
            </a:r>
          </a:p>
          <a:p>
            <a:pPr marL="0" indent="0" algn="r">
              <a:lnSpc>
                <a:spcPct val="200000"/>
              </a:lnSpc>
              <a:buNone/>
            </a:pPr>
            <a:r>
              <a:rPr lang="ar-JO" sz="1400" dirty="0" smtClean="0">
                <a:latin typeface="Alexandria" pitchFamily="2" charset="-78"/>
                <a:cs typeface="Alexandria" pitchFamily="2" charset="-78"/>
              </a:rPr>
              <a:t>لاغراض تطبيق هذه اللائحة، تم تعريف الخدمات التالية على انها خدمات دفع خاضعة لاشراف المصرف و يجب على اي جهة تقدم هذه الخدمات الحصول على موافقة مسبقة من المصرف لتقديم هذه الخدمات</a:t>
            </a:r>
          </a:p>
          <a:p>
            <a:pPr marL="0" indent="0" algn="r">
              <a:lnSpc>
                <a:spcPct val="200000"/>
              </a:lnSpc>
              <a:buNone/>
            </a:pPr>
            <a:r>
              <a:rPr lang="ar-JO" sz="1400" dirty="0" smtClean="0">
                <a:latin typeface="Alexandria" pitchFamily="2" charset="-78"/>
                <a:cs typeface="Alexandria" pitchFamily="2" charset="-78"/>
              </a:rPr>
              <a:t>أ-اصدار النقود الالكترونية</a:t>
            </a:r>
          </a:p>
          <a:p>
            <a:pPr marL="0" indent="0" algn="r">
              <a:lnSpc>
                <a:spcPct val="200000"/>
              </a:lnSpc>
              <a:buNone/>
            </a:pPr>
            <a:r>
              <a:rPr lang="ar-JO" sz="1400" dirty="0" smtClean="0">
                <a:latin typeface="Alexandria" pitchFamily="2" charset="-78"/>
                <a:cs typeface="Alexandria" pitchFamily="2" charset="-78"/>
              </a:rPr>
              <a:t>ب-خدمات السداد للتجار</a:t>
            </a:r>
          </a:p>
          <a:p>
            <a:pPr marL="0" indent="0" algn="r">
              <a:lnSpc>
                <a:spcPct val="200000"/>
              </a:lnSpc>
              <a:buNone/>
            </a:pPr>
            <a:r>
              <a:rPr lang="ar-JO" sz="1400" dirty="0" smtClean="0">
                <a:latin typeface="Alexandria" pitchFamily="2" charset="-78"/>
                <a:cs typeface="Alexandria" pitchFamily="2" charset="-78"/>
              </a:rPr>
              <a:t>ج-تحويل الاموال محليا</a:t>
            </a:r>
          </a:p>
          <a:p>
            <a:pPr marL="0" indent="0" algn="r">
              <a:lnSpc>
                <a:spcPct val="200000"/>
              </a:lnSpc>
              <a:buNone/>
            </a:pPr>
            <a:r>
              <a:rPr lang="ar-JO" sz="1400" dirty="0" smtClean="0">
                <a:latin typeface="Alexandria" pitchFamily="2" charset="-78"/>
                <a:cs typeface="Alexandria" pitchFamily="2" charset="-78"/>
              </a:rPr>
              <a:t>د-اي خدمات دفع اخرى تتمتع بخاصية او اكثر من الخصائص المحددة في البند 4.1 و لكنها غير مدرجة في البند ( 6 )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23036" y="139528"/>
            <a:ext cx="1481830" cy="1079086"/>
          </a:xfrm>
          <a:prstGeom prst="rect">
            <a:avLst/>
          </a:prstGeom>
        </p:spPr>
      </p:pic>
    </p:spTree>
    <p:extLst>
      <p:ext uri="{BB962C8B-B14F-4D97-AF65-F5344CB8AC3E}">
        <p14:creationId xmlns:p14="http://schemas.microsoft.com/office/powerpoint/2010/main" val="3456679663"/>
      </p:ext>
    </p:extLst>
  </p:cSld>
  <p:clrMapOvr>
    <a:masterClrMapping/>
  </p:clrMapOvr>
  <mc:AlternateContent xmlns:mc="http://schemas.openxmlformats.org/markup-compatibility/2006" xmlns:p14="http://schemas.microsoft.com/office/powerpoint/2010/main">
    <mc:Choice Requires="p14">
      <p:transition spd="slow" p14:dur="2000" advTm="63820"/>
    </mc:Choice>
    <mc:Fallback xmlns="">
      <p:transition spd="slow" advTm="6382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687"/>
            <a:ext cx="10515600" cy="4934047"/>
          </a:xfrm>
        </p:spPr>
        <p:txBody>
          <a:bodyPr>
            <a:noAutofit/>
          </a:bodyPr>
          <a:lstStyle/>
          <a:p>
            <a:pPr marL="0" indent="0" algn="r">
              <a:lnSpc>
                <a:spcPct val="200000"/>
              </a:lnSpc>
              <a:buNone/>
            </a:pPr>
            <a:r>
              <a:rPr lang="ar-JO" sz="1400" dirty="0" smtClean="0">
                <a:solidFill>
                  <a:schemeClr val="accent4"/>
                </a:solidFill>
                <a:latin typeface="Alexandria" pitchFamily="2" charset="-78"/>
                <a:cs typeface="Alexandria" pitchFamily="2" charset="-78"/>
              </a:rPr>
              <a:t>5.1 خدمات إصدار النقود الالكترونية </a:t>
            </a:r>
            <a:endParaRPr lang="ar-JO" sz="1400" dirty="0">
              <a:solidFill>
                <a:schemeClr val="accent4"/>
              </a:solidFill>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تشير هذه الخدمة الى اصدار النقود الالكترونية لاي جهة بغرض اجراء معاملات الدفع الكترونيا، و تمثل النقود الالكترونية وسيلة دفع تحتوي على قيمة نقدية يتم دفعها مقدما من قبل المستخدم لجهة اصدار النقد الالكتروني، يمكن لمستخدم النقود الالكترونية الدفع مقابل عمليات شراء السلع و الخدمات لدى التجار الذين يقبلون النقودية الالكترونية كوسيلة دفع</a:t>
            </a:r>
          </a:p>
          <a:p>
            <a:pPr marL="0" indent="0" algn="r">
              <a:lnSpc>
                <a:spcPct val="200000"/>
              </a:lnSpc>
              <a:buNone/>
            </a:pPr>
            <a:r>
              <a:rPr lang="ar-JO" sz="1400" dirty="0" smtClean="0">
                <a:latin typeface="Alexandria" pitchFamily="2" charset="-78"/>
                <a:cs typeface="Alexandria" pitchFamily="2" charset="-78"/>
              </a:rPr>
              <a:t>يمكن اصدار النقد الالكتروني بأشكل مختلفة، على سبيل بالبطاقة ( مثل بطاقات مسبقة الدفع) و عن طريق تطبيقات الشبكة التي يمكن الوصول اليها عبر الانترنت او الهواتف المحمولة او اي اجهزة اخرى</a:t>
            </a:r>
          </a:p>
          <a:p>
            <a:pPr marL="0" indent="0" algn="r">
              <a:lnSpc>
                <a:spcPct val="200000"/>
              </a:lnSpc>
              <a:buNone/>
            </a:pPr>
            <a:r>
              <a:rPr lang="ar-JO" sz="1400" dirty="0" smtClean="0">
                <a:solidFill>
                  <a:schemeClr val="accent4"/>
                </a:solidFill>
                <a:latin typeface="Alexandria" pitchFamily="2" charset="-78"/>
                <a:cs typeface="Alexandria" pitchFamily="2" charset="-78"/>
              </a:rPr>
              <a:t>5.2  خدمات السداد للتجار</a:t>
            </a:r>
          </a:p>
          <a:p>
            <a:pPr marL="0" indent="0" algn="r">
              <a:lnSpc>
                <a:spcPct val="200000"/>
              </a:lnSpc>
              <a:buNone/>
            </a:pPr>
            <a:r>
              <a:rPr lang="ar-JO" sz="1400" dirty="0" smtClean="0">
                <a:latin typeface="Alexandria" pitchFamily="2" charset="-78"/>
                <a:cs typeface="Alexandria" pitchFamily="2" charset="-78"/>
              </a:rPr>
              <a:t>تشير خدمة السداد للتجار الى التحصيل ببطاقات الدفع مقابل اي خدمة تقابل و تعالج معاملات الدفع لتاجر ما بموجب عقد مبرم بين مقدم الخدمة و التاجر، مما يؤدي الى تحويل الاموال الى التاجر وفقا لمعاملة الدفع، بغض النظر عما اذا كان مقدم الخدمة يحصل على مقابل فيما يتعلق بمعاملة الدفع، في حالة : </a:t>
            </a:r>
            <a:endParaRPr lang="ar-JO" sz="1400" dirty="0">
              <a:latin typeface="Alexandria" pitchFamily="2" charset="-78"/>
              <a:cs typeface="Alexandria" pitchFamily="2" charset="-78"/>
            </a:endParaRPr>
          </a:p>
        </p:txBody>
      </p:sp>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solidFill>
                <a:srgbClr val="00B0F0"/>
              </a:solidFill>
            </a:endParaRPr>
          </a:p>
        </p:txBody>
      </p:sp>
      <p:pic>
        <p:nvPicPr>
          <p:cNvPr id="4" name="Picture 3"/>
          <p:cNvPicPr>
            <a:picLocks noChangeAspect="1"/>
          </p:cNvPicPr>
          <p:nvPr/>
        </p:nvPicPr>
        <p:blipFill>
          <a:blip r:embed="rId2"/>
          <a:stretch>
            <a:fillRect/>
          </a:stretch>
        </p:blipFill>
        <p:spPr>
          <a:xfrm>
            <a:off x="-52948" y="0"/>
            <a:ext cx="1782296" cy="1079086"/>
          </a:xfrm>
          <a:prstGeom prst="rect">
            <a:avLst/>
          </a:prstGeom>
        </p:spPr>
      </p:pic>
    </p:spTree>
    <p:extLst>
      <p:ext uri="{BB962C8B-B14F-4D97-AF65-F5344CB8AC3E}">
        <p14:creationId xmlns:p14="http://schemas.microsoft.com/office/powerpoint/2010/main" val="1905928036"/>
      </p:ext>
    </p:extLst>
  </p:cSld>
  <p:clrMapOvr>
    <a:masterClrMapping/>
  </p:clrMapOvr>
  <mc:AlternateContent xmlns:mc="http://schemas.openxmlformats.org/markup-compatibility/2006" xmlns:p14="http://schemas.microsoft.com/office/powerpoint/2010/main">
    <mc:Choice Requires="p14">
      <p:transition spd="slow" p14:dur="2000" advTm="108995"/>
    </mc:Choice>
    <mc:Fallback xmlns="">
      <p:transition spd="slow" advTm="10899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solidFill>
                <a:srgbClr val="00B0F0"/>
              </a:solidFill>
            </a:endParaRPr>
          </a:p>
        </p:txBody>
      </p:sp>
      <p:sp>
        <p:nvSpPr>
          <p:cNvPr id="3" name="Content Placeholder 2"/>
          <p:cNvSpPr>
            <a:spLocks noGrp="1"/>
          </p:cNvSpPr>
          <p:nvPr>
            <p:ph idx="1"/>
          </p:nvPr>
        </p:nvSpPr>
        <p:spPr>
          <a:xfrm>
            <a:off x="838200" y="1825624"/>
            <a:ext cx="10515600" cy="4761787"/>
          </a:xfrm>
        </p:spPr>
        <p:txBody>
          <a:bodyPr>
            <a:normAutofit/>
          </a:bodyPr>
          <a:lstStyle/>
          <a:p>
            <a:pPr marL="0" indent="0" algn="r">
              <a:lnSpc>
                <a:spcPct val="200000"/>
              </a:lnSpc>
              <a:buNone/>
            </a:pPr>
            <a:r>
              <a:rPr lang="ar-JO" sz="1400" dirty="0">
                <a:latin typeface="Alexandria" pitchFamily="2" charset="-78"/>
                <a:cs typeface="Alexandria" pitchFamily="2" charset="-78"/>
              </a:rPr>
              <a:t>أ-كان التاجر يزاول اعماله في دولة قطر، او تم تأسيس او انشاء او تسجيل نشاطه التجاري في دولة قطر او</a:t>
            </a:r>
          </a:p>
          <a:p>
            <a:pPr marL="0" indent="0" algn="r">
              <a:lnSpc>
                <a:spcPct val="200000"/>
              </a:lnSpc>
              <a:buNone/>
            </a:pPr>
            <a:r>
              <a:rPr lang="ar-JO" sz="1400" dirty="0" smtClean="0">
                <a:latin typeface="Alexandria" pitchFamily="2" charset="-78"/>
                <a:cs typeface="Alexandria" pitchFamily="2" charset="-78"/>
              </a:rPr>
              <a:t>ب-تم ابرام العقد بين مقدم الخدمة و التاجر في دولة قطر</a:t>
            </a:r>
          </a:p>
          <a:p>
            <a:pPr marL="0" indent="0" algn="r">
              <a:lnSpc>
                <a:spcPct val="200000"/>
              </a:lnSpc>
              <a:buNone/>
            </a:pPr>
            <a:r>
              <a:rPr lang="ar-JO" sz="1400" dirty="0" smtClean="0">
                <a:solidFill>
                  <a:schemeClr val="accent4"/>
                </a:solidFill>
                <a:latin typeface="Alexandria" pitchFamily="2" charset="-78"/>
                <a:cs typeface="Alexandria" pitchFamily="2" charset="-78"/>
              </a:rPr>
              <a:t>5.3  خدمات تحويل الاموال محليا</a:t>
            </a:r>
          </a:p>
          <a:p>
            <a:pPr marL="0" indent="0" algn="r">
              <a:lnSpc>
                <a:spcPct val="200000"/>
              </a:lnSpc>
              <a:buNone/>
            </a:pPr>
            <a:r>
              <a:rPr lang="ar-JO" sz="1400" dirty="0" smtClean="0">
                <a:latin typeface="Alexandria" pitchFamily="2" charset="-78"/>
                <a:cs typeface="Alexandria" pitchFamily="2" charset="-78"/>
              </a:rPr>
              <a:t>يشير ذلك الى خدمة تحويل الاموال من حساب دفع لدى بنك مرخص له او جهة مرخص لها اصدار النقود الالكترونية في دولة قطر الى حساب دفع اخر مملوك لدى بنك مرخص له او جهة مرخص لها اصدار النقود الالكترونية في الدولة، و ذلك في حال لم يكن اي من الدافع او المستفيد مؤسسة مالية</a:t>
            </a:r>
          </a:p>
          <a:p>
            <a:pPr marL="0" indent="0" algn="r">
              <a:lnSpc>
                <a:spcPct val="200000"/>
              </a:lnSpc>
              <a:buNone/>
            </a:pPr>
            <a:r>
              <a:rPr lang="ar-JO" sz="1400" dirty="0" smtClean="0">
                <a:latin typeface="Alexandria" pitchFamily="2" charset="-78"/>
                <a:cs typeface="Alexandria" pitchFamily="2" charset="-78"/>
              </a:rPr>
              <a:t>تتضمن امثلة خدمات تحويل الاموال المحلية ما يلي</a:t>
            </a:r>
          </a:p>
          <a:p>
            <a:pPr marL="0" indent="0" algn="r">
              <a:lnSpc>
                <a:spcPct val="200000"/>
              </a:lnSpc>
              <a:buNone/>
            </a:pPr>
            <a:r>
              <a:rPr lang="ar-JO" sz="1400" dirty="0" smtClean="0">
                <a:latin typeface="Alexandria" pitchFamily="2" charset="-78"/>
                <a:cs typeface="Alexandria" pitchFamily="2" charset="-78"/>
              </a:rPr>
              <a:t>ا-منفذه من او بواسطة او من خلال حساب الدفع</a:t>
            </a:r>
          </a:p>
          <a:p>
            <a:pPr marL="0" indent="0" algn="r">
              <a:lnSpc>
                <a:spcPct val="200000"/>
              </a:lnSpc>
              <a:buNone/>
            </a:pPr>
            <a:r>
              <a:rPr lang="ar-JO" sz="1400" dirty="0" smtClean="0">
                <a:latin typeface="Alexandria" pitchFamily="2" charset="-78"/>
                <a:cs typeface="Alexandria" pitchFamily="2" charset="-78"/>
              </a:rPr>
              <a:t>ب-الخصم المباشر( خصم مصرح له مسبقا)من خلال حساب الدفع</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 y="139528"/>
            <a:ext cx="1586204" cy="1079086"/>
          </a:xfrm>
          <a:prstGeom prst="rect">
            <a:avLst/>
          </a:prstGeom>
        </p:spPr>
      </p:pic>
    </p:spTree>
    <p:extLst>
      <p:ext uri="{BB962C8B-B14F-4D97-AF65-F5344CB8AC3E}">
        <p14:creationId xmlns:p14="http://schemas.microsoft.com/office/powerpoint/2010/main" val="4017034390"/>
      </p:ext>
    </p:extLst>
  </p:cSld>
  <p:clrMapOvr>
    <a:masterClrMapping/>
  </p:clrMapOvr>
  <mc:AlternateContent xmlns:mc="http://schemas.openxmlformats.org/markup-compatibility/2006" xmlns:p14="http://schemas.microsoft.com/office/powerpoint/2010/main">
    <mc:Choice Requires="p14">
      <p:transition spd="slow" p14:dur="2000" advTm="85599"/>
    </mc:Choice>
    <mc:Fallback xmlns="">
      <p:transition spd="slow" advTm="8559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493487" y="1690688"/>
            <a:ext cx="11030856" cy="5167312"/>
          </a:xfrm>
        </p:spPr>
        <p:txBody>
          <a:bodyPr>
            <a:normAutofit/>
          </a:bodyPr>
          <a:lstStyle/>
          <a:p>
            <a:pPr marL="0" indent="0" algn="r">
              <a:lnSpc>
                <a:spcPct val="200000"/>
              </a:lnSpc>
              <a:buNone/>
            </a:pPr>
            <a:r>
              <a:rPr lang="ar-JO" sz="1400" dirty="0" smtClean="0">
                <a:latin typeface="Alexandria" pitchFamily="2" charset="-78"/>
                <a:cs typeface="Alexandria" pitchFamily="2" charset="-78"/>
              </a:rPr>
              <a:t>ج-الايداع المباشر ( الايداع المصرح له مسبقا )من خلال حساب الدفع</a:t>
            </a:r>
          </a:p>
          <a:p>
            <a:pPr marL="0" indent="0" algn="r">
              <a:lnSpc>
                <a:spcPct val="200000"/>
              </a:lnSpc>
              <a:buNone/>
            </a:pPr>
            <a:r>
              <a:rPr lang="ar-JO" sz="1400" dirty="0" smtClean="0">
                <a:latin typeface="Alexandria" pitchFamily="2" charset="-78"/>
                <a:cs typeface="Alexandria" pitchFamily="2" charset="-78"/>
              </a:rPr>
              <a:t>تشمل حسابات الدفع حسابات النقود الالكترونية و الحسابات الجارية و حسابات التوفير و غيرها من الحسابات الاخرى التي يمكن استخدامها لاجراء عمليات الدفع و يقوم مقدم خدمة تحويل الاموال محليا بتنفيذ معاملة الدفع بناء عل طلب عميله الذي قد يكون المستفيد او الدافع</a:t>
            </a:r>
          </a:p>
          <a:p>
            <a:pPr marL="0" indent="0" algn="r">
              <a:lnSpc>
                <a:spcPct val="200000"/>
              </a:lnSpc>
              <a:buNone/>
            </a:pPr>
            <a:r>
              <a:rPr lang="ar-JO" sz="1400" dirty="0" smtClean="0">
                <a:latin typeface="Alexandria" pitchFamily="2" charset="-78"/>
                <a:cs typeface="Alexandria" pitchFamily="2" charset="-78"/>
              </a:rPr>
              <a:t>يجب على المرخص لهم بتقديم خدمات تحويل الاموال محليا عد</a:t>
            </a:r>
            <a:r>
              <a:rPr lang="ar-JO" sz="1400" dirty="0">
                <a:latin typeface="Alexandria" pitchFamily="2" charset="-78"/>
                <a:cs typeface="Alexandria" pitchFamily="2" charset="-78"/>
              </a:rPr>
              <a:t>م</a:t>
            </a:r>
            <a:r>
              <a:rPr lang="ar-JO" sz="1400" dirty="0" smtClean="0">
                <a:latin typeface="Alexandria" pitchFamily="2" charset="-78"/>
                <a:cs typeface="Alexandria" pitchFamily="2" charset="-78"/>
              </a:rPr>
              <a:t> الاحتفاظ باي من اموال العملاء ما لم يكن جهة مرخصة لاصدار النقود الالكترونية او بنكا مرخصا له</a:t>
            </a:r>
          </a:p>
          <a:p>
            <a:pPr marL="0" indent="0" algn="r">
              <a:lnSpc>
                <a:spcPct val="200000"/>
              </a:lnSpc>
              <a:buNone/>
            </a:pPr>
            <a:r>
              <a:rPr lang="ar-JO" sz="1400" dirty="0" smtClean="0">
                <a:solidFill>
                  <a:schemeClr val="accent4"/>
                </a:solidFill>
                <a:latin typeface="Alexandria" pitchFamily="2" charset="-78"/>
                <a:cs typeface="Alexandria" pitchFamily="2" charset="-78"/>
              </a:rPr>
              <a:t>5.4  خدمات الدفع الاخرى الخاضعة للإشراف</a:t>
            </a:r>
          </a:p>
          <a:p>
            <a:pPr marL="0" indent="0" algn="r">
              <a:lnSpc>
                <a:spcPct val="200000"/>
              </a:lnSpc>
              <a:buNone/>
            </a:pPr>
            <a:r>
              <a:rPr lang="ar-JO" sz="1400" dirty="0" smtClean="0">
                <a:latin typeface="Alexandria" pitchFamily="2" charset="-78"/>
                <a:cs typeface="Alexandria" pitchFamily="2" charset="-78"/>
              </a:rPr>
              <a:t>تشمل خدمات الدفع الاخرى اي خدمات ذات علاقة واضحة بالمدفوعات او يقوم في اطار مقدمي الخدمة بمعالجة المبالغ او توفير المعاملات للتجار،و يتعاقد او يتعامل من خلالها مقدمي الخدمات مع المستهلك على سبيل المثال لا الحصر</a:t>
            </a:r>
          </a:p>
          <a:p>
            <a:pPr marL="0" indent="0" algn="r">
              <a:lnSpc>
                <a:spcPct val="200000"/>
              </a:lnSpc>
              <a:buNone/>
            </a:pPr>
            <a:r>
              <a:rPr lang="ar-JO" sz="1400" dirty="0" smtClean="0">
                <a:latin typeface="Alexandria" pitchFamily="2" charset="-78"/>
                <a:cs typeface="Alexandria" pitchFamily="2" charset="-78"/>
              </a:rPr>
              <a:t>أ-تقديم خدمات معلومات الحساب( تجميع الحساب، رفع تقارير معلومات الحساب، و غيرها</a:t>
            </a:r>
          </a:p>
          <a:p>
            <a:pPr marL="0" indent="0" algn="r">
              <a:lnSpc>
                <a:spcPct val="200000"/>
              </a:lnSpc>
              <a:buNone/>
            </a:pPr>
            <a:r>
              <a:rPr lang="ar-JO" sz="1400" dirty="0" smtClean="0">
                <a:latin typeface="Alexandria" pitchFamily="2" charset="-78"/>
                <a:cs typeface="Alexandria" pitchFamily="2" charset="-78"/>
              </a:rPr>
              <a:t>ب-توفير بنية تحتية لبوابة الدفع مثل الشبكات الوطنية و اجهزة الصراف الالي و نقاط البع</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3"/>
          <a:stretch>
            <a:fillRect/>
          </a:stretch>
        </p:blipFill>
        <p:spPr>
          <a:xfrm>
            <a:off x="0" y="139528"/>
            <a:ext cx="1623527" cy="1079086"/>
          </a:xfrm>
          <a:prstGeom prst="rect">
            <a:avLst/>
          </a:prstGeom>
        </p:spPr>
      </p:pic>
    </p:spTree>
    <p:extLst>
      <p:ext uri="{BB962C8B-B14F-4D97-AF65-F5344CB8AC3E}">
        <p14:creationId xmlns:p14="http://schemas.microsoft.com/office/powerpoint/2010/main" val="3111562238"/>
      </p:ext>
    </p:extLst>
  </p:cSld>
  <p:clrMapOvr>
    <a:masterClrMapping/>
  </p:clrMapOvr>
  <mc:AlternateContent xmlns:mc="http://schemas.openxmlformats.org/markup-compatibility/2006" xmlns:p14="http://schemas.microsoft.com/office/powerpoint/2010/main">
    <mc:Choice Requires="p14">
      <p:transition spd="slow" p14:dur="2000" advTm="116309"/>
    </mc:Choice>
    <mc:Fallback xmlns="">
      <p:transition spd="slow" advTm="11630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4743127"/>
          </a:xfrm>
        </p:spPr>
        <p:txBody>
          <a:bodyPr>
            <a:normAutofit/>
          </a:bodyPr>
          <a:lstStyle/>
          <a:p>
            <a:pPr marL="0" indent="0" algn="r">
              <a:lnSpc>
                <a:spcPct val="200000"/>
              </a:lnSpc>
              <a:buNone/>
            </a:pPr>
            <a:r>
              <a:rPr lang="ar-JO" sz="1400" dirty="0" smtClean="0">
                <a:latin typeface="Alexandria" pitchFamily="2" charset="-78"/>
                <a:cs typeface="Alexandria" pitchFamily="2" charset="-78"/>
              </a:rPr>
              <a:t>ج-توفير خدمات التسوية لمقدمي خدمات الدفع المرخص لهم لتسوية المعاملات مع المؤسسات الخارجية ( شبكات البطاقات،مقدمي خدمات المحافظ الالكترونية)</a:t>
            </a:r>
          </a:p>
          <a:p>
            <a:pPr marL="0" indent="0" algn="r">
              <a:lnSpc>
                <a:spcPct val="200000"/>
              </a:lnSpc>
              <a:buNone/>
            </a:pPr>
            <a:r>
              <a:rPr lang="ar-JO" sz="1400" dirty="0" smtClean="0">
                <a:latin typeface="Alexandria" pitchFamily="2" charset="-78"/>
                <a:cs typeface="Alexandria" pitchFamily="2" charset="-78"/>
              </a:rPr>
              <a:t>د-امتلاك او تشغيل اي جهاز صراف الي او كشك الصراف الالي</a:t>
            </a:r>
          </a:p>
          <a:p>
            <a:pPr marL="0" indent="0" algn="r">
              <a:lnSpc>
                <a:spcPct val="200000"/>
              </a:lnSpc>
              <a:buNone/>
            </a:pPr>
            <a:r>
              <a:rPr lang="ar-JO" sz="1400" dirty="0" smtClean="0">
                <a:latin typeface="Alexandria" pitchFamily="2" charset="-78"/>
                <a:cs typeface="Alexandria" pitchFamily="2" charset="-78"/>
              </a:rPr>
              <a:t>ه-تشغيل اي نظام من انظمة الدفع الالكتروني الاخرى التي تؤثر على النظام المالي سواء كانت محاية او دولية، بشرط تشغيلها في قطر</a:t>
            </a:r>
          </a:p>
          <a:p>
            <a:pPr marL="0" indent="0" algn="r">
              <a:lnSpc>
                <a:spcPct val="200000"/>
              </a:lnSpc>
              <a:buNone/>
            </a:pPr>
            <a:r>
              <a:rPr lang="ar-JO" sz="1400" dirty="0" smtClean="0">
                <a:latin typeface="Alexandria" pitchFamily="2" charset="-78"/>
                <a:cs typeface="Alexandria" pitchFamily="2" charset="-78"/>
              </a:rPr>
              <a:t>لا يجوز لاي جهة تقدم خدمات الدفع التعاقد مع اي شخص داخل او خارج دولة قطر لتوفير خدمة تحويل الاموال عبر الحدود مالم تمتلك ترخيص محل صرافة من مصرف قطر المركزي، الا انه يجوز لمقدمي خدمات الدفع المصح لهم باصدار حسابات النقود الالكترونية و اجراء التحويلات المالية المحية،السماح لعملائهم باجراء تحويلات مالية عبر الحدود من حسابات النقود الالكترونية عبر محال الصرافة المرخصة او البنوك المحلية، و في مثل هذه الحالات يجب على محل الصرافة إتمام المعاملة نيابة عن العميل على غرار التحويل باستخدام بطاقات الخصم</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623527" cy="1249382"/>
          </a:xfrm>
          <a:prstGeom prst="rect">
            <a:avLst/>
          </a:prstGeom>
        </p:spPr>
      </p:pic>
    </p:spTree>
    <p:extLst>
      <p:ext uri="{BB962C8B-B14F-4D97-AF65-F5344CB8AC3E}">
        <p14:creationId xmlns:p14="http://schemas.microsoft.com/office/powerpoint/2010/main" val="4005890572"/>
      </p:ext>
    </p:extLst>
  </p:cSld>
  <p:clrMapOvr>
    <a:masterClrMapping/>
  </p:clrMapOvr>
  <mc:AlternateContent xmlns:mc="http://schemas.openxmlformats.org/markup-compatibility/2006" xmlns:p14="http://schemas.microsoft.com/office/powerpoint/2010/main">
    <mc:Choice Requires="p14">
      <p:transition spd="slow" p14:dur="2000" advTm="113519"/>
    </mc:Choice>
    <mc:Fallback xmlns="">
      <p:transition spd="slow" advTm="11351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567543" cy="1288473"/>
          </a:xfrm>
          <a:prstGeom prst="rect">
            <a:avLst/>
          </a:prstGeom>
        </p:spPr>
      </p:pic>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825625"/>
            <a:ext cx="10515600" cy="4796848"/>
          </a:xfrm>
        </p:spPr>
        <p:txBody>
          <a:bodyPr>
            <a:normAutofit lnSpcReduction="10000"/>
          </a:bodyPr>
          <a:lstStyle/>
          <a:p>
            <a:pPr marL="0" indent="0" algn="r">
              <a:lnSpc>
                <a:spcPct val="200000"/>
              </a:lnSpc>
              <a:buNone/>
            </a:pPr>
            <a:r>
              <a:rPr lang="ar-JO" sz="1400" dirty="0" smtClean="0">
                <a:solidFill>
                  <a:schemeClr val="accent4"/>
                </a:solidFill>
                <a:latin typeface="Alexandria" pitchFamily="2" charset="-78"/>
                <a:cs typeface="Alexandria" pitchFamily="2" charset="-78"/>
              </a:rPr>
              <a:t>6 ) خدمات الدفع المستثناه</a:t>
            </a:r>
          </a:p>
          <a:p>
            <a:pPr marL="0" indent="0" algn="r">
              <a:lnSpc>
                <a:spcPct val="200000"/>
              </a:lnSpc>
              <a:buNone/>
            </a:pPr>
            <a:r>
              <a:rPr lang="ar-JO" sz="1400" dirty="0" smtClean="0">
                <a:latin typeface="Alexandria" pitchFamily="2" charset="-78"/>
                <a:cs typeface="Alexandria" pitchFamily="2" charset="-78"/>
              </a:rPr>
              <a:t>لا تمثل الخدمات التالية خدمات الدفع التي تحقق اغراض هذه اللائحة</a:t>
            </a:r>
          </a:p>
          <a:p>
            <a:pPr marL="0" indent="0" algn="r">
              <a:lnSpc>
                <a:spcPct val="200000"/>
              </a:lnSpc>
              <a:buNone/>
            </a:pPr>
            <a:r>
              <a:rPr lang="ar-JO" sz="1400" dirty="0" smtClean="0">
                <a:latin typeface="Alexandria" pitchFamily="2" charset="-78"/>
                <a:cs typeface="Alexandria" pitchFamily="2" charset="-78"/>
              </a:rPr>
              <a:t>6.1 اي خدمة مقدمة من قبل اي مزود خدمة فنية يدعم توفير اي خدمة دفع، و لكن لا يقوم في اي وقت بحيازة اي اموال بموجب خدمة الدفع تلك، بما في ذلك ( على سبيل المثال لا الحصر ) اي من الخدمات التالية</a:t>
            </a:r>
          </a:p>
          <a:p>
            <a:pPr marL="0" indent="0" algn="r">
              <a:lnSpc>
                <a:spcPct val="200000"/>
              </a:lnSpc>
              <a:buNone/>
            </a:pPr>
            <a:r>
              <a:rPr lang="ar-JO" sz="1400" dirty="0" smtClean="0">
                <a:latin typeface="Alexandria" pitchFamily="2" charset="-78"/>
                <a:cs typeface="Alexandria" pitchFamily="2" charset="-78"/>
              </a:rPr>
              <a:t>أ-خدمة معالجة و تخزين البيانات</a:t>
            </a:r>
          </a:p>
          <a:p>
            <a:pPr marL="0" indent="0" algn="r">
              <a:lnSpc>
                <a:spcPct val="200000"/>
              </a:lnSpc>
              <a:buNone/>
            </a:pPr>
            <a:r>
              <a:rPr lang="ar-JO" sz="1400" dirty="0" smtClean="0">
                <a:latin typeface="Alexandria" pitchFamily="2" charset="-78"/>
                <a:cs typeface="Alexandria" pitchFamily="2" charset="-78"/>
              </a:rPr>
              <a:t>ب-اي خدمة تتعلق بالاامن الالكتروني او الثقة او حمياية الخصوصية</a:t>
            </a:r>
          </a:p>
          <a:p>
            <a:pPr marL="0" indent="0" algn="r">
              <a:lnSpc>
                <a:spcPct val="200000"/>
              </a:lnSpc>
              <a:buNone/>
            </a:pPr>
            <a:r>
              <a:rPr lang="ar-JO" sz="1400" dirty="0" smtClean="0">
                <a:latin typeface="Alexandria" pitchFamily="2" charset="-78"/>
                <a:cs typeface="Alexandria" pitchFamily="2" charset="-78"/>
              </a:rPr>
              <a:t>ج-اي خدمة تتعلق بتقنية المعلومات</a:t>
            </a:r>
          </a:p>
          <a:p>
            <a:pPr marL="0" indent="0" algn="r">
              <a:lnSpc>
                <a:spcPct val="200000"/>
              </a:lnSpc>
              <a:buNone/>
            </a:pPr>
            <a:r>
              <a:rPr lang="ar-JO" sz="1400" dirty="0" smtClean="0">
                <a:latin typeface="Alexandria" pitchFamily="2" charset="-78"/>
                <a:cs typeface="Alexandria" pitchFamily="2" charset="-78"/>
              </a:rPr>
              <a:t>د-خدمة توفير شبكة اتصال</a:t>
            </a:r>
          </a:p>
          <a:p>
            <a:pPr marL="0" indent="0" algn="r">
              <a:lnSpc>
                <a:spcPct val="200000"/>
              </a:lnSpc>
              <a:buNone/>
            </a:pPr>
            <a:r>
              <a:rPr lang="ar-JO" sz="1400" dirty="0" smtClean="0">
                <a:latin typeface="Alexandria" pitchFamily="2" charset="-78"/>
                <a:cs typeface="Alexandria" pitchFamily="2" charset="-78"/>
              </a:rPr>
              <a:t>ه-خدمة توفير و صيانة اي محطة طرفية او جهاز يستخدم لاي خدمة دفع</a:t>
            </a:r>
          </a:p>
        </p:txBody>
      </p:sp>
    </p:spTree>
    <p:extLst>
      <p:ext uri="{BB962C8B-B14F-4D97-AF65-F5344CB8AC3E}">
        <p14:creationId xmlns:p14="http://schemas.microsoft.com/office/powerpoint/2010/main" val="251048464"/>
      </p:ext>
    </p:extLst>
  </p:cSld>
  <p:clrMapOvr>
    <a:masterClrMapping/>
  </p:clrMapOvr>
  <mc:AlternateContent xmlns:mc="http://schemas.openxmlformats.org/markup-compatibility/2006" xmlns:p14="http://schemas.microsoft.com/office/powerpoint/2010/main">
    <mc:Choice Requires="p14">
      <p:transition spd="slow" p14:dur="2000" advTm="85032"/>
    </mc:Choice>
    <mc:Fallback xmlns="">
      <p:transition spd="slow" advTm="8503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p:txBody>
          <a:bodyPr>
            <a:normAutofit/>
          </a:bodyPr>
          <a:lstStyle/>
          <a:p>
            <a:pPr marL="0" indent="0" algn="r">
              <a:lnSpc>
                <a:spcPct val="250000"/>
              </a:lnSpc>
              <a:buNone/>
            </a:pPr>
            <a:r>
              <a:rPr lang="ar-JO" sz="1400" dirty="0" smtClean="0">
                <a:latin typeface="Alexandria" pitchFamily="2" charset="-78"/>
                <a:cs typeface="Alexandria" pitchFamily="2" charset="-78"/>
              </a:rPr>
              <a:t>6.2  يشتثنى من هذه اللائحة اصدار ادوات الدفع المسبق محصورة القيمة الي يتم اصدارها لتسهيل شراء السلع و الخدمات من الجهه المصدرة فقط  لاغراض محدودة، ولا تسمح بالسحب النقدي او الاسترداد ( على سبيل المثال: بطاقات الهدايا للعلامات التجارية،بطاقات العضوية،البطاقات مسبقة الدفع الصادرة عن مقدمي خدمات المرافق مثل بطاقات الوقود والمواصلات و تذاكر وقوف السيارات و قسائم الوجبات ) و يجب على الجهة التي تصدر هذه الادوات ابلاغ المصرف عم اصدارها، و للمصرف الحق في طلب اي معلومات تتعلق بهذا الاصدار من الجهة المصدرة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11306" y="0"/>
            <a:ext cx="1493559" cy="1286367"/>
          </a:xfrm>
          <a:prstGeom prst="rect">
            <a:avLst/>
          </a:prstGeom>
        </p:spPr>
      </p:pic>
    </p:spTree>
    <p:extLst>
      <p:ext uri="{BB962C8B-B14F-4D97-AF65-F5344CB8AC3E}">
        <p14:creationId xmlns:p14="http://schemas.microsoft.com/office/powerpoint/2010/main" val="4145488973"/>
      </p:ext>
    </p:extLst>
  </p:cSld>
  <p:clrMapOvr>
    <a:masterClrMapping/>
  </p:clrMapOvr>
  <mc:AlternateContent xmlns:mc="http://schemas.openxmlformats.org/markup-compatibility/2006" xmlns:p14="http://schemas.microsoft.com/office/powerpoint/2010/main">
    <mc:Choice Requires="p14">
      <p:transition spd="slow" p14:dur="2000" advTm="76411"/>
    </mc:Choice>
    <mc:Fallback xmlns="">
      <p:transition spd="slow" advTm="7641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825625"/>
            <a:ext cx="10515600" cy="4730450"/>
          </a:xfrm>
        </p:spPr>
        <p:txBody>
          <a:bodyPr>
            <a:normAutofit/>
          </a:bodyPr>
          <a:lstStyle/>
          <a:p>
            <a:pPr marL="0" indent="0" algn="r">
              <a:lnSpc>
                <a:spcPct val="200000"/>
              </a:lnSpc>
              <a:buNone/>
            </a:pPr>
            <a:r>
              <a:rPr lang="ar-JO" sz="1600" dirty="0" smtClean="0">
                <a:solidFill>
                  <a:schemeClr val="accent4"/>
                </a:solidFill>
                <a:latin typeface="Alexandria Medium" pitchFamily="2" charset="-78"/>
                <a:cs typeface="Alexandria Medium" pitchFamily="2" charset="-78"/>
              </a:rPr>
              <a:t>الباب الثاني : ( شروط الترخيص )</a:t>
            </a:r>
          </a:p>
          <a:p>
            <a:pPr marL="0" indent="0" algn="r">
              <a:lnSpc>
                <a:spcPct val="200000"/>
              </a:lnSpc>
              <a:buNone/>
            </a:pPr>
            <a:r>
              <a:rPr lang="ar-JO" sz="1400" dirty="0" smtClean="0">
                <a:solidFill>
                  <a:schemeClr val="accent4"/>
                </a:solidFill>
                <a:latin typeface="Alexandria" pitchFamily="2" charset="-78"/>
                <a:cs typeface="Alexandria" pitchFamily="2" charset="-78"/>
              </a:rPr>
              <a:t>7 ) المقر </a:t>
            </a:r>
          </a:p>
          <a:p>
            <a:pPr marL="0" indent="0" algn="r">
              <a:lnSpc>
                <a:spcPct val="200000"/>
              </a:lnSpc>
              <a:buNone/>
            </a:pPr>
            <a:r>
              <a:rPr lang="ar-JO" sz="1400" dirty="0" smtClean="0">
                <a:latin typeface="Alexandria" pitchFamily="2" charset="-78"/>
                <a:cs typeface="Alexandria" pitchFamily="2" charset="-78"/>
              </a:rPr>
              <a:t>7.1  يجب ان يكون لمقدم الخدمة ( أ )  مقر / مكتب رئيسي، او ( ب ) مكتب مسجل في دولة قطر</a:t>
            </a:r>
          </a:p>
          <a:p>
            <a:pPr marL="0" indent="0" algn="r">
              <a:lnSpc>
                <a:spcPct val="200000"/>
              </a:lnSpc>
              <a:buNone/>
            </a:pPr>
            <a:r>
              <a:rPr lang="ar-JO" sz="1400" dirty="0" smtClean="0">
                <a:latin typeface="Alexandria" pitchFamily="2" charset="-78"/>
                <a:cs typeface="Alexandria" pitchFamily="2" charset="-78"/>
              </a:rPr>
              <a:t>7.2  يجب على مقدم الخدمة الاختفاظ بمقر العمل الدائم او مكتبه المسجل بجميع سجلات معاملاته فيما يتعلق بأي خدمة دفع مقدمة من قبله</a:t>
            </a:r>
          </a:p>
          <a:p>
            <a:pPr marL="0" indent="0" algn="r">
              <a:lnSpc>
                <a:spcPct val="200000"/>
              </a:lnSpc>
              <a:buNone/>
            </a:pPr>
            <a:r>
              <a:rPr lang="ar-JO" sz="1400" dirty="0" smtClean="0">
                <a:latin typeface="Alexandria" pitchFamily="2" charset="-78"/>
                <a:cs typeface="Alexandria" pitchFamily="2" charset="-78"/>
              </a:rPr>
              <a:t>7.3  اذا كان مقدم الرخصة عبارة عن كيان تابع لمؤسسة تمتلك مكتبا رئيسيا خارج دولة قطر، فيجب تقديم شهادة عدم ممانعة من الجهة التنظيمية الاجنبية المعنية لفتح مكتب و مباشرة خدمات الدفع في دولة قطر</a:t>
            </a:r>
          </a:p>
          <a:p>
            <a:pPr marL="0" indent="0" algn="r">
              <a:lnSpc>
                <a:spcPct val="200000"/>
              </a:lnSpc>
              <a:buNone/>
            </a:pPr>
            <a:r>
              <a:rPr lang="ar-JO" sz="1400" dirty="0" smtClean="0">
                <a:latin typeface="Alexandria" pitchFamily="2" charset="-78"/>
                <a:cs typeface="Alexandria" pitchFamily="2" charset="-78"/>
              </a:rPr>
              <a:t>7.4  اذا كان مقدم الخدمة يقدم خدمة الدفع خارج دولة قطر ،يجب عليه ان يحصل على ترخيص من الدولة التي تقع فيها مكاتبه الرئيسية و ان يخضع لرقابة الجهة التنظيمية المعنية في الخارج</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604513" cy="1286367"/>
          </a:xfrm>
          <a:prstGeom prst="rect">
            <a:avLst/>
          </a:prstGeom>
        </p:spPr>
      </p:pic>
    </p:spTree>
    <p:extLst>
      <p:ext uri="{BB962C8B-B14F-4D97-AF65-F5344CB8AC3E}">
        <p14:creationId xmlns:p14="http://schemas.microsoft.com/office/powerpoint/2010/main" val="1670060357"/>
      </p:ext>
    </p:extLst>
  </p:cSld>
  <p:clrMapOvr>
    <a:masterClrMapping/>
  </p:clrMapOvr>
  <mc:AlternateContent xmlns:mc="http://schemas.openxmlformats.org/markup-compatibility/2006" xmlns:p14="http://schemas.microsoft.com/office/powerpoint/2010/main">
    <mc:Choice Requires="p14">
      <p:transition spd="slow" p14:dur="2000" advTm="93116"/>
    </mc:Choice>
    <mc:Fallback xmlns="">
      <p:transition spd="slow" advTm="9311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825624"/>
            <a:ext cx="10515600" cy="4833967"/>
          </a:xfrm>
        </p:spPr>
        <p:txBody>
          <a:bodyPr>
            <a:noAutofit/>
          </a:bodyPr>
          <a:lstStyle/>
          <a:p>
            <a:pPr marL="0" indent="0" algn="r">
              <a:lnSpc>
                <a:spcPct val="200000"/>
              </a:lnSpc>
              <a:buNone/>
            </a:pPr>
            <a:r>
              <a:rPr lang="ar-JO" sz="1400" dirty="0" smtClean="0">
                <a:solidFill>
                  <a:schemeClr val="accent4"/>
                </a:solidFill>
                <a:latin typeface="Alexandria" pitchFamily="2" charset="-78"/>
                <a:cs typeface="Alexandria" pitchFamily="2" charset="-78"/>
              </a:rPr>
              <a:t>8 ) الحكومة</a:t>
            </a:r>
          </a:p>
          <a:p>
            <a:pPr marL="0" indent="0" algn="r">
              <a:lnSpc>
                <a:spcPct val="200000"/>
              </a:lnSpc>
              <a:buNone/>
            </a:pPr>
            <a:r>
              <a:rPr lang="ar-JO" sz="1400" dirty="0" smtClean="0">
                <a:latin typeface="Alexandria" pitchFamily="2" charset="-78"/>
                <a:cs typeface="Alexandria" pitchFamily="2" charset="-78"/>
              </a:rPr>
              <a:t>من اجل ضمان السلوك السليم و الرشيد لادارة المؤسسة ( الكيان) المرخص لها بتقديم خدمات الدفع يجب على مقدم الخدمة التأكد من ان :</a:t>
            </a:r>
          </a:p>
          <a:p>
            <a:pPr marL="0" indent="0" algn="r">
              <a:lnSpc>
                <a:spcPct val="200000"/>
              </a:lnSpc>
              <a:buNone/>
            </a:pPr>
            <a:r>
              <a:rPr lang="ar-JO" sz="1400" dirty="0" smtClean="0">
                <a:latin typeface="Alexandria" pitchFamily="2" charset="-78"/>
                <a:cs typeface="Alexandria" pitchFamily="2" charset="-78"/>
              </a:rPr>
              <a:t>8.1 اعضاء مججلس الادارة و المساهمين الرئيسين ( الذين يملكون نسبة 5% او اكثر ) في الشركة و كبار الموظفين في الشركة </a:t>
            </a:r>
          </a:p>
          <a:p>
            <a:pPr marL="0" indent="0" algn="r">
              <a:lnSpc>
                <a:spcPct val="200000"/>
              </a:lnSpc>
              <a:buNone/>
            </a:pPr>
            <a:r>
              <a:rPr lang="ar-JO" sz="1400" dirty="0" smtClean="0">
                <a:latin typeface="Alexandria" pitchFamily="2" charset="-78"/>
                <a:cs typeface="Alexandria" pitchFamily="2" charset="-78"/>
              </a:rPr>
              <a:t>أ-يعتبر عضو مجلس الادارة و المساهم الرئيسي شخصا مؤهلا و لائقا اذا توافرت فية الاشتراطات التالية</a:t>
            </a:r>
          </a:p>
          <a:p>
            <a:pPr marL="0" indent="0" algn="r">
              <a:lnSpc>
                <a:spcPct val="200000"/>
              </a:lnSpc>
              <a:buNone/>
            </a:pPr>
            <a:r>
              <a:rPr lang="ar-JO" sz="1400" dirty="0" smtClean="0">
                <a:latin typeface="Alexandria" pitchFamily="2" charset="-78"/>
                <a:cs typeface="Alexandria" pitchFamily="2" charset="-78"/>
              </a:rPr>
              <a:t>1.وجود سجل يتسم بالنزاهة و الامانه</a:t>
            </a:r>
          </a:p>
          <a:p>
            <a:pPr marL="0" indent="0" algn="r">
              <a:lnSpc>
                <a:spcPct val="200000"/>
              </a:lnSpc>
              <a:buNone/>
            </a:pPr>
            <a:r>
              <a:rPr lang="ar-JO" sz="1400" dirty="0" smtClean="0">
                <a:latin typeface="Alexandria" pitchFamily="2" charset="-78"/>
                <a:cs typeface="Alexandria" pitchFamily="2" charset="-78"/>
              </a:rPr>
              <a:t>2.لم تسبق ادانته في اي جريمة مخلة بالشرف و الامانه</a:t>
            </a:r>
          </a:p>
          <a:p>
            <a:pPr marL="0" indent="0" algn="r">
              <a:lnSpc>
                <a:spcPct val="200000"/>
              </a:lnSpc>
              <a:buNone/>
            </a:pPr>
            <a:r>
              <a:rPr lang="ar-JO" sz="1400" dirty="0" smtClean="0">
                <a:latin typeface="Alexandria" pitchFamily="2" charset="-78"/>
                <a:cs typeface="Alexandria" pitchFamily="2" charset="-78"/>
              </a:rPr>
              <a:t>3.لم يتم حضره او منعه من الوصول الى او التعامل في اي نظام مالي من قبل اي جهة تنظيمية</a:t>
            </a:r>
          </a:p>
          <a:p>
            <a:pPr marL="0" indent="0" algn="r">
              <a:lnSpc>
                <a:spcPct val="200000"/>
              </a:lnSpc>
              <a:buNone/>
            </a:pPr>
            <a:r>
              <a:rPr lang="ar-JO" sz="1400" dirty="0" smtClean="0">
                <a:latin typeface="Alexandria" pitchFamily="2" charset="-78"/>
                <a:cs typeface="Alexandria" pitchFamily="2" charset="-78"/>
              </a:rPr>
              <a:t>4. لم يعلن افلاسه او لم يتم فصله من العمل بسبب قانوني</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587260" cy="1286367"/>
          </a:xfrm>
          <a:prstGeom prst="rect">
            <a:avLst/>
          </a:prstGeom>
        </p:spPr>
      </p:pic>
    </p:spTree>
    <p:extLst>
      <p:ext uri="{BB962C8B-B14F-4D97-AF65-F5344CB8AC3E}">
        <p14:creationId xmlns:p14="http://schemas.microsoft.com/office/powerpoint/2010/main" val="1779340004"/>
      </p:ext>
    </p:extLst>
  </p:cSld>
  <p:clrMapOvr>
    <a:masterClrMapping/>
  </p:clrMapOvr>
  <mc:AlternateContent xmlns:mc="http://schemas.openxmlformats.org/markup-compatibility/2006" xmlns:p14="http://schemas.microsoft.com/office/powerpoint/2010/main">
    <mc:Choice Requires="p14">
      <p:transition spd="slow" p14:dur="2000" advTm="142975"/>
    </mc:Choice>
    <mc:Fallback xmlns="">
      <p:transition spd="slow" advTm="14297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473490"/>
            <a:ext cx="10515600" cy="5237861"/>
          </a:xfrm>
        </p:spPr>
        <p:txBody>
          <a:bodyPr>
            <a:noAutofit/>
          </a:bodyPr>
          <a:lstStyle/>
          <a:p>
            <a:pPr marL="0" indent="0" algn="r">
              <a:lnSpc>
                <a:spcPct val="200000"/>
              </a:lnSpc>
              <a:buNone/>
            </a:pPr>
            <a:r>
              <a:rPr lang="ar-JO" sz="1400" dirty="0" smtClean="0">
                <a:latin typeface="Alexandria" pitchFamily="2" charset="-78"/>
                <a:cs typeface="Alexandria" pitchFamily="2" charset="-78"/>
              </a:rPr>
              <a:t>8.2  يجب ان يتمتع المدراء ( اعضاء مجلس الادارة ) و المسؤولين عن ادارة انشطة تقديم خدمات الدفع التابعة لها بسمعة طيبة و لديهم المعرفة و الخبرة المناسبتان لتقديم خدمات الدفع ولا يشكلون اي مخاطر لمقدم الخدمة</a:t>
            </a:r>
          </a:p>
          <a:p>
            <a:pPr marL="0" indent="0" algn="r">
              <a:lnSpc>
                <a:spcPct val="200000"/>
              </a:lnSpc>
              <a:buNone/>
            </a:pPr>
            <a:r>
              <a:rPr lang="ar-JO" sz="1400" dirty="0" smtClean="0">
                <a:latin typeface="Alexandria" pitchFamily="2" charset="-78"/>
                <a:cs typeface="Alexandria" pitchFamily="2" charset="-78"/>
              </a:rPr>
              <a:t>8.3  يجب ان تكون الجهة المسؤولة عن ادارة سلوك مقدم الخدمة مقيمة في دولة قطر</a:t>
            </a:r>
          </a:p>
          <a:p>
            <a:pPr marL="0" indent="0" algn="r">
              <a:lnSpc>
                <a:spcPct val="200000"/>
              </a:lnSpc>
              <a:buNone/>
            </a:pPr>
            <a:r>
              <a:rPr lang="ar-JO" sz="1400" dirty="0" smtClean="0">
                <a:latin typeface="Alexandria" pitchFamily="2" charset="-78"/>
                <a:cs typeface="Alexandria" pitchFamily="2" charset="-78"/>
              </a:rPr>
              <a:t>8.4  وجود خطة عمل و على الاقل لمدة ثلاث سنوات الاولى، و تقدير حساب الموازنة</a:t>
            </a:r>
          </a:p>
          <a:p>
            <a:pPr marL="0" indent="0" algn="r">
              <a:lnSpc>
                <a:spcPct val="200000"/>
              </a:lnSpc>
              <a:buNone/>
            </a:pPr>
            <a:r>
              <a:rPr lang="ar-JO" sz="1400" dirty="0" smtClean="0">
                <a:latin typeface="Alexandria" pitchFamily="2" charset="-78"/>
                <a:cs typeface="Alexandria" pitchFamily="2" charset="-78"/>
              </a:rPr>
              <a:t>8.5  يتعين استيفاء ترتيبات الحكومة الداخلية للشركات و تحديثها بشكل مستمر ولا بد ان تتضمن كحد ادنى ما يلي:</a:t>
            </a:r>
          </a:p>
          <a:p>
            <a:pPr marL="0" indent="0" algn="r">
              <a:lnSpc>
                <a:spcPct val="200000"/>
              </a:lnSpc>
              <a:buNone/>
            </a:pPr>
            <a:r>
              <a:rPr lang="ar-JO" sz="1400" dirty="0" smtClean="0">
                <a:latin typeface="Alexandria" pitchFamily="2" charset="-78"/>
                <a:cs typeface="Alexandria" pitchFamily="2" charset="-78"/>
              </a:rPr>
              <a:t>1.وصف الهيكل التنظيمي، بما في ذلك جميع الادارات و الاقسام و والوظائف و تفاصيل المهام و المسؤوليات</a:t>
            </a:r>
          </a:p>
          <a:p>
            <a:pPr marL="0" indent="0" algn="r">
              <a:lnSpc>
                <a:spcPct val="200000"/>
              </a:lnSpc>
              <a:buNone/>
            </a:pPr>
            <a:r>
              <a:rPr lang="ar-JO" sz="1400" dirty="0" smtClean="0">
                <a:latin typeface="Alexandria" pitchFamily="2" charset="-78"/>
                <a:cs typeface="Alexandria" pitchFamily="2" charset="-78"/>
              </a:rPr>
              <a:t>2.السياسات و الاجراءات و الضوابط اللازمة لضمان تحديد و توضيح الادوار و المسؤوليات المنوطة للهيكل الاداري و اعضاءه و الادارة العليا و اي شخص يقوم بمهام رقابية</a:t>
            </a:r>
          </a:p>
          <a:p>
            <a:pPr marL="0" indent="0" algn="r">
              <a:lnSpc>
                <a:spcPct val="200000"/>
              </a:lnSpc>
              <a:buNone/>
            </a:pPr>
            <a:r>
              <a:rPr lang="ar-JO" sz="1400" dirty="0" smtClean="0">
                <a:latin typeface="Alexandria" pitchFamily="2" charset="-78"/>
                <a:cs typeface="Alexandria" pitchFamily="2" charset="-78"/>
              </a:rPr>
              <a:t>3.السياسات و الاجراءات و الضوابط اللازمة لضمان استقلالية الوظائف و الواجبات التي يديرها المسؤولين عن الوظائف و الواجبات الرقابية و فصل الواجبات المرتبطة بيهم و تبعيتعم الادارية</a:t>
            </a:r>
          </a:p>
          <a:p>
            <a:pPr marL="342900" indent="-342900" algn="r">
              <a:lnSpc>
                <a:spcPct val="200000"/>
              </a:lnSpc>
              <a:buAutoNum type="arabicPeriod"/>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
            <a:ext cx="1708030" cy="1108364"/>
          </a:xfrm>
          <a:prstGeom prst="rect">
            <a:avLst/>
          </a:prstGeom>
        </p:spPr>
      </p:pic>
    </p:spTree>
    <p:extLst>
      <p:ext uri="{BB962C8B-B14F-4D97-AF65-F5344CB8AC3E}">
        <p14:creationId xmlns:p14="http://schemas.microsoft.com/office/powerpoint/2010/main" val="1923067477"/>
      </p:ext>
    </p:extLst>
  </p:cSld>
  <p:clrMapOvr>
    <a:masterClrMapping/>
  </p:clrMapOvr>
  <mc:AlternateContent xmlns:mc="http://schemas.openxmlformats.org/markup-compatibility/2006" xmlns:p14="http://schemas.microsoft.com/office/powerpoint/2010/main">
    <mc:Choice Requires="p14">
      <p:transition spd="slow" p14:dur="2000" advTm="137968"/>
    </mc:Choice>
    <mc:Fallback xmlns="">
      <p:transition spd="slow" advTm="13796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652"/>
          </a:xfrm>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690778"/>
            <a:ext cx="10515600" cy="4865298"/>
          </a:xfrm>
        </p:spPr>
        <p:txBody>
          <a:bodyPr>
            <a:noAutofit/>
          </a:bodyPr>
          <a:lstStyle/>
          <a:p>
            <a:pPr marL="0" indent="0" algn="r">
              <a:lnSpc>
                <a:spcPct val="200000"/>
              </a:lnSpc>
              <a:buNone/>
            </a:pPr>
            <a:r>
              <a:rPr lang="ar-JO" sz="1400" dirty="0" smtClean="0">
                <a:solidFill>
                  <a:srgbClr val="000000"/>
                </a:solidFill>
                <a:latin typeface="Alexandria" pitchFamily="2" charset="-78"/>
                <a:cs typeface="Alexandria" pitchFamily="2" charset="-78"/>
              </a:rPr>
              <a:t>4.سياسات و اجراءات التعويضات و المكافأت</a:t>
            </a:r>
          </a:p>
          <a:p>
            <a:pPr marL="0" indent="0" algn="r">
              <a:lnSpc>
                <a:spcPct val="200000"/>
              </a:lnSpc>
              <a:buNone/>
            </a:pPr>
            <a:r>
              <a:rPr lang="ar-JO" sz="1400" dirty="0" smtClean="0">
                <a:solidFill>
                  <a:srgbClr val="000000"/>
                </a:solidFill>
                <a:latin typeface="Alexandria" pitchFamily="2" charset="-78"/>
                <a:cs typeface="Alexandria" pitchFamily="2" charset="-78"/>
              </a:rPr>
              <a:t>5.ضوابط تضارب المصالح</a:t>
            </a:r>
          </a:p>
          <a:p>
            <a:pPr marL="0" indent="0" algn="r">
              <a:lnSpc>
                <a:spcPct val="200000"/>
              </a:lnSpc>
              <a:buNone/>
            </a:pPr>
            <a:r>
              <a:rPr lang="ar-JO" sz="1400" dirty="0" smtClean="0">
                <a:solidFill>
                  <a:srgbClr val="000000"/>
                </a:solidFill>
                <a:latin typeface="Alexandria" pitchFamily="2" charset="-78"/>
                <a:cs typeface="Alexandria" pitchFamily="2" charset="-78"/>
              </a:rPr>
              <a:t>6.ضوابط النزاهة و الشفافية في الاعمال التشغيلية لمقدم خدمة الدفع</a:t>
            </a:r>
          </a:p>
          <a:p>
            <a:pPr marL="0" indent="0" algn="r">
              <a:lnSpc>
                <a:spcPct val="200000"/>
              </a:lnSpc>
              <a:buNone/>
            </a:pPr>
            <a:r>
              <a:rPr lang="ar-JO" sz="1400" dirty="0" smtClean="0">
                <a:solidFill>
                  <a:srgbClr val="000000"/>
                </a:solidFill>
                <a:latin typeface="Alexandria" pitchFamily="2" charset="-78"/>
                <a:cs typeface="Alexandria" pitchFamily="2" charset="-78"/>
              </a:rPr>
              <a:t>7.الضوابط الرقابية لضمان الامتثال للقوانين و اللوائح المعمول بها</a:t>
            </a:r>
          </a:p>
          <a:p>
            <a:pPr marL="0" indent="0" algn="r">
              <a:lnSpc>
                <a:spcPct val="200000"/>
              </a:lnSpc>
              <a:buNone/>
            </a:pPr>
            <a:r>
              <a:rPr lang="ar-JO" sz="1400" dirty="0" smtClean="0">
                <a:solidFill>
                  <a:srgbClr val="000000"/>
                </a:solidFill>
                <a:latin typeface="Alexandria" pitchFamily="2" charset="-78"/>
                <a:cs typeface="Alexandria" pitchFamily="2" charset="-78"/>
              </a:rPr>
              <a:t>8.طرق المحافظة على سرية المعلومات</a:t>
            </a:r>
          </a:p>
          <a:p>
            <a:pPr marL="0" indent="0" algn="r">
              <a:lnSpc>
                <a:spcPct val="200000"/>
              </a:lnSpc>
              <a:buNone/>
            </a:pPr>
            <a:r>
              <a:rPr lang="ar-JO" sz="1400" dirty="0" smtClean="0">
                <a:solidFill>
                  <a:srgbClr val="000000"/>
                </a:solidFill>
                <a:latin typeface="Alexandria" pitchFamily="2" charset="-78"/>
                <a:cs typeface="Alexandria" pitchFamily="2" charset="-78"/>
              </a:rPr>
              <a:t>9.الضوابط الرقابية لضمان نزاهة العمليات بما في ذلك المتطلبات المتعلقة بحماية العملاء</a:t>
            </a:r>
          </a:p>
          <a:p>
            <a:pPr marL="0" indent="0" algn="r">
              <a:lnSpc>
                <a:spcPct val="200000"/>
              </a:lnSpc>
              <a:buNone/>
            </a:pPr>
            <a:r>
              <a:rPr lang="ar-JO" sz="1400" dirty="0" smtClean="0">
                <a:solidFill>
                  <a:srgbClr val="000000"/>
                </a:solidFill>
                <a:latin typeface="Alexandria" pitchFamily="2" charset="-78"/>
                <a:cs typeface="Alexandria" pitchFamily="2" charset="-78"/>
              </a:rPr>
              <a:t>10.اليات رقابة داخلية مناسبة، بما في ذلك الادارة السليمة و ادارة المخاطر و المحاسبة و التي تشمل و تتناسب من طبيعة و نطاق تعقيد خدمات الدفع التي تقدمها المؤسسة</a:t>
            </a:r>
            <a:endParaRPr lang="en-US" sz="1400" dirty="0">
              <a:solidFill>
                <a:srgbClr val="000000"/>
              </a:solidFill>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0"/>
            <a:ext cx="1609483" cy="1079086"/>
          </a:xfrm>
          <a:prstGeom prst="rect">
            <a:avLst/>
          </a:prstGeom>
        </p:spPr>
      </p:pic>
    </p:spTree>
    <p:extLst>
      <p:ext uri="{BB962C8B-B14F-4D97-AF65-F5344CB8AC3E}">
        <p14:creationId xmlns:p14="http://schemas.microsoft.com/office/powerpoint/2010/main" val="3821841268"/>
      </p:ext>
    </p:extLst>
  </p:cSld>
  <p:clrMapOvr>
    <a:masterClrMapping/>
  </p:clrMapOvr>
  <mc:AlternateContent xmlns:mc="http://schemas.openxmlformats.org/markup-compatibility/2006" xmlns:p14="http://schemas.microsoft.com/office/powerpoint/2010/main">
    <mc:Choice Requires="p14">
      <p:transition spd="slow" p14:dur="2000" advTm="81345"/>
    </mc:Choice>
    <mc:Fallback xmlns="">
      <p:transition spd="slow" advTm="8134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825624"/>
            <a:ext cx="10515600" cy="4803775"/>
          </a:xfrm>
        </p:spPr>
        <p:txBody>
          <a:bodyPr>
            <a:normAutofit/>
          </a:bodyPr>
          <a:lstStyle/>
          <a:p>
            <a:pPr marL="0" indent="0" algn="r">
              <a:lnSpc>
                <a:spcPct val="200000"/>
              </a:lnSpc>
              <a:buNone/>
            </a:pPr>
            <a:r>
              <a:rPr lang="ar-JO" sz="1400" dirty="0" smtClean="0">
                <a:latin typeface="Alexandria" pitchFamily="2" charset="-78"/>
                <a:cs typeface="Alexandria" pitchFamily="2" charset="-78"/>
              </a:rPr>
              <a:t>11.اقرار السياسة الامنية،بما في ذلك اجراء تقيم منفصل للمخاطر الي تهدد خدمات الدفع المقدمة و التي تتضمن مخاطر الاحتيال و تلك المخاطر التي تهدد البيانات الشخصية الحساسة</a:t>
            </a:r>
          </a:p>
          <a:p>
            <a:pPr marL="0" indent="0" algn="r">
              <a:lnSpc>
                <a:spcPct val="200000"/>
              </a:lnSpc>
              <a:buNone/>
            </a:pPr>
            <a:r>
              <a:rPr lang="ar-JO" sz="1400" dirty="0" smtClean="0">
                <a:latin typeface="Alexandria" pitchFamily="2" charset="-78"/>
                <a:cs typeface="Alexandria" pitchFamily="2" charset="-78"/>
              </a:rPr>
              <a:t>12.الترتيبات اللازمة لاجراء المراجعة و المتابعة الدورية لجميع سياسات و اجراءات الحكومة و النظم و الضوابط ذات الصلة</a:t>
            </a:r>
          </a:p>
          <a:p>
            <a:pPr marL="0" indent="0" algn="r">
              <a:lnSpc>
                <a:spcPct val="200000"/>
              </a:lnSpc>
              <a:buNone/>
            </a:pPr>
            <a:r>
              <a:rPr lang="ar-JO" sz="1400" dirty="0" smtClean="0">
                <a:latin typeface="Alexandria" pitchFamily="2" charset="-78"/>
                <a:cs typeface="Alexandria" pitchFamily="2" charset="-78"/>
              </a:rPr>
              <a:t>13.الاطار العام لمكافحة و غسل الاموال و تمويل الارهاب ( مثل ارشادات مكافحة غسيل الاموال و تمويل الارهاب،الانظمة الالية المبنية على المخاطر التي سيتم الاستعانه بها لاغراض مراقبة و مكافحة عمليات غسيل الاموال  تمويل الارهاب</a:t>
            </a:r>
          </a:p>
          <a:p>
            <a:pPr marL="0" indent="0" algn="r">
              <a:lnSpc>
                <a:spcPct val="200000"/>
              </a:lnSpc>
              <a:buNone/>
            </a:pPr>
            <a:r>
              <a:rPr lang="ar-JO" sz="1400" dirty="0" smtClean="0">
                <a:latin typeface="Alexandria" pitchFamily="2" charset="-78"/>
                <a:cs typeface="Alexandria" pitchFamily="2" charset="-78"/>
              </a:rPr>
              <a:t>8.6  في حالة رغبة مقدم الخدمة في اجراء اي تعديلات تتعلق بأي بند من بنود عقد تأسيس مقدم الخدمة او نظامه الاساسي، يجب عليه الحصول على موافقة مسبقة من المصرف قبل ادخال هذه التعديلات، مع ذكر اسباب التعديل، مع عدم وجود تعرض بين البنود المعدلة و قانون المصرف</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139528"/>
            <a:ext cx="1609483" cy="1079086"/>
          </a:xfrm>
          <a:prstGeom prst="rect">
            <a:avLst/>
          </a:prstGeom>
        </p:spPr>
      </p:pic>
    </p:spTree>
    <p:extLst>
      <p:ext uri="{BB962C8B-B14F-4D97-AF65-F5344CB8AC3E}">
        <p14:creationId xmlns:p14="http://schemas.microsoft.com/office/powerpoint/2010/main" val="2786962286"/>
      </p:ext>
    </p:extLst>
  </p:cSld>
  <p:clrMapOvr>
    <a:masterClrMapping/>
  </p:clrMapOvr>
  <mc:AlternateContent xmlns:mc="http://schemas.openxmlformats.org/markup-compatibility/2006" xmlns:p14="http://schemas.microsoft.com/office/powerpoint/2010/main">
    <mc:Choice Requires="p14">
      <p:transition spd="slow" p14:dur="2000" advTm="113257"/>
    </mc:Choice>
    <mc:Fallback xmlns="">
      <p:transition spd="slow" advTm="11325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9529"/>
            <a:ext cx="10515600" cy="1079086"/>
          </a:xfrm>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p>
        </p:txBody>
      </p:sp>
      <p:sp>
        <p:nvSpPr>
          <p:cNvPr id="3" name="Content Placeholder 2"/>
          <p:cNvSpPr>
            <a:spLocks noGrp="1"/>
          </p:cNvSpPr>
          <p:nvPr>
            <p:ph idx="1"/>
          </p:nvPr>
        </p:nvSpPr>
        <p:spPr>
          <a:xfrm>
            <a:off x="448575" y="1358144"/>
            <a:ext cx="11110822" cy="4870127"/>
          </a:xfrm>
        </p:spPr>
        <p:txBody>
          <a:bodyPr>
            <a:noAutofit/>
          </a:bodyPr>
          <a:lstStyle/>
          <a:p>
            <a:pPr marL="0" indent="0" algn="r">
              <a:lnSpc>
                <a:spcPct val="150000"/>
              </a:lnSpc>
              <a:buNone/>
            </a:pPr>
            <a:r>
              <a:rPr lang="ar-JO" sz="1400" dirty="0">
                <a:solidFill>
                  <a:schemeClr val="accent4"/>
                </a:solidFill>
                <a:latin typeface="Alexandria" pitchFamily="2" charset="-78"/>
                <a:cs typeface="Alexandria" pitchFamily="2" charset="-78"/>
              </a:rPr>
              <a:t>(9) الشكل القانوني ورأس المال والمتطلبات الإشرافية</a:t>
            </a:r>
          </a:p>
          <a:p>
            <a:pPr marL="0" indent="0" algn="r">
              <a:lnSpc>
                <a:spcPct val="150000"/>
              </a:lnSpc>
              <a:buNone/>
            </a:pPr>
            <a:r>
              <a:rPr lang="ar-JO" sz="1400" dirty="0">
                <a:latin typeface="Alexandria" pitchFamily="2" charset="-78"/>
                <a:cs typeface="Alexandria" pitchFamily="2" charset="-78"/>
              </a:rPr>
              <a:t>9.1 يجب على المرخص له أن يحافظ على رأس المال في جميع الأوقات كما هو</a:t>
            </a:r>
          </a:p>
          <a:p>
            <a:pPr marL="0" indent="0" algn="r">
              <a:lnSpc>
                <a:spcPct val="150000"/>
              </a:lnSpc>
              <a:buNone/>
            </a:pPr>
            <a:r>
              <a:rPr lang="ar-JO" sz="1400" dirty="0">
                <a:latin typeface="Alexandria" pitchFamily="2" charset="-78"/>
                <a:cs typeface="Alexandria" pitchFamily="2" charset="-78"/>
              </a:rPr>
              <a:t>منصوص عليه أدناه</a:t>
            </a:r>
            <a:r>
              <a:rPr lang="ar-JO" sz="1400" dirty="0" smtClean="0">
                <a:latin typeface="Alexandria" pitchFamily="2" charset="-78"/>
                <a:cs typeface="Alexandria" pitchFamily="2" charset="-78"/>
              </a:rPr>
              <a:t>.</a:t>
            </a:r>
            <a:endParaRPr lang="en-US"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الفئة: الفئة الأولى ( يحتفظ المرخص لهم بأموال العملاء)</a:t>
            </a:r>
          </a:p>
          <a:p>
            <a:pPr marL="0" indent="0" algn="r">
              <a:lnSpc>
                <a:spcPct val="150000"/>
              </a:lnSpc>
              <a:buNone/>
            </a:pPr>
            <a:r>
              <a:rPr lang="ar-JO" sz="1400" dirty="0">
                <a:latin typeface="Alexandria" pitchFamily="2" charset="-78"/>
                <a:cs typeface="Alexandria" pitchFamily="2" charset="-78"/>
              </a:rPr>
              <a:t>خدمات الدفع: إصدار النقود الإلكترونية / خدمة السداد للتجار</a:t>
            </a:r>
          </a:p>
          <a:p>
            <a:pPr marL="0" indent="0" algn="r">
              <a:lnSpc>
                <a:spcPct val="150000"/>
              </a:lnSpc>
              <a:buNone/>
            </a:pPr>
            <a:r>
              <a:rPr lang="ar-JO" sz="1400" dirty="0">
                <a:latin typeface="Alexandria" pitchFamily="2" charset="-78"/>
                <a:cs typeface="Alexandria" pitchFamily="2" charset="-78"/>
              </a:rPr>
              <a:t>الحجم بناء على عدد العمليات الشهرية: صغيرة - أقل من 500 ألف عملية</a:t>
            </a:r>
          </a:p>
          <a:p>
            <a:pPr marL="0" indent="0" algn="r">
              <a:lnSpc>
                <a:spcPct val="150000"/>
              </a:lnSpc>
              <a:buNone/>
            </a:pPr>
            <a:r>
              <a:rPr lang="ar-JO" sz="1400" dirty="0">
                <a:latin typeface="Alexandria" pitchFamily="2" charset="-78"/>
                <a:cs typeface="Alexandria" pitchFamily="2" charset="-78"/>
              </a:rPr>
              <a:t>الشكل القانوني ورأس المال والمتطلبات الإشرافية: شركة ذات مسؤولية محدودة أو شركة مساهمة قطرية.</a:t>
            </a:r>
          </a:p>
          <a:p>
            <a:pPr marL="0" indent="0" algn="r">
              <a:lnSpc>
                <a:spcPct val="150000"/>
              </a:lnSpc>
              <a:buNone/>
            </a:pPr>
            <a:r>
              <a:rPr lang="ar-JO" sz="1400" dirty="0">
                <a:latin typeface="Alexandria" pitchFamily="2" charset="-78"/>
                <a:cs typeface="Alexandria" pitchFamily="2" charset="-78"/>
              </a:rPr>
              <a:t>2 مليون ريال قطري أو 2% من متوسط النقود الإلكترونية الصادرة ومتوسط المعاملات التجارية المستحقة التي حصل عليها المرخص له خلال التسعين </a:t>
            </a:r>
            <a:r>
              <a:rPr lang="ar-JO" sz="1400" dirty="0" smtClean="0">
                <a:latin typeface="Alexandria" pitchFamily="2" charset="-78"/>
                <a:cs typeface="Alexandria" pitchFamily="2" charset="-78"/>
              </a:rPr>
              <a:t>يوما السابقة</a:t>
            </a:r>
            <a:r>
              <a:rPr lang="ar-JO" sz="1400" dirty="0">
                <a:latin typeface="Alexandria" pitchFamily="2" charset="-78"/>
                <a:cs typeface="Alexandria" pitchFamily="2" charset="-78"/>
              </a:rPr>
              <a:t>، أيهما أعلى</a:t>
            </a:r>
            <a:r>
              <a:rPr lang="ar-JO" sz="1400" dirty="0" smtClean="0">
                <a:latin typeface="Alexandria" pitchFamily="2" charset="-78"/>
                <a:cs typeface="Alexandria" pitchFamily="2" charset="-78"/>
              </a:rPr>
              <a:t>.</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3"/>
          <a:stretch>
            <a:fillRect/>
          </a:stretch>
        </p:blipFill>
        <p:spPr>
          <a:xfrm>
            <a:off x="-90489" y="0"/>
            <a:ext cx="1609483" cy="1079086"/>
          </a:xfrm>
          <a:prstGeom prst="rect">
            <a:avLst/>
          </a:prstGeom>
        </p:spPr>
      </p:pic>
    </p:spTree>
    <p:extLst>
      <p:ext uri="{BB962C8B-B14F-4D97-AF65-F5344CB8AC3E}">
        <p14:creationId xmlns:p14="http://schemas.microsoft.com/office/powerpoint/2010/main" val="1649921032"/>
      </p:ext>
    </p:extLst>
  </p:cSld>
  <p:clrMapOvr>
    <a:masterClrMapping/>
  </p:clrMapOvr>
  <mc:AlternateContent xmlns:mc="http://schemas.openxmlformats.org/markup-compatibility/2006" xmlns:p14="http://schemas.microsoft.com/office/powerpoint/2010/main">
    <mc:Choice Requires="p14">
      <p:transition spd="slow" p14:dur="2000" advTm="8024"/>
    </mc:Choice>
    <mc:Fallback xmlns="">
      <p:transition spd="slow" advTm="80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825624"/>
            <a:ext cx="10515600" cy="4761155"/>
          </a:xfrm>
        </p:spPr>
        <p:txBody>
          <a:bodyPr>
            <a:normAutofit/>
          </a:bodyPr>
          <a:lstStyle/>
          <a:p>
            <a:pPr marL="0" indent="0" algn="r">
              <a:lnSpc>
                <a:spcPct val="150000"/>
              </a:lnSpc>
              <a:buNone/>
            </a:pPr>
            <a:r>
              <a:rPr lang="ar-JO" sz="1400" dirty="0">
                <a:latin typeface="Alexandria" pitchFamily="2" charset="-78"/>
                <a:cs typeface="Alexandria" pitchFamily="2" charset="-78"/>
              </a:rPr>
              <a:t>الحجم بناء على عدد العمليات الشهرية: بين 500 متوسطة ألف ومليون </a:t>
            </a:r>
            <a:r>
              <a:rPr lang="ar-JO" sz="1400" dirty="0" smtClean="0">
                <a:latin typeface="Alexandria" pitchFamily="2" charset="-78"/>
                <a:cs typeface="Alexandria" pitchFamily="2" charset="-78"/>
              </a:rPr>
              <a:t>عملية</a:t>
            </a:r>
          </a:p>
          <a:p>
            <a:pPr marL="0" indent="0" algn="r">
              <a:lnSpc>
                <a:spcPct val="150000"/>
              </a:lnSpc>
              <a:buNone/>
            </a:pPr>
            <a:r>
              <a:rPr lang="ar-JO" sz="1400" dirty="0">
                <a:latin typeface="Alexandria" pitchFamily="2" charset="-78"/>
                <a:cs typeface="Alexandria" pitchFamily="2" charset="-78"/>
              </a:rPr>
              <a:t>الشكل القانوني ورأس المال والمتطلبات الإشرافية: شركة ذات مسؤولية محدودة أو شركة مساهمة قطرية.</a:t>
            </a:r>
          </a:p>
          <a:p>
            <a:pPr marL="0" indent="0" algn="r">
              <a:lnSpc>
                <a:spcPct val="150000"/>
              </a:lnSpc>
              <a:buNone/>
            </a:pPr>
            <a:r>
              <a:rPr lang="ar-JO" sz="1400" dirty="0">
                <a:latin typeface="Alexandria" pitchFamily="2" charset="-78"/>
                <a:cs typeface="Alexandria" pitchFamily="2" charset="-78"/>
              </a:rPr>
              <a:t>5 مليون ريال قطري أو 2% من متوسط النقود الإلكترونية الصادرة ومتوسط المعاملات التجارية المستحقة التي حصل عليها المرخص له خلال التسعين يوما السابقة، أيهما أعلى.</a:t>
            </a:r>
          </a:p>
          <a:p>
            <a:pPr marL="0" indent="0" algn="r">
              <a:lnSpc>
                <a:spcPct val="150000"/>
              </a:lnSpc>
              <a:buNone/>
            </a:pPr>
            <a:r>
              <a:rPr lang="ar-JO" sz="1400" dirty="0">
                <a:latin typeface="Alexandria" pitchFamily="2" charset="-78"/>
                <a:cs typeface="Alexandria" pitchFamily="2" charset="-78"/>
              </a:rPr>
              <a:t>الحجم بناء على عدد العمليات الشهرية: كبيرة - أكثر من مليون عملية</a:t>
            </a:r>
          </a:p>
          <a:p>
            <a:pPr marL="0" indent="0" algn="r">
              <a:lnSpc>
                <a:spcPct val="150000"/>
              </a:lnSpc>
              <a:buNone/>
            </a:pPr>
            <a:r>
              <a:rPr lang="ar-JO" sz="1400" dirty="0">
                <a:latin typeface="Alexandria" pitchFamily="2" charset="-78"/>
                <a:cs typeface="Alexandria" pitchFamily="2" charset="-78"/>
              </a:rPr>
              <a:t>الشكل القانوني ورأس المال والمتطلبات الإشرافية: شركة مساهمة قطرية. </a:t>
            </a:r>
            <a:r>
              <a:rPr lang="ar-JO" sz="1400" dirty="0" smtClean="0">
                <a:latin typeface="Alexandria" pitchFamily="2" charset="-78"/>
                <a:cs typeface="Alexandria" pitchFamily="2" charset="-78"/>
              </a:rPr>
              <a:t>10مليون </a:t>
            </a:r>
            <a:r>
              <a:rPr lang="ar-JO" sz="1400" dirty="0">
                <a:latin typeface="Alexandria" pitchFamily="2" charset="-78"/>
                <a:cs typeface="Alexandria" pitchFamily="2" charset="-78"/>
              </a:rPr>
              <a:t>ريال قطري أو 2% من </a:t>
            </a:r>
            <a:r>
              <a:rPr lang="ar-JO" sz="1400" dirty="0" smtClean="0">
                <a:latin typeface="Alexandria" pitchFamily="2" charset="-78"/>
                <a:cs typeface="Alexandria" pitchFamily="2" charset="-78"/>
              </a:rPr>
              <a:t>متوسط النقود </a:t>
            </a:r>
            <a:r>
              <a:rPr lang="ar-JO" sz="1400" dirty="0">
                <a:latin typeface="Alexandria" pitchFamily="2" charset="-78"/>
                <a:cs typeface="Alexandria" pitchFamily="2" charset="-78"/>
              </a:rPr>
              <a:t>الإلكترونية الصادرة ومتوسط المعاملات التجارية المستحقة التي حصل عليها المرخص له خلال التسعين يوماً السابقة، أيهما أعلى.</a:t>
            </a:r>
          </a:p>
          <a:p>
            <a:pPr marL="0" indent="0" algn="r">
              <a:lnSpc>
                <a:spcPct val="150000"/>
              </a:lnSpc>
              <a:buNone/>
            </a:pPr>
            <a:r>
              <a:rPr lang="ar-JO" sz="1400" dirty="0">
                <a:latin typeface="Alexandria" pitchFamily="2" charset="-78"/>
                <a:cs typeface="Alexandria" pitchFamily="2" charset="-78"/>
              </a:rPr>
              <a:t>الفئة الثانية المرخص </a:t>
            </a:r>
            <a:r>
              <a:rPr lang="ar-JO" sz="1400" dirty="0" smtClean="0">
                <a:latin typeface="Alexandria" pitchFamily="2" charset="-78"/>
                <a:cs typeface="Alexandria" pitchFamily="2" charset="-78"/>
              </a:rPr>
              <a:t>لهم </a:t>
            </a:r>
            <a:r>
              <a:rPr lang="ar-JO" sz="1400" dirty="0">
                <a:latin typeface="Alexandria" pitchFamily="2" charset="-78"/>
                <a:cs typeface="Alexandria" pitchFamily="2" charset="-78"/>
              </a:rPr>
              <a:t>الذين لا يحتفظون بأموال </a:t>
            </a:r>
            <a:r>
              <a:rPr lang="ar-JO" sz="1400" dirty="0" smtClean="0">
                <a:latin typeface="Alexandria" pitchFamily="2" charset="-78"/>
                <a:cs typeface="Alexandria" pitchFamily="2" charset="-78"/>
              </a:rPr>
              <a:t>العملاء</a:t>
            </a:r>
          </a:p>
          <a:p>
            <a:pPr marL="0" indent="0" algn="r">
              <a:lnSpc>
                <a:spcPct val="150000"/>
              </a:lnSpc>
              <a:buNone/>
            </a:pPr>
            <a:r>
              <a:rPr lang="ar-JO" sz="1400" dirty="0">
                <a:latin typeface="Alexandria" pitchFamily="2" charset="-78"/>
                <a:cs typeface="Alexandria" pitchFamily="2" charset="-78"/>
              </a:rPr>
              <a:t>حجم الدفع: خدمات الدفع </a:t>
            </a:r>
            <a:r>
              <a:rPr lang="ar-JO" sz="1400" dirty="0" smtClean="0">
                <a:latin typeface="Alexandria" pitchFamily="2" charset="-78"/>
                <a:cs typeface="Alexandria" pitchFamily="2" charset="-78"/>
              </a:rPr>
              <a:t>الأخرى</a:t>
            </a:r>
          </a:p>
          <a:p>
            <a:pPr marL="0" indent="0" algn="r">
              <a:lnSpc>
                <a:spcPct val="150000"/>
              </a:lnSpc>
              <a:buNone/>
            </a:pPr>
            <a:r>
              <a:rPr lang="ar-JO" sz="1400" dirty="0">
                <a:latin typeface="Alexandria" pitchFamily="2" charset="-78"/>
                <a:cs typeface="Alexandria" pitchFamily="2" charset="-78"/>
              </a:rPr>
              <a:t>الشكل القانوني ورأس المال والمتطلبات الإشرافية: شركة ذات مسؤولية محدودة أو شركة مساهمة قطرية. 2 مليون ريال قطري.</a:t>
            </a:r>
          </a:p>
        </p:txBody>
      </p:sp>
      <p:pic>
        <p:nvPicPr>
          <p:cNvPr id="4" name="Picture 3"/>
          <p:cNvPicPr>
            <a:picLocks noChangeAspect="1"/>
          </p:cNvPicPr>
          <p:nvPr/>
        </p:nvPicPr>
        <p:blipFill>
          <a:blip r:embed="rId2"/>
          <a:stretch>
            <a:fillRect/>
          </a:stretch>
        </p:blipFill>
        <p:spPr>
          <a:xfrm>
            <a:off x="176981" y="0"/>
            <a:ext cx="1356852" cy="1079086"/>
          </a:xfrm>
          <a:prstGeom prst="rect">
            <a:avLst/>
          </a:prstGeom>
        </p:spPr>
      </p:pic>
    </p:spTree>
    <p:extLst>
      <p:ext uri="{BB962C8B-B14F-4D97-AF65-F5344CB8AC3E}">
        <p14:creationId xmlns:p14="http://schemas.microsoft.com/office/powerpoint/2010/main" val="2129600465"/>
      </p:ext>
    </p:extLst>
  </p:cSld>
  <p:clrMapOvr>
    <a:masterClrMapping/>
  </p:clrMapOvr>
  <mc:AlternateContent xmlns:mc="http://schemas.openxmlformats.org/markup-compatibility/2006" xmlns:p14="http://schemas.microsoft.com/office/powerpoint/2010/main">
    <mc:Choice Requires="p14">
      <p:transition spd="slow" p14:dur="2000" advTm="31978"/>
    </mc:Choice>
    <mc:Fallback xmlns="">
      <p:transition spd="slow" advTm="3197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825624"/>
            <a:ext cx="10515600" cy="4761155"/>
          </a:xfrm>
        </p:spPr>
        <p:txBody>
          <a:bodyPr>
            <a:normAutofit/>
          </a:bodyPr>
          <a:lstStyle/>
          <a:p>
            <a:pPr marL="0" indent="0" algn="r">
              <a:lnSpc>
                <a:spcPct val="200000"/>
              </a:lnSpc>
              <a:buNone/>
            </a:pPr>
            <a:r>
              <a:rPr lang="ar-JO" sz="1400" dirty="0">
                <a:latin typeface="Alexandria" pitchFamily="2" charset="-78"/>
                <a:cs typeface="Alexandria" pitchFamily="2" charset="-78"/>
              </a:rPr>
              <a:t>9.2 في حالة تقديم المرخص له أكثر من خدمة دفع، يتم احتساب متطلبات رأس المال على أنها مجموع رأس المال اللازم في كل فئة من فئات خدمات الدفع التي يقدمها</a:t>
            </a:r>
            <a:r>
              <a:rPr lang="ar-JO" sz="1400" dirty="0" smtClean="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9.3 إذا كان المرخص له شركة ناشئة ولم يكمل سنة مالية كاملة على بدء نشاط، </a:t>
            </a:r>
            <a:r>
              <a:rPr lang="ar-JO" sz="1400" dirty="0" smtClean="0">
                <a:latin typeface="Alexandria" pitchFamily="2" charset="-78"/>
                <a:cs typeface="Alexandria" pitchFamily="2" charset="-78"/>
              </a:rPr>
              <a:t>يجب اعتبار </a:t>
            </a:r>
            <a:r>
              <a:rPr lang="ar-JO" sz="1400" dirty="0">
                <a:latin typeface="Alexandria" pitchFamily="2" charset="-78"/>
                <a:cs typeface="Alexandria" pitchFamily="2" charset="-78"/>
              </a:rPr>
              <a:t>الإشارات المرجعية إلى الأرقام للأيام التسعين السابقة على أنها الرقم المكافئ المتوقع في خطة العمل المقدمة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9.4 </a:t>
            </a:r>
            <a:r>
              <a:rPr lang="ar-JO" sz="1400" dirty="0">
                <a:latin typeface="Alexandria" pitchFamily="2" charset="-78"/>
                <a:cs typeface="Alexandria" pitchFamily="2" charset="-78"/>
              </a:rPr>
              <a:t>يتعين أن يعتمد متوسط النقود الإلكترونية المعلقة الصادرة ومتوسط المعاملات التجارية المستحقة المكتسبة لغرض حساب رأس المال على الأوضاع اليومية. </a:t>
            </a:r>
            <a:endParaRPr lang="en-US"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9.5 ان </a:t>
            </a:r>
            <a:r>
              <a:rPr lang="ar-JO" sz="1400" dirty="0">
                <a:latin typeface="Alexandria" pitchFamily="2" charset="-78"/>
                <a:cs typeface="Alexandria" pitchFamily="2" charset="-78"/>
              </a:rPr>
              <a:t>يتكون رأس المال من رأس المال المدفوع، والأسهم القابلة للتحويل إلى حقوق الملكية، والاحتياطيات الحرة، والرصيد في حساب علاوة الأسهم، واحتياطيات رأس المال التي تمثل الفائض الناتج عن عائدات بيع الأصول. لا يتم تضمين الاحتياطيات الناتجة عن إعادة تقييم الأصول المعدلة لرصيد الخسارة المتراكم والقيمة </a:t>
            </a:r>
            <a:r>
              <a:rPr lang="ar-JO" sz="1400" dirty="0" smtClean="0">
                <a:latin typeface="Alexandria" pitchFamily="2" charset="-78"/>
                <a:cs typeface="Alexandria" pitchFamily="2" charset="-78"/>
              </a:rPr>
              <a:t>الدفترية للأصول </a:t>
            </a:r>
            <a:r>
              <a:rPr lang="ar-JO" sz="1400" dirty="0">
                <a:latin typeface="Alexandria" pitchFamily="2" charset="-78"/>
                <a:cs typeface="Alexandria" pitchFamily="2" charset="-78"/>
              </a:rPr>
              <a:t>غير الملموسة ونفقات الإيرادات المؤجلة في رأس المال.</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33458" y="0"/>
            <a:ext cx="1609483" cy="1079086"/>
          </a:xfrm>
          <a:prstGeom prst="rect">
            <a:avLst/>
          </a:prstGeom>
        </p:spPr>
      </p:pic>
    </p:spTree>
    <p:extLst>
      <p:ext uri="{BB962C8B-B14F-4D97-AF65-F5344CB8AC3E}">
        <p14:creationId xmlns:p14="http://schemas.microsoft.com/office/powerpoint/2010/main" val="3060930270"/>
      </p:ext>
    </p:extLst>
  </p:cSld>
  <p:clrMapOvr>
    <a:masterClrMapping/>
  </p:clrMapOvr>
  <mc:AlternateContent xmlns:mc="http://schemas.openxmlformats.org/markup-compatibility/2006" xmlns:p14="http://schemas.microsoft.com/office/powerpoint/2010/main">
    <mc:Choice Requires="p14">
      <p:transition spd="slow" p14:dur="2000" advTm="113963"/>
    </mc:Choice>
    <mc:Fallback xmlns="">
      <p:transition spd="slow" advTm="11396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825624"/>
            <a:ext cx="10515600" cy="4784726"/>
          </a:xfrm>
        </p:spPr>
        <p:txBody>
          <a:bodyPr>
            <a:normAutofit/>
          </a:bodyPr>
          <a:lstStyle/>
          <a:p>
            <a:pPr marL="0" indent="0" algn="r">
              <a:lnSpc>
                <a:spcPct val="150000"/>
              </a:lnSpc>
              <a:buNone/>
            </a:pPr>
            <a:r>
              <a:rPr lang="ar-JO" sz="1400" dirty="0">
                <a:latin typeface="Alexandria" pitchFamily="2" charset="-78"/>
                <a:cs typeface="Alexandria" pitchFamily="2" charset="-78"/>
              </a:rPr>
              <a:t>9.7 يتعين على المرخص لهم تقديم ما يثبت امتلاك المرخص له رأس مال.</a:t>
            </a:r>
          </a:p>
          <a:p>
            <a:pPr marL="0" indent="0" algn="r">
              <a:lnSpc>
                <a:spcPct val="150000"/>
              </a:lnSpc>
              <a:buNone/>
            </a:pPr>
            <a:r>
              <a:rPr lang="ar-JO" sz="1400" dirty="0">
                <a:latin typeface="Alexandria" pitchFamily="2" charset="-78"/>
                <a:cs typeface="Alexandria" pitchFamily="2" charset="-78"/>
              </a:rPr>
              <a:t>9.8 يتعين على مقدمي خدمات الدفع من غير البنوك المرخصة الذين لا يستطيعون الامتثال لمتطلبات رأس المال خلال ثلاثة أشهر إما تخفيض أعمال الدفع الخاصة </a:t>
            </a:r>
            <a:r>
              <a:rPr lang="ar-JO" sz="1400" dirty="0" smtClean="0">
                <a:latin typeface="Alexandria" pitchFamily="2" charset="-78"/>
                <a:cs typeface="Alexandria" pitchFamily="2" charset="-78"/>
              </a:rPr>
              <a:t>بهم بما </a:t>
            </a:r>
            <a:r>
              <a:rPr lang="ar-JO" sz="1400" dirty="0">
                <a:latin typeface="Alexandria" pitchFamily="2" charset="-78"/>
                <a:cs typeface="Alexandria" pitchFamily="2" charset="-78"/>
              </a:rPr>
              <a:t>يتناسب مع صافي القيمة أو إنهاء أعمال خدمة الدفع</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9.9 في حال كان مزود خدمة الدفع يندرج ضمن الفئة الثانية، يحق للمصرف </a:t>
            </a:r>
            <a:r>
              <a:rPr lang="ar-JO" sz="1400" dirty="0" smtClean="0">
                <a:latin typeface="Alexandria" pitchFamily="2" charset="-78"/>
                <a:cs typeface="Alexandria" pitchFamily="2" charset="-78"/>
              </a:rPr>
              <a:t>فرض متطلبات </a:t>
            </a:r>
            <a:r>
              <a:rPr lang="ar-JO" sz="1400" dirty="0">
                <a:latin typeface="Alexandria" pitchFamily="2" charset="-78"/>
                <a:cs typeface="Alexandria" pitchFamily="2" charset="-78"/>
              </a:rPr>
              <a:t>رأس مال أعلى وفقاً لنوع الخدمات المقدمة.</a:t>
            </a:r>
          </a:p>
          <a:p>
            <a:pPr marL="0" indent="0" algn="r">
              <a:lnSpc>
                <a:spcPct val="150000"/>
              </a:lnSpc>
              <a:buNone/>
            </a:pPr>
            <a:r>
              <a:rPr lang="ar-JO" sz="1400" dirty="0">
                <a:solidFill>
                  <a:schemeClr val="accent4"/>
                </a:solidFill>
                <a:latin typeface="Alexandria" pitchFamily="2" charset="-78"/>
                <a:cs typeface="Alexandria" pitchFamily="2" charset="-78"/>
              </a:rPr>
              <a:t>(10) ضمان الأداء والتنفيذ</a:t>
            </a:r>
          </a:p>
          <a:p>
            <a:pPr marL="0" indent="0" algn="r">
              <a:lnSpc>
                <a:spcPct val="150000"/>
              </a:lnSpc>
              <a:buNone/>
            </a:pPr>
            <a:r>
              <a:rPr lang="ar-JO" sz="1400" dirty="0">
                <a:latin typeface="Alexandria" pitchFamily="2" charset="-78"/>
                <a:cs typeface="Alexandria" pitchFamily="2" charset="-78"/>
              </a:rPr>
              <a:t>10.1 يجب على كل مقدم خدمة مرخص له تقديم خدمة الدفع من غير البنوك المرخصة الحفاظ على مبلغ ضمان لا يقل عن 2% من متطلبات رأس المال المحددة في البند (9.1) مع بنك مرخص من قبل المصرف أو تقديم ضمان بنكي بما يعادل ذلك، وذلك ليقوم مقدم الخدمة بأداء التزاماته على النحو المطلوب تجاه كل مستخدم عميل لديه من مستخدمي خدمات الدفع، وأيضا لضمان التزام مزودي خدمات </a:t>
            </a:r>
            <a:r>
              <a:rPr lang="ar-JO" sz="1400" dirty="0" smtClean="0">
                <a:latin typeface="Alexandria" pitchFamily="2" charset="-78"/>
                <a:cs typeface="Alexandria" pitchFamily="2" charset="-78"/>
              </a:rPr>
              <a:t>الدفع بالتعليمات </a:t>
            </a:r>
            <a:r>
              <a:rPr lang="ar-JO" sz="1400" dirty="0">
                <a:latin typeface="Alexandria" pitchFamily="2" charset="-78"/>
                <a:cs typeface="Alexandria" pitchFamily="2" charset="-78"/>
              </a:rPr>
              <a:t>الواردة في اللوائح التنظيمية.</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1922" y="0"/>
            <a:ext cx="1435652" cy="1079086"/>
          </a:xfrm>
          <a:prstGeom prst="rect">
            <a:avLst/>
          </a:prstGeom>
        </p:spPr>
      </p:pic>
    </p:spTree>
    <p:extLst>
      <p:ext uri="{BB962C8B-B14F-4D97-AF65-F5344CB8AC3E}">
        <p14:creationId xmlns:p14="http://schemas.microsoft.com/office/powerpoint/2010/main" val="2371514839"/>
      </p:ext>
    </p:extLst>
  </p:cSld>
  <p:clrMapOvr>
    <a:masterClrMapping/>
  </p:clrMapOvr>
  <mc:AlternateContent xmlns:mc="http://schemas.openxmlformats.org/markup-compatibility/2006" xmlns:p14="http://schemas.microsoft.com/office/powerpoint/2010/main">
    <mc:Choice Requires="p14">
      <p:transition spd="slow" p14:dur="2000" advTm="152661"/>
    </mc:Choice>
    <mc:Fallback xmlns="">
      <p:transition spd="slow" advTm="15266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828799"/>
            <a:ext cx="10515600" cy="4556503"/>
          </a:xfrm>
        </p:spPr>
        <p:txBody>
          <a:bodyPr>
            <a:normAutofit/>
          </a:bodyPr>
          <a:lstStyle/>
          <a:p>
            <a:pPr marL="0" indent="0" algn="r">
              <a:lnSpc>
                <a:spcPct val="150000"/>
              </a:lnSpc>
              <a:buNone/>
            </a:pPr>
            <a:r>
              <a:rPr lang="ar-JO" sz="1400" dirty="0">
                <a:solidFill>
                  <a:schemeClr val="accent4"/>
                </a:solidFill>
                <a:latin typeface="Alexandria" pitchFamily="2" charset="-78"/>
                <a:cs typeface="Alexandria" pitchFamily="2" charset="-78"/>
              </a:rPr>
              <a:t>(11) إدارة المخاطر</a:t>
            </a:r>
          </a:p>
          <a:p>
            <a:pPr marL="0" indent="0" algn="r">
              <a:lnSpc>
                <a:spcPct val="150000"/>
              </a:lnSpc>
              <a:buNone/>
            </a:pPr>
            <a:r>
              <a:rPr lang="ar-JO" sz="1400" dirty="0">
                <a:latin typeface="Alexandria" pitchFamily="2" charset="-78"/>
                <a:cs typeface="Alexandria" pitchFamily="2" charset="-78"/>
              </a:rPr>
              <a:t>11.1 يتعين على المرخص له إنشاء إطار عمل مناسب لإدارة المخاطر بما في ذلك هيكل الحوكمة والسياسات والإجراءات والضوابط الإدارة المخاطر المرتبطة بخدمات الدفع، ويجب مراجعته وتحديثه سنوياً. </a:t>
            </a:r>
          </a:p>
          <a:p>
            <a:pPr marL="0" indent="0" algn="r">
              <a:lnSpc>
                <a:spcPct val="150000"/>
              </a:lnSpc>
              <a:buNone/>
            </a:pPr>
            <a:r>
              <a:rPr lang="ar-JO" sz="1400" dirty="0" smtClean="0">
                <a:latin typeface="Alexandria" pitchFamily="2" charset="-78"/>
                <a:cs typeface="Alexandria" pitchFamily="2" charset="-78"/>
              </a:rPr>
              <a:t>11.2  </a:t>
            </a:r>
            <a:r>
              <a:rPr lang="ar-JO" sz="1400" dirty="0">
                <a:latin typeface="Alexandria" pitchFamily="2" charset="-78"/>
                <a:cs typeface="Alexandria" pitchFamily="2" charset="-78"/>
              </a:rPr>
              <a:t>أثناء وضع السياسات والإجراءات والضوابط، يتعين على المرخص له أن يأخذ في الاعتبار أنواع الأنشطة التي يمارسها، ونطاق وطبيعة وتعقيد نموذج أعماله، </a:t>
            </a:r>
            <a:r>
              <a:rPr lang="ar-JO" sz="1400" dirty="0" smtClean="0">
                <a:latin typeface="Alexandria" pitchFamily="2" charset="-78"/>
                <a:cs typeface="Alexandria" pitchFamily="2" charset="-78"/>
              </a:rPr>
              <a:t>وأي تحديات </a:t>
            </a:r>
            <a:r>
              <a:rPr lang="ar-JO" sz="1400" dirty="0">
                <a:latin typeface="Alexandria" pitchFamily="2" charset="-78"/>
                <a:cs typeface="Alexandria" pitchFamily="2" charset="-78"/>
              </a:rPr>
              <a:t>تشغيلية ودرجة المخاطر المرتبطة بأعماله </a:t>
            </a:r>
          </a:p>
          <a:p>
            <a:pPr marL="0" indent="0" algn="r">
              <a:lnSpc>
                <a:spcPct val="150000"/>
              </a:lnSpc>
              <a:buNone/>
            </a:pPr>
            <a:r>
              <a:rPr lang="ar-JO" sz="1400" dirty="0" smtClean="0">
                <a:latin typeface="Alexandria" pitchFamily="2" charset="-78"/>
                <a:cs typeface="Alexandria" pitchFamily="2" charset="-78"/>
              </a:rPr>
              <a:t>11.3 يتعين </a:t>
            </a:r>
            <a:r>
              <a:rPr lang="ar-JO" sz="1400" dirty="0">
                <a:latin typeface="Alexandria" pitchFamily="2" charset="-78"/>
                <a:cs typeface="Alexandria" pitchFamily="2" charset="-78"/>
              </a:rPr>
              <a:t>أن يكون لديه إجراءات فعالة لتحديد وإدارة ومراقبة والإبلاغ عن جميع أنواع المخاطر التي قد يتعرض لها بما في ذلك مخاطر التشغيل والأمن السيبراني / مخاطر المعلومات ومخاطر التسوية ومخاطر السوق والمخاطر القانونية ومخاطر السمعة ومخاطر الأعمال ومخاطر مكافحة غسل الأموال وتمويل الإرهاب</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11.4 يجب على مقدم الخدمة إنشاء بنية تحتية مناسبة لإدارة المخاطر </a:t>
            </a:r>
            <a:r>
              <a:rPr lang="ar-JO" sz="1400" dirty="0" smtClean="0">
                <a:latin typeface="Alexandria" pitchFamily="2" charset="-78"/>
                <a:cs typeface="Alexandria" pitchFamily="2" charset="-78"/>
              </a:rPr>
              <a:t>و وضع </a:t>
            </a:r>
            <a:r>
              <a:rPr lang="ar-JO" sz="1400" dirty="0">
                <a:latin typeface="Alexandria" pitchFamily="2" charset="-78"/>
                <a:cs typeface="Alexandria" pitchFamily="2" charset="-78"/>
              </a:rPr>
              <a:t>العمليات التي تهدف إلى التخفيف من مخاطر التشغيل الناشئة عن الخسائر المحتملة نتيجة وجود خلل أو فشل في العمليات الداخلية والناجمة عن الأشخاص والأنظمة </a:t>
            </a:r>
            <a:r>
              <a:rPr lang="ar-JO" sz="1400" dirty="0" smtClean="0">
                <a:latin typeface="Alexandria" pitchFamily="2" charset="-78"/>
                <a:cs typeface="Alexandria" pitchFamily="2" charset="-78"/>
              </a:rPr>
              <a:t>والعوامل الخارجية </a:t>
            </a:r>
            <a:r>
              <a:rPr lang="ar-JO" sz="1400" dirty="0">
                <a:latin typeface="Alexandria" pitchFamily="2" charset="-78"/>
                <a:cs typeface="Alexandria" pitchFamily="2" charset="-78"/>
              </a:rPr>
              <a:t>والاحتيال</a:t>
            </a:r>
            <a:r>
              <a:rPr lang="ar-JO" sz="1400" dirty="0" smtClean="0">
                <a:latin typeface="Alexandria" pitchFamily="2" charset="-78"/>
                <a:cs typeface="Alexandria" pitchFamily="2" charset="-78"/>
              </a:rPr>
              <a:t>.</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65076" y="0"/>
            <a:ext cx="1609483" cy="1079086"/>
          </a:xfrm>
          <a:prstGeom prst="rect">
            <a:avLst/>
          </a:prstGeom>
        </p:spPr>
      </p:pic>
    </p:spTree>
    <p:extLst>
      <p:ext uri="{BB962C8B-B14F-4D97-AF65-F5344CB8AC3E}">
        <p14:creationId xmlns:p14="http://schemas.microsoft.com/office/powerpoint/2010/main" val="3547654951"/>
      </p:ext>
    </p:extLst>
  </p:cSld>
  <p:clrMapOvr>
    <a:masterClrMapping/>
  </p:clrMapOvr>
  <mc:AlternateContent xmlns:mc="http://schemas.openxmlformats.org/markup-compatibility/2006" xmlns:p14="http://schemas.microsoft.com/office/powerpoint/2010/main">
    <mc:Choice Requires="p14">
      <p:transition spd="slow" p14:dur="2000" advTm="142478"/>
    </mc:Choice>
    <mc:Fallback xmlns="">
      <p:transition spd="slow" advTm="142478"/>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825624"/>
            <a:ext cx="10515600" cy="4714661"/>
          </a:xfrm>
        </p:spPr>
        <p:txBody>
          <a:bodyPr>
            <a:normAutofit/>
          </a:bodyPr>
          <a:lstStyle/>
          <a:p>
            <a:pPr marL="0" indent="0" algn="r">
              <a:lnSpc>
                <a:spcPct val="150000"/>
              </a:lnSpc>
              <a:buNone/>
            </a:pPr>
            <a:r>
              <a:rPr lang="ar-JO" sz="1400" dirty="0">
                <a:latin typeface="Alexandria" pitchFamily="2" charset="-78"/>
                <a:cs typeface="Alexandria" pitchFamily="2" charset="-78"/>
              </a:rPr>
              <a:t>11.5 يجب أن تتضمن التدابير الموضوعة لضمان فعالية التشغيل على سبيل المثال لا</a:t>
            </a:r>
          </a:p>
          <a:p>
            <a:pPr marL="0" indent="0" algn="r">
              <a:lnSpc>
                <a:spcPct val="150000"/>
              </a:lnSpc>
              <a:buNone/>
            </a:pPr>
            <a:r>
              <a:rPr lang="ar-JO" sz="1400" dirty="0">
                <a:latin typeface="Alexandria" pitchFamily="2" charset="-78"/>
                <a:cs typeface="Alexandria" pitchFamily="2" charset="-78"/>
              </a:rPr>
              <a:t>الحصر، ما يلي:</a:t>
            </a:r>
          </a:p>
          <a:p>
            <a:pPr marL="0" indent="0" algn="r">
              <a:lnSpc>
                <a:spcPct val="150000"/>
              </a:lnSpc>
              <a:buNone/>
            </a:pPr>
            <a:r>
              <a:rPr lang="ar-JO" sz="1400" dirty="0">
                <a:latin typeface="Alexandria" pitchFamily="2" charset="-78"/>
                <a:cs typeface="Alexandria" pitchFamily="2" charset="-78"/>
              </a:rPr>
              <a:t>أ. أن يكون النظام قوي في تصميمه وتطويره واختباره وتنفيذه ورصده.</a:t>
            </a:r>
          </a:p>
          <a:p>
            <a:pPr marL="0" indent="0" algn="r">
              <a:lnSpc>
                <a:spcPct val="150000"/>
              </a:lnSpc>
              <a:buNone/>
            </a:pPr>
            <a:r>
              <a:rPr lang="ar-JO" sz="1400" dirty="0">
                <a:latin typeface="Alexandria" pitchFamily="2" charset="-78"/>
                <a:cs typeface="Alexandria" pitchFamily="2" charset="-78"/>
              </a:rPr>
              <a:t>ب ضوابط داخلية قوية للنظم وإدارة شؤون الموظفين.</a:t>
            </a:r>
          </a:p>
          <a:p>
            <a:pPr marL="0" indent="0" algn="r">
              <a:lnSpc>
                <a:spcPct val="150000"/>
              </a:lnSpc>
              <a:buNone/>
            </a:pPr>
            <a:r>
              <a:rPr lang="ar-JO" sz="1400" dirty="0">
                <a:latin typeface="Alexandria" pitchFamily="2" charset="-78"/>
                <a:cs typeface="Alexandria" pitchFamily="2" charset="-78"/>
              </a:rPr>
              <a:t>ج. إجراءات تشغيلية وفنية شاملة وموثقة جيدا لضمان التشغيل على نحو فعال.</a:t>
            </a:r>
          </a:p>
          <a:p>
            <a:pPr marL="0" indent="0" algn="r">
              <a:lnSpc>
                <a:spcPct val="150000"/>
              </a:lnSpc>
              <a:buNone/>
            </a:pPr>
            <a:r>
              <a:rPr lang="ar-JO" sz="1400" dirty="0">
                <a:latin typeface="Alexandria" pitchFamily="2" charset="-78"/>
                <a:cs typeface="Alexandria" pitchFamily="2" charset="-78"/>
              </a:rPr>
              <a:t>د. يجب تصميم النظام بسعة كافية يتم مراقبتها وتحديثها قبل إجراء التغييرات </a:t>
            </a:r>
            <a:r>
              <a:rPr lang="ar-JO" sz="1400" dirty="0" smtClean="0">
                <a:latin typeface="Alexandria" pitchFamily="2" charset="-78"/>
                <a:cs typeface="Alexandria" pitchFamily="2" charset="-78"/>
              </a:rPr>
              <a:t>على العمل.</a:t>
            </a:r>
          </a:p>
          <a:p>
            <a:pPr marL="0" indent="0" algn="r">
              <a:lnSpc>
                <a:spcPct val="150000"/>
              </a:lnSpc>
              <a:buNone/>
            </a:pPr>
            <a:r>
              <a:rPr lang="ar-JO" sz="1400" dirty="0">
                <a:latin typeface="Alexandria" pitchFamily="2" charset="-78"/>
                <a:cs typeface="Alexandria" pitchFamily="2" charset="-78"/>
              </a:rPr>
              <a:t>ه يتمتع النظام بالقدرة على توفير عمليات التحقق والمعلومات الإحصائية والتقارير بسرعة ودقة.</a:t>
            </a:r>
          </a:p>
          <a:p>
            <a:pPr marL="0" indent="0" algn="r">
              <a:lnSpc>
                <a:spcPct val="150000"/>
              </a:lnSpc>
              <a:buNone/>
            </a:pPr>
            <a:r>
              <a:rPr lang="ar-JO" sz="1400" dirty="0">
                <a:latin typeface="Alexandria" pitchFamily="2" charset="-78"/>
                <a:cs typeface="Alexandria" pitchFamily="2" charset="-78"/>
              </a:rPr>
              <a:t>و نظم معلومات ونظم محاسبية ملائمة وعمليات تسوية مناسبة ومعايير </a:t>
            </a:r>
            <a:r>
              <a:rPr lang="ar-JO" sz="1400" dirty="0" smtClean="0">
                <a:latin typeface="Alexandria" pitchFamily="2" charset="-78"/>
                <a:cs typeface="Alexandria" pitchFamily="2" charset="-78"/>
              </a:rPr>
              <a:t>محاسبية للمعاملات</a:t>
            </a:r>
          </a:p>
          <a:p>
            <a:pPr marL="0" indent="0" algn="r">
              <a:lnSpc>
                <a:spcPct val="150000"/>
              </a:lnSpc>
              <a:buNone/>
            </a:pPr>
            <a:r>
              <a:rPr lang="ar-JO" sz="1400" dirty="0">
                <a:latin typeface="Alexandria" pitchFamily="2" charset="-78"/>
                <a:cs typeface="Alexandria" pitchFamily="2" charset="-78"/>
              </a:rPr>
              <a:t>11.6 يجب أن يكون لدى مقدم الخدمة ترتيبات قوية لضمان استمرارية العمل والتعافي من الكوارث تم اختبارها بشكل جيد لضمان عدم انقطاع الخدمة.</a:t>
            </a:r>
          </a:p>
        </p:txBody>
      </p:sp>
      <p:pic>
        <p:nvPicPr>
          <p:cNvPr id="4" name="Picture 3"/>
          <p:cNvPicPr>
            <a:picLocks noChangeAspect="1"/>
          </p:cNvPicPr>
          <p:nvPr/>
        </p:nvPicPr>
        <p:blipFill>
          <a:blip r:embed="rId2"/>
          <a:stretch>
            <a:fillRect/>
          </a:stretch>
        </p:blipFill>
        <p:spPr>
          <a:xfrm>
            <a:off x="33458" y="0"/>
            <a:ext cx="1609483" cy="1079086"/>
          </a:xfrm>
          <a:prstGeom prst="rect">
            <a:avLst/>
          </a:prstGeom>
        </p:spPr>
      </p:pic>
    </p:spTree>
    <p:extLst>
      <p:ext uri="{BB962C8B-B14F-4D97-AF65-F5344CB8AC3E}">
        <p14:creationId xmlns:p14="http://schemas.microsoft.com/office/powerpoint/2010/main" val="2806362861"/>
      </p:ext>
    </p:extLst>
  </p:cSld>
  <p:clrMapOvr>
    <a:masterClrMapping/>
  </p:clrMapOvr>
  <mc:AlternateContent xmlns:mc="http://schemas.openxmlformats.org/markup-compatibility/2006" xmlns:p14="http://schemas.microsoft.com/office/powerpoint/2010/main">
    <mc:Choice Requires="p14">
      <p:transition spd="slow" p14:dur="2000" advTm="100904"/>
    </mc:Choice>
    <mc:Fallback xmlns="">
      <p:transition spd="slow" advTm="10090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825624"/>
            <a:ext cx="10515600" cy="5032376"/>
          </a:xfrm>
        </p:spPr>
        <p:txBody>
          <a:bodyPr>
            <a:normAutofit/>
          </a:bodyPr>
          <a:lstStyle/>
          <a:p>
            <a:pPr marL="0" indent="0" algn="r">
              <a:lnSpc>
                <a:spcPct val="150000"/>
              </a:lnSpc>
              <a:buNone/>
            </a:pPr>
            <a:r>
              <a:rPr lang="ar-JO" sz="1400" dirty="0">
                <a:solidFill>
                  <a:schemeClr val="accent4"/>
                </a:solidFill>
                <a:latin typeface="Alexandria" pitchFamily="2" charset="-78"/>
                <a:cs typeface="Alexandria" pitchFamily="2" charset="-78"/>
              </a:rPr>
              <a:t>(12) أمن المعلومات</a:t>
            </a:r>
          </a:p>
          <a:p>
            <a:pPr marL="0" indent="0" algn="r">
              <a:lnSpc>
                <a:spcPct val="150000"/>
              </a:lnSpc>
              <a:buNone/>
            </a:pPr>
            <a:r>
              <a:rPr lang="ar-JO" sz="1400" dirty="0">
                <a:latin typeface="Alexandria" pitchFamily="2" charset="-78"/>
                <a:cs typeface="Alexandria" pitchFamily="2" charset="-78"/>
              </a:rPr>
              <a:t>12.1 يجب على مقدم الخدمة المرخص له اتباع ممارسات سليمة في مجال أمن المعلومات تتضمن هيكلاً ملائماً لإدارة المعلومات والعمليات</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12.2 يجب على مقدم الخدمة المرخص له تنفيذ إطار عمل فعال لإدارة أمن </a:t>
            </a:r>
            <a:r>
              <a:rPr lang="ar-JO" sz="1400" dirty="0" smtClean="0">
                <a:latin typeface="Alexandria" pitchFamily="2" charset="-78"/>
                <a:cs typeface="Alexandria" pitchFamily="2" charset="-78"/>
              </a:rPr>
              <a:t> المعلومات بشكل </a:t>
            </a:r>
            <a:r>
              <a:rPr lang="ar-JO" sz="1400" dirty="0">
                <a:latin typeface="Alexandria" pitchFamily="2" charset="-78"/>
                <a:cs typeface="Alexandria" pitchFamily="2" charset="-78"/>
              </a:rPr>
              <a:t>فعال. بالإضافة إلى معالجة حماية سرية البيانات، وسلامتها وتوافرها</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12.3 يجب أن يكون لدى مقدم الخدمة المرخص له آلية فعالة للكشف عن الاحتيال ومعالجته تتضمن ضوابط للاحتيال إلكتروني على المعاملات الرقمية الاحتيالية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12.4 </a:t>
            </a:r>
            <a:r>
              <a:rPr lang="ar-JO" sz="1400" dirty="0">
                <a:latin typeface="Alexandria" pitchFamily="2" charset="-78"/>
                <a:cs typeface="Alexandria" pitchFamily="2" charset="-78"/>
              </a:rPr>
              <a:t>يجب أن تتناسب ضمانات الضوابط التشغيلية والأمنية المطبقة مع مخاطر خدمات الدفع التي يقدمها مقدم الخدمة ونطاقها ودرجة تعقيدها</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12.5 يجب على مقدم الخدمة ضمان أن يكون لديه القدرة الاستيعابية من حيث القوى العاملة ذات الخبرة والأجهزة والبرامج والقدرات التشغيلية الأخرى لتقديم خدمات مضمونة باستمرار. </a:t>
            </a:r>
          </a:p>
          <a:p>
            <a:pPr marL="0" indent="0" algn="r">
              <a:lnSpc>
                <a:spcPct val="150000"/>
              </a:lnSpc>
              <a:buNone/>
            </a:pPr>
            <a:r>
              <a:rPr lang="ar-JO" sz="1400" dirty="0" smtClean="0">
                <a:latin typeface="Alexandria" pitchFamily="2" charset="-78"/>
                <a:cs typeface="Alexandria" pitchFamily="2" charset="-78"/>
              </a:rPr>
              <a:t>12.6 </a:t>
            </a:r>
            <a:r>
              <a:rPr lang="ar-JO" sz="1400" dirty="0">
                <a:latin typeface="Alexandria" pitchFamily="2" charset="-78"/>
                <a:cs typeface="Alexandria" pitchFamily="2" charset="-78"/>
              </a:rPr>
              <a:t>يجب على مقدم الخدمة أن يثبت امتلاكه لمنظومة أمنية مرنة وبنية تحتية معتمدة </a:t>
            </a:r>
            <a:r>
              <a:rPr lang="ar-JO" sz="1400" dirty="0" smtClean="0">
                <a:latin typeface="Alexandria" pitchFamily="2" charset="-78"/>
                <a:cs typeface="Alexandria" pitchFamily="2" charset="-78"/>
              </a:rPr>
              <a:t>مع تقديم </a:t>
            </a:r>
            <a:r>
              <a:rPr lang="ar-JO" sz="1400" dirty="0">
                <a:latin typeface="Alexandria" pitchFamily="2" charset="-78"/>
                <a:cs typeface="Alexandria" pitchFamily="2" charset="-78"/>
              </a:rPr>
              <a:t>التقارير المحددة.</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51180"/>
            <a:ext cx="1609483" cy="1079086"/>
          </a:xfrm>
          <a:prstGeom prst="rect">
            <a:avLst/>
          </a:prstGeom>
        </p:spPr>
      </p:pic>
    </p:spTree>
    <p:extLst>
      <p:ext uri="{BB962C8B-B14F-4D97-AF65-F5344CB8AC3E}">
        <p14:creationId xmlns:p14="http://schemas.microsoft.com/office/powerpoint/2010/main" val="519104164"/>
      </p:ext>
    </p:extLst>
  </p:cSld>
  <p:clrMapOvr>
    <a:masterClrMapping/>
  </p:clrMapOvr>
  <mc:AlternateContent xmlns:mc="http://schemas.openxmlformats.org/markup-compatibility/2006" xmlns:p14="http://schemas.microsoft.com/office/powerpoint/2010/main">
    <mc:Choice Requires="p14">
      <p:transition spd="slow" p14:dur="2000" advTm="119445"/>
    </mc:Choice>
    <mc:Fallback xmlns="">
      <p:transition spd="slow" advTm="11944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690688"/>
            <a:ext cx="10515600" cy="4710113"/>
          </a:xfrm>
        </p:spPr>
        <p:txBody>
          <a:bodyPr>
            <a:normAutofit/>
          </a:bodyPr>
          <a:lstStyle/>
          <a:p>
            <a:pPr marL="0" indent="0" algn="r">
              <a:lnSpc>
                <a:spcPct val="200000"/>
              </a:lnSpc>
              <a:buNone/>
            </a:pPr>
            <a:r>
              <a:rPr lang="ar-JO" sz="1400" dirty="0">
                <a:latin typeface="Alexandria" pitchFamily="2" charset="-78"/>
                <a:cs typeface="Alexandria" pitchFamily="2" charset="-78"/>
              </a:rPr>
              <a:t>12.7 يجب على مقدم الخدمة التأكد من أن جميع عملانه وشركائه على دراية بمتطلبات المخاطر الأمنية وكيفية الحد منها. </a:t>
            </a:r>
          </a:p>
          <a:p>
            <a:pPr marL="0" indent="0" algn="r">
              <a:lnSpc>
                <a:spcPct val="200000"/>
              </a:lnSpc>
              <a:buNone/>
            </a:pPr>
            <a:r>
              <a:rPr lang="ar-JO" sz="1400" dirty="0" smtClean="0">
                <a:latin typeface="Alexandria" pitchFamily="2" charset="-78"/>
                <a:cs typeface="Alexandria" pitchFamily="2" charset="-78"/>
              </a:rPr>
              <a:t>12.8 </a:t>
            </a:r>
            <a:r>
              <a:rPr lang="ar-JO" sz="1400" dirty="0">
                <a:latin typeface="Alexandria" pitchFamily="2" charset="-78"/>
                <a:cs typeface="Alexandria" pitchFamily="2" charset="-78"/>
              </a:rPr>
              <a:t>يجب على مقدم الخدمة الامتثال للأحكام ذات الصلة بالتعميم الخاص بالمخاطر الفنية الصادر عن مصرف قطر المركزي للمؤسسات المالية، لا سيما الضوابط المنصوص عليها في اللائحة الخاصة بالأمن المعلوماتي والسيبراني في مجال التكنولوجيا المالية "الفنتك"، بالإضافة إلى المعايير الدولية مثل معايير </a:t>
            </a:r>
            <a:r>
              <a:rPr lang="ar-JO" sz="1400" dirty="0" smtClean="0">
                <a:latin typeface="Alexandria" pitchFamily="2" charset="-78"/>
                <a:cs typeface="Alexandria" pitchFamily="2" charset="-78"/>
              </a:rPr>
              <a:t>أمن المعلومات و بيانات الدفع الالكتروني</a:t>
            </a:r>
          </a:p>
          <a:p>
            <a:pPr marL="0" indent="0" algn="r">
              <a:lnSpc>
                <a:spcPct val="200000"/>
              </a:lnSpc>
              <a:buNone/>
            </a:pPr>
            <a:r>
              <a:rPr lang="ar-JO" sz="1400" dirty="0">
                <a:latin typeface="Alexandria" pitchFamily="2" charset="-78"/>
                <a:cs typeface="Alexandria" pitchFamily="2" charset="-78"/>
              </a:rPr>
              <a:t>12.9 يلتزم مقدم الخدمة المرخص له بالإبلاغ عن الحوادث والمسائل الأمنية للجهة التنظيمية المتمثلة في المصرف وعلى النحو المحدد في لائحة المخاطر التكنولوجية</a:t>
            </a:r>
          </a:p>
          <a:p>
            <a:pPr marL="0" indent="0" algn="r">
              <a:lnSpc>
                <a:spcPct val="200000"/>
              </a:lnSpc>
              <a:buNone/>
            </a:pPr>
            <a:r>
              <a:rPr lang="ar-JO" sz="1400" dirty="0">
                <a:latin typeface="Alexandria" pitchFamily="2" charset="-78"/>
                <a:cs typeface="Alexandria" pitchFamily="2" charset="-78"/>
              </a:rPr>
              <a:t>12.10 يجب أن يتبع مقدم الخدمة المرخص له المبادئ الأمنية الخاصة بقاعدة "اعرف عمليك" الصادرة عن مصرف قطر المركزي والمتمثلة بتعليمات مكافحة غسل الأموال وتمويل الإرهاب الصادرة والمبادئ الإرشادية عند تسجيل العملاء الكترونياً.</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51222" y="-51180"/>
            <a:ext cx="1609483" cy="1079086"/>
          </a:xfrm>
          <a:prstGeom prst="rect">
            <a:avLst/>
          </a:prstGeom>
        </p:spPr>
      </p:pic>
    </p:spTree>
    <p:extLst>
      <p:ext uri="{BB962C8B-B14F-4D97-AF65-F5344CB8AC3E}">
        <p14:creationId xmlns:p14="http://schemas.microsoft.com/office/powerpoint/2010/main" val="1870988780"/>
      </p:ext>
    </p:extLst>
  </p:cSld>
  <p:clrMapOvr>
    <a:masterClrMapping/>
  </p:clrMapOvr>
  <mc:AlternateContent xmlns:mc="http://schemas.openxmlformats.org/markup-compatibility/2006" xmlns:p14="http://schemas.microsoft.com/office/powerpoint/2010/main">
    <mc:Choice Requires="p14">
      <p:transition spd="slow" p14:dur="2000" advTm="109286"/>
    </mc:Choice>
    <mc:Fallback xmlns="">
      <p:transition spd="slow" advTm="10928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609600" y="1524000"/>
            <a:ext cx="11277600" cy="5014823"/>
          </a:xfrm>
        </p:spPr>
        <p:txBody>
          <a:bodyPr>
            <a:noAutofit/>
          </a:bodyPr>
          <a:lstStyle/>
          <a:p>
            <a:pPr marL="0" indent="0" algn="r">
              <a:lnSpc>
                <a:spcPct val="210000"/>
              </a:lnSpc>
              <a:buNone/>
            </a:pPr>
            <a:r>
              <a:rPr lang="ar-JO" sz="1400" dirty="0">
                <a:solidFill>
                  <a:schemeClr val="accent4"/>
                </a:solidFill>
                <a:latin typeface="Alexandria" pitchFamily="2" charset="-78"/>
                <a:cs typeface="Alexandria" pitchFamily="2" charset="-78"/>
              </a:rPr>
              <a:t>(13) مخاطر التسوية</a:t>
            </a:r>
          </a:p>
          <a:p>
            <a:pPr marL="0" indent="0" algn="r">
              <a:lnSpc>
                <a:spcPct val="210000"/>
              </a:lnSpc>
              <a:buNone/>
            </a:pPr>
            <a:r>
              <a:rPr lang="ar-JO" sz="1400" dirty="0">
                <a:latin typeface="Alexandria" pitchFamily="2" charset="-78"/>
                <a:cs typeface="Alexandria" pitchFamily="2" charset="-78"/>
              </a:rPr>
              <a:t>13.1 يجب على مقدم الخدمة وضع ترتيبات محكمة للمقاصة والتسوية للتخفيف من </a:t>
            </a:r>
            <a:r>
              <a:rPr lang="ar-JO" sz="1400" dirty="0" smtClean="0">
                <a:latin typeface="Alexandria" pitchFamily="2" charset="-78"/>
                <a:cs typeface="Alexandria" pitchFamily="2" charset="-78"/>
              </a:rPr>
              <a:t>أي مخاطر </a:t>
            </a:r>
            <a:r>
              <a:rPr lang="ar-JO" sz="1400" dirty="0">
                <a:latin typeface="Alexandria" pitchFamily="2" charset="-78"/>
                <a:cs typeface="Alexandria" pitchFamily="2" charset="-78"/>
              </a:rPr>
              <a:t>ائتمانية أو سيولة قد تنشأ عن تقديم خدمات الدفع. </a:t>
            </a:r>
          </a:p>
          <a:p>
            <a:pPr marL="0" indent="0" algn="r">
              <a:lnSpc>
                <a:spcPct val="210000"/>
              </a:lnSpc>
              <a:buNone/>
            </a:pPr>
            <a:r>
              <a:rPr lang="ar-JO" sz="1400" dirty="0" smtClean="0">
                <a:latin typeface="Alexandria" pitchFamily="2" charset="-78"/>
                <a:cs typeface="Alexandria" pitchFamily="2" charset="-78"/>
              </a:rPr>
              <a:t>13.2 </a:t>
            </a:r>
            <a:r>
              <a:rPr lang="ar-JO" sz="1400" dirty="0">
                <a:latin typeface="Alexandria" pitchFamily="2" charset="-78"/>
                <a:cs typeface="Alexandria" pitchFamily="2" charset="-78"/>
              </a:rPr>
              <a:t>يجب تسوية جميع المعاملات بين الحسابات / أدوات الدفع الصادرة في دولة  قطر داخل الدولة</a:t>
            </a:r>
            <a:endParaRPr lang="ar-JO" sz="1400" dirty="0" smtClean="0">
              <a:latin typeface="Alexandria" pitchFamily="2" charset="-78"/>
              <a:cs typeface="Alexandria" pitchFamily="2" charset="-78"/>
            </a:endParaRPr>
          </a:p>
          <a:p>
            <a:pPr marL="0" indent="0" algn="r">
              <a:lnSpc>
                <a:spcPct val="21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13.3 إذا كانت التسوية تنطوي على كيان أجنبي، يجب على مقدم الخدمة توخي أقصى قدر من الحرص الواجب أثناء إبرام اتفاقية التسوية لضمان حماية مصلحة العملاء والمساهمين في دولة قطر.</a:t>
            </a:r>
          </a:p>
          <a:p>
            <a:pPr marL="0" indent="0" algn="r">
              <a:lnSpc>
                <a:spcPct val="210000"/>
              </a:lnSpc>
              <a:buNone/>
            </a:pPr>
            <a:r>
              <a:rPr lang="ar-JO" sz="1400" dirty="0" smtClean="0">
                <a:latin typeface="Alexandria" pitchFamily="2" charset="-78"/>
                <a:cs typeface="Alexandria" pitchFamily="2" charset="-78"/>
              </a:rPr>
              <a:t>13.4 </a:t>
            </a:r>
            <a:r>
              <a:rPr lang="ar-JO" sz="1400" dirty="0">
                <a:latin typeface="Alexandria" pitchFamily="2" charset="-78"/>
                <a:cs typeface="Alexandria" pitchFamily="2" charset="-78"/>
              </a:rPr>
              <a:t>يجب أن يكون الكيان الأجنبي الذي يقدم خدمات التسوية كياناً خاضعاً للإشراف.</a:t>
            </a:r>
          </a:p>
          <a:p>
            <a:pPr marL="0" indent="0" algn="r">
              <a:lnSpc>
                <a:spcPct val="210000"/>
              </a:lnSpc>
              <a:buNone/>
            </a:pPr>
            <a:r>
              <a:rPr lang="ar-JO" sz="1400" dirty="0">
                <a:latin typeface="Alexandria" pitchFamily="2" charset="-78"/>
                <a:cs typeface="Alexandria" pitchFamily="2" charset="-78"/>
              </a:rPr>
              <a:t>13.5 يجب على مقدم الخدمة إدراج التدابير المناسبة في اتفاقية التسوية لمواجهة </a:t>
            </a:r>
            <a:r>
              <a:rPr lang="ar-JO" sz="1400" dirty="0" smtClean="0">
                <a:latin typeface="Alexandria" pitchFamily="2" charset="-78"/>
                <a:cs typeface="Alexandria" pitchFamily="2" charset="-78"/>
              </a:rPr>
              <a:t>مخاطر السيولة </a:t>
            </a:r>
            <a:r>
              <a:rPr lang="ar-JO" sz="1400" dirty="0">
                <a:latin typeface="Alexandria" pitchFamily="2" charset="-78"/>
                <a:cs typeface="Alexandria" pitchFamily="2" charset="-78"/>
              </a:rPr>
              <a:t>ومخاطر الائتمان والمخاطر الأخرى ذات الصلة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10000"/>
              </a:lnSpc>
              <a:buNone/>
            </a:pPr>
            <a:r>
              <a:rPr lang="ar-JO" sz="1400" dirty="0" smtClean="0">
                <a:latin typeface="Alexandria" pitchFamily="2" charset="-78"/>
                <a:cs typeface="Alexandria" pitchFamily="2" charset="-78"/>
              </a:rPr>
              <a:t>13.6 </a:t>
            </a:r>
            <a:r>
              <a:rPr lang="ar-JO" sz="1400" dirty="0">
                <a:latin typeface="Alexandria" pitchFamily="2" charset="-78"/>
                <a:cs typeface="Alexandria" pitchFamily="2" charset="-78"/>
              </a:rPr>
              <a:t>يجب على مقدم الخدمة تقديم تقرير بتفاصيل هذه الاتفاقيات إلى المصرف عندما يتم إبرام اتفاقيات التسوية مع كيانات أجنبية</a:t>
            </a:r>
          </a:p>
          <a:p>
            <a:pPr marL="0" indent="0" algn="r">
              <a:lnSpc>
                <a:spcPct val="210000"/>
              </a:lnSpc>
              <a:buNone/>
            </a:pPr>
            <a:endParaRPr lang="ar-JO" sz="1400" dirty="0">
              <a:latin typeface="Alexandria" pitchFamily="2" charset="-78"/>
              <a:cs typeface="Alexandria" pitchFamily="2" charset="-78"/>
            </a:endParaRPr>
          </a:p>
          <a:p>
            <a:pPr marL="0" indent="0" algn="r">
              <a:lnSpc>
                <a:spcPct val="210000"/>
              </a:lnSpc>
              <a:buNone/>
            </a:pPr>
            <a:r>
              <a:rPr lang="ar-JO" sz="1400" dirty="0" smtClean="0">
                <a:latin typeface="Alexandria" pitchFamily="2" charset="-78"/>
                <a:cs typeface="Alexandria" pitchFamily="2" charset="-78"/>
              </a:rPr>
              <a:t> </a:t>
            </a:r>
          </a:p>
        </p:txBody>
      </p:sp>
      <p:pic>
        <p:nvPicPr>
          <p:cNvPr id="4" name="Picture 3"/>
          <p:cNvPicPr>
            <a:picLocks noChangeAspect="1"/>
          </p:cNvPicPr>
          <p:nvPr/>
        </p:nvPicPr>
        <p:blipFill>
          <a:blip r:embed="rId2"/>
          <a:stretch>
            <a:fillRect/>
          </a:stretch>
        </p:blipFill>
        <p:spPr>
          <a:xfrm>
            <a:off x="33458" y="118548"/>
            <a:ext cx="1609483" cy="1079086"/>
          </a:xfrm>
          <a:prstGeom prst="rect">
            <a:avLst/>
          </a:prstGeom>
        </p:spPr>
      </p:pic>
    </p:spTree>
    <p:extLst>
      <p:ext uri="{BB962C8B-B14F-4D97-AF65-F5344CB8AC3E}">
        <p14:creationId xmlns:p14="http://schemas.microsoft.com/office/powerpoint/2010/main" val="1362008454"/>
      </p:ext>
    </p:extLst>
  </p:cSld>
  <p:clrMapOvr>
    <a:masterClrMapping/>
  </p:clrMapOvr>
  <mc:AlternateContent xmlns:mc="http://schemas.openxmlformats.org/markup-compatibility/2006" xmlns:p14="http://schemas.microsoft.com/office/powerpoint/2010/main">
    <mc:Choice Requires="p14">
      <p:transition spd="slow" p14:dur="2000" advTm="113687"/>
    </mc:Choice>
    <mc:Fallback xmlns="">
      <p:transition spd="slow" advTm="11368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0945"/>
            <a:ext cx="10515600" cy="1191491"/>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latin typeface="Alexandria Black" pitchFamily="2" charset="-78"/>
              <a:cs typeface="Alexandria Black" pitchFamily="2" charset="-78"/>
            </a:endParaRPr>
          </a:p>
        </p:txBody>
      </p:sp>
      <p:sp>
        <p:nvSpPr>
          <p:cNvPr id="3" name="Content Placeholder 2"/>
          <p:cNvSpPr>
            <a:spLocks noGrp="1"/>
          </p:cNvSpPr>
          <p:nvPr>
            <p:ph idx="1"/>
          </p:nvPr>
        </p:nvSpPr>
        <p:spPr>
          <a:xfrm>
            <a:off x="838200" y="1620983"/>
            <a:ext cx="10515600" cy="4572784"/>
          </a:xfrm>
        </p:spPr>
        <p:txBody>
          <a:bodyPr>
            <a:normAutofit/>
          </a:bodyPr>
          <a:lstStyle/>
          <a:p>
            <a:pPr marL="0" indent="0" algn="r">
              <a:lnSpc>
                <a:spcPct val="250000"/>
              </a:lnSpc>
              <a:buNone/>
            </a:pPr>
            <a:r>
              <a:rPr lang="ar-JO" sz="1400" dirty="0">
                <a:solidFill>
                  <a:schemeClr val="accent4"/>
                </a:solidFill>
                <a:latin typeface="Alexandria" pitchFamily="2" charset="-78"/>
                <a:cs typeface="Alexandria" pitchFamily="2" charset="-78"/>
              </a:rPr>
              <a:t>(14) قابلية التشغيل البيني</a:t>
            </a:r>
          </a:p>
          <a:p>
            <a:pPr marL="0" indent="0" algn="r">
              <a:lnSpc>
                <a:spcPct val="250000"/>
              </a:lnSpc>
              <a:buNone/>
            </a:pPr>
            <a:r>
              <a:rPr lang="ar-JO" sz="1400" dirty="0">
                <a:latin typeface="Alexandria" pitchFamily="2" charset="-78"/>
                <a:cs typeface="Alexandria" pitchFamily="2" charset="-78"/>
              </a:rPr>
              <a:t>14.1 يجوز لمقدم الخدمة اعتماد معايير عالمية مشتركة عند تطوير البنية التحتية للدفع من أجل ضمان التشغيل التوافقي بين أنظمة الدفع المختلفة التي يتم تشغيلها من قبل مختلف مقدمي خدمات الدفع</a:t>
            </a:r>
          </a:p>
          <a:p>
            <a:pPr marL="0" indent="0" algn="r">
              <a:lnSpc>
                <a:spcPct val="250000"/>
              </a:lnSpc>
              <a:buNone/>
            </a:pPr>
            <a:r>
              <a:rPr lang="ar-JO" sz="1400" dirty="0" smtClean="0">
                <a:latin typeface="Alexandria" pitchFamily="2" charset="-78"/>
                <a:cs typeface="Alexandria" pitchFamily="2" charset="-78"/>
              </a:rPr>
              <a:t>14.2 </a:t>
            </a:r>
            <a:r>
              <a:rPr lang="ar-JO" sz="1400" dirty="0">
                <a:latin typeface="Alexandria" pitchFamily="2" charset="-78"/>
                <a:cs typeface="Alexandria" pitchFamily="2" charset="-78"/>
              </a:rPr>
              <a:t>يجوز المصرف توجيه مقدمي خدمات الدفع لاعتماد معايير محددة لبعض الخدمات وفقاً للشروط والأحكام التي قد يراها المصرف ملائمة لضمان التشغيل البيني </a:t>
            </a:r>
            <a:r>
              <a:rPr lang="ar-JO" sz="1400" dirty="0" smtClean="0">
                <a:latin typeface="Alexandria" pitchFamily="2" charset="-78"/>
                <a:cs typeface="Alexandria" pitchFamily="2" charset="-78"/>
              </a:rPr>
              <a:t>من اجل مصلحة الجمهور و كل مقدم من مقدمي خدمات الدفع</a:t>
            </a:r>
            <a:endParaRPr lang="ar-JO" sz="1400" dirty="0">
              <a:latin typeface="Alexandria" pitchFamily="2" charset="-78"/>
              <a:cs typeface="Alexandria" pitchFamily="2" charset="-78"/>
            </a:endParaRPr>
          </a:p>
          <a:p>
            <a:pPr marL="0" indent="0" algn="r">
              <a:lnSpc>
                <a:spcPct val="250000"/>
              </a:lnSpc>
              <a:buNone/>
            </a:pPr>
            <a:r>
              <a:rPr lang="ar-JO" sz="1400" dirty="0">
                <a:latin typeface="Alexandria" pitchFamily="2" charset="-78"/>
                <a:cs typeface="Alexandria" pitchFamily="2" charset="-78"/>
              </a:rPr>
              <a:t>14.3 يجوز لمقدم الخدمة الدخول في ترتيبات متعددة الأطراف بين البنوك وغيرها من مقدمي خدمات الدفع وإنشاء منصات التحويل وبوابات الدفع بين البنوك لتسهيل التشغيل البيني لخدمات الدفع فقط مع وجود إذن مسبق من المصرف.</a:t>
            </a:r>
          </a:p>
          <a:p>
            <a:pPr marL="0" indent="0" algn="r">
              <a:lnSpc>
                <a:spcPct val="2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22339"/>
            <a:ext cx="1609483" cy="1079086"/>
          </a:xfrm>
          <a:prstGeom prst="rect">
            <a:avLst/>
          </a:prstGeom>
        </p:spPr>
      </p:pic>
    </p:spTree>
    <p:extLst>
      <p:ext uri="{BB962C8B-B14F-4D97-AF65-F5344CB8AC3E}">
        <p14:creationId xmlns:p14="http://schemas.microsoft.com/office/powerpoint/2010/main" val="3100757719"/>
      </p:ext>
    </p:extLst>
  </p:cSld>
  <p:clrMapOvr>
    <a:masterClrMapping/>
  </p:clrMapOvr>
  <mc:AlternateContent xmlns:mc="http://schemas.openxmlformats.org/markup-compatibility/2006" xmlns:p14="http://schemas.microsoft.com/office/powerpoint/2010/main">
    <mc:Choice Requires="p14">
      <p:transition spd="slow" p14:dur="2000" advTm="91123"/>
    </mc:Choice>
    <mc:Fallback xmlns="">
      <p:transition spd="slow" advTm="9112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03457"/>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p>
        </p:txBody>
      </p:sp>
      <p:sp>
        <p:nvSpPr>
          <p:cNvPr id="3" name="Content Placeholder 2"/>
          <p:cNvSpPr>
            <a:spLocks noGrp="1"/>
          </p:cNvSpPr>
          <p:nvPr>
            <p:ph idx="1"/>
          </p:nvPr>
        </p:nvSpPr>
        <p:spPr>
          <a:xfrm>
            <a:off x="838200" y="1468582"/>
            <a:ext cx="10515600" cy="5191010"/>
          </a:xfrm>
        </p:spPr>
        <p:txBody>
          <a:bodyPr>
            <a:noAutofit/>
          </a:bodyPr>
          <a:lstStyle/>
          <a:p>
            <a:pPr marL="0" indent="0" algn="r">
              <a:lnSpc>
                <a:spcPct val="200000"/>
              </a:lnSpc>
              <a:buNone/>
            </a:pPr>
            <a:r>
              <a:rPr lang="ar-JO" sz="1400" dirty="0" smtClean="0">
                <a:solidFill>
                  <a:schemeClr val="accent4"/>
                </a:solidFill>
                <a:latin typeface="Alexandria" pitchFamily="2" charset="-78"/>
                <a:cs typeface="Alexandria" pitchFamily="2" charset="-78"/>
              </a:rPr>
              <a:t>(15) </a:t>
            </a:r>
            <a:r>
              <a:rPr lang="ar-JO" sz="1400" dirty="0">
                <a:solidFill>
                  <a:schemeClr val="accent4"/>
                </a:solidFill>
                <a:latin typeface="Alexandria" pitchFamily="2" charset="-78"/>
                <a:cs typeface="Alexandria" pitchFamily="2" charset="-78"/>
              </a:rPr>
              <a:t>اعرف عميلك / مكافحة غسل الأموال / مكافحة تمويل الإرهاب / مكافحة تمويل انتشار أسلحة الدمار </a:t>
            </a:r>
            <a:r>
              <a:rPr lang="ar-JO" sz="1400" dirty="0" smtClean="0">
                <a:solidFill>
                  <a:schemeClr val="accent4"/>
                </a:solidFill>
                <a:latin typeface="Alexandria" pitchFamily="2" charset="-78"/>
                <a:cs typeface="Alexandria" pitchFamily="2" charset="-78"/>
              </a:rPr>
              <a:t>الشامل</a:t>
            </a:r>
            <a:endParaRPr lang="ar-JO" sz="1400" dirty="0">
              <a:solidFill>
                <a:schemeClr val="accent4"/>
              </a:solidFill>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15.1 </a:t>
            </a:r>
            <a:r>
              <a:rPr lang="ar-JO" sz="1400" dirty="0">
                <a:latin typeface="Alexandria" pitchFamily="2" charset="-78"/>
                <a:cs typeface="Alexandria" pitchFamily="2" charset="-78"/>
              </a:rPr>
              <a:t>على جميع مقدمي خدمات الدفع المرخص لهم. تطبيق أحكام قانون مكافحة غسل الأموال وتمويل الإرهاب الصادر بالقانون رقم (20) لسنة 2019م وقانون مكافحة الإرهاب الصادر بالقانون رقم (27) لسنة 2019م وتعليمات مكافحة غسل الأموال وتمويل الإرهاب الصادرة في مايو 2020م والمبادئ </a:t>
            </a:r>
            <a:r>
              <a:rPr lang="ar-JO" sz="1400" dirty="0" smtClean="0">
                <a:latin typeface="Alexandria" pitchFamily="2" charset="-78"/>
                <a:cs typeface="Alexandria" pitchFamily="2" charset="-78"/>
              </a:rPr>
              <a:t>الإرشادية </a:t>
            </a:r>
            <a:r>
              <a:rPr lang="ar-JO" sz="1400" dirty="0">
                <a:latin typeface="Alexandria" pitchFamily="2" charset="-78"/>
                <a:cs typeface="Alexandria" pitchFamily="2" charset="-78"/>
              </a:rPr>
              <a:t>الصادرة من قبل المصرف، وأي تعاميم أخرى صادرة من قبل الجهات الرقابية وهيئات إنفاذ </a:t>
            </a:r>
            <a:r>
              <a:rPr lang="ar-JO" sz="1400" dirty="0" smtClean="0">
                <a:latin typeface="Alexandria" pitchFamily="2" charset="-78"/>
                <a:cs typeface="Alexandria" pitchFamily="2" charset="-78"/>
              </a:rPr>
              <a:t>القوانين في الدولة </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15.2 </a:t>
            </a:r>
            <a:r>
              <a:rPr lang="ar-JO" sz="1400" dirty="0">
                <a:latin typeface="Alexandria" pitchFamily="2" charset="-78"/>
                <a:cs typeface="Alexandria" pitchFamily="2" charset="-78"/>
              </a:rPr>
              <a:t>يجب على مقدم الخدمة استخدام إحدى المستندات التالية أو أي مستندات بديلة يحتاجها المصرف لأغراض تعليمات اعرف عميلك</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أ</a:t>
            </a:r>
            <a:r>
              <a:rPr lang="ar-JO" sz="1400" dirty="0">
                <a:latin typeface="Alexandria" pitchFamily="2" charset="-78"/>
                <a:cs typeface="Alexandria" pitchFamily="2" charset="-78"/>
              </a:rPr>
              <a:t>. المواطنون والمقيمون </a:t>
            </a:r>
            <a:r>
              <a:rPr lang="ar-JO" sz="1400" dirty="0" smtClean="0">
                <a:latin typeface="Alexandria" pitchFamily="2" charset="-78"/>
                <a:cs typeface="Alexandria" pitchFamily="2" charset="-78"/>
              </a:rPr>
              <a:t>: البطاقة </a:t>
            </a:r>
            <a:r>
              <a:rPr lang="ar-JO" sz="1400" dirty="0">
                <a:latin typeface="Alexandria" pitchFamily="2" charset="-78"/>
                <a:cs typeface="Alexandria" pitchFamily="2" charset="-78"/>
              </a:rPr>
              <a:t>الشخصية الصادرة عن وزارة الداخلية مع </a:t>
            </a:r>
            <a:r>
              <a:rPr lang="ar-JO" sz="1400" dirty="0" smtClean="0">
                <a:latin typeface="Alexandria" pitchFamily="2" charset="-78"/>
                <a:cs typeface="Alexandria" pitchFamily="2" charset="-78"/>
              </a:rPr>
              <a:t>الرقم الشخصي </a:t>
            </a:r>
            <a:r>
              <a:rPr lang="ar-JO" sz="1400" dirty="0">
                <a:latin typeface="Alexandria" pitchFamily="2" charset="-78"/>
                <a:cs typeface="Alexandria" pitchFamily="2" charset="-78"/>
              </a:rPr>
              <a:t>باعتباره هوية فريدة للعميل</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ب- </a:t>
            </a:r>
            <a:r>
              <a:rPr lang="ar-JO" sz="1400" dirty="0">
                <a:latin typeface="Alexandria" pitchFamily="2" charset="-78"/>
                <a:cs typeface="Alexandria" pitchFamily="2" charset="-78"/>
              </a:rPr>
              <a:t>الشركات </a:t>
            </a:r>
            <a:r>
              <a:rPr lang="ar-JO" sz="1400" dirty="0" smtClean="0">
                <a:latin typeface="Alexandria" pitchFamily="2" charset="-78"/>
                <a:cs typeface="Alexandria" pitchFamily="2" charset="-78"/>
              </a:rPr>
              <a:t>: شهادة </a:t>
            </a:r>
            <a:r>
              <a:rPr lang="ar-JO" sz="1400" dirty="0">
                <a:latin typeface="Alexandria" pitchFamily="2" charset="-78"/>
                <a:cs typeface="Alexandria" pitchFamily="2" charset="-78"/>
              </a:rPr>
              <a:t>السجل التجاري سارية المفعول مع رقم قيد المنشأة </a:t>
            </a:r>
            <a:r>
              <a:rPr lang="ar-JO" sz="1400" dirty="0" smtClean="0">
                <a:latin typeface="Alexandria" pitchFamily="2" charset="-78"/>
                <a:cs typeface="Alexandria" pitchFamily="2" charset="-78"/>
              </a:rPr>
              <a:t>باعتباره هوية </a:t>
            </a:r>
            <a:r>
              <a:rPr lang="ar-JO" sz="1400" dirty="0">
                <a:latin typeface="Alexandria" pitchFamily="2" charset="-78"/>
                <a:cs typeface="Alexandria" pitchFamily="2" charset="-78"/>
              </a:rPr>
              <a:t>فريدة </a:t>
            </a:r>
            <a:r>
              <a:rPr lang="ar-JO" sz="1400" dirty="0" smtClean="0">
                <a:latin typeface="Alexandria" pitchFamily="2" charset="-78"/>
                <a:cs typeface="Alexandria" pitchFamily="2" charset="-78"/>
              </a:rPr>
              <a:t>للعميل</a:t>
            </a:r>
          </a:p>
          <a:p>
            <a:pPr marL="0" indent="0" algn="r">
              <a:lnSpc>
                <a:spcPct val="200000"/>
              </a:lnSpc>
              <a:buNone/>
            </a:pPr>
            <a:r>
              <a:rPr lang="ar-JO" sz="1400" dirty="0">
                <a:latin typeface="Alexandria" pitchFamily="2" charset="-78"/>
                <a:cs typeface="Alexandria" pitchFamily="2" charset="-78"/>
              </a:rPr>
              <a:t>ج </a:t>
            </a:r>
            <a:r>
              <a:rPr lang="ar-JO" sz="1400" dirty="0" smtClean="0">
                <a:latin typeface="Alexandria" pitchFamily="2" charset="-78"/>
                <a:cs typeface="Alexandria" pitchFamily="2" charset="-78"/>
              </a:rPr>
              <a:t>- الزوار </a:t>
            </a:r>
            <a:r>
              <a:rPr lang="ar-JO" sz="1400" dirty="0">
                <a:latin typeface="Alexandria" pitchFamily="2" charset="-78"/>
                <a:cs typeface="Alexandria" pitchFamily="2" charset="-78"/>
              </a:rPr>
              <a:t>/ غير </a:t>
            </a:r>
            <a:r>
              <a:rPr lang="ar-JO" sz="1400" dirty="0" smtClean="0">
                <a:latin typeface="Alexandria" pitchFamily="2" charset="-78"/>
                <a:cs typeface="Alexandria" pitchFamily="2" charset="-78"/>
              </a:rPr>
              <a:t>المقيمين:  </a:t>
            </a:r>
            <a:r>
              <a:rPr lang="ar-JO" sz="1400" dirty="0">
                <a:latin typeface="Alexandria" pitchFamily="2" charset="-78"/>
                <a:cs typeface="Alexandria" pitchFamily="2" charset="-78"/>
              </a:rPr>
              <a:t>جواز سفر ساري المفعول ورقم جواز السفر باعتباره هوية فريدة للعميل</a:t>
            </a:r>
          </a:p>
          <a:p>
            <a:pPr marL="0" indent="0" algn="r">
              <a:lnSpc>
                <a:spcPct val="200000"/>
              </a:lnSpc>
              <a:buNone/>
            </a:pPr>
            <a:r>
              <a:rPr lang="ar-JO" sz="1400" dirty="0" smtClean="0">
                <a:latin typeface="Alexandria" pitchFamily="2" charset="-78"/>
                <a:cs typeface="Alexandria" pitchFamily="2" charset="-78"/>
              </a:rPr>
              <a:t>د- لإصدار النقود الإلكترونية للقاصرين : البطاقة الشخصية الصادرة </a:t>
            </a:r>
            <a:r>
              <a:rPr lang="ar-JO" sz="1400" dirty="0">
                <a:latin typeface="Alexandria" pitchFamily="2" charset="-78"/>
                <a:cs typeface="Alexandria" pitchFamily="2" charset="-78"/>
              </a:rPr>
              <a:t>عن وزارة الداخلية مع شهادة تفيد موافقة ولي الأمر.</a:t>
            </a:r>
          </a:p>
          <a:p>
            <a:pPr marL="0" indent="0" algn="r">
              <a:lnSpc>
                <a:spcPct val="200000"/>
              </a:lnSpc>
              <a:buNone/>
            </a:pPr>
            <a:endParaRPr lang="ar-JO" sz="1400" dirty="0" smtClean="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a:p>
            <a:pPr marL="0" indent="0" algn="r">
              <a:lnSpc>
                <a:spcPct val="20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552887" cy="1079086"/>
          </a:xfrm>
          <a:prstGeom prst="rect">
            <a:avLst/>
          </a:prstGeom>
        </p:spPr>
      </p:pic>
    </p:spTree>
    <p:extLst>
      <p:ext uri="{BB962C8B-B14F-4D97-AF65-F5344CB8AC3E}">
        <p14:creationId xmlns:p14="http://schemas.microsoft.com/office/powerpoint/2010/main" val="1951610507"/>
      </p:ext>
    </p:extLst>
  </p:cSld>
  <p:clrMapOvr>
    <a:masterClrMapping/>
  </p:clrMapOvr>
  <mc:AlternateContent xmlns:mc="http://schemas.openxmlformats.org/markup-compatibility/2006" xmlns:p14="http://schemas.microsoft.com/office/powerpoint/2010/main">
    <mc:Choice Requires="p14">
      <p:transition spd="slow" p14:dur="2000" advTm="161298"/>
    </mc:Choice>
    <mc:Fallback xmlns="">
      <p:transition spd="slow" advTm="16129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2"/>
            <a:ext cx="10515600" cy="1163782"/>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p>
        </p:txBody>
      </p:sp>
      <p:sp>
        <p:nvSpPr>
          <p:cNvPr id="3" name="Content Placeholder 2"/>
          <p:cNvSpPr>
            <a:spLocks noGrp="1"/>
          </p:cNvSpPr>
          <p:nvPr>
            <p:ph idx="1"/>
          </p:nvPr>
        </p:nvSpPr>
        <p:spPr>
          <a:xfrm>
            <a:off x="838200" y="1453162"/>
            <a:ext cx="10515600" cy="4671593"/>
          </a:xfrm>
        </p:spPr>
        <p:txBody>
          <a:bodyPr>
            <a:normAutofit/>
          </a:bodyPr>
          <a:lstStyle/>
          <a:p>
            <a:pPr marL="0" indent="0" algn="r">
              <a:lnSpc>
                <a:spcPct val="200000"/>
              </a:lnSpc>
              <a:buNone/>
            </a:pPr>
            <a:r>
              <a:rPr lang="ar-JO" sz="1400" dirty="0" smtClean="0">
                <a:latin typeface="Alexandria" pitchFamily="2" charset="-78"/>
                <a:cs typeface="Alexandria" pitchFamily="2" charset="-78"/>
              </a:rPr>
              <a:t>15.3 بهدف تيسير سرعة تطبيق المدفوعات الرقمية في الدولة،  يجوز لمقدم خدمات الدفع  تقديم </a:t>
            </a:r>
            <a:r>
              <a:rPr lang="ar-JO" sz="1400" dirty="0">
                <a:latin typeface="Alexandria" pitchFamily="2" charset="-78"/>
                <a:cs typeface="Alexandria" pitchFamily="2" charset="-78"/>
              </a:rPr>
              <a:t>خدمات الدفع للمعاملات الصغيرة للعملاء الجدد في البداية عن طريق التحقق من هوية العميل إلكترونياً بشكل مبسط ( على سبيل المثال لا الحصر: عن طريق التحقق من أرقام الهواتف باستخدام الرقم السري الصالح لمرة واحدة، أو تلقي نسخة إلكترونية لإحدى المستندات المشار إليها </a:t>
            </a:r>
            <a:r>
              <a:rPr lang="ar-JO" sz="1400" dirty="0" smtClean="0">
                <a:latin typeface="Alexandria" pitchFamily="2" charset="-78"/>
                <a:cs typeface="Alexandria" pitchFamily="2" charset="-78"/>
              </a:rPr>
              <a:t>،أو </a:t>
            </a:r>
            <a:r>
              <a:rPr lang="ar-JO" sz="1400" dirty="0">
                <a:latin typeface="Alexandria" pitchFamily="2" charset="-78"/>
                <a:cs typeface="Alexandria" pitchFamily="2" charset="-78"/>
              </a:rPr>
              <a:t>التحقق عبر الهاتف والمصادقة الحيوية ونحو ذلك دون تغيير متطلبات مكافحة غسل الأموال و تمويل الإرهاب وتمويل انتشار أسلحة الدمار الشامل ومتطلبات إدارة المخاطر الأخرى. يجب أن تتبع إجراءات قاعدة "اعرف عميلك" الإلكترونية الشروط المنصوص عليها في الفقرة (12.9) من البند (12) بشأن المبادئ الأمنية الخاصة بقاعدة "اعرف عميلك" الإلكترونية، إلا أن التحقق الكامل من هوية العميل وبياناته وتحديثها يجب أن يُجرى في غضون عام واحد أو عندما يرغب العميل بزيادة السقف المسموح به للعملية، أيهما كان أسبق. يجب أن يتم تحديد سقف المعاملات والحد الأقصى للرصيد في حسابات الدفع للعملاء الذين تم تسجيلهم من خلال خدمة التحقق من هوية العميل إلكترونياً وذلك على أساس سياسة معتمدة من مجلس إدارة مقدم الخدمة، إلا أنها تخضع للسقف الأقصى الذي يحدده المصرف</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39995"/>
            <a:ext cx="1330036" cy="1079086"/>
          </a:xfrm>
          <a:prstGeom prst="rect">
            <a:avLst/>
          </a:prstGeom>
        </p:spPr>
      </p:pic>
    </p:spTree>
    <p:extLst>
      <p:ext uri="{BB962C8B-B14F-4D97-AF65-F5344CB8AC3E}">
        <p14:creationId xmlns:p14="http://schemas.microsoft.com/office/powerpoint/2010/main" val="3985474962"/>
      </p:ext>
    </p:extLst>
  </p:cSld>
  <p:clrMapOvr>
    <a:masterClrMapping/>
  </p:clrMapOvr>
  <mc:AlternateContent xmlns:mc="http://schemas.openxmlformats.org/markup-compatibility/2006" xmlns:p14="http://schemas.microsoft.com/office/powerpoint/2010/main">
    <mc:Choice Requires="p14">
      <p:transition spd="slow" p14:dur="2000" advTm="135835"/>
    </mc:Choice>
    <mc:Fallback xmlns="">
      <p:transition spd="slow" advTm="13583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4691"/>
            <a:ext cx="10515600" cy="1068678"/>
          </a:xfrm>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p>
        </p:txBody>
      </p:sp>
      <p:sp>
        <p:nvSpPr>
          <p:cNvPr id="3" name="Content Placeholder 2"/>
          <p:cNvSpPr>
            <a:spLocks noGrp="1"/>
          </p:cNvSpPr>
          <p:nvPr>
            <p:ph idx="1"/>
          </p:nvPr>
        </p:nvSpPr>
        <p:spPr>
          <a:xfrm>
            <a:off x="838200" y="1203778"/>
            <a:ext cx="10515600" cy="5491490"/>
          </a:xfrm>
        </p:spPr>
        <p:txBody>
          <a:bodyPr>
            <a:normAutofit lnSpcReduction="10000"/>
          </a:bodyPr>
          <a:lstStyle/>
          <a:p>
            <a:pPr marL="0" indent="0" algn="r">
              <a:lnSpc>
                <a:spcPct val="200000"/>
              </a:lnSpc>
              <a:buNone/>
            </a:pPr>
            <a:r>
              <a:rPr lang="ar-JO" sz="1400" dirty="0" smtClean="0">
                <a:latin typeface="Alexandria" pitchFamily="2" charset="-78"/>
                <a:cs typeface="Alexandria" pitchFamily="2" charset="-78"/>
              </a:rPr>
              <a:t>15.4 </a:t>
            </a:r>
            <a:r>
              <a:rPr lang="ar-JO" sz="1400" dirty="0">
                <a:latin typeface="Alexandria" pitchFamily="2" charset="-78"/>
                <a:cs typeface="Alexandria" pitchFamily="2" charset="-78"/>
              </a:rPr>
              <a:t>يجب على مقدم الخدمة الذي يقدم خدمة النقود الإلكترونية أو خدمة السداد للتجار إجراء التقصي اللازم عن التجار المحتملين الذين يتقدمون للمشاركة في منظومته.</a:t>
            </a:r>
          </a:p>
          <a:p>
            <a:pPr marL="0" indent="0" algn="r">
              <a:lnSpc>
                <a:spcPct val="200000"/>
              </a:lnSpc>
              <a:buNone/>
            </a:pPr>
            <a:r>
              <a:rPr lang="ar-JO" sz="1400" dirty="0">
                <a:latin typeface="Alexandria" pitchFamily="2" charset="-78"/>
                <a:cs typeface="Alexandria" pitchFamily="2" charset="-78"/>
              </a:rPr>
              <a:t>ويجب عليه أن يتحقق من التاجر لضمان ألا تكون أعماله واجهة لأي جرائم أو أنشطة غير قانونية. كما يجب الحصول على موافقة المصرف عند إضافة أي تاجر جديد ضمن منظومة مقدم خدمة الدفع وفقا للنموذج المعتمد لهذا الغرض، بما في ذلك اسم التاجر / الشركة، والعنوان، والموقع الإلكتروني للتاجر، وأرقام الهواتف، نسخة من شهادة السجل التجاري سارية المفعول، وطبيعة العمل، والخدمات المنتجات </a:t>
            </a:r>
            <a:r>
              <a:rPr lang="ar-JO" sz="1400" dirty="0" smtClean="0">
                <a:latin typeface="Alexandria" pitchFamily="2" charset="-78"/>
                <a:cs typeface="Alexandria" pitchFamily="2" charset="-78"/>
              </a:rPr>
              <a:t>التي سيقدمها</a:t>
            </a:r>
            <a:endParaRPr lang="ar-JO" sz="1400" dirty="0">
              <a:latin typeface="Alexandria" pitchFamily="2" charset="-78"/>
              <a:cs typeface="Alexandria" pitchFamily="2" charset="-78"/>
            </a:endParaRPr>
          </a:p>
          <a:p>
            <a:pPr marL="0" indent="0" algn="r">
              <a:lnSpc>
                <a:spcPct val="200000"/>
              </a:lnSpc>
              <a:buNone/>
            </a:pPr>
            <a:r>
              <a:rPr lang="ar-JO" sz="1400" dirty="0">
                <a:latin typeface="Alexandria" pitchFamily="2" charset="-78"/>
                <a:cs typeface="Alexandria" pitchFamily="2" charset="-78"/>
              </a:rPr>
              <a:t> </a:t>
            </a:r>
            <a:r>
              <a:rPr lang="ar-JO" sz="1400" dirty="0" smtClean="0">
                <a:latin typeface="Alexandria" pitchFamily="2" charset="-78"/>
                <a:cs typeface="Alexandria" pitchFamily="2" charset="-78"/>
              </a:rPr>
              <a:t>15.5 </a:t>
            </a:r>
            <a:r>
              <a:rPr lang="ar-JO" sz="1400" dirty="0">
                <a:latin typeface="Alexandria" pitchFamily="2" charset="-78"/>
                <a:cs typeface="Alexandria" pitchFamily="2" charset="-78"/>
              </a:rPr>
              <a:t>يجب على مقدم الخدمة التأكد من إجراء جميع المعاملات في دولة قطر </a:t>
            </a:r>
            <a:r>
              <a:rPr lang="ar-JO" sz="1400" dirty="0" smtClean="0">
                <a:latin typeface="Alexandria" pitchFamily="2" charset="-78"/>
                <a:cs typeface="Alexandria" pitchFamily="2" charset="-78"/>
              </a:rPr>
              <a:t>بالريال القطري</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15.6 </a:t>
            </a:r>
            <a:r>
              <a:rPr lang="ar-JO" sz="1400" dirty="0">
                <a:latin typeface="Alexandria" pitchFamily="2" charset="-78"/>
                <a:cs typeface="Alexandria" pitchFamily="2" charset="-78"/>
              </a:rPr>
              <a:t>دون الإخلال بأحكام البند رقم (</a:t>
            </a:r>
            <a:r>
              <a:rPr lang="ar-JO" sz="1400" dirty="0" smtClean="0">
                <a:latin typeface="Alexandria" pitchFamily="2" charset="-78"/>
                <a:cs typeface="Alexandria" pitchFamily="2" charset="-78"/>
              </a:rPr>
              <a:t>15.1</a:t>
            </a:r>
            <a:r>
              <a:rPr lang="ar-JO" sz="1400" dirty="0">
                <a:latin typeface="Alexandria" pitchFamily="2" charset="-78"/>
                <a:cs typeface="Alexandria" pitchFamily="2" charset="-78"/>
              </a:rPr>
              <a:t>) الخاصة بالمبدأ العام لقاعدة اعرف عميلك ضمن تعليمات مكافحة غسل الأموال وتمويل الإرهاب الصادرة في مايو 2020 يجب على مقدم الخدمة أن يمتلك وثائق تحديد هوية العملاء، والبيانات والمعلومات اللازمة التي تثبت صحة هويتهم عند تأسيس علاقة العمل مع العملاء لأول مرة عند التسجيل</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15.7 </a:t>
            </a:r>
            <a:r>
              <a:rPr lang="ar-JO" sz="1400" dirty="0">
                <a:latin typeface="Alexandria" pitchFamily="2" charset="-78"/>
                <a:cs typeface="Alexandria" pitchFamily="2" charset="-78"/>
              </a:rPr>
              <a:t>يجب على مقدم الخدمة أن يضع سياسة لقبول العملاء مع مراعاة جميع العوامل المتعلقة بالعملاء وأنشطتهم وأي مؤشرات أخرى مرتبطة بمخاطر العملاء.</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88246869"/>
      </p:ext>
    </p:extLst>
  </p:cSld>
  <p:clrMapOvr>
    <a:masterClrMapping/>
  </p:clrMapOvr>
  <mc:AlternateContent xmlns:mc="http://schemas.openxmlformats.org/markup-compatibility/2006" xmlns:p14="http://schemas.microsoft.com/office/powerpoint/2010/main">
    <mc:Choice Requires="p14">
      <p:transition spd="slow" p14:dur="2000" advTm="139115"/>
    </mc:Choice>
    <mc:Fallback xmlns="">
      <p:transition spd="slow" advTm="13911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091"/>
            <a:ext cx="10515600" cy="1163783"/>
          </a:xfrm>
        </p:spPr>
        <p:txBody>
          <a:bodyPr>
            <a:noAutofit/>
          </a:bodyPr>
          <a:lstStyle/>
          <a:p>
            <a:pPr algn="ctr">
              <a:lnSpc>
                <a:spcPct val="150000"/>
              </a:lnSpc>
            </a:pPr>
            <a:r>
              <a:rPr lang="ar-JO" sz="18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1800" dirty="0"/>
          </a:p>
        </p:txBody>
      </p:sp>
      <p:sp>
        <p:nvSpPr>
          <p:cNvPr id="3" name="Content Placeholder 2"/>
          <p:cNvSpPr>
            <a:spLocks noGrp="1"/>
          </p:cNvSpPr>
          <p:nvPr>
            <p:ph idx="1"/>
          </p:nvPr>
        </p:nvSpPr>
        <p:spPr>
          <a:xfrm>
            <a:off x="838200" y="1825624"/>
            <a:ext cx="10515600" cy="4816715"/>
          </a:xfrm>
        </p:spPr>
        <p:txBody>
          <a:bodyPr>
            <a:noAutofit/>
          </a:bodyPr>
          <a:lstStyle/>
          <a:p>
            <a:pPr marL="0" indent="0" algn="r">
              <a:lnSpc>
                <a:spcPct val="200000"/>
              </a:lnSpc>
              <a:buNone/>
            </a:pPr>
            <a:r>
              <a:rPr lang="ar-JO" sz="1400" dirty="0">
                <a:solidFill>
                  <a:schemeClr val="accent4"/>
                </a:solidFill>
                <a:latin typeface="Alexandria" pitchFamily="2" charset="-78"/>
                <a:cs typeface="Alexandria" pitchFamily="2" charset="-78"/>
              </a:rPr>
              <a:t>(</a:t>
            </a:r>
            <a:r>
              <a:rPr lang="ar-JO" sz="1400" dirty="0" smtClean="0">
                <a:solidFill>
                  <a:schemeClr val="accent4"/>
                </a:solidFill>
                <a:latin typeface="Alexandria" pitchFamily="2" charset="-78"/>
                <a:cs typeface="Alexandria" pitchFamily="2" charset="-78"/>
              </a:rPr>
              <a:t>16) </a:t>
            </a:r>
            <a:r>
              <a:rPr lang="ar-JO" sz="1400" dirty="0">
                <a:solidFill>
                  <a:schemeClr val="accent4"/>
                </a:solidFill>
                <a:latin typeface="Alexandria" pitchFamily="2" charset="-78"/>
                <a:cs typeface="Alexandria" pitchFamily="2" charset="-78"/>
              </a:rPr>
              <a:t>الوصول إلى أنظمة الدفع التي يديرها مصرف قطر المركزي</a:t>
            </a:r>
          </a:p>
          <a:p>
            <a:pPr marL="0" indent="0" algn="r">
              <a:lnSpc>
                <a:spcPct val="200000"/>
              </a:lnSpc>
              <a:buNone/>
            </a:pPr>
            <a:r>
              <a:rPr lang="ar-JO" sz="1400" dirty="0" smtClean="0">
                <a:latin typeface="Alexandria" pitchFamily="2" charset="-78"/>
                <a:cs typeface="Alexandria" pitchFamily="2" charset="-78"/>
              </a:rPr>
              <a:t>16.1 </a:t>
            </a:r>
            <a:r>
              <a:rPr lang="ar-JO" sz="1400" dirty="0">
                <a:latin typeface="Alexandria" pitchFamily="2" charset="-78"/>
                <a:cs typeface="Alexandria" pitchFamily="2" charset="-78"/>
              </a:rPr>
              <a:t>يجب على مقدم الخدمة الذي يحتاج الوصول إلى نظام الدفع الذي يديره المصرف لتوفير خدمات الدفع المرخصة بغرض تبادل المعاملات بين البنوك في دولة قطر أو تحويلها إلى أي شبكة دفع خارجية أو أي تسوية مرتبطة بها أن يضمن بأن لديه توفر بنية تحتية فنية داخلية قوية لتقديم الخدمة دون انقطاع على مدار الساعة طوال أيام الأسبوع ولمدة 365 يوماً في السنة بطريقة آمنة ومضمونة دون تشكيل أي خطر على سير عمل نظام الدفع. كما يجب عليه تقديم الإثباتات على تطبيق الممارسات الأمنية بشكل سليم وفق ما ينص عليه في البند رقم (12) من هذه اللائحة.</a:t>
            </a:r>
          </a:p>
          <a:p>
            <a:pPr marL="0" indent="0" algn="r">
              <a:lnSpc>
                <a:spcPct val="200000"/>
              </a:lnSpc>
              <a:buNone/>
            </a:pPr>
            <a:r>
              <a:rPr lang="ar-JO" sz="1400" dirty="0" smtClean="0">
                <a:latin typeface="Alexandria" pitchFamily="2" charset="-78"/>
                <a:cs typeface="Alexandria" pitchFamily="2" charset="-78"/>
              </a:rPr>
              <a:t>16.2 </a:t>
            </a:r>
            <a:r>
              <a:rPr lang="ar-JO" sz="1400" dirty="0">
                <a:latin typeface="Alexandria" pitchFamily="2" charset="-78"/>
                <a:cs typeface="Alexandria" pitchFamily="2" charset="-78"/>
              </a:rPr>
              <a:t>يتوجب على مقدم الخدمة الذي يحتاج للوصول إلى أنظمة الدفع التي </a:t>
            </a:r>
            <a:r>
              <a:rPr lang="ar-JO" sz="1400" dirty="0" smtClean="0">
                <a:latin typeface="Alexandria" pitchFamily="2" charset="-78"/>
                <a:cs typeface="Alexandria" pitchFamily="2" charset="-78"/>
              </a:rPr>
              <a:t>يديرها المصرف تطبيق القواعد التنظيمية الخاصة بانظمة الدفع</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16.3 </a:t>
            </a:r>
            <a:r>
              <a:rPr lang="ar-JO" sz="1400" dirty="0">
                <a:latin typeface="Alexandria" pitchFamily="2" charset="-78"/>
                <a:cs typeface="Alexandria" pitchFamily="2" charset="-78"/>
              </a:rPr>
              <a:t>يجوز لمصرف قطر المركزي، وفقاً لتقديره الخاص، أن يوجه مقدم خدمة الدفع المرخص له لاستخدام نظام دفع معين خاضع لإدارة المصرف لتحويل المعاملات </a:t>
            </a:r>
            <a:r>
              <a:rPr lang="ar-JO" sz="1400" dirty="0" smtClean="0">
                <a:latin typeface="Alexandria" pitchFamily="2" charset="-78"/>
                <a:cs typeface="Alexandria" pitchFamily="2" charset="-78"/>
              </a:rPr>
              <a:t>أو تسويتها </a:t>
            </a:r>
            <a:r>
              <a:rPr lang="ar-JO" sz="1400" dirty="0">
                <a:latin typeface="Alexandria" pitchFamily="2" charset="-78"/>
                <a:cs typeface="Alexandria" pitchFamily="2" charset="-78"/>
              </a:rPr>
              <a:t>لضمان التشغيل البيني لخدمات الدفع لتحقيق المنفعة العامة</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14621"/>
            <a:ext cx="1329043" cy="1079086"/>
          </a:xfrm>
          <a:prstGeom prst="rect">
            <a:avLst/>
          </a:prstGeom>
        </p:spPr>
      </p:pic>
    </p:spTree>
    <p:extLst>
      <p:ext uri="{BB962C8B-B14F-4D97-AF65-F5344CB8AC3E}">
        <p14:creationId xmlns:p14="http://schemas.microsoft.com/office/powerpoint/2010/main" val="1293520806"/>
      </p:ext>
    </p:extLst>
  </p:cSld>
  <p:clrMapOvr>
    <a:masterClrMapping/>
  </p:clrMapOvr>
  <mc:AlternateContent xmlns:mc="http://schemas.openxmlformats.org/markup-compatibility/2006" xmlns:p14="http://schemas.microsoft.com/office/powerpoint/2010/main">
    <mc:Choice Requires="p14">
      <p:transition spd="slow" p14:dur="2000" advTm="125436"/>
    </mc:Choice>
    <mc:Fallback xmlns="">
      <p:transition spd="slow" advTm="12543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p>
        </p:txBody>
      </p:sp>
      <p:sp>
        <p:nvSpPr>
          <p:cNvPr id="3" name="Content Placeholder 2"/>
          <p:cNvSpPr>
            <a:spLocks noGrp="1"/>
          </p:cNvSpPr>
          <p:nvPr>
            <p:ph idx="1"/>
          </p:nvPr>
        </p:nvSpPr>
        <p:spPr/>
        <p:txBody>
          <a:bodyPr>
            <a:normAutofit/>
          </a:bodyPr>
          <a:lstStyle/>
          <a:p>
            <a:pPr marL="0" indent="0" algn="r">
              <a:lnSpc>
                <a:spcPct val="250000"/>
              </a:lnSpc>
              <a:buNone/>
            </a:pPr>
            <a:r>
              <a:rPr lang="ar-JO" sz="1400" dirty="0" smtClean="0">
                <a:solidFill>
                  <a:schemeClr val="accent4"/>
                </a:solidFill>
                <a:latin typeface="Alexandria" pitchFamily="2" charset="-78"/>
                <a:cs typeface="Alexandria" pitchFamily="2" charset="-78"/>
              </a:rPr>
              <a:t>(17) </a:t>
            </a:r>
            <a:r>
              <a:rPr lang="ar-JO" sz="1400" dirty="0">
                <a:solidFill>
                  <a:schemeClr val="accent4"/>
                </a:solidFill>
                <a:latin typeface="Alexandria" pitchFamily="2" charset="-78"/>
                <a:cs typeface="Alexandria" pitchFamily="2" charset="-78"/>
              </a:rPr>
              <a:t>التدقيق والمراقبة المالية.</a:t>
            </a:r>
          </a:p>
          <a:p>
            <a:pPr marL="0" indent="0" algn="r">
              <a:lnSpc>
                <a:spcPct val="250000"/>
              </a:lnSpc>
              <a:buNone/>
            </a:pPr>
            <a:r>
              <a:rPr lang="ar-JO" sz="1400" dirty="0" smtClean="0">
                <a:latin typeface="Alexandria" pitchFamily="2" charset="-78"/>
                <a:cs typeface="Alexandria" pitchFamily="2" charset="-78"/>
              </a:rPr>
              <a:t>17.1  </a:t>
            </a:r>
            <a:r>
              <a:rPr lang="ar-JO" sz="1400" dirty="0">
                <a:latin typeface="Alexandria" pitchFamily="2" charset="-78"/>
                <a:cs typeface="Alexandria" pitchFamily="2" charset="-78"/>
              </a:rPr>
              <a:t>تنص المادة </a:t>
            </a:r>
            <a:r>
              <a:rPr lang="ar-JO" sz="1400" dirty="0" smtClean="0">
                <a:latin typeface="Alexandria" pitchFamily="2" charset="-78"/>
                <a:cs typeface="Alexandria" pitchFamily="2" charset="-78"/>
              </a:rPr>
              <a:t>( 131 ) </a:t>
            </a:r>
            <a:r>
              <a:rPr lang="ar-JO" sz="1400" dirty="0">
                <a:latin typeface="Alexandria" pitchFamily="2" charset="-78"/>
                <a:cs typeface="Alexandria" pitchFamily="2" charset="-78"/>
              </a:rPr>
              <a:t>من قانون المصرف على تعيين مدقق حسابات خارجي لدى مقدم الخدمة، وذلك بموافقة مسبقة من المصرف ، على أن يستوفي مقدم الخدمة الحد الأدنى من المتطلبات المتعلقة بمدققي الحسابات الواردة في المواد رقم (132</a:t>
            </a:r>
            <a:r>
              <a:rPr lang="ar-JO" sz="1400" dirty="0" smtClean="0">
                <a:latin typeface="Alexandria" pitchFamily="2" charset="-78"/>
                <a:cs typeface="Alexandria" pitchFamily="2" charset="-78"/>
              </a:rPr>
              <a:t>)(133)(143)(148</a:t>
            </a:r>
            <a:r>
              <a:rPr lang="ar-JO" sz="1400" dirty="0">
                <a:latin typeface="Alexandria" pitchFamily="2" charset="-78"/>
                <a:cs typeface="Alexandria" pitchFamily="2" charset="-78"/>
              </a:rPr>
              <a:t>) من قانون المصرف </a:t>
            </a:r>
            <a:endParaRPr lang="ar-JO" sz="1400" dirty="0" smtClean="0">
              <a:latin typeface="Alexandria" pitchFamily="2" charset="-78"/>
              <a:cs typeface="Alexandria" pitchFamily="2" charset="-78"/>
            </a:endParaRPr>
          </a:p>
          <a:p>
            <a:pPr marL="0" indent="0" algn="r">
              <a:lnSpc>
                <a:spcPct val="250000"/>
              </a:lnSpc>
              <a:buNone/>
            </a:pPr>
            <a:r>
              <a:rPr lang="ar-JO" sz="1400" dirty="0" smtClean="0">
                <a:latin typeface="Alexandria" pitchFamily="2" charset="-78"/>
                <a:cs typeface="Alexandria" pitchFamily="2" charset="-78"/>
              </a:rPr>
              <a:t>17.2  </a:t>
            </a:r>
            <a:r>
              <a:rPr lang="ar-JO" sz="1400" dirty="0">
                <a:latin typeface="Alexandria" pitchFamily="2" charset="-78"/>
                <a:cs typeface="Alexandria" pitchFamily="2" charset="-78"/>
              </a:rPr>
              <a:t>يجب على مقدمي الخدمات من غير البنوك المرخص لهم إصدار النقود الإلكترونية أو القيام بخدمات السداد للتجار إجراء تدقيق مستقل عند تشغيل حساب أموال العملاء حساب الضمان كل 6 أشهروتقديم تقرير بذلك إلى المصرف.</a:t>
            </a:r>
          </a:p>
          <a:p>
            <a:pPr marL="0" indent="0" algn="r">
              <a:lnSpc>
                <a:spcPct val="2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1318564599"/>
      </p:ext>
    </p:extLst>
  </p:cSld>
  <p:clrMapOvr>
    <a:masterClrMapping/>
  </p:clrMapOvr>
  <mc:AlternateContent xmlns:mc="http://schemas.openxmlformats.org/markup-compatibility/2006" xmlns:p14="http://schemas.microsoft.com/office/powerpoint/2010/main">
    <mc:Choice Requires="p14">
      <p:transition spd="slow" p14:dur="2000" advTm="119108"/>
    </mc:Choice>
    <mc:Fallback xmlns="">
      <p:transition spd="slow" advTm="11910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48039"/>
          </a:xfrm>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p>
        </p:txBody>
      </p:sp>
      <p:sp>
        <p:nvSpPr>
          <p:cNvPr id="3" name="Content Placeholder 2"/>
          <p:cNvSpPr>
            <a:spLocks noGrp="1"/>
          </p:cNvSpPr>
          <p:nvPr>
            <p:ph idx="1"/>
          </p:nvPr>
        </p:nvSpPr>
        <p:spPr>
          <a:xfrm>
            <a:off x="838200" y="1413164"/>
            <a:ext cx="10729686" cy="5444836"/>
          </a:xfrm>
        </p:spPr>
        <p:txBody>
          <a:bodyPr>
            <a:noAutofit/>
          </a:bodyPr>
          <a:lstStyle/>
          <a:p>
            <a:pPr marL="0" indent="0" algn="r">
              <a:lnSpc>
                <a:spcPct val="200000"/>
              </a:lnSpc>
              <a:buNone/>
            </a:pPr>
            <a:r>
              <a:rPr lang="ar-JO" sz="1400" dirty="0" smtClean="0">
                <a:solidFill>
                  <a:schemeClr val="accent4"/>
                </a:solidFill>
                <a:latin typeface="Alexandria" pitchFamily="2" charset="-78"/>
                <a:cs typeface="Alexandria" pitchFamily="2" charset="-78"/>
              </a:rPr>
              <a:t>(18) </a:t>
            </a:r>
            <a:r>
              <a:rPr lang="ar-JO" sz="1400" dirty="0">
                <a:solidFill>
                  <a:schemeClr val="accent4"/>
                </a:solidFill>
                <a:latin typeface="Alexandria" pitchFamily="2" charset="-78"/>
                <a:cs typeface="Alexandria" pitchFamily="2" charset="-78"/>
              </a:rPr>
              <a:t>متطلبات الإبلاغ والمعلومات</a:t>
            </a:r>
          </a:p>
          <a:p>
            <a:pPr marL="0" indent="0" algn="r">
              <a:lnSpc>
                <a:spcPct val="200000"/>
              </a:lnSpc>
              <a:buNone/>
            </a:pPr>
            <a:r>
              <a:rPr lang="ar-JO" sz="1400" dirty="0" smtClean="0">
                <a:latin typeface="Alexandria" pitchFamily="2" charset="-78"/>
                <a:cs typeface="Alexandria" pitchFamily="2" charset="-78"/>
              </a:rPr>
              <a:t>18.1 </a:t>
            </a:r>
            <a:r>
              <a:rPr lang="ar-JO" sz="1400" dirty="0">
                <a:latin typeface="Alexandria" pitchFamily="2" charset="-78"/>
                <a:cs typeface="Alexandria" pitchFamily="2" charset="-78"/>
              </a:rPr>
              <a:t>يجب على مقدم الخدمة الاحتفاظ بجميع السجلات والمستندات المتعلقة بأعماله في دولة قطر على نحو امن وخال من المخاطر</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18.2 </a:t>
            </a:r>
            <a:r>
              <a:rPr lang="ar-JO" sz="1400" dirty="0">
                <a:latin typeface="Alexandria" pitchFamily="2" charset="-78"/>
                <a:cs typeface="Alexandria" pitchFamily="2" charset="-78"/>
              </a:rPr>
              <a:t>يجب على مقدم الخدمة حفظ جميع السجلات والمستندات ذات الصلة بأي معاملة دفع وأي أعمال أخرى مسموح له القيام بها بصورة آمنه وذلك لمدة 15 عاماً على الأقل منذ تنفيذ المعاملة أو منذ انهاء مقدم الخدمة علاقة العمل بينه وبين العميل على أن تكون السجلات والمستندات قابلة للاسترداد وإعادة الاستخدام، ويمكن تحويلها </a:t>
            </a:r>
            <a:r>
              <a:rPr lang="ar-JO" sz="1400" dirty="0" smtClean="0">
                <a:latin typeface="Alexandria" pitchFamily="2" charset="-78"/>
                <a:cs typeface="Alexandria" pitchFamily="2" charset="-78"/>
              </a:rPr>
              <a:t>إلى تقنية </a:t>
            </a:r>
            <a:r>
              <a:rPr lang="ar-JO" sz="1400" dirty="0">
                <a:latin typeface="Alexandria" pitchFamily="2" charset="-78"/>
                <a:cs typeface="Alexandria" pitchFamily="2" charset="-78"/>
              </a:rPr>
              <a:t>جديدة عندما تكون التقنية السابقة على وشك التقادم</a:t>
            </a:r>
            <a:r>
              <a:rPr lang="ar-JO" sz="1400" dirty="0" smtClean="0">
                <a:latin typeface="Alexandria" pitchFamily="2" charset="-78"/>
                <a:cs typeface="Alexandria" pitchFamily="2" charset="-78"/>
              </a:rPr>
              <a:t>.</a:t>
            </a:r>
          </a:p>
          <a:p>
            <a:pPr marL="0" indent="0" algn="r">
              <a:lnSpc>
                <a:spcPct val="200000"/>
              </a:lnSpc>
              <a:buNone/>
            </a:pPr>
            <a:r>
              <a:rPr lang="ar-JO" sz="1400" dirty="0" smtClean="0">
                <a:latin typeface="Alexandria" pitchFamily="2" charset="-78"/>
                <a:cs typeface="Alexandria" pitchFamily="2" charset="-78"/>
              </a:rPr>
              <a:t>18.3 </a:t>
            </a:r>
            <a:r>
              <a:rPr lang="ar-JO" sz="1400" dirty="0">
                <a:latin typeface="Alexandria" pitchFamily="2" charset="-78"/>
                <a:cs typeface="Alexandria" pitchFamily="2" charset="-78"/>
              </a:rPr>
              <a:t>يجب على مقدم الخدمة تنظيم الحسابات وفقاً لمعايير المحاسبة المعترف بها، بالإضافة إلى إعداد بيانات مالية شاملة تعكس واقع الوضع الاقتصادي مع الالتزام  بأي متطلبات أخرى يحددها المصرف لهذا </a:t>
            </a:r>
            <a:r>
              <a:rPr lang="ar-JO" sz="1400" dirty="0" smtClean="0">
                <a:latin typeface="Alexandria" pitchFamily="2" charset="-78"/>
                <a:cs typeface="Alexandria" pitchFamily="2" charset="-78"/>
              </a:rPr>
              <a:t>الغرض</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18.4 </a:t>
            </a:r>
            <a:r>
              <a:rPr lang="ar-JO" sz="1400" dirty="0">
                <a:latin typeface="Alexandria" pitchFamily="2" charset="-78"/>
                <a:cs typeface="Alexandria" pitchFamily="2" charset="-78"/>
              </a:rPr>
              <a:t>يجب أن يحتفظ مقدم الخدمة بملفات سجلات الأداء / سجلات التدقيق لجميع المعاملات المالية وفقاً للقوانين والتشريعات ذات الصلة</a:t>
            </a:r>
          </a:p>
          <a:p>
            <a:pPr marL="0" indent="0" algn="r">
              <a:lnSpc>
                <a:spcPct val="200000"/>
              </a:lnSpc>
              <a:buNone/>
            </a:pPr>
            <a:r>
              <a:rPr lang="ar-JO" sz="1400" dirty="0" smtClean="0">
                <a:latin typeface="Alexandria" pitchFamily="2" charset="-78"/>
                <a:cs typeface="Alexandria" pitchFamily="2" charset="-78"/>
              </a:rPr>
              <a:t>18.5 </a:t>
            </a:r>
            <a:r>
              <a:rPr lang="ar-JO" sz="1400" dirty="0">
                <a:latin typeface="Alexandria" pitchFamily="2" charset="-78"/>
                <a:cs typeface="Alexandria" pitchFamily="2" charset="-78"/>
              </a:rPr>
              <a:t>يجب على مقدم الخدمة ان يزود مفتشي المصرف بجميع المعلومات التي يطلبونها وتمكينهم من الاطلاع على جميع الدفاتر والحسابات والمستندات والبيانات عبر شبكة الإنترنت أو عبر وسائط خارجية أخرى.</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038007165"/>
      </p:ext>
    </p:extLst>
  </p:cSld>
  <p:clrMapOvr>
    <a:masterClrMapping/>
  </p:clrMapOvr>
  <mc:AlternateContent xmlns:mc="http://schemas.openxmlformats.org/markup-compatibility/2006" xmlns:p14="http://schemas.microsoft.com/office/powerpoint/2010/main">
    <mc:Choice Requires="p14">
      <p:transition spd="slow" p14:dur="2000" advTm="151325"/>
    </mc:Choice>
    <mc:Fallback xmlns="">
      <p:transition spd="slow" advTm="15132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p>
        </p:txBody>
      </p:sp>
      <p:sp>
        <p:nvSpPr>
          <p:cNvPr id="3" name="Content Placeholder 2"/>
          <p:cNvSpPr>
            <a:spLocks noGrp="1"/>
          </p:cNvSpPr>
          <p:nvPr>
            <p:ph idx="1"/>
          </p:nvPr>
        </p:nvSpPr>
        <p:spPr>
          <a:xfrm>
            <a:off x="838200" y="1825625"/>
            <a:ext cx="10515600" cy="4626933"/>
          </a:xfrm>
        </p:spPr>
        <p:txBody>
          <a:bodyPr>
            <a:normAutofit/>
          </a:bodyPr>
          <a:lstStyle/>
          <a:p>
            <a:pPr marL="0" indent="0" algn="r">
              <a:lnSpc>
                <a:spcPct val="200000"/>
              </a:lnSpc>
              <a:buNone/>
            </a:pPr>
            <a:r>
              <a:rPr lang="ar-JO" sz="1400" dirty="0" smtClean="0">
                <a:latin typeface="Alexandria" pitchFamily="2" charset="-78"/>
                <a:cs typeface="Alexandria" pitchFamily="2" charset="-78"/>
              </a:rPr>
              <a:t>18.6 </a:t>
            </a:r>
            <a:r>
              <a:rPr lang="ar-JO" sz="1400" dirty="0">
                <a:latin typeface="Alexandria" pitchFamily="2" charset="-78"/>
                <a:cs typeface="Alexandria" pitchFamily="2" charset="-78"/>
              </a:rPr>
              <a:t>يجب على مقدم الخدمة تقديم التقارير الدورية الآتية إلى المصرف:</a:t>
            </a:r>
          </a:p>
          <a:p>
            <a:pPr marL="0" indent="0" algn="r">
              <a:lnSpc>
                <a:spcPct val="200000"/>
              </a:lnSpc>
              <a:buNone/>
            </a:pPr>
            <a:r>
              <a:rPr lang="ar-JO" sz="1400" dirty="0" smtClean="0">
                <a:latin typeface="Alexandria" pitchFamily="2" charset="-78"/>
                <a:cs typeface="Alexandria" pitchFamily="2" charset="-78"/>
              </a:rPr>
              <a:t>ا. بياناته </a:t>
            </a:r>
            <a:r>
              <a:rPr lang="ar-JO" sz="1400" dirty="0">
                <a:latin typeface="Alexandria" pitchFamily="2" charset="-78"/>
                <a:cs typeface="Alexandria" pitchFamily="2" charset="-78"/>
              </a:rPr>
              <a:t>المالية السنوية المدققة في موعد أقصاه ثلاثة أشهر بعد انتهاء </a:t>
            </a:r>
            <a:r>
              <a:rPr lang="ar-JO" sz="1400" dirty="0" smtClean="0">
                <a:latin typeface="Alexandria" pitchFamily="2" charset="-78"/>
                <a:cs typeface="Alexandria" pitchFamily="2" charset="-78"/>
              </a:rPr>
              <a:t>السنة المالية</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ب</a:t>
            </a:r>
            <a:r>
              <a:rPr lang="ar-JO" sz="1400" dirty="0">
                <a:latin typeface="Alexandria" pitchFamily="2" charset="-78"/>
                <a:cs typeface="Alexandria" pitchFamily="2" charset="-78"/>
              </a:rPr>
              <a:t>. تقرير إحصائي ربع سنوي عن تشغيل كل خدمة من خدمات الدفع المرخصة حسب التنسيق المحدد في موعد أقصاه اليوم الخامس عشر من الربع المنتهي.</a:t>
            </a:r>
          </a:p>
          <a:p>
            <a:pPr marL="0" indent="0" algn="r">
              <a:lnSpc>
                <a:spcPct val="200000"/>
              </a:lnSpc>
              <a:buNone/>
            </a:pPr>
            <a:r>
              <a:rPr lang="ar-JO" sz="1400" dirty="0">
                <a:latin typeface="Alexandria" pitchFamily="2" charset="-78"/>
                <a:cs typeface="Alexandria" pitchFamily="2" charset="-78"/>
              </a:rPr>
              <a:t>ج. تقرير ربع سنوي عن شكاوى العملاء والحوادث التي أثرت على خدمات الدفع وعمليات الاحتيال حسب النموذج المحدد في موعد أقصاه اليوم الخامس عشر من الربع المنتهي</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د</a:t>
            </a:r>
            <a:r>
              <a:rPr lang="ar-JO" sz="1400" dirty="0">
                <a:latin typeface="Alexandria" pitchFamily="2" charset="-78"/>
                <a:cs typeface="Alexandria" pitchFamily="2" charset="-78"/>
              </a:rPr>
              <a:t>. يجب الإبلاغ فوراً عن أي محاكمة مدنية أو جنائية ضد مقدم خدمات الدفع.</a:t>
            </a:r>
          </a:p>
          <a:p>
            <a:pPr marL="0" indent="0" algn="r">
              <a:lnSpc>
                <a:spcPct val="200000"/>
              </a:lnSpc>
              <a:buNone/>
            </a:pPr>
            <a:r>
              <a:rPr lang="ar-JO" sz="1400" dirty="0">
                <a:latin typeface="Alexandria" pitchFamily="2" charset="-78"/>
                <a:cs typeface="Alexandria" pitchFamily="2" charset="-78"/>
              </a:rPr>
              <a:t>ه </a:t>
            </a:r>
            <a:r>
              <a:rPr lang="ar-JO" sz="1400" dirty="0" smtClean="0">
                <a:latin typeface="Alexandria" pitchFamily="2" charset="-78"/>
                <a:cs typeface="Alexandria" pitchFamily="2" charset="-78"/>
              </a:rPr>
              <a:t>.أي </a:t>
            </a:r>
            <a:r>
              <a:rPr lang="ar-JO" sz="1400" dirty="0">
                <a:latin typeface="Alexandria" pitchFamily="2" charset="-78"/>
                <a:cs typeface="Alexandria" pitchFamily="2" charset="-78"/>
              </a:rPr>
              <a:t>متطلبات أخرى يحددها مصرف قطر المركزي عند إصدار الترخيص أو في وقت لاحق.</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1150738215"/>
      </p:ext>
    </p:extLst>
  </p:cSld>
  <p:clrMapOvr>
    <a:masterClrMapping/>
  </p:clrMapOvr>
  <mc:AlternateContent xmlns:mc="http://schemas.openxmlformats.org/markup-compatibility/2006" xmlns:p14="http://schemas.microsoft.com/office/powerpoint/2010/main">
    <mc:Choice Requires="p14">
      <p:transition spd="slow" p14:dur="2000" advTm="82111"/>
    </mc:Choice>
    <mc:Fallback xmlns="">
      <p:transition spd="slow" advTm="8211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p>
        </p:txBody>
      </p:sp>
      <p:sp>
        <p:nvSpPr>
          <p:cNvPr id="3" name="Content Placeholder 2"/>
          <p:cNvSpPr>
            <a:spLocks noGrp="1"/>
          </p:cNvSpPr>
          <p:nvPr>
            <p:ph idx="1"/>
          </p:nvPr>
        </p:nvSpPr>
        <p:spPr>
          <a:xfrm>
            <a:off x="838200" y="1690688"/>
            <a:ext cx="10515600" cy="4938711"/>
          </a:xfrm>
        </p:spPr>
        <p:txBody>
          <a:bodyPr>
            <a:noAutofit/>
          </a:bodyPr>
          <a:lstStyle/>
          <a:p>
            <a:pPr marL="0" indent="0" algn="r">
              <a:lnSpc>
                <a:spcPct val="150000"/>
              </a:lnSpc>
              <a:buNone/>
            </a:pPr>
            <a:r>
              <a:rPr lang="ar-JO" sz="1400" dirty="0" smtClean="0">
                <a:latin typeface="Alexandria" pitchFamily="2" charset="-78"/>
                <a:cs typeface="Alexandria" pitchFamily="2" charset="-78"/>
              </a:rPr>
              <a:t>18,7 </a:t>
            </a:r>
            <a:r>
              <a:rPr lang="ar-JO" sz="1400" dirty="0">
                <a:latin typeface="Alexandria" pitchFamily="2" charset="-78"/>
                <a:cs typeface="Alexandria" pitchFamily="2" charset="-78"/>
              </a:rPr>
              <a:t>يجب على المرخص له الإبلاغ عن حالات الاحتيال مع شرح طريقة الاحتيال المتبعة من قبل مرتكبي هذه الجرائم فوراً إلى وحدة التحقيقات المالية لدى أمن الدولة، مع إخطار مصرف قطر المركزي بشأن الاحتيال</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18.8 </a:t>
            </a:r>
            <a:r>
              <a:rPr lang="ar-JO" sz="1400" dirty="0">
                <a:latin typeface="Alexandria" pitchFamily="2" charset="-78"/>
                <a:cs typeface="Alexandria" pitchFamily="2" charset="-78"/>
              </a:rPr>
              <a:t>يجب على المرخص له الالتزام بقانون خصوصية البيانات الشخصية القانون رقم 13 لعام 2016م عند معالجة البيانات وتخزينها.</a:t>
            </a:r>
          </a:p>
          <a:p>
            <a:pPr marL="0" indent="0" algn="r">
              <a:lnSpc>
                <a:spcPct val="150000"/>
              </a:lnSpc>
              <a:buNone/>
            </a:pPr>
            <a:r>
              <a:rPr lang="ar-JO" sz="1400" dirty="0" smtClean="0">
                <a:solidFill>
                  <a:schemeClr val="accent4"/>
                </a:solidFill>
                <a:latin typeface="Alexandria" pitchFamily="2" charset="-78"/>
                <a:cs typeface="Alexandria" pitchFamily="2" charset="-78"/>
              </a:rPr>
              <a:t>(19) </a:t>
            </a:r>
            <a:r>
              <a:rPr lang="ar-JO" sz="1400" dirty="0">
                <a:solidFill>
                  <a:schemeClr val="accent4"/>
                </a:solidFill>
                <a:latin typeface="Alexandria" pitchFamily="2" charset="-78"/>
                <a:cs typeface="Alexandria" pitchFamily="2" charset="-78"/>
              </a:rPr>
              <a:t>الشروط الخاصة بالخدمة</a:t>
            </a:r>
          </a:p>
          <a:p>
            <a:pPr marL="0" indent="0" algn="r">
              <a:lnSpc>
                <a:spcPct val="150000"/>
              </a:lnSpc>
              <a:buNone/>
            </a:pPr>
            <a:r>
              <a:rPr lang="ar-JO" sz="1400" dirty="0" smtClean="0">
                <a:latin typeface="Alexandria" pitchFamily="2" charset="-78"/>
                <a:cs typeface="Alexandria" pitchFamily="2" charset="-78"/>
              </a:rPr>
              <a:t>19.1 </a:t>
            </a:r>
            <a:r>
              <a:rPr lang="ar-JO" sz="1400" dirty="0">
                <a:latin typeface="Alexandria" pitchFamily="2" charset="-78"/>
                <a:cs typeface="Alexandria" pitchFamily="2" charset="-78"/>
              </a:rPr>
              <a:t>إصدار النقود الإلكترونية</a:t>
            </a:r>
          </a:p>
          <a:p>
            <a:pPr marL="0" indent="0" algn="r">
              <a:lnSpc>
                <a:spcPct val="150000"/>
              </a:lnSpc>
              <a:buNone/>
            </a:pPr>
            <a:r>
              <a:rPr lang="ar-JO" sz="1400" dirty="0">
                <a:latin typeface="Alexandria" pitchFamily="2" charset="-78"/>
                <a:cs typeface="Alexandria" pitchFamily="2" charset="-78"/>
              </a:rPr>
              <a:t>1. يجوز إصدار النقود الإلكترونية على هيئة بطاقات مسبقة الدفع أو محافظ الكترونية أو بأي شكل إلكتروني آخر</a:t>
            </a:r>
          </a:p>
          <a:p>
            <a:pPr marL="0" indent="0" algn="r">
              <a:lnSpc>
                <a:spcPct val="15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2. يجوز إصدار النقود الإلكترونية بشكل قابل أو غير قابل لإعادة الشحن مع مراعاة القيود المذكورة في الأجزاء الأخرى من هذه اللائحة </a:t>
            </a:r>
          </a:p>
          <a:p>
            <a:pPr marL="0" indent="0" algn="r">
              <a:lnSpc>
                <a:spcPct val="150000"/>
              </a:lnSpc>
              <a:buNone/>
            </a:pPr>
            <a:r>
              <a:rPr lang="ar-JO" sz="1400" dirty="0" smtClean="0">
                <a:latin typeface="Alexandria" pitchFamily="2" charset="-78"/>
                <a:cs typeface="Alexandria" pitchFamily="2" charset="-78"/>
              </a:rPr>
              <a:t>.3</a:t>
            </a:r>
            <a:r>
              <a:rPr lang="ar-JO" sz="1400" dirty="0">
                <a:latin typeface="Alexandria" pitchFamily="2" charset="-78"/>
                <a:cs typeface="Alexandria" pitchFamily="2" charset="-78"/>
              </a:rPr>
              <a:t>. يجوز إصدار النقود الإلكترونية وإعادة شحنها من خلال الوكلاء المرخصين أو أجهزة الصراف الآلي أو فرع مقدم الخدمة، وذلك عن طريق الدفع نقداً أو الخصم لحساب البنك أو </a:t>
            </a:r>
            <a:r>
              <a:rPr lang="ar-JO" sz="1400" dirty="0" smtClean="0">
                <a:latin typeface="Alexandria" pitchFamily="2" charset="-78"/>
                <a:cs typeface="Alexandria" pitchFamily="2" charset="-78"/>
              </a:rPr>
              <a:t>معاملات بطاقة </a:t>
            </a:r>
            <a:r>
              <a:rPr lang="ar-JO" sz="1400" dirty="0">
                <a:latin typeface="Alexandria" pitchFamily="2" charset="-78"/>
                <a:cs typeface="Alexandria" pitchFamily="2" charset="-78"/>
              </a:rPr>
              <a:t>الائتمان والنظر لها كأي معاملة سحب نقدي وبطاقات الخصم. </a:t>
            </a:r>
            <a:endParaRPr lang="ar-JO" sz="1400" dirty="0" smtClean="0">
              <a:latin typeface="Alexandria" pitchFamily="2" charset="-78"/>
              <a:cs typeface="Alexandria" pitchFamily="2" charset="-78"/>
            </a:endParaRPr>
          </a:p>
          <a:p>
            <a:pPr marL="0" indent="0" algn="r">
              <a:lnSpc>
                <a:spcPct val="150000"/>
              </a:lnSpc>
              <a:buNone/>
            </a:pPr>
            <a:r>
              <a:rPr lang="ar-JO" sz="1400" dirty="0">
                <a:latin typeface="Alexandria" pitchFamily="2" charset="-78"/>
                <a:cs typeface="Alexandria" pitchFamily="2" charset="-78"/>
              </a:rPr>
              <a:t>4. يجب أن يكون لجميع النقود الإلكترونية الصادرة فترة صلاحية لا تقل عن ستة أشهر من تاريخ التفعيل الإصدار للمستخدم.</a:t>
            </a:r>
          </a:p>
          <a:p>
            <a:pPr marL="0" indent="0" algn="r">
              <a:lnSpc>
                <a:spcPct val="150000"/>
              </a:lnSpc>
              <a:buNone/>
            </a:pPr>
            <a:r>
              <a:rPr lang="ar-JO" sz="1400" dirty="0">
                <a:latin typeface="Alexandria" pitchFamily="2" charset="-78"/>
                <a:cs typeface="Alexandria" pitchFamily="2" charset="-78"/>
              </a:rPr>
              <a:t>5. لا ينبغي السماح بجميع المعاملات التي تؤثر على حساب النقود </a:t>
            </a:r>
            <a:r>
              <a:rPr lang="ar-JO" sz="1400" dirty="0" smtClean="0">
                <a:latin typeface="Alexandria" pitchFamily="2" charset="-78"/>
                <a:cs typeface="Alexandria" pitchFamily="2" charset="-78"/>
              </a:rPr>
              <a:t>الإلكترونية المعاملات </a:t>
            </a:r>
            <a:r>
              <a:rPr lang="ar-JO" sz="1400" dirty="0">
                <a:latin typeface="Alexandria" pitchFamily="2" charset="-78"/>
                <a:cs typeface="Alexandria" pitchFamily="2" charset="-78"/>
              </a:rPr>
              <a:t>التي تؤدي إلى الخصم من حساب ما أو الإيداع فيه، بما في ذلك جدولة هذا النشاط ووقف المدفوعات، وما إلى ذلك إلا بعد التصديق عليها </a:t>
            </a:r>
            <a:r>
              <a:rPr lang="ar-JO" sz="1400" dirty="0" smtClean="0">
                <a:latin typeface="Alexandria" pitchFamily="2" charset="-78"/>
                <a:cs typeface="Alexandria" pitchFamily="2" charset="-78"/>
              </a:rPr>
              <a:t>على نحو </a:t>
            </a:r>
            <a:r>
              <a:rPr lang="ar-JO" sz="1400" dirty="0">
                <a:latin typeface="Alexandria" pitchFamily="2" charset="-78"/>
                <a:cs typeface="Alexandria" pitchFamily="2" charset="-78"/>
              </a:rPr>
              <a:t>سليم.</a:t>
            </a:r>
          </a:p>
          <a:p>
            <a:pPr marL="0" indent="0" algn="r">
              <a:lnSpc>
                <a:spcPct val="15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139528"/>
            <a:ext cx="1463393" cy="1079086"/>
          </a:xfrm>
          <a:prstGeom prst="rect">
            <a:avLst/>
          </a:prstGeom>
        </p:spPr>
      </p:pic>
    </p:spTree>
    <p:extLst>
      <p:ext uri="{BB962C8B-B14F-4D97-AF65-F5344CB8AC3E}">
        <p14:creationId xmlns:p14="http://schemas.microsoft.com/office/powerpoint/2010/main" val="738685139"/>
      </p:ext>
    </p:extLst>
  </p:cSld>
  <p:clrMapOvr>
    <a:masterClrMapping/>
  </p:clrMapOvr>
  <mc:AlternateContent xmlns:mc="http://schemas.openxmlformats.org/markup-compatibility/2006" xmlns:p14="http://schemas.microsoft.com/office/powerpoint/2010/main">
    <mc:Choice Requires="p14">
      <p:transition spd="slow" p14:dur="2000" advTm="2450"/>
    </mc:Choice>
    <mc:Fallback xmlns="">
      <p:transition spd="slow" advTm="245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p>
        </p:txBody>
      </p:sp>
      <p:sp>
        <p:nvSpPr>
          <p:cNvPr id="3" name="Content Placeholder 2"/>
          <p:cNvSpPr>
            <a:spLocks noGrp="1"/>
          </p:cNvSpPr>
          <p:nvPr>
            <p:ph idx="1"/>
          </p:nvPr>
        </p:nvSpPr>
        <p:spPr>
          <a:xfrm>
            <a:off x="838200" y="1825624"/>
            <a:ext cx="10515600" cy="4902980"/>
          </a:xfrm>
        </p:spPr>
        <p:txBody>
          <a:bodyPr>
            <a:noAutofit/>
          </a:bodyPr>
          <a:lstStyle/>
          <a:p>
            <a:pPr marL="0" indent="0" algn="r">
              <a:lnSpc>
                <a:spcPct val="200000"/>
              </a:lnSpc>
              <a:buNone/>
            </a:pPr>
            <a:r>
              <a:rPr lang="ar-JO" sz="1400" dirty="0">
                <a:latin typeface="Alexandria" pitchFamily="2" charset="-78"/>
                <a:cs typeface="Alexandria" pitchFamily="2" charset="-78"/>
              </a:rPr>
              <a:t>6. يجب على الجهات التي تصدر النقود الإلكترونية إخطار المستخدم بمبلغ المعاملة والرسوم والرصيد الجديد في حساب النقود الإلكترونية وتزويده برقم مرجعي للمعاملة مباشرة بعد تنفيذ المعاملات المالية على حسابه </a:t>
            </a:r>
            <a:r>
              <a:rPr lang="ar-JO" sz="1400" dirty="0" smtClean="0">
                <a:latin typeface="Alexandria" pitchFamily="2" charset="-78"/>
                <a:cs typeface="Alexandria" pitchFamily="2" charset="-78"/>
              </a:rPr>
              <a:t>الإلكتروني</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7 </a:t>
            </a:r>
            <a:r>
              <a:rPr lang="ar-JO" sz="1400" dirty="0">
                <a:latin typeface="Alexandria" pitchFamily="2" charset="-78"/>
                <a:cs typeface="Alexandria" pitchFamily="2" charset="-78"/>
              </a:rPr>
              <a:t>. يجب على الجهات التي تصدر النقود الإلكترونية تحديد سقف المعاملة الكل معاملة، يومياً وأسبوعياً وشهرياً ) ، وحد أقصى لسرعة تنفيذ المعاملات، والتحقق من عمليات الاحتيال، والتحقق من مكافحة غسل </a:t>
            </a:r>
            <a:r>
              <a:rPr lang="ar-JO" sz="1400" dirty="0" smtClean="0">
                <a:latin typeface="Alexandria" pitchFamily="2" charset="-78"/>
                <a:cs typeface="Alexandria" pitchFamily="2" charset="-78"/>
              </a:rPr>
              <a:t>الأموال</a:t>
            </a:r>
            <a:r>
              <a:rPr lang="ar-JO" sz="1400" dirty="0">
                <a:latin typeface="Alexandria" pitchFamily="2" charset="-78"/>
                <a:cs typeface="Alexandria" pitchFamily="2" charset="-78"/>
              </a:rPr>
              <a:t>، وما إلى ذلك استنادا إلى تقييم المخاطر حسب الامتثال للسقف الإجمالي المحدد من قبل مصرف قطر </a:t>
            </a:r>
            <a:r>
              <a:rPr lang="ar-JO" sz="1400" dirty="0" smtClean="0">
                <a:latin typeface="Alexandria" pitchFamily="2" charset="-78"/>
                <a:cs typeface="Alexandria" pitchFamily="2" charset="-78"/>
              </a:rPr>
              <a:t>المركزي</a:t>
            </a:r>
          </a:p>
          <a:p>
            <a:pPr marL="0" indent="0" algn="r">
              <a:lnSpc>
                <a:spcPct val="200000"/>
              </a:lnSpc>
              <a:buNone/>
            </a:pPr>
            <a:r>
              <a:rPr lang="ar-JO" sz="1400" dirty="0" smtClean="0">
                <a:solidFill>
                  <a:schemeClr val="accent4"/>
                </a:solidFill>
                <a:latin typeface="Alexandria" pitchFamily="2" charset="-78"/>
                <a:cs typeface="Alexandria" pitchFamily="2" charset="-78"/>
              </a:rPr>
              <a:t>20) </a:t>
            </a:r>
            <a:r>
              <a:rPr lang="ar-JO" sz="1400" dirty="0">
                <a:solidFill>
                  <a:schemeClr val="accent4"/>
                </a:solidFill>
                <a:latin typeface="Alexandria" pitchFamily="2" charset="-78"/>
                <a:cs typeface="Alexandria" pitchFamily="2" charset="-78"/>
              </a:rPr>
              <a:t>إصدار محافظ الكترونية مقومة بالريال القطرى للزائرين </a:t>
            </a:r>
            <a:r>
              <a:rPr lang="ar-JO" sz="1400" dirty="0" smtClean="0">
                <a:solidFill>
                  <a:schemeClr val="accent4"/>
                </a:solidFill>
                <a:latin typeface="Alexandria" pitchFamily="2" charset="-78"/>
                <a:cs typeface="Alexandria" pitchFamily="2" charset="-78"/>
              </a:rPr>
              <a:t>الأجانب</a:t>
            </a:r>
            <a:r>
              <a:rPr lang="ar-JO" sz="1400" dirty="0">
                <a:solidFill>
                  <a:schemeClr val="accent4"/>
                </a:solidFill>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يجوز للبنوك المرخصة ومقدمي خدمات النقود الإلكترونية المرخصة إصدار محافظ إلكترونية غير قابلة لإعادة الشحن مقومة بالريال القطري للزائرين الأجانب لدولة قطر بشكل مستقل وفقا للشروط الآتية:</a:t>
            </a:r>
          </a:p>
          <a:p>
            <a:pPr marL="0" indent="0" algn="r">
              <a:lnSpc>
                <a:spcPct val="200000"/>
              </a:lnSpc>
              <a:buNone/>
            </a:pPr>
            <a:r>
              <a:rPr lang="ar-JO" sz="1400" dirty="0">
                <a:latin typeface="Alexandria" pitchFamily="2" charset="-78"/>
                <a:cs typeface="Alexandria" pitchFamily="2" charset="-78"/>
              </a:rPr>
              <a:t>1. يمكن إصدار النقود الإلكترونية من قبل فروع البنوك الخارجية الخاضعة لإشراف المصرف مباشرة من حساب مصرفي متوافق مع قاعدة اعرف عمليك والتي تتوافق مع متطلبات بذل العناية الواجبة الواردة ضمن تعليمات مكافحة غسل الأموال وتمويل الإرهاب.</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endParaRPr lang="ar-JO" sz="1400" dirty="0" smtClean="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0" y="0"/>
            <a:ext cx="1329043" cy="1079086"/>
          </a:xfrm>
          <a:prstGeom prst="rect">
            <a:avLst/>
          </a:prstGeom>
        </p:spPr>
      </p:pic>
    </p:spTree>
    <p:extLst>
      <p:ext uri="{BB962C8B-B14F-4D97-AF65-F5344CB8AC3E}">
        <p14:creationId xmlns:p14="http://schemas.microsoft.com/office/powerpoint/2010/main" val="2430703364"/>
      </p:ext>
    </p:extLst>
  </p:cSld>
  <p:clrMapOvr>
    <a:masterClrMapping/>
  </p:clrMapOvr>
  <mc:AlternateContent xmlns:mc="http://schemas.openxmlformats.org/markup-compatibility/2006" xmlns:p14="http://schemas.microsoft.com/office/powerpoint/2010/main">
    <mc:Choice Requires="p14">
      <p:transition spd="slow" p14:dur="2000" advTm="117009"/>
    </mc:Choice>
    <mc:Fallback xmlns="">
      <p:transition spd="slow" advTm="117009"/>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982"/>
            <a:ext cx="10515600" cy="982104"/>
          </a:xfrm>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sz="20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176068"/>
            <a:ext cx="10515600" cy="5494896"/>
          </a:xfrm>
        </p:spPr>
        <p:txBody>
          <a:bodyPr>
            <a:normAutofit/>
          </a:bodyPr>
          <a:lstStyle/>
          <a:p>
            <a:pPr marL="0" indent="0" algn="r">
              <a:lnSpc>
                <a:spcPct val="150000"/>
              </a:lnSpc>
              <a:buNone/>
            </a:pPr>
            <a:r>
              <a:rPr lang="ar-JO" sz="1400" dirty="0">
                <a:latin typeface="Alexandria" pitchFamily="2" charset="-78"/>
                <a:cs typeface="Alexandria" pitchFamily="2" charset="-78"/>
              </a:rPr>
              <a:t>2 يجب أن يتم إصدار النقود الإلكترونية بشكل محدد لاستخدامها في دولة قطر بحيث تتم تسوية المعاملات بالريال القطري ويجب أن يتم إصدارها فقط </a:t>
            </a:r>
            <a:r>
              <a:rPr lang="ar-JO" sz="1400" dirty="0" smtClean="0">
                <a:latin typeface="Alexandria" pitchFamily="2" charset="-78"/>
                <a:cs typeface="Alexandria" pitchFamily="2" charset="-78"/>
              </a:rPr>
              <a:t>بشكل الكتروني</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3 </a:t>
            </a:r>
            <a:r>
              <a:rPr lang="ar-JO" sz="1400" dirty="0">
                <a:latin typeface="Alexandria" pitchFamily="2" charset="-78"/>
                <a:cs typeface="Alexandria" pitchFamily="2" charset="-78"/>
              </a:rPr>
              <a:t>يجب تفعيل حسابات النقود الإلكترونية من قبل مقدم الخدمة فقط بعد وصولالزائر إلى دولة قطر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4  يجب </a:t>
            </a:r>
            <a:r>
              <a:rPr lang="ar-JO" sz="1400" dirty="0">
                <a:latin typeface="Alexandria" pitchFamily="2" charset="-78"/>
                <a:cs typeface="Alexandria" pitchFamily="2" charset="-78"/>
              </a:rPr>
              <a:t>على مقدم الخدمة ضمان الالتزام بقوانين وتعليمات مكافحة غسل الأموال وتمويل الإرهاب ومكافحة تمويل انتشار أسلحة الدمار الشامل والمبادئ الإرشادية ذات </a:t>
            </a:r>
            <a:r>
              <a:rPr lang="ar-JO" sz="1400" dirty="0" smtClean="0">
                <a:latin typeface="Alexandria" pitchFamily="2" charset="-78"/>
                <a:cs typeface="Alexandria" pitchFamily="2" charset="-78"/>
              </a:rPr>
              <a:t>الصلة</a:t>
            </a:r>
          </a:p>
          <a:p>
            <a:pPr marL="0" indent="0" algn="r">
              <a:lnSpc>
                <a:spcPct val="150000"/>
              </a:lnSpc>
              <a:buNone/>
            </a:pPr>
            <a:r>
              <a:rPr lang="ar-JO" sz="1400" dirty="0" smtClean="0">
                <a:latin typeface="Alexandria" pitchFamily="2" charset="-78"/>
                <a:cs typeface="Alexandria" pitchFamily="2" charset="-78"/>
              </a:rPr>
              <a:t>5 </a:t>
            </a:r>
            <a:r>
              <a:rPr lang="ar-JO" sz="1400" dirty="0">
                <a:latin typeface="Alexandria" pitchFamily="2" charset="-78"/>
                <a:cs typeface="Alexandria" pitchFamily="2" charset="-78"/>
              </a:rPr>
              <a:t>يمكن للفرد أن ينتفع من استخدام أداة واحدة فقط من أدوات النقد الإلكتروني في الوقت ذاته، ويجب أن تكون الأداة غير قابلة للتحويل. ويتعين على جهة إصدار النقود الإلكترونية أن تضع الترتيبات اللازمة لضمان ذلك</a:t>
            </a:r>
          </a:p>
          <a:p>
            <a:pPr marL="0" indent="0" algn="r">
              <a:lnSpc>
                <a:spcPct val="150000"/>
              </a:lnSpc>
              <a:buNone/>
            </a:pPr>
            <a:r>
              <a:rPr lang="ar-JO" sz="1400" dirty="0" smtClean="0">
                <a:latin typeface="Alexandria" pitchFamily="2" charset="-78"/>
                <a:cs typeface="Alexandria" pitchFamily="2" charset="-78"/>
              </a:rPr>
              <a:t>6.  </a:t>
            </a:r>
            <a:r>
              <a:rPr lang="ar-JO" sz="1400" dirty="0">
                <a:latin typeface="Alexandria" pitchFamily="2" charset="-78"/>
                <a:cs typeface="Alexandria" pitchFamily="2" charset="-78"/>
              </a:rPr>
              <a:t>لا يجوز استخدام حسابات النقود الإلكترونية إلا للمعاملات المسموح بها </a:t>
            </a:r>
            <a:r>
              <a:rPr lang="ar-JO" sz="1400" dirty="0" smtClean="0">
                <a:latin typeface="Alexandria" pitchFamily="2" charset="-78"/>
                <a:cs typeface="Alexandria" pitchFamily="2" charset="-78"/>
              </a:rPr>
              <a:t>بموجب اللوائح </a:t>
            </a:r>
            <a:r>
              <a:rPr lang="ar-JO" sz="1400" dirty="0">
                <a:latin typeface="Alexandria" pitchFamily="2" charset="-78"/>
                <a:cs typeface="Alexandria" pitchFamily="2" charset="-78"/>
              </a:rPr>
              <a:t>التنظيمية لصرف العملات الأجنبية القائمة.  </a:t>
            </a:r>
          </a:p>
          <a:p>
            <a:pPr marL="0" indent="0" algn="r">
              <a:lnSpc>
                <a:spcPct val="150000"/>
              </a:lnSpc>
              <a:buNone/>
            </a:pPr>
            <a:r>
              <a:rPr lang="ar-JO" sz="1400" dirty="0" smtClean="0">
                <a:latin typeface="Alexandria" pitchFamily="2" charset="-78"/>
                <a:cs typeface="Alexandria" pitchFamily="2" charset="-78"/>
              </a:rPr>
              <a:t>7</a:t>
            </a:r>
            <a:r>
              <a:rPr lang="ar-JO" sz="1400" dirty="0">
                <a:latin typeface="Alexandria" pitchFamily="2" charset="-78"/>
                <a:cs typeface="Alexandria" pitchFamily="2" charset="-78"/>
              </a:rPr>
              <a:t>. يجب تسوية أي مطالبات لاسترداد المعاملات الخاطئة أو غير الصحيحة التي تمت باستخدام حساب النقود الإلكترونية حسب الأولوية وذلك لتجنب أي صعوبات قد يواجها الزائر أثناء زيارته</a:t>
            </a:r>
          </a:p>
          <a:p>
            <a:pPr marL="0" indent="0" algn="r">
              <a:lnSpc>
                <a:spcPct val="150000"/>
              </a:lnSpc>
              <a:buNone/>
            </a:pPr>
            <a:r>
              <a:rPr lang="ar-JO" sz="1400" dirty="0" smtClean="0">
                <a:latin typeface="Alexandria" pitchFamily="2" charset="-78"/>
                <a:cs typeface="Alexandria" pitchFamily="2" charset="-78"/>
              </a:rPr>
              <a:t>8.. </a:t>
            </a:r>
            <a:r>
              <a:rPr lang="ar-JO" sz="1400" dirty="0">
                <a:latin typeface="Alexandria" pitchFamily="2" charset="-78"/>
                <a:cs typeface="Alexandria" pitchFamily="2" charset="-78"/>
              </a:rPr>
              <a:t>يجب أن تمتثل العملية التي يطبقها مقدم الخدمة لاسترداد الجزء غير المستخدم من مبلغ النقود الإلكترونية في دولة قطر للوائح التنظيمية لصرف العملاتالأجنبية القائمة </a:t>
            </a:r>
          </a:p>
          <a:p>
            <a:pPr marL="0" indent="0" algn="r">
              <a:lnSpc>
                <a:spcPct val="150000"/>
              </a:lnSpc>
              <a:buNone/>
            </a:pPr>
            <a:r>
              <a:rPr lang="ar-JO" sz="1400" dirty="0" smtClean="0">
                <a:latin typeface="Alexandria" pitchFamily="2" charset="-78"/>
                <a:cs typeface="Alexandria" pitchFamily="2" charset="-78"/>
              </a:rPr>
              <a:t>9</a:t>
            </a:r>
            <a:r>
              <a:rPr lang="ar-JO" sz="1400" dirty="0">
                <a:latin typeface="Alexandria" pitchFamily="2" charset="-78"/>
                <a:cs typeface="Alexandria" pitchFamily="2" charset="-78"/>
              </a:rPr>
              <a:t>. يجب رد الجزء غير المستخدم من مبلغ النقود الإلكترونية فقط إلى الحساب الذي تم تحويل الأموال منه في البداية.</a:t>
            </a: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617071295"/>
      </p:ext>
    </p:extLst>
  </p:cSld>
  <p:clrMapOvr>
    <a:masterClrMapping/>
  </p:clrMapOvr>
  <mc:AlternateContent xmlns:mc="http://schemas.openxmlformats.org/markup-compatibility/2006" xmlns:p14="http://schemas.microsoft.com/office/powerpoint/2010/main">
    <mc:Choice Requires="p14">
      <p:transition spd="slow" p14:dur="2000" advTm="110915"/>
    </mc:Choice>
    <mc:Fallback xmlns="">
      <p:transition spd="slow" advTm="110915"/>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219200"/>
          </a:xfrm>
        </p:spPr>
        <p:txBody>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079086"/>
            <a:ext cx="10515600" cy="5097427"/>
          </a:xfrm>
        </p:spPr>
        <p:txBody>
          <a:bodyPr>
            <a:noAutofit/>
          </a:bodyPr>
          <a:lstStyle/>
          <a:p>
            <a:pPr marL="0" indent="0" algn="r">
              <a:lnSpc>
                <a:spcPct val="150000"/>
              </a:lnSpc>
              <a:buNone/>
            </a:pPr>
            <a:r>
              <a:rPr lang="ar-JO" sz="1400" dirty="0" smtClean="0">
                <a:solidFill>
                  <a:schemeClr val="accent4"/>
                </a:solidFill>
                <a:latin typeface="Alexandria" pitchFamily="2" charset="-78"/>
                <a:cs typeface="Alexandria" pitchFamily="2" charset="-78"/>
              </a:rPr>
              <a:t>(21) </a:t>
            </a:r>
            <a:r>
              <a:rPr lang="ar-JO" sz="1400" dirty="0">
                <a:solidFill>
                  <a:schemeClr val="accent4"/>
                </a:solidFill>
                <a:latin typeface="Alexandria" pitchFamily="2" charset="-78"/>
                <a:cs typeface="Alexandria" pitchFamily="2" charset="-78"/>
              </a:rPr>
              <a:t>حظر مزاولة بعض الأعمال</a:t>
            </a:r>
          </a:p>
          <a:p>
            <a:pPr marL="0" indent="0" algn="r">
              <a:lnSpc>
                <a:spcPct val="150000"/>
              </a:lnSpc>
              <a:buNone/>
            </a:pPr>
            <a:r>
              <a:rPr lang="ar-JO" sz="1400" dirty="0" smtClean="0">
                <a:latin typeface="Alexandria" pitchFamily="2" charset="-78"/>
                <a:cs typeface="Alexandria" pitchFamily="2" charset="-78"/>
              </a:rPr>
              <a:t>21.1 </a:t>
            </a:r>
            <a:r>
              <a:rPr lang="ar-JO" sz="1400" dirty="0">
                <a:latin typeface="Alexandria" pitchFamily="2" charset="-78"/>
                <a:cs typeface="Alexandria" pitchFamily="2" charset="-78"/>
              </a:rPr>
              <a:t>على مقدم الخدمة من غير البنوك المرخصة، المرخص له بتقديم خدمات الدفع وتنفيذها </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أ</a:t>
            </a:r>
            <a:r>
              <a:rPr lang="ar-JO" sz="1400" dirty="0">
                <a:latin typeface="Alexandria" pitchFamily="2" charset="-78"/>
                <a:cs typeface="Alexandria" pitchFamily="2" charset="-78"/>
              </a:rPr>
              <a:t>. عدم منح القروض لأي عميل.</a:t>
            </a:r>
          </a:p>
          <a:p>
            <a:pPr marL="0" indent="0" algn="r">
              <a:lnSpc>
                <a:spcPct val="150000"/>
              </a:lnSpc>
              <a:buNone/>
            </a:pPr>
            <a:r>
              <a:rPr lang="ar-JO" sz="1400" dirty="0">
                <a:latin typeface="Alexandria" pitchFamily="2" charset="-78"/>
                <a:cs typeface="Alexandria" pitchFamily="2" charset="-78"/>
              </a:rPr>
              <a:t>ب عدم استخدام أي أموال للعميل أو أي فائدة مكتسبة من أي أموال للعميل لتمويل أي نشاط يمارسه مقدم الخدمة بأي شكل من الأشكال.</a:t>
            </a:r>
          </a:p>
          <a:p>
            <a:pPr marL="0" indent="0" algn="r">
              <a:lnSpc>
                <a:spcPct val="150000"/>
              </a:lnSpc>
              <a:buNone/>
            </a:pPr>
            <a:r>
              <a:rPr lang="ar-JO" sz="1400" dirty="0">
                <a:latin typeface="Alexandria" pitchFamily="2" charset="-78"/>
                <a:cs typeface="Alexandria" pitchFamily="2" charset="-78"/>
              </a:rPr>
              <a:t>ج. عدم إجراء التحويلات المالية عبر الحدود الأفراد خارج دولة قطر ما لم يحصل المرخص له على ترخيص محل صرافة من المصرف.</a:t>
            </a:r>
          </a:p>
          <a:p>
            <a:pPr marL="0" indent="0" algn="r">
              <a:lnSpc>
                <a:spcPct val="150000"/>
              </a:lnSpc>
              <a:buNone/>
            </a:pPr>
            <a:r>
              <a:rPr lang="ar-JO" sz="1400" dirty="0">
                <a:solidFill>
                  <a:schemeClr val="accent4"/>
                </a:solidFill>
                <a:latin typeface="Alexandria" pitchFamily="2" charset="-78"/>
                <a:cs typeface="Alexandria" pitchFamily="2" charset="-78"/>
              </a:rPr>
              <a:t>(</a:t>
            </a:r>
            <a:r>
              <a:rPr lang="ar-JO" sz="1400" dirty="0" smtClean="0">
                <a:solidFill>
                  <a:schemeClr val="accent4"/>
                </a:solidFill>
                <a:latin typeface="Alexandria" pitchFamily="2" charset="-78"/>
                <a:cs typeface="Alexandria" pitchFamily="2" charset="-78"/>
              </a:rPr>
              <a:t>22) </a:t>
            </a:r>
            <a:r>
              <a:rPr lang="ar-JO" sz="1400" dirty="0">
                <a:solidFill>
                  <a:schemeClr val="accent4"/>
                </a:solidFill>
                <a:latin typeface="Alexandria" pitchFamily="2" charset="-78"/>
                <a:cs typeface="Alexandria" pitchFamily="2" charset="-78"/>
              </a:rPr>
              <a:t>شروط أخرى</a:t>
            </a:r>
          </a:p>
          <a:p>
            <a:pPr marL="0" indent="0" algn="r">
              <a:lnSpc>
                <a:spcPct val="150000"/>
              </a:lnSpc>
              <a:buNone/>
            </a:pPr>
            <a:r>
              <a:rPr lang="ar-JO" sz="1400" dirty="0" smtClean="0">
                <a:latin typeface="Alexandria" pitchFamily="2" charset="-78"/>
                <a:cs typeface="Alexandria" pitchFamily="2" charset="-78"/>
              </a:rPr>
              <a:t>22.1 </a:t>
            </a:r>
            <a:r>
              <a:rPr lang="ar-JO" sz="1400" dirty="0">
                <a:latin typeface="Alexandria" pitchFamily="2" charset="-78"/>
                <a:cs typeface="Alexandria" pitchFamily="2" charset="-78"/>
              </a:rPr>
              <a:t>يجب على مقدم الخدمة ممارسة أنشطته بطريقة مهنية ومنظمة تماشياً مع الممارسات</a:t>
            </a:r>
          </a:p>
          <a:p>
            <a:pPr marL="0" indent="0" algn="r">
              <a:lnSpc>
                <a:spcPct val="150000"/>
              </a:lnSpc>
              <a:buNone/>
            </a:pPr>
            <a:r>
              <a:rPr lang="ar-JO" sz="1400" dirty="0">
                <a:latin typeface="Alexandria" pitchFamily="2" charset="-78"/>
                <a:cs typeface="Alexandria" pitchFamily="2" charset="-78"/>
              </a:rPr>
              <a:t>الجيدة في السوق</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 22.2 </a:t>
            </a:r>
            <a:r>
              <a:rPr lang="ar-JO" sz="1400" dirty="0">
                <a:latin typeface="Alexandria" pitchFamily="2" charset="-78"/>
                <a:cs typeface="Alexandria" pitchFamily="2" charset="-78"/>
              </a:rPr>
              <a:t>يجب على مقدم الخدمة الامتثال لأي متطلبات أو قيود أخرى محددة </a:t>
            </a:r>
            <a:r>
              <a:rPr lang="ar-JO" sz="1400" dirty="0" smtClean="0">
                <a:latin typeface="Alexandria" pitchFamily="2" charset="-78"/>
                <a:cs typeface="Alexandria" pitchFamily="2" charset="-78"/>
              </a:rPr>
              <a:t>يفرضها مصرف قطر المركزي على نطاق الترخيص الخاص به </a:t>
            </a:r>
          </a:p>
          <a:p>
            <a:pPr marL="0" indent="0" algn="r">
              <a:lnSpc>
                <a:spcPct val="150000"/>
              </a:lnSpc>
              <a:buNone/>
            </a:pPr>
            <a:endParaRPr lang="ar-JO" sz="1400" dirty="0" smtClean="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2958065968"/>
      </p:ext>
    </p:extLst>
  </p:cSld>
  <p:clrMapOvr>
    <a:masterClrMapping/>
  </p:clrMapOvr>
  <mc:AlternateContent xmlns:mc="http://schemas.openxmlformats.org/markup-compatibility/2006" xmlns:p14="http://schemas.microsoft.com/office/powerpoint/2010/main">
    <mc:Choice Requires="p14">
      <p:transition spd="slow" p14:dur="2000" advTm="71345"/>
    </mc:Choice>
    <mc:Fallback xmlns="">
      <p:transition spd="slow" advTm="7134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2511"/>
          </a:xfrm>
        </p:spPr>
        <p:txBody>
          <a:bodyPr>
            <a:normAutofit/>
          </a:bodyPr>
          <a:lstStyle/>
          <a:p>
            <a:pPr algn="ctr">
              <a:lnSpc>
                <a:spcPct val="150000"/>
              </a:lnSpc>
            </a:pPr>
            <a:r>
              <a:rPr lang="ar-JO" sz="20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177635"/>
            <a:ext cx="10515600" cy="5534891"/>
          </a:xfrm>
        </p:spPr>
        <p:txBody>
          <a:bodyPr>
            <a:noAutofit/>
          </a:bodyPr>
          <a:lstStyle/>
          <a:p>
            <a:pPr marL="0" indent="0" algn="r">
              <a:lnSpc>
                <a:spcPct val="150000"/>
              </a:lnSpc>
              <a:buNone/>
            </a:pPr>
            <a:r>
              <a:rPr lang="ar-JO" sz="1400" dirty="0" smtClean="0">
                <a:latin typeface="Alexandria" pitchFamily="2" charset="-78"/>
                <a:cs typeface="Alexandria" pitchFamily="2" charset="-78"/>
              </a:rPr>
              <a:t>22.3 </a:t>
            </a:r>
            <a:r>
              <a:rPr lang="ar-JO" sz="1400" dirty="0">
                <a:latin typeface="Alexandria" pitchFamily="2" charset="-78"/>
                <a:cs typeface="Alexandria" pitchFamily="2" charset="-78"/>
              </a:rPr>
              <a:t>يخضع مقدمي الخدمات لأحكام قانون مصرف قطر المركزي، والتي تشمل حق مصرف قطر المركزي في فرض مثل هذه الشروط والأحكام حسبما يراه ضروريا عند إصدار الترخيص بالتالي يحدد مصرف قطر المركزي عند منح  الترخيص خدمات الدفع الخاضعة للتنظيم والتي يجوز لمقدم الخدمة القيام بها. </a:t>
            </a:r>
          </a:p>
          <a:p>
            <a:pPr marL="0" indent="0" algn="r">
              <a:lnSpc>
                <a:spcPct val="150000"/>
              </a:lnSpc>
              <a:buNone/>
            </a:pPr>
            <a:r>
              <a:rPr lang="ar-JO" sz="1400" dirty="0" smtClean="0">
                <a:latin typeface="Alexandria" pitchFamily="2" charset="-78"/>
                <a:cs typeface="Alexandria" pitchFamily="2" charset="-78"/>
              </a:rPr>
              <a:t>22.4 </a:t>
            </a:r>
            <a:r>
              <a:rPr lang="ar-JO" sz="1400" dirty="0">
                <a:latin typeface="Alexandria" pitchFamily="2" charset="-78"/>
                <a:cs typeface="Alexandria" pitchFamily="2" charset="-78"/>
              </a:rPr>
              <a:t>إضافة إلى ذلك، يجوز للمصرف فرض قيود أو متطلبات إضافية بخلاف تلك المحددة سابقاً لمواجهة مخاطر محددة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22.5 </a:t>
            </a:r>
            <a:r>
              <a:rPr lang="ar-JO" sz="1400" dirty="0">
                <a:latin typeface="Alexandria" pitchFamily="2" charset="-78"/>
                <a:cs typeface="Alexandria" pitchFamily="2" charset="-78"/>
              </a:rPr>
              <a:t>يجب على مقدمي الخدمة الامتثال لجميع المتطلبات الرقابية والإشرافية الأخرى ذات الصلة في دولة قطر</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600" dirty="0" smtClean="0">
                <a:solidFill>
                  <a:schemeClr val="accent4"/>
                </a:solidFill>
                <a:latin typeface="Alexandria Medium" pitchFamily="2" charset="-78"/>
                <a:cs typeface="Alexandria Medium" pitchFamily="2" charset="-78"/>
              </a:rPr>
              <a:t>الباب الثالث ( عملية الترخيص )</a:t>
            </a:r>
          </a:p>
          <a:p>
            <a:pPr marL="0" indent="0" algn="r">
              <a:lnSpc>
                <a:spcPct val="150000"/>
              </a:lnSpc>
              <a:buNone/>
            </a:pPr>
            <a:r>
              <a:rPr lang="ar-JO" sz="1400" dirty="0" smtClean="0">
                <a:solidFill>
                  <a:schemeClr val="accent4"/>
                </a:solidFill>
                <a:latin typeface="Alexandria" pitchFamily="2" charset="-78"/>
                <a:cs typeface="Alexandria" pitchFamily="2" charset="-78"/>
              </a:rPr>
              <a:t>(23) </a:t>
            </a:r>
            <a:r>
              <a:rPr lang="ar-JO" sz="1400" dirty="0">
                <a:solidFill>
                  <a:schemeClr val="accent4"/>
                </a:solidFill>
                <a:latin typeface="Alexandria" pitchFamily="2" charset="-78"/>
                <a:cs typeface="Alexandria" pitchFamily="2" charset="-78"/>
              </a:rPr>
              <a:t>تقديم الطلبات</a:t>
            </a:r>
          </a:p>
          <a:p>
            <a:pPr marL="0" indent="0" algn="r">
              <a:lnSpc>
                <a:spcPct val="150000"/>
              </a:lnSpc>
              <a:buNone/>
            </a:pPr>
            <a:r>
              <a:rPr lang="ar-JO" sz="1400" dirty="0" smtClean="0">
                <a:latin typeface="Alexandria" pitchFamily="2" charset="-78"/>
                <a:cs typeface="Alexandria" pitchFamily="2" charset="-78"/>
              </a:rPr>
              <a:t>23.1 </a:t>
            </a:r>
            <a:r>
              <a:rPr lang="ar-JO" sz="1400" dirty="0">
                <a:latin typeface="Alexandria" pitchFamily="2" charset="-78"/>
                <a:cs typeface="Alexandria" pitchFamily="2" charset="-78"/>
              </a:rPr>
              <a:t>يتعين على الجهات الراغبة في الحصول على ترخيص للقيام بأي من خدمات الدفع داخل دولة قطر تقديم طلب خطي إلى المصرف، على أن يتم طلب الترخيص </a:t>
            </a:r>
            <a:r>
              <a:rPr lang="ar-JO" sz="1400" dirty="0" smtClean="0">
                <a:latin typeface="Alexandria" pitchFamily="2" charset="-78"/>
                <a:cs typeface="Alexandria" pitchFamily="2" charset="-78"/>
              </a:rPr>
              <a:t>على النحو </a:t>
            </a:r>
            <a:r>
              <a:rPr lang="ar-JO" sz="1400" dirty="0">
                <a:latin typeface="Alexandria" pitchFamily="2" charset="-78"/>
                <a:cs typeface="Alexandria" pitchFamily="2" charset="-78"/>
              </a:rPr>
              <a:t>الذي يحدده مصرف قطر المركزي (نموذج (1) مع تقديم المستندات التالية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a:t>
            </a:r>
            <a:r>
              <a:rPr lang="ar-JO" sz="1400" dirty="0">
                <a:latin typeface="Alexandria" pitchFamily="2" charset="-78"/>
                <a:cs typeface="Alexandria" pitchFamily="2" charset="-78"/>
              </a:rPr>
              <a:t>1. خطة عمل تحتوي على ما </a:t>
            </a:r>
            <a:r>
              <a:rPr lang="ar-JO" sz="1400" dirty="0" smtClean="0">
                <a:latin typeface="Alexandria" pitchFamily="2" charset="-78"/>
                <a:cs typeface="Alexandria" pitchFamily="2" charset="-78"/>
              </a:rPr>
              <a:t>يلي:</a:t>
            </a:r>
          </a:p>
          <a:p>
            <a:pPr marL="0" indent="0" algn="r">
              <a:lnSpc>
                <a:spcPct val="150000"/>
              </a:lnSpc>
              <a:buNone/>
            </a:pPr>
            <a:r>
              <a:rPr lang="ar-JO" sz="1400" dirty="0">
                <a:latin typeface="Alexandria" pitchFamily="2" charset="-78"/>
                <a:cs typeface="Alexandria" pitchFamily="2" charset="-78"/>
              </a:rPr>
              <a:t>أ. مقدمة حول مقدم الطلب والمساهمين معه تشمل نبذة عن تاريخهم العملي</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 ب</a:t>
            </a:r>
            <a:r>
              <a:rPr lang="ar-JO" sz="1400" dirty="0">
                <a:latin typeface="Alexandria" pitchFamily="2" charset="-78"/>
                <a:cs typeface="Alexandria" pitchFamily="2" charset="-78"/>
              </a:rPr>
              <a:t>. إذا كان مقدم الطلب كيان مؤسسي تفاصيل عن المجموعة المؤسسية </a:t>
            </a:r>
            <a:r>
              <a:rPr lang="ar-JO" sz="1400" dirty="0" smtClean="0">
                <a:latin typeface="Alexandria" pitchFamily="2" charset="-78"/>
                <a:cs typeface="Alexandria" pitchFamily="2" charset="-78"/>
              </a:rPr>
              <a:t>مثل الشركة </a:t>
            </a:r>
            <a:r>
              <a:rPr lang="ar-JO" sz="1400" dirty="0">
                <a:latin typeface="Alexandria" pitchFamily="2" charset="-78"/>
                <a:cs typeface="Alexandria" pitchFamily="2" charset="-78"/>
              </a:rPr>
              <a:t>الأم والشركات التابعة والشركات ذات الصلة، بما في ذلك هيكل الملكية ونسبة المساهمة.</a:t>
            </a:r>
          </a:p>
          <a:p>
            <a:pPr marL="0" indent="0" algn="r">
              <a:lnSpc>
                <a:spcPct val="15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3678" y="0"/>
            <a:ext cx="1329043" cy="1079086"/>
          </a:xfrm>
          <a:prstGeom prst="rect">
            <a:avLst/>
          </a:prstGeom>
        </p:spPr>
      </p:pic>
    </p:spTree>
    <p:extLst>
      <p:ext uri="{BB962C8B-B14F-4D97-AF65-F5344CB8AC3E}">
        <p14:creationId xmlns:p14="http://schemas.microsoft.com/office/powerpoint/2010/main" val="2243030213"/>
      </p:ext>
    </p:extLst>
  </p:cSld>
  <p:clrMapOvr>
    <a:masterClrMapping/>
  </p:clrMapOvr>
  <mc:AlternateContent xmlns:mc="http://schemas.openxmlformats.org/markup-compatibility/2006" xmlns:p14="http://schemas.microsoft.com/office/powerpoint/2010/main">
    <mc:Choice Requires="p14">
      <p:transition spd="slow" p14:dur="2000" advTm="121862"/>
    </mc:Choice>
    <mc:Fallback xmlns="">
      <p:transition spd="slow" advTm="121862"/>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690688"/>
            <a:ext cx="10515600" cy="4840741"/>
          </a:xfrm>
        </p:spPr>
        <p:txBody>
          <a:bodyPr>
            <a:noAutofit/>
          </a:bodyPr>
          <a:lstStyle/>
          <a:p>
            <a:pPr marL="0" indent="0" algn="r">
              <a:lnSpc>
                <a:spcPct val="150000"/>
              </a:lnSpc>
              <a:buNone/>
            </a:pPr>
            <a:r>
              <a:rPr lang="ar-JO" sz="1400" dirty="0">
                <a:latin typeface="Alexandria" pitchFamily="2" charset="-78"/>
                <a:cs typeface="Alexandria" pitchFamily="2" charset="-78"/>
              </a:rPr>
              <a:t>ج. وصف خدمات الدفع المقترح تقديمها من قبل مقدم الطلب داخل دولة قطر.</a:t>
            </a:r>
          </a:p>
          <a:p>
            <a:pPr marL="0" indent="0" algn="r">
              <a:lnSpc>
                <a:spcPct val="150000"/>
              </a:lnSpc>
              <a:buNone/>
            </a:pPr>
            <a:r>
              <a:rPr lang="ar-JO" sz="1400" dirty="0">
                <a:latin typeface="Alexandria" pitchFamily="2" charset="-78"/>
                <a:cs typeface="Alexandria" pitchFamily="2" charset="-78"/>
              </a:rPr>
              <a:t>د. مخطط يوضح الهيكل التنظيمي المقترح مجلس الإدارة، الرئيس التنفيذي الإدارات وقنوات رفع التقارير، وعدد الموظفين)</a:t>
            </a:r>
          </a:p>
          <a:p>
            <a:pPr marL="0" indent="0" algn="r">
              <a:lnSpc>
                <a:spcPct val="150000"/>
              </a:lnSpc>
              <a:buNone/>
            </a:pPr>
            <a:r>
              <a:rPr lang="ar-JO" sz="1400" dirty="0" smtClean="0">
                <a:latin typeface="Alexandria" pitchFamily="2" charset="-78"/>
                <a:cs typeface="Alexandria" pitchFamily="2" charset="-78"/>
              </a:rPr>
              <a:t>ه. </a:t>
            </a:r>
            <a:r>
              <a:rPr lang="ar-JO" sz="1400" dirty="0">
                <a:latin typeface="Alexandria" pitchFamily="2" charset="-78"/>
                <a:cs typeface="Alexandria" pitchFamily="2" charset="-78"/>
              </a:rPr>
              <a:t>وصف الغرض من استخدام الوكلاء والفروع ووصف ترتيبات </a:t>
            </a:r>
            <a:r>
              <a:rPr lang="ar-JO" sz="1400" dirty="0" smtClean="0">
                <a:latin typeface="Alexandria" pitchFamily="2" charset="-78"/>
                <a:cs typeface="Alexandria" pitchFamily="2" charset="-78"/>
              </a:rPr>
              <a:t>الإسناد الخارجي </a:t>
            </a:r>
            <a:r>
              <a:rPr lang="ar-JO" sz="1400" dirty="0">
                <a:latin typeface="Alexandria" pitchFamily="2" charset="-78"/>
                <a:cs typeface="Alexandria" pitchFamily="2" charset="-78"/>
              </a:rPr>
              <a:t>ووصف مشاركتها في نظام المدفوعات الوطنية والدولية</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و. </a:t>
            </a:r>
            <a:r>
              <a:rPr lang="ar-JO" sz="1400" dirty="0">
                <a:latin typeface="Alexandria" pitchFamily="2" charset="-78"/>
                <a:cs typeface="Alexandria" pitchFamily="2" charset="-78"/>
              </a:rPr>
              <a:t>الهيكل الوظيفي والفني لخدمات نظام الدفع المقترح</a:t>
            </a:r>
            <a:r>
              <a:rPr lang="ar-JO" sz="1400" dirty="0" smtClean="0">
                <a:latin typeface="Alexandria" pitchFamily="2" charset="-78"/>
                <a:cs typeface="Alexandria" pitchFamily="2" charset="-78"/>
              </a:rPr>
              <a:t>.</a:t>
            </a:r>
          </a:p>
          <a:p>
            <a:pPr marL="0" indent="0" algn="r">
              <a:lnSpc>
                <a:spcPct val="15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ز. إستراتيجية العمل والتي توضح أهدافها السوقية والمقترح لكيفية </a:t>
            </a:r>
            <a:r>
              <a:rPr lang="ar-JO" sz="1400" dirty="0" smtClean="0">
                <a:latin typeface="Alexandria" pitchFamily="2" charset="-78"/>
                <a:cs typeface="Alexandria" pitchFamily="2" charset="-78"/>
              </a:rPr>
              <a:t>استرداد استثمارات </a:t>
            </a:r>
            <a:r>
              <a:rPr lang="ar-JO" sz="1400" dirty="0">
                <a:latin typeface="Alexandria" pitchFamily="2" charset="-78"/>
                <a:cs typeface="Alexandria" pitchFamily="2" charset="-78"/>
              </a:rPr>
              <a:t>مقدم الطلب</a:t>
            </a:r>
            <a:r>
              <a:rPr lang="ar-JO" sz="1400" dirty="0" smtClean="0">
                <a:latin typeface="Alexandria" pitchFamily="2" charset="-78"/>
                <a:cs typeface="Alexandria" pitchFamily="2" charset="-78"/>
              </a:rPr>
              <a:t>.</a:t>
            </a:r>
          </a:p>
          <a:p>
            <a:pPr marL="0" indent="0" algn="r">
              <a:lnSpc>
                <a:spcPct val="150000"/>
              </a:lnSpc>
              <a:buNone/>
            </a:pPr>
            <a:r>
              <a:rPr lang="ar-JO" sz="1400" dirty="0">
                <a:latin typeface="Alexandria" pitchFamily="2" charset="-78"/>
                <a:cs typeface="Alexandria" pitchFamily="2" charset="-78"/>
              </a:rPr>
              <a:t>ح حساب الميزانية المتوقعة للسنوات المالية الثلاث الأولى والتي تبين قدرة مقدم الطلب على توظيف أنظمة وموارد وإجراءات ملائمة ومتناسبة بهدف العمل على نحو سليم، وتبين قدرته على تحقيق عائد جيد على الاستثمار.</a:t>
            </a:r>
          </a:p>
          <a:p>
            <a:pPr marL="0" indent="0" algn="r">
              <a:lnSpc>
                <a:spcPct val="150000"/>
              </a:lnSpc>
              <a:buNone/>
            </a:pPr>
            <a:r>
              <a:rPr lang="ar-JO" sz="1400" dirty="0">
                <a:latin typeface="Alexandria" pitchFamily="2" charset="-78"/>
                <a:cs typeface="Alexandria" pitchFamily="2" charset="-78"/>
              </a:rPr>
              <a:t>2 نسخة من السجل التجاري ساري المفعول المقدم الطلب.</a:t>
            </a:r>
          </a:p>
          <a:p>
            <a:pPr marL="0" indent="0" algn="r">
              <a:lnSpc>
                <a:spcPct val="150000"/>
              </a:lnSpc>
              <a:buNone/>
            </a:pPr>
            <a:r>
              <a:rPr lang="ar-JO" sz="1400" dirty="0">
                <a:latin typeface="Alexandria" pitchFamily="2" charset="-78"/>
                <a:cs typeface="Alexandria" pitchFamily="2" charset="-78"/>
              </a:rPr>
              <a:t>3 مسودة لمذكرة التفاهم وعقد التأسيس الخاص بمقدم الطلب؛ ويجب أن تنص مذكرة التفاهم وعقد التأسيس صراحة على ممارسة الأنشطة المقترحة في طلب الترخيص، ويجب منع مقدم الطلب من مزاولة أي أنشطة تجارية أخرى مالم تكن هذه الأنشطة ناشئة عن الأنشطة التي تزاولها أو مرتبطة بها.</a:t>
            </a:r>
          </a:p>
          <a:p>
            <a:pPr marL="0" indent="0" algn="r">
              <a:lnSpc>
                <a:spcPct val="150000"/>
              </a:lnSpc>
              <a:buNone/>
            </a:pP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a:p>
            <a:pPr marL="0" indent="0" algn="r">
              <a:lnSpc>
                <a:spcPct val="15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0630" y="116760"/>
            <a:ext cx="1335140" cy="1079086"/>
          </a:xfrm>
          <a:prstGeom prst="rect">
            <a:avLst/>
          </a:prstGeom>
        </p:spPr>
      </p:pic>
    </p:spTree>
    <p:extLst>
      <p:ext uri="{BB962C8B-B14F-4D97-AF65-F5344CB8AC3E}">
        <p14:creationId xmlns:p14="http://schemas.microsoft.com/office/powerpoint/2010/main" val="1987312471"/>
      </p:ext>
    </p:extLst>
  </p:cSld>
  <p:clrMapOvr>
    <a:masterClrMapping/>
  </p:clrMapOvr>
  <mc:AlternateContent xmlns:mc="http://schemas.openxmlformats.org/markup-compatibility/2006" xmlns:p14="http://schemas.microsoft.com/office/powerpoint/2010/main">
    <mc:Choice Requires="p14">
      <p:transition spd="slow" p14:dur="2000" advTm="121712"/>
    </mc:Choice>
    <mc:Fallback xmlns="">
      <p:transition spd="slow" advTm="121712"/>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lnSpc>
                <a:spcPct val="150000"/>
              </a:lnSpc>
            </a:pPr>
            <a:r>
              <a:rPr lang="ar-JO" sz="18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567544"/>
            <a:ext cx="10758714" cy="4934856"/>
          </a:xfrm>
        </p:spPr>
        <p:txBody>
          <a:bodyPr>
            <a:noAutofit/>
          </a:bodyPr>
          <a:lstStyle/>
          <a:p>
            <a:pPr marL="0" indent="0" algn="r">
              <a:lnSpc>
                <a:spcPct val="200000"/>
              </a:lnSpc>
              <a:buNone/>
            </a:pPr>
            <a:r>
              <a:rPr lang="ar-JO" sz="1400" dirty="0">
                <a:latin typeface="Alexandria" pitchFamily="2" charset="-78"/>
                <a:cs typeface="Alexandria" pitchFamily="2" charset="-78"/>
              </a:rPr>
              <a:t>5. في حال كان مقدم الطلب أو المجموعة المؤسسية التي ينتمي إليها تخضع لإشراف أي هيئة تنظيمية غير المصرف، يجب تقديم خطاب عدم ممانعة على طلب الترخيص المقترح من المشرف على المجموعة التي ينتمي إليها مقدم الطلب، مع إثبات بأن الوضع التنظيمي لمقدم الطلب والمجموعة جيد ومتوافق مع المتطلبات الرقابية المعمول بها، بما في ذلك المتطلبات المتعلقة بكفاية رأس المال</a:t>
            </a:r>
          </a:p>
          <a:p>
            <a:pPr marL="0" indent="0" algn="r">
              <a:lnSpc>
                <a:spcPct val="200000"/>
              </a:lnSpc>
              <a:buNone/>
            </a:pPr>
            <a:r>
              <a:rPr lang="ar-JO" sz="1400" dirty="0">
                <a:latin typeface="Alexandria" pitchFamily="2" charset="-78"/>
                <a:cs typeface="Alexandria" pitchFamily="2" charset="-78"/>
              </a:rPr>
              <a:t>والملاءة المالية</a:t>
            </a:r>
            <a:r>
              <a:rPr lang="ar-JO" sz="1400" dirty="0" smtClean="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6. هوية المدراء والأفراد المسؤولين أو الذين سيتولون مسؤولية إدارة الجهة المقدمة للطلب، والأفراد (حيثما وجب المسؤولين أو الذين سيتولون مسؤولية إدارة أنشطة خدمات الدفع التي يقدمها مقدم الطلب</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7 </a:t>
            </a:r>
            <a:r>
              <a:rPr lang="ar-JO" sz="1400" dirty="0">
                <a:latin typeface="Alexandria" pitchFamily="2" charset="-78"/>
                <a:cs typeface="Alexandria" pitchFamily="2" charset="-78"/>
              </a:rPr>
              <a:t>في حال كان مقدم الطلب مؤسسة قائمة نسخ من البيانات المالية المدققة </a:t>
            </a:r>
            <a:r>
              <a:rPr lang="ar-JO" sz="1400" dirty="0" smtClean="0">
                <a:latin typeface="Alexandria" pitchFamily="2" charset="-78"/>
                <a:cs typeface="Alexandria" pitchFamily="2" charset="-78"/>
              </a:rPr>
              <a:t>للسنوات الثلاث </a:t>
            </a:r>
            <a:r>
              <a:rPr lang="ar-JO" sz="1400" dirty="0">
                <a:latin typeface="Alexandria" pitchFamily="2" charset="-78"/>
                <a:cs typeface="Alexandria" pitchFamily="2" charset="-78"/>
              </a:rPr>
              <a:t>الأخيرة</a:t>
            </a:r>
            <a:r>
              <a:rPr lang="ar-JO" sz="1400" dirty="0" smtClean="0">
                <a:latin typeface="Alexandria" pitchFamily="2" charset="-78"/>
                <a:cs typeface="Alexandria" pitchFamily="2" charset="-78"/>
              </a:rPr>
              <a:t>.</a:t>
            </a:r>
          </a:p>
          <a:p>
            <a:pPr marL="0" indent="0" algn="r">
              <a:lnSpc>
                <a:spcPct val="200000"/>
              </a:lnSpc>
              <a:buNone/>
            </a:pPr>
            <a:r>
              <a:rPr lang="ar-JO" sz="1400" dirty="0">
                <a:latin typeface="Alexandria" pitchFamily="2" charset="-78"/>
                <a:cs typeface="Alexandria" pitchFamily="2" charset="-78"/>
              </a:rPr>
              <a:t>8. إذا كان مقدم الطلب جهة قائمة لتزويد خدمات الدفع نسخ من الاعتماد، أو الترخيص، أو التصريح، أو الإذن الذي تم الحصول عليه مسبقاً من المصرف أو أي جهة تنظيمية فيما يتعلق بتقديم أي خدمة من خدمات الدفع.</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smtClean="0">
                <a:latin typeface="Alexandria" pitchFamily="2" charset="-78"/>
                <a:cs typeface="Alexandria" pitchFamily="2" charset="-78"/>
              </a:rPr>
              <a:t> </a:t>
            </a: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0630" y="146257"/>
            <a:ext cx="1335140" cy="1079086"/>
          </a:xfrm>
          <a:prstGeom prst="rect">
            <a:avLst/>
          </a:prstGeom>
        </p:spPr>
      </p:pic>
    </p:spTree>
    <p:extLst>
      <p:ext uri="{BB962C8B-B14F-4D97-AF65-F5344CB8AC3E}">
        <p14:creationId xmlns:p14="http://schemas.microsoft.com/office/powerpoint/2010/main" val="341503305"/>
      </p:ext>
    </p:extLst>
  </p:cSld>
  <p:clrMapOvr>
    <a:masterClrMapping/>
  </p:clrMapOvr>
  <mc:AlternateContent xmlns:mc="http://schemas.openxmlformats.org/markup-compatibility/2006" xmlns:p14="http://schemas.microsoft.com/office/powerpoint/2010/main">
    <mc:Choice Requires="p14">
      <p:transition spd="slow" p14:dur="2000" advTm="101012"/>
    </mc:Choice>
    <mc:Fallback xmlns="">
      <p:transition spd="slow" advTm="10101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26646"/>
          </a:xfrm>
        </p:spPr>
        <p:txBody>
          <a:bodyPr>
            <a:normAutofit/>
          </a:bodyPr>
          <a:lstStyle/>
          <a:p>
            <a:pPr algn="ctr"/>
            <a:r>
              <a:rPr lang="ar-JO" sz="1800" dirty="0">
                <a:solidFill>
                  <a:srgbClr val="00B0F0"/>
                </a:solidFill>
                <a:latin typeface="Alexandria Black" pitchFamily="2" charset="-78"/>
                <a:cs typeface="Alexandria Black" pitchFamily="2" charset="-78"/>
              </a:rPr>
              <a:t>لائحة خدمات الدفع ( ترخيص و تنظيم مقدمي خدمات الدفع ) - دول قطر </a:t>
            </a:r>
            <a:endParaRPr lang="en-US" sz="1800" dirty="0">
              <a:solidFill>
                <a:srgbClr val="00B0F0"/>
              </a:solidFill>
              <a:latin typeface="Alexandria Black" pitchFamily="2" charset="-78"/>
              <a:cs typeface="Alexandria Black" pitchFamily="2" charset="-78"/>
            </a:endParaRPr>
          </a:p>
        </p:txBody>
      </p:sp>
      <p:sp>
        <p:nvSpPr>
          <p:cNvPr id="3" name="Content Placeholder 2"/>
          <p:cNvSpPr>
            <a:spLocks noGrp="1"/>
          </p:cNvSpPr>
          <p:nvPr>
            <p:ph idx="1"/>
          </p:nvPr>
        </p:nvSpPr>
        <p:spPr>
          <a:xfrm>
            <a:off x="838200" y="1291771"/>
            <a:ext cx="10515600" cy="4885192"/>
          </a:xfrm>
        </p:spPr>
        <p:txBody>
          <a:bodyPr>
            <a:normAutofit/>
          </a:bodyPr>
          <a:lstStyle/>
          <a:p>
            <a:pPr marL="0" indent="0" algn="r">
              <a:lnSpc>
                <a:spcPct val="150000"/>
              </a:lnSpc>
              <a:buNone/>
            </a:pPr>
            <a:r>
              <a:rPr lang="ar-JO" sz="1400" dirty="0" smtClean="0">
                <a:latin typeface="Alexandria" pitchFamily="2" charset="-78"/>
                <a:cs typeface="Alexandria" pitchFamily="2" charset="-78"/>
              </a:rPr>
              <a:t>9. </a:t>
            </a:r>
            <a:r>
              <a:rPr lang="ar-JO" sz="1400" dirty="0">
                <a:latin typeface="Alexandria" pitchFamily="2" charset="-78"/>
                <a:cs typeface="Alexandria" pitchFamily="2" charset="-78"/>
              </a:rPr>
              <a:t>دليل على أن مقدم الطلب يحتفظ برأس مال أولي لأغراض التنظيم وفقاً للأحكام المذكورة في الباب الثاني من هذه اللائحة. </a:t>
            </a:r>
          </a:p>
          <a:p>
            <a:pPr marL="0" indent="0" algn="r">
              <a:lnSpc>
                <a:spcPct val="150000"/>
              </a:lnSpc>
              <a:buNone/>
            </a:pPr>
            <a:r>
              <a:rPr lang="ar-JO" sz="1400" dirty="0" smtClean="0">
                <a:latin typeface="Alexandria" pitchFamily="2" charset="-78"/>
                <a:cs typeface="Alexandria" pitchFamily="2" charset="-78"/>
              </a:rPr>
              <a:t>10</a:t>
            </a:r>
            <a:r>
              <a:rPr lang="ar-JO" sz="1400" dirty="0">
                <a:latin typeface="Alexandria" pitchFamily="2" charset="-78"/>
                <a:cs typeface="Alexandria" pitchFamily="2" charset="-78"/>
              </a:rPr>
              <a:t>. وصف التدابير المتخذة لحماية مستخدمي خدمات الدفع وفقاً للأحكام المذكورة في الباب الثاني من هذه اللائحة. </a:t>
            </a:r>
          </a:p>
          <a:p>
            <a:pPr marL="0" indent="0" algn="r">
              <a:lnSpc>
                <a:spcPct val="150000"/>
              </a:lnSpc>
              <a:buNone/>
            </a:pPr>
            <a:r>
              <a:rPr lang="ar-JO" sz="1400" dirty="0" smtClean="0">
                <a:latin typeface="Alexandria" pitchFamily="2" charset="-78"/>
                <a:cs typeface="Alexandria" pitchFamily="2" charset="-78"/>
              </a:rPr>
              <a:t>11</a:t>
            </a:r>
            <a:r>
              <a:rPr lang="ar-JO" sz="1400" dirty="0">
                <a:latin typeface="Alexandria" pitchFamily="2" charset="-78"/>
                <a:cs typeface="Alexandria" pitchFamily="2" charset="-78"/>
              </a:rPr>
              <a:t>. وصف ترتيبات الحوكمة لدى مقدم الطلب وآليات الرقابة الداخلية بما في ذلك إجراءات إدارة المخاطر والإجراءات المحاسبية التي توضح أن هذه الترتيبات والآليات والإجراءات ملائمة ومتناسبة وسليمة وكافية.</a:t>
            </a:r>
          </a:p>
          <a:p>
            <a:pPr marL="0" indent="0" algn="r">
              <a:lnSpc>
                <a:spcPct val="150000"/>
              </a:lnSpc>
              <a:buNone/>
            </a:pPr>
            <a:r>
              <a:rPr lang="ar-JO" sz="1400" dirty="0">
                <a:latin typeface="Alexandria" pitchFamily="2" charset="-78"/>
                <a:cs typeface="Alexandria" pitchFamily="2" charset="-78"/>
              </a:rPr>
              <a:t>12. تقييم مستقل للمخاطر التي يمكن أن يواجها مقدم الطلب والإطار المقترح للأنظمة والضوابط المقررة للتصدي لهذه المخاطر. ويجب أن يتضمن تقييم المخاطر وإطار الضوابط على الأقل ما يلي</a:t>
            </a:r>
          </a:p>
          <a:p>
            <a:pPr marL="0" indent="0" algn="r">
              <a:lnSpc>
                <a:spcPct val="150000"/>
              </a:lnSpc>
              <a:buNone/>
            </a:pPr>
            <a:r>
              <a:rPr lang="ar-JO" sz="1400" dirty="0" smtClean="0">
                <a:latin typeface="Alexandria" pitchFamily="2" charset="-78"/>
                <a:cs typeface="Alexandria" pitchFamily="2" charset="-78"/>
              </a:rPr>
              <a:t>ا</a:t>
            </a:r>
            <a:r>
              <a:rPr lang="ar-JO" sz="1400" dirty="0">
                <a:latin typeface="Alexandria" pitchFamily="2" charset="-78"/>
                <a:cs typeface="Alexandria" pitchFamily="2" charset="-78"/>
              </a:rPr>
              <a:t>. تدابير تسوية مطالبات المدفوعات والتدابير الوقائية للحد من مخاطر التسوية.</a:t>
            </a:r>
          </a:p>
          <a:p>
            <a:pPr marL="0" indent="0" algn="r">
              <a:lnSpc>
                <a:spcPct val="150000"/>
              </a:lnSpc>
              <a:buNone/>
            </a:pPr>
            <a:r>
              <a:rPr lang="ar-JO" sz="1400" dirty="0">
                <a:latin typeface="Alexandria" pitchFamily="2" charset="-78"/>
                <a:cs typeface="Alexandria" pitchFamily="2" charset="-78"/>
              </a:rPr>
              <a:t>ب التدابير المطبقة لمكافحة الاحتيال.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ج</a:t>
            </a:r>
            <a:r>
              <a:rPr lang="ar-JO" sz="1400" dirty="0">
                <a:latin typeface="Alexandria" pitchFamily="2" charset="-78"/>
                <a:cs typeface="Alexandria" pitchFamily="2" charset="-78"/>
              </a:rPr>
              <a:t>. الترتيبات الوسائل الأمنية التي وضعها مقدم الطلب الحماية النظام من التهديدات السيبرانية مخاطر أمن المعلومات</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د</a:t>
            </a:r>
            <a:r>
              <a:rPr lang="ar-JO" sz="1400" dirty="0">
                <a:latin typeface="Alexandria" pitchFamily="2" charset="-78"/>
                <a:cs typeface="Alexandria" pitchFamily="2" charset="-78"/>
              </a:rPr>
              <a:t>. المخاطر التشغيلية التي تم تحديدها وآلية الرقابة.</a:t>
            </a:r>
          </a:p>
          <a:p>
            <a:pPr marL="0" indent="0" algn="r">
              <a:lnSpc>
                <a:spcPct val="150000"/>
              </a:lnSpc>
              <a:buNone/>
            </a:pPr>
            <a:r>
              <a:rPr lang="ar-JO" sz="1400" dirty="0">
                <a:latin typeface="Alexandria" pitchFamily="2" charset="-78"/>
                <a:cs typeface="Alexandria" pitchFamily="2" charset="-78"/>
              </a:rPr>
              <a:t>ه ترتيبات ضمان استمرارية العمل والتعافي من الكوارث.</a:t>
            </a:r>
          </a:p>
        </p:txBody>
      </p:sp>
      <p:pic>
        <p:nvPicPr>
          <p:cNvPr id="4" name="Picture 3"/>
          <p:cNvPicPr>
            <a:picLocks noChangeAspect="1"/>
          </p:cNvPicPr>
          <p:nvPr/>
        </p:nvPicPr>
        <p:blipFill>
          <a:blip r:embed="rId2"/>
          <a:stretch>
            <a:fillRect/>
          </a:stretch>
        </p:blipFill>
        <p:spPr>
          <a:xfrm>
            <a:off x="310739" y="0"/>
            <a:ext cx="1335140" cy="1079086"/>
          </a:xfrm>
          <a:prstGeom prst="rect">
            <a:avLst/>
          </a:prstGeom>
        </p:spPr>
      </p:pic>
    </p:spTree>
    <p:extLst>
      <p:ext uri="{BB962C8B-B14F-4D97-AF65-F5344CB8AC3E}">
        <p14:creationId xmlns:p14="http://schemas.microsoft.com/office/powerpoint/2010/main" val="396878377"/>
      </p:ext>
    </p:extLst>
  </p:cSld>
  <p:clrMapOvr>
    <a:masterClrMapping/>
  </p:clrMapOvr>
  <mc:AlternateContent xmlns:mc="http://schemas.openxmlformats.org/markup-compatibility/2006" xmlns:p14="http://schemas.microsoft.com/office/powerpoint/2010/main">
    <mc:Choice Requires="p14">
      <p:transition spd="slow" p14:dur="2000" advTm="106196"/>
    </mc:Choice>
    <mc:Fallback xmlns="">
      <p:transition spd="slow" advTm="10619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18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397479"/>
            <a:ext cx="10515600" cy="4830794"/>
          </a:xfrm>
        </p:spPr>
        <p:txBody>
          <a:bodyPr>
            <a:normAutofit/>
          </a:bodyPr>
          <a:lstStyle/>
          <a:p>
            <a:pPr marL="0" indent="0" algn="r">
              <a:lnSpc>
                <a:spcPct val="150000"/>
              </a:lnSpc>
              <a:buNone/>
            </a:pPr>
            <a:r>
              <a:rPr lang="ar-JO" sz="1400" dirty="0">
                <a:solidFill>
                  <a:schemeClr val="accent4"/>
                </a:solidFill>
                <a:latin typeface="Alexandria" pitchFamily="2" charset="-78"/>
                <a:cs typeface="Alexandria" pitchFamily="2" charset="-78"/>
              </a:rPr>
              <a:t>(</a:t>
            </a:r>
            <a:r>
              <a:rPr lang="ar-JO" sz="1400" dirty="0" smtClean="0">
                <a:solidFill>
                  <a:schemeClr val="accent4"/>
                </a:solidFill>
                <a:latin typeface="Alexandria" pitchFamily="2" charset="-78"/>
                <a:cs typeface="Alexandria" pitchFamily="2" charset="-78"/>
              </a:rPr>
              <a:t>24) </a:t>
            </a:r>
            <a:r>
              <a:rPr lang="ar-JO" sz="1400" dirty="0">
                <a:solidFill>
                  <a:schemeClr val="accent4"/>
                </a:solidFill>
                <a:latin typeface="Alexandria" pitchFamily="2" charset="-78"/>
                <a:cs typeface="Alexandria" pitchFamily="2" charset="-78"/>
              </a:rPr>
              <a:t>تعديل شروط الترخيص</a:t>
            </a:r>
          </a:p>
          <a:p>
            <a:pPr marL="0" indent="0" algn="r">
              <a:lnSpc>
                <a:spcPct val="150000"/>
              </a:lnSpc>
              <a:buNone/>
            </a:pPr>
            <a:r>
              <a:rPr lang="ar-JO" sz="1400" dirty="0" smtClean="0">
                <a:latin typeface="Alexandria" pitchFamily="2" charset="-78"/>
                <a:cs typeface="Alexandria" pitchFamily="2" charset="-78"/>
              </a:rPr>
              <a:t>24.1 </a:t>
            </a:r>
            <a:r>
              <a:rPr lang="ar-JO" sz="1400" dirty="0">
                <a:latin typeface="Alexandria" pitchFamily="2" charset="-78"/>
                <a:cs typeface="Alexandria" pitchFamily="2" charset="-78"/>
              </a:rPr>
              <a:t>يجوز للمصرف تعديل شروط الترخيص بناء على طلب مقدم الخدمة في أي من الحالات التالية:</a:t>
            </a:r>
          </a:p>
          <a:p>
            <a:pPr marL="0" indent="0" algn="r">
              <a:lnSpc>
                <a:spcPct val="150000"/>
              </a:lnSpc>
              <a:buNone/>
            </a:pPr>
            <a:r>
              <a:rPr lang="ar-JO" sz="1400" dirty="0">
                <a:latin typeface="Alexandria" pitchFamily="2" charset="-78"/>
                <a:cs typeface="Alexandria" pitchFamily="2" charset="-78"/>
              </a:rPr>
              <a:t>ا. إضافة أي خدمات أو أعمال أو أنشطة دفع خاضعة للإشراف إلى </a:t>
            </a:r>
            <a:r>
              <a:rPr lang="ar-JO" sz="1400" dirty="0" smtClean="0">
                <a:latin typeface="Alexandria" pitchFamily="2" charset="-78"/>
                <a:cs typeface="Alexandria" pitchFamily="2" charset="-78"/>
              </a:rPr>
              <a:t>الجهات المرخص </a:t>
            </a:r>
            <a:r>
              <a:rPr lang="ar-JO" sz="1400" dirty="0">
                <a:latin typeface="Alexandria" pitchFamily="2" charset="-78"/>
                <a:cs typeface="Alexandria" pitchFamily="2" charset="-78"/>
              </a:rPr>
              <a:t>لها بتقديمها</a:t>
            </a:r>
            <a:r>
              <a:rPr lang="ar-JO" sz="1400" dirty="0" smtClean="0">
                <a:latin typeface="Alexandria" pitchFamily="2" charset="-78"/>
                <a:cs typeface="Alexandria" pitchFamily="2" charset="-78"/>
              </a:rPr>
              <a:t>.</a:t>
            </a:r>
            <a:endParaRPr lang="ar-JO" sz="1400" dirty="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ب</a:t>
            </a:r>
            <a:r>
              <a:rPr lang="ar-JO" sz="1400" dirty="0">
                <a:latin typeface="Alexandria" pitchFamily="2" charset="-78"/>
                <a:cs typeface="Alexandria" pitchFamily="2" charset="-78"/>
              </a:rPr>
              <a:t>. تعديل أو إلغاء شرط أو أكثر من الشروط المحددة في </a:t>
            </a:r>
            <a:r>
              <a:rPr lang="ar-JO" sz="1400" dirty="0" smtClean="0">
                <a:latin typeface="Alexandria" pitchFamily="2" charset="-78"/>
                <a:cs typeface="Alexandria" pitchFamily="2" charset="-78"/>
              </a:rPr>
              <a:t>الترخيص</a:t>
            </a:r>
          </a:p>
          <a:p>
            <a:pPr marL="0" indent="0" algn="r">
              <a:lnSpc>
                <a:spcPct val="150000"/>
              </a:lnSpc>
              <a:buNone/>
            </a:pPr>
            <a:r>
              <a:rPr lang="ar-JO" sz="1400" dirty="0">
                <a:latin typeface="Alexandria" pitchFamily="2" charset="-78"/>
                <a:cs typeface="Alexandria" pitchFamily="2" charset="-78"/>
              </a:rPr>
              <a:t>ج. إلغاء أي من الخدمات أو الأعمال أو الأنشطة المرخص تقديمها. </a:t>
            </a:r>
            <a:endParaRPr lang="ar-JO" sz="1400" dirty="0" smtClean="0">
              <a:latin typeface="Alexandria" pitchFamily="2" charset="-78"/>
              <a:cs typeface="Alexandria" pitchFamily="2" charset="-78"/>
            </a:endParaRPr>
          </a:p>
          <a:p>
            <a:pPr marL="0" indent="0" algn="r">
              <a:lnSpc>
                <a:spcPct val="150000"/>
              </a:lnSpc>
              <a:buNone/>
            </a:pPr>
            <a:r>
              <a:rPr lang="ar-JO" sz="1400" dirty="0" smtClean="0">
                <a:latin typeface="Alexandria" pitchFamily="2" charset="-78"/>
                <a:cs typeface="Alexandria" pitchFamily="2" charset="-78"/>
              </a:rPr>
              <a:t>24.2 </a:t>
            </a:r>
            <a:r>
              <a:rPr lang="ar-JO" sz="1400" dirty="0">
                <a:latin typeface="Alexandria" pitchFamily="2" charset="-78"/>
                <a:cs typeface="Alexandria" pitchFamily="2" charset="-78"/>
              </a:rPr>
              <a:t>لا يجوز لمصرف قطر المركزي تعديل شروط الترخيص وفقاً لأحكام الفقرة السابقة إلا إذا تحقق من مقدرة المؤسسة المالية على الوفاء بالالتزامات المفروضة عليها بموجب شروط الترخيص المعدلة</a:t>
            </a:r>
            <a:r>
              <a:rPr lang="ar-JO" sz="1400" dirty="0" smtClean="0">
                <a:latin typeface="Alexandria" pitchFamily="2" charset="-78"/>
                <a:cs typeface="Alexandria" pitchFamily="2" charset="-78"/>
              </a:rPr>
              <a:t>.</a:t>
            </a:r>
          </a:p>
          <a:p>
            <a:pPr marL="0" indent="0" algn="r">
              <a:lnSpc>
                <a:spcPct val="150000"/>
              </a:lnSpc>
              <a:buNone/>
            </a:pPr>
            <a:r>
              <a:rPr lang="ar-JO" sz="1400" dirty="0">
                <a:solidFill>
                  <a:schemeClr val="accent4"/>
                </a:solidFill>
                <a:latin typeface="Alexandria" pitchFamily="2" charset="-78"/>
                <a:cs typeface="Alexandria" pitchFamily="2" charset="-78"/>
              </a:rPr>
              <a:t>(</a:t>
            </a:r>
            <a:r>
              <a:rPr lang="ar-JO" sz="1400" dirty="0" smtClean="0">
                <a:solidFill>
                  <a:schemeClr val="accent4"/>
                </a:solidFill>
                <a:latin typeface="Alexandria" pitchFamily="2" charset="-78"/>
                <a:cs typeface="Alexandria" pitchFamily="2" charset="-78"/>
              </a:rPr>
              <a:t>25) </a:t>
            </a:r>
            <a:r>
              <a:rPr lang="ar-JO" sz="1400" dirty="0">
                <a:solidFill>
                  <a:schemeClr val="accent4"/>
                </a:solidFill>
                <a:latin typeface="Alexandria" pitchFamily="2" charset="-78"/>
                <a:cs typeface="Alexandria" pitchFamily="2" charset="-78"/>
              </a:rPr>
              <a:t>تعليق أو إيقاف الأنشطة المرخصة الإفلاس</a:t>
            </a:r>
          </a:p>
          <a:p>
            <a:pPr marL="0" indent="0" algn="r">
              <a:lnSpc>
                <a:spcPct val="150000"/>
              </a:lnSpc>
              <a:buNone/>
            </a:pPr>
            <a:r>
              <a:rPr lang="ar-JO" sz="1400" dirty="0" smtClean="0">
                <a:latin typeface="Alexandria" pitchFamily="2" charset="-78"/>
                <a:cs typeface="Alexandria" pitchFamily="2" charset="-78"/>
              </a:rPr>
              <a:t>25.1 </a:t>
            </a:r>
            <a:r>
              <a:rPr lang="ar-JO" sz="1400" dirty="0">
                <a:latin typeface="Alexandria" pitchFamily="2" charset="-78"/>
                <a:cs typeface="Alexandria" pitchFamily="2" charset="-78"/>
              </a:rPr>
              <a:t>يجب أن يحصل مقدم الخدمة على موافقة مسبقة من المصرف إذا رغب في تعليق أي من أنشطته المرخصة جزئياً أو كلياً أو إنهاؤها أو رغب في تصفية أعماله. وفي حال الإفلاس، يجب على مقدم الخدمة أن يتبع نظام الإفلاس المعمول به في </a:t>
            </a:r>
            <a:r>
              <a:rPr lang="ar-JO" sz="1400" dirty="0" smtClean="0">
                <a:latin typeface="Alexandria" pitchFamily="2" charset="-78"/>
                <a:cs typeface="Alexandria" pitchFamily="2" charset="-78"/>
              </a:rPr>
              <a:t>دولة قطر</a:t>
            </a:r>
            <a:endParaRPr lang="ar-JO" sz="1400" dirty="0">
              <a:latin typeface="Alexandria" pitchFamily="2" charset="-78"/>
              <a:cs typeface="Alexandria" pitchFamily="2" charset="-78"/>
            </a:endParaRPr>
          </a:p>
          <a:p>
            <a:pPr marL="0" indent="0" algn="r">
              <a:lnSpc>
                <a:spcPct val="150000"/>
              </a:lnSpc>
              <a:buNone/>
            </a:pP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170630" y="131509"/>
            <a:ext cx="1335140" cy="1079086"/>
          </a:xfrm>
          <a:prstGeom prst="rect">
            <a:avLst/>
          </a:prstGeom>
        </p:spPr>
      </p:pic>
    </p:spTree>
    <p:extLst>
      <p:ext uri="{BB962C8B-B14F-4D97-AF65-F5344CB8AC3E}">
        <p14:creationId xmlns:p14="http://schemas.microsoft.com/office/powerpoint/2010/main" val="2405171508"/>
      </p:ext>
    </p:extLst>
  </p:cSld>
  <p:clrMapOvr>
    <a:masterClrMapping/>
  </p:clrMapOvr>
  <mc:AlternateContent xmlns:mc="http://schemas.openxmlformats.org/markup-compatibility/2006" xmlns:p14="http://schemas.microsoft.com/office/powerpoint/2010/main">
    <mc:Choice Requires="p14">
      <p:transition spd="slow" p14:dur="2000" advTm="101087"/>
    </mc:Choice>
    <mc:Fallback xmlns="">
      <p:transition spd="slow" advTm="101087"/>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1800" dirty="0">
                <a:solidFill>
                  <a:srgbClr val="00B0F0"/>
                </a:solidFill>
                <a:latin typeface="Alexandria Black" pitchFamily="2" charset="-78"/>
                <a:cs typeface="Alexandria Black" pitchFamily="2" charset="-78"/>
              </a:rPr>
              <a:t>لائحة خدمات الدفع ( ترخيص و تنظيم مقدمي خدمات الدفع ) - دول قطر</a:t>
            </a:r>
            <a:endParaRPr lang="en-US" dirty="0"/>
          </a:p>
        </p:txBody>
      </p:sp>
      <p:sp>
        <p:nvSpPr>
          <p:cNvPr id="3" name="Content Placeholder 2"/>
          <p:cNvSpPr>
            <a:spLocks noGrp="1"/>
          </p:cNvSpPr>
          <p:nvPr>
            <p:ph idx="1"/>
          </p:nvPr>
        </p:nvSpPr>
        <p:spPr>
          <a:xfrm>
            <a:off x="838200" y="1535502"/>
            <a:ext cx="10515600" cy="4641461"/>
          </a:xfrm>
        </p:spPr>
        <p:txBody>
          <a:bodyPr>
            <a:normAutofit/>
          </a:bodyPr>
          <a:lstStyle/>
          <a:p>
            <a:pPr marL="0" indent="0" algn="r">
              <a:lnSpc>
                <a:spcPct val="200000"/>
              </a:lnSpc>
              <a:buNone/>
            </a:pPr>
            <a:r>
              <a:rPr lang="ar-JO" sz="1400" dirty="0">
                <a:solidFill>
                  <a:schemeClr val="accent4"/>
                </a:solidFill>
                <a:latin typeface="Alexandria" pitchFamily="2" charset="-78"/>
                <a:cs typeface="Alexandria" pitchFamily="2" charset="-78"/>
              </a:rPr>
              <a:t>(</a:t>
            </a:r>
            <a:r>
              <a:rPr lang="ar-JO" sz="1400" dirty="0" smtClean="0">
                <a:solidFill>
                  <a:schemeClr val="accent4"/>
                </a:solidFill>
                <a:latin typeface="Alexandria" pitchFamily="2" charset="-78"/>
                <a:cs typeface="Alexandria" pitchFamily="2" charset="-78"/>
              </a:rPr>
              <a:t>26) </a:t>
            </a:r>
            <a:r>
              <a:rPr lang="ar-JO" sz="1400" dirty="0">
                <a:solidFill>
                  <a:schemeClr val="accent4"/>
                </a:solidFill>
                <a:latin typeface="Alexandria" pitchFamily="2" charset="-78"/>
                <a:cs typeface="Alexandria" pitchFamily="2" charset="-78"/>
              </a:rPr>
              <a:t>إلغاء الترخيص</a:t>
            </a:r>
          </a:p>
          <a:p>
            <a:pPr marL="0" indent="0" algn="r">
              <a:lnSpc>
                <a:spcPct val="200000"/>
              </a:lnSpc>
              <a:buNone/>
            </a:pPr>
            <a:r>
              <a:rPr lang="ar-JO" sz="1400" dirty="0" smtClean="0">
                <a:latin typeface="Alexandria" pitchFamily="2" charset="-78"/>
                <a:cs typeface="Alexandria" pitchFamily="2" charset="-78"/>
              </a:rPr>
              <a:t>26.1 </a:t>
            </a:r>
            <a:r>
              <a:rPr lang="ar-JO" sz="1400" dirty="0">
                <a:latin typeface="Alexandria" pitchFamily="2" charset="-78"/>
                <a:cs typeface="Alexandria" pitchFamily="2" charset="-78"/>
              </a:rPr>
              <a:t>يجوز بقرار من المحافظ إلغاء الترخيص أو إيقافه لمدة محددة، في أي من الحالات المنصوص عليها في قانون المصرف.</a:t>
            </a:r>
          </a:p>
          <a:p>
            <a:pPr marL="0" indent="0" algn="r">
              <a:lnSpc>
                <a:spcPct val="200000"/>
              </a:lnSpc>
              <a:buNone/>
            </a:pPr>
            <a:r>
              <a:rPr lang="ar-JO" sz="1400" dirty="0" smtClean="0">
                <a:solidFill>
                  <a:schemeClr val="accent4"/>
                </a:solidFill>
                <a:latin typeface="Alexandria" pitchFamily="2" charset="-78"/>
                <a:cs typeface="Alexandria" pitchFamily="2" charset="-78"/>
              </a:rPr>
              <a:t>(27) </a:t>
            </a:r>
            <a:r>
              <a:rPr lang="ar-JO" sz="1400" dirty="0">
                <a:solidFill>
                  <a:schemeClr val="accent4"/>
                </a:solidFill>
                <a:latin typeface="Alexandria" pitchFamily="2" charset="-78"/>
                <a:cs typeface="Alexandria" pitchFamily="2" charset="-78"/>
              </a:rPr>
              <a:t>تجديد الترخيص</a:t>
            </a:r>
          </a:p>
          <a:p>
            <a:pPr marL="0" indent="0" algn="r">
              <a:lnSpc>
                <a:spcPct val="200000"/>
              </a:lnSpc>
              <a:buNone/>
            </a:pPr>
            <a:r>
              <a:rPr lang="ar-JO" sz="1400" dirty="0" smtClean="0">
                <a:latin typeface="Alexandria" pitchFamily="2" charset="-78"/>
                <a:cs typeface="Alexandria" pitchFamily="2" charset="-78"/>
              </a:rPr>
              <a:t>27.1 </a:t>
            </a:r>
            <a:r>
              <a:rPr lang="ar-JO" sz="1400" dirty="0">
                <a:latin typeface="Alexandria" pitchFamily="2" charset="-78"/>
                <a:cs typeface="Alexandria" pitchFamily="2" charset="-78"/>
              </a:rPr>
              <a:t>يتم تجديد الترخيص تلقائياً إذا واصل المرخص مزاولة أعماله وفقاً </a:t>
            </a:r>
            <a:r>
              <a:rPr lang="ar-JO" sz="1400" dirty="0" smtClean="0">
                <a:latin typeface="Alexandria" pitchFamily="2" charset="-78"/>
                <a:cs typeface="Alexandria" pitchFamily="2" charset="-78"/>
              </a:rPr>
              <a:t>للقوانين والتعليمات </a:t>
            </a:r>
            <a:r>
              <a:rPr lang="ar-JO" sz="1400" dirty="0">
                <a:latin typeface="Alexandria" pitchFamily="2" charset="-78"/>
                <a:cs typeface="Alexandria" pitchFamily="2" charset="-78"/>
              </a:rPr>
              <a:t>المعمول بها في المصرف</a:t>
            </a:r>
            <a:r>
              <a:rPr lang="ar-JO" sz="1400" dirty="0" smtClean="0">
                <a:latin typeface="Alexandria" pitchFamily="2" charset="-78"/>
                <a:cs typeface="Alexandria" pitchFamily="2" charset="-78"/>
              </a:rPr>
              <a:t>.</a:t>
            </a:r>
          </a:p>
          <a:p>
            <a:pPr marL="0" indent="0" algn="r">
              <a:lnSpc>
                <a:spcPct val="200000"/>
              </a:lnSpc>
              <a:buNone/>
            </a:pPr>
            <a:endParaRPr lang="ar-JO" sz="1400" dirty="0">
              <a:latin typeface="Alexandria" pitchFamily="2" charset="-78"/>
              <a:cs typeface="Alexandria" pitchFamily="2" charset="-78"/>
            </a:endParaRPr>
          </a:p>
          <a:p>
            <a:pPr marL="0" indent="0" algn="r">
              <a:lnSpc>
                <a:spcPct val="200000"/>
              </a:lnSpc>
              <a:buNone/>
            </a:pPr>
            <a:r>
              <a:rPr lang="ar-JO" sz="1400" dirty="0">
                <a:solidFill>
                  <a:schemeClr val="accent4"/>
                </a:solidFill>
                <a:latin typeface="Alexandria" pitchFamily="2" charset="-78"/>
                <a:cs typeface="Alexandria" pitchFamily="2" charset="-78"/>
              </a:rPr>
              <a:t> </a:t>
            </a:r>
            <a:r>
              <a:rPr lang="ar-JO" sz="1400" dirty="0" smtClean="0">
                <a:solidFill>
                  <a:schemeClr val="accent4"/>
                </a:solidFill>
                <a:latin typeface="Alexandria" pitchFamily="2" charset="-78"/>
                <a:cs typeface="Alexandria" pitchFamily="2" charset="-78"/>
              </a:rPr>
              <a:t>(28) </a:t>
            </a:r>
            <a:r>
              <a:rPr lang="ar-JO" sz="1400" dirty="0">
                <a:solidFill>
                  <a:schemeClr val="accent4"/>
                </a:solidFill>
                <a:latin typeface="Alexandria" pitchFamily="2" charset="-78"/>
                <a:cs typeface="Alexandria" pitchFamily="2" charset="-78"/>
              </a:rPr>
              <a:t>الغرامات</a:t>
            </a:r>
          </a:p>
          <a:p>
            <a:pPr marL="0" indent="0" algn="r">
              <a:lnSpc>
                <a:spcPct val="200000"/>
              </a:lnSpc>
              <a:buNone/>
            </a:pPr>
            <a:r>
              <a:rPr lang="ar-JO" sz="1400" dirty="0" smtClean="0">
                <a:latin typeface="Alexandria" pitchFamily="2" charset="-78"/>
                <a:cs typeface="Alexandria" pitchFamily="2" charset="-78"/>
              </a:rPr>
              <a:t>28.1 </a:t>
            </a:r>
            <a:r>
              <a:rPr lang="ar-JO" sz="1400" dirty="0">
                <a:latin typeface="Alexandria" pitchFamily="2" charset="-78"/>
                <a:cs typeface="Alexandria" pitchFamily="2" charset="-78"/>
              </a:rPr>
              <a:t>في حالة حدوث أي مخالفة، سوف يفرض مصرف قطر المركزي غرامة مالية بموجب قانون مصرف قطر المركزي، وتنظيم المؤسسات المالية القانون رقم </a:t>
            </a:r>
            <a:r>
              <a:rPr lang="ar-JO" sz="1400" dirty="0" smtClean="0">
                <a:latin typeface="Alexandria" pitchFamily="2" charset="-78"/>
                <a:cs typeface="Alexandria" pitchFamily="2" charset="-78"/>
              </a:rPr>
              <a:t>13  </a:t>
            </a:r>
            <a:r>
              <a:rPr lang="ar-JO" sz="1400" dirty="0">
                <a:latin typeface="Alexandria" pitchFamily="2" charset="-78"/>
                <a:cs typeface="Alexandria" pitchFamily="2" charset="-78"/>
              </a:rPr>
              <a:t>لعام 2012م، أو أي قانون آخر ساري المفعول.</a:t>
            </a:r>
          </a:p>
          <a:p>
            <a:pPr marL="0" indent="0" algn="r">
              <a:lnSpc>
                <a:spcPct val="200000"/>
              </a:lnSpc>
              <a:buNone/>
            </a:pPr>
            <a:endParaRPr lang="ar-JO"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281243" y="146257"/>
            <a:ext cx="1335140" cy="1079086"/>
          </a:xfrm>
          <a:prstGeom prst="rect">
            <a:avLst/>
          </a:prstGeom>
        </p:spPr>
      </p:pic>
    </p:spTree>
    <p:extLst>
      <p:ext uri="{BB962C8B-B14F-4D97-AF65-F5344CB8AC3E}">
        <p14:creationId xmlns:p14="http://schemas.microsoft.com/office/powerpoint/2010/main" val="2762773728"/>
      </p:ext>
    </p:extLst>
  </p:cSld>
  <p:clrMapOvr>
    <a:masterClrMapping/>
  </p:clrMapOvr>
  <mc:AlternateContent xmlns:mc="http://schemas.openxmlformats.org/markup-compatibility/2006" xmlns:p14="http://schemas.microsoft.com/office/powerpoint/2010/main">
    <mc:Choice Requires="p14">
      <p:transition spd="slow" p14:dur="2000" advTm="60222"/>
    </mc:Choice>
    <mc:Fallback xmlns="">
      <p:transition spd="slow" advTm="60222"/>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JO" sz="1800" dirty="0">
                <a:solidFill>
                  <a:srgbClr val="00B0F0"/>
                </a:solidFill>
                <a:latin typeface="Alexandria Black" pitchFamily="2" charset="-78"/>
                <a:cs typeface="Alexandria Black" pitchFamily="2" charset="-78"/>
              </a:rPr>
              <a:t>المراجع</a:t>
            </a:r>
            <a:endParaRPr lang="en-US" dirty="0"/>
          </a:p>
        </p:txBody>
      </p:sp>
      <p:sp>
        <p:nvSpPr>
          <p:cNvPr id="3" name="Content Placeholder 2"/>
          <p:cNvSpPr>
            <a:spLocks noGrp="1"/>
          </p:cNvSpPr>
          <p:nvPr>
            <p:ph idx="1"/>
          </p:nvPr>
        </p:nvSpPr>
        <p:spPr>
          <a:xfrm>
            <a:off x="838200" y="1380226"/>
            <a:ext cx="10515600" cy="5037827"/>
          </a:xfrm>
        </p:spPr>
        <p:txBody>
          <a:bodyPr>
            <a:noAutofit/>
          </a:bodyPr>
          <a:lstStyle/>
          <a:p>
            <a:pPr marL="0" indent="0" algn="r">
              <a:lnSpc>
                <a:spcPct val="100000"/>
              </a:lnSpc>
              <a:buNone/>
            </a:pPr>
            <a:r>
              <a:rPr lang="ar-JO" sz="1400" dirty="0" smtClean="0">
                <a:latin typeface="Alexandria" pitchFamily="2" charset="-78"/>
                <a:cs typeface="Alexandria" pitchFamily="2" charset="-78"/>
              </a:rPr>
              <a:t>-لائحة خدمات الدفع ( ترخيص و تنظيم مقدمي خدمات الدفع- مصرف قطر المركزي</a:t>
            </a:r>
          </a:p>
          <a:p>
            <a:pPr marL="0" indent="0" algn="r">
              <a:lnSpc>
                <a:spcPct val="100000"/>
              </a:lnSpc>
              <a:buNone/>
            </a:pPr>
            <a:r>
              <a:rPr lang="ar-JO" sz="1400" dirty="0" smtClean="0">
                <a:latin typeface="Alexandria" pitchFamily="2" charset="-78"/>
                <a:cs typeface="Alexandria" pitchFamily="2" charset="-78"/>
              </a:rPr>
              <a:t>-قطاع استقرار النظام المالي و الاحصاء- مصرف قطر المركزي</a:t>
            </a:r>
          </a:p>
          <a:p>
            <a:pPr marL="0" indent="0" algn="r">
              <a:lnSpc>
                <a:spcPct val="100000"/>
              </a:lnSpc>
              <a:buNone/>
            </a:pPr>
            <a:r>
              <a:rPr lang="ar-JO" sz="1400" dirty="0" smtClean="0">
                <a:latin typeface="Alexandria" pitchFamily="2" charset="-78"/>
                <a:cs typeface="Alexandria" pitchFamily="2" charset="-78"/>
              </a:rPr>
              <a:t>-قانون رقم 13 لسنة 2012 باصدار مصرف قطر المركزي و تنظيم المؤسسات المالية</a:t>
            </a:r>
          </a:p>
          <a:p>
            <a:pPr marL="0" indent="0" algn="r">
              <a:lnSpc>
                <a:spcPct val="100000"/>
              </a:lnSpc>
              <a:buNone/>
            </a:pPr>
            <a:r>
              <a:rPr lang="ar-JO" sz="1400" dirty="0" smtClean="0">
                <a:latin typeface="Alexandria" pitchFamily="2" charset="-78"/>
                <a:cs typeface="Alexandria" pitchFamily="2" charset="-78"/>
              </a:rPr>
              <a:t>-وزارة العدل-البوابة القانونية القطرية</a:t>
            </a:r>
          </a:p>
          <a:p>
            <a:pPr marL="0" indent="0" algn="r">
              <a:lnSpc>
                <a:spcPct val="100000"/>
              </a:lnSpc>
              <a:buNone/>
            </a:pPr>
            <a:r>
              <a:rPr lang="ar-JO" sz="1400" dirty="0" smtClean="0">
                <a:latin typeface="Alexandria" pitchFamily="2" charset="-78"/>
                <a:cs typeface="Alexandria" pitchFamily="2" charset="-78"/>
              </a:rPr>
              <a:t>-القانون </a:t>
            </a:r>
            <a:r>
              <a:rPr lang="ar-JO" sz="1400" dirty="0">
                <a:latin typeface="Alexandria" pitchFamily="2" charset="-78"/>
                <a:cs typeface="Alexandria" pitchFamily="2" charset="-78"/>
              </a:rPr>
              <a:t>رقم (13) لسنة 2000 بتنظيم استثمار رأس المال غير القطري في النشاط الاقتصادي، والقوانين المعدلة له،</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قانون الشركات التجارية الصادر بالقانون رقم (5) لسنة 2002، والقوانين المعدلة له،</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القانون رقم (18) لسنة 2002 بشأن الدين العام والأوراق المالية الإسلامية، والقوانين المعدلة له،</a:t>
            </a:r>
          </a:p>
          <a:p>
            <a:pPr marL="0" indent="0" algn="r">
              <a:lnSpc>
                <a:spcPct val="1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القانون رقم (30) لسنة 2004 بتنظيم مهنة مراقبة الحسابات،</a:t>
            </a:r>
          </a:p>
          <a:p>
            <a:pPr marL="0" indent="0" algn="r">
              <a:lnSpc>
                <a:spcPct val="1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قانون مركز قطر للمال الصادر بالقانون رقم (7) لسنة 2005، والقوانين المعدلة له،</a:t>
            </a:r>
          </a:p>
          <a:p>
            <a:pPr marL="0" indent="0" algn="r">
              <a:lnSpc>
                <a:spcPct val="1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قانون التجارة الصادر بالقانون رقم (27) لسنة 2006، المعدل بالقانون رقم (7) لسنة 2010،</a:t>
            </a:r>
          </a:p>
          <a:p>
            <a:pPr marL="0" indent="0" algn="r">
              <a:lnSpc>
                <a:spcPct val="100000"/>
              </a:lnSpc>
              <a:buNone/>
            </a:pP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المرسوم بقانون رقم (33) لسنة 2006 بشأن مصرف قطر المركزي، والقوانين المعدلة له،</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القانون رقم (8) لسنة 2008 بشأن حماية المستهلك، المعدل بالمرسوم بقانون رقم (14) لسنة 2011،</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قانون مكافحة غسل الأموال وتمويل الإرهاب الصادر بالقانون رقم (4) لسنة 2010،</a:t>
            </a:r>
          </a:p>
          <a:p>
            <a:pPr marL="0" indent="0" algn="r">
              <a:lnSpc>
                <a:spcPct val="100000"/>
              </a:lnSpc>
              <a:buNone/>
            </a:pPr>
            <a:r>
              <a:rPr lang="ar-JO" sz="1400" dirty="0">
                <a:latin typeface="Alexandria" pitchFamily="2" charset="-78"/>
                <a:cs typeface="Alexandria" pitchFamily="2" charset="-78"/>
              </a:rPr>
              <a:t>-</a:t>
            </a:r>
            <a:r>
              <a:rPr lang="ar-JO" sz="1400" dirty="0" smtClean="0">
                <a:latin typeface="Alexandria" pitchFamily="2" charset="-78"/>
                <a:cs typeface="Alexandria" pitchFamily="2" charset="-78"/>
              </a:rPr>
              <a:t> </a:t>
            </a:r>
            <a:r>
              <a:rPr lang="ar-JO" sz="1400" dirty="0">
                <a:latin typeface="Alexandria" pitchFamily="2" charset="-78"/>
                <a:cs typeface="Alexandria" pitchFamily="2" charset="-78"/>
              </a:rPr>
              <a:t>القانون رقم (8) لسنة 2012 بشأن هيئة قطر للأسواق المالية</a:t>
            </a:r>
            <a:endParaRPr lang="en-US" sz="1400" dirty="0">
              <a:latin typeface="Alexandria" pitchFamily="2" charset="-78"/>
              <a:cs typeface="Alexandria" pitchFamily="2" charset="-78"/>
            </a:endParaRPr>
          </a:p>
        </p:txBody>
      </p:sp>
      <p:pic>
        <p:nvPicPr>
          <p:cNvPr id="4" name="Picture 3"/>
          <p:cNvPicPr>
            <a:picLocks noChangeAspect="1"/>
          </p:cNvPicPr>
          <p:nvPr/>
        </p:nvPicPr>
        <p:blipFill>
          <a:blip r:embed="rId2"/>
          <a:stretch>
            <a:fillRect/>
          </a:stretch>
        </p:blipFill>
        <p:spPr>
          <a:xfrm>
            <a:off x="413979" y="131509"/>
            <a:ext cx="1335140" cy="1079086"/>
          </a:xfrm>
          <a:prstGeom prst="rect">
            <a:avLst/>
          </a:prstGeom>
        </p:spPr>
      </p:pic>
    </p:spTree>
    <p:extLst>
      <p:ext uri="{BB962C8B-B14F-4D97-AF65-F5344CB8AC3E}">
        <p14:creationId xmlns:p14="http://schemas.microsoft.com/office/powerpoint/2010/main" val="3372378240"/>
      </p:ext>
    </p:extLst>
  </p:cSld>
  <p:clrMapOvr>
    <a:masterClrMapping/>
  </p:clrMapOvr>
  <mc:AlternateContent xmlns:mc="http://schemas.openxmlformats.org/markup-compatibility/2006" xmlns:p14="http://schemas.microsoft.com/office/powerpoint/2010/main">
    <mc:Choice Requires="p14">
      <p:transition spd="slow" p14:dur="2000" advTm="107765"/>
    </mc:Choice>
    <mc:Fallback xmlns="">
      <p:transition spd="slow" advTm="107765"/>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707886"/>
          </a:xfrm>
          <a:prstGeom prst="rect">
            <a:avLst/>
          </a:prstGeom>
          <a:noFill/>
        </p:spPr>
        <p:txBody>
          <a:bodyPr wrap="square" rtlCol="0">
            <a:spAutoFit/>
          </a:bodyPr>
          <a:lstStyle/>
          <a:p>
            <a:r>
              <a:rPr lang="en-US" sz="4000" b="1" dirty="0">
                <a:solidFill>
                  <a:schemeClr val="bg1"/>
                </a:solidFill>
                <a:latin typeface="Alexandria ExtraBold" pitchFamily="2" charset="-78"/>
                <a:cs typeface="Alexandria ExtraBold"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9410" y="68727"/>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211"/>
    </mc:Choice>
    <mc:Fallback xmlns="">
      <p:transition spd="slow" advTm="1921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714F2EA-D7FB-4078-9611-94B72E984DAC}"/>
</file>

<file path=customXml/itemProps2.xml><?xml version="1.0" encoding="utf-8"?>
<ds:datastoreItem xmlns:ds="http://schemas.openxmlformats.org/officeDocument/2006/customXml" ds:itemID="{9A460F6A-E3D1-4C25-ACF2-68E2F77D8512}"/>
</file>

<file path=customXml/itemProps3.xml><?xml version="1.0" encoding="utf-8"?>
<ds:datastoreItem xmlns:ds="http://schemas.openxmlformats.org/officeDocument/2006/customXml" ds:itemID="{055FF9A7-6273-4F59-BDDA-264324B953A6}"/>
</file>

<file path=docProps/app.xml><?xml version="1.0" encoding="utf-8"?>
<Properties xmlns="http://schemas.openxmlformats.org/officeDocument/2006/extended-properties" xmlns:vt="http://schemas.openxmlformats.org/officeDocument/2006/docPropsVTypes">
  <TotalTime>13794</TotalTime>
  <Words>7290</Words>
  <Application>Microsoft Office PowerPoint</Application>
  <PresentationFormat>Widescreen</PresentationFormat>
  <Paragraphs>386</Paragraphs>
  <Slides>50</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50</vt:i4>
      </vt:variant>
    </vt:vector>
  </HeadingPairs>
  <TitlesOfParts>
    <vt:vector size="58" baseType="lpstr">
      <vt:lpstr>Alexandria</vt:lpstr>
      <vt:lpstr>Alexandria Black</vt:lpstr>
      <vt:lpstr>Alexandria ExtraBold</vt:lpstr>
      <vt:lpstr>Alexandria Medium</vt:lpstr>
      <vt:lpstr>Arial</vt:lpstr>
      <vt:lpstr>Calibri</vt:lpstr>
      <vt:lpstr>Calibri Light</vt:lpstr>
      <vt:lpstr>Office Theme</vt:lpstr>
      <vt:lpstr>PowerPoint Presentation</vt:lpstr>
      <vt:lpstr>PowerPoint Presentation</vt:lpstr>
      <vt:lpstr>ترخيص و تنظيم مقدمي خدمات التكنولوجيا المالية ( خدمات الدفع) دراسة حالة-دولة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vt:lpstr>
      <vt:lpstr>لائحة خدمات الدفع ( ترخيص و تنظيم مقدمي خدمات الدفع ) - دول قطر </vt:lpstr>
      <vt:lpstr>لائحة خدمات الدفع ( ترخيص و تنظيم مقدمي خدمات الدفع ) - دول قطر</vt:lpstr>
      <vt:lpstr>لائحة خدمات الدفع ( ترخيص و تنظيم مقدمي خدمات الدفع ) - دول قطر</vt:lpstr>
      <vt:lpstr>المراجع</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Dr.Odeh</cp:lastModifiedBy>
  <cp:revision>783</cp:revision>
  <dcterms:created xsi:type="dcterms:W3CDTF">2023-04-29T09:08:00Z</dcterms:created>
  <dcterms:modified xsi:type="dcterms:W3CDTF">2024-03-19T07:06:39Z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