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2.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20.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6.xml" ContentType="application/vnd.openxmlformats-officedocument.presentationml.slide+xml"/>
  <Override PartName="/ppt/slides/slide21.xml" ContentType="application/vnd.openxmlformats-officedocument.presentationml.slide+xml"/>
  <Override PartName="/ppt/slides/slide8.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560" r:id="rId2"/>
    <p:sldId id="529" r:id="rId3"/>
    <p:sldId id="484" r:id="rId4"/>
    <p:sldId id="559" r:id="rId5"/>
    <p:sldId id="483" r:id="rId6"/>
    <p:sldId id="530" r:id="rId7"/>
    <p:sldId id="561" r:id="rId8"/>
    <p:sldId id="562" r:id="rId9"/>
    <p:sldId id="487" r:id="rId10"/>
    <p:sldId id="488" r:id="rId11"/>
    <p:sldId id="489" r:id="rId12"/>
    <p:sldId id="491" r:id="rId13"/>
    <p:sldId id="492" r:id="rId14"/>
    <p:sldId id="493" r:id="rId15"/>
    <p:sldId id="494" r:id="rId16"/>
    <p:sldId id="495" r:id="rId17"/>
    <p:sldId id="496" r:id="rId18"/>
    <p:sldId id="497" r:id="rId19"/>
    <p:sldId id="498" r:id="rId20"/>
    <p:sldId id="500" r:id="rId21"/>
    <p:sldId id="501" r:id="rId22"/>
    <p:sldId id="502" r:id="rId23"/>
    <p:sldId id="503" r:id="rId24"/>
    <p:sldId id="504" r:id="rId25"/>
    <p:sldId id="531" r:id="rId26"/>
    <p:sldId id="532" r:id="rId27"/>
    <p:sldId id="533" r:id="rId28"/>
    <p:sldId id="508" r:id="rId29"/>
    <p:sldId id="509" r:id="rId30"/>
    <p:sldId id="510" r:id="rId31"/>
    <p:sldId id="566" r:id="rId32"/>
    <p:sldId id="558" r:id="rId33"/>
    <p:sldId id="564" r:id="rId34"/>
    <p:sldId id="565" r:id="rId35"/>
    <p:sldId id="541" r:id="rId36"/>
    <p:sldId id="567" r:id="rId37"/>
    <p:sldId id="568" r:id="rId38"/>
    <p:sldId id="556" r:id="rId39"/>
    <p:sldId id="569" r:id="rId40"/>
    <p:sldId id="570" r:id="rId41"/>
    <p:sldId id="555"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60"/>
            <p14:sldId id="529"/>
            <p14:sldId id="484"/>
            <p14:sldId id="559"/>
            <p14:sldId id="483"/>
            <p14:sldId id="530"/>
            <p14:sldId id="561"/>
            <p14:sldId id="562"/>
            <p14:sldId id="487"/>
            <p14:sldId id="488"/>
            <p14:sldId id="489"/>
            <p14:sldId id="491"/>
            <p14:sldId id="492"/>
            <p14:sldId id="493"/>
            <p14:sldId id="494"/>
            <p14:sldId id="495"/>
            <p14:sldId id="496"/>
            <p14:sldId id="497"/>
            <p14:sldId id="498"/>
            <p14:sldId id="500"/>
            <p14:sldId id="501"/>
            <p14:sldId id="502"/>
            <p14:sldId id="503"/>
            <p14:sldId id="504"/>
            <p14:sldId id="531"/>
            <p14:sldId id="532"/>
            <p14:sldId id="533"/>
            <p14:sldId id="508"/>
            <p14:sldId id="509"/>
            <p14:sldId id="510"/>
            <p14:sldId id="566"/>
            <p14:sldId id="558"/>
            <p14:sldId id="564"/>
            <p14:sldId id="565"/>
            <p14:sldId id="541"/>
            <p14:sldId id="567"/>
            <p14:sldId id="568"/>
            <p14:sldId id="556"/>
            <p14:sldId id="569"/>
            <p14:sldId id="570"/>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1" d="100"/>
          <a:sy n="71" d="100"/>
        </p:scale>
        <p:origin x="460"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12/6/2025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12/6/2025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12/6/2025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12/6/2025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12/6/2025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12/6/2025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12/6/2025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4.xml"/><Relationship Id="rId5" Type="http://schemas.openxmlformats.org/officeDocument/2006/relationships/image" Target="../media/image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6200343" y="-320675"/>
            <a:ext cx="7410450" cy="741045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Grp="1" noChangeAspect="1"/>
          </p:cNvPicPr>
          <p:nvPr>
            <p:ph type="pic" sz="quarter" idx="10"/>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19394" b="19394"/>
          <a:stretch>
            <a:fillRect/>
          </a:stretch>
        </p:blipFill>
        <p:spPr>
          <a:xfrm>
            <a:off x="190500" y="266700"/>
            <a:ext cx="3022600" cy="1193800"/>
          </a:xfrm>
          <a:prstGeom prst="rect">
            <a:avLst/>
          </a:prstGeom>
        </p:spPr>
      </p:pic>
      <p:sp>
        <p:nvSpPr>
          <p:cNvPr id="5" name="TextBox 4">
            <a:extLst>
              <a:ext uri="{FF2B5EF4-FFF2-40B4-BE49-F238E27FC236}">
                <a16:creationId xmlns:a16="http://schemas.microsoft.com/office/drawing/2014/main" id="{25760A6C-566F-B7E3-1EEE-CB29F0CF0113}"/>
              </a:ext>
            </a:extLst>
          </p:cNvPr>
          <p:cNvSpPr txBox="1"/>
          <p:nvPr/>
        </p:nvSpPr>
        <p:spPr>
          <a:xfrm>
            <a:off x="136396" y="2351959"/>
            <a:ext cx="4457375" cy="954107"/>
          </a:xfrm>
          <a:prstGeom prst="rect">
            <a:avLst/>
          </a:prstGeom>
          <a:noFill/>
        </p:spPr>
        <p:txBody>
          <a:bodyPr wrap="square" rtlCol="0">
            <a:spAutoFit/>
          </a:bodyPr>
          <a:lstStyle/>
          <a:p>
            <a:pPr algn="ctr"/>
            <a:r>
              <a:rPr lang="en-US" sz="2800" b="1" dirty="0">
                <a:solidFill>
                  <a:srgbClr val="00B0F0"/>
                </a:solidFill>
              </a:rPr>
              <a:t>International Business Management </a:t>
            </a:r>
            <a:r>
              <a:rPr lang="en-US" sz="2800" dirty="0"/>
              <a:t>​</a:t>
            </a:r>
            <a:endParaRPr lang="en-US" sz="2800" dirty="0">
              <a:solidFill>
                <a:srgbClr val="00B0F0"/>
              </a:solidFill>
              <a:latin typeface="Book Antiqua" panose="02040602050305030304" pitchFamily="18" charset="0"/>
            </a:endParaRPr>
          </a:p>
        </p:txBody>
      </p:sp>
      <p:sp>
        <p:nvSpPr>
          <p:cNvPr id="6"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smtClean="0">
                <a:solidFill>
                  <a:schemeClr val="bg1"/>
                </a:solidFill>
                <a:latin typeface="Alexandria" charset="0"/>
                <a:cs typeface="Alexandria" charset="0"/>
              </a:rPr>
              <a:t>10</a:t>
            </a:r>
            <a:endParaRPr lang="en-US" sz="2800" b="1" dirty="0">
              <a:solidFill>
                <a:schemeClr val="bg1"/>
              </a:solidFill>
              <a:latin typeface="Alexandria" charset="0"/>
              <a:cs typeface="Alexandria" charset="0"/>
            </a:endParaRPr>
          </a:p>
        </p:txBody>
      </p:sp>
      <p:sp>
        <p:nvSpPr>
          <p:cNvPr id="7" name="Rectangle 6"/>
          <p:cNvSpPr/>
          <p:nvPr/>
        </p:nvSpPr>
        <p:spPr>
          <a:xfrm>
            <a:off x="673099" y="3447534"/>
            <a:ext cx="5118101" cy="461665"/>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Prepared </a:t>
            </a:r>
            <a:r>
              <a:rPr lang="en-US" sz="2400" dirty="0" smtClean="0">
                <a:latin typeface="Times New Roman" panose="02020603050405020304" pitchFamily="18" charset="0"/>
                <a:cs typeface="Times New Roman" panose="02020603050405020304" pitchFamily="18" charset="0"/>
              </a:rPr>
              <a:t>by </a:t>
            </a:r>
            <a:endParaRPr lang="en-US" sz="24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81F72BC-06B8-4FB5-F2D5-D8EA1BFF812E}"/>
              </a:ext>
            </a:extLst>
          </p:cNvPr>
          <p:cNvSpPr txBox="1"/>
          <p:nvPr/>
        </p:nvSpPr>
        <p:spPr>
          <a:xfrm>
            <a:off x="794034" y="4564459"/>
            <a:ext cx="1263487" cy="1015663"/>
          </a:xfrm>
          <a:prstGeom prst="rect">
            <a:avLst/>
          </a:prstGeom>
          <a:noFill/>
        </p:spPr>
        <p:txBody>
          <a:bodyPr wrap="none" rtlCol="0">
            <a:spAutoFit/>
          </a:bodyPr>
          <a:lstStyle/>
          <a:p>
            <a:r>
              <a:rPr lang="en-US" sz="2000" b="1" dirty="0">
                <a:latin typeface="Simplified Arabic" panose="02020603050405020304" pitchFamily="18" charset="-78"/>
                <a:cs typeface="Simplified Arabic" panose="02020603050405020304" pitchFamily="18" charset="-78"/>
              </a:rPr>
              <a:t>MGM </a:t>
            </a:r>
            <a:r>
              <a:rPr lang="en-US" sz="2000" b="1" dirty="0" smtClean="0">
                <a:latin typeface="Simplified Arabic" panose="02020603050405020304" pitchFamily="18" charset="-78"/>
                <a:cs typeface="Simplified Arabic" panose="02020603050405020304" pitchFamily="18" charset="-78"/>
              </a:rPr>
              <a:t>506</a:t>
            </a:r>
            <a:endParaRPr lang="en-US" sz="2000" b="1" dirty="0" smtClean="0">
              <a:latin typeface="Calibri" panose="020F0502020204030204" pitchFamily="34" charset="0"/>
              <a:cs typeface="Calibri" panose="020F0502020204030204" pitchFamily="34" charset="0"/>
            </a:endParaRPr>
          </a:p>
          <a:p>
            <a:endParaRPr lang="en-US" sz="2000" b="1" dirty="0">
              <a:solidFill>
                <a:schemeClr val="bg1"/>
              </a:solidFill>
              <a:latin typeface="Calibri" panose="020F0502020204030204" pitchFamily="34" charset="0"/>
              <a:cs typeface="Calibri" panose="020F0502020204030204" pitchFamily="34" charset="0"/>
            </a:endParaRPr>
          </a:p>
          <a:p>
            <a:endParaRPr lang="en-US" sz="2000" dirty="0">
              <a:latin typeface="Times New Roman" panose="02020603050405020304" pitchFamily="18" charset="0"/>
              <a:cs typeface="Times New Roman" panose="02020603050405020304" pitchFamily="18" charset="0"/>
            </a:endParaRPr>
          </a:p>
        </p:txBody>
      </p:sp>
      <p:sp>
        <p:nvSpPr>
          <p:cNvPr id="11" name="Rectangle 10"/>
          <p:cNvSpPr/>
          <p:nvPr/>
        </p:nvSpPr>
        <p:spPr>
          <a:xfrm>
            <a:off x="558802" y="3930063"/>
            <a:ext cx="2419868" cy="400110"/>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Dr. </a:t>
            </a:r>
            <a:r>
              <a:rPr lang="en-US" sz="2000" dirty="0" err="1">
                <a:latin typeface="Times New Roman" panose="02020603050405020304" pitchFamily="18" charset="0"/>
                <a:cs typeface="Times New Roman" panose="02020603050405020304" pitchFamily="18" charset="0"/>
              </a:rPr>
              <a:t>Badur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elgasim</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216238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387470"/>
            <a:ext cx="12169820" cy="5217389"/>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13483"/>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2519901" y="580503"/>
            <a:ext cx="3523144" cy="584775"/>
          </a:xfrm>
          <a:prstGeom prst="rect">
            <a:avLst/>
          </a:prstGeom>
          <a:noFill/>
        </p:spPr>
        <p:txBody>
          <a:bodyPr wrap="none" rtlCol="0">
            <a:spAutoFit/>
          </a:bodyPr>
          <a:lstStyle/>
          <a:p>
            <a:r>
              <a:rPr lang="en-US" sz="3200" b="1" dirty="0" smtClean="0">
                <a:solidFill>
                  <a:srgbClr val="0070C0"/>
                </a:solidFill>
              </a:rPr>
              <a:t>Learning Objectives</a:t>
            </a:r>
            <a:endParaRPr lang="en-US" sz="3200" b="1" dirty="0">
              <a:solidFill>
                <a:srgbClr val="0070C0"/>
              </a:solidFill>
            </a:endParaRPr>
          </a:p>
        </p:txBody>
      </p:sp>
      <p:sp>
        <p:nvSpPr>
          <p:cNvPr id="14" name="Rectangle 13"/>
          <p:cNvSpPr/>
          <p:nvPr/>
        </p:nvSpPr>
        <p:spPr>
          <a:xfrm>
            <a:off x="144989" y="1705973"/>
            <a:ext cx="12229892" cy="584775"/>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3200" b="1" dirty="0"/>
              <a:t>The Transition From a Domestic to an International Position</a:t>
            </a:r>
          </a:p>
        </p:txBody>
      </p:sp>
      <p:sp>
        <p:nvSpPr>
          <p:cNvPr id="17" name="Rectangle 16"/>
          <p:cNvSpPr/>
          <p:nvPr/>
        </p:nvSpPr>
        <p:spPr>
          <a:xfrm>
            <a:off x="243770" y="4930245"/>
            <a:ext cx="10227005" cy="1077218"/>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lvl="0">
              <a:defRPr/>
            </a:pPr>
            <a:r>
              <a:rPr lang="en-US" sz="3200" b="1" dirty="0">
                <a:latin typeface="Times New Roman" panose="02020603050405020304" pitchFamily="18" charset="0"/>
                <a:cs typeface="Times New Roman" panose="02020603050405020304" pitchFamily="18" charset="0"/>
              </a:rPr>
              <a:t>Repatriation </a:t>
            </a:r>
            <a:r>
              <a:rPr lang="en-US" sz="3200" b="1" dirty="0" smtClean="0">
                <a:latin typeface="Times New Roman" panose="02020603050405020304" pitchFamily="18" charset="0"/>
                <a:cs typeface="Times New Roman" panose="02020603050405020304" pitchFamily="18" charset="0"/>
              </a:rPr>
              <a:t>Problems- </a:t>
            </a:r>
            <a:r>
              <a:rPr lang="en-US" sz="2400" b="1" kern="0" dirty="0" smtClean="0">
                <a:solidFill>
                  <a:prstClr val="black"/>
                </a:solidFill>
                <a:latin typeface="Times New Roman" panose="02020603050405020304" pitchFamily="18" charset="0"/>
                <a:cs typeface="Times New Roman" panose="02020603050405020304" pitchFamily="18" charset="0"/>
              </a:rPr>
              <a:t>Digital </a:t>
            </a:r>
            <a:r>
              <a:rPr lang="en-US" sz="2400" b="1" kern="0" dirty="0">
                <a:solidFill>
                  <a:prstClr val="black"/>
                </a:solidFill>
                <a:latin typeface="Times New Roman" panose="02020603050405020304" pitchFamily="18" charset="0"/>
                <a:cs typeface="Times New Roman" panose="02020603050405020304" pitchFamily="18" charset="0"/>
              </a:rPr>
              <a:t>HR Solutions</a:t>
            </a:r>
            <a:endParaRPr lang="en-US" sz="2400" b="1" kern="0" dirty="0">
              <a:solidFill>
                <a:sysClr val="windowText" lastClr="000000"/>
              </a:solidFill>
              <a:latin typeface="Times New Roman" panose="02020603050405020304" pitchFamily="18" charset="0"/>
              <a:cs typeface="Times New Roman" panose="02020603050405020304" pitchFamily="18" charset="0"/>
            </a:endParaRPr>
          </a:p>
          <a:p>
            <a:endParaRPr lang="en-US" sz="3200" b="1" dirty="0"/>
          </a:p>
        </p:txBody>
      </p:sp>
      <p:sp>
        <p:nvSpPr>
          <p:cNvPr id="18" name="Rectangle 17"/>
          <p:cNvSpPr/>
          <p:nvPr/>
        </p:nvSpPr>
        <p:spPr>
          <a:xfrm>
            <a:off x="243770" y="5758136"/>
            <a:ext cx="4889679" cy="584775"/>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3200" b="1" dirty="0">
                <a:latin typeface="Times New Roman" panose="02020603050405020304" pitchFamily="18" charset="0"/>
                <a:cs typeface="Times New Roman" panose="02020603050405020304" pitchFamily="18" charset="0"/>
              </a:rPr>
              <a:t>Compensation</a:t>
            </a:r>
          </a:p>
        </p:txBody>
      </p:sp>
      <p:sp>
        <p:nvSpPr>
          <p:cNvPr id="19" name="Rectangle 18"/>
          <p:cNvSpPr/>
          <p:nvPr/>
        </p:nvSpPr>
        <p:spPr>
          <a:xfrm>
            <a:off x="138101" y="4102354"/>
            <a:ext cx="12379501" cy="584775"/>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3200" b="1" dirty="0" smtClean="0">
                <a:latin typeface="Times New Roman" panose="02020603050405020304" pitchFamily="18" charset="0"/>
                <a:cs typeface="Times New Roman" panose="02020603050405020304" pitchFamily="18" charset="0"/>
              </a:rPr>
              <a:t>Intercultural </a:t>
            </a:r>
            <a:r>
              <a:rPr lang="en-US" sz="3200" b="1" dirty="0">
                <a:latin typeface="Times New Roman" panose="02020603050405020304" pitchFamily="18" charset="0"/>
                <a:cs typeface="Times New Roman" panose="02020603050405020304" pitchFamily="18" charset="0"/>
              </a:rPr>
              <a:t>Training and </a:t>
            </a:r>
            <a:r>
              <a:rPr lang="en-US" sz="3200" b="1" dirty="0" smtClean="0">
                <a:latin typeface="Times New Roman" panose="02020603050405020304" pitchFamily="18" charset="0"/>
                <a:cs typeface="Times New Roman" panose="02020603050405020304" pitchFamily="18" charset="0"/>
              </a:rPr>
              <a:t>Preparation</a:t>
            </a:r>
            <a:r>
              <a:rPr lang="en-US" sz="2800" b="1" kern="0" dirty="0">
                <a:solidFill>
                  <a:prstClr val="black"/>
                </a:solidFill>
                <a:latin typeface="Times New Roman" panose="02020603050405020304" pitchFamily="18" charset="0"/>
                <a:cs typeface="Times New Roman" panose="02020603050405020304" pitchFamily="18" charset="0"/>
              </a:rPr>
              <a:t> – Digital Transformation</a:t>
            </a:r>
            <a:endParaRPr lang="en-US" sz="3200" b="1" dirty="0">
              <a:latin typeface="Times New Roman" panose="02020603050405020304" pitchFamily="18" charset="0"/>
              <a:cs typeface="Times New Roman" panose="02020603050405020304" pitchFamily="18" charset="0"/>
            </a:endParaRPr>
          </a:p>
        </p:txBody>
      </p:sp>
      <p:sp>
        <p:nvSpPr>
          <p:cNvPr id="2" name="Rectangle 1"/>
          <p:cNvSpPr/>
          <p:nvPr/>
        </p:nvSpPr>
        <p:spPr>
          <a:xfrm>
            <a:off x="243770" y="3103634"/>
            <a:ext cx="11277217" cy="584775"/>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smtClean="0">
                <a:ln>
                  <a:noFill/>
                </a:ln>
                <a:solidFill>
                  <a:prstClr val="black"/>
                </a:solidFill>
                <a:effectLst/>
                <a:uLnTx/>
                <a:uFillTx/>
                <a:latin typeface="Times New Roman" panose="02020603050405020304" pitchFamily="18" charset="0"/>
                <a:ea typeface="+mj-ea"/>
                <a:cs typeface="Times New Roman" panose="02020603050405020304" pitchFamily="18" charset="0"/>
              </a:rPr>
              <a:t>International Recruitment &amp; Selection – Digital Tools</a:t>
            </a:r>
            <a:endParaRPr kumimoji="0" lang="en-US" sz="3200" b="1" i="0" u="none" strike="noStrike" kern="0" cap="none" spc="0" normalizeH="0" baseline="0" noProof="0" dirty="0" smtClean="0">
              <a:ln>
                <a:noFill/>
              </a:ln>
              <a:solidFill>
                <a:sysClr val="windowText" lastClr="000000"/>
              </a:solidFill>
              <a:effectLst/>
              <a:uLnTx/>
              <a:uFillTx/>
              <a:latin typeface="Times New Roman" panose="02020603050405020304" pitchFamily="18" charset="0"/>
              <a:cs typeface="Times New Roman" panose="02020603050405020304" pitchFamily="18" charset="0"/>
            </a:endParaRPr>
          </a:p>
        </p:txBody>
      </p:sp>
      <p:sp>
        <p:nvSpPr>
          <p:cNvPr id="3" name="Rectangle 2"/>
          <p:cNvSpPr/>
          <p:nvPr/>
        </p:nvSpPr>
        <p:spPr>
          <a:xfrm>
            <a:off x="231850" y="2377722"/>
            <a:ext cx="10238925" cy="523220"/>
          </a:xfrm>
          <a:prstGeom prst="rect">
            <a:avLst/>
          </a:prstGeom>
        </p:spPr>
        <p:txBody>
          <a:bodyPr wrap="square">
            <a:spAutoFit/>
          </a:bodyPr>
          <a:lstStyle/>
          <a:p>
            <a:pPr lvl="0">
              <a:defRPr/>
            </a:pPr>
            <a:r>
              <a:rPr lang="en-US" sz="2800" b="1" kern="0" dirty="0">
                <a:solidFill>
                  <a:prstClr val="black"/>
                </a:solidFill>
                <a:latin typeface="Times New Roman" panose="02020603050405020304" pitchFamily="18" charset="0"/>
                <a:cs typeface="Times New Roman" panose="02020603050405020304" pitchFamily="18" charset="0"/>
              </a:rPr>
              <a:t>Transition to International Roles – Digital Transformation</a:t>
            </a:r>
            <a:endParaRPr lang="en-US" sz="2800" b="1" kern="0" dirty="0">
              <a:solidFill>
                <a:sysClr val="windowText" lastClr="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65590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1886" y="1396050"/>
            <a:ext cx="11454944" cy="50542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4570" y="724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7427" y="135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18419" y="31509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664029" y="1345306"/>
            <a:ext cx="10946898" cy="5016758"/>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Motorola and the Secrets of the </a:t>
            </a:r>
            <a:r>
              <a:rPr lang="en-US" sz="3200" dirty="0" smtClean="0">
                <a:latin typeface="Times New Roman" panose="02020603050405020304" pitchFamily="18" charset="0"/>
                <a:cs typeface="Times New Roman" panose="02020603050405020304" pitchFamily="18" charset="0"/>
              </a:rPr>
              <a:t>Orient. </a:t>
            </a:r>
            <a:r>
              <a:rPr lang="en-US" sz="3200" dirty="0">
                <a:latin typeface="Times New Roman" panose="02020603050405020304" pitchFamily="18" charset="0"/>
                <a:cs typeface="Times New Roman" panose="02020603050405020304" pitchFamily="18" charset="0"/>
              </a:rPr>
              <a:t>More than 100 years ago, Kipling said, “East is East and West is West, and never the twain shall meet.”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Today</a:t>
            </a:r>
            <a:r>
              <a:rPr lang="en-US" sz="3200" dirty="0">
                <a:latin typeface="Times New Roman" panose="02020603050405020304" pitchFamily="18" charset="0"/>
                <a:cs typeface="Times New Roman" panose="02020603050405020304" pitchFamily="18" charset="0"/>
              </a:rPr>
              <a:t>, however, Motorola Corporation is proving otherwise, and the meeting is providing Motorola with considerable sales growth in Asia’s booming telecommunication and </a:t>
            </a:r>
            <a:r>
              <a:rPr lang="en-US" sz="3200" dirty="0" smtClean="0">
                <a:latin typeface="Times New Roman" panose="02020603050405020304" pitchFamily="18" charset="0"/>
                <a:cs typeface="Times New Roman" panose="02020603050405020304" pitchFamily="18" charset="0"/>
              </a:rPr>
              <a:t>semiconductor </a:t>
            </a:r>
            <a:r>
              <a:rPr lang="en-US" sz="3200" dirty="0">
                <a:latin typeface="Times New Roman" panose="02020603050405020304" pitchFamily="18" charset="0"/>
                <a:cs typeface="Times New Roman" panose="02020603050405020304" pitchFamily="18" charset="0"/>
              </a:rPr>
              <a:t>markets.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To </a:t>
            </a:r>
            <a:r>
              <a:rPr lang="en-US" sz="3200" dirty="0">
                <a:latin typeface="Times New Roman" panose="02020603050405020304" pitchFamily="18" charset="0"/>
                <a:cs typeface="Times New Roman" panose="02020603050405020304" pitchFamily="18" charset="0"/>
              </a:rPr>
              <a:t>ensure continuous growth, Motorola has established more than a dozen factories in several East Asian countries, including new factories in China, Malaysia, and Singapore. </a:t>
            </a:r>
          </a:p>
        </p:txBody>
      </p:sp>
      <p:sp>
        <p:nvSpPr>
          <p:cNvPr id="9" name="TextBox 8"/>
          <p:cNvSpPr txBox="1"/>
          <p:nvPr/>
        </p:nvSpPr>
        <p:spPr>
          <a:xfrm>
            <a:off x="2650377" y="543490"/>
            <a:ext cx="2472152" cy="584775"/>
          </a:xfrm>
          <a:prstGeom prst="rect">
            <a:avLst/>
          </a:prstGeom>
          <a:noFill/>
        </p:spPr>
        <p:txBody>
          <a:bodyPr wrap="none" rtlCol="0">
            <a:spAutoFit/>
          </a:bodyPr>
          <a:lstStyle/>
          <a:p>
            <a:r>
              <a:rPr lang="en-US" sz="3200" b="1" dirty="0" smtClean="0">
                <a:latin typeface="Simplified Arabic" panose="02020603050405020304" pitchFamily="18" charset="-78"/>
                <a:cs typeface="Simplified Arabic" panose="02020603050405020304" pitchFamily="18" charset="-78"/>
              </a:rPr>
              <a:t>Introduction </a:t>
            </a:r>
            <a:endParaRPr lang="en-US" sz="3200" b="1" dirty="0">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252819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396050"/>
            <a:ext cx="11846830" cy="50542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4570" y="724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7427" y="135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18419" y="31509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35902" y="1345306"/>
            <a:ext cx="11375025" cy="4524315"/>
          </a:xfrm>
          <a:prstGeom prst="rect">
            <a:avLst/>
          </a:prstGeom>
        </p:spPr>
        <p:txBody>
          <a:bodyPr wrap="square">
            <a:spAutoFit/>
          </a:bodyPr>
          <a:lstStyle/>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These </a:t>
            </a:r>
            <a:r>
              <a:rPr lang="en-US" sz="3200" dirty="0">
                <a:latin typeface="Times New Roman" panose="02020603050405020304" pitchFamily="18" charset="0"/>
                <a:cs typeface="Times New Roman" panose="02020603050405020304" pitchFamily="18" charset="0"/>
              </a:rPr>
              <a:t>countries not only produce a variety of Motorola products, but they are also the source of new products.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32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Motorola’s </a:t>
            </a:r>
            <a:r>
              <a:rPr lang="en-US" sz="3200" dirty="0">
                <a:latin typeface="Times New Roman" panose="02020603050405020304" pitchFamily="18" charset="0"/>
                <a:cs typeface="Times New Roman" panose="02020603050405020304" pitchFamily="18" charset="0"/>
              </a:rPr>
              <a:t>success in Asia could be attributed to its ability to tap the human resources and brain power of the East</a:t>
            </a:r>
            <a:r>
              <a:rPr lang="en-US" sz="32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endParaRPr lang="en-US" sz="32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It has integrated Asian managers into its corporate power structure and has granted them considerable decision-making authority. </a:t>
            </a:r>
          </a:p>
        </p:txBody>
      </p:sp>
      <p:sp>
        <p:nvSpPr>
          <p:cNvPr id="9" name="TextBox 8"/>
          <p:cNvSpPr txBox="1"/>
          <p:nvPr/>
        </p:nvSpPr>
        <p:spPr>
          <a:xfrm>
            <a:off x="2650377" y="543490"/>
            <a:ext cx="2472152" cy="584775"/>
          </a:xfrm>
          <a:prstGeom prst="rect">
            <a:avLst/>
          </a:prstGeom>
          <a:noFill/>
        </p:spPr>
        <p:txBody>
          <a:bodyPr wrap="none" rtlCol="0">
            <a:spAutoFit/>
          </a:bodyPr>
          <a:lstStyle/>
          <a:p>
            <a:r>
              <a:rPr lang="en-US" sz="3200" b="1" dirty="0" smtClean="0">
                <a:latin typeface="Simplified Arabic" panose="02020603050405020304" pitchFamily="18" charset="-78"/>
                <a:cs typeface="Simplified Arabic" panose="02020603050405020304" pitchFamily="18" charset="-78"/>
              </a:rPr>
              <a:t>Introduction </a:t>
            </a:r>
            <a:endParaRPr lang="en-US" sz="3200" b="1" dirty="0">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19174858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2837" y="1431419"/>
            <a:ext cx="11691154" cy="49265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75401" y="21473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2836" y="40210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41146" y="5080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74190" y="1448484"/>
            <a:ext cx="11761352" cy="5016758"/>
          </a:xfrm>
          <a:prstGeom prst="rect">
            <a:avLst/>
          </a:prstGeom>
        </p:spPr>
        <p:txBody>
          <a:bodyPr wrap="square">
            <a:spAutoFit/>
          </a:bodyPr>
          <a:lstStyle/>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These </a:t>
            </a:r>
            <a:r>
              <a:rPr lang="en-US" sz="3200" dirty="0">
                <a:latin typeface="Times New Roman" panose="02020603050405020304" pitchFamily="18" charset="0"/>
                <a:cs typeface="Times New Roman" panose="02020603050405020304" pitchFamily="18" charset="0"/>
              </a:rPr>
              <a:t>managers often combine Asian cultural beliefs with modern </a:t>
            </a:r>
            <a:r>
              <a:rPr lang="en-US" sz="3200" dirty="0" smtClean="0">
                <a:latin typeface="Times New Roman" panose="02020603050405020304" pitchFamily="18" charset="0"/>
                <a:cs typeface="Times New Roman" panose="02020603050405020304" pitchFamily="18" charset="0"/>
              </a:rPr>
              <a:t>management </a:t>
            </a:r>
            <a:r>
              <a:rPr lang="en-US" sz="3200" dirty="0">
                <a:latin typeface="Times New Roman" panose="02020603050405020304" pitchFamily="18" charset="0"/>
                <a:cs typeface="Times New Roman" panose="02020603050405020304" pitchFamily="18" charset="0"/>
              </a:rPr>
              <a:t>practices.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Motorola story portrays an organization that has adopted a global perspective and uses the capabilities of its human resources all over the world.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32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This </a:t>
            </a:r>
            <a:r>
              <a:rPr lang="en-US" sz="3200" dirty="0">
                <a:latin typeface="Times New Roman" panose="02020603050405020304" pitchFamily="18" charset="0"/>
                <a:cs typeface="Times New Roman" panose="02020603050405020304" pitchFamily="18" charset="0"/>
              </a:rPr>
              <a:t>change in perspective is an evolutionary process that begins when an organization takes its first step in expanding beyond the home market boundaries</a:t>
            </a:r>
          </a:p>
        </p:txBody>
      </p:sp>
    </p:spTree>
    <p:extLst>
      <p:ext uri="{BB962C8B-B14F-4D97-AF65-F5344CB8AC3E}">
        <p14:creationId xmlns:p14="http://schemas.microsoft.com/office/powerpoint/2010/main" val="8453105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45306"/>
            <a:ext cx="11774144" cy="5144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a:t>the American culture has traditionally placed higher values on democratic than on authoritarian leadership, certain biases can be detected in the research on the effects of these leadership styles. A great deal of research is designed to prove that democracy is superior to autocracy, rather than to test that proportion.</a:t>
            </a:r>
            <a:endParaRPr lang="en-US" b="1"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954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62471"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62471"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32648" y="1275873"/>
            <a:ext cx="11129962" cy="5016758"/>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Most firms begin as domestic corporations. Their operations are geographically </a:t>
            </a:r>
            <a:r>
              <a:rPr lang="en-US" sz="3200" dirty="0" smtClean="0">
                <a:latin typeface="Times New Roman" panose="02020603050405020304" pitchFamily="18" charset="0"/>
                <a:cs typeface="Times New Roman" panose="02020603050405020304" pitchFamily="18" charset="0"/>
              </a:rPr>
              <a:t>limited </a:t>
            </a:r>
            <a:r>
              <a:rPr lang="en-US" sz="3200" dirty="0">
                <a:latin typeface="Times New Roman" panose="02020603050405020304" pitchFamily="18" charset="0"/>
                <a:cs typeface="Times New Roman" panose="02020603050405020304" pitchFamily="18" charset="0"/>
              </a:rPr>
              <a:t>to the boundaries of their own home market, and they serve the customers of their home country</a:t>
            </a:r>
            <a:r>
              <a:rPr lang="en-US" sz="32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endParaRPr lang="en-US" sz="32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The firm often becomes more willing to expand abroad as it becomes more familiar with foreign markets and the procedures of exportation. </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It </a:t>
            </a:r>
            <a:r>
              <a:rPr lang="en-US" sz="3200" dirty="0">
                <a:latin typeface="Times New Roman" panose="02020603050405020304" pitchFamily="18" charset="0"/>
                <a:cs typeface="Times New Roman" panose="02020603050405020304" pitchFamily="18" charset="0"/>
              </a:rPr>
              <a:t>starts by </a:t>
            </a:r>
            <a:r>
              <a:rPr lang="en-US" sz="3200" dirty="0" smtClean="0">
                <a:latin typeface="Times New Roman" panose="02020603050405020304" pitchFamily="18" charset="0"/>
                <a:cs typeface="Times New Roman" panose="02020603050405020304" pitchFamily="18" charset="0"/>
              </a:rPr>
              <a:t>establishing </a:t>
            </a:r>
            <a:r>
              <a:rPr lang="en-US" sz="3200" dirty="0">
                <a:latin typeface="Times New Roman" panose="02020603050405020304" pitchFamily="18" charset="0"/>
                <a:cs typeface="Times New Roman" panose="02020603050405020304" pitchFamily="18" charset="0"/>
              </a:rPr>
              <a:t>branches, offices, and production facilities in foreign countries in an attempt to better serve those markets and take advantage of foreign market opportunities</a:t>
            </a:r>
          </a:p>
        </p:txBody>
      </p:sp>
      <p:sp>
        <p:nvSpPr>
          <p:cNvPr id="9" name="Rectangle 8"/>
          <p:cNvSpPr/>
          <p:nvPr/>
        </p:nvSpPr>
        <p:spPr>
          <a:xfrm>
            <a:off x="1916407" y="391199"/>
            <a:ext cx="8207209" cy="954107"/>
          </a:xfrm>
          <a:prstGeom prst="rect">
            <a:avLst/>
          </a:prstGeom>
        </p:spPr>
        <p:txBody>
          <a:bodyPr wrap="square">
            <a:spAutoFit/>
          </a:bodyPr>
          <a:lstStyle/>
          <a:p>
            <a:r>
              <a:rPr lang="en-US" sz="2800" b="1" dirty="0"/>
              <a:t>The Transition From a Domestic to an International Position</a:t>
            </a:r>
          </a:p>
        </p:txBody>
      </p:sp>
    </p:spTree>
    <p:extLst>
      <p:ext uri="{BB962C8B-B14F-4D97-AF65-F5344CB8AC3E}">
        <p14:creationId xmlns:p14="http://schemas.microsoft.com/office/powerpoint/2010/main" val="6804748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45306"/>
            <a:ext cx="11774144" cy="5144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spcBef>
                <a:spcPct val="20000"/>
              </a:spcBef>
              <a:buFont typeface="Arial"/>
              <a:buChar char="•"/>
            </a:pPr>
            <a:r>
              <a:rPr lang="en-US" sz="3200">
                <a:solidFill>
                  <a:prstClr val="black"/>
                </a:solidFill>
              </a:rPr>
              <a:t>Digital HR systems improve cross-border transparency and planning.</a:t>
            </a:r>
          </a:p>
          <a:p>
            <a:pPr marL="342900" lvl="0" indent="-342900" defTabSz="457200">
              <a:spcBef>
                <a:spcPct val="20000"/>
              </a:spcBef>
              <a:buFont typeface="Arial"/>
              <a:buChar char="•"/>
            </a:pPr>
            <a:r>
              <a:rPr lang="en-US" sz="3200">
                <a:solidFill>
                  <a:prstClr val="black"/>
                </a:solidFill>
              </a:rPr>
              <a:t>Global databases map employee skills, experience, and readiness.</a:t>
            </a:r>
          </a:p>
          <a:p>
            <a:pPr marL="342900" lvl="0" indent="-342900" defTabSz="457200">
              <a:spcBef>
                <a:spcPct val="20000"/>
              </a:spcBef>
              <a:buFont typeface="Arial"/>
              <a:buChar char="•"/>
            </a:pPr>
            <a:r>
              <a:rPr lang="en-US" sz="3200">
                <a:solidFill>
                  <a:prstClr val="black"/>
                </a:solidFill>
              </a:rPr>
              <a:t>AI-driven mobility platforms predict ideal candidates for assignments.</a:t>
            </a:r>
          </a:p>
          <a:p>
            <a:pPr marL="342900" lvl="0" indent="-342900" defTabSz="457200">
              <a:spcBef>
                <a:spcPct val="20000"/>
              </a:spcBef>
              <a:buFont typeface="Arial"/>
              <a:buChar char="•"/>
            </a:pPr>
            <a:r>
              <a:rPr lang="en-US" sz="3200">
                <a:solidFill>
                  <a:prstClr val="black"/>
                </a:solidFill>
              </a:rPr>
              <a:t>Cloud HRIS improves coordination between HQ and subsidiaries.</a:t>
            </a:r>
          </a:p>
          <a:p>
            <a:pPr marL="342900" lvl="0" indent="-342900" defTabSz="457200">
              <a:spcBef>
                <a:spcPct val="20000"/>
              </a:spcBef>
              <a:buFont typeface="Arial"/>
              <a:buChar char="•"/>
            </a:pPr>
            <a:r>
              <a:rPr lang="en-US" sz="3200">
                <a:solidFill>
                  <a:prstClr val="black"/>
                </a:solidFill>
              </a:rPr>
              <a:t>Digital workflows automate visa, travel, and relocation processes.</a:t>
            </a:r>
            <a:endParaRPr lang="en-US" sz="3200" dirty="0">
              <a:solidFill>
                <a:prstClr val="black"/>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954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62471"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62471"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939927" y="349249"/>
            <a:ext cx="7807517" cy="954107"/>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smtClean="0">
                <a:ln>
                  <a:noFill/>
                </a:ln>
                <a:solidFill>
                  <a:prstClr val="black"/>
                </a:solidFill>
                <a:effectLst/>
                <a:uLnTx/>
                <a:uFillTx/>
                <a:latin typeface="Times New Roman" panose="02020603050405020304" pitchFamily="18" charset="0"/>
                <a:ea typeface="+mj-ea"/>
                <a:cs typeface="Times New Roman" panose="02020603050405020304" pitchFamily="18" charset="0"/>
              </a:rPr>
              <a:t>Transition to International Roles – Digital Transformation</a:t>
            </a:r>
            <a:endParaRPr kumimoji="0" lang="en-US" sz="2800" b="1" i="0" u="none" strike="noStrike" kern="0" cap="none" spc="0" normalizeH="0" baseline="0" noProof="0" dirty="0" smtClean="0">
              <a:ln>
                <a:noFill/>
              </a:ln>
              <a:solidFill>
                <a:sysClr val="windowText" lastClr="000000"/>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42574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45306"/>
            <a:ext cx="11774144" cy="5144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spcBef>
                <a:spcPct val="20000"/>
              </a:spcBef>
              <a:buFont typeface="Arial"/>
              <a:buChar char="•"/>
            </a:pPr>
            <a:r>
              <a:rPr lang="en-US" sz="3200">
                <a:solidFill>
                  <a:prstClr val="black"/>
                </a:solidFill>
              </a:rPr>
              <a:t>Unilever uses AI-enabled talent marketplace for global mobility.</a:t>
            </a:r>
          </a:p>
          <a:p>
            <a:pPr marL="342900" lvl="0" indent="-342900" defTabSz="457200">
              <a:spcBef>
                <a:spcPct val="20000"/>
              </a:spcBef>
              <a:buFont typeface="Arial"/>
              <a:buChar char="•"/>
            </a:pPr>
            <a:r>
              <a:rPr lang="en-US" sz="3200">
                <a:solidFill>
                  <a:prstClr val="black"/>
                </a:solidFill>
              </a:rPr>
              <a:t>Siemens uses PeopleCloud to match staff to international projects.</a:t>
            </a:r>
          </a:p>
          <a:p>
            <a:pPr marL="342900" lvl="0" indent="-342900" defTabSz="457200">
              <a:spcBef>
                <a:spcPct val="20000"/>
              </a:spcBef>
              <a:buFont typeface="Arial"/>
              <a:buChar char="•"/>
            </a:pPr>
            <a:r>
              <a:rPr lang="en-US" sz="3200">
                <a:solidFill>
                  <a:prstClr val="black"/>
                </a:solidFill>
              </a:rPr>
              <a:t>Virtual assignments increased due to collaboration platforms (MS Teams, Zoom).</a:t>
            </a:r>
          </a:p>
          <a:p>
            <a:pPr marL="342900" lvl="0" indent="-342900" defTabSz="457200">
              <a:spcBef>
                <a:spcPct val="20000"/>
              </a:spcBef>
              <a:buFont typeface="Arial"/>
              <a:buChar char="•"/>
            </a:pPr>
            <a:r>
              <a:rPr lang="en-US" sz="3200">
                <a:solidFill>
                  <a:prstClr val="black"/>
                </a:solidFill>
              </a:rPr>
              <a:t>Digital readiness improves expatriate adjustment and success rates.</a:t>
            </a:r>
            <a:endParaRPr lang="en-US" sz="3200" dirty="0">
              <a:solidFill>
                <a:prstClr val="black"/>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954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62471"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62471"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68371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8599" y="1395752"/>
            <a:ext cx="11755391" cy="5173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61685" y="168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92170" y="2984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92170" y="47242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49385" y="648091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41292" y="1624192"/>
            <a:ext cx="11424293" cy="4524315"/>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Increasingly, international competitiveness is becoming a requirement for domestic success. The ability of a firm to compete in the world market may be determined by the quality of its human resources</a:t>
            </a:r>
            <a:r>
              <a:rPr lang="en-US" sz="32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In turn, the quality of a firm’s human resources primarily depends on its HRM practices, which are shaped by the organization’s staffing philosophy. </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Such </a:t>
            </a:r>
            <a:r>
              <a:rPr lang="en-US" sz="3200" dirty="0">
                <a:latin typeface="Times New Roman" panose="02020603050405020304" pitchFamily="18" charset="0"/>
                <a:cs typeface="Times New Roman" panose="02020603050405020304" pitchFamily="18" charset="0"/>
              </a:rPr>
              <a:t>a philosophy serves as a screening mechanism, allowing only certain types of people to join the firm.</a:t>
            </a:r>
          </a:p>
        </p:txBody>
      </p:sp>
      <p:sp>
        <p:nvSpPr>
          <p:cNvPr id="11" name="Rectangle 10"/>
          <p:cNvSpPr/>
          <p:nvPr/>
        </p:nvSpPr>
        <p:spPr>
          <a:xfrm>
            <a:off x="3784248" y="451083"/>
            <a:ext cx="4259884" cy="584775"/>
          </a:xfrm>
          <a:prstGeom prst="rect">
            <a:avLst/>
          </a:prstGeom>
        </p:spPr>
        <p:txBody>
          <a:bodyPr wrap="none">
            <a:spAutoFit/>
          </a:bodyPr>
          <a:lstStyle/>
          <a:p>
            <a:r>
              <a:rPr lang="en-US" sz="3200" b="1" dirty="0"/>
              <a:t>Recruitment Philosophy</a:t>
            </a:r>
          </a:p>
        </p:txBody>
      </p:sp>
    </p:spTree>
    <p:extLst>
      <p:ext uri="{BB962C8B-B14F-4D97-AF65-F5344CB8AC3E}">
        <p14:creationId xmlns:p14="http://schemas.microsoft.com/office/powerpoint/2010/main" val="1016379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4951" y="1291961"/>
            <a:ext cx="12087049" cy="51710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15187"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15187" y="59231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339236" y="1291961"/>
            <a:ext cx="11618477" cy="5016758"/>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An international corporation has the option of hiring from a global pool of </a:t>
            </a:r>
            <a:r>
              <a:rPr lang="en-US" sz="3200" dirty="0" smtClean="0">
                <a:latin typeface="Times New Roman" panose="02020603050405020304" pitchFamily="18" charset="0"/>
                <a:cs typeface="Times New Roman" panose="02020603050405020304" pitchFamily="18" charset="0"/>
              </a:rPr>
              <a:t>applicants. </a:t>
            </a:r>
            <a:r>
              <a:rPr lang="en-US" sz="3200" dirty="0">
                <a:latin typeface="Times New Roman" panose="02020603050405020304" pitchFamily="18" charset="0"/>
                <a:cs typeface="Times New Roman" panose="02020603050405020304" pitchFamily="18" charset="0"/>
              </a:rPr>
              <a:t>An objective selection process would result in choosing the best-qualified applicant.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Most </a:t>
            </a:r>
            <a:r>
              <a:rPr lang="en-US" sz="3200" dirty="0">
                <a:latin typeface="Times New Roman" panose="02020603050405020304" pitchFamily="18" charset="0"/>
                <a:cs typeface="Times New Roman" panose="02020603050405020304" pitchFamily="18" charset="0"/>
              </a:rPr>
              <a:t>international staffing </a:t>
            </a:r>
            <a:r>
              <a:rPr lang="en-US" sz="3200" dirty="0" smtClean="0">
                <a:latin typeface="Times New Roman" panose="02020603050405020304" pitchFamily="18" charset="0"/>
                <a:cs typeface="Times New Roman" panose="02020603050405020304" pitchFamily="18" charset="0"/>
              </a:rPr>
              <a:t>decisions strongly influenced </a:t>
            </a:r>
            <a:r>
              <a:rPr lang="en-US" sz="3200" dirty="0">
                <a:latin typeface="Times New Roman" panose="02020603050405020304" pitchFamily="18" charset="0"/>
                <a:cs typeface="Times New Roman" panose="02020603050405020304" pitchFamily="18" charset="0"/>
              </a:rPr>
              <a:t>by the attitudes of the top executives toward the people of the host cultures.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Managers</a:t>
            </a:r>
            <a:r>
              <a:rPr lang="en-US" sz="3200" dirty="0">
                <a:latin typeface="Times New Roman" panose="02020603050405020304" pitchFamily="18" charset="0"/>
                <a:cs typeface="Times New Roman" panose="02020603050405020304" pitchFamily="18" charset="0"/>
              </a:rPr>
              <a:t>’ opinions and attitudes determine whether expatriates are selected for management positions in foreign subsidiaries (expatriate managers are home </a:t>
            </a:r>
            <a:r>
              <a:rPr lang="en-US" sz="3200" dirty="0" smtClean="0">
                <a:latin typeface="Times New Roman" panose="02020603050405020304" pitchFamily="18" charset="0"/>
                <a:cs typeface="Times New Roman" panose="02020603050405020304" pitchFamily="18" charset="0"/>
              </a:rPr>
              <a:t>country </a:t>
            </a:r>
            <a:r>
              <a:rPr lang="en-US" sz="3200" dirty="0">
                <a:latin typeface="Times New Roman" panose="02020603050405020304" pitchFamily="18" charset="0"/>
                <a:cs typeface="Times New Roman" panose="02020603050405020304" pitchFamily="18" charset="0"/>
              </a:rPr>
              <a:t>managers on assignment to host countries).</a:t>
            </a:r>
          </a:p>
        </p:txBody>
      </p:sp>
    </p:spTree>
    <p:extLst>
      <p:ext uri="{BB962C8B-B14F-4D97-AF65-F5344CB8AC3E}">
        <p14:creationId xmlns:p14="http://schemas.microsoft.com/office/powerpoint/2010/main" val="3617192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3914" y="928151"/>
            <a:ext cx="11898086" cy="5364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34268" y="62611"/>
            <a:ext cx="1404457" cy="90273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71541" y="6813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53382" y="23079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84812" y="33839"/>
            <a:ext cx="2305141" cy="1076343"/>
          </a:xfrm>
          <a:prstGeom prst="rect">
            <a:avLst/>
          </a:prstGeom>
        </p:spPr>
      </p:pic>
      <p:sp>
        <p:nvSpPr>
          <p:cNvPr id="8" name="Rectangle 7"/>
          <p:cNvSpPr/>
          <p:nvPr/>
        </p:nvSpPr>
        <p:spPr>
          <a:xfrm>
            <a:off x="468086" y="1263388"/>
            <a:ext cx="11521867" cy="4832092"/>
          </a:xfrm>
          <a:prstGeom prst="rect">
            <a:avLst/>
          </a:prstGeom>
        </p:spPr>
        <p:txBody>
          <a:bodyPr wrap="square">
            <a:spAutoFit/>
          </a:bodyPr>
          <a:lstStyle/>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MNCs </a:t>
            </a:r>
            <a:r>
              <a:rPr lang="en-US" sz="2800" dirty="0">
                <a:latin typeface="Times New Roman" panose="02020603050405020304" pitchFamily="18" charset="0"/>
                <a:cs typeface="Times New Roman" panose="02020603050405020304" pitchFamily="18" charset="0"/>
              </a:rPr>
              <a:t>may follow any of four recruitment approaches: home country, host country, regional, or </a:t>
            </a:r>
            <a:r>
              <a:rPr lang="en-US" sz="2800" dirty="0" smtClean="0">
                <a:latin typeface="Times New Roman" panose="02020603050405020304" pitchFamily="18" charset="0"/>
                <a:cs typeface="Times New Roman" panose="02020603050405020304" pitchFamily="18" charset="0"/>
              </a:rPr>
              <a:t>global. </a:t>
            </a:r>
          </a:p>
          <a:p>
            <a:pPr marL="457200" indent="-457200" algn="just">
              <a:buFont typeface="Arial" panose="020B0604020202020204" pitchFamily="34" charset="0"/>
              <a:buChar char="•"/>
            </a:pPr>
            <a:r>
              <a:rPr lang="en-US" sz="2800" b="1" dirty="0" smtClean="0">
                <a:solidFill>
                  <a:srgbClr val="4472C4"/>
                </a:solidFill>
                <a:latin typeface="Times New Roman" panose="02020603050405020304" pitchFamily="18" charset="0"/>
                <a:cs typeface="Times New Roman" panose="02020603050405020304" pitchFamily="18" charset="0"/>
              </a:rPr>
              <a:t>Home </a:t>
            </a:r>
            <a:r>
              <a:rPr lang="en-US" sz="2800" b="1" dirty="0">
                <a:solidFill>
                  <a:srgbClr val="4472C4"/>
                </a:solidFill>
                <a:latin typeface="Times New Roman" panose="02020603050405020304" pitchFamily="18" charset="0"/>
                <a:cs typeface="Times New Roman" panose="02020603050405020304" pitchFamily="18" charset="0"/>
              </a:rPr>
              <a:t>Country Approach. </a:t>
            </a:r>
            <a:r>
              <a:rPr lang="en-US" sz="2800" dirty="0">
                <a:latin typeface="Times New Roman" panose="02020603050405020304" pitchFamily="18" charset="0"/>
                <a:cs typeface="Times New Roman" panose="02020603050405020304" pitchFamily="18" charset="0"/>
              </a:rPr>
              <a:t>Managers using the home country approach tend to staff all key positions, at the home office and abroad, with home country </a:t>
            </a:r>
            <a:r>
              <a:rPr lang="en-US" sz="2800" dirty="0" smtClean="0">
                <a:latin typeface="Times New Roman" panose="02020603050405020304" pitchFamily="18" charset="0"/>
                <a:cs typeface="Times New Roman" panose="02020603050405020304" pitchFamily="18" charset="0"/>
              </a:rPr>
              <a:t>executives. </a:t>
            </a: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They </a:t>
            </a:r>
            <a:r>
              <a:rPr lang="en-US" sz="2800" dirty="0">
                <a:latin typeface="Times New Roman" panose="02020603050405020304" pitchFamily="18" charset="0"/>
                <a:cs typeface="Times New Roman" panose="02020603050405020304" pitchFamily="18" charset="0"/>
              </a:rPr>
              <a:t>feel that this group is the most intelligent, capable, and reliable. This decision, however, may not be based on prejudice; the decision-maker may lack knowledge of and experience with foreign persons and cultures.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This </a:t>
            </a:r>
            <a:r>
              <a:rPr lang="en-US" sz="2800" dirty="0">
                <a:latin typeface="Times New Roman" panose="02020603050405020304" pitchFamily="18" charset="0"/>
                <a:cs typeface="Times New Roman" panose="02020603050405020304" pitchFamily="18" charset="0"/>
              </a:rPr>
              <a:t>type of attitude is most evident in firms that are highly centralized </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and rely on the low-cost production of commodity-type products for international </a:t>
            </a:r>
            <a:r>
              <a:rPr lang="en-US" sz="2800" dirty="0" smtClean="0">
                <a:latin typeface="Times New Roman" panose="02020603050405020304" pitchFamily="18" charset="0"/>
                <a:cs typeface="Times New Roman" panose="02020603050405020304" pitchFamily="18" charset="0"/>
              </a:rPr>
              <a:t>markets</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0149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59229" y="1345306"/>
            <a:ext cx="11521596" cy="50910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75950" y="20456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0767" y="3488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60767" y="604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75950" y="1556811"/>
            <a:ext cx="11288154" cy="4524315"/>
          </a:xfrm>
          <a:prstGeom prst="rect">
            <a:avLst/>
          </a:prstGeom>
        </p:spPr>
        <p:txBody>
          <a:bodyPr wrap="square">
            <a:spAutoFit/>
          </a:bodyPr>
          <a:lstStyle/>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Managers </a:t>
            </a:r>
            <a:r>
              <a:rPr lang="en-US" sz="3200" dirty="0">
                <a:latin typeface="Times New Roman" panose="02020603050405020304" pitchFamily="18" charset="0"/>
                <a:cs typeface="Times New Roman" panose="02020603050405020304" pitchFamily="18" charset="0"/>
              </a:rPr>
              <a:t>using a host country approach believe that the management and staffing of subsidiary firms should be left to host country </a:t>
            </a:r>
            <a:r>
              <a:rPr lang="en-US" sz="3200" dirty="0" smtClean="0">
                <a:latin typeface="Times New Roman" panose="02020603050405020304" pitchFamily="18" charset="0"/>
                <a:cs typeface="Times New Roman" panose="02020603050405020304" pitchFamily="18" charset="0"/>
              </a:rPr>
              <a:t>nationals </a:t>
            </a:r>
            <a:r>
              <a:rPr lang="en-US" sz="3200" dirty="0">
                <a:latin typeface="Times New Roman" panose="02020603050405020304" pitchFamily="18" charset="0"/>
                <a:cs typeface="Times New Roman" panose="02020603050405020304" pitchFamily="18" charset="0"/>
              </a:rPr>
              <a:t>because they think that natives will be better able to understand the </a:t>
            </a:r>
            <a:r>
              <a:rPr lang="en-US" sz="3200" dirty="0" smtClean="0">
                <a:latin typeface="Times New Roman" panose="02020603050405020304" pitchFamily="18" charset="0"/>
                <a:cs typeface="Times New Roman" panose="02020603050405020304" pitchFamily="18" charset="0"/>
              </a:rPr>
              <a:t>requirements </a:t>
            </a:r>
            <a:r>
              <a:rPr lang="en-US" sz="3200" dirty="0">
                <a:latin typeface="Times New Roman" panose="02020603050405020304" pitchFamily="18" charset="0"/>
                <a:cs typeface="Times New Roman" panose="02020603050405020304" pitchFamily="18" charset="0"/>
              </a:rPr>
              <a:t>of the assignment.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To </a:t>
            </a:r>
            <a:r>
              <a:rPr lang="en-US" sz="3200" dirty="0">
                <a:latin typeface="Times New Roman" panose="02020603050405020304" pitchFamily="18" charset="0"/>
                <a:cs typeface="Times New Roman" panose="02020603050405020304" pitchFamily="18" charset="0"/>
              </a:rPr>
              <a:t>the MNC executives, the foreign operation is a mysterious undertaking best left to foreign executives. As long as the firm remains profitable and the objectives are achieved, host country executives are allowed to operate the organization in any way they feel appropriate. </a:t>
            </a:r>
          </a:p>
        </p:txBody>
      </p:sp>
      <p:sp>
        <p:nvSpPr>
          <p:cNvPr id="9" name="Rectangle 8"/>
          <p:cNvSpPr/>
          <p:nvPr/>
        </p:nvSpPr>
        <p:spPr>
          <a:xfrm>
            <a:off x="3578981" y="487104"/>
            <a:ext cx="4154920" cy="584775"/>
          </a:xfrm>
          <a:prstGeom prst="rect">
            <a:avLst/>
          </a:prstGeom>
        </p:spPr>
        <p:txBody>
          <a:bodyPr wrap="none">
            <a:spAutoFit/>
          </a:bodyPr>
          <a:lstStyle/>
          <a:p>
            <a:r>
              <a:rPr lang="en-US" sz="3200" b="1" dirty="0">
                <a:solidFill>
                  <a:srgbClr val="4472C4"/>
                </a:solidFill>
              </a:rPr>
              <a:t>Host Country Approach</a:t>
            </a:r>
          </a:p>
        </p:txBody>
      </p:sp>
    </p:spTree>
    <p:extLst>
      <p:ext uri="{BB962C8B-B14F-4D97-AF65-F5344CB8AC3E}">
        <p14:creationId xmlns:p14="http://schemas.microsoft.com/office/powerpoint/2010/main" val="3310074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8086" y="1283033"/>
            <a:ext cx="11234057" cy="51627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18871" y="1454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6800" y="268963"/>
            <a:ext cx="1113607"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79882" y="5751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674914" y="1804661"/>
            <a:ext cx="10846526" cy="4031873"/>
          </a:xfrm>
          <a:prstGeom prst="rect">
            <a:avLst/>
          </a:prstGeom>
        </p:spPr>
        <p:txBody>
          <a:bodyPr wrap="square">
            <a:spAutoFit/>
          </a:bodyPr>
          <a:lstStyle/>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Managers </a:t>
            </a:r>
            <a:r>
              <a:rPr lang="en-US" sz="3200" dirty="0">
                <a:latin typeface="Times New Roman" panose="02020603050405020304" pitchFamily="18" charset="0"/>
                <a:cs typeface="Times New Roman" panose="02020603050405020304" pitchFamily="18" charset="0"/>
              </a:rPr>
              <a:t>who use the regional approach believe that the global market should be handled regionally</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For example, all European markets would be coordinated through a headquarters in France, all markets in North and South America through a headquarters in the United States, and so on. Consequently, personnel selection is carried out regionally</a:t>
            </a:r>
          </a:p>
        </p:txBody>
      </p:sp>
      <p:sp>
        <p:nvSpPr>
          <p:cNvPr id="9" name="Rectangle 8"/>
          <p:cNvSpPr/>
          <p:nvPr/>
        </p:nvSpPr>
        <p:spPr>
          <a:xfrm>
            <a:off x="4578962" y="444070"/>
            <a:ext cx="3390865" cy="584775"/>
          </a:xfrm>
          <a:prstGeom prst="rect">
            <a:avLst/>
          </a:prstGeom>
        </p:spPr>
        <p:txBody>
          <a:bodyPr wrap="none">
            <a:spAutoFit/>
          </a:bodyPr>
          <a:lstStyle/>
          <a:p>
            <a:r>
              <a:rPr lang="en-US" sz="3200" b="1" dirty="0">
                <a:solidFill>
                  <a:srgbClr val="4472C4"/>
                </a:solidFill>
              </a:rPr>
              <a:t>Regional Approach</a:t>
            </a:r>
          </a:p>
        </p:txBody>
      </p:sp>
    </p:spTree>
    <p:extLst>
      <p:ext uri="{BB962C8B-B14F-4D97-AF65-F5344CB8AC3E}">
        <p14:creationId xmlns:p14="http://schemas.microsoft.com/office/powerpoint/2010/main" val="21829317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9080" y="1478616"/>
            <a:ext cx="11621745" cy="4999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64922" y="373462"/>
            <a:ext cx="1404457" cy="97184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13253" y="47209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93284" y="55528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57187" y="1469945"/>
            <a:ext cx="11172825" cy="5016758"/>
          </a:xfrm>
          <a:prstGeom prst="rect">
            <a:avLst/>
          </a:prstGeom>
        </p:spPr>
        <p:txBody>
          <a:bodyPr wrap="square">
            <a:spAutoFit/>
          </a:bodyPr>
          <a:lstStyle/>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This </a:t>
            </a:r>
            <a:r>
              <a:rPr lang="en-US" sz="3200" dirty="0">
                <a:latin typeface="Times New Roman" panose="02020603050405020304" pitchFamily="18" charset="0"/>
                <a:cs typeface="Times New Roman" panose="02020603050405020304" pitchFamily="18" charset="0"/>
              </a:rPr>
              <a:t>approach is characterized by a global systems approach to management.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Managers </a:t>
            </a:r>
            <a:r>
              <a:rPr lang="en-US" sz="3200" dirty="0">
                <a:latin typeface="Times New Roman" panose="02020603050405020304" pitchFamily="18" charset="0"/>
                <a:cs typeface="Times New Roman" panose="02020603050405020304" pitchFamily="18" charset="0"/>
              </a:rPr>
              <a:t>with this perspective believe that top qualified people can come from any background and culture. They also believe that the whole world is their market. </a:t>
            </a:r>
          </a:p>
          <a:p>
            <a:pPr marL="457200" indent="-457200" algn="just">
              <a:buFont typeface="Arial" panose="020B0604020202020204" pitchFamily="34" charset="0"/>
              <a:buChar char="•"/>
            </a:pP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Therefore</a:t>
            </a:r>
            <a:r>
              <a:rPr lang="en-US" sz="3200" dirty="0">
                <a:latin typeface="Times New Roman" panose="02020603050405020304" pitchFamily="18" charset="0"/>
                <a:cs typeface="Times New Roman" panose="02020603050405020304" pitchFamily="18" charset="0"/>
              </a:rPr>
              <a:t>, resource allocation, staffing, manufacturing, and marketing should be done within the framework of the global economy</a:t>
            </a:r>
          </a:p>
        </p:txBody>
      </p:sp>
      <p:sp>
        <p:nvSpPr>
          <p:cNvPr id="9" name="Rectangle 8"/>
          <p:cNvSpPr/>
          <p:nvPr/>
        </p:nvSpPr>
        <p:spPr>
          <a:xfrm>
            <a:off x="4582701" y="512712"/>
            <a:ext cx="3026598" cy="584775"/>
          </a:xfrm>
          <a:prstGeom prst="rect">
            <a:avLst/>
          </a:prstGeom>
        </p:spPr>
        <p:txBody>
          <a:bodyPr wrap="none">
            <a:spAutoFit/>
          </a:bodyPr>
          <a:lstStyle/>
          <a:p>
            <a:r>
              <a:rPr lang="en-US" sz="3200" b="1" dirty="0">
                <a:solidFill>
                  <a:srgbClr val="4472C4"/>
                </a:solidFill>
              </a:rPr>
              <a:t>Global Approach</a:t>
            </a:r>
          </a:p>
        </p:txBody>
      </p:sp>
    </p:spTree>
    <p:extLst>
      <p:ext uri="{BB962C8B-B14F-4D97-AF65-F5344CB8AC3E}">
        <p14:creationId xmlns:p14="http://schemas.microsoft.com/office/powerpoint/2010/main" val="32661618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7033" y="1345306"/>
            <a:ext cx="11758905" cy="4853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68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8" y="26309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7722"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92831" y="1759830"/>
            <a:ext cx="6891338" cy="4031873"/>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The success or failure of an operation hinges on the quality of home country managers assigned to foreign business </a:t>
            </a:r>
            <a:r>
              <a:rPr lang="en-US" sz="3200" dirty="0" smtClean="0">
                <a:latin typeface="Times New Roman" panose="02020603050405020304" pitchFamily="18" charset="0"/>
                <a:cs typeface="Times New Roman" panose="02020603050405020304" pitchFamily="18" charset="0"/>
              </a:rPr>
              <a:t>operations.</a:t>
            </a:r>
          </a:p>
          <a:p>
            <a:pPr marL="457200" indent="-457200" algn="just">
              <a:buFont typeface="Arial" panose="020B0604020202020204" pitchFamily="34" charset="0"/>
              <a:buChar char="•"/>
            </a:pP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following are characteristics crucial for any manager sent on a foreign assignment (see Table 11.2):</a:t>
            </a:r>
          </a:p>
        </p:txBody>
      </p:sp>
      <p:pic>
        <p:nvPicPr>
          <p:cNvPr id="9" name="Picture 8"/>
          <p:cNvPicPr>
            <a:picLocks noChangeAspect="1"/>
          </p:cNvPicPr>
          <p:nvPr/>
        </p:nvPicPr>
        <p:blipFill>
          <a:blip r:embed="rId3"/>
          <a:stretch>
            <a:fillRect/>
          </a:stretch>
        </p:blipFill>
        <p:spPr>
          <a:xfrm>
            <a:off x="7259966" y="1543148"/>
            <a:ext cx="4837767" cy="4407373"/>
          </a:xfrm>
          <a:prstGeom prst="rect">
            <a:avLst/>
          </a:prstGeom>
        </p:spPr>
      </p:pic>
      <p:sp>
        <p:nvSpPr>
          <p:cNvPr id="11" name="Rectangle 10"/>
          <p:cNvSpPr/>
          <p:nvPr/>
        </p:nvSpPr>
        <p:spPr>
          <a:xfrm>
            <a:off x="4530300" y="620434"/>
            <a:ext cx="3100336" cy="584775"/>
          </a:xfrm>
          <a:prstGeom prst="rect">
            <a:avLst/>
          </a:prstGeom>
        </p:spPr>
        <p:txBody>
          <a:bodyPr wrap="none">
            <a:spAutoFit/>
          </a:bodyPr>
          <a:lstStyle/>
          <a:p>
            <a:r>
              <a:rPr lang="en-US" sz="3200" b="1" dirty="0"/>
              <a:t>Selection Criteria</a:t>
            </a:r>
          </a:p>
        </p:txBody>
      </p:sp>
    </p:spTree>
    <p:extLst>
      <p:ext uri="{BB962C8B-B14F-4D97-AF65-F5344CB8AC3E}">
        <p14:creationId xmlns:p14="http://schemas.microsoft.com/office/powerpoint/2010/main" val="1426793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2638" y="1122141"/>
            <a:ext cx="12085320" cy="53705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75950" y="25205"/>
            <a:ext cx="1219639" cy="100927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0767" y="5246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64031" y="15876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22638" y="1172692"/>
            <a:ext cx="11761353" cy="5262979"/>
          </a:xfrm>
          <a:prstGeom prst="rect">
            <a:avLst/>
          </a:prstGeom>
        </p:spPr>
        <p:txBody>
          <a:bodyPr wrap="square">
            <a:spAutoFit/>
          </a:bodyPr>
          <a:lstStyle/>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Are very </a:t>
            </a:r>
            <a:r>
              <a:rPr lang="en-US" sz="2800" dirty="0">
                <a:latin typeface="Times New Roman" panose="02020603050405020304" pitchFamily="18" charset="0"/>
                <a:cs typeface="Times New Roman" panose="02020603050405020304" pitchFamily="18" charset="0"/>
              </a:rPr>
              <a:t>crucial for a manager assigned to a foreign operation. In foreign assignments, managers will need all the technical, administrative, and managerial skills that make them succeed at home.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An international </a:t>
            </a:r>
            <a:r>
              <a:rPr lang="en-US" sz="2800" dirty="0">
                <a:latin typeface="Times New Roman" panose="02020603050405020304" pitchFamily="18" charset="0"/>
                <a:cs typeface="Times New Roman" panose="02020603050405020304" pitchFamily="18" charset="0"/>
              </a:rPr>
              <a:t>manager is usually expected to train local employees. Many of these </a:t>
            </a:r>
            <a:r>
              <a:rPr lang="en-US" sz="2800" dirty="0" smtClean="0">
                <a:latin typeface="Times New Roman" panose="02020603050405020304" pitchFamily="18" charset="0"/>
                <a:cs typeface="Times New Roman" panose="02020603050405020304" pitchFamily="18" charset="0"/>
              </a:rPr>
              <a:t>employees </a:t>
            </a:r>
            <a:r>
              <a:rPr lang="en-US" sz="2800" dirty="0">
                <a:latin typeface="Times New Roman" panose="02020603050405020304" pitchFamily="18" charset="0"/>
                <a:cs typeface="Times New Roman" panose="02020603050405020304" pitchFamily="18" charset="0"/>
              </a:rPr>
              <a:t>are being introduced to a new method, a new process, or the use of new machinery.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Support </a:t>
            </a:r>
            <a:r>
              <a:rPr lang="en-US" sz="2800" dirty="0">
                <a:latin typeface="Times New Roman" panose="02020603050405020304" pitchFamily="18" charset="0"/>
                <a:cs typeface="Times New Roman" panose="02020603050405020304" pitchFamily="18" charset="0"/>
              </a:rPr>
              <a:t>from other colleagues may not be readily available. Therefore, expatriate managers must be able to function with minimum or no support. Innovative ability and insight are crucial in assignments where the expatriate is the only expert in the organization.</a:t>
            </a:r>
          </a:p>
        </p:txBody>
      </p:sp>
      <p:sp>
        <p:nvSpPr>
          <p:cNvPr id="9" name="Rectangle 8"/>
          <p:cNvSpPr/>
          <p:nvPr/>
        </p:nvSpPr>
        <p:spPr>
          <a:xfrm>
            <a:off x="3608569" y="304237"/>
            <a:ext cx="5449890" cy="584775"/>
          </a:xfrm>
          <a:prstGeom prst="rect">
            <a:avLst/>
          </a:prstGeom>
        </p:spPr>
        <p:txBody>
          <a:bodyPr wrap="none">
            <a:spAutoFit/>
          </a:bodyPr>
          <a:lstStyle/>
          <a:p>
            <a:r>
              <a:rPr lang="en-US" sz="3200" b="1" dirty="0"/>
              <a:t>Technical and Managerial Skills</a:t>
            </a:r>
            <a:endParaRPr lang="en-US" sz="3200" dirty="0"/>
          </a:p>
        </p:txBody>
      </p:sp>
    </p:spTree>
    <p:extLst>
      <p:ext uri="{BB962C8B-B14F-4D97-AF65-F5344CB8AC3E}">
        <p14:creationId xmlns:p14="http://schemas.microsoft.com/office/powerpoint/2010/main" val="1231891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1921" y="1205209"/>
            <a:ext cx="11862070" cy="50874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64776" y="1418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49593" y="2025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19522"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25088" y="1368530"/>
            <a:ext cx="11758903" cy="4832092"/>
          </a:xfrm>
          <a:prstGeom prst="rect">
            <a:avLst/>
          </a:prstGeom>
        </p:spPr>
        <p:txBody>
          <a:bodyPr wrap="square">
            <a:spAutoFit/>
          </a:bodyPr>
          <a:lstStyle/>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Individuals </a:t>
            </a:r>
            <a:r>
              <a:rPr lang="en-US" sz="2800" dirty="0">
                <a:latin typeface="Times New Roman" panose="02020603050405020304" pitchFamily="18" charset="0"/>
                <a:cs typeface="Times New Roman" panose="02020603050405020304" pitchFamily="18" charset="0"/>
              </a:rPr>
              <a:t>who possess a genuine interest in foreign </a:t>
            </a:r>
            <a:r>
              <a:rPr lang="en-US" sz="2800" dirty="0" smtClean="0">
                <a:latin typeface="Times New Roman" panose="02020603050405020304" pitchFamily="18" charset="0"/>
                <a:cs typeface="Times New Roman" panose="02020603050405020304" pitchFamily="18" charset="0"/>
              </a:rPr>
              <a:t>countries, </a:t>
            </a:r>
            <a:r>
              <a:rPr lang="en-US" sz="2800" dirty="0">
                <a:latin typeface="Times New Roman" panose="02020603050405020304" pitchFamily="18" charset="0"/>
                <a:cs typeface="Times New Roman" panose="02020603050405020304" pitchFamily="18" charset="0"/>
              </a:rPr>
              <a:t>their people, and their cultures are ideal candidates for a position abroad.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Those </a:t>
            </a:r>
            <a:r>
              <a:rPr lang="en-US" sz="2800" dirty="0">
                <a:latin typeface="Times New Roman" panose="02020603050405020304" pitchFamily="18" charset="0"/>
                <a:cs typeface="Times New Roman" panose="02020603050405020304" pitchFamily="18" charset="0"/>
              </a:rPr>
              <a:t>who seek the assignment solely for extra money, added prestige, or the “boost” such an assignment might give to their careers are not as likely to be </a:t>
            </a:r>
            <a:r>
              <a:rPr lang="en-US" sz="2800" dirty="0" smtClean="0">
                <a:latin typeface="Times New Roman" panose="02020603050405020304" pitchFamily="18" charset="0"/>
                <a:cs typeface="Times New Roman" panose="02020603050405020304" pitchFamily="18" charset="0"/>
              </a:rPr>
              <a:t>successful </a:t>
            </a:r>
            <a:r>
              <a:rPr lang="en-US" sz="2800" dirty="0">
                <a:latin typeface="Times New Roman" panose="02020603050405020304" pitchFamily="18" charset="0"/>
                <a:cs typeface="Times New Roman" panose="02020603050405020304" pitchFamily="18" charset="0"/>
              </a:rPr>
              <a:t>in expatriate </a:t>
            </a:r>
            <a:r>
              <a:rPr lang="en-US" sz="2800" dirty="0" smtClean="0">
                <a:latin typeface="Times New Roman" panose="02020603050405020304" pitchFamily="18" charset="0"/>
                <a:cs typeface="Times New Roman" panose="02020603050405020304" pitchFamily="18" charset="0"/>
              </a:rPr>
              <a:t>situations. </a:t>
            </a: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A </a:t>
            </a:r>
            <a:r>
              <a:rPr lang="en-US" sz="2800" dirty="0">
                <a:latin typeface="Times New Roman" panose="02020603050405020304" pitchFamily="18" charset="0"/>
                <a:cs typeface="Times New Roman" panose="02020603050405020304" pitchFamily="18" charset="0"/>
              </a:rPr>
              <a:t>good indication of a manager’s interest is past experience. If a manager knows foreign languages, has taken international business courses, and has traveled extensively or lived abroad, he or she is obviously </a:t>
            </a:r>
            <a:r>
              <a:rPr lang="en-US" sz="2800" dirty="0" smtClean="0">
                <a:latin typeface="Times New Roman" panose="02020603050405020304" pitchFamily="18" charset="0"/>
                <a:cs typeface="Times New Roman" panose="02020603050405020304" pitchFamily="18" charset="0"/>
              </a:rPr>
              <a:t>interested </a:t>
            </a:r>
            <a:r>
              <a:rPr lang="en-US" sz="2800" dirty="0">
                <a:latin typeface="Times New Roman" panose="02020603050405020304" pitchFamily="18" charset="0"/>
                <a:cs typeface="Times New Roman" panose="02020603050405020304" pitchFamily="18" charset="0"/>
              </a:rPr>
              <a:t>in foreign countries and </a:t>
            </a:r>
            <a:r>
              <a:rPr lang="en-US" sz="2800" dirty="0" smtClean="0">
                <a:latin typeface="Times New Roman" panose="02020603050405020304" pitchFamily="18" charset="0"/>
                <a:cs typeface="Times New Roman" panose="02020603050405020304" pitchFamily="18" charset="0"/>
              </a:rPr>
              <a:t>cultures.</a:t>
            </a:r>
            <a:endParaRPr lang="en-US" sz="2800" dirty="0">
              <a:latin typeface="Times New Roman" panose="02020603050405020304" pitchFamily="18" charset="0"/>
              <a:cs typeface="Times New Roman" panose="02020603050405020304" pitchFamily="18" charset="0"/>
            </a:endParaRPr>
          </a:p>
        </p:txBody>
      </p:sp>
      <p:sp>
        <p:nvSpPr>
          <p:cNvPr id="9" name="Rectangle 8"/>
          <p:cNvSpPr/>
          <p:nvPr/>
        </p:nvSpPr>
        <p:spPr>
          <a:xfrm>
            <a:off x="4658514" y="620434"/>
            <a:ext cx="3675622" cy="584775"/>
          </a:xfrm>
          <a:prstGeom prst="rect">
            <a:avLst/>
          </a:prstGeom>
        </p:spPr>
        <p:txBody>
          <a:bodyPr wrap="none">
            <a:spAutoFit/>
          </a:bodyPr>
          <a:lstStyle/>
          <a:p>
            <a:r>
              <a:rPr lang="en-US" sz="3200" b="1" dirty="0"/>
              <a:t>Motives and Desire. </a:t>
            </a:r>
            <a:endParaRPr lang="en-US" sz="3200" dirty="0"/>
          </a:p>
        </p:txBody>
      </p:sp>
    </p:spTree>
    <p:extLst>
      <p:ext uri="{BB962C8B-B14F-4D97-AF65-F5344CB8AC3E}">
        <p14:creationId xmlns:p14="http://schemas.microsoft.com/office/powerpoint/2010/main" val="901278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7640" y="1389428"/>
            <a:ext cx="11816351" cy="50955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04386" y="2237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17280" y="3584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85874" y="61430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402975" y="555746"/>
            <a:ext cx="2125903" cy="584775"/>
          </a:xfrm>
          <a:prstGeom prst="rect">
            <a:avLst/>
          </a:prstGeom>
        </p:spPr>
        <p:txBody>
          <a:bodyPr wrap="none">
            <a:spAutoFit/>
          </a:bodyPr>
          <a:lstStyle/>
          <a:p>
            <a:r>
              <a:rPr lang="en-US" sz="3200" b="1" dirty="0"/>
              <a:t>Social Skills</a:t>
            </a:r>
            <a:endParaRPr lang="en-US" sz="3200" dirty="0"/>
          </a:p>
        </p:txBody>
      </p:sp>
      <p:sp>
        <p:nvSpPr>
          <p:cNvPr id="9" name="Rectangle 8"/>
          <p:cNvSpPr/>
          <p:nvPr/>
        </p:nvSpPr>
        <p:spPr>
          <a:xfrm>
            <a:off x="504386" y="1345306"/>
            <a:ext cx="10787941" cy="5262979"/>
          </a:xfrm>
          <a:prstGeom prst="rect">
            <a:avLst/>
          </a:prstGeom>
        </p:spPr>
        <p:txBody>
          <a:bodyPr wrap="square">
            <a:spAutoFit/>
          </a:bodyPr>
          <a:lstStyle/>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Probably </a:t>
            </a:r>
            <a:r>
              <a:rPr lang="en-US" sz="2800" dirty="0">
                <a:latin typeface="Times New Roman" panose="02020603050405020304" pitchFamily="18" charset="0"/>
                <a:cs typeface="Times New Roman" panose="02020603050405020304" pitchFamily="18" charset="0"/>
              </a:rPr>
              <a:t>the most important success factor for the international manager is social skills. These are not necessarily the same social skills that are successful at home.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A </a:t>
            </a:r>
            <a:r>
              <a:rPr lang="en-US" sz="2800" dirty="0">
                <a:latin typeface="Times New Roman" panose="02020603050405020304" pitchFamily="18" charset="0"/>
                <a:cs typeface="Times New Roman" panose="02020603050405020304" pitchFamily="18" charset="0"/>
              </a:rPr>
              <a:t>person socially skilled in a domestic operation is a person who has learned the rules and norms for developing and maintaining relationships with people and knows the proper behavior for various </a:t>
            </a:r>
            <a:r>
              <a:rPr lang="en-US" sz="2800" dirty="0" smtClean="0">
                <a:latin typeface="Times New Roman" panose="02020603050405020304" pitchFamily="18" charset="0"/>
                <a:cs typeface="Times New Roman" panose="02020603050405020304" pitchFamily="18" charset="0"/>
              </a:rPr>
              <a:t>circumstances.</a:t>
            </a: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International </a:t>
            </a:r>
            <a:r>
              <a:rPr lang="en-US" sz="2800" dirty="0">
                <a:latin typeface="Times New Roman" panose="02020603050405020304" pitchFamily="18" charset="0"/>
                <a:cs typeface="Times New Roman" panose="02020603050405020304" pitchFamily="18" charset="0"/>
              </a:rPr>
              <a:t>managers must be able to understand why foreigners behave the way they do. To understand people, we have to understand their culture.</a:t>
            </a:r>
          </a:p>
        </p:txBody>
      </p:sp>
    </p:spTree>
    <p:extLst>
      <p:ext uri="{BB962C8B-B14F-4D97-AF65-F5344CB8AC3E}">
        <p14:creationId xmlns:p14="http://schemas.microsoft.com/office/powerpoint/2010/main" val="739464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345306"/>
            <a:ext cx="1219200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282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25670" y="38794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41637" y="55740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233415" y="356220"/>
            <a:ext cx="2982932" cy="584775"/>
          </a:xfrm>
          <a:prstGeom prst="rect">
            <a:avLst/>
          </a:prstGeom>
        </p:spPr>
        <p:txBody>
          <a:bodyPr wrap="none">
            <a:spAutoFit/>
          </a:bodyPr>
          <a:lstStyle/>
          <a:p>
            <a:r>
              <a:rPr lang="en-US" sz="3200" b="1" dirty="0"/>
              <a:t>Diplomatic Skills</a:t>
            </a:r>
            <a:endParaRPr lang="en-US" sz="3200" dirty="0"/>
          </a:p>
        </p:txBody>
      </p:sp>
      <p:sp>
        <p:nvSpPr>
          <p:cNvPr id="9" name="Rectangle 8"/>
          <p:cNvSpPr/>
          <p:nvPr/>
        </p:nvSpPr>
        <p:spPr>
          <a:xfrm>
            <a:off x="62322" y="1505078"/>
            <a:ext cx="11818503" cy="4832092"/>
          </a:xfrm>
          <a:prstGeom prst="rect">
            <a:avLst/>
          </a:prstGeom>
        </p:spPr>
        <p:txBody>
          <a:bodyPr wrap="square">
            <a:spAutoFit/>
          </a:bodyPr>
          <a:lstStyle/>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On </a:t>
            </a:r>
            <a:r>
              <a:rPr lang="en-US" sz="2800" dirty="0">
                <a:latin typeface="Times New Roman" panose="02020603050405020304" pitchFamily="18" charset="0"/>
                <a:cs typeface="Times New Roman" panose="02020603050405020304" pitchFamily="18" charset="0"/>
              </a:rPr>
              <a:t>foreign assignments, international managers interact with business associates, governmental agencies, and political </a:t>
            </a:r>
            <a:r>
              <a:rPr lang="en-US" sz="2800" dirty="0" smtClean="0">
                <a:latin typeface="Times New Roman" panose="02020603050405020304" pitchFamily="18" charset="0"/>
                <a:cs typeface="Times New Roman" panose="02020603050405020304" pitchFamily="18" charset="0"/>
              </a:rPr>
              <a:t>leaders. Diplomatic </a:t>
            </a:r>
            <a:r>
              <a:rPr lang="en-US" sz="2800" dirty="0">
                <a:latin typeface="Times New Roman" panose="02020603050405020304" pitchFamily="18" charset="0"/>
                <a:cs typeface="Times New Roman" panose="02020603050405020304" pitchFamily="18" charset="0"/>
              </a:rPr>
              <a:t>skills are needed to relate to government officials properly and to conduct business transactions under unfamiliar conditions.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The </a:t>
            </a:r>
            <a:r>
              <a:rPr lang="en-US" sz="2800" dirty="0">
                <a:latin typeface="Times New Roman" panose="02020603050405020304" pitchFamily="18" charset="0"/>
                <a:cs typeface="Times New Roman" panose="02020603050405020304" pitchFamily="18" charset="0"/>
              </a:rPr>
              <a:t>manager serves as an ambassador, representing the company to other </a:t>
            </a:r>
            <a:r>
              <a:rPr lang="en-US" sz="2800" dirty="0" smtClean="0">
                <a:latin typeface="Times New Roman" panose="02020603050405020304" pitchFamily="18" charset="0"/>
                <a:cs typeface="Times New Roman" panose="02020603050405020304" pitchFamily="18" charset="0"/>
              </a:rPr>
              <a:t>businesses </a:t>
            </a:r>
            <a:r>
              <a:rPr lang="en-US" sz="2800" dirty="0">
                <a:latin typeface="Times New Roman" panose="02020603050405020304" pitchFamily="18" charset="0"/>
                <a:cs typeface="Times New Roman" panose="02020603050405020304" pitchFamily="18" charset="0"/>
              </a:rPr>
              <a:t>and to host government </a:t>
            </a:r>
            <a:r>
              <a:rPr lang="en-US" sz="2800" dirty="0" smtClean="0">
                <a:latin typeface="Times New Roman" panose="02020603050405020304" pitchFamily="18" charset="0"/>
                <a:cs typeface="Times New Roman" panose="02020603050405020304" pitchFamily="18" charset="0"/>
              </a:rPr>
              <a:t>bureaucrats. </a:t>
            </a: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Successful </a:t>
            </a:r>
            <a:r>
              <a:rPr lang="en-US" sz="2800" dirty="0">
                <a:latin typeface="Times New Roman" panose="02020603050405020304" pitchFamily="18" charset="0"/>
                <a:cs typeface="Times New Roman" panose="02020603050405020304" pitchFamily="18" charset="0"/>
              </a:rPr>
              <a:t>managers in global companies should have the qualities of diplomats, such as patience and sharp negotiating skills, to achieve desired, favorable terms</a:t>
            </a:r>
          </a:p>
        </p:txBody>
      </p:sp>
    </p:spTree>
    <p:extLst>
      <p:ext uri="{BB962C8B-B14F-4D97-AF65-F5344CB8AC3E}">
        <p14:creationId xmlns:p14="http://schemas.microsoft.com/office/powerpoint/2010/main" val="21302396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39486" y="1141190"/>
            <a:ext cx="11766277" cy="5151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17280" y="137049"/>
            <a:ext cx="1189749" cy="9265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39715" y="2893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39715" y="36695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0622" y="93337"/>
            <a:ext cx="2305141" cy="1076343"/>
          </a:xfrm>
          <a:prstGeom prst="rect">
            <a:avLst/>
          </a:prstGeom>
        </p:spPr>
      </p:pic>
      <p:sp>
        <p:nvSpPr>
          <p:cNvPr id="8" name="Rectangle 7"/>
          <p:cNvSpPr/>
          <p:nvPr/>
        </p:nvSpPr>
        <p:spPr>
          <a:xfrm>
            <a:off x="4265500" y="255552"/>
            <a:ext cx="4085542" cy="584775"/>
          </a:xfrm>
          <a:prstGeom prst="rect">
            <a:avLst/>
          </a:prstGeom>
        </p:spPr>
        <p:txBody>
          <a:bodyPr wrap="none">
            <a:spAutoFit/>
          </a:bodyPr>
          <a:lstStyle/>
          <a:p>
            <a:r>
              <a:rPr lang="en-US" sz="3200" b="1" dirty="0"/>
              <a:t>Maturity and Stability. </a:t>
            </a:r>
          </a:p>
        </p:txBody>
      </p:sp>
      <p:sp>
        <p:nvSpPr>
          <p:cNvPr id="9" name="Rectangle 8"/>
          <p:cNvSpPr/>
          <p:nvPr/>
        </p:nvSpPr>
        <p:spPr>
          <a:xfrm>
            <a:off x="315686" y="1141190"/>
            <a:ext cx="11767456" cy="5262979"/>
          </a:xfrm>
          <a:prstGeom prst="rect">
            <a:avLst/>
          </a:prstGeom>
        </p:spPr>
        <p:txBody>
          <a:bodyPr wrap="square">
            <a:spAutoFit/>
          </a:bodyPr>
          <a:lstStyle/>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Venturing </a:t>
            </a:r>
            <a:r>
              <a:rPr lang="en-US" sz="2800" dirty="0">
                <a:latin typeface="Times New Roman" panose="02020603050405020304" pitchFamily="18" charset="0"/>
                <a:cs typeface="Times New Roman" panose="02020603050405020304" pitchFamily="18" charset="0"/>
              </a:rPr>
              <a:t>into a strange environment, facing unfamiliar conditions, and dealing with unexpected situations are all part of going abroad and conducting business transactions in a foreign country.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Emotionally </a:t>
            </a:r>
            <a:r>
              <a:rPr lang="en-US" sz="2800" dirty="0">
                <a:latin typeface="Times New Roman" panose="02020603050405020304" pitchFamily="18" charset="0"/>
                <a:cs typeface="Times New Roman" panose="02020603050405020304" pitchFamily="18" charset="0"/>
              </a:rPr>
              <a:t>and </a:t>
            </a:r>
            <a:r>
              <a:rPr lang="en-US" sz="2800" dirty="0" smtClean="0">
                <a:latin typeface="Times New Roman" panose="02020603050405020304" pitchFamily="18" charset="0"/>
                <a:cs typeface="Times New Roman" panose="02020603050405020304" pitchFamily="18" charset="0"/>
              </a:rPr>
              <a:t>intellectually </a:t>
            </a:r>
            <a:r>
              <a:rPr lang="en-US" sz="2800" dirty="0">
                <a:latin typeface="Times New Roman" panose="02020603050405020304" pitchFamily="18" charset="0"/>
                <a:cs typeface="Times New Roman" panose="02020603050405020304" pitchFamily="18" charset="0"/>
              </a:rPr>
              <a:t>mature persons more readily handle the burden of foreign assignments. They recognize their own assumptions, values, motives, needs, and shortcomings.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Consequently</a:t>
            </a:r>
            <a:r>
              <a:rPr lang="en-US" sz="2800" dirty="0">
                <a:latin typeface="Times New Roman" panose="02020603050405020304" pitchFamily="18" charset="0"/>
                <a:cs typeface="Times New Roman" panose="02020603050405020304" pitchFamily="18" charset="0"/>
              </a:rPr>
              <a:t>, they are in a better position to understand the attitudes and </a:t>
            </a:r>
            <a:r>
              <a:rPr lang="en-US" sz="2800" dirty="0" smtClean="0">
                <a:latin typeface="Times New Roman" panose="02020603050405020304" pitchFamily="18" charset="0"/>
                <a:cs typeface="Times New Roman" panose="02020603050405020304" pitchFamily="18" charset="0"/>
              </a:rPr>
              <a:t>behaviors </a:t>
            </a:r>
            <a:r>
              <a:rPr lang="en-US" sz="2800" dirty="0">
                <a:latin typeface="Times New Roman" panose="02020603050405020304" pitchFamily="18" charset="0"/>
                <a:cs typeface="Times New Roman" panose="02020603050405020304" pitchFamily="18" charset="0"/>
              </a:rPr>
              <a:t>of other people, appreciate cultural differences for what they are, and be able to suspend judgment when there is insufficient understanding of circumstances</a:t>
            </a:r>
          </a:p>
        </p:txBody>
      </p:sp>
    </p:spTree>
    <p:extLst>
      <p:ext uri="{BB962C8B-B14F-4D97-AF65-F5344CB8AC3E}">
        <p14:creationId xmlns:p14="http://schemas.microsoft.com/office/powerpoint/2010/main" val="19959365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9488" y="1057482"/>
            <a:ext cx="11877311" cy="53977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v"/>
            </a:pP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671762" y="114679"/>
            <a:ext cx="1404457" cy="94280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56579" y="16567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25173" y="23156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580813" y="339585"/>
            <a:ext cx="2804550" cy="584775"/>
          </a:xfrm>
          <a:prstGeom prst="rect">
            <a:avLst/>
          </a:prstGeom>
        </p:spPr>
        <p:txBody>
          <a:bodyPr wrap="none">
            <a:spAutoFit/>
          </a:bodyPr>
          <a:lstStyle/>
          <a:p>
            <a:r>
              <a:rPr lang="en-US" sz="3200" b="1" dirty="0"/>
              <a:t>Family Factors. </a:t>
            </a:r>
            <a:endParaRPr lang="en-US" sz="3200" dirty="0"/>
          </a:p>
        </p:txBody>
      </p:sp>
      <p:sp>
        <p:nvSpPr>
          <p:cNvPr id="9" name="Rectangle 8"/>
          <p:cNvSpPr/>
          <p:nvPr/>
        </p:nvSpPr>
        <p:spPr>
          <a:xfrm>
            <a:off x="419382" y="1127064"/>
            <a:ext cx="11127412" cy="5262979"/>
          </a:xfrm>
          <a:prstGeom prst="rect">
            <a:avLst/>
          </a:prstGeom>
        </p:spPr>
        <p:txBody>
          <a:bodyPr wrap="square">
            <a:spAutoFit/>
          </a:bodyPr>
          <a:lstStyle/>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When </a:t>
            </a:r>
            <a:r>
              <a:rPr lang="en-US" sz="2800" dirty="0">
                <a:latin typeface="Times New Roman" panose="02020603050405020304" pitchFamily="18" charset="0"/>
                <a:cs typeface="Times New Roman" panose="02020603050405020304" pitchFamily="18" charset="0"/>
              </a:rPr>
              <a:t>evaluating candidates for foreign assignments, it is very important to review both the candidate and the family. The inability of spouses or children to adapt to their new surroundings is a major reason for failure in overseas transfers, including premature returns and job performance </a:t>
            </a:r>
            <a:r>
              <a:rPr lang="en-US" sz="2800" dirty="0" smtClean="0">
                <a:latin typeface="Times New Roman" panose="02020603050405020304" pitchFamily="18" charset="0"/>
                <a:cs typeface="Times New Roman" panose="02020603050405020304" pitchFamily="18" charset="0"/>
              </a:rPr>
              <a:t>slumps. </a:t>
            </a: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While </a:t>
            </a:r>
            <a:r>
              <a:rPr lang="en-US" sz="2800" dirty="0">
                <a:latin typeface="Times New Roman" panose="02020603050405020304" pitchFamily="18" charset="0"/>
                <a:cs typeface="Times New Roman" panose="02020603050405020304" pitchFamily="18" charset="0"/>
              </a:rPr>
              <a:t>the expatriate manager has the relative security of a familiar work and office routine, the family must cope with an unfamiliar environment every day.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To </a:t>
            </a:r>
            <a:r>
              <a:rPr lang="en-US" sz="2800" dirty="0">
                <a:latin typeface="Times New Roman" panose="02020603050405020304" pitchFamily="18" charset="0"/>
                <a:cs typeface="Times New Roman" panose="02020603050405020304" pitchFamily="18" charset="0"/>
              </a:rPr>
              <a:t>prevent failures due to family difficulties, MNCs have to address family-related </a:t>
            </a:r>
            <a:r>
              <a:rPr lang="en-US" sz="2800" dirty="0" smtClean="0">
                <a:latin typeface="Times New Roman" panose="02020603050405020304" pitchFamily="18" charset="0"/>
                <a:cs typeface="Times New Roman" panose="02020603050405020304" pitchFamily="18" charset="0"/>
              </a:rPr>
              <a:t>issues</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90949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170255"/>
            <a:ext cx="12085320" cy="5086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44629" y="42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23819"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23503" y="3789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649462" y="522737"/>
            <a:ext cx="5115503" cy="584775"/>
          </a:xfrm>
          <a:prstGeom prst="rect">
            <a:avLst/>
          </a:prstGeom>
        </p:spPr>
        <p:txBody>
          <a:bodyPr wrap="none">
            <a:spAutoFit/>
          </a:bodyPr>
          <a:lstStyle/>
          <a:p>
            <a:r>
              <a:rPr lang="en-US" sz="3200" b="1" dirty="0"/>
              <a:t>Locally Contingent Attributes</a:t>
            </a:r>
            <a:endParaRPr lang="en-US" sz="3200" dirty="0"/>
          </a:p>
        </p:txBody>
      </p:sp>
      <p:sp>
        <p:nvSpPr>
          <p:cNvPr id="9" name="Rectangle 8"/>
          <p:cNvSpPr/>
          <p:nvPr/>
        </p:nvSpPr>
        <p:spPr>
          <a:xfrm>
            <a:off x="162336" y="1265875"/>
            <a:ext cx="11718489" cy="4832092"/>
          </a:xfrm>
          <a:prstGeom prst="rect">
            <a:avLst/>
          </a:prstGeom>
        </p:spPr>
        <p:txBody>
          <a:bodyPr wrap="square">
            <a:spAutoFit/>
          </a:bodyPr>
          <a:lstStyle/>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For </a:t>
            </a:r>
            <a:r>
              <a:rPr lang="en-US" sz="2800" dirty="0">
                <a:latin typeface="Times New Roman" panose="02020603050405020304" pitchFamily="18" charset="0"/>
                <a:cs typeface="Times New Roman" panose="02020603050405020304" pitchFamily="18" charset="0"/>
              </a:rPr>
              <a:t>assignments to certain countries, attributes such as the candidate’s age and gender must also be considered. Older people are respected, and seniority is emphasized in many countries, such as Asia and Africa.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In </a:t>
            </a:r>
            <a:r>
              <a:rPr lang="en-US" sz="2800" dirty="0">
                <a:latin typeface="Times New Roman" panose="02020603050405020304" pitchFamily="18" charset="0"/>
                <a:cs typeface="Times New Roman" panose="02020603050405020304" pitchFamily="18" charset="0"/>
              </a:rPr>
              <a:t>these cultures, young representatives may have a great deal of difficulty in </a:t>
            </a:r>
            <a:r>
              <a:rPr lang="en-US" sz="2800" dirty="0" smtClean="0">
                <a:latin typeface="Times New Roman" panose="02020603050405020304" pitchFamily="18" charset="0"/>
                <a:cs typeface="Times New Roman" panose="02020603050405020304" pitchFamily="18" charset="0"/>
              </a:rPr>
              <a:t>gaining </a:t>
            </a:r>
            <a:r>
              <a:rPr lang="en-US" sz="2800" dirty="0">
                <a:latin typeface="Times New Roman" panose="02020603050405020304" pitchFamily="18" charset="0"/>
                <a:cs typeface="Times New Roman" panose="02020603050405020304" pitchFamily="18" charset="0"/>
              </a:rPr>
              <a:t>access to important personnel and key </a:t>
            </a:r>
            <a:r>
              <a:rPr lang="en-US" sz="2800" dirty="0" smtClean="0">
                <a:latin typeface="Times New Roman" panose="02020603050405020304" pitchFamily="18" charset="0"/>
                <a:cs typeface="Times New Roman" panose="02020603050405020304" pitchFamily="18" charset="0"/>
              </a:rPr>
              <a:t>decision-makers. </a:t>
            </a: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In </a:t>
            </a:r>
            <a:r>
              <a:rPr lang="en-US" sz="2800" dirty="0">
                <a:latin typeface="Times New Roman" panose="02020603050405020304" pitchFamily="18" charset="0"/>
                <a:cs typeface="Times New Roman" panose="02020603050405020304" pitchFamily="18" charset="0"/>
              </a:rPr>
              <a:t>some countries, women encounter a great deal of resistance from superiors, subordinates, </a:t>
            </a:r>
            <a:r>
              <a:rPr lang="en-US" sz="2800" dirty="0" smtClean="0">
                <a:latin typeface="Times New Roman" panose="02020603050405020304" pitchFamily="18" charset="0"/>
                <a:cs typeface="Times New Roman" panose="02020603050405020304" pitchFamily="18" charset="0"/>
              </a:rPr>
              <a:t>colleagues, </a:t>
            </a:r>
            <a:r>
              <a:rPr lang="en-US" sz="2800" dirty="0">
                <a:latin typeface="Times New Roman" panose="02020603050405020304" pitchFamily="18" charset="0"/>
                <a:cs typeface="Times New Roman" panose="02020603050405020304" pitchFamily="18" charset="0"/>
              </a:rPr>
              <a:t>and clients. Many high-level officials refuse to work with women and do not promote them to key decision-making positions</a:t>
            </a:r>
          </a:p>
        </p:txBody>
      </p:sp>
    </p:spTree>
    <p:extLst>
      <p:ext uri="{BB962C8B-B14F-4D97-AF65-F5344CB8AC3E}">
        <p14:creationId xmlns:p14="http://schemas.microsoft.com/office/powerpoint/2010/main" val="2362548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3072" y="893116"/>
            <a:ext cx="11698241" cy="53571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67886" y="59617"/>
            <a:ext cx="1311286" cy="92009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52702" y="7041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56378" y="17984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637571" y="268963"/>
            <a:ext cx="4969245" cy="584775"/>
          </a:xfrm>
          <a:prstGeom prst="rect">
            <a:avLst/>
          </a:prstGeom>
        </p:spPr>
        <p:txBody>
          <a:bodyPr wrap="none">
            <a:spAutoFit/>
          </a:bodyPr>
          <a:lstStyle/>
          <a:p>
            <a:r>
              <a:rPr lang="en-US" sz="3200" b="1" dirty="0"/>
              <a:t>Personnel Selection Options</a:t>
            </a:r>
          </a:p>
        </p:txBody>
      </p:sp>
      <p:sp>
        <p:nvSpPr>
          <p:cNvPr id="9" name="Rectangle 8"/>
          <p:cNvSpPr/>
          <p:nvPr/>
        </p:nvSpPr>
        <p:spPr>
          <a:xfrm>
            <a:off x="514139" y="1217224"/>
            <a:ext cx="11216105" cy="4708981"/>
          </a:xfrm>
          <a:prstGeom prst="rect">
            <a:avLst/>
          </a:prstGeom>
        </p:spPr>
        <p:txBody>
          <a:bodyPr wrap="square">
            <a:spAutoFit/>
          </a:bodyPr>
          <a:lstStyle/>
          <a:p>
            <a:pPr marL="457200" indent="-457200" algn="just">
              <a:buFont typeface="Arial" panose="020B0604020202020204" pitchFamily="34" charset="0"/>
              <a:buChar char="•"/>
            </a:pPr>
            <a:r>
              <a:rPr lang="en-US" sz="3000" dirty="0">
                <a:latin typeface="Times New Roman" panose="02020603050405020304" pitchFamily="18" charset="0"/>
                <a:cs typeface="Times New Roman" panose="02020603050405020304" pitchFamily="18" charset="0"/>
              </a:rPr>
              <a:t>The selection and hiring process of MNCs is a very complex and difficult task. Each foreign office has different staffing requirements and needs. There are a </a:t>
            </a:r>
            <a:r>
              <a:rPr lang="en-US" sz="3000" dirty="0" smtClean="0">
                <a:latin typeface="Times New Roman" panose="02020603050405020304" pitchFamily="18" charset="0"/>
                <a:cs typeface="Times New Roman" panose="02020603050405020304" pitchFamily="18" charset="0"/>
              </a:rPr>
              <a:t>multitude </a:t>
            </a:r>
            <a:r>
              <a:rPr lang="en-US" sz="3000" dirty="0">
                <a:latin typeface="Times New Roman" panose="02020603050405020304" pitchFamily="18" charset="0"/>
                <a:cs typeface="Times New Roman" panose="02020603050405020304" pitchFamily="18" charset="0"/>
              </a:rPr>
              <a:t>of other factors, such as local laws and contractual obligations, that have to be considered. </a:t>
            </a:r>
            <a:endParaRPr lang="en-US" sz="30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In </a:t>
            </a:r>
            <a:r>
              <a:rPr lang="en-US" sz="3000" dirty="0">
                <a:latin typeface="Times New Roman" panose="02020603050405020304" pitchFamily="18" charset="0"/>
                <a:cs typeface="Times New Roman" panose="02020603050405020304" pitchFamily="18" charset="0"/>
              </a:rPr>
              <a:t>addition, the MNC’s management philosophy regarding staffing plays a pivotal role in personnel selection. </a:t>
            </a:r>
            <a:endParaRPr lang="en-US" sz="30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30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The </a:t>
            </a:r>
            <a:r>
              <a:rPr lang="en-US" sz="3000" dirty="0">
                <a:latin typeface="Times New Roman" panose="02020603050405020304" pitchFamily="18" charset="0"/>
                <a:cs typeface="Times New Roman" panose="02020603050405020304" pitchFamily="18" charset="0"/>
              </a:rPr>
              <a:t>prevailing managerial philosophy influences the choice among the three alternatives: expatriate, host country national, or third-country national managers</a:t>
            </a:r>
          </a:p>
        </p:txBody>
      </p:sp>
    </p:spTree>
    <p:extLst>
      <p:ext uri="{BB962C8B-B14F-4D97-AF65-F5344CB8AC3E}">
        <p14:creationId xmlns:p14="http://schemas.microsoft.com/office/powerpoint/2010/main" val="1669510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53382" y="1034868"/>
            <a:ext cx="11227443" cy="52869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653382" y="1583"/>
            <a:ext cx="1219639" cy="8694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199" y="3366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38199" y="10822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3374"/>
            <a:ext cx="2305141" cy="1076343"/>
          </a:xfrm>
          <a:prstGeom prst="rect">
            <a:avLst/>
          </a:prstGeom>
        </p:spPr>
      </p:pic>
      <p:sp>
        <p:nvSpPr>
          <p:cNvPr id="8" name="Rectangle 7"/>
          <p:cNvSpPr/>
          <p:nvPr/>
        </p:nvSpPr>
        <p:spPr>
          <a:xfrm>
            <a:off x="884885" y="1150249"/>
            <a:ext cx="10813120" cy="5016758"/>
          </a:xfrm>
          <a:prstGeom prst="rect">
            <a:avLst/>
          </a:prstGeom>
        </p:spPr>
        <p:txBody>
          <a:bodyPr wrap="square">
            <a:spAutoFit/>
          </a:bodyPr>
          <a:lstStyle/>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MNC may choose expatriates to fill managerial positions in its foreign offices.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32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selection of expatriates for foreign </a:t>
            </a:r>
            <a:r>
              <a:rPr lang="en-US" sz="3200" dirty="0" smtClean="0">
                <a:latin typeface="Times New Roman" panose="02020603050405020304" pitchFamily="18" charset="0"/>
                <a:cs typeface="Times New Roman" panose="02020603050405020304" pitchFamily="18" charset="0"/>
              </a:rPr>
              <a:t>assignments </a:t>
            </a:r>
            <a:r>
              <a:rPr lang="en-US" sz="3200" dirty="0">
                <a:latin typeface="Times New Roman" panose="02020603050405020304" pitchFamily="18" charset="0"/>
                <a:cs typeface="Times New Roman" panose="02020603050405020304" pitchFamily="18" charset="0"/>
              </a:rPr>
              <a:t>is influenced by the ethnocentric attitudes and philosophy of the MNC’s top executives. It may also be determined by operational needs.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32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For </a:t>
            </a:r>
            <a:r>
              <a:rPr lang="en-US" sz="3200" dirty="0">
                <a:latin typeface="Times New Roman" panose="02020603050405020304" pitchFamily="18" charset="0"/>
                <a:cs typeface="Times New Roman" panose="02020603050405020304" pitchFamily="18" charset="0"/>
              </a:rPr>
              <a:t>example, home country managers may have a long history of service with the parent company. </a:t>
            </a:r>
          </a:p>
        </p:txBody>
      </p:sp>
      <p:sp>
        <p:nvSpPr>
          <p:cNvPr id="2" name="Rectangle 1"/>
          <p:cNvSpPr/>
          <p:nvPr/>
        </p:nvSpPr>
        <p:spPr>
          <a:xfrm>
            <a:off x="4052189" y="218331"/>
            <a:ext cx="4430828" cy="584775"/>
          </a:xfrm>
          <a:prstGeom prst="rect">
            <a:avLst/>
          </a:prstGeom>
        </p:spPr>
        <p:txBody>
          <a:bodyPr wrap="none">
            <a:spAutoFit/>
          </a:bodyPr>
          <a:lstStyle/>
          <a:p>
            <a:r>
              <a:rPr lang="en-US" sz="3200" b="1" dirty="0"/>
              <a:t>The Expatriate Manager. </a:t>
            </a:r>
            <a:endParaRPr lang="en-US" sz="3200" dirty="0"/>
          </a:p>
        </p:txBody>
      </p:sp>
    </p:spTree>
    <p:extLst>
      <p:ext uri="{BB962C8B-B14F-4D97-AF65-F5344CB8AC3E}">
        <p14:creationId xmlns:p14="http://schemas.microsoft.com/office/powerpoint/2010/main" val="877884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7639" y="1157466"/>
            <a:ext cx="11816351" cy="52467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38200" y="268963"/>
            <a:ext cx="1404457" cy="92727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9412" y="25930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7314" y="48479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167638" y="1205898"/>
            <a:ext cx="11647052" cy="519836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endParaRPr lang="en-US" sz="3200" b="1" dirty="0"/>
          </a:p>
        </p:txBody>
      </p:sp>
      <p:sp>
        <p:nvSpPr>
          <p:cNvPr id="9" name="Rectangle 8"/>
          <p:cNvSpPr/>
          <p:nvPr/>
        </p:nvSpPr>
        <p:spPr>
          <a:xfrm>
            <a:off x="347601" y="1463563"/>
            <a:ext cx="11287125" cy="4524315"/>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They possess an in-depth knowledge and understanding of the policies and procedures of the firm and are familiar with the business and industry.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They </a:t>
            </a:r>
            <a:r>
              <a:rPr lang="en-US" sz="3200" dirty="0">
                <a:latin typeface="Times New Roman" panose="02020603050405020304" pitchFamily="18" charset="0"/>
                <a:cs typeface="Times New Roman" panose="02020603050405020304" pitchFamily="18" charset="0"/>
              </a:rPr>
              <a:t>may also have technical training or possess functional expertise that local managers lack. Sometimes, due to a shortage of well-trained local managers, expatriates are the only logical choice </a:t>
            </a:r>
            <a:r>
              <a:rPr lang="en-US" sz="32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MNCs </a:t>
            </a:r>
            <a:r>
              <a:rPr lang="en-US" sz="3200" dirty="0">
                <a:latin typeface="Times New Roman" panose="02020603050405020304" pitchFamily="18" charset="0"/>
                <a:cs typeface="Times New Roman" panose="02020603050405020304" pitchFamily="18" charset="0"/>
              </a:rPr>
              <a:t>may also select expatriates to fill foreign positions as part of their corporate managerial training program</a:t>
            </a:r>
          </a:p>
        </p:txBody>
      </p:sp>
    </p:spTree>
    <p:extLst>
      <p:ext uri="{BB962C8B-B14F-4D97-AF65-F5344CB8AC3E}">
        <p14:creationId xmlns:p14="http://schemas.microsoft.com/office/powerpoint/2010/main" val="3264883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62471" y="29149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96768" y="47616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66960" y="268963"/>
            <a:ext cx="2017031" cy="1076343"/>
          </a:xfrm>
          <a:prstGeom prst="rect">
            <a:avLst/>
          </a:prstGeom>
        </p:spPr>
      </p:pic>
      <p:pic>
        <p:nvPicPr>
          <p:cNvPr id="8" name="Picture 7"/>
          <p:cNvPicPr>
            <a:picLocks noChangeAspect="1"/>
          </p:cNvPicPr>
          <p:nvPr/>
        </p:nvPicPr>
        <p:blipFill>
          <a:blip r:embed="rId3"/>
          <a:stretch>
            <a:fillRect/>
          </a:stretch>
        </p:blipFill>
        <p:spPr>
          <a:xfrm>
            <a:off x="1103977" y="1694853"/>
            <a:ext cx="9839325" cy="4124325"/>
          </a:xfrm>
          <a:prstGeom prst="rect">
            <a:avLst/>
          </a:prstGeom>
        </p:spPr>
      </p:pic>
    </p:spTree>
    <p:extLst>
      <p:ext uri="{BB962C8B-B14F-4D97-AF65-F5344CB8AC3E}">
        <p14:creationId xmlns:p14="http://schemas.microsoft.com/office/powerpoint/2010/main" val="1753218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6827" y="1271456"/>
            <a:ext cx="11213802" cy="5083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2496"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34798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7314" y="51163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46828" y="1333917"/>
            <a:ext cx="10898116" cy="4832092"/>
          </a:xfrm>
          <a:prstGeom prst="rect">
            <a:avLst/>
          </a:prstGeom>
        </p:spPr>
        <p:txBody>
          <a:bodyPr wrap="square">
            <a:spAutoFit/>
          </a:bodyPr>
          <a:lstStyle/>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In </a:t>
            </a:r>
            <a:r>
              <a:rPr lang="en-US" sz="2800" dirty="0">
                <a:latin typeface="Times New Roman" panose="02020603050405020304" pitchFamily="18" charset="0"/>
                <a:cs typeface="Times New Roman" panose="02020603050405020304" pitchFamily="18" charset="0"/>
              </a:rPr>
              <a:t>the past, many multinational firms </a:t>
            </a:r>
            <a:r>
              <a:rPr lang="en-US" sz="2800" dirty="0" smtClean="0">
                <a:latin typeface="Times New Roman" panose="02020603050405020304" pitchFamily="18" charset="0"/>
                <a:cs typeface="Times New Roman" panose="02020603050405020304" pitchFamily="18" charset="0"/>
              </a:rPr>
              <a:t>displayed </a:t>
            </a:r>
            <a:r>
              <a:rPr lang="en-US" sz="2800" dirty="0">
                <a:latin typeface="Times New Roman" panose="02020603050405020304" pitchFamily="18" charset="0"/>
                <a:cs typeface="Times New Roman" panose="02020603050405020304" pitchFamily="18" charset="0"/>
              </a:rPr>
              <a:t>an ethnocentric view, staffing foreign offices almost exclusively with </a:t>
            </a:r>
            <a:r>
              <a:rPr lang="en-US" sz="2800" dirty="0" smtClean="0">
                <a:latin typeface="Times New Roman" panose="02020603050405020304" pitchFamily="18" charset="0"/>
                <a:cs typeface="Times New Roman" panose="02020603050405020304" pitchFamily="18" charset="0"/>
              </a:rPr>
              <a:t>expatriate </a:t>
            </a:r>
            <a:r>
              <a:rPr lang="en-US" sz="2800" dirty="0">
                <a:latin typeface="Times New Roman" panose="02020603050405020304" pitchFamily="18" charset="0"/>
                <a:cs typeface="Times New Roman" panose="02020603050405020304" pitchFamily="18" charset="0"/>
              </a:rPr>
              <a:t>personnel. Today, many MNCs are selecting more host country and third-country nationals to fill managerial positions in their foreign subsidiaries.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This </a:t>
            </a:r>
            <a:r>
              <a:rPr lang="en-US" sz="2800" dirty="0">
                <a:latin typeface="Times New Roman" panose="02020603050405020304" pitchFamily="18" charset="0"/>
                <a:cs typeface="Times New Roman" panose="02020603050405020304" pitchFamily="18" charset="0"/>
              </a:rPr>
              <a:t>is due to the increasing costs and the high failure rate of expatriate assignments. The cost of relocation can be very high for the company and the expatriate. Host country nationals may be selected because of their knowledge and </a:t>
            </a:r>
            <a:r>
              <a:rPr lang="en-US" sz="2800" dirty="0" smtClean="0">
                <a:latin typeface="Times New Roman" panose="02020603050405020304" pitchFamily="18" charset="0"/>
                <a:cs typeface="Times New Roman" panose="02020603050405020304" pitchFamily="18" charset="0"/>
              </a:rPr>
              <a:t>understanding </a:t>
            </a:r>
            <a:r>
              <a:rPr lang="en-US" sz="2800" dirty="0">
                <a:latin typeface="Times New Roman" panose="02020603050405020304" pitchFamily="18" charset="0"/>
                <a:cs typeface="Times New Roman" panose="02020603050405020304" pitchFamily="18" charset="0"/>
              </a:rPr>
              <a:t>of local markets, consumers, and governments. Local managers may </a:t>
            </a:r>
            <a:r>
              <a:rPr lang="en-US" sz="2800" dirty="0" smtClean="0">
                <a:latin typeface="Times New Roman" panose="02020603050405020304" pitchFamily="18" charset="0"/>
                <a:cs typeface="Times New Roman" panose="02020603050405020304" pitchFamily="18" charset="0"/>
              </a:rPr>
              <a:t>provide </a:t>
            </a:r>
            <a:r>
              <a:rPr lang="en-US" sz="2800" dirty="0">
                <a:latin typeface="Times New Roman" panose="02020603050405020304" pitchFamily="18" charset="0"/>
                <a:cs typeface="Times New Roman" panose="02020603050405020304" pitchFamily="18" charset="0"/>
              </a:rPr>
              <a:t>the company with valuable governmental contacts</a:t>
            </a:r>
          </a:p>
        </p:txBody>
      </p:sp>
      <p:sp>
        <p:nvSpPr>
          <p:cNvPr id="2" name="Rectangle 1"/>
          <p:cNvSpPr/>
          <p:nvPr/>
        </p:nvSpPr>
        <p:spPr>
          <a:xfrm>
            <a:off x="3549867" y="496834"/>
            <a:ext cx="5694572" cy="523220"/>
          </a:xfrm>
          <a:prstGeom prst="rect">
            <a:avLst/>
          </a:prstGeom>
        </p:spPr>
        <p:txBody>
          <a:bodyPr wrap="none">
            <a:spAutoFit/>
          </a:bodyPr>
          <a:lstStyle/>
          <a:p>
            <a:r>
              <a:rPr lang="en-US" sz="2800" b="1" dirty="0"/>
              <a:t>The Host Country National Manager. </a:t>
            </a:r>
            <a:endParaRPr lang="en-US" sz="2800" dirty="0"/>
          </a:p>
        </p:txBody>
      </p:sp>
    </p:spTree>
    <p:extLst>
      <p:ext uri="{BB962C8B-B14F-4D97-AF65-F5344CB8AC3E}">
        <p14:creationId xmlns:p14="http://schemas.microsoft.com/office/powerpoint/2010/main" val="13706917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33400" y="1289009"/>
            <a:ext cx="10798629" cy="48539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003849" y="276680"/>
            <a:ext cx="1271265" cy="97478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39670" y="23913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08264" y="32813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1108264" y="1345306"/>
            <a:ext cx="9974073" cy="4598294"/>
          </a:xfrm>
          <a:prstGeom prst="rect">
            <a:avLst/>
          </a:prstGeom>
        </p:spPr>
      </p:pic>
    </p:spTree>
    <p:extLst>
      <p:ext uri="{BB962C8B-B14F-4D97-AF65-F5344CB8AC3E}">
        <p14:creationId xmlns:p14="http://schemas.microsoft.com/office/powerpoint/2010/main" val="37419259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4650" y="1266570"/>
            <a:ext cx="12085321" cy="50043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461" y="133228"/>
            <a:ext cx="1185343" cy="95984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51861" y="2005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42461" y="27483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50667" y="1160370"/>
            <a:ext cx="11593286" cy="5262979"/>
          </a:xfrm>
          <a:prstGeom prst="rect">
            <a:avLst/>
          </a:prstGeom>
        </p:spPr>
        <p:txBody>
          <a:bodyPr wrap="square">
            <a:spAutoFit/>
          </a:bodyPr>
          <a:lstStyle/>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Sometimes</a:t>
            </a:r>
            <a:r>
              <a:rPr lang="en-US" sz="2800" dirty="0">
                <a:latin typeface="Times New Roman" panose="02020603050405020304" pitchFamily="18" charset="0"/>
                <a:cs typeface="Times New Roman" panose="02020603050405020304" pitchFamily="18" charset="0"/>
              </a:rPr>
              <a:t>, local managers do not have enough managerial expertise or do not wish to work for the MNC. In those </a:t>
            </a:r>
            <a:r>
              <a:rPr lang="en-US" sz="2800" dirty="0" smtClean="0">
                <a:latin typeface="Times New Roman" panose="02020603050405020304" pitchFamily="18" charset="0"/>
                <a:cs typeface="Times New Roman" panose="02020603050405020304" pitchFamily="18" charset="0"/>
              </a:rPr>
              <a:t>situations, </a:t>
            </a:r>
            <a:r>
              <a:rPr lang="en-US" sz="2800" dirty="0">
                <a:latin typeface="Times New Roman" panose="02020603050405020304" pitchFamily="18" charset="0"/>
                <a:cs typeface="Times New Roman" panose="02020603050405020304" pitchFamily="18" charset="0"/>
              </a:rPr>
              <a:t>third-country managers may provide a viable staffing alternative.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For example, </a:t>
            </a:r>
            <a:r>
              <a:rPr lang="en-US" sz="2800" dirty="0">
                <a:latin typeface="Times New Roman" panose="02020603050405020304" pitchFamily="18" charset="0"/>
                <a:cs typeface="Times New Roman" panose="02020603050405020304" pitchFamily="18" charset="0"/>
              </a:rPr>
              <a:t>because of the political tensions in Iran during the early 1980s, American firms doing business in Iran often used British or Canadian personnel to represent their interests in Iran.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Sometimes</a:t>
            </a:r>
            <a:r>
              <a:rPr lang="en-US" sz="2800" dirty="0">
                <a:latin typeface="Times New Roman" panose="02020603050405020304" pitchFamily="18" charset="0"/>
                <a:cs typeface="Times New Roman" panose="02020603050405020304" pitchFamily="18" charset="0"/>
              </a:rPr>
              <a:t>, the third-country national may simply be the best person and the right manager for the job. Third-country executives often speak several languages and know the region and its industry well. Many international hotel firms commonly employ third-country nationals</a:t>
            </a:r>
          </a:p>
        </p:txBody>
      </p:sp>
      <p:sp>
        <p:nvSpPr>
          <p:cNvPr id="2" name="Rectangle 1"/>
          <p:cNvSpPr/>
          <p:nvPr/>
        </p:nvSpPr>
        <p:spPr>
          <a:xfrm>
            <a:off x="3944802" y="569855"/>
            <a:ext cx="5669694" cy="523220"/>
          </a:xfrm>
          <a:prstGeom prst="rect">
            <a:avLst/>
          </a:prstGeom>
        </p:spPr>
        <p:txBody>
          <a:bodyPr wrap="none">
            <a:spAutoFit/>
          </a:bodyPr>
          <a:lstStyle/>
          <a:p>
            <a:r>
              <a:rPr lang="en-US" sz="2800" b="1" dirty="0"/>
              <a:t>The Third-Country National Manager</a:t>
            </a:r>
            <a:endParaRPr lang="en-US" sz="2800" dirty="0"/>
          </a:p>
        </p:txBody>
      </p:sp>
    </p:spTree>
    <p:extLst>
      <p:ext uri="{BB962C8B-B14F-4D97-AF65-F5344CB8AC3E}">
        <p14:creationId xmlns:p14="http://schemas.microsoft.com/office/powerpoint/2010/main" val="22583156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8120" y="1345306"/>
            <a:ext cx="1199388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47367"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42308" y="2880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85596" y="47268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595112" y="639534"/>
            <a:ext cx="7190558" cy="523220"/>
          </a:xfrm>
          <a:prstGeom prst="rect">
            <a:avLst/>
          </a:prstGeom>
        </p:spPr>
        <p:txBody>
          <a:bodyPr wrap="none">
            <a:spAutoFit/>
          </a:bodyPr>
          <a:lstStyle/>
          <a:p>
            <a:r>
              <a:rPr lang="en-US" sz="2800" b="1" dirty="0"/>
              <a:t>Host Country or Third-Country Staffing Criteria </a:t>
            </a:r>
            <a:endParaRPr lang="en-US" sz="2800" dirty="0"/>
          </a:p>
        </p:txBody>
      </p:sp>
      <p:sp>
        <p:nvSpPr>
          <p:cNvPr id="9" name="Rectangle 8"/>
          <p:cNvSpPr/>
          <p:nvPr/>
        </p:nvSpPr>
        <p:spPr>
          <a:xfrm>
            <a:off x="270399" y="1345306"/>
            <a:ext cx="11389877" cy="4401205"/>
          </a:xfrm>
          <a:prstGeom prst="rect">
            <a:avLst/>
          </a:prstGeom>
        </p:spPr>
        <p:txBody>
          <a:bodyPr wrap="square">
            <a:spAutoFit/>
          </a:bodyPr>
          <a:lstStyle/>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The </a:t>
            </a:r>
            <a:r>
              <a:rPr lang="en-US" sz="2800" dirty="0">
                <a:latin typeface="Times New Roman" panose="02020603050405020304" pitchFamily="18" charset="0"/>
                <a:cs typeface="Times New Roman" panose="02020603050405020304" pitchFamily="18" charset="0"/>
              </a:rPr>
              <a:t>criteria for selecting a host country and third-country national managers are much the same as those used for selecting expatriate managers.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2800" dirty="0">
              <a:solidFill>
                <a:srgbClr val="4472C4"/>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solidFill>
                  <a:srgbClr val="4472C4"/>
                </a:solidFill>
                <a:latin typeface="Times New Roman" panose="02020603050405020304" pitchFamily="18" charset="0"/>
                <a:cs typeface="Times New Roman" panose="02020603050405020304" pitchFamily="18" charset="0"/>
              </a:rPr>
              <a:t>Technical </a:t>
            </a:r>
            <a:r>
              <a:rPr lang="en-US" sz="2800" dirty="0">
                <a:solidFill>
                  <a:srgbClr val="4472C4"/>
                </a:solidFill>
                <a:latin typeface="Times New Roman" panose="02020603050405020304" pitchFamily="18" charset="0"/>
                <a:cs typeface="Times New Roman" panose="02020603050405020304" pitchFamily="18" charset="0"/>
              </a:rPr>
              <a:t>expertise, adaptability, flexibility, and communication and decision-making skills are key desirable characteristics. </a:t>
            </a:r>
            <a:endParaRPr lang="en-US" sz="2800" dirty="0" smtClean="0">
              <a:solidFill>
                <a:srgbClr val="4472C4"/>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Making </a:t>
            </a:r>
            <a:r>
              <a:rPr lang="en-US" sz="2800" dirty="0">
                <a:latin typeface="Times New Roman" panose="02020603050405020304" pitchFamily="18" charset="0"/>
                <a:cs typeface="Times New Roman" panose="02020603050405020304" pitchFamily="18" charset="0"/>
              </a:rPr>
              <a:t>the decision to hire a host country manager may be much easier than finding a local citizen who has the qualifications for the job and/or who is willing to take up a job with the MNC</a:t>
            </a:r>
          </a:p>
        </p:txBody>
      </p:sp>
    </p:spTree>
    <p:extLst>
      <p:ext uri="{BB962C8B-B14F-4D97-AF65-F5344CB8AC3E}">
        <p14:creationId xmlns:p14="http://schemas.microsoft.com/office/powerpoint/2010/main" val="1095533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74469" y="1166949"/>
            <a:ext cx="11506356" cy="53226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lvl="0" indent="-457200" defTabSz="457200">
              <a:spcBef>
                <a:spcPct val="20000"/>
              </a:spcBef>
              <a:buFont typeface="Arial" panose="020B0604020202020204" pitchFamily="34" charset="0"/>
              <a:buChar char="•"/>
            </a:pPr>
            <a:r>
              <a:rPr lang="en-US" sz="3200" dirty="0">
                <a:solidFill>
                  <a:prstClr val="black"/>
                </a:solidFill>
              </a:rPr>
              <a:t>AI </a:t>
            </a:r>
            <a:r>
              <a:rPr lang="en-US" sz="3200" dirty="0" err="1">
                <a:solidFill>
                  <a:prstClr val="black"/>
                </a:solidFill>
              </a:rPr>
              <a:t>chatbots</a:t>
            </a:r>
            <a:r>
              <a:rPr lang="en-US" sz="3200" dirty="0">
                <a:solidFill>
                  <a:prstClr val="black"/>
                </a:solidFill>
              </a:rPr>
              <a:t> screen candidates 24/7 across time zones.</a:t>
            </a:r>
          </a:p>
          <a:p>
            <a:pPr marL="342900" lvl="0" indent="-342900" defTabSz="457200">
              <a:spcBef>
                <a:spcPct val="20000"/>
              </a:spcBef>
              <a:buFont typeface="Arial"/>
              <a:buChar char="•"/>
            </a:pPr>
            <a:r>
              <a:rPr lang="en-US" sz="3200" dirty="0">
                <a:solidFill>
                  <a:prstClr val="black"/>
                </a:solidFill>
              </a:rPr>
              <a:t>Automated CV parsing reduces time-to-hire by up to 40%.</a:t>
            </a:r>
          </a:p>
          <a:p>
            <a:pPr marL="342900" lvl="0" indent="-342900" defTabSz="457200">
              <a:spcBef>
                <a:spcPct val="20000"/>
              </a:spcBef>
              <a:buFont typeface="Arial"/>
              <a:buChar char="•"/>
            </a:pPr>
            <a:r>
              <a:rPr lang="en-US" sz="3200" dirty="0">
                <a:solidFill>
                  <a:prstClr val="black"/>
                </a:solidFill>
              </a:rPr>
              <a:t>Predictive analytics assesses candidate success probability.</a:t>
            </a:r>
          </a:p>
          <a:p>
            <a:pPr marL="342900" lvl="0" indent="-342900" defTabSz="457200">
              <a:spcBef>
                <a:spcPct val="20000"/>
              </a:spcBef>
              <a:buFont typeface="Arial"/>
              <a:buChar char="•"/>
            </a:pPr>
            <a:r>
              <a:rPr lang="en-US" sz="3200" dirty="0">
                <a:solidFill>
                  <a:prstClr val="black"/>
                </a:solidFill>
              </a:rPr>
              <a:t>Digital interviews (</a:t>
            </a:r>
            <a:r>
              <a:rPr lang="en-US" sz="3200" dirty="0" err="1">
                <a:solidFill>
                  <a:prstClr val="black"/>
                </a:solidFill>
              </a:rPr>
              <a:t>HireVue</a:t>
            </a:r>
            <a:r>
              <a:rPr lang="en-US" sz="3200" dirty="0">
                <a:solidFill>
                  <a:prstClr val="black"/>
                </a:solidFill>
              </a:rPr>
              <a:t>) use NLP and facial analysis.</a:t>
            </a:r>
          </a:p>
          <a:p>
            <a:pPr marL="342900" lvl="0" indent="-342900" defTabSz="457200">
              <a:spcBef>
                <a:spcPct val="20000"/>
              </a:spcBef>
              <a:buFont typeface="Arial"/>
              <a:buChar char="•"/>
            </a:pPr>
            <a:r>
              <a:rPr lang="en-US" sz="3200" dirty="0" err="1">
                <a:solidFill>
                  <a:prstClr val="black"/>
                </a:solidFill>
              </a:rPr>
              <a:t>Blockchain</a:t>
            </a:r>
            <a:r>
              <a:rPr lang="en-US" sz="3200" dirty="0">
                <a:solidFill>
                  <a:prstClr val="black"/>
                </a:solidFill>
              </a:rPr>
              <a:t> used to verify international credentials.</a:t>
            </a:r>
            <a:endParaRPr lang="en-US" sz="3200" dirty="0">
              <a:solidFill>
                <a:prstClr val="black"/>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954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62471"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62471"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066928" y="592186"/>
            <a:ext cx="7899630" cy="461665"/>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smtClean="0">
                <a:ln>
                  <a:noFill/>
                </a:ln>
                <a:solidFill>
                  <a:prstClr val="black"/>
                </a:solidFill>
                <a:effectLst/>
                <a:uLnTx/>
                <a:uFillTx/>
                <a:latin typeface="Times New Roman" panose="02020603050405020304" pitchFamily="18" charset="0"/>
                <a:ea typeface="+mj-ea"/>
                <a:cs typeface="Times New Roman" panose="02020603050405020304" pitchFamily="18" charset="0"/>
              </a:rPr>
              <a:t>International Recruitment &amp; Selection – Digital Tools</a:t>
            </a:r>
            <a:endParaRPr kumimoji="0" lang="en-US" sz="2400" b="1" i="0" u="none" strike="noStrike" kern="0" cap="none" spc="0" normalizeH="0" baseline="0" noProof="0" dirty="0" smtClean="0">
              <a:ln>
                <a:noFill/>
              </a:ln>
              <a:solidFill>
                <a:sysClr val="windowText" lastClr="000000"/>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511939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5065" y="990024"/>
            <a:ext cx="12106935" cy="52370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81071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281787" y="327582"/>
            <a:ext cx="7212245" cy="584775"/>
          </a:xfrm>
          <a:prstGeom prst="rect">
            <a:avLst/>
          </a:prstGeom>
        </p:spPr>
        <p:txBody>
          <a:bodyPr wrap="square">
            <a:spAutoFit/>
          </a:bodyPr>
          <a:lstStyle/>
          <a:p>
            <a:pPr algn="ctr"/>
            <a:r>
              <a:rPr lang="en-US" sz="3200" dirty="0" smtClean="0">
                <a:latin typeface="Times New Roman" panose="02020603050405020304" pitchFamily="18" charset="0"/>
                <a:cs typeface="Times New Roman" panose="02020603050405020304" pitchFamily="18" charset="0"/>
              </a:rPr>
              <a:t>Intercultural </a:t>
            </a:r>
            <a:r>
              <a:rPr lang="en-US" sz="3200" dirty="0" smtClean="0">
                <a:latin typeface="Times New Roman" panose="02020603050405020304" pitchFamily="18" charset="0"/>
                <a:cs typeface="Times New Roman" panose="02020603050405020304" pitchFamily="18" charset="0"/>
              </a:rPr>
              <a:t>Preparation </a:t>
            </a:r>
            <a:endParaRPr lang="en-US" sz="3200" dirty="0">
              <a:latin typeface="Times New Roman" panose="02020603050405020304" pitchFamily="18" charset="0"/>
              <a:cs typeface="Times New Roman" panose="02020603050405020304" pitchFamily="18" charset="0"/>
            </a:endParaRPr>
          </a:p>
        </p:txBody>
      </p:sp>
      <p:sp>
        <p:nvSpPr>
          <p:cNvPr id="9" name="Rectangle 8"/>
          <p:cNvSpPr/>
          <p:nvPr/>
        </p:nvSpPr>
        <p:spPr>
          <a:xfrm>
            <a:off x="162160" y="1100171"/>
            <a:ext cx="12029840" cy="5262979"/>
          </a:xfrm>
          <a:prstGeom prst="rect">
            <a:avLst/>
          </a:prstGeom>
        </p:spPr>
        <p:txBody>
          <a:bodyPr wrap="square">
            <a:spAutoFit/>
          </a:bodyPr>
          <a:lstStyle/>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The primary reason for failure is the inability of the employee or the family to adjust properly to the new environment and </a:t>
            </a:r>
            <a:r>
              <a:rPr lang="en-US" sz="2800" dirty="0" smtClean="0">
                <a:latin typeface="Times New Roman" panose="02020603050405020304" pitchFamily="18" charset="0"/>
                <a:cs typeface="Times New Roman" panose="02020603050405020304" pitchFamily="18" charset="0"/>
              </a:rPr>
              <a:t>culture. </a:t>
            </a:r>
            <a:r>
              <a:rPr lang="en-US" sz="2800" dirty="0">
                <a:latin typeface="Times New Roman" panose="02020603050405020304" pitchFamily="18" charset="0"/>
                <a:cs typeface="Times New Roman" panose="02020603050405020304" pitchFamily="18" charset="0"/>
              </a:rPr>
              <a:t>The failure, however, begins with selecting the wrong person.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Adequate </a:t>
            </a:r>
            <a:r>
              <a:rPr lang="en-US" sz="2800" dirty="0">
                <a:latin typeface="Times New Roman" panose="02020603050405020304" pitchFamily="18" charset="0"/>
                <a:cs typeface="Times New Roman" panose="02020603050405020304" pitchFamily="18" charset="0"/>
              </a:rPr>
              <a:t>screening and proper selection procedures allow MNCs to select managers with a higher probability of success. The screening process includes interviews, tests, and the use of assessment </a:t>
            </a:r>
            <a:r>
              <a:rPr lang="en-US" sz="2800" dirty="0" smtClean="0">
                <a:latin typeface="Times New Roman" panose="02020603050405020304" pitchFamily="18" charset="0"/>
                <a:cs typeface="Times New Roman" panose="02020603050405020304" pitchFamily="18" charset="0"/>
              </a:rPr>
              <a:t>centers.</a:t>
            </a: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While some psychological and technical skills tests are available, these tests are not widely used by MNCs.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This </a:t>
            </a:r>
            <a:r>
              <a:rPr lang="en-US" sz="2800" dirty="0">
                <a:latin typeface="Times New Roman" panose="02020603050405020304" pitchFamily="18" charset="0"/>
                <a:cs typeface="Times New Roman" panose="02020603050405020304" pitchFamily="18" charset="0"/>
              </a:rPr>
              <a:t>is because, first, there are no specific criteria for overseas success and, second, psychological tests have the potential for </a:t>
            </a:r>
            <a:r>
              <a:rPr lang="en-US" sz="2800" dirty="0" smtClean="0">
                <a:latin typeface="Times New Roman" panose="02020603050405020304" pitchFamily="18" charset="0"/>
                <a:cs typeface="Times New Roman" panose="02020603050405020304" pitchFamily="18" charset="0"/>
              </a:rPr>
              <a:t>cultural </a:t>
            </a:r>
            <a:r>
              <a:rPr lang="en-US" sz="2800" dirty="0">
                <a:latin typeface="Times New Roman" panose="02020603050405020304" pitchFamily="18" charset="0"/>
                <a:cs typeface="Times New Roman" panose="02020603050405020304" pitchFamily="18" charset="0"/>
              </a:rPr>
              <a:t>bias and have relatively low validity</a:t>
            </a:r>
          </a:p>
        </p:txBody>
      </p:sp>
    </p:spTree>
    <p:extLst>
      <p:ext uri="{BB962C8B-B14F-4D97-AF65-F5344CB8AC3E}">
        <p14:creationId xmlns:p14="http://schemas.microsoft.com/office/powerpoint/2010/main" val="10561852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74469" y="1584960"/>
            <a:ext cx="11506356" cy="4904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spcBef>
                <a:spcPct val="20000"/>
              </a:spcBef>
              <a:buFont typeface="Arial"/>
              <a:buChar char="•"/>
            </a:pPr>
            <a:r>
              <a:rPr lang="en-US" sz="3200">
                <a:solidFill>
                  <a:prstClr val="black"/>
                </a:solidFill>
              </a:rPr>
              <a:t>VR immersion simulates real-world cultural interactions.</a:t>
            </a:r>
          </a:p>
          <a:p>
            <a:pPr marL="342900" lvl="0" indent="-342900" defTabSz="457200">
              <a:spcBef>
                <a:spcPct val="20000"/>
              </a:spcBef>
              <a:buFont typeface="Arial"/>
              <a:buChar char="•"/>
            </a:pPr>
            <a:r>
              <a:rPr lang="en-US" sz="3200">
                <a:solidFill>
                  <a:prstClr val="black"/>
                </a:solidFill>
              </a:rPr>
              <a:t>AI cultural coaches provide personalized behavioral feedback.</a:t>
            </a:r>
          </a:p>
          <a:p>
            <a:pPr marL="342900" lvl="0" indent="-342900" defTabSz="457200">
              <a:spcBef>
                <a:spcPct val="20000"/>
              </a:spcBef>
              <a:buFont typeface="Arial"/>
              <a:buChar char="•"/>
            </a:pPr>
            <a:r>
              <a:rPr lang="en-US" sz="3200">
                <a:solidFill>
                  <a:prstClr val="black"/>
                </a:solidFill>
              </a:rPr>
              <a:t>Gamified learning improves retention and engagement.</a:t>
            </a:r>
          </a:p>
          <a:p>
            <a:pPr marL="342900" lvl="0" indent="-342900" defTabSz="457200">
              <a:spcBef>
                <a:spcPct val="20000"/>
              </a:spcBef>
              <a:buFont typeface="Arial"/>
              <a:buChar char="•"/>
            </a:pPr>
            <a:r>
              <a:rPr lang="en-US" sz="3200">
                <a:solidFill>
                  <a:prstClr val="black"/>
                </a:solidFill>
              </a:rPr>
              <a:t>Learning management systems deliver global content instantly.</a:t>
            </a:r>
          </a:p>
          <a:p>
            <a:pPr marL="342900" lvl="0" indent="-342900" defTabSz="457200">
              <a:spcBef>
                <a:spcPct val="20000"/>
              </a:spcBef>
              <a:buFont typeface="Arial"/>
              <a:buChar char="•"/>
            </a:pPr>
            <a:r>
              <a:rPr lang="en-US" sz="3200">
                <a:solidFill>
                  <a:prstClr val="black"/>
                </a:solidFill>
              </a:rPr>
              <a:t>Digital role-play builds soft skills for international assignments.</a:t>
            </a:r>
            <a:endParaRPr lang="en-US" sz="3200" dirty="0">
              <a:solidFill>
                <a:prstClr val="black"/>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33298"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62471"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62471"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246812" y="875763"/>
            <a:ext cx="6096000" cy="461665"/>
          </a:xfrm>
          <a:prstGeom prst="rect">
            <a:avLst/>
          </a:prstGeom>
        </p:spPr>
        <p:txBody>
          <a:bodyP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smtClean="0">
                <a:ln>
                  <a:noFill/>
                </a:ln>
                <a:solidFill>
                  <a:prstClr val="black"/>
                </a:solidFill>
                <a:effectLst/>
                <a:uLnTx/>
                <a:uFillTx/>
                <a:latin typeface="Times New Roman" panose="02020603050405020304" pitchFamily="18" charset="0"/>
                <a:ea typeface="+mj-ea"/>
                <a:cs typeface="Times New Roman" panose="02020603050405020304" pitchFamily="18" charset="0"/>
              </a:rPr>
              <a:t>Intercultural Training – Digital Technologies</a:t>
            </a:r>
            <a:endParaRPr kumimoji="0" lang="en-US" sz="2400" b="1" i="0" u="none" strike="noStrike" kern="0" cap="none" spc="0" normalizeH="0" baseline="0" noProof="0" dirty="0" smtClean="0">
              <a:ln>
                <a:noFill/>
              </a:ln>
              <a:solidFill>
                <a:sysClr val="windowText" lastClr="000000"/>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54916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74469" y="1584960"/>
            <a:ext cx="11506356" cy="4904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spcBef>
                <a:spcPct val="20000"/>
              </a:spcBef>
              <a:buFont typeface="Arial"/>
              <a:buChar char="•"/>
            </a:pPr>
            <a:r>
              <a:rPr lang="en-US" sz="3200" dirty="0">
                <a:solidFill>
                  <a:prstClr val="black"/>
                </a:solidFill>
              </a:rPr>
              <a:t>PwC 2023: VR trainees learn 4x faster and retain more information.</a:t>
            </a:r>
          </a:p>
          <a:p>
            <a:pPr marL="342900" lvl="0" indent="-342900" defTabSz="457200">
              <a:spcBef>
                <a:spcPct val="20000"/>
              </a:spcBef>
              <a:buFont typeface="Arial"/>
              <a:buChar char="•"/>
            </a:pPr>
            <a:r>
              <a:rPr lang="en-US" sz="3200" dirty="0">
                <a:solidFill>
                  <a:prstClr val="black"/>
                </a:solidFill>
              </a:rPr>
              <a:t>Deloitte 2024: VR increases empathy in multicultural teams.</a:t>
            </a:r>
          </a:p>
          <a:p>
            <a:pPr marL="342900" lvl="0" indent="-342900" defTabSz="457200">
              <a:spcBef>
                <a:spcPct val="20000"/>
              </a:spcBef>
              <a:buFont typeface="Arial"/>
              <a:buChar char="•"/>
            </a:pPr>
            <a:r>
              <a:rPr lang="en-US" sz="3200" dirty="0">
                <a:solidFill>
                  <a:prstClr val="black"/>
                </a:solidFill>
              </a:rPr>
              <a:t>AI language tools (</a:t>
            </a:r>
            <a:r>
              <a:rPr lang="en-US" sz="3200" dirty="0" err="1">
                <a:solidFill>
                  <a:prstClr val="black"/>
                </a:solidFill>
              </a:rPr>
              <a:t>Duolingo</a:t>
            </a:r>
            <a:r>
              <a:rPr lang="en-US" sz="3200" dirty="0">
                <a:solidFill>
                  <a:prstClr val="black"/>
                </a:solidFill>
              </a:rPr>
              <a:t>, </a:t>
            </a:r>
            <a:r>
              <a:rPr lang="en-US" sz="3200" dirty="0" err="1">
                <a:solidFill>
                  <a:prstClr val="black"/>
                </a:solidFill>
              </a:rPr>
              <a:t>Grammarly</a:t>
            </a:r>
            <a:r>
              <a:rPr lang="en-US" sz="3200" dirty="0">
                <a:solidFill>
                  <a:prstClr val="black"/>
                </a:solidFill>
              </a:rPr>
              <a:t> AI) support communication.</a:t>
            </a:r>
          </a:p>
          <a:p>
            <a:pPr marL="342900" lvl="0" indent="-342900" defTabSz="457200">
              <a:spcBef>
                <a:spcPct val="20000"/>
              </a:spcBef>
              <a:buFont typeface="Arial"/>
              <a:buChar char="•"/>
            </a:pPr>
            <a:r>
              <a:rPr lang="en-US" sz="3200" dirty="0">
                <a:solidFill>
                  <a:prstClr val="black"/>
                </a:solidFill>
              </a:rPr>
              <a:t>Cross-cultural simulations boost global teamwork performance.</a:t>
            </a:r>
            <a:endParaRPr lang="en-US" sz="3200" dirty="0">
              <a:solidFill>
                <a:prstClr val="black"/>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77653" y="24197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62471"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62471"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901233" y="807134"/>
            <a:ext cx="7524206" cy="523220"/>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smtClean="0">
                <a:ln>
                  <a:noFill/>
                </a:ln>
                <a:solidFill>
                  <a:prstClr val="black"/>
                </a:solidFill>
                <a:effectLst/>
                <a:uLnTx/>
                <a:uFillTx/>
                <a:latin typeface="Times New Roman" panose="02020603050405020304" pitchFamily="18" charset="0"/>
                <a:ea typeface="+mj-ea"/>
                <a:cs typeface="Times New Roman" panose="02020603050405020304" pitchFamily="18" charset="0"/>
              </a:rPr>
              <a:t>Intercultural Training – Evidence</a:t>
            </a:r>
            <a:endParaRPr kumimoji="0" lang="en-US" sz="2800" b="1" i="0" u="none" strike="noStrike" kern="0" cap="none" spc="0" normalizeH="0" baseline="0" noProof="0" dirty="0" smtClean="0">
              <a:ln>
                <a:noFill/>
              </a:ln>
              <a:solidFill>
                <a:sysClr val="windowText" lastClr="000000"/>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37754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034852"/>
            <a:ext cx="11877310" cy="53026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219639" cy="81071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78106" y="75053"/>
            <a:ext cx="2305141" cy="1076343"/>
          </a:xfrm>
          <a:prstGeom prst="rect">
            <a:avLst/>
          </a:prstGeom>
        </p:spPr>
      </p:pic>
      <p:sp>
        <p:nvSpPr>
          <p:cNvPr id="8" name="Rectangle 7"/>
          <p:cNvSpPr/>
          <p:nvPr/>
        </p:nvSpPr>
        <p:spPr>
          <a:xfrm>
            <a:off x="4047683" y="163792"/>
            <a:ext cx="4279313"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Repatriation Problems </a:t>
            </a:r>
          </a:p>
        </p:txBody>
      </p:sp>
      <p:sp>
        <p:nvSpPr>
          <p:cNvPr id="9" name="Rectangle 8"/>
          <p:cNvSpPr/>
          <p:nvPr/>
        </p:nvSpPr>
        <p:spPr>
          <a:xfrm>
            <a:off x="106681" y="1022638"/>
            <a:ext cx="11852879" cy="5262979"/>
          </a:xfrm>
          <a:prstGeom prst="rect">
            <a:avLst/>
          </a:prstGeom>
        </p:spPr>
        <p:txBody>
          <a:bodyPr wrap="square">
            <a:spAutoFit/>
          </a:bodyPr>
          <a:lstStyle/>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When </a:t>
            </a:r>
            <a:r>
              <a:rPr lang="en-US" sz="2800" dirty="0">
                <a:latin typeface="Times New Roman" panose="02020603050405020304" pitchFamily="18" charset="0"/>
                <a:cs typeface="Times New Roman" panose="02020603050405020304" pitchFamily="18" charset="0"/>
              </a:rPr>
              <a:t>expatriates return home, they face problems and cultural shock similar to what they had encountered on the assignment </a:t>
            </a:r>
            <a:r>
              <a:rPr lang="en-US" sz="2800" dirty="0" smtClean="0">
                <a:latin typeface="Times New Roman" panose="02020603050405020304" pitchFamily="18" charset="0"/>
                <a:cs typeface="Times New Roman" panose="02020603050405020304" pitchFamily="18" charset="0"/>
              </a:rPr>
              <a:t>abroad. Not </a:t>
            </a:r>
            <a:r>
              <a:rPr lang="en-US" sz="2800" dirty="0">
                <a:latin typeface="Times New Roman" panose="02020603050405020304" pitchFamily="18" charset="0"/>
                <a:cs typeface="Times New Roman" panose="02020603050405020304" pitchFamily="18" charset="0"/>
              </a:rPr>
              <a:t>many expatriates are prepared to deal with reentry difficulties. Repatriation issues are quite often ignored by MNCs </a:t>
            </a:r>
            <a:r>
              <a:rPr lang="en-US" sz="28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It is assumed that coming back to the home country environment should be a very easy task that does not require much preparation. Contrary to this assumption, </a:t>
            </a:r>
            <a:r>
              <a:rPr lang="en-US" sz="2800" dirty="0" smtClean="0">
                <a:latin typeface="Times New Roman" panose="02020603050405020304" pitchFamily="18" charset="0"/>
                <a:cs typeface="Times New Roman" panose="02020603050405020304" pitchFamily="18" charset="0"/>
              </a:rPr>
              <a:t>expatriates </a:t>
            </a:r>
            <a:r>
              <a:rPr lang="en-US" sz="2800" dirty="0">
                <a:latin typeface="Times New Roman" panose="02020603050405020304" pitchFamily="18" charset="0"/>
                <a:cs typeface="Times New Roman" panose="02020603050405020304" pitchFamily="18" charset="0"/>
              </a:rPr>
              <a:t>not only may find themselves feeling like foreigners in their own country, but they may also face many unpleasant surprises at work</a:t>
            </a:r>
            <a:r>
              <a:rPr lang="en-US" sz="28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They have to adjust and adapt to changes that have taken place during their absence</a:t>
            </a:r>
          </a:p>
        </p:txBody>
      </p:sp>
    </p:spTree>
    <p:extLst>
      <p:ext uri="{BB962C8B-B14F-4D97-AF65-F5344CB8AC3E}">
        <p14:creationId xmlns:p14="http://schemas.microsoft.com/office/powerpoint/2010/main" val="4088327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74469" y="1584960"/>
            <a:ext cx="11506356" cy="4904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spcBef>
                <a:spcPct val="20000"/>
              </a:spcBef>
              <a:buFont typeface="Arial"/>
              <a:buChar char="•"/>
            </a:pPr>
            <a:r>
              <a:rPr lang="en-US" sz="3200">
                <a:solidFill>
                  <a:prstClr val="black"/>
                </a:solidFill>
              </a:rPr>
              <a:t>Repatriation portals show open roles that match returning employees.</a:t>
            </a:r>
          </a:p>
          <a:p>
            <a:pPr marL="342900" lvl="0" indent="-342900" defTabSz="457200">
              <a:spcBef>
                <a:spcPct val="20000"/>
              </a:spcBef>
              <a:buFont typeface="Arial"/>
              <a:buChar char="•"/>
            </a:pPr>
            <a:r>
              <a:rPr lang="en-US" sz="3200">
                <a:solidFill>
                  <a:prstClr val="black"/>
                </a:solidFill>
              </a:rPr>
              <a:t>Digital mentoring and alumni platforms maintain engagement.</a:t>
            </a:r>
          </a:p>
          <a:p>
            <a:pPr marL="342900" lvl="0" indent="-342900" defTabSz="457200">
              <a:spcBef>
                <a:spcPct val="20000"/>
              </a:spcBef>
              <a:buFont typeface="Arial"/>
              <a:buChar char="•"/>
            </a:pPr>
            <a:r>
              <a:rPr lang="en-US" sz="3200">
                <a:solidFill>
                  <a:prstClr val="black"/>
                </a:solidFill>
              </a:rPr>
              <a:t>Global HRIS ensures continuous tracking of expatriate skills.</a:t>
            </a:r>
          </a:p>
          <a:p>
            <a:pPr marL="342900" lvl="0" indent="-342900" defTabSz="457200">
              <a:spcBef>
                <a:spcPct val="20000"/>
              </a:spcBef>
              <a:buFont typeface="Arial"/>
              <a:buChar char="•"/>
            </a:pPr>
            <a:r>
              <a:rPr lang="en-US" sz="3200">
                <a:solidFill>
                  <a:prstClr val="black"/>
                </a:solidFill>
              </a:rPr>
              <a:t>e-Learning helps reintegrate employees into HQ processes.</a:t>
            </a:r>
          </a:p>
          <a:p>
            <a:pPr marL="342900" lvl="0" indent="-342900" defTabSz="457200">
              <a:spcBef>
                <a:spcPct val="20000"/>
              </a:spcBef>
              <a:buFont typeface="Arial"/>
              <a:buChar char="•"/>
            </a:pPr>
            <a:r>
              <a:rPr lang="en-US" sz="3200">
                <a:solidFill>
                  <a:prstClr val="black"/>
                </a:solidFill>
              </a:rPr>
              <a:t>Automated payroll ensures smooth transition to home-country pay.</a:t>
            </a:r>
            <a:endParaRPr lang="en-US" sz="3200" dirty="0">
              <a:solidFill>
                <a:prstClr val="black"/>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20715" y="2251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62471"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62471"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221646" y="883641"/>
            <a:ext cx="7439673" cy="461665"/>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smtClean="0">
                <a:ln>
                  <a:noFill/>
                </a:ln>
                <a:solidFill>
                  <a:prstClr val="black"/>
                </a:solidFill>
                <a:effectLst/>
                <a:uLnTx/>
                <a:uFillTx/>
                <a:latin typeface="Times New Roman" panose="02020603050405020304" pitchFamily="18" charset="0"/>
                <a:ea typeface="+mj-ea"/>
                <a:cs typeface="Times New Roman" panose="02020603050405020304" pitchFamily="18" charset="0"/>
              </a:rPr>
              <a:t>Repatriation Issues – Digital HR Solutions</a:t>
            </a:r>
            <a:endParaRPr kumimoji="0" lang="en-US" sz="2400" b="1" i="0" u="none" strike="noStrike" kern="0" cap="none" spc="0" normalizeH="0" baseline="0" noProof="0" dirty="0" smtClean="0">
              <a:ln>
                <a:noFill/>
              </a:ln>
              <a:solidFill>
                <a:sysClr val="windowText" lastClr="000000"/>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54136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74469" y="1584960"/>
            <a:ext cx="11506356" cy="4904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spcBef>
                <a:spcPct val="20000"/>
              </a:spcBef>
              <a:buFont typeface="Arial"/>
              <a:buChar char="•"/>
            </a:pPr>
            <a:r>
              <a:rPr lang="en-US" sz="3200">
                <a:solidFill>
                  <a:prstClr val="black"/>
                </a:solidFill>
              </a:rPr>
              <a:t>ADP Global Payroll reduces errors during repatriation transitions.</a:t>
            </a:r>
          </a:p>
          <a:p>
            <a:pPr marL="342900" lvl="0" indent="-342900" defTabSz="457200">
              <a:spcBef>
                <a:spcPct val="20000"/>
              </a:spcBef>
              <a:buFont typeface="Arial"/>
              <a:buChar char="•"/>
            </a:pPr>
            <a:r>
              <a:rPr lang="en-US" sz="3200">
                <a:solidFill>
                  <a:prstClr val="black"/>
                </a:solidFill>
              </a:rPr>
              <a:t>Ericsson uses a digital mobility system to track expatriate careers.</a:t>
            </a:r>
          </a:p>
          <a:p>
            <a:pPr marL="342900" lvl="0" indent="-342900" defTabSz="457200">
              <a:spcBef>
                <a:spcPct val="20000"/>
              </a:spcBef>
              <a:buFont typeface="Arial"/>
              <a:buChar char="•"/>
            </a:pPr>
            <a:r>
              <a:rPr lang="en-US" sz="3200">
                <a:solidFill>
                  <a:prstClr val="black"/>
                </a:solidFill>
              </a:rPr>
              <a:t>IBM uses AI-driven career mapping for returning assignees.</a:t>
            </a:r>
          </a:p>
          <a:p>
            <a:pPr marL="342900" lvl="0" indent="-342900" defTabSz="457200">
              <a:spcBef>
                <a:spcPct val="20000"/>
              </a:spcBef>
              <a:buFont typeface="Arial"/>
              <a:buChar char="•"/>
            </a:pPr>
            <a:r>
              <a:rPr lang="en-US" sz="3200">
                <a:solidFill>
                  <a:prstClr val="black"/>
                </a:solidFill>
              </a:rPr>
              <a:t>Returnee retention increases when digital tools manage expectations.</a:t>
            </a:r>
            <a:endParaRPr lang="en-US" sz="3200" dirty="0">
              <a:solidFill>
                <a:prstClr val="black"/>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20715" y="2251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62471"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62471"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221646" y="883641"/>
            <a:ext cx="7439673" cy="461665"/>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smtClean="0">
                <a:ln>
                  <a:noFill/>
                </a:ln>
                <a:solidFill>
                  <a:prstClr val="black"/>
                </a:solidFill>
                <a:effectLst/>
                <a:uLnTx/>
                <a:uFillTx/>
                <a:latin typeface="Times New Roman" panose="02020603050405020304" pitchFamily="18" charset="0"/>
                <a:ea typeface="+mj-ea"/>
                <a:cs typeface="Times New Roman" panose="02020603050405020304" pitchFamily="18" charset="0"/>
              </a:rPr>
              <a:t>Repatriation Issues – Cases</a:t>
            </a:r>
            <a:endParaRPr kumimoji="0" lang="en-US" sz="2400" b="1" i="0" u="none" strike="noStrike" kern="0" cap="none" spc="0" normalizeH="0" baseline="0" noProof="0" dirty="0" smtClean="0">
              <a:ln>
                <a:noFill/>
              </a:ln>
              <a:solidFill>
                <a:sysClr val="windowText" lastClr="000000"/>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27241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1629" y="1093790"/>
            <a:ext cx="11114314" cy="52436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74865" y="87644"/>
            <a:ext cx="1219639" cy="89007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59682" y="9436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93979" y="210429"/>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4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89736" y="28744"/>
            <a:ext cx="2305141" cy="1076343"/>
          </a:xfrm>
          <a:prstGeom prst="rect">
            <a:avLst/>
          </a:prstGeom>
        </p:spPr>
      </p:pic>
      <p:sp>
        <p:nvSpPr>
          <p:cNvPr id="8" name="Rectangle 7"/>
          <p:cNvSpPr/>
          <p:nvPr/>
        </p:nvSpPr>
        <p:spPr>
          <a:xfrm>
            <a:off x="740229" y="1420090"/>
            <a:ext cx="10657114" cy="4832092"/>
          </a:xfrm>
          <a:prstGeom prst="rect">
            <a:avLst/>
          </a:prstGeom>
        </p:spPr>
        <p:txBody>
          <a:bodyPr wrap="square">
            <a:spAutoFit/>
          </a:bodyPr>
          <a:lstStyle/>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Compensation </a:t>
            </a:r>
            <a:r>
              <a:rPr lang="en-US" sz="2800" dirty="0">
                <a:latin typeface="Times New Roman" panose="02020603050405020304" pitchFamily="18" charset="0"/>
                <a:cs typeface="Times New Roman" panose="02020603050405020304" pitchFamily="18" charset="0"/>
              </a:rPr>
              <a:t>is a very important and complicated aspect of HRM. The complexity and importance of executive compensation increase as an organization expands beyond its home market</a:t>
            </a:r>
            <a:r>
              <a:rPr lang="en-US" sz="28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In formulating a compensation package, a </a:t>
            </a:r>
            <a:r>
              <a:rPr lang="en-US" sz="2800" dirty="0" smtClean="0">
                <a:latin typeface="Times New Roman" panose="02020603050405020304" pitchFamily="18" charset="0"/>
                <a:cs typeface="Times New Roman" panose="02020603050405020304" pitchFamily="18" charset="0"/>
              </a:rPr>
              <a:t>domestic </a:t>
            </a:r>
            <a:r>
              <a:rPr lang="en-US" sz="2800" dirty="0">
                <a:latin typeface="Times New Roman" panose="02020603050405020304" pitchFamily="18" charset="0"/>
                <a:cs typeface="Times New Roman" panose="02020603050405020304" pitchFamily="18" charset="0"/>
              </a:rPr>
              <a:t>business has to deal with only one set of cultural, legal, financial, and structural considerations.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In </a:t>
            </a:r>
            <a:r>
              <a:rPr lang="en-US" sz="2800" dirty="0">
                <a:latin typeface="Times New Roman" panose="02020603050405020304" pitchFamily="18" charset="0"/>
                <a:cs typeface="Times New Roman" panose="02020603050405020304" pitchFamily="18" charset="0"/>
              </a:rPr>
              <a:t>the construction of an international compensation package, these considerations are multiplied.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Besides </a:t>
            </a:r>
            <a:r>
              <a:rPr lang="en-US" sz="2800" dirty="0">
                <a:latin typeface="Times New Roman" panose="02020603050405020304" pitchFamily="18" charset="0"/>
                <a:cs typeface="Times New Roman" panose="02020603050405020304" pitchFamily="18" charset="0"/>
              </a:rPr>
              <a:t>the issue of compensation for executives who serve the global operations, the compensation of local host country employees poses additional difficulties for MNCs</a:t>
            </a:r>
          </a:p>
        </p:txBody>
      </p:sp>
      <p:sp>
        <p:nvSpPr>
          <p:cNvPr id="9" name="Rectangle 8"/>
          <p:cNvSpPr/>
          <p:nvPr/>
        </p:nvSpPr>
        <p:spPr>
          <a:xfrm>
            <a:off x="3960597" y="144979"/>
            <a:ext cx="2816797" cy="584775"/>
          </a:xfrm>
          <a:prstGeom prst="rect">
            <a:avLst/>
          </a:prstGeom>
        </p:spPr>
        <p:txBody>
          <a:bodyPr wrap="none">
            <a:spAutoFit/>
          </a:bodyPr>
          <a:lstStyle/>
          <a:p>
            <a:r>
              <a:rPr lang="en-US" sz="3200" b="1" dirty="0" smtClean="0">
                <a:latin typeface="Times New Roman" panose="02020603050405020304" pitchFamily="18" charset="0"/>
                <a:cs typeface="Times New Roman" panose="02020603050405020304" pitchFamily="18" charset="0"/>
              </a:rPr>
              <a:t>Compensation </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40788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1629" y="1511801"/>
            <a:ext cx="11114314" cy="52436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spcBef>
                <a:spcPct val="20000"/>
              </a:spcBef>
              <a:buFont typeface="Arial"/>
              <a:buChar char="•"/>
            </a:pPr>
            <a:r>
              <a:rPr lang="en-US" sz="3200">
                <a:solidFill>
                  <a:prstClr val="black"/>
                </a:solidFill>
              </a:rPr>
              <a:t>AI benchmarking compares global salaries instantly.</a:t>
            </a:r>
          </a:p>
          <a:p>
            <a:pPr marL="342900" lvl="0" indent="-342900" defTabSz="457200">
              <a:spcBef>
                <a:spcPct val="20000"/>
              </a:spcBef>
              <a:buFont typeface="Arial"/>
              <a:buChar char="•"/>
            </a:pPr>
            <a:r>
              <a:rPr lang="en-US" sz="3200">
                <a:solidFill>
                  <a:prstClr val="black"/>
                </a:solidFill>
              </a:rPr>
              <a:t>Automated tax calculators handle multi-country tax obligations.</a:t>
            </a:r>
          </a:p>
          <a:p>
            <a:pPr marL="342900" lvl="0" indent="-342900" defTabSz="457200">
              <a:spcBef>
                <a:spcPct val="20000"/>
              </a:spcBef>
              <a:buFont typeface="Arial"/>
              <a:buChar char="•"/>
            </a:pPr>
            <a:r>
              <a:rPr lang="en-US" sz="3200">
                <a:solidFill>
                  <a:prstClr val="black"/>
                </a:solidFill>
              </a:rPr>
              <a:t>Digital equity tools ensure fairness and transparency.</a:t>
            </a:r>
          </a:p>
          <a:p>
            <a:pPr marL="342900" lvl="0" indent="-342900" defTabSz="457200">
              <a:spcBef>
                <a:spcPct val="20000"/>
              </a:spcBef>
              <a:buFont typeface="Arial"/>
              <a:buChar char="•"/>
            </a:pPr>
            <a:r>
              <a:rPr lang="en-US" sz="3200">
                <a:solidFill>
                  <a:prstClr val="black"/>
                </a:solidFill>
              </a:rPr>
              <a:t>HR dashboards visualize cost-of-living and hardship allowances.</a:t>
            </a:r>
          </a:p>
          <a:p>
            <a:pPr marL="342900" lvl="0" indent="-342900" defTabSz="457200">
              <a:spcBef>
                <a:spcPct val="20000"/>
              </a:spcBef>
              <a:buFont typeface="Arial"/>
              <a:buChar char="•"/>
            </a:pPr>
            <a:r>
              <a:rPr lang="en-US" sz="3200">
                <a:solidFill>
                  <a:prstClr val="black"/>
                </a:solidFill>
              </a:rPr>
              <a:t>Cloud payroll platforms integrate with global HRIS.</a:t>
            </a:r>
            <a:endParaRPr lang="en-US" sz="3200" dirty="0">
              <a:solidFill>
                <a:prstClr val="black"/>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74865" y="87644"/>
            <a:ext cx="1219639" cy="89007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59682" y="9436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93979" y="210429"/>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4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89736" y="28744"/>
            <a:ext cx="2305141" cy="1076343"/>
          </a:xfrm>
          <a:prstGeom prst="rect">
            <a:avLst/>
          </a:prstGeom>
        </p:spPr>
      </p:pic>
      <p:sp>
        <p:nvSpPr>
          <p:cNvPr id="2" name="Rectangle 1"/>
          <p:cNvSpPr/>
          <p:nvPr/>
        </p:nvSpPr>
        <p:spPr>
          <a:xfrm>
            <a:off x="2676971" y="477447"/>
            <a:ext cx="6096000" cy="830997"/>
          </a:xfrm>
          <a:prstGeom prst="rect">
            <a:avLst/>
          </a:prstGeom>
        </p:spPr>
        <p:txBody>
          <a:bodyPr>
            <a:spAutoFit/>
          </a:bodyPr>
          <a:lstStyle/>
          <a:p>
            <a:pPr lvl="0" algn="ctr"/>
            <a:r>
              <a:rPr lang="en-US" sz="2400" b="1" dirty="0">
                <a:solidFill>
                  <a:prstClr val="black"/>
                </a:solidFill>
                <a:latin typeface="Times New Roman" panose="02020603050405020304" pitchFamily="18" charset="0"/>
                <a:cs typeface="Times New Roman" panose="02020603050405020304" pitchFamily="18" charset="0"/>
              </a:rPr>
              <a:t>International Compensation – Digital Transformation</a:t>
            </a:r>
            <a:endParaRPr lang="en-US" sz="2400" b="1" dirty="0">
              <a:solidFill>
                <a:prstClr val="white"/>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62586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1629" y="1511801"/>
            <a:ext cx="11114314" cy="52436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spcBef>
                <a:spcPct val="20000"/>
              </a:spcBef>
              <a:buFont typeface="Arial"/>
              <a:buChar char="•"/>
            </a:pPr>
            <a:r>
              <a:rPr lang="en-US" sz="3200">
                <a:solidFill>
                  <a:prstClr val="black"/>
                </a:solidFill>
              </a:rPr>
              <a:t>Workday integrates compensation, mobility, and tax compliance.</a:t>
            </a:r>
          </a:p>
          <a:p>
            <a:pPr marL="342900" lvl="0" indent="-342900" defTabSz="457200">
              <a:spcBef>
                <a:spcPct val="20000"/>
              </a:spcBef>
              <a:buFont typeface="Arial"/>
              <a:buChar char="•"/>
            </a:pPr>
            <a:r>
              <a:rPr lang="en-US" sz="3200">
                <a:solidFill>
                  <a:prstClr val="black"/>
                </a:solidFill>
              </a:rPr>
              <a:t>Siemens uses SAP SuccessFactors for international payroll optimization.</a:t>
            </a:r>
          </a:p>
          <a:p>
            <a:pPr marL="342900" lvl="0" indent="-342900" defTabSz="457200">
              <a:spcBef>
                <a:spcPct val="20000"/>
              </a:spcBef>
              <a:buFont typeface="Arial"/>
              <a:buChar char="•"/>
            </a:pPr>
            <a:r>
              <a:rPr lang="en-US" sz="3200">
                <a:solidFill>
                  <a:prstClr val="black"/>
                </a:solidFill>
              </a:rPr>
              <a:t>Amazon uses global pay analytics for expatriate packages.</a:t>
            </a:r>
          </a:p>
          <a:p>
            <a:pPr marL="342900" lvl="0" indent="-342900" defTabSz="457200">
              <a:spcBef>
                <a:spcPct val="20000"/>
              </a:spcBef>
              <a:buFont typeface="Arial"/>
              <a:buChar char="•"/>
            </a:pPr>
            <a:r>
              <a:rPr lang="en-US" sz="3200">
                <a:solidFill>
                  <a:prstClr val="black"/>
                </a:solidFill>
              </a:rPr>
              <a:t>Digitalization reduces payroll errors and compliance risk by 60%.</a:t>
            </a:r>
            <a:endParaRPr lang="en-US" sz="3200" dirty="0">
              <a:solidFill>
                <a:prstClr val="black"/>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74865" y="87644"/>
            <a:ext cx="1219639" cy="89007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59682" y="9436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93979" y="210429"/>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4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89736" y="28744"/>
            <a:ext cx="2305141" cy="1076343"/>
          </a:xfrm>
          <a:prstGeom prst="rect">
            <a:avLst/>
          </a:prstGeom>
        </p:spPr>
      </p:pic>
      <p:sp>
        <p:nvSpPr>
          <p:cNvPr id="3" name="Rectangle 2"/>
          <p:cNvSpPr/>
          <p:nvPr/>
        </p:nvSpPr>
        <p:spPr>
          <a:xfrm>
            <a:off x="2711268" y="756915"/>
            <a:ext cx="6096000" cy="461665"/>
          </a:xfrm>
          <a:prstGeom prst="rect">
            <a:avLst/>
          </a:prstGeom>
        </p:spPr>
        <p:txBody>
          <a:bodyP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smtClean="0">
                <a:ln>
                  <a:noFill/>
                </a:ln>
                <a:solidFill>
                  <a:prstClr val="black"/>
                </a:solidFill>
                <a:effectLst/>
                <a:uLnTx/>
                <a:uFillTx/>
                <a:latin typeface="Times New Roman" panose="02020603050405020304" pitchFamily="18" charset="0"/>
                <a:ea typeface="+mj-ea"/>
                <a:cs typeface="Times New Roman" panose="02020603050405020304" pitchFamily="18" charset="0"/>
              </a:rPr>
              <a:t>Compensation – Industry Practices </a:t>
            </a:r>
            <a:endParaRPr kumimoji="0" lang="en-US" sz="2400" b="1" i="0" u="none" strike="noStrike" kern="0" cap="none" spc="0" normalizeH="0" baseline="0" noProof="0" dirty="0" smtClean="0">
              <a:ln>
                <a:noFill/>
              </a:ln>
              <a:solidFill>
                <a:sysClr val="windowText" lastClr="000000"/>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68555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305630" y="910925"/>
            <a:ext cx="3902032" cy="523220"/>
          </a:xfrm>
          <a:prstGeom prst="rect">
            <a:avLst/>
          </a:prstGeom>
          <a:noFill/>
        </p:spPr>
        <p:txBody>
          <a:bodyPr wrap="square" rtlCol="0">
            <a:spAutoFit/>
          </a:bodyPr>
          <a:lstStyle/>
          <a:p>
            <a:r>
              <a:rPr lang="en-US" sz="2800" b="1" dirty="0" smtClean="0">
                <a:solidFill>
                  <a:srgbClr val="0070C0"/>
                </a:solidFill>
                <a:latin typeface="Times New Roman" panose="02020603050405020304" pitchFamily="18" charset="0"/>
                <a:cs typeface="Times New Roman" panose="02020603050405020304" pitchFamily="18" charset="0"/>
              </a:rPr>
              <a:t>Reference </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44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4442" y="3586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12866" y="54329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smtClean="0"/>
              <a:t>Resources: </a:t>
            </a:r>
          </a:p>
          <a:p>
            <a:pPr marL="0" indent="0">
              <a:buFont typeface="Arial" panose="020B0604020202020204" pitchFamily="34" charset="0"/>
              <a:buNone/>
            </a:pPr>
            <a:r>
              <a:rPr lang="en-US" dirty="0" smtClean="0"/>
              <a:t>Kamal </a:t>
            </a:r>
            <a:r>
              <a:rPr lang="en-US" dirty="0" err="1" smtClean="0"/>
              <a:t>Fatehi</a:t>
            </a:r>
            <a:r>
              <a:rPr lang="en-US" dirty="0" smtClean="0"/>
              <a:t>  &amp;  </a:t>
            </a:r>
            <a:r>
              <a:rPr lang="en-US" dirty="0" err="1" smtClean="0"/>
              <a:t>Jeongho</a:t>
            </a:r>
            <a:r>
              <a:rPr lang="en-US" dirty="0" smtClean="0"/>
              <a:t> Choi</a:t>
            </a:r>
          </a:p>
          <a:p>
            <a:pPr marL="0" indent="0">
              <a:buFont typeface="Arial" panose="020B0604020202020204" pitchFamily="34" charset="0"/>
              <a:buNone/>
            </a:pPr>
            <a:r>
              <a:rPr lang="en-US" dirty="0" smtClean="0"/>
              <a:t>International Business Management</a:t>
            </a:r>
          </a:p>
          <a:p>
            <a:pPr marL="0" indent="0">
              <a:buFont typeface="Arial" panose="020B0604020202020204" pitchFamily="34" charset="0"/>
              <a:buNone/>
            </a:pPr>
            <a:r>
              <a:rPr lang="en-US" dirty="0" smtClean="0"/>
              <a:t>Succeeding in a Culturally Diverse World, Second Edition</a:t>
            </a:r>
          </a:p>
          <a:p>
            <a:pPr marL="0" indent="0">
              <a:buFont typeface="Arial" panose="020B0604020202020204" pitchFamily="34" charset="0"/>
              <a:buNone/>
            </a:pPr>
            <a:endParaRPr lang="en-US" dirty="0" smtClean="0"/>
          </a:p>
          <a:p>
            <a:pPr marL="0" indent="0">
              <a:buFont typeface="Arial" panose="020B0604020202020204" pitchFamily="34" charset="0"/>
              <a:buNone/>
            </a:pPr>
            <a:r>
              <a:rPr lang="en-US" dirty="0" smtClean="0"/>
              <a:t>Chapter 10</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2773063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9ff3f8230e0902c5df3252404e1caa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f9f8ed74031b467de3098f1cd81113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5B938D6-A17C-4B3E-8871-02A3F228DB6A}"/>
</file>

<file path=customXml/itemProps2.xml><?xml version="1.0" encoding="utf-8"?>
<ds:datastoreItem xmlns:ds="http://schemas.openxmlformats.org/officeDocument/2006/customXml" ds:itemID="{A53480FA-0425-43FB-9238-09E993CF063F}"/>
</file>

<file path=customXml/itemProps3.xml><?xml version="1.0" encoding="utf-8"?>
<ds:datastoreItem xmlns:ds="http://schemas.openxmlformats.org/officeDocument/2006/customXml" ds:itemID="{8ABC7C24-DE10-4506-AA71-D0F3E6C86904}"/>
</file>

<file path=docProps/app.xml><?xml version="1.0" encoding="utf-8"?>
<Properties xmlns="http://schemas.openxmlformats.org/officeDocument/2006/extended-properties" xmlns:vt="http://schemas.openxmlformats.org/officeDocument/2006/docPropsVTypes">
  <TotalTime>6462</TotalTime>
  <Words>2797</Words>
  <Application>Microsoft Office PowerPoint</Application>
  <PresentationFormat>Widescreen</PresentationFormat>
  <Paragraphs>326</Paragraphs>
  <Slides>42</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42</vt:i4>
      </vt:variant>
    </vt:vector>
  </HeadingPairs>
  <TitlesOfParts>
    <vt:vector size="52" baseType="lpstr">
      <vt:lpstr>Alexandria</vt:lpstr>
      <vt:lpstr>Arial</vt:lpstr>
      <vt:lpstr>Book Antiqua</vt:lpstr>
      <vt:lpstr>Calibri</vt:lpstr>
      <vt:lpstr>Calibri Light</vt:lpstr>
      <vt:lpstr>Roboto Light</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96</cp:revision>
  <dcterms:created xsi:type="dcterms:W3CDTF">2023-04-29T09:08:23Z</dcterms:created>
  <dcterms:modified xsi:type="dcterms:W3CDTF">2025-12-06T10:49:39Z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