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slideLayouts/slideLayout11.xml" ContentType="application/vnd.openxmlformats-officedocument.presentationml.slideLayout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app.xml" ContentType="application/vnd.openxmlformats-officedocument.extended-properties+xml"/>
  <Override PartName="/docProps/core.xml" ContentType="application/vnd.openxmlformats-package.core-propertie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2"/>
  </p:notesMasterIdLst>
  <p:sldIdLst>
    <p:sldId id="541" r:id="rId2"/>
    <p:sldId id="553" r:id="rId3"/>
    <p:sldId id="313" r:id="rId4"/>
    <p:sldId id="354" r:id="rId5"/>
    <p:sldId id="548" r:id="rId6"/>
    <p:sldId id="550" r:id="rId7"/>
    <p:sldId id="542" r:id="rId8"/>
    <p:sldId id="546" r:id="rId9"/>
    <p:sldId id="484" r:id="rId10"/>
    <p:sldId id="501" r:id="rId11"/>
    <p:sldId id="256" r:id="rId12"/>
    <p:sldId id="551" r:id="rId13"/>
    <p:sldId id="505" r:id="rId14"/>
    <p:sldId id="507" r:id="rId15"/>
    <p:sldId id="508" r:id="rId16"/>
    <p:sldId id="509" r:id="rId17"/>
    <p:sldId id="510" r:id="rId18"/>
    <p:sldId id="512" r:id="rId19"/>
    <p:sldId id="513" r:id="rId20"/>
    <p:sldId id="514" r:id="rId21"/>
    <p:sldId id="515" r:id="rId22"/>
    <p:sldId id="516" r:id="rId23"/>
    <p:sldId id="518" r:id="rId24"/>
    <p:sldId id="519" r:id="rId25"/>
    <p:sldId id="520" r:id="rId26"/>
    <p:sldId id="521" r:id="rId27"/>
    <p:sldId id="522" r:id="rId28"/>
    <p:sldId id="524" r:id="rId29"/>
    <p:sldId id="525" r:id="rId30"/>
    <p:sldId id="526" r:id="rId31"/>
    <p:sldId id="527" r:id="rId32"/>
    <p:sldId id="529" r:id="rId33"/>
    <p:sldId id="530" r:id="rId34"/>
    <p:sldId id="531" r:id="rId35"/>
    <p:sldId id="533" r:id="rId36"/>
    <p:sldId id="534" r:id="rId37"/>
    <p:sldId id="535" r:id="rId38"/>
    <p:sldId id="499" r:id="rId39"/>
    <p:sldId id="539" r:id="rId40"/>
    <p:sldId id="545" r:id="rId4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541"/>
            <p14:sldId id="553"/>
            <p14:sldId id="313"/>
            <p14:sldId id="354"/>
            <p14:sldId id="548"/>
            <p14:sldId id="550"/>
            <p14:sldId id="542"/>
            <p14:sldId id="546"/>
            <p14:sldId id="484"/>
            <p14:sldId id="501"/>
            <p14:sldId id="256"/>
            <p14:sldId id="551"/>
            <p14:sldId id="505"/>
            <p14:sldId id="507"/>
            <p14:sldId id="508"/>
            <p14:sldId id="509"/>
            <p14:sldId id="510"/>
            <p14:sldId id="512"/>
            <p14:sldId id="513"/>
            <p14:sldId id="514"/>
            <p14:sldId id="515"/>
            <p14:sldId id="516"/>
            <p14:sldId id="518"/>
            <p14:sldId id="519"/>
            <p14:sldId id="520"/>
            <p14:sldId id="521"/>
            <p14:sldId id="522"/>
            <p14:sldId id="524"/>
            <p14:sldId id="525"/>
            <p14:sldId id="526"/>
            <p14:sldId id="527"/>
            <p14:sldId id="529"/>
            <p14:sldId id="530"/>
            <p14:sldId id="531"/>
            <p14:sldId id="533"/>
            <p14:sldId id="534"/>
            <p14:sldId id="535"/>
            <p14:sldId id="499"/>
            <p14:sldId id="539"/>
            <p14:sldId id="545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20"/>
    <p:restoredTop sz="94343" autoAdjust="0"/>
  </p:normalViewPr>
  <p:slideViewPr>
    <p:cSldViewPr snapToGrid="0">
      <p:cViewPr varScale="1">
        <p:scale>
          <a:sx n="63" d="100"/>
          <a:sy n="63" d="100"/>
        </p:scale>
        <p:origin x="780" y="3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notesMaster" Target="notesMasters/notesMaster1.xml"/><Relationship Id="rId47" Type="http://schemas.openxmlformats.org/officeDocument/2006/relationships/customXml" Target="../customXml/item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customXml" Target="../customXml/item3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48" Type="http://schemas.openxmlformats.org/officeDocument/2006/relationships/customXml" Target="../customXml/item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9/28/2024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6533733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5250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8612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4812828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7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7" r:id="rId14"/>
    <p:sldLayoutId id="2147483668" r:id="rId15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emf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3.png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.png"/><Relationship Id="rId4" Type="http://schemas.openxmlformats.org/officeDocument/2006/relationships/image" Target="../media/image19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400800" y="-720725"/>
            <a:ext cx="7435986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329267" y="3807298"/>
            <a:ext cx="543008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Tarek Mohamed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301565" y="2292170"/>
            <a:ext cx="527644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Project Procurement and </a:t>
            </a:r>
          </a:p>
          <a:p>
            <a:r>
              <a:rPr lang="en-US" sz="36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</a:t>
            </a: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329268" y="5843657"/>
            <a:ext cx="2126549" cy="529167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831873" y="-320675"/>
            <a:ext cx="6778919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6718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5737940" y="3325187"/>
            <a:ext cx="6350200" cy="49244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5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Supply Chain Management</a:t>
            </a: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5849161" y="4073465"/>
            <a:ext cx="2628633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en-US" sz="2800" b="1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1</a:t>
            </a:r>
            <a:endParaRPr lang="en-US" sz="28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4609" y="4905777"/>
            <a:ext cx="1649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lvl="0"/>
            <a:r>
              <a:rPr lang="en-US" sz="2800" b="1" dirty="0">
                <a:latin typeface="Times New Roman"/>
                <a:ea typeface="Times New Roman"/>
                <a:cs typeface="Times New Roman"/>
                <a:sym typeface="Times New Roman"/>
              </a:rPr>
              <a:t>PMG 433</a:t>
            </a:r>
            <a:endParaRPr lang="en-US" sz="28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Tarek Mohamed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75DD345E-3E3C-C8BD-7DE1-6E42EB52FC9F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</a:rPr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15489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6022932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1094006" y="3645306"/>
            <a:ext cx="5573486" cy="3385474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528442" y="754273"/>
            <a:ext cx="4113898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3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Course Agenda</a:t>
            </a:r>
            <a:endParaRPr lang="en-US" sz="3300" dirty="0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437433" y="2280251"/>
            <a:ext cx="8578137" cy="38318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7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7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le 1">
            <a:extLst>
              <a:ext uri="{FF2B5EF4-FFF2-40B4-BE49-F238E27FC236}">
                <a16:creationId xmlns:a16="http://schemas.microsoft.com/office/drawing/2014/main" id="{832E9365-28E5-85CC-F6F9-A5CBDDB4A29A}"/>
              </a:ext>
            </a:extLst>
          </p:cNvPr>
          <p:cNvSpPr>
            <a:spLocks noGrp="1"/>
          </p:cNvSpPr>
          <p:nvPr>
            <p:ph type="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sp>
        <p:nvSpPr>
          <p:cNvPr id="28675" name="Content Placeholder 2">
            <a:extLst>
              <a:ext uri="{FF2B5EF4-FFF2-40B4-BE49-F238E27FC236}">
                <a16:creationId xmlns:a16="http://schemas.microsoft.com/office/drawing/2014/main" id="{B9C7B1AB-E9A3-08D2-1093-182E0B4E8E2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 altLang="en-US">
              <a:ea typeface="MS PGothic" panose="020B0600070205080204" pitchFamily="34" charset="-128"/>
            </a:endParaRPr>
          </a:p>
        </p:txBody>
      </p:sp>
      <p:pic>
        <p:nvPicPr>
          <p:cNvPr id="28676" name="Picture 2" descr="http://images.slidesharecdn.com/supplychainriskmanagement-090606232924-phpapp01-slide-5-768.jpg?1244349084">
            <a:extLst>
              <a:ext uri="{FF2B5EF4-FFF2-40B4-BE49-F238E27FC236}">
                <a16:creationId xmlns:a16="http://schemas.microsoft.com/office/drawing/2014/main" id="{B9C39551-BD1C-8F92-6274-2528ADAD8A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76809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7" name="Footer Placeholder 5">
            <a:extLst>
              <a:ext uri="{FF2B5EF4-FFF2-40B4-BE49-F238E27FC236}">
                <a16:creationId xmlns:a16="http://schemas.microsoft.com/office/drawing/2014/main" id="{5FA16449-9FD5-A58D-392A-1DE3D9EF81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  <a:buFontTx/>
              <a:buNone/>
            </a:pPr>
            <a:r>
              <a:rPr lang="en-US" altLang="en-US" sz="1200">
                <a:solidFill>
                  <a:srgbClr val="898989"/>
                </a:solidFill>
                <a:cs typeface="Arial" panose="020B0604020202020204" pitchFamily="34" charset="0"/>
              </a:rPr>
              <a:t>Dr.Tarek Mohamed</a:t>
            </a:r>
          </a:p>
        </p:txBody>
      </p:sp>
    </p:spTree>
    <p:extLst>
      <p:ext uri="{BB962C8B-B14F-4D97-AF65-F5344CB8AC3E}">
        <p14:creationId xmlns:p14="http://schemas.microsoft.com/office/powerpoint/2010/main" val="25500032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6965B0E-6297-8DBF-CA12-51301BFE9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6" name="Content Placeholder 5" descr="A map of the world with different colored squares&#10;&#10;Description automatically generated">
            <a:extLst>
              <a:ext uri="{FF2B5EF4-FFF2-40B4-BE49-F238E27FC236}">
                <a16:creationId xmlns:a16="http://schemas.microsoft.com/office/drawing/2014/main" id="{F4B757AE-FD7E-8DB0-46EE-464D452C721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704D5E-87EF-A226-FD77-B5D4C64C7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994650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6F41B2E4-B0D0-9198-2DA5-C62C5D6F20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F7542ADD-394E-41F3-B704-951748884AEE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>
                    <a:tint val="75000"/>
                  </a:prstClr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14400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6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>
                  <a:tint val="75000"/>
                </a:prstClr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4" name="Picture 3" descr="A chart showing the number of companies in the market&#10;&#10;Description automatically generated">
            <a:extLst>
              <a:ext uri="{FF2B5EF4-FFF2-40B4-BE49-F238E27FC236}">
                <a16:creationId xmlns:a16="http://schemas.microsoft.com/office/drawing/2014/main" id="{332BF297-EB75-32E7-1F25-160DC6F637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440" y="0"/>
            <a:ext cx="1210056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21114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EF1803-1249-3E73-EA73-F5C2B593A18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A20A32F-8F8F-CA5A-8D20-5F705184FFB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1933AD3-09C9-18BA-A8A0-E38958B862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7</a:t>
            </a:fld>
            <a:endParaRPr lang="en-US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F31D3067-AE46-2CB8-E8BF-6B6F00FEF3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3311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3B48CB80-70C3-5D00-5F71-68F2DD0FFA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8</a:t>
            </a:fld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FCE68ED-5A4F-DDB5-CECB-525843168F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1280" y="1"/>
            <a:ext cx="1211072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581988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920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5"/>
            <a:ext cx="10840613" cy="454270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involved, directly or indirectly, in fulfilling a customer request.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Within each company, the supply chain includes all functions involved in fulfilling a customer request (product development, marketing, operations, distribution, finance, customer service).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All facilities, functions, and activities, associated with the flow and transformation of goods and services from raw materials to customer, as well as the associated information flows.</a:t>
            </a:r>
          </a:p>
          <a:p>
            <a:pPr marL="45720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An integrated group of processes to “Plan,” “Source,”  “Make,” and “deliver” products to customers. 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81281" y="79526"/>
            <a:ext cx="2404292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04953" y="236167"/>
            <a:ext cx="6059672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92888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228119"/>
            <a:ext cx="3561566" cy="512089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63600" y="1493400"/>
            <a:ext cx="10850880" cy="47025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is an integral part of the supply chain.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Includes movement of products from suppliers to manufacturers to distributors and information, funds, and products in both directions.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May be more accurate to use the term “supply network” or “supply web”.</a:t>
            </a:r>
          </a:p>
          <a:p>
            <a:pPr marL="342900" lvl="0" indent="-342900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Typical supply chain stages: customers, retailers, wholesalers/distributors, manufacturers, component/raw material suppliers.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 stages may not be present in all supply chains (e.g., no retailer or distributor for Dell).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6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54480" y="264482"/>
            <a:ext cx="626912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30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61749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818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382781" y="340698"/>
            <a:ext cx="493984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0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Structure </a:t>
            </a:r>
          </a:p>
        </p:txBody>
      </p:sp>
      <p:pic>
        <p:nvPicPr>
          <p:cNvPr id="9" name="Google Shape;162;p24"/>
          <p:cNvPicPr preferRelativeResize="0"/>
          <p:nvPr/>
        </p:nvPicPr>
        <p:blipFill rotWithShape="1">
          <a:blip r:embed="rId3">
            <a:alphaModFix/>
          </a:blip>
          <a:srcRect/>
          <a:stretch/>
        </p:blipFill>
        <p:spPr>
          <a:xfrm>
            <a:off x="741680" y="1615440"/>
            <a:ext cx="10612119" cy="4485641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705"/>
              </a:srgbClr>
            </a:outerShdw>
          </a:effectLst>
        </p:spPr>
      </p:pic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343966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A9F3BB-8D40-F908-880A-6A161F7DB3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631508-0DBC-3ED2-3B59-8DC6872BEF3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C1962E2-A755-6ABD-AD43-756523ED6A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12</a:t>
            </a:fld>
            <a:endParaRPr lang="en-US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E243A5D-B9AB-2F61-A5D4-9D7F72FA0CA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20880" cy="68579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770532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96699"/>
            <a:ext cx="4128422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200310" y="356087"/>
            <a:ext cx="594027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What is Supply Chain Management</a:t>
            </a:r>
            <a:endParaRPr lang="en-US" sz="2800" dirty="0">
              <a:solidFill>
                <a:srgbClr val="00B0F0"/>
              </a:solidFill>
              <a:ea typeface="Calibri"/>
              <a:cs typeface="Calibri"/>
              <a:sym typeface="Calibri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81281" y="1761613"/>
            <a:ext cx="5940274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P&amp;G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 manufacturing plant receives raw materials from a variety of suppliers. </a:t>
            </a:r>
          </a:p>
          <a:p>
            <a:pPr lvl="0" algn="just">
              <a:buClrTx/>
            </a:pPr>
            <a:endParaRPr lang="en-US" sz="2800" kern="1200" dirty="0">
              <a:solidFill>
                <a:prstClr val="black"/>
              </a:solidFill>
              <a:latin typeface="Times New Roman" panose="02020603050405020304" pitchFamily="18" charset="0"/>
              <a:ea typeface="+mn-ea"/>
              <a:cs typeface="Times New Roman" panose="02020603050405020304" pitchFamily="18" charset="0"/>
            </a:endParaRPr>
          </a:p>
          <a:p>
            <a:pPr lvl="0" algn="just">
              <a:buClrTx/>
            </a:pPr>
            <a:r>
              <a:rPr lang="en-US" sz="2800" b="1" kern="1200" dirty="0">
                <a:solidFill>
                  <a:srgbClr val="C0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For example</a:t>
            </a:r>
            <a:r>
              <a:rPr lang="en-US" sz="2800" kern="1200" dirty="0">
                <a:solidFill>
                  <a:prstClr val="black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, the packaging material may come from Tenneco packaging, while Tenneco receives raw materials to manufacture the packaging from other suppliers. </a:t>
            </a:r>
          </a:p>
          <a:p>
            <a:pPr lvl="0" algn="just">
              <a:buClrTx/>
            </a:pPr>
            <a:endParaRPr kumimoji="0" lang="en-US" sz="2800" i="0" u="none" strike="noStrike" kern="0" cap="none" spc="0" normalizeH="0" baseline="0" noProof="0" dirty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pic>
        <p:nvPicPr>
          <p:cNvPr id="11" name="Picture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170447" y="1670172"/>
            <a:ext cx="5659101" cy="440120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124858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97840" y="1543346"/>
            <a:ext cx="1117600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Maximize overall value generated.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Surplus = Customer Value – Supply Chain Cost.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Example: a customer purchases a router from Amazon for $100 (revenue).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costs include (information, storage, transportation, produce components, assembly, etc.)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difference between $100 and the sum of all of these costs is the supply chain profit.</a:t>
            </a:r>
          </a:p>
          <a:p>
            <a:pPr marL="457200" lvl="0" indent="-457200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profitability is the total profit to be shared across all stages of the supply chain.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356087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596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74020"/>
            <a:ext cx="3541246" cy="509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99440" y="1543346"/>
            <a:ext cx="111556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$56 billion in 2006, by adopting new supply chain strategies to         $102.301 billion in 2023.</a:t>
            </a:r>
          </a:p>
          <a:p>
            <a:pPr marL="12700" marR="508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$1 billion sales in 1980 jumped to $611.289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Boeing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’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$101 billion in 2018 to $77.8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Apple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, $65 billion in 2010 to $383.29 billion in 2023.</a:t>
            </a:r>
          </a:p>
          <a:p>
            <a:pPr marL="12700" marR="5080" lvl="0" algn="just">
              <a:buClr>
                <a:schemeClr val="dk1"/>
              </a:buClr>
              <a:buSzPts val="26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indent="-457200" algn="just">
              <a:buClr>
                <a:schemeClr val="dk1"/>
              </a:buClr>
              <a:buSzPts val="26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Amazon</a:t>
            </a:r>
            <a:r>
              <a:rPr lang="en-US" sz="2600" b="1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'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 annual revenue, $ 34 billion in 2010 to $574.785 billion in 2023.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67826" y="33945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5768388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610600" y="1340322"/>
            <a:ext cx="3357880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40081" y="1543346"/>
            <a:ext cx="1093216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is a close connection between the design and management of supply chain flows (product, information, and funds) and the success of a supply chain. </a:t>
            </a:r>
          </a:p>
          <a:p>
            <a:pPr marL="12700" marR="5080" lvl="0" algn="just">
              <a:buClr>
                <a:srgbClr val="000000"/>
              </a:buClr>
              <a:buSzPts val="26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Wal-Mart, Dell Computer, and Seven-Eleven Japan are examples of companies that have built their success on superior design, planning, and operation of their supply chain. </a:t>
            </a: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69900" marR="5080" lvl="0" indent="-457200" algn="just">
              <a:buClr>
                <a:srgbClr val="000000"/>
              </a:buClr>
              <a:buSzPts val="26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49332" y="289780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398961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79121" y="1543346"/>
            <a:ext cx="11003280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has been a leader in using supply chain design, planning, and operation to achieve success.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From its beginning, the company invested heavily in transportation and information infrastructure to facilitate the effective flow of goods and information.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Wal-Mart</a:t>
            </a:r>
            <a:r>
              <a:rPr lang="en-US" sz="27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designed its supply chain with clusters of stores around distribution centers to facilitate frequent replenishment at its retail stores in a cost-effective manner. Frequent replenishment allows stores to match supply and demand more effectively than the competition.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7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71289" y="420524"/>
            <a:ext cx="60933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Importance of Supply Chain Decisions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28034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135360" cy="46237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Successful supply chain management requires many decisions relating to the flow of information, products, and funds.</a:t>
            </a:r>
          </a:p>
          <a:p>
            <a:pPr lvl="0" algn="just">
              <a:lnSpc>
                <a:spcPct val="90000"/>
              </a:lnSpc>
              <a:spcBef>
                <a:spcPts val="1000"/>
              </a:spcBef>
              <a:buClrTx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Each decision should be made to raise the supply chain surplus. 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These decisions fall into three categories or phases, depending on the frequency of each decision and the time frame during which a decision phase has an impact.</a:t>
            </a:r>
          </a:p>
          <a:p>
            <a:pPr marL="228600" lvl="0" indent="-228600" algn="just">
              <a:lnSpc>
                <a:spcPct val="90000"/>
              </a:lnSpc>
              <a:spcBef>
                <a:spcPts val="1000"/>
              </a:spcBef>
              <a:buClrTx/>
              <a:buFont typeface="Wingdings" panose="05000000000000000000" pitchFamily="2" charset="2"/>
              <a:buChar char="Ø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As a result, each category of decisions must consider uncertainty over the decision horizon.</a:t>
            </a:r>
          </a:p>
          <a:p>
            <a:pPr lvl="0" algn="just"/>
            <a:endParaRPr lang="en-US" sz="280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47459" y="357399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865847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209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4757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How to structure the supply chain over the next several years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over the next quarter or year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342900" lvl="0" indent="-3429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8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Daily or weekly operational decisions</a:t>
            </a:r>
          </a:p>
          <a:p>
            <a:pPr lvl="0" algn="just">
              <a:buClr>
                <a:srgbClr val="000000"/>
              </a:buClr>
            </a:pPr>
            <a:endParaRPr lang="en-US" sz="28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63521" y="339450"/>
            <a:ext cx="54649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 Phases in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2748827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4820"/>
            <a:ext cx="3602206" cy="5217383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6" y="1319895"/>
            <a:ext cx="10718694" cy="50364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500" b="1" kern="0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about the configuration of the supply chain, allocation of resources, and what processes each stage will perform.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b="1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Strategic supply chain decisions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Outsource supply chain functions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Locations and capacities of facilities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Products to be made or stored at various locations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Modes of transportation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Information systems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400" kern="0" dirty="0">
              <a:solidFill>
                <a:srgbClr val="000000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600" b="1" kern="0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must support strategic objectives</a:t>
            </a:r>
          </a:p>
          <a:p>
            <a:pPr marL="342900" lvl="0" indent="-3429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sz="2400" kern="0" dirty="0">
                <a:solidFill>
                  <a:srgbClr val="0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design decisions are long-term and expensive to reverse – must take into account market uncertainty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173185" y="6356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81348" y="279159"/>
            <a:ext cx="52292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Strategy or Design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866508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87681" y="1543346"/>
            <a:ext cx="11393144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For decisions made during this phase,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time frame considered is a quarter to a year. Therefore,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supply chain's configuration determined in the strategic phase is fixed. </a:t>
            </a:r>
          </a:p>
          <a:p>
            <a:pPr marL="342900" lvl="0" indent="-342900" algn="just" defTabSz="457200">
              <a:lnSpc>
                <a:spcPct val="90000"/>
              </a:lnSpc>
              <a:spcAft>
                <a:spcPts val="600"/>
              </a:spcAft>
              <a:buSzPct val="150000"/>
              <a:buFont typeface="Arial"/>
              <a:buChar char="•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The goal of planning is to maximize the supply chain surplus that can be generated over the planning horizon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109191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202703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7906777" y="1216506"/>
            <a:ext cx="41508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76949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Definition of a set of policies that govern short-term operations.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Fixed by the supply configuration from the strategic phase.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maximize supply chain surplus given established constraints.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Starts with a forecast of demand in the coming year.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2165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729867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70"/>
            <a:ext cx="3459966" cy="5114458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479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Planning decisions: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Which markets will be supplied from which locations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Planned buildup of inventories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Subcontracting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Inventory policies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Timing and size of market promotions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Must consider demand uncertainty, exchange rates, and competition over the time horizon in planning decisions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58014" y="356087"/>
            <a:ext cx="37625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Planning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7895130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68348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89280" y="1543346"/>
            <a:ext cx="11291545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time horizon is weekly or daily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Decisions regarding individual customer orders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configuration is fixed and planning policies are defined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goal is to handle incoming customer orders as effectively as possible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Allocate orders to inventory or production, set order due dates, generate pick lists at a warehouse, allocate an order to a particular shipment, set delivery schedules, place replenishment orders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Much less uncertainty (short time horizon)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004380" y="356087"/>
            <a:ext cx="39597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Operation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53758208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5140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426720" y="1543345"/>
            <a:ext cx="11247119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 supply chain is a sequence of processes and flows that take place within and between different stages and combine to fill a customer's need for a product.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There are two different ways to view the processes performed in a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View: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a series of cycles, each performed at the interface between two successive stages of the supply chain.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31135" y="326063"/>
            <a:ext cx="517737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670992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6156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873867" y="1543346"/>
            <a:ext cx="10606933" cy="45016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Given the five stages of a supply chain, all supply chain processes can be broken down into the following four process cycles,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8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8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43738" y="420524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605469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985520"/>
            <a:ext cx="3581886" cy="550783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598" y="1272299"/>
            <a:ext cx="11094722" cy="517533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5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Customer order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directly involved in receiving and filling a customer order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Replenishment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involved in replenishing retailer inventory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Manufacturing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processes involved in generating the product that will fill the customer,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retailer and distributor orders. It is driven by the actual orders placed with the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manufacturer, forecasts for expected future demand, and the current product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availability in the manufacturer’s finished-product warehouse.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7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Procurement cycle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All the processes necessary to ensure that materials are available for</a:t>
            </a:r>
          </a:p>
          <a:p>
            <a:pPr lvl="0" algn="just">
              <a:buClr>
                <a:schemeClr val="dk1"/>
              </a:buClr>
              <a:buSzPts val="2800"/>
            </a:pPr>
            <a:r>
              <a:rPr lang="en-US" sz="25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     manufacturing to occur according to schedule.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49335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277378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2553916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6156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43346"/>
            <a:ext cx="11115040" cy="452217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Each cycle occurs at the interface between two successive stages of the supply chain. 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Not every supply chain will have all four cycles clearly separated. For example, a grocery supply chain in which a retailer stocks finished goods inventories and places replenishment orders with a distributor is likely to have all four cycles separated.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Dell, in contrast, bypasses the retailer and distributor when it sells servers directly to customers ( Direct Channel).</a:t>
            </a:r>
          </a:p>
          <a:p>
            <a:pPr marL="457200" lvl="0" indent="-457200" algn="just">
              <a:buClr>
                <a:schemeClr val="dk1"/>
              </a:buClr>
              <a:buSzPts val="28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2082" y="326063"/>
            <a:ext cx="601254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205050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10572009" y="1520495"/>
            <a:ext cx="1540234" cy="474983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066428" y="6292631"/>
            <a:ext cx="281439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5799" y="79526"/>
            <a:ext cx="2479773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42434" y="405121"/>
            <a:ext cx="656460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 Cycle View of Supply Chain Processes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85408AB8-7354-DB93-DF50-35E30099A9B5}"/>
              </a:ext>
            </a:extLst>
          </p:cNvPr>
          <p:cNvGrpSpPr/>
          <p:nvPr/>
        </p:nvGrpSpPr>
        <p:grpSpPr>
          <a:xfrm>
            <a:off x="670560" y="1625810"/>
            <a:ext cx="9723120" cy="4569888"/>
            <a:chOff x="4042093" y="358534"/>
            <a:chExt cx="5801071" cy="5982073"/>
          </a:xfrm>
        </p:grpSpPr>
        <p:sp>
          <p:nvSpPr>
            <p:cNvPr id="9" name="Google Shape;84;p13">
              <a:extLst>
                <a:ext uri="{FF2B5EF4-FFF2-40B4-BE49-F238E27FC236}">
                  <a16:creationId xmlns:a16="http://schemas.microsoft.com/office/drawing/2014/main" id="{F87EB4C2-AA93-C794-0F26-C17BABD7D413}"/>
                </a:ext>
              </a:extLst>
            </p:cNvPr>
            <p:cNvSpPr/>
            <p:nvPr/>
          </p:nvSpPr>
          <p:spPr>
            <a:xfrm>
              <a:off x="4042093" y="559739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 panose="02020603050405020304" pitchFamily="18" charset="0"/>
                  <a:ea typeface="Times New Roman"/>
                  <a:cs typeface="Times New Roman" panose="02020603050405020304" pitchFamily="18" charset="0"/>
                  <a:sym typeface="Times New Roman"/>
                </a:rPr>
                <a:t>Customer Order Cycle</a:t>
              </a:r>
              <a:endParaRPr sz="2500" b="1" dirty="0"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endParaRPr>
            </a:p>
          </p:txBody>
        </p:sp>
        <p:sp>
          <p:nvSpPr>
            <p:cNvPr id="10" name="Google Shape;85;p13">
              <a:extLst>
                <a:ext uri="{FF2B5EF4-FFF2-40B4-BE49-F238E27FC236}">
                  <a16:creationId xmlns:a16="http://schemas.microsoft.com/office/drawing/2014/main" id="{AA55C5A0-D775-33E4-0DAC-4AC04817CFEE}"/>
                </a:ext>
              </a:extLst>
            </p:cNvPr>
            <p:cNvSpPr/>
            <p:nvPr/>
          </p:nvSpPr>
          <p:spPr>
            <a:xfrm>
              <a:off x="4042093" y="1978003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Replenishment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1" name="Google Shape;86;p13">
              <a:extLst>
                <a:ext uri="{FF2B5EF4-FFF2-40B4-BE49-F238E27FC236}">
                  <a16:creationId xmlns:a16="http://schemas.microsoft.com/office/drawing/2014/main" id="{BEF6FDB9-39C5-D73B-7A11-423153AC348F}"/>
                </a:ext>
              </a:extLst>
            </p:cNvPr>
            <p:cNvSpPr/>
            <p:nvPr/>
          </p:nvSpPr>
          <p:spPr>
            <a:xfrm>
              <a:off x="4042093" y="3396266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 dirty="0">
                  <a:latin typeface="Times New Roman"/>
                  <a:ea typeface="Times New Roman"/>
                  <a:cs typeface="Times New Roman"/>
                  <a:sym typeface="Times New Roman"/>
                </a:rPr>
                <a:t>Manufacturing Cycle</a:t>
              </a:r>
              <a:endParaRPr sz="2500" b="1" dirty="0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2" name="Google Shape;87;p13">
              <a:extLst>
                <a:ext uri="{FF2B5EF4-FFF2-40B4-BE49-F238E27FC236}">
                  <a16:creationId xmlns:a16="http://schemas.microsoft.com/office/drawing/2014/main" id="{17865278-7A21-A377-5BBA-1559FD2D0E17}"/>
                </a:ext>
              </a:extLst>
            </p:cNvPr>
            <p:cNvSpPr/>
            <p:nvPr/>
          </p:nvSpPr>
          <p:spPr>
            <a:xfrm>
              <a:off x="4042093" y="4814530"/>
              <a:ext cx="3934648" cy="1288813"/>
            </a:xfrm>
            <a:prstGeom prst="ellipse">
              <a:avLst/>
            </a:prstGeom>
            <a:solidFill>
              <a:schemeClr val="lt2"/>
            </a:solidFill>
            <a:ln w="9525" cap="flat" cmpd="sng">
              <a:solidFill>
                <a:schemeClr val="dk2"/>
              </a:solidFill>
              <a:prstDash val="solid"/>
              <a:round/>
              <a:headEnd type="none" w="sm" len="sm"/>
              <a:tailEnd type="none" w="sm" len="sm"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algn="ctr" defTabSz="914446"/>
              <a:r>
                <a:rPr lang="en-US" sz="2500" b="1">
                  <a:latin typeface="Times New Roman"/>
                  <a:ea typeface="Times New Roman"/>
                  <a:cs typeface="Times New Roman"/>
                  <a:sym typeface="Times New Roman"/>
                </a:rPr>
                <a:t>Procurement Cycle</a:t>
              </a:r>
              <a:endParaRPr sz="2500" b="1">
                <a:latin typeface="Times New Roman"/>
                <a:ea typeface="Times New Roman"/>
                <a:cs typeface="Times New Roman"/>
                <a:sym typeface="Times New Roman"/>
              </a:endParaRPr>
            </a:p>
          </p:txBody>
        </p:sp>
        <p:sp>
          <p:nvSpPr>
            <p:cNvPr id="13" name="Arrow: Curved Left 37">
              <a:extLst>
                <a:ext uri="{FF2B5EF4-FFF2-40B4-BE49-F238E27FC236}">
                  <a16:creationId xmlns:a16="http://schemas.microsoft.com/office/drawing/2014/main" id="{624FC583-BF83-BE44-C57D-BF87548C2FEF}"/>
                </a:ext>
              </a:extLst>
            </p:cNvPr>
            <p:cNvSpPr/>
            <p:nvPr/>
          </p:nvSpPr>
          <p:spPr>
            <a:xfrm flipV="1">
              <a:off x="9074189" y="4685079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05079CA7-41F6-8D56-4F08-954CDBFFC652}"/>
                </a:ext>
              </a:extLst>
            </p:cNvPr>
            <p:cNvSpPr txBox="1"/>
            <p:nvPr/>
          </p:nvSpPr>
          <p:spPr>
            <a:xfrm>
              <a:off x="7971157" y="5823039"/>
              <a:ext cx="850854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Supplier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37D2CE4-FAEF-6AC5-56A6-B90ADD1CD3F8}"/>
                </a:ext>
              </a:extLst>
            </p:cNvPr>
            <p:cNvSpPr txBox="1"/>
            <p:nvPr/>
          </p:nvSpPr>
          <p:spPr>
            <a:xfrm>
              <a:off x="7763302" y="4534403"/>
              <a:ext cx="1310887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Manufacturer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B1F2D1F-A7D2-F04E-76DA-A94FA1A2D213}"/>
                </a:ext>
              </a:extLst>
            </p:cNvPr>
            <p:cNvSpPr txBox="1"/>
            <p:nvPr/>
          </p:nvSpPr>
          <p:spPr>
            <a:xfrm>
              <a:off x="7948254" y="3137482"/>
              <a:ext cx="1076550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Distributor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8E4278D4-AEC4-544D-4B40-8A083043D5EB}"/>
                </a:ext>
              </a:extLst>
            </p:cNvPr>
            <p:cNvSpPr txBox="1"/>
            <p:nvPr/>
          </p:nvSpPr>
          <p:spPr>
            <a:xfrm>
              <a:off x="7832208" y="1791466"/>
              <a:ext cx="958849" cy="5237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Retailer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67F7ED1C-FB77-A28E-19C1-307FEDF71C25}"/>
                </a:ext>
              </a:extLst>
            </p:cNvPr>
            <p:cNvSpPr txBox="1"/>
            <p:nvPr/>
          </p:nvSpPr>
          <p:spPr>
            <a:xfrm>
              <a:off x="7939321" y="505638"/>
              <a:ext cx="958848" cy="51756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r" defTabSz="914446"/>
              <a:r>
                <a:rPr lang="en-US" sz="2000" b="1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Customer</a:t>
              </a:r>
            </a:p>
          </p:txBody>
        </p:sp>
        <p:sp>
          <p:nvSpPr>
            <p:cNvPr id="20" name="Arrow: Curved Left 47">
              <a:extLst>
                <a:ext uri="{FF2B5EF4-FFF2-40B4-BE49-F238E27FC236}">
                  <a16:creationId xmlns:a16="http://schemas.microsoft.com/office/drawing/2014/main" id="{6A5958E8-4E9D-95D5-7627-F01327D0590D}"/>
                </a:ext>
              </a:extLst>
            </p:cNvPr>
            <p:cNvSpPr/>
            <p:nvPr/>
          </p:nvSpPr>
          <p:spPr>
            <a:xfrm flipV="1">
              <a:off x="9100767" y="3266816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1" name="Arrow: Curved Left 48">
              <a:extLst>
                <a:ext uri="{FF2B5EF4-FFF2-40B4-BE49-F238E27FC236}">
                  <a16:creationId xmlns:a16="http://schemas.microsoft.com/office/drawing/2014/main" id="{D9FA4C66-5EAD-7040-8F28-569720B6AD64}"/>
                </a:ext>
              </a:extLst>
            </p:cNvPr>
            <p:cNvSpPr/>
            <p:nvPr/>
          </p:nvSpPr>
          <p:spPr>
            <a:xfrm flipV="1">
              <a:off x="9146297" y="1812675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  <p:sp>
          <p:nvSpPr>
            <p:cNvPr id="22" name="Arrow: Curved Left 49">
              <a:extLst>
                <a:ext uri="{FF2B5EF4-FFF2-40B4-BE49-F238E27FC236}">
                  <a16:creationId xmlns:a16="http://schemas.microsoft.com/office/drawing/2014/main" id="{C9FF0F7D-1A87-FA5E-4461-CDD8B2013C69}"/>
                </a:ext>
              </a:extLst>
            </p:cNvPr>
            <p:cNvSpPr/>
            <p:nvPr/>
          </p:nvSpPr>
          <p:spPr>
            <a:xfrm flipV="1">
              <a:off x="9146297" y="358534"/>
              <a:ext cx="696867" cy="1619468"/>
            </a:xfrm>
            <a:prstGeom prst="curvedLeft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defTabSz="914446"/>
              <a:endParaRPr lang="en-US">
                <a:solidFill>
                  <a:schemeClr val="tx1"/>
                </a:solidFill>
                <a:latin typeface="Arial"/>
              </a:endParaRPr>
            </a:p>
          </p:txBody>
        </p:sp>
      </p:grp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29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621745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3428"/>
            <a:ext cx="4128422" cy="5186900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505529" y="129320"/>
            <a:ext cx="65365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Cycle View of </a:t>
            </a:r>
            <a:b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</a:br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Processes</a:t>
            </a:r>
          </a:p>
        </p:txBody>
      </p:sp>
      <p:sp>
        <p:nvSpPr>
          <p:cNvPr id="8" name="Rectangle 7"/>
          <p:cNvSpPr/>
          <p:nvPr/>
        </p:nvSpPr>
        <p:spPr>
          <a:xfrm>
            <a:off x="404949" y="1755438"/>
            <a:ext cx="5368834" cy="4524315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marL="0" indent="0" algn="just">
              <a:buNone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consists of six sub processes as shown: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Each cycle starts with the supplier marketing the product to customers.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 buyer then places an order that is received by the supplier.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The supplier supplies the order, which is received by the buyer. </a:t>
            </a:r>
          </a:p>
          <a:p>
            <a:pPr marL="342900" indent="-342900">
              <a:buFont typeface="Wingdings" panose="05000000000000000000" pitchFamily="2" charset="2"/>
              <a:buChar char="q"/>
            </a:pPr>
            <a:r>
              <a:rPr lang="en-US" sz="24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buyer may return some of the product or other recycled material to the supplier or a third party. The cycle of activities then begins all over again.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73783" y="1402080"/>
            <a:ext cx="5995851" cy="4849546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35399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84020"/>
            <a:ext cx="3503055" cy="5186307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52880"/>
            <a:ext cx="10842171" cy="45516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View: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b="1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The processes in a supply chain are divided into two categories, depending on whether they are executed in response to a customer order or in anticipation of customer orders. 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>
              <a:buClr>
                <a:schemeClr val="dk1"/>
              </a:buClr>
              <a:buSzPts val="2400"/>
            </a:pP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Pull processes 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by a customer order, whereas </a:t>
            </a:r>
            <a:r>
              <a:rPr lang="en-US" sz="2600" b="1" dirty="0">
                <a:solidFill>
                  <a:srgbClr val="0070C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 processes </a:t>
            </a:r>
            <a:r>
              <a:rPr lang="en-US" sz="2600" dirty="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are initiated and performed in anticipation of customer orders.</a:t>
            </a:r>
          </a:p>
          <a:p>
            <a:pPr lvl="0" algn="just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07311" y="272729"/>
            <a:ext cx="517737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Process Views of a Supply Chain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299712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7172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614813"/>
            <a:ext cx="11033760" cy="453198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processes</a:t>
            </a:r>
            <a:r>
              <a:rPr lang="en-US" sz="2600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fall into one of two categories depending on the timing of their execution relative to customer demand.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</a:t>
            </a:r>
            <a:r>
              <a:rPr lang="en-US" sz="26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(reactive).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</a:t>
            </a:r>
            <a:r>
              <a:rPr lang="en-US" sz="26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(speculative).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>
              <a:buClr>
                <a:schemeClr val="dk1"/>
              </a:buClr>
              <a:buSzPts val="2400"/>
              <a:buFont typeface="Noto Sans Symbols"/>
              <a:buChar char="❑"/>
            </a:pPr>
            <a:r>
              <a:rPr lang="en-US" sz="26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The Push/pull boundary </a:t>
            </a:r>
            <a:r>
              <a:rPr lang="en-US" sz="2600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separates push processes from pull processes.</a:t>
            </a:r>
          </a:p>
          <a:p>
            <a:pPr lvl="0">
              <a:buClr>
                <a:schemeClr val="dk1"/>
              </a:buClr>
              <a:buSzPts val="2400"/>
            </a:pPr>
            <a:endParaRPr lang="en-US" sz="2600" dirty="0">
              <a:solidFill>
                <a:schemeClr val="dk1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57923" y="335854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859160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20926" cy="5051892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442720"/>
            <a:ext cx="10842171" cy="460248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Pull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response to a customer order (reactive).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Dell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assembles its computers to order and therefore, all processes except for those involved in the procurement cycle are “pull ”.</a:t>
            </a: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1332" y="272523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91309051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41246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6"/>
            <a:ext cx="11094720" cy="432235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r>
              <a:rPr lang="en-US" sz="2800" b="1" kern="0" dirty="0">
                <a:solidFill>
                  <a:srgbClr val="0070C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Push</a:t>
            </a:r>
            <a:r>
              <a:rPr 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: execution is initiated in anticipation of customer orders (speculative).</a:t>
            </a: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marL="457200" lvl="0" indent="-457200" algn="just">
              <a:buClr>
                <a:srgbClr val="000000"/>
              </a:buClr>
              <a:buSzPts val="2400"/>
              <a:buFont typeface="Wingdings" panose="05000000000000000000" pitchFamily="2" charset="2"/>
              <a:buChar char="Ø"/>
            </a:pPr>
            <a:r>
              <a:rPr lang="en-US" altLang="en-US" sz="2800" b="1" kern="0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Compaq</a:t>
            </a:r>
            <a:r>
              <a:rPr lang="en-US" altLang="en-US" sz="2800" b="1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: </a:t>
            </a:r>
            <a:r>
              <a:rPr lang="en-US" altLang="en-US" sz="2800" kern="0" dirty="0">
                <a:solidFill>
                  <a:srgbClr val="00000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Arial"/>
              </a:rPr>
              <a:t>All processes except for those involved in the customer order cycle are of “push” type.</a:t>
            </a:r>
          </a:p>
          <a:p>
            <a:pPr marL="457200" lvl="0" indent="-457200" algn="just">
              <a:buClr>
                <a:srgbClr val="000000"/>
              </a:buClr>
              <a:buSzPts val="2400"/>
              <a:buFont typeface="Noto Sans Symbols"/>
              <a:buChar char="❑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 algn="just">
              <a:buClr>
                <a:srgbClr val="000000"/>
              </a:buClr>
              <a:buSzPts val="2400"/>
            </a:pPr>
            <a:endParaRPr lang="en-US" sz="2800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12386" y="301157"/>
            <a:ext cx="67242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Push/Pull View of  Supply Chain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9456374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318018"/>
            <a:ext cx="3503055" cy="495230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712685"/>
            <a:ext cx="11023600" cy="444427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Supply chain processes discussed in the two views can be classified into</a:t>
            </a:r>
          </a:p>
          <a:p>
            <a:pPr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Customer Relationship Management (CRM):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customers.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2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Internal Supply Chain Management (ISCM):</a:t>
            </a:r>
          </a:p>
          <a:p>
            <a:pPr marL="804863" lvl="1" defTabSz="457200">
              <a:lnSpc>
                <a:spcPct val="90000"/>
              </a:lnSpc>
              <a:spcAft>
                <a:spcPts val="600"/>
              </a:spcAft>
              <a:buClrTx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that are internal to the firm.</a:t>
            </a:r>
          </a:p>
          <a:p>
            <a:pPr marL="971550" lvl="1" indent="-514350" defTabSz="457200">
              <a:lnSpc>
                <a:spcPct val="90000"/>
              </a:lnSpc>
              <a:spcAft>
                <a:spcPts val="600"/>
              </a:spcAft>
              <a:buClrTx/>
              <a:buFont typeface="+mj-lt"/>
              <a:buAutoNum type="arabicPeriod" startAt="3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Supplier Relationship Management (SRM):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All processes at the interface between the firm and its suppliers.</a:t>
            </a:r>
          </a:p>
          <a:p>
            <a:pPr marL="804863" lvl="0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682777" y="356087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3556813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057688"/>
            <a:ext cx="3551406" cy="52126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609600" y="1503680"/>
            <a:ext cx="11125200" cy="457780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three macro processes manage the flow of information, products, and funds required to generate, receive, and fulfill a customer request. 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CRM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generate customer demand and facilitate the placement and tracking of orders.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ISCM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fulfill the demand generated by the CRM process in a timely manner and at the lowest possible cost.</a:t>
            </a:r>
          </a:p>
          <a:p>
            <a:pPr marL="457200" lvl="0" indent="-45720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  <a:buFont typeface="Arial" panose="020B0604020202020204" pitchFamily="34" charset="0"/>
              <a:buChar char="•"/>
            </a:pPr>
            <a:r>
              <a:rPr lang="en-US" sz="28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 SRM macro process </a:t>
            </a:r>
            <a:r>
              <a:rPr lang="en-US" sz="2800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aims to arrange for and manage supply sources for various goods and services.</a:t>
            </a:r>
          </a:p>
          <a:p>
            <a:pPr lvl="0" algn="just" defTabSz="457200">
              <a:lnSpc>
                <a:spcPct val="90000"/>
              </a:lnSpc>
              <a:spcAft>
                <a:spcPts val="600"/>
              </a:spcAft>
              <a:buClrTx/>
              <a:buSzPct val="150000"/>
            </a:pPr>
            <a:endParaRPr lang="en-US" sz="2800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40704" y="323323"/>
            <a:ext cx="49278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519220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04380" y="283094"/>
            <a:ext cx="501759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Supply Chain Macro Processes 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1886" y="1731819"/>
            <a:ext cx="11488939" cy="4422238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011694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72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Rectangle: Rounded Corners 22">
            <a:extLst>
              <a:ext uri="{FF2B5EF4-FFF2-40B4-BE49-F238E27FC236}">
                <a16:creationId xmlns:a16="http://schemas.microsoft.com/office/drawing/2014/main" id="{52297C4B-84D7-EDC8-F6F6-53F29890AA2A}"/>
              </a:ext>
            </a:extLst>
          </p:cNvPr>
          <p:cNvSpPr/>
          <p:nvPr/>
        </p:nvSpPr>
        <p:spPr>
          <a:xfrm>
            <a:off x="8508514" y="1155869"/>
            <a:ext cx="3531086" cy="5193139"/>
          </a:xfrm>
          <a:prstGeom prst="roundRect">
            <a:avLst>
              <a:gd name="adj" fmla="val 6140"/>
            </a:avLst>
          </a:prstGeom>
          <a:solidFill>
            <a:srgbClr val="00B0F0">
              <a:alpha val="61961"/>
            </a:srgbClr>
          </a:solidFill>
          <a:ln w="38100">
            <a:noFill/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5" name="Rectangle: Rounded Corners 24">
            <a:extLst>
              <a:ext uri="{FF2B5EF4-FFF2-40B4-BE49-F238E27FC236}">
                <a16:creationId xmlns:a16="http://schemas.microsoft.com/office/drawing/2014/main" id="{FE1BA4EE-2B88-B99F-6A81-884E42CCA968}"/>
              </a:ext>
            </a:extLst>
          </p:cNvPr>
          <p:cNvSpPr/>
          <p:nvPr/>
        </p:nvSpPr>
        <p:spPr>
          <a:xfrm>
            <a:off x="558800" y="1569720"/>
            <a:ext cx="11054080" cy="469417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457200" lvl="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kern="0" dirty="0">
                <a:solidFill>
                  <a:srgbClr val="00000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Chopra, S., &amp; Meindl, P. (2016). Global Edition. Pearson Education Limited</a:t>
            </a:r>
          </a:p>
          <a:p>
            <a:pPr>
              <a:buClr>
                <a:srgbClr val="000000"/>
              </a:buClr>
            </a:pP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  <a:sym typeface="Times New Roman"/>
              </a:rPr>
              <a:t>     Chapter One</a:t>
            </a:r>
            <a:r>
              <a:rPr lang="en-US" sz="2300" b="1" kern="0" dirty="0">
                <a:solidFill>
                  <a:srgbClr val="00B0F0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Lysons, K., &amp; Farrington, B. (2020). </a:t>
            </a:r>
            <a:r>
              <a:rPr lang="en-US" sz="2300" b="1" i="1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Procurement and supply chain management</a:t>
            </a:r>
            <a:r>
              <a:rPr lang="en-US" sz="2300" b="1" i="0" dirty="0">
                <a:solidFill>
                  <a:srgbClr val="222222"/>
                </a:solidFill>
                <a:effectLst/>
                <a:highlight>
                  <a:srgbClr val="FFFFFF"/>
                </a:highlight>
                <a:latin typeface="Times New Roman" panose="02020603050405020304" pitchFamily="18" charset="0"/>
                <a:cs typeface="Times New Roman" panose="02020603050405020304" pitchFamily="18" charset="0"/>
              </a:rPr>
              <a:t>. Pearson UK.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Morris, P. W., &amp; Pinto, J. K. (Eds.). (2007). The Wiley guide to project technology, supply chain, and procurement management (Vol. 4). John Wiley &amp; Sons.</a:t>
            </a:r>
          </a:p>
          <a:p>
            <a:pPr marL="457200" lvl="0" indent="-457200" algn="just">
              <a:buFont typeface="Wingdings" panose="05000000000000000000" pitchFamily="2" charset="2"/>
              <a:buChar char="Ø"/>
              <a:defRPr/>
            </a:pPr>
            <a:r>
              <a:rPr lang="en-US" sz="2300" b="1" dirty="0">
                <a:solidFill>
                  <a:prstClr val="black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Schwalbe, K. (2015). Information technology project management. Cengage Learning.</a:t>
            </a:r>
          </a:p>
          <a:p>
            <a:pPr marL="457200" indent="-457200">
              <a:buClr>
                <a:srgbClr val="000000"/>
              </a:buClr>
              <a:buFont typeface="Wingdings" panose="05000000000000000000" pitchFamily="2" charset="2"/>
              <a:buChar char="Ø"/>
            </a:pPr>
            <a:r>
              <a:rPr lang="en-US" sz="2300" b="1" dirty="0">
                <a:solidFill>
                  <a:schemeClr val="dk1"/>
                </a:solidFill>
                <a:latin typeface="Times New Roman" panose="02020603050405020304" pitchFamily="18" charset="0"/>
                <a:ea typeface="Times New Roman"/>
                <a:cs typeface="Times New Roman" panose="02020603050405020304" pitchFamily="18" charset="0"/>
                <a:sym typeface="Times New Roman"/>
              </a:rPr>
              <a:t>Supply Chain Council</a:t>
            </a:r>
            <a:endParaRPr lang="en-US" sz="2300" b="1" dirty="0">
              <a:solidFill>
                <a:schemeClr val="dk1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b="1" kern="0" dirty="0">
              <a:solidFill>
                <a:srgbClr val="000000"/>
              </a:solidFill>
              <a:latin typeface="Times New Roman" panose="02020603050405020304" pitchFamily="18" charset="0"/>
              <a:ea typeface="Times New Roman"/>
              <a:cs typeface="Times New Roman" panose="02020603050405020304" pitchFamily="18" charset="0"/>
              <a:sym typeface="Times New Roman"/>
            </a:endParaRPr>
          </a:p>
          <a:p>
            <a:pPr lvl="0">
              <a:buClr>
                <a:srgbClr val="000000"/>
              </a:buClr>
            </a:pPr>
            <a:endParaRPr lang="en-US" sz="2300" kern="0" dirty="0">
              <a:solidFill>
                <a:srgbClr val="000000"/>
              </a:solidFill>
              <a:latin typeface="Times New Roman" panose="02020603050405020304" pitchFamily="18" charset="0"/>
              <a:cs typeface="Times New Roman" panose="02020603050405020304" pitchFamily="18" charset="0"/>
              <a:sym typeface="Arial"/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96370C-0E93-23F8-01E6-0F65F4C191D2}"/>
              </a:ext>
            </a:extLst>
          </p:cNvPr>
          <p:cNvSpPr txBox="1"/>
          <p:nvPr/>
        </p:nvSpPr>
        <p:spPr>
          <a:xfrm>
            <a:off x="9305265" y="6355545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5" name="Graphic 21">
            <a:extLst>
              <a:ext uri="{FF2B5EF4-FFF2-40B4-BE49-F238E27FC236}">
                <a16:creationId xmlns:a16="http://schemas.microsoft.com/office/drawing/2014/main" id="{9E2D4076-17ED-0606-9EEA-9B0B4141C854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3125863" y="216604"/>
            <a:ext cx="594027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32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Essential Reference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6524412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007800" y="1000060"/>
            <a:ext cx="54932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US" sz="2800" b="1" dirty="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Summary of Learning Objectives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329613"/>
            <a:ext cx="841732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1-Discuss the goal of a supply chain and explain the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impact of supply chain decisions on the success of a firm.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2-Identify the three key supply chain decision phases  and</a:t>
            </a: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   explain the significance of each one.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3-Describe the cycle and push/pull views of a supply chain. </a:t>
            </a:r>
          </a:p>
          <a:p>
            <a:pPr lvl="0" algn="just"/>
            <a:endParaRPr lang="en-US" sz="2600" dirty="0">
              <a:latin typeface="Times New Roman"/>
              <a:ea typeface="Times New Roman"/>
              <a:cs typeface="Times New Roman"/>
              <a:sym typeface="Times New Roman"/>
            </a:endParaRPr>
          </a:p>
          <a:p>
            <a:pPr lvl="0" algn="just"/>
            <a:r>
              <a:rPr lang="en-US" sz="2600" dirty="0">
                <a:latin typeface="Times New Roman"/>
                <a:ea typeface="Times New Roman"/>
                <a:cs typeface="Times New Roman"/>
                <a:sym typeface="Times New Roman"/>
              </a:rPr>
              <a:t>4-Classify the supply chain macro processes in a firm.</a:t>
            </a: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1E819771-40E4-115E-1677-879EF07CAA9A}"/>
              </a:ext>
            </a:extLst>
          </p:cNvPr>
          <p:cNvSpPr txBox="1"/>
          <p:nvPr/>
        </p:nvSpPr>
        <p:spPr>
          <a:xfrm>
            <a:off x="3598250" y="1599946"/>
            <a:ext cx="819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01</a:t>
            </a:r>
            <a:endParaRPr lang="en-US" sz="1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7DA6679-0DBF-ED63-7FBA-A15CF1A3BA15}"/>
              </a:ext>
            </a:extLst>
          </p:cNvPr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www.midocean.km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165133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328889" y="2790168"/>
            <a:ext cx="3801492" cy="256620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2611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F4683F0D-7062-449A-B02E-2610BA03A735}"/>
</file>

<file path=customXml/itemProps2.xml><?xml version="1.0" encoding="utf-8"?>
<ds:datastoreItem xmlns:ds="http://schemas.openxmlformats.org/officeDocument/2006/customXml" ds:itemID="{594C6A50-86B3-48E3-A78C-B54368E45720}"/>
</file>

<file path=customXml/itemProps3.xml><?xml version="1.0" encoding="utf-8"?>
<ds:datastoreItem xmlns:ds="http://schemas.openxmlformats.org/officeDocument/2006/customXml" ds:itemID="{85EFD13C-F72B-416F-ADE2-DAA4AC225C80}"/>
</file>

<file path=docProps/app.xml><?xml version="1.0" encoding="utf-8"?>
<Properties xmlns="http://schemas.openxmlformats.org/officeDocument/2006/extended-properties" xmlns:vt="http://schemas.openxmlformats.org/officeDocument/2006/docPropsVTypes">
  <TotalTime>4273</TotalTime>
  <Words>2287</Words>
  <Application>Microsoft Office PowerPoint</Application>
  <PresentationFormat>Widescreen</PresentationFormat>
  <Paragraphs>315</Paragraphs>
  <Slides>40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40</vt:i4>
      </vt:variant>
    </vt:vector>
  </HeadingPairs>
  <TitlesOfParts>
    <vt:vector size="48" baseType="lpstr">
      <vt:lpstr>MS PGothic</vt:lpstr>
      <vt:lpstr>Arial</vt:lpstr>
      <vt:lpstr>Calibri</vt:lpstr>
      <vt:lpstr>Calibri Light</vt:lpstr>
      <vt:lpstr>Noto Sans Symbols</vt:lpstr>
      <vt:lpstr>Times New Roman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Tarek Mohamed</cp:lastModifiedBy>
  <cp:revision>97</cp:revision>
  <dcterms:created xsi:type="dcterms:W3CDTF">2023-04-29T09:08:23Z</dcterms:created>
  <dcterms:modified xsi:type="dcterms:W3CDTF">2024-09-28T20:21:31Z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