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56" r:id="rId2"/>
    <p:sldId id="260" r:id="rId3"/>
    <p:sldId id="269" r:id="rId4"/>
    <p:sldId id="308" r:id="rId5"/>
    <p:sldId id="309" r:id="rId6"/>
    <p:sldId id="291" r:id="rId7"/>
    <p:sldId id="302" r:id="rId8"/>
    <p:sldId id="303" r:id="rId9"/>
    <p:sldId id="304" r:id="rId10"/>
    <p:sldId id="305" r:id="rId11"/>
    <p:sldId id="270" r:id="rId12"/>
    <p:sldId id="306" r:id="rId13"/>
    <p:sldId id="292" r:id="rId14"/>
    <p:sldId id="261" r:id="rId15"/>
    <p:sldId id="293" r:id="rId16"/>
    <p:sldId id="295" r:id="rId17"/>
    <p:sldId id="262" r:id="rId18"/>
    <p:sldId id="307" r:id="rId19"/>
    <p:sldId id="296" r:id="rId20"/>
    <p:sldId id="265" r:id="rId21"/>
    <p:sldId id="294" r:id="rId22"/>
    <p:sldId id="264" r:id="rId23"/>
    <p:sldId id="273" r:id="rId24"/>
    <p:sldId id="310" r:id="rId25"/>
    <p:sldId id="311" r:id="rId26"/>
    <p:sldId id="297" r:id="rId27"/>
    <p:sldId id="271" r:id="rId28"/>
    <p:sldId id="298" r:id="rId29"/>
    <p:sldId id="272" r:id="rId30"/>
    <p:sldId id="279" r:id="rId31"/>
    <p:sldId id="282" r:id="rId32"/>
    <p:sldId id="300" r:id="rId33"/>
    <p:sldId id="274" r:id="rId34"/>
    <p:sldId id="277" r:id="rId35"/>
    <p:sldId id="278" r:id="rId36"/>
    <p:sldId id="280" r:id="rId37"/>
    <p:sldId id="281" r:id="rId38"/>
    <p:sldId id="266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4" Type="http://schemas.openxmlformats.org/officeDocument/2006/relationships/image" Target="../media/image1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8.wmf"/><Relationship Id="rId1" Type="http://schemas.openxmlformats.org/officeDocument/2006/relationships/image" Target="../media/image14.wmf"/><Relationship Id="rId4" Type="http://schemas.openxmlformats.org/officeDocument/2006/relationships/image" Target="../media/image19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20.wmf"/><Relationship Id="rId1" Type="http://schemas.openxmlformats.org/officeDocument/2006/relationships/image" Target="../media/image16.wmf"/><Relationship Id="rId4" Type="http://schemas.openxmlformats.org/officeDocument/2006/relationships/image" Target="../media/image21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9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31.wmf"/><Relationship Id="rId1" Type="http://schemas.openxmlformats.org/officeDocument/2006/relationships/image" Target="../media/image30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D28DC9-F792-479E-9150-3E81F158529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F030EE-DFAD-433E-B61A-02B7C81B35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070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37C70-E04E-409F-B4B9-F4AAC46436D8}" type="datetime1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E814F-B116-498C-B784-08300E2BA940}" type="datetime1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B0ACF-B08B-4F24-B433-E02EC17BCD93}" type="datetime1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EAF6C-9F21-43FE-AFEA-DF7244110F42}" type="datetime1">
              <a:rPr lang="en-US" smtClean="0"/>
              <a:t>1/21/2023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F24AC-1894-40A5-91A0-5E350D68090F}" type="datetime1">
              <a:rPr lang="en-US" smtClean="0"/>
              <a:t>1/21/2023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AFDB8-43F1-47A1-82F8-BC39F1A93243}" type="datetime1">
              <a:rPr lang="en-US" smtClean="0"/>
              <a:t>1/21/2023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0CAA7-5FFE-4D63-A48C-D6CA1183B466}" type="datetime1">
              <a:rPr lang="en-US" smtClean="0"/>
              <a:t>1/21/2023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E4611-8791-4380-8514-4025C8454F8E}" type="datetime1">
              <a:rPr lang="en-US" smtClean="0"/>
              <a:t>1/21/2023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FA49F-7FB8-4BC8-A3BA-00535704F744}" type="datetime1">
              <a:rPr lang="en-US" smtClean="0"/>
              <a:t>1/21/2023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2F8F7-42CE-4F8E-807E-ACBEB1B68AFC}" type="datetime1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8FCDC-80AA-46C3-9306-B6DF10BAA037}" type="datetime1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44632B-B2A2-42C7-97FA-7073133DD825}" type="datetime1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6.png"/><Relationship Id="rId7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oleObject" Target="../embeddings/oleObject5.bin"/><Relationship Id="rId3" Type="http://schemas.openxmlformats.org/officeDocument/2006/relationships/image" Target="../media/image6.png"/><Relationship Id="rId7" Type="http://schemas.openxmlformats.org/officeDocument/2006/relationships/oleObject" Target="../embeddings/oleObject2.bin"/><Relationship Id="rId12" Type="http://schemas.openxmlformats.org/officeDocument/2006/relationships/image" Target="../media/image16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9.emf"/><Relationship Id="rId11" Type="http://schemas.openxmlformats.org/officeDocument/2006/relationships/oleObject" Target="../embeddings/oleObject4.bin"/><Relationship Id="rId5" Type="http://schemas.openxmlformats.org/officeDocument/2006/relationships/image" Target="../media/image8.emf"/><Relationship Id="rId10" Type="http://schemas.openxmlformats.org/officeDocument/2006/relationships/image" Target="../media/image15.wmf"/><Relationship Id="rId4" Type="http://schemas.openxmlformats.org/officeDocument/2006/relationships/image" Target="../media/image7.emf"/><Relationship Id="rId9" Type="http://schemas.openxmlformats.org/officeDocument/2006/relationships/oleObject" Target="../embeddings/oleObject3.bin"/><Relationship Id="rId1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oleObject" Target="../embeddings/oleObject7.bin"/><Relationship Id="rId3" Type="http://schemas.openxmlformats.org/officeDocument/2006/relationships/image" Target="../media/image6.png"/><Relationship Id="rId7" Type="http://schemas.openxmlformats.org/officeDocument/2006/relationships/oleObject" Target="../embeddings/oleObject2.bin"/><Relationship Id="rId12" Type="http://schemas.openxmlformats.org/officeDocument/2006/relationships/image" Target="../media/image15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9.emf"/><Relationship Id="rId11" Type="http://schemas.openxmlformats.org/officeDocument/2006/relationships/oleObject" Target="../embeddings/oleObject3.bin"/><Relationship Id="rId5" Type="http://schemas.openxmlformats.org/officeDocument/2006/relationships/image" Target="../media/image8.emf"/><Relationship Id="rId10" Type="http://schemas.openxmlformats.org/officeDocument/2006/relationships/image" Target="../media/image18.wmf"/><Relationship Id="rId4" Type="http://schemas.openxmlformats.org/officeDocument/2006/relationships/image" Target="../media/image7.emf"/><Relationship Id="rId9" Type="http://schemas.openxmlformats.org/officeDocument/2006/relationships/oleObject" Target="../embeddings/oleObject6.bin"/><Relationship Id="rId1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13" Type="http://schemas.openxmlformats.org/officeDocument/2006/relationships/oleObject" Target="../embeddings/oleObject9.bin"/><Relationship Id="rId3" Type="http://schemas.openxmlformats.org/officeDocument/2006/relationships/image" Target="../media/image6.png"/><Relationship Id="rId7" Type="http://schemas.openxmlformats.org/officeDocument/2006/relationships/oleObject" Target="../embeddings/oleObject4.bin"/><Relationship Id="rId12" Type="http://schemas.openxmlformats.org/officeDocument/2006/relationships/image" Target="../media/image17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9.emf"/><Relationship Id="rId11" Type="http://schemas.openxmlformats.org/officeDocument/2006/relationships/oleObject" Target="../embeddings/oleObject5.bin"/><Relationship Id="rId5" Type="http://schemas.openxmlformats.org/officeDocument/2006/relationships/image" Target="../media/image8.emf"/><Relationship Id="rId10" Type="http://schemas.openxmlformats.org/officeDocument/2006/relationships/image" Target="../media/image20.wmf"/><Relationship Id="rId4" Type="http://schemas.openxmlformats.org/officeDocument/2006/relationships/image" Target="../media/image7.emf"/><Relationship Id="rId9" Type="http://schemas.openxmlformats.org/officeDocument/2006/relationships/oleObject" Target="../embeddings/oleObject8.bin"/><Relationship Id="rId14" Type="http://schemas.openxmlformats.org/officeDocument/2006/relationships/image" Target="../media/image2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2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6.png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6.png"/><Relationship Id="rId7" Type="http://schemas.openxmlformats.org/officeDocument/2006/relationships/oleObject" Target="../embeddings/oleObject1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6.png"/><Relationship Id="rId7" Type="http://schemas.openxmlformats.org/officeDocument/2006/relationships/oleObject" Target="../embeddings/oleObject1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6.png"/><Relationship Id="rId7" Type="http://schemas.openxmlformats.org/officeDocument/2006/relationships/oleObject" Target="../embeddings/oleObject1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6.png"/><Relationship Id="rId7" Type="http://schemas.openxmlformats.org/officeDocument/2006/relationships/oleObject" Target="../embeddings/oleObject1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6.png"/><Relationship Id="rId7" Type="http://schemas.openxmlformats.org/officeDocument/2006/relationships/oleObject" Target="../embeddings/oleObject1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10" Type="http://schemas.openxmlformats.org/officeDocument/2006/relationships/image" Target="../media/image31.wmf"/><Relationship Id="rId4" Type="http://schemas.openxmlformats.org/officeDocument/2006/relationships/image" Target="../media/image7.emf"/><Relationship Id="rId9" Type="http://schemas.openxmlformats.org/officeDocument/2006/relationships/oleObject" Target="../embeddings/oleObject16.bin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6.png"/><Relationship Id="rId7" Type="http://schemas.openxmlformats.org/officeDocument/2006/relationships/oleObject" Target="../embeddings/oleObject1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0.png"/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0.png"/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0.png"/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0.png"/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0.png"/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79023" y="-93134"/>
            <a:ext cx="12746177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0" y="4199708"/>
            <a:ext cx="12200709" cy="26887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4963885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9765" y="422122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45018" y="3192751"/>
            <a:ext cx="6922138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0790" y="715791"/>
            <a:ext cx="496264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Mathematics </a:t>
            </a: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Israa Lewaa  </a:t>
            </a: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294065" y="3182947"/>
            <a:ext cx="60313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MAT 122</a:t>
            </a:r>
          </a:p>
          <a:p>
            <a:pPr lvl="0"/>
            <a:r>
              <a:rPr lang="en-US" sz="2800" dirty="0">
                <a:solidFill>
                  <a:schemeClr val="bg1"/>
                </a:solidFill>
                <a:cs typeface="Tajawal Medium" panose="00000600000000000000" pitchFamily="2" charset="-78"/>
              </a:rPr>
              <a:t>Introduction to Matrix Algebra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053"/>
    </mc:Choice>
    <mc:Fallback xmlns="">
      <p:transition spd="slow" advTm="56053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2624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Outline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-9238" y="249383"/>
            <a:ext cx="213360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0A48CD-4608-E8E4-C100-3D0749CA9540}"/>
              </a:ext>
            </a:extLst>
          </p:cNvPr>
          <p:cNvSpPr txBox="1"/>
          <p:nvPr/>
        </p:nvSpPr>
        <p:spPr>
          <a:xfrm>
            <a:off x="1973005" y="1293684"/>
            <a:ext cx="7865238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250000"/>
              </a:lnSpc>
            </a:pPr>
            <a:r>
              <a:rPr lang="en-US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 of a matrix.</a:t>
            </a:r>
          </a:p>
          <a:p>
            <a:pPr eaLnBrk="1" hangingPunct="1">
              <a:lnSpc>
                <a:spcPct val="250000"/>
              </a:lnSpc>
            </a:pPr>
            <a:r>
              <a:rPr lang="en-US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Order and size of a matrix.</a:t>
            </a:r>
          </a:p>
          <a:p>
            <a:pPr eaLnBrk="1" hangingPunct="1">
              <a:lnSpc>
                <a:spcPct val="250000"/>
              </a:lnSpc>
            </a:pPr>
            <a:r>
              <a:rPr lang="en-US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Special Definitions in Matrices.  </a:t>
            </a:r>
          </a:p>
          <a:p>
            <a:pPr eaLnBrk="1" hangingPunct="1">
              <a:lnSpc>
                <a:spcPct val="250000"/>
              </a:lnSpc>
            </a:pPr>
            <a:r>
              <a:rPr lang="en-US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Special types of matrices.</a:t>
            </a:r>
          </a:p>
          <a:p>
            <a:pPr eaLnBrk="1" hangingPunct="1">
              <a:lnSpc>
                <a:spcPct val="250000"/>
              </a:lnSpc>
            </a:pPr>
            <a:r>
              <a:rPr lang="en-US" alt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Extra Practice</a:t>
            </a:r>
            <a:r>
              <a:rPr lang="en-US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895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959"/>
    </mc:Choice>
    <mc:Fallback xmlns="">
      <p:transition spd="slow" advTm="95959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74" y="-36946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661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Matrix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3CA573EF-A722-BEA4-F92D-4479BEA20A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41849" y="1754155"/>
            <a:ext cx="7391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A matrix is an ordered rectangular array of numbers, arranged in rows and columns.</a:t>
            </a:r>
            <a:r>
              <a:rPr lang="en-US" sz="3200" dirty="0">
                <a:latin typeface="Times New Roman" pitchFamily="18" charset="0"/>
              </a:rPr>
              <a:t> </a:t>
            </a:r>
          </a:p>
        </p:txBody>
      </p:sp>
      <p:pic>
        <p:nvPicPr>
          <p:cNvPr id="10" name="Picture 6">
            <a:extLst>
              <a:ext uri="{FF2B5EF4-FFF2-40B4-BE49-F238E27FC236}">
                <a16:creationId xmlns:a16="http://schemas.microsoft.com/office/drawing/2014/main" id="{DB53B567-96A7-CAEF-7876-D07E2CD502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87555" y="3189321"/>
            <a:ext cx="6086943" cy="1695450"/>
          </a:xfrm>
          <a:prstGeom prst="rect">
            <a:avLst/>
          </a:prstGeom>
          <a:noFill/>
        </p:spPr>
      </p:pic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07480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4072"/>
    </mc:Choice>
    <mc:Fallback xmlns="">
      <p:transition spd="slow" advTm="6340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6462427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74" y="-36946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977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Example for A Matrix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3CA573EF-A722-BEA4-F92D-4479BEA20A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41849" y="1754155"/>
            <a:ext cx="7391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3200" dirty="0"/>
              <a:t>A restaurant offers </a:t>
            </a:r>
            <a:r>
              <a:rPr lang="en-US" sz="3200" dirty="0">
                <a:solidFill>
                  <a:srgbClr val="FF0000"/>
                </a:solidFill>
              </a:rPr>
              <a:t>4 kinds of pizza </a:t>
            </a:r>
            <a:r>
              <a:rPr lang="en-US" sz="3200" dirty="0"/>
              <a:t>(vegetables, cheese, beef and chicken) with </a:t>
            </a:r>
            <a:r>
              <a:rPr lang="en-US" sz="3200" i="1" dirty="0">
                <a:solidFill>
                  <a:srgbClr val="0070C0"/>
                </a:solidFill>
              </a:rPr>
              <a:t>3 sizes</a:t>
            </a:r>
            <a:r>
              <a:rPr lang="en-US" sz="3200" dirty="0"/>
              <a:t>.</a:t>
            </a:r>
          </a:p>
          <a:p>
            <a:endParaRPr lang="en-US" sz="3200" dirty="0"/>
          </a:p>
          <a:p>
            <a:endParaRPr lang="en-US" sz="3200" dirty="0">
              <a:latin typeface="Times New Roman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AB95854-402C-69B4-A587-EE13137614C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13139" y="3306025"/>
            <a:ext cx="5648819" cy="2994725"/>
          </a:xfrm>
          <a:prstGeom prst="rect">
            <a:avLst/>
          </a:prstGeom>
        </p:spPr>
      </p:pic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4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9083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5140"/>
    </mc:Choice>
    <mc:Fallback xmlns="">
      <p:transition spd="slow" advTm="2651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462427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4" y="-36946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977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Example for A Matrix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3CA573EF-A722-BEA4-F92D-4479BEA20A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41849" y="1754155"/>
            <a:ext cx="739140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US" sz="3200" dirty="0"/>
          </a:p>
          <a:p>
            <a:endParaRPr lang="en-US" sz="3200" dirty="0">
              <a:latin typeface="Times New Roman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CA9883-A8B5-2061-8929-CC93BDCAF5F9}"/>
              </a:ext>
            </a:extLst>
          </p:cNvPr>
          <p:cNvSpPr txBox="1"/>
          <p:nvPr/>
        </p:nvSpPr>
        <p:spPr>
          <a:xfrm>
            <a:off x="2246345" y="1830524"/>
            <a:ext cx="62281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If we want to write it in a form of matrix :</a:t>
            </a:r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DFA1C12-0103-A7D6-7486-08830A25F8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2343" y="2306995"/>
            <a:ext cx="7008005" cy="3937264"/>
          </a:xfrm>
          <a:prstGeom prst="rect">
            <a:avLst/>
          </a:prstGeom>
        </p:spPr>
      </p:pic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96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962"/>
    </mc:Choice>
    <mc:Fallback xmlns="">
      <p:transition spd="slow" advTm="2179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74" y="-36946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5573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Size of the matrix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A89C3A-0B1F-B5A2-DB3E-6A498881C596}"/>
              </a:ext>
            </a:extLst>
          </p:cNvPr>
          <p:cNvSpPr txBox="1"/>
          <p:nvPr/>
        </p:nvSpPr>
        <p:spPr>
          <a:xfrm>
            <a:off x="2255675" y="1961811"/>
            <a:ext cx="80639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The </a:t>
            </a:r>
            <a:r>
              <a:rPr lang="en-US" sz="2800" b="1" dirty="0"/>
              <a:t>size</a:t>
            </a:r>
            <a:r>
              <a:rPr lang="en-US" sz="2800" dirty="0"/>
              <a:t> or </a:t>
            </a:r>
            <a:r>
              <a:rPr lang="en-US" sz="2800" b="1" dirty="0"/>
              <a:t>order</a:t>
            </a:r>
            <a:r>
              <a:rPr lang="en-US" sz="2800" dirty="0"/>
              <a:t> of a matrix is described by its number of rows and the number of columns.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6EF5F4-40EE-5258-7100-6EB260FA9BBF}"/>
              </a:ext>
            </a:extLst>
          </p:cNvPr>
          <p:cNvSpPr/>
          <p:nvPr/>
        </p:nvSpPr>
        <p:spPr bwMode="auto">
          <a:xfrm>
            <a:off x="2255676" y="3262067"/>
            <a:ext cx="7476153" cy="1272612"/>
          </a:xfrm>
          <a:prstGeom prst="rect">
            <a:avLst/>
          </a:prstGeom>
          <a:solidFill>
            <a:schemeClr val="accent1">
              <a:alpha val="51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3200" b="1" i="1" dirty="0"/>
              <a:t>If a matrix, </a:t>
            </a:r>
            <a:r>
              <a:rPr lang="en-US" sz="3200" b="1" i="1" dirty="0">
                <a:solidFill>
                  <a:srgbClr val="FF0000"/>
                </a:solidFill>
              </a:rPr>
              <a:t>A</a:t>
            </a:r>
            <a:r>
              <a:rPr lang="en-US" sz="3200" b="1" i="1" dirty="0"/>
              <a:t>, has </a:t>
            </a:r>
            <a:r>
              <a:rPr lang="en-US" sz="3200" b="1" i="1" dirty="0">
                <a:solidFill>
                  <a:srgbClr val="00B050"/>
                </a:solidFill>
              </a:rPr>
              <a:t>m</a:t>
            </a:r>
            <a:r>
              <a:rPr lang="en-US" sz="3200" b="1" i="1" dirty="0"/>
              <a:t> rows and </a:t>
            </a:r>
            <a:r>
              <a:rPr lang="en-US" sz="3200" b="1" i="1" dirty="0">
                <a:solidFill>
                  <a:srgbClr val="00B050"/>
                </a:solidFill>
              </a:rPr>
              <a:t>n </a:t>
            </a:r>
            <a:r>
              <a:rPr lang="en-US" sz="3200" b="1" i="1" dirty="0"/>
              <a:t>columns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3200" b="1" i="1" dirty="0"/>
              <a:t>then </a:t>
            </a:r>
            <a:r>
              <a:rPr lang="en-US" sz="3200" b="1" i="1" dirty="0">
                <a:solidFill>
                  <a:srgbClr val="FF0000"/>
                </a:solidFill>
              </a:rPr>
              <a:t>A</a:t>
            </a:r>
            <a:r>
              <a:rPr lang="en-US" sz="3200" b="1" i="1" dirty="0"/>
              <a:t> is described as an </a:t>
            </a:r>
            <a:r>
              <a:rPr lang="en-US" sz="3200" b="1" i="1" dirty="0" err="1">
                <a:solidFill>
                  <a:srgbClr val="00B050"/>
                </a:solidFill>
              </a:rPr>
              <a:t>mxn</a:t>
            </a:r>
            <a:r>
              <a:rPr lang="en-US" sz="3200" b="1" i="1" dirty="0"/>
              <a:t> matrix.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6</a:t>
            </a:fld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34109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539"/>
    </mc:Choice>
    <mc:Fallback xmlns="">
      <p:transition spd="slow" advTm="955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96" y="6212091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74" y="-36946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5573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Size of the matrix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A89C3A-0B1F-B5A2-DB3E-6A498881C596}"/>
              </a:ext>
            </a:extLst>
          </p:cNvPr>
          <p:cNvSpPr txBox="1"/>
          <p:nvPr/>
        </p:nvSpPr>
        <p:spPr>
          <a:xfrm>
            <a:off x="2226183" y="1573254"/>
            <a:ext cx="8205441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/>
            <a:r>
              <a:rPr lang="en-US" altLang="en-US" sz="2400" dirty="0"/>
              <a:t>A matrix consisting of </a:t>
            </a:r>
            <a:r>
              <a:rPr lang="en-US" altLang="en-US" sz="2400" i="1" dirty="0"/>
              <a:t>m </a:t>
            </a:r>
            <a:r>
              <a:rPr lang="en-US" altLang="en-US" sz="2400" dirty="0"/>
              <a:t>horizontal rows and </a:t>
            </a:r>
            <a:r>
              <a:rPr lang="en-US" altLang="en-US" sz="2400" i="1" dirty="0"/>
              <a:t>n </a:t>
            </a:r>
            <a:r>
              <a:rPr lang="en-US" altLang="en-US" sz="2400" dirty="0"/>
              <a:t>vertical columns is called an </a:t>
            </a:r>
            <a:r>
              <a:rPr lang="en-US" altLang="en-US" sz="2400" b="1" i="1" dirty="0" err="1"/>
              <a:t>m</a:t>
            </a:r>
            <a:r>
              <a:rPr lang="en-US" altLang="en-US" sz="2400" dirty="0" err="1"/>
              <a:t>×</a:t>
            </a:r>
            <a:r>
              <a:rPr lang="en-US" altLang="en-US" sz="2400" b="1" i="1" dirty="0" err="1"/>
              <a:t>n</a:t>
            </a:r>
            <a:r>
              <a:rPr lang="en-US" altLang="en-US" sz="2400" b="1" i="1" dirty="0"/>
              <a:t> matrix </a:t>
            </a:r>
            <a:r>
              <a:rPr lang="en-US" altLang="en-US" sz="2400" dirty="0"/>
              <a:t>or a </a:t>
            </a:r>
            <a:r>
              <a:rPr lang="en-US" altLang="en-US" sz="2400" b="1" i="1" dirty="0"/>
              <a:t>matrix of size </a:t>
            </a:r>
            <a:r>
              <a:rPr lang="en-US" altLang="en-US" sz="2400" b="1" i="1" dirty="0" err="1"/>
              <a:t>m</a:t>
            </a:r>
            <a:r>
              <a:rPr lang="en-US" altLang="en-US" sz="2400" dirty="0" err="1"/>
              <a:t>×</a:t>
            </a:r>
            <a:r>
              <a:rPr lang="en-US" altLang="en-US" sz="2400" b="1" i="1" dirty="0" err="1"/>
              <a:t>n</a:t>
            </a:r>
            <a:r>
              <a:rPr lang="en-US" altLang="en-US" sz="2400" dirty="0"/>
              <a:t>.</a:t>
            </a:r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r>
              <a:rPr lang="en-US" altLang="en-US" sz="2400" dirty="0"/>
              <a:t>For the entry </a:t>
            </a:r>
            <a:r>
              <a:rPr lang="en-US" altLang="en-US" sz="2400" i="1" dirty="0" err="1"/>
              <a:t>a</a:t>
            </a:r>
            <a:r>
              <a:rPr lang="en-US" altLang="en-US" sz="2400" i="1" baseline="-25000" dirty="0" err="1"/>
              <a:t>ij</a:t>
            </a:r>
            <a:r>
              <a:rPr lang="en-US" altLang="en-US" sz="2400" dirty="0"/>
              <a:t>, we call </a:t>
            </a:r>
            <a:r>
              <a:rPr lang="en-US" altLang="en-US" sz="2400" i="1" dirty="0" err="1"/>
              <a:t>i</a:t>
            </a:r>
            <a:r>
              <a:rPr lang="en-US" altLang="en-US" sz="2400" i="1" dirty="0"/>
              <a:t> </a:t>
            </a:r>
            <a:r>
              <a:rPr lang="en-US" altLang="en-US" sz="2400" dirty="0"/>
              <a:t>the row subscript and </a:t>
            </a:r>
            <a:r>
              <a:rPr lang="en-US" altLang="en-US" sz="2400" i="1" dirty="0"/>
              <a:t>j </a:t>
            </a:r>
            <a:r>
              <a:rPr lang="en-US" altLang="en-US" sz="2400" dirty="0"/>
              <a:t>the column subscript.</a:t>
            </a:r>
          </a:p>
          <a:p>
            <a:endParaRPr lang="en-US" sz="1800" dirty="0"/>
          </a:p>
        </p:txBody>
      </p:sp>
      <p:graphicFrame>
        <p:nvGraphicFramePr>
          <p:cNvPr id="9" name="Object 14">
            <a:extLst>
              <a:ext uri="{FF2B5EF4-FFF2-40B4-BE49-F238E27FC236}">
                <a16:creationId xmlns:a16="http://schemas.microsoft.com/office/drawing/2014/main" id="{A9A70E9B-098F-4FA3-9843-A572575212E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74516876"/>
              </p:ext>
            </p:extLst>
          </p:nvPr>
        </p:nvGraphicFramePr>
        <p:xfrm>
          <a:off x="3868026" y="2319005"/>
          <a:ext cx="2838450" cy="2884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3" name="Equation" r:id="rId7" imgW="1371600" imgH="1397000" progId="Equation.3">
                  <p:embed/>
                </p:oleObj>
              </mc:Choice>
              <mc:Fallback>
                <p:oleObj name="Equation" r:id="rId7" imgW="1371600" imgH="1397000" progId="Equation.3">
                  <p:embed/>
                  <p:pic>
                    <p:nvPicPr>
                      <p:cNvPr id="9220" name="Object 14">
                        <a:extLst>
                          <a:ext uri="{FF2B5EF4-FFF2-40B4-BE49-F238E27FC236}">
                            <a16:creationId xmlns:a16="http://schemas.microsoft.com/office/drawing/2014/main" id="{670E29D0-C2F3-0066-4B12-C410FFAB95E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68026" y="2319005"/>
                        <a:ext cx="2838450" cy="2884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494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239"/>
    </mc:Choice>
    <mc:Fallback xmlns="">
      <p:transition spd="slow" advTm="150239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96" y="6501338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74" y="-36946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20810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Example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A89C3A-0B1F-B5A2-DB3E-6A498881C596}"/>
              </a:ext>
            </a:extLst>
          </p:cNvPr>
          <p:cNvSpPr txBox="1"/>
          <p:nvPr/>
        </p:nvSpPr>
        <p:spPr>
          <a:xfrm>
            <a:off x="2328820" y="1647146"/>
            <a:ext cx="8205441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</a:pPr>
            <a:r>
              <a:rPr lang="en-US" altLang="en-US" sz="2800" b="1" dirty="0"/>
              <a:t>Find the size for the following matrices:</a:t>
            </a:r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r>
              <a:rPr lang="en-US" sz="1800" dirty="0"/>
              <a:t>A- </a:t>
            </a:r>
          </a:p>
          <a:p>
            <a:endParaRPr lang="en-US" dirty="0"/>
          </a:p>
          <a:p>
            <a:endParaRPr lang="en-US" sz="1800" dirty="0"/>
          </a:p>
          <a:p>
            <a:endParaRPr lang="en-US" dirty="0"/>
          </a:p>
          <a:p>
            <a:r>
              <a:rPr lang="en-US" sz="1800" dirty="0"/>
              <a:t>B- </a:t>
            </a:r>
          </a:p>
          <a:p>
            <a:endParaRPr lang="en-US" dirty="0"/>
          </a:p>
          <a:p>
            <a:endParaRPr lang="en-US" sz="1800" dirty="0"/>
          </a:p>
          <a:p>
            <a:r>
              <a:rPr lang="en-US" dirty="0"/>
              <a:t>C- </a:t>
            </a:r>
          </a:p>
          <a:p>
            <a:endParaRPr lang="en-US" sz="1800" dirty="0"/>
          </a:p>
          <a:p>
            <a:endParaRPr lang="en-US" dirty="0"/>
          </a:p>
          <a:p>
            <a:r>
              <a:rPr lang="en-US" dirty="0"/>
              <a:t>D- </a:t>
            </a:r>
          </a:p>
          <a:p>
            <a:endParaRPr lang="en-US" sz="1800" dirty="0"/>
          </a:p>
          <a:p>
            <a:endParaRPr lang="en-US" dirty="0"/>
          </a:p>
          <a:p>
            <a:endParaRPr lang="en-US" sz="1800" dirty="0"/>
          </a:p>
        </p:txBody>
      </p:sp>
      <p:graphicFrame>
        <p:nvGraphicFramePr>
          <p:cNvPr id="11" name="Object 8">
            <a:extLst>
              <a:ext uri="{FF2B5EF4-FFF2-40B4-BE49-F238E27FC236}">
                <a16:creationId xmlns:a16="http://schemas.microsoft.com/office/drawing/2014/main" id="{841DE919-015B-58D7-B122-04A9AF67DCD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59203234"/>
              </p:ext>
            </p:extLst>
          </p:nvPr>
        </p:nvGraphicFramePr>
        <p:xfrm>
          <a:off x="2815059" y="2555275"/>
          <a:ext cx="1287463" cy="446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18" name="Equation" r:id="rId7" imgW="622030" imgH="215806" progId="Equation.3">
                  <p:embed/>
                </p:oleObj>
              </mc:Choice>
              <mc:Fallback>
                <p:oleObj name="Equation" r:id="rId7" imgW="622030" imgH="215806" progId="Equation.3">
                  <p:embed/>
                  <p:pic>
                    <p:nvPicPr>
                      <p:cNvPr id="10244" name="Object 8">
                        <a:extLst>
                          <a:ext uri="{FF2B5EF4-FFF2-40B4-BE49-F238E27FC236}">
                            <a16:creationId xmlns:a16="http://schemas.microsoft.com/office/drawing/2014/main" id="{A618B2A8-D39D-D5C0-5033-641DDBA0067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5059" y="2555275"/>
                        <a:ext cx="1287463" cy="4460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12">
            <a:extLst>
              <a:ext uri="{FF2B5EF4-FFF2-40B4-BE49-F238E27FC236}">
                <a16:creationId xmlns:a16="http://schemas.microsoft.com/office/drawing/2014/main" id="{14EE539D-6976-03DA-692F-AFAD6A99440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85763045"/>
              </p:ext>
            </p:extLst>
          </p:nvPr>
        </p:nvGraphicFramePr>
        <p:xfrm>
          <a:off x="2815059" y="3033155"/>
          <a:ext cx="1233488" cy="1468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19" name="Equation" r:id="rId9" imgW="596900" imgH="711200" progId="Equation.3">
                  <p:embed/>
                </p:oleObj>
              </mc:Choice>
              <mc:Fallback>
                <p:oleObj name="Equation" r:id="rId9" imgW="596900" imgH="711200" progId="Equation.3">
                  <p:embed/>
                  <p:pic>
                    <p:nvPicPr>
                      <p:cNvPr id="10246" name="Object 12">
                        <a:extLst>
                          <a:ext uri="{FF2B5EF4-FFF2-40B4-BE49-F238E27FC236}">
                            <a16:creationId xmlns:a16="http://schemas.microsoft.com/office/drawing/2014/main" id="{70884342-5AAD-DC39-FDDB-51DD3467249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5059" y="3033155"/>
                        <a:ext cx="1233488" cy="14684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17">
            <a:extLst>
              <a:ext uri="{FF2B5EF4-FFF2-40B4-BE49-F238E27FC236}">
                <a16:creationId xmlns:a16="http://schemas.microsoft.com/office/drawing/2014/main" id="{0D21D732-4D44-2C38-4617-C0A672CA232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23729484"/>
              </p:ext>
            </p:extLst>
          </p:nvPr>
        </p:nvGraphicFramePr>
        <p:xfrm>
          <a:off x="2815059" y="4528208"/>
          <a:ext cx="420687" cy="447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20" name="Equation" r:id="rId11" imgW="203024" imgH="215713" progId="Equation.3">
                  <p:embed/>
                </p:oleObj>
              </mc:Choice>
              <mc:Fallback>
                <p:oleObj name="Equation" r:id="rId11" imgW="203024" imgH="215713" progId="Equation.3">
                  <p:embed/>
                  <p:pic>
                    <p:nvPicPr>
                      <p:cNvPr id="10248" name="Object 17">
                        <a:extLst>
                          <a:ext uri="{FF2B5EF4-FFF2-40B4-BE49-F238E27FC236}">
                            <a16:creationId xmlns:a16="http://schemas.microsoft.com/office/drawing/2014/main" id="{D02AAE6A-D91A-EF5E-19A1-87983524585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5059" y="4528208"/>
                        <a:ext cx="420687" cy="447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21">
            <a:extLst>
              <a:ext uri="{FF2B5EF4-FFF2-40B4-BE49-F238E27FC236}">
                <a16:creationId xmlns:a16="http://schemas.microsoft.com/office/drawing/2014/main" id="{41D43292-F990-7F7D-59EA-E924A194012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350638"/>
              </p:ext>
            </p:extLst>
          </p:nvPr>
        </p:nvGraphicFramePr>
        <p:xfrm>
          <a:off x="2815059" y="4975883"/>
          <a:ext cx="3044825" cy="1468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21" name="Equation" r:id="rId13" imgW="1473200" imgH="711200" progId="Equation.3">
                  <p:embed/>
                </p:oleObj>
              </mc:Choice>
              <mc:Fallback>
                <p:oleObj name="Equation" r:id="rId13" imgW="1473200" imgH="711200" progId="Equation.3">
                  <p:embed/>
                  <p:pic>
                    <p:nvPicPr>
                      <p:cNvPr id="10250" name="Object 21">
                        <a:extLst>
                          <a:ext uri="{FF2B5EF4-FFF2-40B4-BE49-F238E27FC236}">
                            <a16:creationId xmlns:a16="http://schemas.microsoft.com/office/drawing/2014/main" id="{DC8A46C8-4A16-B628-AE6C-D846F979EF5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5059" y="4975883"/>
                        <a:ext cx="3044825" cy="14684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150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267"/>
    </mc:Choice>
    <mc:Fallback xmlns="">
      <p:transition spd="slow" advTm="168267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96" y="6212091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74" y="-36946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20810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Solution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A89C3A-0B1F-B5A2-DB3E-6A498881C596}"/>
              </a:ext>
            </a:extLst>
          </p:cNvPr>
          <p:cNvSpPr txBox="1"/>
          <p:nvPr/>
        </p:nvSpPr>
        <p:spPr>
          <a:xfrm>
            <a:off x="2328821" y="1647146"/>
            <a:ext cx="6651788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</a:pPr>
            <a:r>
              <a:rPr lang="en-US" altLang="en-US" sz="2800" b="1" dirty="0"/>
              <a:t>Find the size for the following matrices:</a:t>
            </a:r>
          </a:p>
          <a:p>
            <a:pPr eaLnBrk="1" hangingPunct="1">
              <a:lnSpc>
                <a:spcPct val="100000"/>
              </a:lnSpc>
            </a:pPr>
            <a:endParaRPr lang="en-US" altLang="en-US" sz="2800" b="1" dirty="0"/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marL="342900" indent="-342900" eaLnBrk="1" hangingPunct="1">
              <a:lnSpc>
                <a:spcPct val="100000"/>
              </a:lnSpc>
              <a:buAutoNum type="alphaLcPeriod"/>
            </a:pPr>
            <a:r>
              <a:rPr lang="en-US" altLang="en-US" dirty="0"/>
              <a:t>The matrix                            has size                     .</a:t>
            </a:r>
          </a:p>
          <a:p>
            <a:pPr marL="342900" indent="-342900" eaLnBrk="1" hangingPunct="1">
              <a:lnSpc>
                <a:spcPct val="100000"/>
              </a:lnSpc>
              <a:buAutoNum type="alphaLcPeriod"/>
            </a:pPr>
            <a:endParaRPr lang="en-US" altLang="en-US" dirty="0"/>
          </a:p>
          <a:p>
            <a:pPr marL="342900" indent="-342900" eaLnBrk="1" hangingPunct="1">
              <a:lnSpc>
                <a:spcPct val="100000"/>
              </a:lnSpc>
              <a:buAutoNum type="alphaLcPeriod"/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r>
              <a:rPr lang="en-US" altLang="en-US" dirty="0"/>
              <a:t>b.</a:t>
            </a:r>
            <a:r>
              <a:rPr lang="en-US" altLang="en-US" b="1" dirty="0"/>
              <a:t> </a:t>
            </a:r>
            <a:r>
              <a:rPr lang="en-US" altLang="en-US" dirty="0"/>
              <a:t>The matrix                             has size   </a:t>
            </a:r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r>
              <a:rPr lang="en-US" altLang="en-US" dirty="0"/>
              <a:t>	.</a:t>
            </a:r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endParaRPr lang="en-US" sz="1800" dirty="0"/>
          </a:p>
        </p:txBody>
      </p:sp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7D2841CE-9EA8-9870-C328-EED475BA164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79668792"/>
              </p:ext>
            </p:extLst>
          </p:nvPr>
        </p:nvGraphicFramePr>
        <p:xfrm>
          <a:off x="3896159" y="2765901"/>
          <a:ext cx="1275346" cy="446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2" name="Equation" r:id="rId7" imgW="622030" imgH="215806" progId="Equation.3">
                  <p:embed/>
                </p:oleObj>
              </mc:Choice>
              <mc:Fallback>
                <p:oleObj name="Equation" r:id="rId7" imgW="622030" imgH="215806" progId="Equation.3">
                  <p:embed/>
                  <p:pic>
                    <p:nvPicPr>
                      <p:cNvPr id="11" name="Object 8">
                        <a:extLst>
                          <a:ext uri="{FF2B5EF4-FFF2-40B4-BE49-F238E27FC236}">
                            <a16:creationId xmlns:a16="http://schemas.microsoft.com/office/drawing/2014/main" id="{841DE919-015B-58D7-B122-04A9AF67DCD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96159" y="2765901"/>
                        <a:ext cx="1275346" cy="4460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0">
            <a:extLst>
              <a:ext uri="{FF2B5EF4-FFF2-40B4-BE49-F238E27FC236}">
                <a16:creationId xmlns:a16="http://schemas.microsoft.com/office/drawing/2014/main" id="{E18D89A7-339C-4C50-DB46-4A1368BC751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1849972"/>
              </p:ext>
            </p:extLst>
          </p:nvPr>
        </p:nvGraphicFramePr>
        <p:xfrm>
          <a:off x="6116421" y="2804795"/>
          <a:ext cx="630238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3" name="Equation" r:id="rId9" imgW="304404" imgH="177569" progId="Equation.3">
                  <p:embed/>
                </p:oleObj>
              </mc:Choice>
              <mc:Fallback>
                <p:oleObj name="Equation" r:id="rId9" imgW="304404" imgH="177569" progId="Equation.3">
                  <p:embed/>
                  <p:pic>
                    <p:nvPicPr>
                      <p:cNvPr id="10245" name="Object 10">
                        <a:extLst>
                          <a:ext uri="{FF2B5EF4-FFF2-40B4-BE49-F238E27FC236}">
                            <a16:creationId xmlns:a16="http://schemas.microsoft.com/office/drawing/2014/main" id="{6A10B08C-27FC-869D-6AEB-FAA1F3E9A6D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6421" y="2804795"/>
                        <a:ext cx="630238" cy="368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12">
            <a:extLst>
              <a:ext uri="{FF2B5EF4-FFF2-40B4-BE49-F238E27FC236}">
                <a16:creationId xmlns:a16="http://schemas.microsoft.com/office/drawing/2014/main" id="{FF02F487-74F3-BCA1-C841-F2D28C5266F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53622492"/>
              </p:ext>
            </p:extLst>
          </p:nvPr>
        </p:nvGraphicFramePr>
        <p:xfrm>
          <a:off x="3732744" y="4063192"/>
          <a:ext cx="1233488" cy="1468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4" name="Equation" r:id="rId11" imgW="596900" imgH="711200" progId="Equation.3">
                  <p:embed/>
                </p:oleObj>
              </mc:Choice>
              <mc:Fallback>
                <p:oleObj name="Equation" r:id="rId11" imgW="596900" imgH="711200" progId="Equation.3">
                  <p:embed/>
                  <p:pic>
                    <p:nvPicPr>
                      <p:cNvPr id="10246" name="Object 12">
                        <a:extLst>
                          <a:ext uri="{FF2B5EF4-FFF2-40B4-BE49-F238E27FC236}">
                            <a16:creationId xmlns:a16="http://schemas.microsoft.com/office/drawing/2014/main" id="{70884342-5AAD-DC39-FDDB-51DD3467249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2744" y="4063192"/>
                        <a:ext cx="1233488" cy="14684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15">
            <a:extLst>
              <a:ext uri="{FF2B5EF4-FFF2-40B4-BE49-F238E27FC236}">
                <a16:creationId xmlns:a16="http://schemas.microsoft.com/office/drawing/2014/main" id="{9405EACE-1736-84E3-262C-9194BD1B1C6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89015650"/>
              </p:ext>
            </p:extLst>
          </p:nvPr>
        </p:nvGraphicFramePr>
        <p:xfrm>
          <a:off x="6015350" y="4699870"/>
          <a:ext cx="709612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5" name="Equation" r:id="rId13" imgW="342603" imgH="177646" progId="Equation.3">
                  <p:embed/>
                </p:oleObj>
              </mc:Choice>
              <mc:Fallback>
                <p:oleObj name="Equation" r:id="rId13" imgW="342603" imgH="177646" progId="Equation.3">
                  <p:embed/>
                  <p:pic>
                    <p:nvPicPr>
                      <p:cNvPr id="10247" name="Object 15">
                        <a:extLst>
                          <a:ext uri="{FF2B5EF4-FFF2-40B4-BE49-F238E27FC236}">
                            <a16:creationId xmlns:a16="http://schemas.microsoft.com/office/drawing/2014/main" id="{C7A3299A-009B-27C4-6747-ABB4DB7EB0D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5350" y="4699870"/>
                        <a:ext cx="709612" cy="368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110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51"/>
    </mc:Choice>
    <mc:Fallback xmlns="">
      <p:transition spd="slow" advTm="34751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96" y="6212091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74" y="-36946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20810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Solution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A89C3A-0B1F-B5A2-DB3E-6A498881C596}"/>
              </a:ext>
            </a:extLst>
          </p:cNvPr>
          <p:cNvSpPr txBox="1"/>
          <p:nvPr/>
        </p:nvSpPr>
        <p:spPr>
          <a:xfrm>
            <a:off x="2328821" y="1647146"/>
            <a:ext cx="8289416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</a:pPr>
            <a:r>
              <a:rPr lang="en-US" altLang="en-US" sz="2800" b="1" dirty="0"/>
              <a:t>Find the size for the following matrices:</a:t>
            </a:r>
          </a:p>
          <a:p>
            <a:pPr eaLnBrk="1" hangingPunct="1">
              <a:lnSpc>
                <a:spcPct val="100000"/>
              </a:lnSpc>
            </a:pPr>
            <a:endParaRPr lang="en-US" altLang="en-US" sz="2800" b="1" dirty="0"/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r>
              <a:rPr lang="en-US" altLang="en-US" dirty="0"/>
              <a:t>C- The matrix             has size                     .</a:t>
            </a:r>
          </a:p>
          <a:p>
            <a:pPr marL="342900" indent="-342900" eaLnBrk="1" hangingPunct="1">
              <a:lnSpc>
                <a:spcPct val="100000"/>
              </a:lnSpc>
              <a:buAutoNum type="alphaLcPeriod"/>
            </a:pPr>
            <a:endParaRPr lang="en-US" altLang="en-US" dirty="0"/>
          </a:p>
          <a:p>
            <a:pPr marL="342900" indent="-342900" eaLnBrk="1" hangingPunct="1">
              <a:lnSpc>
                <a:spcPct val="100000"/>
              </a:lnSpc>
              <a:buAutoNum type="alphaLcPeriod"/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r>
              <a:rPr lang="en-US" altLang="en-US" dirty="0"/>
              <a:t>d.</a:t>
            </a:r>
            <a:r>
              <a:rPr lang="en-US" altLang="en-US" b="1" dirty="0"/>
              <a:t> </a:t>
            </a:r>
            <a:r>
              <a:rPr lang="en-US" altLang="en-US" dirty="0"/>
              <a:t>The matrix                                                              has size   </a:t>
            </a:r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pPr eaLnBrk="1" hangingPunct="1">
              <a:lnSpc>
                <a:spcPct val="100000"/>
              </a:lnSpc>
            </a:pPr>
            <a:r>
              <a:rPr lang="en-US" altLang="en-US" dirty="0"/>
              <a:t>	.</a:t>
            </a:r>
          </a:p>
          <a:p>
            <a:pPr eaLnBrk="1" hangingPunct="1">
              <a:lnSpc>
                <a:spcPct val="100000"/>
              </a:lnSpc>
            </a:pPr>
            <a:endParaRPr lang="en-US" altLang="en-US" dirty="0"/>
          </a:p>
          <a:p>
            <a:endParaRPr lang="en-US" sz="1800" dirty="0"/>
          </a:p>
        </p:txBody>
      </p:sp>
      <p:graphicFrame>
        <p:nvGraphicFramePr>
          <p:cNvPr id="14" name="Object 17">
            <a:extLst>
              <a:ext uri="{FF2B5EF4-FFF2-40B4-BE49-F238E27FC236}">
                <a16:creationId xmlns:a16="http://schemas.microsoft.com/office/drawing/2014/main" id="{3E269D9A-9E13-59A6-96A1-E1A45B698C9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6013578"/>
              </p:ext>
            </p:extLst>
          </p:nvPr>
        </p:nvGraphicFramePr>
        <p:xfrm>
          <a:off x="3782771" y="2765106"/>
          <a:ext cx="420687" cy="447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66" name="Equation" r:id="rId7" imgW="203024" imgH="215713" progId="Equation.3">
                  <p:embed/>
                </p:oleObj>
              </mc:Choice>
              <mc:Fallback>
                <p:oleObj name="Equation" r:id="rId7" imgW="203024" imgH="215713" progId="Equation.3">
                  <p:embed/>
                  <p:pic>
                    <p:nvPicPr>
                      <p:cNvPr id="13" name="Object 17">
                        <a:extLst>
                          <a:ext uri="{FF2B5EF4-FFF2-40B4-BE49-F238E27FC236}">
                            <a16:creationId xmlns:a16="http://schemas.microsoft.com/office/drawing/2014/main" id="{0D21D732-4D44-2C38-4617-C0A672CA232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82771" y="2765106"/>
                        <a:ext cx="420687" cy="447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19">
            <a:extLst>
              <a:ext uri="{FF2B5EF4-FFF2-40B4-BE49-F238E27FC236}">
                <a16:creationId xmlns:a16="http://schemas.microsoft.com/office/drawing/2014/main" id="{ED432B6B-084E-977D-D777-0C94C66B97B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23984480"/>
              </p:ext>
            </p:extLst>
          </p:nvPr>
        </p:nvGraphicFramePr>
        <p:xfrm>
          <a:off x="5447553" y="2818288"/>
          <a:ext cx="577850" cy="341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67" name="Equation" r:id="rId9" imgW="279279" imgH="165028" progId="Equation.3">
                  <p:embed/>
                </p:oleObj>
              </mc:Choice>
              <mc:Fallback>
                <p:oleObj name="Equation" r:id="rId9" imgW="279279" imgH="165028" progId="Equation.3">
                  <p:embed/>
                  <p:pic>
                    <p:nvPicPr>
                      <p:cNvPr id="10249" name="Object 19">
                        <a:extLst>
                          <a:ext uri="{FF2B5EF4-FFF2-40B4-BE49-F238E27FC236}">
                            <a16:creationId xmlns:a16="http://schemas.microsoft.com/office/drawing/2014/main" id="{0C411112-0E48-7D83-EDF3-EA30866879B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7553" y="2818288"/>
                        <a:ext cx="577850" cy="3413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21">
            <a:extLst>
              <a:ext uri="{FF2B5EF4-FFF2-40B4-BE49-F238E27FC236}">
                <a16:creationId xmlns:a16="http://schemas.microsoft.com/office/drawing/2014/main" id="{D62B0584-E7E4-CF57-7EC7-6D2F1B9325C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71723170"/>
              </p:ext>
            </p:extLst>
          </p:nvPr>
        </p:nvGraphicFramePr>
        <p:xfrm>
          <a:off x="3690886" y="4180625"/>
          <a:ext cx="3044825" cy="1468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68" name="Equation" r:id="rId11" imgW="1473200" imgH="711200" progId="Equation.3">
                  <p:embed/>
                </p:oleObj>
              </mc:Choice>
              <mc:Fallback>
                <p:oleObj name="Equation" r:id="rId11" imgW="1473200" imgH="711200" progId="Equation.3">
                  <p:embed/>
                  <p:pic>
                    <p:nvPicPr>
                      <p:cNvPr id="14" name="Object 21">
                        <a:extLst>
                          <a:ext uri="{FF2B5EF4-FFF2-40B4-BE49-F238E27FC236}">
                            <a16:creationId xmlns:a16="http://schemas.microsoft.com/office/drawing/2014/main" id="{41D43292-F990-7F7D-59EA-E924A194012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90886" y="4180625"/>
                        <a:ext cx="3044825" cy="14684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ct 24">
            <a:extLst>
              <a:ext uri="{FF2B5EF4-FFF2-40B4-BE49-F238E27FC236}">
                <a16:creationId xmlns:a16="http://schemas.microsoft.com/office/drawing/2014/main" id="{A47233B7-51EF-33D8-9ED9-6C2C6523920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12876663"/>
              </p:ext>
            </p:extLst>
          </p:nvPr>
        </p:nvGraphicFramePr>
        <p:xfrm>
          <a:off x="7743763" y="4730206"/>
          <a:ext cx="708025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69" name="Equation" r:id="rId13" imgW="342603" imgH="177646" progId="Equation.3">
                  <p:embed/>
                </p:oleObj>
              </mc:Choice>
              <mc:Fallback>
                <p:oleObj name="Equation" r:id="rId13" imgW="342603" imgH="177646" progId="Equation.3">
                  <p:embed/>
                  <p:pic>
                    <p:nvPicPr>
                      <p:cNvPr id="10251" name="Object 24">
                        <a:extLst>
                          <a:ext uri="{FF2B5EF4-FFF2-40B4-BE49-F238E27FC236}">
                            <a16:creationId xmlns:a16="http://schemas.microsoft.com/office/drawing/2014/main" id="{C415467A-EF55-69AB-DFF5-5964864D647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43763" y="4730206"/>
                        <a:ext cx="708025" cy="368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252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557"/>
    </mc:Choice>
    <mc:Fallback xmlns="">
      <p:transition spd="slow" advTm="104557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4" y="-46183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Some </a:t>
            </a:r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important Definitions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98F5902-3CDD-5EBB-806C-58E4E6BF91C1}"/>
              </a:ext>
            </a:extLst>
          </p:cNvPr>
          <p:cNvSpPr txBox="1"/>
          <p:nvPr/>
        </p:nvSpPr>
        <p:spPr>
          <a:xfrm>
            <a:off x="2440788" y="2020156"/>
            <a:ext cx="622818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ajawal Medium" panose="00000600000000000000" pitchFamily="2" charset="-78"/>
                <a:cs typeface="Tajawal Medium" panose="00000600000000000000" pitchFamily="2" charset="-78"/>
              </a:rPr>
              <a:t>Elements of a matrix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ajawal Medium" panose="00000600000000000000" pitchFamily="2" charset="-78"/>
                <a:cs typeface="Tajawal Medium" panose="00000600000000000000" pitchFamily="2" charset="-78"/>
              </a:rPr>
              <a:t>Row Matrix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ajawal Medium" panose="00000600000000000000" pitchFamily="2" charset="-78"/>
                <a:cs typeface="Tajawal Medium" panose="00000600000000000000" pitchFamily="2" charset="-78"/>
              </a:rPr>
              <a:t>Column Matrix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ajawal Medium" panose="00000600000000000000" pitchFamily="2" charset="-78"/>
                <a:cs typeface="Tajawal Medium" panose="00000600000000000000" pitchFamily="2" charset="-78"/>
              </a:rPr>
              <a:t>Matrices of the same order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ajawal Medium" panose="00000600000000000000" pitchFamily="2" charset="-78"/>
                <a:cs typeface="Tajawal Medium" panose="00000600000000000000" pitchFamily="2" charset="-78"/>
              </a:rPr>
              <a:t> Equal Matrices</a:t>
            </a:r>
            <a:endParaRPr lang="en-US" sz="240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240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367"/>
    </mc:Choice>
    <mc:Fallback xmlns="">
      <p:transition spd="slow" advTm="55367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4" y="-46183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 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1- Elements </a:t>
            </a:r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of a matrix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81C4C3-4BA9-68B7-F5CE-A605FA06EE2C}"/>
              </a:ext>
            </a:extLst>
          </p:cNvPr>
          <p:cNvSpPr txBox="1"/>
          <p:nvPr/>
        </p:nvSpPr>
        <p:spPr>
          <a:xfrm>
            <a:off x="2503014" y="2204822"/>
            <a:ext cx="6855589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800" dirty="0"/>
              <a:t>The numbers in a matrix are called its </a:t>
            </a:r>
            <a:r>
              <a:rPr lang="en-US" sz="2800" b="1" dirty="0"/>
              <a:t>elements</a:t>
            </a:r>
            <a:r>
              <a:rPr lang="en-US" sz="2800" dirty="0"/>
              <a:t>. The element in the </a:t>
            </a:r>
            <a:r>
              <a:rPr lang="en-US" sz="2800" dirty="0" err="1"/>
              <a:t>i</a:t>
            </a:r>
            <a:r>
              <a:rPr lang="en-US" sz="2800" baseline="30000" dirty="0" err="1"/>
              <a:t>th</a:t>
            </a:r>
            <a:r>
              <a:rPr lang="en-US" sz="2800" dirty="0"/>
              <a:t> row and </a:t>
            </a:r>
            <a:r>
              <a:rPr lang="en-US" sz="2800" dirty="0" err="1"/>
              <a:t>j</a:t>
            </a:r>
            <a:r>
              <a:rPr lang="en-US" sz="2800" baseline="30000" dirty="0" err="1"/>
              <a:t>th</a:t>
            </a:r>
            <a:r>
              <a:rPr lang="en-US" sz="2800" dirty="0"/>
              <a:t> column of a matrix is generally denoted by </a:t>
            </a:r>
            <a:r>
              <a:rPr lang="en-US" sz="2800" dirty="0" err="1"/>
              <a:t>a</a:t>
            </a:r>
            <a:r>
              <a:rPr lang="en-US" sz="2800" baseline="30000" dirty="0" err="1"/>
              <a:t>ij</a:t>
            </a:r>
            <a:r>
              <a:rPr lang="en-US" sz="2800" dirty="0"/>
              <a:t>. A matrix with m rows and n columns is written             or         </a:t>
            </a:r>
            <a:r>
              <a:rPr lang="en-US" sz="1800" dirty="0"/>
              <a:t>.</a:t>
            </a:r>
          </a:p>
        </p:txBody>
      </p:sp>
      <p:pic>
        <p:nvPicPr>
          <p:cNvPr id="11" name="Picture 1">
            <a:extLst>
              <a:ext uri="{FF2B5EF4-FFF2-40B4-BE49-F238E27FC236}">
                <a16:creationId xmlns:a16="http://schemas.microsoft.com/office/drawing/2014/main" id="{27CCB4AB-380C-7927-EFC6-1B3E674B85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40579" y="4023738"/>
            <a:ext cx="852779" cy="390525"/>
          </a:xfrm>
          <a:prstGeom prst="rect">
            <a:avLst/>
          </a:prstGeom>
          <a:noFill/>
        </p:spPr>
      </p:pic>
      <p:pic>
        <p:nvPicPr>
          <p:cNvPr id="12" name="Picture 3">
            <a:extLst>
              <a:ext uri="{FF2B5EF4-FFF2-40B4-BE49-F238E27FC236}">
                <a16:creationId xmlns:a16="http://schemas.microsoft.com/office/drawing/2014/main" id="{9F9485C4-22AE-B614-ED64-632818DB3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0428" y="3995163"/>
            <a:ext cx="647700" cy="419100"/>
          </a:xfrm>
          <a:prstGeom prst="rect">
            <a:avLst/>
          </a:prstGeom>
          <a:noFill/>
        </p:spPr>
      </p:pic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631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666"/>
    </mc:Choice>
    <mc:Fallback xmlns="">
      <p:transition spd="slow" advTm="121666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34" y="-46183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4480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 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2- Row </a:t>
            </a:r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Matrix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6DAEB2-9AD3-B86A-9F5C-6E88CA14E4A6}"/>
              </a:ext>
            </a:extLst>
          </p:cNvPr>
          <p:cNvSpPr txBox="1"/>
          <p:nvPr/>
        </p:nvSpPr>
        <p:spPr>
          <a:xfrm>
            <a:off x="2283667" y="2153690"/>
            <a:ext cx="756945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atin typeface="Times" charset="0"/>
                <a:cs typeface="Times New Roman" pitchFamily="18" charset="0"/>
              </a:rPr>
              <a:t>A matrix with just one row is called a row matrix </a:t>
            </a:r>
            <a:r>
              <a:rPr lang="en-US" sz="2800" dirty="0"/>
              <a:t>(or row vector).</a:t>
            </a:r>
          </a:p>
        </p:txBody>
      </p:sp>
      <p:graphicFrame>
        <p:nvGraphicFramePr>
          <p:cNvPr id="12" name="Object 8">
            <a:extLst>
              <a:ext uri="{FF2B5EF4-FFF2-40B4-BE49-F238E27FC236}">
                <a16:creationId xmlns:a16="http://schemas.microsoft.com/office/drawing/2014/main" id="{1B7B07CA-2381-E527-FCD3-E6E6A97961A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3664159"/>
              </p:ext>
            </p:extLst>
          </p:nvPr>
        </p:nvGraphicFramePr>
        <p:xfrm>
          <a:off x="2207468" y="3759593"/>
          <a:ext cx="5448300" cy="889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9" name="Equation" r:id="rId7" imgW="1333440" imgH="215640" progId="Equation.3">
                  <p:embed/>
                </p:oleObj>
              </mc:Choice>
              <mc:Fallback>
                <p:oleObj name="Equation" r:id="rId7" imgW="1333440" imgH="215640" progId="Equation.3">
                  <p:embed/>
                  <p:pic>
                    <p:nvPicPr>
                      <p:cNvPr id="1032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7468" y="3759593"/>
                        <a:ext cx="5448300" cy="889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Rectangle 12">
            <a:extLst>
              <a:ext uri="{FF2B5EF4-FFF2-40B4-BE49-F238E27FC236}">
                <a16:creationId xmlns:a16="http://schemas.microsoft.com/office/drawing/2014/main" id="{69DF47FB-7D31-4424-3A94-544124163ED6}"/>
              </a:ext>
            </a:extLst>
          </p:cNvPr>
          <p:cNvSpPr/>
          <p:nvPr/>
        </p:nvSpPr>
        <p:spPr>
          <a:xfrm>
            <a:off x="7604450" y="4122349"/>
            <a:ext cx="13805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rgbClr val="000000"/>
                </a:solidFill>
                <a:latin typeface="Times" charset="0"/>
                <a:cs typeface="Times New Roman" pitchFamily="18" charset="0"/>
              </a:rPr>
              <a:t>(1 x n) </a:t>
            </a:r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12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2074"/>
    </mc:Choice>
    <mc:Fallback xmlns="">
      <p:transition spd="slow" advTm="272074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6316799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621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3- Column </a:t>
            </a:r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Matrix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21707" y="236724"/>
            <a:ext cx="138531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pPr algn="ctr"/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3D5B0090-3F02-78BC-36D4-3FFFAFE450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1631" y="2025570"/>
            <a:ext cx="8204719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3200" dirty="0">
                <a:latin typeface="Times" charset="0"/>
                <a:cs typeface="Times New Roman" pitchFamily="18" charset="0"/>
              </a:rPr>
              <a:t>A matrix with just one column is called a </a:t>
            </a:r>
            <a:r>
              <a:rPr lang="en-US" sz="3200" b="1" dirty="0">
                <a:latin typeface="Times" charset="0"/>
                <a:cs typeface="Times New Roman" pitchFamily="18" charset="0"/>
              </a:rPr>
              <a:t>column matrix</a:t>
            </a:r>
            <a:r>
              <a:rPr lang="en-US" sz="3200" dirty="0">
                <a:latin typeface="Times" charset="0"/>
                <a:cs typeface="Times New Roman" pitchFamily="18" charset="0"/>
              </a:rPr>
              <a:t>.</a:t>
            </a:r>
            <a:endParaRPr lang="en-US" sz="3200" dirty="0"/>
          </a:p>
          <a:p>
            <a:endParaRPr lang="en-US" sz="3200" dirty="0">
              <a:latin typeface="Times New Roman" pitchFamily="18" charset="0"/>
            </a:endParaRPr>
          </a:p>
        </p:txBody>
      </p:sp>
      <p:graphicFrame>
        <p:nvGraphicFramePr>
          <p:cNvPr id="10" name="Object 4">
            <a:extLst>
              <a:ext uri="{FF2B5EF4-FFF2-40B4-BE49-F238E27FC236}">
                <a16:creationId xmlns:a16="http://schemas.microsoft.com/office/drawing/2014/main" id="{560DFF35-0F52-C8E8-8C47-56BECC0E582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60280353"/>
              </p:ext>
            </p:extLst>
          </p:nvPr>
        </p:nvGraphicFramePr>
        <p:xfrm>
          <a:off x="2370564" y="3208370"/>
          <a:ext cx="2789237" cy="2762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" name="Equation" r:id="rId7" imgW="914400" imgH="914400" progId="Equation.3">
                  <p:embed/>
                </p:oleObj>
              </mc:Choice>
              <mc:Fallback>
                <p:oleObj name="Equation" r:id="rId7" imgW="914400" imgH="914400" progId="Equation.3">
                  <p:embed/>
                  <p:pic>
                    <p:nvPicPr>
                      <p:cNvPr id="922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70564" y="3208370"/>
                        <a:ext cx="2789237" cy="2762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11">
            <a:extLst>
              <a:ext uri="{FF2B5EF4-FFF2-40B4-BE49-F238E27FC236}">
                <a16:creationId xmlns:a16="http://schemas.microsoft.com/office/drawing/2014/main" id="{D549A0C8-1C90-AF3D-5A12-3AE262F75D59}"/>
              </a:ext>
            </a:extLst>
          </p:cNvPr>
          <p:cNvSpPr/>
          <p:nvPr/>
        </p:nvSpPr>
        <p:spPr>
          <a:xfrm>
            <a:off x="5076563" y="4625464"/>
            <a:ext cx="8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" charset="0"/>
                <a:cs typeface="Times New Roman" pitchFamily="18" charset="0"/>
              </a:rPr>
              <a:t>(m x 1)</a:t>
            </a:r>
            <a:endParaRPr lang="en-US" dirty="0">
              <a:latin typeface="Times New Roman" pitchFamily="18" charset="0"/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836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3829"/>
    </mc:Choice>
    <mc:Fallback xmlns="">
      <p:transition spd="slow" advTm="163829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316799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42161" y="506544"/>
            <a:ext cx="4525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</a:rPr>
              <a:t>4- Matrices </a:t>
            </a:r>
            <a:r>
              <a:rPr lang="en-US" sz="2800" dirty="0">
                <a:solidFill>
                  <a:schemeClr val="bg1"/>
                </a:solidFill>
              </a:rPr>
              <a:t>of the same order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9A4AFB-F632-C6B2-89FC-4E8107983D8B}"/>
              </a:ext>
            </a:extLst>
          </p:cNvPr>
          <p:cNvSpPr txBox="1"/>
          <p:nvPr/>
        </p:nvSpPr>
        <p:spPr>
          <a:xfrm>
            <a:off x="1926316" y="2350056"/>
            <a:ext cx="719615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3200" dirty="0"/>
              <a:t>Two matrices which have the Same number of rows and columns are said to be  matrices of the </a:t>
            </a:r>
            <a:r>
              <a:rPr lang="en-US" sz="3200" b="1" dirty="0"/>
              <a:t>same order.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44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4153"/>
    </mc:Choice>
    <mc:Fallback xmlns="">
      <p:transition spd="slow" advTm="264153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3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9613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5- Equal </a:t>
            </a:r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Matrices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6012F5A-2549-4FD7-4B49-276D23B93D8D}"/>
              </a:ext>
            </a:extLst>
          </p:cNvPr>
          <p:cNvSpPr txBox="1"/>
          <p:nvPr/>
        </p:nvSpPr>
        <p:spPr>
          <a:xfrm>
            <a:off x="1874165" y="2115249"/>
            <a:ext cx="7429418" cy="22320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3200" dirty="0"/>
              <a:t>Two matrices A and B are said to be equal if, and only if, each element </a:t>
            </a:r>
            <a:r>
              <a:rPr lang="en-US" sz="3200" dirty="0" err="1"/>
              <a:t>a</a:t>
            </a:r>
            <a:r>
              <a:rPr lang="en-US" sz="3200" baseline="-25000" dirty="0" err="1"/>
              <a:t>ij</a:t>
            </a:r>
            <a:r>
              <a:rPr lang="en-US" sz="3200" dirty="0"/>
              <a:t> of A is equal to the corresponding element </a:t>
            </a:r>
            <a:r>
              <a:rPr lang="en-US" sz="3200" dirty="0" err="1"/>
              <a:t>b</a:t>
            </a:r>
            <a:r>
              <a:rPr lang="en-US" sz="3200" baseline="-25000" dirty="0" err="1"/>
              <a:t>ij</a:t>
            </a:r>
            <a:r>
              <a:rPr lang="en-US" sz="3200" dirty="0"/>
              <a:t> of B.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90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1083"/>
    </mc:Choice>
    <mc:Fallback xmlns="">
      <p:transition spd="slow" advTm="311083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60432" y="579906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5- Equal Matrices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58A372-3183-A995-3831-779E6A1D0492}"/>
              </a:ext>
            </a:extLst>
          </p:cNvPr>
          <p:cNvSpPr txBox="1"/>
          <p:nvPr/>
        </p:nvSpPr>
        <p:spPr>
          <a:xfrm>
            <a:off x="2227684" y="1573254"/>
            <a:ext cx="7224226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400" dirty="0"/>
              <a:t>Two matrices  A = (</a:t>
            </a:r>
            <a:r>
              <a:rPr lang="en-US" sz="2400" dirty="0" err="1"/>
              <a:t>a</a:t>
            </a:r>
            <a:r>
              <a:rPr lang="en-US" sz="2400" baseline="-25000" dirty="0" err="1"/>
              <a:t>ij</a:t>
            </a:r>
            <a:r>
              <a:rPr lang="en-US" sz="2400" dirty="0"/>
              <a:t>) and B = (</a:t>
            </a:r>
            <a:r>
              <a:rPr lang="en-US" sz="2400" dirty="0" err="1"/>
              <a:t>b</a:t>
            </a:r>
            <a:r>
              <a:rPr lang="en-US" sz="2400" baseline="-25000" dirty="0" err="1"/>
              <a:t>ij</a:t>
            </a:r>
            <a:r>
              <a:rPr lang="en-US" sz="2400" dirty="0"/>
              <a:t>) are said to be equal if, and only if, each element </a:t>
            </a:r>
            <a:r>
              <a:rPr lang="en-US" sz="2400" dirty="0" err="1"/>
              <a:t>a</a:t>
            </a:r>
            <a:r>
              <a:rPr lang="en-US" sz="2400" baseline="-25000" dirty="0" err="1"/>
              <a:t>ij</a:t>
            </a:r>
            <a:r>
              <a:rPr lang="en-US" sz="2400" baseline="-25000" dirty="0"/>
              <a:t> </a:t>
            </a:r>
            <a:r>
              <a:rPr lang="en-US" sz="2400" dirty="0"/>
              <a:t>of A is equal to the corresponding element </a:t>
            </a:r>
            <a:r>
              <a:rPr lang="en-US" sz="2400" dirty="0" err="1"/>
              <a:t>b</a:t>
            </a:r>
            <a:r>
              <a:rPr lang="en-US" sz="2400" baseline="-25000" dirty="0" err="1"/>
              <a:t>ij</a:t>
            </a:r>
            <a:r>
              <a:rPr lang="en-US" sz="2400" dirty="0"/>
              <a:t> of B. </a:t>
            </a:r>
          </a:p>
          <a:p>
            <a:pPr algn="just"/>
            <a:endParaRPr lang="en-US" sz="2400" b="1" dirty="0"/>
          </a:p>
          <a:p>
            <a:pPr algn="just"/>
            <a:r>
              <a:rPr lang="en-US" sz="2400" dirty="0"/>
              <a:t>In symbolic form this reads:</a:t>
            </a:r>
          </a:p>
          <a:p>
            <a:pPr algn="just"/>
            <a:endParaRPr lang="en-US" sz="2400" dirty="0"/>
          </a:p>
          <a:p>
            <a:pPr algn="just"/>
            <a:endParaRPr lang="en-US" sz="2400" dirty="0"/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From this it follows that equal matrices are of the same order but matrices of the same order are not necessarily equal.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5981CD-F548-2A18-5164-356B49D6A8ED}"/>
              </a:ext>
            </a:extLst>
          </p:cNvPr>
          <p:cNvSpPr/>
          <p:nvPr/>
        </p:nvSpPr>
        <p:spPr bwMode="auto">
          <a:xfrm>
            <a:off x="2416386" y="3642872"/>
            <a:ext cx="4724400" cy="60960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A=B </a:t>
            </a: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sym typeface="Wingdings" pitchFamily="2" charset="2"/>
              </a:rPr>
              <a:t> a</a:t>
            </a:r>
            <a:r>
              <a:rPr kumimoji="0" lang="en-US" sz="2800" b="0" i="0" u="none" strike="noStrike" cap="none" normalizeH="0" baseline="-2500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sym typeface="Wingdings" pitchFamily="2" charset="2"/>
              </a:rPr>
              <a:t>ij</a:t>
            </a: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sym typeface="Wingdings" pitchFamily="2" charset="2"/>
              </a:rPr>
              <a:t> = b</a:t>
            </a:r>
            <a:r>
              <a:rPr kumimoji="0" lang="en-US" sz="2800" b="0" i="0" u="none" strike="noStrike" cap="none" normalizeH="0" baseline="-2500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sym typeface="Wingdings" pitchFamily="2" charset="2"/>
              </a:rPr>
              <a:t>ij</a:t>
            </a: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sym typeface="Wingdings" pitchFamily="2" charset="2"/>
              </a:rPr>
              <a:t> for all i and j</a:t>
            </a:r>
            <a:endParaRPr kumimoji="0" 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033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417"/>
    </mc:Choice>
    <mc:Fallback xmlns="">
      <p:transition spd="slow" advTm="63417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4" y="-46183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6721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 Types of Matrices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98F5902-3CDD-5EBB-806C-58E4E6BF91C1}"/>
              </a:ext>
            </a:extLst>
          </p:cNvPr>
          <p:cNvSpPr txBox="1"/>
          <p:nvPr/>
        </p:nvSpPr>
        <p:spPr>
          <a:xfrm>
            <a:off x="2440788" y="2020156"/>
            <a:ext cx="6228182" cy="33855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Tajawal Medium" panose="00000600000000000000" pitchFamily="2" charset="-78"/>
                <a:cs typeface="Tajawal Medium" panose="00000600000000000000" pitchFamily="2" charset="-78"/>
              </a:rPr>
              <a:t>Null Matrix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Tajawal Medium" panose="00000600000000000000" pitchFamily="2" charset="-78"/>
                <a:cs typeface="Tajawal Medium" panose="00000600000000000000" pitchFamily="2" charset="-78"/>
              </a:rPr>
              <a:t>Identity Matrix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Tajawal Medium" panose="00000600000000000000" pitchFamily="2" charset="-78"/>
                <a:cs typeface="Tajawal Medium" panose="00000600000000000000" pitchFamily="2" charset="-78"/>
              </a:rPr>
              <a:t>Square Matrix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Tajawal Medium" panose="00000600000000000000" pitchFamily="2" charset="-78"/>
                <a:cs typeface="Tajawal Medium" panose="00000600000000000000" pitchFamily="2" charset="-78"/>
              </a:rPr>
              <a:t>Transpose Matrix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975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081"/>
    </mc:Choice>
    <mc:Fallback xmlns="">
      <p:transition spd="slow" advTm="62081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3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9613" y="543490"/>
            <a:ext cx="31164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1- The Null Matrix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CE6B17D-DFC8-50A7-7A11-91FEC52BE68D}"/>
              </a:ext>
            </a:extLst>
          </p:cNvPr>
          <p:cNvSpPr txBox="1"/>
          <p:nvPr/>
        </p:nvSpPr>
        <p:spPr>
          <a:xfrm>
            <a:off x="2041071" y="2378048"/>
            <a:ext cx="732686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3600" dirty="0"/>
              <a:t>Any matrix all of whose elements are zero is called a null or zero matrix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61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311"/>
    </mc:Choice>
    <mc:Fallback xmlns="">
      <p:transition spd="slow" advTm="64311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3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9613" y="543490"/>
            <a:ext cx="2303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1- Null Matrix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669FD0-8472-4551-4A19-84E6003F1A5C}"/>
              </a:ext>
            </a:extLst>
          </p:cNvPr>
          <p:cNvSpPr txBox="1"/>
          <p:nvPr/>
        </p:nvSpPr>
        <p:spPr>
          <a:xfrm>
            <a:off x="1874165" y="1960755"/>
            <a:ext cx="7239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Any matrix, all of whose elements are zero, is called a </a:t>
            </a:r>
            <a:r>
              <a:rPr lang="en-US" sz="2400" b="1" dirty="0"/>
              <a:t>null</a:t>
            </a:r>
            <a:r>
              <a:rPr lang="en-US" sz="2400" dirty="0"/>
              <a:t> or </a:t>
            </a:r>
            <a:r>
              <a:rPr lang="en-US" sz="2400" b="1" dirty="0"/>
              <a:t>zero</a:t>
            </a:r>
            <a:r>
              <a:rPr lang="en-US" sz="2400" dirty="0"/>
              <a:t> matrix and is denoted by O.</a:t>
            </a:r>
          </a:p>
          <a:p>
            <a:endParaRPr lang="en-US" sz="2400" dirty="0"/>
          </a:p>
        </p:txBody>
      </p:sp>
      <p:pic>
        <p:nvPicPr>
          <p:cNvPr id="10" name="Picture 2" descr="http://www.web-formulas.com/displayImage.aspx?imageid=570">
            <a:extLst>
              <a:ext uri="{FF2B5EF4-FFF2-40B4-BE49-F238E27FC236}">
                <a16:creationId xmlns:a16="http://schemas.microsoft.com/office/drawing/2014/main" id="{64C5DB21-1F17-B89A-1941-57ABB0BEA3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91920" y="3161084"/>
            <a:ext cx="5334000" cy="2129543"/>
          </a:xfrm>
          <a:prstGeom prst="rect">
            <a:avLst/>
          </a:prstGeom>
          <a:noFill/>
        </p:spPr>
      </p:pic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706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409"/>
    </mc:Choice>
    <mc:Fallback xmlns="">
      <p:transition spd="slow" advTm="152409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6275817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33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9613" y="543490"/>
            <a:ext cx="29418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2- Identity Matrix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2BA543-5C68-2EF5-D7F3-F832059AEDEF}"/>
              </a:ext>
            </a:extLst>
          </p:cNvPr>
          <p:cNvSpPr txBox="1"/>
          <p:nvPr/>
        </p:nvSpPr>
        <p:spPr>
          <a:xfrm>
            <a:off x="1798476" y="1726537"/>
            <a:ext cx="752280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atin typeface="Times" charset="0"/>
                <a:cs typeface="Times New Roman" pitchFamily="18" charset="0"/>
              </a:rPr>
              <a:t>Square matrix with ones on the diagonal and zeros elsewhere.</a:t>
            </a:r>
            <a:endParaRPr lang="en-US" sz="2800" dirty="0">
              <a:latin typeface="Times New Roman" pitchFamily="18" charset="0"/>
            </a:endParaRPr>
          </a:p>
        </p:txBody>
      </p:sp>
      <p:graphicFrame>
        <p:nvGraphicFramePr>
          <p:cNvPr id="12" name="Object 3">
            <a:extLst>
              <a:ext uri="{FF2B5EF4-FFF2-40B4-BE49-F238E27FC236}">
                <a16:creationId xmlns:a16="http://schemas.microsoft.com/office/drawing/2014/main" id="{6B904D13-0CA2-9792-3FA8-E9C7D17F779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5486413"/>
              </p:ext>
            </p:extLst>
          </p:nvPr>
        </p:nvGraphicFramePr>
        <p:xfrm>
          <a:off x="2659613" y="2629942"/>
          <a:ext cx="4114800" cy="351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7" r:id="rId7" imgW="1123950" imgH="971550" progId="Equation.3">
                  <p:embed/>
                </p:oleObj>
              </mc:Choice>
              <mc:Fallback>
                <p:oleObj r:id="rId7" imgW="1123950" imgH="971550" progId="Equation.3">
                  <p:embed/>
                  <p:pic>
                    <p:nvPicPr>
                      <p:cNvPr id="11267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59613" y="2629942"/>
                        <a:ext cx="4114800" cy="35194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265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015"/>
    </mc:Choice>
    <mc:Fallback xmlns="">
      <p:transition spd="slow" advTm="256015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34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28440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3- Square Matrix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456915" y="1512875"/>
            <a:ext cx="9666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000" dirty="0"/>
          </a:p>
          <a:p>
            <a:endParaRPr lang="en-US" sz="1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D7A52E-E37D-09CE-196C-6FD0B9369A60}"/>
              </a:ext>
            </a:extLst>
          </p:cNvPr>
          <p:cNvSpPr txBox="1"/>
          <p:nvPr/>
        </p:nvSpPr>
        <p:spPr>
          <a:xfrm>
            <a:off x="2478110" y="1696188"/>
            <a:ext cx="62281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atin typeface="Times" charset="0"/>
                <a:cs typeface="Times New Roman" pitchFamily="18" charset="0"/>
              </a:rPr>
              <a:t>Same number of rows and columns</a:t>
            </a:r>
            <a:endParaRPr lang="en-US" sz="2800" dirty="0">
              <a:latin typeface="Times New Roman" pitchFamily="18" charset="0"/>
            </a:endParaRPr>
          </a:p>
        </p:txBody>
      </p:sp>
      <p:graphicFrame>
        <p:nvGraphicFramePr>
          <p:cNvPr id="13" name="Object 3">
            <a:extLst>
              <a:ext uri="{FF2B5EF4-FFF2-40B4-BE49-F238E27FC236}">
                <a16:creationId xmlns:a16="http://schemas.microsoft.com/office/drawing/2014/main" id="{9223A917-4743-A09D-8FF5-76F81F47C86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9859791"/>
              </p:ext>
            </p:extLst>
          </p:nvPr>
        </p:nvGraphicFramePr>
        <p:xfrm>
          <a:off x="2761861" y="2542463"/>
          <a:ext cx="4343400" cy="3067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1" r:id="rId7" imgW="1009650" imgH="723900" progId="Equation.3">
                  <p:embed/>
                </p:oleObj>
              </mc:Choice>
              <mc:Fallback>
                <p:oleObj r:id="rId7" imgW="1009650" imgH="723900" progId="Equation.3">
                  <p:embed/>
                  <p:pic>
                    <p:nvPicPr>
                      <p:cNvPr id="10243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61861" y="2542463"/>
                        <a:ext cx="4343400" cy="3067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952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949"/>
    </mc:Choice>
    <mc:Fallback xmlns="">
      <p:transition spd="slow" advTm="101949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36" y="-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4638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4- Transpose Matrix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1E99B9-45B1-EC6A-E0D8-38A5E8ABD5C6}"/>
              </a:ext>
            </a:extLst>
          </p:cNvPr>
          <p:cNvSpPr txBox="1"/>
          <p:nvPr/>
        </p:nvSpPr>
        <p:spPr>
          <a:xfrm>
            <a:off x="1850813" y="1839988"/>
            <a:ext cx="84903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atin typeface="Times" charset="0"/>
                <a:cs typeface="Times New Roman" pitchFamily="18" charset="0"/>
              </a:rPr>
              <a:t>Rows become columns and columns become rows</a:t>
            </a:r>
            <a:endParaRPr lang="en-US" sz="2800" dirty="0">
              <a:latin typeface="Times New Roman" pitchFamily="18" charset="0"/>
            </a:endParaRPr>
          </a:p>
        </p:txBody>
      </p:sp>
      <p:graphicFrame>
        <p:nvGraphicFramePr>
          <p:cNvPr id="12" name="Object 3">
            <a:extLst>
              <a:ext uri="{FF2B5EF4-FFF2-40B4-BE49-F238E27FC236}">
                <a16:creationId xmlns:a16="http://schemas.microsoft.com/office/drawing/2014/main" id="{F7B4DD97-6375-A282-E228-1186E791B2E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40695585"/>
              </p:ext>
            </p:extLst>
          </p:nvPr>
        </p:nvGraphicFramePr>
        <p:xfrm>
          <a:off x="2534817" y="2691385"/>
          <a:ext cx="5224463" cy="2852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5" r:id="rId7" imgW="1771650" imgH="971550" progId="Equation.3">
                  <p:embed/>
                </p:oleObj>
              </mc:Choice>
              <mc:Fallback>
                <p:oleObj r:id="rId7" imgW="1771650" imgH="971550" progId="Equation.3">
                  <p:embed/>
                  <p:pic>
                    <p:nvPicPr>
                      <p:cNvPr id="12291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34817" y="2691385"/>
                        <a:ext cx="5224463" cy="28527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Rectangle 12">
            <a:extLst>
              <a:ext uri="{FF2B5EF4-FFF2-40B4-BE49-F238E27FC236}">
                <a16:creationId xmlns:a16="http://schemas.microsoft.com/office/drawing/2014/main" id="{E6FB7D58-5ACA-F2CE-6C79-B7AEC778C7A4}"/>
              </a:ext>
            </a:extLst>
          </p:cNvPr>
          <p:cNvSpPr/>
          <p:nvPr/>
        </p:nvSpPr>
        <p:spPr>
          <a:xfrm>
            <a:off x="2220686" y="3657600"/>
            <a:ext cx="783771" cy="12567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16E7D43-A62C-45A7-02A8-715B6D6D9614}"/>
              </a:ext>
            </a:extLst>
          </p:cNvPr>
          <p:cNvSpPr txBox="1"/>
          <p:nvPr/>
        </p:nvSpPr>
        <p:spPr>
          <a:xfrm>
            <a:off x="2440787" y="3824789"/>
            <a:ext cx="59684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lang="en-US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998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983"/>
    </mc:Choice>
    <mc:Fallback xmlns="">
      <p:transition spd="slow" advTm="164983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4638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4- Transpose Matrix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1E99B9-45B1-EC6A-E0D8-38A5E8ABD5C6}"/>
              </a:ext>
            </a:extLst>
          </p:cNvPr>
          <p:cNvSpPr txBox="1"/>
          <p:nvPr/>
        </p:nvSpPr>
        <p:spPr>
          <a:xfrm>
            <a:off x="1944119" y="2165231"/>
            <a:ext cx="6108199" cy="1315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 transpose of an m x n matrix A, donated A</a:t>
            </a:r>
            <a:r>
              <a:rPr lang="en-US" sz="2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is the n x m matrix. </a:t>
            </a:r>
            <a:endParaRPr lang="en-US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75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494"/>
    </mc:Choice>
    <mc:Fallback xmlns="">
      <p:transition spd="slow" advTm="217494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5824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Practice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037AE77-1C31-90BB-C353-06A968B21CFF}"/>
              </a:ext>
            </a:extLst>
          </p:cNvPr>
          <p:cNvSpPr txBox="1"/>
          <p:nvPr/>
        </p:nvSpPr>
        <p:spPr>
          <a:xfrm>
            <a:off x="2062065" y="2461991"/>
            <a:ext cx="6102219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lnSpc>
                <a:spcPct val="100000"/>
              </a:lnSpc>
            </a:pPr>
            <a:r>
              <a:rPr lang="en-US" altLang="en-US" sz="4800" b="1" i="1" dirty="0">
                <a:solidFill>
                  <a:srgbClr val="FF0000"/>
                </a:solidFill>
              </a:rPr>
              <a:t>Let’s Practice </a:t>
            </a:r>
          </a:p>
          <a:p>
            <a:pPr algn="ctr" eaLnBrk="1" hangingPunct="1">
              <a:lnSpc>
                <a:spcPct val="100000"/>
              </a:lnSpc>
            </a:pPr>
            <a:endParaRPr lang="en-US" altLang="en-US" sz="4800" b="1" i="1" dirty="0">
              <a:solidFill>
                <a:srgbClr val="FF0000"/>
              </a:solidFill>
            </a:endParaRPr>
          </a:p>
          <a:p>
            <a:pPr algn="ctr" eaLnBrk="1" hangingPunct="1">
              <a:lnSpc>
                <a:spcPct val="100000"/>
              </a:lnSpc>
            </a:pPr>
            <a:endParaRPr lang="en-US" altLang="en-US" sz="4800" b="1" i="1" dirty="0">
              <a:solidFill>
                <a:srgbClr val="FF0000"/>
              </a:solidFill>
            </a:endParaRPr>
          </a:p>
          <a:p>
            <a:pPr algn="ctr" eaLnBrk="1" hangingPunct="1">
              <a:lnSpc>
                <a:spcPct val="100000"/>
              </a:lnSpc>
            </a:pPr>
            <a:endParaRPr lang="en-US" altLang="en-US" sz="4800" b="1" dirty="0">
              <a:solidFill>
                <a:srgbClr val="FF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99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90"/>
    </mc:Choice>
    <mc:Fallback xmlns="">
      <p:transition spd="slow" advTm="10390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36" y="-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8838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 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037AE77-1C31-90BB-C353-06A968B21CFF}"/>
              </a:ext>
            </a:extLst>
          </p:cNvPr>
          <p:cNvSpPr txBox="1"/>
          <p:nvPr/>
        </p:nvSpPr>
        <p:spPr>
          <a:xfrm>
            <a:off x="1539550" y="2225719"/>
            <a:ext cx="6662057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</a:pPr>
            <a:r>
              <a:rPr lang="en-US" altLang="en-US" sz="1800" i="1" dirty="0"/>
              <a:t>If</a:t>
            </a:r>
            <a:endParaRPr lang="en-US" altLang="en-US" i="1" dirty="0"/>
          </a:p>
          <a:p>
            <a:pPr eaLnBrk="1" hangingPunct="1">
              <a:lnSpc>
                <a:spcPct val="100000"/>
              </a:lnSpc>
            </a:pPr>
            <a:endParaRPr lang="en-US" altLang="en-US" sz="1800" i="1" dirty="0"/>
          </a:p>
          <a:p>
            <a:pPr eaLnBrk="1" hangingPunct="1">
              <a:lnSpc>
                <a:spcPct val="100000"/>
              </a:lnSpc>
            </a:pPr>
            <a:endParaRPr lang="en-US" altLang="en-US" i="1" dirty="0"/>
          </a:p>
          <a:p>
            <a:pPr eaLnBrk="1" hangingPunct="1">
              <a:lnSpc>
                <a:spcPct val="100000"/>
              </a:lnSpc>
            </a:pPr>
            <a:endParaRPr lang="en-US" altLang="en-US" sz="1800" i="1" dirty="0"/>
          </a:p>
          <a:p>
            <a:pPr eaLnBrk="1" hangingPunct="1">
              <a:lnSpc>
                <a:spcPct val="100000"/>
              </a:lnSpc>
            </a:pPr>
            <a:r>
              <a:rPr lang="en-US" altLang="en-US" sz="1800" i="1" dirty="0"/>
              <a:t> </a:t>
            </a:r>
          </a:p>
          <a:p>
            <a:pPr eaLnBrk="1" hangingPunct="1">
              <a:lnSpc>
                <a:spcPct val="100000"/>
              </a:lnSpc>
            </a:pPr>
            <a:r>
              <a:rPr lang="en-US" altLang="en-US" sz="1800" i="1" dirty="0"/>
              <a:t>Find	                    .</a:t>
            </a:r>
          </a:p>
          <a:p>
            <a:pPr eaLnBrk="1" hangingPunct="1">
              <a:lnSpc>
                <a:spcPct val="100000"/>
              </a:lnSpc>
            </a:pPr>
            <a:endParaRPr lang="en-US" altLang="en-US" i="1" dirty="0"/>
          </a:p>
          <a:p>
            <a:pPr eaLnBrk="1" hangingPunct="1">
              <a:lnSpc>
                <a:spcPct val="100000"/>
              </a:lnSpc>
            </a:pPr>
            <a:endParaRPr lang="en-US" altLang="en-US" sz="1800" i="1" dirty="0"/>
          </a:p>
          <a:p>
            <a:pPr eaLnBrk="1" hangingPunct="1">
              <a:lnSpc>
                <a:spcPct val="100000"/>
              </a:lnSpc>
            </a:pPr>
            <a:endParaRPr lang="en-US" altLang="en-US" sz="1800" dirty="0"/>
          </a:p>
        </p:txBody>
      </p:sp>
      <p:graphicFrame>
        <p:nvGraphicFramePr>
          <p:cNvPr id="12" name="Object 11">
            <a:extLst>
              <a:ext uri="{FF2B5EF4-FFF2-40B4-BE49-F238E27FC236}">
                <a16:creationId xmlns:a16="http://schemas.microsoft.com/office/drawing/2014/main" id="{5091900F-8161-DEC0-C828-5A5773CC679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49333933"/>
              </p:ext>
            </p:extLst>
          </p:nvPr>
        </p:nvGraphicFramePr>
        <p:xfrm>
          <a:off x="2170201" y="2103666"/>
          <a:ext cx="1498600" cy="698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6" name="Equation" r:id="rId7" imgW="977900" imgH="457200" progId="Equation.3">
                  <p:embed/>
                </p:oleObj>
              </mc:Choice>
              <mc:Fallback>
                <p:oleObj name="Equation" r:id="rId7" imgW="977900" imgH="457200" progId="Equation.3">
                  <p:embed/>
                  <p:pic>
                    <p:nvPicPr>
                      <p:cNvPr id="11270" name="Object 11">
                        <a:extLst>
                          <a:ext uri="{FF2B5EF4-FFF2-40B4-BE49-F238E27FC236}">
                            <a16:creationId xmlns:a16="http://schemas.microsoft.com/office/drawing/2014/main" id="{6E7D8DB1-82A3-256F-6196-4EDEC5BA096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70201" y="2103666"/>
                        <a:ext cx="1498600" cy="698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18">
            <a:extLst>
              <a:ext uri="{FF2B5EF4-FFF2-40B4-BE49-F238E27FC236}">
                <a16:creationId xmlns:a16="http://schemas.microsoft.com/office/drawing/2014/main" id="{69E907A9-DE77-08C1-21AD-323DE5C454D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29572805"/>
              </p:ext>
            </p:extLst>
          </p:nvPr>
        </p:nvGraphicFramePr>
        <p:xfrm>
          <a:off x="2316127" y="3611611"/>
          <a:ext cx="33425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7" name="Equation" r:id="rId9" imgW="215713" imgH="190335" progId="Equation.3">
                  <p:embed/>
                </p:oleObj>
              </mc:Choice>
              <mc:Fallback>
                <p:oleObj name="Equation" r:id="rId9" imgW="215713" imgH="190335" progId="Equation.3">
                  <p:embed/>
                  <p:pic>
                    <p:nvPicPr>
                      <p:cNvPr id="11273" name="Object 18">
                        <a:extLst>
                          <a:ext uri="{FF2B5EF4-FFF2-40B4-BE49-F238E27FC236}">
                            <a16:creationId xmlns:a16="http://schemas.microsoft.com/office/drawing/2014/main" id="{A866033A-1A1B-FD03-B2BB-19737BB8C79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16127" y="3611611"/>
                        <a:ext cx="334250" cy="317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426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930"/>
    </mc:Choice>
    <mc:Fallback xmlns="">
      <p:transition spd="slow" advTm="106930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98" y="-36947"/>
            <a:ext cx="10203383" cy="183803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1056" y="631875"/>
            <a:ext cx="90616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Solution of Example 1</a:t>
            </a:r>
            <a:endParaRPr lang="en-US" sz="24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12">
            <a:extLst>
              <a:ext uri="{FF2B5EF4-FFF2-40B4-BE49-F238E27FC236}">
                <a16:creationId xmlns:a16="http://schemas.microsoft.com/office/drawing/2014/main" id="{50CD50A6-644E-BD1C-89D3-8BFD620F8CD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31848131"/>
              </p:ext>
            </p:extLst>
          </p:nvPr>
        </p:nvGraphicFramePr>
        <p:xfrm>
          <a:off x="2350656" y="3670142"/>
          <a:ext cx="1320800" cy="1117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83" name="Equation" r:id="rId7" imgW="838200" imgH="711200" progId="Equation.3">
                  <p:embed/>
                </p:oleObj>
              </mc:Choice>
              <mc:Fallback>
                <p:oleObj name="Equation" r:id="rId7" imgW="838200" imgH="711200" progId="Equation.3">
                  <p:embed/>
                  <p:pic>
                    <p:nvPicPr>
                      <p:cNvPr id="11271" name="Object 12">
                        <a:extLst>
                          <a:ext uri="{FF2B5EF4-FFF2-40B4-BE49-F238E27FC236}">
                            <a16:creationId xmlns:a16="http://schemas.microsoft.com/office/drawing/2014/main" id="{56A7F0B2-5AFC-2667-1CF8-DC7592DAD0C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50656" y="3670142"/>
                        <a:ext cx="1320800" cy="1117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632CF35D-BA02-8F08-D37D-93C277466D0E}"/>
              </a:ext>
            </a:extLst>
          </p:cNvPr>
          <p:cNvSpPr txBox="1"/>
          <p:nvPr/>
        </p:nvSpPr>
        <p:spPr>
          <a:xfrm>
            <a:off x="2440788" y="2366284"/>
            <a:ext cx="62281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atin typeface="Tajawal Medium" panose="00000600000000000000" pitchFamily="2" charset="-78"/>
                <a:cs typeface="Tajawal Medium" panose="00000600000000000000" pitchFamily="2" charset="-78"/>
              </a:rPr>
              <a:t>Transpose of matrix A 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006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42"/>
    </mc:Choice>
    <mc:Fallback xmlns="">
      <p:transition spd="slow" advTm="21942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98" y="-36947"/>
            <a:ext cx="10203383" cy="183803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1056" y="631875"/>
            <a:ext cx="90616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 2 </a:t>
            </a:r>
            <a:endParaRPr lang="en-US" sz="24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BED7EE9-5F49-F517-DA72-EFACC9F86661}"/>
                  </a:ext>
                </a:extLst>
              </p:cNvPr>
              <p:cNvSpPr txBox="1"/>
              <p:nvPr/>
            </p:nvSpPr>
            <p:spPr>
              <a:xfrm>
                <a:off x="2391403" y="2100580"/>
                <a:ext cx="6219251" cy="20308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If A 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3"/>
                                  <m:mcJc m:val="center"/>
                                </m:mcPr>
                              </m:mc>
                            </m:mcs>
                            <m:ctrlPr>
                              <a:rPr lang="en-US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mPr>
                          <m:m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−2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5</m:t>
                              </m:r>
                            </m:e>
                          </m:mr>
                          <m:m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−3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4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1</m:t>
                              </m:r>
                            </m:e>
                          </m:mr>
                          <m:m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−7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5</m:t>
                              </m:r>
                            </m:e>
                          </m:mr>
                        </m:m>
                      </m:e>
                    </m:d>
                  </m:oMath>
                </a14:m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</a:t>
                </a:r>
              </a:p>
              <a:p>
                <a:endParaRPr lang="en-US" dirty="0">
                  <a:latin typeface="Times New Roman" panose="02020603050405020304" pitchFamily="18" charset="0"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endParaRPr lang="en-US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Find A</a:t>
                </a:r>
                <a:r>
                  <a:rPr lang="en-US" sz="1800" baseline="30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T</a:t>
                </a:r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endParaRPr lang="en-US" sz="2400" b="1" dirty="0">
                  <a:latin typeface="Tajawal Medium" panose="00000600000000000000" pitchFamily="2" charset="-78"/>
                  <a:cs typeface="Tajawal Medium" panose="00000600000000000000" pitchFamily="2" charset="-78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BED7EE9-5F49-F517-DA72-EFACC9F8666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1403" y="2100580"/>
                <a:ext cx="6219251" cy="2030877"/>
              </a:xfrm>
              <a:prstGeom prst="rect">
                <a:avLst/>
              </a:prstGeom>
              <a:blipFill>
                <a:blip r:embed="rId8"/>
                <a:stretch>
                  <a:fillRect l="-78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222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892"/>
    </mc:Choice>
    <mc:Fallback xmlns="">
      <p:transition spd="slow" advTm="103892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144886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3" y="-36945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7818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Solution of Example 2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D17CF12-48FF-0972-EF7F-B53F1910DF9F}"/>
                  </a:ext>
                </a:extLst>
              </p:cNvPr>
              <p:cNvSpPr txBox="1"/>
              <p:nvPr/>
            </p:nvSpPr>
            <p:spPr>
              <a:xfrm>
                <a:off x="2134378" y="2153690"/>
                <a:ext cx="6209522" cy="119128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2860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A</a:t>
                </a:r>
                <a:r>
                  <a:rPr lang="en-US" sz="1800" baseline="30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T</a:t>
                </a: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==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3"/>
                                  <m:mcJc m:val="center"/>
                                </m:mcPr>
                              </m:mc>
                            </m:mcs>
                            <m:ctrlPr>
                              <a:rPr lang="en-US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mPr>
                          <m:m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−3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−7</m:t>
                              </m:r>
                            </m:e>
                          </m:mr>
                          <m:m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−2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4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e>
                          </m:mr>
                          <m:m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5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5</m:t>
                              </m:r>
                            </m:e>
                          </m:mr>
                        </m:m>
                      </m:e>
                    </m:d>
                  </m:oMath>
                </a14:m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D17CF12-48FF-0972-EF7F-B53F1910DF9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4378" y="2153690"/>
                <a:ext cx="6209522" cy="1191288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430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22"/>
    </mc:Choice>
    <mc:Fallback xmlns="">
      <p:transition spd="slow" advTm="13822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400347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8473"/>
            <a:ext cx="11102109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9686" y="543490"/>
            <a:ext cx="20826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Example 3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78AC002-ECDC-BB11-79D0-47AAD2D755CF}"/>
                  </a:ext>
                </a:extLst>
              </p:cNvPr>
              <p:cNvSpPr txBox="1"/>
              <p:nvPr/>
            </p:nvSpPr>
            <p:spPr>
              <a:xfrm>
                <a:off x="2125047" y="2017459"/>
                <a:ext cx="6209522" cy="131029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2860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If    A=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3"/>
                                  <m:mcJc m:val="center"/>
                                </m:mcPr>
                              </m:mc>
                            </m:mcs>
                            <m:ctrlPr>
                              <a:rPr lang="en-US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mPr>
                          <m:m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1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3</m:t>
                              </m:r>
                            </m:e>
                          </m:mr>
                          <m:m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4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5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6</m:t>
                              </m:r>
                            </m:e>
                          </m:mr>
                        </m:m>
                      </m:e>
                    </m:d>
                  </m:oMath>
                </a14:m>
                <a:endParaRPr lang="en-US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22860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dirty="0"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F</a:t>
                </a: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ind A</a:t>
                </a:r>
                <a:r>
                  <a:rPr lang="en-US" sz="1800" baseline="30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T</a:t>
                </a:r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78AC002-ECDC-BB11-79D0-47AAD2D755C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5047" y="2017459"/>
                <a:ext cx="6209522" cy="1310295"/>
              </a:xfrm>
              <a:prstGeom prst="rect">
                <a:avLst/>
              </a:prstGeom>
              <a:blipFill>
                <a:blip r:embed="rId8"/>
                <a:stretch>
                  <a:fillRect b="-604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565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278"/>
    </mc:Choice>
    <mc:Fallback xmlns="">
      <p:transition spd="slow" advTm="80278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8473"/>
            <a:ext cx="11102109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9686" y="543490"/>
            <a:ext cx="37818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Solution of Example 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1B3C9259-D7E7-D492-55BD-3117604028FC}"/>
                  </a:ext>
                </a:extLst>
              </p:cNvPr>
              <p:cNvSpPr txBox="1"/>
              <p:nvPr/>
            </p:nvSpPr>
            <p:spPr>
              <a:xfrm>
                <a:off x="2302329" y="1815968"/>
                <a:ext cx="6228182" cy="28993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2860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Matrix A is 2 x 3 , so A</a:t>
                </a:r>
                <a:r>
                  <a:rPr lang="en-US" sz="1800" baseline="30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T</a:t>
                </a: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is 3 x 2</a:t>
                </a:r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22860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→ First  row of A becomes the first column of A</a:t>
                </a:r>
                <a:r>
                  <a:rPr lang="en-US" sz="1800" baseline="30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T</a:t>
                </a:r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22860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→ Second row of A becomes the second column of A</a:t>
                </a:r>
                <a:r>
                  <a:rPr lang="en-US" sz="1800" baseline="30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T</a:t>
                </a:r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22860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14:m>
                  <m:oMath xmlns:m="http://schemas.openxmlformats.org/officeDocument/2006/math"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∴</m:t>
                    </m:r>
                  </m:oMath>
                </a14:m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A</a:t>
                </a:r>
                <a:r>
                  <a:rPr lang="en-US" sz="1800" baseline="30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T</a:t>
                </a: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2"/>
                                  <m:mcJc m:val="center"/>
                                </m:mcPr>
                              </m:mc>
                            </m:mcs>
                            <m:ctrlPr>
                              <a:rPr lang="en-US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mPr>
                          <m:m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1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4</m:t>
                              </m:r>
                            </m:e>
                          </m:mr>
                          <m:m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5</m:t>
                              </m:r>
                            </m:e>
                          </m:mr>
                          <m:m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3</m:t>
                              </m:r>
                            </m:e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6</m:t>
                              </m:r>
                            </m:e>
                          </m:mr>
                        </m:m>
                      </m:e>
                    </m:d>
                  </m:oMath>
                </a14:m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1B3C9259-D7E7-D492-55BD-3117604028F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2329" y="1815968"/>
                <a:ext cx="6228182" cy="2899383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601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265"/>
    </mc:Choice>
    <mc:Fallback xmlns="">
      <p:transition spd="slow" advTm="26265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8473"/>
            <a:ext cx="11102109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9686" y="543490"/>
            <a:ext cx="23807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Example 4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940296" y="1514646"/>
            <a:ext cx="89124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718D4112-8BA5-1DF2-304D-44868E15C3DB}"/>
                  </a:ext>
                </a:extLst>
              </p:cNvPr>
              <p:cNvSpPr txBox="1"/>
              <p:nvPr/>
            </p:nvSpPr>
            <p:spPr>
              <a:xfrm>
                <a:off x="2610239" y="1883978"/>
                <a:ext cx="6228182" cy="268958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sz="1800" b="1" u="sng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Examples:</a:t>
                </a:r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If  A=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eqArr>
                          <m:eqArrPr>
                            <m:ctrlPr>
                              <a:rPr lang="en-US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eqArrPr>
                          <m:e>
                            <m:r>
                              <a:rPr lang="en-US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−2         0           </m:t>
                            </m:r>
                            <m:f>
                              <m:fPr>
                                <m:ctrlPr>
                                  <a:rPr lang="en-US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US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US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2</m:t>
                                </m:r>
                              </m:den>
                            </m:f>
                          </m:e>
                          <m:e>
                            <m:r>
                              <a:rPr lang="en-US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1             6         −4</m:t>
                            </m:r>
                          </m:e>
                        </m:eqArr>
                      </m:e>
                    </m:d>
                  </m:oMath>
                </a14:m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Find a) The size of the matrix</a:t>
                </a:r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342900" marR="0" lvl="0" indent="-34290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Font typeface="+mj-lt"/>
                  <a:buAutoNum type="alphaLcParenR"/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a</a:t>
                </a:r>
                <a:r>
                  <a:rPr lang="en-US" sz="1800" baseline="-25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22</a:t>
                </a: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 , a</a:t>
                </a:r>
                <a:r>
                  <a:rPr lang="en-US" sz="1800" baseline="-25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12</a:t>
                </a: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 and a</a:t>
                </a:r>
                <a:r>
                  <a:rPr lang="en-US" sz="1800" baseline="-25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23</a:t>
                </a:r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718D4112-8BA5-1DF2-304D-44868E15C3D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0239" y="1883978"/>
                <a:ext cx="6228182" cy="2689582"/>
              </a:xfrm>
              <a:prstGeom prst="rect">
                <a:avLst/>
              </a:prstGeom>
              <a:blipFill>
                <a:blip r:embed="rId8"/>
                <a:stretch>
                  <a:fillRect l="-783" b="-249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717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290"/>
    </mc:Choice>
    <mc:Fallback xmlns="">
      <p:transition spd="slow" advTm="206290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31451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2" y="-36946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9686" y="543490"/>
            <a:ext cx="41793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Solution of Example 4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389745" y="1647146"/>
            <a:ext cx="166255" cy="32019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3CA494-215C-6115-4E2B-EF1AAC44A75F}"/>
              </a:ext>
            </a:extLst>
          </p:cNvPr>
          <p:cNvSpPr txBox="1"/>
          <p:nvPr/>
        </p:nvSpPr>
        <p:spPr>
          <a:xfrm>
            <a:off x="2031741" y="2341711"/>
            <a:ext cx="6449786" cy="21253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Solution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lphaLcParenR"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size = 2 x 3 </a:t>
            </a:r>
          </a:p>
          <a:p>
            <a:pPr marL="342900" marR="0" lvl="0" indent="-3429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lphaLcParenR"/>
            </a:pP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lphaLcParenR"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lang="en-US" sz="1800" baseline="-25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22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= 6        , a</a:t>
            </a:r>
            <a:r>
              <a:rPr lang="en-US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12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= 0		a</a:t>
            </a:r>
            <a:r>
              <a:rPr lang="en-US" sz="1800" baseline="-25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23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= - 4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66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64"/>
    </mc:Choice>
    <mc:Fallback xmlns="">
      <p:transition spd="slow" advTm="12164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8473"/>
            <a:ext cx="11102109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9686" y="543490"/>
            <a:ext cx="23807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Example 5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DE125AE-1EE8-4442-114C-C484FA4822AB}"/>
                  </a:ext>
                </a:extLst>
              </p:cNvPr>
              <p:cNvSpPr txBox="1"/>
              <p:nvPr/>
            </p:nvSpPr>
            <p:spPr>
              <a:xfrm>
                <a:off x="2302329" y="2153690"/>
                <a:ext cx="6228182" cy="188795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2860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If B =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eqArr>
                          <m:eqArrPr>
                            <m:ctrlPr>
                              <a:rPr lang="en-US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Arial" panose="020B0604020202020204" pitchFamily="34" charset="0"/>
                              </a:rPr>
                            </m:ctrlPr>
                          </m:eqArrPr>
                          <m:e>
                            <m:r>
                              <a:rPr lang="en-US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Arial" panose="020B0604020202020204" pitchFamily="34" charset="0"/>
                              </a:rPr>
                              <m:t>4       5</m:t>
                            </m:r>
                          </m:e>
                          <m:e>
                            <m:r>
                              <a:rPr lang="en-US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Arial" panose="020B0604020202020204" pitchFamily="34" charset="0"/>
                              </a:rPr>
                              <m:t>−1     8</m:t>
                            </m:r>
                          </m:e>
                        </m:eqArr>
                      </m:e>
                    </m:d>
                  </m:oMath>
                </a14:m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		</a:t>
                </a:r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22860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Find a) the size</a:t>
                </a:r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342900" marR="0" lvl="0" indent="-34290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Font typeface="+mj-lt"/>
                  <a:buAutoNum type="alphaLcParenR"/>
                </a:pPr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b</a:t>
                </a:r>
                <a:r>
                  <a:rPr lang="en-US" sz="1800" b="1" baseline="-25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11</a:t>
                </a:r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&amp; b</a:t>
                </a:r>
                <a:r>
                  <a:rPr lang="en-US" sz="1800" b="1" baseline="-25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22</a:t>
                </a:r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DE125AE-1EE8-4442-114C-C484FA4822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2329" y="2153690"/>
                <a:ext cx="6228182" cy="1887953"/>
              </a:xfrm>
              <a:prstGeom prst="rect">
                <a:avLst/>
              </a:prstGeom>
              <a:blipFill>
                <a:blip r:embed="rId8"/>
                <a:stretch>
                  <a:fillRect l="-686" b="-38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59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831"/>
    </mc:Choice>
    <mc:Fallback xmlns="">
      <p:transition spd="slow" advTm="98831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8473"/>
            <a:ext cx="11102109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9686" y="543490"/>
            <a:ext cx="40799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Solution of Example 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004291" y="1877659"/>
            <a:ext cx="66132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F45F19-C7E1-2589-4EFD-6ABA3674A41F}"/>
              </a:ext>
            </a:extLst>
          </p:cNvPr>
          <p:cNvSpPr txBox="1"/>
          <p:nvPr/>
        </p:nvSpPr>
        <p:spPr>
          <a:xfrm>
            <a:off x="2196818" y="2153690"/>
            <a:ext cx="6228182" cy="16021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algn="ctr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Solution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lphaLcParenR"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 size = 2 x 2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lphaLcParenR"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</a:t>
            </a:r>
            <a:r>
              <a:rPr lang="en-US" sz="1800" baseline="-25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= 4 		b</a:t>
            </a:r>
            <a:r>
              <a:rPr lang="en-US" sz="1800" baseline="-25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22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= 8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390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11"/>
    </mc:Choice>
    <mc:Fallback xmlns="">
      <p:transition spd="slow" advTm="15311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31451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44339"/>
            <a:ext cx="11102109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9686" y="543490"/>
            <a:ext cx="2182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Example 6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35458E9-8C5E-FE2F-9DBF-74840D7F5B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08428" y="1831676"/>
            <a:ext cx="7586433" cy="2441744"/>
          </a:xfrm>
          <a:prstGeom prst="rect">
            <a:avLst/>
          </a:prstGeo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816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920"/>
    </mc:Choice>
    <mc:Fallback xmlns="">
      <p:transition spd="slow" advTm="229920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35220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8473"/>
            <a:ext cx="11102109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9686" y="543490"/>
            <a:ext cx="3682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Solution of Example 6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3DE5AEF-92D2-72EE-BFE6-0DA067C544CA}"/>
                  </a:ext>
                </a:extLst>
              </p:cNvPr>
              <p:cNvSpPr txBox="1"/>
              <p:nvPr/>
            </p:nvSpPr>
            <p:spPr>
              <a:xfrm>
                <a:off x="2409096" y="2054143"/>
                <a:ext cx="6209522" cy="233916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2860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Z = -1 </a:t>
                </a:r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22860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X + 5= 2 → x = 2 – 5 = -3 </a:t>
                </a:r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22860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2y – 3 = 7 → 2 y = 7 + 3 → 2y = 10</a:t>
                </a:r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228600" marR="0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→ 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10</m:t>
                        </m:r>
                      </m:num>
                      <m:den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=5</m:t>
                    </m:r>
                  </m:oMath>
                </a14:m>
                <a:endPara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3DE5AEF-92D2-72EE-BFE6-0DA067C544C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9096" y="2054143"/>
                <a:ext cx="6209522" cy="2339167"/>
              </a:xfrm>
              <a:prstGeom prst="rect">
                <a:avLst/>
              </a:prstGeom>
              <a:blipFill>
                <a:blip r:embed="rId8"/>
                <a:stretch>
                  <a:fillRect b="-52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898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148"/>
    </mc:Choice>
    <mc:Fallback xmlns="">
      <p:transition spd="slow" advTm="34148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8473"/>
            <a:ext cx="942506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9613" y="543490"/>
            <a:ext cx="3406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Summary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1D11A4C-C7DD-7DE1-1A9C-0DD2AF317F55}"/>
              </a:ext>
            </a:extLst>
          </p:cNvPr>
          <p:cNvSpPr txBox="1"/>
          <p:nvPr/>
        </p:nvSpPr>
        <p:spPr>
          <a:xfrm>
            <a:off x="2236418" y="1190831"/>
            <a:ext cx="6228182" cy="43194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300000"/>
              </a:lnSpc>
            </a:pPr>
            <a:r>
              <a:rPr lang="en-US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 of a matrix.</a:t>
            </a:r>
          </a:p>
          <a:p>
            <a:pPr eaLnBrk="1" hangingPunct="1">
              <a:lnSpc>
                <a:spcPct val="300000"/>
              </a:lnSpc>
            </a:pPr>
            <a:r>
              <a:rPr lang="en-US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Order and size of a matrix.</a:t>
            </a:r>
          </a:p>
          <a:p>
            <a:pPr eaLnBrk="1" hangingPunct="1">
              <a:lnSpc>
                <a:spcPct val="300000"/>
              </a:lnSpc>
            </a:pPr>
            <a:r>
              <a:rPr lang="en-US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Special Definitions in Matrices.  </a:t>
            </a:r>
          </a:p>
          <a:p>
            <a:pPr eaLnBrk="1" hangingPunct="1">
              <a:lnSpc>
                <a:spcPct val="300000"/>
              </a:lnSpc>
            </a:pPr>
            <a:r>
              <a:rPr lang="en-US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Special types of matrices.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27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858"/>
    </mc:Choice>
    <mc:Fallback xmlns="">
      <p:transition spd="slow" advTm="185858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|120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1.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1695</TotalTime>
  <Words>922</Words>
  <Application>Microsoft Office PowerPoint</Application>
  <PresentationFormat>Widescreen</PresentationFormat>
  <Paragraphs>301</Paragraphs>
  <Slides>38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49" baseType="lpstr">
      <vt:lpstr>Arial</vt:lpstr>
      <vt:lpstr>Calibri</vt:lpstr>
      <vt:lpstr>Calibri Light</vt:lpstr>
      <vt:lpstr>Cambria Math</vt:lpstr>
      <vt:lpstr>Tajawal Medium</vt:lpstr>
      <vt:lpstr>Times</vt:lpstr>
      <vt:lpstr>Times New Roman</vt:lpstr>
      <vt:lpstr>Wingdings</vt:lpstr>
      <vt:lpstr>Office Theme</vt:lpstr>
      <vt:lpstr>Equation</vt:lpstr>
      <vt:lpstr>Microsoft Equation 3.0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g</cp:lastModifiedBy>
  <cp:revision>123</cp:revision>
  <dcterms:created xsi:type="dcterms:W3CDTF">2021-08-03T13:03:26Z</dcterms:created>
  <dcterms:modified xsi:type="dcterms:W3CDTF">2023-01-21T18:39:54Z</dcterms:modified>
</cp:coreProperties>
</file>