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480" r:id="rId2"/>
    <p:sldId id="497" r:id="rId3"/>
    <p:sldId id="313" r:id="rId4"/>
    <p:sldId id="867" r:id="rId5"/>
    <p:sldId id="845" r:id="rId6"/>
    <p:sldId id="828" r:id="rId7"/>
    <p:sldId id="482" r:id="rId8"/>
    <p:sldId id="868" r:id="rId9"/>
    <p:sldId id="299" r:id="rId10"/>
    <p:sldId id="846" r:id="rId11"/>
    <p:sldId id="827" r:id="rId12"/>
    <p:sldId id="305" r:id="rId13"/>
    <p:sldId id="829" r:id="rId14"/>
    <p:sldId id="830" r:id="rId15"/>
    <p:sldId id="869" r:id="rId16"/>
    <p:sldId id="831" r:id="rId17"/>
    <p:sldId id="832" r:id="rId18"/>
    <p:sldId id="833" r:id="rId19"/>
    <p:sldId id="834" r:id="rId20"/>
    <p:sldId id="835" r:id="rId21"/>
    <p:sldId id="836" r:id="rId22"/>
    <p:sldId id="837" r:id="rId23"/>
    <p:sldId id="838" r:id="rId24"/>
    <p:sldId id="839" r:id="rId25"/>
    <p:sldId id="840" r:id="rId26"/>
    <p:sldId id="841" r:id="rId27"/>
    <p:sldId id="842" r:id="rId28"/>
    <p:sldId id="843" r:id="rId29"/>
    <p:sldId id="844" r:id="rId30"/>
    <p:sldId id="847" r:id="rId31"/>
    <p:sldId id="848" r:id="rId32"/>
    <p:sldId id="849" r:id="rId33"/>
    <p:sldId id="850" r:id="rId34"/>
    <p:sldId id="851" r:id="rId35"/>
    <p:sldId id="852" r:id="rId36"/>
    <p:sldId id="853" r:id="rId37"/>
    <p:sldId id="855" r:id="rId38"/>
    <p:sldId id="854" r:id="rId39"/>
    <p:sldId id="856" r:id="rId40"/>
    <p:sldId id="857" r:id="rId41"/>
    <p:sldId id="860" r:id="rId42"/>
    <p:sldId id="863" r:id="rId43"/>
    <p:sldId id="865" r:id="rId44"/>
    <p:sldId id="817" r:id="rId45"/>
    <p:sldId id="349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7"/>
            <p14:sldId id="313"/>
            <p14:sldId id="867"/>
            <p14:sldId id="845"/>
            <p14:sldId id="828"/>
            <p14:sldId id="482"/>
            <p14:sldId id="868"/>
            <p14:sldId id="299"/>
            <p14:sldId id="846"/>
            <p14:sldId id="827"/>
            <p14:sldId id="305"/>
            <p14:sldId id="829"/>
            <p14:sldId id="830"/>
            <p14:sldId id="869"/>
            <p14:sldId id="831"/>
            <p14:sldId id="832"/>
            <p14:sldId id="833"/>
            <p14:sldId id="834"/>
            <p14:sldId id="835"/>
            <p14:sldId id="836"/>
            <p14:sldId id="837"/>
            <p14:sldId id="838"/>
            <p14:sldId id="839"/>
            <p14:sldId id="840"/>
            <p14:sldId id="841"/>
            <p14:sldId id="842"/>
            <p14:sldId id="843"/>
            <p14:sldId id="844"/>
            <p14:sldId id="847"/>
            <p14:sldId id="848"/>
            <p14:sldId id="849"/>
            <p14:sldId id="850"/>
            <p14:sldId id="851"/>
            <p14:sldId id="852"/>
            <p14:sldId id="853"/>
            <p14:sldId id="855"/>
            <p14:sldId id="854"/>
            <p14:sldId id="856"/>
            <p14:sldId id="857"/>
            <p14:sldId id="860"/>
            <p14:sldId id="863"/>
            <p14:sldId id="865"/>
            <p14:sldId id="81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3956"/>
    <a:srgbClr val="4472C4"/>
    <a:srgbClr val="8E5A6D"/>
    <a:srgbClr val="852F4A"/>
    <a:srgbClr val="669BBC"/>
    <a:srgbClr val="FAC748"/>
    <a:srgbClr val="0000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1" d="100"/>
          <a:sy n="61" d="100"/>
        </p:scale>
        <p:origin x="86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226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940944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33571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9812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47441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939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39143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85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0202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61268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88809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8889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46912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917921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86242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18404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96994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685887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44398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288560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127773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622648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06665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441459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06885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224463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637585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167405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66096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681836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0283282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6153636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913302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616217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80270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6" r:id="rId14"/>
    <p:sldLayoutId id="214748366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12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12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12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svg"/><Relationship Id="rId3" Type="http://schemas.openxmlformats.org/officeDocument/2006/relationships/image" Target="../media/image12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3.png"/><Relationship Id="rId9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iOg2gHNvzHE" TargetMode="Externa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3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10" Type="http://schemas.openxmlformats.org/officeDocument/2006/relationships/image" Target="../media/image17.png"/><Relationship Id="rId4" Type="http://schemas.openxmlformats.org/officeDocument/2006/relationships/image" Target="../media/image6.png"/><Relationship Id="rId9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Q8yZXMu9I2U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3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10" Type="http://schemas.openxmlformats.org/officeDocument/2006/relationships/image" Target="../media/image21.png"/><Relationship Id="rId4" Type="http://schemas.openxmlformats.org/officeDocument/2006/relationships/image" Target="../media/image6.png"/><Relationship Id="rId9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3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25.png"/><Relationship Id="rId5" Type="http://schemas.openxmlformats.org/officeDocument/2006/relationships/image" Target="../media/image7.svg"/><Relationship Id="rId10" Type="http://schemas.openxmlformats.org/officeDocument/2006/relationships/image" Target="../media/image24.png"/><Relationship Id="rId4" Type="http://schemas.openxmlformats.org/officeDocument/2006/relationships/image" Target="../media/image6.png"/><Relationship Id="rId9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3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10" Type="http://schemas.openxmlformats.org/officeDocument/2006/relationships/image" Target="../media/image28.png"/><Relationship Id="rId4" Type="http://schemas.openxmlformats.org/officeDocument/2006/relationships/image" Target="../media/image6.png"/><Relationship Id="rId9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3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32.png"/><Relationship Id="rId5" Type="http://schemas.openxmlformats.org/officeDocument/2006/relationships/image" Target="../media/image7.svg"/><Relationship Id="rId10" Type="http://schemas.openxmlformats.org/officeDocument/2006/relationships/image" Target="../media/image31.png"/><Relationship Id="rId4" Type="http://schemas.openxmlformats.org/officeDocument/2006/relationships/image" Target="../media/image6.png"/><Relationship Id="rId9" Type="http://schemas.openxmlformats.org/officeDocument/2006/relationships/image" Target="../media/image30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3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Relationship Id="rId9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image" Target="../media/image3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38.png"/><Relationship Id="rId5" Type="http://schemas.openxmlformats.org/officeDocument/2006/relationships/image" Target="../media/image7.svg"/><Relationship Id="rId10" Type="http://schemas.openxmlformats.org/officeDocument/2006/relationships/image" Target="../media/image37.png"/><Relationship Id="rId4" Type="http://schemas.openxmlformats.org/officeDocument/2006/relationships/image" Target="../media/image6.png"/><Relationship Id="rId9" Type="http://schemas.openxmlformats.org/officeDocument/2006/relationships/image" Target="../media/image3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Relationship Id="rId9" Type="http://schemas.openxmlformats.org/officeDocument/2006/relationships/image" Target="../media/image4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3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Relationship Id="rId9" Type="http://schemas.openxmlformats.org/officeDocument/2006/relationships/image" Target="../media/image42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10" Type="http://schemas.openxmlformats.org/officeDocument/2006/relationships/image" Target="../media/image45.jpeg"/><Relationship Id="rId4" Type="http://schemas.openxmlformats.org/officeDocument/2006/relationships/image" Target="../media/image6.png"/><Relationship Id="rId9" Type="http://schemas.openxmlformats.org/officeDocument/2006/relationships/image" Target="../media/image44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3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Relationship Id="rId9" Type="http://schemas.openxmlformats.org/officeDocument/2006/relationships/image" Target="../media/image4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3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Relationship Id="rId9" Type="http://schemas.openxmlformats.org/officeDocument/2006/relationships/image" Target="../media/image49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3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Relationship Id="rId9" Type="http://schemas.openxmlformats.org/officeDocument/2006/relationships/image" Target="../media/image5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3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3" Type="http://schemas.openxmlformats.org/officeDocument/2006/relationships/image" Target="../media/image3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Relationship Id="rId9" Type="http://schemas.openxmlformats.org/officeDocument/2006/relationships/image" Target="../media/image56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3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11" Type="http://schemas.openxmlformats.org/officeDocument/2006/relationships/image" Target="../media/image58.png"/><Relationship Id="rId5" Type="http://schemas.openxmlformats.org/officeDocument/2006/relationships/image" Target="../media/image7.svg"/><Relationship Id="rId10" Type="http://schemas.openxmlformats.org/officeDocument/2006/relationships/image" Target="../media/image56.png"/><Relationship Id="rId4" Type="http://schemas.openxmlformats.org/officeDocument/2006/relationships/image" Target="../media/image6.png"/><Relationship Id="rId9" Type="http://schemas.openxmlformats.org/officeDocument/2006/relationships/image" Target="../media/image55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3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.sv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svg"/><Relationship Id="rId4" Type="http://schemas.openxmlformats.org/officeDocument/2006/relationships/image" Target="../media/image6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7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0.png"/><Relationship Id="rId5" Type="http://schemas.openxmlformats.org/officeDocument/2006/relationships/image" Target="../media/image9.svg"/><Relationship Id="rId4" Type="http://schemas.openxmlformats.org/officeDocument/2006/relationships/image" Target="../media/image8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image" Target="../media/image61.png"/><Relationship Id="rId7" Type="http://schemas.openxmlformats.org/officeDocument/2006/relationships/image" Target="../media/image4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6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6600686" y="3814575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Perihan Salah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6438900" y="2550549"/>
            <a:ext cx="460735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Sales Promotion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7426829" y="6060548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7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93573" y="-394321"/>
            <a:ext cx="2876694" cy="2544327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459862" y="6293391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8553024" y="4789957"/>
            <a:ext cx="11689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MKT728</a:t>
            </a: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939622" y="1329363"/>
            <a:ext cx="9345750" cy="51808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10697" y="527727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Learning Objectives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4808" y="6390521"/>
            <a:ext cx="1629772" cy="444884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13E91207-061A-4464-8B91-0B53B7A12AEF}"/>
              </a:ext>
            </a:extLst>
          </p:cNvPr>
          <p:cNvSpPr/>
          <p:nvPr/>
        </p:nvSpPr>
        <p:spPr>
          <a:xfrm>
            <a:off x="2135289" y="1543350"/>
            <a:ext cx="8357085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understand the role of sales promotion in a company’s integrated marketing communications program and to examine why it is increasingly important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examine the various objectives of sales promotion programs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examine the types of consumer- and trade-oriented sales promotion tools and the factors to consider in using them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understand how sales promotion is coordinated with advertising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consider potential problems and abuse by companies in their use of sales promotion</a:t>
            </a:r>
          </a:p>
        </p:txBody>
      </p:sp>
    </p:spTree>
    <p:extLst>
      <p:ext uri="{BB962C8B-B14F-4D97-AF65-F5344CB8AC3E}">
        <p14:creationId xmlns:p14="http://schemas.microsoft.com/office/powerpoint/2010/main" val="428242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767936" y="909906"/>
            <a:ext cx="5682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Sales Promotion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32719" y="2039514"/>
            <a:ext cx="8417320" cy="38779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Direct inducement that offers an extra value or incentive for the product to:</a:t>
            </a:r>
          </a:p>
          <a:p>
            <a:pPr marL="800100" lvl="1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Sales force</a:t>
            </a:r>
          </a:p>
          <a:p>
            <a:pPr marL="800100" lvl="1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Distributors (Retailers)</a:t>
            </a:r>
          </a:p>
          <a:p>
            <a:pPr marL="800100" lvl="1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Ultimate consumer (end consumer)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Primary objective is to create an immediate sale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endParaRPr lang="en-US" altLang="en-US" sz="28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F77631E-61D0-4334-B028-5A5EF693CB25}"/>
              </a:ext>
            </a:extLst>
          </p:cNvPr>
          <p:cNvGrpSpPr/>
          <p:nvPr/>
        </p:nvGrpSpPr>
        <p:grpSpPr>
          <a:xfrm>
            <a:off x="3380866" y="690310"/>
            <a:ext cx="1190600" cy="1039770"/>
            <a:chOff x="3386537" y="1329617"/>
            <a:chExt cx="1190600" cy="1039770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6FE380F3-A68B-26EA-9084-2C15BB9E43F9}"/>
                </a:ext>
              </a:extLst>
            </p:cNvPr>
            <p:cNvSpPr/>
            <p:nvPr/>
          </p:nvSpPr>
          <p:spPr>
            <a:xfrm>
              <a:off x="3386537" y="1335074"/>
              <a:ext cx="1190600" cy="988453"/>
            </a:xfrm>
            <a:prstGeom prst="rect">
              <a:avLst/>
            </a:prstGeom>
            <a:solidFill>
              <a:srgbClr val="2D39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ea typeface="Roboto Light" panose="02000000000000000000" pitchFamily="2" charset="0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7C16A569-901B-C6A9-5510-154F90D28A49}"/>
                </a:ext>
              </a:extLst>
            </p:cNvPr>
            <p:cNvSpPr txBox="1"/>
            <p:nvPr/>
          </p:nvSpPr>
          <p:spPr>
            <a:xfrm>
              <a:off x="3437433" y="1329617"/>
              <a:ext cx="10910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1E819771-40E4-115E-1677-879EF07CAA9A}"/>
                </a:ext>
              </a:extLst>
            </p:cNvPr>
            <p:cNvSpPr txBox="1"/>
            <p:nvPr/>
          </p:nvSpPr>
          <p:spPr>
            <a:xfrm>
              <a:off x="3598250" y="1599946"/>
              <a:ext cx="8191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rgbClr val="FAC748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07</a:t>
              </a:r>
              <a:endParaRPr lang="en-US" sz="12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endParaRPr>
            </a:p>
          </p:txBody>
        </p:sp>
      </p:grpSp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767936" y="909906"/>
            <a:ext cx="5682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Sales Promotion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32719" y="2039514"/>
            <a:ext cx="8417320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has three important aspects:</a:t>
            </a:r>
          </a:p>
          <a:p>
            <a:pPr marL="971550" lvl="1" indent="-51435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+mj-lt"/>
              <a:buAutoNum type="arabicPeriod"/>
            </a:pPr>
            <a:r>
              <a:rPr lang="en-US" altLang="en-US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extra incentive to buy</a:t>
            </a: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such as coupons, rebates, sweepstakes entries, or an extra amount of product</a:t>
            </a:r>
          </a:p>
          <a:p>
            <a:pPr marL="971550" lvl="1" indent="-51435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+mj-lt"/>
              <a:buAutoNum type="arabicPeriod"/>
            </a:pPr>
            <a:r>
              <a:rPr lang="en-US" altLang="en-US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Acceleration tools</a:t>
            </a: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to speed up the selling process and maximize sales volume</a:t>
            </a:r>
          </a:p>
          <a:p>
            <a:pPr marL="971550" lvl="1" indent="-51435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+mj-lt"/>
              <a:buAutoNum type="arabicPeriod"/>
            </a:pPr>
            <a:r>
              <a:rPr lang="en-US" altLang="en-US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Targeting different parties</a:t>
            </a:r>
            <a:r>
              <a:rPr lang="en-US" altLang="en-US" sz="28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Consumers or trade members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CF77631E-61D0-4334-B028-5A5EF693CB25}"/>
              </a:ext>
            </a:extLst>
          </p:cNvPr>
          <p:cNvGrpSpPr/>
          <p:nvPr/>
        </p:nvGrpSpPr>
        <p:grpSpPr>
          <a:xfrm>
            <a:off x="3380866" y="690310"/>
            <a:ext cx="1190600" cy="1039770"/>
            <a:chOff x="3386537" y="1329617"/>
            <a:chExt cx="1190600" cy="1039770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6FE380F3-A68B-26EA-9084-2C15BB9E43F9}"/>
                </a:ext>
              </a:extLst>
            </p:cNvPr>
            <p:cNvSpPr/>
            <p:nvPr/>
          </p:nvSpPr>
          <p:spPr>
            <a:xfrm>
              <a:off x="3386537" y="1335074"/>
              <a:ext cx="1190600" cy="988453"/>
            </a:xfrm>
            <a:prstGeom prst="rect">
              <a:avLst/>
            </a:prstGeom>
            <a:solidFill>
              <a:srgbClr val="2D39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ea typeface="Roboto Light" panose="02000000000000000000" pitchFamily="2" charset="0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7C16A569-901B-C6A9-5510-154F90D28A49}"/>
                </a:ext>
              </a:extLst>
            </p:cNvPr>
            <p:cNvSpPr txBox="1"/>
            <p:nvPr/>
          </p:nvSpPr>
          <p:spPr>
            <a:xfrm>
              <a:off x="3437433" y="1329617"/>
              <a:ext cx="10910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1E819771-40E4-115E-1677-879EF07CAA9A}"/>
                </a:ext>
              </a:extLst>
            </p:cNvPr>
            <p:cNvSpPr txBox="1"/>
            <p:nvPr/>
          </p:nvSpPr>
          <p:spPr>
            <a:xfrm>
              <a:off x="3598250" y="1599946"/>
              <a:ext cx="8191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rgbClr val="FAC748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07</a:t>
              </a:r>
              <a:endParaRPr lang="en-US" sz="12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endParaRPr>
            </a:p>
          </p:txBody>
        </p:sp>
      </p:grpSp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9199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767936" y="909906"/>
            <a:ext cx="56823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Sales Promotion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CF77631E-61D0-4334-B028-5A5EF693CB25}"/>
              </a:ext>
            </a:extLst>
          </p:cNvPr>
          <p:cNvGrpSpPr/>
          <p:nvPr/>
        </p:nvGrpSpPr>
        <p:grpSpPr>
          <a:xfrm>
            <a:off x="3380866" y="690310"/>
            <a:ext cx="1190600" cy="1039770"/>
            <a:chOff x="3386537" y="1329617"/>
            <a:chExt cx="1190600" cy="1039770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6FE380F3-A68B-26EA-9084-2C15BB9E43F9}"/>
                </a:ext>
              </a:extLst>
            </p:cNvPr>
            <p:cNvSpPr/>
            <p:nvPr/>
          </p:nvSpPr>
          <p:spPr>
            <a:xfrm>
              <a:off x="3386537" y="1335074"/>
              <a:ext cx="1190600" cy="988453"/>
            </a:xfrm>
            <a:prstGeom prst="rect">
              <a:avLst/>
            </a:prstGeom>
            <a:solidFill>
              <a:srgbClr val="2D39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ea typeface="Roboto Light" panose="02000000000000000000" pitchFamily="2" charset="0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7C16A569-901B-C6A9-5510-154F90D28A49}"/>
                </a:ext>
              </a:extLst>
            </p:cNvPr>
            <p:cNvSpPr txBox="1"/>
            <p:nvPr/>
          </p:nvSpPr>
          <p:spPr>
            <a:xfrm>
              <a:off x="3437433" y="1329617"/>
              <a:ext cx="10910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1E819771-40E4-115E-1677-879EF07CAA9A}"/>
                </a:ext>
              </a:extLst>
            </p:cNvPr>
            <p:cNvSpPr txBox="1"/>
            <p:nvPr/>
          </p:nvSpPr>
          <p:spPr>
            <a:xfrm>
              <a:off x="3598250" y="1599946"/>
              <a:ext cx="8191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rgbClr val="FAC748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07</a:t>
              </a:r>
              <a:endParaRPr lang="en-US" sz="12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endParaRPr>
            </a:p>
          </p:txBody>
        </p:sp>
      </p:grpSp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15" name="TextBox 16">
            <a:extLst>
              <a:ext uri="{FF2B5EF4-FFF2-40B4-BE49-F238E27FC236}">
                <a16:creationId xmlns:a16="http://schemas.microsoft.com/office/drawing/2014/main" id="{3D5B5E83-CA68-48F2-959E-A85902916C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11678" y="1224505"/>
            <a:ext cx="2611437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000" b="1" dirty="0">
                <a:latin typeface="Calibri" panose="020F0502020204030204" pitchFamily="34" charset="0"/>
                <a:cs typeface="Arial" panose="020B0604020202020204" pitchFamily="34" charset="0"/>
              </a:rPr>
              <a:t>Main Objectives</a:t>
            </a:r>
          </a:p>
        </p:txBody>
      </p:sp>
      <p:grpSp>
        <p:nvGrpSpPr>
          <p:cNvPr id="19" name="Group 5">
            <a:extLst>
              <a:ext uri="{FF2B5EF4-FFF2-40B4-BE49-F238E27FC236}">
                <a16:creationId xmlns:a16="http://schemas.microsoft.com/office/drawing/2014/main" id="{005BB611-98D6-4AD7-8384-6BBA6A8AB77C}"/>
              </a:ext>
            </a:extLst>
          </p:cNvPr>
          <p:cNvGrpSpPr>
            <a:grpSpLocks/>
          </p:cNvGrpSpPr>
          <p:nvPr/>
        </p:nvGrpSpPr>
        <p:grpSpPr bwMode="auto">
          <a:xfrm>
            <a:off x="7563830" y="3500381"/>
            <a:ext cx="3400041" cy="1696285"/>
            <a:chOff x="2763" y="835"/>
            <a:chExt cx="2643" cy="2045"/>
          </a:xfrm>
        </p:grpSpPr>
        <p:sp>
          <p:nvSpPr>
            <p:cNvPr id="20" name="Rectangle 6">
              <a:extLst>
                <a:ext uri="{FF2B5EF4-FFF2-40B4-BE49-F238E27FC236}">
                  <a16:creationId xmlns:a16="http://schemas.microsoft.com/office/drawing/2014/main" id="{36F269EB-9CEA-40C0-91F3-D6347EE1839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47" y="2016"/>
              <a:ext cx="2159" cy="864"/>
            </a:xfrm>
            <a:prstGeom prst="rect">
              <a:avLst/>
            </a:prstGeom>
            <a:solidFill>
              <a:srgbClr val="FF9933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>
              <a:outerShdw dist="53882" dir="2700000" algn="ctr" rotWithShape="0">
                <a:schemeClr val="tx1"/>
              </a:outerShdw>
            </a:effectLst>
          </p:spPr>
          <p:txBody>
            <a:bodyPr anchor="ctr"/>
            <a:lstStyle>
              <a:lvl1pPr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3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  <a:lvl2pPr marL="742950" indent="-28575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2pPr>
              <a:lvl3pPr marL="1143000" indent="-22860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3pPr>
              <a:lvl4pPr marL="1600200" indent="-22860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2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4pPr>
              <a:lvl5pPr marL="2057400" indent="-22860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altLang="en-US" sz="2000" dirty="0">
                  <a:latin typeface="Verdana" panose="020B0604030504040204" pitchFamily="34" charset="0"/>
                  <a:cs typeface="Arial" panose="020B0604020202020204" pitchFamily="34" charset="0"/>
                </a:rPr>
                <a:t>A tool to </a:t>
              </a:r>
              <a:br>
                <a:rPr lang="en-US" altLang="en-US" sz="2000" dirty="0">
                  <a:latin typeface="Verdana" panose="020B0604030504040204" pitchFamily="34" charset="0"/>
                  <a:cs typeface="Arial" panose="020B0604020202020204" pitchFamily="34" charset="0"/>
                </a:rPr>
              </a:br>
              <a:r>
                <a:rPr lang="en-US" altLang="en-US" sz="2000" u="sng" dirty="0">
                  <a:latin typeface="Verdana" panose="020B0604030504040204" pitchFamily="34" charset="0"/>
                  <a:cs typeface="Arial" panose="020B0604020202020204" pitchFamily="34" charset="0"/>
                </a:rPr>
                <a:t>speed up</a:t>
              </a:r>
              <a:r>
                <a:rPr lang="en-US" altLang="en-US" sz="2000" dirty="0">
                  <a:latin typeface="Verdana" panose="020B0604030504040204" pitchFamily="34" charset="0"/>
                  <a:cs typeface="Arial" panose="020B0604020202020204" pitchFamily="34" charset="0"/>
                </a:rPr>
                <a:t> sales</a:t>
              </a:r>
            </a:p>
          </p:txBody>
        </p:sp>
        <p:cxnSp>
          <p:nvCxnSpPr>
            <p:cNvPr id="21" name="AutoShape 7">
              <a:extLst>
                <a:ext uri="{FF2B5EF4-FFF2-40B4-BE49-F238E27FC236}">
                  <a16:creationId xmlns:a16="http://schemas.microsoft.com/office/drawing/2014/main" id="{DE8885F3-80C2-4B33-8D0A-F3A7EF7E97CA}"/>
                </a:ext>
              </a:extLst>
            </p:cNvPr>
            <p:cNvCxnSpPr>
              <a:cxnSpLocks noChangeShapeType="1"/>
              <a:endCxn id="20" idx="0"/>
            </p:cNvCxnSpPr>
            <p:nvPr/>
          </p:nvCxnSpPr>
          <p:spPr bwMode="auto">
            <a:xfrm rot="16200000" flipH="1">
              <a:off x="2954" y="644"/>
              <a:ext cx="1181" cy="1564"/>
            </a:xfrm>
            <a:prstGeom prst="bentConnector3">
              <a:avLst>
                <a:gd name="adj1" fmla="val 50000"/>
              </a:avLst>
            </a:prstGeom>
            <a:noFill/>
            <a:ln w="38100">
              <a:solidFill>
                <a:schemeClr val="tx1"/>
              </a:solidFill>
              <a:miter lim="800000"/>
              <a:headEnd/>
              <a:tailEnd type="triangle" w="med" len="med"/>
            </a:ln>
            <a:effectLst>
              <a:outerShdw algn="ctr" rotWithShape="0">
                <a:schemeClr val="bg2"/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22" name="Group 10">
            <a:extLst>
              <a:ext uri="{FF2B5EF4-FFF2-40B4-BE49-F238E27FC236}">
                <a16:creationId xmlns:a16="http://schemas.microsoft.com/office/drawing/2014/main" id="{E0CBB7C1-C619-4166-86F6-51B9487D1FF8}"/>
              </a:ext>
            </a:extLst>
          </p:cNvPr>
          <p:cNvGrpSpPr>
            <a:grpSpLocks/>
          </p:cNvGrpSpPr>
          <p:nvPr/>
        </p:nvGrpSpPr>
        <p:grpSpPr bwMode="auto">
          <a:xfrm>
            <a:off x="6037311" y="3500060"/>
            <a:ext cx="3053390" cy="2952319"/>
            <a:chOff x="1776" y="373"/>
            <a:chExt cx="2159" cy="3558"/>
          </a:xfrm>
        </p:grpSpPr>
        <p:sp>
          <p:nvSpPr>
            <p:cNvPr id="23" name="Rectangle 11">
              <a:extLst>
                <a:ext uri="{FF2B5EF4-FFF2-40B4-BE49-F238E27FC236}">
                  <a16:creationId xmlns:a16="http://schemas.microsoft.com/office/drawing/2014/main" id="{B07E7A18-9FC0-49A5-83AA-0C3EC2AB9B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776" y="3067"/>
              <a:ext cx="2159" cy="864"/>
            </a:xfrm>
            <a:prstGeom prst="rect">
              <a:avLst/>
            </a:prstGeom>
            <a:solidFill>
              <a:srgbClr val="FF9933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>
              <a:outerShdw dist="53882" dir="2700000" algn="ctr" rotWithShape="0">
                <a:schemeClr val="tx1"/>
              </a:outerShdw>
            </a:effectLst>
          </p:spPr>
          <p:txBody>
            <a:bodyPr anchor="ctr"/>
            <a:lstStyle>
              <a:lvl1pPr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3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  <a:lvl2pPr marL="742950" indent="-28575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2pPr>
              <a:lvl3pPr marL="1143000" indent="-22860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3pPr>
              <a:lvl4pPr marL="1600200" indent="-22860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2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4pPr>
              <a:lvl5pPr marL="2057400" indent="-22860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altLang="en-US" sz="2000" dirty="0">
                  <a:latin typeface="Verdana" panose="020B0604030504040204" pitchFamily="34" charset="0"/>
                  <a:cs typeface="Arial" panose="020B0604020202020204" pitchFamily="34" charset="0"/>
                </a:rPr>
                <a:t>Targeted to </a:t>
              </a:r>
              <a:br>
                <a:rPr lang="en-US" altLang="en-US" sz="2000" dirty="0">
                  <a:latin typeface="Verdana" panose="020B0604030504040204" pitchFamily="34" charset="0"/>
                  <a:cs typeface="Arial" panose="020B0604020202020204" pitchFamily="34" charset="0"/>
                </a:rPr>
              </a:br>
              <a:r>
                <a:rPr lang="en-US" altLang="en-US" sz="2000" u="sng" dirty="0">
                  <a:latin typeface="Verdana" panose="020B0604030504040204" pitchFamily="34" charset="0"/>
                  <a:cs typeface="Arial" panose="020B0604020202020204" pitchFamily="34" charset="0"/>
                </a:rPr>
                <a:t>different</a:t>
              </a:r>
              <a:r>
                <a:rPr lang="en-US" altLang="en-US" sz="2000" dirty="0">
                  <a:latin typeface="Verdana" panose="020B0604030504040204" pitchFamily="34" charset="0"/>
                  <a:cs typeface="Arial" panose="020B0604020202020204" pitchFamily="34" charset="0"/>
                </a:rPr>
                <a:t> parties</a:t>
              </a:r>
            </a:p>
          </p:txBody>
        </p:sp>
        <p:cxnSp>
          <p:nvCxnSpPr>
            <p:cNvPr id="24" name="AutoShape 12">
              <a:extLst>
                <a:ext uri="{FF2B5EF4-FFF2-40B4-BE49-F238E27FC236}">
                  <a16:creationId xmlns:a16="http://schemas.microsoft.com/office/drawing/2014/main" id="{68AA8CF7-E83E-4649-8331-10988228C318}"/>
                </a:ext>
              </a:extLst>
            </p:cNvPr>
            <p:cNvCxnSpPr>
              <a:cxnSpLocks noChangeShapeType="1"/>
              <a:endCxn id="23" idx="0"/>
            </p:cNvCxnSpPr>
            <p:nvPr/>
          </p:nvCxnSpPr>
          <p:spPr bwMode="auto">
            <a:xfrm>
              <a:off x="2855" y="373"/>
              <a:ext cx="0" cy="2694"/>
            </a:xfrm>
            <a:prstGeom prst="straightConnector1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ffectLst>
              <a:outerShdw algn="ctr" rotWithShape="0">
                <a:schemeClr val="bg2"/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27" name="TextBox 4">
            <a:extLst>
              <a:ext uri="{FF2B5EF4-FFF2-40B4-BE49-F238E27FC236}">
                <a16:creationId xmlns:a16="http://schemas.microsoft.com/office/drawing/2014/main" id="{7F993FF2-99EC-413D-B7E7-E80B5284AA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62355" y="3981686"/>
            <a:ext cx="242683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1800" dirty="0">
                <a:latin typeface="Calibri" panose="020F0502020204030204" pitchFamily="34" charset="0"/>
                <a:cs typeface="Arial" panose="020B0604020202020204" pitchFamily="34" charset="0"/>
              </a:rPr>
              <a:t>Accelerate sales</a:t>
            </a:r>
          </a:p>
        </p:txBody>
      </p:sp>
      <p:grpSp>
        <p:nvGrpSpPr>
          <p:cNvPr id="39" name="Group 2">
            <a:extLst>
              <a:ext uri="{FF2B5EF4-FFF2-40B4-BE49-F238E27FC236}">
                <a16:creationId xmlns:a16="http://schemas.microsoft.com/office/drawing/2014/main" id="{068D9537-AF1A-4686-85A5-48BC9648E6BB}"/>
              </a:ext>
            </a:extLst>
          </p:cNvPr>
          <p:cNvGrpSpPr>
            <a:grpSpLocks/>
          </p:cNvGrpSpPr>
          <p:nvPr/>
        </p:nvGrpSpPr>
        <p:grpSpPr bwMode="auto">
          <a:xfrm>
            <a:off x="3687197" y="3499965"/>
            <a:ext cx="3862601" cy="1696703"/>
            <a:chOff x="305" y="833"/>
            <a:chExt cx="2464" cy="2047"/>
          </a:xfrm>
        </p:grpSpPr>
        <p:sp>
          <p:nvSpPr>
            <p:cNvPr id="40" name="Rectangle 3">
              <a:extLst>
                <a:ext uri="{FF2B5EF4-FFF2-40B4-BE49-F238E27FC236}">
                  <a16:creationId xmlns:a16="http://schemas.microsoft.com/office/drawing/2014/main" id="{0D0DCAD1-384C-4F32-A521-B7D67EE101C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05" y="2016"/>
              <a:ext cx="2159" cy="864"/>
            </a:xfrm>
            <a:prstGeom prst="rect">
              <a:avLst/>
            </a:prstGeom>
            <a:solidFill>
              <a:srgbClr val="FF9933"/>
            </a:solidFill>
            <a:ln w="38100">
              <a:solidFill>
                <a:schemeClr val="tx1"/>
              </a:solidFill>
              <a:miter lim="800000"/>
              <a:headEnd/>
              <a:tailEnd/>
            </a:ln>
            <a:effectLst>
              <a:outerShdw dist="53882" dir="2700000" algn="ctr" rotWithShape="0">
                <a:schemeClr val="tx1"/>
              </a:outerShdw>
            </a:effectLst>
          </p:spPr>
          <p:txBody>
            <a:bodyPr anchor="ctr"/>
            <a:lstStyle>
              <a:lvl1pPr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3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  <a:lvl2pPr marL="742950" indent="-28575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2pPr>
              <a:lvl3pPr marL="1143000" indent="-22860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3pPr>
              <a:lvl4pPr marL="1600200" indent="-22860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2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4pPr>
              <a:lvl5pPr marL="2057400" indent="-22860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altLang="en-US" sz="2000" dirty="0">
                  <a:latin typeface="Verdana" panose="020B0604030504040204" pitchFamily="34" charset="0"/>
                  <a:cs typeface="Arial" panose="020B0604020202020204" pitchFamily="34" charset="0"/>
                </a:rPr>
                <a:t>An </a:t>
              </a:r>
              <a:r>
                <a:rPr lang="en-US" altLang="en-US" sz="2000" u="sng" dirty="0">
                  <a:latin typeface="Verdana" panose="020B0604030504040204" pitchFamily="34" charset="0"/>
                  <a:cs typeface="Arial" panose="020B0604020202020204" pitchFamily="34" charset="0"/>
                </a:rPr>
                <a:t>extra</a:t>
              </a:r>
              <a:r>
                <a:rPr lang="en-US" altLang="en-US" sz="2000" dirty="0">
                  <a:latin typeface="Verdana" panose="020B0604030504040204" pitchFamily="34" charset="0"/>
                  <a:cs typeface="Arial" panose="020B0604020202020204" pitchFamily="34" charset="0"/>
                </a:rPr>
                <a:t> </a:t>
              </a:r>
              <a:br>
                <a:rPr lang="en-US" altLang="en-US" sz="2000" dirty="0">
                  <a:latin typeface="Verdana" panose="020B0604030504040204" pitchFamily="34" charset="0"/>
                  <a:cs typeface="Arial" panose="020B0604020202020204" pitchFamily="34" charset="0"/>
                </a:rPr>
              </a:br>
              <a:r>
                <a:rPr lang="en-US" altLang="en-US" sz="2000" dirty="0">
                  <a:latin typeface="Verdana" panose="020B0604030504040204" pitchFamily="34" charset="0"/>
                  <a:cs typeface="Arial" panose="020B0604020202020204" pitchFamily="34" charset="0"/>
                </a:rPr>
                <a:t>incentive to buy</a:t>
              </a:r>
            </a:p>
          </p:txBody>
        </p:sp>
        <p:cxnSp>
          <p:nvCxnSpPr>
            <p:cNvPr id="41" name="AutoShape 4">
              <a:extLst>
                <a:ext uri="{FF2B5EF4-FFF2-40B4-BE49-F238E27FC236}">
                  <a16:creationId xmlns:a16="http://schemas.microsoft.com/office/drawing/2014/main" id="{233A6A66-E18E-489A-9C05-182BAD4E39CC}"/>
                </a:ext>
              </a:extLst>
            </p:cNvPr>
            <p:cNvCxnSpPr>
              <a:cxnSpLocks noChangeShapeType="1"/>
              <a:stCxn id="42" idx="2"/>
              <a:endCxn id="40" idx="0"/>
            </p:cNvCxnSpPr>
            <p:nvPr/>
          </p:nvCxnSpPr>
          <p:spPr bwMode="auto">
            <a:xfrm rot="5400000">
              <a:off x="1485" y="733"/>
              <a:ext cx="1183" cy="1384"/>
            </a:xfrm>
            <a:prstGeom prst="bentConnector3">
              <a:avLst>
                <a:gd name="adj1" fmla="val 50000"/>
              </a:avLst>
            </a:prstGeom>
            <a:noFill/>
            <a:ln w="38100">
              <a:solidFill>
                <a:schemeClr val="tx1"/>
              </a:solidFill>
              <a:miter lim="800000"/>
              <a:headEnd/>
              <a:tailEnd type="triangle" w="med" len="med"/>
            </a:ln>
            <a:effectLst>
              <a:outerShdw algn="ctr" rotWithShape="0">
                <a:schemeClr val="bg2"/>
              </a:outerShdw>
            </a:effectLst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42" name="Rectangle 18">
            <a:extLst>
              <a:ext uri="{FF2B5EF4-FFF2-40B4-BE49-F238E27FC236}">
                <a16:creationId xmlns:a16="http://schemas.microsoft.com/office/drawing/2014/main" id="{364B3894-7AC5-40FA-BA51-255B6CD55F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89941" y="1964960"/>
            <a:ext cx="6516914" cy="1535395"/>
          </a:xfrm>
          <a:prstGeom prst="rect">
            <a:avLst/>
          </a:prstGeom>
          <a:solidFill>
            <a:srgbClr val="64A4D0"/>
          </a:solidFill>
          <a:ln w="38100">
            <a:solidFill>
              <a:schemeClr val="tx1"/>
            </a:solidFill>
            <a:miter lim="800000"/>
            <a:headEnd/>
            <a:tailEnd/>
          </a:ln>
          <a:effectLst>
            <a:outerShdw dist="53882" dir="2700000" algn="ctr" rotWithShape="0">
              <a:schemeClr val="tx1"/>
            </a:outerShdw>
          </a:effectLst>
        </p:spPr>
        <p:txBody>
          <a:bodyPr anchor="ctr"/>
          <a:lstStyle>
            <a:lvl1pPr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>
              <a:spcBef>
                <a:spcPct val="5000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000" i="1" dirty="0">
                <a:latin typeface="Verdana" panose="020B0604030504040204" pitchFamily="34" charset="0"/>
                <a:cs typeface="Arial" panose="020B0604020202020204" pitchFamily="34" charset="0"/>
              </a:rPr>
              <a:t>“A direct inducement that offers an extra value or incentive for the product to the sales force, distributors, or the ultimate consumer with the primary objective of creating an immediate sale.”</a:t>
            </a:r>
          </a:p>
        </p:txBody>
      </p:sp>
      <p:sp>
        <p:nvSpPr>
          <p:cNvPr id="44" name="TextBox 1">
            <a:extLst>
              <a:ext uri="{FF2B5EF4-FFF2-40B4-BE49-F238E27FC236}">
                <a16:creationId xmlns:a16="http://schemas.microsoft.com/office/drawing/2014/main" id="{4711F4DD-B0A2-4915-B767-1E88259D19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28129" y="4735001"/>
            <a:ext cx="2552574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marL="285750" indent="-285750" fontAlgn="base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1800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Technique</a:t>
            </a: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1800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Adv &amp; </a:t>
            </a:r>
            <a:r>
              <a:rPr lang="en-US" altLang="en-US" sz="1800" dirty="0" err="1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disadv</a:t>
            </a:r>
            <a:endParaRPr lang="en-US" altLang="en-US" sz="1800" dirty="0">
              <a:solidFill>
                <a:prstClr val="black"/>
              </a:solidFill>
              <a:latin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 fontAlgn="base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1800" dirty="0">
                <a:solidFill>
                  <a:prstClr val="black"/>
                </a:solidFill>
                <a:latin typeface="Calibri" panose="020F0502020204030204" pitchFamily="34" charset="0"/>
                <a:cs typeface="Arial" panose="020B0604020202020204" pitchFamily="34" charset="0"/>
              </a:rPr>
              <a:t>Methods</a:t>
            </a:r>
          </a:p>
        </p:txBody>
      </p:sp>
    </p:spTree>
    <p:extLst>
      <p:ext uri="{BB962C8B-B14F-4D97-AF65-F5344CB8AC3E}">
        <p14:creationId xmlns:p14="http://schemas.microsoft.com/office/powerpoint/2010/main" val="3484371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3431762" y="57499"/>
            <a:ext cx="6723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Types of Sales Promotion Activities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CF77631E-61D0-4334-B028-5A5EF693CB25}"/>
              </a:ext>
            </a:extLst>
          </p:cNvPr>
          <p:cNvGrpSpPr/>
          <p:nvPr/>
        </p:nvGrpSpPr>
        <p:grpSpPr>
          <a:xfrm>
            <a:off x="3380866" y="690310"/>
            <a:ext cx="1190600" cy="1039770"/>
            <a:chOff x="3386537" y="1329617"/>
            <a:chExt cx="1190600" cy="1039770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6FE380F3-A68B-26EA-9084-2C15BB9E43F9}"/>
                </a:ext>
              </a:extLst>
            </p:cNvPr>
            <p:cNvSpPr/>
            <p:nvPr/>
          </p:nvSpPr>
          <p:spPr>
            <a:xfrm>
              <a:off x="3386537" y="1335074"/>
              <a:ext cx="1190600" cy="988453"/>
            </a:xfrm>
            <a:prstGeom prst="rect">
              <a:avLst/>
            </a:prstGeom>
            <a:solidFill>
              <a:srgbClr val="2D395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>
                <a:ea typeface="Roboto Light" panose="02000000000000000000" pitchFamily="2" charset="0"/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7C16A569-901B-C6A9-5510-154F90D28A49}"/>
                </a:ext>
              </a:extLst>
            </p:cNvPr>
            <p:cNvSpPr txBox="1"/>
            <p:nvPr/>
          </p:nvSpPr>
          <p:spPr>
            <a:xfrm>
              <a:off x="3437433" y="1329617"/>
              <a:ext cx="109100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dirty="0">
                  <a:solidFill>
                    <a:schemeClr val="bg1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Chapter</a:t>
              </a:r>
              <a:endPara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1E819771-40E4-115E-1677-879EF07CAA9A}"/>
                </a:ext>
              </a:extLst>
            </p:cNvPr>
            <p:cNvSpPr txBox="1"/>
            <p:nvPr/>
          </p:nvSpPr>
          <p:spPr>
            <a:xfrm>
              <a:off x="3598250" y="1599946"/>
              <a:ext cx="81910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4400" b="1" dirty="0">
                  <a:solidFill>
                    <a:srgbClr val="FAC748"/>
                  </a:solidFill>
                  <a:latin typeface="Tajawal Medium" panose="00000600000000000000" pitchFamily="2" charset="-78"/>
                  <a:cs typeface="Tajawal Medium" panose="00000600000000000000" pitchFamily="2" charset="-78"/>
                </a:rPr>
                <a:t>07</a:t>
              </a:r>
              <a:endParaRPr lang="en-US" sz="12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endParaRPr>
            </a:p>
          </p:txBody>
        </p:sp>
      </p:grpSp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1420446" y="6635575"/>
            <a:ext cx="1027332" cy="169013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B7A5C821-39C7-46C4-9289-3B1D1BB17F85}"/>
              </a:ext>
            </a:extLst>
          </p:cNvPr>
          <p:cNvGrpSpPr/>
          <p:nvPr/>
        </p:nvGrpSpPr>
        <p:grpSpPr>
          <a:xfrm>
            <a:off x="5026284" y="908279"/>
            <a:ext cx="6088852" cy="5923572"/>
            <a:chOff x="5026284" y="908279"/>
            <a:chExt cx="6088852" cy="5923572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0D6E0F82-5D53-46B7-A199-11EC9CFA445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026284" y="908279"/>
              <a:ext cx="6088852" cy="5923572"/>
            </a:xfrm>
            <a:prstGeom prst="rect">
              <a:avLst/>
            </a:prstGeom>
          </p:spPr>
        </p:pic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99BD9177-B553-4D7E-8913-24742FACEDB1}"/>
                </a:ext>
              </a:extLst>
            </p:cNvPr>
            <p:cNvSpPr txBox="1"/>
            <p:nvPr/>
          </p:nvSpPr>
          <p:spPr>
            <a:xfrm>
              <a:off x="5431355" y="1192243"/>
              <a:ext cx="100899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B2C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B61651D3-777E-4C66-B370-7CCEB0A96364}"/>
                </a:ext>
              </a:extLst>
            </p:cNvPr>
            <p:cNvSpPr txBox="1"/>
            <p:nvPr/>
          </p:nvSpPr>
          <p:spPr>
            <a:xfrm>
              <a:off x="10069472" y="1160693"/>
              <a:ext cx="100899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B2B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069682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751974" y="1191344"/>
            <a:ext cx="10337666" cy="57018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250487" y="6583991"/>
            <a:ext cx="1879649" cy="30923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371054" y="265958"/>
            <a:ext cx="89716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Reasons for the Increase in Sales Promotion (Growth of SP)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33308C02-3E13-4C36-AC8E-DACFDFEF69F6}"/>
              </a:ext>
            </a:extLst>
          </p:cNvPr>
          <p:cNvGrpSpPr/>
          <p:nvPr/>
        </p:nvGrpSpPr>
        <p:grpSpPr>
          <a:xfrm>
            <a:off x="1102360" y="1305495"/>
            <a:ext cx="8661750" cy="4681538"/>
            <a:chOff x="1102360" y="1401260"/>
            <a:chExt cx="8458200" cy="4681538"/>
          </a:xfrm>
        </p:grpSpPr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478FDE51-517F-412B-9D51-19DFB458618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02360" y="1401260"/>
              <a:ext cx="8458200" cy="715963"/>
              <a:chOff x="533400" y="1600200"/>
              <a:chExt cx="8458200" cy="716229"/>
            </a:xfrm>
            <a:solidFill>
              <a:schemeClr val="accent1">
                <a:lumMod val="60000"/>
                <a:lumOff val="40000"/>
              </a:schemeClr>
            </a:solidFill>
          </p:grpSpPr>
          <p:sp>
            <p:nvSpPr>
              <p:cNvPr id="31" name="Rectangle 30">
                <a:extLst>
                  <a:ext uri="{FF2B5EF4-FFF2-40B4-BE49-F238E27FC236}">
                    <a16:creationId xmlns:a16="http://schemas.microsoft.com/office/drawing/2014/main" id="{2B541A01-CD0F-486A-ACAC-C5B514B5EE83}"/>
                  </a:ext>
                </a:extLst>
              </p:cNvPr>
              <p:cNvSpPr/>
              <p:nvPr/>
            </p:nvSpPr>
            <p:spPr>
              <a:xfrm>
                <a:off x="533400" y="2063922"/>
                <a:ext cx="8458200" cy="252507"/>
              </a:xfrm>
              <a:prstGeom prst="rect">
                <a:avLst/>
              </a:prstGeom>
              <a:grpFill/>
              <a:ln w="25400" cap="flat" cmpd="sng" algn="ctr">
                <a:solidFill>
                  <a:srgbClr val="6342A4">
                    <a:lumMod val="75000"/>
                  </a:srgbClr>
                </a:solidFill>
                <a:prstDash val="solid"/>
              </a:ln>
              <a:effectLst/>
            </p:spPr>
          </p:sp>
          <p:sp>
            <p:nvSpPr>
              <p:cNvPr id="32" name="Freeform 8">
                <a:extLst>
                  <a:ext uri="{FF2B5EF4-FFF2-40B4-BE49-F238E27FC236}">
                    <a16:creationId xmlns:a16="http://schemas.microsoft.com/office/drawing/2014/main" id="{BC966230-E55D-4FC3-8E5C-533B0541E13D}"/>
                  </a:ext>
                </a:extLst>
              </p:cNvPr>
              <p:cNvSpPr/>
              <p:nvPr/>
            </p:nvSpPr>
            <p:spPr>
              <a:xfrm>
                <a:off x="955675" y="1600200"/>
                <a:ext cx="7197725" cy="568536"/>
              </a:xfrm>
              <a:custGeom>
                <a:avLst/>
                <a:gdLst>
                  <a:gd name="connsiteX0" fmla="*/ 0 w 6826494"/>
                  <a:gd name="connsiteY0" fmla="*/ 94740 h 568428"/>
                  <a:gd name="connsiteX1" fmla="*/ 94740 w 6826494"/>
                  <a:gd name="connsiteY1" fmla="*/ 0 h 568428"/>
                  <a:gd name="connsiteX2" fmla="*/ 6731754 w 6826494"/>
                  <a:gd name="connsiteY2" fmla="*/ 0 h 568428"/>
                  <a:gd name="connsiteX3" fmla="*/ 6826494 w 6826494"/>
                  <a:gd name="connsiteY3" fmla="*/ 94740 h 568428"/>
                  <a:gd name="connsiteX4" fmla="*/ 6826494 w 6826494"/>
                  <a:gd name="connsiteY4" fmla="*/ 473688 h 568428"/>
                  <a:gd name="connsiteX5" fmla="*/ 6731754 w 6826494"/>
                  <a:gd name="connsiteY5" fmla="*/ 568428 h 568428"/>
                  <a:gd name="connsiteX6" fmla="*/ 94740 w 6826494"/>
                  <a:gd name="connsiteY6" fmla="*/ 568428 h 568428"/>
                  <a:gd name="connsiteX7" fmla="*/ 0 w 6826494"/>
                  <a:gd name="connsiteY7" fmla="*/ 473688 h 568428"/>
                  <a:gd name="connsiteX8" fmla="*/ 0 w 6826494"/>
                  <a:gd name="connsiteY8" fmla="*/ 94740 h 5684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826494" h="568428">
                    <a:moveTo>
                      <a:pt x="0" y="94740"/>
                    </a:moveTo>
                    <a:cubicBezTo>
                      <a:pt x="0" y="42417"/>
                      <a:pt x="42417" y="0"/>
                      <a:pt x="94740" y="0"/>
                    </a:cubicBezTo>
                    <a:lnTo>
                      <a:pt x="6731754" y="0"/>
                    </a:lnTo>
                    <a:cubicBezTo>
                      <a:pt x="6784077" y="0"/>
                      <a:pt x="6826494" y="42417"/>
                      <a:pt x="6826494" y="94740"/>
                    </a:cubicBezTo>
                    <a:lnTo>
                      <a:pt x="6826494" y="473688"/>
                    </a:lnTo>
                    <a:cubicBezTo>
                      <a:pt x="6826494" y="526011"/>
                      <a:pt x="6784077" y="568428"/>
                      <a:pt x="6731754" y="568428"/>
                    </a:cubicBezTo>
                    <a:lnTo>
                      <a:pt x="94740" y="568428"/>
                    </a:lnTo>
                    <a:cubicBezTo>
                      <a:pt x="42417" y="568428"/>
                      <a:pt x="0" y="526011"/>
                      <a:pt x="0" y="473688"/>
                    </a:cubicBezTo>
                    <a:lnTo>
                      <a:pt x="0" y="94740"/>
                    </a:lnTo>
                    <a:close/>
                  </a:path>
                </a:pathLst>
              </a:custGeom>
              <a:grpFill/>
              <a:ln w="25400" cap="flat" cmpd="sng" algn="ctr">
                <a:solidFill>
                  <a:sysClr val="window" lastClr="FFFFFF">
                    <a:hueOff val="0"/>
                    <a:satOff val="0"/>
                    <a:lumOff val="0"/>
                    <a:alphaOff val="0"/>
                  </a:sysClr>
                </a:solidFill>
                <a:prstDash val="solid"/>
              </a:ln>
              <a:effectLst/>
            </p:spPr>
            <p:txBody>
              <a:bodyPr lIns="251538" tIns="27748" rIns="251538" bIns="27748" spcCol="1270" anchor="ctr"/>
              <a:lstStyle/>
              <a:p>
                <a:pPr marL="0" marR="0" lvl="0" indent="0" defTabSz="80010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Growing power of retailers and declining brand loyalty (2B, carrefour)</a:t>
                </a:r>
              </a:p>
            </p:txBody>
          </p:sp>
        </p:grpSp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3692B2AF-A1E1-4198-8F4F-AB29CC23B45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02360" y="2128335"/>
              <a:ext cx="8458200" cy="649288"/>
              <a:chOff x="533400" y="2327028"/>
              <a:chExt cx="8458200" cy="650196"/>
            </a:xfrm>
            <a:solidFill>
              <a:schemeClr val="accent1">
                <a:lumMod val="60000"/>
                <a:lumOff val="40000"/>
              </a:schemeClr>
            </a:solidFill>
          </p:grpSpPr>
          <p:sp>
            <p:nvSpPr>
              <p:cNvPr id="34" name="Rectangle 33">
                <a:extLst>
                  <a:ext uri="{FF2B5EF4-FFF2-40B4-BE49-F238E27FC236}">
                    <a16:creationId xmlns:a16="http://schemas.microsoft.com/office/drawing/2014/main" id="{4DB03443-9E59-46C1-A97D-CCF3E60E5DCD}"/>
                  </a:ext>
                </a:extLst>
              </p:cNvPr>
              <p:cNvSpPr/>
              <p:nvPr/>
            </p:nvSpPr>
            <p:spPr>
              <a:xfrm>
                <a:off x="533400" y="2724458"/>
                <a:ext cx="8458200" cy="252766"/>
              </a:xfrm>
              <a:prstGeom prst="rect">
                <a:avLst/>
              </a:prstGeom>
              <a:grpFill/>
              <a:ln w="25400" cap="flat" cmpd="sng" algn="ctr">
                <a:solidFill>
                  <a:srgbClr val="6342A4">
                    <a:lumMod val="75000"/>
                  </a:srgbClr>
                </a:solidFill>
                <a:prstDash val="solid"/>
              </a:ln>
              <a:effectLst/>
            </p:spPr>
          </p:sp>
          <p:sp>
            <p:nvSpPr>
              <p:cNvPr id="35" name="Freeform 10">
                <a:extLst>
                  <a:ext uri="{FF2B5EF4-FFF2-40B4-BE49-F238E27FC236}">
                    <a16:creationId xmlns:a16="http://schemas.microsoft.com/office/drawing/2014/main" id="{5DC401C0-6187-4531-A63C-73202216E311}"/>
                  </a:ext>
                </a:extLst>
              </p:cNvPr>
              <p:cNvSpPr/>
              <p:nvPr/>
            </p:nvSpPr>
            <p:spPr>
              <a:xfrm>
                <a:off x="955675" y="2327028"/>
                <a:ext cx="6827838" cy="502352"/>
              </a:xfrm>
              <a:custGeom>
                <a:avLst/>
                <a:gdLst>
                  <a:gd name="connsiteX0" fmla="*/ 0 w 6826494"/>
                  <a:gd name="connsiteY0" fmla="*/ 83734 h 502394"/>
                  <a:gd name="connsiteX1" fmla="*/ 83734 w 6826494"/>
                  <a:gd name="connsiteY1" fmla="*/ 0 h 502394"/>
                  <a:gd name="connsiteX2" fmla="*/ 6742760 w 6826494"/>
                  <a:gd name="connsiteY2" fmla="*/ 0 h 502394"/>
                  <a:gd name="connsiteX3" fmla="*/ 6826494 w 6826494"/>
                  <a:gd name="connsiteY3" fmla="*/ 83734 h 502394"/>
                  <a:gd name="connsiteX4" fmla="*/ 6826494 w 6826494"/>
                  <a:gd name="connsiteY4" fmla="*/ 418660 h 502394"/>
                  <a:gd name="connsiteX5" fmla="*/ 6742760 w 6826494"/>
                  <a:gd name="connsiteY5" fmla="*/ 502394 h 502394"/>
                  <a:gd name="connsiteX6" fmla="*/ 83734 w 6826494"/>
                  <a:gd name="connsiteY6" fmla="*/ 502394 h 502394"/>
                  <a:gd name="connsiteX7" fmla="*/ 0 w 6826494"/>
                  <a:gd name="connsiteY7" fmla="*/ 418660 h 502394"/>
                  <a:gd name="connsiteX8" fmla="*/ 0 w 6826494"/>
                  <a:gd name="connsiteY8" fmla="*/ 83734 h 5023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826494" h="502394">
                    <a:moveTo>
                      <a:pt x="0" y="83734"/>
                    </a:moveTo>
                    <a:cubicBezTo>
                      <a:pt x="0" y="37489"/>
                      <a:pt x="37489" y="0"/>
                      <a:pt x="83734" y="0"/>
                    </a:cubicBezTo>
                    <a:lnTo>
                      <a:pt x="6742760" y="0"/>
                    </a:lnTo>
                    <a:cubicBezTo>
                      <a:pt x="6789005" y="0"/>
                      <a:pt x="6826494" y="37489"/>
                      <a:pt x="6826494" y="83734"/>
                    </a:cubicBezTo>
                    <a:lnTo>
                      <a:pt x="6826494" y="418660"/>
                    </a:lnTo>
                    <a:cubicBezTo>
                      <a:pt x="6826494" y="464905"/>
                      <a:pt x="6789005" y="502394"/>
                      <a:pt x="6742760" y="502394"/>
                    </a:cubicBezTo>
                    <a:lnTo>
                      <a:pt x="83734" y="502394"/>
                    </a:lnTo>
                    <a:cubicBezTo>
                      <a:pt x="37489" y="502394"/>
                      <a:pt x="0" y="464905"/>
                      <a:pt x="0" y="418660"/>
                    </a:cubicBezTo>
                    <a:lnTo>
                      <a:pt x="0" y="83734"/>
                    </a:lnTo>
                    <a:close/>
                  </a:path>
                </a:pathLst>
              </a:custGeom>
              <a:grpFill/>
              <a:ln w="25400" cap="flat" cmpd="sng" algn="ctr">
                <a:solidFill>
                  <a:sysClr val="window" lastClr="FFFFFF">
                    <a:hueOff val="0"/>
                    <a:satOff val="0"/>
                    <a:lumOff val="0"/>
                    <a:alphaOff val="0"/>
                  </a:sysClr>
                </a:solidFill>
                <a:prstDash val="solid"/>
              </a:ln>
              <a:effectLst/>
            </p:spPr>
            <p:txBody>
              <a:bodyPr lIns="248315" tIns="24525" rIns="248315" bIns="24525" spcCol="1270" anchor="ctr"/>
              <a:lstStyle/>
              <a:p>
                <a:pPr marL="0" marR="0" lvl="0" indent="0" defTabSz="80010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Increased promotional sensitivity (buy only in sale)</a:t>
                </a:r>
              </a:p>
            </p:txBody>
          </p:sp>
        </p:grpSp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6B8AE8BD-6B67-4A11-BAD4-E127B73B22F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02360" y="2788735"/>
              <a:ext cx="8458200" cy="650875"/>
              <a:chOff x="533400" y="2987823"/>
              <a:chExt cx="8458200" cy="650196"/>
            </a:xfrm>
            <a:solidFill>
              <a:schemeClr val="accent1">
                <a:lumMod val="60000"/>
                <a:lumOff val="40000"/>
              </a:schemeClr>
            </a:solidFill>
          </p:grpSpPr>
          <p:sp>
            <p:nvSpPr>
              <p:cNvPr id="37" name="Rectangle 36">
                <a:extLst>
                  <a:ext uri="{FF2B5EF4-FFF2-40B4-BE49-F238E27FC236}">
                    <a16:creationId xmlns:a16="http://schemas.microsoft.com/office/drawing/2014/main" id="{B91750E8-8A45-488B-AD1A-130988FAE2E5}"/>
                  </a:ext>
                </a:extLst>
              </p:cNvPr>
              <p:cNvSpPr/>
              <p:nvPr/>
            </p:nvSpPr>
            <p:spPr>
              <a:xfrm>
                <a:off x="533400" y="3385870"/>
                <a:ext cx="8458200" cy="252149"/>
              </a:xfrm>
              <a:prstGeom prst="rect">
                <a:avLst/>
              </a:prstGeom>
              <a:grpFill/>
              <a:ln w="25400" cap="flat" cmpd="sng" algn="ctr">
                <a:solidFill>
                  <a:srgbClr val="6342A4">
                    <a:lumMod val="75000"/>
                  </a:srgbClr>
                </a:solidFill>
                <a:prstDash val="solid"/>
              </a:ln>
              <a:effectLst/>
            </p:spPr>
          </p:sp>
          <p:sp>
            <p:nvSpPr>
              <p:cNvPr id="59" name="Freeform 12">
                <a:extLst>
                  <a:ext uri="{FF2B5EF4-FFF2-40B4-BE49-F238E27FC236}">
                    <a16:creationId xmlns:a16="http://schemas.microsoft.com/office/drawing/2014/main" id="{C9143658-9BAB-4ACE-98FA-C987F0E14BFF}"/>
                  </a:ext>
                </a:extLst>
              </p:cNvPr>
              <p:cNvSpPr/>
              <p:nvPr/>
            </p:nvSpPr>
            <p:spPr>
              <a:xfrm>
                <a:off x="955675" y="2987823"/>
                <a:ext cx="7883525" cy="502713"/>
              </a:xfrm>
              <a:custGeom>
                <a:avLst/>
                <a:gdLst>
                  <a:gd name="connsiteX0" fmla="*/ 0 w 6826494"/>
                  <a:gd name="connsiteY0" fmla="*/ 83734 h 502394"/>
                  <a:gd name="connsiteX1" fmla="*/ 83734 w 6826494"/>
                  <a:gd name="connsiteY1" fmla="*/ 0 h 502394"/>
                  <a:gd name="connsiteX2" fmla="*/ 6742760 w 6826494"/>
                  <a:gd name="connsiteY2" fmla="*/ 0 h 502394"/>
                  <a:gd name="connsiteX3" fmla="*/ 6826494 w 6826494"/>
                  <a:gd name="connsiteY3" fmla="*/ 83734 h 502394"/>
                  <a:gd name="connsiteX4" fmla="*/ 6826494 w 6826494"/>
                  <a:gd name="connsiteY4" fmla="*/ 418660 h 502394"/>
                  <a:gd name="connsiteX5" fmla="*/ 6742760 w 6826494"/>
                  <a:gd name="connsiteY5" fmla="*/ 502394 h 502394"/>
                  <a:gd name="connsiteX6" fmla="*/ 83734 w 6826494"/>
                  <a:gd name="connsiteY6" fmla="*/ 502394 h 502394"/>
                  <a:gd name="connsiteX7" fmla="*/ 0 w 6826494"/>
                  <a:gd name="connsiteY7" fmla="*/ 418660 h 502394"/>
                  <a:gd name="connsiteX8" fmla="*/ 0 w 6826494"/>
                  <a:gd name="connsiteY8" fmla="*/ 83734 h 5023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826494" h="502394">
                    <a:moveTo>
                      <a:pt x="0" y="83734"/>
                    </a:moveTo>
                    <a:cubicBezTo>
                      <a:pt x="0" y="37489"/>
                      <a:pt x="37489" y="0"/>
                      <a:pt x="83734" y="0"/>
                    </a:cubicBezTo>
                    <a:lnTo>
                      <a:pt x="6742760" y="0"/>
                    </a:lnTo>
                    <a:cubicBezTo>
                      <a:pt x="6789005" y="0"/>
                      <a:pt x="6826494" y="37489"/>
                      <a:pt x="6826494" y="83734"/>
                    </a:cubicBezTo>
                    <a:lnTo>
                      <a:pt x="6826494" y="418660"/>
                    </a:lnTo>
                    <a:cubicBezTo>
                      <a:pt x="6826494" y="464905"/>
                      <a:pt x="6789005" y="502394"/>
                      <a:pt x="6742760" y="502394"/>
                    </a:cubicBezTo>
                    <a:lnTo>
                      <a:pt x="83734" y="502394"/>
                    </a:lnTo>
                    <a:cubicBezTo>
                      <a:pt x="37489" y="502394"/>
                      <a:pt x="0" y="464905"/>
                      <a:pt x="0" y="418660"/>
                    </a:cubicBezTo>
                    <a:lnTo>
                      <a:pt x="0" y="83734"/>
                    </a:lnTo>
                    <a:close/>
                  </a:path>
                </a:pathLst>
              </a:custGeom>
              <a:grpFill/>
              <a:ln w="25400" cap="flat" cmpd="sng" algn="ctr">
                <a:solidFill>
                  <a:sysClr val="window" lastClr="FFFFFF">
                    <a:hueOff val="0"/>
                    <a:satOff val="0"/>
                    <a:lumOff val="0"/>
                    <a:alphaOff val="0"/>
                  </a:sysClr>
                </a:solidFill>
                <a:prstDash val="solid"/>
              </a:ln>
              <a:effectLst/>
            </p:spPr>
            <p:txBody>
              <a:bodyPr lIns="248315" tIns="24525" rIns="248315" bIns="24525" spcCol="1270" anchor="ctr"/>
              <a:lstStyle/>
              <a:p>
                <a:pPr marL="0" marR="0" lvl="0" indent="0" defTabSz="80010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Brand proliferation (too much brands – no significant advantage for advertising)</a:t>
                </a:r>
              </a:p>
            </p:txBody>
          </p:sp>
        </p:grpSp>
        <p:grpSp>
          <p:nvGrpSpPr>
            <p:cNvPr id="60" name="Group 59">
              <a:extLst>
                <a:ext uri="{FF2B5EF4-FFF2-40B4-BE49-F238E27FC236}">
                  <a16:creationId xmlns:a16="http://schemas.microsoft.com/office/drawing/2014/main" id="{667690FA-D5F7-4DB4-AF61-01771BD6644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02360" y="3449135"/>
              <a:ext cx="8458200" cy="650875"/>
              <a:chOff x="533400" y="3648618"/>
              <a:chExt cx="8458200" cy="650196"/>
            </a:xfrm>
            <a:solidFill>
              <a:schemeClr val="accent1">
                <a:lumMod val="60000"/>
                <a:lumOff val="40000"/>
              </a:schemeClr>
            </a:solidFill>
          </p:grpSpPr>
          <p:sp>
            <p:nvSpPr>
              <p:cNvPr id="61" name="Rectangle 60">
                <a:extLst>
                  <a:ext uri="{FF2B5EF4-FFF2-40B4-BE49-F238E27FC236}">
                    <a16:creationId xmlns:a16="http://schemas.microsoft.com/office/drawing/2014/main" id="{B871F0A9-A61E-4F75-935F-8026FF5527CE}"/>
                  </a:ext>
                </a:extLst>
              </p:cNvPr>
              <p:cNvSpPr/>
              <p:nvPr/>
            </p:nvSpPr>
            <p:spPr>
              <a:xfrm>
                <a:off x="533400" y="4046665"/>
                <a:ext cx="8458200" cy="252149"/>
              </a:xfrm>
              <a:prstGeom prst="rect">
                <a:avLst/>
              </a:prstGeom>
              <a:grpFill/>
              <a:ln w="25400" cap="flat" cmpd="sng" algn="ctr">
                <a:solidFill>
                  <a:srgbClr val="6342A4">
                    <a:lumMod val="75000"/>
                  </a:srgbClr>
                </a:solidFill>
                <a:prstDash val="solid"/>
              </a:ln>
              <a:effectLst/>
            </p:spPr>
          </p:sp>
          <p:sp>
            <p:nvSpPr>
              <p:cNvPr id="62" name="Freeform 14">
                <a:extLst>
                  <a:ext uri="{FF2B5EF4-FFF2-40B4-BE49-F238E27FC236}">
                    <a16:creationId xmlns:a16="http://schemas.microsoft.com/office/drawing/2014/main" id="{CC70D678-9136-4375-A3DD-3756F53943D7}"/>
                  </a:ext>
                </a:extLst>
              </p:cNvPr>
              <p:cNvSpPr/>
              <p:nvPr/>
            </p:nvSpPr>
            <p:spPr>
              <a:xfrm>
                <a:off x="955675" y="3648618"/>
                <a:ext cx="6827838" cy="502713"/>
              </a:xfrm>
              <a:custGeom>
                <a:avLst/>
                <a:gdLst>
                  <a:gd name="connsiteX0" fmla="*/ 0 w 6826494"/>
                  <a:gd name="connsiteY0" fmla="*/ 83734 h 502394"/>
                  <a:gd name="connsiteX1" fmla="*/ 83734 w 6826494"/>
                  <a:gd name="connsiteY1" fmla="*/ 0 h 502394"/>
                  <a:gd name="connsiteX2" fmla="*/ 6742760 w 6826494"/>
                  <a:gd name="connsiteY2" fmla="*/ 0 h 502394"/>
                  <a:gd name="connsiteX3" fmla="*/ 6826494 w 6826494"/>
                  <a:gd name="connsiteY3" fmla="*/ 83734 h 502394"/>
                  <a:gd name="connsiteX4" fmla="*/ 6826494 w 6826494"/>
                  <a:gd name="connsiteY4" fmla="*/ 418660 h 502394"/>
                  <a:gd name="connsiteX5" fmla="*/ 6742760 w 6826494"/>
                  <a:gd name="connsiteY5" fmla="*/ 502394 h 502394"/>
                  <a:gd name="connsiteX6" fmla="*/ 83734 w 6826494"/>
                  <a:gd name="connsiteY6" fmla="*/ 502394 h 502394"/>
                  <a:gd name="connsiteX7" fmla="*/ 0 w 6826494"/>
                  <a:gd name="connsiteY7" fmla="*/ 418660 h 502394"/>
                  <a:gd name="connsiteX8" fmla="*/ 0 w 6826494"/>
                  <a:gd name="connsiteY8" fmla="*/ 83734 h 5023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826494" h="502394">
                    <a:moveTo>
                      <a:pt x="0" y="83734"/>
                    </a:moveTo>
                    <a:cubicBezTo>
                      <a:pt x="0" y="37489"/>
                      <a:pt x="37489" y="0"/>
                      <a:pt x="83734" y="0"/>
                    </a:cubicBezTo>
                    <a:lnTo>
                      <a:pt x="6742760" y="0"/>
                    </a:lnTo>
                    <a:cubicBezTo>
                      <a:pt x="6789005" y="0"/>
                      <a:pt x="6826494" y="37489"/>
                      <a:pt x="6826494" y="83734"/>
                    </a:cubicBezTo>
                    <a:lnTo>
                      <a:pt x="6826494" y="418660"/>
                    </a:lnTo>
                    <a:cubicBezTo>
                      <a:pt x="6826494" y="464905"/>
                      <a:pt x="6789005" y="502394"/>
                      <a:pt x="6742760" y="502394"/>
                    </a:cubicBezTo>
                    <a:lnTo>
                      <a:pt x="83734" y="502394"/>
                    </a:lnTo>
                    <a:cubicBezTo>
                      <a:pt x="37489" y="502394"/>
                      <a:pt x="0" y="464905"/>
                      <a:pt x="0" y="418660"/>
                    </a:cubicBezTo>
                    <a:lnTo>
                      <a:pt x="0" y="83734"/>
                    </a:lnTo>
                    <a:close/>
                  </a:path>
                </a:pathLst>
              </a:custGeom>
              <a:grpFill/>
              <a:ln w="25400" cap="flat" cmpd="sng" algn="ctr">
                <a:solidFill>
                  <a:sysClr val="window" lastClr="FFFFFF">
                    <a:hueOff val="0"/>
                    <a:satOff val="0"/>
                    <a:lumOff val="0"/>
                    <a:alphaOff val="0"/>
                  </a:sysClr>
                </a:solidFill>
                <a:prstDash val="solid"/>
              </a:ln>
              <a:effectLst/>
            </p:spPr>
            <p:txBody>
              <a:bodyPr lIns="248315" tIns="24525" rIns="248315" bIns="24525" spcCol="1270" anchor="ctr"/>
              <a:lstStyle/>
              <a:p>
                <a:pPr marL="0" marR="0" lvl="0" indent="0" defTabSz="80010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Fragmentation of the consumer market (adverts are less effective)</a:t>
                </a:r>
              </a:p>
            </p:txBody>
          </p:sp>
        </p:grpSp>
        <p:grpSp>
          <p:nvGrpSpPr>
            <p:cNvPr id="63" name="Group 62">
              <a:extLst>
                <a:ext uri="{FF2B5EF4-FFF2-40B4-BE49-F238E27FC236}">
                  <a16:creationId xmlns:a16="http://schemas.microsoft.com/office/drawing/2014/main" id="{14839B51-A3FB-412D-A781-DFB512A907B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02360" y="4111123"/>
              <a:ext cx="8458200" cy="649287"/>
              <a:chOff x="533400" y="4309413"/>
              <a:chExt cx="8458200" cy="650196"/>
            </a:xfrm>
            <a:solidFill>
              <a:schemeClr val="accent1">
                <a:lumMod val="60000"/>
                <a:lumOff val="40000"/>
              </a:schemeClr>
            </a:solidFill>
          </p:grpSpPr>
          <p:sp>
            <p:nvSpPr>
              <p:cNvPr id="64" name="Rectangle 63">
                <a:extLst>
                  <a:ext uri="{FF2B5EF4-FFF2-40B4-BE49-F238E27FC236}">
                    <a16:creationId xmlns:a16="http://schemas.microsoft.com/office/drawing/2014/main" id="{C0B09967-10FE-4CFD-89D2-58BA2AF25840}"/>
                  </a:ext>
                </a:extLst>
              </p:cNvPr>
              <p:cNvSpPr/>
              <p:nvPr/>
            </p:nvSpPr>
            <p:spPr>
              <a:xfrm>
                <a:off x="533400" y="4706844"/>
                <a:ext cx="8458200" cy="252765"/>
              </a:xfrm>
              <a:prstGeom prst="rect">
                <a:avLst/>
              </a:prstGeom>
              <a:grpFill/>
              <a:ln w="25400" cap="flat" cmpd="sng" algn="ctr">
                <a:solidFill>
                  <a:srgbClr val="6342A4">
                    <a:lumMod val="75000"/>
                  </a:srgbClr>
                </a:solidFill>
                <a:prstDash val="solid"/>
              </a:ln>
              <a:effectLst/>
            </p:spPr>
          </p:sp>
          <p:sp>
            <p:nvSpPr>
              <p:cNvPr id="65" name="Freeform 16">
                <a:extLst>
                  <a:ext uri="{FF2B5EF4-FFF2-40B4-BE49-F238E27FC236}">
                    <a16:creationId xmlns:a16="http://schemas.microsoft.com/office/drawing/2014/main" id="{088D8070-EB48-4E26-A046-F919491C290B}"/>
                  </a:ext>
                </a:extLst>
              </p:cNvPr>
              <p:cNvSpPr/>
              <p:nvPr/>
            </p:nvSpPr>
            <p:spPr>
              <a:xfrm>
                <a:off x="955675" y="4309413"/>
                <a:ext cx="6827838" cy="502352"/>
              </a:xfrm>
              <a:custGeom>
                <a:avLst/>
                <a:gdLst>
                  <a:gd name="connsiteX0" fmla="*/ 0 w 6826494"/>
                  <a:gd name="connsiteY0" fmla="*/ 83734 h 502394"/>
                  <a:gd name="connsiteX1" fmla="*/ 83734 w 6826494"/>
                  <a:gd name="connsiteY1" fmla="*/ 0 h 502394"/>
                  <a:gd name="connsiteX2" fmla="*/ 6742760 w 6826494"/>
                  <a:gd name="connsiteY2" fmla="*/ 0 h 502394"/>
                  <a:gd name="connsiteX3" fmla="*/ 6826494 w 6826494"/>
                  <a:gd name="connsiteY3" fmla="*/ 83734 h 502394"/>
                  <a:gd name="connsiteX4" fmla="*/ 6826494 w 6826494"/>
                  <a:gd name="connsiteY4" fmla="*/ 418660 h 502394"/>
                  <a:gd name="connsiteX5" fmla="*/ 6742760 w 6826494"/>
                  <a:gd name="connsiteY5" fmla="*/ 502394 h 502394"/>
                  <a:gd name="connsiteX6" fmla="*/ 83734 w 6826494"/>
                  <a:gd name="connsiteY6" fmla="*/ 502394 h 502394"/>
                  <a:gd name="connsiteX7" fmla="*/ 0 w 6826494"/>
                  <a:gd name="connsiteY7" fmla="*/ 418660 h 502394"/>
                  <a:gd name="connsiteX8" fmla="*/ 0 w 6826494"/>
                  <a:gd name="connsiteY8" fmla="*/ 83734 h 5023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826494" h="502394">
                    <a:moveTo>
                      <a:pt x="0" y="83734"/>
                    </a:moveTo>
                    <a:cubicBezTo>
                      <a:pt x="0" y="37489"/>
                      <a:pt x="37489" y="0"/>
                      <a:pt x="83734" y="0"/>
                    </a:cubicBezTo>
                    <a:lnTo>
                      <a:pt x="6742760" y="0"/>
                    </a:lnTo>
                    <a:cubicBezTo>
                      <a:pt x="6789005" y="0"/>
                      <a:pt x="6826494" y="37489"/>
                      <a:pt x="6826494" y="83734"/>
                    </a:cubicBezTo>
                    <a:lnTo>
                      <a:pt x="6826494" y="418660"/>
                    </a:lnTo>
                    <a:cubicBezTo>
                      <a:pt x="6826494" y="464905"/>
                      <a:pt x="6789005" y="502394"/>
                      <a:pt x="6742760" y="502394"/>
                    </a:cubicBezTo>
                    <a:lnTo>
                      <a:pt x="83734" y="502394"/>
                    </a:lnTo>
                    <a:cubicBezTo>
                      <a:pt x="37489" y="502394"/>
                      <a:pt x="0" y="464905"/>
                      <a:pt x="0" y="418660"/>
                    </a:cubicBezTo>
                    <a:lnTo>
                      <a:pt x="0" y="83734"/>
                    </a:lnTo>
                    <a:close/>
                  </a:path>
                </a:pathLst>
              </a:custGeom>
              <a:grpFill/>
              <a:ln w="25400" cap="flat" cmpd="sng" algn="ctr">
                <a:solidFill>
                  <a:sysClr val="window" lastClr="FFFFFF">
                    <a:hueOff val="0"/>
                    <a:satOff val="0"/>
                    <a:lumOff val="0"/>
                    <a:alphaOff val="0"/>
                  </a:sysClr>
                </a:solidFill>
                <a:prstDash val="solid"/>
              </a:ln>
              <a:effectLst/>
            </p:spPr>
            <p:txBody>
              <a:bodyPr lIns="248315" tIns="24525" rIns="248315" bIns="24525" spcCol="1270" anchor="ctr"/>
              <a:lstStyle/>
              <a:p>
                <a:pPr marL="0" marR="0" lvl="0" indent="0" defTabSz="80010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Short-term focus (</a:t>
                </a:r>
                <a:r>
                  <a:rPr kumimoji="0" lang="en-US" sz="1800" b="0" i="0" u="none" strike="noStrike" kern="0" cap="none" spc="0" normalizeH="0" baseline="0" noProof="0" dirty="0" err="1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immed</a:t>
                </a:r>
                <a:r>
                  <a: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 sales)</a:t>
                </a:r>
              </a:p>
            </p:txBody>
          </p:sp>
        </p:grpSp>
        <p:grpSp>
          <p:nvGrpSpPr>
            <p:cNvPr id="66" name="Group 65">
              <a:extLst>
                <a:ext uri="{FF2B5EF4-FFF2-40B4-BE49-F238E27FC236}">
                  <a16:creationId xmlns:a16="http://schemas.microsoft.com/office/drawing/2014/main" id="{9902C315-1239-4C13-A8C6-70370FFFBE4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02360" y="4771523"/>
              <a:ext cx="8458200" cy="649287"/>
              <a:chOff x="533400" y="4970208"/>
              <a:chExt cx="8458200" cy="650196"/>
            </a:xfrm>
            <a:solidFill>
              <a:schemeClr val="accent1">
                <a:lumMod val="60000"/>
                <a:lumOff val="40000"/>
              </a:schemeClr>
            </a:solidFill>
          </p:grpSpPr>
          <p:sp>
            <p:nvSpPr>
              <p:cNvPr id="67" name="Rectangle 66">
                <a:extLst>
                  <a:ext uri="{FF2B5EF4-FFF2-40B4-BE49-F238E27FC236}">
                    <a16:creationId xmlns:a16="http://schemas.microsoft.com/office/drawing/2014/main" id="{B2681720-018B-4586-83C7-F787EDDB438C}"/>
                  </a:ext>
                </a:extLst>
              </p:cNvPr>
              <p:cNvSpPr/>
              <p:nvPr/>
            </p:nvSpPr>
            <p:spPr>
              <a:xfrm>
                <a:off x="533400" y="5367639"/>
                <a:ext cx="8458200" cy="252765"/>
              </a:xfrm>
              <a:prstGeom prst="rect">
                <a:avLst/>
              </a:prstGeom>
              <a:grpFill/>
              <a:ln w="25400" cap="flat" cmpd="sng" algn="ctr">
                <a:solidFill>
                  <a:srgbClr val="6342A4">
                    <a:lumMod val="75000"/>
                  </a:srgbClr>
                </a:solidFill>
                <a:prstDash val="solid"/>
              </a:ln>
              <a:effectLst/>
            </p:spPr>
          </p:sp>
          <p:sp>
            <p:nvSpPr>
              <p:cNvPr id="68" name="Freeform 18">
                <a:extLst>
                  <a:ext uri="{FF2B5EF4-FFF2-40B4-BE49-F238E27FC236}">
                    <a16:creationId xmlns:a16="http://schemas.microsoft.com/office/drawing/2014/main" id="{5EDBE89A-873C-42E3-A55A-3196D597E0B9}"/>
                  </a:ext>
                </a:extLst>
              </p:cNvPr>
              <p:cNvSpPr/>
              <p:nvPr/>
            </p:nvSpPr>
            <p:spPr>
              <a:xfrm>
                <a:off x="955675" y="4970208"/>
                <a:ext cx="7959725" cy="502352"/>
              </a:xfrm>
              <a:custGeom>
                <a:avLst/>
                <a:gdLst>
                  <a:gd name="connsiteX0" fmla="*/ 0 w 6826494"/>
                  <a:gd name="connsiteY0" fmla="*/ 83734 h 502394"/>
                  <a:gd name="connsiteX1" fmla="*/ 83734 w 6826494"/>
                  <a:gd name="connsiteY1" fmla="*/ 0 h 502394"/>
                  <a:gd name="connsiteX2" fmla="*/ 6742760 w 6826494"/>
                  <a:gd name="connsiteY2" fmla="*/ 0 h 502394"/>
                  <a:gd name="connsiteX3" fmla="*/ 6826494 w 6826494"/>
                  <a:gd name="connsiteY3" fmla="*/ 83734 h 502394"/>
                  <a:gd name="connsiteX4" fmla="*/ 6826494 w 6826494"/>
                  <a:gd name="connsiteY4" fmla="*/ 418660 h 502394"/>
                  <a:gd name="connsiteX5" fmla="*/ 6742760 w 6826494"/>
                  <a:gd name="connsiteY5" fmla="*/ 502394 h 502394"/>
                  <a:gd name="connsiteX6" fmla="*/ 83734 w 6826494"/>
                  <a:gd name="connsiteY6" fmla="*/ 502394 h 502394"/>
                  <a:gd name="connsiteX7" fmla="*/ 0 w 6826494"/>
                  <a:gd name="connsiteY7" fmla="*/ 418660 h 502394"/>
                  <a:gd name="connsiteX8" fmla="*/ 0 w 6826494"/>
                  <a:gd name="connsiteY8" fmla="*/ 83734 h 5023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826494" h="502394">
                    <a:moveTo>
                      <a:pt x="0" y="83734"/>
                    </a:moveTo>
                    <a:cubicBezTo>
                      <a:pt x="0" y="37489"/>
                      <a:pt x="37489" y="0"/>
                      <a:pt x="83734" y="0"/>
                    </a:cubicBezTo>
                    <a:lnTo>
                      <a:pt x="6742760" y="0"/>
                    </a:lnTo>
                    <a:cubicBezTo>
                      <a:pt x="6789005" y="0"/>
                      <a:pt x="6826494" y="37489"/>
                      <a:pt x="6826494" y="83734"/>
                    </a:cubicBezTo>
                    <a:lnTo>
                      <a:pt x="6826494" y="418660"/>
                    </a:lnTo>
                    <a:cubicBezTo>
                      <a:pt x="6826494" y="464905"/>
                      <a:pt x="6789005" y="502394"/>
                      <a:pt x="6742760" y="502394"/>
                    </a:cubicBezTo>
                    <a:lnTo>
                      <a:pt x="83734" y="502394"/>
                    </a:lnTo>
                    <a:cubicBezTo>
                      <a:pt x="37489" y="502394"/>
                      <a:pt x="0" y="464905"/>
                      <a:pt x="0" y="418660"/>
                    </a:cubicBezTo>
                    <a:lnTo>
                      <a:pt x="0" y="83734"/>
                    </a:lnTo>
                    <a:close/>
                  </a:path>
                </a:pathLst>
              </a:custGeom>
              <a:grpFill/>
              <a:ln w="25400" cap="flat" cmpd="sng" algn="ctr">
                <a:solidFill>
                  <a:sysClr val="window" lastClr="FFFFFF">
                    <a:hueOff val="0"/>
                    <a:satOff val="0"/>
                    <a:lumOff val="0"/>
                    <a:alphaOff val="0"/>
                  </a:sysClr>
                </a:solidFill>
                <a:prstDash val="solid"/>
              </a:ln>
              <a:effectLst/>
            </p:spPr>
            <p:txBody>
              <a:bodyPr lIns="248315" tIns="24525" rIns="248315" bIns="24525" spcCol="1270" anchor="ctr"/>
              <a:lstStyle/>
              <a:p>
                <a:pPr marL="0" marR="0" lvl="0" indent="0" defTabSz="80010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en-US" sz="1800" i="0" u="none" strike="noStrike" kern="1200" cap="none" spc="0" normalizeH="0" baseline="0" noProof="0" dirty="0">
                    <a:ln>
                      <a:noFill/>
                    </a:ln>
                    <a:solidFill>
                      <a:schemeClr val="bg1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Increased accountability</a:t>
                </a:r>
                <a:endParaRPr kumimoji="0" lang="en-US" sz="180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grpSp>
          <p:nvGrpSpPr>
            <p:cNvPr id="69" name="Group 68">
              <a:extLst>
                <a:ext uri="{FF2B5EF4-FFF2-40B4-BE49-F238E27FC236}">
                  <a16:creationId xmlns:a16="http://schemas.microsoft.com/office/drawing/2014/main" id="{D5B5C5D1-EFDB-4369-802D-482CF731A1C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02360" y="5431923"/>
              <a:ext cx="8458200" cy="650875"/>
              <a:chOff x="533400" y="5631003"/>
              <a:chExt cx="8458200" cy="650196"/>
            </a:xfrm>
            <a:solidFill>
              <a:schemeClr val="accent1">
                <a:lumMod val="60000"/>
                <a:lumOff val="40000"/>
              </a:schemeClr>
            </a:solidFill>
          </p:grpSpPr>
          <p:sp>
            <p:nvSpPr>
              <p:cNvPr id="70" name="Rectangle 69">
                <a:extLst>
                  <a:ext uri="{FF2B5EF4-FFF2-40B4-BE49-F238E27FC236}">
                    <a16:creationId xmlns:a16="http://schemas.microsoft.com/office/drawing/2014/main" id="{690F52AE-D1E2-4B4D-8A13-2DFA41C03F68}"/>
                  </a:ext>
                </a:extLst>
              </p:cNvPr>
              <p:cNvSpPr/>
              <p:nvPr/>
            </p:nvSpPr>
            <p:spPr>
              <a:xfrm>
                <a:off x="533400" y="6029049"/>
                <a:ext cx="8458200" cy="252150"/>
              </a:xfrm>
              <a:prstGeom prst="rect">
                <a:avLst/>
              </a:prstGeom>
              <a:grpFill/>
              <a:ln w="25400" cap="flat" cmpd="sng" algn="ctr">
                <a:solidFill>
                  <a:srgbClr val="6342A4">
                    <a:lumMod val="75000"/>
                  </a:srgbClr>
                </a:solidFill>
                <a:prstDash val="solid"/>
              </a:ln>
              <a:effectLst/>
            </p:spPr>
          </p:sp>
          <p:sp>
            <p:nvSpPr>
              <p:cNvPr id="71" name="Freeform 20">
                <a:extLst>
                  <a:ext uri="{FF2B5EF4-FFF2-40B4-BE49-F238E27FC236}">
                    <a16:creationId xmlns:a16="http://schemas.microsoft.com/office/drawing/2014/main" id="{01D87C2D-83CD-4820-83AD-3BC144BDE8C2}"/>
                  </a:ext>
                </a:extLst>
              </p:cNvPr>
              <p:cNvSpPr/>
              <p:nvPr/>
            </p:nvSpPr>
            <p:spPr>
              <a:xfrm>
                <a:off x="955674" y="5631003"/>
                <a:ext cx="8035925" cy="502712"/>
              </a:xfrm>
              <a:custGeom>
                <a:avLst/>
                <a:gdLst>
                  <a:gd name="connsiteX0" fmla="*/ 0 w 6826494"/>
                  <a:gd name="connsiteY0" fmla="*/ 83734 h 502394"/>
                  <a:gd name="connsiteX1" fmla="*/ 83734 w 6826494"/>
                  <a:gd name="connsiteY1" fmla="*/ 0 h 502394"/>
                  <a:gd name="connsiteX2" fmla="*/ 6742760 w 6826494"/>
                  <a:gd name="connsiteY2" fmla="*/ 0 h 502394"/>
                  <a:gd name="connsiteX3" fmla="*/ 6826494 w 6826494"/>
                  <a:gd name="connsiteY3" fmla="*/ 83734 h 502394"/>
                  <a:gd name="connsiteX4" fmla="*/ 6826494 w 6826494"/>
                  <a:gd name="connsiteY4" fmla="*/ 418660 h 502394"/>
                  <a:gd name="connsiteX5" fmla="*/ 6742760 w 6826494"/>
                  <a:gd name="connsiteY5" fmla="*/ 502394 h 502394"/>
                  <a:gd name="connsiteX6" fmla="*/ 83734 w 6826494"/>
                  <a:gd name="connsiteY6" fmla="*/ 502394 h 502394"/>
                  <a:gd name="connsiteX7" fmla="*/ 0 w 6826494"/>
                  <a:gd name="connsiteY7" fmla="*/ 418660 h 502394"/>
                  <a:gd name="connsiteX8" fmla="*/ 0 w 6826494"/>
                  <a:gd name="connsiteY8" fmla="*/ 83734 h 50239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6826494" h="502394">
                    <a:moveTo>
                      <a:pt x="0" y="83734"/>
                    </a:moveTo>
                    <a:cubicBezTo>
                      <a:pt x="0" y="37489"/>
                      <a:pt x="37489" y="0"/>
                      <a:pt x="83734" y="0"/>
                    </a:cubicBezTo>
                    <a:lnTo>
                      <a:pt x="6742760" y="0"/>
                    </a:lnTo>
                    <a:cubicBezTo>
                      <a:pt x="6789005" y="0"/>
                      <a:pt x="6826494" y="37489"/>
                      <a:pt x="6826494" y="83734"/>
                    </a:cubicBezTo>
                    <a:lnTo>
                      <a:pt x="6826494" y="418660"/>
                    </a:lnTo>
                    <a:cubicBezTo>
                      <a:pt x="6826494" y="464905"/>
                      <a:pt x="6789005" y="502394"/>
                      <a:pt x="6742760" y="502394"/>
                    </a:cubicBezTo>
                    <a:lnTo>
                      <a:pt x="83734" y="502394"/>
                    </a:lnTo>
                    <a:cubicBezTo>
                      <a:pt x="37489" y="502394"/>
                      <a:pt x="0" y="464905"/>
                      <a:pt x="0" y="418660"/>
                    </a:cubicBezTo>
                    <a:lnTo>
                      <a:pt x="0" y="83734"/>
                    </a:lnTo>
                    <a:close/>
                  </a:path>
                </a:pathLst>
              </a:custGeom>
              <a:grpFill/>
              <a:ln w="25400" cap="flat" cmpd="sng" algn="ctr">
                <a:solidFill>
                  <a:sysClr val="window" lastClr="FFFFFF">
                    <a:hueOff val="0"/>
                    <a:satOff val="0"/>
                    <a:lumOff val="0"/>
                    <a:alphaOff val="0"/>
                  </a:sysClr>
                </a:solidFill>
                <a:prstDash val="solid"/>
              </a:ln>
              <a:effectLst/>
            </p:spPr>
            <p:txBody>
              <a:bodyPr lIns="248315" tIns="24525" rIns="248315" bIns="24525" spcCol="1270" anchor="ctr"/>
              <a:lstStyle/>
              <a:p>
                <a:pPr marL="0" marR="0" lvl="0" indent="0" defTabSz="800100" eaLnBrk="1" fontAlgn="auto" latinLnBrk="0" hangingPunct="1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Competition and clutter (</a:t>
                </a:r>
                <a:r>
                  <a:rPr kumimoji="0" lang="en-US" altLang="en-US" sz="18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  <a:ea typeface="+mn-ea"/>
                    <a:cs typeface="+mn-cs"/>
                  </a:rPr>
                  <a:t>gain or maintain a competitive advantage - Promotional offers can break through the clutter and attract attention)</a:t>
                </a: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</p:grpSp>
      <p:sp>
        <p:nvSpPr>
          <p:cNvPr id="38" name="Rectangle 37">
            <a:extLst>
              <a:ext uri="{FF2B5EF4-FFF2-40B4-BE49-F238E27FC236}">
                <a16:creationId xmlns:a16="http://schemas.microsoft.com/office/drawing/2014/main" id="{AD7FD4EF-5E71-4163-B1D9-E2D1A9017867}"/>
              </a:ext>
            </a:extLst>
          </p:cNvPr>
          <p:cNvSpPr/>
          <p:nvPr/>
        </p:nvSpPr>
        <p:spPr bwMode="auto">
          <a:xfrm>
            <a:off x="1102360" y="6390492"/>
            <a:ext cx="8458200" cy="25241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25400" cap="flat" cmpd="sng" algn="ctr">
            <a:solidFill>
              <a:srgbClr val="6342A4">
                <a:lumMod val="75000"/>
              </a:srgbClr>
            </a:solidFill>
            <a:prstDash val="solid"/>
          </a:ln>
          <a:effectLst/>
        </p:spPr>
      </p:sp>
      <p:sp>
        <p:nvSpPr>
          <p:cNvPr id="39" name="Freeform 20">
            <a:extLst>
              <a:ext uri="{FF2B5EF4-FFF2-40B4-BE49-F238E27FC236}">
                <a16:creationId xmlns:a16="http://schemas.microsoft.com/office/drawing/2014/main" id="{E08E7DE9-6795-48BD-B163-38359ADD81EB}"/>
              </a:ext>
            </a:extLst>
          </p:cNvPr>
          <p:cNvSpPr/>
          <p:nvPr/>
        </p:nvSpPr>
        <p:spPr bwMode="auto">
          <a:xfrm>
            <a:off x="1524635" y="5911288"/>
            <a:ext cx="6827838" cy="503237"/>
          </a:xfrm>
          <a:custGeom>
            <a:avLst/>
            <a:gdLst>
              <a:gd name="connsiteX0" fmla="*/ 0 w 6826494"/>
              <a:gd name="connsiteY0" fmla="*/ 83734 h 502394"/>
              <a:gd name="connsiteX1" fmla="*/ 83734 w 6826494"/>
              <a:gd name="connsiteY1" fmla="*/ 0 h 502394"/>
              <a:gd name="connsiteX2" fmla="*/ 6742760 w 6826494"/>
              <a:gd name="connsiteY2" fmla="*/ 0 h 502394"/>
              <a:gd name="connsiteX3" fmla="*/ 6826494 w 6826494"/>
              <a:gd name="connsiteY3" fmla="*/ 83734 h 502394"/>
              <a:gd name="connsiteX4" fmla="*/ 6826494 w 6826494"/>
              <a:gd name="connsiteY4" fmla="*/ 418660 h 502394"/>
              <a:gd name="connsiteX5" fmla="*/ 6742760 w 6826494"/>
              <a:gd name="connsiteY5" fmla="*/ 502394 h 502394"/>
              <a:gd name="connsiteX6" fmla="*/ 83734 w 6826494"/>
              <a:gd name="connsiteY6" fmla="*/ 502394 h 502394"/>
              <a:gd name="connsiteX7" fmla="*/ 0 w 6826494"/>
              <a:gd name="connsiteY7" fmla="*/ 418660 h 502394"/>
              <a:gd name="connsiteX8" fmla="*/ 0 w 6826494"/>
              <a:gd name="connsiteY8" fmla="*/ 83734 h 5023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6826494" h="502394">
                <a:moveTo>
                  <a:pt x="0" y="83734"/>
                </a:moveTo>
                <a:cubicBezTo>
                  <a:pt x="0" y="37489"/>
                  <a:pt x="37489" y="0"/>
                  <a:pt x="83734" y="0"/>
                </a:cubicBezTo>
                <a:lnTo>
                  <a:pt x="6742760" y="0"/>
                </a:lnTo>
                <a:cubicBezTo>
                  <a:pt x="6789005" y="0"/>
                  <a:pt x="6826494" y="37489"/>
                  <a:pt x="6826494" y="83734"/>
                </a:cubicBezTo>
                <a:lnTo>
                  <a:pt x="6826494" y="418660"/>
                </a:lnTo>
                <a:cubicBezTo>
                  <a:pt x="6826494" y="464905"/>
                  <a:pt x="6789005" y="502394"/>
                  <a:pt x="6742760" y="502394"/>
                </a:cubicBezTo>
                <a:lnTo>
                  <a:pt x="83734" y="502394"/>
                </a:lnTo>
                <a:cubicBezTo>
                  <a:pt x="37489" y="502394"/>
                  <a:pt x="0" y="464905"/>
                  <a:pt x="0" y="418660"/>
                </a:cubicBezTo>
                <a:lnTo>
                  <a:pt x="0" y="83734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25400" cap="flat" cmpd="sng" algn="ctr">
            <a:solidFill>
              <a:sysClr val="window" lastClr="FFFFFF">
                <a:hueOff val="0"/>
                <a:satOff val="0"/>
                <a:lumOff val="0"/>
                <a:alphaOff val="0"/>
              </a:sysClr>
            </a:solidFill>
            <a:prstDash val="solid"/>
          </a:ln>
          <a:effectLst/>
        </p:spPr>
        <p:txBody>
          <a:bodyPr lIns="248315" tIns="24525" rIns="248315" bIns="24525" spcCol="1270" anchor="ctr"/>
          <a:lstStyle/>
          <a:p>
            <a:pPr marL="0" marR="0" lvl="0" indent="0" defTabSz="80010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Growth of digital marketing (Social media &amp; call for action)</a:t>
            </a:r>
          </a:p>
        </p:txBody>
      </p:sp>
    </p:spTree>
    <p:extLst>
      <p:ext uri="{BB962C8B-B14F-4D97-AF65-F5344CB8AC3E}">
        <p14:creationId xmlns:p14="http://schemas.microsoft.com/office/powerpoint/2010/main" val="40352894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718501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359071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38304" y="909434"/>
            <a:ext cx="12053696" cy="58070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54963" y="106282"/>
            <a:ext cx="1227340" cy="335031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455137" y="50067"/>
            <a:ext cx="670420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Reasons for the Increase in Sales Promotion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9C8AF0E-9A3B-46A3-ADC2-C2143C929CD8}"/>
              </a:ext>
            </a:extLst>
          </p:cNvPr>
          <p:cNvSpPr txBox="1"/>
          <p:nvPr/>
        </p:nvSpPr>
        <p:spPr>
          <a:xfrm>
            <a:off x="245860" y="1065236"/>
            <a:ext cx="12053696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400" b="1" dirty="0">
                <a:solidFill>
                  <a:srgbClr val="C00000"/>
                </a:solidFill>
                <a:latin typeface="Calibri"/>
                <a:cs typeface="Times New Roman" panose="02020603050405020304" pitchFamily="18" charset="0"/>
              </a:rPr>
              <a:t>T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Times New Roman" panose="02020603050405020304" pitchFamily="18" charset="0"/>
              </a:rPr>
              <a:t>here many reasons behind the increased use of sales promotion, and the associated shift away from mass media advertising: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Growing power of retailers </a:t>
            </a: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Manufacturers used to have most of the power, now retailers, through technology, consolidation, and private labeling, have more.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Declining brand loyalty </a:t>
            </a: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Consumers are purchasing more on the basis of price, value, and convenience.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Increased promotional sensitivity </a:t>
            </a: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Consumers want to save money and respond well to promotions that allow them to do so.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Brand proliferation </a:t>
            </a: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The market has become saturated with new products, many of which lack any significant advantages that can be used as the basis of an advertising campaign.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Fragmentation of consumer markets </a:t>
            </a: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Traditional mass media advertising has become less effective and promotions are a way to reach market segments.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Short-term focus</a:t>
            </a: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- Sales promotion is seen as a way of generating an immediate increase in sales.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Increased accountability </a:t>
            </a: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Managers are under pressure to produce sales results.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Competition</a:t>
            </a: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- Promotions are a way to gain or maintain a competitive advantage.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Clutter </a:t>
            </a: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- Promotional offers can break through the clutter and attract attention.</a:t>
            </a:r>
          </a:p>
        </p:txBody>
      </p:sp>
    </p:spTree>
    <p:extLst>
      <p:ext uri="{BB962C8B-B14F-4D97-AF65-F5344CB8AC3E}">
        <p14:creationId xmlns:p14="http://schemas.microsoft.com/office/powerpoint/2010/main" val="2424879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7C4E81AA-5658-41D3-8861-7858748D1F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pic>
        <p:nvPicPr>
          <p:cNvPr id="4" name="Online Media 3" title="تابعوا عروض عيد الام من توبى">
            <a:hlinkClick r:id="" action="ppaction://media"/>
            <a:extLst>
              <a:ext uri="{FF2B5EF4-FFF2-40B4-BE49-F238E27FC236}">
                <a16:creationId xmlns:a16="http://schemas.microsoft.com/office/drawing/2014/main" id="{62D0C6CA-668F-4055-9180-551811D93FCF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-75883" y="-847878"/>
            <a:ext cx="12267883" cy="7858278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121888"/>
            <a:ext cx="4128422" cy="5736111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45860" y="1150916"/>
            <a:ext cx="9108456" cy="54599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389591" y="111533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521473" y="594702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282118" y="247085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Role of Direct Marketing in the IMC Program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75F7572-793B-4EB8-9559-2F969013346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6716" y="1421031"/>
            <a:ext cx="2725877" cy="491976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2EBC65B-972B-47DB-BFF6-EF88593644D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545172" y="1271458"/>
            <a:ext cx="2747287" cy="5436969"/>
          </a:xfrm>
          <a:prstGeom prst="rect">
            <a:avLst/>
          </a:prstGeom>
        </p:spPr>
      </p:pic>
      <p:pic>
        <p:nvPicPr>
          <p:cNvPr id="13" name="Content Placeholder 3">
            <a:extLst>
              <a:ext uri="{FF2B5EF4-FFF2-40B4-BE49-F238E27FC236}">
                <a16:creationId xmlns:a16="http://schemas.microsoft.com/office/drawing/2014/main" id="{150C4A16-EFC5-4198-A8D1-613D3C197C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03" b="6783"/>
          <a:stretch>
            <a:fillRect/>
          </a:stretch>
        </p:blipFill>
        <p:spPr>
          <a:xfrm>
            <a:off x="4145655" y="1619636"/>
            <a:ext cx="3212845" cy="4602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2500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34400" y="1357871"/>
            <a:ext cx="4209461" cy="5212778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093076" y="1447875"/>
            <a:ext cx="8477403" cy="503277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58471" y="6333434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749372" y="6610915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282118" y="247085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Concerns/Disadvantages. about the Increase in Sales Promotion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0566AC4F-BBDC-4011-9245-5D67C84BFDD9}"/>
              </a:ext>
            </a:extLst>
          </p:cNvPr>
          <p:cNvSpPr txBox="1">
            <a:spLocks/>
          </p:cNvSpPr>
          <p:nvPr/>
        </p:nvSpPr>
        <p:spPr bwMode="auto">
          <a:xfrm>
            <a:off x="1545519" y="1754948"/>
            <a:ext cx="7725481" cy="4533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buNone/>
              <a:defRPr/>
            </a:pPr>
            <a:r>
              <a:rPr lang="en-US" altLang="en-US" sz="2400" b="1" i="1" dirty="0">
                <a:solidFill>
                  <a:srgbClr val="2D3956"/>
                </a:solidFill>
              </a:rPr>
              <a:t>How Sales promotion can backfire your brand</a:t>
            </a:r>
          </a:p>
          <a:p>
            <a:pPr lvl="0" eaLnBrk="1" hangingPunct="1">
              <a:defRPr/>
            </a:pPr>
            <a:r>
              <a:rPr lang="en-US" altLang="en-US" sz="2400" dirty="0">
                <a:solidFill>
                  <a:srgbClr val="2D3956"/>
                </a:solidFill>
              </a:rPr>
              <a:t>Devalues the brand (not based on </a:t>
            </a:r>
            <a:r>
              <a:rPr lang="en-US" altLang="en-US" sz="2400" dirty="0" err="1">
                <a:solidFill>
                  <a:srgbClr val="2D3956"/>
                </a:solidFill>
              </a:rPr>
              <a:t>qlty</a:t>
            </a:r>
            <a:r>
              <a:rPr lang="en-US" altLang="en-US" sz="2400" dirty="0">
                <a:solidFill>
                  <a:srgbClr val="2D3956"/>
                </a:solidFill>
              </a:rPr>
              <a:t> &amp; brand)</a:t>
            </a:r>
          </a:p>
          <a:p>
            <a:pPr lvl="0" eaLnBrk="1" hangingPunct="1">
              <a:defRPr/>
            </a:pPr>
            <a:r>
              <a:rPr lang="en-US" altLang="en-US" sz="2400" dirty="0">
                <a:solidFill>
                  <a:srgbClr val="2D3956"/>
                </a:solidFill>
              </a:rPr>
              <a:t>Encourages consumers to purchase primarily on the basis of price (not taking </a:t>
            </a:r>
            <a:r>
              <a:rPr lang="en-US" altLang="en-US" sz="2400" dirty="0" err="1">
                <a:solidFill>
                  <a:srgbClr val="2D3956"/>
                </a:solidFill>
              </a:rPr>
              <a:t>dec.</a:t>
            </a:r>
            <a:r>
              <a:rPr lang="en-US" altLang="en-US" sz="2400" dirty="0">
                <a:solidFill>
                  <a:srgbClr val="2D3956"/>
                </a:solidFill>
              </a:rPr>
              <a:t> based on need or </a:t>
            </a:r>
            <a:r>
              <a:rPr lang="en-US" altLang="en-US" sz="2400" dirty="0" err="1">
                <a:solidFill>
                  <a:srgbClr val="2D3956"/>
                </a:solidFill>
              </a:rPr>
              <a:t>qlty</a:t>
            </a:r>
            <a:r>
              <a:rPr lang="en-US" altLang="en-US" sz="2400" dirty="0">
                <a:solidFill>
                  <a:srgbClr val="2D3956"/>
                </a:solidFill>
              </a:rPr>
              <a:t>)</a:t>
            </a:r>
          </a:p>
          <a:p>
            <a:pPr lvl="0" eaLnBrk="1" hangingPunct="1">
              <a:defRPr/>
            </a:pPr>
            <a:r>
              <a:rPr lang="en-US" altLang="en-US" sz="2400" dirty="0">
                <a:solidFill>
                  <a:srgbClr val="2D3956"/>
                </a:solidFill>
              </a:rPr>
              <a:t>Leads to companies funding short-term promotions and neglecting advertising (do adverts whole year and sell less. Only one month sell the whole store)</a:t>
            </a:r>
          </a:p>
        </p:txBody>
      </p:sp>
    </p:spTree>
    <p:extLst>
      <p:ext uri="{BB962C8B-B14F-4D97-AF65-F5344CB8AC3E}">
        <p14:creationId xmlns:p14="http://schemas.microsoft.com/office/powerpoint/2010/main" val="39759104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>
            <a:extLst>
              <a:ext uri="{FF2B5EF4-FFF2-40B4-BE49-F238E27FC236}">
                <a16:creationId xmlns:a16="http://schemas.microsoft.com/office/drawing/2014/main" id="{0858DDDC-C919-4531-99E2-0A9323E1A5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pic>
        <p:nvPicPr>
          <p:cNvPr id="4" name="Online Media 3" title="تو بى فى البلاك فرايدي عملتلك كل حاجة - تقسيط لـ 36 شهر وخصومات لـ 50% - كلمنا على 16420">
            <a:hlinkClick r:id="" action="ppaction://media"/>
            <a:extLst>
              <a:ext uri="{FF2B5EF4-FFF2-40B4-BE49-F238E27FC236}">
                <a16:creationId xmlns:a16="http://schemas.microsoft.com/office/drawing/2014/main" id="{A2CE5541-E72A-4092-9B31-BF340B60F1F4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81280" y="-529848"/>
            <a:ext cx="11543984" cy="7483099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3999" y="1121888"/>
            <a:ext cx="4128422" cy="5414161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4912" y="1321844"/>
            <a:ext cx="10063496" cy="545999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257477" y="6125558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389590" y="6609005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282118" y="76157"/>
            <a:ext cx="990988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852F4A"/>
                </a:solidFill>
              </a:rPr>
              <a:t>Consumer Franchise-Building versus Nonfranchise-Building Promotions</a:t>
            </a: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BC0ABE1F-7AD0-4F28-9613-98230B8A29E9}"/>
              </a:ext>
            </a:extLst>
          </p:cNvPr>
          <p:cNvGrpSpPr>
            <a:grpSpLocks/>
          </p:cNvGrpSpPr>
          <p:nvPr/>
        </p:nvGrpSpPr>
        <p:grpSpPr bwMode="auto">
          <a:xfrm>
            <a:off x="479574" y="2166602"/>
            <a:ext cx="5061370" cy="4493541"/>
            <a:chOff x="533441" y="1853010"/>
            <a:chExt cx="4146375" cy="4218779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31" name="Freeform 7">
              <a:extLst>
                <a:ext uri="{FF2B5EF4-FFF2-40B4-BE49-F238E27FC236}">
                  <a16:creationId xmlns:a16="http://schemas.microsoft.com/office/drawing/2014/main" id="{AADE03C4-D269-4690-A19F-7E2C0E5109D8}"/>
                </a:ext>
              </a:extLst>
            </p:cNvPr>
            <p:cNvSpPr/>
            <p:nvPr/>
          </p:nvSpPr>
          <p:spPr>
            <a:xfrm>
              <a:off x="533441" y="1853010"/>
              <a:ext cx="4146374" cy="880897"/>
            </a:xfrm>
            <a:custGeom>
              <a:avLst/>
              <a:gdLst>
                <a:gd name="connsiteX0" fmla="*/ 0 w 3952391"/>
                <a:gd name="connsiteY0" fmla="*/ 0 h 880858"/>
                <a:gd name="connsiteX1" fmla="*/ 3952391 w 3952391"/>
                <a:gd name="connsiteY1" fmla="*/ 0 h 880858"/>
                <a:gd name="connsiteX2" fmla="*/ 3952391 w 3952391"/>
                <a:gd name="connsiteY2" fmla="*/ 880858 h 880858"/>
                <a:gd name="connsiteX3" fmla="*/ 0 w 3952391"/>
                <a:gd name="connsiteY3" fmla="*/ 880858 h 880858"/>
                <a:gd name="connsiteX4" fmla="*/ 0 w 3952391"/>
                <a:gd name="connsiteY4" fmla="*/ 0 h 880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52391" h="880858">
                  <a:moveTo>
                    <a:pt x="0" y="0"/>
                  </a:moveTo>
                  <a:lnTo>
                    <a:pt x="3952391" y="0"/>
                  </a:lnTo>
                  <a:lnTo>
                    <a:pt x="3952391" y="880858"/>
                  </a:lnTo>
                  <a:lnTo>
                    <a:pt x="0" y="8808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25400" cap="flat" cmpd="sng" algn="ctr">
              <a:solidFill>
                <a:srgbClr val="6342A4">
                  <a:lumMod val="75000"/>
                </a:srgbClr>
              </a:solidFill>
              <a:prstDash val="solid"/>
            </a:ln>
            <a:effectLst/>
          </p:spPr>
          <p:txBody>
            <a:bodyPr lIns="113792" tIns="65024" rIns="113792" bIns="65024" spcCol="1270" anchor="ctr"/>
            <a:lstStyle/>
            <a:p>
              <a:pPr marL="0" marR="0" lvl="0" indent="0" algn="ctr" defTabSz="71120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Consumer franchise-building (CFB) promotions</a:t>
              </a:r>
            </a:p>
          </p:txBody>
        </p:sp>
        <p:sp>
          <p:nvSpPr>
            <p:cNvPr id="32" name="Freeform 8">
              <a:extLst>
                <a:ext uri="{FF2B5EF4-FFF2-40B4-BE49-F238E27FC236}">
                  <a16:creationId xmlns:a16="http://schemas.microsoft.com/office/drawing/2014/main" id="{D25F8769-C5C2-4BE7-AF84-A410895305E9}"/>
                </a:ext>
              </a:extLst>
            </p:cNvPr>
            <p:cNvSpPr/>
            <p:nvPr/>
          </p:nvSpPr>
          <p:spPr>
            <a:xfrm>
              <a:off x="533441" y="2733907"/>
              <a:ext cx="4146375" cy="3337882"/>
            </a:xfrm>
            <a:custGeom>
              <a:avLst/>
              <a:gdLst>
                <a:gd name="connsiteX0" fmla="*/ 0 w 3952391"/>
                <a:gd name="connsiteY0" fmla="*/ 0 h 3337920"/>
                <a:gd name="connsiteX1" fmla="*/ 3952391 w 3952391"/>
                <a:gd name="connsiteY1" fmla="*/ 0 h 3337920"/>
                <a:gd name="connsiteX2" fmla="*/ 3952391 w 3952391"/>
                <a:gd name="connsiteY2" fmla="*/ 3337920 h 3337920"/>
                <a:gd name="connsiteX3" fmla="*/ 0 w 3952391"/>
                <a:gd name="connsiteY3" fmla="*/ 3337920 h 3337920"/>
                <a:gd name="connsiteX4" fmla="*/ 0 w 3952391"/>
                <a:gd name="connsiteY4" fmla="*/ 0 h 33379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52391" h="3337920">
                  <a:moveTo>
                    <a:pt x="0" y="0"/>
                  </a:moveTo>
                  <a:lnTo>
                    <a:pt x="3952391" y="0"/>
                  </a:lnTo>
                  <a:lnTo>
                    <a:pt x="3952391" y="3337920"/>
                  </a:lnTo>
                  <a:lnTo>
                    <a:pt x="0" y="333792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25400" cap="flat" cmpd="sng" algn="ctr">
              <a:solidFill>
                <a:srgbClr val="6342A4">
                  <a:lumMod val="60000"/>
                  <a:lumOff val="40000"/>
                  <a:alpha val="90000"/>
                </a:srgbClr>
              </a:solidFill>
              <a:prstDash val="solid"/>
            </a:ln>
            <a:effectLst/>
          </p:spPr>
          <p:txBody>
            <a:bodyPr lIns="85344" tIns="85344" rIns="113792" bIns="128016" spcCol="1270"/>
            <a:lstStyle/>
            <a:p>
              <a:pPr marL="171450" marR="0" lvl="1" indent="-171450" defTabSz="71120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Communicate distinctive brand attributes and contribute to the development and reinforcement of brand identity</a:t>
              </a:r>
            </a:p>
            <a:p>
              <a:pPr marL="171450" marR="0" lvl="1" indent="-171450" defTabSz="71120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Build long-term brand preference (buy again)</a:t>
              </a:r>
            </a:p>
            <a:p>
              <a:pPr marL="171450" marR="0" lvl="1" indent="-171450" defTabSz="71120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Help achieve full-price purchases that are not dependent on promotional offers</a:t>
              </a:r>
            </a:p>
            <a:p>
              <a:pPr marL="171450" marR="0" lvl="1" indent="-171450" defTabSz="71120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Capable of converting consumers to loyal customers</a:t>
              </a: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B46CA92A-67EE-4A85-BF0E-F5BE8B8F814E}"/>
              </a:ext>
            </a:extLst>
          </p:cNvPr>
          <p:cNvGrpSpPr>
            <a:grpSpLocks/>
          </p:cNvGrpSpPr>
          <p:nvPr/>
        </p:nvGrpSpPr>
        <p:grpSpPr bwMode="auto">
          <a:xfrm>
            <a:off x="5855725" y="2414568"/>
            <a:ext cx="3967311" cy="4219575"/>
            <a:chOff x="5024732" y="1853010"/>
            <a:chExt cx="3966826" cy="4218779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34" name="Freeform 9">
              <a:extLst>
                <a:ext uri="{FF2B5EF4-FFF2-40B4-BE49-F238E27FC236}">
                  <a16:creationId xmlns:a16="http://schemas.microsoft.com/office/drawing/2014/main" id="{16A651AD-D329-4EE1-B503-FBA3EC0EAE9A}"/>
                </a:ext>
              </a:extLst>
            </p:cNvPr>
            <p:cNvSpPr/>
            <p:nvPr/>
          </p:nvSpPr>
          <p:spPr>
            <a:xfrm>
              <a:off x="5024732" y="1853010"/>
              <a:ext cx="3952392" cy="880897"/>
            </a:xfrm>
            <a:custGeom>
              <a:avLst/>
              <a:gdLst>
                <a:gd name="connsiteX0" fmla="*/ 0 w 3952391"/>
                <a:gd name="connsiteY0" fmla="*/ 0 h 880858"/>
                <a:gd name="connsiteX1" fmla="*/ 3952391 w 3952391"/>
                <a:gd name="connsiteY1" fmla="*/ 0 h 880858"/>
                <a:gd name="connsiteX2" fmla="*/ 3952391 w 3952391"/>
                <a:gd name="connsiteY2" fmla="*/ 880858 h 880858"/>
                <a:gd name="connsiteX3" fmla="*/ 0 w 3952391"/>
                <a:gd name="connsiteY3" fmla="*/ 880858 h 880858"/>
                <a:gd name="connsiteX4" fmla="*/ 0 w 3952391"/>
                <a:gd name="connsiteY4" fmla="*/ 0 h 880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52391" h="880858">
                  <a:moveTo>
                    <a:pt x="0" y="0"/>
                  </a:moveTo>
                  <a:lnTo>
                    <a:pt x="3952391" y="0"/>
                  </a:lnTo>
                  <a:lnTo>
                    <a:pt x="3952391" y="880858"/>
                  </a:lnTo>
                  <a:lnTo>
                    <a:pt x="0" y="8808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25400" cap="flat" cmpd="sng" algn="ctr">
              <a:solidFill>
                <a:srgbClr val="6342A4">
                  <a:lumMod val="75000"/>
                </a:srgbClr>
              </a:solidFill>
              <a:prstDash val="solid"/>
            </a:ln>
            <a:effectLst/>
          </p:spPr>
          <p:txBody>
            <a:bodyPr lIns="113792" tIns="65024" rIns="113792" bIns="65024" spcCol="1270" anchor="ctr"/>
            <a:lstStyle/>
            <a:p>
              <a:pPr marL="0" marR="0" lvl="0" indent="0" algn="ctr" defTabSz="71120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Nonfranchise</a:t>
              </a: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-building (non-FB) promotions</a:t>
              </a:r>
            </a:p>
          </p:txBody>
        </p:sp>
        <p:sp>
          <p:nvSpPr>
            <p:cNvPr id="35" name="Freeform 10">
              <a:extLst>
                <a:ext uri="{FF2B5EF4-FFF2-40B4-BE49-F238E27FC236}">
                  <a16:creationId xmlns:a16="http://schemas.microsoft.com/office/drawing/2014/main" id="{051A77F3-B866-4B32-B2BE-9E1A8026E822}"/>
                </a:ext>
              </a:extLst>
            </p:cNvPr>
            <p:cNvSpPr/>
            <p:nvPr/>
          </p:nvSpPr>
          <p:spPr>
            <a:xfrm>
              <a:off x="5039166" y="2733907"/>
              <a:ext cx="3952392" cy="3337882"/>
            </a:xfrm>
            <a:custGeom>
              <a:avLst/>
              <a:gdLst>
                <a:gd name="connsiteX0" fmla="*/ 0 w 3952391"/>
                <a:gd name="connsiteY0" fmla="*/ 0 h 3337920"/>
                <a:gd name="connsiteX1" fmla="*/ 3952391 w 3952391"/>
                <a:gd name="connsiteY1" fmla="*/ 0 h 3337920"/>
                <a:gd name="connsiteX2" fmla="*/ 3952391 w 3952391"/>
                <a:gd name="connsiteY2" fmla="*/ 3337920 h 3337920"/>
                <a:gd name="connsiteX3" fmla="*/ 0 w 3952391"/>
                <a:gd name="connsiteY3" fmla="*/ 3337920 h 3337920"/>
                <a:gd name="connsiteX4" fmla="*/ 0 w 3952391"/>
                <a:gd name="connsiteY4" fmla="*/ 0 h 33379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52391" h="3337920">
                  <a:moveTo>
                    <a:pt x="0" y="0"/>
                  </a:moveTo>
                  <a:lnTo>
                    <a:pt x="3952391" y="0"/>
                  </a:lnTo>
                  <a:lnTo>
                    <a:pt x="3952391" y="3337920"/>
                  </a:lnTo>
                  <a:lnTo>
                    <a:pt x="0" y="333792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25400" cap="flat" cmpd="sng" algn="ctr">
              <a:solidFill>
                <a:srgbClr val="6342A4">
                  <a:lumMod val="60000"/>
                  <a:lumOff val="40000"/>
                  <a:alpha val="90000"/>
                </a:srgbClr>
              </a:solidFill>
              <a:prstDash val="solid"/>
            </a:ln>
            <a:effectLst/>
          </p:spPr>
          <p:txBody>
            <a:bodyPr lIns="85344" tIns="85344" rIns="113792" bIns="128016" spcCol="1270"/>
            <a:lstStyle/>
            <a:p>
              <a:pPr marL="171450" marR="0" lvl="1" indent="-171450" defTabSz="71120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Accelerate the purchase decision process and generate an immediate increase in sales</a:t>
              </a:r>
            </a:p>
            <a:p>
              <a:pPr marL="171450" marR="0" lvl="1" indent="-171450" defTabSz="71120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Do not contribute to the building of brand identity and image</a:t>
              </a:r>
            </a:p>
            <a:p>
              <a:pPr marL="171450" marR="0" lvl="1" indent="-171450" defTabSz="71120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Merely borrow customers from other brands</a:t>
              </a:r>
            </a:p>
          </p:txBody>
        </p:sp>
      </p:grpSp>
      <p:sp>
        <p:nvSpPr>
          <p:cNvPr id="36" name="TextBox 1">
            <a:extLst>
              <a:ext uri="{FF2B5EF4-FFF2-40B4-BE49-F238E27FC236}">
                <a16:creationId xmlns:a16="http://schemas.microsoft.com/office/drawing/2014/main" id="{9401A8CA-E593-48C2-A8D9-0D552DFE79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25962" y="1607024"/>
            <a:ext cx="18288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1800" dirty="0">
                <a:latin typeface="Calibri" panose="020F0502020204030204" pitchFamily="34" charset="0"/>
                <a:cs typeface="Arial" panose="020B0604020202020204" pitchFamily="34" charset="0"/>
              </a:rPr>
              <a:t>About Retailer not brand</a:t>
            </a:r>
          </a:p>
        </p:txBody>
      </p:sp>
      <p:sp>
        <p:nvSpPr>
          <p:cNvPr id="37" name="TextBox 13">
            <a:extLst>
              <a:ext uri="{FF2B5EF4-FFF2-40B4-BE49-F238E27FC236}">
                <a16:creationId xmlns:a16="http://schemas.microsoft.com/office/drawing/2014/main" id="{C88865C7-E800-437E-8D33-42AC4A50DF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7132" y="1665797"/>
            <a:ext cx="18288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1800" dirty="0">
                <a:latin typeface="Calibri" panose="020F0502020204030204" pitchFamily="34" charset="0"/>
                <a:cs typeface="Arial" panose="020B0604020202020204" pitchFamily="34" charset="0"/>
              </a:rPr>
              <a:t>Brand</a:t>
            </a:r>
          </a:p>
        </p:txBody>
      </p:sp>
      <p:pic>
        <p:nvPicPr>
          <p:cNvPr id="38" name="Picture 2">
            <a:extLst>
              <a:ext uri="{FF2B5EF4-FFF2-40B4-BE49-F238E27FC236}">
                <a16:creationId xmlns:a16="http://schemas.microsoft.com/office/drawing/2014/main" id="{7D0ACCD3-A423-434F-9F1A-92BEF2AAA7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4957" y="1067275"/>
            <a:ext cx="1127552" cy="1128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3">
            <a:extLst>
              <a:ext uri="{FF2B5EF4-FFF2-40B4-BE49-F238E27FC236}">
                <a16:creationId xmlns:a16="http://schemas.microsoft.com/office/drawing/2014/main" id="{73B16C29-102A-46CA-B23B-B3C5F3D138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5229" y="1018450"/>
            <a:ext cx="1130538" cy="113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4">
            <a:extLst>
              <a:ext uri="{FF2B5EF4-FFF2-40B4-BE49-F238E27FC236}">
                <a16:creationId xmlns:a16="http://schemas.microsoft.com/office/drawing/2014/main" id="{BE47BC4B-7200-40F4-A543-E71ED0A77B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1565" y="1048932"/>
            <a:ext cx="1084175" cy="113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029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166504" y="56595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7"/>
            <a:ext cx="4128422" cy="4836954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4082" y="900997"/>
            <a:ext cx="12223531" cy="595700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91191" y="32381"/>
            <a:ext cx="1454949" cy="397162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397732" y="42737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Objectives of Consumer-Oriented Sales Promotion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04EB81CA-5738-40E7-AEB0-999E7C3B9ADC}"/>
              </a:ext>
            </a:extLst>
          </p:cNvPr>
          <p:cNvSpPr txBox="1">
            <a:spLocks/>
          </p:cNvSpPr>
          <p:nvPr/>
        </p:nvSpPr>
        <p:spPr bwMode="auto">
          <a:xfrm>
            <a:off x="84081" y="900997"/>
            <a:ext cx="12223531" cy="5914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en-US" sz="2400" b="1" dirty="0">
                <a:solidFill>
                  <a:srgbClr val="C00000"/>
                </a:solidFill>
                <a:latin typeface="Calibri"/>
              </a:rPr>
              <a:t>C</a:t>
            </a:r>
            <a:r>
              <a:rPr kumimoji="0" lang="en-US" altLang="en-US" sz="2400" b="1" i="0" u="none" strike="noStrike" kern="1200" cap="none" spc="0" normalizeH="0" baseline="0" noProof="0" dirty="0" err="1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Times New Roman" panose="02020603050405020304" pitchFamily="18" charset="0"/>
              </a:rPr>
              <a:t>omparison</a:t>
            </a: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/>
                <a:ea typeface="+mn-ea"/>
                <a:cs typeface="Times New Roman" panose="02020603050405020304" pitchFamily="18" charset="0"/>
              </a:rPr>
              <a:t> between consumer franchise-building versus nonfranchise-building promotions.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Times New Roman" panose="02020603050405020304" pitchFamily="18" charset="0"/>
              </a:rPr>
              <a:t>Consumer franchise-building (CFB) promotions are sales promotion activities that: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Communicate distinctive brand attributes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Contribute to the development and reinforcement of brand identity 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Build long-term brand preferences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Help achieve full-price purchases that are not dependent on promotional offers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Capable of converting consumers to loyal customers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Calibri"/>
                <a:ea typeface="+mn-ea"/>
                <a:cs typeface="Times New Roman" panose="02020603050405020304" pitchFamily="18" charset="0"/>
              </a:rPr>
              <a:t>Nonfranchise-building promotions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Times New Roman" panose="02020603050405020304" pitchFamily="18" charset="0"/>
              </a:rPr>
              <a:t>Are designed to a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ccelerate the purchase decision process and generate an immediate increase in sales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 not communicate information about a brand’s unique features or the benefits of using it, so they do not contribute to the building of brand identity and image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Merely borrow customers from other brands</a:t>
            </a:r>
          </a:p>
          <a:p>
            <a:pPr marL="628650" marR="0" lvl="1" indent="-17145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390308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7"/>
            <a:ext cx="4128422" cy="4836954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27500" y="1390318"/>
            <a:ext cx="9108456" cy="46958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47460" y="6347797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389591" y="6522671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282118" y="247085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Objectives of Consumer-Oriented Sales Promotion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04EB81CA-5738-40E7-AEB0-999E7C3B9ADC}"/>
              </a:ext>
            </a:extLst>
          </p:cNvPr>
          <p:cNvSpPr txBox="1">
            <a:spLocks/>
          </p:cNvSpPr>
          <p:nvPr/>
        </p:nvSpPr>
        <p:spPr bwMode="auto">
          <a:xfrm>
            <a:off x="1263989" y="1814115"/>
            <a:ext cx="8589962" cy="38859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Obtaining trial and repurchase</a:t>
            </a:r>
          </a:p>
          <a:p>
            <a:pPr lvl="0" eaLnBrk="1" hangingPunct="1"/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Increasing consumption of an established brand</a:t>
            </a:r>
          </a:p>
          <a:p>
            <a:pPr lvl="0" eaLnBrk="1" hangingPunct="1"/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Defending current customers</a:t>
            </a:r>
          </a:p>
          <a:p>
            <a:pPr lvl="0" eaLnBrk="1" hangingPunct="1"/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Targeting a specific market segment</a:t>
            </a:r>
          </a:p>
          <a:p>
            <a:pPr lvl="0" eaLnBrk="1" hangingPunct="1"/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Enhancing integrated marketing communications</a:t>
            </a:r>
          </a:p>
          <a:p>
            <a:pPr lvl="0" eaLnBrk="1" hangingPunct="1"/>
            <a:r>
              <a:rPr lang="en-US" altLang="en-US" dirty="0">
                <a:solidFill>
                  <a:schemeClr val="accent1">
                    <a:lumMod val="75000"/>
                  </a:schemeClr>
                </a:solidFill>
              </a:rPr>
              <a:t>Building brand equity</a:t>
            </a:r>
          </a:p>
        </p:txBody>
      </p:sp>
    </p:spTree>
    <p:extLst>
      <p:ext uri="{BB962C8B-B14F-4D97-AF65-F5344CB8AC3E}">
        <p14:creationId xmlns:p14="http://schemas.microsoft.com/office/powerpoint/2010/main" val="42821074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6"/>
            <a:ext cx="4128422" cy="5467681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33400" y="1293355"/>
            <a:ext cx="9124500" cy="54676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203651" y="6031570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389591" y="6522671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282118" y="247085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Consumer-Oriented Sales Promotion Techniques (Freebies)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D40F82D-CD36-4B46-B487-1D526FB13D66}"/>
              </a:ext>
            </a:extLst>
          </p:cNvPr>
          <p:cNvGrpSpPr>
            <a:grpSpLocks/>
          </p:cNvGrpSpPr>
          <p:nvPr/>
        </p:nvGrpSpPr>
        <p:grpSpPr bwMode="auto">
          <a:xfrm>
            <a:off x="838200" y="1653403"/>
            <a:ext cx="8458200" cy="850900"/>
            <a:chOff x="533400" y="1730546"/>
            <a:chExt cx="8458200" cy="851445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12" name="Freeform 7">
              <a:extLst>
                <a:ext uri="{FF2B5EF4-FFF2-40B4-BE49-F238E27FC236}">
                  <a16:creationId xmlns:a16="http://schemas.microsoft.com/office/drawing/2014/main" id="{BEDA4564-2E8E-4345-B4A7-F14B8059F835}"/>
                </a:ext>
              </a:extLst>
            </p:cNvPr>
            <p:cNvSpPr/>
            <p:nvPr/>
          </p:nvSpPr>
          <p:spPr>
            <a:xfrm>
              <a:off x="533400" y="1730546"/>
              <a:ext cx="8458200" cy="503560"/>
            </a:xfrm>
            <a:custGeom>
              <a:avLst/>
              <a:gdLst>
                <a:gd name="connsiteX0" fmla="*/ 0 w 8458200"/>
                <a:gd name="connsiteY0" fmla="*/ 83949 h 503685"/>
                <a:gd name="connsiteX1" fmla="*/ 83949 w 8458200"/>
                <a:gd name="connsiteY1" fmla="*/ 0 h 503685"/>
                <a:gd name="connsiteX2" fmla="*/ 8374251 w 8458200"/>
                <a:gd name="connsiteY2" fmla="*/ 0 h 503685"/>
                <a:gd name="connsiteX3" fmla="*/ 8458200 w 8458200"/>
                <a:gd name="connsiteY3" fmla="*/ 83949 h 503685"/>
                <a:gd name="connsiteX4" fmla="*/ 8458200 w 8458200"/>
                <a:gd name="connsiteY4" fmla="*/ 419736 h 503685"/>
                <a:gd name="connsiteX5" fmla="*/ 8374251 w 8458200"/>
                <a:gd name="connsiteY5" fmla="*/ 503685 h 503685"/>
                <a:gd name="connsiteX6" fmla="*/ 83949 w 8458200"/>
                <a:gd name="connsiteY6" fmla="*/ 503685 h 503685"/>
                <a:gd name="connsiteX7" fmla="*/ 0 w 8458200"/>
                <a:gd name="connsiteY7" fmla="*/ 419736 h 503685"/>
                <a:gd name="connsiteX8" fmla="*/ 0 w 8458200"/>
                <a:gd name="connsiteY8" fmla="*/ 83949 h 503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58200" h="503685">
                  <a:moveTo>
                    <a:pt x="0" y="83949"/>
                  </a:moveTo>
                  <a:cubicBezTo>
                    <a:pt x="0" y="37585"/>
                    <a:pt x="37585" y="0"/>
                    <a:pt x="83949" y="0"/>
                  </a:cubicBezTo>
                  <a:lnTo>
                    <a:pt x="8374251" y="0"/>
                  </a:lnTo>
                  <a:cubicBezTo>
                    <a:pt x="8420615" y="0"/>
                    <a:pt x="8458200" y="37585"/>
                    <a:pt x="8458200" y="83949"/>
                  </a:cubicBezTo>
                  <a:lnTo>
                    <a:pt x="8458200" y="419736"/>
                  </a:lnTo>
                  <a:cubicBezTo>
                    <a:pt x="8458200" y="466100"/>
                    <a:pt x="8420615" y="503685"/>
                    <a:pt x="8374251" y="503685"/>
                  </a:cubicBezTo>
                  <a:lnTo>
                    <a:pt x="83949" y="503685"/>
                  </a:lnTo>
                  <a:cubicBezTo>
                    <a:pt x="37585" y="503685"/>
                    <a:pt x="0" y="466100"/>
                    <a:pt x="0" y="419736"/>
                  </a:cubicBezTo>
                  <a:lnTo>
                    <a:pt x="0" y="83949"/>
                  </a:lnTo>
                  <a:close/>
                </a:path>
              </a:pathLst>
            </a:custGeom>
            <a:grpFill/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  <p:txBody>
            <a:bodyPr lIns="104598" tIns="104598" rIns="104598" bIns="104598" spcCol="1270" anchor="ctr"/>
            <a:lstStyle/>
            <a:p>
              <a:pPr marL="0" marR="0" lvl="0" indent="0" defTabSz="9334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1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Sampling (testers) (sampling experience of uber)</a:t>
              </a:r>
              <a:endParaRPr kumimoji="0" lang="en-CA" sz="2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id="{B637EA8E-2B8E-45F9-8491-A39C88ABEF67}"/>
                </a:ext>
              </a:extLst>
            </p:cNvPr>
            <p:cNvSpPr/>
            <p:nvPr/>
          </p:nvSpPr>
          <p:spPr>
            <a:xfrm>
              <a:off x="533400" y="2234106"/>
              <a:ext cx="8458200" cy="347885"/>
            </a:xfrm>
            <a:custGeom>
              <a:avLst/>
              <a:gdLst>
                <a:gd name="connsiteX0" fmla="*/ 0 w 8458200"/>
                <a:gd name="connsiteY0" fmla="*/ 0 h 347760"/>
                <a:gd name="connsiteX1" fmla="*/ 8458200 w 8458200"/>
                <a:gd name="connsiteY1" fmla="*/ 0 h 347760"/>
                <a:gd name="connsiteX2" fmla="*/ 8458200 w 8458200"/>
                <a:gd name="connsiteY2" fmla="*/ 347760 h 347760"/>
                <a:gd name="connsiteX3" fmla="*/ 0 w 8458200"/>
                <a:gd name="connsiteY3" fmla="*/ 347760 h 347760"/>
                <a:gd name="connsiteX4" fmla="*/ 0 w 8458200"/>
                <a:gd name="connsiteY4" fmla="*/ 0 h 347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58200" h="347760">
                  <a:moveTo>
                    <a:pt x="0" y="0"/>
                  </a:moveTo>
                  <a:lnTo>
                    <a:pt x="8458200" y="0"/>
                  </a:lnTo>
                  <a:lnTo>
                    <a:pt x="8458200" y="347760"/>
                  </a:lnTo>
                  <a:lnTo>
                    <a:pt x="0" y="34776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268548" tIns="26670" rIns="149352" bIns="26670" spcCol="1270"/>
            <a:lstStyle/>
            <a:p>
              <a:pPr marL="171450" marR="0" lvl="1" indent="-171450" defTabSz="7112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20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Giving some </a:t>
              </a:r>
              <a:r>
                <a:rPr kumimoji="0" lang="en-CA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quantity of a product for no charge to induce trial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0F20BE3C-3C50-4E69-837A-70FBFF0F544C}"/>
              </a:ext>
            </a:extLst>
          </p:cNvPr>
          <p:cNvGrpSpPr>
            <a:grpSpLocks/>
          </p:cNvGrpSpPr>
          <p:nvPr/>
        </p:nvGrpSpPr>
        <p:grpSpPr bwMode="auto">
          <a:xfrm>
            <a:off x="838200" y="2491603"/>
            <a:ext cx="8458200" cy="852488"/>
            <a:chOff x="533400" y="2581991"/>
            <a:chExt cx="8458200" cy="851445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id="{8B16F9CB-E8F1-4FF1-A2C2-17EF48B749A5}"/>
                </a:ext>
              </a:extLst>
            </p:cNvPr>
            <p:cNvSpPr/>
            <p:nvPr/>
          </p:nvSpPr>
          <p:spPr>
            <a:xfrm>
              <a:off x="533400" y="2581991"/>
              <a:ext cx="8458200" cy="504207"/>
            </a:xfrm>
            <a:custGeom>
              <a:avLst/>
              <a:gdLst>
                <a:gd name="connsiteX0" fmla="*/ 0 w 8458200"/>
                <a:gd name="connsiteY0" fmla="*/ 83949 h 503685"/>
                <a:gd name="connsiteX1" fmla="*/ 83949 w 8458200"/>
                <a:gd name="connsiteY1" fmla="*/ 0 h 503685"/>
                <a:gd name="connsiteX2" fmla="*/ 8374251 w 8458200"/>
                <a:gd name="connsiteY2" fmla="*/ 0 h 503685"/>
                <a:gd name="connsiteX3" fmla="*/ 8458200 w 8458200"/>
                <a:gd name="connsiteY3" fmla="*/ 83949 h 503685"/>
                <a:gd name="connsiteX4" fmla="*/ 8458200 w 8458200"/>
                <a:gd name="connsiteY4" fmla="*/ 419736 h 503685"/>
                <a:gd name="connsiteX5" fmla="*/ 8374251 w 8458200"/>
                <a:gd name="connsiteY5" fmla="*/ 503685 h 503685"/>
                <a:gd name="connsiteX6" fmla="*/ 83949 w 8458200"/>
                <a:gd name="connsiteY6" fmla="*/ 503685 h 503685"/>
                <a:gd name="connsiteX7" fmla="*/ 0 w 8458200"/>
                <a:gd name="connsiteY7" fmla="*/ 419736 h 503685"/>
                <a:gd name="connsiteX8" fmla="*/ 0 w 8458200"/>
                <a:gd name="connsiteY8" fmla="*/ 83949 h 503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58200" h="503685">
                  <a:moveTo>
                    <a:pt x="0" y="83949"/>
                  </a:moveTo>
                  <a:cubicBezTo>
                    <a:pt x="0" y="37585"/>
                    <a:pt x="37585" y="0"/>
                    <a:pt x="83949" y="0"/>
                  </a:cubicBezTo>
                  <a:lnTo>
                    <a:pt x="8374251" y="0"/>
                  </a:lnTo>
                  <a:cubicBezTo>
                    <a:pt x="8420615" y="0"/>
                    <a:pt x="8458200" y="37585"/>
                    <a:pt x="8458200" y="83949"/>
                  </a:cubicBezTo>
                  <a:lnTo>
                    <a:pt x="8458200" y="419736"/>
                  </a:lnTo>
                  <a:cubicBezTo>
                    <a:pt x="8458200" y="466100"/>
                    <a:pt x="8420615" y="503685"/>
                    <a:pt x="8374251" y="503685"/>
                  </a:cubicBezTo>
                  <a:lnTo>
                    <a:pt x="83949" y="503685"/>
                  </a:lnTo>
                  <a:cubicBezTo>
                    <a:pt x="37585" y="503685"/>
                    <a:pt x="0" y="466100"/>
                    <a:pt x="0" y="419736"/>
                  </a:cubicBezTo>
                  <a:lnTo>
                    <a:pt x="0" y="83949"/>
                  </a:lnTo>
                  <a:close/>
                </a:path>
              </a:pathLst>
            </a:custGeom>
            <a:grpFill/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  <p:txBody>
            <a:bodyPr lIns="104598" tIns="104598" rIns="104598" bIns="104598" spcCol="1270" anchor="ctr"/>
            <a:lstStyle/>
            <a:p>
              <a:pPr marL="0" marR="0" lvl="0" indent="0" defTabSz="9334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1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Couponing (vouchers)</a:t>
              </a:r>
              <a:endParaRPr kumimoji="0" lang="en-CA" sz="2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" name="Freeform 10">
              <a:extLst>
                <a:ext uri="{FF2B5EF4-FFF2-40B4-BE49-F238E27FC236}">
                  <a16:creationId xmlns:a16="http://schemas.microsoft.com/office/drawing/2014/main" id="{CC00F77D-2EDF-41E3-81F6-111E43F7A006}"/>
                </a:ext>
              </a:extLst>
            </p:cNvPr>
            <p:cNvSpPr/>
            <p:nvPr/>
          </p:nvSpPr>
          <p:spPr>
            <a:xfrm>
              <a:off x="533400" y="3086198"/>
              <a:ext cx="8458200" cy="347238"/>
            </a:xfrm>
            <a:custGeom>
              <a:avLst/>
              <a:gdLst>
                <a:gd name="connsiteX0" fmla="*/ 0 w 8458200"/>
                <a:gd name="connsiteY0" fmla="*/ 0 h 347760"/>
                <a:gd name="connsiteX1" fmla="*/ 8458200 w 8458200"/>
                <a:gd name="connsiteY1" fmla="*/ 0 h 347760"/>
                <a:gd name="connsiteX2" fmla="*/ 8458200 w 8458200"/>
                <a:gd name="connsiteY2" fmla="*/ 347760 h 347760"/>
                <a:gd name="connsiteX3" fmla="*/ 0 w 8458200"/>
                <a:gd name="connsiteY3" fmla="*/ 347760 h 347760"/>
                <a:gd name="connsiteX4" fmla="*/ 0 w 8458200"/>
                <a:gd name="connsiteY4" fmla="*/ 0 h 347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58200" h="347760">
                  <a:moveTo>
                    <a:pt x="0" y="0"/>
                  </a:moveTo>
                  <a:lnTo>
                    <a:pt x="8458200" y="0"/>
                  </a:lnTo>
                  <a:lnTo>
                    <a:pt x="8458200" y="347760"/>
                  </a:lnTo>
                  <a:lnTo>
                    <a:pt x="0" y="34776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268548" tIns="26670" rIns="149352" bIns="26670" spcCol="1270"/>
            <a:lstStyle/>
            <a:p>
              <a:pPr marL="171450" marR="0" lvl="1" indent="-171450" defTabSz="7112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20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CA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Most widely used, and most effective sales promotion </a:t>
              </a: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tool</a:t>
              </a:r>
              <a:endParaRPr kumimoji="0" lang="en-CA" sz="18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89D9D170-6776-4BD4-813E-BA183F408E19}"/>
              </a:ext>
            </a:extLst>
          </p:cNvPr>
          <p:cNvGrpSpPr>
            <a:grpSpLocks/>
          </p:cNvGrpSpPr>
          <p:nvPr/>
        </p:nvGrpSpPr>
        <p:grpSpPr bwMode="auto">
          <a:xfrm>
            <a:off x="838200" y="3329803"/>
            <a:ext cx="8458200" cy="850900"/>
            <a:chOff x="533400" y="3433436"/>
            <a:chExt cx="8458200" cy="851445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1" name="Freeform 11">
              <a:extLst>
                <a:ext uri="{FF2B5EF4-FFF2-40B4-BE49-F238E27FC236}">
                  <a16:creationId xmlns:a16="http://schemas.microsoft.com/office/drawing/2014/main" id="{3814329A-4593-46D2-BBB1-22AA8BB52A6D}"/>
                </a:ext>
              </a:extLst>
            </p:cNvPr>
            <p:cNvSpPr/>
            <p:nvPr/>
          </p:nvSpPr>
          <p:spPr>
            <a:xfrm>
              <a:off x="533400" y="3433436"/>
              <a:ext cx="8458200" cy="503560"/>
            </a:xfrm>
            <a:custGeom>
              <a:avLst/>
              <a:gdLst>
                <a:gd name="connsiteX0" fmla="*/ 0 w 8458200"/>
                <a:gd name="connsiteY0" fmla="*/ 83949 h 503685"/>
                <a:gd name="connsiteX1" fmla="*/ 83949 w 8458200"/>
                <a:gd name="connsiteY1" fmla="*/ 0 h 503685"/>
                <a:gd name="connsiteX2" fmla="*/ 8374251 w 8458200"/>
                <a:gd name="connsiteY2" fmla="*/ 0 h 503685"/>
                <a:gd name="connsiteX3" fmla="*/ 8458200 w 8458200"/>
                <a:gd name="connsiteY3" fmla="*/ 83949 h 503685"/>
                <a:gd name="connsiteX4" fmla="*/ 8458200 w 8458200"/>
                <a:gd name="connsiteY4" fmla="*/ 419736 h 503685"/>
                <a:gd name="connsiteX5" fmla="*/ 8374251 w 8458200"/>
                <a:gd name="connsiteY5" fmla="*/ 503685 h 503685"/>
                <a:gd name="connsiteX6" fmla="*/ 83949 w 8458200"/>
                <a:gd name="connsiteY6" fmla="*/ 503685 h 503685"/>
                <a:gd name="connsiteX7" fmla="*/ 0 w 8458200"/>
                <a:gd name="connsiteY7" fmla="*/ 419736 h 503685"/>
                <a:gd name="connsiteX8" fmla="*/ 0 w 8458200"/>
                <a:gd name="connsiteY8" fmla="*/ 83949 h 503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58200" h="503685">
                  <a:moveTo>
                    <a:pt x="0" y="83949"/>
                  </a:moveTo>
                  <a:cubicBezTo>
                    <a:pt x="0" y="37585"/>
                    <a:pt x="37585" y="0"/>
                    <a:pt x="83949" y="0"/>
                  </a:cubicBezTo>
                  <a:lnTo>
                    <a:pt x="8374251" y="0"/>
                  </a:lnTo>
                  <a:cubicBezTo>
                    <a:pt x="8420615" y="0"/>
                    <a:pt x="8458200" y="37585"/>
                    <a:pt x="8458200" y="83949"/>
                  </a:cubicBezTo>
                  <a:lnTo>
                    <a:pt x="8458200" y="419736"/>
                  </a:lnTo>
                  <a:cubicBezTo>
                    <a:pt x="8458200" y="466100"/>
                    <a:pt x="8420615" y="503685"/>
                    <a:pt x="8374251" y="503685"/>
                  </a:cubicBezTo>
                  <a:lnTo>
                    <a:pt x="83949" y="503685"/>
                  </a:lnTo>
                  <a:cubicBezTo>
                    <a:pt x="37585" y="503685"/>
                    <a:pt x="0" y="466100"/>
                    <a:pt x="0" y="419736"/>
                  </a:cubicBezTo>
                  <a:lnTo>
                    <a:pt x="0" y="83949"/>
                  </a:lnTo>
                  <a:close/>
                </a:path>
              </a:pathLst>
            </a:custGeom>
            <a:grpFill/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  <p:txBody>
            <a:bodyPr lIns="104598" tIns="104598" rIns="104598" bIns="104598" spcCol="1270" anchor="ctr"/>
            <a:lstStyle/>
            <a:p>
              <a:pPr marL="0" marR="0" lvl="0" indent="0" defTabSz="9334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1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Premiums (</a:t>
              </a:r>
              <a:r>
                <a:rPr kumimoji="0" lang="en-US" sz="2100" b="0" i="0" u="none" strike="noStrike" kern="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coffeemate</a:t>
              </a:r>
              <a:r>
                <a:rPr kumimoji="0" lang="en-US" sz="21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with </a:t>
              </a:r>
              <a:r>
                <a:rPr kumimoji="0" lang="en-US" sz="2100" b="0" i="0" u="none" strike="noStrike" kern="0" cap="none" spc="0" normalizeH="0" baseline="0" noProof="0" dirty="0" err="1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nescafe</a:t>
              </a:r>
              <a:r>
                <a:rPr kumimoji="0" lang="en-US" sz="21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gold)</a:t>
              </a:r>
              <a:endParaRPr kumimoji="0" lang="en-CA" sz="2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2" name="Freeform 12">
              <a:extLst>
                <a:ext uri="{FF2B5EF4-FFF2-40B4-BE49-F238E27FC236}">
                  <a16:creationId xmlns:a16="http://schemas.microsoft.com/office/drawing/2014/main" id="{4B4C2C37-57EA-4917-8F34-660B6FEB6080}"/>
                </a:ext>
              </a:extLst>
            </p:cNvPr>
            <p:cNvSpPr/>
            <p:nvPr/>
          </p:nvSpPr>
          <p:spPr>
            <a:xfrm>
              <a:off x="533400" y="3936996"/>
              <a:ext cx="8458200" cy="347885"/>
            </a:xfrm>
            <a:custGeom>
              <a:avLst/>
              <a:gdLst>
                <a:gd name="connsiteX0" fmla="*/ 0 w 8458200"/>
                <a:gd name="connsiteY0" fmla="*/ 0 h 347760"/>
                <a:gd name="connsiteX1" fmla="*/ 8458200 w 8458200"/>
                <a:gd name="connsiteY1" fmla="*/ 0 h 347760"/>
                <a:gd name="connsiteX2" fmla="*/ 8458200 w 8458200"/>
                <a:gd name="connsiteY2" fmla="*/ 347760 h 347760"/>
                <a:gd name="connsiteX3" fmla="*/ 0 w 8458200"/>
                <a:gd name="connsiteY3" fmla="*/ 347760 h 347760"/>
                <a:gd name="connsiteX4" fmla="*/ 0 w 8458200"/>
                <a:gd name="connsiteY4" fmla="*/ 0 h 347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58200" h="347760">
                  <a:moveTo>
                    <a:pt x="0" y="0"/>
                  </a:moveTo>
                  <a:lnTo>
                    <a:pt x="8458200" y="0"/>
                  </a:lnTo>
                  <a:lnTo>
                    <a:pt x="8458200" y="347760"/>
                  </a:lnTo>
                  <a:lnTo>
                    <a:pt x="0" y="34776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268548" tIns="26670" rIns="149352" bIns="26670" spcCol="1270"/>
            <a:lstStyle/>
            <a:p>
              <a:pPr marL="171450" marR="0" lvl="1" indent="-171450" defTabSz="7112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20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Offering a product </a:t>
              </a:r>
              <a:r>
                <a:rPr kumimoji="0" lang="en-CA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or service either free or at a low price </a:t>
              </a:r>
            </a:p>
          </p:txBody>
        </p:sp>
      </p:grpSp>
      <p:grpSp>
        <p:nvGrpSpPr>
          <p:cNvPr id="24" name="Group 23">
            <a:extLst>
              <a:ext uri="{FF2B5EF4-FFF2-40B4-BE49-F238E27FC236}">
                <a16:creationId xmlns:a16="http://schemas.microsoft.com/office/drawing/2014/main" id="{9EA82895-EE81-4B7F-AB4B-306DADC949B0}"/>
              </a:ext>
            </a:extLst>
          </p:cNvPr>
          <p:cNvGrpSpPr>
            <a:grpSpLocks/>
          </p:cNvGrpSpPr>
          <p:nvPr/>
        </p:nvGrpSpPr>
        <p:grpSpPr bwMode="auto">
          <a:xfrm>
            <a:off x="838200" y="4168003"/>
            <a:ext cx="8458200" cy="1058863"/>
            <a:chOff x="533400" y="4284881"/>
            <a:chExt cx="8458200" cy="1057927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6" name="Freeform 13">
              <a:extLst>
                <a:ext uri="{FF2B5EF4-FFF2-40B4-BE49-F238E27FC236}">
                  <a16:creationId xmlns:a16="http://schemas.microsoft.com/office/drawing/2014/main" id="{D54A7E83-F2D9-4A04-8D58-127BB22AFE0C}"/>
                </a:ext>
              </a:extLst>
            </p:cNvPr>
            <p:cNvSpPr/>
            <p:nvPr/>
          </p:nvSpPr>
          <p:spPr>
            <a:xfrm>
              <a:off x="533400" y="4284881"/>
              <a:ext cx="8458200" cy="504379"/>
            </a:xfrm>
            <a:custGeom>
              <a:avLst/>
              <a:gdLst>
                <a:gd name="connsiteX0" fmla="*/ 0 w 8458200"/>
                <a:gd name="connsiteY0" fmla="*/ 83949 h 503685"/>
                <a:gd name="connsiteX1" fmla="*/ 83949 w 8458200"/>
                <a:gd name="connsiteY1" fmla="*/ 0 h 503685"/>
                <a:gd name="connsiteX2" fmla="*/ 8374251 w 8458200"/>
                <a:gd name="connsiteY2" fmla="*/ 0 h 503685"/>
                <a:gd name="connsiteX3" fmla="*/ 8458200 w 8458200"/>
                <a:gd name="connsiteY3" fmla="*/ 83949 h 503685"/>
                <a:gd name="connsiteX4" fmla="*/ 8458200 w 8458200"/>
                <a:gd name="connsiteY4" fmla="*/ 419736 h 503685"/>
                <a:gd name="connsiteX5" fmla="*/ 8374251 w 8458200"/>
                <a:gd name="connsiteY5" fmla="*/ 503685 h 503685"/>
                <a:gd name="connsiteX6" fmla="*/ 83949 w 8458200"/>
                <a:gd name="connsiteY6" fmla="*/ 503685 h 503685"/>
                <a:gd name="connsiteX7" fmla="*/ 0 w 8458200"/>
                <a:gd name="connsiteY7" fmla="*/ 419736 h 503685"/>
                <a:gd name="connsiteX8" fmla="*/ 0 w 8458200"/>
                <a:gd name="connsiteY8" fmla="*/ 83949 h 503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58200" h="503685">
                  <a:moveTo>
                    <a:pt x="0" y="83949"/>
                  </a:moveTo>
                  <a:cubicBezTo>
                    <a:pt x="0" y="37585"/>
                    <a:pt x="37585" y="0"/>
                    <a:pt x="83949" y="0"/>
                  </a:cubicBezTo>
                  <a:lnTo>
                    <a:pt x="8374251" y="0"/>
                  </a:lnTo>
                  <a:cubicBezTo>
                    <a:pt x="8420615" y="0"/>
                    <a:pt x="8458200" y="37585"/>
                    <a:pt x="8458200" y="83949"/>
                  </a:cubicBezTo>
                  <a:lnTo>
                    <a:pt x="8458200" y="419736"/>
                  </a:lnTo>
                  <a:cubicBezTo>
                    <a:pt x="8458200" y="466100"/>
                    <a:pt x="8420615" y="503685"/>
                    <a:pt x="8374251" y="503685"/>
                  </a:cubicBezTo>
                  <a:lnTo>
                    <a:pt x="83949" y="503685"/>
                  </a:lnTo>
                  <a:cubicBezTo>
                    <a:pt x="37585" y="503685"/>
                    <a:pt x="0" y="466100"/>
                    <a:pt x="0" y="419736"/>
                  </a:cubicBezTo>
                  <a:lnTo>
                    <a:pt x="0" y="83949"/>
                  </a:lnTo>
                  <a:close/>
                </a:path>
              </a:pathLst>
            </a:custGeom>
            <a:grpFill/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  <p:txBody>
            <a:bodyPr lIns="104598" tIns="104598" rIns="104598" bIns="104598" spcCol="1270" anchor="ctr"/>
            <a:lstStyle/>
            <a:p>
              <a:pPr marL="0" marR="0" lvl="0" indent="0" defTabSz="9334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1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Contests and sweepstakes </a:t>
              </a:r>
              <a:r>
                <a:rPr kumimoji="0" lang="ar-EG" sz="21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(سحوبات)</a:t>
              </a:r>
              <a:endParaRPr kumimoji="0" lang="en-CA" sz="2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8" name="Freeform 14">
              <a:extLst>
                <a:ext uri="{FF2B5EF4-FFF2-40B4-BE49-F238E27FC236}">
                  <a16:creationId xmlns:a16="http://schemas.microsoft.com/office/drawing/2014/main" id="{A8D93749-C290-42A1-9C2A-A3B3FE8194A0}"/>
                </a:ext>
              </a:extLst>
            </p:cNvPr>
            <p:cNvSpPr/>
            <p:nvPr/>
          </p:nvSpPr>
          <p:spPr>
            <a:xfrm>
              <a:off x="533400" y="4789260"/>
              <a:ext cx="8458200" cy="553548"/>
            </a:xfrm>
            <a:custGeom>
              <a:avLst/>
              <a:gdLst>
                <a:gd name="connsiteX0" fmla="*/ 0 w 8458200"/>
                <a:gd name="connsiteY0" fmla="*/ 0 h 554242"/>
                <a:gd name="connsiteX1" fmla="*/ 8458200 w 8458200"/>
                <a:gd name="connsiteY1" fmla="*/ 0 h 554242"/>
                <a:gd name="connsiteX2" fmla="*/ 8458200 w 8458200"/>
                <a:gd name="connsiteY2" fmla="*/ 554242 h 554242"/>
                <a:gd name="connsiteX3" fmla="*/ 0 w 8458200"/>
                <a:gd name="connsiteY3" fmla="*/ 554242 h 554242"/>
                <a:gd name="connsiteX4" fmla="*/ 0 w 8458200"/>
                <a:gd name="connsiteY4" fmla="*/ 0 h 5542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58200" h="554242">
                  <a:moveTo>
                    <a:pt x="0" y="0"/>
                  </a:moveTo>
                  <a:lnTo>
                    <a:pt x="8458200" y="0"/>
                  </a:lnTo>
                  <a:lnTo>
                    <a:pt x="8458200" y="554242"/>
                  </a:lnTo>
                  <a:lnTo>
                    <a:pt x="0" y="554242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268548" tIns="26670" rIns="149352" bIns="26670" spcCol="1270"/>
            <a:lstStyle/>
            <a:p>
              <a:pPr marL="171450" marR="0" lvl="1" indent="-171450" defTabSz="7112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20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800" b="1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Contest</a:t>
              </a: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:</a:t>
              </a:r>
              <a:r>
                <a:rPr kumimoji="0" lang="en-US" sz="1800" b="1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 </a:t>
              </a:r>
              <a:r>
                <a:rPr kumimoji="0" lang="en-CA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Consumers compete for prizes or money on the basis of skills or ability</a:t>
              </a:r>
            </a:p>
            <a:p>
              <a:pPr marL="171450" marR="0" lvl="1" indent="-171450" defTabSz="7112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20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CA" sz="1800" b="1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Sweepstakes</a:t>
              </a:r>
              <a:r>
                <a:rPr kumimoji="0" lang="en-CA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: Winners are determined purely by chance; does not require a proof of purchase 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2474E758-85EB-4651-8B86-8DE9B536DB8A}"/>
              </a:ext>
            </a:extLst>
          </p:cNvPr>
          <p:cNvGrpSpPr>
            <a:grpSpLocks/>
          </p:cNvGrpSpPr>
          <p:nvPr/>
        </p:nvGrpSpPr>
        <p:grpSpPr bwMode="auto">
          <a:xfrm>
            <a:off x="838200" y="5539603"/>
            <a:ext cx="8458200" cy="850900"/>
            <a:chOff x="533400" y="5342808"/>
            <a:chExt cx="8458200" cy="851445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31" name="Freeform 15">
              <a:extLst>
                <a:ext uri="{FF2B5EF4-FFF2-40B4-BE49-F238E27FC236}">
                  <a16:creationId xmlns:a16="http://schemas.microsoft.com/office/drawing/2014/main" id="{D277A2A4-BF9D-4539-B682-091484206229}"/>
                </a:ext>
              </a:extLst>
            </p:cNvPr>
            <p:cNvSpPr/>
            <p:nvPr/>
          </p:nvSpPr>
          <p:spPr>
            <a:xfrm>
              <a:off x="533400" y="5342808"/>
              <a:ext cx="8458200" cy="503560"/>
            </a:xfrm>
            <a:custGeom>
              <a:avLst/>
              <a:gdLst>
                <a:gd name="connsiteX0" fmla="*/ 0 w 8458200"/>
                <a:gd name="connsiteY0" fmla="*/ 83949 h 503685"/>
                <a:gd name="connsiteX1" fmla="*/ 83949 w 8458200"/>
                <a:gd name="connsiteY1" fmla="*/ 0 h 503685"/>
                <a:gd name="connsiteX2" fmla="*/ 8374251 w 8458200"/>
                <a:gd name="connsiteY2" fmla="*/ 0 h 503685"/>
                <a:gd name="connsiteX3" fmla="*/ 8458200 w 8458200"/>
                <a:gd name="connsiteY3" fmla="*/ 83949 h 503685"/>
                <a:gd name="connsiteX4" fmla="*/ 8458200 w 8458200"/>
                <a:gd name="connsiteY4" fmla="*/ 419736 h 503685"/>
                <a:gd name="connsiteX5" fmla="*/ 8374251 w 8458200"/>
                <a:gd name="connsiteY5" fmla="*/ 503685 h 503685"/>
                <a:gd name="connsiteX6" fmla="*/ 83949 w 8458200"/>
                <a:gd name="connsiteY6" fmla="*/ 503685 h 503685"/>
                <a:gd name="connsiteX7" fmla="*/ 0 w 8458200"/>
                <a:gd name="connsiteY7" fmla="*/ 419736 h 503685"/>
                <a:gd name="connsiteX8" fmla="*/ 0 w 8458200"/>
                <a:gd name="connsiteY8" fmla="*/ 83949 h 5036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58200" h="503685">
                  <a:moveTo>
                    <a:pt x="0" y="83949"/>
                  </a:moveTo>
                  <a:cubicBezTo>
                    <a:pt x="0" y="37585"/>
                    <a:pt x="37585" y="0"/>
                    <a:pt x="83949" y="0"/>
                  </a:cubicBezTo>
                  <a:lnTo>
                    <a:pt x="8374251" y="0"/>
                  </a:lnTo>
                  <a:cubicBezTo>
                    <a:pt x="8420615" y="0"/>
                    <a:pt x="8458200" y="37585"/>
                    <a:pt x="8458200" y="83949"/>
                  </a:cubicBezTo>
                  <a:lnTo>
                    <a:pt x="8458200" y="419736"/>
                  </a:lnTo>
                  <a:cubicBezTo>
                    <a:pt x="8458200" y="466100"/>
                    <a:pt x="8420615" y="503685"/>
                    <a:pt x="8374251" y="503685"/>
                  </a:cubicBezTo>
                  <a:lnTo>
                    <a:pt x="83949" y="503685"/>
                  </a:lnTo>
                  <a:cubicBezTo>
                    <a:pt x="37585" y="503685"/>
                    <a:pt x="0" y="466100"/>
                    <a:pt x="0" y="419736"/>
                  </a:cubicBezTo>
                  <a:lnTo>
                    <a:pt x="0" y="83949"/>
                  </a:lnTo>
                  <a:close/>
                </a:path>
              </a:pathLst>
            </a:custGeom>
            <a:grpFill/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  <p:txBody>
            <a:bodyPr lIns="104598" tIns="104598" rIns="104598" bIns="104598" spcCol="1270" anchor="ctr"/>
            <a:lstStyle/>
            <a:p>
              <a:pPr marL="0" marR="0" lvl="0" indent="0" defTabSz="9334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1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Refunds and rebates (refund next visit)</a:t>
              </a:r>
              <a:endParaRPr kumimoji="0" lang="en-CA" sz="2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2" name="Freeform 16">
              <a:extLst>
                <a:ext uri="{FF2B5EF4-FFF2-40B4-BE49-F238E27FC236}">
                  <a16:creationId xmlns:a16="http://schemas.microsoft.com/office/drawing/2014/main" id="{A86D0D31-2AA1-476D-9B91-0B08201798BA}"/>
                </a:ext>
              </a:extLst>
            </p:cNvPr>
            <p:cNvSpPr/>
            <p:nvPr/>
          </p:nvSpPr>
          <p:spPr>
            <a:xfrm>
              <a:off x="533400" y="5846368"/>
              <a:ext cx="8458200" cy="347885"/>
            </a:xfrm>
            <a:custGeom>
              <a:avLst/>
              <a:gdLst>
                <a:gd name="connsiteX0" fmla="*/ 0 w 8458200"/>
                <a:gd name="connsiteY0" fmla="*/ 0 h 347760"/>
                <a:gd name="connsiteX1" fmla="*/ 8458200 w 8458200"/>
                <a:gd name="connsiteY1" fmla="*/ 0 h 347760"/>
                <a:gd name="connsiteX2" fmla="*/ 8458200 w 8458200"/>
                <a:gd name="connsiteY2" fmla="*/ 347760 h 347760"/>
                <a:gd name="connsiteX3" fmla="*/ 0 w 8458200"/>
                <a:gd name="connsiteY3" fmla="*/ 347760 h 347760"/>
                <a:gd name="connsiteX4" fmla="*/ 0 w 8458200"/>
                <a:gd name="connsiteY4" fmla="*/ 0 h 347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58200" h="347760">
                  <a:moveTo>
                    <a:pt x="0" y="0"/>
                  </a:moveTo>
                  <a:lnTo>
                    <a:pt x="8458200" y="0"/>
                  </a:lnTo>
                  <a:lnTo>
                    <a:pt x="8458200" y="347760"/>
                  </a:lnTo>
                  <a:lnTo>
                    <a:pt x="0" y="34776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ffectLst/>
          </p:spPr>
          <p:txBody>
            <a:bodyPr lIns="268548" tIns="26670" rIns="149352" bIns="26670" spcCol="1270"/>
            <a:lstStyle/>
            <a:p>
              <a:pPr marL="171450" marR="0" lvl="1" indent="-171450" defTabSz="7112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20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Offers by the </a:t>
              </a:r>
              <a:r>
                <a:rPr kumimoji="0" lang="en-CA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manufacturer to return a portion of the product purchase </a:t>
              </a: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price</a:t>
              </a:r>
              <a:endParaRPr kumimoji="0" lang="en-CA" sz="18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09023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6"/>
            <a:ext cx="4128422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" y="1428065"/>
            <a:ext cx="9841574" cy="53717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45860" y="6056460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45860" y="6481053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Consumer-Oriented Sales Promotion Techniques (Freebies)</a:t>
            </a:r>
          </a:p>
        </p:txBody>
      </p:sp>
      <p:pic>
        <p:nvPicPr>
          <p:cNvPr id="13" name="Picture 6">
            <a:extLst>
              <a:ext uri="{FF2B5EF4-FFF2-40B4-BE49-F238E27FC236}">
                <a16:creationId xmlns:a16="http://schemas.microsoft.com/office/drawing/2014/main" id="{E02945FC-A935-43F5-91A2-0DB119FFDD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596" t="15926" r="8070" b="30740"/>
          <a:stretch>
            <a:fillRect/>
          </a:stretch>
        </p:blipFill>
        <p:spPr bwMode="auto">
          <a:xfrm>
            <a:off x="93260" y="1613136"/>
            <a:ext cx="6942138" cy="390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5">
            <a:extLst>
              <a:ext uri="{FF2B5EF4-FFF2-40B4-BE49-F238E27FC236}">
                <a16:creationId xmlns:a16="http://schemas.microsoft.com/office/drawing/2014/main" id="{98756943-AB0D-4903-AF5A-E4EAF86A4D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1029" y="1419518"/>
            <a:ext cx="2465387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Content Placeholder 3">
            <a:extLst>
              <a:ext uri="{FF2B5EF4-FFF2-40B4-BE49-F238E27FC236}">
                <a16:creationId xmlns:a16="http://schemas.microsoft.com/office/drawing/2014/main" id="{E574A93B-C6C3-4892-95F2-0AA63B40AE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211442" y="4259135"/>
            <a:ext cx="2341600" cy="2341600"/>
          </a:xfrm>
          <a:prstGeom prst="rect">
            <a:avLst/>
          </a:prstGeom>
        </p:spPr>
      </p:pic>
      <p:pic>
        <p:nvPicPr>
          <p:cNvPr id="17" name="Picture 4">
            <a:extLst>
              <a:ext uri="{FF2B5EF4-FFF2-40B4-BE49-F238E27FC236}">
                <a16:creationId xmlns:a16="http://schemas.microsoft.com/office/drawing/2014/main" id="{04906468-59A7-4340-A83B-491C8D00DE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7619" y="4601157"/>
            <a:ext cx="2524125" cy="210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4431544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6"/>
            <a:ext cx="4128422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47827" y="1035371"/>
            <a:ext cx="9279877" cy="56781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91191" y="171206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389591" y="6522671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Consumer-Oriented Sales Promotion Techniques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3479A59C-1B81-4C19-A4C3-D3CC501B8C92}"/>
              </a:ext>
            </a:extLst>
          </p:cNvPr>
          <p:cNvGrpSpPr>
            <a:grpSpLocks/>
          </p:cNvGrpSpPr>
          <p:nvPr/>
        </p:nvGrpSpPr>
        <p:grpSpPr bwMode="auto">
          <a:xfrm>
            <a:off x="685800" y="1566503"/>
            <a:ext cx="8458200" cy="973138"/>
            <a:chOff x="533400" y="1625010"/>
            <a:chExt cx="8458200" cy="973080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0" name="Freeform 7">
              <a:extLst>
                <a:ext uri="{FF2B5EF4-FFF2-40B4-BE49-F238E27FC236}">
                  <a16:creationId xmlns:a16="http://schemas.microsoft.com/office/drawing/2014/main" id="{9DF85FB3-A711-4FF7-B621-71E8A5261391}"/>
                </a:ext>
              </a:extLst>
            </p:cNvPr>
            <p:cNvSpPr/>
            <p:nvPr/>
          </p:nvSpPr>
          <p:spPr>
            <a:xfrm>
              <a:off x="533400" y="1625010"/>
              <a:ext cx="8458200" cy="576229"/>
            </a:xfrm>
            <a:custGeom>
              <a:avLst/>
              <a:gdLst>
                <a:gd name="connsiteX0" fmla="*/ 0 w 8458200"/>
                <a:gd name="connsiteY0" fmla="*/ 95942 h 575639"/>
                <a:gd name="connsiteX1" fmla="*/ 95942 w 8458200"/>
                <a:gd name="connsiteY1" fmla="*/ 0 h 575639"/>
                <a:gd name="connsiteX2" fmla="*/ 8362258 w 8458200"/>
                <a:gd name="connsiteY2" fmla="*/ 0 h 575639"/>
                <a:gd name="connsiteX3" fmla="*/ 8458200 w 8458200"/>
                <a:gd name="connsiteY3" fmla="*/ 95942 h 575639"/>
                <a:gd name="connsiteX4" fmla="*/ 8458200 w 8458200"/>
                <a:gd name="connsiteY4" fmla="*/ 479697 h 575639"/>
                <a:gd name="connsiteX5" fmla="*/ 8362258 w 8458200"/>
                <a:gd name="connsiteY5" fmla="*/ 575639 h 575639"/>
                <a:gd name="connsiteX6" fmla="*/ 95942 w 8458200"/>
                <a:gd name="connsiteY6" fmla="*/ 575639 h 575639"/>
                <a:gd name="connsiteX7" fmla="*/ 0 w 8458200"/>
                <a:gd name="connsiteY7" fmla="*/ 479697 h 575639"/>
                <a:gd name="connsiteX8" fmla="*/ 0 w 8458200"/>
                <a:gd name="connsiteY8" fmla="*/ 95942 h 5756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58200" h="575639">
                  <a:moveTo>
                    <a:pt x="0" y="95942"/>
                  </a:moveTo>
                  <a:cubicBezTo>
                    <a:pt x="0" y="42955"/>
                    <a:pt x="42955" y="0"/>
                    <a:pt x="95942" y="0"/>
                  </a:cubicBezTo>
                  <a:lnTo>
                    <a:pt x="8362258" y="0"/>
                  </a:lnTo>
                  <a:cubicBezTo>
                    <a:pt x="8415245" y="0"/>
                    <a:pt x="8458200" y="42955"/>
                    <a:pt x="8458200" y="95942"/>
                  </a:cubicBezTo>
                  <a:lnTo>
                    <a:pt x="8458200" y="479697"/>
                  </a:lnTo>
                  <a:cubicBezTo>
                    <a:pt x="8458200" y="532684"/>
                    <a:pt x="8415245" y="575639"/>
                    <a:pt x="8362258" y="575639"/>
                  </a:cubicBezTo>
                  <a:lnTo>
                    <a:pt x="95942" y="575639"/>
                  </a:lnTo>
                  <a:cubicBezTo>
                    <a:pt x="42955" y="575639"/>
                    <a:pt x="0" y="532684"/>
                    <a:pt x="0" y="479697"/>
                  </a:cubicBezTo>
                  <a:lnTo>
                    <a:pt x="0" y="95942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19540" tIns="119540" rIns="119540" bIns="119540" spcCol="1270" anchor="ctr"/>
            <a:lstStyle/>
            <a:p>
              <a:pPr defTabSz="10668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400"/>
                <a:t>Bonus packs</a:t>
              </a:r>
              <a:endParaRPr lang="en-CA" sz="2400"/>
            </a:p>
          </p:txBody>
        </p:sp>
        <p:sp>
          <p:nvSpPr>
            <p:cNvPr id="21" name="Freeform 8">
              <a:extLst>
                <a:ext uri="{FF2B5EF4-FFF2-40B4-BE49-F238E27FC236}">
                  <a16:creationId xmlns:a16="http://schemas.microsoft.com/office/drawing/2014/main" id="{46B703F2-8937-45AE-8298-F3A3518613FC}"/>
                </a:ext>
              </a:extLst>
            </p:cNvPr>
            <p:cNvSpPr/>
            <p:nvPr/>
          </p:nvSpPr>
          <p:spPr>
            <a:xfrm>
              <a:off x="533400" y="2201239"/>
              <a:ext cx="8458200" cy="396851"/>
            </a:xfrm>
            <a:custGeom>
              <a:avLst/>
              <a:gdLst>
                <a:gd name="connsiteX0" fmla="*/ 0 w 8458200"/>
                <a:gd name="connsiteY0" fmla="*/ 0 h 397440"/>
                <a:gd name="connsiteX1" fmla="*/ 8458200 w 8458200"/>
                <a:gd name="connsiteY1" fmla="*/ 0 h 397440"/>
                <a:gd name="connsiteX2" fmla="*/ 8458200 w 8458200"/>
                <a:gd name="connsiteY2" fmla="*/ 397440 h 397440"/>
                <a:gd name="connsiteX3" fmla="*/ 0 w 8458200"/>
                <a:gd name="connsiteY3" fmla="*/ 397440 h 397440"/>
                <a:gd name="connsiteX4" fmla="*/ 0 w 8458200"/>
                <a:gd name="connsiteY4" fmla="*/ 0 h 3974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58200" h="397440">
                  <a:moveTo>
                    <a:pt x="0" y="0"/>
                  </a:moveTo>
                  <a:lnTo>
                    <a:pt x="8458200" y="0"/>
                  </a:lnTo>
                  <a:lnTo>
                    <a:pt x="8458200" y="397440"/>
                  </a:lnTo>
                  <a:lnTo>
                    <a:pt x="0" y="397440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lIns="268548" tIns="30480" rIns="170688" bIns="30480" spcCol="1270"/>
            <a:lstStyle/>
            <a:p>
              <a:pPr marL="171450" lvl="1" indent="-171450" defTabSz="844550" eaLnBrk="1" fontAlgn="auto" hangingPunct="1">
                <a:lnSpc>
                  <a:spcPct val="90000"/>
                </a:lnSpc>
                <a:spcAft>
                  <a:spcPct val="20000"/>
                </a:spcAft>
                <a:buFontTx/>
                <a:buChar char="••"/>
                <a:defRPr/>
              </a:pPr>
              <a:r>
                <a:rPr lang="en-CA" sz="1900" dirty="0"/>
                <a:t>Offer the consumer an extra amount of a product at the regular price </a:t>
              </a:r>
              <a:r>
                <a:rPr lang="en-US" sz="1900" dirty="0"/>
                <a:t>by</a:t>
              </a:r>
              <a:endParaRPr lang="en-CA" sz="1900" dirty="0"/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699D655F-423B-420B-9847-CB3614788393}"/>
              </a:ext>
            </a:extLst>
          </p:cNvPr>
          <p:cNvGrpSpPr>
            <a:grpSpLocks/>
          </p:cNvGrpSpPr>
          <p:nvPr/>
        </p:nvGrpSpPr>
        <p:grpSpPr bwMode="auto">
          <a:xfrm>
            <a:off x="685800" y="2539641"/>
            <a:ext cx="8458200" cy="1233487"/>
            <a:chOff x="533400" y="2598090"/>
            <a:chExt cx="8458200" cy="1233899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4" name="Freeform 9">
              <a:extLst>
                <a:ext uri="{FF2B5EF4-FFF2-40B4-BE49-F238E27FC236}">
                  <a16:creationId xmlns:a16="http://schemas.microsoft.com/office/drawing/2014/main" id="{206075B8-5C59-4AA8-A46C-4B3EB192F07B}"/>
                </a:ext>
              </a:extLst>
            </p:cNvPr>
            <p:cNvSpPr/>
            <p:nvPr/>
          </p:nvSpPr>
          <p:spPr>
            <a:xfrm>
              <a:off x="533400" y="2598090"/>
              <a:ext cx="8458200" cy="574867"/>
            </a:xfrm>
            <a:custGeom>
              <a:avLst/>
              <a:gdLst>
                <a:gd name="connsiteX0" fmla="*/ 0 w 8458200"/>
                <a:gd name="connsiteY0" fmla="*/ 95942 h 575639"/>
                <a:gd name="connsiteX1" fmla="*/ 95942 w 8458200"/>
                <a:gd name="connsiteY1" fmla="*/ 0 h 575639"/>
                <a:gd name="connsiteX2" fmla="*/ 8362258 w 8458200"/>
                <a:gd name="connsiteY2" fmla="*/ 0 h 575639"/>
                <a:gd name="connsiteX3" fmla="*/ 8458200 w 8458200"/>
                <a:gd name="connsiteY3" fmla="*/ 95942 h 575639"/>
                <a:gd name="connsiteX4" fmla="*/ 8458200 w 8458200"/>
                <a:gd name="connsiteY4" fmla="*/ 479697 h 575639"/>
                <a:gd name="connsiteX5" fmla="*/ 8362258 w 8458200"/>
                <a:gd name="connsiteY5" fmla="*/ 575639 h 575639"/>
                <a:gd name="connsiteX6" fmla="*/ 95942 w 8458200"/>
                <a:gd name="connsiteY6" fmla="*/ 575639 h 575639"/>
                <a:gd name="connsiteX7" fmla="*/ 0 w 8458200"/>
                <a:gd name="connsiteY7" fmla="*/ 479697 h 575639"/>
                <a:gd name="connsiteX8" fmla="*/ 0 w 8458200"/>
                <a:gd name="connsiteY8" fmla="*/ 95942 h 5756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58200" h="575639">
                  <a:moveTo>
                    <a:pt x="0" y="95942"/>
                  </a:moveTo>
                  <a:cubicBezTo>
                    <a:pt x="0" y="42955"/>
                    <a:pt x="42955" y="0"/>
                    <a:pt x="95942" y="0"/>
                  </a:cubicBezTo>
                  <a:lnTo>
                    <a:pt x="8362258" y="0"/>
                  </a:lnTo>
                  <a:cubicBezTo>
                    <a:pt x="8415245" y="0"/>
                    <a:pt x="8458200" y="42955"/>
                    <a:pt x="8458200" y="95942"/>
                  </a:cubicBezTo>
                  <a:lnTo>
                    <a:pt x="8458200" y="479697"/>
                  </a:lnTo>
                  <a:cubicBezTo>
                    <a:pt x="8458200" y="532684"/>
                    <a:pt x="8415245" y="575639"/>
                    <a:pt x="8362258" y="575639"/>
                  </a:cubicBezTo>
                  <a:lnTo>
                    <a:pt x="95942" y="575639"/>
                  </a:lnTo>
                  <a:cubicBezTo>
                    <a:pt x="42955" y="575639"/>
                    <a:pt x="0" y="532684"/>
                    <a:pt x="0" y="479697"/>
                  </a:cubicBezTo>
                  <a:lnTo>
                    <a:pt x="0" y="95942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19540" tIns="119540" rIns="119540" bIns="119540" spcCol="1270" anchor="ctr"/>
            <a:lstStyle/>
            <a:p>
              <a:pPr defTabSz="10668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400"/>
                <a:t>Price-off deals</a:t>
              </a:r>
              <a:endParaRPr lang="en-CA" sz="2400"/>
            </a:p>
          </p:txBody>
        </p:sp>
        <p:sp>
          <p:nvSpPr>
            <p:cNvPr id="26" name="Freeform 10">
              <a:extLst>
                <a:ext uri="{FF2B5EF4-FFF2-40B4-BE49-F238E27FC236}">
                  <a16:creationId xmlns:a16="http://schemas.microsoft.com/office/drawing/2014/main" id="{905459EA-D0BA-4B4E-8155-ADAED469A91F}"/>
                </a:ext>
              </a:extLst>
            </p:cNvPr>
            <p:cNvSpPr/>
            <p:nvPr/>
          </p:nvSpPr>
          <p:spPr>
            <a:xfrm>
              <a:off x="533400" y="3172957"/>
              <a:ext cx="8458200" cy="659032"/>
            </a:xfrm>
            <a:custGeom>
              <a:avLst/>
              <a:gdLst>
                <a:gd name="connsiteX0" fmla="*/ 0 w 8458200"/>
                <a:gd name="connsiteY0" fmla="*/ 0 h 658260"/>
                <a:gd name="connsiteX1" fmla="*/ 8458200 w 8458200"/>
                <a:gd name="connsiteY1" fmla="*/ 0 h 658260"/>
                <a:gd name="connsiteX2" fmla="*/ 8458200 w 8458200"/>
                <a:gd name="connsiteY2" fmla="*/ 658260 h 658260"/>
                <a:gd name="connsiteX3" fmla="*/ 0 w 8458200"/>
                <a:gd name="connsiteY3" fmla="*/ 658260 h 658260"/>
                <a:gd name="connsiteX4" fmla="*/ 0 w 8458200"/>
                <a:gd name="connsiteY4" fmla="*/ 0 h 658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58200" h="658260">
                  <a:moveTo>
                    <a:pt x="0" y="0"/>
                  </a:moveTo>
                  <a:lnTo>
                    <a:pt x="8458200" y="0"/>
                  </a:lnTo>
                  <a:lnTo>
                    <a:pt x="8458200" y="658260"/>
                  </a:lnTo>
                  <a:lnTo>
                    <a:pt x="0" y="658260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lIns="268548" tIns="30480" rIns="170688" bIns="30480" spcCol="1270"/>
            <a:lstStyle/>
            <a:p>
              <a:pPr marL="171450" lvl="1" indent="-171450" defTabSz="844550" eaLnBrk="1" fontAlgn="auto" hangingPunct="1">
                <a:lnSpc>
                  <a:spcPct val="90000"/>
                </a:lnSpc>
                <a:spcAft>
                  <a:spcPct val="20000"/>
                </a:spcAft>
                <a:buFontTx/>
                <a:buChar char="••"/>
                <a:defRPr/>
              </a:pPr>
              <a:r>
                <a:rPr lang="en-CA" sz="1900"/>
                <a:t>Reduces the price of the brand</a:t>
              </a:r>
            </a:p>
            <a:p>
              <a:pPr marL="171450" lvl="1" indent="-171450" defTabSz="844550" eaLnBrk="1" fontAlgn="auto" hangingPunct="1">
                <a:lnSpc>
                  <a:spcPct val="90000"/>
                </a:lnSpc>
                <a:spcAft>
                  <a:spcPct val="20000"/>
                </a:spcAft>
                <a:buFontTx/>
                <a:buChar char="••"/>
                <a:defRPr/>
              </a:pPr>
              <a:r>
                <a:rPr lang="en-US" sz="1900"/>
                <a:t>Offered right on the </a:t>
              </a:r>
              <a:r>
                <a:rPr lang="en-CA" sz="1900"/>
                <a:t>package through specially marked price packs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1D34C00C-3509-48E4-B559-B95B26FA592E}"/>
              </a:ext>
            </a:extLst>
          </p:cNvPr>
          <p:cNvGrpSpPr>
            <a:grpSpLocks/>
          </p:cNvGrpSpPr>
          <p:nvPr/>
        </p:nvGrpSpPr>
        <p:grpSpPr bwMode="auto">
          <a:xfrm>
            <a:off x="685800" y="3773128"/>
            <a:ext cx="8458200" cy="1233488"/>
            <a:chOff x="533400" y="3831990"/>
            <a:chExt cx="8458200" cy="1233899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30" name="Freeform 11">
              <a:extLst>
                <a:ext uri="{FF2B5EF4-FFF2-40B4-BE49-F238E27FC236}">
                  <a16:creationId xmlns:a16="http://schemas.microsoft.com/office/drawing/2014/main" id="{44F9D27A-7BF2-4789-ADC6-3F0BCFB43F3B}"/>
                </a:ext>
              </a:extLst>
            </p:cNvPr>
            <p:cNvSpPr/>
            <p:nvPr/>
          </p:nvSpPr>
          <p:spPr>
            <a:xfrm>
              <a:off x="533400" y="3831990"/>
              <a:ext cx="8458200" cy="574866"/>
            </a:xfrm>
            <a:custGeom>
              <a:avLst/>
              <a:gdLst>
                <a:gd name="connsiteX0" fmla="*/ 0 w 8458200"/>
                <a:gd name="connsiteY0" fmla="*/ 95942 h 575639"/>
                <a:gd name="connsiteX1" fmla="*/ 95942 w 8458200"/>
                <a:gd name="connsiteY1" fmla="*/ 0 h 575639"/>
                <a:gd name="connsiteX2" fmla="*/ 8362258 w 8458200"/>
                <a:gd name="connsiteY2" fmla="*/ 0 h 575639"/>
                <a:gd name="connsiteX3" fmla="*/ 8458200 w 8458200"/>
                <a:gd name="connsiteY3" fmla="*/ 95942 h 575639"/>
                <a:gd name="connsiteX4" fmla="*/ 8458200 w 8458200"/>
                <a:gd name="connsiteY4" fmla="*/ 479697 h 575639"/>
                <a:gd name="connsiteX5" fmla="*/ 8362258 w 8458200"/>
                <a:gd name="connsiteY5" fmla="*/ 575639 h 575639"/>
                <a:gd name="connsiteX6" fmla="*/ 95942 w 8458200"/>
                <a:gd name="connsiteY6" fmla="*/ 575639 h 575639"/>
                <a:gd name="connsiteX7" fmla="*/ 0 w 8458200"/>
                <a:gd name="connsiteY7" fmla="*/ 479697 h 575639"/>
                <a:gd name="connsiteX8" fmla="*/ 0 w 8458200"/>
                <a:gd name="connsiteY8" fmla="*/ 95942 h 5756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58200" h="575639">
                  <a:moveTo>
                    <a:pt x="0" y="95942"/>
                  </a:moveTo>
                  <a:cubicBezTo>
                    <a:pt x="0" y="42955"/>
                    <a:pt x="42955" y="0"/>
                    <a:pt x="95942" y="0"/>
                  </a:cubicBezTo>
                  <a:lnTo>
                    <a:pt x="8362258" y="0"/>
                  </a:lnTo>
                  <a:cubicBezTo>
                    <a:pt x="8415245" y="0"/>
                    <a:pt x="8458200" y="42955"/>
                    <a:pt x="8458200" y="95942"/>
                  </a:cubicBezTo>
                  <a:lnTo>
                    <a:pt x="8458200" y="479697"/>
                  </a:lnTo>
                  <a:cubicBezTo>
                    <a:pt x="8458200" y="532684"/>
                    <a:pt x="8415245" y="575639"/>
                    <a:pt x="8362258" y="575639"/>
                  </a:cubicBezTo>
                  <a:lnTo>
                    <a:pt x="95942" y="575639"/>
                  </a:lnTo>
                  <a:cubicBezTo>
                    <a:pt x="42955" y="575639"/>
                    <a:pt x="0" y="532684"/>
                    <a:pt x="0" y="479697"/>
                  </a:cubicBezTo>
                  <a:lnTo>
                    <a:pt x="0" y="95942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19540" tIns="119540" rIns="119540" bIns="119540" spcCol="1270" anchor="ctr"/>
            <a:lstStyle/>
            <a:p>
              <a:pPr defTabSz="10668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400"/>
                <a:t>Loyalty programs</a:t>
              </a:r>
              <a:endParaRPr lang="en-CA" sz="2400"/>
            </a:p>
          </p:txBody>
        </p:sp>
        <p:sp>
          <p:nvSpPr>
            <p:cNvPr id="31" name="Freeform 12">
              <a:extLst>
                <a:ext uri="{FF2B5EF4-FFF2-40B4-BE49-F238E27FC236}">
                  <a16:creationId xmlns:a16="http://schemas.microsoft.com/office/drawing/2014/main" id="{BF7D1236-E94F-4278-B60A-4E5FF2279724}"/>
                </a:ext>
              </a:extLst>
            </p:cNvPr>
            <p:cNvSpPr/>
            <p:nvPr/>
          </p:nvSpPr>
          <p:spPr>
            <a:xfrm>
              <a:off x="533400" y="4406856"/>
              <a:ext cx="8458200" cy="659033"/>
            </a:xfrm>
            <a:custGeom>
              <a:avLst/>
              <a:gdLst>
                <a:gd name="connsiteX0" fmla="*/ 0 w 8458200"/>
                <a:gd name="connsiteY0" fmla="*/ 0 h 658260"/>
                <a:gd name="connsiteX1" fmla="*/ 8458200 w 8458200"/>
                <a:gd name="connsiteY1" fmla="*/ 0 h 658260"/>
                <a:gd name="connsiteX2" fmla="*/ 8458200 w 8458200"/>
                <a:gd name="connsiteY2" fmla="*/ 658260 h 658260"/>
                <a:gd name="connsiteX3" fmla="*/ 0 w 8458200"/>
                <a:gd name="connsiteY3" fmla="*/ 658260 h 658260"/>
                <a:gd name="connsiteX4" fmla="*/ 0 w 8458200"/>
                <a:gd name="connsiteY4" fmla="*/ 0 h 658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58200" h="658260">
                  <a:moveTo>
                    <a:pt x="0" y="0"/>
                  </a:moveTo>
                  <a:lnTo>
                    <a:pt x="8458200" y="0"/>
                  </a:lnTo>
                  <a:lnTo>
                    <a:pt x="8458200" y="658260"/>
                  </a:lnTo>
                  <a:lnTo>
                    <a:pt x="0" y="658260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lIns="268548" tIns="30480" rIns="170688" bIns="30480" spcCol="1270"/>
            <a:lstStyle/>
            <a:p>
              <a:pPr marL="171450" lvl="1" indent="-171450" defTabSz="844550" eaLnBrk="1" fontAlgn="auto" hangingPunct="1">
                <a:lnSpc>
                  <a:spcPct val="90000"/>
                </a:lnSpc>
                <a:spcAft>
                  <a:spcPct val="20000"/>
                </a:spcAft>
                <a:buFontTx/>
                <a:buChar char="••"/>
                <a:defRPr/>
              </a:pPr>
              <a:r>
                <a:rPr lang="en-US" sz="1900"/>
                <a:t>Offer </a:t>
              </a:r>
              <a:r>
                <a:rPr lang="en-CA" sz="1900"/>
                <a:t>opportunity to accumulate points for continuing to purchase their brands</a:t>
              </a:r>
            </a:p>
            <a:p>
              <a:pPr marL="171450" lvl="1" indent="-171450" defTabSz="844550" eaLnBrk="1" fontAlgn="auto" hangingPunct="1">
                <a:lnSpc>
                  <a:spcPct val="90000"/>
                </a:lnSpc>
                <a:spcAft>
                  <a:spcPct val="20000"/>
                </a:spcAft>
                <a:buFontTx/>
                <a:buChar char="••"/>
                <a:defRPr/>
              </a:pPr>
              <a:r>
                <a:rPr lang="en-CA" sz="1900"/>
                <a:t>Points are redeemed for gifts and prizes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D1DE46E7-A89B-477F-B6D8-4935A7FB631E}"/>
              </a:ext>
            </a:extLst>
          </p:cNvPr>
          <p:cNvGrpSpPr>
            <a:grpSpLocks/>
          </p:cNvGrpSpPr>
          <p:nvPr/>
        </p:nvGrpSpPr>
        <p:grpSpPr bwMode="auto">
          <a:xfrm>
            <a:off x="685800" y="5006616"/>
            <a:ext cx="8458200" cy="1233487"/>
            <a:chOff x="533400" y="5065890"/>
            <a:chExt cx="8458200" cy="1233900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33" name="Freeform 13">
              <a:extLst>
                <a:ext uri="{FF2B5EF4-FFF2-40B4-BE49-F238E27FC236}">
                  <a16:creationId xmlns:a16="http://schemas.microsoft.com/office/drawing/2014/main" id="{165780D6-DC47-4D86-A22B-D70956510BA8}"/>
                </a:ext>
              </a:extLst>
            </p:cNvPr>
            <p:cNvSpPr/>
            <p:nvPr/>
          </p:nvSpPr>
          <p:spPr>
            <a:xfrm>
              <a:off x="533400" y="5065890"/>
              <a:ext cx="8458200" cy="574867"/>
            </a:xfrm>
            <a:custGeom>
              <a:avLst/>
              <a:gdLst>
                <a:gd name="connsiteX0" fmla="*/ 0 w 8458200"/>
                <a:gd name="connsiteY0" fmla="*/ 95942 h 575639"/>
                <a:gd name="connsiteX1" fmla="*/ 95942 w 8458200"/>
                <a:gd name="connsiteY1" fmla="*/ 0 h 575639"/>
                <a:gd name="connsiteX2" fmla="*/ 8362258 w 8458200"/>
                <a:gd name="connsiteY2" fmla="*/ 0 h 575639"/>
                <a:gd name="connsiteX3" fmla="*/ 8458200 w 8458200"/>
                <a:gd name="connsiteY3" fmla="*/ 95942 h 575639"/>
                <a:gd name="connsiteX4" fmla="*/ 8458200 w 8458200"/>
                <a:gd name="connsiteY4" fmla="*/ 479697 h 575639"/>
                <a:gd name="connsiteX5" fmla="*/ 8362258 w 8458200"/>
                <a:gd name="connsiteY5" fmla="*/ 575639 h 575639"/>
                <a:gd name="connsiteX6" fmla="*/ 95942 w 8458200"/>
                <a:gd name="connsiteY6" fmla="*/ 575639 h 575639"/>
                <a:gd name="connsiteX7" fmla="*/ 0 w 8458200"/>
                <a:gd name="connsiteY7" fmla="*/ 479697 h 575639"/>
                <a:gd name="connsiteX8" fmla="*/ 0 w 8458200"/>
                <a:gd name="connsiteY8" fmla="*/ 95942 h 5756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58200" h="575639">
                  <a:moveTo>
                    <a:pt x="0" y="95942"/>
                  </a:moveTo>
                  <a:cubicBezTo>
                    <a:pt x="0" y="42955"/>
                    <a:pt x="42955" y="0"/>
                    <a:pt x="95942" y="0"/>
                  </a:cubicBezTo>
                  <a:lnTo>
                    <a:pt x="8362258" y="0"/>
                  </a:lnTo>
                  <a:cubicBezTo>
                    <a:pt x="8415245" y="0"/>
                    <a:pt x="8458200" y="42955"/>
                    <a:pt x="8458200" y="95942"/>
                  </a:cubicBezTo>
                  <a:lnTo>
                    <a:pt x="8458200" y="479697"/>
                  </a:lnTo>
                  <a:cubicBezTo>
                    <a:pt x="8458200" y="532684"/>
                    <a:pt x="8415245" y="575639"/>
                    <a:pt x="8362258" y="575639"/>
                  </a:cubicBezTo>
                  <a:lnTo>
                    <a:pt x="95942" y="575639"/>
                  </a:lnTo>
                  <a:cubicBezTo>
                    <a:pt x="42955" y="575639"/>
                    <a:pt x="0" y="532684"/>
                    <a:pt x="0" y="479697"/>
                  </a:cubicBezTo>
                  <a:lnTo>
                    <a:pt x="0" y="95942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19540" tIns="119540" rIns="119540" bIns="119540" spcCol="1270" anchor="ctr"/>
            <a:lstStyle/>
            <a:p>
              <a:pPr defTabSz="10668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r>
                <a:rPr lang="en-US" sz="2400"/>
                <a:t>Event marketing</a:t>
              </a:r>
              <a:endParaRPr lang="en-CA" sz="2400"/>
            </a:p>
          </p:txBody>
        </p:sp>
        <p:sp>
          <p:nvSpPr>
            <p:cNvPr id="34" name="Freeform 14">
              <a:extLst>
                <a:ext uri="{FF2B5EF4-FFF2-40B4-BE49-F238E27FC236}">
                  <a16:creationId xmlns:a16="http://schemas.microsoft.com/office/drawing/2014/main" id="{DB59B9C4-CCFE-4485-8A13-1A80A4245CE8}"/>
                </a:ext>
              </a:extLst>
            </p:cNvPr>
            <p:cNvSpPr/>
            <p:nvPr/>
          </p:nvSpPr>
          <p:spPr>
            <a:xfrm>
              <a:off x="533400" y="5640757"/>
              <a:ext cx="8458200" cy="659033"/>
            </a:xfrm>
            <a:custGeom>
              <a:avLst/>
              <a:gdLst>
                <a:gd name="connsiteX0" fmla="*/ 0 w 8458200"/>
                <a:gd name="connsiteY0" fmla="*/ 0 h 658260"/>
                <a:gd name="connsiteX1" fmla="*/ 8458200 w 8458200"/>
                <a:gd name="connsiteY1" fmla="*/ 0 h 658260"/>
                <a:gd name="connsiteX2" fmla="*/ 8458200 w 8458200"/>
                <a:gd name="connsiteY2" fmla="*/ 658260 h 658260"/>
                <a:gd name="connsiteX3" fmla="*/ 0 w 8458200"/>
                <a:gd name="connsiteY3" fmla="*/ 658260 h 658260"/>
                <a:gd name="connsiteX4" fmla="*/ 0 w 8458200"/>
                <a:gd name="connsiteY4" fmla="*/ 0 h 6582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58200" h="658260">
                  <a:moveTo>
                    <a:pt x="0" y="0"/>
                  </a:moveTo>
                  <a:lnTo>
                    <a:pt x="8458200" y="0"/>
                  </a:lnTo>
                  <a:lnTo>
                    <a:pt x="8458200" y="658260"/>
                  </a:lnTo>
                  <a:lnTo>
                    <a:pt x="0" y="658260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lIns="268548" tIns="30480" rIns="170688" bIns="30480" spcCol="1270"/>
            <a:lstStyle/>
            <a:p>
              <a:pPr marL="171450" lvl="1" indent="-171450" defTabSz="844550" eaLnBrk="1" fontAlgn="auto" hangingPunct="1">
                <a:lnSpc>
                  <a:spcPct val="90000"/>
                </a:lnSpc>
                <a:spcAft>
                  <a:spcPct val="20000"/>
                </a:spcAft>
                <a:buFontTx/>
                <a:buChar char="••"/>
                <a:defRPr/>
              </a:pPr>
              <a:r>
                <a:rPr lang="en-CA" sz="1900"/>
                <a:t>Links a company or brand to an event or where a themed activity is developed</a:t>
              </a:r>
            </a:p>
            <a:p>
              <a:pPr marL="171450" lvl="1" indent="-171450" defTabSz="844550" eaLnBrk="1" fontAlgn="auto" hangingPunct="1">
                <a:lnSpc>
                  <a:spcPct val="90000"/>
                </a:lnSpc>
                <a:spcAft>
                  <a:spcPct val="20000"/>
                </a:spcAft>
                <a:buFontTx/>
                <a:buChar char="••"/>
                <a:defRPr/>
              </a:pPr>
              <a:r>
                <a:rPr lang="en-CA" sz="1900"/>
                <a:t>Creates experiences for consumers for promoting a product </a:t>
              </a:r>
              <a:r>
                <a:rPr lang="en-US" sz="1900"/>
                <a:t>or service</a:t>
              </a:r>
              <a:endParaRPr lang="en-CA" sz="1900"/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2E14BC15-89E3-4221-ADD3-EF1ECB9BF5D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14337" y="1113300"/>
            <a:ext cx="3724275" cy="12287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49F40AA-D520-401F-B407-90783FD27C10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14598" t="39454" r="15828" b="42433"/>
          <a:stretch/>
        </p:blipFill>
        <p:spPr>
          <a:xfrm>
            <a:off x="8738184" y="2581020"/>
            <a:ext cx="3964211" cy="103205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EBF9C8A-792C-4CD1-AC68-9CF07886F94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727704" y="3820427"/>
            <a:ext cx="2574209" cy="2723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692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6"/>
            <a:ext cx="4128422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47827" y="1035371"/>
            <a:ext cx="9279877" cy="56781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91191" y="171206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389591" y="6522671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Catalogs and E-mail</a:t>
            </a:r>
          </a:p>
        </p:txBody>
      </p:sp>
      <p:pic>
        <p:nvPicPr>
          <p:cNvPr id="16" name="Content Placeholder 3">
            <a:extLst>
              <a:ext uri="{FF2B5EF4-FFF2-40B4-BE49-F238E27FC236}">
                <a16:creationId xmlns:a16="http://schemas.microsoft.com/office/drawing/2014/main" id="{ADEDBBFC-037C-47DF-B4D8-7268ACC143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02594" y="3963607"/>
            <a:ext cx="4314630" cy="2700958"/>
          </a:xfrm>
          <a:prstGeom prst="rect">
            <a:avLst/>
          </a:prstGeom>
        </p:spPr>
      </p:pic>
      <p:pic>
        <p:nvPicPr>
          <p:cNvPr id="17" name="Picture 4">
            <a:extLst>
              <a:ext uri="{FF2B5EF4-FFF2-40B4-BE49-F238E27FC236}">
                <a16:creationId xmlns:a16="http://schemas.microsoft.com/office/drawing/2014/main" id="{3E23A0A5-5889-4D48-A9BB-633151E8E9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309" y="1373919"/>
            <a:ext cx="4708525" cy="261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5">
            <a:extLst>
              <a:ext uri="{FF2B5EF4-FFF2-40B4-BE49-F238E27FC236}">
                <a16:creationId xmlns:a16="http://schemas.microsoft.com/office/drawing/2014/main" id="{4CB79254-F0EA-402F-8C5B-6DAEA96574D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086"/>
          <a:stretch/>
        </p:blipFill>
        <p:spPr bwMode="auto">
          <a:xfrm>
            <a:off x="1050886" y="4553074"/>
            <a:ext cx="2389822" cy="1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6">
            <a:extLst>
              <a:ext uri="{FF2B5EF4-FFF2-40B4-BE49-F238E27FC236}">
                <a16:creationId xmlns:a16="http://schemas.microsoft.com/office/drawing/2014/main" id="{1E9D4C34-5231-4A18-836E-FF81393255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7315" y="1569244"/>
            <a:ext cx="3692525" cy="207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09307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6"/>
            <a:ext cx="4128422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47827" y="1035371"/>
            <a:ext cx="9279877" cy="56781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91191" y="171206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389591" y="6522671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Sampling</a:t>
            </a: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9D5F0AE2-53B3-4FE8-BA3A-41ACBBCCBB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4403" y="3505219"/>
            <a:ext cx="2484437" cy="2741613"/>
          </a:xfrm>
          <a:prstGeom prst="rect">
            <a:avLst/>
          </a:prstGeom>
          <a:solidFill>
            <a:srgbClr val="FFDE81"/>
          </a:solidFill>
          <a:ln w="28575">
            <a:solidFill>
              <a:sysClr val="windowText" lastClr="000000"/>
            </a:solidFill>
            <a:miter lim="800000"/>
            <a:headEnd/>
            <a:tailEnd/>
          </a:ln>
        </p:spPr>
        <p:txBody>
          <a:bodyPr anchor="ctr"/>
          <a:lstStyle>
            <a:lvl1pPr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2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cs typeface="Arial" panose="020B0604020202020204" pitchFamily="34" charset="0"/>
              </a:rPr>
              <a:t>Products are of relatively low unit value, so samples don’t cost much</a:t>
            </a:r>
          </a:p>
        </p:txBody>
      </p:sp>
      <p:cxnSp>
        <p:nvCxnSpPr>
          <p:cNvPr id="15" name="AutoShape 4">
            <a:extLst>
              <a:ext uri="{FF2B5EF4-FFF2-40B4-BE49-F238E27FC236}">
                <a16:creationId xmlns:a16="http://schemas.microsoft.com/office/drawing/2014/main" id="{A1098754-A6BB-46E6-9B0A-9809977C72F8}"/>
              </a:ext>
            </a:extLst>
          </p:cNvPr>
          <p:cNvCxnSpPr>
            <a:cxnSpLocks noChangeShapeType="1"/>
            <a:stCxn id="24" idx="2"/>
            <a:endCxn id="14" idx="0"/>
          </p:cNvCxnSpPr>
          <p:nvPr/>
        </p:nvCxnSpPr>
        <p:spPr bwMode="auto">
          <a:xfrm flipH="1">
            <a:off x="2177415" y="2328881"/>
            <a:ext cx="2854325" cy="1162050"/>
          </a:xfrm>
          <a:prstGeom prst="straightConnector1">
            <a:avLst/>
          </a:prstGeom>
          <a:noFill/>
          <a:ln w="28575">
            <a:solidFill>
              <a:sysClr val="windowText" lastClr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6" name="Rectangle 6">
            <a:extLst>
              <a:ext uri="{FF2B5EF4-FFF2-40B4-BE49-F238E27FC236}">
                <a16:creationId xmlns:a16="http://schemas.microsoft.com/office/drawing/2014/main" id="{57089248-B396-49D3-B049-2785A62098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1240" y="3505219"/>
            <a:ext cx="2895600" cy="2741613"/>
          </a:xfrm>
          <a:prstGeom prst="rect">
            <a:avLst/>
          </a:prstGeom>
          <a:solidFill>
            <a:srgbClr val="FFDE81"/>
          </a:solidFill>
          <a:ln w="28575">
            <a:solidFill>
              <a:sysClr val="windowText" lastClr="000000"/>
            </a:solidFill>
            <a:miter lim="800000"/>
            <a:headEnd/>
            <a:tailEnd/>
          </a:ln>
        </p:spPr>
        <p:txBody>
          <a:bodyPr anchor="ctr"/>
          <a:lstStyle>
            <a:lvl1pPr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2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cs typeface="Arial" panose="020B0604020202020204" pitchFamily="34" charset="0"/>
              </a:rPr>
              <a:t>Products are divisible and can be broken into small sizes that reflect the products features and benefits</a:t>
            </a:r>
          </a:p>
        </p:txBody>
      </p:sp>
      <p:cxnSp>
        <p:nvCxnSpPr>
          <p:cNvPr id="20" name="AutoShape 7">
            <a:extLst>
              <a:ext uri="{FF2B5EF4-FFF2-40B4-BE49-F238E27FC236}">
                <a16:creationId xmlns:a16="http://schemas.microsoft.com/office/drawing/2014/main" id="{7F9256B3-6E95-436E-8801-8E3C3C865AD9}"/>
              </a:ext>
            </a:extLst>
          </p:cNvPr>
          <p:cNvCxnSpPr>
            <a:cxnSpLocks noChangeShapeType="1"/>
            <a:stCxn id="24" idx="2"/>
            <a:endCxn id="16" idx="0"/>
          </p:cNvCxnSpPr>
          <p:nvPr/>
        </p:nvCxnSpPr>
        <p:spPr bwMode="auto">
          <a:xfrm flipH="1">
            <a:off x="5019040" y="2328881"/>
            <a:ext cx="12700" cy="1162050"/>
          </a:xfrm>
          <a:prstGeom prst="straightConnector1">
            <a:avLst/>
          </a:prstGeom>
          <a:noFill/>
          <a:ln w="28575">
            <a:solidFill>
              <a:sysClr val="windowText" lastClr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1" name="Rectangle 9">
            <a:extLst>
              <a:ext uri="{FF2B5EF4-FFF2-40B4-BE49-F238E27FC236}">
                <a16:creationId xmlns:a16="http://schemas.microsoft.com/office/drawing/2014/main" id="{B05E8E5B-D7BC-4936-9766-DB62465048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19240" y="3508394"/>
            <a:ext cx="2508250" cy="2741613"/>
          </a:xfrm>
          <a:prstGeom prst="rect">
            <a:avLst/>
          </a:prstGeom>
          <a:solidFill>
            <a:srgbClr val="FFDE81"/>
          </a:solidFill>
          <a:ln w="12700">
            <a:solidFill>
              <a:sysClr val="windowText" lastClr="000000"/>
            </a:solidFill>
            <a:miter lim="800000"/>
            <a:headEnd/>
            <a:tailEnd/>
          </a:ln>
        </p:spPr>
        <p:txBody>
          <a:bodyPr anchor="ctr"/>
          <a:lstStyle>
            <a:lvl1pPr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2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cs typeface="Arial" panose="020B0604020202020204" pitchFamily="34" charset="0"/>
              </a:rPr>
              <a:t>Purchase cycle is relatively short so the consumer can soon purchase again</a:t>
            </a:r>
          </a:p>
        </p:txBody>
      </p:sp>
      <p:cxnSp>
        <p:nvCxnSpPr>
          <p:cNvPr id="22" name="AutoShape 10">
            <a:extLst>
              <a:ext uri="{FF2B5EF4-FFF2-40B4-BE49-F238E27FC236}">
                <a16:creationId xmlns:a16="http://schemas.microsoft.com/office/drawing/2014/main" id="{86825A1A-0274-4F1F-B577-EBA374985A9F}"/>
              </a:ext>
            </a:extLst>
          </p:cNvPr>
          <p:cNvCxnSpPr>
            <a:cxnSpLocks noChangeShapeType="1"/>
            <a:stCxn id="24" idx="2"/>
            <a:endCxn id="21" idx="0"/>
          </p:cNvCxnSpPr>
          <p:nvPr/>
        </p:nvCxnSpPr>
        <p:spPr bwMode="auto">
          <a:xfrm>
            <a:off x="5031740" y="2328881"/>
            <a:ext cx="2841625" cy="1179513"/>
          </a:xfrm>
          <a:prstGeom prst="straightConnector1">
            <a:avLst/>
          </a:prstGeom>
          <a:noFill/>
          <a:ln w="12700">
            <a:solidFill>
              <a:sysClr val="windowText" lastClr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4" name="Rectangle 18">
            <a:extLst>
              <a:ext uri="{FF2B5EF4-FFF2-40B4-BE49-F238E27FC236}">
                <a16:creationId xmlns:a16="http://schemas.microsoft.com/office/drawing/2014/main" id="{A3ED99DD-552B-4C0C-B587-D8F1571C9C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33040" y="1493856"/>
            <a:ext cx="4597400" cy="835025"/>
          </a:xfrm>
          <a:prstGeom prst="rect">
            <a:avLst/>
          </a:prstGeom>
          <a:solidFill>
            <a:srgbClr val="DDDDFF"/>
          </a:solidFill>
          <a:ln w="12700">
            <a:solidFill>
              <a:sysClr val="windowText" lastClr="000000"/>
            </a:solidFill>
            <a:miter lim="800000"/>
            <a:headEnd/>
            <a:tailEnd/>
          </a:ln>
        </p:spPr>
        <p:txBody>
          <a:bodyPr anchor="ctr">
            <a:spAutoFit/>
          </a:bodyPr>
          <a:lstStyle>
            <a:lvl1pPr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marL="0" marR="0" lvl="0" indent="0" algn="ctr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cs typeface="Arial" panose="020B0604020202020204" pitchFamily="34" charset="0"/>
              </a:rPr>
              <a:t>Sampling Works</a:t>
            </a:r>
            <a:br>
              <a:rPr kumimoji="0" lang="en-US" altLang="en-US" sz="24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cs typeface="Arial" panose="020B0604020202020204" pitchFamily="34" charset="0"/>
              </a:rPr>
            </a:br>
            <a:r>
              <a:rPr kumimoji="0" lang="en-US" altLang="en-US" sz="24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Verdana" panose="020B0604030504040204" pitchFamily="34" charset="0"/>
                <a:cs typeface="Arial" panose="020B0604020202020204" pitchFamily="34" charset="0"/>
              </a:rPr>
              <a:t>Best When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2BC2C11-F27E-40B7-9A93-62258034BBC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866917" y="1566503"/>
            <a:ext cx="2700762" cy="1688738"/>
          </a:xfrm>
          <a:prstGeom prst="rect">
            <a:avLst/>
          </a:prstGeom>
        </p:spPr>
      </p:pic>
      <p:pic>
        <p:nvPicPr>
          <p:cNvPr id="26" name="Picture 3">
            <a:extLst>
              <a:ext uri="{FF2B5EF4-FFF2-40B4-BE49-F238E27FC236}">
                <a16:creationId xmlns:a16="http://schemas.microsoft.com/office/drawing/2014/main" id="{4526F673-1B8D-4BB7-AE17-6EC9D32B3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88" t="32222" r="28889" b="7825"/>
          <a:stretch>
            <a:fillRect/>
          </a:stretch>
        </p:blipFill>
        <p:spPr bwMode="auto">
          <a:xfrm>
            <a:off x="10439423" y="3694671"/>
            <a:ext cx="1555750" cy="220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50607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6"/>
            <a:ext cx="4128422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47827" y="1035371"/>
            <a:ext cx="9279877" cy="56781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91191" y="171206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389591" y="6522671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Benefits and Limitations of Sampling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FD2CAD7-6925-4873-B0D4-BA13BCD02E0F}"/>
              </a:ext>
            </a:extLst>
          </p:cNvPr>
          <p:cNvGrpSpPr>
            <a:grpSpLocks/>
          </p:cNvGrpSpPr>
          <p:nvPr/>
        </p:nvGrpSpPr>
        <p:grpSpPr bwMode="auto">
          <a:xfrm>
            <a:off x="828040" y="1413410"/>
            <a:ext cx="3952875" cy="4829175"/>
            <a:chOff x="533441" y="1548216"/>
            <a:chExt cx="3952391" cy="4828366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E8655600-90FD-409B-9E4D-1E3064FB5C94}"/>
                </a:ext>
              </a:extLst>
            </p:cNvPr>
            <p:cNvSpPr/>
            <p:nvPr/>
          </p:nvSpPr>
          <p:spPr>
            <a:xfrm>
              <a:off x="533441" y="1548216"/>
              <a:ext cx="3952391" cy="638068"/>
            </a:xfrm>
            <a:custGeom>
              <a:avLst/>
              <a:gdLst>
                <a:gd name="connsiteX0" fmla="*/ 0 w 3952391"/>
                <a:gd name="connsiteY0" fmla="*/ 0 h 638809"/>
                <a:gd name="connsiteX1" fmla="*/ 3952391 w 3952391"/>
                <a:gd name="connsiteY1" fmla="*/ 0 h 638809"/>
                <a:gd name="connsiteX2" fmla="*/ 3952391 w 3952391"/>
                <a:gd name="connsiteY2" fmla="*/ 638809 h 638809"/>
                <a:gd name="connsiteX3" fmla="*/ 0 w 3952391"/>
                <a:gd name="connsiteY3" fmla="*/ 638809 h 638809"/>
                <a:gd name="connsiteX4" fmla="*/ 0 w 3952391"/>
                <a:gd name="connsiteY4" fmla="*/ 0 h 638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52391" h="638809">
                  <a:moveTo>
                    <a:pt x="0" y="0"/>
                  </a:moveTo>
                  <a:lnTo>
                    <a:pt x="3952391" y="0"/>
                  </a:lnTo>
                  <a:lnTo>
                    <a:pt x="3952391" y="638809"/>
                  </a:lnTo>
                  <a:lnTo>
                    <a:pt x="0" y="63880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42240" tIns="81280" rIns="142240" bIns="81280" spcCol="1270" anchor="ctr"/>
            <a:lstStyle/>
            <a:p>
              <a:pPr algn="ctr" defTabSz="889000" eaLnBrk="1" fontAlgn="auto" hangingPunct="1">
                <a:lnSpc>
                  <a:spcPct val="150000"/>
                </a:lnSpc>
                <a:spcAft>
                  <a:spcPct val="35000"/>
                </a:spcAft>
                <a:defRPr/>
              </a:pPr>
              <a:r>
                <a:rPr lang="en-US" sz="2400" dirty="0"/>
                <a:t>Benefits</a:t>
              </a:r>
            </a:p>
          </p:txBody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651E5809-A0AA-48A4-AA16-E1ABF88E144E}"/>
                </a:ext>
              </a:extLst>
            </p:cNvPr>
            <p:cNvSpPr/>
            <p:nvPr/>
          </p:nvSpPr>
          <p:spPr>
            <a:xfrm>
              <a:off x="533441" y="2186284"/>
              <a:ext cx="3952391" cy="4190298"/>
            </a:xfrm>
            <a:custGeom>
              <a:avLst/>
              <a:gdLst>
                <a:gd name="connsiteX0" fmla="*/ 0 w 3952391"/>
                <a:gd name="connsiteY0" fmla="*/ 0 h 4189556"/>
                <a:gd name="connsiteX1" fmla="*/ 3952391 w 3952391"/>
                <a:gd name="connsiteY1" fmla="*/ 0 h 4189556"/>
                <a:gd name="connsiteX2" fmla="*/ 3952391 w 3952391"/>
                <a:gd name="connsiteY2" fmla="*/ 4189556 h 4189556"/>
                <a:gd name="connsiteX3" fmla="*/ 0 w 3952391"/>
                <a:gd name="connsiteY3" fmla="*/ 4189556 h 4189556"/>
                <a:gd name="connsiteX4" fmla="*/ 0 w 3952391"/>
                <a:gd name="connsiteY4" fmla="*/ 0 h 4189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52391" h="4189556">
                  <a:moveTo>
                    <a:pt x="0" y="0"/>
                  </a:moveTo>
                  <a:lnTo>
                    <a:pt x="3952391" y="0"/>
                  </a:lnTo>
                  <a:lnTo>
                    <a:pt x="3952391" y="4189556"/>
                  </a:lnTo>
                  <a:lnTo>
                    <a:pt x="0" y="4189556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chemeClr val="accent2">
                  <a:lumMod val="60000"/>
                  <a:lumOff val="40000"/>
                  <a:alpha val="90000"/>
                </a:schemeClr>
              </a:solidFill>
            </a:ln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06680" tIns="106680" rIns="142240" bIns="160020" spcCol="1270"/>
            <a:lstStyle/>
            <a:p>
              <a:pPr marL="228600" lvl="1" indent="-228600" defTabSz="889000" eaLnBrk="1" fontAlgn="auto" hangingPunct="1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000" dirty="0"/>
                <a:t>Provides consumers with a risk-free way to try new products</a:t>
              </a:r>
            </a:p>
            <a:p>
              <a:pPr marL="228600" lvl="1" indent="-228600" defTabSz="889000" eaLnBrk="1" fontAlgn="auto" hangingPunct="1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000" dirty="0"/>
                <a:t>Generates much higher trial rates than other sales promotion techniques</a:t>
              </a:r>
            </a:p>
            <a:p>
              <a:pPr marL="228600" lvl="1" indent="-228600" defTabSz="889000" eaLnBrk="1" fontAlgn="auto" hangingPunct="1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000" dirty="0"/>
                <a:t>Consumers get to experience the brand directly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8324413C-8835-43B0-89EA-F6DF561C6F43}"/>
              </a:ext>
            </a:extLst>
          </p:cNvPr>
          <p:cNvGrpSpPr>
            <a:grpSpLocks/>
          </p:cNvGrpSpPr>
          <p:nvPr/>
        </p:nvGrpSpPr>
        <p:grpSpPr bwMode="auto">
          <a:xfrm>
            <a:off x="5333365" y="1413410"/>
            <a:ext cx="3952875" cy="4829175"/>
            <a:chOff x="5039167" y="1548216"/>
            <a:chExt cx="3952391" cy="4828366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id="{0AF1F40B-FB9C-4913-84BB-27E9B08A015B}"/>
                </a:ext>
              </a:extLst>
            </p:cNvPr>
            <p:cNvSpPr/>
            <p:nvPr/>
          </p:nvSpPr>
          <p:spPr>
            <a:xfrm>
              <a:off x="5039167" y="1548216"/>
              <a:ext cx="3952391" cy="638068"/>
            </a:xfrm>
            <a:custGeom>
              <a:avLst/>
              <a:gdLst>
                <a:gd name="connsiteX0" fmla="*/ 0 w 3952391"/>
                <a:gd name="connsiteY0" fmla="*/ 0 h 638809"/>
                <a:gd name="connsiteX1" fmla="*/ 3952391 w 3952391"/>
                <a:gd name="connsiteY1" fmla="*/ 0 h 638809"/>
                <a:gd name="connsiteX2" fmla="*/ 3952391 w 3952391"/>
                <a:gd name="connsiteY2" fmla="*/ 638809 h 638809"/>
                <a:gd name="connsiteX3" fmla="*/ 0 w 3952391"/>
                <a:gd name="connsiteY3" fmla="*/ 638809 h 638809"/>
                <a:gd name="connsiteX4" fmla="*/ 0 w 3952391"/>
                <a:gd name="connsiteY4" fmla="*/ 0 h 638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52391" h="638809">
                  <a:moveTo>
                    <a:pt x="0" y="0"/>
                  </a:moveTo>
                  <a:lnTo>
                    <a:pt x="3952391" y="0"/>
                  </a:lnTo>
                  <a:lnTo>
                    <a:pt x="3952391" y="638809"/>
                  </a:lnTo>
                  <a:lnTo>
                    <a:pt x="0" y="63880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42240" tIns="81280" rIns="142240" bIns="81280" spcCol="1270" anchor="ctr"/>
            <a:lstStyle/>
            <a:p>
              <a:pPr algn="ctr" defTabSz="889000" eaLnBrk="1" fontAlgn="auto" hangingPunct="1">
                <a:lnSpc>
                  <a:spcPct val="150000"/>
                </a:lnSpc>
                <a:spcAft>
                  <a:spcPct val="35000"/>
                </a:spcAft>
                <a:defRPr/>
              </a:pPr>
              <a:r>
                <a:rPr lang="en-US" sz="2400" dirty="0"/>
                <a:t>Limitations</a:t>
              </a:r>
              <a:endParaRPr lang="en-US" sz="2000" dirty="0"/>
            </a:p>
          </p:txBody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id="{ECCA4518-37A6-46EE-ADD5-EEAFEDE4F6DA}"/>
                </a:ext>
              </a:extLst>
            </p:cNvPr>
            <p:cNvSpPr/>
            <p:nvPr/>
          </p:nvSpPr>
          <p:spPr>
            <a:xfrm>
              <a:off x="5039167" y="2186284"/>
              <a:ext cx="3952391" cy="4190298"/>
            </a:xfrm>
            <a:custGeom>
              <a:avLst/>
              <a:gdLst>
                <a:gd name="connsiteX0" fmla="*/ 0 w 3952391"/>
                <a:gd name="connsiteY0" fmla="*/ 0 h 4189556"/>
                <a:gd name="connsiteX1" fmla="*/ 3952391 w 3952391"/>
                <a:gd name="connsiteY1" fmla="*/ 0 h 4189556"/>
                <a:gd name="connsiteX2" fmla="*/ 3952391 w 3952391"/>
                <a:gd name="connsiteY2" fmla="*/ 4189556 h 4189556"/>
                <a:gd name="connsiteX3" fmla="*/ 0 w 3952391"/>
                <a:gd name="connsiteY3" fmla="*/ 4189556 h 4189556"/>
                <a:gd name="connsiteX4" fmla="*/ 0 w 3952391"/>
                <a:gd name="connsiteY4" fmla="*/ 0 h 41895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52391" h="4189556">
                  <a:moveTo>
                    <a:pt x="0" y="0"/>
                  </a:moveTo>
                  <a:lnTo>
                    <a:pt x="3952391" y="0"/>
                  </a:lnTo>
                  <a:lnTo>
                    <a:pt x="3952391" y="4189556"/>
                  </a:lnTo>
                  <a:lnTo>
                    <a:pt x="0" y="4189556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chemeClr val="accent2">
                  <a:lumMod val="60000"/>
                  <a:lumOff val="40000"/>
                  <a:alpha val="90000"/>
                </a:schemeClr>
              </a:solidFill>
            </a:ln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106680" tIns="106680" rIns="142240" bIns="160020" spcCol="1270"/>
            <a:lstStyle/>
            <a:p>
              <a:pPr marL="228600" lvl="1" indent="-228600" defTabSz="889000" eaLnBrk="1" fontAlgn="auto" hangingPunct="1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000" dirty="0"/>
                <a:t>Brand must have some unique or superior benefits for sampling to work</a:t>
              </a:r>
            </a:p>
            <a:p>
              <a:pPr marL="228600" lvl="1" indent="-228600" defTabSz="889000" eaLnBrk="1" fontAlgn="auto" hangingPunct="1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000" dirty="0"/>
                <a:t>Costs can be recovered only if consumers become regular users</a:t>
              </a:r>
            </a:p>
            <a:p>
              <a:pPr marL="228600" lvl="1" indent="-228600" defTabSz="889000" eaLnBrk="1" fontAlgn="auto" hangingPunct="1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2000" dirty="0"/>
                <a:t>May require larger amounts of the product to produce favorable results (whitening cream)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46751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6"/>
            <a:ext cx="4128422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47827" y="1035371"/>
            <a:ext cx="9279877" cy="56781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91191" y="171206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389591" y="6522671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Sampling Methods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F0C97E1-3912-46D8-9D80-2074C77C0C5C}"/>
              </a:ext>
            </a:extLst>
          </p:cNvPr>
          <p:cNvGrpSpPr>
            <a:grpSpLocks/>
          </p:cNvGrpSpPr>
          <p:nvPr/>
        </p:nvGrpSpPr>
        <p:grpSpPr bwMode="auto">
          <a:xfrm>
            <a:off x="736600" y="1535034"/>
            <a:ext cx="8458200" cy="520700"/>
            <a:chOff x="533400" y="1638779"/>
            <a:chExt cx="8458200" cy="519480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ECB4544-995D-4A30-9242-2D07B8F8EA9F}"/>
                </a:ext>
              </a:extLst>
            </p:cNvPr>
            <p:cNvSpPr/>
            <p:nvPr/>
          </p:nvSpPr>
          <p:spPr>
            <a:xfrm>
              <a:off x="533400" y="1830417"/>
              <a:ext cx="8458200" cy="327842"/>
            </a:xfrm>
            <a:prstGeom prst="rect">
              <a:avLst/>
            </a:prstGeom>
            <a:grpFill/>
            <a:ln w="25400" cap="flat" cmpd="sng" algn="ctr">
              <a:solidFill>
                <a:srgbClr val="6342A4">
                  <a:lumMod val="75000"/>
                </a:srgbClr>
              </a:solidFill>
              <a:prstDash val="solid"/>
            </a:ln>
            <a:effectLst/>
          </p:spPr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E6C21F6D-51EC-4064-BF38-D3B7174FBA53}"/>
                </a:ext>
              </a:extLst>
            </p:cNvPr>
            <p:cNvSpPr/>
            <p:nvPr/>
          </p:nvSpPr>
          <p:spPr>
            <a:xfrm>
              <a:off x="955675" y="1638779"/>
              <a:ext cx="6943725" cy="383275"/>
            </a:xfrm>
            <a:custGeom>
              <a:avLst/>
              <a:gdLst>
                <a:gd name="connsiteX0" fmla="*/ 0 w 6942837"/>
                <a:gd name="connsiteY0" fmla="*/ 63961 h 383760"/>
                <a:gd name="connsiteX1" fmla="*/ 63961 w 6942837"/>
                <a:gd name="connsiteY1" fmla="*/ 0 h 383760"/>
                <a:gd name="connsiteX2" fmla="*/ 6878876 w 6942837"/>
                <a:gd name="connsiteY2" fmla="*/ 0 h 383760"/>
                <a:gd name="connsiteX3" fmla="*/ 6942837 w 6942837"/>
                <a:gd name="connsiteY3" fmla="*/ 63961 h 383760"/>
                <a:gd name="connsiteX4" fmla="*/ 6942837 w 6942837"/>
                <a:gd name="connsiteY4" fmla="*/ 319799 h 383760"/>
                <a:gd name="connsiteX5" fmla="*/ 6878876 w 6942837"/>
                <a:gd name="connsiteY5" fmla="*/ 383760 h 383760"/>
                <a:gd name="connsiteX6" fmla="*/ 63961 w 6942837"/>
                <a:gd name="connsiteY6" fmla="*/ 383760 h 383760"/>
                <a:gd name="connsiteX7" fmla="*/ 0 w 6942837"/>
                <a:gd name="connsiteY7" fmla="*/ 319799 h 383760"/>
                <a:gd name="connsiteX8" fmla="*/ 0 w 6942837"/>
                <a:gd name="connsiteY8" fmla="*/ 63961 h 383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942837" h="383760">
                  <a:moveTo>
                    <a:pt x="0" y="63961"/>
                  </a:moveTo>
                  <a:cubicBezTo>
                    <a:pt x="0" y="28636"/>
                    <a:pt x="28636" y="0"/>
                    <a:pt x="63961" y="0"/>
                  </a:cubicBezTo>
                  <a:lnTo>
                    <a:pt x="6878876" y="0"/>
                  </a:lnTo>
                  <a:cubicBezTo>
                    <a:pt x="6914201" y="0"/>
                    <a:pt x="6942837" y="28636"/>
                    <a:pt x="6942837" y="63961"/>
                  </a:cubicBezTo>
                  <a:lnTo>
                    <a:pt x="6942837" y="319799"/>
                  </a:lnTo>
                  <a:cubicBezTo>
                    <a:pt x="6942837" y="355124"/>
                    <a:pt x="6914201" y="383760"/>
                    <a:pt x="6878876" y="383760"/>
                  </a:cubicBezTo>
                  <a:lnTo>
                    <a:pt x="63961" y="383760"/>
                  </a:lnTo>
                  <a:cubicBezTo>
                    <a:pt x="28636" y="383760"/>
                    <a:pt x="0" y="355124"/>
                    <a:pt x="0" y="319799"/>
                  </a:cubicBezTo>
                  <a:lnTo>
                    <a:pt x="0" y="63961"/>
                  </a:lnTo>
                  <a:close/>
                </a:path>
              </a:pathLst>
            </a:custGeom>
            <a:grpFill/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  <p:txBody>
            <a:bodyPr lIns="242524" tIns="18734" rIns="242524" bIns="18734" spcCol="1270" anchor="ctr"/>
            <a:lstStyle/>
            <a:p>
              <a:pPr marL="0" marR="0" lvl="0" indent="0" defTabSz="8890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Door-to-door sampling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B088551-E31C-4A11-97D1-7820CE808211}"/>
              </a:ext>
            </a:extLst>
          </p:cNvPr>
          <p:cNvGrpSpPr>
            <a:grpSpLocks/>
          </p:cNvGrpSpPr>
          <p:nvPr/>
        </p:nvGrpSpPr>
        <p:grpSpPr bwMode="auto">
          <a:xfrm>
            <a:off x="736600" y="2068434"/>
            <a:ext cx="8458200" cy="519113"/>
            <a:chOff x="533400" y="2228460"/>
            <a:chExt cx="8458200" cy="519480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92C12775-CD51-48CE-86D7-949C993695B5}"/>
                </a:ext>
              </a:extLst>
            </p:cNvPr>
            <p:cNvSpPr/>
            <p:nvPr/>
          </p:nvSpPr>
          <p:spPr>
            <a:xfrm>
              <a:off x="533400" y="2420684"/>
              <a:ext cx="8458200" cy="327256"/>
            </a:xfrm>
            <a:prstGeom prst="rect">
              <a:avLst/>
            </a:prstGeom>
            <a:grpFill/>
            <a:ln w="25400" cap="flat" cmpd="sng" algn="ctr">
              <a:solidFill>
                <a:srgbClr val="6342A4">
                  <a:lumMod val="75000"/>
                </a:srgbClr>
              </a:solidFill>
              <a:prstDash val="solid"/>
            </a:ln>
            <a:effectLst/>
          </p:spPr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id="{23CEA44E-EABC-49C2-9D69-691DAF17A1A6}"/>
                </a:ext>
              </a:extLst>
            </p:cNvPr>
            <p:cNvSpPr/>
            <p:nvPr/>
          </p:nvSpPr>
          <p:spPr>
            <a:xfrm>
              <a:off x="955675" y="2228460"/>
              <a:ext cx="6943725" cy="384447"/>
            </a:xfrm>
            <a:custGeom>
              <a:avLst/>
              <a:gdLst>
                <a:gd name="connsiteX0" fmla="*/ 0 w 6942837"/>
                <a:gd name="connsiteY0" fmla="*/ 63961 h 383760"/>
                <a:gd name="connsiteX1" fmla="*/ 63961 w 6942837"/>
                <a:gd name="connsiteY1" fmla="*/ 0 h 383760"/>
                <a:gd name="connsiteX2" fmla="*/ 6878876 w 6942837"/>
                <a:gd name="connsiteY2" fmla="*/ 0 h 383760"/>
                <a:gd name="connsiteX3" fmla="*/ 6942837 w 6942837"/>
                <a:gd name="connsiteY3" fmla="*/ 63961 h 383760"/>
                <a:gd name="connsiteX4" fmla="*/ 6942837 w 6942837"/>
                <a:gd name="connsiteY4" fmla="*/ 319799 h 383760"/>
                <a:gd name="connsiteX5" fmla="*/ 6878876 w 6942837"/>
                <a:gd name="connsiteY5" fmla="*/ 383760 h 383760"/>
                <a:gd name="connsiteX6" fmla="*/ 63961 w 6942837"/>
                <a:gd name="connsiteY6" fmla="*/ 383760 h 383760"/>
                <a:gd name="connsiteX7" fmla="*/ 0 w 6942837"/>
                <a:gd name="connsiteY7" fmla="*/ 319799 h 383760"/>
                <a:gd name="connsiteX8" fmla="*/ 0 w 6942837"/>
                <a:gd name="connsiteY8" fmla="*/ 63961 h 383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942837" h="383760">
                  <a:moveTo>
                    <a:pt x="0" y="63961"/>
                  </a:moveTo>
                  <a:cubicBezTo>
                    <a:pt x="0" y="28636"/>
                    <a:pt x="28636" y="0"/>
                    <a:pt x="63961" y="0"/>
                  </a:cubicBezTo>
                  <a:lnTo>
                    <a:pt x="6878876" y="0"/>
                  </a:lnTo>
                  <a:cubicBezTo>
                    <a:pt x="6914201" y="0"/>
                    <a:pt x="6942837" y="28636"/>
                    <a:pt x="6942837" y="63961"/>
                  </a:cubicBezTo>
                  <a:lnTo>
                    <a:pt x="6942837" y="319799"/>
                  </a:lnTo>
                  <a:cubicBezTo>
                    <a:pt x="6942837" y="355124"/>
                    <a:pt x="6914201" y="383760"/>
                    <a:pt x="6878876" y="383760"/>
                  </a:cubicBezTo>
                  <a:lnTo>
                    <a:pt x="63961" y="383760"/>
                  </a:lnTo>
                  <a:cubicBezTo>
                    <a:pt x="28636" y="383760"/>
                    <a:pt x="0" y="355124"/>
                    <a:pt x="0" y="319799"/>
                  </a:cubicBezTo>
                  <a:lnTo>
                    <a:pt x="0" y="63961"/>
                  </a:lnTo>
                  <a:close/>
                </a:path>
              </a:pathLst>
            </a:custGeom>
            <a:grpFill/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  <p:txBody>
            <a:bodyPr lIns="242524" tIns="18734" rIns="242524" bIns="18734" spcCol="1270" anchor="ctr"/>
            <a:lstStyle/>
            <a:p>
              <a:pPr marL="0" marR="0" lvl="0" indent="0" defTabSz="8890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Sampling through the mail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DAE6178C-3666-4D45-AFB5-9AF87F3CA5C1}"/>
              </a:ext>
            </a:extLst>
          </p:cNvPr>
          <p:cNvGrpSpPr>
            <a:grpSpLocks/>
          </p:cNvGrpSpPr>
          <p:nvPr/>
        </p:nvGrpSpPr>
        <p:grpSpPr bwMode="auto">
          <a:xfrm>
            <a:off x="736600" y="2678034"/>
            <a:ext cx="8458200" cy="519113"/>
            <a:chOff x="533400" y="2818140"/>
            <a:chExt cx="8458200" cy="519480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A3E79F50-258E-4B7A-883E-D8BBA6EA0115}"/>
                </a:ext>
              </a:extLst>
            </p:cNvPr>
            <p:cNvSpPr/>
            <p:nvPr/>
          </p:nvSpPr>
          <p:spPr>
            <a:xfrm>
              <a:off x="533400" y="3010364"/>
              <a:ext cx="8458200" cy="327256"/>
            </a:xfrm>
            <a:prstGeom prst="rect">
              <a:avLst/>
            </a:prstGeom>
            <a:grpFill/>
            <a:ln w="25400" cap="flat" cmpd="sng" algn="ctr">
              <a:solidFill>
                <a:srgbClr val="6342A4">
                  <a:lumMod val="75000"/>
                </a:srgbClr>
              </a:solidFill>
              <a:prstDash val="solid"/>
            </a:ln>
            <a:effectLst/>
          </p:spPr>
        </p:sp>
        <p:sp>
          <p:nvSpPr>
            <p:cNvPr id="21" name="Freeform 12">
              <a:extLst>
                <a:ext uri="{FF2B5EF4-FFF2-40B4-BE49-F238E27FC236}">
                  <a16:creationId xmlns:a16="http://schemas.microsoft.com/office/drawing/2014/main" id="{EBD452ED-0A89-4506-A743-782F4A58AE02}"/>
                </a:ext>
              </a:extLst>
            </p:cNvPr>
            <p:cNvSpPr/>
            <p:nvPr/>
          </p:nvSpPr>
          <p:spPr>
            <a:xfrm>
              <a:off x="955675" y="2818140"/>
              <a:ext cx="6943725" cy="384447"/>
            </a:xfrm>
            <a:custGeom>
              <a:avLst/>
              <a:gdLst>
                <a:gd name="connsiteX0" fmla="*/ 0 w 6942837"/>
                <a:gd name="connsiteY0" fmla="*/ 63961 h 383760"/>
                <a:gd name="connsiteX1" fmla="*/ 63961 w 6942837"/>
                <a:gd name="connsiteY1" fmla="*/ 0 h 383760"/>
                <a:gd name="connsiteX2" fmla="*/ 6878876 w 6942837"/>
                <a:gd name="connsiteY2" fmla="*/ 0 h 383760"/>
                <a:gd name="connsiteX3" fmla="*/ 6942837 w 6942837"/>
                <a:gd name="connsiteY3" fmla="*/ 63961 h 383760"/>
                <a:gd name="connsiteX4" fmla="*/ 6942837 w 6942837"/>
                <a:gd name="connsiteY4" fmla="*/ 319799 h 383760"/>
                <a:gd name="connsiteX5" fmla="*/ 6878876 w 6942837"/>
                <a:gd name="connsiteY5" fmla="*/ 383760 h 383760"/>
                <a:gd name="connsiteX6" fmla="*/ 63961 w 6942837"/>
                <a:gd name="connsiteY6" fmla="*/ 383760 h 383760"/>
                <a:gd name="connsiteX7" fmla="*/ 0 w 6942837"/>
                <a:gd name="connsiteY7" fmla="*/ 319799 h 383760"/>
                <a:gd name="connsiteX8" fmla="*/ 0 w 6942837"/>
                <a:gd name="connsiteY8" fmla="*/ 63961 h 383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942837" h="383760">
                  <a:moveTo>
                    <a:pt x="0" y="63961"/>
                  </a:moveTo>
                  <a:cubicBezTo>
                    <a:pt x="0" y="28636"/>
                    <a:pt x="28636" y="0"/>
                    <a:pt x="63961" y="0"/>
                  </a:cubicBezTo>
                  <a:lnTo>
                    <a:pt x="6878876" y="0"/>
                  </a:lnTo>
                  <a:cubicBezTo>
                    <a:pt x="6914201" y="0"/>
                    <a:pt x="6942837" y="28636"/>
                    <a:pt x="6942837" y="63961"/>
                  </a:cubicBezTo>
                  <a:lnTo>
                    <a:pt x="6942837" y="319799"/>
                  </a:lnTo>
                  <a:cubicBezTo>
                    <a:pt x="6942837" y="355124"/>
                    <a:pt x="6914201" y="383760"/>
                    <a:pt x="6878876" y="383760"/>
                  </a:cubicBezTo>
                  <a:lnTo>
                    <a:pt x="63961" y="383760"/>
                  </a:lnTo>
                  <a:cubicBezTo>
                    <a:pt x="28636" y="383760"/>
                    <a:pt x="0" y="355124"/>
                    <a:pt x="0" y="319799"/>
                  </a:cubicBezTo>
                  <a:lnTo>
                    <a:pt x="0" y="63961"/>
                  </a:lnTo>
                  <a:close/>
                </a:path>
              </a:pathLst>
            </a:custGeom>
            <a:grpFill/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  <p:txBody>
            <a:bodyPr lIns="242524" tIns="18734" rIns="242524" bIns="18734" spcCol="1270" anchor="ctr"/>
            <a:lstStyle/>
            <a:p>
              <a:pPr marL="0" marR="0" lvl="0" indent="0" defTabSz="8890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In-store sampling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BF61F21E-46AD-475C-B080-BC4F35A4FC97}"/>
              </a:ext>
            </a:extLst>
          </p:cNvPr>
          <p:cNvGrpSpPr>
            <a:grpSpLocks/>
          </p:cNvGrpSpPr>
          <p:nvPr/>
        </p:nvGrpSpPr>
        <p:grpSpPr bwMode="auto">
          <a:xfrm>
            <a:off x="736600" y="3287634"/>
            <a:ext cx="8458200" cy="519113"/>
            <a:chOff x="533400" y="3407820"/>
            <a:chExt cx="8458200" cy="519480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7E55D51E-0DDC-4790-B6C2-0C756B5538E4}"/>
                </a:ext>
              </a:extLst>
            </p:cNvPr>
            <p:cNvSpPr/>
            <p:nvPr/>
          </p:nvSpPr>
          <p:spPr>
            <a:xfrm>
              <a:off x="533400" y="3600044"/>
              <a:ext cx="8458200" cy="327256"/>
            </a:xfrm>
            <a:prstGeom prst="rect">
              <a:avLst/>
            </a:prstGeom>
            <a:grpFill/>
            <a:ln w="25400" cap="flat" cmpd="sng" algn="ctr">
              <a:solidFill>
                <a:srgbClr val="6342A4">
                  <a:lumMod val="75000"/>
                </a:srgbClr>
              </a:solidFill>
              <a:prstDash val="solid"/>
            </a:ln>
            <a:effectLst/>
          </p:spPr>
        </p:sp>
        <p:sp>
          <p:nvSpPr>
            <p:cNvPr id="26" name="Freeform 14">
              <a:extLst>
                <a:ext uri="{FF2B5EF4-FFF2-40B4-BE49-F238E27FC236}">
                  <a16:creationId xmlns:a16="http://schemas.microsoft.com/office/drawing/2014/main" id="{BBEA51DE-EAEE-42F3-A63A-2A60902A3D76}"/>
                </a:ext>
              </a:extLst>
            </p:cNvPr>
            <p:cNvSpPr/>
            <p:nvPr/>
          </p:nvSpPr>
          <p:spPr>
            <a:xfrm>
              <a:off x="955675" y="3407820"/>
              <a:ext cx="6943725" cy="384447"/>
            </a:xfrm>
            <a:custGeom>
              <a:avLst/>
              <a:gdLst>
                <a:gd name="connsiteX0" fmla="*/ 0 w 6942837"/>
                <a:gd name="connsiteY0" fmla="*/ 63961 h 383760"/>
                <a:gd name="connsiteX1" fmla="*/ 63961 w 6942837"/>
                <a:gd name="connsiteY1" fmla="*/ 0 h 383760"/>
                <a:gd name="connsiteX2" fmla="*/ 6878876 w 6942837"/>
                <a:gd name="connsiteY2" fmla="*/ 0 h 383760"/>
                <a:gd name="connsiteX3" fmla="*/ 6942837 w 6942837"/>
                <a:gd name="connsiteY3" fmla="*/ 63961 h 383760"/>
                <a:gd name="connsiteX4" fmla="*/ 6942837 w 6942837"/>
                <a:gd name="connsiteY4" fmla="*/ 319799 h 383760"/>
                <a:gd name="connsiteX5" fmla="*/ 6878876 w 6942837"/>
                <a:gd name="connsiteY5" fmla="*/ 383760 h 383760"/>
                <a:gd name="connsiteX6" fmla="*/ 63961 w 6942837"/>
                <a:gd name="connsiteY6" fmla="*/ 383760 h 383760"/>
                <a:gd name="connsiteX7" fmla="*/ 0 w 6942837"/>
                <a:gd name="connsiteY7" fmla="*/ 319799 h 383760"/>
                <a:gd name="connsiteX8" fmla="*/ 0 w 6942837"/>
                <a:gd name="connsiteY8" fmla="*/ 63961 h 383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942837" h="383760">
                  <a:moveTo>
                    <a:pt x="0" y="63961"/>
                  </a:moveTo>
                  <a:cubicBezTo>
                    <a:pt x="0" y="28636"/>
                    <a:pt x="28636" y="0"/>
                    <a:pt x="63961" y="0"/>
                  </a:cubicBezTo>
                  <a:lnTo>
                    <a:pt x="6878876" y="0"/>
                  </a:lnTo>
                  <a:cubicBezTo>
                    <a:pt x="6914201" y="0"/>
                    <a:pt x="6942837" y="28636"/>
                    <a:pt x="6942837" y="63961"/>
                  </a:cubicBezTo>
                  <a:lnTo>
                    <a:pt x="6942837" y="319799"/>
                  </a:lnTo>
                  <a:cubicBezTo>
                    <a:pt x="6942837" y="355124"/>
                    <a:pt x="6914201" y="383760"/>
                    <a:pt x="6878876" y="383760"/>
                  </a:cubicBezTo>
                  <a:lnTo>
                    <a:pt x="63961" y="383760"/>
                  </a:lnTo>
                  <a:cubicBezTo>
                    <a:pt x="28636" y="383760"/>
                    <a:pt x="0" y="355124"/>
                    <a:pt x="0" y="319799"/>
                  </a:cubicBezTo>
                  <a:lnTo>
                    <a:pt x="0" y="63961"/>
                  </a:lnTo>
                  <a:close/>
                </a:path>
              </a:pathLst>
            </a:custGeom>
            <a:grpFill/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  <p:txBody>
            <a:bodyPr lIns="242524" tIns="18734" rIns="242524" bIns="18734" spcCol="1270" anchor="ctr"/>
            <a:lstStyle/>
            <a:p>
              <a:pPr marL="0" marR="0" lvl="0" indent="0" defTabSz="8890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On-package sampling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181A68F4-7325-4950-8062-437EA1FBF2B5}"/>
              </a:ext>
            </a:extLst>
          </p:cNvPr>
          <p:cNvGrpSpPr>
            <a:grpSpLocks/>
          </p:cNvGrpSpPr>
          <p:nvPr/>
        </p:nvGrpSpPr>
        <p:grpSpPr bwMode="auto">
          <a:xfrm>
            <a:off x="736600" y="3897234"/>
            <a:ext cx="8458200" cy="519113"/>
            <a:chOff x="533400" y="3997500"/>
            <a:chExt cx="8458200" cy="519480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5F8C40E1-1204-4AFD-949D-2D4992A2D9E3}"/>
                </a:ext>
              </a:extLst>
            </p:cNvPr>
            <p:cNvSpPr/>
            <p:nvPr/>
          </p:nvSpPr>
          <p:spPr>
            <a:xfrm>
              <a:off x="533400" y="4189724"/>
              <a:ext cx="8458200" cy="327256"/>
            </a:xfrm>
            <a:prstGeom prst="rect">
              <a:avLst/>
            </a:prstGeom>
            <a:grpFill/>
            <a:ln w="25400" cap="flat" cmpd="sng" algn="ctr">
              <a:solidFill>
                <a:srgbClr val="6342A4">
                  <a:lumMod val="75000"/>
                </a:srgbClr>
              </a:solidFill>
              <a:prstDash val="solid"/>
            </a:ln>
            <a:effectLst/>
          </p:spPr>
        </p:sp>
        <p:sp>
          <p:nvSpPr>
            <p:cNvPr id="31" name="Freeform 16">
              <a:extLst>
                <a:ext uri="{FF2B5EF4-FFF2-40B4-BE49-F238E27FC236}">
                  <a16:creationId xmlns:a16="http://schemas.microsoft.com/office/drawing/2014/main" id="{284DE439-3FF6-44F2-8C45-29773DA7CF3E}"/>
                </a:ext>
              </a:extLst>
            </p:cNvPr>
            <p:cNvSpPr/>
            <p:nvPr/>
          </p:nvSpPr>
          <p:spPr>
            <a:xfrm>
              <a:off x="955675" y="3997500"/>
              <a:ext cx="6943725" cy="384447"/>
            </a:xfrm>
            <a:custGeom>
              <a:avLst/>
              <a:gdLst>
                <a:gd name="connsiteX0" fmla="*/ 0 w 6942837"/>
                <a:gd name="connsiteY0" fmla="*/ 63961 h 383760"/>
                <a:gd name="connsiteX1" fmla="*/ 63961 w 6942837"/>
                <a:gd name="connsiteY1" fmla="*/ 0 h 383760"/>
                <a:gd name="connsiteX2" fmla="*/ 6878876 w 6942837"/>
                <a:gd name="connsiteY2" fmla="*/ 0 h 383760"/>
                <a:gd name="connsiteX3" fmla="*/ 6942837 w 6942837"/>
                <a:gd name="connsiteY3" fmla="*/ 63961 h 383760"/>
                <a:gd name="connsiteX4" fmla="*/ 6942837 w 6942837"/>
                <a:gd name="connsiteY4" fmla="*/ 319799 h 383760"/>
                <a:gd name="connsiteX5" fmla="*/ 6878876 w 6942837"/>
                <a:gd name="connsiteY5" fmla="*/ 383760 h 383760"/>
                <a:gd name="connsiteX6" fmla="*/ 63961 w 6942837"/>
                <a:gd name="connsiteY6" fmla="*/ 383760 h 383760"/>
                <a:gd name="connsiteX7" fmla="*/ 0 w 6942837"/>
                <a:gd name="connsiteY7" fmla="*/ 319799 h 383760"/>
                <a:gd name="connsiteX8" fmla="*/ 0 w 6942837"/>
                <a:gd name="connsiteY8" fmla="*/ 63961 h 383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942837" h="383760">
                  <a:moveTo>
                    <a:pt x="0" y="63961"/>
                  </a:moveTo>
                  <a:cubicBezTo>
                    <a:pt x="0" y="28636"/>
                    <a:pt x="28636" y="0"/>
                    <a:pt x="63961" y="0"/>
                  </a:cubicBezTo>
                  <a:lnTo>
                    <a:pt x="6878876" y="0"/>
                  </a:lnTo>
                  <a:cubicBezTo>
                    <a:pt x="6914201" y="0"/>
                    <a:pt x="6942837" y="28636"/>
                    <a:pt x="6942837" y="63961"/>
                  </a:cubicBezTo>
                  <a:lnTo>
                    <a:pt x="6942837" y="319799"/>
                  </a:lnTo>
                  <a:cubicBezTo>
                    <a:pt x="6942837" y="355124"/>
                    <a:pt x="6914201" y="383760"/>
                    <a:pt x="6878876" y="383760"/>
                  </a:cubicBezTo>
                  <a:lnTo>
                    <a:pt x="63961" y="383760"/>
                  </a:lnTo>
                  <a:cubicBezTo>
                    <a:pt x="28636" y="383760"/>
                    <a:pt x="0" y="355124"/>
                    <a:pt x="0" y="319799"/>
                  </a:cubicBezTo>
                  <a:lnTo>
                    <a:pt x="0" y="63961"/>
                  </a:lnTo>
                  <a:close/>
                </a:path>
              </a:pathLst>
            </a:custGeom>
            <a:grpFill/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  <p:txBody>
            <a:bodyPr lIns="242524" tIns="18734" rIns="242524" bIns="18734" spcCol="1270" anchor="ctr"/>
            <a:lstStyle/>
            <a:p>
              <a:pPr marL="0" marR="0" lvl="0" indent="0" defTabSz="8890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Event sampling</a:t>
              </a:r>
            </a:p>
          </p:txBody>
        </p:sp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6AEDCC1F-F1B0-44E6-A57A-7FAD4B866CB3}"/>
              </a:ext>
            </a:extLst>
          </p:cNvPr>
          <p:cNvGrpSpPr>
            <a:grpSpLocks/>
          </p:cNvGrpSpPr>
          <p:nvPr/>
        </p:nvGrpSpPr>
        <p:grpSpPr bwMode="auto">
          <a:xfrm>
            <a:off x="736600" y="4430634"/>
            <a:ext cx="8458200" cy="519113"/>
            <a:chOff x="533400" y="4587180"/>
            <a:chExt cx="8458200" cy="519480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7973E4CA-0EE8-4A08-9CA4-236B2A86E90D}"/>
                </a:ext>
              </a:extLst>
            </p:cNvPr>
            <p:cNvSpPr/>
            <p:nvPr/>
          </p:nvSpPr>
          <p:spPr>
            <a:xfrm>
              <a:off x="533400" y="4779404"/>
              <a:ext cx="8458200" cy="327256"/>
            </a:xfrm>
            <a:prstGeom prst="rect">
              <a:avLst/>
            </a:prstGeom>
            <a:grpFill/>
            <a:ln w="25400" cap="flat" cmpd="sng" algn="ctr">
              <a:solidFill>
                <a:srgbClr val="6342A4">
                  <a:lumMod val="75000"/>
                </a:srgbClr>
              </a:solidFill>
              <a:prstDash val="solid"/>
            </a:ln>
            <a:effectLst/>
          </p:spPr>
        </p:sp>
        <p:sp>
          <p:nvSpPr>
            <p:cNvPr id="34" name="Freeform 18">
              <a:extLst>
                <a:ext uri="{FF2B5EF4-FFF2-40B4-BE49-F238E27FC236}">
                  <a16:creationId xmlns:a16="http://schemas.microsoft.com/office/drawing/2014/main" id="{C2831738-E9DC-402A-B33A-ED3FDF3046F3}"/>
                </a:ext>
              </a:extLst>
            </p:cNvPr>
            <p:cNvSpPr/>
            <p:nvPr/>
          </p:nvSpPr>
          <p:spPr>
            <a:xfrm>
              <a:off x="955675" y="4587180"/>
              <a:ext cx="6943725" cy="384447"/>
            </a:xfrm>
            <a:custGeom>
              <a:avLst/>
              <a:gdLst>
                <a:gd name="connsiteX0" fmla="*/ 0 w 6942837"/>
                <a:gd name="connsiteY0" fmla="*/ 63961 h 383760"/>
                <a:gd name="connsiteX1" fmla="*/ 63961 w 6942837"/>
                <a:gd name="connsiteY1" fmla="*/ 0 h 383760"/>
                <a:gd name="connsiteX2" fmla="*/ 6878876 w 6942837"/>
                <a:gd name="connsiteY2" fmla="*/ 0 h 383760"/>
                <a:gd name="connsiteX3" fmla="*/ 6942837 w 6942837"/>
                <a:gd name="connsiteY3" fmla="*/ 63961 h 383760"/>
                <a:gd name="connsiteX4" fmla="*/ 6942837 w 6942837"/>
                <a:gd name="connsiteY4" fmla="*/ 319799 h 383760"/>
                <a:gd name="connsiteX5" fmla="*/ 6878876 w 6942837"/>
                <a:gd name="connsiteY5" fmla="*/ 383760 h 383760"/>
                <a:gd name="connsiteX6" fmla="*/ 63961 w 6942837"/>
                <a:gd name="connsiteY6" fmla="*/ 383760 h 383760"/>
                <a:gd name="connsiteX7" fmla="*/ 0 w 6942837"/>
                <a:gd name="connsiteY7" fmla="*/ 319799 h 383760"/>
                <a:gd name="connsiteX8" fmla="*/ 0 w 6942837"/>
                <a:gd name="connsiteY8" fmla="*/ 63961 h 383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942837" h="383760">
                  <a:moveTo>
                    <a:pt x="0" y="63961"/>
                  </a:moveTo>
                  <a:cubicBezTo>
                    <a:pt x="0" y="28636"/>
                    <a:pt x="28636" y="0"/>
                    <a:pt x="63961" y="0"/>
                  </a:cubicBezTo>
                  <a:lnTo>
                    <a:pt x="6878876" y="0"/>
                  </a:lnTo>
                  <a:cubicBezTo>
                    <a:pt x="6914201" y="0"/>
                    <a:pt x="6942837" y="28636"/>
                    <a:pt x="6942837" y="63961"/>
                  </a:cubicBezTo>
                  <a:lnTo>
                    <a:pt x="6942837" y="319799"/>
                  </a:lnTo>
                  <a:cubicBezTo>
                    <a:pt x="6942837" y="355124"/>
                    <a:pt x="6914201" y="383760"/>
                    <a:pt x="6878876" y="383760"/>
                  </a:cubicBezTo>
                  <a:lnTo>
                    <a:pt x="63961" y="383760"/>
                  </a:lnTo>
                  <a:cubicBezTo>
                    <a:pt x="28636" y="383760"/>
                    <a:pt x="0" y="355124"/>
                    <a:pt x="0" y="319799"/>
                  </a:cubicBezTo>
                  <a:lnTo>
                    <a:pt x="0" y="63961"/>
                  </a:lnTo>
                  <a:close/>
                </a:path>
              </a:pathLst>
            </a:custGeom>
            <a:grpFill/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  <p:txBody>
            <a:bodyPr lIns="242524" tIns="18734" rIns="242524" bIns="18734" spcCol="1270" anchor="ctr"/>
            <a:lstStyle/>
            <a:p>
              <a:pPr marL="0" marR="0" lvl="0" indent="0" defTabSz="8890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Sampling through magazines and newspapers</a:t>
              </a:r>
            </a:p>
          </p:txBody>
        </p:sp>
      </p:grpSp>
      <p:grpSp>
        <p:nvGrpSpPr>
          <p:cNvPr id="35" name="Group 34">
            <a:extLst>
              <a:ext uri="{FF2B5EF4-FFF2-40B4-BE49-F238E27FC236}">
                <a16:creationId xmlns:a16="http://schemas.microsoft.com/office/drawing/2014/main" id="{E314D338-354B-472A-A9DB-D8AD5A777655}"/>
              </a:ext>
            </a:extLst>
          </p:cNvPr>
          <p:cNvGrpSpPr>
            <a:grpSpLocks/>
          </p:cNvGrpSpPr>
          <p:nvPr/>
        </p:nvGrpSpPr>
        <p:grpSpPr bwMode="auto">
          <a:xfrm>
            <a:off x="736600" y="5040234"/>
            <a:ext cx="8458200" cy="519113"/>
            <a:chOff x="533400" y="5176860"/>
            <a:chExt cx="8458200" cy="519480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F3D96EB1-933C-4DA5-A897-4AF3ED667EDF}"/>
                </a:ext>
              </a:extLst>
            </p:cNvPr>
            <p:cNvSpPr/>
            <p:nvPr/>
          </p:nvSpPr>
          <p:spPr>
            <a:xfrm>
              <a:off x="533400" y="5369084"/>
              <a:ext cx="8458200" cy="327256"/>
            </a:xfrm>
            <a:prstGeom prst="rect">
              <a:avLst/>
            </a:prstGeom>
            <a:grpFill/>
            <a:ln w="25400" cap="flat" cmpd="sng" algn="ctr">
              <a:solidFill>
                <a:srgbClr val="6342A4">
                  <a:lumMod val="75000"/>
                </a:srgbClr>
              </a:solidFill>
              <a:prstDash val="solid"/>
            </a:ln>
            <a:effectLst/>
          </p:spPr>
        </p:sp>
        <p:sp>
          <p:nvSpPr>
            <p:cNvPr id="37" name="Freeform 20">
              <a:extLst>
                <a:ext uri="{FF2B5EF4-FFF2-40B4-BE49-F238E27FC236}">
                  <a16:creationId xmlns:a16="http://schemas.microsoft.com/office/drawing/2014/main" id="{21DE8784-A2D3-4E08-9597-F788F4CF01CA}"/>
                </a:ext>
              </a:extLst>
            </p:cNvPr>
            <p:cNvSpPr/>
            <p:nvPr/>
          </p:nvSpPr>
          <p:spPr>
            <a:xfrm>
              <a:off x="955675" y="5176860"/>
              <a:ext cx="6943725" cy="384447"/>
            </a:xfrm>
            <a:custGeom>
              <a:avLst/>
              <a:gdLst>
                <a:gd name="connsiteX0" fmla="*/ 0 w 6942837"/>
                <a:gd name="connsiteY0" fmla="*/ 63961 h 383760"/>
                <a:gd name="connsiteX1" fmla="*/ 63961 w 6942837"/>
                <a:gd name="connsiteY1" fmla="*/ 0 h 383760"/>
                <a:gd name="connsiteX2" fmla="*/ 6878876 w 6942837"/>
                <a:gd name="connsiteY2" fmla="*/ 0 h 383760"/>
                <a:gd name="connsiteX3" fmla="*/ 6942837 w 6942837"/>
                <a:gd name="connsiteY3" fmla="*/ 63961 h 383760"/>
                <a:gd name="connsiteX4" fmla="*/ 6942837 w 6942837"/>
                <a:gd name="connsiteY4" fmla="*/ 319799 h 383760"/>
                <a:gd name="connsiteX5" fmla="*/ 6878876 w 6942837"/>
                <a:gd name="connsiteY5" fmla="*/ 383760 h 383760"/>
                <a:gd name="connsiteX6" fmla="*/ 63961 w 6942837"/>
                <a:gd name="connsiteY6" fmla="*/ 383760 h 383760"/>
                <a:gd name="connsiteX7" fmla="*/ 0 w 6942837"/>
                <a:gd name="connsiteY7" fmla="*/ 319799 h 383760"/>
                <a:gd name="connsiteX8" fmla="*/ 0 w 6942837"/>
                <a:gd name="connsiteY8" fmla="*/ 63961 h 383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942837" h="383760">
                  <a:moveTo>
                    <a:pt x="0" y="63961"/>
                  </a:moveTo>
                  <a:cubicBezTo>
                    <a:pt x="0" y="28636"/>
                    <a:pt x="28636" y="0"/>
                    <a:pt x="63961" y="0"/>
                  </a:cubicBezTo>
                  <a:lnTo>
                    <a:pt x="6878876" y="0"/>
                  </a:lnTo>
                  <a:cubicBezTo>
                    <a:pt x="6914201" y="0"/>
                    <a:pt x="6942837" y="28636"/>
                    <a:pt x="6942837" y="63961"/>
                  </a:cubicBezTo>
                  <a:lnTo>
                    <a:pt x="6942837" y="319799"/>
                  </a:lnTo>
                  <a:cubicBezTo>
                    <a:pt x="6942837" y="355124"/>
                    <a:pt x="6914201" y="383760"/>
                    <a:pt x="6878876" y="383760"/>
                  </a:cubicBezTo>
                  <a:lnTo>
                    <a:pt x="63961" y="383760"/>
                  </a:lnTo>
                  <a:cubicBezTo>
                    <a:pt x="28636" y="383760"/>
                    <a:pt x="0" y="355124"/>
                    <a:pt x="0" y="319799"/>
                  </a:cubicBezTo>
                  <a:lnTo>
                    <a:pt x="0" y="63961"/>
                  </a:lnTo>
                  <a:close/>
                </a:path>
              </a:pathLst>
            </a:custGeom>
            <a:grpFill/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  <p:txBody>
            <a:bodyPr lIns="242524" tIns="18734" rIns="242524" bIns="18734" spcCol="1270" anchor="ctr"/>
            <a:lstStyle/>
            <a:p>
              <a:pPr marL="0" marR="0" lvl="0" indent="0" defTabSz="8890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Sample request forms</a:t>
              </a: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925C1814-A411-4EFB-A403-2F2599795306}"/>
              </a:ext>
            </a:extLst>
          </p:cNvPr>
          <p:cNvGrpSpPr>
            <a:grpSpLocks/>
          </p:cNvGrpSpPr>
          <p:nvPr/>
        </p:nvGrpSpPr>
        <p:grpSpPr bwMode="auto">
          <a:xfrm>
            <a:off x="736600" y="5649834"/>
            <a:ext cx="8458200" cy="520700"/>
            <a:chOff x="533400" y="5766540"/>
            <a:chExt cx="8458200" cy="519480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75265373-75BD-4E64-A0C0-D2472721E39F}"/>
                </a:ext>
              </a:extLst>
            </p:cNvPr>
            <p:cNvSpPr/>
            <p:nvPr/>
          </p:nvSpPr>
          <p:spPr>
            <a:xfrm>
              <a:off x="533400" y="5958178"/>
              <a:ext cx="8458200" cy="327842"/>
            </a:xfrm>
            <a:prstGeom prst="rect">
              <a:avLst/>
            </a:prstGeom>
            <a:grpFill/>
            <a:ln w="25400" cap="flat" cmpd="sng" algn="ctr">
              <a:solidFill>
                <a:srgbClr val="6342A4">
                  <a:lumMod val="75000"/>
                </a:srgbClr>
              </a:solidFill>
              <a:prstDash val="solid"/>
            </a:ln>
            <a:effectLst/>
          </p:spPr>
        </p:sp>
        <p:sp>
          <p:nvSpPr>
            <p:cNvPr id="40" name="Freeform 22">
              <a:extLst>
                <a:ext uri="{FF2B5EF4-FFF2-40B4-BE49-F238E27FC236}">
                  <a16:creationId xmlns:a16="http://schemas.microsoft.com/office/drawing/2014/main" id="{65676AA4-8800-4A37-80D9-B348788C55AB}"/>
                </a:ext>
              </a:extLst>
            </p:cNvPr>
            <p:cNvSpPr/>
            <p:nvPr/>
          </p:nvSpPr>
          <p:spPr>
            <a:xfrm>
              <a:off x="955675" y="5766540"/>
              <a:ext cx="6943725" cy="383275"/>
            </a:xfrm>
            <a:custGeom>
              <a:avLst/>
              <a:gdLst>
                <a:gd name="connsiteX0" fmla="*/ 0 w 6942837"/>
                <a:gd name="connsiteY0" fmla="*/ 63961 h 383760"/>
                <a:gd name="connsiteX1" fmla="*/ 63961 w 6942837"/>
                <a:gd name="connsiteY1" fmla="*/ 0 h 383760"/>
                <a:gd name="connsiteX2" fmla="*/ 6878876 w 6942837"/>
                <a:gd name="connsiteY2" fmla="*/ 0 h 383760"/>
                <a:gd name="connsiteX3" fmla="*/ 6942837 w 6942837"/>
                <a:gd name="connsiteY3" fmla="*/ 63961 h 383760"/>
                <a:gd name="connsiteX4" fmla="*/ 6942837 w 6942837"/>
                <a:gd name="connsiteY4" fmla="*/ 319799 h 383760"/>
                <a:gd name="connsiteX5" fmla="*/ 6878876 w 6942837"/>
                <a:gd name="connsiteY5" fmla="*/ 383760 h 383760"/>
                <a:gd name="connsiteX6" fmla="*/ 63961 w 6942837"/>
                <a:gd name="connsiteY6" fmla="*/ 383760 h 383760"/>
                <a:gd name="connsiteX7" fmla="*/ 0 w 6942837"/>
                <a:gd name="connsiteY7" fmla="*/ 319799 h 383760"/>
                <a:gd name="connsiteX8" fmla="*/ 0 w 6942837"/>
                <a:gd name="connsiteY8" fmla="*/ 63961 h 38376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942837" h="383760">
                  <a:moveTo>
                    <a:pt x="0" y="63961"/>
                  </a:moveTo>
                  <a:cubicBezTo>
                    <a:pt x="0" y="28636"/>
                    <a:pt x="28636" y="0"/>
                    <a:pt x="63961" y="0"/>
                  </a:cubicBezTo>
                  <a:lnTo>
                    <a:pt x="6878876" y="0"/>
                  </a:lnTo>
                  <a:cubicBezTo>
                    <a:pt x="6914201" y="0"/>
                    <a:pt x="6942837" y="28636"/>
                    <a:pt x="6942837" y="63961"/>
                  </a:cubicBezTo>
                  <a:lnTo>
                    <a:pt x="6942837" y="319799"/>
                  </a:lnTo>
                  <a:cubicBezTo>
                    <a:pt x="6942837" y="355124"/>
                    <a:pt x="6914201" y="383760"/>
                    <a:pt x="6878876" y="383760"/>
                  </a:cubicBezTo>
                  <a:lnTo>
                    <a:pt x="63961" y="383760"/>
                  </a:lnTo>
                  <a:cubicBezTo>
                    <a:pt x="28636" y="383760"/>
                    <a:pt x="0" y="355124"/>
                    <a:pt x="0" y="319799"/>
                  </a:cubicBezTo>
                  <a:lnTo>
                    <a:pt x="0" y="63961"/>
                  </a:lnTo>
                  <a:close/>
                </a:path>
              </a:pathLst>
            </a:custGeom>
            <a:grpFill/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  <p:txBody>
            <a:bodyPr lIns="242524" tIns="18734" rIns="242524" bIns="18734" spcCol="1270" anchor="ctr"/>
            <a:lstStyle/>
            <a:p>
              <a:pPr marL="0" marR="0" lvl="0" indent="0" defTabSz="8890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Sampling through the internet and social media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54729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6"/>
            <a:ext cx="4128422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47827" y="1035371"/>
            <a:ext cx="9279877" cy="56781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91191" y="171206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389591" y="6522671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Couponing</a:t>
            </a:r>
          </a:p>
        </p:txBody>
      </p:sp>
      <p:sp>
        <p:nvSpPr>
          <p:cNvPr id="11" name="AutoShape 15">
            <a:extLst>
              <a:ext uri="{FF2B5EF4-FFF2-40B4-BE49-F238E27FC236}">
                <a16:creationId xmlns:a16="http://schemas.microsoft.com/office/drawing/2014/main" id="{17B600D1-336D-4E12-B7D4-3776F53E45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9336" y="3429000"/>
            <a:ext cx="2376488" cy="2841625"/>
          </a:xfrm>
          <a:prstGeom prst="roundRect">
            <a:avLst>
              <a:gd name="adj" fmla="val 16667"/>
            </a:avLst>
          </a:prstGeom>
          <a:solidFill>
            <a:schemeClr val="accent1">
              <a:lumMod val="40000"/>
              <a:lumOff val="60000"/>
            </a:schemeClr>
          </a:solidFill>
          <a:ln w="12700" algn="ctr">
            <a:solidFill>
              <a:schemeClr val="tx1"/>
            </a:solidFill>
            <a:round/>
            <a:headEnd/>
            <a:tailEnd/>
          </a:ln>
          <a:effectLst>
            <a:outerShdw dist="107763" dir="13500000" sx="75000" sy="75000" algn="tl" rotWithShape="0">
              <a:srgbClr val="D6C6F0">
                <a:alpha val="50000"/>
              </a:srgbClr>
            </a:outerShdw>
          </a:effectLst>
        </p:spPr>
        <p:txBody>
          <a:bodyPr lIns="91428" tIns="45714" rIns="91428" bIns="45714" anchor="ctr"/>
          <a:lstStyle>
            <a:lvl1pPr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400">
                <a:solidFill>
                  <a:schemeClr val="bg1"/>
                </a:solidFill>
                <a:latin typeface="Verdana" panose="020B0604030504040204" pitchFamily="34" charset="0"/>
                <a:cs typeface="Arial" panose="020B0604020202020204" pitchFamily="34" charset="0"/>
              </a:rPr>
              <a:t>Over </a:t>
            </a:r>
            <a:br>
              <a:rPr lang="en-US" altLang="en-US" sz="2400">
                <a:solidFill>
                  <a:schemeClr val="bg1"/>
                </a:solidFill>
                <a:latin typeface="Verdana" panose="020B0604030504040204" pitchFamily="34" charset="0"/>
                <a:cs typeface="Arial" panose="020B0604020202020204" pitchFamily="34" charset="0"/>
              </a:rPr>
            </a:br>
            <a:r>
              <a:rPr lang="en-US" altLang="en-US" sz="2400">
                <a:solidFill>
                  <a:schemeClr val="bg1"/>
                </a:solidFill>
                <a:latin typeface="Verdana" panose="020B0604030504040204" pitchFamily="34" charset="0"/>
                <a:cs typeface="Arial" panose="020B0604020202020204" pitchFamily="34" charset="0"/>
              </a:rPr>
              <a:t>300 billion </a:t>
            </a:r>
            <a:br>
              <a:rPr lang="en-US" altLang="en-US" sz="2400">
                <a:solidFill>
                  <a:schemeClr val="bg1"/>
                </a:solidFill>
                <a:latin typeface="Verdana" panose="020B0604030504040204" pitchFamily="34" charset="0"/>
                <a:cs typeface="Arial" panose="020B0604020202020204" pitchFamily="34" charset="0"/>
              </a:rPr>
            </a:br>
            <a:r>
              <a:rPr lang="en-US" altLang="en-US" sz="2400">
                <a:solidFill>
                  <a:schemeClr val="bg1"/>
                </a:solidFill>
                <a:latin typeface="Verdana" panose="020B0604030504040204" pitchFamily="34" charset="0"/>
                <a:cs typeface="Arial" panose="020B0604020202020204" pitchFamily="34" charset="0"/>
              </a:rPr>
              <a:t>distributed each year </a:t>
            </a:r>
            <a:br>
              <a:rPr lang="en-US" altLang="en-US" sz="2400">
                <a:solidFill>
                  <a:schemeClr val="bg1"/>
                </a:solidFill>
                <a:latin typeface="Verdana" panose="020B0604030504040204" pitchFamily="34" charset="0"/>
                <a:cs typeface="Arial" panose="020B0604020202020204" pitchFamily="34" charset="0"/>
              </a:rPr>
            </a:br>
            <a:r>
              <a:rPr lang="en-US" altLang="en-US" sz="2400">
                <a:solidFill>
                  <a:schemeClr val="bg1"/>
                </a:solidFill>
                <a:latin typeface="Verdana" panose="020B0604030504040204" pitchFamily="34" charset="0"/>
                <a:cs typeface="Arial" panose="020B0604020202020204" pitchFamily="34" charset="0"/>
              </a:rPr>
              <a:t>in the US</a:t>
            </a:r>
          </a:p>
        </p:txBody>
      </p:sp>
      <p:sp>
        <p:nvSpPr>
          <p:cNvPr id="12" name="AutoShape 16">
            <a:extLst>
              <a:ext uri="{FF2B5EF4-FFF2-40B4-BE49-F238E27FC236}">
                <a16:creationId xmlns:a16="http://schemas.microsoft.com/office/drawing/2014/main" id="{647582F6-7007-41D7-B558-E18E5533A9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73924" y="3429000"/>
            <a:ext cx="2376487" cy="2841625"/>
          </a:xfrm>
          <a:prstGeom prst="roundRect">
            <a:avLst>
              <a:gd name="adj" fmla="val 16667"/>
            </a:avLst>
          </a:prstGeom>
          <a:solidFill>
            <a:schemeClr val="accent1">
              <a:lumMod val="40000"/>
              <a:lumOff val="60000"/>
            </a:schemeClr>
          </a:solidFill>
          <a:ln w="12700" algn="ctr">
            <a:solidFill>
              <a:schemeClr val="tx1"/>
            </a:solidFill>
            <a:round/>
            <a:headEnd/>
            <a:tailEnd/>
          </a:ln>
          <a:effectLst>
            <a:outerShdw dist="107763" dir="13500000" sx="75000" sy="75000" algn="tl" rotWithShape="0">
              <a:srgbClr val="D6C6F0">
                <a:alpha val="50000"/>
              </a:srgbClr>
            </a:outerShdw>
          </a:effectLst>
        </p:spPr>
        <p:txBody>
          <a:bodyPr lIns="91428" tIns="45714" rIns="91428" bIns="45714" anchor="ctr"/>
          <a:lstStyle>
            <a:lvl1pPr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400">
                <a:solidFill>
                  <a:schemeClr val="bg1"/>
                </a:solidFill>
                <a:latin typeface="Verdana" panose="020B0604030504040204" pitchFamily="34" charset="0"/>
                <a:cs typeface="Arial" panose="020B0604020202020204" pitchFamily="34" charset="0"/>
              </a:rPr>
              <a:t>The </a:t>
            </a:r>
            <a:br>
              <a:rPr lang="en-US" altLang="en-US" sz="2400">
                <a:solidFill>
                  <a:schemeClr val="bg1"/>
                </a:solidFill>
                <a:latin typeface="Verdana" panose="020B0604030504040204" pitchFamily="34" charset="0"/>
                <a:cs typeface="Arial" panose="020B0604020202020204" pitchFamily="34" charset="0"/>
              </a:rPr>
            </a:br>
            <a:r>
              <a:rPr lang="en-US" altLang="en-US" sz="2400">
                <a:solidFill>
                  <a:schemeClr val="bg1"/>
                </a:solidFill>
                <a:latin typeface="Verdana" panose="020B0604030504040204" pitchFamily="34" charset="0"/>
                <a:cs typeface="Arial" panose="020B0604020202020204" pitchFamily="34" charset="0"/>
              </a:rPr>
              <a:t>oldest and </a:t>
            </a:r>
            <a:br>
              <a:rPr lang="en-US" altLang="en-US" sz="2400">
                <a:solidFill>
                  <a:schemeClr val="bg1"/>
                </a:solidFill>
                <a:latin typeface="Verdana" panose="020B0604030504040204" pitchFamily="34" charset="0"/>
                <a:cs typeface="Arial" panose="020B0604020202020204" pitchFamily="34" charset="0"/>
              </a:rPr>
            </a:br>
            <a:r>
              <a:rPr lang="en-US" altLang="en-US" sz="2400">
                <a:solidFill>
                  <a:schemeClr val="bg1"/>
                </a:solidFill>
                <a:latin typeface="Verdana" panose="020B0604030504040204" pitchFamily="34" charset="0"/>
                <a:cs typeface="Arial" panose="020B0604020202020204" pitchFamily="34" charset="0"/>
              </a:rPr>
              <a:t>most widely used </a:t>
            </a:r>
            <a:br>
              <a:rPr lang="en-US" altLang="en-US" sz="2400">
                <a:solidFill>
                  <a:schemeClr val="bg1"/>
                </a:solidFill>
                <a:latin typeface="Verdana" panose="020B0604030504040204" pitchFamily="34" charset="0"/>
                <a:cs typeface="Arial" panose="020B0604020202020204" pitchFamily="34" charset="0"/>
              </a:rPr>
            </a:br>
            <a:r>
              <a:rPr lang="en-US" altLang="en-US" sz="2400">
                <a:solidFill>
                  <a:schemeClr val="bg1"/>
                </a:solidFill>
                <a:latin typeface="Verdana" panose="020B0604030504040204" pitchFamily="34" charset="0"/>
                <a:cs typeface="Arial" panose="020B0604020202020204" pitchFamily="34" charset="0"/>
              </a:rPr>
              <a:t>sales promotion tool</a:t>
            </a:r>
          </a:p>
        </p:txBody>
      </p:sp>
      <p:sp>
        <p:nvSpPr>
          <p:cNvPr id="14" name="AutoShape 17">
            <a:extLst>
              <a:ext uri="{FF2B5EF4-FFF2-40B4-BE49-F238E27FC236}">
                <a16:creationId xmlns:a16="http://schemas.microsoft.com/office/drawing/2014/main" id="{9BDB75B2-FEE4-4F87-A1CF-2AC6582636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82186" y="3429000"/>
            <a:ext cx="2376488" cy="2841625"/>
          </a:xfrm>
          <a:prstGeom prst="roundRect">
            <a:avLst>
              <a:gd name="adj" fmla="val 16667"/>
            </a:avLst>
          </a:prstGeom>
          <a:solidFill>
            <a:schemeClr val="accent1">
              <a:lumMod val="40000"/>
              <a:lumOff val="60000"/>
            </a:schemeClr>
          </a:solidFill>
          <a:ln w="12700" algn="ctr">
            <a:solidFill>
              <a:schemeClr val="tx1"/>
            </a:solidFill>
            <a:round/>
            <a:headEnd/>
            <a:tailEnd/>
          </a:ln>
          <a:effectLst>
            <a:outerShdw dist="107763" dir="13500000" sx="75000" sy="75000" algn="tl" rotWithShape="0">
              <a:srgbClr val="D6C6F0">
                <a:alpha val="50000"/>
              </a:srgbClr>
            </a:outerShdw>
          </a:effectLst>
        </p:spPr>
        <p:txBody>
          <a:bodyPr lIns="91428" tIns="45714" rIns="91428" bIns="45714" anchor="ctr"/>
          <a:lstStyle>
            <a:lvl1pPr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400">
                <a:solidFill>
                  <a:schemeClr val="bg1"/>
                </a:solidFill>
                <a:latin typeface="Verdana" panose="020B0604030504040204" pitchFamily="34" charset="0"/>
                <a:cs typeface="Arial" panose="020B0604020202020204" pitchFamily="34" charset="0"/>
              </a:rPr>
              <a:t>90% of </a:t>
            </a:r>
            <a:br>
              <a:rPr lang="en-US" altLang="en-US" sz="2400">
                <a:solidFill>
                  <a:schemeClr val="bg1"/>
                </a:solidFill>
                <a:latin typeface="Verdana" panose="020B0604030504040204" pitchFamily="34" charset="0"/>
                <a:cs typeface="Arial" panose="020B0604020202020204" pitchFamily="34" charset="0"/>
              </a:rPr>
            </a:br>
            <a:r>
              <a:rPr lang="en-US" altLang="en-US" sz="2400">
                <a:solidFill>
                  <a:schemeClr val="bg1"/>
                </a:solidFill>
                <a:latin typeface="Verdana" panose="020B0604030504040204" pitchFamily="34" charset="0"/>
                <a:cs typeface="Arial" panose="020B0604020202020204" pitchFamily="34" charset="0"/>
              </a:rPr>
              <a:t>consumers </a:t>
            </a:r>
            <a:br>
              <a:rPr lang="en-US" altLang="en-US" sz="2400">
                <a:solidFill>
                  <a:schemeClr val="bg1"/>
                </a:solidFill>
                <a:latin typeface="Verdana" panose="020B0604030504040204" pitchFamily="34" charset="0"/>
                <a:cs typeface="Arial" panose="020B0604020202020204" pitchFamily="34" charset="0"/>
              </a:rPr>
            </a:br>
            <a:r>
              <a:rPr lang="en-US" altLang="en-US" sz="2400">
                <a:solidFill>
                  <a:schemeClr val="bg1"/>
                </a:solidFill>
                <a:latin typeface="Verdana" panose="020B0604030504040204" pitchFamily="34" charset="0"/>
                <a:cs typeface="Arial" panose="020B0604020202020204" pitchFamily="34" charset="0"/>
              </a:rPr>
              <a:t>use coupons; </a:t>
            </a:r>
            <a:br>
              <a:rPr lang="en-US" altLang="en-US" sz="2400">
                <a:solidFill>
                  <a:schemeClr val="bg1"/>
                </a:solidFill>
                <a:latin typeface="Verdana" panose="020B0604030504040204" pitchFamily="34" charset="0"/>
                <a:cs typeface="Arial" panose="020B0604020202020204" pitchFamily="34" charset="0"/>
              </a:rPr>
            </a:br>
            <a:r>
              <a:rPr lang="en-US" altLang="en-US" sz="2400">
                <a:solidFill>
                  <a:schemeClr val="bg1"/>
                </a:solidFill>
                <a:latin typeface="Verdana" panose="020B0604030504040204" pitchFamily="34" charset="0"/>
                <a:cs typeface="Arial" panose="020B0604020202020204" pitchFamily="34" charset="0"/>
              </a:rPr>
              <a:t>13% use them regularly</a:t>
            </a:r>
          </a:p>
        </p:txBody>
      </p:sp>
      <p:pic>
        <p:nvPicPr>
          <p:cNvPr id="15" name="Picture 1">
            <a:extLst>
              <a:ext uri="{FF2B5EF4-FFF2-40B4-BE49-F238E27FC236}">
                <a16:creationId xmlns:a16="http://schemas.microsoft.com/office/drawing/2014/main" id="{B5BDCC80-C692-4A53-91D1-81EA59F3CE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1279105"/>
            <a:ext cx="3071813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>
            <a:extLst>
              <a:ext uri="{FF2B5EF4-FFF2-40B4-BE49-F238E27FC236}">
                <a16:creationId xmlns:a16="http://schemas.microsoft.com/office/drawing/2014/main" id="{F9A57082-BC8F-4A3B-A86B-B096CB558E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476" y="1391605"/>
            <a:ext cx="4267200" cy="1624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>
            <a:extLst>
              <a:ext uri="{FF2B5EF4-FFF2-40B4-BE49-F238E27FC236}">
                <a16:creationId xmlns:a16="http://schemas.microsoft.com/office/drawing/2014/main" id="{F52B003B-4D9E-48F6-B4D2-7D4F9E10CB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0353" y="1634448"/>
            <a:ext cx="1806575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4">
            <a:extLst>
              <a:ext uri="{FF2B5EF4-FFF2-40B4-BE49-F238E27FC236}">
                <a16:creationId xmlns:a16="http://schemas.microsoft.com/office/drawing/2014/main" id="{BA6F4A7F-00AE-4276-B0EC-D9B007F68B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3577" y="3925887"/>
            <a:ext cx="2466975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95569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6"/>
            <a:ext cx="4128422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98786" y="1179819"/>
            <a:ext cx="9279877" cy="56781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91191" y="171206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572471" y="704235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Advantages and Limitations of Couponing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A0B3BFBD-0780-4F57-A8F3-32A8F25FDA27}"/>
              </a:ext>
            </a:extLst>
          </p:cNvPr>
          <p:cNvGrpSpPr>
            <a:grpSpLocks/>
          </p:cNvGrpSpPr>
          <p:nvPr/>
        </p:nvGrpSpPr>
        <p:grpSpPr bwMode="auto">
          <a:xfrm>
            <a:off x="681600" y="1841500"/>
            <a:ext cx="3952876" cy="4253399"/>
            <a:chOff x="533440" y="1830434"/>
            <a:chExt cx="3952392" cy="4252335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12" name="Freeform 7">
              <a:extLst>
                <a:ext uri="{FF2B5EF4-FFF2-40B4-BE49-F238E27FC236}">
                  <a16:creationId xmlns:a16="http://schemas.microsoft.com/office/drawing/2014/main" id="{5C87A40A-5336-40A9-B919-FF864CF90B52}"/>
                </a:ext>
              </a:extLst>
            </p:cNvPr>
            <p:cNvSpPr/>
            <p:nvPr/>
          </p:nvSpPr>
          <p:spPr>
            <a:xfrm>
              <a:off x="533440" y="1830434"/>
              <a:ext cx="3952391" cy="880843"/>
            </a:xfrm>
            <a:custGeom>
              <a:avLst/>
              <a:gdLst>
                <a:gd name="connsiteX0" fmla="*/ 0 w 3952391"/>
                <a:gd name="connsiteY0" fmla="*/ 0 h 880858"/>
                <a:gd name="connsiteX1" fmla="*/ 3952391 w 3952391"/>
                <a:gd name="connsiteY1" fmla="*/ 0 h 880858"/>
                <a:gd name="connsiteX2" fmla="*/ 3952391 w 3952391"/>
                <a:gd name="connsiteY2" fmla="*/ 880858 h 880858"/>
                <a:gd name="connsiteX3" fmla="*/ 0 w 3952391"/>
                <a:gd name="connsiteY3" fmla="*/ 880858 h 880858"/>
                <a:gd name="connsiteX4" fmla="*/ 0 w 3952391"/>
                <a:gd name="connsiteY4" fmla="*/ 0 h 880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52391" h="880858">
                  <a:moveTo>
                    <a:pt x="0" y="0"/>
                  </a:moveTo>
                  <a:lnTo>
                    <a:pt x="3952391" y="0"/>
                  </a:lnTo>
                  <a:lnTo>
                    <a:pt x="3952391" y="880858"/>
                  </a:lnTo>
                  <a:lnTo>
                    <a:pt x="0" y="8808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99136" tIns="113792" rIns="199136" bIns="113792" spcCol="1270" anchor="ctr"/>
            <a:lstStyle/>
            <a:p>
              <a:pPr algn="ctr" defTabSz="1244600" eaLnBrk="1" fontAlgn="auto" hangingPunct="1">
                <a:lnSpc>
                  <a:spcPct val="150000"/>
                </a:lnSpc>
                <a:spcAft>
                  <a:spcPct val="35000"/>
                </a:spcAft>
                <a:defRPr/>
              </a:pPr>
              <a:r>
                <a:rPr lang="en-US" sz="2800" dirty="0"/>
                <a:t>Advantages</a:t>
              </a:r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id="{60FA5A40-684B-4ECA-8A96-219E19F6C6C0}"/>
                </a:ext>
              </a:extLst>
            </p:cNvPr>
            <p:cNvSpPr/>
            <p:nvPr/>
          </p:nvSpPr>
          <p:spPr>
            <a:xfrm>
              <a:off x="533441" y="2722873"/>
              <a:ext cx="3952391" cy="3359896"/>
            </a:xfrm>
            <a:custGeom>
              <a:avLst/>
              <a:gdLst>
                <a:gd name="connsiteX0" fmla="*/ 0 w 3952391"/>
                <a:gd name="connsiteY0" fmla="*/ 0 h 3359880"/>
                <a:gd name="connsiteX1" fmla="*/ 3952391 w 3952391"/>
                <a:gd name="connsiteY1" fmla="*/ 0 h 3359880"/>
                <a:gd name="connsiteX2" fmla="*/ 3952391 w 3952391"/>
                <a:gd name="connsiteY2" fmla="*/ 3359880 h 3359880"/>
                <a:gd name="connsiteX3" fmla="*/ 0 w 3952391"/>
                <a:gd name="connsiteY3" fmla="*/ 3359880 h 3359880"/>
                <a:gd name="connsiteX4" fmla="*/ 0 w 3952391"/>
                <a:gd name="connsiteY4" fmla="*/ 0 h 33598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52391" h="3359880">
                  <a:moveTo>
                    <a:pt x="0" y="0"/>
                  </a:moveTo>
                  <a:lnTo>
                    <a:pt x="3952391" y="0"/>
                  </a:lnTo>
                  <a:lnTo>
                    <a:pt x="3952391" y="3359880"/>
                  </a:lnTo>
                  <a:lnTo>
                    <a:pt x="0" y="335988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chemeClr val="accent2">
                  <a:lumMod val="60000"/>
                  <a:lumOff val="40000"/>
                  <a:alpha val="90000"/>
                </a:schemeClr>
              </a:solidFill>
            </a:ln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85344" tIns="85344" rIns="113792" bIns="128016" spcCol="1270"/>
            <a:lstStyle/>
            <a:p>
              <a:pPr marL="171450" lvl="1" indent="-171450" defTabSz="711200" eaLnBrk="1" fontAlgn="auto" hangingPunct="1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600" dirty="0"/>
                <a:t>Appeals to price-sensitive customers (lives on coupons)</a:t>
              </a:r>
            </a:p>
            <a:p>
              <a:pPr marL="171450" lvl="1" indent="-171450" defTabSz="711200" eaLnBrk="1" fontAlgn="auto" hangingPunct="1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600" dirty="0"/>
                <a:t>Does not require retailers’ cooperation</a:t>
              </a:r>
            </a:p>
            <a:p>
              <a:pPr marL="171450" lvl="1" indent="-171450" defTabSz="711200" eaLnBrk="1" fontAlgn="auto" hangingPunct="1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600" dirty="0"/>
                <a:t>Reduces consumer’s perceived risk associated with trial of a new brand</a:t>
              </a:r>
            </a:p>
            <a:p>
              <a:pPr marL="171450" lvl="1" indent="-171450" defTabSz="711200" eaLnBrk="1" fontAlgn="auto" hangingPunct="1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600" dirty="0"/>
                <a:t>Encourages repeat purchase</a:t>
              </a:r>
            </a:p>
            <a:p>
              <a:pPr marL="171450" lvl="1" indent="-171450" defTabSz="711200" eaLnBrk="1" fontAlgn="auto" hangingPunct="1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600" dirty="0"/>
                <a:t>Helps coax users to trade up to more expensive brands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184C4D88-3505-4AA2-B717-90FD2CC74FA6}"/>
              </a:ext>
            </a:extLst>
          </p:cNvPr>
          <p:cNvGrpSpPr>
            <a:grpSpLocks/>
          </p:cNvGrpSpPr>
          <p:nvPr/>
        </p:nvGrpSpPr>
        <p:grpSpPr bwMode="auto">
          <a:xfrm>
            <a:off x="5038725" y="1841500"/>
            <a:ext cx="3952875" cy="4241800"/>
            <a:chOff x="5039167" y="1842030"/>
            <a:chExt cx="3952391" cy="4240739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16" name="Freeform 9">
              <a:extLst>
                <a:ext uri="{FF2B5EF4-FFF2-40B4-BE49-F238E27FC236}">
                  <a16:creationId xmlns:a16="http://schemas.microsoft.com/office/drawing/2014/main" id="{CBADFDB6-B934-44AC-B52B-53758E5F9BEB}"/>
                </a:ext>
              </a:extLst>
            </p:cNvPr>
            <p:cNvSpPr/>
            <p:nvPr/>
          </p:nvSpPr>
          <p:spPr>
            <a:xfrm>
              <a:off x="5039167" y="1842030"/>
              <a:ext cx="3952391" cy="880843"/>
            </a:xfrm>
            <a:custGeom>
              <a:avLst/>
              <a:gdLst>
                <a:gd name="connsiteX0" fmla="*/ 0 w 3952391"/>
                <a:gd name="connsiteY0" fmla="*/ 0 h 880858"/>
                <a:gd name="connsiteX1" fmla="*/ 3952391 w 3952391"/>
                <a:gd name="connsiteY1" fmla="*/ 0 h 880858"/>
                <a:gd name="connsiteX2" fmla="*/ 3952391 w 3952391"/>
                <a:gd name="connsiteY2" fmla="*/ 880858 h 880858"/>
                <a:gd name="connsiteX3" fmla="*/ 0 w 3952391"/>
                <a:gd name="connsiteY3" fmla="*/ 880858 h 880858"/>
                <a:gd name="connsiteX4" fmla="*/ 0 w 3952391"/>
                <a:gd name="connsiteY4" fmla="*/ 0 h 8808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52391" h="880858">
                  <a:moveTo>
                    <a:pt x="0" y="0"/>
                  </a:moveTo>
                  <a:lnTo>
                    <a:pt x="3952391" y="0"/>
                  </a:lnTo>
                  <a:lnTo>
                    <a:pt x="3952391" y="880858"/>
                  </a:lnTo>
                  <a:lnTo>
                    <a:pt x="0" y="8808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199136" tIns="113792" rIns="199136" bIns="113792" spcCol="1270" anchor="ctr"/>
            <a:lstStyle/>
            <a:p>
              <a:pPr algn="ctr" defTabSz="1244600" eaLnBrk="1" fontAlgn="auto" hangingPunct="1">
                <a:lnSpc>
                  <a:spcPct val="150000"/>
                </a:lnSpc>
                <a:spcAft>
                  <a:spcPct val="35000"/>
                </a:spcAft>
                <a:defRPr/>
              </a:pPr>
              <a:r>
                <a:rPr lang="en-US" sz="2800" dirty="0"/>
                <a:t>Limitations</a:t>
              </a:r>
            </a:p>
          </p:txBody>
        </p:sp>
        <p:sp>
          <p:nvSpPr>
            <p:cNvPr id="17" name="Freeform 10">
              <a:extLst>
                <a:ext uri="{FF2B5EF4-FFF2-40B4-BE49-F238E27FC236}">
                  <a16:creationId xmlns:a16="http://schemas.microsoft.com/office/drawing/2014/main" id="{1E7ECB89-159E-49C3-B99B-D9DCC8C29205}"/>
                </a:ext>
              </a:extLst>
            </p:cNvPr>
            <p:cNvSpPr/>
            <p:nvPr/>
          </p:nvSpPr>
          <p:spPr>
            <a:xfrm>
              <a:off x="5039167" y="2722873"/>
              <a:ext cx="3952391" cy="3359896"/>
            </a:xfrm>
            <a:custGeom>
              <a:avLst/>
              <a:gdLst>
                <a:gd name="connsiteX0" fmla="*/ 0 w 3952391"/>
                <a:gd name="connsiteY0" fmla="*/ 0 h 3359880"/>
                <a:gd name="connsiteX1" fmla="*/ 3952391 w 3952391"/>
                <a:gd name="connsiteY1" fmla="*/ 0 h 3359880"/>
                <a:gd name="connsiteX2" fmla="*/ 3952391 w 3952391"/>
                <a:gd name="connsiteY2" fmla="*/ 3359880 h 3359880"/>
                <a:gd name="connsiteX3" fmla="*/ 0 w 3952391"/>
                <a:gd name="connsiteY3" fmla="*/ 3359880 h 3359880"/>
                <a:gd name="connsiteX4" fmla="*/ 0 w 3952391"/>
                <a:gd name="connsiteY4" fmla="*/ 0 h 33598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52391" h="3359880">
                  <a:moveTo>
                    <a:pt x="0" y="0"/>
                  </a:moveTo>
                  <a:lnTo>
                    <a:pt x="3952391" y="0"/>
                  </a:lnTo>
                  <a:lnTo>
                    <a:pt x="3952391" y="3359880"/>
                  </a:lnTo>
                  <a:lnTo>
                    <a:pt x="0" y="335988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solidFill>
                <a:schemeClr val="accent2">
                  <a:lumMod val="60000"/>
                  <a:lumOff val="40000"/>
                  <a:alpha val="90000"/>
                </a:schemeClr>
              </a:solidFill>
            </a:ln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lIns="85344" tIns="85344" rIns="113792" bIns="128016" spcCol="1270"/>
            <a:lstStyle/>
            <a:p>
              <a:pPr marL="171450" lvl="1" indent="-171450" defTabSz="711200" eaLnBrk="1" fontAlgn="auto" hangingPunct="1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600" dirty="0"/>
                <a:t>Estimating how many consumers will use a coupon and when is difficult</a:t>
              </a:r>
            </a:p>
            <a:p>
              <a:pPr marL="171450" lvl="1" indent="-171450" defTabSz="711200" eaLnBrk="1" fontAlgn="auto" hangingPunct="1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600" dirty="0"/>
                <a:t>Less effective for inducing initial product trial in a short period (buy to get coupon)</a:t>
              </a:r>
            </a:p>
            <a:p>
              <a:pPr marL="171450" lvl="1" indent="-171450" defTabSz="711200" eaLnBrk="1" fontAlgn="auto" hangingPunct="1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600" dirty="0"/>
                <a:t>Consumers already using the brand cannot be prevented from using the coupons</a:t>
              </a:r>
            </a:p>
            <a:p>
              <a:pPr marL="171450" lvl="1" indent="-171450" defTabSz="711200" eaLnBrk="1" fontAlgn="auto" hangingPunct="1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600" dirty="0"/>
                <a:t>Have low redemption rates and high costs</a:t>
              </a:r>
            </a:p>
            <a:p>
              <a:pPr marL="171450" lvl="1" indent="-171450" defTabSz="711200" eaLnBrk="1" fontAlgn="auto" hangingPunct="1">
                <a:lnSpc>
                  <a:spcPct val="150000"/>
                </a:lnSpc>
                <a:spcAft>
                  <a:spcPct val="15000"/>
                </a:spcAft>
                <a:buFontTx/>
                <a:buChar char="••"/>
                <a:defRPr/>
              </a:pPr>
              <a:r>
                <a:rPr lang="en-US" sz="1600" dirty="0"/>
                <a:t>Could result in </a:t>
              </a:r>
              <a:r>
                <a:rPr lang="en-US" sz="1600" dirty="0" err="1"/>
                <a:t>misredemptions</a:t>
              </a:r>
              <a:endParaRPr lang="en-US" sz="1600" dirty="0"/>
            </a:p>
          </p:txBody>
        </p:sp>
      </p:grpSp>
    </p:spTree>
    <p:extLst>
      <p:ext uri="{BB962C8B-B14F-4D97-AF65-F5344CB8AC3E}">
        <p14:creationId xmlns:p14="http://schemas.microsoft.com/office/powerpoint/2010/main" val="794306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6"/>
            <a:ext cx="4128422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47827" y="1035371"/>
            <a:ext cx="9279877" cy="56781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91191" y="171206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572471" y="704235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Coupon Distribution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8709AC9-4C54-43EC-BB2A-E983F16BD2F9}"/>
              </a:ext>
            </a:extLst>
          </p:cNvPr>
          <p:cNvSpPr txBox="1">
            <a:spLocks/>
          </p:cNvSpPr>
          <p:nvPr/>
        </p:nvSpPr>
        <p:spPr bwMode="auto">
          <a:xfrm>
            <a:off x="542175" y="1803106"/>
            <a:ext cx="9091180" cy="325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fontAlgn="auto" hangingPunct="1">
              <a:defRPr/>
            </a:pPr>
            <a:r>
              <a:rPr lang="en-US" altLang="en-US" sz="2800" dirty="0">
                <a:solidFill>
                  <a:srgbClr val="4472C4"/>
                </a:solidFill>
              </a:rPr>
              <a:t>Freestanding inserts (FSIs)</a:t>
            </a:r>
          </a:p>
          <a:p>
            <a:pPr lvl="0" eaLnBrk="1" fontAlgn="auto" hangingPunct="1">
              <a:defRPr/>
            </a:pPr>
            <a:r>
              <a:rPr lang="en-US" altLang="en-US" sz="2800" dirty="0">
                <a:solidFill>
                  <a:srgbClr val="4472C4"/>
                </a:solidFill>
              </a:rPr>
              <a:t>Advertising booklet that contains consumer packaged goods coupon offers delivered with newspapers</a:t>
            </a:r>
          </a:p>
          <a:p>
            <a:pPr lvl="0" eaLnBrk="1" fontAlgn="auto" hangingPunct="1">
              <a:defRPr/>
            </a:pPr>
            <a:r>
              <a:rPr lang="en-US" altLang="en-US" sz="2800" dirty="0">
                <a:solidFill>
                  <a:srgbClr val="4472C4"/>
                </a:solidFill>
              </a:rPr>
              <a:t>Direct mail</a:t>
            </a:r>
          </a:p>
          <a:p>
            <a:pPr lvl="0" eaLnBrk="1" fontAlgn="auto" hangingPunct="1">
              <a:defRPr/>
            </a:pPr>
            <a:r>
              <a:rPr lang="en-US" altLang="en-US" sz="2800" dirty="0">
                <a:solidFill>
                  <a:srgbClr val="4472C4"/>
                </a:solidFill>
              </a:rPr>
              <a:t>Coupons for different products is sent to a household by local retailers or through co-op mailings</a:t>
            </a:r>
          </a:p>
          <a:p>
            <a:pPr lvl="2" eaLnBrk="1" hangingPunct="1"/>
            <a:endParaRPr lang="en-US" altLang="en-US" sz="3200" dirty="0">
              <a:solidFill>
                <a:srgbClr val="4472C4"/>
              </a:solidFill>
            </a:endParaRPr>
          </a:p>
        </p:txBody>
      </p:sp>
      <p:pic>
        <p:nvPicPr>
          <p:cNvPr id="11" name="Picture 1">
            <a:extLst>
              <a:ext uri="{FF2B5EF4-FFF2-40B4-BE49-F238E27FC236}">
                <a16:creationId xmlns:a16="http://schemas.microsoft.com/office/drawing/2014/main" id="{7A2CA6BB-A59E-4CD2-AE21-10F3C4ECE2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0616" y="1896413"/>
            <a:ext cx="1804987" cy="180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>
            <a:extLst>
              <a:ext uri="{FF2B5EF4-FFF2-40B4-BE49-F238E27FC236}">
                <a16:creationId xmlns:a16="http://schemas.microsoft.com/office/drawing/2014/main" id="{8C3AA836-95F8-4BBB-967F-08397A6969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0616" y="4235410"/>
            <a:ext cx="19050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079717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6"/>
            <a:ext cx="4128422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17347" y="1012355"/>
            <a:ext cx="8929853" cy="56781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91191" y="171206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572471" y="704235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Coupon Distribution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8709AC9-4C54-43EC-BB2A-E983F16BD2F9}"/>
              </a:ext>
            </a:extLst>
          </p:cNvPr>
          <p:cNvSpPr txBox="1">
            <a:spLocks/>
          </p:cNvSpPr>
          <p:nvPr/>
        </p:nvSpPr>
        <p:spPr bwMode="auto">
          <a:xfrm>
            <a:off x="754868" y="1540285"/>
            <a:ext cx="7901211" cy="5038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 eaLnBrk="1" fontAlgn="auto" hangingPunct="1">
              <a:defRPr/>
            </a:pPr>
            <a:r>
              <a:rPr lang="en-US" altLang="en-US" dirty="0">
                <a:solidFill>
                  <a:srgbClr val="2D3956"/>
                </a:solidFill>
              </a:rPr>
              <a:t>In/on-pack coupons </a:t>
            </a:r>
          </a:p>
          <a:p>
            <a:pPr lvl="2" eaLnBrk="1" fontAlgn="auto" hangingPunct="1">
              <a:defRPr/>
            </a:pPr>
            <a:r>
              <a:rPr lang="en-US" altLang="en-US" dirty="0">
                <a:solidFill>
                  <a:srgbClr val="2D3956"/>
                </a:solidFill>
              </a:rPr>
              <a:t>Bounce-back coupon: Redeemable for the next purchase of the same brand</a:t>
            </a:r>
          </a:p>
          <a:p>
            <a:pPr lvl="2" eaLnBrk="1" fontAlgn="auto" hangingPunct="1">
              <a:defRPr/>
            </a:pPr>
            <a:r>
              <a:rPr lang="en-US" altLang="en-US" dirty="0">
                <a:solidFill>
                  <a:srgbClr val="2D3956"/>
                </a:solidFill>
              </a:rPr>
              <a:t>Cross-ruff coupon: Redeemable on the purchase of a different product</a:t>
            </a:r>
          </a:p>
          <a:p>
            <a:pPr lvl="2" eaLnBrk="1" fontAlgn="auto" hangingPunct="1">
              <a:defRPr/>
            </a:pPr>
            <a:r>
              <a:rPr lang="en-US" altLang="en-US" dirty="0">
                <a:solidFill>
                  <a:srgbClr val="2D3956"/>
                </a:solidFill>
              </a:rPr>
              <a:t>Instant coupon: Attached to the outside of a package and can be redeemed immediately</a:t>
            </a:r>
          </a:p>
          <a:p>
            <a:pPr lvl="1" eaLnBrk="1" fontAlgn="auto" hangingPunct="1">
              <a:defRPr/>
            </a:pPr>
            <a:r>
              <a:rPr lang="en-US" altLang="en-US" dirty="0">
                <a:solidFill>
                  <a:srgbClr val="2D3956"/>
                </a:solidFill>
              </a:rPr>
              <a:t>In-store couponing: Co-op coupons distributed in a retail environment</a:t>
            </a:r>
          </a:p>
          <a:p>
            <a:pPr marL="914400" lvl="2" indent="0" eaLnBrk="1" hangingPunct="1">
              <a:buNone/>
            </a:pPr>
            <a:endParaRPr lang="en-US" altLang="en-US" sz="4000" dirty="0">
              <a:solidFill>
                <a:srgbClr val="2D39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54092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6"/>
            <a:ext cx="4128422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57987" y="1083852"/>
            <a:ext cx="8929853" cy="5678181"/>
          </a:xfrm>
          <a:prstGeom prst="roundRect">
            <a:avLst>
              <a:gd name="adj" fmla="val 19739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91191" y="171206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572471" y="704235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Couponing Trends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8709AC9-4C54-43EC-BB2A-E983F16BD2F9}"/>
              </a:ext>
            </a:extLst>
          </p:cNvPr>
          <p:cNvSpPr txBox="1">
            <a:spLocks/>
          </p:cNvSpPr>
          <p:nvPr/>
        </p:nvSpPr>
        <p:spPr bwMode="auto">
          <a:xfrm>
            <a:off x="972307" y="1428065"/>
            <a:ext cx="7901211" cy="4932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defRPr/>
            </a:pPr>
            <a:r>
              <a:rPr lang="en-US" altLang="en-US" sz="2800" dirty="0">
                <a:solidFill>
                  <a:srgbClr val="2D3956"/>
                </a:solidFill>
              </a:rPr>
              <a:t>Coupon usage remained high after the recent recession</a:t>
            </a:r>
          </a:p>
          <a:p>
            <a:pPr lvl="0" eaLnBrk="1" hangingPunct="1">
              <a:defRPr/>
            </a:pPr>
            <a:r>
              <a:rPr lang="en-US" altLang="en-US" sz="2800" dirty="0">
                <a:solidFill>
                  <a:srgbClr val="2D3956"/>
                </a:solidFill>
              </a:rPr>
              <a:t>Marketers are using them to compete against:</a:t>
            </a:r>
          </a:p>
          <a:p>
            <a:pPr lvl="1" eaLnBrk="1" hangingPunct="1">
              <a:defRPr/>
            </a:pPr>
            <a:r>
              <a:rPr lang="en-US" altLang="en-US" sz="2600" dirty="0">
                <a:solidFill>
                  <a:srgbClr val="2D3956"/>
                </a:solidFill>
              </a:rPr>
              <a:t>Lower-priced competitors (buy now and take coupon </a:t>
            </a:r>
            <a:endParaRPr lang="ar-EG" altLang="en-US" sz="2600" dirty="0">
              <a:solidFill>
                <a:srgbClr val="2D3956"/>
              </a:solidFill>
            </a:endParaRPr>
          </a:p>
          <a:p>
            <a:pPr lvl="1" eaLnBrk="1" hangingPunct="1">
              <a:defRPr/>
            </a:pPr>
            <a:r>
              <a:rPr lang="en-US" altLang="en-US" sz="2600" dirty="0">
                <a:solidFill>
                  <a:srgbClr val="2D3956"/>
                </a:solidFill>
              </a:rPr>
              <a:t>Private label store brands (carrefour One brand)</a:t>
            </a:r>
          </a:p>
          <a:p>
            <a:pPr lvl="0" eaLnBrk="1" hangingPunct="1">
              <a:defRPr/>
            </a:pPr>
            <a:r>
              <a:rPr lang="en-US" altLang="en-US" sz="2800" dirty="0">
                <a:solidFill>
                  <a:srgbClr val="2D3956"/>
                </a:solidFill>
              </a:rPr>
              <a:t>Internet and mobile marketing are used for coupon distribution</a:t>
            </a:r>
          </a:p>
          <a:p>
            <a:pPr lvl="2" eaLnBrk="1" hangingPunct="1"/>
            <a:endParaRPr lang="en-US" altLang="en-US" sz="4000" dirty="0">
              <a:solidFill>
                <a:srgbClr val="2D39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155800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6"/>
            <a:ext cx="4128422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57987" y="1083852"/>
            <a:ext cx="8929853" cy="5678181"/>
          </a:xfrm>
          <a:prstGeom prst="roundRect">
            <a:avLst>
              <a:gd name="adj" fmla="val 19739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491191" y="171206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572471" y="704235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Types of Premium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E8709AC9-4C54-43EC-BB2A-E983F16BD2F9}"/>
              </a:ext>
            </a:extLst>
          </p:cNvPr>
          <p:cNvSpPr txBox="1">
            <a:spLocks/>
          </p:cNvSpPr>
          <p:nvPr/>
        </p:nvSpPr>
        <p:spPr bwMode="auto">
          <a:xfrm>
            <a:off x="972307" y="1566503"/>
            <a:ext cx="7901211" cy="49968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>
              <a:defRPr/>
            </a:pPr>
            <a:r>
              <a:rPr lang="en-US" altLang="en-US" sz="2800" dirty="0">
                <a:solidFill>
                  <a:srgbClr val="2D3956"/>
                </a:solidFill>
              </a:rPr>
              <a:t>Free premiums: Small gifts or merchandise:</a:t>
            </a:r>
          </a:p>
          <a:p>
            <a:pPr lvl="1" eaLnBrk="1" hangingPunct="1">
              <a:defRPr/>
            </a:pPr>
            <a:r>
              <a:rPr lang="en-US" altLang="en-US" sz="2600" dirty="0">
                <a:solidFill>
                  <a:srgbClr val="2D3956"/>
                </a:solidFill>
              </a:rPr>
              <a:t>Included in the product package</a:t>
            </a:r>
          </a:p>
          <a:p>
            <a:pPr lvl="1" eaLnBrk="1" hangingPunct="1">
              <a:defRPr/>
            </a:pPr>
            <a:r>
              <a:rPr lang="en-US" altLang="en-US" sz="2600" dirty="0">
                <a:solidFill>
                  <a:srgbClr val="2D3956"/>
                </a:solidFill>
              </a:rPr>
              <a:t>Sent to consumers who mail in a request along with a proof of purchase</a:t>
            </a:r>
          </a:p>
          <a:p>
            <a:pPr lvl="0" eaLnBrk="1" hangingPunct="1">
              <a:defRPr/>
            </a:pPr>
            <a:r>
              <a:rPr lang="en-US" altLang="en-US" sz="2800" dirty="0">
                <a:solidFill>
                  <a:srgbClr val="2D3956"/>
                </a:solidFill>
              </a:rPr>
              <a:t>Self-liquidating premiums: Require the consumer to pay:</a:t>
            </a:r>
          </a:p>
          <a:p>
            <a:pPr lvl="1" eaLnBrk="1" hangingPunct="1">
              <a:defRPr/>
            </a:pPr>
            <a:r>
              <a:rPr lang="en-US" altLang="en-US" sz="2600" dirty="0">
                <a:solidFill>
                  <a:srgbClr val="2D3956"/>
                </a:solidFill>
              </a:rPr>
              <a:t>Some or all of the cost of the premium</a:t>
            </a:r>
          </a:p>
          <a:p>
            <a:pPr lvl="1" eaLnBrk="1" hangingPunct="1">
              <a:defRPr/>
            </a:pPr>
            <a:r>
              <a:rPr lang="en-US" altLang="en-US" sz="2600" dirty="0">
                <a:solidFill>
                  <a:srgbClr val="2D3956"/>
                </a:solidFill>
              </a:rPr>
              <a:t>Handling and mailing costs</a:t>
            </a:r>
          </a:p>
          <a:p>
            <a:pPr lvl="2" eaLnBrk="1" hangingPunct="1"/>
            <a:endParaRPr lang="en-US" altLang="en-US" sz="4000" dirty="0">
              <a:solidFill>
                <a:srgbClr val="2D3956"/>
              </a:solidFill>
            </a:endParaRPr>
          </a:p>
        </p:txBody>
      </p:sp>
      <p:pic>
        <p:nvPicPr>
          <p:cNvPr id="10" name="Picture 1">
            <a:extLst>
              <a:ext uri="{FF2B5EF4-FFF2-40B4-BE49-F238E27FC236}">
                <a16:creationId xmlns:a16="http://schemas.microsoft.com/office/drawing/2014/main" id="{FC6CBD09-AA4D-4A36-A644-700D06038E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9967" y="3870960"/>
            <a:ext cx="2781079" cy="269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>
            <a:extLst>
              <a:ext uri="{FF2B5EF4-FFF2-40B4-BE49-F238E27FC236}">
                <a16:creationId xmlns:a16="http://schemas.microsoft.com/office/drawing/2014/main" id="{23B2884A-03B0-429F-8B8A-2CFA7FCDAF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5148" y="1416177"/>
            <a:ext cx="2327034" cy="23270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378349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6"/>
            <a:ext cx="4128422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45860" y="943598"/>
            <a:ext cx="9786111" cy="5818436"/>
          </a:xfrm>
          <a:prstGeom prst="roundRect">
            <a:avLst>
              <a:gd name="adj" fmla="val 350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031971" y="253916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720290" y="6274302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Contests and Sweepstakes</a:t>
            </a:r>
          </a:p>
        </p:txBody>
      </p:sp>
      <p:sp>
        <p:nvSpPr>
          <p:cNvPr id="17" name="_s1038">
            <a:extLst>
              <a:ext uri="{FF2B5EF4-FFF2-40B4-BE49-F238E27FC236}">
                <a16:creationId xmlns:a16="http://schemas.microsoft.com/office/drawing/2014/main" id="{DB0AA401-51E6-4EAC-B70D-F1E7BAC4B9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5360" y="1566503"/>
            <a:ext cx="1981200" cy="914400"/>
          </a:xfrm>
          <a:prstGeom prst="roundRect">
            <a:avLst>
              <a:gd name="adj" fmla="val 16667"/>
            </a:avLst>
          </a:prstGeom>
          <a:solidFill>
            <a:srgbClr val="FFE161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lIns="91432" tIns="45716" rIns="91432" bIns="45716" anchor="ctr" anchorCtr="1"/>
          <a:lstStyle>
            <a:lvl1pPr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00">
                <a:latin typeface="Arial" panose="020B0604020202020204" pitchFamily="34" charset="0"/>
                <a:cs typeface="Arial" panose="020B0604020202020204" pitchFamily="34" charset="0"/>
              </a:rPr>
              <a:t>Sweepstakes</a:t>
            </a:r>
          </a:p>
        </p:txBody>
      </p:sp>
      <p:sp>
        <p:nvSpPr>
          <p:cNvPr id="20" name="_s1042">
            <a:extLst>
              <a:ext uri="{FF2B5EF4-FFF2-40B4-BE49-F238E27FC236}">
                <a16:creationId xmlns:a16="http://schemas.microsoft.com/office/drawing/2014/main" id="{4A93037B-AE5F-4F65-B512-1CE631725C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4248" y="5452703"/>
            <a:ext cx="1965325" cy="914400"/>
          </a:xfrm>
          <a:prstGeom prst="roundRect">
            <a:avLst>
              <a:gd name="adj" fmla="val 16667"/>
            </a:avLst>
          </a:prstGeom>
          <a:solidFill>
            <a:srgbClr val="D7AFFF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lIns="91432" tIns="45716" rIns="91432" bIns="45716" anchor="ctr" anchorCtr="1"/>
          <a:lstStyle>
            <a:lvl1pPr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200">
                <a:latin typeface="Arial" panose="020B0604020202020204" pitchFamily="34" charset="0"/>
                <a:cs typeface="Arial" panose="020B0604020202020204" pitchFamily="34" charset="0"/>
              </a:rPr>
              <a:t>Contest</a:t>
            </a:r>
          </a:p>
        </p:txBody>
      </p:sp>
      <p:sp>
        <p:nvSpPr>
          <p:cNvPr id="21" name="_s1039">
            <a:extLst>
              <a:ext uri="{FF2B5EF4-FFF2-40B4-BE49-F238E27FC236}">
                <a16:creationId xmlns:a16="http://schemas.microsoft.com/office/drawing/2014/main" id="{F653A6D2-A540-4414-AD1C-A1C0BB6156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08960" y="1566503"/>
            <a:ext cx="5726113" cy="712788"/>
          </a:xfrm>
          <a:prstGeom prst="roundRect">
            <a:avLst>
              <a:gd name="adj" fmla="val 16667"/>
            </a:avLst>
          </a:prstGeom>
          <a:solidFill>
            <a:srgbClr val="FFF1B7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lIns="91432" tIns="45716" rIns="91432" bIns="45716" anchor="ctr" anchorCtr="1"/>
          <a:lstStyle>
            <a:lvl1pPr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000">
                <a:latin typeface="Verdana" panose="020B0604030504040204" pitchFamily="34" charset="0"/>
                <a:cs typeface="Arial" panose="020B0604020202020204" pitchFamily="34" charset="0"/>
              </a:rPr>
              <a:t>Promotion where winners are</a:t>
            </a:r>
            <a:br>
              <a:rPr lang="en-US" altLang="en-US" sz="2000">
                <a:latin typeface="Verdana" panose="020B0604030504040204" pitchFamily="34" charset="0"/>
                <a:cs typeface="Arial" panose="020B0604020202020204" pitchFamily="34" charset="0"/>
              </a:rPr>
            </a:br>
            <a:r>
              <a:rPr lang="en-US" altLang="en-US" sz="2000" b="1">
                <a:latin typeface="Verdana" panose="020B0604030504040204" pitchFamily="34" charset="0"/>
                <a:cs typeface="Arial" panose="020B0604020202020204" pitchFamily="34" charset="0"/>
              </a:rPr>
              <a:t>determined purely by chance</a:t>
            </a:r>
          </a:p>
        </p:txBody>
      </p:sp>
      <p:sp>
        <p:nvSpPr>
          <p:cNvPr id="22" name="_s1039">
            <a:extLst>
              <a:ext uri="{FF2B5EF4-FFF2-40B4-BE49-F238E27FC236}">
                <a16:creationId xmlns:a16="http://schemas.microsoft.com/office/drawing/2014/main" id="{BF378ED7-C28F-4868-A37E-B2FC91A05E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08960" y="3193691"/>
            <a:ext cx="5715000" cy="1143000"/>
          </a:xfrm>
          <a:prstGeom prst="roundRect">
            <a:avLst>
              <a:gd name="adj" fmla="val 16667"/>
            </a:avLst>
          </a:prstGeom>
          <a:solidFill>
            <a:srgbClr val="FFF1B7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lIns="91432" tIns="45716" rIns="91432" bIns="45716" anchor="ctr" anchorCtr="1"/>
          <a:lstStyle>
            <a:lvl1pPr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000">
                <a:latin typeface="Verdana" panose="020B0604030504040204" pitchFamily="34" charset="0"/>
                <a:cs typeface="Arial" panose="020B0604020202020204" pitchFamily="34" charset="0"/>
              </a:rPr>
              <a:t>Winners chosen by random selection from pool of entries or generation of a number to match those held by game entrants</a:t>
            </a:r>
          </a:p>
        </p:txBody>
      </p:sp>
      <p:sp>
        <p:nvSpPr>
          <p:cNvPr id="24" name="_s1039">
            <a:extLst>
              <a:ext uri="{FF2B5EF4-FFF2-40B4-BE49-F238E27FC236}">
                <a16:creationId xmlns:a16="http://schemas.microsoft.com/office/drawing/2014/main" id="{4C52AFBE-F741-465C-92D3-C6C13B27E2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08960" y="4436703"/>
            <a:ext cx="5686425" cy="838200"/>
          </a:xfrm>
          <a:prstGeom prst="roundRect">
            <a:avLst>
              <a:gd name="adj" fmla="val 16667"/>
            </a:avLst>
          </a:prstGeom>
          <a:solidFill>
            <a:srgbClr val="ECD9FF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lIns="91432" tIns="45716" rIns="91432" bIns="45716" anchor="ctr" anchorCtr="1"/>
          <a:lstStyle>
            <a:lvl1pPr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000">
                <a:latin typeface="Verdana" panose="020B0604030504040204" pitchFamily="34" charset="0"/>
                <a:cs typeface="Arial" panose="020B0604020202020204" pitchFamily="34" charset="0"/>
              </a:rPr>
              <a:t>Consumers compete for prizes or money on the basis of skills or ability</a:t>
            </a:r>
          </a:p>
        </p:txBody>
      </p:sp>
      <p:sp>
        <p:nvSpPr>
          <p:cNvPr id="26" name="_s1039">
            <a:extLst>
              <a:ext uri="{FF2B5EF4-FFF2-40B4-BE49-F238E27FC236}">
                <a16:creationId xmlns:a16="http://schemas.microsoft.com/office/drawing/2014/main" id="{EB42FB4A-9C5F-4B16-B5DF-FCDA690AFC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08960" y="5376503"/>
            <a:ext cx="5680075" cy="1012825"/>
          </a:xfrm>
          <a:prstGeom prst="roundRect">
            <a:avLst>
              <a:gd name="adj" fmla="val 16667"/>
            </a:avLst>
          </a:prstGeom>
          <a:solidFill>
            <a:srgbClr val="ECD9FF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lIns="91432" tIns="45716" rIns="91432" bIns="45716" anchor="ctr" anchorCtr="1"/>
          <a:lstStyle>
            <a:lvl1pPr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000">
                <a:latin typeface="Verdana" panose="020B0604030504040204" pitchFamily="34" charset="0"/>
                <a:cs typeface="Arial" panose="020B0604020202020204" pitchFamily="34" charset="0"/>
              </a:rPr>
              <a:t>Winners determined by judging entries</a:t>
            </a:r>
            <a:br>
              <a:rPr lang="en-US" altLang="en-US" sz="2000">
                <a:latin typeface="Verdana" panose="020B0604030504040204" pitchFamily="34" charset="0"/>
                <a:cs typeface="Arial" panose="020B0604020202020204" pitchFamily="34" charset="0"/>
              </a:rPr>
            </a:br>
            <a:r>
              <a:rPr lang="en-US" altLang="en-US" sz="2000">
                <a:latin typeface="Verdana" panose="020B0604030504040204" pitchFamily="34" charset="0"/>
                <a:cs typeface="Arial" panose="020B0604020202020204" pitchFamily="34" charset="0"/>
              </a:rPr>
              <a:t>or ascertaining which entry is closest</a:t>
            </a:r>
            <a:br>
              <a:rPr lang="en-US" altLang="en-US" sz="2000">
                <a:latin typeface="Verdana" panose="020B0604030504040204" pitchFamily="34" charset="0"/>
                <a:cs typeface="Arial" panose="020B0604020202020204" pitchFamily="34" charset="0"/>
              </a:rPr>
            </a:br>
            <a:r>
              <a:rPr lang="en-US" altLang="en-US" sz="2000">
                <a:latin typeface="Verdana" panose="020B0604030504040204" pitchFamily="34" charset="0"/>
                <a:cs typeface="Arial" panose="020B0604020202020204" pitchFamily="34" charset="0"/>
              </a:rPr>
              <a:t>to predetermined criteria</a:t>
            </a:r>
          </a:p>
        </p:txBody>
      </p:sp>
      <p:cxnSp>
        <p:nvCxnSpPr>
          <p:cNvPr id="28" name="AutoShape 12">
            <a:extLst>
              <a:ext uri="{FF2B5EF4-FFF2-40B4-BE49-F238E27FC236}">
                <a16:creationId xmlns:a16="http://schemas.microsoft.com/office/drawing/2014/main" id="{AF8C4670-1119-4132-AD9A-CA7B38A978CF}"/>
              </a:ext>
            </a:extLst>
          </p:cNvPr>
          <p:cNvCxnSpPr>
            <a:cxnSpLocks noChangeShapeType="1"/>
            <a:stCxn id="20" idx="2"/>
            <a:endCxn id="26" idx="2"/>
          </p:cNvCxnSpPr>
          <p:nvPr/>
        </p:nvCxnSpPr>
        <p:spPr bwMode="auto">
          <a:xfrm rot="16200000" flipH="1">
            <a:off x="3936841" y="4377172"/>
            <a:ext cx="22225" cy="4002088"/>
          </a:xfrm>
          <a:prstGeom prst="bentConnector3">
            <a:avLst>
              <a:gd name="adj1" fmla="val 1128569"/>
            </a:avLst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0" name="AutoShape 13">
            <a:extLst>
              <a:ext uri="{FF2B5EF4-FFF2-40B4-BE49-F238E27FC236}">
                <a16:creationId xmlns:a16="http://schemas.microsoft.com/office/drawing/2014/main" id="{81B288BC-A95A-4B48-845D-34743A69CF50}"/>
              </a:ext>
            </a:extLst>
          </p:cNvPr>
          <p:cNvCxnSpPr>
            <a:cxnSpLocks noChangeShapeType="1"/>
            <a:stCxn id="17" idx="0"/>
            <a:endCxn id="21" idx="0"/>
          </p:cNvCxnSpPr>
          <p:nvPr/>
        </p:nvCxnSpPr>
        <p:spPr bwMode="auto">
          <a:xfrm rot="5400000" flipV="1">
            <a:off x="3968591" y="-436128"/>
            <a:ext cx="1588" cy="4006850"/>
          </a:xfrm>
          <a:prstGeom prst="bentConnector3">
            <a:avLst>
              <a:gd name="adj1" fmla="val -14400005"/>
            </a:avLst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1" name="_s1039">
            <a:extLst>
              <a:ext uri="{FF2B5EF4-FFF2-40B4-BE49-F238E27FC236}">
                <a16:creationId xmlns:a16="http://schemas.microsoft.com/office/drawing/2014/main" id="{63510124-A2ED-48B2-93F3-98850A6555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08960" y="2379303"/>
            <a:ext cx="5726113" cy="712788"/>
          </a:xfrm>
          <a:prstGeom prst="roundRect">
            <a:avLst>
              <a:gd name="adj" fmla="val 16667"/>
            </a:avLst>
          </a:prstGeom>
          <a:solidFill>
            <a:srgbClr val="FFF1B7"/>
          </a:solidFill>
          <a:ln w="12700">
            <a:solidFill>
              <a:schemeClr val="tx1"/>
            </a:solidFill>
            <a:round/>
            <a:headEnd/>
            <a:tailEnd/>
          </a:ln>
        </p:spPr>
        <p:txBody>
          <a:bodyPr lIns="91432" tIns="45716" rIns="91432" bIns="45716" anchor="ctr" anchorCtr="1"/>
          <a:lstStyle>
            <a:lvl1pPr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000" dirty="0">
                <a:latin typeface="Verdana" panose="020B0604030504040204" pitchFamily="34" charset="0"/>
                <a:cs typeface="Arial" panose="020B0604020202020204" pitchFamily="34" charset="0"/>
              </a:rPr>
              <a:t>Cannot require proof of purchase</a:t>
            </a:r>
            <a:br>
              <a:rPr lang="en-US" altLang="en-US" sz="2000" dirty="0">
                <a:latin typeface="Verdana" panose="020B0604030504040204" pitchFamily="34" charset="0"/>
                <a:cs typeface="Arial" panose="020B0604020202020204" pitchFamily="34" charset="0"/>
              </a:rPr>
            </a:br>
            <a:r>
              <a:rPr lang="en-US" altLang="en-US" sz="2000" dirty="0">
                <a:latin typeface="Verdana" panose="020B0604030504040204" pitchFamily="34" charset="0"/>
                <a:cs typeface="Arial" panose="020B0604020202020204" pitchFamily="34" charset="0"/>
              </a:rPr>
              <a:t>as a condition for entry</a:t>
            </a:r>
          </a:p>
        </p:txBody>
      </p:sp>
      <p:pic>
        <p:nvPicPr>
          <p:cNvPr id="32" name="Picture 4" descr="corvette">
            <a:extLst>
              <a:ext uri="{FF2B5EF4-FFF2-40B4-BE49-F238E27FC236}">
                <a16:creationId xmlns:a16="http://schemas.microsoft.com/office/drawing/2014/main" id="{E774B2BC-B48A-414C-A819-E504900047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485" y="2709503"/>
            <a:ext cx="1971675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2" descr="mountain-bike">
            <a:extLst>
              <a:ext uri="{FF2B5EF4-FFF2-40B4-BE49-F238E27FC236}">
                <a16:creationId xmlns:a16="http://schemas.microsoft.com/office/drawing/2014/main" id="{13BDC520-1CB1-4908-AA27-CE31F14FC1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1560" y="3700103"/>
            <a:ext cx="1371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18" descr="MP900448296[1]">
            <a:extLst>
              <a:ext uri="{FF2B5EF4-FFF2-40B4-BE49-F238E27FC236}">
                <a16:creationId xmlns:a16="http://schemas.microsoft.com/office/drawing/2014/main" id="{0E879D51-F935-49A8-9C4F-DFF0876576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9760" y="4538303"/>
            <a:ext cx="1143000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1104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20" grpId="0" animBg="1"/>
      <p:bldP spid="21" grpId="0" animBg="1"/>
      <p:bldP spid="22" grpId="0" animBg="1"/>
      <p:bldP spid="24" grpId="0" animBg="1"/>
      <p:bldP spid="26" grpId="0" animBg="1"/>
      <p:bldP spid="31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6"/>
            <a:ext cx="4128422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06841" y="1193292"/>
            <a:ext cx="9777395" cy="5538216"/>
          </a:xfrm>
          <a:prstGeom prst="roundRect">
            <a:avLst>
              <a:gd name="adj" fmla="val 350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031971" y="253916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720290" y="6274302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Limitations of Contests and Sweepstakes</a:t>
            </a:r>
          </a:p>
        </p:txBody>
      </p:sp>
      <p:sp>
        <p:nvSpPr>
          <p:cNvPr id="35" name="Content Placeholder 2">
            <a:extLst>
              <a:ext uri="{FF2B5EF4-FFF2-40B4-BE49-F238E27FC236}">
                <a16:creationId xmlns:a16="http://schemas.microsoft.com/office/drawing/2014/main" id="{4C3FE6E1-20F5-4193-A3D0-5F439607338D}"/>
              </a:ext>
            </a:extLst>
          </p:cNvPr>
          <p:cNvSpPr txBox="1">
            <a:spLocks/>
          </p:cNvSpPr>
          <p:nvPr/>
        </p:nvSpPr>
        <p:spPr bwMode="auto">
          <a:xfrm>
            <a:off x="538480" y="1331544"/>
            <a:ext cx="84582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Do not contribute to consumer franchise building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Presence of professional entrants defeats the purpose of the promotion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Numerous legal considerations have to be addressed </a:t>
            </a:r>
          </a:p>
        </p:txBody>
      </p:sp>
      <p:pic>
        <p:nvPicPr>
          <p:cNvPr id="36" name="Picture 1">
            <a:extLst>
              <a:ext uri="{FF2B5EF4-FFF2-40B4-BE49-F238E27FC236}">
                <a16:creationId xmlns:a16="http://schemas.microsoft.com/office/drawing/2014/main" id="{9E2D07C0-419C-4B71-B9D3-D8A3292F1D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2651" y="4005592"/>
            <a:ext cx="2414029" cy="24253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2">
            <a:extLst>
              <a:ext uri="{FF2B5EF4-FFF2-40B4-BE49-F238E27FC236}">
                <a16:creationId xmlns:a16="http://schemas.microsoft.com/office/drawing/2014/main" id="{5490C9A6-E7A5-495E-8D86-8F21B7BE7C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2780" y="3836743"/>
            <a:ext cx="4128422" cy="281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412760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6"/>
            <a:ext cx="4128422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06841" y="1193292"/>
            <a:ext cx="9777395" cy="5538216"/>
          </a:xfrm>
          <a:prstGeom prst="roundRect">
            <a:avLst>
              <a:gd name="adj" fmla="val 350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031971" y="253916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720290" y="6274302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Advantages of Refunds and Rebates</a:t>
            </a:r>
          </a:p>
        </p:txBody>
      </p:sp>
      <p:sp>
        <p:nvSpPr>
          <p:cNvPr id="35" name="Content Placeholder 2">
            <a:extLst>
              <a:ext uri="{FF2B5EF4-FFF2-40B4-BE49-F238E27FC236}">
                <a16:creationId xmlns:a16="http://schemas.microsoft.com/office/drawing/2014/main" id="{4C3FE6E1-20F5-4193-A3D0-5F439607338D}"/>
              </a:ext>
            </a:extLst>
          </p:cNvPr>
          <p:cNvSpPr txBox="1">
            <a:spLocks/>
          </p:cNvSpPr>
          <p:nvPr/>
        </p:nvSpPr>
        <p:spPr bwMode="auto">
          <a:xfrm>
            <a:off x="766438" y="1720585"/>
            <a:ext cx="84582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r>
              <a:rPr lang="en-US" altLang="en-US" sz="2800" dirty="0">
                <a:solidFill>
                  <a:srgbClr val="4472C4"/>
                </a:solidFill>
              </a:rPr>
              <a:t>Consumers are very responsive </a:t>
            </a:r>
          </a:p>
          <a:p>
            <a:pPr lvl="0" eaLnBrk="1" hangingPunct="1"/>
            <a:r>
              <a:rPr lang="en-US" altLang="en-US" sz="2800" dirty="0">
                <a:solidFill>
                  <a:srgbClr val="4472C4"/>
                </a:solidFill>
              </a:rPr>
              <a:t>Help create new users</a:t>
            </a:r>
          </a:p>
          <a:p>
            <a:pPr lvl="0" eaLnBrk="1" hangingPunct="1"/>
            <a:r>
              <a:rPr lang="en-US" altLang="en-US" sz="2800" dirty="0">
                <a:solidFill>
                  <a:srgbClr val="4472C4"/>
                </a:solidFill>
              </a:rPr>
              <a:t>Encourage brand switching or repeat purchase behavior (collecting points) ≠ loyalty</a:t>
            </a:r>
          </a:p>
          <a:p>
            <a:pPr lvl="0" eaLnBrk="1" hangingPunct="1"/>
            <a:r>
              <a:rPr lang="en-US" altLang="en-US" sz="2800" dirty="0">
                <a:solidFill>
                  <a:srgbClr val="4472C4"/>
                </a:solidFill>
              </a:rPr>
              <a:t>Perceived price reduction for consumers who plan to redeem but don’t</a:t>
            </a:r>
            <a:r>
              <a:rPr lang="ar-EG" altLang="en-US" sz="2800" dirty="0">
                <a:solidFill>
                  <a:srgbClr val="4472C4"/>
                </a:solidFill>
              </a:rPr>
              <a:t>(</a:t>
            </a:r>
            <a:r>
              <a:rPr lang="en-US" altLang="en-US" sz="2800" dirty="0">
                <a:solidFill>
                  <a:srgbClr val="4472C4"/>
                </a:solidFill>
              </a:rPr>
              <a:t> (</a:t>
            </a:r>
            <a:r>
              <a:rPr lang="en-US" altLang="en-US" sz="2800" dirty="0" err="1">
                <a:solidFill>
                  <a:srgbClr val="4472C4"/>
                </a:solidFill>
              </a:rPr>
              <a:t>hedeya</a:t>
            </a:r>
            <a:r>
              <a:rPr lang="en-US" altLang="en-US" sz="2800" dirty="0">
                <a:solidFill>
                  <a:srgbClr val="4472C4"/>
                </a:solidFill>
              </a:rPr>
              <a:t> store refund)</a:t>
            </a:r>
          </a:p>
        </p:txBody>
      </p:sp>
    </p:spTree>
    <p:extLst>
      <p:ext uri="{BB962C8B-B14F-4D97-AF65-F5344CB8AC3E}">
        <p14:creationId xmlns:p14="http://schemas.microsoft.com/office/powerpoint/2010/main" val="217865934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6"/>
            <a:ext cx="4128422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06841" y="1193292"/>
            <a:ext cx="9777395" cy="5538216"/>
          </a:xfrm>
          <a:prstGeom prst="roundRect">
            <a:avLst>
              <a:gd name="adj" fmla="val 350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031971" y="253916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720290" y="6274302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Limitations of Refunds and Rebates</a:t>
            </a:r>
          </a:p>
        </p:txBody>
      </p:sp>
      <p:sp>
        <p:nvSpPr>
          <p:cNvPr id="35" name="Content Placeholder 2">
            <a:extLst>
              <a:ext uri="{FF2B5EF4-FFF2-40B4-BE49-F238E27FC236}">
                <a16:creationId xmlns:a16="http://schemas.microsoft.com/office/drawing/2014/main" id="{4C3FE6E1-20F5-4193-A3D0-5F439607338D}"/>
              </a:ext>
            </a:extLst>
          </p:cNvPr>
          <p:cNvSpPr txBox="1">
            <a:spLocks/>
          </p:cNvSpPr>
          <p:nvPr/>
        </p:nvSpPr>
        <p:spPr bwMode="auto">
          <a:xfrm>
            <a:off x="538480" y="1331543"/>
            <a:ext cx="8458200" cy="5182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eaLnBrk="1" hangingPunct="1"/>
            <a:r>
              <a:rPr lang="en-US" altLang="en-US" sz="2400" dirty="0">
                <a:solidFill>
                  <a:srgbClr val="4472C4"/>
                </a:solidFill>
              </a:rPr>
              <a:t>Effort required to obtain the savings act as deterrents</a:t>
            </a:r>
          </a:p>
          <a:p>
            <a:pPr lvl="0" eaLnBrk="1" hangingPunct="1"/>
            <a:r>
              <a:rPr lang="en-US" altLang="en-US" sz="2400" dirty="0">
                <a:solidFill>
                  <a:srgbClr val="4472C4"/>
                </a:solidFill>
              </a:rPr>
              <a:t>Perception of rebates as attempts to sell products that are not faring well</a:t>
            </a:r>
          </a:p>
          <a:p>
            <a:pPr lvl="0" eaLnBrk="1" hangingPunct="1"/>
            <a:r>
              <a:rPr lang="en-US" altLang="en-US" sz="2400" dirty="0">
                <a:solidFill>
                  <a:srgbClr val="4472C4"/>
                </a:solidFill>
              </a:rPr>
              <a:t>For small refunds, other promotional incentives are more effective</a:t>
            </a:r>
          </a:p>
          <a:p>
            <a:pPr lvl="0" eaLnBrk="1" hangingPunct="1"/>
            <a:r>
              <a:rPr lang="en-US" altLang="en-US" sz="2400" dirty="0">
                <a:solidFill>
                  <a:srgbClr val="4472C4"/>
                </a:solidFill>
              </a:rPr>
              <a:t>Dependence on rebates leads to:</a:t>
            </a:r>
          </a:p>
          <a:p>
            <a:pPr lvl="1" eaLnBrk="1" hangingPunct="1"/>
            <a:r>
              <a:rPr lang="en-US" altLang="en-US" sz="2000" dirty="0">
                <a:solidFill>
                  <a:srgbClr val="4472C4"/>
                </a:solidFill>
              </a:rPr>
              <a:t>Delayed purchases</a:t>
            </a:r>
          </a:p>
          <a:p>
            <a:pPr lvl="1" eaLnBrk="1" hangingPunct="1"/>
            <a:r>
              <a:rPr lang="en-US" altLang="en-US" sz="2000" dirty="0">
                <a:solidFill>
                  <a:srgbClr val="4472C4"/>
                </a:solidFill>
              </a:rPr>
              <a:t>Purchase only if rebates are available</a:t>
            </a:r>
          </a:p>
          <a:p>
            <a:pPr lvl="1" eaLnBrk="1" hangingPunct="1"/>
            <a:r>
              <a:rPr lang="en-US" altLang="en-US" sz="2000" dirty="0">
                <a:solidFill>
                  <a:srgbClr val="4472C4"/>
                </a:solidFill>
              </a:rPr>
              <a:t>Sometimes it is fishy</a:t>
            </a:r>
          </a:p>
        </p:txBody>
      </p:sp>
    </p:spTree>
    <p:extLst>
      <p:ext uri="{BB962C8B-B14F-4D97-AF65-F5344CB8AC3E}">
        <p14:creationId xmlns:p14="http://schemas.microsoft.com/office/powerpoint/2010/main" val="311835881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6"/>
            <a:ext cx="4128422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06841" y="1193292"/>
            <a:ext cx="9777395" cy="5538216"/>
          </a:xfrm>
          <a:prstGeom prst="roundRect">
            <a:avLst>
              <a:gd name="adj" fmla="val 350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031971" y="253916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202130" y="675762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Advantages and Limitations of Price-off Deals</a:t>
            </a: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8C6C9D62-77B7-49F3-9690-336F2201AB4B}"/>
              </a:ext>
            </a:extLst>
          </p:cNvPr>
          <p:cNvGrpSpPr>
            <a:grpSpLocks/>
          </p:cNvGrpSpPr>
          <p:nvPr/>
        </p:nvGrpSpPr>
        <p:grpSpPr bwMode="auto">
          <a:xfrm>
            <a:off x="685800" y="1500760"/>
            <a:ext cx="8458200" cy="1876425"/>
            <a:chOff x="533400" y="1529025"/>
            <a:chExt cx="8458200" cy="2252249"/>
          </a:xfrm>
        </p:grpSpPr>
        <p:sp>
          <p:nvSpPr>
            <p:cNvPr id="31" name="Freeform 7">
              <a:extLst>
                <a:ext uri="{FF2B5EF4-FFF2-40B4-BE49-F238E27FC236}">
                  <a16:creationId xmlns:a16="http://schemas.microsoft.com/office/drawing/2014/main" id="{AF909C98-CD68-4989-81A2-E3E44B9450D1}"/>
                </a:ext>
              </a:extLst>
            </p:cNvPr>
            <p:cNvSpPr/>
            <p:nvPr/>
          </p:nvSpPr>
          <p:spPr>
            <a:xfrm>
              <a:off x="533400" y="1529025"/>
              <a:ext cx="8458200" cy="840307"/>
            </a:xfrm>
            <a:custGeom>
              <a:avLst/>
              <a:gdLst>
                <a:gd name="connsiteX0" fmla="*/ 0 w 8458200"/>
                <a:gd name="connsiteY0" fmla="*/ 139915 h 839474"/>
                <a:gd name="connsiteX1" fmla="*/ 139915 w 8458200"/>
                <a:gd name="connsiteY1" fmla="*/ 0 h 839474"/>
                <a:gd name="connsiteX2" fmla="*/ 8318285 w 8458200"/>
                <a:gd name="connsiteY2" fmla="*/ 0 h 839474"/>
                <a:gd name="connsiteX3" fmla="*/ 8458200 w 8458200"/>
                <a:gd name="connsiteY3" fmla="*/ 139915 h 839474"/>
                <a:gd name="connsiteX4" fmla="*/ 8458200 w 8458200"/>
                <a:gd name="connsiteY4" fmla="*/ 699559 h 839474"/>
                <a:gd name="connsiteX5" fmla="*/ 8318285 w 8458200"/>
                <a:gd name="connsiteY5" fmla="*/ 839474 h 839474"/>
                <a:gd name="connsiteX6" fmla="*/ 139915 w 8458200"/>
                <a:gd name="connsiteY6" fmla="*/ 839474 h 839474"/>
                <a:gd name="connsiteX7" fmla="*/ 0 w 8458200"/>
                <a:gd name="connsiteY7" fmla="*/ 699559 h 839474"/>
                <a:gd name="connsiteX8" fmla="*/ 0 w 8458200"/>
                <a:gd name="connsiteY8" fmla="*/ 139915 h 8394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58200" h="839474">
                  <a:moveTo>
                    <a:pt x="0" y="139915"/>
                  </a:moveTo>
                  <a:cubicBezTo>
                    <a:pt x="0" y="62642"/>
                    <a:pt x="62642" y="0"/>
                    <a:pt x="139915" y="0"/>
                  </a:cubicBezTo>
                  <a:lnTo>
                    <a:pt x="8318285" y="0"/>
                  </a:lnTo>
                  <a:cubicBezTo>
                    <a:pt x="8395558" y="0"/>
                    <a:pt x="8458200" y="62642"/>
                    <a:pt x="8458200" y="139915"/>
                  </a:cubicBezTo>
                  <a:lnTo>
                    <a:pt x="8458200" y="699559"/>
                  </a:lnTo>
                  <a:cubicBezTo>
                    <a:pt x="8458200" y="776832"/>
                    <a:pt x="8395558" y="839474"/>
                    <a:pt x="8318285" y="839474"/>
                  </a:cubicBezTo>
                  <a:lnTo>
                    <a:pt x="139915" y="839474"/>
                  </a:lnTo>
                  <a:cubicBezTo>
                    <a:pt x="62642" y="839474"/>
                    <a:pt x="0" y="776832"/>
                    <a:pt x="0" y="699559"/>
                  </a:cubicBezTo>
                  <a:lnTo>
                    <a:pt x="0" y="139915"/>
                  </a:lnTo>
                  <a:close/>
                </a:path>
              </a:pathLst>
            </a:custGeom>
            <a:solidFill>
              <a:srgbClr val="6342A4">
                <a:lumMod val="7500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  <p:txBody>
            <a:bodyPr lIns="174330" tIns="174330" rIns="174330" bIns="174330" spcCol="1270" anchor="ctr"/>
            <a:lstStyle/>
            <a:p>
              <a:pPr marL="0" marR="0" lvl="0" indent="0" defTabSz="15557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Advantages</a:t>
              </a:r>
              <a:r>
                <a:rPr kumimoji="0" lang="en-US" sz="35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	</a:t>
              </a:r>
              <a:endParaRPr kumimoji="0" lang="en-CA" sz="35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2" name="Freeform 8">
              <a:extLst>
                <a:ext uri="{FF2B5EF4-FFF2-40B4-BE49-F238E27FC236}">
                  <a16:creationId xmlns:a16="http://schemas.microsoft.com/office/drawing/2014/main" id="{3BA0497A-4D39-4D48-A36F-B4FDB50C47C7}"/>
                </a:ext>
              </a:extLst>
            </p:cNvPr>
            <p:cNvSpPr/>
            <p:nvPr/>
          </p:nvSpPr>
          <p:spPr>
            <a:xfrm>
              <a:off x="533400" y="2369332"/>
              <a:ext cx="8458200" cy="1411942"/>
            </a:xfrm>
            <a:custGeom>
              <a:avLst/>
              <a:gdLst>
                <a:gd name="connsiteX0" fmla="*/ 0 w 8458200"/>
                <a:gd name="connsiteY0" fmla="*/ 0 h 1412775"/>
                <a:gd name="connsiteX1" fmla="*/ 8458200 w 8458200"/>
                <a:gd name="connsiteY1" fmla="*/ 0 h 1412775"/>
                <a:gd name="connsiteX2" fmla="*/ 8458200 w 8458200"/>
                <a:gd name="connsiteY2" fmla="*/ 1412775 h 1412775"/>
                <a:gd name="connsiteX3" fmla="*/ 0 w 8458200"/>
                <a:gd name="connsiteY3" fmla="*/ 1412775 h 1412775"/>
                <a:gd name="connsiteX4" fmla="*/ 0 w 8458200"/>
                <a:gd name="connsiteY4" fmla="*/ 0 h 14127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58200" h="1412775">
                  <a:moveTo>
                    <a:pt x="0" y="0"/>
                  </a:moveTo>
                  <a:lnTo>
                    <a:pt x="8458200" y="0"/>
                  </a:lnTo>
                  <a:lnTo>
                    <a:pt x="8458200" y="1412775"/>
                  </a:lnTo>
                  <a:lnTo>
                    <a:pt x="0" y="1412775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</p:spPr>
          <p:txBody>
            <a:bodyPr lIns="268548" tIns="44450" rIns="248920" bIns="44450" spcCol="1270"/>
            <a:lstStyle/>
            <a:p>
              <a:pPr marL="228600" marR="0" lvl="1" indent="-228600" defTabSz="12001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20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Ensure discounts reach the consumers</a:t>
              </a:r>
              <a:endParaRPr kumimoji="0" lang="en-CA" sz="27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  <a:p>
              <a:pPr marL="228600" marR="0" lvl="1" indent="-228600" defTabSz="12001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20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Present a readily apparent value to shoppers</a:t>
              </a:r>
              <a:endParaRPr kumimoji="0" lang="en-CA" sz="27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  <a:p>
              <a:pPr marL="228600" marR="0" lvl="1" indent="-228600" defTabSz="12001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20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Encourage consumers to purchase larger quantities</a:t>
              </a:r>
              <a:endParaRPr kumimoji="0" lang="en-CA" sz="27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8C927467-6D27-429E-8C94-4F4F4CF78408}"/>
              </a:ext>
            </a:extLst>
          </p:cNvPr>
          <p:cNvGrpSpPr>
            <a:grpSpLocks/>
          </p:cNvGrpSpPr>
          <p:nvPr/>
        </p:nvGrpSpPr>
        <p:grpSpPr bwMode="auto">
          <a:xfrm>
            <a:off x="685800" y="3813748"/>
            <a:ext cx="8485188" cy="2178050"/>
            <a:chOff x="533400" y="3781275"/>
            <a:chExt cx="8484577" cy="2614500"/>
          </a:xfrm>
        </p:grpSpPr>
        <p:sp>
          <p:nvSpPr>
            <p:cNvPr id="34" name="Freeform 9">
              <a:extLst>
                <a:ext uri="{FF2B5EF4-FFF2-40B4-BE49-F238E27FC236}">
                  <a16:creationId xmlns:a16="http://schemas.microsoft.com/office/drawing/2014/main" id="{88A64CA3-70EF-4FFB-ABF4-45EA8DA43494}"/>
                </a:ext>
              </a:extLst>
            </p:cNvPr>
            <p:cNvSpPr/>
            <p:nvPr/>
          </p:nvSpPr>
          <p:spPr>
            <a:xfrm>
              <a:off x="560386" y="3781275"/>
              <a:ext cx="8457591" cy="840374"/>
            </a:xfrm>
            <a:custGeom>
              <a:avLst/>
              <a:gdLst>
                <a:gd name="connsiteX0" fmla="*/ 0 w 8458200"/>
                <a:gd name="connsiteY0" fmla="*/ 139915 h 839474"/>
                <a:gd name="connsiteX1" fmla="*/ 139915 w 8458200"/>
                <a:gd name="connsiteY1" fmla="*/ 0 h 839474"/>
                <a:gd name="connsiteX2" fmla="*/ 8318285 w 8458200"/>
                <a:gd name="connsiteY2" fmla="*/ 0 h 839474"/>
                <a:gd name="connsiteX3" fmla="*/ 8458200 w 8458200"/>
                <a:gd name="connsiteY3" fmla="*/ 139915 h 839474"/>
                <a:gd name="connsiteX4" fmla="*/ 8458200 w 8458200"/>
                <a:gd name="connsiteY4" fmla="*/ 699559 h 839474"/>
                <a:gd name="connsiteX5" fmla="*/ 8318285 w 8458200"/>
                <a:gd name="connsiteY5" fmla="*/ 839474 h 839474"/>
                <a:gd name="connsiteX6" fmla="*/ 139915 w 8458200"/>
                <a:gd name="connsiteY6" fmla="*/ 839474 h 839474"/>
                <a:gd name="connsiteX7" fmla="*/ 0 w 8458200"/>
                <a:gd name="connsiteY7" fmla="*/ 699559 h 839474"/>
                <a:gd name="connsiteX8" fmla="*/ 0 w 8458200"/>
                <a:gd name="connsiteY8" fmla="*/ 139915 h 8394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58200" h="839474">
                  <a:moveTo>
                    <a:pt x="0" y="139915"/>
                  </a:moveTo>
                  <a:cubicBezTo>
                    <a:pt x="0" y="62642"/>
                    <a:pt x="62642" y="0"/>
                    <a:pt x="139915" y="0"/>
                  </a:cubicBezTo>
                  <a:lnTo>
                    <a:pt x="8318285" y="0"/>
                  </a:lnTo>
                  <a:cubicBezTo>
                    <a:pt x="8395558" y="0"/>
                    <a:pt x="8458200" y="62642"/>
                    <a:pt x="8458200" y="139915"/>
                  </a:cubicBezTo>
                  <a:lnTo>
                    <a:pt x="8458200" y="699559"/>
                  </a:lnTo>
                  <a:cubicBezTo>
                    <a:pt x="8458200" y="776832"/>
                    <a:pt x="8395558" y="839474"/>
                    <a:pt x="8318285" y="839474"/>
                  </a:cubicBezTo>
                  <a:lnTo>
                    <a:pt x="139915" y="839474"/>
                  </a:lnTo>
                  <a:cubicBezTo>
                    <a:pt x="62642" y="839474"/>
                    <a:pt x="0" y="776832"/>
                    <a:pt x="0" y="699559"/>
                  </a:cubicBezTo>
                  <a:lnTo>
                    <a:pt x="0" y="139915"/>
                  </a:lnTo>
                  <a:close/>
                </a:path>
              </a:pathLst>
            </a:custGeom>
            <a:solidFill>
              <a:srgbClr val="6342A4">
                <a:lumMod val="7500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  <p:txBody>
            <a:bodyPr lIns="174330" tIns="174330" rIns="174330" bIns="174330" spcCol="1270" anchor="ctr"/>
            <a:lstStyle/>
            <a:p>
              <a:pPr marL="0" marR="0" lvl="0" indent="0" defTabSz="15557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0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Limitations</a:t>
              </a:r>
              <a:endParaRPr kumimoji="0" lang="en-CA" sz="3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6" name="Freeform 10">
              <a:extLst>
                <a:ext uri="{FF2B5EF4-FFF2-40B4-BE49-F238E27FC236}">
                  <a16:creationId xmlns:a16="http://schemas.microsoft.com/office/drawing/2014/main" id="{A29DA371-AAAD-438A-A040-8177072FCCCD}"/>
                </a:ext>
              </a:extLst>
            </p:cNvPr>
            <p:cNvSpPr/>
            <p:nvPr/>
          </p:nvSpPr>
          <p:spPr>
            <a:xfrm>
              <a:off x="533400" y="4621649"/>
              <a:ext cx="8457591" cy="1774126"/>
            </a:xfrm>
            <a:custGeom>
              <a:avLst/>
              <a:gdLst>
                <a:gd name="connsiteX0" fmla="*/ 0 w 8458200"/>
                <a:gd name="connsiteY0" fmla="*/ 0 h 1775025"/>
                <a:gd name="connsiteX1" fmla="*/ 8458200 w 8458200"/>
                <a:gd name="connsiteY1" fmla="*/ 0 h 1775025"/>
                <a:gd name="connsiteX2" fmla="*/ 8458200 w 8458200"/>
                <a:gd name="connsiteY2" fmla="*/ 1775025 h 1775025"/>
                <a:gd name="connsiteX3" fmla="*/ 0 w 8458200"/>
                <a:gd name="connsiteY3" fmla="*/ 1775025 h 1775025"/>
                <a:gd name="connsiteX4" fmla="*/ 0 w 8458200"/>
                <a:gd name="connsiteY4" fmla="*/ 0 h 1775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58200" h="1775025">
                  <a:moveTo>
                    <a:pt x="0" y="0"/>
                  </a:moveTo>
                  <a:lnTo>
                    <a:pt x="8458200" y="0"/>
                  </a:lnTo>
                  <a:lnTo>
                    <a:pt x="8458200" y="1775025"/>
                  </a:lnTo>
                  <a:lnTo>
                    <a:pt x="0" y="1775025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</p:spPr>
          <p:txBody>
            <a:bodyPr lIns="268548" tIns="44450" rIns="248920" bIns="44450" spcCol="1270"/>
            <a:lstStyle/>
            <a:p>
              <a:pPr marL="228600" marR="0" lvl="1" indent="-228600" defTabSz="12001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20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Can create pricing and inventory problems</a:t>
              </a:r>
              <a:endParaRPr kumimoji="0" lang="en-CA" sz="27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  <a:p>
              <a:pPr marL="228600" marR="0" lvl="1" indent="-228600" defTabSz="12001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20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Appeal primarily to regular users and not new users</a:t>
              </a:r>
              <a:endParaRPr kumimoji="0" lang="en-CA" sz="27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  <a:p>
              <a:pPr marL="228600" marR="0" lvl="1" indent="-228600" defTabSz="12001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20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Must adhere to regulations set by the Federal Trade Commission (NRT: We, Vodafone, orange, </a:t>
              </a:r>
              <a:r>
                <a:rPr kumimoji="0" lang="en-US" sz="2700" b="0" i="0" u="none" strike="noStrike" kern="0" cap="none" spc="0" normalizeH="0" baseline="0" noProof="0" dirty="0" err="1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etisalate</a:t>
              </a:r>
              <a:r>
                <a:rPr kumimoji="0" lang="en-US" sz="27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)</a:t>
              </a:r>
              <a:endParaRPr kumimoji="0" lang="en-CA" sz="27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31759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6"/>
            <a:ext cx="4128422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06841" y="1193292"/>
            <a:ext cx="9777395" cy="5538216"/>
          </a:xfrm>
          <a:prstGeom prst="roundRect">
            <a:avLst>
              <a:gd name="adj" fmla="val 350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031971" y="253916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202130" y="675762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658038" y="204469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Advantages and Limitations of Bonus Packs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AF6AE3F0-D376-411C-B82A-3FEC541F62D1}"/>
              </a:ext>
            </a:extLst>
          </p:cNvPr>
          <p:cNvGrpSpPr>
            <a:grpSpLocks/>
          </p:cNvGrpSpPr>
          <p:nvPr/>
        </p:nvGrpSpPr>
        <p:grpSpPr bwMode="auto">
          <a:xfrm>
            <a:off x="457200" y="1668463"/>
            <a:ext cx="8458200" cy="2379662"/>
            <a:chOff x="533400" y="1791802"/>
            <a:chExt cx="8458200" cy="2380185"/>
          </a:xfrm>
        </p:grpSpPr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DFFC06C7-E49A-444D-9721-A479FEADEB2B}"/>
                </a:ext>
              </a:extLst>
            </p:cNvPr>
            <p:cNvSpPr/>
            <p:nvPr/>
          </p:nvSpPr>
          <p:spPr>
            <a:xfrm>
              <a:off x="533400" y="1791802"/>
              <a:ext cx="8458200" cy="647842"/>
            </a:xfrm>
            <a:custGeom>
              <a:avLst/>
              <a:gdLst>
                <a:gd name="connsiteX0" fmla="*/ 0 w 8458200"/>
                <a:gd name="connsiteY0" fmla="*/ 107935 h 647595"/>
                <a:gd name="connsiteX1" fmla="*/ 107935 w 8458200"/>
                <a:gd name="connsiteY1" fmla="*/ 0 h 647595"/>
                <a:gd name="connsiteX2" fmla="*/ 8350265 w 8458200"/>
                <a:gd name="connsiteY2" fmla="*/ 0 h 647595"/>
                <a:gd name="connsiteX3" fmla="*/ 8458200 w 8458200"/>
                <a:gd name="connsiteY3" fmla="*/ 107935 h 647595"/>
                <a:gd name="connsiteX4" fmla="*/ 8458200 w 8458200"/>
                <a:gd name="connsiteY4" fmla="*/ 539660 h 647595"/>
                <a:gd name="connsiteX5" fmla="*/ 8350265 w 8458200"/>
                <a:gd name="connsiteY5" fmla="*/ 647595 h 647595"/>
                <a:gd name="connsiteX6" fmla="*/ 107935 w 8458200"/>
                <a:gd name="connsiteY6" fmla="*/ 647595 h 647595"/>
                <a:gd name="connsiteX7" fmla="*/ 0 w 8458200"/>
                <a:gd name="connsiteY7" fmla="*/ 539660 h 647595"/>
                <a:gd name="connsiteX8" fmla="*/ 0 w 8458200"/>
                <a:gd name="connsiteY8" fmla="*/ 107935 h 647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58200" h="647595">
                  <a:moveTo>
                    <a:pt x="0" y="107935"/>
                  </a:moveTo>
                  <a:cubicBezTo>
                    <a:pt x="0" y="48324"/>
                    <a:pt x="48324" y="0"/>
                    <a:pt x="107935" y="0"/>
                  </a:cubicBezTo>
                  <a:lnTo>
                    <a:pt x="8350265" y="0"/>
                  </a:lnTo>
                  <a:cubicBezTo>
                    <a:pt x="8409876" y="0"/>
                    <a:pt x="8458200" y="48324"/>
                    <a:pt x="8458200" y="107935"/>
                  </a:cubicBezTo>
                  <a:lnTo>
                    <a:pt x="8458200" y="539660"/>
                  </a:lnTo>
                  <a:cubicBezTo>
                    <a:pt x="8458200" y="599271"/>
                    <a:pt x="8409876" y="647595"/>
                    <a:pt x="8350265" y="647595"/>
                  </a:cubicBezTo>
                  <a:lnTo>
                    <a:pt x="107935" y="647595"/>
                  </a:lnTo>
                  <a:cubicBezTo>
                    <a:pt x="48324" y="647595"/>
                    <a:pt x="0" y="599271"/>
                    <a:pt x="0" y="539660"/>
                  </a:cubicBezTo>
                  <a:lnTo>
                    <a:pt x="0" y="107935"/>
                  </a:lnTo>
                  <a:close/>
                </a:path>
              </a:pathLst>
            </a:custGeom>
            <a:solidFill>
              <a:srgbClr val="6342A4">
                <a:lumMod val="7500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  <p:txBody>
            <a:bodyPr lIns="134483" tIns="134483" rIns="134483" bIns="134483" spcCol="1270" anchor="ctr"/>
            <a:lstStyle/>
            <a:p>
              <a:pPr marL="0" marR="0" lvl="0" indent="0" defTabSz="12001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7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Advantages</a:t>
              </a:r>
              <a:endParaRPr kumimoji="0" lang="en-CA" sz="27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B3B7FD27-D2B3-4672-862D-547D4948550B}"/>
                </a:ext>
              </a:extLst>
            </p:cNvPr>
            <p:cNvSpPr/>
            <p:nvPr/>
          </p:nvSpPr>
          <p:spPr>
            <a:xfrm>
              <a:off x="533400" y="2439644"/>
              <a:ext cx="8458200" cy="1732343"/>
            </a:xfrm>
            <a:custGeom>
              <a:avLst/>
              <a:gdLst>
                <a:gd name="connsiteX0" fmla="*/ 0 w 8458200"/>
                <a:gd name="connsiteY0" fmla="*/ 0 h 1732590"/>
                <a:gd name="connsiteX1" fmla="*/ 8458200 w 8458200"/>
                <a:gd name="connsiteY1" fmla="*/ 0 h 1732590"/>
                <a:gd name="connsiteX2" fmla="*/ 8458200 w 8458200"/>
                <a:gd name="connsiteY2" fmla="*/ 1732590 h 1732590"/>
                <a:gd name="connsiteX3" fmla="*/ 0 w 8458200"/>
                <a:gd name="connsiteY3" fmla="*/ 1732590 h 1732590"/>
                <a:gd name="connsiteX4" fmla="*/ 0 w 8458200"/>
                <a:gd name="connsiteY4" fmla="*/ 0 h 1732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58200" h="1732590">
                  <a:moveTo>
                    <a:pt x="0" y="0"/>
                  </a:moveTo>
                  <a:lnTo>
                    <a:pt x="8458200" y="0"/>
                  </a:lnTo>
                  <a:lnTo>
                    <a:pt x="8458200" y="1732590"/>
                  </a:lnTo>
                  <a:lnTo>
                    <a:pt x="0" y="173259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</p:spPr>
          <p:txBody>
            <a:bodyPr lIns="268548" tIns="34290" rIns="192024" bIns="34290" spcCol="1270"/>
            <a:lstStyle/>
            <a:p>
              <a:pPr marL="228600" marR="0" lvl="1" indent="-228600" defTabSz="9334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20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Direct way to provide extra value</a:t>
              </a:r>
              <a:endParaRPr kumimoji="0" lang="en-CA" sz="21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  <a:p>
              <a:pPr marL="228600" marR="0" lvl="1" indent="-228600" defTabSz="9334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20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Have a strong impact on the purchase decision at the time of purchase</a:t>
              </a:r>
              <a:endParaRPr kumimoji="0" lang="en-CA" sz="21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  <a:p>
              <a:pPr marL="228600" marR="0" lvl="1" indent="-228600" defTabSz="9334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20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Effective defensive maneuver against competitor’s promotion</a:t>
              </a:r>
              <a:endParaRPr kumimoji="0" lang="en-CA" sz="21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  <a:p>
              <a:pPr marL="228600" marR="0" lvl="1" indent="-228600" defTabSz="9334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20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May result in larger purchase orders and favorable display space in stores</a:t>
              </a:r>
              <a:endParaRPr kumimoji="0" lang="en-CA" sz="21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A23B8696-27C5-4021-A32A-8FBF163BB680}"/>
              </a:ext>
            </a:extLst>
          </p:cNvPr>
          <p:cNvGrpSpPr>
            <a:grpSpLocks/>
          </p:cNvGrpSpPr>
          <p:nvPr/>
        </p:nvGrpSpPr>
        <p:grpSpPr bwMode="auto">
          <a:xfrm>
            <a:off x="533400" y="4106864"/>
            <a:ext cx="8458200" cy="2153019"/>
            <a:chOff x="533400" y="4107448"/>
            <a:chExt cx="8458200" cy="2153401"/>
          </a:xfrm>
        </p:grpSpPr>
        <p:sp>
          <p:nvSpPr>
            <p:cNvPr id="14" name="Freeform 9">
              <a:extLst>
                <a:ext uri="{FF2B5EF4-FFF2-40B4-BE49-F238E27FC236}">
                  <a16:creationId xmlns:a16="http://schemas.microsoft.com/office/drawing/2014/main" id="{E22E6C33-4EB9-4B7E-886E-B03637735C7E}"/>
                </a:ext>
              </a:extLst>
            </p:cNvPr>
            <p:cNvSpPr/>
            <p:nvPr/>
          </p:nvSpPr>
          <p:spPr>
            <a:xfrm>
              <a:off x="533400" y="4107448"/>
              <a:ext cx="8458200" cy="647815"/>
            </a:xfrm>
            <a:custGeom>
              <a:avLst/>
              <a:gdLst>
                <a:gd name="connsiteX0" fmla="*/ 0 w 8458200"/>
                <a:gd name="connsiteY0" fmla="*/ 107935 h 647595"/>
                <a:gd name="connsiteX1" fmla="*/ 107935 w 8458200"/>
                <a:gd name="connsiteY1" fmla="*/ 0 h 647595"/>
                <a:gd name="connsiteX2" fmla="*/ 8350265 w 8458200"/>
                <a:gd name="connsiteY2" fmla="*/ 0 h 647595"/>
                <a:gd name="connsiteX3" fmla="*/ 8458200 w 8458200"/>
                <a:gd name="connsiteY3" fmla="*/ 107935 h 647595"/>
                <a:gd name="connsiteX4" fmla="*/ 8458200 w 8458200"/>
                <a:gd name="connsiteY4" fmla="*/ 539660 h 647595"/>
                <a:gd name="connsiteX5" fmla="*/ 8350265 w 8458200"/>
                <a:gd name="connsiteY5" fmla="*/ 647595 h 647595"/>
                <a:gd name="connsiteX6" fmla="*/ 107935 w 8458200"/>
                <a:gd name="connsiteY6" fmla="*/ 647595 h 647595"/>
                <a:gd name="connsiteX7" fmla="*/ 0 w 8458200"/>
                <a:gd name="connsiteY7" fmla="*/ 539660 h 647595"/>
                <a:gd name="connsiteX8" fmla="*/ 0 w 8458200"/>
                <a:gd name="connsiteY8" fmla="*/ 107935 h 6475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8458200" h="647595">
                  <a:moveTo>
                    <a:pt x="0" y="107935"/>
                  </a:moveTo>
                  <a:cubicBezTo>
                    <a:pt x="0" y="48324"/>
                    <a:pt x="48324" y="0"/>
                    <a:pt x="107935" y="0"/>
                  </a:cubicBezTo>
                  <a:lnTo>
                    <a:pt x="8350265" y="0"/>
                  </a:lnTo>
                  <a:cubicBezTo>
                    <a:pt x="8409876" y="0"/>
                    <a:pt x="8458200" y="48324"/>
                    <a:pt x="8458200" y="107935"/>
                  </a:cubicBezTo>
                  <a:lnTo>
                    <a:pt x="8458200" y="539660"/>
                  </a:lnTo>
                  <a:cubicBezTo>
                    <a:pt x="8458200" y="599271"/>
                    <a:pt x="8409876" y="647595"/>
                    <a:pt x="8350265" y="647595"/>
                  </a:cubicBezTo>
                  <a:lnTo>
                    <a:pt x="107935" y="647595"/>
                  </a:lnTo>
                  <a:cubicBezTo>
                    <a:pt x="48324" y="647595"/>
                    <a:pt x="0" y="599271"/>
                    <a:pt x="0" y="539660"/>
                  </a:cubicBezTo>
                  <a:lnTo>
                    <a:pt x="0" y="107935"/>
                  </a:lnTo>
                  <a:close/>
                </a:path>
              </a:pathLst>
            </a:custGeom>
            <a:solidFill>
              <a:srgbClr val="6342A4">
                <a:lumMod val="7500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  <p:txBody>
            <a:bodyPr lIns="134483" tIns="134483" rIns="134483" bIns="134483" spcCol="1270" anchor="ctr"/>
            <a:lstStyle/>
            <a:p>
              <a:pPr marL="0" marR="0" lvl="0" indent="0" defTabSz="12001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7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Limitations</a:t>
              </a:r>
              <a:endParaRPr kumimoji="0" lang="en-CA" sz="27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Freeform 10">
              <a:extLst>
                <a:ext uri="{FF2B5EF4-FFF2-40B4-BE49-F238E27FC236}">
                  <a16:creationId xmlns:a16="http://schemas.microsoft.com/office/drawing/2014/main" id="{DEECF880-DC3C-4758-9D5D-027BAB26478E}"/>
                </a:ext>
              </a:extLst>
            </p:cNvPr>
            <p:cNvSpPr/>
            <p:nvPr/>
          </p:nvSpPr>
          <p:spPr>
            <a:xfrm>
              <a:off x="533400" y="4947753"/>
              <a:ext cx="8458200" cy="1313096"/>
            </a:xfrm>
            <a:custGeom>
              <a:avLst/>
              <a:gdLst>
                <a:gd name="connsiteX0" fmla="*/ 0 w 8458200"/>
                <a:gd name="connsiteY0" fmla="*/ 0 h 1313414"/>
                <a:gd name="connsiteX1" fmla="*/ 8458200 w 8458200"/>
                <a:gd name="connsiteY1" fmla="*/ 0 h 1313414"/>
                <a:gd name="connsiteX2" fmla="*/ 8458200 w 8458200"/>
                <a:gd name="connsiteY2" fmla="*/ 1313414 h 1313414"/>
                <a:gd name="connsiteX3" fmla="*/ 0 w 8458200"/>
                <a:gd name="connsiteY3" fmla="*/ 1313414 h 1313414"/>
                <a:gd name="connsiteX4" fmla="*/ 0 w 8458200"/>
                <a:gd name="connsiteY4" fmla="*/ 0 h 13134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458200" h="1313414">
                  <a:moveTo>
                    <a:pt x="0" y="0"/>
                  </a:moveTo>
                  <a:lnTo>
                    <a:pt x="8458200" y="0"/>
                  </a:lnTo>
                  <a:lnTo>
                    <a:pt x="8458200" y="1313414"/>
                  </a:lnTo>
                  <a:lnTo>
                    <a:pt x="0" y="1313414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</p:spPr>
          <p:txBody>
            <a:bodyPr lIns="268548" tIns="34290" rIns="192024" bIns="34290" spcCol="1270"/>
            <a:lstStyle/>
            <a:p>
              <a:pPr marL="228600" marR="0" lvl="1" indent="-228600" defTabSz="9334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20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Require additional shelf space without providing extra </a:t>
              </a:r>
              <a:r>
                <a:rPr kumimoji="0" lang="ar-EG" sz="2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                      </a:t>
              </a:r>
              <a:r>
                <a:rPr kumimoji="0" lang="en-US" sz="2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profit margins for retailers</a:t>
              </a:r>
              <a:endParaRPr kumimoji="0" lang="en-CA" sz="21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  <a:p>
              <a:pPr marL="228600" marR="0" lvl="1" indent="-228600" defTabSz="9334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20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Appeal primarily only to current users and </a:t>
              </a:r>
              <a:r>
                <a:rPr kumimoji="0" lang="ar-EG" sz="2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Arial" panose="020B0604020202020204" pitchFamily="34" charset="0"/>
                </a:rPr>
                <a:t>                                    </a:t>
              </a:r>
              <a:r>
                <a:rPr kumimoji="0" lang="en-US" sz="21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promotion-sensitive consumers</a:t>
              </a:r>
              <a:endParaRPr kumimoji="0" lang="en-CA" sz="2100" b="0" i="0" u="none" strike="noStrike" kern="0" cap="none" spc="0" normalizeH="0" baseline="0" noProof="0" dirty="0">
                <a:ln>
                  <a:noFill/>
                </a:ln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pic>
        <p:nvPicPr>
          <p:cNvPr id="16" name="Picture 1">
            <a:extLst>
              <a:ext uri="{FF2B5EF4-FFF2-40B4-BE49-F238E27FC236}">
                <a16:creationId xmlns:a16="http://schemas.microsoft.com/office/drawing/2014/main" id="{AD602286-6F28-46C7-A34D-54F7BF7658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4190" y="4273436"/>
            <a:ext cx="1761943" cy="2239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>
            <a:extLst>
              <a:ext uri="{FF2B5EF4-FFF2-40B4-BE49-F238E27FC236}">
                <a16:creationId xmlns:a16="http://schemas.microsoft.com/office/drawing/2014/main" id="{0FEBEE04-FDCB-4527-80F0-F35F150E11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9093" y="1668463"/>
            <a:ext cx="1486577" cy="22298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2463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6"/>
            <a:ext cx="4128422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06841" y="1193292"/>
            <a:ext cx="10804999" cy="5538216"/>
          </a:xfrm>
          <a:prstGeom prst="roundRect">
            <a:avLst>
              <a:gd name="adj" fmla="val 350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031971" y="253916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202130" y="675762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421137" y="244344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Advantages and Limitations of Loyalty Programs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0880E627-0794-4359-B76C-7540EF37562B}"/>
              </a:ext>
            </a:extLst>
          </p:cNvPr>
          <p:cNvSpPr txBox="1">
            <a:spLocks/>
          </p:cNvSpPr>
          <p:nvPr/>
        </p:nvSpPr>
        <p:spPr bwMode="auto">
          <a:xfrm>
            <a:off x="457200" y="1524000"/>
            <a:ext cx="8458200" cy="487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Advantages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Encourage consumers to use the                                 products or services on a continual basis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Develop strong customer loyalty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Help develop customer databases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Limitations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Many consumers drop out as it takes too              long to accumulate reward points</a:t>
            </a:r>
          </a:p>
        </p:txBody>
      </p:sp>
      <p:pic>
        <p:nvPicPr>
          <p:cNvPr id="17" name="Picture 1">
            <a:extLst>
              <a:ext uri="{FF2B5EF4-FFF2-40B4-BE49-F238E27FC236}">
                <a16:creationId xmlns:a16="http://schemas.microsoft.com/office/drawing/2014/main" id="{F0914D34-3E01-459B-AA77-19E4EE077F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7660" y="1981772"/>
            <a:ext cx="2714625" cy="168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2">
            <a:extLst>
              <a:ext uri="{FF2B5EF4-FFF2-40B4-BE49-F238E27FC236}">
                <a16:creationId xmlns:a16="http://schemas.microsoft.com/office/drawing/2014/main" id="{1FF0CAC8-419A-4D61-81B7-E91C427F5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6077" y="4950333"/>
            <a:ext cx="3190875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295633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6"/>
            <a:ext cx="4128422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06841" y="1193292"/>
            <a:ext cx="10804999" cy="5538216"/>
          </a:xfrm>
          <a:prstGeom prst="roundRect">
            <a:avLst>
              <a:gd name="adj" fmla="val 350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031971" y="253916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202130" y="675762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421137" y="244344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Event Marketing versus Event sponsorship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42ACC9FD-229F-4D39-AA3A-DCC5D1096C64}"/>
              </a:ext>
            </a:extLst>
          </p:cNvPr>
          <p:cNvGrpSpPr>
            <a:grpSpLocks/>
          </p:cNvGrpSpPr>
          <p:nvPr/>
        </p:nvGrpSpPr>
        <p:grpSpPr bwMode="auto">
          <a:xfrm>
            <a:off x="772160" y="1274675"/>
            <a:ext cx="3952875" cy="5340350"/>
            <a:chOff x="533441" y="1032834"/>
            <a:chExt cx="3952391" cy="5338601"/>
          </a:xfrm>
        </p:grpSpPr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id="{BBF6586F-093C-4ED0-B516-1A84D0CB04F8}"/>
                </a:ext>
              </a:extLst>
            </p:cNvPr>
            <p:cNvSpPr/>
            <p:nvPr/>
          </p:nvSpPr>
          <p:spPr>
            <a:xfrm>
              <a:off x="533441" y="1032834"/>
              <a:ext cx="3952391" cy="1160082"/>
            </a:xfrm>
            <a:custGeom>
              <a:avLst/>
              <a:gdLst>
                <a:gd name="connsiteX0" fmla="*/ 0 w 3952391"/>
                <a:gd name="connsiteY0" fmla="*/ 0 h 638809"/>
                <a:gd name="connsiteX1" fmla="*/ 3952391 w 3952391"/>
                <a:gd name="connsiteY1" fmla="*/ 0 h 638809"/>
                <a:gd name="connsiteX2" fmla="*/ 3952391 w 3952391"/>
                <a:gd name="connsiteY2" fmla="*/ 638809 h 638809"/>
                <a:gd name="connsiteX3" fmla="*/ 0 w 3952391"/>
                <a:gd name="connsiteY3" fmla="*/ 638809 h 638809"/>
                <a:gd name="connsiteX4" fmla="*/ 0 w 3952391"/>
                <a:gd name="connsiteY4" fmla="*/ 0 h 638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52391" h="638809">
                  <a:moveTo>
                    <a:pt x="0" y="0"/>
                  </a:moveTo>
                  <a:lnTo>
                    <a:pt x="3952391" y="0"/>
                  </a:lnTo>
                  <a:lnTo>
                    <a:pt x="3952391" y="638809"/>
                  </a:lnTo>
                  <a:lnTo>
                    <a:pt x="0" y="63880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342A4">
                <a:lumMod val="75000"/>
              </a:srgbClr>
            </a:solidFill>
            <a:ln w="25400" cap="flat" cmpd="sng" algn="ctr">
              <a:solidFill>
                <a:srgbClr val="6342A4">
                  <a:lumMod val="75000"/>
                </a:srgbClr>
              </a:solidFill>
              <a:prstDash val="solid"/>
            </a:ln>
            <a:effectLst/>
          </p:spPr>
          <p:txBody>
            <a:bodyPr lIns="142240" tIns="81280" rIns="142240" bIns="81280" spcCol="1270" anchor="ctr"/>
            <a:lstStyle/>
            <a:p>
              <a:pPr marL="0" marR="0" lvl="0" indent="0" algn="ctr" defTabSz="88900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Event marketing </a:t>
              </a:r>
            </a:p>
            <a:p>
              <a:pPr marL="0" marR="0" lvl="0" indent="0" algn="ctr" defTabSz="88900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(for brand)</a:t>
              </a:r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id="{A608D2CC-38E1-4EB3-91ED-EE95634443E6}"/>
                </a:ext>
              </a:extLst>
            </p:cNvPr>
            <p:cNvSpPr/>
            <p:nvPr/>
          </p:nvSpPr>
          <p:spPr>
            <a:xfrm>
              <a:off x="533441" y="2192916"/>
              <a:ext cx="3952391" cy="4178519"/>
            </a:xfrm>
            <a:custGeom>
              <a:avLst/>
              <a:gdLst>
                <a:gd name="connsiteX0" fmla="*/ 0 w 3952391"/>
                <a:gd name="connsiteY0" fmla="*/ 0 h 4179262"/>
                <a:gd name="connsiteX1" fmla="*/ 3952391 w 3952391"/>
                <a:gd name="connsiteY1" fmla="*/ 0 h 4179262"/>
                <a:gd name="connsiteX2" fmla="*/ 3952391 w 3952391"/>
                <a:gd name="connsiteY2" fmla="*/ 4179262 h 4179262"/>
                <a:gd name="connsiteX3" fmla="*/ 0 w 3952391"/>
                <a:gd name="connsiteY3" fmla="*/ 4179262 h 4179262"/>
                <a:gd name="connsiteX4" fmla="*/ 0 w 3952391"/>
                <a:gd name="connsiteY4" fmla="*/ 0 h 41792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52391" h="4179262">
                  <a:moveTo>
                    <a:pt x="0" y="0"/>
                  </a:moveTo>
                  <a:lnTo>
                    <a:pt x="3952391" y="0"/>
                  </a:lnTo>
                  <a:lnTo>
                    <a:pt x="3952391" y="4179262"/>
                  </a:lnTo>
                  <a:lnTo>
                    <a:pt x="0" y="41792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342A4">
                <a:lumMod val="60000"/>
                <a:lumOff val="40000"/>
                <a:alpha val="90000"/>
              </a:srgbClr>
            </a:solidFill>
            <a:ln w="25400" cap="flat" cmpd="sng" algn="ctr">
              <a:solidFill>
                <a:srgbClr val="6342A4">
                  <a:lumMod val="60000"/>
                  <a:lumOff val="40000"/>
                  <a:alpha val="90000"/>
                </a:srgbClr>
              </a:solidFill>
              <a:prstDash val="solid"/>
            </a:ln>
            <a:effectLst/>
          </p:spPr>
          <p:txBody>
            <a:bodyPr lIns="106680" tIns="106680" rIns="142240" bIns="160020" spcCol="1270"/>
            <a:lstStyle/>
            <a:p>
              <a:pPr marL="228600" marR="0" lvl="1" indent="-228600" defTabSz="88900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Company or brand is linked to an event, or a themed activity is developed to:</a:t>
              </a:r>
            </a:p>
            <a:p>
              <a:pPr marL="457200" marR="0" lvl="2" indent="-228600" defTabSz="88900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Create experiences for consumers </a:t>
              </a:r>
            </a:p>
            <a:p>
              <a:pPr marL="457200" marR="0" lvl="2" indent="-228600" defTabSz="88900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0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Promote a product or service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A3C7F328-C122-47F1-B776-6D388BAAD45E}"/>
              </a:ext>
            </a:extLst>
          </p:cNvPr>
          <p:cNvGrpSpPr>
            <a:grpSpLocks/>
          </p:cNvGrpSpPr>
          <p:nvPr/>
        </p:nvGrpSpPr>
        <p:grpSpPr bwMode="auto">
          <a:xfrm>
            <a:off x="5353685" y="1409612"/>
            <a:ext cx="3952875" cy="4819650"/>
            <a:chOff x="5039167" y="1553363"/>
            <a:chExt cx="3952391" cy="4818072"/>
          </a:xfrm>
        </p:grpSpPr>
        <p:sp>
          <p:nvSpPr>
            <p:cNvPr id="21" name="Freeform 9">
              <a:extLst>
                <a:ext uri="{FF2B5EF4-FFF2-40B4-BE49-F238E27FC236}">
                  <a16:creationId xmlns:a16="http://schemas.microsoft.com/office/drawing/2014/main" id="{CD7CFF86-5207-4902-9C74-20B9E89AE281}"/>
                </a:ext>
              </a:extLst>
            </p:cNvPr>
            <p:cNvSpPr/>
            <p:nvPr/>
          </p:nvSpPr>
          <p:spPr>
            <a:xfrm>
              <a:off x="5039167" y="1553363"/>
              <a:ext cx="3952391" cy="639554"/>
            </a:xfrm>
            <a:custGeom>
              <a:avLst/>
              <a:gdLst>
                <a:gd name="connsiteX0" fmla="*/ 0 w 3952391"/>
                <a:gd name="connsiteY0" fmla="*/ 0 h 638809"/>
                <a:gd name="connsiteX1" fmla="*/ 3952391 w 3952391"/>
                <a:gd name="connsiteY1" fmla="*/ 0 h 638809"/>
                <a:gd name="connsiteX2" fmla="*/ 3952391 w 3952391"/>
                <a:gd name="connsiteY2" fmla="*/ 638809 h 638809"/>
                <a:gd name="connsiteX3" fmla="*/ 0 w 3952391"/>
                <a:gd name="connsiteY3" fmla="*/ 638809 h 638809"/>
                <a:gd name="connsiteX4" fmla="*/ 0 w 3952391"/>
                <a:gd name="connsiteY4" fmla="*/ 0 h 6388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52391" h="638809">
                  <a:moveTo>
                    <a:pt x="0" y="0"/>
                  </a:moveTo>
                  <a:lnTo>
                    <a:pt x="3952391" y="0"/>
                  </a:lnTo>
                  <a:lnTo>
                    <a:pt x="3952391" y="638809"/>
                  </a:lnTo>
                  <a:lnTo>
                    <a:pt x="0" y="63880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342A4">
                <a:lumMod val="75000"/>
              </a:srgbClr>
            </a:solidFill>
            <a:ln w="25400" cap="flat" cmpd="sng" algn="ctr">
              <a:solidFill>
                <a:srgbClr val="6342A4">
                  <a:lumMod val="75000"/>
                </a:srgbClr>
              </a:solidFill>
              <a:prstDash val="solid"/>
            </a:ln>
            <a:effectLst/>
          </p:spPr>
          <p:txBody>
            <a:bodyPr lIns="142240" tIns="81280" rIns="142240" bIns="81280" spcCol="1270" anchor="ctr"/>
            <a:lstStyle/>
            <a:p>
              <a:pPr marL="0" marR="0" lvl="0" indent="0" algn="ctr" defTabSz="88900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Event sponsorship</a:t>
              </a:r>
            </a:p>
          </p:txBody>
        </p:sp>
        <p:sp>
          <p:nvSpPr>
            <p:cNvPr id="22" name="Freeform 10">
              <a:extLst>
                <a:ext uri="{FF2B5EF4-FFF2-40B4-BE49-F238E27FC236}">
                  <a16:creationId xmlns:a16="http://schemas.microsoft.com/office/drawing/2014/main" id="{FB7C1C4B-1CB0-4A6D-A590-ED8B5C1D40EA}"/>
                </a:ext>
              </a:extLst>
            </p:cNvPr>
            <p:cNvSpPr/>
            <p:nvPr/>
          </p:nvSpPr>
          <p:spPr>
            <a:xfrm>
              <a:off x="5039167" y="2192917"/>
              <a:ext cx="3952391" cy="4178518"/>
            </a:xfrm>
            <a:custGeom>
              <a:avLst/>
              <a:gdLst>
                <a:gd name="connsiteX0" fmla="*/ 0 w 3952391"/>
                <a:gd name="connsiteY0" fmla="*/ 0 h 4179262"/>
                <a:gd name="connsiteX1" fmla="*/ 3952391 w 3952391"/>
                <a:gd name="connsiteY1" fmla="*/ 0 h 4179262"/>
                <a:gd name="connsiteX2" fmla="*/ 3952391 w 3952391"/>
                <a:gd name="connsiteY2" fmla="*/ 4179262 h 4179262"/>
                <a:gd name="connsiteX3" fmla="*/ 0 w 3952391"/>
                <a:gd name="connsiteY3" fmla="*/ 4179262 h 4179262"/>
                <a:gd name="connsiteX4" fmla="*/ 0 w 3952391"/>
                <a:gd name="connsiteY4" fmla="*/ 0 h 41792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52391" h="4179262">
                  <a:moveTo>
                    <a:pt x="0" y="0"/>
                  </a:moveTo>
                  <a:lnTo>
                    <a:pt x="3952391" y="0"/>
                  </a:lnTo>
                  <a:lnTo>
                    <a:pt x="3952391" y="4179262"/>
                  </a:lnTo>
                  <a:lnTo>
                    <a:pt x="0" y="41792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342A4">
                <a:lumMod val="60000"/>
                <a:lumOff val="40000"/>
                <a:alpha val="90000"/>
              </a:srgbClr>
            </a:solidFill>
            <a:ln w="25400" cap="flat" cmpd="sng" algn="ctr">
              <a:solidFill>
                <a:srgbClr val="6342A4">
                  <a:lumMod val="60000"/>
                  <a:lumOff val="40000"/>
                  <a:alpha val="90000"/>
                </a:srgbClr>
              </a:solidFill>
              <a:prstDash val="solid"/>
            </a:ln>
            <a:effectLst/>
          </p:spPr>
          <p:txBody>
            <a:bodyPr lIns="106680" tIns="106680" rIns="142240" bIns="160020" spcCol="1270"/>
            <a:lstStyle/>
            <a:p>
              <a:pPr marL="228600" marR="0" lvl="1" indent="-228600" defTabSz="88900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000" b="0" i="0" u="none" strike="noStrike" kern="0" cap="none" spc="0" normalizeH="0" baseline="0" noProof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Company develops sponsorship relations with an event and provides financial support in return for:</a:t>
              </a:r>
            </a:p>
            <a:p>
              <a:pPr marL="457200" marR="0" lvl="2" indent="-228600" defTabSz="88900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Right to display a brand name, logo, or advertising message</a:t>
              </a:r>
            </a:p>
            <a:p>
              <a:pPr marL="457200" marR="0" lvl="2" indent="-228600" defTabSz="889000" eaLnBrk="1" fontAlgn="auto" latinLnBrk="0" hangingPunct="1">
                <a:lnSpc>
                  <a:spcPct val="150000"/>
                </a:lnSpc>
                <a:spcBef>
                  <a:spcPct val="0"/>
                </a:spcBef>
                <a:spcAft>
                  <a:spcPct val="15000"/>
                </a:spcAft>
                <a:buClrTx/>
                <a:buSzTx/>
                <a:buFontTx/>
                <a:buChar char="••"/>
                <a:tabLst/>
                <a:defRPr/>
              </a:pPr>
              <a:r>
                <a:rPr kumimoji="0" lang="en-US" sz="2000" b="0" i="0" u="none" strike="noStrike" kern="0" cap="none" spc="0" normalizeH="0" baseline="0" noProof="0" dirty="0">
                  <a:ln>
                    <a:noFill/>
                  </a:ln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Being identified as a supporter of the event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51810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Title 1">
            <a:extLst>
              <a:ext uri="{FF2B5EF4-FFF2-40B4-BE49-F238E27FC236}">
                <a16:creationId xmlns:a16="http://schemas.microsoft.com/office/drawing/2014/main" id="{AD283408-C46B-4E91-BA6B-49B55CD777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altLang="en-US"/>
          </a:p>
        </p:txBody>
      </p:sp>
      <p:pic>
        <p:nvPicPr>
          <p:cNvPr id="79875" name="Content Placeholder 3">
            <a:extLst>
              <a:ext uri="{FF2B5EF4-FFF2-40B4-BE49-F238E27FC236}">
                <a16:creationId xmlns:a16="http://schemas.microsoft.com/office/drawing/2014/main" id="{13B137C0-50AE-4FFE-8FB8-FADF1B2F6CB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8200" y="3352800"/>
            <a:ext cx="10515600" cy="3505200"/>
          </a:xfrm>
        </p:spPr>
      </p:pic>
      <p:pic>
        <p:nvPicPr>
          <p:cNvPr id="79876" name="Picture 1">
            <a:extLst>
              <a:ext uri="{FF2B5EF4-FFF2-40B4-BE49-F238E27FC236}">
                <a16:creationId xmlns:a16="http://schemas.microsoft.com/office/drawing/2014/main" id="{3A384451-33A0-40FF-9F31-01E3B73137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49768"/>
            <a:ext cx="9936480" cy="3281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6"/>
            <a:ext cx="4128422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52120" y="1436639"/>
            <a:ext cx="9545159" cy="5182109"/>
          </a:xfrm>
          <a:prstGeom prst="roundRect">
            <a:avLst>
              <a:gd name="adj" fmla="val 350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550131" y="5983761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663415" y="6475187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294440" y="95967"/>
            <a:ext cx="990988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852F4A"/>
                </a:solidFill>
              </a:rPr>
              <a:t>Consumer-Oriented Sales Promotion Tools for Various Marketing Objectives</a:t>
            </a:r>
          </a:p>
        </p:txBody>
      </p:sp>
      <p:pic>
        <p:nvPicPr>
          <p:cNvPr id="12" name="Picture 3">
            <a:extLst>
              <a:ext uri="{FF2B5EF4-FFF2-40B4-BE49-F238E27FC236}">
                <a16:creationId xmlns:a16="http://schemas.microsoft.com/office/drawing/2014/main" id="{37E050E8-D632-4936-A57C-0DBCE02E058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400" y="2080242"/>
            <a:ext cx="8686800" cy="410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2786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6"/>
            <a:ext cx="4128422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92761" y="1428065"/>
            <a:ext cx="8468360" cy="5182109"/>
          </a:xfrm>
          <a:prstGeom prst="roundRect">
            <a:avLst>
              <a:gd name="adj" fmla="val 350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550131" y="5983761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663415" y="6475187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208483" y="252783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852F4A"/>
                </a:solidFill>
              </a:rPr>
              <a:t>Objectives of Trade-Oriented Sales Promotion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B16E785-C5B3-4D95-8619-BEC9E2A18464}"/>
              </a:ext>
            </a:extLst>
          </p:cNvPr>
          <p:cNvSpPr txBox="1">
            <a:spLocks/>
          </p:cNvSpPr>
          <p:nvPr/>
        </p:nvSpPr>
        <p:spPr bwMode="auto">
          <a:xfrm>
            <a:off x="792480" y="1789296"/>
            <a:ext cx="7945120" cy="41944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Obtain distribution for new products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Maintain trade support for established brands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Encourage retailers to display established brands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Build retail inventories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ar-EG" alt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رنين بيبيع لماركات مش معروفة بس عشان اسمه الناس بتشتري</a:t>
            </a:r>
            <a:endParaRPr kumimoji="0" lang="en-US" altLang="en-US" sz="30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3" name="Picture 1">
            <a:extLst>
              <a:ext uri="{FF2B5EF4-FFF2-40B4-BE49-F238E27FC236}">
                <a16:creationId xmlns:a16="http://schemas.microsoft.com/office/drawing/2014/main" id="{D80635E7-6E0C-42FC-BC31-C0CCE31784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0840" y="4282947"/>
            <a:ext cx="3028950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>
            <a:extLst>
              <a:ext uri="{FF2B5EF4-FFF2-40B4-BE49-F238E27FC236}">
                <a16:creationId xmlns:a16="http://schemas.microsoft.com/office/drawing/2014/main" id="{C7FFDADA-F7B0-4369-8812-587D496076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1381" y="1789295"/>
            <a:ext cx="3683300" cy="2201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813512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915945" y="1268787"/>
            <a:ext cx="4861986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45860" y="1428065"/>
            <a:ext cx="8252573" cy="5182109"/>
          </a:xfrm>
          <a:prstGeom prst="roundRect">
            <a:avLst>
              <a:gd name="adj" fmla="val 350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519700" y="157957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663415" y="656321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294440" y="242311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Types of Trade Oriented Promotions</a:t>
            </a:r>
          </a:p>
        </p:txBody>
      </p:sp>
      <p:grpSp>
        <p:nvGrpSpPr>
          <p:cNvPr id="12" name="Group 4">
            <a:extLst>
              <a:ext uri="{FF2B5EF4-FFF2-40B4-BE49-F238E27FC236}">
                <a16:creationId xmlns:a16="http://schemas.microsoft.com/office/drawing/2014/main" id="{4B7F8515-09C4-4FD9-8888-5B1411162823}"/>
              </a:ext>
            </a:extLst>
          </p:cNvPr>
          <p:cNvGrpSpPr>
            <a:grpSpLocks/>
          </p:cNvGrpSpPr>
          <p:nvPr/>
        </p:nvGrpSpPr>
        <p:grpSpPr bwMode="auto">
          <a:xfrm>
            <a:off x="4045086" y="4013286"/>
            <a:ext cx="2514600" cy="2286000"/>
            <a:chOff x="2832" y="2112"/>
            <a:chExt cx="1584" cy="1440"/>
          </a:xfrm>
        </p:grpSpPr>
        <p:sp>
          <p:nvSpPr>
            <p:cNvPr id="15" name="Line 5">
              <a:extLst>
                <a:ext uri="{FF2B5EF4-FFF2-40B4-BE49-F238E27FC236}">
                  <a16:creationId xmlns:a16="http://schemas.microsoft.com/office/drawing/2014/main" id="{50B49002-D2CD-4FDD-A2D8-B36A7DEAECE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52" y="2112"/>
              <a:ext cx="0" cy="110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16" name="Rectangle 6">
              <a:extLst>
                <a:ext uri="{FF2B5EF4-FFF2-40B4-BE49-F238E27FC236}">
                  <a16:creationId xmlns:a16="http://schemas.microsoft.com/office/drawing/2014/main" id="{3658E03E-96AB-48C0-8CB2-1E920983026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2" y="2256"/>
              <a:ext cx="1584" cy="336"/>
            </a:xfrm>
            <a:prstGeom prst="rect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3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  <a:lvl2pPr marL="742950" indent="-28575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2pPr>
              <a:lvl3pPr marL="1143000" indent="-22860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3pPr>
              <a:lvl4pPr marL="1600200" indent="-22860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2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4pPr>
              <a:lvl5pPr marL="2057400" indent="-22860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altLang="en-US" sz="2400">
                  <a:latin typeface="Verdana" panose="020B0604030504040204" pitchFamily="34" charset="0"/>
                  <a:cs typeface="Arial" panose="020B0604020202020204" pitchFamily="34" charset="0"/>
                </a:rPr>
                <a:t>Buying</a:t>
              </a:r>
            </a:p>
          </p:txBody>
        </p:sp>
        <p:sp>
          <p:nvSpPr>
            <p:cNvPr id="17" name="Rectangle 7">
              <a:extLst>
                <a:ext uri="{FF2B5EF4-FFF2-40B4-BE49-F238E27FC236}">
                  <a16:creationId xmlns:a16="http://schemas.microsoft.com/office/drawing/2014/main" id="{C5EBE430-7828-4EAB-AB07-ACAAE1BB15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2" y="2736"/>
              <a:ext cx="1584" cy="336"/>
            </a:xfrm>
            <a:prstGeom prst="rect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3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  <a:lvl2pPr marL="742950" indent="-28575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2pPr>
              <a:lvl3pPr marL="1143000" indent="-22860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3pPr>
              <a:lvl4pPr marL="1600200" indent="-22860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2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4pPr>
              <a:lvl5pPr marL="2057400" indent="-22860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altLang="en-US" sz="2400">
                  <a:latin typeface="Verdana" panose="020B0604030504040204" pitchFamily="34" charset="0"/>
                  <a:cs typeface="Arial" panose="020B0604020202020204" pitchFamily="34" charset="0"/>
                </a:rPr>
                <a:t>Promotional</a:t>
              </a:r>
            </a:p>
          </p:txBody>
        </p:sp>
        <p:sp>
          <p:nvSpPr>
            <p:cNvPr id="20" name="Rectangle 8">
              <a:extLst>
                <a:ext uri="{FF2B5EF4-FFF2-40B4-BE49-F238E27FC236}">
                  <a16:creationId xmlns:a16="http://schemas.microsoft.com/office/drawing/2014/main" id="{0F783494-0294-45A4-847E-483F3ADDDC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32" y="3216"/>
              <a:ext cx="1584" cy="336"/>
            </a:xfrm>
            <a:prstGeom prst="rect">
              <a:avLst/>
            </a:prstGeom>
            <a:solidFill>
              <a:schemeClr val="hlink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3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  <a:lvl2pPr marL="742950" indent="-28575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2pPr>
              <a:lvl3pPr marL="1143000" indent="-22860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3pPr>
              <a:lvl4pPr marL="1600200" indent="-22860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2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4pPr>
              <a:lvl5pPr marL="2057400" indent="-22860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altLang="en-US" sz="2400">
                  <a:latin typeface="Verdana" panose="020B0604030504040204" pitchFamily="34" charset="0"/>
                  <a:cs typeface="Arial" panose="020B0604020202020204" pitchFamily="34" charset="0"/>
                </a:rPr>
                <a:t>Slotting</a:t>
              </a:r>
            </a:p>
          </p:txBody>
        </p:sp>
      </p:grpSp>
      <p:grpSp>
        <p:nvGrpSpPr>
          <p:cNvPr id="21" name="Group 9">
            <a:extLst>
              <a:ext uri="{FF2B5EF4-FFF2-40B4-BE49-F238E27FC236}">
                <a16:creationId xmlns:a16="http://schemas.microsoft.com/office/drawing/2014/main" id="{5296808C-813C-4548-A9C3-7A8B78B83371}"/>
              </a:ext>
            </a:extLst>
          </p:cNvPr>
          <p:cNvGrpSpPr>
            <a:grpSpLocks/>
          </p:cNvGrpSpPr>
          <p:nvPr/>
        </p:nvGrpSpPr>
        <p:grpSpPr bwMode="auto">
          <a:xfrm>
            <a:off x="387486" y="3695786"/>
            <a:ext cx="2514600" cy="2438400"/>
            <a:chOff x="528" y="1872"/>
            <a:chExt cx="1584" cy="1536"/>
          </a:xfrm>
        </p:grpSpPr>
        <p:sp>
          <p:nvSpPr>
            <p:cNvPr id="22" name="Line 10">
              <a:extLst>
                <a:ext uri="{FF2B5EF4-FFF2-40B4-BE49-F238E27FC236}">
                  <a16:creationId xmlns:a16="http://schemas.microsoft.com/office/drawing/2014/main" id="{32794CB4-56AD-40F1-8CD7-400D3AA15A3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152" y="1872"/>
              <a:ext cx="0" cy="12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anchor="ctr"/>
            <a:lstStyle/>
            <a:p>
              <a:endParaRPr lang="en-US"/>
            </a:p>
          </p:txBody>
        </p:sp>
        <p:sp>
          <p:nvSpPr>
            <p:cNvPr id="24" name="Rectangle 11">
              <a:extLst>
                <a:ext uri="{FF2B5EF4-FFF2-40B4-BE49-F238E27FC236}">
                  <a16:creationId xmlns:a16="http://schemas.microsoft.com/office/drawing/2014/main" id="{721306F0-6EB5-48D5-8AAD-DE9426880C0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8" y="2160"/>
              <a:ext cx="1584" cy="336"/>
            </a:xfrm>
            <a:prstGeom prst="rect">
              <a:avLst/>
            </a:prstGeom>
            <a:solidFill>
              <a:srgbClr val="94E494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3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  <a:lvl2pPr marL="742950" indent="-28575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2pPr>
              <a:lvl3pPr marL="1143000" indent="-22860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3pPr>
              <a:lvl4pPr marL="1600200" indent="-22860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2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4pPr>
              <a:lvl5pPr marL="2057400" indent="-22860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altLang="en-US" sz="2400">
                  <a:latin typeface="Verdana" panose="020B0604030504040204" pitchFamily="34" charset="0"/>
                  <a:cs typeface="Arial" panose="020B0604020202020204" pitchFamily="34" charset="0"/>
                </a:rPr>
                <a:t>POP displays</a:t>
              </a:r>
            </a:p>
          </p:txBody>
        </p:sp>
        <p:sp>
          <p:nvSpPr>
            <p:cNvPr id="26" name="Rectangle 12">
              <a:extLst>
                <a:ext uri="{FF2B5EF4-FFF2-40B4-BE49-F238E27FC236}">
                  <a16:creationId xmlns:a16="http://schemas.microsoft.com/office/drawing/2014/main" id="{7DFC487D-E614-4071-B970-99705BD965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8" y="2640"/>
              <a:ext cx="1584" cy="336"/>
            </a:xfrm>
            <a:prstGeom prst="rect">
              <a:avLst/>
            </a:prstGeom>
            <a:solidFill>
              <a:srgbClr val="94E494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3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  <a:lvl2pPr marL="742950" indent="-28575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2pPr>
              <a:lvl3pPr marL="1143000" indent="-22860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3pPr>
              <a:lvl4pPr marL="1600200" indent="-22860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2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4pPr>
              <a:lvl5pPr marL="2057400" indent="-22860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altLang="en-US" sz="2400">
                  <a:latin typeface="Verdana" panose="020B0604030504040204" pitchFamily="34" charset="0"/>
                  <a:cs typeface="Arial" panose="020B0604020202020204" pitchFamily="34" charset="0"/>
                </a:rPr>
                <a:t>Sales training</a:t>
              </a:r>
            </a:p>
          </p:txBody>
        </p:sp>
        <p:sp>
          <p:nvSpPr>
            <p:cNvPr id="28" name="Rectangle 13">
              <a:extLst>
                <a:ext uri="{FF2B5EF4-FFF2-40B4-BE49-F238E27FC236}">
                  <a16:creationId xmlns:a16="http://schemas.microsoft.com/office/drawing/2014/main" id="{92A38B47-978D-4880-AB78-58F0213D00E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28" y="3072"/>
              <a:ext cx="1584" cy="336"/>
            </a:xfrm>
            <a:prstGeom prst="rect">
              <a:avLst/>
            </a:prstGeom>
            <a:solidFill>
              <a:srgbClr val="94E494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3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  <a:lvl2pPr marL="742950" indent="-28575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2pPr>
              <a:lvl3pPr marL="1143000" indent="-22860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3pPr>
              <a:lvl4pPr marL="1600200" indent="-22860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2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4pPr>
              <a:lvl5pPr marL="2057400" indent="-22860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altLang="en-US" sz="2400">
                  <a:latin typeface="Verdana" panose="020B0604030504040204" pitchFamily="34" charset="0"/>
                  <a:cs typeface="Arial" panose="020B0604020202020204" pitchFamily="34" charset="0"/>
                </a:rPr>
                <a:t>Trade shows</a:t>
              </a:r>
            </a:p>
          </p:txBody>
        </p:sp>
      </p:grpSp>
      <p:grpSp>
        <p:nvGrpSpPr>
          <p:cNvPr id="30" name="Group 14">
            <a:extLst>
              <a:ext uri="{FF2B5EF4-FFF2-40B4-BE49-F238E27FC236}">
                <a16:creationId xmlns:a16="http://schemas.microsoft.com/office/drawing/2014/main" id="{D08A069F-6792-40B6-A24D-F68E79CFC020}"/>
              </a:ext>
            </a:extLst>
          </p:cNvPr>
          <p:cNvGrpSpPr>
            <a:grpSpLocks/>
          </p:cNvGrpSpPr>
          <p:nvPr/>
        </p:nvGrpSpPr>
        <p:grpSpPr bwMode="auto">
          <a:xfrm>
            <a:off x="2216286" y="1943186"/>
            <a:ext cx="5410200" cy="2057400"/>
            <a:chOff x="1680" y="768"/>
            <a:chExt cx="3408" cy="1296"/>
          </a:xfrm>
        </p:grpSpPr>
        <p:sp>
          <p:nvSpPr>
            <p:cNvPr id="31" name="Rectangle 15">
              <a:extLst>
                <a:ext uri="{FF2B5EF4-FFF2-40B4-BE49-F238E27FC236}">
                  <a16:creationId xmlns:a16="http://schemas.microsoft.com/office/drawing/2014/main" id="{B6CB6443-2743-40F7-A409-3E7B31BCEA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56" y="768"/>
              <a:ext cx="2832" cy="336"/>
            </a:xfrm>
            <a:prstGeom prst="rect">
              <a:avLst/>
            </a:prstGeom>
            <a:solidFill>
              <a:srgbClr val="94E494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3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  <a:lvl2pPr marL="742950" indent="-28575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2pPr>
              <a:lvl3pPr marL="1143000" indent="-22860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3pPr>
              <a:lvl4pPr marL="1600200" indent="-22860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2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4pPr>
              <a:lvl5pPr marL="2057400" indent="-22860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altLang="en-US" sz="2400" dirty="0">
                  <a:latin typeface="Verdana" panose="020B0604030504040204" pitchFamily="34" charset="0"/>
                  <a:cs typeface="Arial" panose="020B0604020202020204" pitchFamily="34" charset="0"/>
                </a:rPr>
                <a:t>Contests and incentives</a:t>
              </a:r>
            </a:p>
          </p:txBody>
        </p:sp>
        <p:sp>
          <p:nvSpPr>
            <p:cNvPr id="32" name="Rectangle 16">
              <a:extLst>
                <a:ext uri="{FF2B5EF4-FFF2-40B4-BE49-F238E27FC236}">
                  <a16:creationId xmlns:a16="http://schemas.microsoft.com/office/drawing/2014/main" id="{5461183A-A023-4572-BF42-365EE2BB3A0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56" y="1728"/>
              <a:ext cx="2832" cy="336"/>
            </a:xfrm>
            <a:prstGeom prst="rect">
              <a:avLst/>
            </a:prstGeom>
            <a:solidFill>
              <a:srgbClr val="94E494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3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  <a:lvl2pPr marL="742950" indent="-28575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2pPr>
              <a:lvl3pPr marL="1143000" indent="-22860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3pPr>
              <a:lvl4pPr marL="1600200" indent="-22860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2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4pPr>
              <a:lvl5pPr marL="2057400" indent="-22860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altLang="en-US" sz="2400">
                  <a:latin typeface="Verdana" panose="020B0604030504040204" pitchFamily="34" charset="0"/>
                  <a:cs typeface="Arial" panose="020B0604020202020204" pitchFamily="34" charset="0"/>
                </a:rPr>
                <a:t>Trade allowances</a:t>
              </a:r>
            </a:p>
          </p:txBody>
        </p:sp>
        <p:sp>
          <p:nvSpPr>
            <p:cNvPr id="33" name="Rectangle 17">
              <a:extLst>
                <a:ext uri="{FF2B5EF4-FFF2-40B4-BE49-F238E27FC236}">
                  <a16:creationId xmlns:a16="http://schemas.microsoft.com/office/drawing/2014/main" id="{B0060B43-F978-4562-9FBC-D3D782ED479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56" y="1248"/>
              <a:ext cx="2832" cy="336"/>
            </a:xfrm>
            <a:prstGeom prst="rect">
              <a:avLst/>
            </a:prstGeom>
            <a:solidFill>
              <a:srgbClr val="94E494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>
              <a:lvl1pPr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3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  <a:lvl2pPr marL="742950" indent="-28575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2pPr>
              <a:lvl3pPr marL="1143000" indent="-22860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4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3pPr>
              <a:lvl4pPr marL="1600200" indent="-22860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2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4pPr>
              <a:lvl5pPr marL="2057400" indent="-22860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ts val="600"/>
                </a:spcBef>
                <a:spcAft>
                  <a:spcPts val="600"/>
                </a:spcAft>
                <a:buClr>
                  <a:srgbClr val="C00000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ct val="2000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altLang="en-US" sz="2400">
                  <a:latin typeface="Verdana" panose="020B0604030504040204" pitchFamily="34" charset="0"/>
                  <a:cs typeface="Arial" panose="020B0604020202020204" pitchFamily="34" charset="0"/>
                </a:rPr>
                <a:t>Co-op Advertising</a:t>
              </a:r>
            </a:p>
          </p:txBody>
        </p:sp>
        <p:grpSp>
          <p:nvGrpSpPr>
            <p:cNvPr id="34" name="Group 18">
              <a:extLst>
                <a:ext uri="{FF2B5EF4-FFF2-40B4-BE49-F238E27FC236}">
                  <a16:creationId xmlns:a16="http://schemas.microsoft.com/office/drawing/2014/main" id="{6F209A2A-B4A0-4F34-8A4A-508289AB14F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680" y="960"/>
              <a:ext cx="576" cy="912"/>
              <a:chOff x="1680" y="960"/>
              <a:chExt cx="576" cy="912"/>
            </a:xfrm>
          </p:grpSpPr>
          <p:sp>
            <p:nvSpPr>
              <p:cNvPr id="35" name="Line 19">
                <a:extLst>
                  <a:ext uri="{FF2B5EF4-FFF2-40B4-BE49-F238E27FC236}">
                    <a16:creationId xmlns:a16="http://schemas.microsoft.com/office/drawing/2014/main" id="{0190B81D-149B-4F05-942B-907CC6351ECE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680" y="1584"/>
                <a:ext cx="288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anchor="ctr"/>
              <a:lstStyle/>
              <a:p>
                <a:endParaRPr lang="en-US"/>
              </a:p>
            </p:txBody>
          </p:sp>
          <p:sp>
            <p:nvSpPr>
              <p:cNvPr id="36" name="Line 20">
                <a:extLst>
                  <a:ext uri="{FF2B5EF4-FFF2-40B4-BE49-F238E27FC236}">
                    <a16:creationId xmlns:a16="http://schemas.microsoft.com/office/drawing/2014/main" id="{A15D90EB-0979-47EE-B5E5-107E6CB3463F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968" y="960"/>
                <a:ext cx="0" cy="91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anchor="ctr"/>
              <a:lstStyle/>
              <a:p>
                <a:endParaRPr lang="en-US"/>
              </a:p>
            </p:txBody>
          </p:sp>
          <p:sp>
            <p:nvSpPr>
              <p:cNvPr id="37" name="Line 21">
                <a:extLst>
                  <a:ext uri="{FF2B5EF4-FFF2-40B4-BE49-F238E27FC236}">
                    <a16:creationId xmlns:a16="http://schemas.microsoft.com/office/drawing/2014/main" id="{BFB1C256-B0F0-45B6-BC36-284100D32898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968" y="960"/>
                <a:ext cx="288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anchor="ctr"/>
              <a:lstStyle/>
              <a:p>
                <a:endParaRPr lang="en-US"/>
              </a:p>
            </p:txBody>
          </p:sp>
          <p:sp>
            <p:nvSpPr>
              <p:cNvPr id="38" name="Line 22">
                <a:extLst>
                  <a:ext uri="{FF2B5EF4-FFF2-40B4-BE49-F238E27FC236}">
                    <a16:creationId xmlns:a16="http://schemas.microsoft.com/office/drawing/2014/main" id="{2E799FCF-2221-40C2-B4C6-AF560F8ED9F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968" y="1872"/>
                <a:ext cx="288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anchor="ctr"/>
              <a:lstStyle/>
              <a:p>
                <a:endParaRPr lang="en-US"/>
              </a:p>
            </p:txBody>
          </p:sp>
          <p:sp>
            <p:nvSpPr>
              <p:cNvPr id="39" name="Line 23">
                <a:extLst>
                  <a:ext uri="{FF2B5EF4-FFF2-40B4-BE49-F238E27FC236}">
                    <a16:creationId xmlns:a16="http://schemas.microsoft.com/office/drawing/2014/main" id="{8D357852-1EB9-4E23-8034-77FC59C88C3D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1968" y="1392"/>
                <a:ext cx="288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anchor="ctr"/>
              <a:lstStyle/>
              <a:p>
                <a:endParaRPr lang="en-US"/>
              </a:p>
            </p:txBody>
          </p:sp>
        </p:grpSp>
      </p:grpSp>
      <p:sp>
        <p:nvSpPr>
          <p:cNvPr id="40" name="Rectangle 24">
            <a:extLst>
              <a:ext uri="{FF2B5EF4-FFF2-40B4-BE49-F238E27FC236}">
                <a16:creationId xmlns:a16="http://schemas.microsoft.com/office/drawing/2014/main" id="{8AB0D629-135E-4163-B224-13B5468BCF3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1286" y="2552786"/>
            <a:ext cx="2057400" cy="1143000"/>
          </a:xfrm>
          <a:prstGeom prst="rect">
            <a:avLst/>
          </a:prstGeom>
          <a:solidFill>
            <a:srgbClr val="FFFFCC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 marL="11430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 marL="16002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 marL="2057400" indent="-22860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ctr">
              <a:spcBef>
                <a:spcPct val="0"/>
              </a:spcBef>
              <a:spcAft>
                <a:spcPct val="0"/>
              </a:spcAft>
              <a:buClrTx/>
              <a:buFontTx/>
              <a:buNone/>
            </a:pPr>
            <a:r>
              <a:rPr lang="en-US" altLang="en-US" sz="2400" b="1">
                <a:latin typeface="Verdana" panose="020B0604030504040204" pitchFamily="34" charset="0"/>
                <a:cs typeface="Arial" panose="020B0604020202020204" pitchFamily="34" charset="0"/>
              </a:rPr>
              <a:t>Types</a:t>
            </a:r>
          </a:p>
        </p:txBody>
      </p:sp>
      <p:pic>
        <p:nvPicPr>
          <p:cNvPr id="41" name="Picture 2">
            <a:extLst>
              <a:ext uri="{FF2B5EF4-FFF2-40B4-BE49-F238E27FC236}">
                <a16:creationId xmlns:a16="http://schemas.microsoft.com/office/drawing/2014/main" id="{700339BD-C3F7-4212-874C-C99CFBAEDC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2168" y="1440218"/>
            <a:ext cx="3216525" cy="16756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3">
            <a:extLst>
              <a:ext uri="{FF2B5EF4-FFF2-40B4-BE49-F238E27FC236}">
                <a16:creationId xmlns:a16="http://schemas.microsoft.com/office/drawing/2014/main" id="{CBD3B8CF-762C-4797-8E9E-1711EAD14B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9612" y="3572240"/>
            <a:ext cx="2147398" cy="1073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4">
            <a:extLst>
              <a:ext uri="{FF2B5EF4-FFF2-40B4-BE49-F238E27FC236}">
                <a16:creationId xmlns:a16="http://schemas.microsoft.com/office/drawing/2014/main" id="{6A7C3AB9-A150-4DFE-AC05-186BAF3306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1248" y="4904826"/>
            <a:ext cx="2712948" cy="1621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" name="Picture 5">
            <a:extLst>
              <a:ext uri="{FF2B5EF4-FFF2-40B4-BE49-F238E27FC236}">
                <a16:creationId xmlns:a16="http://schemas.microsoft.com/office/drawing/2014/main" id="{06E5CBE2-FF0A-4C62-A54F-FBD4683ADC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2133" y="3572240"/>
            <a:ext cx="1873586" cy="10760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2665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 autoUpdateAnimBg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6079" y="1293356"/>
            <a:ext cx="4128422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92760" y="1428065"/>
            <a:ext cx="9277949" cy="5182109"/>
          </a:xfrm>
          <a:prstGeom prst="roundRect">
            <a:avLst>
              <a:gd name="adj" fmla="val 350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550131" y="5983761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663415" y="6475187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208483" y="252783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solidFill>
                  <a:srgbClr val="852F4A"/>
                </a:solidFill>
              </a:rPr>
              <a:t>Three Forms of Promotion Targeted to Reseller Salespeople</a:t>
            </a:r>
          </a:p>
        </p:txBody>
      </p:sp>
      <p:pic>
        <p:nvPicPr>
          <p:cNvPr id="20" name="Picture 3">
            <a:extLst>
              <a:ext uri="{FF2B5EF4-FFF2-40B4-BE49-F238E27FC236}">
                <a16:creationId xmlns:a16="http://schemas.microsoft.com/office/drawing/2014/main" id="{B975D875-4D9C-47AD-B0A3-A13C022415C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704975"/>
            <a:ext cx="6858000" cy="469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8953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86559" y="1317080"/>
            <a:ext cx="4128422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83931" y="1690411"/>
            <a:ext cx="9547189" cy="4784776"/>
          </a:xfrm>
          <a:prstGeom prst="roundRect">
            <a:avLst>
              <a:gd name="adj" fmla="val 350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550131" y="5983761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663415" y="6475187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401523" y="72243"/>
            <a:ext cx="990988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852F4A"/>
                </a:solidFill>
              </a:rPr>
              <a:t>Coordinating Sales Promotion with Advertising and Other IMC Tools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327B3ED2-B5E3-4BC0-BA1D-42B1F12972A3}"/>
              </a:ext>
            </a:extLst>
          </p:cNvPr>
          <p:cNvSpPr txBox="1">
            <a:spLocks/>
          </p:cNvSpPr>
          <p:nvPr/>
        </p:nvSpPr>
        <p:spPr bwMode="auto">
          <a:xfrm>
            <a:off x="902634" y="2152239"/>
            <a:ext cx="8810326" cy="3557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Successful integration requires decisions concerning: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Budget allocation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Coordination of ad and promotion themes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Media support and timing</a:t>
            </a:r>
          </a:p>
        </p:txBody>
      </p:sp>
    </p:spTree>
    <p:extLst>
      <p:ext uri="{BB962C8B-B14F-4D97-AF65-F5344CB8AC3E}">
        <p14:creationId xmlns:p14="http://schemas.microsoft.com/office/powerpoint/2010/main" val="280214090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2282118" y="955117"/>
            <a:ext cx="9922203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86559" y="1317080"/>
            <a:ext cx="4128422" cy="5468677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83931" y="1690411"/>
            <a:ext cx="9547189" cy="4784776"/>
          </a:xfrm>
          <a:prstGeom prst="roundRect">
            <a:avLst>
              <a:gd name="adj" fmla="val 350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US" dirty="0">
              <a:solidFill>
                <a:srgbClr val="2D3956"/>
              </a:solidFill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0550131" y="5983761"/>
            <a:ext cx="1454949" cy="397162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0663415" y="6475187"/>
            <a:ext cx="1454949" cy="239363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15822044-325A-4EDB-9AC9-821A3BA0EDA4}"/>
              </a:ext>
            </a:extLst>
          </p:cNvPr>
          <p:cNvSpPr/>
          <p:nvPr/>
        </p:nvSpPr>
        <p:spPr>
          <a:xfrm>
            <a:off x="2095199" y="239933"/>
            <a:ext cx="990988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852F4A"/>
                </a:solidFill>
              </a:rPr>
              <a:t>Consequences of Sales Promotion Abuse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AA2449DA-BB04-4AF0-834B-31E1839CF941}"/>
              </a:ext>
            </a:extLst>
          </p:cNvPr>
          <p:cNvSpPr txBox="1">
            <a:spLocks/>
          </p:cNvSpPr>
          <p:nvPr/>
        </p:nvSpPr>
        <p:spPr bwMode="auto">
          <a:xfrm>
            <a:off x="885057" y="2438158"/>
            <a:ext cx="9144935" cy="3226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3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1pPr>
            <a:lvl2pPr marL="742950" indent="-28575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2pPr>
            <a:lvl3pPr marL="11430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4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3pPr>
            <a:lvl4pPr marL="16002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4pPr>
            <a:lvl5pPr marL="2057400" indent="-228600" algn="l" rtl="0" eaLnBrk="0" fontAlgn="base" hangingPunct="0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3000" b="0" i="0" u="none" strike="noStrike" kern="1200" cap="none" spc="0" normalizeH="0" baseline="0" noProof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Overuse of sales promotion leads to: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Loss of a brand’s perceived value 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Purchase of product being attributed to the promotional incentive and not to a favorable attitude toward the brand</a:t>
            </a:r>
          </a:p>
          <a:p>
            <a:pPr marL="742950" marR="0" lvl="1" indent="-28575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2D3956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Sales promotion trap or spiral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2D3956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860121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990071" y="1446578"/>
            <a:ext cx="9827042" cy="518083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10697" y="527727"/>
            <a:ext cx="71814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To Sum Up…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56249" y="430483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54808" y="6390521"/>
            <a:ext cx="1629772" cy="444884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338957" y="102013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67636" y="46148"/>
            <a:ext cx="2649477" cy="1166001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22470882-BCE0-44F6-A534-5DFFF94DEC22}"/>
              </a:ext>
            </a:extLst>
          </p:cNvPr>
          <p:cNvSpPr/>
          <p:nvPr/>
        </p:nvSpPr>
        <p:spPr>
          <a:xfrm>
            <a:off x="2322903" y="1833429"/>
            <a:ext cx="949421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Understood the role of sales promotion in a company’s integrated marketing communications program and to examine why it is increasingly important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Examined the various objectives of sales promotion programs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Examined the types of consumer- and trade-oriented sales promotion tools and the factors to consider in using them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Understood how sales promotion is coordinated with advertising</a:t>
            </a:r>
          </a:p>
          <a:p>
            <a:pPr marL="342900" lvl="0" indent="-342900" fontAlgn="base">
              <a:spcBef>
                <a:spcPts val="600"/>
              </a:spcBef>
              <a:spcAft>
                <a:spcPts val="600"/>
              </a:spcAft>
              <a:buClr>
                <a:srgbClr val="C00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Considered potential problems and abuse by companies in their use of sales promotion</a:t>
            </a:r>
          </a:p>
        </p:txBody>
      </p:sp>
    </p:spTree>
    <p:extLst>
      <p:ext uri="{BB962C8B-B14F-4D97-AF65-F5344CB8AC3E}">
        <p14:creationId xmlns:p14="http://schemas.microsoft.com/office/powerpoint/2010/main" val="4164365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680720" y="5103674"/>
            <a:ext cx="639063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  <a:p>
            <a:r>
              <a:rPr lang="en-US" sz="54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Perihan Salah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4114</TotalTime>
  <Words>2266</Words>
  <Application>Microsoft Office PowerPoint</Application>
  <PresentationFormat>Widescreen</PresentationFormat>
  <Paragraphs>327</Paragraphs>
  <Slides>45</Slides>
  <Notes>37</Notes>
  <HiddenSlides>0</HiddenSlides>
  <MMClips>2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3" baseType="lpstr">
      <vt:lpstr>Arial</vt:lpstr>
      <vt:lpstr>Calibri</vt:lpstr>
      <vt:lpstr>Calibri Light</vt:lpstr>
      <vt:lpstr>Tajawal Medium</vt:lpstr>
      <vt:lpstr>Times New Roman</vt:lpstr>
      <vt:lpstr>Verdana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Perihan Salah</cp:lastModifiedBy>
  <cp:revision>260</cp:revision>
  <dcterms:created xsi:type="dcterms:W3CDTF">2023-04-29T09:08:23Z</dcterms:created>
  <dcterms:modified xsi:type="dcterms:W3CDTF">2023-07-25T11:52:29Z</dcterms:modified>
</cp:coreProperties>
</file>