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6" r:id="rId6"/>
    <p:sldId id="260"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686"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fr-FR"/>
              <a:t>Modifiez le style du titre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9796027F-7875-4030-9381-8BD8C4F21935}"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4" cy="1447800"/>
          </a:xfrm>
        </p:spPr>
        <p:txBody>
          <a:bodyPr anchor="b"/>
          <a:lstStyle>
            <a:lvl1pPr algn="l">
              <a:defRPr sz="2400" b="0"/>
            </a:lvl1pPr>
          </a:lstStyle>
          <a:p>
            <a:r>
              <a:rPr lang="fr-FR"/>
              <a:t>Modifiez le style du titre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1154954"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7" name="Date Placeholder 4"/>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fr-FR"/>
              <a:t>Modifiez le style du titre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4509A250-FF31-4206-8172-F9D3106AACB1}" type="datetimeFigureOut">
              <a:rPr lang="en-US" dirty="0"/>
              <a:t>12/8/2021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 panoramiqu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4509A250-FF31-4206-8172-F9D3106AACB1}" type="datetimeFigureOut">
              <a:rPr lang="en-US" dirty="0"/>
              <a:t>12/8/2021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fr-FR"/>
              <a:t>Modifiez le style du titre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fr-FR"/>
              <a:t>Modifiez le style du titre</a:t>
            </a:r>
            <a:endParaRPr lang="en-US" dirty="0"/>
          </a:p>
        </p:txBody>
      </p:sp>
      <p:sp>
        <p:nvSpPr>
          <p:cNvPr id="14" name="Text Placeholder 3"/>
          <p:cNvSpPr>
            <a:spLocks noGrp="1"/>
          </p:cNvSpPr>
          <p:nvPr>
            <p:ph type="body" sz="half" idx="13"/>
          </p:nvPr>
        </p:nvSpPr>
        <p:spPr>
          <a:xfrm>
            <a:off x="1930400" y="3771174"/>
            <a:ext cx="7385828" cy="342174"/>
          </a:xfrm>
        </p:spPr>
        <p:txBody>
          <a:bodyPr anchor="t">
            <a:normAutofit/>
          </a:bodyPr>
          <a:lstStyle>
            <a:lvl1pPr marL="0" indent="0">
              <a:buNone/>
              <a:defRPr lang="en-US" sz="1400" b="0" i="0" kern="1200" cap="small" dirty="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
        <p:nvSpPr>
          <p:cNvPr id="11" name="TextBox 10"/>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
        <p:nvSpPr>
          <p:cNvPr id="13" name="TextBox 12"/>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accent1"/>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onne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a:t>Modifiez le style du titre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12/8/2021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colonnes d’imag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fr-FR"/>
              <a:t>Modifiez le style du titre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12/8/2021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nchor="t" anchorCtr="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fr-FR"/>
              <a:t>Modifiez le style du titre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6.png"/><Relationship Id="rId10" Type="http://schemas.openxmlformats.org/officeDocument/2006/relationships/slideLayout" Target="../slideLayouts/slideLayout10.xml"/><Relationship Id="rId19"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srcRect/>
          <a:tile tx="0" ty="0" sx="100000" sy="100000" flip="none" algn="tl"/>
        </a:blipFill>
        <a:effectLst/>
      </p:bgPr>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0">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1">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1">
                  <a:lumMod val="60000"/>
                  <a:lumOff val="40000"/>
                  <a:alpha val="7000"/>
                </a:schemeClr>
              </a:gs>
              <a:gs pos="69000">
                <a:schemeClr val="accent1">
                  <a:lumMod val="60000"/>
                  <a:lumOff val="40000"/>
                  <a:alpha val="0"/>
                </a:schemeClr>
              </a:gs>
              <a:gs pos="36000">
                <a:schemeClr val="accent1">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2">
            <a:extLst>
              <a:ext uri="{28A0092B-C50C-407E-A947-70E740481C1C}">
                <a14:useLocalDpi xmlns:a14="http://schemas.microsoft.com/office/drawing/2010/main" val="0"/>
              </a:ext>
            </a:extLst>
          </a:blip>
          <a:srcRect t="28713"/>
          <a:stretch/>
        </p:blipFill>
        <p:spPr>
          <a:xfrm>
            <a:off x="8000197" y="0"/>
            <a:ext cx="1603387" cy="1143000"/>
          </a:xfrm>
          <a:prstGeom prst="rect">
            <a:avLst/>
          </a:prstGeom>
        </p:spPr>
      </p:pic>
      <p:pic>
        <p:nvPicPr>
          <p:cNvPr id="10" name="Picture 9"/>
          <p:cNvPicPr>
            <a:picLocks noChangeAspect="1"/>
          </p:cNvPicPr>
          <p:nvPr/>
        </p:nvPicPr>
        <p:blipFill rotWithShape="1">
          <a:blip r:embed="rId23">
            <a:extLst>
              <a:ext uri="{28A0092B-C50C-407E-A947-70E740481C1C}">
                <a14:useLocalDpi xmlns:a14="http://schemas.microsoft.com/office/drawing/2010/main" val="0"/>
              </a:ext>
            </a:extLst>
          </a:blip>
          <a:srcRect b="24199"/>
          <a:stretch/>
        </p:blipFill>
        <p:spPr>
          <a:xfrm>
            <a:off x="8609012" y="6092866"/>
            <a:ext cx="993734" cy="765134"/>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fr-FR"/>
              <a:t>Modifiez le style du titre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12/8/2021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‹N°›</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87D1331-6CE9-481E-B6D9-DACC4260FE16}"/>
              </a:ext>
            </a:extLst>
          </p:cNvPr>
          <p:cNvSpPr>
            <a:spLocks noGrp="1"/>
          </p:cNvSpPr>
          <p:nvPr>
            <p:ph type="ctrTitle"/>
          </p:nvPr>
        </p:nvSpPr>
        <p:spPr>
          <a:xfrm>
            <a:off x="1154955" y="1447801"/>
            <a:ext cx="8825658" cy="1981200"/>
          </a:xfrm>
        </p:spPr>
        <p:txBody>
          <a:bodyPr/>
          <a:lstStyle/>
          <a:p>
            <a:pPr algn="ctr"/>
            <a:r>
              <a:rPr lang="ar-DZ" b="1" i="0" dirty="0">
                <a:solidFill>
                  <a:srgbClr val="000000"/>
                </a:solidFill>
                <a:effectLst/>
                <a:latin typeface="Verdana" panose="020B0604030504040204" pitchFamily="34" charset="0"/>
              </a:rPr>
              <a:t>العولمة</a:t>
            </a:r>
            <a:endParaRPr lang="fr-FR" dirty="0"/>
          </a:p>
        </p:txBody>
      </p:sp>
    </p:spTree>
    <p:extLst>
      <p:ext uri="{BB962C8B-B14F-4D97-AF65-F5344CB8AC3E}">
        <p14:creationId xmlns:p14="http://schemas.microsoft.com/office/powerpoint/2010/main" val="12613913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B1B83FB-FF99-4D18-A1A6-819120438194}"/>
              </a:ext>
            </a:extLst>
          </p:cNvPr>
          <p:cNvSpPr>
            <a:spLocks noGrp="1"/>
          </p:cNvSpPr>
          <p:nvPr>
            <p:ph idx="1"/>
          </p:nvPr>
        </p:nvSpPr>
        <p:spPr>
          <a:xfrm>
            <a:off x="101600" y="1182255"/>
            <a:ext cx="11979564" cy="5606471"/>
          </a:xfrm>
        </p:spPr>
        <p:txBody>
          <a:bodyPr>
            <a:normAutofit/>
          </a:bodyPr>
          <a:lstStyle/>
          <a:p>
            <a:pPr algn="r" rtl="1"/>
            <a:r>
              <a:rPr lang="ar-DZ" sz="3600" b="1" i="0" dirty="0">
                <a:solidFill>
                  <a:srgbClr val="000000"/>
                </a:solidFill>
                <a:effectLst/>
                <a:latin typeface="Verdana" panose="020B0604030504040204" pitchFamily="34" charset="0"/>
                <a:cs typeface="+mn-cs"/>
              </a:rPr>
              <a:t>العولمة عبارة عن مصطلح أجنبيّ تُرجمَ للعربيّة بِ (</a:t>
            </a:r>
            <a:r>
              <a:rPr lang="fr-FR" sz="3600" b="1" i="0" dirty="0" err="1">
                <a:solidFill>
                  <a:srgbClr val="000000"/>
                </a:solidFill>
                <a:effectLst/>
                <a:latin typeface="Verdana" panose="020B0604030504040204" pitchFamily="34" charset="0"/>
                <a:cs typeface="+mn-cs"/>
              </a:rPr>
              <a:t>Globalization</a:t>
            </a:r>
            <a:r>
              <a:rPr lang="fr-FR" sz="3600" b="1" i="0" dirty="0">
                <a:solidFill>
                  <a:srgbClr val="000000"/>
                </a:solidFill>
                <a:effectLst/>
                <a:latin typeface="Verdana" panose="020B0604030504040204" pitchFamily="34" charset="0"/>
                <a:cs typeface="+mn-cs"/>
              </a:rPr>
              <a:t>)، </a:t>
            </a:r>
            <a:r>
              <a:rPr lang="ar-DZ" sz="3600" b="1" i="0" dirty="0">
                <a:solidFill>
                  <a:srgbClr val="000000"/>
                </a:solidFill>
                <a:effectLst/>
                <a:latin typeface="Verdana" panose="020B0604030504040204" pitchFamily="34" charset="0"/>
                <a:cs typeface="+mn-cs"/>
              </a:rPr>
              <a:t>فالمعنى الحرفي للكلمة الأجنبيّة هو إكساب المصطلح تعميماً عالمياً لتتسع دائرتُه ليشمل العالم كلّه، أي أنَّ العولمة عبارة عن العمليّة التي يتم فيها تحويل الظواهر المحليّة والداخليّة إلى ظواهر عالميّةٍ، وقد ترجم البعض كلمة (</a:t>
            </a:r>
            <a:r>
              <a:rPr lang="fr-FR" sz="3600" b="1" i="0" dirty="0" err="1">
                <a:solidFill>
                  <a:srgbClr val="000000"/>
                </a:solidFill>
                <a:effectLst/>
                <a:latin typeface="Verdana" panose="020B0604030504040204" pitchFamily="34" charset="0"/>
                <a:cs typeface="+mn-cs"/>
              </a:rPr>
              <a:t>Globalization</a:t>
            </a:r>
            <a:r>
              <a:rPr lang="fr-FR" sz="3600" b="1" i="0" dirty="0">
                <a:solidFill>
                  <a:srgbClr val="000000"/>
                </a:solidFill>
                <a:effectLst/>
                <a:latin typeface="Verdana" panose="020B0604030504040204" pitchFamily="34" charset="0"/>
                <a:cs typeface="+mn-cs"/>
              </a:rPr>
              <a:t>) </a:t>
            </a:r>
            <a:r>
              <a:rPr lang="ar-DZ" sz="3600" b="1" i="0" dirty="0">
                <a:solidFill>
                  <a:srgbClr val="000000"/>
                </a:solidFill>
                <a:effectLst/>
                <a:latin typeface="Verdana" panose="020B0604030504040204" pitchFamily="34" charset="0"/>
                <a:cs typeface="+mn-cs"/>
              </a:rPr>
              <a:t>بمعنى الكوكبة أو </a:t>
            </a:r>
            <a:r>
              <a:rPr lang="ar-DZ" sz="3600" b="1" i="0" dirty="0" err="1">
                <a:solidFill>
                  <a:srgbClr val="000000"/>
                </a:solidFill>
                <a:effectLst/>
                <a:latin typeface="Verdana" panose="020B0604030504040204" pitchFamily="34" charset="0"/>
                <a:cs typeface="+mn-cs"/>
              </a:rPr>
              <a:t>الشوملة</a:t>
            </a:r>
            <a:r>
              <a:rPr lang="ar-DZ" sz="3600" b="1" i="0" dirty="0">
                <a:solidFill>
                  <a:srgbClr val="000000"/>
                </a:solidFill>
                <a:effectLst/>
                <a:latin typeface="Verdana" panose="020B0604030504040204" pitchFamily="34" charset="0"/>
                <a:cs typeface="+mn-cs"/>
              </a:rPr>
              <a:t>.</a:t>
            </a:r>
            <a:endParaRPr lang="fr-FR" sz="3600" b="1" i="0" dirty="0">
              <a:solidFill>
                <a:srgbClr val="000000"/>
              </a:solidFill>
              <a:effectLst/>
              <a:latin typeface="Verdana" panose="020B0604030504040204" pitchFamily="34" charset="0"/>
              <a:cs typeface="+mn-cs"/>
            </a:endParaRPr>
          </a:p>
          <a:p>
            <a:pPr algn="r" rtl="1"/>
            <a:endParaRPr lang="fr-FR" sz="3600" b="1" dirty="0">
              <a:solidFill>
                <a:srgbClr val="000000"/>
              </a:solidFill>
              <a:latin typeface="Verdana" panose="020B0604030504040204" pitchFamily="34" charset="0"/>
              <a:cs typeface="+mn-cs"/>
            </a:endParaRPr>
          </a:p>
          <a:p>
            <a:pPr algn="r" rtl="1"/>
            <a:r>
              <a:rPr lang="ar-DZ" sz="3600" b="1" i="0" dirty="0">
                <a:solidFill>
                  <a:srgbClr val="000000"/>
                </a:solidFill>
                <a:effectLst/>
                <a:latin typeface="Verdana" panose="020B0604030504040204" pitchFamily="34" charset="0"/>
                <a:cs typeface="+mn-cs"/>
              </a:rPr>
              <a:t>يُعتبر تعريف العولمة واسعاً لذلك لم يتم تحديد تعريف معيّن لها؛ نتيجة انحياز الباحثين </a:t>
            </a:r>
            <a:r>
              <a:rPr lang="ar-DZ" sz="3600" b="1" i="0" dirty="0" err="1">
                <a:solidFill>
                  <a:srgbClr val="000000"/>
                </a:solidFill>
                <a:effectLst/>
                <a:latin typeface="Verdana" panose="020B0604030504040204" pitchFamily="34" charset="0"/>
                <a:cs typeface="+mn-cs"/>
              </a:rPr>
              <a:t>لأيدلوجيّاتهم</a:t>
            </a:r>
            <a:r>
              <a:rPr lang="ar-DZ" sz="3600" b="1" i="0" dirty="0">
                <a:solidFill>
                  <a:srgbClr val="000000"/>
                </a:solidFill>
                <a:effectLst/>
                <a:latin typeface="Verdana" panose="020B0604030504040204" pitchFamily="34" charset="0"/>
                <a:cs typeface="+mn-cs"/>
              </a:rPr>
              <a:t> ورغباتهم واتجاهاتهم، فالاقتصاديون يعرفونه بشكل مختلفٍ عن السياسيّين والاجتماعيّين.</a:t>
            </a:r>
            <a:endParaRPr lang="fr-FR" sz="3600" dirty="0">
              <a:cs typeface="+mn-cs"/>
            </a:endParaRPr>
          </a:p>
        </p:txBody>
      </p:sp>
    </p:spTree>
    <p:extLst>
      <p:ext uri="{BB962C8B-B14F-4D97-AF65-F5344CB8AC3E}">
        <p14:creationId xmlns:p14="http://schemas.microsoft.com/office/powerpoint/2010/main" val="32025067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EE7103D-42E3-4B70-BE5E-22F7E032303A}"/>
              </a:ext>
            </a:extLst>
          </p:cNvPr>
          <p:cNvSpPr>
            <a:spLocks noGrp="1"/>
          </p:cNvSpPr>
          <p:nvPr>
            <p:ph idx="1"/>
          </p:nvPr>
        </p:nvSpPr>
        <p:spPr>
          <a:xfrm>
            <a:off x="120073" y="1200150"/>
            <a:ext cx="11951853" cy="5048249"/>
          </a:xfrm>
        </p:spPr>
        <p:txBody>
          <a:bodyPr>
            <a:normAutofit fontScale="92500" lnSpcReduction="20000"/>
          </a:bodyPr>
          <a:lstStyle/>
          <a:p>
            <a:pPr algn="r"/>
            <a:r>
              <a:rPr lang="ar-DZ" sz="3600" b="1" i="0" dirty="0">
                <a:solidFill>
                  <a:srgbClr val="000000"/>
                </a:solidFill>
                <a:effectLst/>
                <a:latin typeface="Verdana" panose="020B0604030504040204" pitchFamily="34" charset="0"/>
                <a:cs typeface="+mn-cs"/>
              </a:rPr>
              <a:t>العولمة الاقتصادية</a:t>
            </a:r>
          </a:p>
          <a:p>
            <a:pPr algn="r"/>
            <a:r>
              <a:rPr lang="ar-DZ" sz="3600" b="1" i="0" dirty="0">
                <a:solidFill>
                  <a:srgbClr val="000000"/>
                </a:solidFill>
                <a:effectLst/>
                <a:latin typeface="Verdana" panose="020B0604030504040204" pitchFamily="34" charset="0"/>
                <a:cs typeface="+mn-cs"/>
              </a:rPr>
              <a:t>لقد عرّف الصندوق الدوليّ العولمة بأنها عبارة عن التعاون الاقتصاديّ المستمرّ في النمو بين دول العالم أجمع، وقد كان لازدياد حجم التعامل بالسلع والخدمات وتنوعها عبر حدود العالم ورؤوس الأموال الدوليّة، وانتشار التقنية بين دول العالم، </a:t>
            </a:r>
            <a:r>
              <a:rPr lang="ar-DZ" sz="3600" b="1" i="0" dirty="0" err="1">
                <a:solidFill>
                  <a:srgbClr val="000000"/>
                </a:solidFill>
                <a:effectLst/>
                <a:latin typeface="Verdana" panose="020B0604030504040204" pitchFamily="34" charset="0"/>
                <a:cs typeface="+mn-cs"/>
              </a:rPr>
              <a:t>التأثيرُالأقوى</a:t>
            </a:r>
            <a:r>
              <a:rPr lang="ar-DZ" sz="3600" b="1" i="0" dirty="0">
                <a:solidFill>
                  <a:srgbClr val="000000"/>
                </a:solidFill>
                <a:effectLst/>
                <a:latin typeface="Verdana" panose="020B0604030504040204" pitchFamily="34" charset="0"/>
                <a:cs typeface="+mn-cs"/>
              </a:rPr>
              <a:t> لظهور العولمة، حيث يتصرّف المنتجون والمستثمرون وكأنّ الاقتصاد العالميّ اقتصادٌ واحدٌ وسوقٌ واحدة، ومنطقة إنتاجٍ واحدةٍ ولكنها مقسّمةً إلى مناطق اقتصاديّة وليس اقتصاداً على مستوى الدول، والقيام بإلغاء القيود التي يتمّ فرضها على المعاملات التجاريّة عبر الحدود الدوليّة.</a:t>
            </a:r>
          </a:p>
          <a:p>
            <a:pPr algn="r"/>
            <a:r>
              <a:rPr lang="ar-DZ" sz="3600" b="1" i="0" dirty="0">
                <a:solidFill>
                  <a:srgbClr val="000000"/>
                </a:solidFill>
                <a:effectLst/>
                <a:latin typeface="Verdana" panose="020B0604030504040204" pitchFamily="34" charset="0"/>
                <a:cs typeface="+mn-cs"/>
              </a:rPr>
              <a:t>تقود العولمة إلى ارتباط شعوب العالم معاً وتخطّي جميع الحواجز التي تفرضها الحدود الدولية، فتتضافر جهود هذه الشعوب معاً في جميع المجالات الاقتصاديّة، والاجتماعيّة، والسياسيّة، من أجل النهوض بالمجتمع الدولي ككلّ.</a:t>
            </a:r>
          </a:p>
          <a:p>
            <a:pPr algn="r" rtl="1"/>
            <a:endParaRPr lang="fr-FR" dirty="0"/>
          </a:p>
        </p:txBody>
      </p:sp>
    </p:spTree>
    <p:extLst>
      <p:ext uri="{BB962C8B-B14F-4D97-AF65-F5344CB8AC3E}">
        <p14:creationId xmlns:p14="http://schemas.microsoft.com/office/powerpoint/2010/main" val="27253347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D56F431-B92C-49A3-868E-07449CE0B79B}"/>
              </a:ext>
            </a:extLst>
          </p:cNvPr>
          <p:cNvSpPr>
            <a:spLocks noGrp="1"/>
          </p:cNvSpPr>
          <p:nvPr>
            <p:ph idx="1"/>
          </p:nvPr>
        </p:nvSpPr>
        <p:spPr>
          <a:xfrm>
            <a:off x="212436" y="1209676"/>
            <a:ext cx="11859491" cy="5038724"/>
          </a:xfrm>
        </p:spPr>
        <p:txBody>
          <a:bodyPr/>
          <a:lstStyle/>
          <a:p>
            <a:pPr algn="r"/>
            <a:r>
              <a:rPr lang="ar-DZ" sz="3600" b="1" i="0" dirty="0">
                <a:solidFill>
                  <a:srgbClr val="000000"/>
                </a:solidFill>
                <a:effectLst/>
                <a:latin typeface="Verdana" panose="020B0604030504040204" pitchFamily="34" charset="0"/>
                <a:cs typeface="+mn-cs"/>
              </a:rPr>
              <a:t>الفرق بين العالمية والعولمة</a:t>
            </a:r>
          </a:p>
          <a:p>
            <a:pPr algn="r"/>
            <a:r>
              <a:rPr lang="ar-DZ" sz="3600" b="1" i="0" dirty="0">
                <a:solidFill>
                  <a:srgbClr val="000000"/>
                </a:solidFill>
                <a:effectLst/>
                <a:latin typeface="Verdana" panose="020B0604030504040204" pitchFamily="34" charset="0"/>
                <a:cs typeface="+mn-cs"/>
              </a:rPr>
              <a:t>العالميّة تختلفُ عن العولمة بأنّ العولمة تنصهرُ جميع المعالم للدولة داخل بوتقة العالم أجمع، بينما تحتفظُ العالميّة في كلّ دولة بقيمها ومبادئها وثقافتها، مع الانفتاح على العالم.</a:t>
            </a:r>
          </a:p>
          <a:p>
            <a:endParaRPr lang="fr-FR" dirty="0"/>
          </a:p>
        </p:txBody>
      </p:sp>
    </p:spTree>
    <p:extLst>
      <p:ext uri="{BB962C8B-B14F-4D97-AF65-F5344CB8AC3E}">
        <p14:creationId xmlns:p14="http://schemas.microsoft.com/office/powerpoint/2010/main" val="36680588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8C5554A-A8B9-4E67-84A0-285718EAAF4C}"/>
              </a:ext>
            </a:extLst>
          </p:cNvPr>
          <p:cNvSpPr>
            <a:spLocks noGrp="1"/>
          </p:cNvSpPr>
          <p:nvPr>
            <p:ph idx="1"/>
          </p:nvPr>
        </p:nvSpPr>
        <p:spPr>
          <a:xfrm>
            <a:off x="0" y="0"/>
            <a:ext cx="12192000" cy="6673361"/>
          </a:xfrm>
        </p:spPr>
        <p:txBody>
          <a:bodyPr/>
          <a:lstStyle/>
          <a:p>
            <a:pPr marL="0" indent="0" algn="r">
              <a:buNone/>
            </a:pPr>
            <a:r>
              <a:rPr lang="ar-DZ" sz="3600" b="0" i="0" dirty="0">
                <a:solidFill>
                  <a:srgbClr val="333333"/>
                </a:solidFill>
                <a:effectLst/>
              </a:rPr>
              <a:t>أدت العولمة الشركات الكبيرة إلى تحقيق وفورات الحجم الأكبر من خلال السماح لها بموارد أرخص في جميع أنحاء العالم. وقد يكون أرخص، على سبيل</a:t>
            </a:r>
            <a:endParaRPr lang="fr-FR" sz="3600" b="0" i="0" dirty="0">
              <a:solidFill>
                <a:srgbClr val="333333"/>
              </a:solidFill>
              <a:effectLst/>
            </a:endParaRPr>
          </a:p>
          <a:p>
            <a:pPr marL="0" indent="0" algn="r">
              <a:buNone/>
            </a:pPr>
            <a:r>
              <a:rPr lang="ar-DZ" sz="3600" b="0" i="0" dirty="0">
                <a:solidFill>
                  <a:srgbClr val="333333"/>
                </a:solidFill>
                <a:effectLst/>
              </a:rPr>
              <a:t>المثال، توظيف العمالة في بلد نام غني بالقوة العاملة عنه في الولايات المتحدة. وهذه الاقتصادات ذات الحجم الكبير لا تمتد فقط إلى العمالة؛ فإن أي مورد مدخل</a:t>
            </a:r>
            <a:endParaRPr lang="fr-FR" sz="3600" b="0" i="0" dirty="0">
              <a:solidFill>
                <a:srgbClr val="333333"/>
              </a:solidFill>
              <a:effectLst/>
            </a:endParaRPr>
          </a:p>
          <a:p>
            <a:pPr marL="0" indent="0" algn="r">
              <a:buNone/>
            </a:pPr>
            <a:r>
              <a:rPr lang="ar-DZ" sz="3600" b="0" i="0" dirty="0">
                <a:solidFill>
                  <a:srgbClr val="333333"/>
                </a:solidFill>
                <a:effectLst/>
              </a:rPr>
              <a:t>يتم الحصول عليه بتكلفة أقل يمكن أن يساعد في تقليل التكاليف الحدية، على افتراض أن تكلفة العثور عليها أو نقلها أو دمجها لا تغني أي </a:t>
            </a:r>
            <a:r>
              <a:rPr lang="ar-DZ" sz="3600" b="0" i="0" dirty="0" err="1">
                <a:solidFill>
                  <a:srgbClr val="333333"/>
                </a:solidFill>
                <a:effectLst/>
              </a:rPr>
              <a:t>مكاسب.ومن</a:t>
            </a:r>
            <a:r>
              <a:rPr lang="ar-DZ" sz="3600" b="0" i="0" dirty="0">
                <a:solidFill>
                  <a:srgbClr val="333333"/>
                </a:solidFill>
                <a:effectLst/>
              </a:rPr>
              <a:t> الناحية</a:t>
            </a:r>
            <a:endParaRPr lang="fr-FR" sz="3600" b="0" i="0" dirty="0">
              <a:solidFill>
                <a:srgbClr val="333333"/>
              </a:solidFill>
              <a:effectLst/>
            </a:endParaRPr>
          </a:p>
          <a:p>
            <a:pPr marL="0" indent="0" algn="r">
              <a:buNone/>
            </a:pPr>
            <a:r>
              <a:rPr lang="ar-DZ" sz="3600" b="0" i="0" dirty="0">
                <a:solidFill>
                  <a:srgbClr val="333333"/>
                </a:solidFill>
                <a:effectLst/>
              </a:rPr>
              <a:t>النظرية، تسمح العولمة بزيادة إنتاجية العالم إلى أقصى حد من خلال السماح بزيادة التخصص وتقسيم العمل ووفورات الحجم بما يتناسب مع الموارد المجمعة</a:t>
            </a:r>
            <a:endParaRPr lang="fr-FR" sz="3600" b="0" i="0" dirty="0">
              <a:solidFill>
                <a:srgbClr val="333333"/>
              </a:solidFill>
              <a:effectLst/>
            </a:endParaRPr>
          </a:p>
          <a:p>
            <a:pPr marL="0" indent="0" algn="r">
              <a:buNone/>
            </a:pPr>
            <a:r>
              <a:rPr lang="ar-DZ" sz="3600" b="0" i="0" dirty="0">
                <a:solidFill>
                  <a:srgbClr val="333333"/>
                </a:solidFill>
                <a:effectLst/>
              </a:rPr>
              <a:t>في العالم بأسره</a:t>
            </a:r>
            <a:r>
              <a:rPr lang="fr-FR" b="0" i="0" dirty="0">
                <a:solidFill>
                  <a:srgbClr val="333333"/>
                </a:solidFill>
                <a:effectLst/>
                <a:latin typeface="Open Sans" panose="020B0606030504020204" pitchFamily="34" charset="0"/>
              </a:rPr>
              <a:t> </a:t>
            </a:r>
            <a:endParaRPr lang="fr-FR" dirty="0"/>
          </a:p>
        </p:txBody>
      </p:sp>
    </p:spTree>
    <p:extLst>
      <p:ext uri="{BB962C8B-B14F-4D97-AF65-F5344CB8AC3E}">
        <p14:creationId xmlns:p14="http://schemas.microsoft.com/office/powerpoint/2010/main" val="4069041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5C53EDA-F995-4B24-9733-3398D036CB1B}"/>
              </a:ext>
            </a:extLst>
          </p:cNvPr>
          <p:cNvSpPr>
            <a:spLocks noGrp="1"/>
          </p:cNvSpPr>
          <p:nvPr>
            <p:ph idx="1"/>
          </p:nvPr>
        </p:nvSpPr>
        <p:spPr>
          <a:xfrm>
            <a:off x="212436" y="1108364"/>
            <a:ext cx="11979564" cy="5140035"/>
          </a:xfrm>
        </p:spPr>
        <p:txBody>
          <a:bodyPr>
            <a:normAutofit lnSpcReduction="10000"/>
          </a:bodyPr>
          <a:lstStyle/>
          <a:p>
            <a:pPr algn="just" rtl="1"/>
            <a:r>
              <a:rPr lang="ar-DZ" sz="3600" b="1" i="0" dirty="0">
                <a:solidFill>
                  <a:srgbClr val="000000"/>
                </a:solidFill>
                <a:effectLst/>
                <a:latin typeface="Verdana" panose="020B0604030504040204" pitchFamily="34" charset="0"/>
                <a:cs typeface="+mn-cs"/>
              </a:rPr>
              <a:t>سلبيات العولمة</a:t>
            </a:r>
          </a:p>
          <a:p>
            <a:pPr algn="just" rtl="1"/>
            <a:r>
              <a:rPr lang="ar-DZ" sz="3600" b="1" i="0" dirty="0">
                <a:solidFill>
                  <a:srgbClr val="000000"/>
                </a:solidFill>
                <a:effectLst/>
                <a:latin typeface="Verdana" panose="020B0604030504040204" pitchFamily="34" charset="0"/>
                <a:cs typeface="+mn-cs"/>
              </a:rPr>
              <a:t>على الرغمِ من أنّ العولمة تحملُ في ظاهرها الكثير من الإيجابيّات مثل زيادة قوّة الفرد، وتقليص سيطرة الدولة والتقدّم التكنولوجيّ، إلا أنّ من سلبيّاتها:</a:t>
            </a:r>
          </a:p>
          <a:p>
            <a:pPr algn="just" rtl="1">
              <a:buFont typeface="Arial" panose="020B0604020202020204" pitchFamily="34" charset="0"/>
              <a:buChar char="•"/>
            </a:pPr>
            <a:r>
              <a:rPr lang="ar-DZ" sz="3600" b="1" i="0" dirty="0">
                <a:solidFill>
                  <a:srgbClr val="000000"/>
                </a:solidFill>
                <a:effectLst/>
                <a:latin typeface="Verdana" panose="020B0604030504040204" pitchFamily="34" charset="0"/>
                <a:cs typeface="+mn-cs"/>
              </a:rPr>
              <a:t>تمركز القوّة العالمية بيد الولايات المتحدة الأمريكيّة التي تفرد سيطرتها وقوانينها.</a:t>
            </a:r>
          </a:p>
          <a:p>
            <a:pPr algn="just" rtl="1">
              <a:buFont typeface="Arial" panose="020B0604020202020204" pitchFamily="34" charset="0"/>
              <a:buChar char="•"/>
            </a:pPr>
            <a:r>
              <a:rPr lang="ar-DZ" sz="3600" b="1" i="0" dirty="0">
                <a:solidFill>
                  <a:srgbClr val="000000"/>
                </a:solidFill>
                <a:effectLst/>
                <a:latin typeface="Verdana" panose="020B0604030504040204" pitchFamily="34" charset="0"/>
                <a:cs typeface="+mn-cs"/>
              </a:rPr>
              <a:t>ازدياد خطر المشكلات التي تعبر الحدود عبر العالم، مثل تجارة المخدِّرات، والإرهاب، والعنف، والعصابات التي تجدُ الباب مفتوحاً أمامها لتعبر الحدود.</a:t>
            </a:r>
          </a:p>
          <a:p>
            <a:pPr algn="just" rtl="1">
              <a:buFont typeface="Arial" panose="020B0604020202020204" pitchFamily="34" charset="0"/>
              <a:buChar char="•"/>
            </a:pPr>
            <a:r>
              <a:rPr lang="ar-DZ" sz="3600" b="1" i="0" dirty="0">
                <a:solidFill>
                  <a:srgbClr val="000000"/>
                </a:solidFill>
                <a:effectLst/>
                <a:latin typeface="Verdana" panose="020B0604030504040204" pitchFamily="34" charset="0"/>
                <a:cs typeface="+mn-cs"/>
              </a:rPr>
              <a:t>زيادة مديونيّة دول العالم الثالث وتردّي الأوضاع الاقتصاديّة فيها، ممّا يزيد من إقبال الشباب على الهجرة للدول المتقدّمة بحثاً عن تحسين الحال</a:t>
            </a:r>
          </a:p>
          <a:p>
            <a:pPr algn="r" rtl="1"/>
            <a:endParaRPr lang="fr-FR" dirty="0"/>
          </a:p>
        </p:txBody>
      </p:sp>
    </p:spTree>
    <p:extLst>
      <p:ext uri="{BB962C8B-B14F-4D97-AF65-F5344CB8AC3E}">
        <p14:creationId xmlns:p14="http://schemas.microsoft.com/office/powerpoint/2010/main" val="306195681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5A2F9111-B2DB-470C-BA56-608F9B658826}"/>
    </a:ext>
  </a:extLst>
</a:theme>
</file>

<file path=docProps/app.xml><?xml version="1.0" encoding="utf-8"?>
<Properties xmlns="http://schemas.openxmlformats.org/officeDocument/2006/extended-properties" xmlns:vt="http://schemas.openxmlformats.org/officeDocument/2006/docPropsVTypes">
  <Template>Ion</Template>
  <TotalTime>36</TotalTime>
  <Words>440</Words>
  <Application>Microsoft Office PowerPoint</Application>
  <PresentationFormat>Grand écran</PresentationFormat>
  <Paragraphs>19</Paragraphs>
  <Slides>6</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6</vt:i4>
      </vt:variant>
    </vt:vector>
  </HeadingPairs>
  <TitlesOfParts>
    <vt:vector size="12" baseType="lpstr">
      <vt:lpstr>Arial</vt:lpstr>
      <vt:lpstr>Century Gothic</vt:lpstr>
      <vt:lpstr>Open Sans</vt:lpstr>
      <vt:lpstr>Verdana</vt:lpstr>
      <vt:lpstr>Wingdings 3</vt:lpstr>
      <vt:lpstr>Ion</vt:lpstr>
      <vt:lpstr>العولمة</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العولمة</dc:title>
  <dc:creator>Myriam</dc:creator>
  <cp:lastModifiedBy>Myriam</cp:lastModifiedBy>
  <cp:revision>2</cp:revision>
  <dcterms:created xsi:type="dcterms:W3CDTF">2021-12-08T20:25:10Z</dcterms:created>
  <dcterms:modified xsi:type="dcterms:W3CDTF">2021-12-08T21:06:35Z</dcterms:modified>
</cp:coreProperties>
</file>