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7" r:id="rId2"/>
    <p:sldId id="265" r:id="rId3"/>
    <p:sldId id="261" r:id="rId4"/>
    <p:sldId id="262" r:id="rId5"/>
    <p:sldId id="288" r:id="rId6"/>
    <p:sldId id="263" r:id="rId7"/>
    <p:sldId id="264" r:id="rId8"/>
    <p:sldId id="260" r:id="rId9"/>
    <p:sldId id="275" r:id="rId10"/>
    <p:sldId id="305" r:id="rId11"/>
    <p:sldId id="298" r:id="rId12"/>
    <p:sldId id="299" r:id="rId13"/>
    <p:sldId id="267" r:id="rId14"/>
    <p:sldId id="302" r:id="rId15"/>
    <p:sldId id="269" r:id="rId16"/>
    <p:sldId id="277" r:id="rId17"/>
    <p:sldId id="270" r:id="rId18"/>
    <p:sldId id="278" r:id="rId19"/>
    <p:sldId id="271" r:id="rId20"/>
    <p:sldId id="280" r:id="rId21"/>
    <p:sldId id="279" r:id="rId22"/>
    <p:sldId id="282" r:id="rId23"/>
    <p:sldId id="284" r:id="rId24"/>
    <p:sldId id="287" r:id="rId25"/>
    <p:sldId id="283" r:id="rId26"/>
    <p:sldId id="286" r:id="rId27"/>
    <p:sldId id="272" r:id="rId28"/>
    <p:sldId id="303" r:id="rId29"/>
    <p:sldId id="273" r:id="rId30"/>
    <p:sldId id="289" r:id="rId31"/>
    <p:sldId id="276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8ABE2B6-B35C-3726-FBE5-F681BB3E923B}" v="2013" dt="2022-03-27T20:37:04.002"/>
    <p1510:client id="{3E2257C1-C812-1E47-A89A-A60F582B7576}" v="1216" dt="2022-03-29T21:03:25.233"/>
    <p1510:client id="{419F9734-7795-338C-4B48-1B03F2B886AF}" v="1050" dt="2022-03-31T15:27:26.212"/>
    <p1510:client id="{FAC789C0-F472-1EE7-127F-67150AB804DC}" v="1456" dt="2022-03-30T15:53:54.278"/>
    <p1510:client id="{FEFC951E-4B72-EB9E-4640-52A5DEB0E8B7}" v="892" dt="2022-03-29T18:37:25.3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250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E883E5-0B2E-4B0C-ADEF-2168F1C0A3C6}" type="datetimeFigureOut">
              <a:t>3/31/2022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D1BCEE-EC07-4154-8DD5-9FA7262CE3F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758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Python's Integrated Development and Learning Environment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4201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  <a:p>
            <a:endParaRPr lang="en-US" cap="all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5891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  <a:p>
            <a:endParaRPr lang="en-US" cap="all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2706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3/31/2022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11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ode.visualstudio.com/" TargetMode="Externa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6.png"/><Relationship Id="rId7" Type="http://schemas.openxmlformats.org/officeDocument/2006/relationships/hyperlink" Target="https://jupyter.org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21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s://pynative.com/online-python-code-editor-to-execute-python-code/" TargetMode="External"/><Relationship Id="rId3" Type="http://schemas.openxmlformats.org/officeDocument/2006/relationships/image" Target="../media/image6.png"/><Relationship Id="rId7" Type="http://schemas.openxmlformats.org/officeDocument/2006/relationships/hyperlink" Target="https://www.online-python.com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hyperlink" Target="https://www.programiz.com/python-programming/online-compiler/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91301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37209"/>
            <a:ext cx="5163534" cy="100591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-72206" y="4380507"/>
            <a:ext cx="6447534" cy="138499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Elective 1: </a:t>
            </a:r>
            <a:r>
              <a:rPr lang="en-US" sz="2800" dirty="0">
                <a:solidFill>
                  <a:schemeClr val="bg1"/>
                </a:solidFill>
                <a:cs typeface="Tajawal Medium"/>
              </a:rPr>
              <a:t>Programming Foundations</a:t>
            </a:r>
          </a:p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                      In Python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Prepared by Dr. Hamada I.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AbdulWakel</a:t>
            </a:r>
            <a:endParaRPr lang="en-US" sz="2800" dirty="0" err="1">
              <a:solidFill>
                <a:srgbClr val="24A9E1"/>
              </a:solidFill>
              <a:cs typeface="Tajawal Medium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13986" y="4929227"/>
            <a:ext cx="153766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Tajawal Medium"/>
              </a:rPr>
              <a:t>Lecture 1</a:t>
            </a:r>
            <a:endParaRPr lang="en-US" dirty="0">
              <a:solidFill>
                <a:schemeClr val="bg1"/>
              </a:solidFill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44496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COURSE STAFF: Instructor (Short Bio)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3312" y="1808776"/>
            <a:ext cx="9666288" cy="38843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/>
              </a:rPr>
              <a:t>Dr. Hamada I. </a:t>
            </a:r>
            <a:r>
              <a:rPr lang="en-US" b="1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/>
              </a:rPr>
              <a:t>AbdulWakel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/>
              </a:rPr>
              <a:t> </a:t>
            </a:r>
          </a:p>
          <a:p>
            <a:pPr algn="just"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/>
              </a:rPr>
              <a:t>He received his B.Sc. degree in Computer Science from Minia University (Faculty of</a:t>
            </a:r>
          </a:p>
          <a:p>
            <a:pPr algn="just"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/>
              </a:rPr>
              <a:t>Computers and Information),Minia, Egypt. He received his M.Sc. and PhD degrees from</a:t>
            </a:r>
          </a:p>
          <a:p>
            <a:pPr algn="just"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/>
              </a:rPr>
              <a:t>Cairo University (Faculty of Computers and Artificial Intelligence).</a:t>
            </a:r>
          </a:p>
          <a:p>
            <a:pPr algn="just"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/>
              </a:rPr>
              <a:t>His M.Sc. work was on employing Semantic Web &amp; Social Networks techniques for sending </a:t>
            </a:r>
          </a:p>
          <a:p>
            <a:pPr algn="just"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/>
              </a:rPr>
              <a:t>SMS for groups of Individuals. His Ph.D. work was on using Internet of Things and System Versification for IoT services verification and validation. </a:t>
            </a:r>
          </a:p>
        </p:txBody>
      </p:sp>
      <p:sp>
        <p:nvSpPr>
          <p:cNvPr id="10" name="TextBox 1">
            <a:extLst>
              <a:ext uri="{FF2B5EF4-FFF2-40B4-BE49-F238E27FC236}">
                <a16:creationId xmlns:a16="http://schemas.microsoft.com/office/drawing/2014/main" id="{385BBE6F-CACF-E616-2375-9A8D705C5155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8" name="Picture 10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65CBB519-7F9F-C838-F9DF-506FD3DFC5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59042" y="1855285"/>
            <a:ext cx="1808673" cy="248607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4101487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04037" y="543490"/>
            <a:ext cx="749429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LEARNING OBJECTIVES OF THIS COURSE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3312" y="2153832"/>
            <a:ext cx="9666288" cy="34778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200" dirty="0">
                <a:solidFill>
                  <a:srgbClr val="0A1F61"/>
                </a:solidFill>
                <a:cs typeface="Tajawal ExtraBold"/>
              </a:rPr>
              <a:t>Teach an example of scripting and interpretative language and compare it with classical compiled programming languages.</a:t>
            </a:r>
          </a:p>
          <a:p>
            <a:pPr marL="285750" indent="-285750">
              <a:buFont typeface="Arial"/>
              <a:buChar char="•"/>
            </a:pPr>
            <a:endParaRPr lang="en-US" sz="2200" dirty="0">
              <a:solidFill>
                <a:srgbClr val="0A1F61"/>
              </a:solidFill>
              <a:cs typeface="Tajawal ExtraBold"/>
            </a:endParaRPr>
          </a:p>
          <a:p>
            <a:pPr marL="285750" indent="-285750">
              <a:buFont typeface="Arial"/>
              <a:buChar char="•"/>
            </a:pPr>
            <a:r>
              <a:rPr lang="en-US" sz="2200" dirty="0">
                <a:solidFill>
                  <a:srgbClr val="0A1F61"/>
                </a:solidFill>
                <a:cs typeface="Tajawal ExtraBold"/>
              </a:rPr>
              <a:t>Introduce the student to Python programming fundamentals.</a:t>
            </a:r>
          </a:p>
          <a:p>
            <a:pPr marL="285750" indent="-285750">
              <a:buFont typeface="Arial"/>
              <a:buChar char="•"/>
            </a:pPr>
            <a:endParaRPr lang="en-US" sz="2200" dirty="0">
              <a:solidFill>
                <a:srgbClr val="0A1F61"/>
              </a:solidFill>
              <a:cs typeface="Tajawal ExtraBold"/>
            </a:endParaRPr>
          </a:p>
          <a:p>
            <a:pPr marL="285750" indent="-285750">
              <a:buFont typeface="Arial"/>
              <a:buChar char="•"/>
            </a:pPr>
            <a:r>
              <a:rPr lang="en-US" sz="2200" dirty="0">
                <a:solidFill>
                  <a:srgbClr val="0A1F61"/>
                </a:solidFill>
                <a:cs typeface="Tajawal ExtraBold"/>
              </a:rPr>
              <a:t>Learn to apply fundamental problem solving techniques.</a:t>
            </a:r>
            <a:endParaRPr lang="en-US" sz="2200">
              <a:cs typeface="Tajawal ExtraBold"/>
            </a:endParaRPr>
          </a:p>
          <a:p>
            <a:pPr marL="285750" indent="-285750">
              <a:buFont typeface="Arial"/>
              <a:buChar char="•"/>
            </a:pPr>
            <a:endParaRPr lang="en-US" sz="2200" dirty="0">
              <a:solidFill>
                <a:srgbClr val="0A1F61"/>
              </a:solidFill>
              <a:cs typeface="Tajawal ExtraBold"/>
            </a:endParaRPr>
          </a:p>
          <a:p>
            <a:pPr marL="285750" indent="-285750">
              <a:buFont typeface="Arial"/>
              <a:buChar char="•"/>
            </a:pPr>
            <a:r>
              <a:rPr lang="en-US" sz="2200" dirty="0">
                <a:solidFill>
                  <a:srgbClr val="0A1F61"/>
                </a:solidFill>
                <a:cs typeface="Tajawal ExtraBold"/>
              </a:rPr>
              <a:t>Expose students to application development and prototyping using Python.</a:t>
            </a:r>
            <a:endParaRPr lang="en-US" sz="2200">
              <a:cs typeface="Tajawal ExtraBold"/>
            </a:endParaRPr>
          </a:p>
          <a:p>
            <a:pPr marL="285750" indent="-285750">
              <a:buFont typeface="Arial"/>
              <a:buChar char="•"/>
            </a:pPr>
            <a:endParaRPr lang="en-US" sz="2200" dirty="0">
              <a:solidFill>
                <a:srgbClr val="0A1F61"/>
              </a:solidFill>
              <a:cs typeface="Tajawal ExtraBold"/>
            </a:endParaRPr>
          </a:p>
          <a:p>
            <a:pPr marL="285750" indent="-285750">
              <a:buFont typeface="Arial"/>
              <a:buChar char="•"/>
            </a:pPr>
            <a:r>
              <a:rPr lang="en-US" sz="2200" dirty="0">
                <a:solidFill>
                  <a:srgbClr val="0A1F61"/>
                </a:solidFill>
                <a:cs typeface="Tajawal ExtraBold"/>
              </a:rPr>
              <a:t>Gain best practice in software development.</a:t>
            </a:r>
            <a:endParaRPr lang="en-US" sz="2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C2C2203-FA3A-8D95-F156-F4296A122DD7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</p:spTree>
    <p:extLst>
      <p:ext uri="{BB962C8B-B14F-4D97-AF65-F5344CB8AC3E}">
        <p14:creationId xmlns:p14="http://schemas.microsoft.com/office/powerpoint/2010/main" val="36707975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4075" y="543490"/>
            <a:ext cx="34867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TOPICS COVERED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61463" y="1851908"/>
            <a:ext cx="9666288" cy="35394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800" dirty="0">
                <a:solidFill>
                  <a:srgbClr val="0A1F61"/>
                </a:solidFill>
                <a:cs typeface="Tajawal ExtraBold"/>
              </a:rPr>
              <a:t>The main content of the course are:</a:t>
            </a:r>
          </a:p>
          <a:p>
            <a:pPr marL="285750" indent="-285750">
              <a:buFont typeface="Arial"/>
              <a:buChar char="•"/>
            </a:pPr>
            <a:endParaRPr lang="en-US" sz="2800" dirty="0">
              <a:solidFill>
                <a:srgbClr val="0A1F61"/>
              </a:solidFill>
              <a:cs typeface="Tajawal ExtraBold"/>
            </a:endParaRPr>
          </a:p>
          <a:p>
            <a:pPr marL="800100" lvl="1" indent="-342900">
              <a:buFont typeface="Wingdings"/>
              <a:buChar char="§"/>
            </a:pPr>
            <a:r>
              <a:rPr lang="en-US" sz="2400" dirty="0">
                <a:solidFill>
                  <a:srgbClr val="0A1F61"/>
                </a:solidFill>
                <a:cs typeface="Tajawal ExtraBold"/>
              </a:rPr>
              <a:t>Introduction to Python and Computer Programming.</a:t>
            </a:r>
          </a:p>
          <a:p>
            <a:pPr marL="800100" lvl="1" indent="-342900">
              <a:buFont typeface="Wingdings"/>
              <a:buChar char="§"/>
            </a:pPr>
            <a:endParaRPr lang="en-US" sz="2400" dirty="0">
              <a:solidFill>
                <a:srgbClr val="0A1F61"/>
              </a:solidFill>
              <a:cs typeface="Tajawal ExtraBold"/>
            </a:endParaRPr>
          </a:p>
          <a:p>
            <a:pPr marL="800100" lvl="1" indent="-342900">
              <a:buFont typeface="Wingdings"/>
              <a:buChar char="§"/>
            </a:pPr>
            <a:r>
              <a:rPr lang="en-US" sz="2400" dirty="0">
                <a:solidFill>
                  <a:srgbClr val="0A1F61"/>
                </a:solidFill>
                <a:cs typeface="Tajawal ExtraBold"/>
              </a:rPr>
              <a:t>Data Types and Basic I/O Operations.</a:t>
            </a:r>
            <a:endParaRPr lang="en-US" dirty="0">
              <a:cs typeface="Calibri" panose="020F0502020204030204"/>
            </a:endParaRPr>
          </a:p>
          <a:p>
            <a:pPr marL="800100" lvl="1" indent="-342900">
              <a:buFont typeface="Wingdings"/>
              <a:buChar char="§"/>
            </a:pPr>
            <a:endParaRPr lang="en-US" sz="2400" dirty="0">
              <a:solidFill>
                <a:srgbClr val="0A1F61"/>
              </a:solidFill>
              <a:cs typeface="Tajawal ExtraBold"/>
            </a:endParaRPr>
          </a:p>
          <a:p>
            <a:pPr marL="800100" lvl="1" indent="-342900">
              <a:buFont typeface="Wingdings"/>
              <a:buChar char="§"/>
            </a:pPr>
            <a:r>
              <a:rPr lang="en-US" sz="2400" dirty="0">
                <a:solidFill>
                  <a:srgbClr val="0A1F61"/>
                </a:solidFill>
                <a:cs typeface="Tajawal ExtraBold"/>
              </a:rPr>
              <a:t>Conditional Execution, Loops and Lists.</a:t>
            </a:r>
            <a:endParaRPr lang="en-US" dirty="0">
              <a:cs typeface="Calibri" panose="020F0502020204030204"/>
            </a:endParaRPr>
          </a:p>
          <a:p>
            <a:pPr marL="800100" lvl="1" indent="-342900">
              <a:buFont typeface="Wingdings"/>
              <a:buChar char="§"/>
            </a:pPr>
            <a:endParaRPr lang="en-US" sz="2400" dirty="0">
              <a:solidFill>
                <a:srgbClr val="0A1F61"/>
              </a:solidFill>
              <a:cs typeface="Tajawal ExtraBold"/>
            </a:endParaRPr>
          </a:p>
          <a:p>
            <a:pPr marL="800100" lvl="1" indent="-342900">
              <a:buFont typeface="Wingdings"/>
              <a:buChar char="§"/>
            </a:pPr>
            <a:r>
              <a:rPr lang="en-US" sz="2400" dirty="0">
                <a:solidFill>
                  <a:srgbClr val="0A1F61"/>
                </a:solidFill>
                <a:cs typeface="Tajawal ExtraBold"/>
              </a:rPr>
              <a:t>Functions, Tuples, Dictionaries and Data Processing.</a:t>
            </a:r>
            <a:endParaRPr lang="en-US" dirty="0">
              <a:cs typeface="Calibri" panose="020F050202020403020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26638AA-486E-FA59-9F14-9F70ACE93293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</p:spTree>
    <p:extLst>
      <p:ext uri="{BB962C8B-B14F-4D97-AF65-F5344CB8AC3E}">
        <p14:creationId xmlns:p14="http://schemas.microsoft.com/office/powerpoint/2010/main" val="25568324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4075" y="543490"/>
            <a:ext cx="34867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TOPICS COVERED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61463" y="1851908"/>
            <a:ext cx="9666288" cy="31700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800" dirty="0">
                <a:solidFill>
                  <a:srgbClr val="0A1F61"/>
                </a:solidFill>
                <a:cs typeface="Tajawal ExtraBold"/>
              </a:rPr>
              <a:t>The main content of the course are:</a:t>
            </a:r>
          </a:p>
          <a:p>
            <a:pPr marL="285750" indent="-285750">
              <a:buFont typeface="Arial"/>
              <a:buChar char="•"/>
            </a:pPr>
            <a:endParaRPr lang="en-US" sz="2800" dirty="0">
              <a:solidFill>
                <a:srgbClr val="0A1F61"/>
              </a:solidFill>
              <a:cs typeface="Tajawal ExtraBold"/>
            </a:endParaRPr>
          </a:p>
          <a:p>
            <a:pPr marL="800100" lvl="1" indent="-342900">
              <a:buFont typeface="Wingdings"/>
              <a:buChar char="§"/>
            </a:pPr>
            <a:r>
              <a:rPr lang="en-US" sz="2400" dirty="0">
                <a:solidFill>
                  <a:srgbClr val="0A1F61"/>
                </a:solidFill>
                <a:cs typeface="Tajawal ExtraBold"/>
              </a:rPr>
              <a:t>Modules, Packages, String and List Methods and Exceptions.</a:t>
            </a:r>
          </a:p>
          <a:p>
            <a:pPr marL="800100" lvl="1" indent="-342900">
              <a:buFont typeface="Wingdings"/>
              <a:buChar char="§"/>
            </a:pPr>
            <a:endParaRPr lang="en-US" sz="2400" dirty="0">
              <a:solidFill>
                <a:srgbClr val="0A1F61"/>
              </a:solidFill>
              <a:cs typeface="Tajawal ExtraBold"/>
            </a:endParaRPr>
          </a:p>
          <a:p>
            <a:pPr marL="800100" lvl="1" indent="-342900">
              <a:buFont typeface="Wingdings"/>
              <a:buChar char="§"/>
            </a:pPr>
            <a:r>
              <a:rPr lang="en-US" sz="2400" dirty="0">
                <a:solidFill>
                  <a:srgbClr val="0A1F61"/>
                </a:solidFill>
                <a:cs typeface="Tajawal ExtraBold"/>
              </a:rPr>
              <a:t>The Object-Oriented Programming, Exception Handling and Working with Files.</a:t>
            </a:r>
            <a:endParaRPr lang="en-US">
              <a:cs typeface="Calibri" panose="020F0502020204030204"/>
            </a:endParaRPr>
          </a:p>
          <a:p>
            <a:pPr marL="800100" lvl="1" indent="-342900">
              <a:buFont typeface="Wingdings"/>
              <a:buChar char="§"/>
            </a:pPr>
            <a:endParaRPr lang="en-US" sz="2400" dirty="0">
              <a:solidFill>
                <a:srgbClr val="0A1F61"/>
              </a:solidFill>
              <a:cs typeface="Tajawal ExtraBold"/>
            </a:endParaRPr>
          </a:p>
          <a:p>
            <a:pPr marL="800100" lvl="1" indent="-342900">
              <a:buFont typeface="Wingdings"/>
              <a:buChar char="§"/>
            </a:pPr>
            <a:r>
              <a:rPr lang="en-US" sz="2400" dirty="0">
                <a:solidFill>
                  <a:srgbClr val="0A1F61"/>
                </a:solidFill>
                <a:cs typeface="Tajawal ExtraBold"/>
              </a:rPr>
              <a:t>Writing GUIs in Python.</a:t>
            </a:r>
            <a:endParaRPr lang="en-US" dirty="0">
              <a:cs typeface="Calibri" panose="020F050202020403020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26638AA-486E-FA59-9F14-9F70ACE93293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6A9D2CE-B8AD-910B-D3C6-7BA70044408F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0678112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77207" y="586622"/>
            <a:ext cx="382726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COURSE MATERIALS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3312" y="2225719"/>
            <a:ext cx="9666288" cy="29238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800" dirty="0">
                <a:solidFill>
                  <a:srgbClr val="0A1F61"/>
                </a:solidFill>
                <a:cs typeface="Tajawal ExtraBold"/>
              </a:rPr>
              <a:t>All recorded lectures.</a:t>
            </a:r>
          </a:p>
          <a:p>
            <a:pPr marL="285750" indent="-285750">
              <a:buFont typeface="Arial"/>
              <a:buChar char="•"/>
            </a:pPr>
            <a:endParaRPr lang="en-US" sz="2800" dirty="0">
              <a:solidFill>
                <a:srgbClr val="0A1F61"/>
              </a:solidFill>
              <a:cs typeface="Tajawal ExtraBold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>
                <a:solidFill>
                  <a:srgbClr val="0A1F61"/>
                </a:solidFill>
                <a:cs typeface="Tajawal ExtraBold"/>
              </a:rPr>
              <a:t>Required resources:</a:t>
            </a:r>
          </a:p>
          <a:p>
            <a:pPr marL="285750" indent="-285750">
              <a:buFont typeface="Arial"/>
              <a:buChar char="•"/>
            </a:pPr>
            <a:endParaRPr lang="en-US" sz="2800" dirty="0">
              <a:solidFill>
                <a:srgbClr val="0A1F61"/>
              </a:solidFill>
              <a:cs typeface="Tajawal ExtraBold"/>
            </a:endParaRPr>
          </a:p>
          <a:p>
            <a:pPr marL="800100" lvl="1" indent="-342900">
              <a:buFont typeface="Wingdings"/>
              <a:buChar char="§"/>
            </a:pPr>
            <a:r>
              <a:rPr lang="en-US" sz="2400" dirty="0">
                <a:solidFill>
                  <a:srgbClr val="0A1F61"/>
                </a:solidFill>
                <a:cs typeface="Tajawal ExtraBold"/>
              </a:rPr>
              <a:t>The prescribed textbook for the course: "</a:t>
            </a:r>
            <a:r>
              <a:rPr lang="en-US" sz="2400" b="1" dirty="0">
                <a:ea typeface="+mn-lt"/>
                <a:cs typeface="+mn-lt"/>
              </a:rPr>
              <a:t>Fundamentals of Python From First Programs Through Data Structures</a:t>
            </a:r>
            <a:r>
              <a:rPr lang="en-US" sz="2400" dirty="0">
                <a:solidFill>
                  <a:srgbClr val="0A1F61"/>
                </a:solidFill>
                <a:cs typeface="Tajawal ExtraBold"/>
              </a:rPr>
              <a:t>", by </a:t>
            </a:r>
            <a:r>
              <a:rPr lang="en-US" sz="2400" dirty="0">
                <a:ea typeface="+mn-lt"/>
                <a:cs typeface="+mn-lt"/>
              </a:rPr>
              <a:t>Kenneth A. Lambert</a:t>
            </a:r>
            <a:endParaRPr lang="en-US" sz="2400" dirty="0">
              <a:solidFill>
                <a:srgbClr val="0A1F61"/>
              </a:solidFill>
              <a:cs typeface="Tajawal ExtraBold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F19A79D-AB7A-623F-0083-76B55B45F7AE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</p:spTree>
    <p:extLst>
      <p:ext uri="{BB962C8B-B14F-4D97-AF65-F5344CB8AC3E}">
        <p14:creationId xmlns:p14="http://schemas.microsoft.com/office/powerpoint/2010/main" val="1615041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804" y="4653203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116185" y="5119400"/>
            <a:ext cx="5799216" cy="95410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rgbClr val="FF9518"/>
                </a:solidFill>
                <a:ea typeface="+mn-lt"/>
                <a:cs typeface="+mn-lt"/>
              </a:rPr>
              <a:t>Module 1: </a:t>
            </a:r>
            <a:r>
              <a:rPr lang="en-US" sz="2800" dirty="0">
                <a:solidFill>
                  <a:schemeClr val="bg1"/>
                </a:solidFill>
                <a:cs typeface="Tajawal Medium"/>
              </a:rPr>
              <a:t>Introduction to Python and </a:t>
            </a:r>
            <a:endParaRPr lang="en-US" dirty="0">
              <a:solidFill>
                <a:schemeClr val="bg1"/>
              </a:solidFill>
              <a:cs typeface="Calibri" panose="020F0502020204030204"/>
            </a:endParaRPr>
          </a:p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Computer Programming</a:t>
            </a:r>
            <a:endParaRPr lang="en-US" dirty="0">
              <a:solidFill>
                <a:schemeClr val="bg1"/>
              </a:solidFill>
              <a:cs typeface="Calibri" panose="020F0502020204030204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6021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15209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MODULE OBJECTIVES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Describe the basic features of an algorithm.</a:t>
            </a:r>
            <a:endParaRPr lang="en-US" sz="2600" dirty="0">
              <a:solidFill>
                <a:srgbClr val="0A1F61"/>
              </a:solidFill>
              <a:cs typeface="Tajawal ExtraBold"/>
            </a:endParaRP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Explain how hardware and software collaborate in a computer’s architecture.</a:t>
            </a:r>
            <a:endParaRPr lang="en-US" sz="2600"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Tajawal ExtraBold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Give a brief about Python programming.</a:t>
            </a:r>
            <a:endParaRPr lang="en-US" sz="2600"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Tajawal ExtraBold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Compose and run a simple Python program.</a:t>
            </a:r>
            <a:endParaRPr lang="en-US" sz="26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</p:spTree>
    <p:extLst>
      <p:ext uri="{BB962C8B-B14F-4D97-AF65-F5344CB8AC3E}">
        <p14:creationId xmlns:p14="http://schemas.microsoft.com/office/powerpoint/2010/main" val="26994558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48453" y="600999"/>
            <a:ext cx="3571812" cy="46166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COMPUTER SCIENCE?</a:t>
            </a:r>
            <a:endParaRPr lang="en-US" sz="24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20928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+mn-lt"/>
              </a:rPr>
              <a:t>Computer science is the study of </a:t>
            </a:r>
            <a:r>
              <a:rPr lang="en-US" sz="2600" b="1" dirty="0">
                <a:solidFill>
                  <a:srgbClr val="0A1F61"/>
                </a:solidFill>
                <a:cs typeface="+mn-lt"/>
              </a:rPr>
              <a:t>computation</a:t>
            </a:r>
            <a:r>
              <a:rPr lang="en-US" sz="2600" dirty="0">
                <a:solidFill>
                  <a:srgbClr val="0A1F61"/>
                </a:solidFill>
                <a:cs typeface="+mn-lt"/>
              </a:rPr>
              <a:t> and </a:t>
            </a:r>
            <a:r>
              <a:rPr lang="en-US" sz="2600" b="1" dirty="0">
                <a:solidFill>
                  <a:srgbClr val="0A1F61"/>
                </a:solidFill>
                <a:cs typeface="+mn-lt"/>
              </a:rPr>
              <a:t>information</a:t>
            </a:r>
            <a:r>
              <a:rPr lang="en-US" sz="2600" dirty="0">
                <a:solidFill>
                  <a:srgbClr val="0A1F61"/>
                </a:solidFill>
                <a:cs typeface="+mn-lt"/>
              </a:rPr>
              <a:t>.</a:t>
            </a: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+mn-lt"/>
              </a:rPr>
              <a:t>Computer science is fundamentally </a:t>
            </a:r>
            <a:r>
              <a:rPr lang="en-US" sz="2600" b="1" dirty="0">
                <a:solidFill>
                  <a:srgbClr val="0A1F61"/>
                </a:solidFill>
                <a:cs typeface="+mn-lt"/>
              </a:rPr>
              <a:t>problem-solving</a:t>
            </a:r>
            <a:r>
              <a:rPr lang="en-US" sz="2600" dirty="0">
                <a:solidFill>
                  <a:srgbClr val="0A1F61"/>
                </a:solidFill>
                <a:cs typeface="+mn-lt"/>
              </a:rPr>
              <a:t>.</a:t>
            </a: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+mn-lt"/>
              </a:rPr>
              <a:t>We can think of problem-solving as the process of taking some </a:t>
            </a:r>
            <a:r>
              <a:rPr lang="en-US" sz="2600" b="1" dirty="0">
                <a:solidFill>
                  <a:srgbClr val="0A1F61"/>
                </a:solidFill>
                <a:cs typeface="+mn-lt"/>
              </a:rPr>
              <a:t>input </a:t>
            </a:r>
            <a:r>
              <a:rPr lang="en-US" sz="2600" dirty="0">
                <a:solidFill>
                  <a:srgbClr val="0A1F61"/>
                </a:solidFill>
                <a:cs typeface="+mn-lt"/>
              </a:rPr>
              <a:t>(details about the problem) and generate some </a:t>
            </a:r>
            <a:r>
              <a:rPr lang="en-US" sz="2600" b="1" dirty="0">
                <a:solidFill>
                  <a:srgbClr val="0A1F61"/>
                </a:solidFill>
                <a:cs typeface="+mn-lt"/>
              </a:rPr>
              <a:t>output</a:t>
            </a:r>
            <a:r>
              <a:rPr lang="en-US" sz="2600" dirty="0">
                <a:solidFill>
                  <a:srgbClr val="0A1F61"/>
                </a:solidFill>
                <a:cs typeface="+mn-lt"/>
              </a:rPr>
              <a:t> (the solution to the problem). The </a:t>
            </a:r>
            <a:r>
              <a:rPr lang="en-US" sz="2600" b="1" dirty="0">
                <a:solidFill>
                  <a:srgbClr val="0A1F61"/>
                </a:solidFill>
                <a:cs typeface="+mn-lt"/>
              </a:rPr>
              <a:t>"black box"</a:t>
            </a:r>
            <a:r>
              <a:rPr lang="en-US" sz="2600" dirty="0">
                <a:solidFill>
                  <a:srgbClr val="0A1F61"/>
                </a:solidFill>
                <a:cs typeface="+mn-lt"/>
              </a:rPr>
              <a:t> in the middle is computer science.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C352130-6942-CE36-FBFD-4B900DDBC81A}"/>
              </a:ext>
            </a:extLst>
          </p:cNvPr>
          <p:cNvSpPr/>
          <p:nvPr/>
        </p:nvSpPr>
        <p:spPr>
          <a:xfrm>
            <a:off x="5509404" y="4352026"/>
            <a:ext cx="1538376" cy="104954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cs typeface="Calibri"/>
              </a:rPr>
              <a:t>Computer Science</a:t>
            </a:r>
            <a:endParaRPr lang="en-US" dirty="0"/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66F5DCB4-F913-9B06-C747-79D5EC9A0838}"/>
              </a:ext>
            </a:extLst>
          </p:cNvPr>
          <p:cNvSpPr/>
          <p:nvPr/>
        </p:nvSpPr>
        <p:spPr>
          <a:xfrm>
            <a:off x="4355067" y="4623522"/>
            <a:ext cx="1150189" cy="5894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cs typeface="Calibri"/>
              </a:rPr>
              <a:t>Input</a:t>
            </a:r>
            <a:endParaRPr lang="en-US" dirty="0"/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FC6CB987-122C-C817-35E1-E4516D0AEE74}"/>
              </a:ext>
            </a:extLst>
          </p:cNvPr>
          <p:cNvSpPr/>
          <p:nvPr/>
        </p:nvSpPr>
        <p:spPr>
          <a:xfrm>
            <a:off x="7058010" y="4623522"/>
            <a:ext cx="1150189" cy="5894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cs typeface="Calibri"/>
              </a:rPr>
              <a:t>Output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04226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48453" y="600999"/>
            <a:ext cx="3571812" cy="46166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COMPUTER SCIENCE?</a:t>
            </a:r>
            <a:endParaRPr lang="en-US" sz="24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169277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cs typeface="+mn-lt"/>
              </a:rPr>
              <a:t>Data</a:t>
            </a:r>
            <a:r>
              <a:rPr lang="en-US" sz="2600" dirty="0">
                <a:solidFill>
                  <a:srgbClr val="0A1F61"/>
                </a:solidFill>
                <a:cs typeface="+mn-lt"/>
              </a:rPr>
              <a:t>; Raw, unorganized facts (can be in the form of text, graphics, audio, or video).</a:t>
            </a:r>
          </a:p>
          <a:p>
            <a:pPr marL="285750" indent="-285750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cs typeface="+mn-lt"/>
              </a:rPr>
              <a:t>Information</a:t>
            </a:r>
            <a:r>
              <a:rPr lang="en-US" sz="2600" dirty="0">
                <a:solidFill>
                  <a:srgbClr val="0A1F61"/>
                </a:solidFill>
                <a:cs typeface="+mn-lt"/>
              </a:rPr>
              <a:t>; Data that has been processed into a meaningful form.</a:t>
            </a:r>
          </a:p>
          <a:p>
            <a:pPr marL="285750" indent="-285750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cs typeface="+mn-lt"/>
              </a:rPr>
              <a:t>Information Processing</a:t>
            </a:r>
            <a:r>
              <a:rPr lang="en-US" sz="2600" dirty="0">
                <a:solidFill>
                  <a:srgbClr val="0A1F61"/>
                </a:solidFill>
                <a:cs typeface="+mn-lt"/>
              </a:rPr>
              <a:t>; converting data into information.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C352130-6942-CE36-FBFD-4B900DDBC81A}"/>
              </a:ext>
            </a:extLst>
          </p:cNvPr>
          <p:cNvSpPr/>
          <p:nvPr/>
        </p:nvSpPr>
        <p:spPr>
          <a:xfrm>
            <a:off x="5509404" y="4352026"/>
            <a:ext cx="1538376" cy="1049546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cs typeface="Calibri"/>
              </a:rPr>
              <a:t>Information Processing</a:t>
            </a: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66F5DCB4-F913-9B06-C747-79D5EC9A0838}"/>
              </a:ext>
            </a:extLst>
          </p:cNvPr>
          <p:cNvSpPr/>
          <p:nvPr/>
        </p:nvSpPr>
        <p:spPr>
          <a:xfrm>
            <a:off x="4355067" y="4623522"/>
            <a:ext cx="1150189" cy="5894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cs typeface="Calibri"/>
              </a:rPr>
              <a:t>Data</a:t>
            </a:r>
            <a:endParaRPr lang="en-US" dirty="0"/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FC6CB987-122C-C817-35E1-E4516D0AEE74}"/>
              </a:ext>
            </a:extLst>
          </p:cNvPr>
          <p:cNvSpPr/>
          <p:nvPr/>
        </p:nvSpPr>
        <p:spPr>
          <a:xfrm>
            <a:off x="7058010" y="4623522"/>
            <a:ext cx="1150189" cy="5894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cs typeface="Calibri"/>
              </a:rPr>
              <a:t>Info.</a:t>
            </a: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3FA59C3-4E10-48A2-41AD-A4F0E7A0689B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8617748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48453" y="600999"/>
            <a:ext cx="6655605" cy="46166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ALGORITHM &amp; INFORMATION PROCESSING</a:t>
            </a:r>
            <a:endParaRPr lang="en-US" sz="24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0A1F61"/>
                </a:solidFill>
                <a:cs typeface="+mn-lt"/>
              </a:rPr>
              <a:t>Sequence of steps that describes each of these computational processes is called an </a:t>
            </a:r>
            <a:r>
              <a:rPr lang="en-US" sz="2400" b="1" dirty="0">
                <a:solidFill>
                  <a:srgbClr val="0A1F61"/>
                </a:solidFill>
                <a:cs typeface="+mn-lt"/>
              </a:rPr>
              <a:t>algorithm</a:t>
            </a:r>
            <a:r>
              <a:rPr lang="en-US" sz="2400" dirty="0">
                <a:solidFill>
                  <a:srgbClr val="0A1F61"/>
                </a:solidFill>
                <a:cs typeface="+mn-lt"/>
              </a:rPr>
              <a:t>.</a:t>
            </a: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rgbClr val="0A1F61"/>
              </a:solidFill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8" name="Picture 9" descr="Graphical user interface&#10;&#10;Description automatically generated">
            <a:extLst>
              <a:ext uri="{FF2B5EF4-FFF2-40B4-BE49-F238E27FC236}">
                <a16:creationId xmlns:a16="http://schemas.microsoft.com/office/drawing/2014/main" id="{0982F652-4070-CE30-0F80-2D386A9972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84740" y="3091025"/>
            <a:ext cx="6294407" cy="2559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2577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48453" y="600999"/>
            <a:ext cx="6655605" cy="46166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ALGORITHM &amp; INFORMATION PROCESSING</a:t>
            </a:r>
            <a:endParaRPr lang="en-US" sz="24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+mn-lt"/>
              </a:rPr>
              <a:t>Features of an algorithm:</a:t>
            </a:r>
            <a:endParaRPr lang="en-US" sz="2600" dirty="0">
              <a:cs typeface="Calibri"/>
            </a:endParaRPr>
          </a:p>
          <a:p>
            <a:pPr marL="1200150" lvl="2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Consists of a finite number of instructions.</a:t>
            </a:r>
          </a:p>
          <a:p>
            <a:pPr marL="1200150" lvl="2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1200150" lvl="2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Each individual instruction is well defined.</a:t>
            </a:r>
          </a:p>
          <a:p>
            <a:pPr marL="1200150" lvl="2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1200150" lvl="2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Describes a process that eventually halts after arriving at a solution to a problem.</a:t>
            </a:r>
            <a:endParaRPr lang="en-US" sz="26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B40DCF-0514-9E68-FCDD-25DB88530C46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1235759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59850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HW &amp; SW C</a:t>
            </a:r>
            <a:r>
              <a:rPr lang="en-US" sz="2800" dirty="0">
                <a:solidFill>
                  <a:schemeClr val="bg1"/>
                </a:solidFill>
                <a:ea typeface="+mn-lt"/>
                <a:cs typeface="Tajawal Medium"/>
              </a:rPr>
              <a:t>OLLABORATION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9" name="Picture 9" descr="Diagram&#10;&#10;Description automatically generated">
            <a:extLst>
              <a:ext uri="{FF2B5EF4-FFF2-40B4-BE49-F238E27FC236}">
                <a16:creationId xmlns:a16="http://schemas.microsoft.com/office/drawing/2014/main" id="{D0EB2898-188F-29A2-EB8E-81F57438DB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40966" y="1934751"/>
            <a:ext cx="6510067" cy="3391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7232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88935" y="2211342"/>
            <a:ext cx="10083231" cy="20544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550" dirty="0">
                <a:solidFill>
                  <a:srgbClr val="0A1F61"/>
                </a:solidFill>
                <a:cs typeface="+mn-lt"/>
              </a:rPr>
              <a:t>A program (i.e., an algorithm) stored in computer memory must be represented in binary digits, or </a:t>
            </a:r>
            <a:r>
              <a:rPr lang="en-US" sz="2550" b="1" dirty="0">
                <a:solidFill>
                  <a:srgbClr val="0A1F61"/>
                </a:solidFill>
                <a:cs typeface="+mn-lt"/>
              </a:rPr>
              <a:t>machine code</a:t>
            </a:r>
            <a:r>
              <a:rPr lang="en-US" sz="2550" dirty="0">
                <a:solidFill>
                  <a:srgbClr val="0A1F61"/>
                </a:solidFill>
                <a:cs typeface="+mn-lt"/>
              </a:rPr>
              <a:t>.</a:t>
            </a:r>
          </a:p>
          <a:p>
            <a:pPr marL="285750" indent="-285750">
              <a:buFont typeface="Arial"/>
              <a:buChar char="•"/>
            </a:pPr>
            <a:endParaRPr lang="en-US" sz="2550" dirty="0">
              <a:solidFill>
                <a:srgbClr val="0A1F61"/>
              </a:solidFill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550" dirty="0">
                <a:solidFill>
                  <a:srgbClr val="0A1F61"/>
                </a:solidFill>
                <a:cs typeface="+mn-lt"/>
              </a:rPr>
              <a:t>A </a:t>
            </a:r>
            <a:r>
              <a:rPr lang="en-US" sz="2550" b="1" dirty="0">
                <a:solidFill>
                  <a:srgbClr val="0A1F61"/>
                </a:solidFill>
                <a:cs typeface="+mn-lt"/>
              </a:rPr>
              <a:t>loader</a:t>
            </a:r>
            <a:r>
              <a:rPr lang="en-US" sz="2550" dirty="0">
                <a:solidFill>
                  <a:srgbClr val="0A1F61"/>
                </a:solidFill>
                <a:cs typeface="+mn-lt"/>
              </a:rPr>
              <a:t> takes a set of machine language instructions as input and loads them into the appropriate memory locations.</a:t>
            </a:r>
            <a:endParaRPr lang="en-US" sz="2550" b="1" dirty="0">
              <a:solidFill>
                <a:srgbClr val="0A1F61"/>
              </a:solidFill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1487B47-7A22-AD44-AA91-B9B5A7E51E1B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4FAED2C-140B-F79E-09CF-ED232DA2F4F0}"/>
              </a:ext>
            </a:extLst>
          </p:cNvPr>
          <p:cNvSpPr txBox="1"/>
          <p:nvPr/>
        </p:nvSpPr>
        <p:spPr>
          <a:xfrm>
            <a:off x="2434717" y="572245"/>
            <a:ext cx="459850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HW &amp; SW C</a:t>
            </a:r>
            <a:r>
              <a:rPr lang="en-US" sz="2800" dirty="0">
                <a:solidFill>
                  <a:schemeClr val="bg1"/>
                </a:solidFill>
                <a:ea typeface="+mn-lt"/>
                <a:cs typeface="Tajawal Medium"/>
              </a:rPr>
              <a:t>OLLABORATION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</p:spTree>
    <p:extLst>
      <p:ext uri="{BB962C8B-B14F-4D97-AF65-F5344CB8AC3E}">
        <p14:creationId xmlns:p14="http://schemas.microsoft.com/office/powerpoint/2010/main" val="25181351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3472" y="572245"/>
            <a:ext cx="320946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WHY PYTHON??!!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357790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550" dirty="0">
                <a:solidFill>
                  <a:srgbClr val="0A1F61"/>
                </a:solidFill>
                <a:cs typeface="+mn-lt"/>
              </a:rPr>
              <a:t>Famous and fastest growing language. </a:t>
            </a:r>
            <a:endParaRPr lang="en-US" sz="2550">
              <a:solidFill>
                <a:srgbClr val="000000"/>
              </a:solidFill>
              <a:cs typeface="+mn-lt"/>
            </a:endParaRPr>
          </a:p>
          <a:p>
            <a:pPr marL="342900" indent="-342900">
              <a:buFont typeface="Arial"/>
              <a:buChar char="•"/>
            </a:pPr>
            <a:endParaRPr lang="en-US" sz="2550" dirty="0">
              <a:solidFill>
                <a:srgbClr val="0A1F61"/>
              </a:solidFill>
              <a:cs typeface="+mn-lt"/>
            </a:endParaRPr>
          </a:p>
          <a:p>
            <a:pPr marL="342900" indent="-342900">
              <a:buFont typeface="Arial"/>
              <a:buChar char="•"/>
            </a:pPr>
            <a:r>
              <a:rPr lang="en-US" sz="2550" dirty="0">
                <a:solidFill>
                  <a:srgbClr val="0A1F61"/>
                </a:solidFill>
                <a:cs typeface="+mn-lt"/>
              </a:rPr>
              <a:t>Open-source language. </a:t>
            </a:r>
            <a:endParaRPr lang="en-US" sz="2550">
              <a:solidFill>
                <a:srgbClr val="000000"/>
              </a:solidFill>
              <a:cs typeface="+mn-lt"/>
            </a:endParaRPr>
          </a:p>
          <a:p>
            <a:pPr marL="342900" indent="-342900">
              <a:buFont typeface="Arial"/>
              <a:buChar char="•"/>
            </a:pPr>
            <a:endParaRPr lang="en-US" sz="2550" dirty="0">
              <a:solidFill>
                <a:srgbClr val="0A1F61"/>
              </a:solidFill>
              <a:cs typeface="+mn-lt"/>
            </a:endParaRPr>
          </a:p>
          <a:p>
            <a:pPr marL="342900" indent="-342900">
              <a:buFont typeface="Arial"/>
              <a:buChar char="•"/>
            </a:pPr>
            <a:r>
              <a:rPr lang="en-US" sz="2550" dirty="0">
                <a:solidFill>
                  <a:srgbClr val="0A1F61"/>
                </a:solidFill>
                <a:cs typeface="+mn-lt"/>
              </a:rPr>
              <a:t>Scripting, Interpreted, and Expressive language. </a:t>
            </a:r>
            <a:endParaRPr lang="en-US" sz="2550">
              <a:solidFill>
                <a:srgbClr val="000000"/>
              </a:solidFill>
              <a:cs typeface="+mn-lt"/>
            </a:endParaRPr>
          </a:p>
          <a:p>
            <a:pPr marL="342900" indent="-342900">
              <a:buFont typeface="Arial"/>
              <a:buChar char="•"/>
            </a:pPr>
            <a:endParaRPr lang="en-US" sz="2550" dirty="0">
              <a:solidFill>
                <a:srgbClr val="0A1F61"/>
              </a:solidFill>
              <a:cs typeface="+mn-lt"/>
            </a:endParaRPr>
          </a:p>
          <a:p>
            <a:pPr marL="342900" indent="-342900">
              <a:buFont typeface="Arial"/>
              <a:buChar char="•"/>
            </a:pPr>
            <a:r>
              <a:rPr lang="en-US" sz="2550" dirty="0">
                <a:solidFill>
                  <a:srgbClr val="0A1F61"/>
                </a:solidFill>
                <a:cs typeface="+mn-lt"/>
              </a:rPr>
              <a:t>Simple and easy to learn language. </a:t>
            </a:r>
            <a:endParaRPr lang="en-US" sz="2550" dirty="0"/>
          </a:p>
          <a:p>
            <a:endParaRPr lang="en-US" sz="2400" dirty="0">
              <a:solidFill>
                <a:srgbClr val="FF0000"/>
              </a:solidFill>
              <a:ea typeface="+mn-lt"/>
              <a:cs typeface="+mn-lt"/>
            </a:endParaRPr>
          </a:p>
          <a:p>
            <a:r>
              <a:rPr lang="en-US" sz="2400" dirty="0">
                <a:solidFill>
                  <a:srgbClr val="FF0000"/>
                </a:solidFill>
                <a:ea typeface="+mn-lt"/>
                <a:cs typeface="+mn-lt"/>
              </a:rPr>
              <a:t>                 C#:</a:t>
            </a:r>
            <a:r>
              <a:rPr lang="en-US" sz="2400" dirty="0">
                <a:ea typeface="+mn-lt"/>
                <a:cs typeface="+mn-lt"/>
              </a:rPr>
              <a:t> </a:t>
            </a:r>
            <a:r>
              <a:rPr lang="en-US" sz="2400" dirty="0" err="1">
                <a:ea typeface="+mn-lt"/>
                <a:cs typeface="+mn-lt"/>
              </a:rPr>
              <a:t>str.Substring</a:t>
            </a:r>
            <a:r>
              <a:rPr lang="en-US" sz="2400" dirty="0">
                <a:ea typeface="+mn-lt"/>
                <a:cs typeface="+mn-lt"/>
              </a:rPr>
              <a:t>(0, 6);       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a typeface="+mn-lt"/>
                <a:cs typeface="+mn-lt"/>
              </a:rPr>
              <a:t>JavaScript:</a:t>
            </a:r>
            <a:r>
              <a:rPr lang="en-US" sz="2400" dirty="0">
                <a:ea typeface="+mn-lt"/>
                <a:cs typeface="+mn-lt"/>
              </a:rPr>
              <a:t> </a:t>
            </a:r>
            <a:r>
              <a:rPr lang="en-US" sz="2400" dirty="0" err="1">
                <a:ea typeface="+mn-lt"/>
                <a:cs typeface="+mn-lt"/>
              </a:rPr>
              <a:t>str.substr</a:t>
            </a:r>
            <a:r>
              <a:rPr lang="en-US" sz="2400" dirty="0">
                <a:ea typeface="+mn-lt"/>
                <a:cs typeface="+mn-lt"/>
              </a:rPr>
              <a:t>(0, 6);     </a:t>
            </a:r>
            <a:r>
              <a:rPr lang="en-US" sz="2400" dirty="0">
                <a:solidFill>
                  <a:srgbClr val="00B050"/>
                </a:solidFill>
                <a:ea typeface="+mn-lt"/>
                <a:cs typeface="+mn-lt"/>
              </a:rPr>
              <a:t>Python:</a:t>
            </a:r>
            <a:r>
              <a:rPr lang="en-US" sz="2400" dirty="0">
                <a:ea typeface="+mn-lt"/>
                <a:cs typeface="+mn-lt"/>
              </a:rPr>
              <a:t> str[0:6]</a:t>
            </a:r>
            <a:endParaRPr lang="en-US" dirty="0">
              <a:solidFill>
                <a:srgbClr val="000000"/>
              </a:solidFill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</p:spTree>
    <p:extLst>
      <p:ext uri="{BB962C8B-B14F-4D97-AF65-F5344CB8AC3E}">
        <p14:creationId xmlns:p14="http://schemas.microsoft.com/office/powerpoint/2010/main" val="9600187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3472" y="572245"/>
            <a:ext cx="320946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WHY PYTHON??!!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28392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550" dirty="0">
                <a:solidFill>
                  <a:srgbClr val="0A1F61"/>
                </a:solidFill>
                <a:cs typeface="+mn-lt"/>
              </a:rPr>
              <a:t>Multipurpose language. </a:t>
            </a:r>
            <a:endParaRPr lang="en-US" sz="2550">
              <a:cs typeface="Calibri"/>
            </a:endParaRPr>
          </a:p>
          <a:p>
            <a:pPr marL="342900" indent="-342900">
              <a:buFont typeface="Arial"/>
              <a:buChar char="•"/>
            </a:pPr>
            <a:endParaRPr lang="en-US" sz="2550" dirty="0">
              <a:solidFill>
                <a:srgbClr val="0A1F61"/>
              </a:solidFill>
              <a:cs typeface="+mn-lt"/>
            </a:endParaRPr>
          </a:p>
          <a:p>
            <a:pPr marL="342900" indent="-342900">
              <a:buFont typeface="Arial"/>
              <a:buChar char="•"/>
            </a:pPr>
            <a:r>
              <a:rPr lang="en-US" sz="2550" dirty="0">
                <a:solidFill>
                  <a:srgbClr val="0A1F61"/>
                </a:solidFill>
                <a:cs typeface="+mn-lt"/>
              </a:rPr>
              <a:t>High level language.</a:t>
            </a:r>
            <a:endParaRPr lang="en-US" sz="2550">
              <a:solidFill>
                <a:srgbClr val="000000"/>
              </a:solidFill>
              <a:cs typeface="+mn-lt"/>
            </a:endParaRPr>
          </a:p>
          <a:p>
            <a:pPr marL="342900" indent="-342900">
              <a:buFont typeface="Arial"/>
              <a:buChar char="•"/>
            </a:pPr>
            <a:endParaRPr lang="en-US" sz="2550" dirty="0">
              <a:solidFill>
                <a:srgbClr val="0A1F61"/>
              </a:solidFill>
              <a:cs typeface="+mn-lt"/>
            </a:endParaRPr>
          </a:p>
          <a:p>
            <a:pPr marL="342900" indent="-342900">
              <a:buFont typeface="Arial"/>
              <a:buChar char="•"/>
            </a:pPr>
            <a:r>
              <a:rPr lang="en-US" sz="2550" dirty="0">
                <a:solidFill>
                  <a:srgbClr val="0A1F61"/>
                </a:solidFill>
                <a:cs typeface="+mn-lt"/>
              </a:rPr>
              <a:t>Cross platform language.</a:t>
            </a:r>
            <a:endParaRPr lang="en-US" sz="2550">
              <a:solidFill>
                <a:srgbClr val="000000"/>
              </a:solidFill>
              <a:cs typeface="+mn-lt"/>
            </a:endParaRPr>
          </a:p>
          <a:p>
            <a:pPr marL="342900" indent="-342900">
              <a:buFont typeface="Arial"/>
              <a:buChar char="•"/>
            </a:pPr>
            <a:endParaRPr lang="en-US" sz="2550" dirty="0">
              <a:solidFill>
                <a:srgbClr val="0A1F61"/>
              </a:solidFill>
              <a:cs typeface="+mn-lt"/>
            </a:endParaRPr>
          </a:p>
          <a:p>
            <a:pPr marL="342900" indent="-342900">
              <a:buFont typeface="Arial"/>
              <a:buChar char="•"/>
            </a:pPr>
            <a:r>
              <a:rPr lang="en-US" sz="2550" dirty="0">
                <a:solidFill>
                  <a:srgbClr val="0A1F61"/>
                </a:solidFill>
                <a:cs typeface="+mn-lt"/>
              </a:rPr>
              <a:t>+20 years old language.</a:t>
            </a:r>
            <a:endParaRPr lang="en-US" sz="2550" dirty="0">
              <a:solidFill>
                <a:srgbClr val="000000"/>
              </a:solidFill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609BE79-6F47-65DF-B6DF-05A7871A0F0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5881518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3472" y="572245"/>
            <a:ext cx="527157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WHAT'S PYTHON USED FOR?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168210"/>
            <a:ext cx="10083231" cy="35548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</a:rPr>
              <a:t>Web Development (Django - Flask). </a:t>
            </a:r>
            <a:endParaRPr lang="en-US" sz="2500" dirty="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endParaRPr lang="en-US" sz="2500" dirty="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</a:rPr>
              <a:t>Games (</a:t>
            </a:r>
            <a:r>
              <a:rPr lang="en-US" sz="2500" dirty="0" err="1">
                <a:solidFill>
                  <a:srgbClr val="0A1F61"/>
                </a:solidFill>
              </a:rPr>
              <a:t>PyGame</a:t>
            </a:r>
            <a:r>
              <a:rPr lang="en-US" sz="2500" dirty="0">
                <a:solidFill>
                  <a:srgbClr val="0A1F61"/>
                </a:solidFill>
              </a:rPr>
              <a:t>).</a:t>
            </a:r>
            <a:endParaRPr lang="en-US" sz="2500" dirty="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endParaRPr lang="en-US" sz="2500" dirty="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</a:rPr>
              <a:t>Desktop Apps (</a:t>
            </a:r>
            <a:r>
              <a:rPr lang="en-US" sz="2500" err="1">
                <a:solidFill>
                  <a:srgbClr val="0A1F61"/>
                </a:solidFill>
              </a:rPr>
              <a:t>PyGUI</a:t>
            </a:r>
            <a:r>
              <a:rPr lang="en-US" sz="2500" dirty="0">
                <a:solidFill>
                  <a:srgbClr val="0A1F61"/>
                </a:solidFill>
              </a:rPr>
              <a:t> - </a:t>
            </a:r>
            <a:r>
              <a:rPr lang="en-US" sz="2500" err="1">
                <a:solidFill>
                  <a:srgbClr val="0A1F61"/>
                </a:solidFill>
              </a:rPr>
              <a:t>Tkinter</a:t>
            </a:r>
            <a:r>
              <a:rPr lang="en-US" sz="2500" dirty="0">
                <a:solidFill>
                  <a:srgbClr val="0A1F61"/>
                </a:solidFill>
              </a:rPr>
              <a:t>).</a:t>
            </a:r>
            <a:endParaRPr lang="en-US" sz="2500" dirty="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endParaRPr lang="en-US" sz="2500" dirty="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</a:rPr>
              <a:t>Hacking.</a:t>
            </a:r>
            <a:endParaRPr lang="en-US" sz="2500" dirty="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endParaRPr lang="en-US" sz="2500" dirty="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</a:rPr>
              <a:t>Machine Learning &amp; Data Science.</a:t>
            </a:r>
            <a:endParaRPr lang="en-US" sz="2500" dirty="0">
              <a:solidFill>
                <a:srgbClr val="0A1F61"/>
              </a:solidFill>
              <a:cs typeface="Calibri" panose="020F0502020204030204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</p:spTree>
    <p:extLst>
      <p:ext uri="{BB962C8B-B14F-4D97-AF65-F5344CB8AC3E}">
        <p14:creationId xmlns:p14="http://schemas.microsoft.com/office/powerpoint/2010/main" val="21751082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3472" y="572245"/>
            <a:ext cx="527157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WHAT'S PYTHON USED FOR?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278537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</a:rPr>
              <a:t>AI &amp; Robots in Mars.</a:t>
            </a:r>
            <a:endParaRPr lang="en-US" sz="2500" dirty="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endParaRPr lang="en-US" sz="2500" dirty="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</a:rPr>
              <a:t>Automation.</a:t>
            </a:r>
            <a:endParaRPr lang="en-US" sz="2500" dirty="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endParaRPr lang="en-US" sz="2500" dirty="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</a:rPr>
              <a:t>Web Scraping. </a:t>
            </a:r>
            <a:endParaRPr lang="en-US" sz="2500" dirty="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endParaRPr lang="en-US" sz="2500" dirty="0">
              <a:solidFill>
                <a:srgbClr val="0A1F61"/>
              </a:solidFill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  <a:cs typeface="Calibri"/>
              </a:rPr>
              <a:t>Android Games. 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F2914D4-F8F9-439F-8CA7-122D196B40F1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4627317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3472" y="572245"/>
            <a:ext cx="594162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INSTALLING PYTHON LANGUAGE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12464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550" dirty="0">
                <a:solidFill>
                  <a:srgbClr val="0A1F61"/>
                </a:solidFill>
                <a:cs typeface="Tajawal ExtraBold"/>
              </a:rPr>
              <a:t>On Windows</a:t>
            </a:r>
            <a:endParaRPr lang="en-US" sz="2550">
              <a:solidFill>
                <a:srgbClr val="000000"/>
              </a:solidFill>
              <a:cs typeface="Calibri" panose="020F0502020204030204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550" dirty="0">
                <a:ea typeface="+mn-lt"/>
                <a:cs typeface="+mn-lt"/>
              </a:rPr>
              <a:t>Straightforward steps.</a:t>
            </a:r>
            <a:endParaRPr lang="en-US" sz="2550" dirty="0">
              <a:solidFill>
                <a:srgbClr val="0A1F61"/>
              </a:solidFill>
              <a:cs typeface="Tajawal ExtraBold"/>
            </a:endParaRP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rgbClr val="0A1F61"/>
              </a:solidFill>
              <a:ea typeface="+mn-lt"/>
              <a:cs typeface="Tajawal ExtraBold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8" name="Picture 9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76E2AF42-EAAD-2DFD-44D4-CA0B4A6F2EB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84475" y="1607788"/>
            <a:ext cx="6797614" cy="4447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6999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3472" y="572245"/>
            <a:ext cx="594162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INSTALLING PYTHON LANGUAGE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8771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550" dirty="0">
                <a:solidFill>
                  <a:srgbClr val="0A1F61"/>
                </a:solidFill>
                <a:ea typeface="+mn-lt"/>
                <a:cs typeface="+mn-lt"/>
              </a:rPr>
              <a:t>On Linux</a:t>
            </a:r>
            <a:endParaRPr lang="en-US" sz="2550">
              <a:solidFill>
                <a:srgbClr val="0A1F61"/>
              </a:solidFill>
              <a:ea typeface="+mn-lt"/>
              <a:cs typeface="Tajawal ExtraBold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550" dirty="0" err="1">
                <a:ea typeface="+mn-lt"/>
                <a:cs typeface="+mn-lt"/>
              </a:rPr>
              <a:t>sudo</a:t>
            </a:r>
            <a:r>
              <a:rPr lang="en-US" sz="2550" dirty="0">
                <a:ea typeface="+mn-lt"/>
                <a:cs typeface="+mn-lt"/>
              </a:rPr>
              <a:t> apt install python3 python3-pip build-essential python3-dev</a:t>
            </a:r>
            <a:endParaRPr lang="en-US" sz="2550" dirty="0">
              <a:solidFill>
                <a:srgbClr val="0A1F6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8" name="Picture 9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959FB149-4CF0-4394-9950-E8743E69A2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64589" y="3285826"/>
            <a:ext cx="8062822" cy="251483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6066E3C-51A5-F3A2-0D67-1949653D28A9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1845493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3472" y="572245"/>
            <a:ext cx="594162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INSTALLING PYTHON LANGUAGE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8771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550" dirty="0">
                <a:solidFill>
                  <a:srgbClr val="0A1F61"/>
                </a:solidFill>
                <a:ea typeface="+mn-lt"/>
                <a:cs typeface="+mn-lt"/>
              </a:rPr>
              <a:t>On Mac</a:t>
            </a:r>
            <a:endParaRPr lang="en-US" sz="2550">
              <a:cs typeface="Calibri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550" dirty="0">
                <a:ea typeface="+mn-lt"/>
                <a:cs typeface="+mn-lt"/>
              </a:rPr>
              <a:t>Straightforward steps.</a:t>
            </a:r>
            <a:endParaRPr lang="en-US" sz="2550" dirty="0">
              <a:solidFill>
                <a:srgbClr val="0A1F6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8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9135B75E-646B-64E4-7F51-A2630E4781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74588" y="1634525"/>
            <a:ext cx="5891841" cy="414966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8F6B169-F57D-A676-FF96-881FE97B9C4D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0811809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3472" y="572245"/>
            <a:ext cx="255711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PYTHON IDEs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48474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550" dirty="0">
                <a:solidFill>
                  <a:srgbClr val="0A1F61"/>
                </a:solidFill>
                <a:ea typeface="+mn-lt"/>
                <a:cs typeface="+mn-lt"/>
              </a:rPr>
              <a:t>Python IDLE.</a:t>
            </a:r>
            <a:endParaRPr lang="en-US" sz="2550" dirty="0">
              <a:solidFill>
                <a:srgbClr val="0A1F6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12" name="Picture 12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17EAB03E-4003-A2FD-6A9A-6495689EF4B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67155" y="2845880"/>
            <a:ext cx="7789652" cy="293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7454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3472" y="572245"/>
            <a:ext cx="255711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PYTHON IDEs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8771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550" dirty="0">
                <a:solidFill>
                  <a:srgbClr val="0A1F61"/>
                </a:solidFill>
                <a:ea typeface="+mn-lt"/>
                <a:cs typeface="+mn-lt"/>
              </a:rPr>
              <a:t>Visual Studio Code (</a:t>
            </a:r>
            <a:r>
              <a:rPr lang="en-US" sz="2550" dirty="0" err="1">
                <a:solidFill>
                  <a:srgbClr val="0A1F61"/>
                </a:solidFill>
                <a:ea typeface="+mn-lt"/>
                <a:cs typeface="+mn-lt"/>
              </a:rPr>
              <a:t>VScode</a:t>
            </a:r>
            <a:r>
              <a:rPr lang="en-US" sz="2550" dirty="0">
                <a:solidFill>
                  <a:srgbClr val="0A1F61"/>
                </a:solidFill>
                <a:ea typeface="+mn-lt"/>
                <a:cs typeface="+mn-lt"/>
              </a:rPr>
              <a:t>)</a:t>
            </a:r>
            <a:endParaRPr lang="en-US" sz="2550">
              <a:solidFill>
                <a:srgbClr val="0A1F61"/>
              </a:solidFill>
              <a:cs typeface="Calibri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550" dirty="0">
                <a:ea typeface="+mn-lt"/>
                <a:cs typeface="+mn-lt"/>
                <a:hlinkClick r:id="rId6"/>
              </a:rPr>
              <a:t>Download</a:t>
            </a:r>
            <a:r>
              <a:rPr lang="en-US" sz="2550" dirty="0">
                <a:ea typeface="+mn-lt"/>
                <a:cs typeface="+mn-lt"/>
              </a:rPr>
              <a:t>.</a:t>
            </a:r>
            <a:endParaRPr lang="en-US" sz="2550" dirty="0">
              <a:solidFill>
                <a:srgbClr val="0A1F6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10" name="Picture 11" descr="Logo&#10;&#10;Description automatically generated">
            <a:extLst>
              <a:ext uri="{FF2B5EF4-FFF2-40B4-BE49-F238E27FC236}">
                <a16:creationId xmlns:a16="http://schemas.microsoft.com/office/drawing/2014/main" id="{858E0232-F704-824B-E530-4AC78A0B956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38777" y="2383766"/>
            <a:ext cx="5101087" cy="25505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76BC277-6048-0A84-83DD-00D4B0C0CD8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5552866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3472" y="572245"/>
            <a:ext cx="255711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PYTHON IDEs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8771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550" dirty="0">
                <a:solidFill>
                  <a:srgbClr val="0A1F61"/>
                </a:solidFill>
                <a:ea typeface="+mn-lt"/>
                <a:cs typeface="+mn-lt"/>
              </a:rPr>
              <a:t>Visual Studio Code (</a:t>
            </a:r>
            <a:r>
              <a:rPr lang="en-US" sz="2550" dirty="0" err="1">
                <a:solidFill>
                  <a:srgbClr val="0A1F61"/>
                </a:solidFill>
                <a:ea typeface="+mn-lt"/>
                <a:cs typeface="+mn-lt"/>
              </a:rPr>
              <a:t>VScode</a:t>
            </a:r>
            <a:r>
              <a:rPr lang="en-US" sz="2550" dirty="0">
                <a:solidFill>
                  <a:srgbClr val="0A1F61"/>
                </a:solidFill>
                <a:ea typeface="+mn-lt"/>
                <a:cs typeface="+mn-lt"/>
              </a:rPr>
              <a:t>)</a:t>
            </a:r>
            <a:endParaRPr lang="en-US" sz="2550">
              <a:solidFill>
                <a:srgbClr val="0A1F61"/>
              </a:solidFill>
              <a:cs typeface="Calibri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550" dirty="0">
                <a:solidFill>
                  <a:srgbClr val="000000"/>
                </a:solidFill>
                <a:cs typeface="Calibri"/>
              </a:rPr>
              <a:t>Python extension.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8" name="Picture 11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F9C8C80-4511-D97D-D54C-5BC58145E6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7570" y="3199841"/>
            <a:ext cx="10607614" cy="221235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CA84C86-AE2E-2694-FCA8-E02574F0CFBD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4668955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3472" y="572245"/>
            <a:ext cx="255711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PYTHON IDEs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8771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550" dirty="0" err="1">
                <a:solidFill>
                  <a:srgbClr val="0A1F61"/>
                </a:solidFill>
                <a:ea typeface="+mn-lt"/>
                <a:cs typeface="+mn-lt"/>
              </a:rPr>
              <a:t>Jupyter</a:t>
            </a:r>
            <a:r>
              <a:rPr lang="en-US" sz="2550" dirty="0">
                <a:solidFill>
                  <a:srgbClr val="0A1F61"/>
                </a:solidFill>
                <a:ea typeface="+mn-lt"/>
                <a:cs typeface="+mn-lt"/>
              </a:rPr>
              <a:t> Notebook.</a:t>
            </a:r>
            <a:endParaRPr lang="en-US" sz="2550">
              <a:solidFill>
                <a:srgbClr val="0A1F61"/>
              </a:solidFill>
              <a:cs typeface="Calibri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550" dirty="0">
                <a:ea typeface="+mn-lt"/>
                <a:cs typeface="+mn-lt"/>
                <a:hlinkClick r:id="rId7"/>
              </a:rPr>
              <a:t>Download</a:t>
            </a:r>
            <a:r>
              <a:rPr lang="en-US" sz="2550" dirty="0">
                <a:ea typeface="+mn-lt"/>
                <a:cs typeface="+mn-lt"/>
              </a:rPr>
              <a:t>.</a:t>
            </a:r>
            <a:endParaRPr lang="en-US" sz="2550" dirty="0">
              <a:solidFill>
                <a:srgbClr val="0A1F6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8" name="Picture 11" descr="Logo, company name&#10;&#10;Description automatically generated">
            <a:extLst>
              <a:ext uri="{FF2B5EF4-FFF2-40B4-BE49-F238E27FC236}">
                <a16:creationId xmlns:a16="http://schemas.microsoft.com/office/drawing/2014/main" id="{C6FBC50F-C091-0F53-FEB7-20CA0A671A7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61871" y="1867842"/>
            <a:ext cx="3318294" cy="3855561"/>
          </a:xfrm>
          <a:prstGeom prst="rect">
            <a:avLst/>
          </a:prstGeom>
        </p:spPr>
      </p:pic>
      <p:pic>
        <p:nvPicPr>
          <p:cNvPr id="13" name="Picture 11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1718531E-7053-436E-F782-3F5AC28AE57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3721" y="3100570"/>
            <a:ext cx="7530861" cy="241089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96916CD-14D1-6905-D0F2-74305299D025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8777878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3472" y="572245"/>
            <a:ext cx="255711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PYTHON IDEs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24468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550" dirty="0">
                <a:solidFill>
                  <a:srgbClr val="0A1F61"/>
                </a:solidFill>
                <a:ea typeface="+mn-lt"/>
                <a:cs typeface="+mn-lt"/>
              </a:rPr>
              <a:t>Online Editors:</a:t>
            </a:r>
            <a:endParaRPr lang="en-US" sz="2550">
              <a:solidFill>
                <a:srgbClr val="0A1F61"/>
              </a:solidFill>
              <a:cs typeface="Calibri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550" dirty="0">
                <a:ea typeface="+mn-lt"/>
                <a:cs typeface="+mn-lt"/>
                <a:hlinkClick r:id="rId7"/>
              </a:rPr>
              <a:t>Online Python</a:t>
            </a:r>
            <a:r>
              <a:rPr lang="en-US" sz="2550" dirty="0">
                <a:ea typeface="+mn-lt"/>
                <a:cs typeface="+mn-lt"/>
              </a:rPr>
              <a:t>.</a:t>
            </a:r>
          </a:p>
          <a:p>
            <a:pPr marL="742950" lvl="1" indent="-285750">
              <a:buFont typeface="Arial"/>
              <a:buChar char="•"/>
            </a:pPr>
            <a:endParaRPr lang="en-US" sz="2550" dirty="0">
              <a:ea typeface="+mn-lt"/>
              <a:cs typeface="+mn-lt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550" dirty="0">
                <a:ea typeface="+mn-lt"/>
                <a:cs typeface="+mn-lt"/>
                <a:hlinkClick r:id="rId8"/>
              </a:rPr>
              <a:t>Pynative</a:t>
            </a:r>
            <a:r>
              <a:rPr lang="en-US" sz="2550" dirty="0">
                <a:ea typeface="+mn-lt"/>
                <a:cs typeface="+mn-lt"/>
              </a:rPr>
              <a:t>.</a:t>
            </a:r>
            <a:endParaRPr lang="en-US" sz="2550" dirty="0">
              <a:cs typeface="Calibri"/>
            </a:endParaRPr>
          </a:p>
          <a:p>
            <a:pPr marL="742950" lvl="1" indent="-285750">
              <a:buFont typeface="Arial"/>
              <a:buChar char="•"/>
            </a:pPr>
            <a:endParaRPr lang="en-US" sz="2550" dirty="0">
              <a:solidFill>
                <a:srgbClr val="000000"/>
              </a:solidFill>
              <a:cs typeface="Calibri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550" dirty="0">
                <a:solidFill>
                  <a:srgbClr val="000000"/>
                </a:solidFill>
                <a:cs typeface="Calibri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Programiz</a:t>
            </a:r>
            <a:r>
              <a:rPr lang="en-US" sz="2550" dirty="0">
                <a:solidFill>
                  <a:srgbClr val="000000"/>
                </a:solidFill>
                <a:cs typeface="Calibri"/>
              </a:rPr>
              <a:t>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DE67DC0-135A-4E34-6B3E-27CFB6B1D0C3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1559406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3472" y="572245"/>
            <a:ext cx="532222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FIRST PROGRAM IN PYTHON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Using </a:t>
            </a:r>
            <a:r>
              <a:rPr lang="en-US" sz="2600" dirty="0" err="1">
                <a:solidFill>
                  <a:srgbClr val="0A1F61"/>
                </a:solidFill>
                <a:cs typeface="Tajawal ExtraBold"/>
              </a:rPr>
              <a:t>cmd</a:t>
            </a:r>
            <a:r>
              <a:rPr lang="en-US" sz="2600" dirty="0">
                <a:solidFill>
                  <a:srgbClr val="0A1F61"/>
                </a:solidFill>
                <a:cs typeface="Tajawal ExtraBold"/>
              </a:rPr>
              <a:t> (in Windows) or Terminal (in Linux) to do the following: 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Create code folder.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Create code file.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Python program files use .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py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extension.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Open code file in the text editor (or IDE).</a:t>
            </a:r>
            <a:endParaRPr lang="en-US" sz="2600">
              <a:solidFill>
                <a:srgbClr val="0A1F61"/>
              </a:solidFill>
              <a:cs typeface="Calibri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Write your code.</a:t>
            </a:r>
            <a:endParaRPr lang="en-US" sz="2600">
              <a:solidFill>
                <a:srgbClr val="0A1F61"/>
              </a:solidFill>
              <a:cs typeface="Calibri"/>
            </a:endParaRPr>
          </a:p>
          <a:p>
            <a:pPr lvl="1"/>
            <a:r>
              <a:rPr lang="en-US" sz="2600" dirty="0">
                <a:solidFill>
                  <a:srgbClr val="0A1F61"/>
                </a:solidFill>
                <a:cs typeface="Tajawal ExtraBold"/>
              </a:rPr>
              <a:t>     </a:t>
            </a:r>
            <a:r>
              <a:rPr lang="en-US" sz="2600" dirty="0">
                <a:solidFill>
                  <a:schemeClr val="accent6">
                    <a:lumMod val="75000"/>
                  </a:schemeClr>
                </a:solidFill>
                <a:cs typeface="Tajawal ExtraBold"/>
              </a:rPr>
              <a:t>print("I Love Python")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</p:spTree>
    <p:extLst>
      <p:ext uri="{BB962C8B-B14F-4D97-AF65-F5344CB8AC3E}">
        <p14:creationId xmlns:p14="http://schemas.microsoft.com/office/powerpoint/2010/main" val="15169840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3472" y="572245"/>
            <a:ext cx="532222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FIRST PROGRAM IN PYTHON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Using </a:t>
            </a:r>
            <a:r>
              <a:rPr lang="en-US" sz="2600" dirty="0" err="1">
                <a:solidFill>
                  <a:srgbClr val="0A1F61"/>
                </a:solidFill>
                <a:cs typeface="Tajawal ExtraBold"/>
              </a:rPr>
              <a:t>cmd</a:t>
            </a:r>
            <a:r>
              <a:rPr lang="en-US" sz="2600" dirty="0">
                <a:solidFill>
                  <a:srgbClr val="0A1F61"/>
                </a:solidFill>
                <a:cs typeface="Tajawal ExtraBold"/>
              </a:rPr>
              <a:t> (in Windows) or Terminal (in Linux) to do the following: 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Tajawal ExtraBold"/>
              </a:rPr>
              <a:t>Run your code in cmd.</a:t>
            </a:r>
          </a:p>
          <a:p>
            <a:pPr lvl="1"/>
            <a:r>
              <a:rPr lang="en-US" sz="2600" dirty="0">
                <a:solidFill>
                  <a:schemeClr val="accent1">
                    <a:lumMod val="75000"/>
                  </a:schemeClr>
                </a:solidFill>
                <a:cs typeface="Tajawal ExtraBold"/>
              </a:rPr>
              <a:t>     </a:t>
            </a:r>
            <a:r>
              <a:rPr lang="en-US" sz="2600" dirty="0">
                <a:solidFill>
                  <a:schemeClr val="accent6">
                    <a:lumMod val="75000"/>
                  </a:schemeClr>
                </a:solidFill>
                <a:cs typeface="Tajawal ExtraBold"/>
              </a:rPr>
              <a:t>python3 first.py</a:t>
            </a:r>
          </a:p>
          <a:p>
            <a:pPr lvl="1"/>
            <a:r>
              <a:rPr lang="en-US" sz="2600" dirty="0">
                <a:solidFill>
                  <a:schemeClr val="accent6">
                    <a:lumMod val="75000"/>
                  </a:schemeClr>
                </a:solidFill>
              </a:rPr>
              <a:t>     "/path/to/python3" "/path/to/code file/</a:t>
            </a:r>
            <a:r>
              <a:rPr lang="en-US" sz="2600" dirty="0">
                <a:solidFill>
                  <a:schemeClr val="accent6">
                    <a:lumMod val="75000"/>
                  </a:schemeClr>
                </a:solidFill>
                <a:ea typeface="+mn-lt"/>
                <a:cs typeface="+mn-lt"/>
              </a:rPr>
              <a:t>first.py</a:t>
            </a:r>
            <a:r>
              <a:rPr lang="en-US" sz="2600" dirty="0">
                <a:solidFill>
                  <a:schemeClr val="accent6">
                    <a:lumMod val="75000"/>
                  </a:schemeClr>
                </a:solidFill>
              </a:rPr>
              <a:t>"</a:t>
            </a:r>
            <a:endParaRPr lang="en-US" sz="2600">
              <a:solidFill>
                <a:schemeClr val="accent6">
                  <a:lumMod val="75000"/>
                </a:schemeClr>
              </a:solidFill>
              <a:cs typeface="Calibri"/>
            </a:endParaRPr>
          </a:p>
          <a:p>
            <a:pPr lvl="1"/>
            <a:r>
              <a:rPr lang="en-US" sz="2600" dirty="0">
                <a:solidFill>
                  <a:srgbClr val="0A1F61"/>
                </a:solidFill>
                <a:cs typeface="Tajawal ExtraBold"/>
              </a:rPr>
              <a:t>     </a:t>
            </a:r>
          </a:p>
          <a:p>
            <a:pPr lvl="1"/>
            <a:r>
              <a:rPr lang="en-US" sz="2600" dirty="0">
                <a:solidFill>
                  <a:srgbClr val="0A1F61"/>
                </a:solidFill>
                <a:cs typeface="Tajawal ExtraBold"/>
              </a:rPr>
              <a:t>In </a:t>
            </a:r>
            <a:r>
              <a:rPr lang="en-US" sz="2600" dirty="0" err="1">
                <a:solidFill>
                  <a:srgbClr val="0A1F61"/>
                </a:solidFill>
                <a:cs typeface="Tajawal ExtraBold"/>
              </a:rPr>
              <a:t>VScode</a:t>
            </a:r>
            <a:r>
              <a:rPr lang="en-US" sz="2600" dirty="0">
                <a:solidFill>
                  <a:srgbClr val="0A1F61"/>
                </a:solidFill>
                <a:cs typeface="Tajawal ExtraBold"/>
              </a:rPr>
              <a:t> IDE open new terminal to and press run button on top right.</a:t>
            </a:r>
            <a:endParaRPr lang="en-US" sz="2600" dirty="0">
              <a:solidFill>
                <a:srgbClr val="0A1F6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8F74CD0-275D-F3C5-E975-184E486B47A3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8417224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3472" y="572245"/>
            <a:ext cx="374551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SYNTAX IN PYTHON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48474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550" dirty="0">
                <a:solidFill>
                  <a:srgbClr val="0A1F61"/>
                </a:solidFill>
                <a:cs typeface="Tajawal ExtraBold"/>
              </a:rPr>
              <a:t>Based on </a:t>
            </a:r>
            <a:r>
              <a:rPr lang="en-US" sz="2550" dirty="0">
                <a:solidFill>
                  <a:srgbClr val="00B050"/>
                </a:solidFill>
                <a:cs typeface="Tajawal ExtraBold"/>
              </a:rPr>
              <a:t>INDENTATION </a:t>
            </a:r>
            <a:r>
              <a:rPr lang="en-US" sz="2550" dirty="0">
                <a:solidFill>
                  <a:srgbClr val="0A1F61"/>
                </a:solidFill>
                <a:cs typeface="Tajawal ExtraBold"/>
              </a:rPr>
              <a:t>even if one space!!! </a:t>
            </a:r>
            <a:endParaRPr lang="en-US" sz="255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8" name="Picture 9" descr="Graphical user interface, text, website&#10;&#10;Description automatically generated">
            <a:extLst>
              <a:ext uri="{FF2B5EF4-FFF2-40B4-BE49-F238E27FC236}">
                <a16:creationId xmlns:a16="http://schemas.microsoft.com/office/drawing/2014/main" id="{EA2F9585-4F2A-0262-8791-2F74B502510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7494" y="3265303"/>
            <a:ext cx="5302370" cy="1822640"/>
          </a:xfrm>
          <a:prstGeom prst="rect">
            <a:avLst/>
          </a:prstGeom>
        </p:spPr>
      </p:pic>
      <p:pic>
        <p:nvPicPr>
          <p:cNvPr id="10" name="Picture 11" descr="Text&#10;&#10;Description automatically generated">
            <a:extLst>
              <a:ext uri="{FF2B5EF4-FFF2-40B4-BE49-F238E27FC236}">
                <a16:creationId xmlns:a16="http://schemas.microsoft.com/office/drawing/2014/main" id="{5B5A19EC-3F6B-419B-E4AB-72CE7D64B5E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72582" y="3269502"/>
            <a:ext cx="4531024" cy="1814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98384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3472" y="572245"/>
            <a:ext cx="522284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FIRST PROGRAM IN PYTHON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>
                <a:solidFill>
                  <a:srgbClr val="0A1F61"/>
                </a:solidFill>
              </a:rPr>
              <a:t>Write a python code to sum two numbers num1 and num2.</a:t>
            </a:r>
          </a:p>
          <a:p>
            <a:pPr marL="285750" indent="-285750">
              <a:buFont typeface="Arial"/>
              <a:buChar char="•"/>
            </a:pPr>
            <a:endParaRPr lang="en-US" sz="2400" dirty="0">
              <a:solidFill>
                <a:srgbClr val="0A1F61"/>
              </a:solidFill>
              <a:cs typeface="Calibri"/>
            </a:endParaRPr>
          </a:p>
          <a:p>
            <a:pPr marL="742950" lvl="1" indent="-285750">
              <a:buFont typeface="Arial"/>
              <a:buChar char="•"/>
            </a:pPr>
            <a:r>
              <a:rPr lang="en-US" sz="2400" dirty="0">
                <a:solidFill>
                  <a:schemeClr val="accent6"/>
                </a:solidFill>
                <a:cs typeface="Calibri"/>
              </a:rPr>
              <a:t>Steps:</a:t>
            </a:r>
          </a:p>
          <a:p>
            <a:pPr marL="1200150" lvl="2" indent="-285750">
              <a:buFont typeface="Arial"/>
              <a:buChar char="•"/>
            </a:pPr>
            <a:r>
              <a:rPr lang="en-US" sz="2400" dirty="0">
                <a:solidFill>
                  <a:srgbClr val="0A1F61"/>
                </a:solidFill>
                <a:cs typeface="Calibri"/>
              </a:rPr>
              <a:t>Ask the user to enter the first number.</a:t>
            </a:r>
          </a:p>
          <a:p>
            <a:pPr marL="1200150" lvl="2" indent="-285750">
              <a:buFont typeface="Arial"/>
              <a:buChar char="•"/>
            </a:pPr>
            <a:endParaRPr lang="en-US" sz="2400" dirty="0">
              <a:solidFill>
                <a:srgbClr val="0A1F61"/>
              </a:solidFill>
              <a:cs typeface="Calibri"/>
            </a:endParaRPr>
          </a:p>
          <a:p>
            <a:pPr marL="1200150" lvl="2" indent="-285750">
              <a:buFont typeface="Arial"/>
              <a:buChar char="•"/>
            </a:pPr>
            <a:r>
              <a:rPr lang="en-US" sz="2400" dirty="0">
                <a:solidFill>
                  <a:srgbClr val="0A1F61"/>
                </a:solidFill>
                <a:cs typeface="Calibri"/>
              </a:rPr>
              <a:t>Ask the user to enter the second number.</a:t>
            </a:r>
          </a:p>
          <a:p>
            <a:pPr marL="1200150" lvl="2" indent="-285750">
              <a:buFont typeface="Arial"/>
              <a:buChar char="•"/>
            </a:pPr>
            <a:endParaRPr lang="en-US" sz="2400" dirty="0">
              <a:solidFill>
                <a:srgbClr val="0A1F61"/>
              </a:solidFill>
              <a:cs typeface="Calibri"/>
            </a:endParaRPr>
          </a:p>
          <a:p>
            <a:pPr marL="1200150" lvl="2" indent="-285750">
              <a:buFont typeface="Arial"/>
              <a:buChar char="•"/>
            </a:pPr>
            <a:r>
              <a:rPr lang="en-US" sz="2400" dirty="0">
                <a:solidFill>
                  <a:srgbClr val="0A1F61"/>
                </a:solidFill>
                <a:cs typeface="Calibri"/>
              </a:rPr>
              <a:t>Compute the summation of the input numbers.</a:t>
            </a:r>
          </a:p>
          <a:p>
            <a:pPr marL="1200150" lvl="2" indent="-285750">
              <a:buFont typeface="Arial"/>
              <a:buChar char="•"/>
            </a:pPr>
            <a:endParaRPr lang="en-US" sz="2400" dirty="0">
              <a:solidFill>
                <a:srgbClr val="0A1F61"/>
              </a:solidFill>
              <a:cs typeface="Calibri"/>
            </a:endParaRPr>
          </a:p>
          <a:p>
            <a:pPr marL="1200150" lvl="2" indent="-285750">
              <a:buFont typeface="Arial"/>
              <a:buChar char="•"/>
            </a:pPr>
            <a:r>
              <a:rPr lang="en-US" sz="2400" dirty="0">
                <a:solidFill>
                  <a:srgbClr val="0A1F61"/>
                </a:solidFill>
                <a:cs typeface="Calibri"/>
              </a:rPr>
              <a:t>Display the result.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</p:spTree>
    <p:extLst>
      <p:ext uri="{BB962C8B-B14F-4D97-AF65-F5344CB8AC3E}">
        <p14:creationId xmlns:p14="http://schemas.microsoft.com/office/powerpoint/2010/main" val="206339771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1</a:t>
            </a:r>
          </a:p>
        </p:txBody>
      </p:sp>
      <p:pic>
        <p:nvPicPr>
          <p:cNvPr id="8" name="Picture 9" descr="Diagram&#10;&#10;Description automatically generated">
            <a:extLst>
              <a:ext uri="{FF2B5EF4-FFF2-40B4-BE49-F238E27FC236}">
                <a16:creationId xmlns:a16="http://schemas.microsoft.com/office/drawing/2014/main" id="{FAABA46F-2C12-46D6-1A7E-3745360FCA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69720" y="1859275"/>
            <a:ext cx="6466935" cy="407397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CA6EC5E-B548-6EC3-38A5-9D02DB8B4727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/>
              <a:t>Cont'd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0E3A50-8AD3-7D24-7FB0-D233D393750B}"/>
              </a:ext>
            </a:extLst>
          </p:cNvPr>
          <p:cNvSpPr txBox="1"/>
          <p:nvPr/>
        </p:nvSpPr>
        <p:spPr>
          <a:xfrm>
            <a:off x="2463472" y="572245"/>
            <a:ext cx="522284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FIRST PROGRAM IN PYTHON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</p:spTree>
    <p:extLst>
      <p:ext uri="{BB962C8B-B14F-4D97-AF65-F5344CB8AC3E}">
        <p14:creationId xmlns:p14="http://schemas.microsoft.com/office/powerpoint/2010/main" val="39410304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179</Words>
  <Application>Microsoft Office PowerPoint</Application>
  <PresentationFormat>Widescreen</PresentationFormat>
  <Paragraphs>28</Paragraphs>
  <Slides>31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Minia University</cp:lastModifiedBy>
  <cp:revision>592</cp:revision>
  <dcterms:created xsi:type="dcterms:W3CDTF">2021-08-03T13:03:26Z</dcterms:created>
  <dcterms:modified xsi:type="dcterms:W3CDTF">2022-03-31T15:30:57Z</dcterms:modified>
</cp:coreProperties>
</file>