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271" r:id="rId4"/>
    <p:sldId id="313" r:id="rId5"/>
    <p:sldId id="495" r:id="rId6"/>
    <p:sldId id="276" r:id="rId7"/>
    <p:sldId id="496" r:id="rId8"/>
    <p:sldId id="497" r:id="rId9"/>
    <p:sldId id="498" r:id="rId10"/>
    <p:sldId id="499" r:id="rId11"/>
    <p:sldId id="500" r:id="rId12"/>
    <p:sldId id="501" r:id="rId13"/>
    <p:sldId id="502" r:id="rId14"/>
    <p:sldId id="503" r:id="rId15"/>
    <p:sldId id="504" r:id="rId16"/>
    <p:sldId id="505" r:id="rId17"/>
    <p:sldId id="506" r:id="rId18"/>
    <p:sldId id="507" r:id="rId19"/>
    <p:sldId id="508" r:id="rId20"/>
    <p:sldId id="509" r:id="rId21"/>
    <p:sldId id="510" r:id="rId22"/>
    <p:sldId id="511" r:id="rId23"/>
    <p:sldId id="494" r:id="rId24"/>
    <p:sldId id="512" r:id="rId25"/>
    <p:sldId id="513" r:id="rId26"/>
    <p:sldId id="306" r:id="rId27"/>
    <p:sldId id="514" r:id="rId28"/>
    <p:sldId id="516" r:id="rId29"/>
    <p:sldId id="518" r:id="rId30"/>
    <p:sldId id="519" r:id="rId31"/>
    <p:sldId id="520" r:id="rId32"/>
    <p:sldId id="521"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5"/>
            <p14:sldId id="276"/>
            <p14:sldId id="496"/>
            <p14:sldId id="497"/>
            <p14:sldId id="498"/>
            <p14:sldId id="499"/>
            <p14:sldId id="500"/>
            <p14:sldId id="501"/>
            <p14:sldId id="502"/>
            <p14:sldId id="503"/>
            <p14:sldId id="504"/>
            <p14:sldId id="505"/>
            <p14:sldId id="506"/>
            <p14:sldId id="507"/>
            <p14:sldId id="508"/>
            <p14:sldId id="509"/>
            <p14:sldId id="510"/>
            <p14:sldId id="511"/>
            <p14:sldId id="494"/>
            <p14:sldId id="512"/>
            <p14:sldId id="513"/>
            <p14:sldId id="306"/>
            <p14:sldId id="514"/>
            <p14:sldId id="516"/>
            <p14:sldId id="518"/>
            <p14:sldId id="519"/>
            <p14:sldId id="520"/>
            <p14:sldId id="521"/>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3738" autoAdjust="0"/>
  </p:normalViewPr>
  <p:slideViewPr>
    <p:cSldViewPr snapToGrid="0">
      <p:cViewPr>
        <p:scale>
          <a:sx n="70" d="100"/>
          <a:sy n="70" d="100"/>
        </p:scale>
        <p:origin x="-72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10/31/2023</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 xmlns:a16="http://schemas.microsoft.com/office/drawing/2014/main"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 xmlns:a16="http://schemas.microsoft.com/office/drawing/2014/main" id="{FFBC9732-D32E-DCF9-3982-D4B68F971747}"/>
              </a:ext>
            </a:extLst>
          </p:cNvPr>
          <p:cNvSpPr/>
          <p:nvPr/>
        </p:nvSpPr>
        <p:spPr>
          <a:xfrm>
            <a:off x="44172" y="2064989"/>
            <a:ext cx="12147828" cy="2529923"/>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a:t>
            </a:r>
            <a:r>
              <a:rPr lang="ar-EG" sz="2800" b="1" dirty="0">
                <a:solidFill>
                  <a:schemeClr val="bg1"/>
                </a:solidFill>
                <a:latin typeface="Times New Roman" panose="02020603050405020304" pitchFamily="18" charset="0"/>
              </a:rPr>
              <a:t>تأثير الذكاء الاصطناعي </a:t>
            </a:r>
            <a:r>
              <a:rPr lang="ar-EG" sz="2800" b="1" dirty="0" smtClean="0">
                <a:solidFill>
                  <a:schemeClr val="bg1"/>
                </a:solidFill>
                <a:latin typeface="Times New Roman" panose="02020603050405020304" pitchFamily="18" charset="0"/>
              </a:rPr>
              <a:t>على الحقوق </a:t>
            </a:r>
            <a:r>
              <a:rPr lang="ar-EG" sz="2800" b="1" dirty="0">
                <a:solidFill>
                  <a:schemeClr val="bg1"/>
                </a:solidFill>
                <a:latin typeface="Times New Roman" panose="02020603050405020304" pitchFamily="18" charset="0"/>
              </a:rPr>
              <a:t>المدنية.</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تأثير الذكاء الاصطناعي على مبادئ العدالة. </a:t>
            </a:r>
            <a:endParaRPr lang="ar-EG" sz="2800" b="1" dirty="0" smtClean="0">
              <a:solidFill>
                <a:schemeClr val="bg1"/>
              </a:solidFill>
              <a:latin typeface="Times New Roman" panose="02020603050405020304" pitchFamily="18" charset="0"/>
            </a:endParaRPr>
          </a:p>
          <a:p>
            <a:pPr>
              <a:lnSpc>
                <a:spcPct val="120000"/>
              </a:lnSpc>
            </a:pPr>
            <a:endParaRPr lang="en-US" sz="32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2794841" y="658046"/>
            <a:ext cx="5150769" cy="523220"/>
          </a:xfrm>
          <a:prstGeom prst="rect">
            <a:avLst/>
          </a:prstGeom>
          <a:noFill/>
        </p:spPr>
        <p:txBody>
          <a:bodyPr wrap="non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تأثير الذكاء الاصطناعي على حقوق الإنسان</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107976" y="899652"/>
            <a:ext cx="5513274"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تأثير الذكاء الاصطناعي على حقوق الإنسان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043588"/>
            <a:ext cx="12192000" cy="4081117"/>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u="sng" dirty="0">
                <a:solidFill>
                  <a:schemeClr val="bg1"/>
                </a:solidFill>
                <a:latin typeface="Arial" pitchFamily="34" charset="0"/>
                <a:cs typeface="Arial" pitchFamily="34" charset="0"/>
              </a:rPr>
              <a:t>تعد حقوق الإنسان من أهم الركائز التي ينبني عليها النظام القانوني</a:t>
            </a:r>
            <a:r>
              <a:rPr lang="ar-EG" sz="2400" b="1" dirty="0">
                <a:solidFill>
                  <a:schemeClr val="bg1"/>
                </a:solidFill>
                <a:latin typeface="Arial" pitchFamily="34" charset="0"/>
                <a:cs typeface="Arial" pitchFamily="34" charset="0"/>
              </a:rPr>
              <a:t>، في دولة الحق والقانون، فالقانون يعمل على حماية الحقوق والحد من تعسف السلطة العامة من المساس بها، الأمر الذي يجعل أي فرد ينتمي لدولة وله جنسيتها يتمتع بالحقوق المكرسة في قوانينها، ولعل الدستور، الذي يعد أسمى القوانين، هو الأولى بالتنصيص وتكريس حقوق الأفراد، حتى تكون بمعزل عن أي انتهاك لها وعدم المساس بها.</a:t>
            </a:r>
          </a:p>
          <a:p>
            <a:pPr indent="-457200" algn="just" rtl="1">
              <a:lnSpc>
                <a:spcPct val="120000"/>
              </a:lnSpc>
              <a:buFont typeface="Wingdings" pitchFamily="2" charset="2"/>
              <a:buChar char="q"/>
            </a:pPr>
            <a:r>
              <a:rPr lang="ar-EG" sz="2400" b="1" u="sng" dirty="0">
                <a:solidFill>
                  <a:schemeClr val="bg1"/>
                </a:solidFill>
                <a:latin typeface="Arial" pitchFamily="34" charset="0"/>
                <a:cs typeface="Arial" pitchFamily="34" charset="0"/>
              </a:rPr>
              <a:t>فإذا كان القانون الدستوري يسهم في الحفاظ وصون الحقوق على المستوى الوطني، </a:t>
            </a:r>
            <a:r>
              <a:rPr lang="ar-EG" sz="2400" b="1" dirty="0">
                <a:solidFill>
                  <a:schemeClr val="bg1"/>
                </a:solidFill>
                <a:latin typeface="Arial" pitchFamily="34" charset="0"/>
                <a:cs typeface="Arial" pitchFamily="34" charset="0"/>
              </a:rPr>
              <a:t>فإنه على المستوى الدولي نجد حتى المعاهدات والاتفاقيات الدولية تسهم بدورها في تنظيم حقوق الإنسان، مما يجعلها تزرع في نفوس الأفراد </a:t>
            </a:r>
            <a:r>
              <a:rPr lang="ar-EG" sz="2400" b="1" dirty="0" smtClean="0">
                <a:solidFill>
                  <a:schemeClr val="bg1"/>
                </a:solidFill>
                <a:latin typeface="Arial" pitchFamily="34" charset="0"/>
                <a:cs typeface="Arial" pitchFamily="34" charset="0"/>
              </a:rPr>
              <a:t>نوعاً </a:t>
            </a:r>
            <a:r>
              <a:rPr lang="ar-EG" sz="2400" b="1" dirty="0">
                <a:solidFill>
                  <a:schemeClr val="bg1"/>
                </a:solidFill>
                <a:latin typeface="Arial" pitchFamily="34" charset="0"/>
                <a:cs typeface="Arial" pitchFamily="34" charset="0"/>
              </a:rPr>
              <a:t>من الاطمئنان، وأن حقوقهم محمية قانونا لا يمكن انتهاكها، وهو ما يتضح في أرض الواقع، إذ كل من سولت له نفسه المساس بحق من هذه الحقوق، إلا ويجد الدولة بمختلف أجهزتها وفاعليها تكون في مواجهته لرد الاعتبار لصاحب الحق وحمايته بشتى الطرق.</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107976" y="899652"/>
            <a:ext cx="5513274"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تأثير الذكاء الاصطناعي على حقوق الإنسان</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043588"/>
            <a:ext cx="12192000" cy="2710742"/>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غير إن الطفرة التي يعرفها العالم نتيجة التكنولوجيا، وظهور وسائل حديثة في التواصل والاتصال وحتى في المعاملات، أضحى من البديهي معرفة مكانة حقوق الإنسان في ظل هذا المجال الرقمي لما له من أهمية، بمعنى أن حقوق الإنسان لا يتم الحديث عنها فيما هو تقليدي فقط، بل أصبح الحديث عن حقوق أخرى ذات صلة بالعالم الافتراضي.</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ولعل الذكاء الاصطناعي واستخدام تقنياته وخوارزمياته في معاملات الأفراد في مختلف مناحي الحياة، قد يطرح إشكالات في مدى انتهاكه للحقوق المدنية المخولة </a:t>
            </a:r>
            <a:r>
              <a:rPr lang="ar-EG" sz="2400" b="1" dirty="0" smtClean="0">
                <a:solidFill>
                  <a:schemeClr val="bg1"/>
                </a:solidFill>
                <a:latin typeface="Arial" pitchFamily="34" charset="0"/>
                <a:cs typeface="Arial" pitchFamily="34" charset="0"/>
              </a:rPr>
              <a:t>للأفراد، </a:t>
            </a:r>
            <a:r>
              <a:rPr lang="ar-EG" sz="2400" b="1" dirty="0">
                <a:solidFill>
                  <a:schemeClr val="bg1"/>
                </a:solidFill>
                <a:latin typeface="Arial" pitchFamily="34" charset="0"/>
                <a:cs typeface="Arial" pitchFamily="34" charset="0"/>
              </a:rPr>
              <a:t>ثم مدى انتهاكه لمجال </a:t>
            </a:r>
            <a:r>
              <a:rPr lang="ar-EG" sz="2400" b="1" dirty="0" smtClean="0">
                <a:solidFill>
                  <a:schemeClr val="bg1"/>
                </a:solidFill>
                <a:latin typeface="Arial" pitchFamily="34" charset="0"/>
                <a:cs typeface="Arial" pitchFamily="34" charset="0"/>
              </a:rPr>
              <a:t>العدالة، </a:t>
            </a:r>
            <a:r>
              <a:rPr lang="ar-EG" sz="2400" b="1" dirty="0">
                <a:solidFill>
                  <a:schemeClr val="bg1"/>
                </a:solidFill>
                <a:latin typeface="Arial" pitchFamily="34" charset="0"/>
                <a:cs typeface="Arial" pitchFamily="34" charset="0"/>
              </a:rPr>
              <a:t>مع البحث كذلك عن قدرة القوانين المطبقة للحد من هذا الانتهاك</a:t>
            </a:r>
            <a:r>
              <a:rPr lang="ar-EG" sz="2400" b="1" dirty="0" smtClean="0">
                <a:solidFill>
                  <a:schemeClr val="bg1"/>
                </a:solidFill>
                <a:latin typeface="Arial" pitchFamily="34" charset="0"/>
                <a:cs typeface="Arial" pitchFamily="34" charset="0"/>
              </a:rPr>
              <a:t>. ونشير لكل ذلك على النحو التالي:</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89600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1866774"/>
            <a:ext cx="11661840" cy="4185761"/>
          </a:xfrm>
          <a:prstGeom prst="rect">
            <a:avLst/>
          </a:prstGeom>
          <a:noFill/>
        </p:spPr>
        <p:txBody>
          <a:bodyPr wrap="square" rtlCol="0">
            <a:spAutoFit/>
          </a:bodyPr>
          <a:lstStyle/>
          <a:p>
            <a:pPr algn="just" rtl="1"/>
            <a:r>
              <a:rPr lang="ar-EG" sz="26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إن إقرار حقوق الأفراد داخل دولة ما، </a:t>
            </a:r>
            <a:r>
              <a:rPr lang="ar-EG" sz="2400" dirty="0" smtClean="0">
                <a:solidFill>
                  <a:srgbClr val="2D3956"/>
                </a:solidFill>
                <a:latin typeface="Times New Roman" panose="02020603050405020304" pitchFamily="18" charset="0"/>
              </a:rPr>
              <a:t>فيه </a:t>
            </a:r>
            <a:r>
              <a:rPr lang="ar-EG" sz="2400" dirty="0">
                <a:solidFill>
                  <a:srgbClr val="2D3956"/>
                </a:solidFill>
                <a:latin typeface="Times New Roman" panose="02020603050405020304" pitchFamily="18" charset="0"/>
              </a:rPr>
              <a:t>اعتراف صريح بالسهر على حماية هؤلاء الأفراد من أي اعتداء أو انتهاك خارجي قد يصيبهم، </a:t>
            </a:r>
            <a:r>
              <a:rPr lang="ar-EG" sz="2400" b="1" u="sng" dirty="0">
                <a:solidFill>
                  <a:srgbClr val="2D3956"/>
                </a:solidFill>
                <a:latin typeface="Times New Roman" panose="02020603050405020304" pitchFamily="18" charset="0"/>
              </a:rPr>
              <a:t>فالفرد منذ أن يولد تولد معه للعالم المحسوس حقوقا تتعلق بالنسب والجنسية وغيرها</a:t>
            </a:r>
            <a:r>
              <a:rPr lang="ar-EG" sz="2400" dirty="0">
                <a:solidFill>
                  <a:srgbClr val="2D3956"/>
                </a:solidFill>
                <a:latin typeface="Times New Roman" panose="02020603050405020304" pitchFamily="18" charset="0"/>
              </a:rPr>
              <a:t>.... نفس الشيء بالنسبة للمواطنين الموجودين في دولة ما، فالدول تحاول جاهدة حماية مصالح رعاياها أينما حلوا وارتحلوا، وهذه الحماية لا تنشأ . الأخرى من فراغ؛ بل إن الفرد هو من يكتسبها من خلال حصوله على جنسية البلد الذي ترعرع فيه. </a:t>
            </a:r>
          </a:p>
          <a:p>
            <a:pPr algn="just" rtl="1"/>
            <a:r>
              <a:rPr lang="ar-EG" sz="2400" dirty="0" smtClean="0">
                <a:solidFill>
                  <a:srgbClr val="2D3956"/>
                </a:solidFill>
                <a:latin typeface="Times New Roman" panose="02020603050405020304" pitchFamily="18" charset="0"/>
              </a:rPr>
              <a:t>- ولذلك </a:t>
            </a:r>
            <a:r>
              <a:rPr lang="ar-EG" sz="2400" dirty="0">
                <a:solidFill>
                  <a:srgbClr val="2D3956"/>
                </a:solidFill>
                <a:latin typeface="Times New Roman" panose="02020603050405020304" pitchFamily="18" charset="0"/>
              </a:rPr>
              <a:t>فمنح الحقوق والحريات له ما هو إلا اعتراف به وبوجوده ضمن مواطني الدولة، غير إنه أحيانا قد يتم المساس بهاته الحقوق المدنية التي يتمتع بها الأفراد، خاصة إذا علمنا أن الذكاء الاصطناعي ما هو إلا عبارة عن تطور تكنولوجي فرضه عصر الرقمنة، ومن ثم فقد لا يكون فيه ضمانات حمائية للحقوق المدنية للأفراد</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فالبيانات </a:t>
            </a:r>
            <a:r>
              <a:rPr lang="ar-EG" sz="2400" b="1" u="sng" dirty="0">
                <a:solidFill>
                  <a:srgbClr val="2D3956"/>
                </a:solidFill>
                <a:latin typeface="Times New Roman" panose="02020603050405020304" pitchFamily="18" charset="0"/>
              </a:rPr>
              <a:t>الشخصية للأفراد قد تكون معرضة للانتهاك في أي وقت ومحتملة للاختراق، لكون أن التكنولوجيا لا وثوق فيها بتاتا (</a:t>
            </a:r>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بله عن الحق في الخصوصية الذي قد يكون هو الآخر معرضا للانتهاك، على اعتبار أن التكنولوجيا دخلت لكل بيت من بيوتنا، وكشفت عن أمور لم تكن واضحة في عصر ما قبل التكنولوجيا، ولم تعد الخصوصية خصوصية بل انكشفت للوجود (</a:t>
            </a:r>
            <a:r>
              <a:rPr lang="ar-EG" sz="2400" b="1" u="sng" dirty="0" smtClean="0">
                <a:solidFill>
                  <a:srgbClr val="2D3956"/>
                </a:solidFill>
                <a:latin typeface="Times New Roman" panose="02020603050405020304" pitchFamily="18" charset="0"/>
              </a:rPr>
              <a:t>ثانياً).</a:t>
            </a:r>
            <a:endParaRPr lang="ar-EG" sz="2400" b="1" u="sng"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1956000"/>
            <a:ext cx="11661840"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smtClean="0">
                <a:solidFill>
                  <a:srgbClr val="2D3956"/>
                </a:solidFill>
                <a:latin typeface="Times New Roman" panose="02020603050405020304" pitchFamily="18" charset="0"/>
              </a:rPr>
              <a:t>-</a:t>
            </a:r>
            <a:r>
              <a:rPr lang="ar-EG" sz="2400" b="1" u="sng" dirty="0" smtClean="0">
                <a:solidFill>
                  <a:srgbClr val="2D3956"/>
                </a:solidFill>
                <a:latin typeface="Times New Roman" panose="02020603050405020304" pitchFamily="18" charset="0"/>
              </a:rPr>
              <a:t>إن </a:t>
            </a:r>
            <a:r>
              <a:rPr lang="ar-EG" sz="2400" b="1" u="sng" dirty="0">
                <a:solidFill>
                  <a:srgbClr val="2D3956"/>
                </a:solidFill>
                <a:latin typeface="Times New Roman" panose="02020603050405020304" pitchFamily="18" charset="0"/>
              </a:rPr>
              <a:t>الإنسان كان منذ القدم هدفا وموضوعا للمعلومات، سواء بإرادته الحرة أو بفعل الإكراه</a:t>
            </a:r>
            <a:r>
              <a:rPr lang="ar-EG" sz="2400" dirty="0">
                <a:solidFill>
                  <a:srgbClr val="2D3956"/>
                </a:solidFill>
                <a:latin typeface="Times New Roman" panose="02020603050405020304" pitchFamily="18" charset="0"/>
              </a:rPr>
              <a:t>، فهذه المعلومات تتضمن معطيات شخصية، وتعد عاملا أساسيا في التواصل، وفي التعرف على سلوك الأفراد داخل </a:t>
            </a:r>
            <a:r>
              <a:rPr lang="ar-EG" sz="2400" dirty="0" smtClean="0">
                <a:solidFill>
                  <a:srgbClr val="2D3956"/>
                </a:solidFill>
                <a:latin typeface="Times New Roman" panose="02020603050405020304" pitchFamily="18" charset="0"/>
              </a:rPr>
              <a:t>المجتمع, </a:t>
            </a:r>
            <a:r>
              <a:rPr lang="ar-EG" sz="2400" dirty="0">
                <a:solidFill>
                  <a:srgbClr val="2D3956"/>
                </a:solidFill>
                <a:latin typeface="Times New Roman" panose="02020603050405020304" pitchFamily="18" charset="0"/>
              </a:rPr>
              <a:t>ولولاها لما استطاع أحد التعرف على أحد، فهي تعد من أهم المعلومات التي يمكن أن يتميز بها كل فرد من أفراد المجتمع، والتي تختلف من شخص لآخر. </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وقبل </a:t>
            </a:r>
            <a:r>
              <a:rPr lang="ar-EG" sz="2400" b="1" u="sng" dirty="0">
                <a:solidFill>
                  <a:srgbClr val="2D3956"/>
                </a:solidFill>
                <a:latin typeface="Times New Roman" panose="02020603050405020304" pitchFamily="18" charset="0"/>
              </a:rPr>
              <a:t>هذا وذاك، فالكل يتفق على أن الانتشار الواسع في استعمال التكنولوجيا، أدى إلى تزايد حدة التهديدات التي يمكن أن تمس خصوصية البيانات الشخصية للأفراد في المجال الرقمي أو الافتراضي، </a:t>
            </a:r>
            <a:r>
              <a:rPr lang="ar-EG" sz="2400" dirty="0">
                <a:solidFill>
                  <a:srgbClr val="2D3956"/>
                </a:solidFill>
                <a:latin typeface="Times New Roman" panose="02020603050405020304" pitchFamily="18" charset="0"/>
              </a:rPr>
              <a:t>حيث إن بيانات الأشخاص لم تعد حبيسة ومدونة في الأوراق التقليدية، بل إن كل فرد أصبح بمجرد ما يتصفح عالم الأنترنت، قد يقوم هذا الأخير تلقائيا بتخزين معلوماته الشخصية بشكل آلي دون الحاجة في ذلك لأخذ الإذن من صاحبها</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91914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1956000"/>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b="1" u="sng" dirty="0" smtClean="0">
                <a:solidFill>
                  <a:srgbClr val="2D3956"/>
                </a:solidFill>
                <a:latin typeface="Times New Roman" panose="02020603050405020304" pitchFamily="18" charset="0"/>
              </a:rPr>
              <a:t>- ولذلك </a:t>
            </a:r>
            <a:r>
              <a:rPr lang="ar-EG" sz="2400" b="1" u="sng" dirty="0">
                <a:solidFill>
                  <a:srgbClr val="2D3956"/>
                </a:solidFill>
                <a:latin typeface="Times New Roman" panose="02020603050405020304" pitchFamily="18" charset="0"/>
              </a:rPr>
              <a:t>فإن العالم الرقمي وتطوراته أسهم بشكل كبير في تعريض معطيات الأفراد الشخصية إلى الانتهاك، </a:t>
            </a:r>
            <a:r>
              <a:rPr lang="ar-EG" sz="2400" dirty="0">
                <a:solidFill>
                  <a:srgbClr val="2D3956"/>
                </a:solidFill>
                <a:latin typeface="Times New Roman" panose="02020603050405020304" pitchFamily="18" charset="0"/>
              </a:rPr>
              <a:t>أي أن كل فرد قد يصبح معملا لإنتاج المعلومات حول نفسه سواء عبر تطبيقات الأنترنت المنتشرة أو تطبيقات الهاتف </a:t>
            </a:r>
            <a:r>
              <a:rPr lang="ar-EG" sz="2400" dirty="0" smtClean="0">
                <a:solidFill>
                  <a:srgbClr val="2D3956"/>
                </a:solidFill>
                <a:latin typeface="Times New Roman" panose="02020603050405020304" pitchFamily="18" charset="0"/>
              </a:rPr>
              <a:t>النقال، </a:t>
            </a:r>
            <a:r>
              <a:rPr lang="ar-EG" sz="2400" dirty="0">
                <a:solidFill>
                  <a:srgbClr val="2D3956"/>
                </a:solidFill>
                <a:latin typeface="Times New Roman" panose="02020603050405020304" pitchFamily="18" charset="0"/>
              </a:rPr>
              <a:t>ولا يبقى سوى أن يتم تنظيمها وجمعها عبر استخدام خوارزميات ذكية تمكن من تصنيفها وتميزها، لإعداد في النهاية دليلا متكاملا لكل فرد مع بياناته الشخصية ومراقبة </a:t>
            </a:r>
            <a:r>
              <a:rPr lang="ar-EG" sz="2400" dirty="0" smtClean="0">
                <a:solidFill>
                  <a:srgbClr val="2D3956"/>
                </a:solidFill>
                <a:latin typeface="Times New Roman" panose="02020603050405020304" pitchFamily="18" charset="0"/>
              </a:rPr>
              <a:t>تحركاته </a:t>
            </a:r>
            <a:r>
              <a:rPr lang="ar-EG" sz="2400" dirty="0">
                <a:solidFill>
                  <a:srgbClr val="2D3956"/>
                </a:solidFill>
                <a:latin typeface="Times New Roman" panose="02020603050405020304" pitchFamily="18" charset="0"/>
              </a:rPr>
              <a:t>وغيرها.....</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فتبادل </a:t>
            </a:r>
            <a:r>
              <a:rPr lang="ar-EG" sz="2400" b="1" u="sng" dirty="0">
                <a:solidFill>
                  <a:srgbClr val="2D3956"/>
                </a:solidFill>
                <a:latin typeface="Times New Roman" panose="02020603050405020304" pitchFamily="18" charset="0"/>
              </a:rPr>
              <a:t>المعلومات إذن بين الدول اعتبر مسألة لا غنى عنها، </a:t>
            </a:r>
            <a:r>
              <a:rPr lang="ar-EG" sz="2400" b="1" u="sng" dirty="0" smtClean="0">
                <a:solidFill>
                  <a:srgbClr val="2D3956"/>
                </a:solidFill>
                <a:latin typeface="Times New Roman" panose="02020603050405020304" pitchFamily="18" charset="0"/>
              </a:rPr>
              <a:t>خصوصاً </a:t>
            </a:r>
            <a:r>
              <a:rPr lang="ar-EG" sz="2400" b="1" u="sng" dirty="0">
                <a:solidFill>
                  <a:srgbClr val="2D3956"/>
                </a:solidFill>
                <a:latin typeface="Times New Roman" panose="02020603050405020304" pitchFamily="18" charset="0"/>
              </a:rPr>
              <a:t>وأن هذا يدخل في مجال التعاون القضائي بينهما، فأحيانا قد يكون لهذا التبادل محاسن عدة إذا ما تعلق الأمر بمسألة البحث عن المتطرفين ومرتكبي الجرائم الخطيرة أو في مسألة نظام تسليم المجرمين، </a:t>
            </a:r>
            <a:r>
              <a:rPr lang="ar-EG" sz="2400" dirty="0">
                <a:solidFill>
                  <a:srgbClr val="2D3956"/>
                </a:solidFill>
                <a:latin typeface="Times New Roman" panose="02020603050405020304" pitchFamily="18" charset="0"/>
              </a:rPr>
              <a:t>فهنا نجد أن أمن المجتمع يصيبه تهديد وزعزعة استقراره، غير أنه قد يصل أحيانا هذا التبادل إلى درجة يمكن معه المس بحقوق الأفراد، وإلحاق بهم أضرارا كثيرة نتيجة إفشاء معلوماتهم الشخصية للعموم أو إظهارها في مواقع رقمية ما كان أصحابها ليظهروها حتى وإن تم الحصول على إذن منهم.</a:t>
            </a:r>
          </a:p>
          <a:p>
            <a:pPr algn="just" rtl="1"/>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444771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1925735"/>
            <a:ext cx="11661840" cy="4893647"/>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وأمام هذا التطور التكنولوجي ونتيجة لإمكانية تعريض بيانات الأفراد الشخصية للانتهاك، وبالنظر إلى أنه أضحى من الصعب محاصرة التقنيات الجديدة، فقد دفع هذا الأمر إلى إصدار نصوص تشريعية وقوانين تضفي نوع من الحماية القانونية للمعطيات ذات الطبيعة الشخصية، </a:t>
            </a:r>
            <a:r>
              <a:rPr lang="ar-EG" sz="2400" b="1" u="sng" dirty="0">
                <a:solidFill>
                  <a:srgbClr val="2D3956"/>
                </a:solidFill>
                <a:latin typeface="Times New Roman" panose="02020603050405020304" pitchFamily="18" charset="0"/>
              </a:rPr>
              <a:t>فهل أسهمت التشريعات الدولية والوطنية في الحد من انتهاك لهذا الحق؟ وهل يمكن إعمال هذه النصوص القانونية في علاقاتها بالذكاء الاصطناعي إذا ما علمنا أن بيانات الأفراد تكون مكشوفة أمام هذه التقنيات؟ وكيف يمكن حماية هذه البيانات من الاعتداء في ظل عدم تنظيم تقنيات الذكاء الاصطناعي؟</a:t>
            </a:r>
          </a:p>
          <a:p>
            <a:pPr algn="just" rtl="1"/>
            <a:r>
              <a:rPr lang="ar-EG" sz="2400" dirty="0">
                <a:solidFill>
                  <a:srgbClr val="2D3956"/>
                </a:solidFill>
                <a:latin typeface="Times New Roman" panose="02020603050405020304" pitchFamily="18" charset="0"/>
              </a:rPr>
              <a:t>إن هاجس الدول </a:t>
            </a:r>
            <a:r>
              <a:rPr lang="ar-EG" sz="2400" dirty="0" smtClean="0">
                <a:solidFill>
                  <a:srgbClr val="2D3956"/>
                </a:solidFill>
                <a:latin typeface="Times New Roman" panose="02020603050405020304" pitchFamily="18" charset="0"/>
              </a:rPr>
              <a:t>حالياً </a:t>
            </a:r>
            <a:r>
              <a:rPr lang="ar-EG" sz="2400" dirty="0">
                <a:solidFill>
                  <a:srgbClr val="2D3956"/>
                </a:solidFill>
                <a:latin typeface="Times New Roman" panose="02020603050405020304" pitchFamily="18" charset="0"/>
              </a:rPr>
              <a:t>ينحو منحى تكريس حقوق الإنسان والحفاظ عليها من أي انتهاك وهو ما يتضح من خلال تكريسها لعدة حقوق منها الحق في حماية المعطيات والبيانات </a:t>
            </a:r>
            <a:r>
              <a:rPr lang="ar-EG" sz="2400" dirty="0" smtClean="0">
                <a:solidFill>
                  <a:srgbClr val="2D3956"/>
                </a:solidFill>
                <a:latin typeface="Times New Roman" panose="02020603050405020304" pitchFamily="18" charset="0"/>
              </a:rPr>
              <a:t>الشخصية، </a:t>
            </a:r>
            <a:r>
              <a:rPr lang="ar-EG" sz="2400" dirty="0">
                <a:solidFill>
                  <a:srgbClr val="2D3956"/>
                </a:solidFill>
                <a:latin typeface="Times New Roman" panose="02020603050405020304" pitchFamily="18" charset="0"/>
              </a:rPr>
              <a:t>حيث إن أغلب الدول قامت بإصدار قوانين ملائمة تنظم هذا الحق.</a:t>
            </a:r>
          </a:p>
          <a:p>
            <a:pPr algn="just" rtl="1"/>
            <a:r>
              <a:rPr lang="ar-EG" sz="2400" dirty="0">
                <a:solidFill>
                  <a:srgbClr val="2D3956"/>
                </a:solidFill>
                <a:latin typeface="Times New Roman" panose="02020603050405020304" pitchFamily="18" charset="0"/>
              </a:rPr>
              <a:t>كالتشريع الفرنسي الذي نظم قانونا سنة 1978 أسماه حماية البيانات </a:t>
            </a:r>
            <a:r>
              <a:rPr lang="ar-EG" sz="2400" dirty="0" smtClean="0">
                <a:solidFill>
                  <a:srgbClr val="2D3956"/>
                </a:solidFill>
                <a:latin typeface="Times New Roman" panose="02020603050405020304" pitchFamily="18" charset="0"/>
              </a:rPr>
              <a:t>والحريات، </a:t>
            </a:r>
            <a:r>
              <a:rPr lang="ar-EG" sz="2400" dirty="0">
                <a:solidFill>
                  <a:srgbClr val="2D3956"/>
                </a:solidFill>
                <a:latin typeface="Times New Roman" panose="02020603050405020304" pitchFamily="18" charset="0"/>
              </a:rPr>
              <a:t>بالإضافة إلى التشريع المصري الذي أصدر القانون رقم 151 لسنة 2020 المتعلق بحماية البيانات </a:t>
            </a:r>
            <a:r>
              <a:rPr lang="ar-EG" sz="2400" dirty="0" smtClean="0">
                <a:solidFill>
                  <a:srgbClr val="2D3956"/>
                </a:solidFill>
                <a:latin typeface="Times New Roman" panose="02020603050405020304" pitchFamily="18" charset="0"/>
              </a:rPr>
              <a:t>الشخصية، </a:t>
            </a:r>
            <a:r>
              <a:rPr lang="ar-EG" sz="2400" dirty="0">
                <a:solidFill>
                  <a:srgbClr val="2D3956"/>
                </a:solidFill>
                <a:latin typeface="Times New Roman" panose="02020603050405020304" pitchFamily="18" charset="0"/>
              </a:rPr>
              <a:t>والمشرع المغربي بدوره لم يسلم من هذا التنظيم بل هو الآخر أصدر القانون رقم 09.08 سنة 2009 والمتعلق بحماية الأشخاص الذاتيين تجاه معالجة المعطيات </a:t>
            </a:r>
            <a:r>
              <a:rPr lang="ar-EG" sz="2400" dirty="0" smtClean="0">
                <a:solidFill>
                  <a:srgbClr val="2D3956"/>
                </a:solidFill>
                <a:latin typeface="Times New Roman" panose="02020603050405020304" pitchFamily="18" charset="0"/>
              </a:rPr>
              <a:t>الشخصية.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26568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1956000"/>
            <a:ext cx="11661840"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ويلاحظ </a:t>
            </a:r>
            <a:r>
              <a:rPr lang="ar-EG" sz="2400" b="1" u="sng" dirty="0">
                <a:solidFill>
                  <a:srgbClr val="2D3956"/>
                </a:solidFill>
                <a:latin typeface="Times New Roman" panose="02020603050405020304" pitchFamily="18" charset="0"/>
              </a:rPr>
              <a:t>أن حماية المعطيات الشخصية أضحت ضرورة تشريعية لكل الدول</a:t>
            </a:r>
            <a:r>
              <a:rPr lang="ar-EG" sz="2400" dirty="0">
                <a:solidFill>
                  <a:srgbClr val="2D3956"/>
                </a:solidFill>
                <a:latin typeface="Times New Roman" panose="02020603050405020304" pitchFamily="18" charset="0"/>
              </a:rPr>
              <a:t>، فالحق في الحماية يبدأ بمجرد ما تتم معالجة هذه </a:t>
            </a:r>
            <a:r>
              <a:rPr lang="ar-EG" sz="2400" dirty="0" smtClean="0">
                <a:solidFill>
                  <a:srgbClr val="2D3956"/>
                </a:solidFill>
                <a:latin typeface="Times New Roman" panose="02020603050405020304" pitchFamily="18" charset="0"/>
              </a:rPr>
              <a:t>المعطياتـ </a:t>
            </a:r>
            <a:r>
              <a:rPr lang="ar-EG" sz="2400" dirty="0">
                <a:solidFill>
                  <a:srgbClr val="2D3956"/>
                </a:solidFill>
                <a:latin typeface="Times New Roman" panose="02020603050405020304" pitchFamily="18" charset="0"/>
              </a:rPr>
              <a:t>ولذلك فالقوانين الواردة أعلاه تشكل مرجعا أساسيا لحماية هذا الحق، لكونها تورد مجموعة من المبادئ والمقتضيات التي تكرس الحماية، بل حتى الاتحاد الأوربي قام بالمصادقة سنة 2016 على اللائحة العامة لحماية البيانات (</a:t>
            </a:r>
            <a:r>
              <a:rPr lang="en-US" sz="2400" dirty="0" smtClean="0">
                <a:solidFill>
                  <a:srgbClr val="2D3956"/>
                </a:solidFill>
                <a:latin typeface="Times New Roman" panose="02020603050405020304" pitchFamily="18" charset="0"/>
              </a:rPr>
              <a:t>GDPR</a:t>
            </a:r>
            <a:r>
              <a:rPr lang="ar-EG" sz="2400" dirty="0" smtClean="0">
                <a:solidFill>
                  <a:srgbClr val="2D3956"/>
                </a:solidFill>
                <a:latin typeface="Times New Roman" panose="02020603050405020304" pitchFamily="18" charset="0"/>
              </a:rPr>
              <a:t>) الشخصية </a:t>
            </a:r>
            <a:r>
              <a:rPr lang="ar-EG" sz="2400" dirty="0">
                <a:solidFill>
                  <a:srgbClr val="2D3956"/>
                </a:solidFill>
                <a:latin typeface="Times New Roman" panose="02020603050405020304" pitchFamily="18" charset="0"/>
              </a:rPr>
              <a:t>للأفراد داخل الاتحاد الأوربي، وهي تتضمن متطلبات قوية ترفع معايير حماية البيانات وامانها وامتثالها وتؤلف بينها</a:t>
            </a:r>
            <a:r>
              <a:rPr lang="ar-EG" sz="2400" dirty="0" smtClean="0">
                <a:solidFill>
                  <a:srgbClr val="2D3956"/>
                </a:solidFill>
                <a:latin typeface="Times New Roman" panose="02020603050405020304" pitchFamily="18" charset="0"/>
              </a:rPr>
              <a:t>.</a:t>
            </a:r>
          </a:p>
          <a:p>
            <a:pPr algn="just" rtl="1"/>
            <a:r>
              <a:rPr lang="ar-EG" sz="2400" dirty="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 وتماشيا </a:t>
            </a:r>
            <a:r>
              <a:rPr lang="ar-EG" sz="2400" dirty="0">
                <a:solidFill>
                  <a:srgbClr val="2D3956"/>
                </a:solidFill>
                <a:latin typeface="Times New Roman" panose="02020603050405020304" pitchFamily="18" charset="0"/>
              </a:rPr>
              <a:t>مع السؤال أعلاه </a:t>
            </a:r>
            <a:r>
              <a:rPr lang="ar-EG" sz="2400" b="1" u="sng" dirty="0">
                <a:solidFill>
                  <a:srgbClr val="2D3956"/>
                </a:solidFill>
                <a:latin typeface="Times New Roman" panose="02020603050405020304" pitchFamily="18" charset="0"/>
              </a:rPr>
              <a:t>فلا يمكننا أن نسلم القول بأن الحد من انتهاك حقوق الإنسان أمر سهل على كل دولة؛ </a:t>
            </a:r>
            <a:r>
              <a:rPr lang="ar-EG" sz="2400" dirty="0">
                <a:solidFill>
                  <a:srgbClr val="2D3956"/>
                </a:solidFill>
                <a:latin typeface="Times New Roman" panose="02020603050405020304" pitchFamily="18" charset="0"/>
              </a:rPr>
              <a:t>بل إن القوانين ماهي إلا وسيلة لمحاولة زجر كل من يتجرأ على المساس بحقوق الإنسان، والتقليص من هذه الظاهرة التي تعد مسألة أساسية، غير إن النصوص القانونية السالفة الذكر، فبالرغم من وجودها إلا أن الأفراد ما زالوا يتعرضون لانتهاك أبسط حقوقهم خصوصا مع التزايد التكنولوجي الذي يعرفه العالم.</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569603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1979250"/>
            <a:ext cx="11661840"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b="1" dirty="0" smtClean="0">
                <a:solidFill>
                  <a:srgbClr val="2D3956"/>
                </a:solidFill>
                <a:latin typeface="Times New Roman" panose="02020603050405020304" pitchFamily="18" charset="0"/>
              </a:rPr>
              <a:t>- هذا</a:t>
            </a:r>
            <a:r>
              <a:rPr lang="ar-EG" sz="2400" b="1" dirty="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ونظراً </a:t>
            </a:r>
            <a:r>
              <a:rPr lang="ar-EG" sz="2400" b="1" dirty="0">
                <a:solidFill>
                  <a:srgbClr val="2D3956"/>
                </a:solidFill>
                <a:latin typeface="Times New Roman" panose="02020603050405020304" pitchFamily="18" charset="0"/>
              </a:rPr>
              <a:t>للتكنولوجيا المتطورة التي ما فتئت في تزايد مستمر لم يقف الأمر هنا في المجال الرقمي أو الافتراضي</a:t>
            </a:r>
            <a:r>
              <a:rPr lang="ar-EG" sz="2400" dirty="0">
                <a:solidFill>
                  <a:srgbClr val="2D3956"/>
                </a:solidFill>
                <a:latin typeface="Times New Roman" panose="02020603050405020304" pitchFamily="18" charset="0"/>
              </a:rPr>
              <a:t>، بل أصبحنا نتحدث عن تقنيات أخرى والتي ترتبط بشكل وثيق بمجال الذكاء الاصطناعي، فالاستعمالات المتعددة في مختلف المجالات لتقنيات الذكاء الاصطناعي، قد يكون هو الآخر فيه مساس ببيانات الأشخاص التي تعد حقا من حقوق الإنسان</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ذلك </a:t>
            </a:r>
            <a:r>
              <a:rPr lang="ar-EG" sz="2400" b="1" u="sng" dirty="0">
                <a:solidFill>
                  <a:srgbClr val="2D3956"/>
                </a:solidFill>
                <a:latin typeface="Times New Roman" panose="02020603050405020304" pitchFamily="18" charset="0"/>
              </a:rPr>
              <a:t>أن المحور العصبي للذكاء الاصطناعي يعتمد بالضرورة على قاعدة البيانات التي تتوافر لهذا </a:t>
            </a:r>
            <a:r>
              <a:rPr lang="ar-EG" sz="2400" b="1" u="sng" dirty="0" smtClean="0">
                <a:solidFill>
                  <a:srgbClr val="2D3956"/>
                </a:solidFill>
                <a:latin typeface="Times New Roman" panose="02020603050405020304" pitchFamily="18" charset="0"/>
              </a:rPr>
              <a:t>الذكاء</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فكلما توسعت هذه القاعدة كلما تعمق مفهوم الذكاء لديه وأصبح أكثر حرفية وفاعلية في أداء الغايات المرجوة، وطالما أن البيانات تتسم بالعموم، فليس ثمة مشكلة قانونية تصور غير أن الإشكالية تبرز فيما يتعلق بالبيانات الخاصة، ذلك أن الذكاء الاصطناعي في بعده المدني أو التجاري، إنما يعتمد على قاعدة بيانات هائلة عن الأشخاص الذين يتعامل معهم، من حيث الأسماء والمهن، والجنس، والحالة الصحية والتاريخ العائلي، وأرقام الحسابات </a:t>
            </a:r>
            <a:r>
              <a:rPr lang="ar-EG" sz="2400" dirty="0" smtClean="0">
                <a:solidFill>
                  <a:srgbClr val="2D3956"/>
                </a:solidFill>
                <a:latin typeface="Times New Roman" panose="02020603050405020304" pitchFamily="18" charset="0"/>
              </a:rPr>
              <a:t>المصرفية.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034108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4949" y="1992898"/>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b="1" u="sng" dirty="0" smtClean="0">
                <a:solidFill>
                  <a:srgbClr val="2D3956"/>
                </a:solidFill>
                <a:latin typeface="Times New Roman" panose="02020603050405020304" pitchFamily="18" charset="0"/>
              </a:rPr>
              <a:t>- وتماشيا </a:t>
            </a:r>
            <a:r>
              <a:rPr lang="ar-EG" sz="2400" b="1" u="sng" dirty="0">
                <a:solidFill>
                  <a:srgbClr val="2D3956"/>
                </a:solidFill>
                <a:latin typeface="Times New Roman" panose="02020603050405020304" pitchFamily="18" charset="0"/>
              </a:rPr>
              <a:t>مع هذا، فإن المشرع الفرنسي حاول في القانون رقم </a:t>
            </a:r>
            <a:r>
              <a:rPr lang="ar-EG" sz="2400" b="1" u="sng" dirty="0" smtClean="0">
                <a:solidFill>
                  <a:srgbClr val="2D3956"/>
                </a:solidFill>
                <a:latin typeface="Times New Roman" panose="02020603050405020304" pitchFamily="18" charset="0"/>
              </a:rPr>
              <a:t>78-17 </a:t>
            </a:r>
            <a:r>
              <a:rPr lang="ar-EG" sz="2400" b="1" u="sng" dirty="0">
                <a:solidFill>
                  <a:srgbClr val="2D3956"/>
                </a:solidFill>
                <a:latin typeface="Times New Roman" panose="02020603050405020304" pitchFamily="18" charset="0"/>
              </a:rPr>
              <a:t>بالعمل على تنظيم بيانات الأشخاص، ونص في المادة الأولى من هذا القانون على أن</a:t>
            </a:r>
            <a:r>
              <a:rPr lang="ar-EG" sz="2400" dirty="0">
                <a:solidFill>
                  <a:srgbClr val="2D3956"/>
                </a:solidFill>
                <a:latin typeface="Times New Roman" panose="02020603050405020304" pitchFamily="18" charset="0"/>
              </a:rPr>
              <a:t>: "تكنولوجيا المعلومات يجب أن تكون في خدمة كل مواطن، وأن يتم تطويرها في إطار التعاون الدولي، وأن لا تنتهك أيضا الهوية الإنسانية، ولا حقوق الإنسان، ولا الخصوصية ولا الحريات الفردية</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بحيث أوجب على المتعاملين مع هذه البيانات، بما فيها مجال الذكاء الاصطناعي احترامه، لاسيما بالنسبة للآلات الذكية ذات التخزين الرقمي</a:t>
            </a:r>
            <a:r>
              <a:rPr lang="ar-EG" sz="2400" dirty="0" smtClean="0">
                <a:solidFill>
                  <a:srgbClr val="2D3956"/>
                </a:solidFill>
                <a:latin typeface="Times New Roman" panose="02020603050405020304" pitchFamily="18" charset="0"/>
              </a:rPr>
              <a:t>.</a:t>
            </a:r>
          </a:p>
          <a:p>
            <a:pPr algn="just" rtl="1"/>
            <a:r>
              <a:rPr lang="ar-EG" sz="2400" b="1" u="sng" dirty="0" smtClean="0">
                <a:solidFill>
                  <a:srgbClr val="2D3956"/>
                </a:solidFill>
                <a:latin typeface="Times New Roman" panose="02020603050405020304" pitchFamily="18" charset="0"/>
              </a:rPr>
              <a:t>بحيث </a:t>
            </a:r>
            <a:r>
              <a:rPr lang="ar-EG" sz="2400" b="1" u="sng" dirty="0">
                <a:solidFill>
                  <a:srgbClr val="2D3956"/>
                </a:solidFill>
                <a:latin typeface="Times New Roman" panose="02020603050405020304" pitchFamily="18" charset="0"/>
              </a:rPr>
              <a:t>لا يساء استخدام هذه البيانات أو يتم التهاون في الحفاظ عليها، واستخدامها لغير الأغراض التي أحدث لها، خصوصا في القضايا ذات الطابع التجاري.</a:t>
            </a:r>
          </a:p>
          <a:p>
            <a:pPr algn="just" rtl="1"/>
            <a:r>
              <a:rPr lang="ar-EG" sz="2400" dirty="0">
                <a:solidFill>
                  <a:srgbClr val="2D3956"/>
                </a:solidFill>
                <a:latin typeface="Times New Roman" panose="02020603050405020304" pitchFamily="18" charset="0"/>
              </a:rPr>
              <a:t>فالمادة السادسة تنص على أن معالجة المعطيات الشخصية تعتبر مشروعة إذا ما تمت بطريقة عادلة وقانونية، أو تجميعها لأغراض محددة وصريحة ومشروعة ولا تتم معالجتها مرة أخرى بطريقة لا تتوافق مع هذه الأغراض، أي أن معالجة البيانات للأغراض الإحصائية أو لأغراض البحث العلمي أو التاريخي فهي تعتبر متوافقة مع مبدأ </a:t>
            </a:r>
            <a:r>
              <a:rPr lang="ar-EG" sz="2400" dirty="0" smtClean="0">
                <a:solidFill>
                  <a:srgbClr val="2D3956"/>
                </a:solidFill>
                <a:latin typeface="Times New Roman" panose="02020603050405020304" pitchFamily="18" charset="0"/>
              </a:rPr>
              <a:t>المشروعية.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641135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2063714"/>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smtClean="0">
                <a:solidFill>
                  <a:srgbClr val="2D3956"/>
                </a:solidFill>
                <a:latin typeface="Times New Roman" panose="02020603050405020304" pitchFamily="18" charset="0"/>
              </a:rPr>
              <a:t>- غير </a:t>
            </a:r>
            <a:r>
              <a:rPr lang="ar-EG" sz="2400" dirty="0">
                <a:solidFill>
                  <a:srgbClr val="2D3956"/>
                </a:solidFill>
                <a:latin typeface="Times New Roman" panose="02020603050405020304" pitchFamily="18" charset="0"/>
              </a:rPr>
              <a:t>أنه علق معالجة هذه البيانات على ضرورة موافقة الشخص المعني، أو الخضوع للشروط الأساسية المنصوص عليها </a:t>
            </a:r>
            <a:r>
              <a:rPr lang="ar-EG" sz="2400" dirty="0" smtClean="0">
                <a:solidFill>
                  <a:srgbClr val="2D3956"/>
                </a:solidFill>
                <a:latin typeface="Times New Roman" panose="02020603050405020304" pitchFamily="18" charset="0"/>
              </a:rPr>
              <a:t>قانونا. </a:t>
            </a:r>
            <a:r>
              <a:rPr lang="ar-EG" sz="2400" b="1" u="sng" dirty="0" smtClean="0">
                <a:solidFill>
                  <a:srgbClr val="2D3956"/>
                </a:solidFill>
                <a:latin typeface="Times New Roman" panose="02020603050405020304" pitchFamily="18" charset="0"/>
              </a:rPr>
              <a:t>ولذلك </a:t>
            </a:r>
            <a:r>
              <a:rPr lang="ar-EG" sz="2400" b="1" u="sng" dirty="0">
                <a:solidFill>
                  <a:srgbClr val="2D3956"/>
                </a:solidFill>
                <a:latin typeface="Times New Roman" panose="02020603050405020304" pitchFamily="18" charset="0"/>
              </a:rPr>
              <a:t>يلاحظ أن المشرع الفرنسي حاول سن مقتضيات صارمة تتعامل مع مسألة معالجة البيانات الشخصية، </a:t>
            </a:r>
            <a:r>
              <a:rPr lang="ar-EG" sz="2400" dirty="0">
                <a:solidFill>
                  <a:srgbClr val="2D3956"/>
                </a:solidFill>
                <a:latin typeface="Times New Roman" panose="02020603050405020304" pitchFamily="18" charset="0"/>
              </a:rPr>
              <a:t>ونفس الأمر ينطبق على مجال الذكاء </a:t>
            </a:r>
            <a:r>
              <a:rPr lang="ar-EG" sz="2400" dirty="0" smtClean="0">
                <a:solidFill>
                  <a:srgbClr val="2D3956"/>
                </a:solidFill>
                <a:latin typeface="Times New Roman" panose="02020603050405020304" pitchFamily="18" charset="0"/>
              </a:rPr>
              <a:t>الاصطناعي، </a:t>
            </a:r>
            <a:r>
              <a:rPr lang="ar-EG" sz="2400" dirty="0">
                <a:solidFill>
                  <a:srgbClr val="2D3956"/>
                </a:solidFill>
                <a:latin typeface="Times New Roman" panose="02020603050405020304" pitchFamily="18" charset="0"/>
              </a:rPr>
              <a:t>بحيث لابد أن يتم استخدام بيانات الأشخاص لأغراض مشروعة، وإلا اعتبر انتهاكا منه لحق من حقوق </a:t>
            </a:r>
            <a:r>
              <a:rPr lang="ar-EG" sz="2400" dirty="0" smtClean="0">
                <a:solidFill>
                  <a:srgbClr val="2D3956"/>
                </a:solidFill>
                <a:latin typeface="Times New Roman" panose="02020603050405020304" pitchFamily="18" charset="0"/>
              </a:rPr>
              <a:t>الإنسان.</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إن </a:t>
            </a:r>
            <a:r>
              <a:rPr lang="ar-EG" sz="2400" b="1" dirty="0">
                <a:solidFill>
                  <a:srgbClr val="2D3956"/>
                </a:solidFill>
                <a:latin typeface="Times New Roman" panose="02020603050405020304" pitchFamily="18" charset="0"/>
              </a:rPr>
              <a:t>موقف المشرع الفرنسي تم تدعيمه بموجب التوجه الحديث للتشريع الأوربي الصادر سنة 2016م، </a:t>
            </a:r>
            <a:r>
              <a:rPr lang="ar-EG" sz="2400" dirty="0">
                <a:solidFill>
                  <a:srgbClr val="2D3956"/>
                </a:solidFill>
                <a:latin typeface="Times New Roman" panose="02020603050405020304" pitchFamily="18" charset="0"/>
              </a:rPr>
              <a:t>والذي دخل حيز التنفيذ في ماي 2018م، والمتعلق بحماية البيانات الخاصة للأشخاص الطبيعيين </a:t>
            </a:r>
            <a:r>
              <a:rPr lang="ar-EG" sz="2400" dirty="0" smtClean="0">
                <a:solidFill>
                  <a:srgbClr val="2D3956"/>
                </a:solidFill>
                <a:latin typeface="Times New Roman" panose="02020603050405020304" pitchFamily="18" charset="0"/>
              </a:rPr>
              <a:t>وتداولها، </a:t>
            </a:r>
            <a:r>
              <a:rPr lang="ar-EG" sz="2400" dirty="0">
                <a:solidFill>
                  <a:srgbClr val="2D3956"/>
                </a:solidFill>
                <a:latin typeface="Times New Roman" panose="02020603050405020304" pitchFamily="18" charset="0"/>
              </a:rPr>
              <a:t>والذي يهدف إلى خلق مجموعة قواعد قانونية موحدة بين دول الاتحاد الأوربي، وتعزيز الثقة بين المواطنين والشركات في الفضاء </a:t>
            </a:r>
            <a:r>
              <a:rPr lang="ar-EG" sz="2400" dirty="0" smtClean="0">
                <a:solidFill>
                  <a:srgbClr val="2D3956"/>
                </a:solidFill>
                <a:latin typeface="Times New Roman" panose="02020603050405020304" pitchFamily="18" charset="0"/>
              </a:rPr>
              <a:t>الرقمي، </a:t>
            </a:r>
            <a:r>
              <a:rPr lang="ar-EG" sz="2400" dirty="0">
                <a:solidFill>
                  <a:srgbClr val="2D3956"/>
                </a:solidFill>
                <a:latin typeface="Times New Roman" panose="02020603050405020304" pitchFamily="18" charset="0"/>
              </a:rPr>
              <a:t>هذه اللائحة وبموجب </a:t>
            </a:r>
            <a:r>
              <a:rPr lang="en-US" sz="2400" dirty="0">
                <a:solidFill>
                  <a:srgbClr val="2D3956"/>
                </a:solidFill>
                <a:latin typeface="Times New Roman" panose="02020603050405020304" pitchFamily="18" charset="0"/>
              </a:rPr>
              <a:t>RGPD، </a:t>
            </a:r>
            <a:r>
              <a:rPr lang="ar-EG" sz="2400" b="1" dirty="0">
                <a:solidFill>
                  <a:srgbClr val="2D3956"/>
                </a:solidFill>
                <a:latin typeface="Times New Roman" panose="02020603050405020304" pitchFamily="18" charset="0"/>
              </a:rPr>
              <a:t>فإن معالجة المعطيات الشخصية أضحت معلقة على موافقة مسبقة ومكتوبة وواضحة من المستخدمين قبل الشروع </a:t>
            </a:r>
            <a:r>
              <a:rPr lang="ar-EG" sz="2400" b="1" dirty="0" smtClean="0">
                <a:solidFill>
                  <a:srgbClr val="2D3956"/>
                </a:solidFill>
                <a:latin typeface="Times New Roman" panose="02020603050405020304" pitchFamily="18" charset="0"/>
              </a:rPr>
              <a:t>فيها، </a:t>
            </a:r>
            <a:r>
              <a:rPr lang="ar-EG" sz="2400" b="1" dirty="0">
                <a:solidFill>
                  <a:srgbClr val="2D3956"/>
                </a:solidFill>
                <a:latin typeface="Times New Roman" panose="02020603050405020304" pitchFamily="18" charset="0"/>
              </a:rPr>
              <a:t>مما يعني أن التشريع الأوربي يشدد في الإجراءات القانونية الخاصة بالبيانات الشخصية، بحيث أضحت الحماية القانونية لها تتناول محاور ثلاثة: الجمع، والتحليل </a:t>
            </a:r>
            <a:r>
              <a:rPr lang="ar-EG" sz="2400" b="1" dirty="0" smtClean="0">
                <a:solidFill>
                  <a:srgbClr val="2D3956"/>
                </a:solidFill>
                <a:latin typeface="Times New Roman" panose="02020603050405020304" pitchFamily="18" charset="0"/>
              </a:rPr>
              <a:t>والتداول.</a:t>
            </a:r>
            <a:endParaRPr lang="ar-EG" sz="2400" b="1"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593473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1956000"/>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a:solidFill>
                  <a:srgbClr val="2D3956"/>
                </a:solidFill>
                <a:latin typeface="Times New Roman" panose="02020603050405020304" pitchFamily="18" charset="0"/>
              </a:rPr>
              <a:t>- يلاحظ على أن جل التشريعات عملوا على تنظيم المعطيات ذات الطابع الشخصي، وجعلوا إمكانية المعالجة الآلية معلقة على موافقة صريحة من طرف المعني بالأمر. </a:t>
            </a:r>
            <a:r>
              <a:rPr lang="ar-EG" sz="2400" b="1" dirty="0">
                <a:solidFill>
                  <a:srgbClr val="2D3956"/>
                </a:solidFill>
                <a:latin typeface="Times New Roman" panose="02020603050405020304" pitchFamily="18" charset="0"/>
              </a:rPr>
              <a:t>مما يعني أنه في مجال الذكاء الاصطناعي، والذي يعد مجالا حساسا لكونه يتغدى على البيانات الشخصية للأفراد، أن يتم مراعاة فيه جانب الشفافية في الحصول على هذه البيانات</a:t>
            </a:r>
            <a:r>
              <a:rPr lang="ar-EG" sz="2400" dirty="0">
                <a:solidFill>
                  <a:srgbClr val="2D3956"/>
                </a:solidFill>
                <a:latin typeface="Times New Roman" panose="02020603050405020304" pitchFamily="18" charset="0"/>
              </a:rPr>
              <a:t>، وأن تراعى فيه الشروط المنصوص عليها </a:t>
            </a:r>
            <a:r>
              <a:rPr lang="ar-EG" sz="2400" dirty="0" smtClean="0">
                <a:solidFill>
                  <a:srgbClr val="2D3956"/>
                </a:solidFill>
                <a:latin typeface="Times New Roman" panose="02020603050405020304" pitchFamily="18" charset="0"/>
              </a:rPr>
              <a:t>قانوناً، </a:t>
            </a:r>
            <a:r>
              <a:rPr lang="ar-EG" sz="2400" dirty="0">
                <a:solidFill>
                  <a:srgbClr val="2D3956"/>
                </a:solidFill>
                <a:latin typeface="Times New Roman" panose="02020603050405020304" pitchFamily="18" charset="0"/>
              </a:rPr>
              <a:t>كالحصول عن الرضا الصريح والمباشر من الطرف الآخر، وتوضيحه نوعية البيانات المطلوبة والغاية المرجوة منها، وكذا طرق معالجتها، وغيرها من البيانات التي قد تهم الأطراف في أي عملية تعاقديا نزيهة.</a:t>
            </a:r>
          </a:p>
          <a:p>
            <a:pPr algn="just" rtl="1"/>
            <a:r>
              <a:rPr lang="ar-EG" sz="2400" dirty="0" smtClean="0">
                <a:solidFill>
                  <a:srgbClr val="2D3956"/>
                </a:solidFill>
                <a:latin typeface="Times New Roman" panose="02020603050405020304" pitchFamily="18" charset="0"/>
              </a:rPr>
              <a:t>- ويعني </a:t>
            </a:r>
            <a:r>
              <a:rPr lang="ar-EG" sz="2400" dirty="0">
                <a:solidFill>
                  <a:srgbClr val="2D3956"/>
                </a:solidFill>
                <a:latin typeface="Times New Roman" panose="02020603050405020304" pitchFamily="18" charset="0"/>
              </a:rPr>
              <a:t>هذا أنه بالرغم من غياب نص قانوني ينص صراحة على حماية المعطيات الشخصية التي قد تنتهك نتيجة استخدام تقنيات الذكاء الاصطناعي، </a:t>
            </a:r>
            <a:r>
              <a:rPr lang="ar-EG" sz="2400" b="1" u="sng" dirty="0">
                <a:solidFill>
                  <a:srgbClr val="2D3956"/>
                </a:solidFill>
                <a:latin typeface="Times New Roman" panose="02020603050405020304" pitchFamily="18" charset="0"/>
              </a:rPr>
              <a:t>إلا </a:t>
            </a:r>
            <a:r>
              <a:rPr lang="ar-EG" sz="2400" b="1" u="sng" dirty="0" smtClean="0">
                <a:solidFill>
                  <a:srgbClr val="2D3956"/>
                </a:solidFill>
                <a:latin typeface="Times New Roman" panose="02020603050405020304" pitchFamily="18" charset="0"/>
              </a:rPr>
              <a:t>أن البعض ذهب إلى أن هذه </a:t>
            </a:r>
            <a:r>
              <a:rPr lang="ar-EG" sz="2400" b="1" u="sng" dirty="0">
                <a:solidFill>
                  <a:srgbClr val="2D3956"/>
                </a:solidFill>
                <a:latin typeface="Times New Roman" panose="02020603050405020304" pitchFamily="18" charset="0"/>
              </a:rPr>
              <a:t>النصوص المعمول بها من قبل مختلف الدول، كفيلة لأن تنظم كذلك هذا المجال، مادام أن المجال الإلكتروني يشبه إلى حد كبير تقنيات الذكاء الاصطناعي في المعالجة الآلية لبيانات الأشخاص</a:t>
            </a:r>
            <a:r>
              <a:rPr lang="ar-EG" sz="2400" dirty="0">
                <a:solidFill>
                  <a:srgbClr val="2D3956"/>
                </a:solidFill>
                <a:latin typeface="Times New Roman" panose="02020603050405020304" pitchFamily="18" charset="0"/>
              </a:rPr>
              <a:t>، </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61622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1965602"/>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وهذا يدل على أن النصوص القانونية المتعلقة بحماية بيانات الأشخاص من أي انتهاك الموجودة الآن تصلح للتطبيق على تقنيات الذكاء الاصطناعي، إلا إذا تعلق الأمر في مستقبل الأيام بتفريد هذه التقنيات بنصوصها الخاصة، لاسيما في هذا الجانب المتعلق بمعالجة بيانات الأشخاص وعدم استغلالها أو انتهاكها. </a:t>
            </a:r>
            <a:endParaRPr lang="ar-EG" sz="2400" dirty="0" smtClean="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فالقائمين </a:t>
            </a:r>
            <a:r>
              <a:rPr lang="ar-EG" sz="2400" b="1" u="sng" dirty="0">
                <a:solidFill>
                  <a:srgbClr val="2D3956"/>
                </a:solidFill>
                <a:latin typeface="Times New Roman" panose="02020603050405020304" pitchFamily="18" charset="0"/>
              </a:rPr>
              <a:t>على الذكاء الاصطناعي يمكنهم هنا وضع حواجز افتراضية في عمليات التداول الرقمي لهذه البيانات بين المستفيدين والمعنيين فيها</a:t>
            </a:r>
            <a:r>
              <a:rPr lang="ar-EG" sz="2400" dirty="0">
                <a:solidFill>
                  <a:srgbClr val="2D3956"/>
                </a:solidFill>
                <a:latin typeface="Times New Roman" panose="02020603050405020304" pitchFamily="18" charset="0"/>
              </a:rPr>
              <a:t>، بمعنى أن عملية الذكاء الاصطناعي قد تجد الآليات القانونية والبرمجية في توظيف وتصنيف هذه البيانات بين المتاح وغير المتاح، بين المشفر وغير المشفر، وذلك بحسب المتعاملين مع هذه البيانات في البيئة الرقمية بين مبرمج ومصنع، ومورد ومشتري، </a:t>
            </a:r>
            <a:r>
              <a:rPr lang="ar-EG" sz="2400" dirty="0" smtClean="0">
                <a:solidFill>
                  <a:srgbClr val="2D3956"/>
                </a:solidFill>
                <a:latin typeface="Times New Roman" panose="02020603050405020304" pitchFamily="18" charset="0"/>
              </a:rPr>
              <a:t>ومستهلك.</a:t>
            </a:r>
            <a:endParaRPr lang="ar-EG" sz="2400"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وهذا </a:t>
            </a:r>
            <a:r>
              <a:rPr lang="ar-EG" sz="2400" b="1" u="sng" dirty="0">
                <a:solidFill>
                  <a:srgbClr val="2D3956"/>
                </a:solidFill>
                <a:latin typeface="Times New Roman" panose="02020603050405020304" pitchFamily="18" charset="0"/>
              </a:rPr>
              <a:t>ما أكده القرار الأوربي المتعلق بالإنسآلة لسنة 2017</a:t>
            </a:r>
            <a:r>
              <a:rPr lang="ar-EG" sz="2400" dirty="0">
                <a:solidFill>
                  <a:srgbClr val="2D3956"/>
                </a:solidFill>
                <a:latin typeface="Times New Roman" panose="02020603050405020304" pitchFamily="18" charset="0"/>
              </a:rPr>
              <a:t>، ونظيره المتعلق بالسياسة الصناعية الأوربية المتعلقة الذكاء الاصطناعي والانسآلات لسنة 2019، بحيث أكدوا على احترام مبدأ الشفافية في التعامل مع أي من البيانات التي تستخدم في الذكاء الاصطناعي.</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4382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2131" y="829860"/>
            <a:ext cx="63325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0" y="2112434"/>
            <a:ext cx="11661840"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اختراق الذكاء الاصطناعي للبيانات </a:t>
            </a:r>
            <a:r>
              <a:rPr lang="ar-EG" sz="2400" b="1" u="sng" dirty="0" smtClean="0">
                <a:solidFill>
                  <a:srgbClr val="2D3956"/>
                </a:solidFill>
                <a:latin typeface="Times New Roman" panose="02020603050405020304" pitchFamily="18" charset="0"/>
              </a:rPr>
              <a:t>الشخصية:</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وحسب القانون المدني للروبوتات الصادر عن الاتحاد الأوربي سنة 2017 يجب أن تنفذ على جميع أنواع تطبيقات الذكاء الاصطناعي معايير الخصوصية، والتي من المحتمل فيها أن تتعامل مع معلومات بيانات شخصية حساسة، ويتم تصميمها وتجهيزها بأجهزة وأنظمة برامج لتشفير البيانات الخاصة وتخزينها بشكل آمن مع الأخذ بعين الاعتبار أن إتلاف تلك البيانات من شأنه أن يلحق ضررا قابلا </a:t>
            </a:r>
            <a:r>
              <a:rPr lang="ar-EG" sz="2400" b="1" u="sng" dirty="0" smtClean="0">
                <a:solidFill>
                  <a:srgbClr val="2D3956"/>
                </a:solidFill>
                <a:latin typeface="Times New Roman" panose="02020603050405020304" pitchFamily="18" charset="0"/>
              </a:rPr>
              <a:t>للتعويض</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كما أن تطبيقات الذكاء الاصطناعي هذه يجب أن يكون لديها قابلية التعريف أي يتم تصميمها كذلك بأرقام تسلسلية وأرقام تعريف </a:t>
            </a:r>
            <a:r>
              <a:rPr lang="ar-EG" sz="2400" dirty="0" smtClean="0">
                <a:solidFill>
                  <a:srgbClr val="2D3956"/>
                </a:solidFill>
                <a:latin typeface="Times New Roman" panose="02020603050405020304" pitchFamily="18" charset="0"/>
              </a:rPr>
              <a:t>محمية، </a:t>
            </a:r>
            <a:r>
              <a:rPr lang="ar-EG" sz="2400" dirty="0">
                <a:solidFill>
                  <a:srgbClr val="2D3956"/>
                </a:solidFill>
                <a:latin typeface="Times New Roman" panose="02020603050405020304" pitchFamily="18" charset="0"/>
              </a:rPr>
              <a:t>مما يساعد معها على إضفاء طابع حمائي على البيانات الشخصية، وفي حالة عدم احترام هذه الضوابط السالفة الذكر في الذكاء الاصطناعي سيؤدي مما لا شك فيه إلى التأثير بشكل سلبي على الأشخاص، وستلحق بهم أضرارا جميعا، لكون أن الوسيلة الأساسية لتطوره تقوم بالدرجة الأولى على تغذيته من هذه البيانات الشخصية.</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291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dirty="0" smtClean="0">
                <a:solidFill>
                  <a:srgbClr val="2D3956"/>
                </a:solidFill>
                <a:latin typeface="Times New Roman" panose="02020603050405020304" pitchFamily="18" charset="0"/>
              </a:rPr>
              <a:t>- كتب </a:t>
            </a:r>
            <a:r>
              <a:rPr lang="ar-EG" sz="2400" dirty="0">
                <a:solidFill>
                  <a:srgbClr val="2D3956"/>
                </a:solidFill>
                <a:latin typeface="Times New Roman" panose="02020603050405020304" pitchFamily="18" charset="0"/>
              </a:rPr>
              <a:t>الفقيه الفرنسي </a:t>
            </a:r>
            <a:r>
              <a:rPr lang="ar-EG" sz="2400" b="1" dirty="0">
                <a:solidFill>
                  <a:srgbClr val="2D3956"/>
                </a:solidFill>
                <a:latin typeface="Times New Roman" panose="02020603050405020304" pitchFamily="18" charset="0"/>
              </a:rPr>
              <a:t>أرثر" میلر</a:t>
            </a:r>
            <a:r>
              <a:rPr lang="ar-EG" sz="2400" dirty="0">
                <a:solidFill>
                  <a:srgbClr val="2D3956"/>
                </a:solidFill>
                <a:latin typeface="Times New Roman" panose="02020603050405020304" pitchFamily="18" charset="0"/>
              </a:rPr>
              <a:t>، أن </a:t>
            </a:r>
            <a:r>
              <a:rPr lang="ar-EG" sz="2400" dirty="0" smtClean="0">
                <a:solidFill>
                  <a:srgbClr val="2D3956"/>
                </a:solidFill>
                <a:latin typeface="Times New Roman" panose="02020603050405020304" pitchFamily="18" charset="0"/>
              </a:rPr>
              <a:t>الكمبيوتر </a:t>
            </a:r>
            <a:r>
              <a:rPr lang="ar-EG" sz="2400" dirty="0">
                <a:solidFill>
                  <a:srgbClr val="2D3956"/>
                </a:solidFill>
                <a:latin typeface="Times New Roman" panose="02020603050405020304" pitchFamily="18" charset="0"/>
              </a:rPr>
              <a:t>بشراهته لجمع المعلومات على نحو لا يمكن وضع حد لها، وما يتصف به من دقة ومن عدم نسيان ما يخزن فيه، </a:t>
            </a:r>
            <a:r>
              <a:rPr lang="ar-EG" sz="2400" b="1" u="sng" dirty="0">
                <a:solidFill>
                  <a:srgbClr val="2D3956"/>
                </a:solidFill>
                <a:latin typeface="Times New Roman" panose="02020603050405020304" pitchFamily="18" charset="0"/>
              </a:rPr>
              <a:t>قد يحول حياتنا رأسا على عقب، يخضع فيها الأفراد لنظام رقابة صارم ويتحول المجتمع بذلك إلى عالم شفاف تصبح فيه بيوتنا ومعاملاتنا المالية وحياتنا العقلية والجسمانية عارية لأي مشاهد</a:t>
            </a:r>
            <a:r>
              <a:rPr lang="ar-EG" sz="2400" dirty="0">
                <a:solidFill>
                  <a:srgbClr val="2D3956"/>
                </a:solidFill>
                <a:latin typeface="Times New Roman" panose="02020603050405020304" pitchFamily="18" charset="0"/>
              </a:rPr>
              <a:t>"، ولو كان يدرك "ميلر" ما ستؤول إليه فتوحات عصر المعلومات، وما سيتحقق في بيئة شبكات المعلومات العالمية والعالم الافتراضي الإلكتروني، لأدرك ما قاله أصبح يسيرا على التقنيات الجديدة التي أضحت تجمع شتات المعلومات عن كل فرد من أفراد المجتمع وتنظيمها </a:t>
            </a:r>
            <a:r>
              <a:rPr lang="ar-EG" sz="2400" dirty="0" smtClean="0">
                <a:solidFill>
                  <a:srgbClr val="2D3956"/>
                </a:solidFill>
                <a:latin typeface="Times New Roman" panose="02020603050405020304" pitchFamily="18" charset="0"/>
              </a:rPr>
              <a:t>وتحليلها، </a:t>
            </a:r>
            <a:r>
              <a:rPr lang="ar-EG" sz="2400" dirty="0">
                <a:solidFill>
                  <a:srgbClr val="2D3956"/>
                </a:solidFill>
                <a:latin typeface="Times New Roman" panose="02020603050405020304" pitchFamily="18" charset="0"/>
              </a:rPr>
              <a:t>وهو ما قد يؤدي لا محالة فيه إلى خرق الخصوصية من خلال استغلالها ونشرها حيث تستعمل لغايات غير مشروعة أو لا أخلاقية</a:t>
            </a:r>
            <a:r>
              <a:rPr lang="ar-EG" sz="2400" dirty="0" smtClean="0">
                <a:solidFill>
                  <a:srgbClr val="2D3956"/>
                </a:solidFill>
                <a:latin typeface="Times New Roman" panose="02020603050405020304" pitchFamily="18" charset="0"/>
              </a:rPr>
              <a:t>.</a:t>
            </a:r>
          </a:p>
          <a:p>
            <a:pPr lvl="0" algn="just" rtl="1"/>
            <a:r>
              <a:rPr lang="ar-EG" sz="2400" dirty="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هذا</a:t>
            </a:r>
            <a:r>
              <a:rPr lang="ar-EG" sz="2400" b="1" u="sng" dirty="0">
                <a:solidFill>
                  <a:srgbClr val="2D3956"/>
                </a:solidFill>
                <a:latin typeface="Times New Roman" panose="02020603050405020304" pitchFamily="18" charset="0"/>
              </a:rPr>
              <a:t>، وأن الحق في الخصوصية أصبح في إطار التطور التكنولوجي معرضا للاختراق والانتهاك بمعنى أن فكرة المساس بالخصوصية المادية </a:t>
            </a:r>
            <a:r>
              <a:rPr lang="ar-EG" sz="2400" dirty="0">
                <a:solidFill>
                  <a:srgbClr val="2D3956"/>
                </a:solidFill>
                <a:latin typeface="Times New Roman" panose="02020603050405020304" pitchFamily="18" charset="0"/>
              </a:rPr>
              <a:t>- البيانات أو المعطيات الشخصية- قد تم تجاوزها لتمس وتستنتج بواعث وميولات الإنسان، وبالتالي تمس كيان الأفراد المعنوي، لتصبح في النهاية إمكانية انتهاك الحياة الخاصة للأفراد أكثر سهولة من ذي قبل وأكبر </a:t>
            </a:r>
            <a:r>
              <a:rPr lang="ar-EG" sz="2400" dirty="0" smtClean="0">
                <a:solidFill>
                  <a:srgbClr val="2D3956"/>
                </a:solidFill>
                <a:latin typeface="Times New Roman" panose="02020603050405020304" pitchFamily="18" charset="0"/>
              </a:rPr>
              <a:t>مجالا، </a:t>
            </a:r>
            <a:r>
              <a:rPr lang="ar-EG" sz="2400" dirty="0">
                <a:solidFill>
                  <a:srgbClr val="2D3956"/>
                </a:solidFill>
                <a:latin typeface="Times New Roman" panose="02020603050405020304" pitchFamily="18" charset="0"/>
              </a:rPr>
              <a:t>أي المساس بواحد من أعرق الحقوق المخولة للإنسان والمنصوص عليها </a:t>
            </a:r>
            <a:r>
              <a:rPr lang="ar-EG" sz="2400" dirty="0" smtClean="0">
                <a:solidFill>
                  <a:srgbClr val="2D3956"/>
                </a:solidFill>
                <a:latin typeface="Times New Roman" panose="02020603050405020304" pitchFamily="18" charset="0"/>
              </a:rPr>
              <a:t>قانونا.</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686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dirty="0" smtClean="0">
                <a:solidFill>
                  <a:srgbClr val="2D3956"/>
                </a:solidFill>
                <a:latin typeface="Times New Roman" panose="02020603050405020304" pitchFamily="18" charset="0"/>
              </a:rPr>
              <a:t>- وقد </a:t>
            </a:r>
            <a:r>
              <a:rPr lang="ar-EG" sz="2400" dirty="0">
                <a:solidFill>
                  <a:srgbClr val="2D3956"/>
                </a:solidFill>
                <a:latin typeface="Times New Roman" panose="02020603050405020304" pitchFamily="18" charset="0"/>
              </a:rPr>
              <a:t>برز الحق في </a:t>
            </a:r>
            <a:r>
              <a:rPr lang="ar-EG" sz="2400" dirty="0" smtClean="0">
                <a:solidFill>
                  <a:srgbClr val="2D3956"/>
                </a:solidFill>
                <a:latin typeface="Times New Roman" panose="02020603050405020304" pitchFamily="18" charset="0"/>
              </a:rPr>
              <a:t>الخصوصية، </a:t>
            </a:r>
            <a:r>
              <a:rPr lang="ar-EG" sz="2400" dirty="0">
                <a:solidFill>
                  <a:srgbClr val="2D3956"/>
                </a:solidFill>
                <a:latin typeface="Times New Roman" panose="02020603050405020304" pitchFamily="18" charset="0"/>
              </a:rPr>
              <a:t>قبل عصر انتشار النظم الصناعية من خلال حق الفرد في حماية البيئة الخاصة به، إلا أنه في ظل تطور الذكاء الاصطناعي وسهولة انتهاك هذا الحق أصبحت حماية الخصوصية ضرورة ملحة سواء من خلال الاتفاقيات الدولية أو </a:t>
            </a:r>
            <a:r>
              <a:rPr lang="ar-EG" sz="2400" dirty="0" smtClean="0">
                <a:solidFill>
                  <a:srgbClr val="2D3956"/>
                </a:solidFill>
                <a:latin typeface="Times New Roman" panose="02020603050405020304" pitchFamily="18" charset="0"/>
              </a:rPr>
              <a:t>الإقليمية، </a:t>
            </a:r>
            <a:r>
              <a:rPr lang="ar-EG" sz="2400" dirty="0">
                <a:solidFill>
                  <a:srgbClr val="2D3956"/>
                </a:solidFill>
                <a:latin typeface="Times New Roman" panose="02020603050405020304" pitchFamily="18" charset="0"/>
              </a:rPr>
              <a:t>فتنامي تقنيات الذكاء الاصطناعي سيؤدي إلى التغلغل أكثر في خصوصيات الأفراد على نحو سيصبح فيه العديد من مظاهر هذه الخصوصية صيدا سهلا لغير أصحابها، وهذا ما اتضح لنا من خلال حديثنا عن انتهاك الذكاء الاصطناعي للبيانات الشخصية الواردة أعلاه</a:t>
            </a:r>
            <a:r>
              <a:rPr lang="ar-EG" sz="2400" dirty="0" smtClean="0">
                <a:solidFill>
                  <a:srgbClr val="2D3956"/>
                </a:solidFill>
                <a:latin typeface="Times New Roman" panose="02020603050405020304" pitchFamily="18" charset="0"/>
              </a:rPr>
              <a:t>.</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ويظهر </a:t>
            </a:r>
            <a:r>
              <a:rPr lang="ar-EG" sz="2400" b="1" u="sng" dirty="0">
                <a:solidFill>
                  <a:srgbClr val="2D3956"/>
                </a:solidFill>
                <a:latin typeface="Times New Roman" panose="02020603050405020304" pitchFamily="18" charset="0"/>
              </a:rPr>
              <a:t>جليا أن مسألة انتهاك الخصوصية قد تسود في العديد من المجالات، غير أنه لا نذهب بعيدا بل يمكننا تسليط الضوء عما مر به العالم جراء انتشار فيروس كورونا المستجد المسمى 19-</a:t>
            </a:r>
            <a:r>
              <a:rPr lang="en-US" sz="2400" b="1" u="sng" dirty="0" err="1">
                <a:solidFill>
                  <a:srgbClr val="2D3956"/>
                </a:solidFill>
                <a:latin typeface="Times New Roman" panose="02020603050405020304" pitchFamily="18" charset="0"/>
              </a:rPr>
              <a:t>Covid</a:t>
            </a:r>
            <a:r>
              <a:rPr lang="en-US" sz="2400" b="1" u="sng"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حيث إن أغلب الدول لم تعد تطيق التضحية بنفوس طاقمها الطبي أو بمواطنيها، مما سنت مجموعة من التدابير الاستباقية التي تقوم بتتبع وتعقب المواطنين أينما حلوا وارتحلوا - كالتطبيقات الذكية مثلا زد على ذلك قامت بتسخير إنسان آلي يقوم بتشخيص حالات المصابين  بالفيروس</a:t>
            </a:r>
            <a:r>
              <a:rPr lang="ar-EG" sz="2400" dirty="0" smtClean="0">
                <a:solidFill>
                  <a:srgbClr val="2D3956"/>
                </a:solidFill>
                <a:latin typeface="Times New Roman" panose="02020603050405020304" pitchFamily="18" charset="0"/>
              </a:rPr>
              <a:t>.</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87632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b="1" u="sng" dirty="0" smtClean="0">
                <a:solidFill>
                  <a:srgbClr val="2D3956"/>
                </a:solidFill>
                <a:latin typeface="Times New Roman" panose="02020603050405020304" pitchFamily="18" charset="0"/>
              </a:rPr>
              <a:t>- فهل </a:t>
            </a:r>
            <a:r>
              <a:rPr lang="ar-EG" sz="2400" b="1" u="sng" dirty="0">
                <a:solidFill>
                  <a:srgbClr val="2D3956"/>
                </a:solidFill>
                <a:latin typeface="Times New Roman" panose="02020603050405020304" pitchFamily="18" charset="0"/>
              </a:rPr>
              <a:t>ستوفر الدول الحماية الكافية لاستخدام تقنيات الذكاء الاصطناعي دون أن تؤدي للمساس بخصوصيات الأفراد من خلال النصوص </a:t>
            </a:r>
            <a:r>
              <a:rPr lang="ar-EG" sz="2400" b="1" u="sng" dirty="0" smtClean="0">
                <a:solidFill>
                  <a:srgbClr val="2D3956"/>
                </a:solidFill>
                <a:latin typeface="Times New Roman" panose="02020603050405020304" pitchFamily="18" charset="0"/>
              </a:rPr>
              <a:t>القانونية؟ </a:t>
            </a:r>
            <a:r>
              <a:rPr lang="ar-EG" sz="2400" dirty="0" smtClean="0">
                <a:solidFill>
                  <a:srgbClr val="2D3956"/>
                </a:solidFill>
                <a:latin typeface="Times New Roman" panose="02020603050405020304" pitchFamily="18" charset="0"/>
              </a:rPr>
              <a:t>قد </a:t>
            </a:r>
            <a:r>
              <a:rPr lang="ar-EG" sz="2400" dirty="0">
                <a:solidFill>
                  <a:srgbClr val="2D3956"/>
                </a:solidFill>
                <a:latin typeface="Times New Roman" panose="02020603050405020304" pitchFamily="18" charset="0"/>
              </a:rPr>
              <a:t>عملت الدول على إنشاء تطبيقات ذكية تسهم في القضاء على انتشار العدوى ومن بين هذه الدول نجد</a:t>
            </a:r>
            <a:r>
              <a:rPr lang="ar-EG" sz="2400" dirty="0" smtClean="0">
                <a:solidFill>
                  <a:srgbClr val="2D3956"/>
                </a:solidFill>
                <a:latin typeface="Times New Roman" panose="02020603050405020304" pitchFamily="18" charset="0"/>
              </a:rPr>
              <a:t>:</a:t>
            </a:r>
          </a:p>
          <a:p>
            <a:pPr lvl="0" algn="just" rtl="1"/>
            <a:r>
              <a:rPr lang="ar-EG" sz="2400" dirty="0">
                <a:solidFill>
                  <a:srgbClr val="2D3956"/>
                </a:solidFill>
                <a:latin typeface="Times New Roman" panose="02020603050405020304" pitchFamily="18" charset="0"/>
              </a:rPr>
              <a:t>- </a:t>
            </a:r>
            <a:r>
              <a:rPr lang="ar-EG" sz="2400" b="1" dirty="0">
                <a:solidFill>
                  <a:srgbClr val="2D3956"/>
                </a:solidFill>
                <a:latin typeface="Times New Roman" panose="02020603050405020304" pitchFamily="18" charset="0"/>
              </a:rPr>
              <a:t>المملكة العربية السعودية، التي قامت بإحداث الهيئة السعودية للبيانات والذكاء الاصطناعي المعروفة باختصار باسم </a:t>
            </a:r>
            <a:r>
              <a:rPr lang="en-US" sz="2400" b="1" dirty="0" smtClean="0">
                <a:solidFill>
                  <a:srgbClr val="2D3956"/>
                </a:solidFill>
                <a:latin typeface="Times New Roman" panose="02020603050405020304" pitchFamily="18" charset="0"/>
              </a:rPr>
              <a:t>SDAIA)، </a:t>
            </a:r>
            <a:r>
              <a:rPr lang="ar-EG" sz="2400" dirty="0">
                <a:solidFill>
                  <a:srgbClr val="2D3956"/>
                </a:solidFill>
                <a:latin typeface="Times New Roman" panose="02020603050405020304" pitchFamily="18" charset="0"/>
              </a:rPr>
              <a:t>التي تعمل على تطوير أنظمتها الأساسية للبيانات، من خلال حماية خصوصية الأفراد، غير أن هذه الهيئة مع انتشار فيروس كورونا عملت على مساندة الجهود الحكومية، بحيث أطلقت تطبيق "تباعد" الذي اعتمدته وزارة الصحة في إشراك الأفراد في السيطرة على تفشي الجائحة والحد من التوسع في انتشاره، وهذا التطبيق يعتبر وسيلة لإشعار المخالطين المصابين بالفيروس، حيث يقوم بإرسال بيانات معرفة مموهة إلى الهواتف الذكية المستخدمة للتطبيق التي سجلت خلال فترة </a:t>
            </a:r>
            <a:r>
              <a:rPr lang="ar-EG" sz="2400" dirty="0" smtClean="0">
                <a:solidFill>
                  <a:srgbClr val="2D3956"/>
                </a:solidFill>
                <a:latin typeface="Times New Roman" panose="02020603050405020304" pitchFamily="18" charset="0"/>
              </a:rPr>
              <a:t>الاختلاط.</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80203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046988"/>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b="1"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يتبين لنا، أنه بالرغم من قيام الدول بإنشاء تطبيقات ذكية تستجيب لحاجيات المجتمع من أجل الحفاظ على سلامته ومنع انتشار فيروس كورونا المستجد، وحتى إن أكدت هذه الدول على جدية هذه التطبيقات الذكية ، وأنها لا تنتهك خصوصية مستخدميها، إلا أنها في نهاية المطاف تبقى مسألة مفترضة</a:t>
            </a:r>
            <a:r>
              <a:rPr lang="ar-EG" sz="2400" dirty="0">
                <a:solidFill>
                  <a:srgbClr val="2D3956"/>
                </a:solidFill>
                <a:latin typeface="Times New Roman" panose="02020603050405020304" pitchFamily="18" charset="0"/>
              </a:rPr>
              <a:t>، ولا يمكن القول على أن حماية الخصوصية هي قائمة في حد ذاتها؛ بل إن المعطيات التي يتم تجميعها في هذه التطبيقات وجعلها في سجلات إلكترونية تحتوي على جميع المعلومات المتعلقة بالمريض، والتي من شأن الذكاء الاصطناعي أن يستخدمها ويدعم بها اتخاذ قراراته - وهو ما يتضح من خلال إشعاره للمخالطين مع المصاب - وهذا مما لا شك فيه سيؤدي إلى نفي حماية الخصوصية ويكون فيه خطورة على هذه الأخيرة، إذا ما تم استغلالها في مسائل غير مشروعة.</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2198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b="1"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ويمكن </a:t>
            </a:r>
            <a:r>
              <a:rPr lang="ar-EG" sz="2400" b="1" u="sng" dirty="0">
                <a:solidFill>
                  <a:srgbClr val="2D3956"/>
                </a:solidFill>
                <a:latin typeface="Times New Roman" panose="02020603050405020304" pitchFamily="18" charset="0"/>
              </a:rPr>
              <a:t>القول، إن الحق في الخصوصية هو من أهم الحقوق التي لابد على كل </a:t>
            </a:r>
            <a:r>
              <a:rPr lang="ar-EG" sz="2400" b="1" u="sng" dirty="0" smtClean="0">
                <a:solidFill>
                  <a:srgbClr val="2D3956"/>
                </a:solidFill>
                <a:latin typeface="Times New Roman" panose="02020603050405020304" pitchFamily="18" charset="0"/>
              </a:rPr>
              <a:t>التشريعات، </a:t>
            </a:r>
            <a:r>
              <a:rPr lang="ar-EG" sz="2400" b="1" u="sng" dirty="0">
                <a:solidFill>
                  <a:srgbClr val="2D3956"/>
                </a:solidFill>
                <a:latin typeface="Times New Roman" panose="02020603050405020304" pitchFamily="18" charset="0"/>
              </a:rPr>
              <a:t>حمايتها من أي اختراق واعتداء أو انتهاك خصوصا في الجانب المتعلق بتقنيات الذكاء الاصطناعي التي تعد مجالا خصبا للتطور بفعل التزايد السريع للتكنولوجيا</a:t>
            </a:r>
            <a:r>
              <a:rPr lang="ar-EG" sz="2400" b="1"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مما يوجب معه حماية كبرى لحقوق الأفراد سواء تعلق الأمر بمعطياتهم الشخصية أو حياتهم الخاصة.</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وهذا </a:t>
            </a:r>
            <a:r>
              <a:rPr lang="ar-EG" sz="2400" b="1" u="sng" dirty="0">
                <a:solidFill>
                  <a:srgbClr val="2D3956"/>
                </a:solidFill>
                <a:latin typeface="Times New Roman" panose="02020603050405020304" pitchFamily="18" charset="0"/>
              </a:rPr>
              <a:t>يعني أنه بالرغم من تطرق التشريعات </a:t>
            </a:r>
            <a:r>
              <a:rPr lang="ar-EG" sz="2400" b="1" u="sng" dirty="0" smtClean="0">
                <a:solidFill>
                  <a:srgbClr val="2D3956"/>
                </a:solidFill>
                <a:latin typeface="Times New Roman" panose="02020603050405020304" pitchFamily="18" charset="0"/>
              </a:rPr>
              <a:t>لتنظيم </a:t>
            </a:r>
            <a:r>
              <a:rPr lang="ar-EG" sz="2400" b="1" u="sng" dirty="0">
                <a:solidFill>
                  <a:srgbClr val="2D3956"/>
                </a:solidFill>
                <a:latin typeface="Times New Roman" panose="02020603050405020304" pitchFamily="18" charset="0"/>
              </a:rPr>
              <a:t>الحق في الخصوصية وحمايته من أي انتهاك قد يتعرض له</a:t>
            </a:r>
            <a:r>
              <a:rPr lang="ar-EG" sz="2400" dirty="0">
                <a:solidFill>
                  <a:srgbClr val="2D3956"/>
                </a:solidFill>
                <a:latin typeface="Times New Roman" panose="02020603050405020304" pitchFamily="18" charset="0"/>
              </a:rPr>
              <a:t>، إلا أن هذا التنظيم حتى وإن كان يصلح للتطبيق على تقنيات الذكاء الاصطناعي، فإنه بالمقابل موازاة مع خصوصيات هذه التقنيات تفرض على المشرع أن يعزز هذا الحق بحماية أكثر مما هي عليه الآن، لكون أن الذكاء الاصطناعي هو مجال دقيق، وأن مجرد خطأ بسيط سيصبح الشخص عاريا ومكشوفا للجميع، وستصبح حياته الخاصة متاحة للجميع، الأمر الذي يفرض إصدار نصوص قانونية أكثر حماية لهذا الحق، حتى يتمكن أي مستخدم لهذه التقنيات استخدامها باطمئنان.</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70909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ثانياً: اختراق الذكاء الاصطناعي للحق في الخصوصية:</a:t>
            </a:r>
          </a:p>
          <a:p>
            <a:pPr lvl="0" algn="just" rtl="1"/>
            <a:r>
              <a:rPr lang="ar-EG" sz="2400" dirty="0" smtClean="0">
                <a:solidFill>
                  <a:srgbClr val="2D3956"/>
                </a:solidFill>
                <a:latin typeface="Times New Roman" panose="02020603050405020304" pitchFamily="18" charset="0"/>
              </a:rPr>
              <a:t>- فالدستور </a:t>
            </a:r>
            <a:r>
              <a:rPr lang="ar-EG" sz="2400" dirty="0">
                <a:solidFill>
                  <a:srgbClr val="2D3956"/>
                </a:solidFill>
                <a:latin typeface="Times New Roman" panose="02020603050405020304" pitchFamily="18" charset="0"/>
              </a:rPr>
              <a:t>يعد أسمى </a:t>
            </a:r>
            <a:r>
              <a:rPr lang="ar-EG" sz="2400" dirty="0" smtClean="0">
                <a:solidFill>
                  <a:srgbClr val="2D3956"/>
                </a:solidFill>
                <a:latin typeface="Times New Roman" panose="02020603050405020304" pitchFamily="18" charset="0"/>
              </a:rPr>
              <a:t>القوانين الوطنية</a:t>
            </a:r>
            <a:r>
              <a:rPr lang="ar-EG" sz="2400" dirty="0">
                <a:solidFill>
                  <a:srgbClr val="2D3956"/>
                </a:solidFill>
                <a:latin typeface="Times New Roman" panose="02020603050405020304" pitchFamily="18" charset="0"/>
              </a:rPr>
              <a:t>، والذي تناول حقوق الإنسان وتطرق لها في فصوله، ناهيك عن القوانين الخاصة التي عالجت الحقوق السالفة الذكر أيضا والحفاظ عليها من أي انتهاك قد تتعرض له، </a:t>
            </a:r>
            <a:r>
              <a:rPr lang="ar-EG" sz="2400" dirty="0" smtClean="0">
                <a:solidFill>
                  <a:srgbClr val="2D3956"/>
                </a:solidFill>
                <a:latin typeface="Times New Roman" panose="02020603050405020304" pitchFamily="18" charset="0"/>
              </a:rPr>
              <a:t>أما تقنيات </a:t>
            </a:r>
            <a:r>
              <a:rPr lang="ar-EG" sz="2400" dirty="0">
                <a:solidFill>
                  <a:srgbClr val="2D3956"/>
                </a:solidFill>
                <a:latin typeface="Times New Roman" panose="02020603050405020304" pitchFamily="18" charset="0"/>
              </a:rPr>
              <a:t>الذكاء الاصطناعي تختلف </a:t>
            </a:r>
            <a:r>
              <a:rPr lang="ar-EG" sz="2400" dirty="0" smtClean="0">
                <a:solidFill>
                  <a:srgbClr val="2D3956"/>
                </a:solidFill>
                <a:latin typeface="Times New Roman" panose="02020603050405020304" pitchFamily="18" charset="0"/>
              </a:rPr>
              <a:t>تماماً </a:t>
            </a:r>
            <a:r>
              <a:rPr lang="ar-EG" sz="2400" dirty="0">
                <a:solidFill>
                  <a:srgbClr val="2D3956"/>
                </a:solidFill>
                <a:latin typeface="Times New Roman" panose="02020603050405020304" pitchFamily="18" charset="0"/>
              </a:rPr>
              <a:t>من ناحية استعمالها لهذه الحقوق و التعامل معها في ظل القواعد العامة، مما يستوجب إما تعديل القوانين الحالية وتحيينها أو استصدار قوانين أخرى أكثر حمائية، كل هذا من أجل الحد من انتهاكاتها؛ لأنه المستقبل القريب سيتم استعمال هذه التقنيات الذكية بشكل كبير وسيتم الاعتماد عليها في جميع المعاملات اليومية للأفراد</a:t>
            </a:r>
            <a:r>
              <a:rPr lang="ar-EG" sz="2400" dirty="0" smtClean="0">
                <a:solidFill>
                  <a:srgbClr val="2D3956"/>
                </a:solidFill>
                <a:latin typeface="Times New Roman" panose="02020603050405020304" pitchFamily="18" charset="0"/>
              </a:rPr>
              <a:t>.</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وما </a:t>
            </a:r>
            <a:r>
              <a:rPr lang="ar-EG" sz="2400" b="1" u="sng" dirty="0">
                <a:solidFill>
                  <a:srgbClr val="2D3956"/>
                </a:solidFill>
                <a:latin typeface="Times New Roman" panose="02020603050405020304" pitchFamily="18" charset="0"/>
              </a:rPr>
              <a:t>تجب الإشارة إليه هنا، أن خوارزميات الذكاء الاصطناعي لا تنتهك فقط حقوق الإنسان كما سلف الذكر، بل حتى حريات الأفراد قد تلحقها انتهاكات من جراء استخدام هذه التقنيات</a:t>
            </a:r>
            <a:r>
              <a:rPr lang="ar-EG" sz="2400" dirty="0">
                <a:solidFill>
                  <a:srgbClr val="2D3956"/>
                </a:solidFill>
                <a:latin typeface="Times New Roman" panose="02020603050405020304" pitchFamily="18" charset="0"/>
              </a:rPr>
              <a:t>، ولعل حرية التصرف أو الاختيار قد تتعارض هنا، ذلك أن رغباتنا قد تكون موجهة للقيام بعمل معين وتحقيقه، لكن خوارزميات الذكاء الاصطناعي تقوم بالتصرف مكاننا دون الحاجة من تدخلنا أو أن تسمح لنا بالفرصة في الاختيار، كما هو الشأن بخصوص إبرام العقود </a:t>
            </a:r>
            <a:r>
              <a:rPr lang="ar-EG" sz="2400" dirty="0" smtClean="0">
                <a:solidFill>
                  <a:srgbClr val="2D3956"/>
                </a:solidFill>
                <a:latin typeface="Times New Roman" panose="02020603050405020304" pitchFamily="18" charset="0"/>
              </a:rPr>
              <a:t>الذكية.</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934269" y="737893"/>
            <a:ext cx="5753427"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تأثير الذكاء الاصطناعي على الحقوق المدنية:</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9685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يلعب الذكاء الاصطناعي دورا </a:t>
            </a:r>
            <a:r>
              <a:rPr lang="ar-EG" sz="2400" b="1" u="sng" dirty="0" smtClean="0">
                <a:solidFill>
                  <a:srgbClr val="2D3956"/>
                </a:solidFill>
                <a:latin typeface="Times New Roman" panose="02020603050405020304" pitchFamily="18" charset="0"/>
              </a:rPr>
              <a:t>مهماً </a:t>
            </a:r>
            <a:r>
              <a:rPr lang="ar-EG" sz="2400" b="1" u="sng" dirty="0" smtClean="0">
                <a:solidFill>
                  <a:srgbClr val="2D3956"/>
                </a:solidFill>
                <a:latin typeface="Times New Roman" panose="02020603050405020304" pitchFamily="18" charset="0"/>
              </a:rPr>
              <a:t>في </a:t>
            </a:r>
            <a:r>
              <a:rPr lang="ar-EG" sz="2400" b="1" u="sng" dirty="0">
                <a:solidFill>
                  <a:srgbClr val="2D3956"/>
                </a:solidFill>
                <a:latin typeface="Times New Roman" panose="02020603050405020304" pitchFamily="18" charset="0"/>
              </a:rPr>
              <a:t>مجال العدالة الجنائية</a:t>
            </a:r>
            <a:r>
              <a:rPr lang="ar-EG" sz="2400" dirty="0">
                <a:solidFill>
                  <a:srgbClr val="2D3956"/>
                </a:solidFill>
                <a:latin typeface="Times New Roman" panose="02020603050405020304" pitchFamily="18" charset="0"/>
              </a:rPr>
              <a:t>، سواء تعلق الأمر بالمساهمة في التنبؤ بالجريمة قبل ارتكابها، أو القيام بمساعدة ضباط الشرطة القضائية بملاحقة المجرمين ومرتكبي الجرائم والتحقيق معهم، بالإضافة إلى دوره المحوري المتمثل في المحاكمة الجنائية الذكية وأمام هذه الأدوار لا يمكن أن نسلم القول بأن له مزايا فقط، بل في نفس الوقت فخوارزميات الذكاء الاصطناعي - كما تطرقنا لها تبقى مجرد نظم آلية وليس بكائن بشري حي، مما يطرح معه إشكالا يتمثل في مدى احترامها لضمانات المحاكمة العادلة</a:t>
            </a:r>
            <a:r>
              <a:rPr lang="ar-EG" sz="2400" dirty="0" smtClean="0">
                <a:solidFill>
                  <a:srgbClr val="2D3956"/>
                </a:solidFill>
                <a:latin typeface="Times New Roman" panose="02020603050405020304" pitchFamily="18" charset="0"/>
              </a:rPr>
              <a:t>.</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فالمحاكمة العادلة تعتبر من المبادئ الأساسية التي تنبني عليها دولة الحق والقانون، </a:t>
            </a:r>
            <a:r>
              <a:rPr lang="ar-EG" sz="2400" dirty="0">
                <a:solidFill>
                  <a:srgbClr val="2D3956"/>
                </a:solidFill>
                <a:latin typeface="Times New Roman" panose="02020603050405020304" pitchFamily="18" charset="0"/>
              </a:rPr>
              <a:t>وهي من الأهداف الكبرى التي تسعى الدول الديمقراطية لتحقيقها وبلوغها، وذلك من خلال إعطائها مكانة هامة داخل السياسة العامة للدولة، حيث أصبح الحق في محاكمة عادلة من أعرق وأهم حقوق الإنسان، على اعتبار أن هذا الحق يعد ضمانة أساسية في مواجهة مختلف التجاوزات والانتهاكات التي تتخذ صورا وأشكالا متعددة، لا سيما في القضايا ذات الطبيعة السياسية، وفي الأنظمة الديكتاتورية </a:t>
            </a:r>
            <a:r>
              <a:rPr lang="ar-EG" sz="2400" dirty="0" smtClean="0">
                <a:solidFill>
                  <a:srgbClr val="2D3956"/>
                </a:solidFill>
                <a:latin typeface="Times New Roman" panose="02020603050405020304" pitchFamily="18" charset="0"/>
              </a:rPr>
              <a:t>بالخصوص.</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تأثير </a:t>
            </a:r>
            <a:r>
              <a:rPr lang="ar-EG" sz="2800" b="1" dirty="0">
                <a:solidFill>
                  <a:srgbClr val="00B0F0"/>
                </a:solidFill>
                <a:latin typeface="Times New Roman" panose="02020603050405020304" pitchFamily="18" charset="0"/>
                <a:cs typeface="Times New Roman" panose="02020603050405020304" pitchFamily="18" charset="0"/>
              </a:rPr>
              <a:t>الذكاء الاصطناعي على مبادئ </a:t>
            </a:r>
            <a:r>
              <a:rPr lang="ar-EG" sz="2800" b="1" dirty="0" smtClean="0">
                <a:solidFill>
                  <a:srgbClr val="00B0F0"/>
                </a:solidFill>
                <a:latin typeface="Times New Roman" panose="02020603050405020304" pitchFamily="18" charset="0"/>
                <a:cs typeface="Times New Roman" panose="02020603050405020304" pitchFamily="18" charset="0"/>
              </a:rPr>
              <a:t>العدالة:</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rPr>
              <a:t>- </a:t>
            </a:r>
            <a:r>
              <a:rPr lang="ar-EG" sz="2400" b="1" dirty="0">
                <a:solidFill>
                  <a:srgbClr val="2D3956"/>
                </a:solidFill>
                <a:latin typeface="Times New Roman" panose="02020603050405020304" pitchFamily="18" charset="0"/>
              </a:rPr>
              <a:t>ومن أبرز هذه الخروقات نجد الاعتقال التعسفي، التعذيب، وانتهاك حقوق الدفاع بوجه </a:t>
            </a:r>
            <a:r>
              <a:rPr lang="ar-EG" sz="2400" b="1" dirty="0" smtClean="0">
                <a:solidFill>
                  <a:srgbClr val="2D3956"/>
                </a:solidFill>
                <a:latin typeface="Times New Roman" panose="02020603050405020304" pitchFamily="18" charset="0"/>
              </a:rPr>
              <a:t>عام، </a:t>
            </a:r>
            <a:r>
              <a:rPr lang="ar-EG" sz="2400" b="1" dirty="0">
                <a:solidFill>
                  <a:srgbClr val="2D3956"/>
                </a:solidFill>
                <a:latin typeface="Times New Roman" panose="02020603050405020304" pitchFamily="18" charset="0"/>
              </a:rPr>
              <a:t>وهذا ما تجرمه مختلف التشريعات الدولية والوطنية</a:t>
            </a:r>
            <a:r>
              <a:rPr lang="ar-EG" sz="2400" dirty="0">
                <a:solidFill>
                  <a:srgbClr val="2D3956"/>
                </a:solidFill>
                <a:latin typeface="Times New Roman" panose="02020603050405020304" pitchFamily="18" charset="0"/>
              </a:rPr>
              <a:t>، ولعل </a:t>
            </a:r>
            <a:r>
              <a:rPr lang="ar-EG" sz="2400" dirty="0" smtClean="0">
                <a:solidFill>
                  <a:srgbClr val="2D3956"/>
                </a:solidFill>
                <a:latin typeface="Times New Roman" panose="02020603050405020304" pitchFamily="18" charset="0"/>
              </a:rPr>
              <a:t>التشريعات الوطنية أعطت </a:t>
            </a:r>
            <a:r>
              <a:rPr lang="ar-EG" sz="2400" dirty="0">
                <a:solidFill>
                  <a:srgbClr val="2D3956"/>
                </a:solidFill>
                <a:latin typeface="Times New Roman" panose="02020603050405020304" pitchFamily="18" charset="0"/>
              </a:rPr>
              <a:t>مكانة هامة لمبدأ المحاكمة العادلة ضمن الترسانة </a:t>
            </a:r>
            <a:r>
              <a:rPr lang="ar-EG" sz="2400" dirty="0" smtClean="0">
                <a:solidFill>
                  <a:srgbClr val="2D3956"/>
                </a:solidFill>
                <a:latin typeface="Times New Roman" panose="02020603050405020304" pitchFamily="18" charset="0"/>
              </a:rPr>
              <a:t>القانونية، </a:t>
            </a:r>
            <a:r>
              <a:rPr lang="ar-EG" sz="2400" dirty="0">
                <a:solidFill>
                  <a:srgbClr val="2D3956"/>
                </a:solidFill>
                <a:latin typeface="Times New Roman" panose="02020603050405020304" pitchFamily="18" charset="0"/>
              </a:rPr>
              <a:t>من خلال الإشارة لشروطها وإلى دعائهما الأساسية، بما يضمن معه تحقيق أمن قضائي يحمي حقوق المواطنين.</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وإذا </a:t>
            </a:r>
            <a:r>
              <a:rPr lang="ar-EG" sz="2400" b="1" dirty="0">
                <a:solidFill>
                  <a:srgbClr val="2D3956"/>
                </a:solidFill>
                <a:latin typeface="Times New Roman" panose="02020603050405020304" pitchFamily="18" charset="0"/>
              </a:rPr>
              <a:t>كان استقلال السلطة القضائية بدوره يسهم في تحقيق ضمانات المحاكمة العادلة، من خلال حياد القضاء تجاه الأطراف والخصوم في القضايا المعروضة </a:t>
            </a:r>
            <a:r>
              <a:rPr lang="ar-EG" sz="2400" b="1" dirty="0" smtClean="0">
                <a:solidFill>
                  <a:srgbClr val="2D3956"/>
                </a:solidFill>
                <a:latin typeface="Times New Roman" panose="02020603050405020304" pitchFamily="18" charset="0"/>
              </a:rPr>
              <a:t>أمامه، </a:t>
            </a:r>
            <a:r>
              <a:rPr lang="ar-EG" sz="2400" b="1" dirty="0">
                <a:solidFill>
                  <a:srgbClr val="2D3956"/>
                </a:solidFill>
                <a:latin typeface="Times New Roman" panose="02020603050405020304" pitchFamily="18" charset="0"/>
              </a:rPr>
              <a:t>من خلال تأكيده على هذه الضمانة في دستور2011</a:t>
            </a:r>
            <a:r>
              <a:rPr lang="ar-EG" sz="2400" dirty="0">
                <a:solidFill>
                  <a:srgbClr val="2D3956"/>
                </a:solidFill>
                <a:latin typeface="Times New Roman" panose="02020603050405020304" pitchFamily="18" charset="0"/>
              </a:rPr>
              <a:t>، حيث جعل السلطة القضائية بمعزل عن السلطة التشريعية </a:t>
            </a:r>
            <a:r>
              <a:rPr lang="ar-EG" sz="2400" dirty="0" smtClean="0">
                <a:solidFill>
                  <a:srgbClr val="2D3956"/>
                </a:solidFill>
                <a:latin typeface="Times New Roman" panose="02020603050405020304" pitchFamily="18" charset="0"/>
              </a:rPr>
              <a:t>والتنفيذية، </a:t>
            </a:r>
            <a:r>
              <a:rPr lang="ar-EG" sz="2400" dirty="0">
                <a:solidFill>
                  <a:srgbClr val="2D3956"/>
                </a:solidFill>
                <a:latin typeface="Times New Roman" panose="02020603050405020304" pitchFamily="18" charset="0"/>
              </a:rPr>
              <a:t>فهذا التوجه سيعد بمثابة دعامة أساسية لتوطيد وترسيخ مفهوم استقلال القضاء، الذي سيحقق بشكل حتمي مبدأ المحاكمة العادلة التي تسعى المملكة لبلوغها، والسهر على تقويتها وتدعيمها بمزيد من الركائز المشكلة لها، كصيانة المبادئ المتعلقة بحقوق </a:t>
            </a:r>
            <a:r>
              <a:rPr lang="ar-EG" sz="2400" dirty="0" smtClean="0">
                <a:solidFill>
                  <a:srgbClr val="2D3956"/>
                </a:solidFill>
                <a:latin typeface="Times New Roman" panose="02020603050405020304" pitchFamily="18" charset="0"/>
              </a:rPr>
              <a:t>الدفاع.</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تأثير </a:t>
            </a:r>
            <a:r>
              <a:rPr lang="ar-EG" sz="2800" b="1" dirty="0">
                <a:solidFill>
                  <a:srgbClr val="00B0F0"/>
                </a:solidFill>
                <a:latin typeface="Times New Roman" panose="02020603050405020304" pitchFamily="18" charset="0"/>
                <a:cs typeface="Times New Roman" panose="02020603050405020304" pitchFamily="18" charset="0"/>
              </a:rPr>
              <a:t>الذكاء الاصطناعي على مبادئ </a:t>
            </a:r>
            <a:r>
              <a:rPr lang="ar-EG" sz="2800" b="1" dirty="0" smtClean="0">
                <a:solidFill>
                  <a:srgbClr val="00B0F0"/>
                </a:solidFill>
                <a:latin typeface="Times New Roman" panose="02020603050405020304" pitchFamily="18" charset="0"/>
                <a:cs typeface="Times New Roman" panose="02020603050405020304" pitchFamily="18" charset="0"/>
              </a:rPr>
              <a:t>العدالة:</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62617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وبالتالي فإن مبدأ ضمانات المحاكمة العادلة تعد من الناحية القانونية من أهم المبادئ التي تزرع في نفوس المحكومين نوعا من الطمأنينة</a:t>
            </a:r>
            <a:r>
              <a:rPr lang="ar-EG" sz="2400" dirty="0">
                <a:solidFill>
                  <a:srgbClr val="2D3956"/>
                </a:solidFill>
                <a:latin typeface="Times New Roman" panose="02020603050405020304" pitchFamily="18" charset="0"/>
              </a:rPr>
              <a:t>، ووضعهم كامل ثقتهم في الجهاز القضائي العادل، الذي سيمنح لهم حقهم المشروع والمكرس قانونا، ولذلك فإن المشتبه فيه أو المتهم يبقى هاجسه الأوحد عندما يتم الزج به وراء القضبان الحديدية، هو تمتيعه بجميع حقوقه المنصوص عليها في القوانين الوطنية، بالإضافة إلى عدم انتهاك حقوقه وعلى رأسها ضمانات المحاكمة العادلة.</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ولما </a:t>
            </a:r>
            <a:r>
              <a:rPr lang="ar-EG" sz="2400" b="1" dirty="0">
                <a:solidFill>
                  <a:srgbClr val="2D3956"/>
                </a:solidFill>
                <a:latin typeface="Times New Roman" panose="02020603050405020304" pitchFamily="18" charset="0"/>
              </a:rPr>
              <a:t>كانت المحاكم التقليدية، تراعي في طياتها الحفاظ على ضمانات المحاكمة العادلة، ونظرا للتطور التكنولوجي، ظهرت معه ما يسمى بمحاكم رقمية، والتي تعتمد على نظام المحاكمات عن بعد، وعقد الجلسات دون حضور الأطراف في قاعة المحاكمة </a:t>
            </a:r>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وفي </a:t>
            </a:r>
            <a:r>
              <a:rPr lang="ar-EG" sz="2400" b="1" u="sng" dirty="0">
                <a:solidFill>
                  <a:srgbClr val="2D3956"/>
                </a:solidFill>
                <a:latin typeface="Times New Roman" panose="02020603050405020304" pitchFamily="18" charset="0"/>
              </a:rPr>
              <a:t>هذا الإطار يثار تساؤل مهم حول مدى قدرة المحاكم الرقمية على الحفاظ على مبدأ ضمانات المحاكمة العادلة، وعدم انتهاك حق من حقوق المتهمين؟ </a:t>
            </a:r>
          </a:p>
          <a:p>
            <a:pPr algn="just" rtl="1"/>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تأثير </a:t>
            </a:r>
            <a:r>
              <a:rPr lang="ar-EG" sz="2800" b="1" dirty="0">
                <a:solidFill>
                  <a:srgbClr val="00B0F0"/>
                </a:solidFill>
                <a:latin typeface="Times New Roman" panose="02020603050405020304" pitchFamily="18" charset="0"/>
                <a:cs typeface="Times New Roman" panose="02020603050405020304" pitchFamily="18" charset="0"/>
              </a:rPr>
              <a:t>الذكاء الاصطناعي على مبادئ </a:t>
            </a:r>
            <a:r>
              <a:rPr lang="ar-EG" sz="2800" b="1" dirty="0" smtClean="0">
                <a:solidFill>
                  <a:srgbClr val="00B0F0"/>
                </a:solidFill>
                <a:latin typeface="Times New Roman" panose="02020603050405020304" pitchFamily="18" charset="0"/>
                <a:cs typeface="Times New Roman" panose="02020603050405020304" pitchFamily="18" charset="0"/>
              </a:rPr>
              <a:t>العدالة:</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742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779469" cy="3711785"/>
          </a:xfrm>
          <a:prstGeom prst="rect">
            <a:avLst/>
          </a:prstGeom>
        </p:spPr>
        <p:txBody>
          <a:bodyPr wrap="square">
            <a:spAutoFit/>
          </a:bodyPr>
          <a:lstStyle/>
          <a:p>
            <a:pPr algn="just" rtl="1">
              <a:lnSpc>
                <a:spcPct val="120000"/>
              </a:lnSpc>
            </a:pPr>
            <a:r>
              <a:rPr lang="ar-EG" sz="2800" dirty="0" smtClean="0">
                <a:solidFill>
                  <a:srgbClr val="000000"/>
                </a:solidFill>
                <a:latin typeface="Times New Roman" panose="02020603050405020304" pitchFamily="18" charset="0"/>
              </a:rPr>
              <a:t>-</a:t>
            </a:r>
            <a:r>
              <a:rPr lang="ar-EG" sz="2400" dirty="0" smtClean="0">
                <a:solidFill>
                  <a:srgbClr val="000000"/>
                </a:solidFill>
                <a:latin typeface="Times New Roman" panose="02020603050405020304" pitchFamily="18" charset="0"/>
              </a:rPr>
              <a:t>إن </a:t>
            </a:r>
            <a:r>
              <a:rPr lang="ar-EG" sz="2400" dirty="0" smtClean="0">
                <a:solidFill>
                  <a:srgbClr val="000000"/>
                </a:solidFill>
                <a:latin typeface="Times New Roman" panose="02020603050405020304" pitchFamily="18" charset="0"/>
              </a:rPr>
              <a:t>استعمال التكنولوجيا الحديثة يكتسب في مجال العدالة أهمية قصوى، ولعل أهم تمظهر لها هو ذلك المتعلق باستعمال وسائل الاتصال عن بعد في إجراء المحاكمات وتصريف القضايا. </a:t>
            </a:r>
          </a:p>
          <a:p>
            <a:pPr algn="just" rtl="1">
              <a:lnSpc>
                <a:spcPct val="120000"/>
              </a:lnSpc>
            </a:pPr>
            <a:r>
              <a:rPr lang="ar-EG" sz="2400" dirty="0" smtClean="0">
                <a:solidFill>
                  <a:srgbClr val="000000"/>
                </a:solidFill>
                <a:latin typeface="Times New Roman" panose="02020603050405020304" pitchFamily="18" charset="0"/>
              </a:rPr>
              <a:t>- وإذا كانت المحاكم التقليدية والرقمية ترتكز وتحترم مبدأ الشرعية الجنائية - لا جريمة ولا عقوبة إلا بنص - ومبدأ قرينة البراءة - المتهم بريء حتى تثبت إدانته - إلا أنها تواجه بالمبادئ الواردة في التنظيم القضائي؛ وهي مبدأ الشفوية مبدأ العلنية، مبدأ التواجهية.</a:t>
            </a:r>
          </a:p>
          <a:p>
            <a:pPr algn="just" rtl="1">
              <a:lnSpc>
                <a:spcPct val="120000"/>
              </a:lnSpc>
            </a:pPr>
            <a:r>
              <a:rPr lang="ar-EG" sz="2400" b="1" dirty="0" smtClean="0">
                <a:solidFill>
                  <a:srgbClr val="000000"/>
                </a:solidFill>
                <a:latin typeface="Times New Roman" panose="02020603050405020304" pitchFamily="18" charset="0"/>
              </a:rPr>
              <a:t>- ومبدأ </a:t>
            </a:r>
            <a:r>
              <a:rPr lang="ar-EG" sz="2400" b="1" dirty="0">
                <a:solidFill>
                  <a:srgbClr val="000000"/>
                </a:solidFill>
                <a:latin typeface="Times New Roman" panose="02020603050405020304" pitchFamily="18" charset="0"/>
              </a:rPr>
              <a:t>العلنية إذا كانت المحاكم التقليدية تحترمه طبقا للقانون، بحيث تمنح لكل طرف له اهتمام بالحضور لجلسات </a:t>
            </a:r>
            <a:r>
              <a:rPr lang="ar-EG" sz="2400" b="1" dirty="0" smtClean="0">
                <a:solidFill>
                  <a:srgbClr val="000000"/>
                </a:solidFill>
                <a:latin typeface="Times New Roman" panose="02020603050405020304" pitchFamily="18" charset="0"/>
              </a:rPr>
              <a:t>المحاكمة، </a:t>
            </a:r>
            <a:r>
              <a:rPr lang="ar-EG" sz="2400" b="1" dirty="0">
                <a:solidFill>
                  <a:srgbClr val="000000"/>
                </a:solidFill>
                <a:latin typeface="Times New Roman" panose="02020603050405020304" pitchFamily="18" charset="0"/>
              </a:rPr>
              <a:t>فإنه يغيب في ظل المحاكم الرقمية</a:t>
            </a:r>
            <a:r>
              <a:rPr lang="ar-EG" sz="2400" dirty="0">
                <a:solidFill>
                  <a:srgbClr val="000000"/>
                </a:solidFill>
                <a:latin typeface="Times New Roman" panose="02020603050405020304" pitchFamily="18" charset="0"/>
              </a:rPr>
              <a:t>، فالجهاز القضائي يكون أمام جهاز إلكتروني، والمحكمة أبوابها مغلقة والحضور غائب عن جلسات المحاكمة ولا يقوم بمتابعة مجرى الدعوى</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5041380"/>
          </a:xfrm>
          <a:prstGeom prst="rect">
            <a:avLst/>
          </a:prstGeom>
        </p:spPr>
        <p:txBody>
          <a:bodyPr wrap="square">
            <a:spAutoFit/>
          </a:bodyPr>
          <a:lstStyle/>
          <a:p>
            <a:pPr algn="just" rtl="1">
              <a:lnSpc>
                <a:spcPct val="120000"/>
              </a:lnSpc>
            </a:pPr>
            <a:r>
              <a:rPr lang="ar-EG" sz="2800" dirty="0" smtClean="0">
                <a:solidFill>
                  <a:srgbClr val="000000"/>
                </a:solidFill>
                <a:latin typeface="Times New Roman" panose="02020603050405020304" pitchFamily="18" charset="0"/>
              </a:rPr>
              <a:t>- </a:t>
            </a:r>
            <a:r>
              <a:rPr lang="ar-EG" sz="2400" dirty="0" smtClean="0">
                <a:solidFill>
                  <a:srgbClr val="000000"/>
                </a:solidFill>
                <a:latin typeface="Times New Roman" panose="02020603050405020304" pitchFamily="18" charset="0"/>
              </a:rPr>
              <a:t>بالإضافة إلى هذا، </a:t>
            </a:r>
            <a:r>
              <a:rPr lang="ar-EG" sz="2400" b="1" u="sng" dirty="0" smtClean="0">
                <a:solidFill>
                  <a:srgbClr val="000000"/>
                </a:solidFill>
                <a:latin typeface="Times New Roman" panose="02020603050405020304" pitchFamily="18" charset="0"/>
              </a:rPr>
              <a:t>فحتى مبدأ الشفوية الذي يتأسس على المواجهة بين أطراف الخصومة الجنائية ويهدف لاحترام حقوق الدفاع، والاستماع للأطراف والشهود وآراء الخبراء</a:t>
            </a:r>
            <a:r>
              <a:rPr lang="ar-EG" sz="2400" u="sng" dirty="0" smtClean="0">
                <a:solidFill>
                  <a:srgbClr val="000000"/>
                </a:solidFill>
                <a:latin typeface="Times New Roman" panose="02020603050405020304" pitchFamily="18" charset="0"/>
              </a:rPr>
              <a:t>، </a:t>
            </a:r>
            <a:r>
              <a:rPr lang="ar-EG" sz="2400" dirty="0" smtClean="0">
                <a:solidFill>
                  <a:srgbClr val="000000"/>
                </a:solidFill>
                <a:latin typeface="Times New Roman" panose="02020603050405020304" pitchFamily="18" charset="0"/>
              </a:rPr>
              <a:t>فإنه في المحكمة الرقمية التي مكنت من التواصل عن بعد عبر تقنية السمعي البصري من خلال امتثال المشتبه فيه أو المتهم خلف شبكة الأنترنت دونما الحاجة للحضور إلى قاعة المحكمة وأمام القضاء، </a:t>
            </a:r>
            <a:r>
              <a:rPr lang="ar-EG" sz="2400" b="1" dirty="0" smtClean="0">
                <a:solidFill>
                  <a:srgbClr val="000000"/>
                </a:solidFill>
                <a:latin typeface="Times New Roman" panose="02020603050405020304" pitchFamily="18" charset="0"/>
              </a:rPr>
              <a:t>فقد تم ضرب مبدأ المواجهة.</a:t>
            </a:r>
          </a:p>
          <a:p>
            <a:pPr algn="just" rtl="1">
              <a:lnSpc>
                <a:spcPct val="120000"/>
              </a:lnSpc>
            </a:pPr>
            <a:r>
              <a:rPr lang="ar-EG" sz="2400" dirty="0" smtClean="0">
                <a:solidFill>
                  <a:srgbClr val="000000"/>
                </a:solidFill>
                <a:latin typeface="Times New Roman" panose="02020603050405020304" pitchFamily="18" charset="0"/>
              </a:rPr>
              <a:t>- وبالتالي</a:t>
            </a:r>
            <a:r>
              <a:rPr lang="ar-EG" sz="2400" dirty="0">
                <a:solidFill>
                  <a:srgbClr val="000000"/>
                </a:solidFill>
                <a:latin typeface="Times New Roman" panose="02020603050405020304" pitchFamily="18" charset="0"/>
              </a:rPr>
              <a:t>، فالمحكمة الرقمية حتى وإن كانت قد أسهمت في تقليص المدة الزمنية وتدبير فترة المحاكمات وعقد محاكمات عن بعد، حفاظا منها على سلامة وصحة المرتفقين والعاملين بمرفق العدالة - خصوصا في الظرفية الوبائية استطاعت البت في القضايا داخل أجل معقول، وقلصت من نسبة تراكم القضايا والملفات </a:t>
            </a:r>
            <a:r>
              <a:rPr lang="ar-EG" sz="2400" dirty="0" smtClean="0">
                <a:solidFill>
                  <a:srgbClr val="000000"/>
                </a:solidFill>
                <a:latin typeface="Times New Roman" panose="02020603050405020304" pitchFamily="18" charset="0"/>
              </a:rPr>
              <a:t>الجنائية. </a:t>
            </a:r>
            <a:r>
              <a:rPr lang="ar-EG" sz="2400" b="1" dirty="0" smtClean="0">
                <a:solidFill>
                  <a:srgbClr val="000000"/>
                </a:solidFill>
                <a:latin typeface="Times New Roman" panose="02020603050405020304" pitchFamily="18" charset="0"/>
              </a:rPr>
              <a:t>وخلافا </a:t>
            </a:r>
            <a:r>
              <a:rPr lang="ar-EG" sz="2400" b="1" dirty="0">
                <a:solidFill>
                  <a:srgbClr val="000000"/>
                </a:solidFill>
                <a:latin typeface="Times New Roman" panose="02020603050405020304" pitchFamily="18" charset="0"/>
              </a:rPr>
              <a:t>لما يروه بعض الباحثين من كون المحكمة الرقمية لا تتعارض بتاتا مع أي ضمانات المحاكمة العادلة.</a:t>
            </a:r>
          </a:p>
          <a:p>
            <a:pPr algn="just" rtl="1">
              <a:lnSpc>
                <a:spcPct val="120000"/>
              </a:lnSpc>
            </a:pPr>
            <a:r>
              <a:rPr lang="ar-EG" sz="2400" dirty="0">
                <a:solidFill>
                  <a:srgbClr val="000000"/>
                </a:solidFill>
                <a:latin typeface="Times New Roman" panose="02020603050405020304" pitchFamily="18" charset="0"/>
              </a:rPr>
              <a:t>- بل إنها تعززها وتعمل جاهدة على تعزيز العدالة الجنائية بصفة عامة، فإنه يمكن القول على أن المبادئ الواردة أعلاه هي مبادئ ضرورية، ومنصوص عليها في التنظيم القضائي، وكيف يمكن احترامها في ظل غياب الأطراف وتواجدهم خلف شبكة الأنترنت، دون السماح لهم بالامتثال أمام القضاء في نفس المكان</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456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4081117"/>
          </a:xfrm>
          <a:prstGeom prst="rect">
            <a:avLst/>
          </a:prstGeom>
        </p:spPr>
        <p:txBody>
          <a:bodyPr wrap="square">
            <a:spAutoFit/>
          </a:bodyPr>
          <a:lstStyle/>
          <a:p>
            <a:pPr algn="just" rtl="1">
              <a:lnSpc>
                <a:spcPct val="120000"/>
              </a:lnSpc>
            </a:pPr>
            <a:r>
              <a:rPr lang="ar-EG" sz="2400" dirty="0" smtClean="0">
                <a:solidFill>
                  <a:srgbClr val="000000"/>
                </a:solidFill>
                <a:latin typeface="Times New Roman" panose="02020603050405020304" pitchFamily="18" charset="0"/>
              </a:rPr>
              <a:t>-</a:t>
            </a:r>
            <a:r>
              <a:rPr lang="ar-EG" sz="2400" b="1" u="sng" dirty="0" smtClean="0">
                <a:solidFill>
                  <a:srgbClr val="000000"/>
                </a:solidFill>
                <a:latin typeface="Times New Roman" panose="02020603050405020304" pitchFamily="18" charset="0"/>
              </a:rPr>
              <a:t>هذا </a:t>
            </a:r>
            <a:r>
              <a:rPr lang="ar-EG" sz="2400" b="1" u="sng" dirty="0">
                <a:solidFill>
                  <a:srgbClr val="000000"/>
                </a:solidFill>
                <a:latin typeface="Times New Roman" panose="02020603050405020304" pitchFamily="18" charset="0"/>
              </a:rPr>
              <a:t>بالإضافة إلى كون مجال الرقمنة </a:t>
            </a:r>
            <a:r>
              <a:rPr lang="ar-EG" sz="2400" b="1" u="sng" dirty="0" smtClean="0">
                <a:solidFill>
                  <a:srgbClr val="000000"/>
                </a:solidFill>
                <a:latin typeface="Times New Roman" panose="02020603050405020304" pitchFamily="18" charset="0"/>
              </a:rPr>
              <a:t>في بعض الدول ما </a:t>
            </a:r>
            <a:r>
              <a:rPr lang="ar-EG" sz="2400" b="1" u="sng" dirty="0">
                <a:solidFill>
                  <a:srgbClr val="000000"/>
                </a:solidFill>
                <a:latin typeface="Times New Roman" panose="02020603050405020304" pitchFamily="18" charset="0"/>
              </a:rPr>
              <a:t>يزال يتسم بالمحدودية والضعف، </a:t>
            </a:r>
            <a:r>
              <a:rPr lang="ar-EG" sz="2400" dirty="0">
                <a:solidFill>
                  <a:srgbClr val="000000"/>
                </a:solidFill>
                <a:latin typeface="Times New Roman" panose="02020603050405020304" pitchFamily="18" charset="0"/>
              </a:rPr>
              <a:t>حيث قد يؤدي انقطاع الأنترنت إلى إنهاء المحاكمة، كما أنه قد يقوم بالإجهاض على الحقوق الأساسية للمتهم كانتهاك الحق في الدفاع والحق في المواجهة، بيد أن الشهود أنفسهم قد تكون شهادتهم ضعيفة مقارنة بحضورهم أمام المحكمة التقليدية.</a:t>
            </a: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وعليه</a:t>
            </a:r>
            <a:r>
              <a:rPr lang="ar-EG" sz="2400" b="1" u="sng" dirty="0">
                <a:solidFill>
                  <a:srgbClr val="000000"/>
                </a:solidFill>
                <a:latin typeface="Times New Roman" panose="02020603050405020304" pitchFamily="18" charset="0"/>
              </a:rPr>
              <a:t>، فإن ضمانات المحاكمة العادلة حسب </a:t>
            </a:r>
            <a:r>
              <a:rPr lang="ar-EG" sz="2400" b="1" u="sng" dirty="0" smtClean="0">
                <a:solidFill>
                  <a:srgbClr val="000000"/>
                </a:solidFill>
                <a:latin typeface="Times New Roman" panose="02020603050405020304" pitchFamily="18" charset="0"/>
              </a:rPr>
              <a:t>رأي البعض قد </a:t>
            </a:r>
            <a:r>
              <a:rPr lang="ar-EG" sz="2400" b="1" u="sng" dirty="0">
                <a:solidFill>
                  <a:srgbClr val="000000"/>
                </a:solidFill>
                <a:latin typeface="Times New Roman" panose="02020603050405020304" pitchFamily="18" charset="0"/>
              </a:rPr>
              <a:t>لا تجد مسعاها في المحكمة الرقمية لما لها من ضرب صارخ في مبادئ التنظيم القضائي وحقوق المتهم في المجال الجنائي.</a:t>
            </a:r>
          </a:p>
          <a:p>
            <a:pPr algn="just" rtl="1">
              <a:lnSpc>
                <a:spcPct val="120000"/>
              </a:lnSpc>
            </a:pPr>
            <a:r>
              <a:rPr lang="ar-EG" sz="2400" dirty="0">
                <a:solidFill>
                  <a:srgbClr val="000000"/>
                </a:solidFill>
                <a:latin typeface="Times New Roman" panose="02020603050405020304" pitchFamily="18" charset="0"/>
              </a:rPr>
              <a:t>-وليس بعيد عن المحاكم الرقمية، فإن الطفرة التكنولوجية أظهرت لنا نوعا آخر من المحاكم لا تقتصر فقط على الوسائل الحديثة، بل أصبحنا أمام محاكم ذكية، محاكم مجهزة بمعدات ذكية، محاكم كل شيء فيها يحتوي على الذكاء الاصطناعي، لا يوجد فيها العنصر البشري غير أطراف الدعوى، بل كل ما في الأمر أنه عبارة عن برمجيات وخوارزميات ذكية، بما فيها القاضي الآلي، المحامي الآلي، النيابة العامة الآلية</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60871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3637919"/>
          </a:xfrm>
          <a:prstGeom prst="rect">
            <a:avLst/>
          </a:prstGeom>
        </p:spPr>
        <p:txBody>
          <a:bodyPr wrap="square">
            <a:spAutoFit/>
          </a:bodyPr>
          <a:lstStyle/>
          <a:p>
            <a:pPr algn="just" rtl="1">
              <a:lnSpc>
                <a:spcPct val="120000"/>
              </a:lnSpc>
            </a:pPr>
            <a:r>
              <a:rPr lang="ar-EG" sz="2400" dirty="0" smtClean="0">
                <a:solidFill>
                  <a:srgbClr val="000000"/>
                </a:solidFill>
                <a:latin typeface="Times New Roman" panose="02020603050405020304" pitchFamily="18" charset="0"/>
              </a:rPr>
              <a:t>- فبالرغم </a:t>
            </a:r>
            <a:r>
              <a:rPr lang="ar-EG" sz="2400" dirty="0">
                <a:solidFill>
                  <a:srgbClr val="000000"/>
                </a:solidFill>
                <a:latin typeface="Times New Roman" panose="02020603050405020304" pitchFamily="18" charset="0"/>
              </a:rPr>
              <a:t>من أن هذه المحاكم الذكية ما زالت غير منتشرة في بقاع العالم، إلا أن الإرهاصات الأولى لها قد بدأت في الظهور - </a:t>
            </a:r>
            <a:r>
              <a:rPr lang="ar-EG" sz="2400" dirty="0" smtClean="0">
                <a:solidFill>
                  <a:srgbClr val="000000"/>
                </a:solidFill>
                <a:latin typeface="Times New Roman" panose="02020603050405020304" pitchFamily="18" charset="0"/>
              </a:rPr>
              <a:t>هذه </a:t>
            </a:r>
            <a:r>
              <a:rPr lang="ar-EG" sz="2400" dirty="0">
                <a:solidFill>
                  <a:srgbClr val="000000"/>
                </a:solidFill>
                <a:latin typeface="Times New Roman" panose="02020603050405020304" pitchFamily="18" charset="0"/>
              </a:rPr>
              <a:t>المحاكم تعتمد على تقنيات الذكاء الاصطناعي من أجل الفصل في المنازعة بين الأفراد، وإعطاء حلول لهم حول القضية المعروضة أمامها غير إنه إذا كانت المحاكم الرقمية ما زال النقاش مطروحا بخصوصها، سيما حول مدى إمكانية احترامها لضمانات المحاكمة العادلة من عدمه، </a:t>
            </a:r>
            <a:r>
              <a:rPr lang="ar-EG" sz="2400" b="1" u="sng" dirty="0">
                <a:solidFill>
                  <a:srgbClr val="000000"/>
                </a:solidFill>
                <a:latin typeface="Times New Roman" panose="02020603050405020304" pitchFamily="18" charset="0"/>
              </a:rPr>
              <a:t>فما هو الشأن بالنسبة للمحاكم الذكية</a:t>
            </a:r>
            <a:r>
              <a:rPr lang="ar-EG" sz="2400" b="1" u="sng" dirty="0" smtClean="0">
                <a:solidFill>
                  <a:srgbClr val="000000"/>
                </a:solidFill>
                <a:latin typeface="Times New Roman" panose="02020603050405020304" pitchFamily="18" charset="0"/>
              </a:rPr>
              <a:t>؟</a:t>
            </a: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إن </a:t>
            </a:r>
            <a:r>
              <a:rPr lang="ar-EG" sz="2400" b="1" u="sng" dirty="0">
                <a:solidFill>
                  <a:srgbClr val="000000"/>
                </a:solidFill>
                <a:latin typeface="Times New Roman" panose="02020603050405020304" pitchFamily="18" charset="0"/>
              </a:rPr>
              <a:t>تقنيات الذكاء الاصطناعي، ما هي إلا عبارة عن برامج محوسبة من صنع إنسان بشري، ونتاج ذكاء بشري، جعل الآلة شبيهة بالإنسان</a:t>
            </a:r>
            <a:r>
              <a:rPr lang="ar-EG" sz="2400" dirty="0">
                <a:solidFill>
                  <a:srgbClr val="000000"/>
                </a:solidFill>
                <a:latin typeface="Times New Roman" panose="02020603050405020304" pitchFamily="18" charset="0"/>
              </a:rPr>
              <a:t>، برمج فيها السمع والنطق وأعدها حتى تكون مستعدة تمام الاستعداد للفصل في المنازعات بين الأفراد، وإصدار أحكام يرتضونها، وإنهاء المنازعة بينهم، غير إنها ما دامت آلة، وما دامت من صنع يد بشرية، فهي تبقى غير معصومة من الخطأ، فالإنسان الآخر يظل غير معصوم من الخطأ، فكيف للإنسآلة أن لا يفترض فيها الخطأ نهائيا. </a:t>
            </a:r>
            <a:endParaRPr lang="ar-EG" sz="2400" dirty="0" smtClean="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698639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4081117"/>
          </a:xfrm>
          <a:prstGeom prst="rect">
            <a:avLst/>
          </a:prstGeom>
        </p:spPr>
        <p:txBody>
          <a:bodyPr wrap="square">
            <a:spAutoFit/>
          </a:bodyPr>
          <a:lstStyle/>
          <a:p>
            <a:pPr algn="just" rtl="1">
              <a:lnSpc>
                <a:spcPct val="120000"/>
              </a:lnSpc>
            </a:pPr>
            <a:r>
              <a:rPr lang="ar-EG" sz="2400" dirty="0" smtClean="0">
                <a:solidFill>
                  <a:srgbClr val="000000"/>
                </a:solidFill>
                <a:latin typeface="Times New Roman" panose="02020603050405020304" pitchFamily="18" charset="0"/>
              </a:rPr>
              <a:t>- وتماشيا </a:t>
            </a:r>
            <a:r>
              <a:rPr lang="ar-EG" sz="2400" dirty="0">
                <a:solidFill>
                  <a:srgbClr val="000000"/>
                </a:solidFill>
                <a:latin typeface="Times New Roman" panose="02020603050405020304" pitchFamily="18" charset="0"/>
              </a:rPr>
              <a:t>مع هذا، فإنه ما دمنا أمام ذكاء اصطناعي، حتى وإن كنا ما زلنا لم نصل لمحاكمات ذكية لكن التطور التكنولوجي المتزايد لا يمنع من أنه في المستقبل القريب سنشهد محاكمات تقوم بالاعتماد على الذكاء الاصطناعي، </a:t>
            </a:r>
            <a:r>
              <a:rPr lang="ar-EG" sz="2400" b="1" u="sng" dirty="0">
                <a:solidFill>
                  <a:srgbClr val="000000"/>
                </a:solidFill>
                <a:latin typeface="Times New Roman" panose="02020603050405020304" pitchFamily="18" charset="0"/>
              </a:rPr>
              <a:t>غير إن ضمانات المحاكمة العادلة هنا قد تنتهك وتتعرض لخروقات، خصوصا وأن الآلات تكون مبرمجة وفق قضايا متعددة ومتشابهة، وهي تتطور يوما عن يوم لكونها تتغدى على بيانات الأشخاص، مما قد يستحيل معها التمييز بين بعض القضايا. </a:t>
            </a:r>
          </a:p>
          <a:p>
            <a:pPr algn="just" rtl="1">
              <a:lnSpc>
                <a:spcPct val="120000"/>
              </a:lnSpc>
            </a:pPr>
            <a:r>
              <a:rPr lang="ar-EG" sz="2400" dirty="0" smtClean="0">
                <a:solidFill>
                  <a:srgbClr val="000000"/>
                </a:solidFill>
                <a:latin typeface="Times New Roman" panose="02020603050405020304" pitchFamily="18" charset="0"/>
              </a:rPr>
              <a:t>- وإذا </a:t>
            </a:r>
            <a:r>
              <a:rPr lang="ar-EG" sz="2400" dirty="0">
                <a:solidFill>
                  <a:srgbClr val="000000"/>
                </a:solidFill>
                <a:latin typeface="Times New Roman" panose="02020603050405020304" pitchFamily="18" charset="0"/>
              </a:rPr>
              <a:t>كانت مبادئ التنظيم القضائي هي الركيزة الأساسية، لضمان مبدأ المحاكمة العادلة، فإن احترامها في مجال الذكاء الاصطناعي قد يبقى أمرا نسبيا، غير إنه لا يمكن نفيها، ما دام أن التشريعات تحاول في مختلف قوانينها السهر على تمتيع المتهم بحقوقه، فإنه في المحكمة الذكية قد نجد المحامي الآلي غير جاهز للدفاع عن المتهم، لكونه قد لا تظهر عليه الجدية أثناء الترافع، </a:t>
            </a:r>
            <a:r>
              <a:rPr lang="ar-EG" sz="2400" b="1" u="sng" dirty="0">
                <a:solidFill>
                  <a:srgbClr val="000000"/>
                </a:solidFill>
                <a:latin typeface="Times New Roman" panose="02020603050405020304" pitchFamily="18" charset="0"/>
              </a:rPr>
              <a:t>مما يجعل المتهم أمام روبوتات لا يعرف ما هم فاعلين به هل ستتحقق العدالة على أيديهم أم لا؟</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880689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3637919"/>
          </a:xfrm>
          <a:prstGeom prst="rect">
            <a:avLst/>
          </a:prstGeom>
        </p:spPr>
        <p:txBody>
          <a:bodyPr wrap="square">
            <a:spAutoFit/>
          </a:bodyPr>
          <a:lstStyle/>
          <a:p>
            <a:pPr algn="just" rtl="1">
              <a:lnSpc>
                <a:spcPct val="120000"/>
              </a:lnSpc>
            </a:pPr>
            <a:r>
              <a:rPr lang="ar-EG" sz="2400" dirty="0">
                <a:solidFill>
                  <a:srgbClr val="000000"/>
                </a:solidFill>
                <a:latin typeface="Times New Roman" panose="02020603050405020304" pitchFamily="18" charset="0"/>
              </a:rPr>
              <a:t>-</a:t>
            </a:r>
            <a:r>
              <a:rPr lang="ar-EG" sz="2400" b="1" dirty="0">
                <a:solidFill>
                  <a:srgbClr val="000000"/>
                </a:solidFill>
                <a:latin typeface="Times New Roman" panose="02020603050405020304" pitchFamily="18" charset="0"/>
              </a:rPr>
              <a:t>أكثر من هذا، حتى وإن تصورنا المحكمة الذكية قائمة في القضايا البسيطة كالمخالفات</a:t>
            </a:r>
            <a:r>
              <a:rPr lang="ar-EG" sz="2400" dirty="0">
                <a:solidFill>
                  <a:srgbClr val="000000"/>
                </a:solidFill>
                <a:latin typeface="Times New Roman" panose="02020603050405020304" pitchFamily="18" charset="0"/>
              </a:rPr>
              <a:t>، فإن إعمالها في القضايا التي لها مساس بالمجتمع كالجنح والجنايات، لا يمكن تصورها، لكون هذه القضايا لها طبيعة حساسة تقتضي سلوك مساطر قانونية صارمة، وامتثال للمتهم أمام جهاز قضائي بشري ينظر في قضيته، ولا يعقل أن يتم إسنادها للإنسآلة، التي قد تحكم وفق القوانين الجنائية دون مراعاتها لحالات المتهم أو الضمانات المقررة له قانونا.</a:t>
            </a: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وعليه </a:t>
            </a:r>
            <a:r>
              <a:rPr lang="ar-EG" sz="2400" b="1" u="sng" dirty="0">
                <a:solidFill>
                  <a:srgbClr val="000000"/>
                </a:solidFill>
                <a:latin typeface="Times New Roman" panose="02020603050405020304" pitchFamily="18" charset="0"/>
              </a:rPr>
              <a:t>فخوارزميات الذكاء الاصطناعي، ينبغي برمجتها بشكل يستجيب وحاجيات حقوق المتهمين، </a:t>
            </a:r>
            <a:r>
              <a:rPr lang="ar-EG" sz="2400" dirty="0">
                <a:solidFill>
                  <a:srgbClr val="000000"/>
                </a:solidFill>
                <a:latin typeface="Times New Roman" panose="02020603050405020304" pitchFamily="18" charset="0"/>
              </a:rPr>
              <a:t>حتى لا تكون فيها انتهاكات، وبالرغم من ذلك فإن مسألة التأثير على ضمانات المحاكمة العادلة ستظل قائمة في حد ذاتها إن اعتمدت الدول على محاكم ذكية، الذي يتطلب ضرورة إيجاد قوانين تشريعية تؤطر هذا النوع من المحاكم وتعطي للأفراد كافة حقوقهم المنصوص عليها في التشريعات الدولية والوطنية والاتفاقيات والمعاهدات الدولية.</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150730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2" y="1641229"/>
            <a:ext cx="11779471" cy="2751522"/>
          </a:xfrm>
          <a:prstGeom prst="rect">
            <a:avLst/>
          </a:prstGeom>
        </p:spPr>
        <p:txBody>
          <a:bodyPr wrap="square">
            <a:spAutoFit/>
          </a:bodyPr>
          <a:lstStyle/>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ولذلك </a:t>
            </a:r>
            <a:r>
              <a:rPr lang="ar-EG" sz="2400" b="1" u="sng" dirty="0">
                <a:solidFill>
                  <a:srgbClr val="000000"/>
                </a:solidFill>
                <a:latin typeface="Times New Roman" panose="02020603050405020304" pitchFamily="18" charset="0"/>
              </a:rPr>
              <a:t>فإن التنظيم القانوني لضمانات المحاكمة العادلة خاصة ولمبادئ العدالة بصفة عامة، قد ركز على احترام هذه الحقوق لكونها تعد من الحقوق الأساسية للمتهم أو المشتبه فيه، </a:t>
            </a:r>
            <a:r>
              <a:rPr lang="ar-EG" sz="2400" dirty="0">
                <a:solidFill>
                  <a:srgbClr val="000000"/>
                </a:solidFill>
                <a:latin typeface="Times New Roman" panose="02020603050405020304" pitchFamily="18" charset="0"/>
              </a:rPr>
              <a:t>ولا ينبغي انتهاكها بأي وجه من الأوجه الذي قد يجعل المتهم أو المشتبه فيه، يفقد حقوقه ويتعرض لعقوبات أكثر من تلك التي كانت قد تصدر في حقه لولا انتهاك حقوقه.</a:t>
            </a: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صفوة </a:t>
            </a:r>
            <a:r>
              <a:rPr lang="ar-EG" sz="2400" b="1" u="sng" dirty="0">
                <a:solidFill>
                  <a:srgbClr val="000000"/>
                </a:solidFill>
                <a:latin typeface="Times New Roman" panose="02020603050405020304" pitchFamily="18" charset="0"/>
              </a:rPr>
              <a:t>القول، إن المجال القانوني سيلحقه بعض التغييرات، وأهم تغيير هو دخول تقنيات الذكاء الاصطناعي عليه، مما سيؤدي إلى التأثير على ترسانته القانونية والتشريعية</a:t>
            </a:r>
            <a:r>
              <a:rPr lang="ar-EG" sz="2400" dirty="0">
                <a:solidFill>
                  <a:srgbClr val="000000"/>
                </a:solidFill>
                <a:latin typeface="Times New Roman" panose="02020603050405020304" pitchFamily="18" charset="0"/>
              </a:rPr>
              <a:t>، الذي يفرض على كل الدول إجاد إطار قانونية مواجه لتقنيات الذكاء الاصطناعي، بما يضمن معه احترام كافة حقوق وحريات الأفراد.</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تأثير الذكاء الاصطناعي على مبادئ العدالة:</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120901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1768</TotalTime>
  <Words>5079</Words>
  <Application>Microsoft Office PowerPoint</Application>
  <PresentationFormat>Custom</PresentationFormat>
  <Paragraphs>221</Paragraphs>
  <Slides>33</Slides>
  <Notes>5</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359</cp:revision>
  <dcterms:created xsi:type="dcterms:W3CDTF">2023-04-29T09:08:23Z</dcterms:created>
  <dcterms:modified xsi:type="dcterms:W3CDTF">2023-10-31T06:13:25Z</dcterms:modified>
</cp:coreProperties>
</file>