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96" r:id="rId5"/>
    <p:sldId id="303" r:id="rId6"/>
    <p:sldId id="256" r:id="rId7"/>
    <p:sldId id="515" r:id="rId8"/>
    <p:sldId id="258" r:id="rId9"/>
    <p:sldId id="599" r:id="rId10"/>
    <p:sldId id="600" r:id="rId11"/>
    <p:sldId id="601" r:id="rId12"/>
    <p:sldId id="602" r:id="rId13"/>
    <p:sldId id="604" r:id="rId14"/>
    <p:sldId id="605" r:id="rId15"/>
    <p:sldId id="606" r:id="rId16"/>
    <p:sldId id="607" r:id="rId17"/>
    <p:sldId id="608" r:id="rId18"/>
    <p:sldId id="609" r:id="rId19"/>
    <p:sldId id="610" r:id="rId20"/>
    <p:sldId id="611" r:id="rId21"/>
    <p:sldId id="612" r:id="rId22"/>
    <p:sldId id="613" r:id="rId23"/>
    <p:sldId id="614" r:id="rId24"/>
    <p:sldId id="615" r:id="rId25"/>
    <p:sldId id="616" r:id="rId26"/>
    <p:sldId id="617" r:id="rId27"/>
    <p:sldId id="618" r:id="rId28"/>
    <p:sldId id="620" r:id="rId29"/>
    <p:sldId id="621" r:id="rId30"/>
    <p:sldId id="622" r:id="rId31"/>
    <p:sldId id="623" r:id="rId32"/>
    <p:sldId id="624" r:id="rId33"/>
    <p:sldId id="625" r:id="rId34"/>
    <p:sldId id="626" r:id="rId35"/>
    <p:sldId id="627" r:id="rId36"/>
    <p:sldId id="628" r:id="rId37"/>
    <p:sldId id="629" r:id="rId38"/>
    <p:sldId id="630" r:id="rId39"/>
    <p:sldId id="631" r:id="rId40"/>
    <p:sldId id="632" r:id="rId41"/>
    <p:sldId id="633" r:id="rId42"/>
    <p:sldId id="634" r:id="rId43"/>
    <p:sldId id="635" r:id="rId44"/>
    <p:sldId id="619" r:id="rId45"/>
    <p:sldId id="555"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303"/>
            <p14:sldId id="256"/>
            <p14:sldId id="515"/>
            <p14:sldId id="258"/>
            <p14:sldId id="599"/>
            <p14:sldId id="600"/>
            <p14:sldId id="601"/>
            <p14:sldId id="602"/>
            <p14:sldId id="604"/>
            <p14:sldId id="605"/>
            <p14:sldId id="606"/>
            <p14:sldId id="607"/>
            <p14:sldId id="608"/>
            <p14:sldId id="609"/>
            <p14:sldId id="610"/>
            <p14:sldId id="611"/>
            <p14:sldId id="612"/>
            <p14:sldId id="613"/>
            <p14:sldId id="614"/>
            <p14:sldId id="615"/>
            <p14:sldId id="616"/>
            <p14:sldId id="617"/>
            <p14:sldId id="618"/>
            <p14:sldId id="620"/>
            <p14:sldId id="621"/>
            <p14:sldId id="622"/>
            <p14:sldId id="623"/>
            <p14:sldId id="624"/>
            <p14:sldId id="625"/>
            <p14:sldId id="626"/>
            <p14:sldId id="627"/>
            <p14:sldId id="628"/>
            <p14:sldId id="629"/>
            <p14:sldId id="630"/>
            <p14:sldId id="631"/>
            <p14:sldId id="632"/>
            <p14:sldId id="633"/>
            <p14:sldId id="634"/>
            <p14:sldId id="635"/>
            <p14:sldId id="61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AEEF"/>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3774984797" sldId="480"/>
        </pc:sldMkLst>
        <pc:spChg chg="mod">
          <ac:chgData name="KodsHassine" userId="S::kods.hassine@midocean.edu.km::a38286e8-f868-4b29-808a-12842d2d340e" providerId="AD" clId="Web-{AB2617DA-3115-14AF-F208-F3AE87B70CE9}" dt="2024-09-14T08:25:39.403" v="1" actId="20577"/>
          <ac:spMkLst>
            <pc:docMk/>
            <pc:sldMk cId="3774984797"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746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jpg"/></Relationships>
</file>

<file path=ppt/slides/_rels/slide43.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5.jpeg"/><Relationship Id="rId1" Type="http://schemas.openxmlformats.org/officeDocument/2006/relationships/slideLayout" Target="../slideLayouts/slideLayout14.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68905" y="2077293"/>
            <a:ext cx="3948517" cy="1446550"/>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Writing in </a:t>
            </a:r>
          </a:p>
          <a:p>
            <a:r>
              <a:rPr lang="en-US" sz="4400" b="1" dirty="0">
                <a:solidFill>
                  <a:srgbClr val="00B0F0"/>
                </a:solidFill>
                <a:latin typeface="Tajawal Medium" panose="00000600000000000000" pitchFamily="2" charset="-78"/>
                <a:cs typeface="Tajawal Medium" panose="00000600000000000000" pitchFamily="2" charset="-78"/>
              </a:rPr>
              <a:t>Organizations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38563" y="5935142"/>
            <a:ext cx="278172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9F71D343-9543-6D60-1196-E65895CCDFA2}"/>
              </a:ext>
            </a:extLst>
          </p:cNvPr>
          <p:cNvSpPr txBox="1"/>
          <p:nvPr/>
        </p:nvSpPr>
        <p:spPr>
          <a:xfrm>
            <a:off x="925170" y="5073367"/>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3" name="TextBox 2">
            <a:extLst>
              <a:ext uri="{FF2B5EF4-FFF2-40B4-BE49-F238E27FC236}">
                <a16:creationId xmlns:a16="http://schemas.microsoft.com/office/drawing/2014/main" id="{E4C98FFC-2282-5DAD-17FB-E906A72C8A99}"/>
              </a:ext>
            </a:extLst>
          </p:cNvPr>
          <p:cNvSpPr txBox="1"/>
          <p:nvPr/>
        </p:nvSpPr>
        <p:spPr>
          <a:xfrm>
            <a:off x="226665" y="4060574"/>
            <a:ext cx="5827764" cy="584775"/>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Prepared by  Dr. Magdy Alhaj</a:t>
            </a:r>
          </a:p>
        </p:txBody>
      </p:sp>
    </p:spTree>
    <p:extLst>
      <p:ext uri="{BB962C8B-B14F-4D97-AF65-F5344CB8AC3E}">
        <p14:creationId xmlns:p14="http://schemas.microsoft.com/office/powerpoint/2010/main" val="42140593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135767" y="4624326"/>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781F72BC-06B8-4FB5-F2D5-D8EA1BFF812E}"/>
              </a:ext>
            </a:extLst>
          </p:cNvPr>
          <p:cNvSpPr txBox="1"/>
          <p:nvPr/>
        </p:nvSpPr>
        <p:spPr>
          <a:xfrm>
            <a:off x="7322033" y="5259124"/>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8" name="TextBox 7">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9" name="TextBox 8">
            <a:extLst>
              <a:ext uri="{FF2B5EF4-FFF2-40B4-BE49-F238E27FC236}">
                <a16:creationId xmlns:a16="http://schemas.microsoft.com/office/drawing/2014/main" id="{25760A6C-566F-B7E3-1EEE-CB29F0CF0113}"/>
              </a:ext>
            </a:extLst>
          </p:cNvPr>
          <p:cNvSpPr txBox="1"/>
          <p:nvPr/>
        </p:nvSpPr>
        <p:spPr>
          <a:xfrm>
            <a:off x="4997790" y="3429000"/>
            <a:ext cx="7323747" cy="1077218"/>
          </a:xfrm>
          <a:prstGeom prst="rect">
            <a:avLst/>
          </a:prstGeom>
          <a:noFill/>
        </p:spPr>
        <p:txBody>
          <a:bodyPr wrap="square" rtlCol="0">
            <a:spAutoFit/>
          </a:bodyPr>
          <a:lstStyle>
            <a:defPPr>
              <a:defRPr lang="en-US"/>
            </a:defPPr>
            <a:lvl1pPr algn="just">
              <a:defRPr sz="4400" b="1">
                <a:solidFill>
                  <a:srgbClr val="00B0F0"/>
                </a:solidFill>
              </a:defRPr>
            </a:lvl1pPr>
          </a:lstStyle>
          <a:p>
            <a:pPr algn="ctr"/>
            <a:r>
              <a:rPr lang="en-US" sz="3200" dirty="0"/>
              <a:t>Writing Routine Business Correspondence &amp; Meeting</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9D9D5E4-5EAC-D565-155B-1296AA6C036D}"/>
              </a:ext>
            </a:extLst>
          </p:cNvPr>
          <p:cNvSpPr/>
          <p:nvPr/>
        </p:nvSpPr>
        <p:spPr>
          <a:xfrm>
            <a:off x="281354" y="1413091"/>
            <a:ext cx="11493304" cy="50106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69F2DA7B-A503-B708-4C9D-65292751624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BBA5C73E-E663-8C4D-727A-E9A4C7805F50}"/>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BB666F48-7CD5-13C4-C847-0E6FC3EB8589}"/>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8" name="Graphic 21">
            <a:extLst>
              <a:ext uri="{FF2B5EF4-FFF2-40B4-BE49-F238E27FC236}">
                <a16:creationId xmlns:a16="http://schemas.microsoft.com/office/drawing/2014/main" id="{1C226DC5-201B-17E0-EBC2-3F4DD46D63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12" name="Rectangle 11">
            <a:extLst>
              <a:ext uri="{FF2B5EF4-FFF2-40B4-BE49-F238E27FC236}">
                <a16:creationId xmlns:a16="http://schemas.microsoft.com/office/drawing/2014/main" id="{8B3D0D4F-EF51-1FF8-56B9-0A8AAA218141}"/>
              </a:ext>
            </a:extLst>
          </p:cNvPr>
          <p:cNvSpPr/>
          <p:nvPr/>
        </p:nvSpPr>
        <p:spPr>
          <a:xfrm>
            <a:off x="3768132" y="380671"/>
            <a:ext cx="4519748" cy="707886"/>
          </a:xfrm>
          <a:prstGeom prst="rect">
            <a:avLst/>
          </a:prstGeom>
          <a:noFill/>
        </p:spPr>
        <p:txBody>
          <a:bodyPr vert="horz" wrap="square" lIns="91440" tIns="45720" rIns="91440" bIns="45720" rtlCol="0" anchor="ctr">
            <a:spAutoFit/>
          </a:bodyPr>
          <a:lstStyle/>
          <a:p>
            <a:pPr algn="ctr">
              <a:lnSpc>
                <a:spcPct val="90000"/>
              </a:lnSpc>
              <a:spcBef>
                <a:spcPct val="0"/>
              </a:spcBef>
            </a:pPr>
            <a:r>
              <a:rPr lang="en-US" sz="3600" b="1" dirty="0">
                <a:solidFill>
                  <a:srgbClr val="00B0F0"/>
                </a:solidFill>
              </a:rPr>
              <a:t>Course Outline </a:t>
            </a:r>
          </a:p>
        </p:txBody>
      </p:sp>
      <p:sp>
        <p:nvSpPr>
          <p:cNvPr id="2" name="Rectangle 1">
            <a:extLst>
              <a:ext uri="{FF2B5EF4-FFF2-40B4-BE49-F238E27FC236}">
                <a16:creationId xmlns:a16="http://schemas.microsoft.com/office/drawing/2014/main" id="{BDB2FE35-0CBA-C176-2EEA-A9C25F21D31F}"/>
              </a:ext>
            </a:extLst>
          </p:cNvPr>
          <p:cNvSpPr/>
          <p:nvPr/>
        </p:nvSpPr>
        <p:spPr>
          <a:xfrm>
            <a:off x="1312481" y="1583682"/>
            <a:ext cx="9567038" cy="5016758"/>
          </a:xfrm>
          <a:prstGeom prst="rect">
            <a:avLst/>
          </a:prstGeom>
        </p:spPr>
        <p:txBody>
          <a:bodyPr wrap="square">
            <a:spAutoFit/>
          </a:bodyPr>
          <a:lstStyle/>
          <a:p>
            <a:pPr algn="just"/>
            <a:r>
              <a:rPr lang="en-US" sz="2400" b="1" dirty="0"/>
              <a:t>Lecture 1:  Getting Started: Writing and Your Career.</a:t>
            </a:r>
          </a:p>
          <a:p>
            <a:pPr algn="just"/>
            <a:r>
              <a:rPr lang="en-US" sz="2400" b="1" dirty="0"/>
              <a:t>Lecture 2:  The Writing Process and Collaboration at Work.</a:t>
            </a:r>
          </a:p>
          <a:p>
            <a:pPr algn="just"/>
            <a:r>
              <a:rPr lang="en-US" sz="2400" b="1" dirty="0">
                <a:solidFill>
                  <a:schemeClr val="accent6"/>
                </a:solidFill>
              </a:rPr>
              <a:t>Lecture 3:  Writing Routine Business Correspondence &amp; Meeting</a:t>
            </a:r>
          </a:p>
          <a:p>
            <a:pPr algn="just"/>
            <a:r>
              <a:rPr lang="en-US" sz="2400" b="1" dirty="0"/>
              <a:t>Lecture 4:  Writing Letters: Some Basics for Communicating with Audiences Worldwide.</a:t>
            </a:r>
          </a:p>
          <a:p>
            <a:pPr algn="just"/>
            <a:r>
              <a:rPr lang="en-US" sz="2400" b="1" dirty="0"/>
              <a:t>Lecture 5:  </a:t>
            </a:r>
            <a:r>
              <a:rPr lang="en-US" sz="2400" b="1" dirty="0">
                <a:latin typeface="Alexandria" charset="0"/>
              </a:rPr>
              <a:t>E-Communications at Work Email, Blogs, Messaging, and Social Media</a:t>
            </a:r>
          </a:p>
          <a:p>
            <a:pPr algn="just"/>
            <a:r>
              <a:rPr lang="en-US" sz="2400" b="1" dirty="0"/>
              <a:t>Lecture 6:  </a:t>
            </a:r>
            <a:r>
              <a:rPr lang="en-US" sz="2400" b="1" dirty="0">
                <a:latin typeface="Alexandria" charset="0"/>
              </a:rPr>
              <a:t>Making Successful Presentations at Work </a:t>
            </a:r>
            <a:endParaRPr lang="en-US" sz="2400" b="1" dirty="0">
              <a:latin typeface="Alexandria" charset="0"/>
              <a:cs typeface="Alexandria" charset="0"/>
            </a:endParaRPr>
          </a:p>
          <a:p>
            <a:pPr algn="just"/>
            <a:r>
              <a:rPr lang="en-US" sz="2400" b="1" dirty="0"/>
              <a:t>Lecture 7:  Writing Instructions and Procedures.</a:t>
            </a:r>
          </a:p>
          <a:p>
            <a:pPr algn="just"/>
            <a:r>
              <a:rPr lang="en-US" sz="2400" b="1" dirty="0"/>
              <a:t>Lecture 8:  Writing Effective Short Reports.</a:t>
            </a:r>
          </a:p>
          <a:p>
            <a:r>
              <a:rPr lang="en-US" sz="2400" b="1" dirty="0"/>
              <a:t>Lecture 9:  Writing Careful Long Reports </a:t>
            </a:r>
            <a:br>
              <a:rPr lang="en-US" sz="2400" b="1" dirty="0"/>
            </a:br>
            <a:r>
              <a:rPr lang="en-US" sz="2400" b="1" dirty="0"/>
              <a:t>Lecture 10:  Designing Clear Visuals</a:t>
            </a:r>
            <a:br>
              <a:rPr lang="en-US" sz="2400" dirty="0"/>
            </a:br>
            <a:endParaRPr lang="en-US" sz="2400" b="1" dirty="0"/>
          </a:p>
        </p:txBody>
      </p:sp>
    </p:spTree>
    <p:extLst>
      <p:ext uri="{BB962C8B-B14F-4D97-AF65-F5344CB8AC3E}">
        <p14:creationId xmlns:p14="http://schemas.microsoft.com/office/powerpoint/2010/main" val="3948869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6DFA7A-35F3-AA7C-9558-1C4EDFA401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91245354-20AD-0373-1BC9-746B136F3367}"/>
              </a:ext>
            </a:extLst>
          </p:cNvPr>
          <p:cNvSpPr txBox="1"/>
          <p:nvPr/>
        </p:nvSpPr>
        <p:spPr>
          <a:xfrm>
            <a:off x="2544017" y="551107"/>
            <a:ext cx="7673896" cy="707886"/>
          </a:xfrm>
          <a:prstGeom prst="rect">
            <a:avLst/>
          </a:prstGeom>
          <a:noFill/>
        </p:spPr>
        <p:txBody>
          <a:bodyPr wrap="square" rtlCol="0">
            <a:spAutoFit/>
          </a:bodyPr>
          <a:lstStyle>
            <a:defPPr>
              <a:defRPr lang="en-US"/>
            </a:defPPr>
            <a:lvl1pPr algn="ctr">
              <a:defRPr sz="3600" b="1">
                <a:solidFill>
                  <a:srgbClr val="00B0F0"/>
                </a:solidFill>
              </a:defRPr>
            </a:lvl1pPr>
          </a:lstStyle>
          <a:p>
            <a:r>
              <a:rPr lang="en-US" dirty="0"/>
              <a:t>LECTURE OUTLINE</a:t>
            </a:r>
          </a:p>
        </p:txBody>
      </p:sp>
      <p:sp>
        <p:nvSpPr>
          <p:cNvPr id="6" name="Rectangle 5">
            <a:extLst>
              <a:ext uri="{FF2B5EF4-FFF2-40B4-BE49-F238E27FC236}">
                <a16:creationId xmlns:a16="http://schemas.microsoft.com/office/drawing/2014/main" id="{336FC386-E519-2FE1-2AAF-D94BF66B7A0F}"/>
              </a:ext>
            </a:extLst>
          </p:cNvPr>
          <p:cNvSpPr/>
          <p:nvPr/>
        </p:nvSpPr>
        <p:spPr>
          <a:xfrm>
            <a:off x="578372" y="4572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6C41667-A736-A51B-E46D-1314DFC47DCC}"/>
              </a:ext>
            </a:extLst>
          </p:cNvPr>
          <p:cNvSpPr txBox="1"/>
          <p:nvPr/>
        </p:nvSpPr>
        <p:spPr>
          <a:xfrm>
            <a:off x="665460" y="615983"/>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D5A98-A2A6-22E4-EA2E-D62DE12B849E}"/>
              </a:ext>
            </a:extLst>
          </p:cNvPr>
          <p:cNvSpPr txBox="1"/>
          <p:nvPr/>
        </p:nvSpPr>
        <p:spPr>
          <a:xfrm>
            <a:off x="678195" y="461952"/>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Rounded Corners 6">
            <a:extLst>
              <a:ext uri="{FF2B5EF4-FFF2-40B4-BE49-F238E27FC236}">
                <a16:creationId xmlns:a16="http://schemas.microsoft.com/office/drawing/2014/main" id="{536AFAE2-DB63-B774-D7AC-CEA629953A9A}"/>
              </a:ext>
            </a:extLst>
          </p:cNvPr>
          <p:cNvSpPr/>
          <p:nvPr/>
        </p:nvSpPr>
        <p:spPr>
          <a:xfrm>
            <a:off x="269344" y="1605875"/>
            <a:ext cx="11549576" cy="5227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483F7D97-07B4-4776-8F55-3C15298DE6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2" name="Content Placeholder 2">
            <a:extLst>
              <a:ext uri="{FF2B5EF4-FFF2-40B4-BE49-F238E27FC236}">
                <a16:creationId xmlns:a16="http://schemas.microsoft.com/office/drawing/2014/main" id="{B3CF1D70-8152-1FF3-B87E-09FFF641CAD1}"/>
              </a:ext>
            </a:extLst>
          </p:cNvPr>
          <p:cNvSpPr txBox="1">
            <a:spLocks/>
          </p:cNvSpPr>
          <p:nvPr/>
        </p:nvSpPr>
        <p:spPr>
          <a:xfrm>
            <a:off x="653143" y="1831341"/>
            <a:ext cx="10998925" cy="4494516"/>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1- What Memos, Faxes, E-Mails, IMs, and Blog Posts Have in Common</a:t>
            </a:r>
          </a:p>
          <a:p>
            <a:pPr marL="0" indent="0">
              <a:buFont typeface="Arial" panose="020B0604020202020204" pitchFamily="34" charset="0"/>
              <a:buNone/>
            </a:pPr>
            <a:r>
              <a:rPr lang="en-US" b="1" dirty="0"/>
              <a:t>2- Memos.</a:t>
            </a:r>
          </a:p>
          <a:p>
            <a:pPr marL="0" indent="0">
              <a:buFont typeface="Arial" panose="020B0604020202020204" pitchFamily="34" charset="0"/>
              <a:buNone/>
            </a:pPr>
            <a:r>
              <a:rPr lang="en-US" b="1" dirty="0"/>
              <a:t>3- Sending Memos: E-mail or Hard Copy?</a:t>
            </a:r>
          </a:p>
          <a:p>
            <a:pPr marL="0" indent="0">
              <a:buFont typeface="Arial" panose="020B0604020202020204" pitchFamily="34" charset="0"/>
              <a:buNone/>
            </a:pPr>
            <a:r>
              <a:rPr lang="en-US" b="1" dirty="0"/>
              <a:t>4- Sending Faxes: Some Guidelines.</a:t>
            </a:r>
          </a:p>
          <a:p>
            <a:pPr marL="0" indent="0">
              <a:buNone/>
            </a:pPr>
            <a:r>
              <a:rPr lang="en-US" b="1" dirty="0"/>
              <a:t>5- Meeting</a:t>
            </a:r>
          </a:p>
          <a:p>
            <a:pPr marL="0" indent="0">
              <a:buFont typeface="Arial" panose="020B0604020202020204" pitchFamily="34" charset="0"/>
              <a:buNone/>
            </a:pPr>
            <a:r>
              <a:rPr lang="en-US" b="1" dirty="0"/>
              <a:t>6- Planning a Meeting</a:t>
            </a:r>
          </a:p>
          <a:p>
            <a:pPr marL="0" indent="0">
              <a:buNone/>
            </a:pPr>
            <a:r>
              <a:rPr lang="en-US" b="1" dirty="0"/>
              <a:t>7- Creating an Agenda</a:t>
            </a:r>
          </a:p>
          <a:p>
            <a:pPr marL="0" indent="0">
              <a:buNone/>
            </a:pPr>
            <a:r>
              <a:rPr lang="en-US" b="1" dirty="0"/>
              <a:t>8-Writing the Minutes</a:t>
            </a:r>
          </a:p>
          <a:p>
            <a:pPr marL="0" indent="0">
              <a:buNone/>
            </a:pPr>
            <a:r>
              <a:rPr lang="en-US" b="1" dirty="0"/>
              <a:t>9-Virtual Meetings</a:t>
            </a:r>
          </a:p>
          <a:p>
            <a:pPr marL="0" indent="0">
              <a:buNone/>
            </a:pPr>
            <a:endParaRPr lang="en-US" b="1" dirty="0"/>
          </a:p>
          <a:p>
            <a:pPr marL="0" indent="0">
              <a:buNone/>
            </a:pPr>
            <a:endParaRPr lang="en-US" b="1" dirty="0"/>
          </a:p>
          <a:p>
            <a:pPr marL="0" indent="0">
              <a:buFont typeface="Arial" panose="020B0604020202020204" pitchFamily="34" charset="0"/>
              <a:buNone/>
            </a:pPr>
            <a:endParaRPr lang="en-US" b="1" dirty="0"/>
          </a:p>
          <a:p>
            <a:pPr marL="0" indent="0">
              <a:buFont typeface="Arial" panose="020B0604020202020204" pitchFamily="34" charset="0"/>
              <a:buNone/>
            </a:pPr>
            <a:endParaRPr lang="en-US" b="1" dirty="0"/>
          </a:p>
          <a:p>
            <a:pPr marL="0" indent="0">
              <a:buFont typeface="Arial" panose="020B0604020202020204" pitchFamily="34" charset="0"/>
              <a:buNone/>
            </a:pPr>
            <a:endParaRPr lang="en-US" b="1" dirty="0"/>
          </a:p>
        </p:txBody>
      </p:sp>
    </p:spTree>
    <p:extLst>
      <p:ext uri="{BB962C8B-B14F-4D97-AF65-F5344CB8AC3E}">
        <p14:creationId xmlns:p14="http://schemas.microsoft.com/office/powerpoint/2010/main" val="23745187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867051D-B3F8-9722-49C3-436A0883D6C2}"/>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CCCEDF6E-FC64-1D59-55B8-E596D3DA7241}"/>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7DCEC99B-CB89-BFDD-F5A5-B0FFD93C3E1C}"/>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DF43596-9FF1-BFBF-F23A-75C610FF1383}"/>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5CD9D94F-74C7-A0A5-A9E5-BA0149A6E3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11" name="Rectangle 10">
            <a:extLst>
              <a:ext uri="{FF2B5EF4-FFF2-40B4-BE49-F238E27FC236}">
                <a16:creationId xmlns:a16="http://schemas.microsoft.com/office/drawing/2014/main" id="{EF268303-E5EF-AEAD-6D05-9D22E97AE5D6}"/>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Writing Routine Business Correspondence</a:t>
            </a:r>
          </a:p>
        </p:txBody>
      </p:sp>
      <p:sp>
        <p:nvSpPr>
          <p:cNvPr id="12" name="Content Placeholder 2">
            <a:extLst>
              <a:ext uri="{FF2B5EF4-FFF2-40B4-BE49-F238E27FC236}">
                <a16:creationId xmlns:a16="http://schemas.microsoft.com/office/drawing/2014/main" id="{809BD9A4-C634-9434-D29E-BFB5F183F30C}"/>
              </a:ext>
            </a:extLst>
          </p:cNvPr>
          <p:cNvSpPr>
            <a:spLocks noGrp="1"/>
          </p:cNvSpPr>
          <p:nvPr>
            <p:ph idx="1"/>
          </p:nvPr>
        </p:nvSpPr>
        <p:spPr>
          <a:xfrm>
            <a:off x="757694" y="2221619"/>
            <a:ext cx="10572874" cy="3720751"/>
          </a:xfrm>
        </p:spPr>
        <p:txBody>
          <a:bodyPr>
            <a:normAutofit fontScale="92500" lnSpcReduction="20000"/>
          </a:bodyPr>
          <a:lstStyle/>
          <a:p>
            <a:pPr marL="0" indent="0" algn="just">
              <a:buNone/>
            </a:pPr>
            <a:r>
              <a:rPr lang="en-US" sz="3200" b="1" dirty="0">
                <a:solidFill>
                  <a:srgbClr val="FF0000"/>
                </a:solidFill>
              </a:rPr>
              <a:t>1- What Memos, Faxes, E-Mails, IMs, and Blog Posts Have in Common:</a:t>
            </a:r>
          </a:p>
          <a:p>
            <a:pPr marL="0" indent="0" algn="just">
              <a:buNone/>
            </a:pPr>
            <a:r>
              <a:rPr lang="en-US" sz="3200" dirty="0"/>
              <a:t>Although memos, faxes, e-mails, IMs, and blog posts are very different types of correspondence, </a:t>
            </a:r>
            <a:r>
              <a:rPr lang="en-US" sz="3200" b="1" dirty="0"/>
              <a:t>they share the following characteristics:</a:t>
            </a:r>
          </a:p>
          <a:p>
            <a:pPr marL="0" indent="0" algn="just">
              <a:buNone/>
            </a:pPr>
            <a:r>
              <a:rPr lang="en-US" sz="3200" b="1" dirty="0">
                <a:solidFill>
                  <a:srgbClr val="FF0000"/>
                </a:solidFill>
              </a:rPr>
              <a:t>1. Each of these types of correspondence is streamlined for the busy world of work. </a:t>
            </a:r>
            <a:r>
              <a:rPr lang="en-US" sz="3200" dirty="0"/>
              <a:t>Unlike letters, proposals, or reports, which can be long and detailed and contain formal parts and sections, these routine types of correspondence give writers and readers a particularly fast way to communicate. </a:t>
            </a:r>
          </a:p>
        </p:txBody>
      </p:sp>
    </p:spTree>
    <p:extLst>
      <p:ext uri="{BB962C8B-B14F-4D97-AF65-F5344CB8AC3E}">
        <p14:creationId xmlns:p14="http://schemas.microsoft.com/office/powerpoint/2010/main" val="4482297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8D49E4-16BB-70A8-CBAD-228750527973}"/>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581BA01-08B5-C212-C9C0-FBCBC4B52045}"/>
              </a:ext>
            </a:extLst>
          </p:cNvPr>
          <p:cNvSpPr/>
          <p:nvPr/>
        </p:nvSpPr>
        <p:spPr>
          <a:xfrm>
            <a:off x="398548" y="1488694"/>
            <a:ext cx="11263569"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3EF6375F-8CD4-AFE0-C3B5-3DBE706FC871}"/>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CC8F376F-2DDA-C672-D7C6-99F1ACAAFBCA}"/>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9139F9B-71C0-F529-550D-50175B8A3318}"/>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016E25D3-13C1-255F-36E6-FA653726C1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46FA7FAC-52ED-160D-7757-5F873C11A2ED}"/>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Writing Routine Business Correspondence</a:t>
            </a:r>
          </a:p>
        </p:txBody>
      </p:sp>
      <p:sp>
        <p:nvSpPr>
          <p:cNvPr id="8" name="Content Placeholder 2">
            <a:extLst>
              <a:ext uri="{FF2B5EF4-FFF2-40B4-BE49-F238E27FC236}">
                <a16:creationId xmlns:a16="http://schemas.microsoft.com/office/drawing/2014/main" id="{CE04CDF6-FF2F-86B0-695C-4D795AF8E78D}"/>
              </a:ext>
            </a:extLst>
          </p:cNvPr>
          <p:cNvSpPr>
            <a:spLocks noGrp="1"/>
          </p:cNvSpPr>
          <p:nvPr>
            <p:ph idx="1"/>
          </p:nvPr>
        </p:nvSpPr>
        <p:spPr>
          <a:xfrm>
            <a:off x="857122" y="1906326"/>
            <a:ext cx="10453303" cy="4351338"/>
          </a:xfrm>
        </p:spPr>
        <p:txBody>
          <a:bodyPr anchor="ctr">
            <a:normAutofit lnSpcReduction="10000"/>
          </a:bodyPr>
          <a:lstStyle/>
          <a:p>
            <a:pPr marL="0" indent="0" algn="just">
              <a:buNone/>
            </a:pPr>
            <a:r>
              <a:rPr lang="en-US" sz="3200" b="1" dirty="0">
                <a:solidFill>
                  <a:srgbClr val="FF0000"/>
                </a:solidFill>
              </a:rPr>
              <a:t>2. They give busy readers information quickly. </a:t>
            </a:r>
            <a:r>
              <a:rPr lang="en-US" sz="3200" dirty="0"/>
              <a:t>While the messages they contain can be about any topic in the world of work, most often they focus on day-to-day activities and operations at your company—sales and product information, policy and schedule changes, progress reports, orders, troubleshooting problems.</a:t>
            </a:r>
          </a:p>
          <a:p>
            <a:pPr marL="0" indent="0" algn="just">
              <a:buNone/>
            </a:pPr>
            <a:r>
              <a:rPr lang="en-US" sz="3200" b="1" dirty="0">
                <a:solidFill>
                  <a:srgbClr val="FF0000"/>
                </a:solidFill>
              </a:rPr>
              <a:t>3. They are informal. </a:t>
            </a:r>
            <a:r>
              <a:rPr lang="en-US" sz="3200" dirty="0"/>
              <a:t>Compared to letters, proposals, and reports, these kinds of routine correspondence are not as formal. They emphasize a conversational, yet professional, style of writing.</a:t>
            </a:r>
          </a:p>
        </p:txBody>
      </p:sp>
    </p:spTree>
    <p:extLst>
      <p:ext uri="{BB962C8B-B14F-4D97-AF65-F5344CB8AC3E}">
        <p14:creationId xmlns:p14="http://schemas.microsoft.com/office/powerpoint/2010/main" val="24230636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AEF5CB-1E63-B38F-1979-C95AEB3455BD}"/>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B6C1E40-455F-AC9B-D7A3-2EB2A0669D3F}"/>
              </a:ext>
            </a:extLst>
          </p:cNvPr>
          <p:cNvSpPr/>
          <p:nvPr/>
        </p:nvSpPr>
        <p:spPr>
          <a:xfrm>
            <a:off x="656609" y="1488694"/>
            <a:ext cx="1083038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4DF48CFA-B1C4-4C55-FD63-C6EB2E05B2E0}"/>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F0EA6383-96B5-4D77-0306-390A2E7B5BAB}"/>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B9238766-F1B8-A7C6-978B-B1C28F3713BA}"/>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EAD31202-7A6E-608B-FF98-6274635F44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8523BC20-520E-02B3-F0DA-A4DEDBAE14A5}"/>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Writing Routine Business Correspondence</a:t>
            </a:r>
          </a:p>
        </p:txBody>
      </p:sp>
      <p:sp>
        <p:nvSpPr>
          <p:cNvPr id="8" name="Content Placeholder 1">
            <a:extLst>
              <a:ext uri="{FF2B5EF4-FFF2-40B4-BE49-F238E27FC236}">
                <a16:creationId xmlns:a16="http://schemas.microsoft.com/office/drawing/2014/main" id="{67E1369B-FDFB-CAEF-C84C-24F6B6C74C5B}"/>
              </a:ext>
            </a:extLst>
          </p:cNvPr>
          <p:cNvSpPr>
            <a:spLocks noGrp="1"/>
          </p:cNvSpPr>
          <p:nvPr>
            <p:ph idx="1"/>
          </p:nvPr>
        </p:nvSpPr>
        <p:spPr>
          <a:xfrm>
            <a:off x="968510" y="2022144"/>
            <a:ext cx="10381958" cy="4119701"/>
          </a:xfrm>
        </p:spPr>
        <p:txBody>
          <a:bodyPr>
            <a:normAutofit/>
          </a:bodyPr>
          <a:lstStyle/>
          <a:p>
            <a:pPr marL="0" indent="0" algn="just">
              <a:buNone/>
            </a:pPr>
            <a:r>
              <a:rPr lang="en-US" sz="3200" b="1" dirty="0">
                <a:solidFill>
                  <a:srgbClr val="FF0000"/>
                </a:solidFill>
              </a:rPr>
              <a:t>4. Even though they are routine, they still demand a great deal of thought and time</a:t>
            </a:r>
            <a:r>
              <a:rPr lang="en-US" sz="3200" dirty="0">
                <a:solidFill>
                  <a:srgbClr val="FF0000"/>
                </a:solidFill>
              </a:rPr>
              <a:t>. </a:t>
            </a:r>
            <a:r>
              <a:rPr lang="en-US" sz="3200" dirty="0"/>
              <a:t>Although memos, e-mails, blogs, and IMs are less formal than, for instance, a letter to a client, they all must be written clearly and with correct grammar and punctuation, even when the correspondence is between two employees in the same department of a company. Always plan and review what you are going to write.</a:t>
            </a:r>
          </a:p>
        </p:txBody>
      </p:sp>
    </p:spTree>
    <p:extLst>
      <p:ext uri="{BB962C8B-B14F-4D97-AF65-F5344CB8AC3E}">
        <p14:creationId xmlns:p14="http://schemas.microsoft.com/office/powerpoint/2010/main" val="1037517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EB491A-3528-C33C-67C6-DE2A2D953892}"/>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0B295C8-1444-BA79-5F46-DF66E5D8B398}"/>
              </a:ext>
            </a:extLst>
          </p:cNvPr>
          <p:cNvSpPr/>
          <p:nvPr/>
        </p:nvSpPr>
        <p:spPr>
          <a:xfrm>
            <a:off x="656609" y="1488694"/>
            <a:ext cx="1083038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59E0E72A-415C-922D-1714-8275DCEB4AF5}"/>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D98EB7F6-3561-B8AA-9C80-103D57B473EA}"/>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9793083-C1B3-A92B-22C2-5DC0E0AE279E}"/>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29D28EC6-4B4D-8313-E91D-97C81DFFE9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29D7E1E9-F9F0-EAAE-09CA-70AADB21E1AD}"/>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Writing Routine Business Correspondence</a:t>
            </a:r>
          </a:p>
        </p:txBody>
      </p:sp>
      <p:sp>
        <p:nvSpPr>
          <p:cNvPr id="8" name="Content Placeholder 2">
            <a:extLst>
              <a:ext uri="{FF2B5EF4-FFF2-40B4-BE49-F238E27FC236}">
                <a16:creationId xmlns:a16="http://schemas.microsoft.com/office/drawing/2014/main" id="{55F572AE-9FDA-6B39-B092-B0368E213E6D}"/>
              </a:ext>
            </a:extLst>
          </p:cNvPr>
          <p:cNvSpPr>
            <a:spLocks noGrp="1"/>
          </p:cNvSpPr>
          <p:nvPr>
            <p:ph idx="1"/>
          </p:nvPr>
        </p:nvSpPr>
        <p:spPr>
          <a:xfrm>
            <a:off x="1341166" y="2005907"/>
            <a:ext cx="9603499" cy="4351338"/>
          </a:xfrm>
        </p:spPr>
        <p:txBody>
          <a:bodyPr>
            <a:normAutofit/>
          </a:bodyPr>
          <a:lstStyle/>
          <a:p>
            <a:pPr marL="0" indent="0" algn="just">
              <a:buNone/>
            </a:pPr>
            <a:r>
              <a:rPr lang="en-US" sz="3200" b="1" dirty="0">
                <a:solidFill>
                  <a:srgbClr val="FF0000"/>
                </a:solidFill>
              </a:rPr>
              <a:t>2- Memos:</a:t>
            </a:r>
          </a:p>
          <a:p>
            <a:pPr marL="0" indent="0" algn="just">
              <a:buNone/>
            </a:pPr>
            <a:r>
              <a:rPr lang="en-US" sz="3200" dirty="0"/>
              <a:t>Memorandum, usually shortened to memo, is a Latin word for “something to be remembered.” The Latin meaning points to the memo’s chief function: to record information of immediate importance and interest in the busy world of work, as in Figure 3.1. </a:t>
            </a:r>
            <a:r>
              <a:rPr lang="en-US" sz="3200" b="1" dirty="0"/>
              <a:t>Memos are brief and informal but can contain official announcements that serve a variety of functions, including:</a:t>
            </a:r>
          </a:p>
          <a:p>
            <a:pPr marL="0" indent="0" algn="just">
              <a:buNone/>
            </a:pPr>
            <a:endParaRPr lang="en-US" sz="3200" dirty="0"/>
          </a:p>
        </p:txBody>
      </p:sp>
    </p:spTree>
    <p:extLst>
      <p:ext uri="{BB962C8B-B14F-4D97-AF65-F5344CB8AC3E}">
        <p14:creationId xmlns:p14="http://schemas.microsoft.com/office/powerpoint/2010/main" val="36868553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C0D754-51BE-10D1-8122-1ED2B070C2BB}"/>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79AAE1D-DE6C-AB05-9D58-3C28367B66FF}"/>
              </a:ext>
            </a:extLst>
          </p:cNvPr>
          <p:cNvSpPr/>
          <p:nvPr/>
        </p:nvSpPr>
        <p:spPr>
          <a:xfrm>
            <a:off x="656609" y="1488694"/>
            <a:ext cx="1083038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D6FF8BC8-2740-5E73-5D22-9D572D328F08}"/>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FB0289DA-5352-C362-FD37-3F9D6F7EF5E6}"/>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3BCA4637-DB58-E05E-0559-A11DCA1DEC0C}"/>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F3A5E144-E28D-F197-2344-6C9A283E9A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E79BF0D5-55F5-C6FF-4D0D-AB2F7F2CF85C}"/>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Writing Routine Business Correspondence</a:t>
            </a:r>
          </a:p>
        </p:txBody>
      </p:sp>
      <p:sp>
        <p:nvSpPr>
          <p:cNvPr id="8" name="Content Placeholder 2">
            <a:extLst>
              <a:ext uri="{FF2B5EF4-FFF2-40B4-BE49-F238E27FC236}">
                <a16:creationId xmlns:a16="http://schemas.microsoft.com/office/drawing/2014/main" id="{59A00491-FA32-B2CA-BED5-8778EEC37320}"/>
              </a:ext>
            </a:extLst>
          </p:cNvPr>
          <p:cNvSpPr>
            <a:spLocks noGrp="1"/>
          </p:cNvSpPr>
          <p:nvPr>
            <p:ph idx="1"/>
          </p:nvPr>
        </p:nvSpPr>
        <p:spPr>
          <a:xfrm>
            <a:off x="809179" y="1977269"/>
            <a:ext cx="10515600" cy="4351338"/>
          </a:xfrm>
        </p:spPr>
        <p:txBody>
          <a:bodyPr>
            <a:normAutofit fontScale="92500" lnSpcReduction="20000"/>
          </a:bodyPr>
          <a:lstStyle/>
          <a:p>
            <a:pPr marL="0" indent="0" algn="just">
              <a:buNone/>
            </a:pPr>
            <a:r>
              <a:rPr lang="en-US" dirty="0"/>
              <a:t>■ making an announcement</a:t>
            </a:r>
          </a:p>
          <a:p>
            <a:pPr marL="0" indent="0" algn="just">
              <a:buNone/>
            </a:pPr>
            <a:r>
              <a:rPr lang="en-US" dirty="0"/>
              <a:t>■ providing instructions</a:t>
            </a:r>
          </a:p>
          <a:p>
            <a:pPr marL="0" indent="0" algn="just">
              <a:buNone/>
            </a:pPr>
            <a:r>
              <a:rPr lang="en-US" dirty="0"/>
              <a:t>■ clarifying a policy, procedure, or issue</a:t>
            </a:r>
          </a:p>
          <a:p>
            <a:pPr marL="0" indent="0" algn="just">
              <a:buNone/>
            </a:pPr>
            <a:r>
              <a:rPr lang="en-US" dirty="0"/>
              <a:t>■ changing a policy or procedure</a:t>
            </a:r>
          </a:p>
          <a:p>
            <a:pPr marL="0" indent="0" algn="just">
              <a:buNone/>
            </a:pPr>
            <a:r>
              <a:rPr lang="en-US" dirty="0"/>
              <a:t>■ alerting employees to a problem or issue</a:t>
            </a:r>
          </a:p>
          <a:p>
            <a:pPr marL="0" indent="0" algn="just">
              <a:buNone/>
            </a:pPr>
            <a:r>
              <a:rPr lang="en-US" dirty="0"/>
              <a:t>■ delegating responsibilities</a:t>
            </a:r>
          </a:p>
          <a:p>
            <a:pPr marL="0" indent="0" algn="just">
              <a:buNone/>
            </a:pPr>
            <a:r>
              <a:rPr lang="en-US" dirty="0"/>
              <a:t>■ making a request</a:t>
            </a:r>
          </a:p>
          <a:p>
            <a:pPr marL="0" indent="0" algn="just">
              <a:buNone/>
            </a:pPr>
            <a:r>
              <a:rPr lang="en-US" dirty="0"/>
              <a:t>■ offering suggestions or recommendations</a:t>
            </a:r>
          </a:p>
          <a:p>
            <a:pPr marL="0" indent="0" algn="just">
              <a:buNone/>
            </a:pPr>
            <a:r>
              <a:rPr lang="en-US" dirty="0"/>
              <a:t>■ providing a record of an important matter</a:t>
            </a:r>
          </a:p>
          <a:p>
            <a:pPr marL="0" indent="0" algn="just">
              <a:buNone/>
            </a:pPr>
            <a:r>
              <a:rPr lang="en-US" dirty="0"/>
              <a:t>■ confirming an outcome</a:t>
            </a:r>
          </a:p>
        </p:txBody>
      </p:sp>
    </p:spTree>
    <p:extLst>
      <p:ext uri="{BB962C8B-B14F-4D97-AF65-F5344CB8AC3E}">
        <p14:creationId xmlns:p14="http://schemas.microsoft.com/office/powerpoint/2010/main" val="31304372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7CEC52-ADE9-7385-ABB0-FBDCDE202D4A}"/>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C1DFCD9-3DFB-5389-B908-58F32722FFD2}"/>
              </a:ext>
            </a:extLst>
          </p:cNvPr>
          <p:cNvSpPr/>
          <p:nvPr/>
        </p:nvSpPr>
        <p:spPr>
          <a:xfrm>
            <a:off x="656609" y="1488694"/>
            <a:ext cx="1083038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A67EAA7D-3A61-3E4A-9A9B-615A82FC9D7C}"/>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ABD2ACFE-D04C-789C-3C60-A770C3E6FD26}"/>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E0E4124-B1A6-B526-FF53-569AC5482005}"/>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B8915C26-EB23-1B41-9C83-C2A6A54436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8B6A80D5-14E2-D607-3FF2-C8C5B83A9512}"/>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Writing Routine Business Correspondence</a:t>
            </a:r>
          </a:p>
        </p:txBody>
      </p:sp>
      <p:pic>
        <p:nvPicPr>
          <p:cNvPr id="8" name="Content Placeholder 1">
            <a:extLst>
              <a:ext uri="{FF2B5EF4-FFF2-40B4-BE49-F238E27FC236}">
                <a16:creationId xmlns:a16="http://schemas.microsoft.com/office/drawing/2014/main" id="{8E4F8C0D-2B82-2601-947C-BAF290A4ACB0}"/>
              </a:ext>
            </a:extLst>
          </p:cNvPr>
          <p:cNvPicPr>
            <a:picLocks noGrp="1" noChangeAspect="1"/>
          </p:cNvPicPr>
          <p:nvPr>
            <p:ph idx="1"/>
          </p:nvPr>
        </p:nvPicPr>
        <p:blipFill>
          <a:blip r:embed="rId3"/>
          <a:stretch>
            <a:fillRect/>
          </a:stretch>
        </p:blipFill>
        <p:spPr>
          <a:xfrm>
            <a:off x="894080" y="1654262"/>
            <a:ext cx="10007599" cy="4843622"/>
          </a:xfrm>
          <a:prstGeom prst="rect">
            <a:avLst/>
          </a:prstGeom>
        </p:spPr>
      </p:pic>
    </p:spTree>
    <p:extLst>
      <p:ext uri="{BB962C8B-B14F-4D97-AF65-F5344CB8AC3E}">
        <p14:creationId xmlns:p14="http://schemas.microsoft.com/office/powerpoint/2010/main" val="20010449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E11097-366D-16ED-06CF-72049C246D36}"/>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316A1A9-B3AE-0271-3EE5-E840E69AED62}"/>
              </a:ext>
            </a:extLst>
          </p:cNvPr>
          <p:cNvSpPr/>
          <p:nvPr/>
        </p:nvSpPr>
        <p:spPr>
          <a:xfrm>
            <a:off x="656609" y="1488694"/>
            <a:ext cx="1083038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68F70DCB-6897-89E5-6388-25FEFAAC8B9E}"/>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33034540-18C6-9FF7-F216-86A5A5052E3F}"/>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7B8BEAC-CB6C-1866-A920-25D7BD843CDF}"/>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82ECC31F-9C13-B0EF-D10D-33E7A42CAF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0F803297-EBFF-1596-0813-33CEBE926A36}"/>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Writing Routine Business Correspondence</a:t>
            </a:r>
          </a:p>
        </p:txBody>
      </p:sp>
      <p:sp>
        <p:nvSpPr>
          <p:cNvPr id="8" name="Content Placeholder 1">
            <a:extLst>
              <a:ext uri="{FF2B5EF4-FFF2-40B4-BE49-F238E27FC236}">
                <a16:creationId xmlns:a16="http://schemas.microsoft.com/office/drawing/2014/main" id="{53FEACD2-58FD-369A-25EF-076669651F17}"/>
              </a:ext>
            </a:extLst>
          </p:cNvPr>
          <p:cNvSpPr>
            <a:spLocks noGrp="1"/>
          </p:cNvSpPr>
          <p:nvPr>
            <p:ph idx="1"/>
          </p:nvPr>
        </p:nvSpPr>
        <p:spPr>
          <a:xfrm>
            <a:off x="838200" y="1825625"/>
            <a:ext cx="5327469" cy="4351338"/>
          </a:xfrm>
        </p:spPr>
        <p:txBody>
          <a:bodyPr/>
          <a:lstStyle/>
          <a:p>
            <a:pPr marL="0" indent="0" algn="just">
              <a:buNone/>
            </a:pPr>
            <a:r>
              <a:rPr lang="en-US" dirty="0">
                <a:solidFill>
                  <a:srgbClr val="FF0000"/>
                </a:solidFill>
              </a:rPr>
              <a:t>- Memo Format</a:t>
            </a:r>
          </a:p>
          <a:p>
            <a:pPr marL="0" indent="0" algn="just">
              <a:buNone/>
            </a:pPr>
            <a:r>
              <a:rPr lang="en-US" dirty="0"/>
              <a:t>Memos vary in format and the way they are sent. Some companies use standard, printed forms (Figure 3.1), while others have their names (letterhead) printed on their memos (as in Figures 3.2 and 3.3). You can also create a memo by including the necessary parts in an e-mail.</a:t>
            </a:r>
          </a:p>
        </p:txBody>
      </p:sp>
      <p:pic>
        <p:nvPicPr>
          <p:cNvPr id="9" name="Picture 8">
            <a:extLst>
              <a:ext uri="{FF2B5EF4-FFF2-40B4-BE49-F238E27FC236}">
                <a16:creationId xmlns:a16="http://schemas.microsoft.com/office/drawing/2014/main" id="{650B0955-2C7F-72B4-CF93-E53EDCFC3E47}"/>
              </a:ext>
            </a:extLst>
          </p:cNvPr>
          <p:cNvPicPr>
            <a:picLocks noChangeAspect="1"/>
          </p:cNvPicPr>
          <p:nvPr/>
        </p:nvPicPr>
        <p:blipFill>
          <a:blip r:embed="rId3"/>
          <a:stretch>
            <a:fillRect/>
          </a:stretch>
        </p:blipFill>
        <p:spPr>
          <a:xfrm>
            <a:off x="6296297" y="1731779"/>
            <a:ext cx="5355771" cy="4970943"/>
          </a:xfrm>
          <a:prstGeom prst="rect">
            <a:avLst/>
          </a:prstGeom>
        </p:spPr>
      </p:pic>
    </p:spTree>
    <p:extLst>
      <p:ext uri="{BB962C8B-B14F-4D97-AF65-F5344CB8AC3E}">
        <p14:creationId xmlns:p14="http://schemas.microsoft.com/office/powerpoint/2010/main" val="40642447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3AA81C-1E43-DC64-A601-0C26FA6714CF}"/>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EC680FD-D971-9F7B-D3FB-801130C7377E}"/>
              </a:ext>
            </a:extLst>
          </p:cNvPr>
          <p:cNvSpPr/>
          <p:nvPr/>
        </p:nvSpPr>
        <p:spPr>
          <a:xfrm>
            <a:off x="656609" y="1488694"/>
            <a:ext cx="1083038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623F974F-A1C0-BA31-FD51-B60CF0B68603}"/>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9EB8C1D2-8399-9F8F-BB99-69597601B1FA}"/>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7498F4B1-8AB3-FFFA-5486-FE021E65EF2F}"/>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7F34750E-AEDA-64E0-A1F7-DECACBB61B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88FDBB25-4C6D-A329-BABC-4E9CFFC6A4D5}"/>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Writing Routine Business Correspondence</a:t>
            </a:r>
          </a:p>
        </p:txBody>
      </p:sp>
      <p:pic>
        <p:nvPicPr>
          <p:cNvPr id="8" name="Content Placeholder 1">
            <a:extLst>
              <a:ext uri="{FF2B5EF4-FFF2-40B4-BE49-F238E27FC236}">
                <a16:creationId xmlns:a16="http://schemas.microsoft.com/office/drawing/2014/main" id="{EE2D8CDE-8ACE-54C1-FD22-7EC2457AC965}"/>
              </a:ext>
            </a:extLst>
          </p:cNvPr>
          <p:cNvPicPr>
            <a:picLocks noGrp="1" noChangeAspect="1"/>
          </p:cNvPicPr>
          <p:nvPr>
            <p:ph idx="1"/>
          </p:nvPr>
        </p:nvPicPr>
        <p:blipFill>
          <a:blip r:embed="rId3"/>
          <a:stretch>
            <a:fillRect/>
          </a:stretch>
        </p:blipFill>
        <p:spPr>
          <a:xfrm>
            <a:off x="2024743" y="1654260"/>
            <a:ext cx="8190411" cy="4843623"/>
          </a:xfrm>
          <a:prstGeom prst="rect">
            <a:avLst/>
          </a:prstGeom>
        </p:spPr>
      </p:pic>
    </p:spTree>
    <p:extLst>
      <p:ext uri="{BB962C8B-B14F-4D97-AF65-F5344CB8AC3E}">
        <p14:creationId xmlns:p14="http://schemas.microsoft.com/office/powerpoint/2010/main" val="27272377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B1EC59-2DE5-A467-E72B-7568FD3827AA}"/>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7DB4E57-9BB7-344F-E3BF-0D60BED65E49}"/>
              </a:ext>
            </a:extLst>
          </p:cNvPr>
          <p:cNvSpPr/>
          <p:nvPr/>
        </p:nvSpPr>
        <p:spPr>
          <a:xfrm>
            <a:off x="656609" y="1488694"/>
            <a:ext cx="1083038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EF8D61FA-9B4F-FD31-A032-55E246A12250}"/>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4C4BB67A-4F53-FB7B-CE89-0545A64E107B}"/>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3E84C0B-6474-1CBA-E060-5359C7A3E667}"/>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9A030CBA-72E1-4FD3-4285-CB61493BFC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A87B2EE9-F83B-FB1E-775E-B4FDADF88FFB}"/>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Writing Routine Business Correspondence</a:t>
            </a:r>
          </a:p>
        </p:txBody>
      </p:sp>
      <p:sp>
        <p:nvSpPr>
          <p:cNvPr id="8" name="Content Placeholder 2">
            <a:extLst>
              <a:ext uri="{FF2B5EF4-FFF2-40B4-BE49-F238E27FC236}">
                <a16:creationId xmlns:a16="http://schemas.microsoft.com/office/drawing/2014/main" id="{2C3BD304-60F6-CCEE-2FC2-A1DAD3583B73}"/>
              </a:ext>
            </a:extLst>
          </p:cNvPr>
          <p:cNvSpPr>
            <a:spLocks noGrp="1"/>
          </p:cNvSpPr>
          <p:nvPr>
            <p:ph idx="1"/>
          </p:nvPr>
        </p:nvSpPr>
        <p:spPr>
          <a:xfrm>
            <a:off x="838200" y="1825625"/>
            <a:ext cx="10515600" cy="4351338"/>
          </a:xfrm>
        </p:spPr>
        <p:txBody>
          <a:bodyPr>
            <a:normAutofit/>
          </a:bodyPr>
          <a:lstStyle/>
          <a:p>
            <a:pPr marL="0" indent="0" algn="just">
              <a:buNone/>
            </a:pPr>
            <a:r>
              <a:rPr lang="en-US" b="1" dirty="0">
                <a:solidFill>
                  <a:srgbClr val="FF0000"/>
                </a:solidFill>
              </a:rPr>
              <a:t>- Strategies for Organizing a Memo</a:t>
            </a:r>
          </a:p>
          <a:p>
            <a:pPr marL="0" indent="0" algn="just">
              <a:buNone/>
            </a:pPr>
            <a:r>
              <a:rPr lang="en-US" dirty="0"/>
              <a:t>Organize your memos so that readers can find information quickly and act on it promptly. For longer, more complex communications, such as the memos in Figures 3.2 and 3.3, </a:t>
            </a:r>
            <a:r>
              <a:rPr lang="en-US" b="1" dirty="0">
                <a:solidFill>
                  <a:srgbClr val="FF0000"/>
                </a:solidFill>
              </a:rPr>
              <a:t>your message might be divided into three parts: </a:t>
            </a:r>
            <a:r>
              <a:rPr lang="en-US" dirty="0"/>
              <a:t>(1) introduction, (2) body or discussion, and (3) conclusion. Regardless of how short or long your memo is, recall the three P’s for success—plan what you are going to say; polish what you wrote before you send it; and proofread everything.</a:t>
            </a:r>
          </a:p>
        </p:txBody>
      </p:sp>
    </p:spTree>
    <p:extLst>
      <p:ext uri="{BB962C8B-B14F-4D97-AF65-F5344CB8AC3E}">
        <p14:creationId xmlns:p14="http://schemas.microsoft.com/office/powerpoint/2010/main" val="23087484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4FC25E-1B01-7CD7-43E9-BF0910954AC0}"/>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3EE0319-422C-AE7D-8DF8-826289ADF007}"/>
              </a:ext>
            </a:extLst>
          </p:cNvPr>
          <p:cNvSpPr/>
          <p:nvPr/>
        </p:nvSpPr>
        <p:spPr>
          <a:xfrm>
            <a:off x="656609" y="1488694"/>
            <a:ext cx="1083038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B50946CA-E1C9-63AF-3368-95343DE42413}"/>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02B85D06-C77B-D45D-7D64-8C84E55C1A3B}"/>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3B6ECC09-3732-DCDC-1D71-FF27489BA7F3}"/>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2388A849-23AF-0236-D8C2-E0EE8FFD20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E586E7DD-D0A2-ED9F-19B4-EBABFAB9B758}"/>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Writing Routine Business Correspondence</a:t>
            </a:r>
          </a:p>
        </p:txBody>
      </p:sp>
      <p:sp>
        <p:nvSpPr>
          <p:cNvPr id="8" name="Content Placeholder 2">
            <a:extLst>
              <a:ext uri="{FF2B5EF4-FFF2-40B4-BE49-F238E27FC236}">
                <a16:creationId xmlns:a16="http://schemas.microsoft.com/office/drawing/2014/main" id="{C0D1D964-E0BA-686E-ECDE-130020A9B3E7}"/>
              </a:ext>
            </a:extLst>
          </p:cNvPr>
          <p:cNvSpPr>
            <a:spLocks noGrp="1"/>
          </p:cNvSpPr>
          <p:nvPr>
            <p:ph idx="1"/>
          </p:nvPr>
        </p:nvSpPr>
        <p:spPr>
          <a:xfrm>
            <a:off x="1315696" y="1825625"/>
            <a:ext cx="10038104" cy="4351338"/>
          </a:xfrm>
        </p:spPr>
        <p:txBody>
          <a:bodyPr anchor="ctr">
            <a:normAutofit/>
          </a:bodyPr>
          <a:lstStyle/>
          <a:p>
            <a:pPr marL="0" indent="0" algn="just">
              <a:buNone/>
            </a:pPr>
            <a:r>
              <a:rPr lang="en-US" sz="3200" b="1" dirty="0">
                <a:solidFill>
                  <a:srgbClr val="FF0000"/>
                </a:solidFill>
              </a:rPr>
              <a:t>Introduction</a:t>
            </a:r>
          </a:p>
          <a:p>
            <a:pPr marL="0" indent="0" algn="just">
              <a:buNone/>
            </a:pPr>
            <a:r>
              <a:rPr lang="en-US" sz="3200" b="1" dirty="0"/>
              <a:t>The introduction of your memo should do the following:</a:t>
            </a:r>
          </a:p>
          <a:p>
            <a:pPr marL="0" indent="0" algn="just">
              <a:buNone/>
            </a:pPr>
            <a:r>
              <a:rPr lang="en-US" sz="3200" dirty="0"/>
              <a:t>■ Tell readers clearly about the issue, policy, or problem that prompted you to write.</a:t>
            </a:r>
          </a:p>
          <a:p>
            <a:pPr marL="0" indent="0" algn="just">
              <a:buNone/>
            </a:pPr>
            <a:r>
              <a:rPr lang="en-US" sz="3200" dirty="0"/>
              <a:t>■ Explain briefly any background information the reader needs to know.</a:t>
            </a:r>
          </a:p>
          <a:p>
            <a:pPr marL="0" indent="0" algn="just">
              <a:buNone/>
            </a:pPr>
            <a:r>
              <a:rPr lang="en-US" sz="3200" dirty="0"/>
              <a:t>■ Be specific about what you are going to solve a problem.</a:t>
            </a:r>
          </a:p>
        </p:txBody>
      </p:sp>
    </p:spTree>
    <p:extLst>
      <p:ext uri="{BB962C8B-B14F-4D97-AF65-F5344CB8AC3E}">
        <p14:creationId xmlns:p14="http://schemas.microsoft.com/office/powerpoint/2010/main" val="22430489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A567BF-4F2F-4781-9CB7-29468EAA8FC8}"/>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B02B77F-E897-D6B6-3FD3-4F0F9E09095F}"/>
              </a:ext>
            </a:extLst>
          </p:cNvPr>
          <p:cNvSpPr/>
          <p:nvPr/>
        </p:nvSpPr>
        <p:spPr>
          <a:xfrm>
            <a:off x="656609" y="1488694"/>
            <a:ext cx="1083038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DA1A1F7A-5643-DC34-8895-94013B94BBDD}"/>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4835FBFB-FEA3-8A03-0DFA-5B9595A5AFEF}"/>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3EB4A890-9842-0398-66A5-51F1388C1F14}"/>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97BF87D7-4D71-94BE-7233-BCC32FDEF0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8129E138-56E6-2021-2923-CCFF800186FE}"/>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Writing Routine Business Correspondence</a:t>
            </a:r>
          </a:p>
        </p:txBody>
      </p:sp>
      <p:sp>
        <p:nvSpPr>
          <p:cNvPr id="8" name="Content Placeholder 2">
            <a:extLst>
              <a:ext uri="{FF2B5EF4-FFF2-40B4-BE49-F238E27FC236}">
                <a16:creationId xmlns:a16="http://schemas.microsoft.com/office/drawing/2014/main" id="{8ABF6A35-2446-C68D-DA26-C223FA71A4D0}"/>
              </a:ext>
            </a:extLst>
          </p:cNvPr>
          <p:cNvSpPr>
            <a:spLocks noGrp="1"/>
          </p:cNvSpPr>
          <p:nvPr>
            <p:ph idx="1"/>
          </p:nvPr>
        </p:nvSpPr>
        <p:spPr>
          <a:xfrm>
            <a:off x="757646" y="1985042"/>
            <a:ext cx="10601798" cy="4351338"/>
          </a:xfrm>
        </p:spPr>
        <p:txBody>
          <a:bodyPr>
            <a:normAutofit/>
          </a:bodyPr>
          <a:lstStyle/>
          <a:p>
            <a:pPr marL="0" indent="0" algn="just">
              <a:buNone/>
            </a:pPr>
            <a:r>
              <a:rPr lang="en-US" b="1" dirty="0">
                <a:solidFill>
                  <a:srgbClr val="FF0000"/>
                </a:solidFill>
              </a:rPr>
              <a:t>Body (Discussion)</a:t>
            </a:r>
          </a:p>
          <a:p>
            <a:pPr marL="0" indent="0" algn="just">
              <a:buNone/>
            </a:pPr>
            <a:r>
              <a:rPr lang="en-US" b="1" dirty="0"/>
              <a:t>In the body, or discussion section, of your memo, help readers in these ways:</a:t>
            </a:r>
          </a:p>
          <a:p>
            <a:pPr marL="0" indent="0" algn="just">
              <a:buNone/>
            </a:pPr>
            <a:r>
              <a:rPr lang="en-US" dirty="0"/>
              <a:t>■ State why a problem, procedure, or decision is important; who will be affected by it; and what the consequences are.</a:t>
            </a:r>
          </a:p>
          <a:p>
            <a:pPr marL="0" indent="0" algn="just">
              <a:buNone/>
            </a:pPr>
            <a:r>
              <a:rPr lang="en-US" dirty="0"/>
              <a:t>■ Indicate why and what changes are necessary.</a:t>
            </a:r>
          </a:p>
          <a:p>
            <a:pPr marL="0" indent="0" algn="just">
              <a:buNone/>
            </a:pPr>
            <a:r>
              <a:rPr lang="en-US" dirty="0"/>
              <a:t>■ Give precise dates, times, locations, and costs.</a:t>
            </a:r>
          </a:p>
        </p:txBody>
      </p:sp>
    </p:spTree>
    <p:extLst>
      <p:ext uri="{BB962C8B-B14F-4D97-AF65-F5344CB8AC3E}">
        <p14:creationId xmlns:p14="http://schemas.microsoft.com/office/powerpoint/2010/main" val="7387548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DE54CA-985E-D848-8093-8565331F16E1}"/>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D43DB79-DF90-0159-F1B3-6A32277C6007}"/>
              </a:ext>
            </a:extLst>
          </p:cNvPr>
          <p:cNvSpPr/>
          <p:nvPr/>
        </p:nvSpPr>
        <p:spPr>
          <a:xfrm>
            <a:off x="656609" y="1488694"/>
            <a:ext cx="1083038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DBB7BED1-73D0-E6B7-E724-A45CF4BAEC3A}"/>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A8E76212-DD8C-84A3-0D0A-2A4DB2DFDF06}"/>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ADAB956-2AB3-F7D1-FB81-01BC39A7CFF1}"/>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F8CB0E8F-5B5D-3294-E007-570BB93D11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BBC07550-B1DE-6042-2C28-B5CA3181B946}"/>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Writing Routine Business Correspondence</a:t>
            </a:r>
          </a:p>
        </p:txBody>
      </p:sp>
      <p:sp>
        <p:nvSpPr>
          <p:cNvPr id="8" name="Content Placeholder 2">
            <a:extLst>
              <a:ext uri="{FF2B5EF4-FFF2-40B4-BE49-F238E27FC236}">
                <a16:creationId xmlns:a16="http://schemas.microsoft.com/office/drawing/2014/main" id="{7F26EC16-1451-5561-9F65-EFDBA44E03DE}"/>
              </a:ext>
            </a:extLst>
          </p:cNvPr>
          <p:cNvSpPr>
            <a:spLocks noGrp="1"/>
          </p:cNvSpPr>
          <p:nvPr>
            <p:ph idx="1"/>
          </p:nvPr>
        </p:nvSpPr>
        <p:spPr>
          <a:xfrm>
            <a:off x="942534" y="1857466"/>
            <a:ext cx="10416909" cy="4351338"/>
          </a:xfrm>
        </p:spPr>
        <p:txBody>
          <a:bodyPr>
            <a:normAutofit/>
          </a:bodyPr>
          <a:lstStyle/>
          <a:p>
            <a:pPr marL="0" indent="0" algn="just">
              <a:buNone/>
            </a:pPr>
            <a:r>
              <a:rPr lang="en-US" b="1" dirty="0">
                <a:solidFill>
                  <a:srgbClr val="FF0000"/>
                </a:solidFill>
              </a:rPr>
              <a:t>Conclusion</a:t>
            </a:r>
          </a:p>
          <a:p>
            <a:pPr marL="0" indent="0" algn="just">
              <a:buNone/>
            </a:pPr>
            <a:r>
              <a:rPr lang="en-US" dirty="0"/>
              <a:t>In your conclusion, state specifically how you want the reader to respond to your memo. To get readers to act appropriately, you can do one or more of the following:</a:t>
            </a:r>
          </a:p>
          <a:p>
            <a:pPr marL="0" indent="0" algn="just">
              <a:buNone/>
            </a:pPr>
            <a:r>
              <a:rPr lang="en-US" dirty="0"/>
              <a:t>■ Ask readers to call you if they have any questions, as in Figure 3.2.</a:t>
            </a:r>
          </a:p>
          <a:p>
            <a:pPr marL="0" indent="0" algn="just">
              <a:buNone/>
            </a:pPr>
            <a:r>
              <a:rPr lang="en-US" dirty="0"/>
              <a:t>■ Request a reply—in writing, over the telephone, via e-mail, or in person—by a specific date, as in Figures 3.1 and 3.3.</a:t>
            </a:r>
          </a:p>
          <a:p>
            <a:pPr marL="0" indent="0" algn="just">
              <a:buNone/>
            </a:pPr>
            <a:r>
              <a:rPr lang="en-US" dirty="0"/>
              <a:t>■ Provide a list of recommendations that readers are to accept, revise, or reject, as in Figure 3.3.</a:t>
            </a:r>
          </a:p>
        </p:txBody>
      </p:sp>
    </p:spTree>
    <p:extLst>
      <p:ext uri="{BB962C8B-B14F-4D97-AF65-F5344CB8AC3E}">
        <p14:creationId xmlns:p14="http://schemas.microsoft.com/office/powerpoint/2010/main" val="7876920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1EDC43-0823-0040-FF8F-7442F7119B49}"/>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AC38844-2F5C-100C-AD4E-879915082B26}"/>
              </a:ext>
            </a:extLst>
          </p:cNvPr>
          <p:cNvSpPr/>
          <p:nvPr/>
        </p:nvSpPr>
        <p:spPr>
          <a:xfrm>
            <a:off x="311461" y="1488694"/>
            <a:ext cx="11175534"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02262423-074D-0649-41BB-23E49C906597}"/>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E6141316-2370-00BD-9232-A1758EA78E30}"/>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587FFA7F-93CA-46F0-62EE-76E3BDCDD50C}"/>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96DF7CCE-3A68-2CFC-C39D-3C4FF393D0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65769D08-9809-432C-1B00-1DCE31BAA0BF}"/>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Writing Routine Business Correspondence</a:t>
            </a:r>
          </a:p>
        </p:txBody>
      </p:sp>
      <p:sp>
        <p:nvSpPr>
          <p:cNvPr id="8" name="Content Placeholder 2">
            <a:extLst>
              <a:ext uri="{FF2B5EF4-FFF2-40B4-BE49-F238E27FC236}">
                <a16:creationId xmlns:a16="http://schemas.microsoft.com/office/drawing/2014/main" id="{D31F3AAC-8FAE-C080-9226-931DDE039C09}"/>
              </a:ext>
            </a:extLst>
          </p:cNvPr>
          <p:cNvSpPr>
            <a:spLocks noGrp="1"/>
          </p:cNvSpPr>
          <p:nvPr>
            <p:ph idx="1"/>
          </p:nvPr>
        </p:nvSpPr>
        <p:spPr>
          <a:xfrm>
            <a:off x="692331" y="1825625"/>
            <a:ext cx="10711543" cy="4351338"/>
          </a:xfrm>
        </p:spPr>
        <p:txBody>
          <a:bodyPr>
            <a:normAutofit fontScale="92500" lnSpcReduction="10000"/>
          </a:bodyPr>
          <a:lstStyle/>
          <a:p>
            <a:pPr marL="0" indent="0" algn="just">
              <a:buNone/>
            </a:pPr>
            <a:r>
              <a:rPr lang="en-US" b="1" dirty="0">
                <a:solidFill>
                  <a:srgbClr val="FF0000"/>
                </a:solidFill>
              </a:rPr>
              <a:t>3- Sending Memos: E-mail or Hard Copy?:</a:t>
            </a:r>
          </a:p>
          <a:p>
            <a:pPr marL="0" indent="0" algn="just">
              <a:buNone/>
            </a:pPr>
            <a:r>
              <a:rPr lang="en-US" dirty="0"/>
              <a:t>A memo can be sent as a printed hard copy, as an e-mail, or in an e-mail attachment. Find out your company’s policy. Increasingly, e-mail is replacing printed memos, but there are times when a hard-copy memo is preferred as essential.</a:t>
            </a:r>
          </a:p>
          <a:p>
            <a:pPr marL="0" indent="0" algn="just">
              <a:buNone/>
            </a:pPr>
            <a:r>
              <a:rPr lang="en-US" dirty="0"/>
              <a:t>Consider the level of official importance and confidentiality of your memo. If your memo is an official document, such as the policy outlined in Figure 3.2, you may not want to send it via e-mail, because it could easily be deleted or altered. Moreover, if your memo is confidential (e.g., an evaluation of a co-worker or vendor, a message containing sensitive financial or medical information), you may not want to send it via e-mail, because it could easily be forwarded or fall victim to hackers.</a:t>
            </a:r>
          </a:p>
        </p:txBody>
      </p:sp>
    </p:spTree>
    <p:extLst>
      <p:ext uri="{BB962C8B-B14F-4D97-AF65-F5344CB8AC3E}">
        <p14:creationId xmlns:p14="http://schemas.microsoft.com/office/powerpoint/2010/main" val="26883764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A80890-ED91-F7BD-C31C-FDB8EEE0A2B7}"/>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1254538-6BC4-58E6-5F54-82290B3B1BED}"/>
              </a:ext>
            </a:extLst>
          </p:cNvPr>
          <p:cNvSpPr/>
          <p:nvPr/>
        </p:nvSpPr>
        <p:spPr>
          <a:xfrm>
            <a:off x="398548" y="1488694"/>
            <a:ext cx="11502720"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37424CC4-8F52-20A5-3A15-8DB578CB56B3}"/>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692FBFB2-A293-6FAC-ABEF-27996D477093}"/>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0BAB6FC-3E80-EBE4-4708-79116FCCE814}"/>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EDF7E17F-B4CF-A6DA-1D41-E152DEC8A3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9684A3FC-89C7-5179-AC72-FEC4292AE79A}"/>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Writing Routine Business Correspondence</a:t>
            </a:r>
          </a:p>
        </p:txBody>
      </p:sp>
      <p:sp>
        <p:nvSpPr>
          <p:cNvPr id="8" name="Content Placeholder 2">
            <a:extLst>
              <a:ext uri="{FF2B5EF4-FFF2-40B4-BE49-F238E27FC236}">
                <a16:creationId xmlns:a16="http://schemas.microsoft.com/office/drawing/2014/main" id="{B3A00E89-E7BD-E962-5D39-86E8A667A8E5}"/>
              </a:ext>
            </a:extLst>
          </p:cNvPr>
          <p:cNvSpPr>
            <a:spLocks noGrp="1"/>
          </p:cNvSpPr>
          <p:nvPr>
            <p:ph idx="1"/>
          </p:nvPr>
        </p:nvSpPr>
        <p:spPr>
          <a:xfrm>
            <a:off x="640079" y="1825625"/>
            <a:ext cx="10868297" cy="4351338"/>
          </a:xfrm>
        </p:spPr>
        <p:txBody>
          <a:bodyPr>
            <a:normAutofit/>
          </a:bodyPr>
          <a:lstStyle/>
          <a:p>
            <a:pPr marL="0" indent="0" algn="just">
              <a:buNone/>
            </a:pPr>
            <a:r>
              <a:rPr lang="en-US" b="1" dirty="0">
                <a:solidFill>
                  <a:srgbClr val="FF0000"/>
                </a:solidFill>
              </a:rPr>
              <a:t>4- Sending Faxes: Some Guidelines</a:t>
            </a:r>
            <a:r>
              <a:rPr lang="ar-EG" b="1" dirty="0">
                <a:solidFill>
                  <a:srgbClr val="FF0000"/>
                </a:solidFill>
              </a:rPr>
              <a:t>:</a:t>
            </a:r>
            <a:endParaRPr lang="en-US" b="1" dirty="0">
              <a:solidFill>
                <a:srgbClr val="FF0000"/>
              </a:solidFill>
            </a:endParaRPr>
          </a:p>
          <a:p>
            <a:pPr marL="0" indent="0" algn="just">
              <a:buNone/>
            </a:pPr>
            <a:r>
              <a:rPr lang="en-US" dirty="0"/>
              <a:t>Even though you will use e-mail attachments and scan and send documents via e-mail, faxes are still used in the world of work. A fax is an original document copied and transmitted over telephone or computer lines. Faxes are particularly helpful either when you have only hard copy to send or when you want to send an original signed letter, contract, blueprint, artwork, or other document that you could not send via an e-mail transmission. Faxes demonstrate exactly what original documents look like and allow recipients to obtain a hard copy quickly.</a:t>
            </a:r>
          </a:p>
        </p:txBody>
      </p:sp>
    </p:spTree>
    <p:extLst>
      <p:ext uri="{BB962C8B-B14F-4D97-AF65-F5344CB8AC3E}">
        <p14:creationId xmlns:p14="http://schemas.microsoft.com/office/powerpoint/2010/main" val="23415006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B5464C-D86A-32D2-3EE8-2EB0E53B8085}"/>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390B98B-F610-9C2E-510C-51177EDB146F}"/>
              </a:ext>
            </a:extLst>
          </p:cNvPr>
          <p:cNvSpPr/>
          <p:nvPr/>
        </p:nvSpPr>
        <p:spPr>
          <a:xfrm>
            <a:off x="656609" y="1488694"/>
            <a:ext cx="1083038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03654CB4-2418-A3C2-24EA-2DFC571B4E99}"/>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E0EC2B6A-A352-6F7C-E850-9FCB32181139}"/>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A59158B-28CB-FB9B-6D58-5BD9A36A1713}"/>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5A3937CF-63F8-3986-9A17-BBB984EA4C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87D94D99-36EE-25DF-6B98-E0750299E30E}"/>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Writing Routine Business Correspondence</a:t>
            </a:r>
          </a:p>
        </p:txBody>
      </p:sp>
      <p:sp>
        <p:nvSpPr>
          <p:cNvPr id="8" name="Content Placeholder 2">
            <a:extLst>
              <a:ext uri="{FF2B5EF4-FFF2-40B4-BE49-F238E27FC236}">
                <a16:creationId xmlns:a16="http://schemas.microsoft.com/office/drawing/2014/main" id="{E0F840A6-26A4-B946-64AB-3DEDEC5D52ED}"/>
              </a:ext>
            </a:extLst>
          </p:cNvPr>
          <p:cNvSpPr>
            <a:spLocks noGrp="1"/>
          </p:cNvSpPr>
          <p:nvPr>
            <p:ph idx="1"/>
          </p:nvPr>
        </p:nvSpPr>
        <p:spPr>
          <a:xfrm>
            <a:off x="956603" y="1825625"/>
            <a:ext cx="10199078" cy="4351338"/>
          </a:xfrm>
        </p:spPr>
        <p:txBody>
          <a:bodyPr>
            <a:normAutofit/>
          </a:bodyPr>
          <a:lstStyle/>
          <a:p>
            <a:pPr marL="0" indent="0" algn="just">
              <a:buNone/>
            </a:pPr>
            <a:r>
              <a:rPr lang="en-US" b="1" dirty="0">
                <a:solidFill>
                  <a:srgbClr val="FF0000"/>
                </a:solidFill>
              </a:rPr>
              <a:t>- Cover Page</a:t>
            </a:r>
          </a:p>
          <a:p>
            <a:pPr marL="0" indent="0" algn="just">
              <a:buNone/>
            </a:pPr>
            <a:r>
              <a:rPr lang="en-US" b="1" dirty="0"/>
              <a:t>When you send a fax, make sure your cover page includes the following information:</a:t>
            </a:r>
          </a:p>
          <a:p>
            <a:pPr marL="0" indent="0" algn="just">
              <a:buNone/>
            </a:pPr>
            <a:r>
              <a:rPr lang="en-US" dirty="0"/>
              <a:t>1. The name of the sender and his or her fax and phone numbers. The phone number is important because it enables the recipient to report an incomplete transmittal.</a:t>
            </a:r>
          </a:p>
          <a:p>
            <a:pPr marL="0" indent="0" algn="just">
              <a:buNone/>
            </a:pPr>
            <a:r>
              <a:rPr lang="en-US" dirty="0"/>
              <a:t>2. The name of the recipient and his or her fax and phone number. The recipient’s correct fax and phone numbers should be included to ensure delivery of the message.</a:t>
            </a:r>
          </a:p>
        </p:txBody>
      </p:sp>
    </p:spTree>
    <p:extLst>
      <p:ext uri="{BB962C8B-B14F-4D97-AF65-F5344CB8AC3E}">
        <p14:creationId xmlns:p14="http://schemas.microsoft.com/office/powerpoint/2010/main" val="40239938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1DA2A3-FCDE-A565-DC00-BD0D74AAB8B0}"/>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7E9D962-93FA-F2EF-B61E-0E995355D2A8}"/>
              </a:ext>
            </a:extLst>
          </p:cNvPr>
          <p:cNvSpPr/>
          <p:nvPr/>
        </p:nvSpPr>
        <p:spPr>
          <a:xfrm>
            <a:off x="656609" y="1488694"/>
            <a:ext cx="1083038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B27FFFAF-53A4-7C83-9DB5-B177D093F8B2}"/>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F90CF251-2DEA-F5AD-FE48-5364DEBD6EF1}"/>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AF8A07A-2C17-11E1-42B5-641471A5DA10}"/>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91413075-6A27-80CC-6859-D0926C7AFA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07C9ADFE-EDF4-97DC-D1B7-3071C3982DAC}"/>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Writing Routine Business Correspondence</a:t>
            </a:r>
          </a:p>
        </p:txBody>
      </p:sp>
      <p:sp>
        <p:nvSpPr>
          <p:cNvPr id="8" name="Content Placeholder 2">
            <a:extLst>
              <a:ext uri="{FF2B5EF4-FFF2-40B4-BE49-F238E27FC236}">
                <a16:creationId xmlns:a16="http://schemas.microsoft.com/office/drawing/2014/main" id="{3DEE3E83-E86F-2DC6-C5EA-4B6AB5BFEC3A}"/>
              </a:ext>
            </a:extLst>
          </p:cNvPr>
          <p:cNvSpPr>
            <a:spLocks noGrp="1"/>
          </p:cNvSpPr>
          <p:nvPr>
            <p:ph idx="1"/>
          </p:nvPr>
        </p:nvSpPr>
        <p:spPr>
          <a:xfrm>
            <a:off x="809179" y="2105419"/>
            <a:ext cx="10515600" cy="4351338"/>
          </a:xfrm>
        </p:spPr>
        <p:txBody>
          <a:bodyPr anchor="ctr">
            <a:normAutofit/>
          </a:bodyPr>
          <a:lstStyle/>
          <a:p>
            <a:pPr marL="0" indent="0" algn="just">
              <a:buNone/>
            </a:pPr>
            <a:r>
              <a:rPr lang="en-US" sz="3600" dirty="0"/>
              <a:t>3. The total number of pages being faxed. Note that the total number of pages includes the cover page itself.</a:t>
            </a:r>
          </a:p>
          <a:p>
            <a:pPr marL="0" indent="0" algn="just">
              <a:buNone/>
            </a:pPr>
            <a:r>
              <a:rPr lang="en-US" sz="3600" dirty="0"/>
              <a:t>4. A brief explanatory note that lets the recipient know what the fax is, what its purpose is, and how and when to respond to it.</a:t>
            </a:r>
          </a:p>
          <a:p>
            <a:pPr marL="0" indent="0" algn="just">
              <a:buNone/>
            </a:pPr>
            <a:endParaRPr lang="en-US" sz="3600" dirty="0"/>
          </a:p>
        </p:txBody>
      </p:sp>
    </p:spTree>
    <p:extLst>
      <p:ext uri="{BB962C8B-B14F-4D97-AF65-F5344CB8AC3E}">
        <p14:creationId xmlns:p14="http://schemas.microsoft.com/office/powerpoint/2010/main" val="26414361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F5230A-3883-7747-7CD7-D7AE0CFC13A4}"/>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A9F0E23-D2A4-80CB-9E97-97046704C389}"/>
              </a:ext>
            </a:extLst>
          </p:cNvPr>
          <p:cNvSpPr/>
          <p:nvPr/>
        </p:nvSpPr>
        <p:spPr>
          <a:xfrm>
            <a:off x="398548" y="1488694"/>
            <a:ext cx="11319839"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7B108A87-17E1-569D-0177-B144E531BBF5}"/>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54559057-8D4B-301D-4240-BB7F0234A3E5}"/>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94D61D6D-24B1-BD94-621A-25E7346866E0}"/>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8CCFA183-1FD9-E0A1-AE33-24A571813A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07EAD445-5E62-FF88-74A9-9120614BCF06}"/>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Writing Routine Business Correspondence</a:t>
            </a:r>
          </a:p>
        </p:txBody>
      </p:sp>
      <p:sp>
        <p:nvSpPr>
          <p:cNvPr id="8" name="Content Placeholder 2">
            <a:extLst>
              <a:ext uri="{FF2B5EF4-FFF2-40B4-BE49-F238E27FC236}">
                <a16:creationId xmlns:a16="http://schemas.microsoft.com/office/drawing/2014/main" id="{5CA448D5-03D9-F680-CFBE-2D19331CD07D}"/>
              </a:ext>
            </a:extLst>
          </p:cNvPr>
          <p:cNvSpPr>
            <a:spLocks noGrp="1"/>
          </p:cNvSpPr>
          <p:nvPr>
            <p:ph idx="1"/>
          </p:nvPr>
        </p:nvSpPr>
        <p:spPr>
          <a:xfrm>
            <a:off x="749915" y="1770360"/>
            <a:ext cx="10643773" cy="4351338"/>
          </a:xfrm>
        </p:spPr>
        <p:txBody>
          <a:bodyPr anchor="ctr">
            <a:normAutofit fontScale="92500"/>
          </a:bodyPr>
          <a:lstStyle/>
          <a:p>
            <a:pPr marL="0" indent="0" algn="just">
              <a:buNone/>
            </a:pPr>
            <a:r>
              <a:rPr lang="en-US" sz="3200" b="1" dirty="0">
                <a:solidFill>
                  <a:srgbClr val="FF0000"/>
                </a:solidFill>
              </a:rPr>
              <a:t>- Sending a Document</a:t>
            </a:r>
          </a:p>
          <a:p>
            <a:pPr marL="0" indent="0" algn="just">
              <a:buNone/>
            </a:pPr>
            <a:r>
              <a:rPr lang="en-US" sz="3200" b="1" dirty="0"/>
              <a:t>Follow these four guidelines to fax a clear and complete document:</a:t>
            </a:r>
          </a:p>
          <a:p>
            <a:pPr marL="0" indent="0" algn="just">
              <a:buNone/>
            </a:pPr>
            <a:r>
              <a:rPr lang="en-US" sz="3200" b="1" dirty="0"/>
              <a:t>1. Make sure the original documents you send are clear. </a:t>
            </a:r>
            <a:r>
              <a:rPr lang="en-US" sz="3200" dirty="0"/>
              <a:t>An unclear faxed document will be difficult for the recipient to read. For example, penciled comments may be too faint to fax clearly.</a:t>
            </a:r>
          </a:p>
          <a:p>
            <a:pPr marL="0" indent="0" algn="just">
              <a:buNone/>
            </a:pPr>
            <a:r>
              <a:rPr lang="en-US" sz="3200" b="1" dirty="0"/>
              <a:t>2. Avoid writing on the top, bottom, or edges of the documents to be faxed. </a:t>
            </a:r>
            <a:r>
              <a:rPr lang="en-US" sz="3200" dirty="0"/>
              <a:t>Any comments written on the outer edges may be cut off or blurred during transmittal.</a:t>
            </a:r>
          </a:p>
        </p:txBody>
      </p:sp>
    </p:spTree>
    <p:extLst>
      <p:ext uri="{BB962C8B-B14F-4D97-AF65-F5344CB8AC3E}">
        <p14:creationId xmlns:p14="http://schemas.microsoft.com/office/powerpoint/2010/main" val="18998198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A58759-B777-A00A-22D5-22B87939FD5A}"/>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0B56339-FC70-784A-A056-B7F651EF1389}"/>
              </a:ext>
            </a:extLst>
          </p:cNvPr>
          <p:cNvSpPr/>
          <p:nvPr/>
        </p:nvSpPr>
        <p:spPr>
          <a:xfrm>
            <a:off x="656609" y="1488694"/>
            <a:ext cx="1083038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CBA404D2-D56F-E8D0-E1C3-0EE90A810078}"/>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EFB84919-B702-3644-6367-DE02058842CF}"/>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079B1E8F-C224-3281-395D-410675F9C733}"/>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CAF71A79-F678-3171-872B-8C2B83E960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C3A64C61-0089-61C3-13D5-D62295D10686}"/>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Writing Routine Business Correspondence</a:t>
            </a:r>
          </a:p>
        </p:txBody>
      </p:sp>
      <p:sp>
        <p:nvSpPr>
          <p:cNvPr id="8" name="Content Placeholder 2">
            <a:extLst>
              <a:ext uri="{FF2B5EF4-FFF2-40B4-BE49-F238E27FC236}">
                <a16:creationId xmlns:a16="http://schemas.microsoft.com/office/drawing/2014/main" id="{562B7409-3E9F-9B0A-3517-A5FB52EF77C0}"/>
              </a:ext>
            </a:extLst>
          </p:cNvPr>
          <p:cNvSpPr>
            <a:spLocks noGrp="1"/>
          </p:cNvSpPr>
          <p:nvPr>
            <p:ph idx="1"/>
          </p:nvPr>
        </p:nvSpPr>
        <p:spPr>
          <a:xfrm>
            <a:off x="996429" y="1906326"/>
            <a:ext cx="10354039" cy="4351338"/>
          </a:xfrm>
        </p:spPr>
        <p:txBody>
          <a:bodyPr anchor="ctr">
            <a:normAutofit/>
          </a:bodyPr>
          <a:lstStyle/>
          <a:p>
            <a:pPr marL="0" indent="0" algn="just">
              <a:buNone/>
            </a:pPr>
            <a:r>
              <a:rPr lang="en-US" sz="3200" b="1" dirty="0"/>
              <a:t>3. Do not send overly long faxes. </a:t>
            </a:r>
            <a:r>
              <a:rPr lang="en-US" sz="3200" dirty="0"/>
              <a:t>Be careful about sending anything longer than three or four pages because you will tie up both your own and the recipient’s fax machines.</a:t>
            </a:r>
          </a:p>
          <a:p>
            <a:pPr marL="0" indent="0" algn="just">
              <a:buNone/>
            </a:pPr>
            <a:r>
              <a:rPr lang="en-US" sz="3200" b="1" dirty="0"/>
              <a:t>4. Respect the recipient’s confidentiality. </a:t>
            </a:r>
            <a:r>
              <a:rPr lang="en-US" sz="3200" dirty="0"/>
              <a:t>Because faxes may be picked up by other employees in your office, don’t assume your message will be confidential, unless, of course, the recipient has a private fax machine.</a:t>
            </a:r>
          </a:p>
        </p:txBody>
      </p:sp>
    </p:spTree>
    <p:extLst>
      <p:ext uri="{BB962C8B-B14F-4D97-AF65-F5344CB8AC3E}">
        <p14:creationId xmlns:p14="http://schemas.microsoft.com/office/powerpoint/2010/main" val="6202516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990EA6-641E-40E6-E9C6-FC88789BA689}"/>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6386AB0-4D22-63A6-CC07-A5AAABCE2A62}"/>
              </a:ext>
            </a:extLst>
          </p:cNvPr>
          <p:cNvSpPr/>
          <p:nvPr/>
        </p:nvSpPr>
        <p:spPr>
          <a:xfrm>
            <a:off x="294885" y="1488694"/>
            <a:ext cx="11602230"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B82BBA4B-8EF4-5695-B39E-036A73A4BA75}"/>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D6E001B1-3406-A90F-7CD6-7D7AC7D7ABC0}"/>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334B1132-A48F-47FA-A12F-3FD38809355C}"/>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402333C5-58A0-BE67-23DA-38950F7E33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C69E67F2-9005-357F-22C6-E5FDC11AD8B5}"/>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Meetings</a:t>
            </a:r>
          </a:p>
        </p:txBody>
      </p:sp>
      <p:sp>
        <p:nvSpPr>
          <p:cNvPr id="10" name="Content Placeholder 9">
            <a:extLst>
              <a:ext uri="{FF2B5EF4-FFF2-40B4-BE49-F238E27FC236}">
                <a16:creationId xmlns:a16="http://schemas.microsoft.com/office/drawing/2014/main" id="{9A7C373F-9688-1743-4A0C-9402E119E21B}"/>
              </a:ext>
            </a:extLst>
          </p:cNvPr>
          <p:cNvSpPr>
            <a:spLocks noGrp="1"/>
          </p:cNvSpPr>
          <p:nvPr>
            <p:ph idx="1"/>
          </p:nvPr>
        </p:nvSpPr>
        <p:spPr>
          <a:xfrm>
            <a:off x="661182" y="1825625"/>
            <a:ext cx="11029070" cy="4351338"/>
          </a:xfrm>
        </p:spPr>
        <p:txBody>
          <a:bodyPr anchor="ctr">
            <a:normAutofit/>
          </a:bodyPr>
          <a:lstStyle/>
          <a:p>
            <a:pPr algn="just">
              <a:buFont typeface="Wingdings" panose="05000000000000000000" pitchFamily="2" charset="2"/>
              <a:buChar char="q"/>
            </a:pPr>
            <a:r>
              <a:rPr lang="en-US" sz="3200" b="1" dirty="0">
                <a:solidFill>
                  <a:srgbClr val="FF0000"/>
                </a:solidFill>
              </a:rPr>
              <a:t>Meetings </a:t>
            </a:r>
          </a:p>
          <a:p>
            <a:pPr marL="0" indent="0" algn="just">
              <a:buNone/>
            </a:pPr>
            <a:r>
              <a:rPr lang="en-US" sz="3200" dirty="0"/>
              <a:t>One of the most frequent ways to collaborate is through meetings, which can be small group discussions or large, formal conferences. Whether regularly scheduled (a weekly staff meeting) or a special, unscheduled one, a meeting requires teamwork. Collective energy and goodwill will bear much fruit. To succeed in the workplace, you need to know how to plan a meeting, create an agenda, and write minutes for your group </a:t>
            </a:r>
            <a:br>
              <a:rPr lang="en-US" sz="3200" dirty="0"/>
            </a:br>
            <a:endParaRPr lang="ar-SA" sz="3200" dirty="0"/>
          </a:p>
        </p:txBody>
      </p:sp>
    </p:spTree>
    <p:extLst>
      <p:ext uri="{BB962C8B-B14F-4D97-AF65-F5344CB8AC3E}">
        <p14:creationId xmlns:p14="http://schemas.microsoft.com/office/powerpoint/2010/main" val="14419960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D38C6B-3A97-4E01-B4FB-C32F6428639D}"/>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2D31408-B6C8-5E2C-9F03-1B8D1DCE58A3}"/>
              </a:ext>
            </a:extLst>
          </p:cNvPr>
          <p:cNvSpPr/>
          <p:nvPr/>
        </p:nvSpPr>
        <p:spPr>
          <a:xfrm>
            <a:off x="182880" y="1488694"/>
            <a:ext cx="11493305"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855F7088-94F8-4331-7687-01404FBD9986}"/>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57C71569-81A8-B09D-F15E-390E20477FF0}"/>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4FD73BB1-642A-7AA8-01B5-17C36CF49BD5}"/>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5A30DC20-7685-4599-6288-AF1690BD7B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13" name="TextBox 12">
            <a:extLst>
              <a:ext uri="{FF2B5EF4-FFF2-40B4-BE49-F238E27FC236}">
                <a16:creationId xmlns:a16="http://schemas.microsoft.com/office/drawing/2014/main" id="{2A028EDA-A9AD-A66B-0616-43A6A2E44E6D}"/>
              </a:ext>
            </a:extLst>
          </p:cNvPr>
          <p:cNvSpPr txBox="1"/>
          <p:nvPr/>
        </p:nvSpPr>
        <p:spPr>
          <a:xfrm>
            <a:off x="720289" y="1814258"/>
            <a:ext cx="10418485" cy="4310389"/>
          </a:xfrm>
          <a:prstGeom prst="rect">
            <a:avLst/>
          </a:prstGeom>
        </p:spPr>
        <p:txBody>
          <a:bodyPr vert="horz" lIns="91440" tIns="45720" rIns="91440" bIns="45720" rtlCol="0" anchor="ctr">
            <a:normAutofit/>
          </a:bodyPr>
          <a:lstStyle>
            <a:lvl1pPr marL="228600" indent="-228600" algn="just">
              <a:lnSpc>
                <a:spcPct val="90000"/>
              </a:lnSpc>
              <a:spcBef>
                <a:spcPts val="1000"/>
              </a:spcBef>
              <a:buFont typeface="Arial" panose="020B0604020202020204" pitchFamily="34" charset="0"/>
              <a:buChar char="•"/>
              <a:defRPr sz="3200"/>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indent="0">
              <a:buNone/>
            </a:pPr>
            <a:r>
              <a:rPr lang="en-US" b="1" dirty="0">
                <a:solidFill>
                  <a:srgbClr val="FF0000"/>
                </a:solidFill>
              </a:rPr>
              <a:t>Planning a Meeting</a:t>
            </a:r>
          </a:p>
          <a:p>
            <a:r>
              <a:rPr lang="en-US" dirty="0"/>
              <a:t>As with a collaboratively written document, meetings have to be carefully planned. They need to be organized, specifying when and how the meeting will take place (in-person, face-to-face via Skype, a virtual meeting, etc.), a focus provided for the meeting, and guidelines set for how it will be conducted. </a:t>
            </a:r>
            <a:r>
              <a:rPr lang="en-US" b="1" dirty="0"/>
              <a:t>If you have the responsibility of planning a meeting, be sure you can answer the following questions: </a:t>
            </a:r>
            <a:br>
              <a:rPr lang="en-US" dirty="0"/>
            </a:br>
            <a:endParaRPr lang="ar-SA" dirty="0"/>
          </a:p>
        </p:txBody>
      </p:sp>
      <p:sp>
        <p:nvSpPr>
          <p:cNvPr id="14" name="Rectangle 13">
            <a:extLst>
              <a:ext uri="{FF2B5EF4-FFF2-40B4-BE49-F238E27FC236}">
                <a16:creationId xmlns:a16="http://schemas.microsoft.com/office/drawing/2014/main" id="{0BF4139E-3A27-4848-AE80-02D70B6D20F8}"/>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Meetings</a:t>
            </a:r>
          </a:p>
        </p:txBody>
      </p:sp>
    </p:spTree>
    <p:extLst>
      <p:ext uri="{BB962C8B-B14F-4D97-AF65-F5344CB8AC3E}">
        <p14:creationId xmlns:p14="http://schemas.microsoft.com/office/powerpoint/2010/main" val="5453434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DA47F8-6570-1482-DE76-40D8F0FF3F0C}"/>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28A4435-3351-5D39-B32A-74C9D2B0E789}"/>
              </a:ext>
            </a:extLst>
          </p:cNvPr>
          <p:cNvSpPr/>
          <p:nvPr/>
        </p:nvSpPr>
        <p:spPr>
          <a:xfrm>
            <a:off x="40466" y="1399042"/>
            <a:ext cx="11918807"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A64BB06B-F4ED-BA32-C795-DAF71ADEE4FE}"/>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D3F88EBF-5333-8462-8D5D-EA675C4ABEDC}"/>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03EE7A5D-09C7-32B9-F75F-7A884A105A3D}"/>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BF025E66-A59E-AF68-58EC-C305CC9986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8" name="TextBox 7">
            <a:extLst>
              <a:ext uri="{FF2B5EF4-FFF2-40B4-BE49-F238E27FC236}">
                <a16:creationId xmlns:a16="http://schemas.microsoft.com/office/drawing/2014/main" id="{526385A8-895B-A1F0-FBFE-9D5FCEC0A28C}"/>
              </a:ext>
            </a:extLst>
          </p:cNvPr>
          <p:cNvSpPr txBox="1"/>
          <p:nvPr/>
        </p:nvSpPr>
        <p:spPr>
          <a:xfrm>
            <a:off x="869857" y="1533465"/>
            <a:ext cx="9891928" cy="5324535"/>
          </a:xfrm>
          <a:prstGeom prst="rect">
            <a:avLst/>
          </a:prstGeom>
          <a:noFill/>
        </p:spPr>
        <p:txBody>
          <a:bodyPr wrap="square">
            <a:spAutoFit/>
          </a:bodyPr>
          <a:lstStyle/>
          <a:p>
            <a:pPr marL="514350" indent="-514350" algn="just">
              <a:buAutoNum type="arabicPeriod"/>
            </a:pPr>
            <a:r>
              <a:rPr lang="en-US" sz="2800" b="1" dirty="0">
                <a:solidFill>
                  <a:srgbClr val="FF0000"/>
                </a:solidFill>
              </a:rPr>
              <a:t>What is the purpose of the meeting? </a:t>
            </a:r>
            <a:r>
              <a:rPr lang="en-US" sz="2800" dirty="0"/>
              <a:t>Determine why the meeting is necessary, what essential topics need to be discussed, and what results or outcomes the meeting hopes to accomplish. </a:t>
            </a:r>
          </a:p>
          <a:p>
            <a:pPr marL="514350" indent="-514350" algn="just">
              <a:buAutoNum type="arabicPeriod"/>
            </a:pPr>
            <a:r>
              <a:rPr lang="en-US" sz="2800" b="1" dirty="0">
                <a:solidFill>
                  <a:srgbClr val="FF0000"/>
                </a:solidFill>
              </a:rPr>
              <a:t>Who should attend the meeting? </a:t>
            </a:r>
            <a:r>
              <a:rPr lang="en-US" sz="2800" dirty="0"/>
              <a:t>Identify key people who need to be involved, e.g., managers, co-workers, colleagues from other departments, clients, vendors, etc.</a:t>
            </a:r>
          </a:p>
          <a:p>
            <a:pPr marL="514350" indent="-514350" algn="just">
              <a:buAutoNum type="arabicPeriod"/>
            </a:pPr>
            <a:r>
              <a:rPr lang="en-US" sz="2800" dirty="0"/>
              <a:t> </a:t>
            </a:r>
            <a:r>
              <a:rPr lang="en-US" sz="2800" b="1" dirty="0">
                <a:solidFill>
                  <a:srgbClr val="FF0000"/>
                </a:solidFill>
              </a:rPr>
              <a:t>What specific responsibilities do individuals in your group have? </a:t>
            </a:r>
            <a:r>
              <a:rPr lang="en-US" sz="2800" dirty="0"/>
              <a:t>Determine who will take minutes (see “Writing the Minutes,” pages 105–109), introduce the meeting, or deliver a PowerPoint or Prezi presentation, for example </a:t>
            </a:r>
            <a:br>
              <a:rPr lang="en-US" sz="1600" dirty="0"/>
            </a:br>
            <a:br>
              <a:rPr lang="en-US" sz="1600" dirty="0"/>
            </a:br>
            <a:endParaRPr lang="ar-SA" sz="1600" dirty="0"/>
          </a:p>
        </p:txBody>
      </p:sp>
      <p:sp>
        <p:nvSpPr>
          <p:cNvPr id="9" name="Rectangle 8">
            <a:extLst>
              <a:ext uri="{FF2B5EF4-FFF2-40B4-BE49-F238E27FC236}">
                <a16:creationId xmlns:a16="http://schemas.microsoft.com/office/drawing/2014/main" id="{638666C7-4833-D058-AF0A-F0AC506CD95A}"/>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Meetings</a:t>
            </a:r>
          </a:p>
        </p:txBody>
      </p:sp>
    </p:spTree>
    <p:extLst>
      <p:ext uri="{BB962C8B-B14F-4D97-AF65-F5344CB8AC3E}">
        <p14:creationId xmlns:p14="http://schemas.microsoft.com/office/powerpoint/2010/main" val="9622903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380FFD-488F-C1E4-F619-4ABB78D9694D}"/>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D9F8C60-895F-24E1-38C2-BD3D87455AF2}"/>
              </a:ext>
            </a:extLst>
          </p:cNvPr>
          <p:cNvSpPr/>
          <p:nvPr/>
        </p:nvSpPr>
        <p:spPr>
          <a:xfrm>
            <a:off x="182880" y="1488694"/>
            <a:ext cx="11493305"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C5C5D9AC-91C0-20D0-A453-8366A645D7C9}"/>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53FEED36-B532-46C5-2DD4-3D5BD3EB5ACB}"/>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B16B25E9-B0F6-FCAD-585F-03410B538C2E}"/>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3CC43C9F-B5D3-1B83-A76D-0549391111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8" name="TextBox 7">
            <a:extLst>
              <a:ext uri="{FF2B5EF4-FFF2-40B4-BE49-F238E27FC236}">
                <a16:creationId xmlns:a16="http://schemas.microsoft.com/office/drawing/2014/main" id="{FCC53245-6C41-0D95-C193-77C01BC7F29C}"/>
              </a:ext>
            </a:extLst>
          </p:cNvPr>
          <p:cNvSpPr txBox="1"/>
          <p:nvPr/>
        </p:nvSpPr>
        <p:spPr>
          <a:xfrm>
            <a:off x="515815" y="1902993"/>
            <a:ext cx="10635176" cy="4401205"/>
          </a:xfrm>
          <a:prstGeom prst="rect">
            <a:avLst/>
          </a:prstGeom>
          <a:noFill/>
        </p:spPr>
        <p:txBody>
          <a:bodyPr wrap="square">
            <a:spAutoFit/>
          </a:bodyPr>
          <a:lstStyle>
            <a:defPPr>
              <a:defRPr lang="en-US"/>
            </a:defPPr>
            <a:lvl1pPr marL="514350" indent="-514350" algn="just">
              <a:buAutoNum type="arabicPeriod"/>
              <a:defRPr sz="2800" b="1"/>
            </a:lvl1pPr>
          </a:lstStyle>
          <a:p>
            <a:pPr marL="0" indent="0">
              <a:buNone/>
            </a:pPr>
            <a:r>
              <a:rPr lang="en-US" dirty="0"/>
              <a:t>4. When should the meeting take place? </a:t>
            </a:r>
            <a:r>
              <a:rPr lang="en-US" b="0" dirty="0"/>
              <a:t>There are good times and bad times to hold a business meeting, as the following schedule shows: </a:t>
            </a:r>
          </a:p>
          <a:p>
            <a:pPr marL="0" indent="0" algn="l">
              <a:buNone/>
            </a:pPr>
            <a:r>
              <a:rPr lang="en-US" dirty="0">
                <a:solidFill>
                  <a:srgbClr val="FF0000"/>
                </a:solidFill>
              </a:rPr>
              <a:t>Good times </a:t>
            </a:r>
            <a:endParaRPr lang="en-US" b="0" dirty="0">
              <a:solidFill>
                <a:srgbClr val="FF0000"/>
              </a:solidFill>
            </a:endParaRPr>
          </a:p>
          <a:p>
            <a:pPr marL="0" indent="0">
              <a:buNone/>
            </a:pPr>
            <a:r>
              <a:rPr lang="en-US" b="0" dirty="0"/>
              <a:t>1. Mid-morning or mid-afternoon</a:t>
            </a:r>
          </a:p>
          <a:p>
            <a:pPr marL="0" indent="0">
              <a:buNone/>
            </a:pPr>
            <a:r>
              <a:rPr lang="en-US" b="0" dirty="0"/>
              <a:t>2. Any time during the week except</a:t>
            </a:r>
          </a:p>
          <a:p>
            <a:pPr marL="0" indent="0">
              <a:buNone/>
            </a:pPr>
            <a:r>
              <a:rPr lang="en-US" b="0" dirty="0"/>
              <a:t>Monday morning or Friday afternoon, or immediately before or after a major holiday</a:t>
            </a:r>
          </a:p>
          <a:p>
            <a:pPr marL="0" indent="0">
              <a:buNone/>
            </a:pPr>
            <a:r>
              <a:rPr lang="en-US" b="0" dirty="0"/>
              <a:t>3. After a major company celebration when morale is high</a:t>
            </a:r>
          </a:p>
          <a:p>
            <a:pPr marL="0" indent="0">
              <a:buNone/>
            </a:pPr>
            <a:br>
              <a:rPr lang="en-US" dirty="0"/>
            </a:br>
            <a:endParaRPr lang="ar-SA" b="0" dirty="0"/>
          </a:p>
        </p:txBody>
      </p:sp>
      <p:sp>
        <p:nvSpPr>
          <p:cNvPr id="9" name="Rectangle 8">
            <a:extLst>
              <a:ext uri="{FF2B5EF4-FFF2-40B4-BE49-F238E27FC236}">
                <a16:creationId xmlns:a16="http://schemas.microsoft.com/office/drawing/2014/main" id="{FDF8628C-A05C-0A7A-5928-8DCB8FFF1504}"/>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Meetings</a:t>
            </a:r>
          </a:p>
        </p:txBody>
      </p:sp>
    </p:spTree>
    <p:extLst>
      <p:ext uri="{BB962C8B-B14F-4D97-AF65-F5344CB8AC3E}">
        <p14:creationId xmlns:p14="http://schemas.microsoft.com/office/powerpoint/2010/main" val="26989586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CA75FD-8D06-51CC-0152-756C02F62E13}"/>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78A72B0-F9C3-9774-AC76-809596C44DC4}"/>
              </a:ext>
            </a:extLst>
          </p:cNvPr>
          <p:cNvSpPr/>
          <p:nvPr/>
        </p:nvSpPr>
        <p:spPr>
          <a:xfrm>
            <a:off x="37494" y="1548482"/>
            <a:ext cx="11493305"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4DB2DB83-3CC1-C7DF-3E65-8D931DA027A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9810F985-8AC8-431E-401A-C3148318CE87}"/>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F3247C9-476F-D8C8-1766-78A7AAFAD1D2}"/>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3BE077D8-3BB9-83F9-49A3-205ED7F20B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8" name="TextBox 7">
            <a:extLst>
              <a:ext uri="{FF2B5EF4-FFF2-40B4-BE49-F238E27FC236}">
                <a16:creationId xmlns:a16="http://schemas.microsoft.com/office/drawing/2014/main" id="{EAE759EE-B5FE-AB0C-5228-AE838B5FD4AF}"/>
              </a:ext>
            </a:extLst>
          </p:cNvPr>
          <p:cNvSpPr txBox="1"/>
          <p:nvPr/>
        </p:nvSpPr>
        <p:spPr>
          <a:xfrm>
            <a:off x="803888" y="1714826"/>
            <a:ext cx="10480486" cy="4832092"/>
          </a:xfrm>
          <a:prstGeom prst="rect">
            <a:avLst/>
          </a:prstGeom>
          <a:noFill/>
        </p:spPr>
        <p:txBody>
          <a:bodyPr wrap="square">
            <a:spAutoFit/>
          </a:bodyPr>
          <a:lstStyle/>
          <a:p>
            <a:r>
              <a:rPr lang="en-US" sz="2800" b="1" dirty="0">
                <a:solidFill>
                  <a:srgbClr val="FF0000"/>
                </a:solidFill>
              </a:rPr>
              <a:t>Bad times </a:t>
            </a:r>
            <a:endParaRPr lang="en-US" sz="2800" dirty="0"/>
          </a:p>
          <a:p>
            <a:r>
              <a:rPr lang="en-US" sz="2800" dirty="0"/>
              <a:t>1. Early in the morning or late in the afternoon</a:t>
            </a:r>
          </a:p>
          <a:p>
            <a:r>
              <a:rPr lang="en-US" sz="2800" dirty="0"/>
              <a:t>2. Monday morning or Friday afternoon</a:t>
            </a:r>
          </a:p>
          <a:p>
            <a:r>
              <a:rPr lang="en-US" sz="2800" dirty="0"/>
              <a:t>3. Immediately before or after a major holiday</a:t>
            </a:r>
          </a:p>
          <a:p>
            <a:r>
              <a:rPr lang="en-US" sz="2800" dirty="0"/>
              <a:t>4. Same day as a long training session or long meeting</a:t>
            </a:r>
          </a:p>
          <a:p>
            <a:endParaRPr lang="en-US" sz="2800" dirty="0"/>
          </a:p>
          <a:p>
            <a:r>
              <a:rPr lang="en-US" sz="2800" b="1" dirty="0">
                <a:solidFill>
                  <a:srgbClr val="FF0000"/>
                </a:solidFill>
              </a:rPr>
              <a:t>5. Where should the meeting take place? </a:t>
            </a:r>
            <a:r>
              <a:rPr lang="en-US" sz="2800" dirty="0"/>
              <a:t>Select an appropriate space, one equipped with all the technology your group plans to use (e.g., speakerphones, SMART Boards, web-based conferencing systems) </a:t>
            </a:r>
            <a:br>
              <a:rPr lang="en-US" sz="2800" dirty="0"/>
            </a:br>
            <a:r>
              <a:rPr lang="en-US" sz="2800" dirty="0"/>
              <a:t> </a:t>
            </a:r>
            <a:br>
              <a:rPr lang="en-US" sz="2800" dirty="0"/>
            </a:br>
            <a:endParaRPr lang="ar-SA" sz="2800" dirty="0"/>
          </a:p>
        </p:txBody>
      </p:sp>
      <p:sp>
        <p:nvSpPr>
          <p:cNvPr id="9" name="Rectangle 8">
            <a:extLst>
              <a:ext uri="{FF2B5EF4-FFF2-40B4-BE49-F238E27FC236}">
                <a16:creationId xmlns:a16="http://schemas.microsoft.com/office/drawing/2014/main" id="{CC08CE99-2721-8754-E0AF-10247B22EF0A}"/>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Meetings</a:t>
            </a:r>
          </a:p>
        </p:txBody>
      </p:sp>
    </p:spTree>
    <p:extLst>
      <p:ext uri="{BB962C8B-B14F-4D97-AF65-F5344CB8AC3E}">
        <p14:creationId xmlns:p14="http://schemas.microsoft.com/office/powerpoint/2010/main" val="40673987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3DBED7-FB7B-9C33-7042-553B7D227FC1}"/>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B0AF85C-BEB9-633B-BC50-3F2CBFF66DC6}"/>
              </a:ext>
            </a:extLst>
          </p:cNvPr>
          <p:cNvSpPr/>
          <p:nvPr/>
        </p:nvSpPr>
        <p:spPr>
          <a:xfrm>
            <a:off x="182880" y="1488694"/>
            <a:ext cx="11493305"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E91290E3-23EC-B70F-64F1-16A431E100A1}"/>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306DBD50-FAFC-DAAA-027D-0A12B01122E6}"/>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9C85ABF3-E379-EE23-2324-C6888A630D43}"/>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02702242-C1A0-7690-EF18-5CE32F4020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8" name="TextBox 7">
            <a:extLst>
              <a:ext uri="{FF2B5EF4-FFF2-40B4-BE49-F238E27FC236}">
                <a16:creationId xmlns:a16="http://schemas.microsoft.com/office/drawing/2014/main" id="{080463EE-BD7B-DFD7-15FF-59AB42627F1B}"/>
              </a:ext>
            </a:extLst>
          </p:cNvPr>
          <p:cNvSpPr txBox="1"/>
          <p:nvPr/>
        </p:nvSpPr>
        <p:spPr>
          <a:xfrm>
            <a:off x="398548" y="1927559"/>
            <a:ext cx="11136960" cy="3847207"/>
          </a:xfrm>
          <a:prstGeom prst="rect">
            <a:avLst/>
          </a:prstGeom>
          <a:noFill/>
        </p:spPr>
        <p:txBody>
          <a:bodyPr wrap="square">
            <a:spAutoFit/>
          </a:bodyPr>
          <a:lstStyle/>
          <a:p>
            <a:pPr algn="just">
              <a:buNone/>
            </a:pPr>
            <a:r>
              <a:rPr lang="en-US" sz="3200" b="1" dirty="0">
                <a:solidFill>
                  <a:srgbClr val="FF0000"/>
                </a:solidFill>
              </a:rPr>
              <a:t>Creating an Agenda</a:t>
            </a:r>
          </a:p>
          <a:p>
            <a:pPr algn="just">
              <a:buNone/>
            </a:pPr>
            <a:r>
              <a:rPr lang="en-US" sz="3200" dirty="0"/>
              <a:t>Out of your planning will come your agenda, a list of the topics to be covered at the meeting. An agenda is a one- or sometimes two-page outline of the main points to be covered at the meeting. The agenda should list only those items that your group, based on its work and interaction, regards as most crucial. Prioritize your action items so that the most important ones come first. </a:t>
            </a:r>
            <a:br>
              <a:rPr lang="en-US" sz="2000" dirty="0"/>
            </a:br>
            <a:endParaRPr lang="ar-SA" sz="2000" dirty="0"/>
          </a:p>
        </p:txBody>
      </p:sp>
      <p:sp>
        <p:nvSpPr>
          <p:cNvPr id="9" name="Rectangle 8">
            <a:extLst>
              <a:ext uri="{FF2B5EF4-FFF2-40B4-BE49-F238E27FC236}">
                <a16:creationId xmlns:a16="http://schemas.microsoft.com/office/drawing/2014/main" id="{74B8EC28-7E18-7334-2595-5E4DEAF624C2}"/>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Meetings</a:t>
            </a:r>
          </a:p>
        </p:txBody>
      </p:sp>
    </p:spTree>
    <p:extLst>
      <p:ext uri="{BB962C8B-B14F-4D97-AF65-F5344CB8AC3E}">
        <p14:creationId xmlns:p14="http://schemas.microsoft.com/office/powerpoint/2010/main" val="42328999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6A846E-4EFA-8B0F-2FD6-1C2F3BC2825C}"/>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BF61190-DD4E-07BF-BBF7-6EC4EE061525}"/>
              </a:ext>
            </a:extLst>
          </p:cNvPr>
          <p:cNvSpPr/>
          <p:nvPr/>
        </p:nvSpPr>
        <p:spPr>
          <a:xfrm>
            <a:off x="182880" y="1488694"/>
            <a:ext cx="11493305"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2B3C0D2F-DE35-7639-9E83-A70D7E9D3C6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E828DDF3-9C66-475B-C671-01D773712601}"/>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5D732DCD-6A91-1A83-AEF5-BC0EF0B9AC07}"/>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8D4D4ECA-A18D-256A-9393-CC7513DCF6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8" name="TextBox 7">
            <a:extLst>
              <a:ext uri="{FF2B5EF4-FFF2-40B4-BE49-F238E27FC236}">
                <a16:creationId xmlns:a16="http://schemas.microsoft.com/office/drawing/2014/main" id="{F4473BE0-DEF4-D034-5F64-468D24D4F620}"/>
              </a:ext>
            </a:extLst>
          </p:cNvPr>
          <p:cNvSpPr txBox="1"/>
          <p:nvPr/>
        </p:nvSpPr>
        <p:spPr>
          <a:xfrm>
            <a:off x="515815" y="1450505"/>
            <a:ext cx="11656211" cy="5262979"/>
          </a:xfrm>
          <a:prstGeom prst="rect">
            <a:avLst/>
          </a:prstGeom>
          <a:noFill/>
        </p:spPr>
        <p:txBody>
          <a:bodyPr wrap="square">
            <a:spAutoFit/>
          </a:bodyPr>
          <a:lstStyle/>
          <a:p>
            <a:pPr>
              <a:buNone/>
            </a:pPr>
            <a:r>
              <a:rPr lang="en-US" sz="2800" b="1" i="0" dirty="0">
                <a:solidFill>
                  <a:srgbClr val="FF0000"/>
                </a:solidFill>
                <a:effectLst/>
                <a:latin typeface="FrutigerLTStd-BlackCn"/>
              </a:rPr>
              <a:t>Observing Courtesy at a Group Meeting</a:t>
            </a:r>
          </a:p>
          <a:p>
            <a:pPr>
              <a:buNone/>
            </a:pPr>
            <a:r>
              <a:rPr lang="en-US" sz="2800" dirty="0"/>
              <a:t>To show your team members the courtesy they deserve during a meeting (whether face-to-face or virtually), observe the following guidelines: </a:t>
            </a:r>
          </a:p>
          <a:p>
            <a:r>
              <a:rPr lang="en-US" sz="2800" b="1" dirty="0"/>
              <a:t>1. Be on time. </a:t>
            </a:r>
            <a:r>
              <a:rPr lang="en-US" sz="2800" dirty="0"/>
              <a:t>Coming in late can disrupt a meeting and cause further delays if you have to be brought up-to-date.</a:t>
            </a:r>
          </a:p>
          <a:p>
            <a:r>
              <a:rPr lang="en-US" sz="2800" b="1" dirty="0"/>
              <a:t>2. Silence your cell phone. </a:t>
            </a:r>
            <a:r>
              <a:rPr lang="en-US" sz="2800" dirty="0"/>
              <a:t>Set your phone on vibrate if you are expecting an important business call.</a:t>
            </a:r>
          </a:p>
          <a:p>
            <a:r>
              <a:rPr lang="en-US" sz="2800" b="1" dirty="0"/>
              <a:t>3. Do not send text messages</a:t>
            </a:r>
            <a:r>
              <a:rPr lang="en-US" sz="2800" dirty="0"/>
              <a:t>. Sending text messages during a meeting is as rude as playing a video game on a smartphone.</a:t>
            </a:r>
          </a:p>
          <a:p>
            <a:r>
              <a:rPr lang="en-US" sz="2800" b="1" dirty="0"/>
              <a:t>4. Avoid side conversations. </a:t>
            </a:r>
            <a:r>
              <a:rPr lang="en-US" sz="2800" dirty="0"/>
              <a:t>Talking to others around you while the meeting is in progress shows poor manners and can distract from the business and progress of the meeting. </a:t>
            </a:r>
            <a:endParaRPr lang="ar-SA" dirty="0"/>
          </a:p>
        </p:txBody>
      </p:sp>
      <p:sp>
        <p:nvSpPr>
          <p:cNvPr id="9" name="Rectangle 8">
            <a:extLst>
              <a:ext uri="{FF2B5EF4-FFF2-40B4-BE49-F238E27FC236}">
                <a16:creationId xmlns:a16="http://schemas.microsoft.com/office/drawing/2014/main" id="{7BA59561-2524-F0F3-7476-48815CF1BEA3}"/>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Meetings</a:t>
            </a:r>
          </a:p>
        </p:txBody>
      </p:sp>
    </p:spTree>
    <p:extLst>
      <p:ext uri="{BB962C8B-B14F-4D97-AF65-F5344CB8AC3E}">
        <p14:creationId xmlns:p14="http://schemas.microsoft.com/office/powerpoint/2010/main" val="3861035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1B19AE-2232-CAD2-33E7-8E000AE2EBEF}"/>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9EEF256-B89D-CD4B-757F-D9500176C524}"/>
              </a:ext>
            </a:extLst>
          </p:cNvPr>
          <p:cNvSpPr/>
          <p:nvPr/>
        </p:nvSpPr>
        <p:spPr>
          <a:xfrm>
            <a:off x="182880" y="1488694"/>
            <a:ext cx="11493305"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b="1" dirty="0">
                <a:solidFill>
                  <a:schemeClr val="tx1"/>
                </a:solidFill>
              </a:rPr>
              <a:t>5. Avoid interrupting. </a:t>
            </a:r>
            <a:r>
              <a:rPr lang="en-US" sz="2800" dirty="0">
                <a:solidFill>
                  <a:schemeClr val="tx1"/>
                </a:solidFill>
              </a:rPr>
              <a:t>If you need to interject a comment, raise your hand or</a:t>
            </a:r>
          </a:p>
          <a:p>
            <a:r>
              <a:rPr lang="en-US" sz="2800" dirty="0">
                <a:solidFill>
                  <a:schemeClr val="tx1"/>
                </a:solidFill>
              </a:rPr>
              <a:t>wait for the meeting planner to ask for comments from the group.</a:t>
            </a:r>
          </a:p>
          <a:p>
            <a:r>
              <a:rPr lang="en-US" sz="2800" b="1" dirty="0">
                <a:solidFill>
                  <a:schemeClr val="tx1"/>
                </a:solidFill>
              </a:rPr>
              <a:t>6. Be an active listener. </a:t>
            </a:r>
            <a:r>
              <a:rPr lang="en-US" sz="2800" dirty="0">
                <a:solidFill>
                  <a:schemeClr val="tx1"/>
                </a:solidFill>
              </a:rPr>
              <a:t>Pay attention to what is being said at the meeting and also try to discern the message behind those words.</a:t>
            </a:r>
          </a:p>
          <a:p>
            <a:r>
              <a:rPr lang="en-US" sz="2800" b="1" dirty="0">
                <a:solidFill>
                  <a:schemeClr val="tx1"/>
                </a:solidFill>
              </a:rPr>
              <a:t>7. Participate; don’t dominate. </a:t>
            </a:r>
            <a:r>
              <a:rPr lang="en-US" sz="2800" dirty="0">
                <a:solidFill>
                  <a:schemeClr val="tx1"/>
                </a:solidFill>
              </a:rPr>
              <a:t>Give everyone a chance to speak. Contribute to the discussion, but don’t monopolize it.</a:t>
            </a:r>
          </a:p>
          <a:p>
            <a:r>
              <a:rPr lang="en-US" sz="2800" b="1" dirty="0">
                <a:solidFill>
                  <a:schemeClr val="tx1"/>
                </a:solidFill>
              </a:rPr>
              <a:t>8. Be a focused speaker. </a:t>
            </a:r>
            <a:r>
              <a:rPr lang="en-US" sz="2800" dirty="0">
                <a:solidFill>
                  <a:schemeClr val="tx1"/>
                </a:solidFill>
              </a:rPr>
              <a:t>If you are called on or choose to speak to the group, get to the point quickly, be clear, and avoid straying from your topic.</a:t>
            </a:r>
          </a:p>
          <a:p>
            <a:r>
              <a:rPr lang="en-US" sz="2800" b="1" dirty="0">
                <a:solidFill>
                  <a:schemeClr val="tx1"/>
                </a:solidFill>
              </a:rPr>
              <a:t>9. Do not record the meeting or take photographs. </a:t>
            </a:r>
            <a:r>
              <a:rPr lang="en-US" sz="2800" dirty="0">
                <a:solidFill>
                  <a:schemeClr val="tx1"/>
                </a:solidFill>
              </a:rPr>
              <a:t>Unless you have permission, do not bring an audio recorder or video camera to a meeting, and do not take photographs </a:t>
            </a:r>
            <a:br>
              <a:rPr lang="en-US" sz="2800" dirty="0">
                <a:solidFill>
                  <a:schemeClr val="tx1"/>
                </a:solidFill>
              </a:rPr>
            </a:b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85A0A7EC-A82F-3688-D3E7-0CE397F513ED}"/>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A3C3DD64-A605-94C9-9771-BE110AE049A3}"/>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FCC78835-5F9D-A69E-4BED-2AFB6E6A5E03}"/>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EB6CB25B-BDBC-CCD7-3B82-9F3FF31E99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8880154D-EDD7-B14C-D72C-AB3D458BD8A8}"/>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Meetings</a:t>
            </a:r>
          </a:p>
        </p:txBody>
      </p:sp>
    </p:spTree>
    <p:extLst>
      <p:ext uri="{BB962C8B-B14F-4D97-AF65-F5344CB8AC3E}">
        <p14:creationId xmlns:p14="http://schemas.microsoft.com/office/powerpoint/2010/main" val="18841789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507A3C-315D-6701-8AEA-1B4D6851CAF9}"/>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06BDC16-D389-0BB6-57F9-212DD5673CE7}"/>
              </a:ext>
            </a:extLst>
          </p:cNvPr>
          <p:cNvSpPr/>
          <p:nvPr/>
        </p:nvSpPr>
        <p:spPr>
          <a:xfrm>
            <a:off x="182880" y="1488694"/>
            <a:ext cx="11493305"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53B2E7A7-D048-DED6-3E5A-C5A8D868B16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9DF8E6BF-F33D-23ED-D7D9-2E0FBED5F556}"/>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827DC054-9BDD-0426-AD88-F00147B9972C}"/>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D54952C0-5702-FB73-D161-E82782999A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AF86C675-B2F3-924B-97A0-5D99760C6BA2}"/>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Meetings</a:t>
            </a:r>
          </a:p>
        </p:txBody>
      </p:sp>
      <p:sp>
        <p:nvSpPr>
          <p:cNvPr id="9" name="TextBox 8">
            <a:extLst>
              <a:ext uri="{FF2B5EF4-FFF2-40B4-BE49-F238E27FC236}">
                <a16:creationId xmlns:a16="http://schemas.microsoft.com/office/drawing/2014/main" id="{4D475522-B683-3416-4530-13343CB1DA1D}"/>
              </a:ext>
            </a:extLst>
          </p:cNvPr>
          <p:cNvSpPr txBox="1"/>
          <p:nvPr/>
        </p:nvSpPr>
        <p:spPr>
          <a:xfrm>
            <a:off x="571798" y="1958336"/>
            <a:ext cx="10944665" cy="3816429"/>
          </a:xfrm>
          <a:prstGeom prst="rect">
            <a:avLst/>
          </a:prstGeom>
          <a:noFill/>
        </p:spPr>
        <p:txBody>
          <a:bodyPr wrap="square">
            <a:spAutoFit/>
          </a:bodyPr>
          <a:lstStyle/>
          <a:p>
            <a:pPr algn="just">
              <a:buNone/>
            </a:pPr>
            <a:r>
              <a:rPr lang="en-US" sz="2800" b="1" dirty="0">
                <a:solidFill>
                  <a:srgbClr val="FF0000"/>
                </a:solidFill>
              </a:rPr>
              <a:t>Writing the Minutes</a:t>
            </a:r>
          </a:p>
          <a:p>
            <a:pPr algn="just">
              <a:buNone/>
            </a:pPr>
            <a:r>
              <a:rPr lang="en-US" sz="2800" dirty="0"/>
              <a:t>The minutes are a summary of what happened at the meeting . Copies of minutes are kept on file—they are the official, permanent record of the group’s deliberations and are regarded as legal documents. Minutes need to be clear, accurate, and impartial. If you are asked to take minutes, don’t inject your own opinions of how well or poorly the meeting went; for example, “Once more Hicks got off the topic” is not appropriate. Plan on transmitting minutes 24 to 48 hours after the meeting has adjourned. </a:t>
            </a:r>
            <a:br>
              <a:rPr lang="en-US" dirty="0"/>
            </a:br>
            <a:endParaRPr lang="ar-SA" dirty="0"/>
          </a:p>
        </p:txBody>
      </p:sp>
    </p:spTree>
    <p:extLst>
      <p:ext uri="{BB962C8B-B14F-4D97-AF65-F5344CB8AC3E}">
        <p14:creationId xmlns:p14="http://schemas.microsoft.com/office/powerpoint/2010/main" val="4690380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B030DD-8E9E-7AE7-14AF-32FFEC79BFEC}"/>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FE62647-D1E0-5526-6808-99DF79AEA3C0}"/>
              </a:ext>
            </a:extLst>
          </p:cNvPr>
          <p:cNvSpPr/>
          <p:nvPr/>
        </p:nvSpPr>
        <p:spPr>
          <a:xfrm>
            <a:off x="182880" y="1488694"/>
            <a:ext cx="11493305"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F1B2DF46-45B9-6602-D3C9-8D63CCDC3F8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60D9A00B-8325-FC51-35D6-6D40A0570979}"/>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8D30DBE0-F156-D53C-2C22-A4D8CE23EFB5}"/>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ABE207EC-CFE2-F5A2-97DB-4BBEC17EFC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8" name="TextBox 7">
            <a:extLst>
              <a:ext uri="{FF2B5EF4-FFF2-40B4-BE49-F238E27FC236}">
                <a16:creationId xmlns:a16="http://schemas.microsoft.com/office/drawing/2014/main" id="{7C50FD28-50C0-99AD-4814-AE8950F3324D}"/>
              </a:ext>
            </a:extLst>
          </p:cNvPr>
          <p:cNvSpPr txBox="1"/>
          <p:nvPr/>
        </p:nvSpPr>
        <p:spPr>
          <a:xfrm>
            <a:off x="515815" y="1844825"/>
            <a:ext cx="10653933" cy="4154984"/>
          </a:xfrm>
          <a:prstGeom prst="rect">
            <a:avLst/>
          </a:prstGeom>
          <a:noFill/>
        </p:spPr>
        <p:txBody>
          <a:bodyPr wrap="square">
            <a:spAutoFit/>
          </a:bodyPr>
          <a:lstStyle/>
          <a:p>
            <a:pPr>
              <a:buNone/>
            </a:pPr>
            <a:r>
              <a:rPr lang="en-US" sz="4000" b="1" dirty="0">
                <a:solidFill>
                  <a:srgbClr val="FF0000"/>
                </a:solidFill>
                <a:effectLst/>
                <a:latin typeface="FrutigerLTStd-BoldItalic"/>
              </a:rPr>
              <a:t>What to Include in Your Minutes</a:t>
            </a:r>
          </a:p>
          <a:p>
            <a:pPr>
              <a:buNone/>
            </a:pPr>
            <a:r>
              <a:rPr lang="en-US" sz="3200" b="0" i="0" dirty="0">
                <a:solidFill>
                  <a:srgbClr val="242021"/>
                </a:solidFill>
                <a:effectLst/>
                <a:latin typeface="StempelGaramondLTStd-Roman"/>
              </a:rPr>
              <a:t>Minutes of a meeting should include the following information:</a:t>
            </a:r>
          </a:p>
          <a:p>
            <a:pPr marL="457200" indent="-457200">
              <a:buFont typeface="Wingdings" panose="05000000000000000000" pitchFamily="2" charset="2"/>
              <a:buChar char="§"/>
            </a:pPr>
            <a:r>
              <a:rPr lang="en-US" sz="3200" dirty="0"/>
              <a:t>date, time, and place of the meeting, name of the group holding the meeting, and why</a:t>
            </a:r>
          </a:p>
          <a:p>
            <a:pPr marL="171450" indent="-171450">
              <a:buFont typeface="Wingdings" panose="05000000000000000000" pitchFamily="2" charset="2"/>
              <a:buChar char="§"/>
            </a:pPr>
            <a:r>
              <a:rPr lang="en-US" sz="3200" dirty="0"/>
              <a:t> name of the person chairing the meeting</a:t>
            </a:r>
          </a:p>
          <a:p>
            <a:pPr marL="171450" indent="-171450">
              <a:buFont typeface="Wingdings" panose="05000000000000000000" pitchFamily="2" charset="2"/>
              <a:buChar char="§"/>
            </a:pPr>
            <a:r>
              <a:rPr lang="en-US" sz="3200" dirty="0"/>
              <a:t>names of those present and those absent</a:t>
            </a:r>
          </a:p>
          <a:p>
            <a:pPr marL="171450" indent="-171450">
              <a:buFont typeface="Wingdings" panose="05000000000000000000" pitchFamily="2" charset="2"/>
              <a:buChar char="§"/>
            </a:pPr>
            <a:r>
              <a:rPr lang="en-US" sz="3200" dirty="0"/>
              <a:t>the approval or amendment of the minutes of the previous meeting</a:t>
            </a:r>
          </a:p>
        </p:txBody>
      </p:sp>
      <p:sp>
        <p:nvSpPr>
          <p:cNvPr id="9" name="Rectangle 8">
            <a:extLst>
              <a:ext uri="{FF2B5EF4-FFF2-40B4-BE49-F238E27FC236}">
                <a16:creationId xmlns:a16="http://schemas.microsoft.com/office/drawing/2014/main" id="{062CF618-B7D6-5D82-E751-0209D0DF1393}"/>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Meetings</a:t>
            </a:r>
          </a:p>
        </p:txBody>
      </p:sp>
    </p:spTree>
    <p:extLst>
      <p:ext uri="{BB962C8B-B14F-4D97-AF65-F5344CB8AC3E}">
        <p14:creationId xmlns:p14="http://schemas.microsoft.com/office/powerpoint/2010/main" val="33509726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58724-4423-F6E8-17FB-376CB35D0198}"/>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229C3DD-A730-C40E-D82C-B834059C1B0F}"/>
              </a:ext>
            </a:extLst>
          </p:cNvPr>
          <p:cNvSpPr/>
          <p:nvPr/>
        </p:nvSpPr>
        <p:spPr>
          <a:xfrm>
            <a:off x="182880" y="1488694"/>
            <a:ext cx="11493305"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0F51D7CC-99FC-51EA-812D-52CAF291D416}"/>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D754B7BD-9D95-441D-8369-DF4085B09737}"/>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9F1F2A52-0864-D1C9-D58F-64DB0F46E028}"/>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DE195CFF-0265-F66E-00B6-40F8E482B3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8" name="TextBox 7">
            <a:extLst>
              <a:ext uri="{FF2B5EF4-FFF2-40B4-BE49-F238E27FC236}">
                <a16:creationId xmlns:a16="http://schemas.microsoft.com/office/drawing/2014/main" id="{60AFA2B4-EADF-A6AD-44F7-0C50604C7773}"/>
              </a:ext>
            </a:extLst>
          </p:cNvPr>
          <p:cNvSpPr txBox="1"/>
          <p:nvPr/>
        </p:nvSpPr>
        <p:spPr>
          <a:xfrm>
            <a:off x="752621" y="2351873"/>
            <a:ext cx="10796954" cy="4308872"/>
          </a:xfrm>
          <a:prstGeom prst="rect">
            <a:avLst/>
          </a:prstGeom>
          <a:noFill/>
        </p:spPr>
        <p:txBody>
          <a:bodyPr wrap="square">
            <a:spAutoFit/>
          </a:bodyPr>
          <a:lstStyle/>
          <a:p>
            <a:pPr marL="171450" indent="-171450">
              <a:buFont typeface="Wingdings" panose="05000000000000000000" pitchFamily="2" charset="2"/>
              <a:buChar char="§"/>
            </a:pPr>
            <a:r>
              <a:rPr lang="en-US" sz="3200" dirty="0"/>
              <a:t>for each major point—the action items—indicate what was done:</a:t>
            </a:r>
          </a:p>
          <a:p>
            <a:pPr marL="457200" indent="-457200">
              <a:buFont typeface="Wingdings" panose="05000000000000000000" pitchFamily="2" charset="2"/>
              <a:buChar char="ü"/>
            </a:pPr>
            <a:r>
              <a:rPr lang="en-US" sz="3200" dirty="0"/>
              <a:t>what was discussed, suggested, or proposed</a:t>
            </a:r>
          </a:p>
          <a:p>
            <a:pPr marL="457200" indent="-457200">
              <a:buFont typeface="Wingdings" panose="05000000000000000000" pitchFamily="2" charset="2"/>
              <a:buChar char="ü"/>
            </a:pPr>
            <a:r>
              <a:rPr lang="en-US" sz="3200" dirty="0"/>
              <a:t>what was decided and the vote, including abstentions</a:t>
            </a:r>
          </a:p>
          <a:p>
            <a:pPr marL="457200" indent="-457200">
              <a:buFont typeface="Wingdings" panose="05000000000000000000" pitchFamily="2" charset="2"/>
              <a:buChar char="ü"/>
            </a:pPr>
            <a:r>
              <a:rPr lang="en-US" sz="3200" dirty="0"/>
              <a:t>what was continued (tabled) for a subsequent study, report, or meeting</a:t>
            </a:r>
          </a:p>
          <a:p>
            <a:pPr marL="457200" indent="-457200">
              <a:buFont typeface="Wingdings" panose="05000000000000000000" pitchFamily="2" charset="2"/>
              <a:buChar char="ü"/>
            </a:pPr>
            <a:r>
              <a:rPr lang="en-US" sz="3200" dirty="0"/>
              <a:t>the time the meeting officially concluded </a:t>
            </a:r>
            <a:br>
              <a:rPr lang="en-US" sz="3200" dirty="0"/>
            </a:br>
            <a:r>
              <a:rPr lang="en-US" sz="3200" dirty="0"/>
              <a:t> </a:t>
            </a:r>
            <a:br>
              <a:rPr lang="en-US" sz="2000" dirty="0"/>
            </a:br>
            <a:endParaRPr lang="ar-SA" sz="2000" dirty="0"/>
          </a:p>
        </p:txBody>
      </p:sp>
      <p:sp>
        <p:nvSpPr>
          <p:cNvPr id="9" name="Rectangle 8">
            <a:extLst>
              <a:ext uri="{FF2B5EF4-FFF2-40B4-BE49-F238E27FC236}">
                <a16:creationId xmlns:a16="http://schemas.microsoft.com/office/drawing/2014/main" id="{78571E0B-DA8D-E010-D434-7873AC47FAB4}"/>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Meetings</a:t>
            </a:r>
          </a:p>
        </p:txBody>
      </p:sp>
    </p:spTree>
    <p:extLst>
      <p:ext uri="{BB962C8B-B14F-4D97-AF65-F5344CB8AC3E}">
        <p14:creationId xmlns:p14="http://schemas.microsoft.com/office/powerpoint/2010/main" val="9764269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8D3B2E-8A7C-D781-7CAD-FF10FAB63330}"/>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10DD20D-EF69-3AFD-5363-7D7D2CED0460}"/>
              </a:ext>
            </a:extLst>
          </p:cNvPr>
          <p:cNvSpPr/>
          <p:nvPr/>
        </p:nvSpPr>
        <p:spPr>
          <a:xfrm>
            <a:off x="182880" y="1203060"/>
            <a:ext cx="11493305" cy="54722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52FC806F-067E-AB0B-3659-475C1C80CD40}"/>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F16CD259-A0AF-F26C-EE9E-A30AEB60CF1D}"/>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864341CE-894E-85C7-A601-7524354AE1FD}"/>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090A06F5-19A8-584D-5B14-9F116C3115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8" name="TextBox 7">
            <a:extLst>
              <a:ext uri="{FF2B5EF4-FFF2-40B4-BE49-F238E27FC236}">
                <a16:creationId xmlns:a16="http://schemas.microsoft.com/office/drawing/2014/main" id="{C456B672-1E50-183D-3AE5-A40332C67099}"/>
              </a:ext>
            </a:extLst>
          </p:cNvPr>
          <p:cNvSpPr txBox="1"/>
          <p:nvPr/>
        </p:nvSpPr>
        <p:spPr>
          <a:xfrm>
            <a:off x="515815" y="1350729"/>
            <a:ext cx="11122891" cy="5539978"/>
          </a:xfrm>
          <a:prstGeom prst="rect">
            <a:avLst/>
          </a:prstGeom>
          <a:noFill/>
        </p:spPr>
        <p:txBody>
          <a:bodyPr wrap="square">
            <a:spAutoFit/>
          </a:bodyPr>
          <a:lstStyle/>
          <a:p>
            <a:pPr algn="just">
              <a:buNone/>
            </a:pPr>
            <a:r>
              <a:rPr lang="en-US" sz="2800" b="1" dirty="0">
                <a:solidFill>
                  <a:srgbClr val="FF0000"/>
                </a:solidFill>
              </a:rPr>
              <a:t>Guidelines on Writing Minutes</a:t>
            </a:r>
          </a:p>
          <a:p>
            <a:pPr algn="just">
              <a:buNone/>
            </a:pPr>
            <a:r>
              <a:rPr lang="en-US" sz="2800" dirty="0"/>
              <a:t>To be effective, minutes must be concise and to the point. Here are a few guidelines to help you:</a:t>
            </a:r>
          </a:p>
          <a:p>
            <a:pPr algn="just">
              <a:buNone/>
            </a:pPr>
            <a:r>
              <a:rPr lang="en-US" sz="2800" dirty="0"/>
              <a:t>● Make sure of your facts; spell all names, products, and tests correctly.</a:t>
            </a:r>
          </a:p>
          <a:p>
            <a:pPr algn="just">
              <a:buNone/>
            </a:pPr>
            <a:r>
              <a:rPr lang="en-US" sz="2800" dirty="0"/>
              <a:t>● Concentrate on the major facts surrounding action items. Condense lengthy discussions, debates, and reports given at the meeting.</a:t>
            </a:r>
          </a:p>
          <a:p>
            <a:pPr algn="just">
              <a:buNone/>
            </a:pPr>
            <a:r>
              <a:rPr lang="en-US" sz="2800" dirty="0"/>
              <a:t>● Do not report verbatim what everyone said; readers will be more interested in outcomes—what the group did.</a:t>
            </a:r>
          </a:p>
          <a:p>
            <a:pPr algn="just">
              <a:buNone/>
            </a:pPr>
            <a:r>
              <a:rPr lang="en-US" sz="2800" dirty="0"/>
              <a:t>● List each motion (or item voted on) exactly as it is worded and in its final</a:t>
            </a:r>
          </a:p>
          <a:p>
            <a:pPr algn="just">
              <a:buNone/>
            </a:pPr>
            <a:r>
              <a:rPr lang="en-US" sz="2800" dirty="0"/>
              <a:t>form.</a:t>
            </a:r>
          </a:p>
          <a:p>
            <a:pPr>
              <a:buNone/>
            </a:pPr>
            <a:r>
              <a:rPr lang="en-US" sz="2800" dirty="0"/>
              <a:t>● Avoid words that interpret (negatively or positively) what the group or anyone in the group did or did not do. </a:t>
            </a:r>
            <a:br>
              <a:rPr lang="en-US" dirty="0"/>
            </a:br>
            <a:endParaRPr lang="ar-SA" dirty="0"/>
          </a:p>
        </p:txBody>
      </p:sp>
      <p:sp>
        <p:nvSpPr>
          <p:cNvPr id="9" name="Rectangle 8">
            <a:extLst>
              <a:ext uri="{FF2B5EF4-FFF2-40B4-BE49-F238E27FC236}">
                <a16:creationId xmlns:a16="http://schemas.microsoft.com/office/drawing/2014/main" id="{37E23913-E2A3-C659-88C0-B7EC490DAC4E}"/>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Meetings</a:t>
            </a:r>
          </a:p>
        </p:txBody>
      </p:sp>
    </p:spTree>
    <p:extLst>
      <p:ext uri="{BB962C8B-B14F-4D97-AF65-F5344CB8AC3E}">
        <p14:creationId xmlns:p14="http://schemas.microsoft.com/office/powerpoint/2010/main" val="32105088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C38542-8099-910E-B37D-B3988FA0BE70}"/>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DEF4322-5A0C-734C-434B-E427DBBB0B02}"/>
              </a:ext>
            </a:extLst>
          </p:cNvPr>
          <p:cNvSpPr/>
          <p:nvPr/>
        </p:nvSpPr>
        <p:spPr>
          <a:xfrm>
            <a:off x="182880" y="1488694"/>
            <a:ext cx="11493305"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7626A16A-05AD-BF20-6519-C10B774384B1}"/>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9D2132A6-709A-D633-05B8-A413D77EC856}"/>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409F49E8-388A-5DEE-8626-6B444DF5D78D}"/>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2FE2DAF1-9CA7-C2E6-E894-806B363BC6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8" name="TextBox 7">
            <a:extLst>
              <a:ext uri="{FF2B5EF4-FFF2-40B4-BE49-F238E27FC236}">
                <a16:creationId xmlns:a16="http://schemas.microsoft.com/office/drawing/2014/main" id="{5BE0D33F-82E2-CB65-4CC6-BD3ADF17AB47}"/>
              </a:ext>
            </a:extLst>
          </p:cNvPr>
          <p:cNvSpPr txBox="1"/>
          <p:nvPr/>
        </p:nvSpPr>
        <p:spPr>
          <a:xfrm>
            <a:off x="515815" y="2265143"/>
            <a:ext cx="10888772" cy="3662541"/>
          </a:xfrm>
          <a:prstGeom prst="rect">
            <a:avLst/>
          </a:prstGeom>
          <a:noFill/>
        </p:spPr>
        <p:txBody>
          <a:bodyPr wrap="square">
            <a:spAutoFit/>
          </a:bodyPr>
          <a:lstStyle/>
          <a:p>
            <a:pPr algn="just">
              <a:buNone/>
            </a:pPr>
            <a:r>
              <a:rPr lang="en-US" sz="2800" b="1" dirty="0">
                <a:solidFill>
                  <a:srgbClr val="FF0000"/>
                </a:solidFill>
              </a:rPr>
              <a:t>Virtual Meetings</a:t>
            </a:r>
          </a:p>
          <a:p>
            <a:pPr algn="just"/>
            <a:r>
              <a:rPr lang="en-US" sz="2800" dirty="0"/>
              <a:t>While face-to-face meetings are still very frequent in the workplace, technology has made virtual meetings a useful alternative. They allow a group to meet online, no matter where team members are located. Virtual meetings in the world of work facilitate communication and save money on travel costs </a:t>
            </a:r>
            <a:br>
              <a:rPr lang="en-US" dirty="0"/>
            </a:br>
            <a:r>
              <a:rPr lang="en-US" sz="2800" dirty="0">
                <a:solidFill>
                  <a:srgbClr val="FF0000"/>
                </a:solidFill>
              </a:rPr>
              <a:t>Here are three ways technology can help you conduct a virtual meeting:</a:t>
            </a:r>
          </a:p>
          <a:p>
            <a:pPr algn="just"/>
            <a:br>
              <a:rPr lang="en-US" dirty="0"/>
            </a:br>
            <a:endParaRPr lang="ar-SA" dirty="0"/>
          </a:p>
        </p:txBody>
      </p:sp>
      <p:sp>
        <p:nvSpPr>
          <p:cNvPr id="9" name="Rectangle 8">
            <a:extLst>
              <a:ext uri="{FF2B5EF4-FFF2-40B4-BE49-F238E27FC236}">
                <a16:creationId xmlns:a16="http://schemas.microsoft.com/office/drawing/2014/main" id="{18AA4F38-CC65-3FDA-42BF-8CD168EE8492}"/>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Meetings</a:t>
            </a:r>
          </a:p>
        </p:txBody>
      </p:sp>
    </p:spTree>
    <p:extLst>
      <p:ext uri="{BB962C8B-B14F-4D97-AF65-F5344CB8AC3E}">
        <p14:creationId xmlns:p14="http://schemas.microsoft.com/office/powerpoint/2010/main" val="5959570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A45439-49D4-629C-6E1A-347D56D3C4F6}"/>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34711EE-A74B-4758-5AD1-357A057E6D0E}"/>
              </a:ext>
            </a:extLst>
          </p:cNvPr>
          <p:cNvSpPr/>
          <p:nvPr/>
        </p:nvSpPr>
        <p:spPr>
          <a:xfrm>
            <a:off x="182880" y="1488694"/>
            <a:ext cx="11493305"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46F6C5DC-111D-51FE-E816-B80E831F954D}"/>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8B0E81D1-D890-86F5-2770-F575F40592CB}"/>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4FA91269-CDF5-0C98-1C15-CDA670CDA958}"/>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30F08FB9-1323-C77A-BB79-030EE009BB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8" name="TextBox 7">
            <a:extLst>
              <a:ext uri="{FF2B5EF4-FFF2-40B4-BE49-F238E27FC236}">
                <a16:creationId xmlns:a16="http://schemas.microsoft.com/office/drawing/2014/main" id="{4E9926FB-4C47-2669-4AAD-E9DAAE40207B}"/>
              </a:ext>
            </a:extLst>
          </p:cNvPr>
          <p:cNvSpPr txBox="1"/>
          <p:nvPr/>
        </p:nvSpPr>
        <p:spPr>
          <a:xfrm>
            <a:off x="745587" y="2306490"/>
            <a:ext cx="10803987" cy="2677656"/>
          </a:xfrm>
          <a:prstGeom prst="rect">
            <a:avLst/>
          </a:prstGeom>
          <a:noFill/>
        </p:spPr>
        <p:txBody>
          <a:bodyPr wrap="square">
            <a:spAutoFit/>
          </a:bodyPr>
          <a:lstStyle>
            <a:defPPr>
              <a:defRPr lang="en-US"/>
            </a:defPPr>
            <a:lvl1pPr algn="just">
              <a:buNone/>
              <a:defRPr sz="2800" b="1">
                <a:solidFill>
                  <a:srgbClr val="FF0000"/>
                </a:solidFill>
              </a:defRPr>
            </a:lvl1pPr>
          </a:lstStyle>
          <a:p>
            <a:pPr marL="514350" indent="-514350" algn="l">
              <a:buAutoNum type="arabicPeriod"/>
            </a:pPr>
            <a:r>
              <a:rPr lang="en-US" dirty="0"/>
              <a:t>  Teleconferencing </a:t>
            </a:r>
          </a:p>
          <a:p>
            <a:r>
              <a:rPr lang="en-US" b="0" dirty="0">
                <a:solidFill>
                  <a:schemeClr val="tx1"/>
                </a:solidFill>
              </a:rPr>
              <a:t>allows for conference calls in which multiple participants at one’s office, across the country, or around the globe can communicate with one another. But note that participants have to be notified of the call and given a password to participate in the conversation. </a:t>
            </a:r>
            <a:br>
              <a:rPr lang="en-US" dirty="0">
                <a:solidFill>
                  <a:schemeClr val="tx1"/>
                </a:solidFill>
              </a:rPr>
            </a:br>
            <a:endParaRPr lang="ar-SA" dirty="0">
              <a:solidFill>
                <a:schemeClr val="tx1"/>
              </a:solidFill>
            </a:endParaRPr>
          </a:p>
        </p:txBody>
      </p:sp>
      <p:sp>
        <p:nvSpPr>
          <p:cNvPr id="9" name="Rectangle 8">
            <a:extLst>
              <a:ext uri="{FF2B5EF4-FFF2-40B4-BE49-F238E27FC236}">
                <a16:creationId xmlns:a16="http://schemas.microsoft.com/office/drawing/2014/main" id="{44993C00-5529-C959-7FD4-BB17D162ECE2}"/>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Meetings</a:t>
            </a:r>
          </a:p>
        </p:txBody>
      </p:sp>
    </p:spTree>
    <p:extLst>
      <p:ext uri="{BB962C8B-B14F-4D97-AF65-F5344CB8AC3E}">
        <p14:creationId xmlns:p14="http://schemas.microsoft.com/office/powerpoint/2010/main" val="12706419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6BED57-F74E-085F-7804-52FC0C2BD725}"/>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2361AB7-7B7F-418B-4163-E5EA9AB5BF64}"/>
              </a:ext>
            </a:extLst>
          </p:cNvPr>
          <p:cNvSpPr/>
          <p:nvPr/>
        </p:nvSpPr>
        <p:spPr>
          <a:xfrm>
            <a:off x="311461" y="1548482"/>
            <a:ext cx="11493305"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4FFD17A6-74EE-6572-97F3-B1BB62A63A61}"/>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66A686EF-D9DD-9C42-2751-738E8C003BCF}"/>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989DD69A-A0FA-B8D1-8383-5037FEE44679}"/>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9B202314-6704-815B-84F6-E8F1106EE4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8" name="TextBox 7">
            <a:extLst>
              <a:ext uri="{FF2B5EF4-FFF2-40B4-BE49-F238E27FC236}">
                <a16:creationId xmlns:a16="http://schemas.microsoft.com/office/drawing/2014/main" id="{7E649C30-E3CD-6D35-3DE5-4DA4B148FB23}"/>
              </a:ext>
            </a:extLst>
          </p:cNvPr>
          <p:cNvSpPr txBox="1"/>
          <p:nvPr/>
        </p:nvSpPr>
        <p:spPr>
          <a:xfrm>
            <a:off x="759655" y="2306490"/>
            <a:ext cx="10874327" cy="2954655"/>
          </a:xfrm>
          <a:prstGeom prst="rect">
            <a:avLst/>
          </a:prstGeom>
          <a:noFill/>
        </p:spPr>
        <p:txBody>
          <a:bodyPr wrap="square">
            <a:spAutoFit/>
          </a:bodyPr>
          <a:lstStyle/>
          <a:p>
            <a:pPr algn="just">
              <a:buNone/>
            </a:pPr>
            <a:r>
              <a:rPr lang="en-US" sz="2800" b="1" dirty="0">
                <a:solidFill>
                  <a:srgbClr val="FF0000"/>
                </a:solidFill>
              </a:rPr>
              <a:t>2. Web conferencing</a:t>
            </a:r>
          </a:p>
          <a:p>
            <a:pPr algn="just">
              <a:buNone/>
            </a:pPr>
            <a:r>
              <a:rPr lang="en-US" sz="2800" dirty="0"/>
              <a:t> (such as Cisco’s </a:t>
            </a:r>
            <a:r>
              <a:rPr lang="en-US" sz="2800" dirty="0" err="1"/>
              <a:t>WebEx</a:t>
            </a:r>
            <a:r>
              <a:rPr lang="en-US" sz="2800" dirty="0"/>
              <a:t>) combines the audio component of teleconferencing with the face-to-face interaction of a traditional meeting. The greatest advantage of web conferencing over teleconferencing is that individuals attending a web conference can view presentations and share documents electronically during a meeting </a:t>
            </a:r>
            <a:br>
              <a:rPr lang="en-US" dirty="0"/>
            </a:br>
            <a:endParaRPr lang="ar-SA" dirty="0"/>
          </a:p>
        </p:txBody>
      </p:sp>
      <p:sp>
        <p:nvSpPr>
          <p:cNvPr id="9" name="Rectangle 8">
            <a:extLst>
              <a:ext uri="{FF2B5EF4-FFF2-40B4-BE49-F238E27FC236}">
                <a16:creationId xmlns:a16="http://schemas.microsoft.com/office/drawing/2014/main" id="{D5E1BA83-4DEA-A9EC-4023-985E70F86F69}"/>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Meetings</a:t>
            </a:r>
          </a:p>
        </p:txBody>
      </p:sp>
    </p:spTree>
    <p:extLst>
      <p:ext uri="{BB962C8B-B14F-4D97-AF65-F5344CB8AC3E}">
        <p14:creationId xmlns:p14="http://schemas.microsoft.com/office/powerpoint/2010/main" val="10548804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5C1F28-DCF4-E42C-221B-F6CEBC877AD0}"/>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97363B4-EDBB-4E31-6E4B-E35ACED7118C}"/>
              </a:ext>
            </a:extLst>
          </p:cNvPr>
          <p:cNvSpPr/>
          <p:nvPr/>
        </p:nvSpPr>
        <p:spPr>
          <a:xfrm>
            <a:off x="182880" y="1488694"/>
            <a:ext cx="11493305"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9385AA89-7328-B1F2-9A66-0793BEDD4505}"/>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88F20039-07B1-D154-EFAC-57C18DFEA14E}"/>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873CD13F-86D1-02A7-6AE4-42374658B324}"/>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56B2477C-E9FF-B2F1-1C3B-5DF74A80A1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8" name="TextBox 7">
            <a:extLst>
              <a:ext uri="{FF2B5EF4-FFF2-40B4-BE49-F238E27FC236}">
                <a16:creationId xmlns:a16="http://schemas.microsoft.com/office/drawing/2014/main" id="{937E0D8E-22EE-D69E-432F-DFEDE391D6F2}"/>
              </a:ext>
            </a:extLst>
          </p:cNvPr>
          <p:cNvSpPr txBox="1"/>
          <p:nvPr/>
        </p:nvSpPr>
        <p:spPr>
          <a:xfrm>
            <a:off x="1083212" y="2583489"/>
            <a:ext cx="10241280" cy="2523768"/>
          </a:xfrm>
          <a:prstGeom prst="rect">
            <a:avLst/>
          </a:prstGeom>
          <a:noFill/>
        </p:spPr>
        <p:txBody>
          <a:bodyPr wrap="square">
            <a:spAutoFit/>
          </a:bodyPr>
          <a:lstStyle/>
          <a:p>
            <a:pPr>
              <a:buNone/>
            </a:pPr>
            <a:r>
              <a:rPr lang="en-US" sz="2800" b="1" dirty="0">
                <a:solidFill>
                  <a:srgbClr val="FF0000"/>
                </a:solidFill>
              </a:rPr>
              <a:t>3. Dedicated videoconferencing</a:t>
            </a:r>
          </a:p>
          <a:p>
            <a:pPr>
              <a:buNone/>
            </a:pPr>
            <a:r>
              <a:rPr lang="en-US" sz="2800" dirty="0"/>
              <a:t> Systems are primarily used for group-to-group conferences or one-way seminars in large rooms and auditoriums, bringing large groups of people together to share information without the expense and time of traveling </a:t>
            </a:r>
            <a:br>
              <a:rPr lang="en-US" dirty="0"/>
            </a:br>
            <a:endParaRPr lang="ar-SA" dirty="0"/>
          </a:p>
        </p:txBody>
      </p:sp>
      <p:sp>
        <p:nvSpPr>
          <p:cNvPr id="9" name="Rectangle 8">
            <a:extLst>
              <a:ext uri="{FF2B5EF4-FFF2-40B4-BE49-F238E27FC236}">
                <a16:creationId xmlns:a16="http://schemas.microsoft.com/office/drawing/2014/main" id="{A91E7F47-7A6F-54D5-07A8-39981712C980}"/>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Meetings</a:t>
            </a:r>
          </a:p>
        </p:txBody>
      </p:sp>
    </p:spTree>
    <p:extLst>
      <p:ext uri="{BB962C8B-B14F-4D97-AF65-F5344CB8AC3E}">
        <p14:creationId xmlns:p14="http://schemas.microsoft.com/office/powerpoint/2010/main" val="9959889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E08412-FDBF-73A1-4548-8B1DAF3A9037}"/>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54653A4-8D9B-CB87-55DB-881580A6926A}"/>
              </a:ext>
            </a:extLst>
          </p:cNvPr>
          <p:cNvSpPr/>
          <p:nvPr/>
        </p:nvSpPr>
        <p:spPr>
          <a:xfrm>
            <a:off x="182880" y="1488694"/>
            <a:ext cx="11493305"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E6A10033-F00C-C536-C28E-AFC49E941E19}"/>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758794A1-2933-B71F-D634-CFB8477CF867}"/>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54E8490D-E364-4545-8410-F52DC1199CC2}"/>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3866811E-F20A-A421-27BD-D2C1981BA0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8" name="TextBox 7">
            <a:extLst>
              <a:ext uri="{FF2B5EF4-FFF2-40B4-BE49-F238E27FC236}">
                <a16:creationId xmlns:a16="http://schemas.microsoft.com/office/drawing/2014/main" id="{0BE9711C-8549-B7BB-A058-2C5F08FA89DB}"/>
              </a:ext>
            </a:extLst>
          </p:cNvPr>
          <p:cNvSpPr txBox="1"/>
          <p:nvPr/>
        </p:nvSpPr>
        <p:spPr>
          <a:xfrm>
            <a:off x="398548" y="2159134"/>
            <a:ext cx="10869675" cy="3385542"/>
          </a:xfrm>
          <a:prstGeom prst="rect">
            <a:avLst/>
          </a:prstGeom>
          <a:noFill/>
        </p:spPr>
        <p:txBody>
          <a:bodyPr wrap="square">
            <a:spAutoFit/>
          </a:bodyPr>
          <a:lstStyle/>
          <a:p>
            <a:pPr algn="just">
              <a:buNone/>
            </a:pPr>
            <a:r>
              <a:rPr lang="en-US" sz="2800" b="1" dirty="0">
                <a:solidFill>
                  <a:srgbClr val="FF0000"/>
                </a:solidFill>
              </a:rPr>
              <a:t>Videoconferencing with Skype</a:t>
            </a:r>
          </a:p>
          <a:p>
            <a:pPr algn="just">
              <a:buNone/>
            </a:pPr>
            <a:r>
              <a:rPr lang="en-US" sz="2800" dirty="0"/>
              <a:t>Skype allows individuals in the world of work to conduct videoconferences over the Internet without purchasing expensive videoconferencing systems. Skype can be used for one-on-one meetings or for video conferences with a small group (up to ten participants). Skype functions like a telephone call, but it uses a webcam to send video to your partner(s). You can download the free software from </a:t>
            </a:r>
            <a:r>
              <a:rPr lang="en-US" sz="2400" b="1" i="0" dirty="0">
                <a:solidFill>
                  <a:srgbClr val="0080C6"/>
                </a:solidFill>
                <a:effectLst/>
                <a:latin typeface="FrutigerLTStd-Bold"/>
              </a:rPr>
              <a:t>www.skype.com</a:t>
            </a:r>
            <a:r>
              <a:rPr lang="en-US" sz="2400" dirty="0"/>
              <a:t> </a:t>
            </a:r>
            <a:br>
              <a:rPr lang="en-US" dirty="0"/>
            </a:br>
            <a:endParaRPr lang="ar-SA" dirty="0"/>
          </a:p>
        </p:txBody>
      </p:sp>
      <p:sp>
        <p:nvSpPr>
          <p:cNvPr id="9" name="Rectangle 8">
            <a:extLst>
              <a:ext uri="{FF2B5EF4-FFF2-40B4-BE49-F238E27FC236}">
                <a16:creationId xmlns:a16="http://schemas.microsoft.com/office/drawing/2014/main" id="{429FD42E-2130-B9CA-BA14-A6B9B93EC520}"/>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Meetings</a:t>
            </a:r>
          </a:p>
        </p:txBody>
      </p:sp>
    </p:spTree>
    <p:extLst>
      <p:ext uri="{BB962C8B-B14F-4D97-AF65-F5344CB8AC3E}">
        <p14:creationId xmlns:p14="http://schemas.microsoft.com/office/powerpoint/2010/main" val="370708722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7A060B-3D48-B6B1-F631-EE97798AB700}"/>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01BCBC7-0CA0-DB95-D209-2A250A67363E}"/>
              </a:ext>
            </a:extLst>
          </p:cNvPr>
          <p:cNvSpPr/>
          <p:nvPr/>
        </p:nvSpPr>
        <p:spPr>
          <a:xfrm>
            <a:off x="182880" y="1488694"/>
            <a:ext cx="11873132"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F7E323B6-5C7A-FE7B-E212-17A1A5277DFB}"/>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D94B47F6-54CF-F517-9798-61C9BF8B1521}"/>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96567F57-4B0A-9612-32EA-009BEEB0E87C}"/>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07D527CE-7EF5-3A02-07EE-F1FB84875B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8" name="TextBox 7">
            <a:extLst>
              <a:ext uri="{FF2B5EF4-FFF2-40B4-BE49-F238E27FC236}">
                <a16:creationId xmlns:a16="http://schemas.microsoft.com/office/drawing/2014/main" id="{265B61E1-0601-DD1D-5004-F5607026C92F}"/>
              </a:ext>
            </a:extLst>
          </p:cNvPr>
          <p:cNvSpPr txBox="1"/>
          <p:nvPr/>
        </p:nvSpPr>
        <p:spPr>
          <a:xfrm>
            <a:off x="398548" y="1958336"/>
            <a:ext cx="11610572" cy="4678204"/>
          </a:xfrm>
          <a:prstGeom prst="rect">
            <a:avLst/>
          </a:prstGeom>
          <a:noFill/>
        </p:spPr>
        <p:txBody>
          <a:bodyPr wrap="square">
            <a:spAutoFit/>
          </a:bodyPr>
          <a:lstStyle/>
          <a:p>
            <a:r>
              <a:rPr lang="en-US" sz="2800" dirty="0"/>
              <a:t>Like other business meetings, you have to prepare for a Skype conference. You need to do your homework—planning, sharing information, and taking notes. </a:t>
            </a:r>
            <a:r>
              <a:rPr lang="en-US" sz="2800" b="1" dirty="0"/>
              <a:t>Here are five guidelines to help make your Skype videoconference productive: </a:t>
            </a:r>
            <a:br>
              <a:rPr lang="en-US" dirty="0"/>
            </a:br>
            <a:r>
              <a:rPr lang="en-US" sz="2800" dirty="0"/>
              <a:t>● Collaboration works best in Skype videoconferences when everyone has a compatible, fast Internet connection.</a:t>
            </a:r>
          </a:p>
          <a:p>
            <a:r>
              <a:rPr lang="en-US" sz="2800" dirty="0"/>
              <a:t>● Always test your webcam to make sure it is working (and is in focus) before making a Skype call, and ask the other participants to check theirs, too. In your Skype contact list, click on “Echo/Sound Test Service” to test your audio settings </a:t>
            </a:r>
            <a:br>
              <a:rPr lang="en-US" dirty="0"/>
            </a:br>
            <a:endParaRPr lang="ar-SA" dirty="0"/>
          </a:p>
        </p:txBody>
      </p:sp>
      <p:sp>
        <p:nvSpPr>
          <p:cNvPr id="9" name="Rectangle 8">
            <a:extLst>
              <a:ext uri="{FF2B5EF4-FFF2-40B4-BE49-F238E27FC236}">
                <a16:creationId xmlns:a16="http://schemas.microsoft.com/office/drawing/2014/main" id="{A8D05E36-A428-8429-B32D-0F9D916FAB6A}"/>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Meetings</a:t>
            </a:r>
          </a:p>
        </p:txBody>
      </p:sp>
    </p:spTree>
    <p:extLst>
      <p:ext uri="{BB962C8B-B14F-4D97-AF65-F5344CB8AC3E}">
        <p14:creationId xmlns:p14="http://schemas.microsoft.com/office/powerpoint/2010/main" val="2972377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D40589-FAEF-1C35-5B3A-A89354EE1FC6}"/>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EBEAADA-A4FD-ED3A-173E-12D2A36167A6}"/>
              </a:ext>
            </a:extLst>
          </p:cNvPr>
          <p:cNvSpPr/>
          <p:nvPr/>
        </p:nvSpPr>
        <p:spPr>
          <a:xfrm>
            <a:off x="182880" y="1488694"/>
            <a:ext cx="11493305"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BEF098D1-98A5-B50B-4FC5-C7F3E81727A2}"/>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D4B134D4-CE6B-3A54-F9DD-3A3D0513B0C8}"/>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3617820-93DB-A34B-ED4E-56D2DDE2BA4D}"/>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67DE038D-21BA-B6DD-5793-80F231464E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B9360624-2D0C-C177-3B04-99835F20699F}"/>
              </a:ext>
            </a:extLst>
          </p:cNvPr>
          <p:cNvSpPr/>
          <p:nvPr/>
        </p:nvSpPr>
        <p:spPr>
          <a:xfrm>
            <a:off x="1671910" y="311082"/>
            <a:ext cx="8744443" cy="646331"/>
          </a:xfrm>
          <a:prstGeom prst="rect">
            <a:avLst/>
          </a:prstGeom>
          <a:noFill/>
        </p:spPr>
        <p:txBody>
          <a:bodyPr wrap="square" rtlCol="0">
            <a:spAutoFit/>
          </a:bodyPr>
          <a:lstStyle/>
          <a:p>
            <a:pPr algn="ctr"/>
            <a:r>
              <a:rPr lang="en-US" sz="3600" b="1" dirty="0">
                <a:solidFill>
                  <a:srgbClr val="00B0F0"/>
                </a:solidFill>
              </a:rPr>
              <a:t>Meetings</a:t>
            </a:r>
          </a:p>
        </p:txBody>
      </p:sp>
      <p:sp>
        <p:nvSpPr>
          <p:cNvPr id="9" name="TextBox 8">
            <a:extLst>
              <a:ext uri="{FF2B5EF4-FFF2-40B4-BE49-F238E27FC236}">
                <a16:creationId xmlns:a16="http://schemas.microsoft.com/office/drawing/2014/main" id="{7ECFCAB2-7C26-7C79-2A37-AA08089E55DD}"/>
              </a:ext>
            </a:extLst>
          </p:cNvPr>
          <p:cNvSpPr txBox="1"/>
          <p:nvPr/>
        </p:nvSpPr>
        <p:spPr>
          <a:xfrm>
            <a:off x="569723" y="2527723"/>
            <a:ext cx="11052553" cy="3108543"/>
          </a:xfrm>
          <a:prstGeom prst="rect">
            <a:avLst/>
          </a:prstGeom>
          <a:noFill/>
        </p:spPr>
        <p:txBody>
          <a:bodyPr wrap="square">
            <a:spAutoFit/>
          </a:bodyPr>
          <a:lstStyle>
            <a:defPPr>
              <a:defRPr lang="en-US"/>
            </a:defPPr>
            <a:lvl1pPr>
              <a:defRPr sz="2800"/>
            </a:lvl1pPr>
          </a:lstStyle>
          <a:p>
            <a:r>
              <a:rPr lang="en-US" dirty="0"/>
              <a:t>● Look directly into your computer’s webcam (and not at the keyboard) so that the participants can see you clearly.</a:t>
            </a:r>
          </a:p>
          <a:p>
            <a:r>
              <a:rPr lang="en-US" dirty="0"/>
              <a:t>●Be sure that any files you share during the meeting through Skype are relevant.</a:t>
            </a:r>
          </a:p>
          <a:p>
            <a:r>
              <a:rPr lang="en-US" dirty="0"/>
              <a:t>● Do not try to carry on another conversation on your cell phone, tweet, or text during your Skype conversation </a:t>
            </a:r>
            <a:br>
              <a:rPr lang="en-US" dirty="0"/>
            </a:br>
            <a:endParaRPr lang="ar-SA" dirty="0"/>
          </a:p>
        </p:txBody>
      </p:sp>
    </p:spTree>
    <p:extLst>
      <p:ext uri="{BB962C8B-B14F-4D97-AF65-F5344CB8AC3E}">
        <p14:creationId xmlns:p14="http://schemas.microsoft.com/office/powerpoint/2010/main" val="46242634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rgbClr val="FF0000"/>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650240" y="1410088"/>
            <a:ext cx="5552409" cy="4535112"/>
          </a:xfrm>
          <a:prstGeom prst="rect">
            <a:avLst/>
          </a:prstGeom>
          <a:blipFill dpi="0" rotWithShape="1">
            <a:blip r:embed="rId4"/>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rPr>
              <a:t>References: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Successful Writing</a:t>
            </a:r>
            <a:r>
              <a:rPr kumimoji="0" lang="ar-EG"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at Work,, </a:t>
            </a:r>
            <a:endParaRPr kumimoji="0" lang="ar-EG"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rPr>
              <a:t>By: Philip C. </a:t>
            </a:r>
            <a:r>
              <a:rPr kumimoji="0" lang="en-US" sz="2800" b="1" i="0" u="none" strike="noStrike" kern="1200" cap="none" spc="0" normalizeH="0" baseline="0" noProof="0" dirty="0" err="1">
                <a:ln>
                  <a:noFill/>
                </a:ln>
                <a:solidFill>
                  <a:schemeClr val="bg1"/>
                </a:solidFill>
                <a:effectLst/>
                <a:uLnTx/>
                <a:uFillTx/>
                <a:latin typeface="Calibri" panose="020F0502020204030204"/>
                <a:ea typeface="+mn-ea"/>
                <a:cs typeface="+mn-cs"/>
              </a:rPr>
              <a:t>Kolin</a:t>
            </a:r>
            <a:endPar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rPr>
              <a:t>University of Southern Mississippi</a:t>
            </a:r>
            <a:endParaRPr kumimoji="0" lang="ar-EG" sz="2800" b="1"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ar-EG" sz="2800" b="1" i="1"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rPr>
              <a:t>Chapter 3</a:t>
            </a:r>
            <a:endParaRPr kumimoji="0" lang="ar-EG" sz="2800" b="1"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BE127FC2-0545-BB50-FD30-B88DF4DB2DA5}"/>
              </a:ext>
            </a:extLst>
          </p:cNvPr>
          <p:cNvSpPr txBox="1"/>
          <p:nvPr/>
        </p:nvSpPr>
        <p:spPr>
          <a:xfrm>
            <a:off x="4787900" y="6400766"/>
            <a:ext cx="2616200" cy="400110"/>
          </a:xfrm>
          <a:prstGeom prst="rect">
            <a:avLst/>
          </a:prstGeom>
          <a:noFill/>
        </p:spPr>
        <p:txBody>
          <a:bodyPr wrap="square" rtlCol="0">
            <a:spAutoFit/>
          </a:bodyPr>
          <a:lstStyle/>
          <a:p>
            <a:pPr algn="ctr"/>
            <a:r>
              <a:rPr lang="en-US" sz="2000" b="1" dirty="0"/>
              <a:t>www.midocean.ae</a:t>
            </a:r>
          </a:p>
        </p:txBody>
      </p:sp>
      <p:pic>
        <p:nvPicPr>
          <p:cNvPr id="2" name="Picture 1">
            <a:extLst>
              <a:ext uri="{FF2B5EF4-FFF2-40B4-BE49-F238E27FC236}">
                <a16:creationId xmlns:a16="http://schemas.microsoft.com/office/drawing/2014/main" id="{39EED29D-B09A-2DA3-01AB-50D9DB846743}"/>
              </a:ext>
            </a:extLst>
          </p:cNvPr>
          <p:cNvPicPr>
            <a:picLocks noChangeAspect="1"/>
          </p:cNvPicPr>
          <p:nvPr/>
        </p:nvPicPr>
        <p:blipFill>
          <a:blip r:embed="rId5"/>
          <a:stretch>
            <a:fillRect/>
          </a:stretch>
        </p:blipFill>
        <p:spPr>
          <a:xfrm>
            <a:off x="6318508" y="1397984"/>
            <a:ext cx="5055324" cy="4535112"/>
          </a:xfrm>
          <a:prstGeom prst="rect">
            <a:avLst/>
          </a:prstGeom>
        </p:spPr>
      </p:pic>
      <p:pic>
        <p:nvPicPr>
          <p:cNvPr id="11" name="Graphic 21">
            <a:extLst>
              <a:ext uri="{FF2B5EF4-FFF2-40B4-BE49-F238E27FC236}">
                <a16:creationId xmlns:a16="http://schemas.microsoft.com/office/drawing/2014/main" id="{1CEBF170-71F5-467A-A204-17137D5AFA44}"/>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226968791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FC112C3-FE8C-46BB-B838-AC3DECE9FA57}"/>
</file>

<file path=customXml/itemProps2.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688354b5-287c-4cda-825e-1d7935aea40e"/>
    <ds:schemaRef ds:uri="aca13214-df29-4e3c-a050-857c0bf7bd8e"/>
    <ds:schemaRef ds:uri="http://www.w3.org/XML/1998/namespace"/>
    <ds:schemaRef ds:uri="http://purl.org/dc/dcmityp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825</TotalTime>
  <Words>3351</Words>
  <Application>Microsoft Office PowerPoint</Application>
  <PresentationFormat>Widescreen</PresentationFormat>
  <Paragraphs>288</Paragraphs>
  <Slides>43</Slides>
  <Notes>3</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43</vt:i4>
      </vt:variant>
    </vt:vector>
  </HeadingPairs>
  <TitlesOfParts>
    <vt:vector size="56" baseType="lpstr">
      <vt:lpstr>Alexandria</vt:lpstr>
      <vt:lpstr>Arial</vt:lpstr>
      <vt:lpstr>Calibri</vt:lpstr>
      <vt:lpstr>Calibri Light</vt:lpstr>
      <vt:lpstr>FrutigerLTStd-BlackCn</vt:lpstr>
      <vt:lpstr>FrutigerLTStd-Bold</vt:lpstr>
      <vt:lpstr>FrutigerLTStd-BoldItalic</vt:lpstr>
      <vt:lpstr>Roboto Light</vt:lpstr>
      <vt:lpstr>StempelGaramondLTStd-Roman</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مجدي الحاج</cp:lastModifiedBy>
  <cp:revision>90</cp:revision>
  <dcterms:created xsi:type="dcterms:W3CDTF">2023-04-29T09:08:00Z</dcterms:created>
  <dcterms:modified xsi:type="dcterms:W3CDTF">2026-05-26T05:45:50Z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