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1"/>
  </p:notesMasterIdLst>
  <p:sldIdLst>
    <p:sldId id="256" r:id="rId2"/>
    <p:sldId id="258" r:id="rId3"/>
    <p:sldId id="313" r:id="rId4"/>
    <p:sldId id="828" r:id="rId5"/>
    <p:sldId id="833" r:id="rId6"/>
    <p:sldId id="829" r:id="rId7"/>
    <p:sldId id="834" r:id="rId8"/>
    <p:sldId id="835" r:id="rId9"/>
    <p:sldId id="840" r:id="rId10"/>
    <p:sldId id="836" r:id="rId11"/>
    <p:sldId id="837" r:id="rId12"/>
    <p:sldId id="838" r:id="rId13"/>
    <p:sldId id="839" r:id="rId14"/>
    <p:sldId id="841" r:id="rId15"/>
    <p:sldId id="978" r:id="rId16"/>
    <p:sldId id="337" r:id="rId17"/>
    <p:sldId id="958" r:id="rId18"/>
    <p:sldId id="968" r:id="rId19"/>
    <p:sldId id="959" r:id="rId20"/>
    <p:sldId id="962" r:id="rId21"/>
    <p:sldId id="842" r:id="rId22"/>
    <p:sldId id="967" r:id="rId23"/>
    <p:sldId id="952" r:id="rId24"/>
    <p:sldId id="955" r:id="rId25"/>
    <p:sldId id="973" r:id="rId26"/>
    <p:sldId id="969" r:id="rId27"/>
    <p:sldId id="970" r:id="rId28"/>
    <p:sldId id="956" r:id="rId29"/>
    <p:sldId id="957" r:id="rId30"/>
    <p:sldId id="971" r:id="rId31"/>
    <p:sldId id="972" r:id="rId32"/>
    <p:sldId id="329" r:id="rId33"/>
    <p:sldId id="339" r:id="rId34"/>
    <p:sldId id="980" r:id="rId35"/>
    <p:sldId id="281" r:id="rId36"/>
    <p:sldId id="289" r:id="rId37"/>
    <p:sldId id="282" r:id="rId38"/>
    <p:sldId id="332" r:id="rId39"/>
    <p:sldId id="274" r:id="rId40"/>
    <p:sldId id="284" r:id="rId41"/>
    <p:sldId id="346" r:id="rId42"/>
    <p:sldId id="347" r:id="rId43"/>
    <p:sldId id="348" r:id="rId44"/>
    <p:sldId id="981" r:id="rId45"/>
    <p:sldId id="349" r:id="rId46"/>
    <p:sldId id="350" r:id="rId47"/>
    <p:sldId id="976" r:id="rId48"/>
    <p:sldId id="974" r:id="rId49"/>
    <p:sldId id="975" r:id="rId50"/>
    <p:sldId id="983" r:id="rId51"/>
    <p:sldId id="982" r:id="rId52"/>
    <p:sldId id="334" r:id="rId53"/>
    <p:sldId id="335" r:id="rId54"/>
    <p:sldId id="984" r:id="rId55"/>
    <p:sldId id="336" r:id="rId56"/>
    <p:sldId id="985" r:id="rId57"/>
    <p:sldId id="288" r:id="rId58"/>
    <p:sldId id="351" r:id="rId59"/>
    <p:sldId id="977" r:id="rId60"/>
    <p:sldId id="954" r:id="rId61"/>
    <p:sldId id="352" r:id="rId62"/>
    <p:sldId id="832" r:id="rId63"/>
    <p:sldId id="961" r:id="rId64"/>
    <p:sldId id="986" r:id="rId65"/>
    <p:sldId id="987" r:id="rId66"/>
    <p:sldId id="989" r:id="rId67"/>
    <p:sldId id="990" r:id="rId68"/>
    <p:sldId id="991" r:id="rId69"/>
    <p:sldId id="494" r:id="rId7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313"/>
            <p14:sldId id="828"/>
            <p14:sldId id="833"/>
            <p14:sldId id="829"/>
            <p14:sldId id="834"/>
            <p14:sldId id="835"/>
            <p14:sldId id="840"/>
            <p14:sldId id="836"/>
            <p14:sldId id="837"/>
            <p14:sldId id="838"/>
            <p14:sldId id="839"/>
            <p14:sldId id="841"/>
            <p14:sldId id="978"/>
            <p14:sldId id="337"/>
            <p14:sldId id="958"/>
            <p14:sldId id="968"/>
            <p14:sldId id="959"/>
            <p14:sldId id="962"/>
            <p14:sldId id="842"/>
            <p14:sldId id="967"/>
            <p14:sldId id="952"/>
            <p14:sldId id="955"/>
            <p14:sldId id="973"/>
            <p14:sldId id="969"/>
            <p14:sldId id="970"/>
            <p14:sldId id="956"/>
            <p14:sldId id="957"/>
            <p14:sldId id="971"/>
            <p14:sldId id="972"/>
            <p14:sldId id="329"/>
            <p14:sldId id="339"/>
            <p14:sldId id="980"/>
            <p14:sldId id="281"/>
            <p14:sldId id="289"/>
            <p14:sldId id="282"/>
            <p14:sldId id="332"/>
            <p14:sldId id="274"/>
            <p14:sldId id="284"/>
            <p14:sldId id="346"/>
            <p14:sldId id="347"/>
            <p14:sldId id="348"/>
            <p14:sldId id="981"/>
            <p14:sldId id="349"/>
            <p14:sldId id="350"/>
            <p14:sldId id="976"/>
            <p14:sldId id="974"/>
            <p14:sldId id="975"/>
            <p14:sldId id="983"/>
            <p14:sldId id="982"/>
            <p14:sldId id="334"/>
            <p14:sldId id="335"/>
            <p14:sldId id="984"/>
            <p14:sldId id="336"/>
            <p14:sldId id="985"/>
            <p14:sldId id="288"/>
            <p14:sldId id="351"/>
            <p14:sldId id="977"/>
            <p14:sldId id="954"/>
            <p14:sldId id="352"/>
            <p14:sldId id="832"/>
            <p14:sldId id="961"/>
            <p14:sldId id="986"/>
            <p14:sldId id="987"/>
            <p14:sldId id="989"/>
            <p14:sldId id="990"/>
            <p14:sldId id="991"/>
            <p14:sldId id="494"/>
          </p14:sldIdLst>
        </p14:section>
        <p14:section name="Default Section" id="{B2FFE3E6-11F9-424C-B062-1702837AFD37}">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47" autoAdjust="0"/>
  </p:normalViewPr>
  <p:slideViewPr>
    <p:cSldViewPr snapToGrid="0">
      <p:cViewPr varScale="1">
        <p:scale>
          <a:sx n="59" d="100"/>
          <a:sy n="59" d="100"/>
        </p:scale>
        <p:origin x="964" y="60"/>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26764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357895" y="4300351"/>
            <a:ext cx="537707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5</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Optimization</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11/3/2023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11/3/2023</a:t>
            </a:fld>
            <a:endParaRPr lang="en-US"/>
          </a:p>
        </p:txBody>
      </p:sp>
      <p:sp>
        <p:nvSpPr>
          <p:cNvPr id="4" name="Holder 4"/>
          <p:cNvSpPr>
            <a:spLocks noGrp="1"/>
          </p:cNvSpPr>
          <p:nvPr>
            <p:ph type="sldNum" sz="quarter" idx="7"/>
          </p:nvPr>
        </p:nvSpPr>
        <p:spPr/>
        <p:txBody>
          <a:bodyPr lIns="0" tIns="0" rIns="0" bIns="0"/>
          <a:lstStyle>
            <a:lvl1pPr>
              <a:defRPr sz="1147" b="0" i="0">
                <a:solidFill>
                  <a:srgbClr val="898989"/>
                </a:solidFill>
                <a:latin typeface="Calibri"/>
                <a:cs typeface="Calibri"/>
              </a:defRPr>
            </a:lvl1pPr>
          </a:lstStyle>
          <a:p>
            <a:pPr marL="11206">
              <a:lnSpc>
                <a:spcPts val="1191"/>
              </a:lnSpc>
            </a:pPr>
            <a:r>
              <a:rPr lang="en-US" spc="9"/>
              <a:t>1</a:t>
            </a:r>
            <a:fld id="{81D60167-4931-47E6-BA6A-407CBD079E47}" type="slidenum">
              <a:rPr spc="9" smtClean="0"/>
              <a:pPr marL="11206">
                <a:lnSpc>
                  <a:spcPts val="1191"/>
                </a:lnSpc>
              </a:pPr>
              <a:t>‹#›</a:t>
            </a:fld>
            <a:endParaRPr spc="9" dirty="0"/>
          </a:p>
        </p:txBody>
      </p:sp>
    </p:spTree>
    <p:extLst>
      <p:ext uri="{BB962C8B-B14F-4D97-AF65-F5344CB8AC3E}">
        <p14:creationId xmlns:p14="http://schemas.microsoft.com/office/powerpoint/2010/main" val="3190995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034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7118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360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3" r:id="rId14"/>
    <p:sldLayoutId id="2147483674" r:id="rId15"/>
    <p:sldLayoutId id="2147483675" r:id="rId16"/>
    <p:sldLayoutId id="214748367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https://tenor.com/view/gradientdescent-graph-lines-wave-gif-17776126" TargetMode="External"/><Relationship Id="rId2" Type="http://schemas.openxmlformats.org/officeDocument/2006/relationships/image" Target="../media/image29.gif"/><Relationship Id="rId1" Type="http://schemas.openxmlformats.org/officeDocument/2006/relationships/slideLayout" Target="../slideLayouts/slideLayout12.xml"/><Relationship Id="rId4" Type="http://schemas.openxmlformats.org/officeDocument/2006/relationships/image" Target="../media/image30.gif"/></Relationships>
</file>

<file path=ppt/slides/_rels/slide35.xml.rels><?xml version="1.0" encoding="UTF-8" standalone="yes"?>
<Relationships xmlns="http://schemas.openxmlformats.org/package/2006/relationships"><Relationship Id="rId3" Type="http://schemas.openxmlformats.org/officeDocument/2006/relationships/hyperlink" Target="https://baptiste-monpezat.github.io/blog/stochastic-gradient-descent-for-machine-learning-clearly-explained" TargetMode="External"/><Relationship Id="rId2" Type="http://schemas.openxmlformats.org/officeDocument/2006/relationships/image" Target="../media/image31.gi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medium.com/ai-techsystems/gradient-descent-in-less-than-500-words-5f81d0e63b6a" TargetMode="External"/><Relationship Id="rId2" Type="http://schemas.openxmlformats.org/officeDocument/2006/relationships/image" Target="../media/image32.gif"/><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hyperlink" Target="https://baptiste-monpezat.github.io/blog/stochastic-gradient-descent-for-machine-learning-clearly-explained" TargetMode="External"/><Relationship Id="rId2" Type="http://schemas.openxmlformats.org/officeDocument/2006/relationships/image" Target="../media/image33.gif"/><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gif"/><Relationship Id="rId1" Type="http://schemas.openxmlformats.org/officeDocument/2006/relationships/slideLayout" Target="../slideLayouts/slideLayout12.xml"/><Relationship Id="rId4" Type="http://schemas.openxmlformats.org/officeDocument/2006/relationships/hyperlink" Target="http://mathsfirst.massey.ac.nz/Calculus/ChainRule/concise.html"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mathsathome.com/chain-rule-differentiation/" TargetMode="External"/><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mathsathome.com/chain-rule-differentiation/" TargetMode="External"/><Relationship Id="rId2" Type="http://schemas.openxmlformats.org/officeDocument/2006/relationships/image" Target="../media/image40.gif"/><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5.gi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hyperlink" Target="https://builtin.com/data-science/gradient-descent" TargetMode="Externa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hyperlink" Target="https://builtin.com/data-science/gradient-descent" TargetMode="Externa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hyperlink" Target="https://builtin.com/data-science/gradient-descent" TargetMode="Externa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hyperlink" Target="https://builtin.com/data-science/gradient-descent" TargetMode="Externa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hyperlink" Target="https://builtin.com/data-science/gradient-descent" TargetMode="Externa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6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12.xml"/><Relationship Id="rId1" Type="http://schemas.openxmlformats.org/officeDocument/2006/relationships/tags" Target="../tags/tag2.xml"/><Relationship Id="rId5" Type="http://schemas.openxmlformats.org/officeDocument/2006/relationships/image" Target="../media/image50.jpeg"/><Relationship Id="rId4" Type="http://schemas.openxmlformats.org/officeDocument/2006/relationships/image" Target="../media/image49.jpeg"/></Relationships>
</file>

<file path=ppt/slides/_rels/slide6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 Id="rId5" Type="http://schemas.openxmlformats.org/officeDocument/2006/relationships/image" Target="../media/image8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 Id="rId5" Type="http://schemas.openxmlformats.org/officeDocument/2006/relationships/image" Target="../media/image51.png"/><Relationship Id="rId4" Type="http://schemas.openxmlformats.org/officeDocument/2006/relationships/image" Target="../media/image85.pn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51.png"/><Relationship Id="rId5" Type="http://schemas.openxmlformats.org/officeDocument/2006/relationships/image" Target="../media/image87.png"/></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media/image51.png"/><Relationship Id="rId5" Type="http://schemas.openxmlformats.org/officeDocument/2006/relationships/image" Target="../media/image89.png"/><Relationship Id="rId10" Type="http://schemas.openxmlformats.org/officeDocument/2006/relationships/image" Target="../media/image91.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5</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Optimization</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Trebuchet MS"/>
                <a:ea typeface="+mn-ea"/>
                <a:cs typeface="+mn-cs"/>
              </a:rPr>
              <a:t>Local vs Global Optima</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kumimoji="0" lang="en-US" sz="2600" b="0" i="0" u="none" strike="noStrike" kern="1200" cap="none" spc="0" normalizeH="0" baseline="0" noProof="0" dirty="0">
                <a:ln>
                  <a:noFill/>
                </a:ln>
                <a:solidFill>
                  <a:prstClr val="black"/>
                </a:solidFill>
                <a:effectLst/>
                <a:uLnTx/>
                <a:uFillTx/>
                <a:latin typeface="Trebuchet MS"/>
                <a:ea typeface="+mn-ea"/>
                <a:cs typeface="+mn-cs"/>
              </a:rPr>
              <a:t>Finding Critical values</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Derivative</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Gradient Descent</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Types of Gradient Descent</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F0F19-B0AD-FD41-924D-898A33252E3E}"/>
              </a:ext>
            </a:extLst>
          </p:cNvPr>
          <p:cNvSpPr>
            <a:spLocks noGrp="1"/>
          </p:cNvSpPr>
          <p:nvPr>
            <p:ph type="title"/>
          </p:nvPr>
        </p:nvSpPr>
        <p:spPr/>
        <p:txBody>
          <a:bodyPr/>
          <a:lstStyle/>
          <a:p>
            <a:r>
              <a:rPr lang="en-US" dirty="0"/>
              <a:t>Optimization</a:t>
            </a:r>
          </a:p>
        </p:txBody>
      </p:sp>
      <p:sp>
        <p:nvSpPr>
          <p:cNvPr id="3" name="Content Placeholder 2">
            <a:extLst>
              <a:ext uri="{FF2B5EF4-FFF2-40B4-BE49-F238E27FC236}">
                <a16:creationId xmlns:a16="http://schemas.microsoft.com/office/drawing/2014/main" id="{6B08CCD8-C237-19FC-87B2-8CE7707EE7C1}"/>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“Optimization” comes from the same root as “optimal”, which means best. </a:t>
            </a:r>
          </a:p>
          <a:p>
            <a:pPr algn="just">
              <a:lnSpc>
                <a:spcPct val="150000"/>
              </a:lnSpc>
            </a:pPr>
            <a:r>
              <a:rPr lang="en-US" dirty="0">
                <a:latin typeface="Times New Roman" panose="02020603050405020304" pitchFamily="18" charset="0"/>
                <a:cs typeface="Times New Roman" panose="02020603050405020304" pitchFamily="18" charset="0"/>
              </a:rPr>
              <a:t>When you optimize something, you are “making it best”. </a:t>
            </a:r>
          </a:p>
          <a:p>
            <a:pPr algn="just">
              <a:lnSpc>
                <a:spcPct val="150000"/>
              </a:lnSpc>
            </a:pPr>
            <a:r>
              <a:rPr lang="en-US" dirty="0">
                <a:latin typeface="Times New Roman" panose="02020603050405020304" pitchFamily="18" charset="0"/>
                <a:cs typeface="Times New Roman" panose="02020603050405020304" pitchFamily="18" charset="0"/>
              </a:rPr>
              <a:t>an optimization problem is the problem of finding the </a:t>
            </a:r>
            <a:r>
              <a:rPr lang="en-US" b="1" dirty="0">
                <a:solidFill>
                  <a:schemeClr val="accent5">
                    <a:lumMod val="75000"/>
                  </a:schemeClr>
                </a:solidFill>
                <a:latin typeface="Times New Roman" panose="02020603050405020304" pitchFamily="18" charset="0"/>
                <a:cs typeface="Times New Roman" panose="02020603050405020304" pitchFamily="18" charset="0"/>
              </a:rPr>
              <a:t>best</a:t>
            </a:r>
            <a:r>
              <a:rPr lang="en-US" dirty="0">
                <a:latin typeface="Times New Roman" panose="02020603050405020304" pitchFamily="18" charset="0"/>
                <a:cs typeface="Times New Roman" panose="02020603050405020304" pitchFamily="18" charset="0"/>
              </a:rPr>
              <a:t> solution from all </a:t>
            </a:r>
            <a:r>
              <a:rPr lang="en-US" b="1" dirty="0">
                <a:solidFill>
                  <a:schemeClr val="accent6">
                    <a:lumMod val="50000"/>
                  </a:schemeClr>
                </a:solidFill>
                <a:latin typeface="Times New Roman" panose="02020603050405020304" pitchFamily="18" charset="0"/>
                <a:cs typeface="Times New Roman" panose="02020603050405020304" pitchFamily="18" charset="0"/>
              </a:rPr>
              <a:t>feasible</a:t>
            </a:r>
            <a:r>
              <a:rPr lang="en-US" dirty="0">
                <a:latin typeface="Times New Roman" panose="02020603050405020304" pitchFamily="18" charset="0"/>
                <a:cs typeface="Times New Roman" panose="02020603050405020304" pitchFamily="18" charset="0"/>
              </a:rPr>
              <a:t> solutions.</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E17001F-5445-3B5F-D878-BA3386D4EF2F}"/>
              </a:ext>
            </a:extLst>
          </p:cNvPr>
          <p:cNvSpPr txBox="1"/>
          <p:nvPr/>
        </p:nvSpPr>
        <p:spPr>
          <a:xfrm>
            <a:off x="936348" y="5914118"/>
            <a:ext cx="8441332" cy="307777"/>
          </a:xfrm>
          <a:prstGeom prst="rect">
            <a:avLst/>
          </a:prstGeom>
          <a:noFill/>
        </p:spPr>
        <p:txBody>
          <a:bodyPr wrap="square">
            <a:spAutoFit/>
          </a:bodyPr>
          <a:lstStyle/>
          <a:p>
            <a:r>
              <a:rPr lang="en-US" dirty="0"/>
              <a:t>https://web.stanford.edu/group/sisl/k12/optimization/MO-unit1-pdfs/1.1optimization.pdf</a:t>
            </a:r>
          </a:p>
        </p:txBody>
      </p:sp>
    </p:spTree>
    <p:extLst>
      <p:ext uri="{BB962C8B-B14F-4D97-AF65-F5344CB8AC3E}">
        <p14:creationId xmlns:p14="http://schemas.microsoft.com/office/powerpoint/2010/main" val="2580772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2D7B2-BB5C-0B01-961E-EC186894FBA6}"/>
              </a:ext>
            </a:extLst>
          </p:cNvPr>
          <p:cNvSpPr>
            <a:spLocks noGrp="1"/>
          </p:cNvSpPr>
          <p:nvPr>
            <p:ph type="title"/>
          </p:nvPr>
        </p:nvSpPr>
        <p:spPr/>
        <p:txBody>
          <a:bodyPr/>
          <a:lstStyle/>
          <a:p>
            <a:r>
              <a:rPr lang="en-US" dirty="0"/>
              <a:t>Optimization</a:t>
            </a:r>
          </a:p>
        </p:txBody>
      </p:sp>
      <p:sp>
        <p:nvSpPr>
          <p:cNvPr id="3" name="Content Placeholder 2">
            <a:extLst>
              <a:ext uri="{FF2B5EF4-FFF2-40B4-BE49-F238E27FC236}">
                <a16:creationId xmlns:a16="http://schemas.microsoft.com/office/drawing/2014/main" id="{1096E851-4427-2EA9-7727-D646C2F4AD8A}"/>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Mathematical Optimization is a branch of applied mathematics which is useful in many different fields. Here are a few examples:</a:t>
            </a:r>
          </a:p>
          <a:p>
            <a:pPr algn="just"/>
            <a:endParaRPr lang="en-US"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33FC2D9C-A499-00BD-DA19-8F6084B55CC0}"/>
              </a:ext>
            </a:extLst>
          </p:cNvPr>
          <p:cNvSpPr/>
          <p:nvPr/>
        </p:nvSpPr>
        <p:spPr>
          <a:xfrm>
            <a:off x="1330960" y="2610968"/>
            <a:ext cx="4765040" cy="392176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Manufacturing</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Production</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Inventory control</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Transportation</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Scheduling</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Networks</a:t>
            </a:r>
          </a:p>
          <a:p>
            <a:pPr marL="342900" indent="-34290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Finance</a:t>
            </a:r>
          </a:p>
          <a:p>
            <a:pPr marL="342900" indent="-342900" algn="just">
              <a:buFont typeface="Arial" panose="020B0604020202020204" pitchFamily="34" charset="0"/>
              <a:buChar char="•"/>
            </a:pPr>
            <a:endParaRPr lang="en-US" sz="1600" dirty="0"/>
          </a:p>
        </p:txBody>
      </p:sp>
      <p:sp>
        <p:nvSpPr>
          <p:cNvPr id="7" name="Rectangle 6">
            <a:extLst>
              <a:ext uri="{FF2B5EF4-FFF2-40B4-BE49-F238E27FC236}">
                <a16:creationId xmlns:a16="http://schemas.microsoft.com/office/drawing/2014/main" id="{CE49D04A-243B-CA6A-C09D-2040122E504C}"/>
              </a:ext>
            </a:extLst>
          </p:cNvPr>
          <p:cNvSpPr/>
          <p:nvPr/>
        </p:nvSpPr>
        <p:spPr>
          <a:xfrm>
            <a:off x="6096000" y="2194560"/>
            <a:ext cx="4765040" cy="392176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Engineering</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Mechanics</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Economics</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Control engineering</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Marketing</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Policy Modeling</a:t>
            </a:r>
            <a:endParaRPr lang="en-US" sz="1600" dirty="0"/>
          </a:p>
        </p:txBody>
      </p:sp>
    </p:spTree>
    <p:extLst>
      <p:ext uri="{BB962C8B-B14F-4D97-AF65-F5344CB8AC3E}">
        <p14:creationId xmlns:p14="http://schemas.microsoft.com/office/powerpoint/2010/main" val="562963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F0F19-B0AD-FD41-924D-898A33252E3E}"/>
              </a:ext>
            </a:extLst>
          </p:cNvPr>
          <p:cNvSpPr>
            <a:spLocks noGrp="1"/>
          </p:cNvSpPr>
          <p:nvPr>
            <p:ph type="title"/>
          </p:nvPr>
        </p:nvSpPr>
        <p:spPr/>
        <p:txBody>
          <a:bodyPr/>
          <a:lstStyle/>
          <a:p>
            <a:r>
              <a:rPr lang="en-US" dirty="0"/>
              <a:t>Optimization</a:t>
            </a:r>
          </a:p>
        </p:txBody>
      </p:sp>
      <p:sp>
        <p:nvSpPr>
          <p:cNvPr id="3" name="Content Placeholder 2">
            <a:extLst>
              <a:ext uri="{FF2B5EF4-FFF2-40B4-BE49-F238E27FC236}">
                <a16:creationId xmlns:a16="http://schemas.microsoft.com/office/drawing/2014/main" id="{6B08CCD8-C237-19FC-87B2-8CE7707EE7C1}"/>
              </a:ext>
            </a:extLst>
          </p:cNvPr>
          <p:cNvSpPr>
            <a:spLocks noGrp="1"/>
          </p:cNvSpPr>
          <p:nvPr>
            <p:ph idx="1"/>
          </p:nvPr>
        </p:nvSpPr>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Many important applied problems involve finding the best way to accomplish some task. </a:t>
            </a:r>
          </a:p>
          <a:p>
            <a:pPr lvl="1" algn="just">
              <a:lnSpc>
                <a:spcPct val="150000"/>
              </a:lnSpc>
            </a:pPr>
            <a:r>
              <a:rPr lang="en-US" sz="2800" dirty="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minimum</a:t>
            </a:r>
            <a:r>
              <a:rPr lang="en-US" sz="2800" dirty="0">
                <a:latin typeface="Times New Roman" panose="02020603050405020304" pitchFamily="18" charset="0"/>
                <a:cs typeface="Times New Roman" panose="02020603050405020304" pitchFamily="18" charset="0"/>
              </a:rPr>
              <a:t> time to make a certain journey.</a:t>
            </a:r>
          </a:p>
          <a:p>
            <a:pPr lvl="1" algn="just">
              <a:lnSpc>
                <a:spcPct val="150000"/>
              </a:lnSpc>
            </a:pPr>
            <a:r>
              <a:rPr lang="en-US" sz="2800" dirty="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minimum</a:t>
            </a:r>
            <a:r>
              <a:rPr lang="en-US" sz="2800" dirty="0">
                <a:latin typeface="Times New Roman" panose="02020603050405020304" pitchFamily="18" charset="0"/>
                <a:cs typeface="Times New Roman" panose="02020603050405020304" pitchFamily="18" charset="0"/>
              </a:rPr>
              <a:t> cost for doing a task.</a:t>
            </a:r>
          </a:p>
          <a:p>
            <a:pPr lvl="1" algn="just">
              <a:lnSpc>
                <a:spcPct val="150000"/>
              </a:lnSpc>
            </a:pPr>
            <a:r>
              <a:rPr lang="en-US" sz="2800" dirty="0">
                <a:latin typeface="Times New Roman" panose="02020603050405020304" pitchFamily="18" charset="0"/>
                <a:cs typeface="Times New Roman" panose="02020603050405020304" pitchFamily="18" charset="0"/>
              </a:rPr>
              <a:t> The </a:t>
            </a:r>
            <a:r>
              <a:rPr lang="en-US" sz="2800" b="1" dirty="0">
                <a:latin typeface="Times New Roman" panose="02020603050405020304" pitchFamily="18" charset="0"/>
                <a:cs typeface="Times New Roman" panose="02020603050405020304" pitchFamily="18" charset="0"/>
              </a:rPr>
              <a:t>maximum</a:t>
            </a:r>
            <a:r>
              <a:rPr lang="en-US" sz="2800" dirty="0">
                <a:latin typeface="Times New Roman" panose="02020603050405020304" pitchFamily="18" charset="0"/>
                <a:cs typeface="Times New Roman" panose="02020603050405020304" pitchFamily="18" charset="0"/>
              </a:rPr>
              <a:t> power that can be generated by a device.</a:t>
            </a:r>
          </a:p>
          <a:p>
            <a:pPr algn="just">
              <a:lnSpc>
                <a:spcPct val="150000"/>
              </a:lnSpc>
            </a:pPr>
            <a:r>
              <a:rPr lang="en-US" dirty="0">
                <a:latin typeface="Times New Roman" panose="02020603050405020304" pitchFamily="18" charset="0"/>
                <a:cs typeface="Times New Roman" panose="02020603050405020304" pitchFamily="18" charset="0"/>
              </a:rPr>
              <a:t> Many of these problems can be solved by finding the appropriate function and then using techniques of calculus to find the maximum or the minimum value required.</a:t>
            </a:r>
          </a:p>
        </p:txBody>
      </p:sp>
    </p:spTree>
    <p:extLst>
      <p:ext uri="{BB962C8B-B14F-4D97-AF65-F5344CB8AC3E}">
        <p14:creationId xmlns:p14="http://schemas.microsoft.com/office/powerpoint/2010/main" val="12364414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592C9-6116-16CF-6925-B0ED95F427F3}"/>
              </a:ext>
            </a:extLst>
          </p:cNvPr>
          <p:cNvSpPr>
            <a:spLocks noGrp="1"/>
          </p:cNvSpPr>
          <p:nvPr>
            <p:ph type="title"/>
          </p:nvPr>
        </p:nvSpPr>
        <p:spPr/>
        <p:txBody>
          <a:bodyPr/>
          <a:lstStyle/>
          <a:p>
            <a:r>
              <a:rPr lang="en-US" dirty="0"/>
              <a:t>Optimization Vocabulary </a:t>
            </a:r>
          </a:p>
        </p:txBody>
      </p:sp>
      <p:sp>
        <p:nvSpPr>
          <p:cNvPr id="3" name="Content Placeholder 2">
            <a:extLst>
              <a:ext uri="{FF2B5EF4-FFF2-40B4-BE49-F238E27FC236}">
                <a16:creationId xmlns:a16="http://schemas.microsoft.com/office/drawing/2014/main" id="{24A63A7A-9962-E62C-4AF1-500AA99D3C04}"/>
              </a:ext>
            </a:extLst>
          </p:cNvPr>
          <p:cNvSpPr>
            <a:spLocks noGrp="1"/>
          </p:cNvSpPr>
          <p:nvPr>
            <p:ph idx="1"/>
          </p:nvPr>
        </p:nvSpPr>
        <p:spPr/>
        <p:txBody>
          <a:bodyPr/>
          <a:lstStyle/>
          <a:p>
            <a:pPr>
              <a:lnSpc>
                <a:spcPct val="150000"/>
              </a:lnSpc>
            </a:pPr>
            <a:r>
              <a:rPr lang="en-US" sz="3200" dirty="0">
                <a:latin typeface="Times New Roman" panose="02020603050405020304" pitchFamily="18" charset="0"/>
                <a:cs typeface="Times New Roman" panose="02020603050405020304" pitchFamily="18" charset="0"/>
              </a:rPr>
              <a:t>Your basic optimization problem consists of</a:t>
            </a:r>
          </a:p>
          <a:p>
            <a:pPr lvl="1">
              <a:lnSpc>
                <a:spcPct val="150000"/>
              </a:lnSpc>
            </a:pPr>
            <a:r>
              <a:rPr lang="en-US" sz="2800" dirty="0">
                <a:latin typeface="Times New Roman" panose="02020603050405020304" pitchFamily="18" charset="0"/>
                <a:cs typeface="Times New Roman" panose="02020603050405020304" pitchFamily="18" charset="0"/>
              </a:rPr>
              <a:t> The </a:t>
            </a:r>
            <a:r>
              <a:rPr lang="en-US" sz="2800" b="1" dirty="0">
                <a:solidFill>
                  <a:srgbClr val="0070C0"/>
                </a:solidFill>
                <a:latin typeface="Times New Roman" panose="02020603050405020304" pitchFamily="18" charset="0"/>
                <a:cs typeface="Times New Roman" panose="02020603050405020304" pitchFamily="18" charset="0"/>
              </a:rPr>
              <a:t>objective function(Fitness)</a:t>
            </a:r>
            <a:r>
              <a:rPr lang="en-US" sz="2800" dirty="0">
                <a:latin typeface="Times New Roman" panose="02020603050405020304" pitchFamily="18" charset="0"/>
                <a:cs typeface="Times New Roman" panose="02020603050405020304" pitchFamily="18" charset="0"/>
              </a:rPr>
              <a:t>, f(x), which is the output you’re trying to maximize or minimize.</a:t>
            </a:r>
          </a:p>
          <a:p>
            <a:pPr lvl="1">
              <a:lnSpc>
                <a:spcPct val="150000"/>
              </a:lnSpc>
            </a:pPr>
            <a:r>
              <a:rPr lang="en-US" sz="2800" b="1" dirty="0">
                <a:latin typeface="Times New Roman" panose="02020603050405020304" pitchFamily="18" charset="0"/>
                <a:cs typeface="Times New Roman" panose="02020603050405020304" pitchFamily="18" charset="0"/>
              </a:rPr>
              <a:t>Variables</a:t>
            </a:r>
            <a:r>
              <a:rPr lang="en-US" sz="2800" dirty="0">
                <a:latin typeface="Times New Roman" panose="02020603050405020304" pitchFamily="18" charset="0"/>
                <a:cs typeface="Times New Roman" panose="02020603050405020304" pitchFamily="18" charset="0"/>
              </a:rPr>
              <a:t>, x1 x2 x3 and so on, which are the inputs – things you can control.</a:t>
            </a:r>
          </a:p>
          <a:p>
            <a:pPr lvl="1">
              <a:lnSpc>
                <a:spcPct val="150000"/>
              </a:lnSpc>
            </a:pPr>
            <a:r>
              <a:rPr lang="en-US" sz="2800" b="1" dirty="0">
                <a:latin typeface="Times New Roman" panose="02020603050405020304" pitchFamily="18" charset="0"/>
                <a:cs typeface="Times New Roman" panose="02020603050405020304" pitchFamily="18" charset="0"/>
              </a:rPr>
              <a:t>constraints</a:t>
            </a:r>
            <a:endParaRPr lang="en-US"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4FE42954-FB84-EC3E-222B-62B9E3F52CDE}"/>
              </a:ext>
            </a:extLst>
          </p:cNvPr>
          <p:cNvSpPr txBox="1"/>
          <p:nvPr/>
        </p:nvSpPr>
        <p:spPr>
          <a:xfrm>
            <a:off x="1361440" y="5573997"/>
            <a:ext cx="8442960" cy="307777"/>
          </a:xfrm>
          <a:prstGeom prst="rect">
            <a:avLst/>
          </a:prstGeom>
          <a:noFill/>
        </p:spPr>
        <p:txBody>
          <a:bodyPr wrap="square">
            <a:spAutoFit/>
          </a:bodyPr>
          <a:lstStyle/>
          <a:p>
            <a:r>
              <a:rPr lang="en-US" dirty="0"/>
              <a:t>https://web.stanford.edu/group/sisl/k12/optimization/MO-unit1-pdfs/1.1optimization.pdf</a:t>
            </a:r>
          </a:p>
        </p:txBody>
      </p:sp>
    </p:spTree>
    <p:extLst>
      <p:ext uri="{BB962C8B-B14F-4D97-AF65-F5344CB8AC3E}">
        <p14:creationId xmlns:p14="http://schemas.microsoft.com/office/powerpoint/2010/main" val="2594691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7314-DE20-7674-4253-EF4872C8A3D4}"/>
              </a:ext>
            </a:extLst>
          </p:cNvPr>
          <p:cNvSpPr>
            <a:spLocks noGrp="1"/>
          </p:cNvSpPr>
          <p:nvPr>
            <p:ph type="title"/>
          </p:nvPr>
        </p:nvSpPr>
        <p:spPr/>
        <p:txBody>
          <a:bodyPr/>
          <a:lstStyle/>
          <a:p>
            <a:r>
              <a:rPr lang="en-US" dirty="0"/>
              <a:t>Absolute Extrema</a:t>
            </a:r>
          </a:p>
        </p:txBody>
      </p:sp>
      <p:sp>
        <p:nvSpPr>
          <p:cNvPr id="3" name="Content Placeholder 2">
            <a:extLst>
              <a:ext uri="{FF2B5EF4-FFF2-40B4-BE49-F238E27FC236}">
                <a16:creationId xmlns:a16="http://schemas.microsoft.com/office/drawing/2014/main" id="{1E1F4CCD-A4D2-3C84-6897-FBACC9D5605D}"/>
              </a:ext>
            </a:extLst>
          </p:cNvPr>
          <p:cNvSpPr>
            <a:spLocks noGrp="1"/>
          </p:cNvSpPr>
          <p:nvPr>
            <p:ph idx="1"/>
          </p:nvPr>
        </p:nvSpPr>
        <p:spPr/>
        <p:txBody>
          <a:bodyPr>
            <a:normAutofit/>
          </a:bodyPr>
          <a:lstStyle/>
          <a:p>
            <a:pPr>
              <a:lnSpc>
                <a:spcPct val="150000"/>
              </a:lnSpc>
            </a:pPr>
            <a:r>
              <a:rPr lang="en-US" sz="2400" dirty="0">
                <a:latin typeface="Times New Roman" panose="02020603050405020304" pitchFamily="18" charset="0"/>
                <a:cs typeface="Times New Roman" panose="02020603050405020304" pitchFamily="18" charset="0"/>
              </a:rPr>
              <a:t>Absolute extrema represents the highest and lowest points on a curve.</a:t>
            </a:r>
          </a:p>
          <a:p>
            <a:pPr>
              <a:lnSpc>
                <a:spcPct val="150000"/>
              </a:lnSpc>
            </a:pPr>
            <a:r>
              <a:rPr lang="en-US" sz="2400" dirty="0">
                <a:latin typeface="Times New Roman" panose="02020603050405020304" pitchFamily="18" charset="0"/>
                <a:cs typeface="Times New Roman" panose="02020603050405020304" pitchFamily="18" charset="0"/>
              </a:rPr>
              <a:t> the highest point (absolute </a:t>
            </a:r>
            <a:r>
              <a:rPr lang="en-US" sz="2400" b="1" dirty="0">
                <a:latin typeface="Times New Roman" panose="02020603050405020304" pitchFamily="18" charset="0"/>
                <a:cs typeface="Times New Roman" panose="02020603050405020304" pitchFamily="18" charset="0"/>
              </a:rPr>
              <a:t>maximum</a:t>
            </a:r>
            <a:r>
              <a:rPr lang="en-US" sz="2400" dirty="0">
                <a:latin typeface="Times New Roman" panose="02020603050405020304" pitchFamily="18" charset="0"/>
                <a:cs typeface="Times New Roman" panose="02020603050405020304" pitchFamily="18" charset="0"/>
              </a:rPr>
              <a:t>) and the lowest point (absolute </a:t>
            </a:r>
            <a:r>
              <a:rPr lang="en-US" sz="2400" b="1" dirty="0">
                <a:latin typeface="Times New Roman" panose="02020603050405020304" pitchFamily="18" charset="0"/>
                <a:cs typeface="Times New Roman" panose="02020603050405020304" pitchFamily="18" charset="0"/>
              </a:rPr>
              <a:t>minimum</a:t>
            </a:r>
            <a:r>
              <a:rPr lang="en-US" sz="2400" dirty="0">
                <a:latin typeface="Times New Roman" panose="02020603050405020304" pitchFamily="18" charset="0"/>
                <a:cs typeface="Times New Roman" panose="02020603050405020304" pitchFamily="18" charset="0"/>
              </a:rPr>
              <a:t>) </a:t>
            </a:r>
          </a:p>
        </p:txBody>
      </p:sp>
      <p:pic>
        <p:nvPicPr>
          <p:cNvPr id="1028" name="Picture 4" descr="minimum vs maximum">
            <a:extLst>
              <a:ext uri="{FF2B5EF4-FFF2-40B4-BE49-F238E27FC236}">
                <a16:creationId xmlns:a16="http://schemas.microsoft.com/office/drawing/2014/main" id="{81CE6F4F-A32B-D5B8-7285-78984999DC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296"/>
          <a:stretch/>
        </p:blipFill>
        <p:spPr bwMode="auto">
          <a:xfrm>
            <a:off x="-172720" y="2496385"/>
            <a:ext cx="12192000" cy="5191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073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252B2-FCCF-5114-B2CF-ED7EE7660BE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First Derivative Test</a:t>
            </a:r>
            <a:endParaRPr lang="en-US" dirty="0"/>
          </a:p>
        </p:txBody>
      </p:sp>
      <p:sp>
        <p:nvSpPr>
          <p:cNvPr id="3" name="Content Placeholder 2">
            <a:extLst>
              <a:ext uri="{FF2B5EF4-FFF2-40B4-BE49-F238E27FC236}">
                <a16:creationId xmlns:a16="http://schemas.microsoft.com/office/drawing/2014/main" id="{3D3FC327-22A3-3C2A-0674-E3EA24DA8948}"/>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The </a:t>
            </a:r>
            <a:r>
              <a:rPr lang="en-US" b="1" dirty="0">
                <a:solidFill>
                  <a:schemeClr val="accent6">
                    <a:lumMod val="50000"/>
                  </a:schemeClr>
                </a:solidFill>
                <a:latin typeface="Times New Roman" panose="02020603050405020304" pitchFamily="18" charset="0"/>
                <a:cs typeface="Times New Roman" panose="02020603050405020304" pitchFamily="18" charset="0"/>
              </a:rPr>
              <a:t>first derivative </a:t>
            </a:r>
            <a:r>
              <a:rPr lang="en-US" dirty="0">
                <a:latin typeface="Times New Roman" panose="02020603050405020304" pitchFamily="18" charset="0"/>
                <a:cs typeface="Times New Roman" panose="02020603050405020304" pitchFamily="18" charset="0"/>
              </a:rPr>
              <a:t>test helps in finding the turning points, where the function output has a maximum value or a minimum value. For the first derivative test. </a:t>
            </a:r>
          </a:p>
        </p:txBody>
      </p:sp>
      <p:pic>
        <p:nvPicPr>
          <p:cNvPr id="4100" name="Picture 4" descr="First Derivative Test">
            <a:extLst>
              <a:ext uri="{FF2B5EF4-FFF2-40B4-BE49-F238E27FC236}">
                <a16:creationId xmlns:a16="http://schemas.microsoft.com/office/drawing/2014/main" id="{382BC349-D448-8E36-228F-32DB5A827D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916" b="12212"/>
          <a:stretch/>
        </p:blipFill>
        <p:spPr bwMode="auto">
          <a:xfrm>
            <a:off x="3192463" y="3546676"/>
            <a:ext cx="6619875" cy="2675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812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1EFBC-ABF4-41F9-1484-96B73F830F0E}"/>
              </a:ext>
            </a:extLst>
          </p:cNvPr>
          <p:cNvSpPr>
            <a:spLocks noGrp="1"/>
          </p:cNvSpPr>
          <p:nvPr>
            <p:ph type="title"/>
          </p:nvPr>
        </p:nvSpPr>
        <p:spPr/>
        <p:txBody>
          <a:bodyPr/>
          <a:lstStyle/>
          <a:p>
            <a:r>
              <a:rPr lang="en-US" dirty="0"/>
              <a:t> Finding critical numbers</a:t>
            </a:r>
          </a:p>
        </p:txBody>
      </p:sp>
      <p:sp>
        <p:nvSpPr>
          <p:cNvPr id="3" name="Content Placeholder 2">
            <a:extLst>
              <a:ext uri="{FF2B5EF4-FFF2-40B4-BE49-F238E27FC236}">
                <a16:creationId xmlns:a16="http://schemas.microsoft.com/office/drawing/2014/main" id="{83121B09-B2D4-40C4-1BB7-126D8C3EA4C2}"/>
              </a:ext>
            </a:extLst>
          </p:cNvPr>
          <p:cNvSpPr>
            <a:spLocks noGrp="1"/>
          </p:cNvSpPr>
          <p:nvPr>
            <p:ph idx="1"/>
          </p:nvPr>
        </p:nvSpPr>
        <p:spPr/>
        <p:txBody>
          <a:bodyPr/>
          <a:lstStyle/>
          <a:p>
            <a:r>
              <a:rPr lang="en-US" dirty="0"/>
              <a:t>A critical number of a function f is a number c in the domain such that f’ (c) = 0</a:t>
            </a:r>
          </a:p>
        </p:txBody>
      </p:sp>
      <p:pic>
        <p:nvPicPr>
          <p:cNvPr id="2050" name="Picture 2" descr="how to find critical points">
            <a:extLst>
              <a:ext uri="{FF2B5EF4-FFF2-40B4-BE49-F238E27FC236}">
                <a16:creationId xmlns:a16="http://schemas.microsoft.com/office/drawing/2014/main" id="{471B0367-2614-5E37-B4BE-DAE693D56E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0160" y="1200150"/>
            <a:ext cx="10058400" cy="565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099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50C7A-9842-F282-990C-D8B0EAFD7E34}"/>
              </a:ext>
            </a:extLst>
          </p:cNvPr>
          <p:cNvSpPr>
            <a:spLocks noGrp="1"/>
          </p:cNvSpPr>
          <p:nvPr>
            <p:ph type="title"/>
          </p:nvPr>
        </p:nvSpPr>
        <p:spPr/>
        <p:txBody>
          <a:bodyPr/>
          <a:lstStyle/>
          <a:p>
            <a:r>
              <a:rPr lang="en-US" dirty="0"/>
              <a:t>Finding Critical Numbers</a:t>
            </a:r>
          </a:p>
        </p:txBody>
      </p:sp>
      <p:sp>
        <p:nvSpPr>
          <p:cNvPr id="3" name="Content Placeholder 2">
            <a:extLst>
              <a:ext uri="{FF2B5EF4-FFF2-40B4-BE49-F238E27FC236}">
                <a16:creationId xmlns:a16="http://schemas.microsoft.com/office/drawing/2014/main" id="{6DE1460A-893C-A60C-FCB6-3525D562D4DA}"/>
              </a:ext>
            </a:extLst>
          </p:cNvPr>
          <p:cNvSpPr>
            <a:spLocks noGrp="1"/>
          </p:cNvSpPr>
          <p:nvPr>
            <p:ph idx="1"/>
          </p:nvPr>
        </p:nvSpPr>
        <p:spPr/>
        <p:txBody>
          <a:bodyPr/>
          <a:lstStyle/>
          <a:p>
            <a:pPr algn="l"/>
            <a:r>
              <a:rPr lang="en-US" b="0" i="0" dirty="0">
                <a:solidFill>
                  <a:schemeClr val="tx1"/>
                </a:solidFill>
                <a:effectLst/>
                <a:latin typeface="Times New Roman" panose="02020603050405020304" pitchFamily="18" charset="0"/>
                <a:cs typeface="Times New Roman" panose="02020603050405020304" pitchFamily="18" charset="0"/>
              </a:rPr>
              <a:t>Find the following function’s global maximum and global minimum values on the indicated interval.</a:t>
            </a:r>
          </a:p>
          <a:p>
            <a:pPr algn="l"/>
            <a:endParaRPr lang="en-US" dirty="0">
              <a:solidFill>
                <a:schemeClr val="tx1"/>
              </a:solidFill>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lvl="1"/>
            <a:r>
              <a:rPr lang="en-US" b="0" i="0" dirty="0">
                <a:solidFill>
                  <a:schemeClr val="tx1"/>
                </a:solidFill>
                <a:effectLst/>
                <a:latin typeface="Times New Roman" panose="02020603050405020304" pitchFamily="18" charset="0"/>
                <a:cs typeface="Times New Roman" panose="02020603050405020304" pitchFamily="18" charset="0"/>
              </a:rPr>
              <a:t>First, we find all possible critical numbers by setting the derivative equal to zero.</a:t>
            </a:r>
          </a:p>
          <a:p>
            <a:pPr marL="50800" indent="0">
              <a:buNone/>
            </a:pPr>
            <a:br>
              <a:rPr lang="en-US" dirty="0"/>
            </a:br>
            <a:endParaRPr lang="en-US" dirty="0"/>
          </a:p>
        </p:txBody>
      </p:sp>
      <p:pic>
        <p:nvPicPr>
          <p:cNvPr id="5" name="Picture 4">
            <a:extLst>
              <a:ext uri="{FF2B5EF4-FFF2-40B4-BE49-F238E27FC236}">
                <a16:creationId xmlns:a16="http://schemas.microsoft.com/office/drawing/2014/main" id="{FB270471-B23F-3101-E919-B576BD09D07A}"/>
              </a:ext>
            </a:extLst>
          </p:cNvPr>
          <p:cNvPicPr>
            <a:picLocks noChangeAspect="1"/>
          </p:cNvPicPr>
          <p:nvPr/>
        </p:nvPicPr>
        <p:blipFill>
          <a:blip r:embed="rId2"/>
          <a:stretch>
            <a:fillRect/>
          </a:stretch>
        </p:blipFill>
        <p:spPr>
          <a:xfrm>
            <a:off x="4429760" y="2196449"/>
            <a:ext cx="4756854" cy="1090816"/>
          </a:xfrm>
          <a:prstGeom prst="rect">
            <a:avLst/>
          </a:prstGeom>
        </p:spPr>
      </p:pic>
      <p:pic>
        <p:nvPicPr>
          <p:cNvPr id="7" name="Picture 6">
            <a:extLst>
              <a:ext uri="{FF2B5EF4-FFF2-40B4-BE49-F238E27FC236}">
                <a16:creationId xmlns:a16="http://schemas.microsoft.com/office/drawing/2014/main" id="{C6F12C41-E034-EF66-9F21-0131A7B8734B}"/>
              </a:ext>
            </a:extLst>
          </p:cNvPr>
          <p:cNvPicPr>
            <a:picLocks noChangeAspect="1"/>
          </p:cNvPicPr>
          <p:nvPr/>
        </p:nvPicPr>
        <p:blipFill>
          <a:blip r:embed="rId3"/>
          <a:stretch>
            <a:fillRect/>
          </a:stretch>
        </p:blipFill>
        <p:spPr>
          <a:xfrm>
            <a:off x="4426814" y="4531966"/>
            <a:ext cx="3640225" cy="1659943"/>
          </a:xfrm>
          <a:prstGeom prst="rect">
            <a:avLst/>
          </a:prstGeom>
        </p:spPr>
      </p:pic>
    </p:spTree>
    <p:extLst>
      <p:ext uri="{BB962C8B-B14F-4D97-AF65-F5344CB8AC3E}">
        <p14:creationId xmlns:p14="http://schemas.microsoft.com/office/powerpoint/2010/main" val="3077877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50C7A-9842-F282-990C-D8B0EAFD7E34}"/>
              </a:ext>
            </a:extLst>
          </p:cNvPr>
          <p:cNvSpPr>
            <a:spLocks noGrp="1"/>
          </p:cNvSpPr>
          <p:nvPr>
            <p:ph type="title"/>
          </p:nvPr>
        </p:nvSpPr>
        <p:spPr/>
        <p:txBody>
          <a:bodyPr/>
          <a:lstStyle/>
          <a:p>
            <a:r>
              <a:rPr lang="en-US" dirty="0"/>
              <a:t>Finding Critical Numbers</a:t>
            </a:r>
          </a:p>
        </p:txBody>
      </p:sp>
      <p:sp>
        <p:nvSpPr>
          <p:cNvPr id="3" name="Content Placeholder 2">
            <a:extLst>
              <a:ext uri="{FF2B5EF4-FFF2-40B4-BE49-F238E27FC236}">
                <a16:creationId xmlns:a16="http://schemas.microsoft.com/office/drawing/2014/main" id="{6DE1460A-893C-A60C-FCB6-3525D562D4DA}"/>
              </a:ext>
            </a:extLst>
          </p:cNvPr>
          <p:cNvSpPr>
            <a:spLocks noGrp="1"/>
          </p:cNvSpPr>
          <p:nvPr>
            <p:ph idx="1"/>
          </p:nvPr>
        </p:nvSpPr>
        <p:spPr/>
        <p:txBody>
          <a:bodyPr/>
          <a:lstStyle/>
          <a:p>
            <a:pPr algn="l"/>
            <a:endParaRPr lang="en-US" dirty="0">
              <a:solidFill>
                <a:schemeClr val="tx1"/>
              </a:solidFill>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marL="50800" indent="0">
              <a:buNone/>
            </a:pPr>
            <a:br>
              <a:rPr lang="en-US" dirty="0"/>
            </a:br>
            <a:endParaRPr lang="en-US" dirty="0"/>
          </a:p>
        </p:txBody>
      </p:sp>
      <p:pic>
        <p:nvPicPr>
          <p:cNvPr id="5" name="Picture 4">
            <a:extLst>
              <a:ext uri="{FF2B5EF4-FFF2-40B4-BE49-F238E27FC236}">
                <a16:creationId xmlns:a16="http://schemas.microsoft.com/office/drawing/2014/main" id="{FB270471-B23F-3101-E919-B576BD09D07A}"/>
              </a:ext>
            </a:extLst>
          </p:cNvPr>
          <p:cNvPicPr>
            <a:picLocks noChangeAspect="1"/>
          </p:cNvPicPr>
          <p:nvPr/>
        </p:nvPicPr>
        <p:blipFill>
          <a:blip r:embed="rId2"/>
          <a:stretch>
            <a:fillRect/>
          </a:stretch>
        </p:blipFill>
        <p:spPr>
          <a:xfrm>
            <a:off x="1339145" y="1031477"/>
            <a:ext cx="4756854" cy="1090816"/>
          </a:xfrm>
          <a:prstGeom prst="rect">
            <a:avLst/>
          </a:prstGeom>
        </p:spPr>
      </p:pic>
      <p:pic>
        <p:nvPicPr>
          <p:cNvPr id="9" name="Picture 8">
            <a:extLst>
              <a:ext uri="{FF2B5EF4-FFF2-40B4-BE49-F238E27FC236}">
                <a16:creationId xmlns:a16="http://schemas.microsoft.com/office/drawing/2014/main" id="{7F4AB9C5-EC1A-ED56-7E6E-DEAB36D7C6B4}"/>
              </a:ext>
            </a:extLst>
          </p:cNvPr>
          <p:cNvPicPr>
            <a:picLocks noChangeAspect="1"/>
          </p:cNvPicPr>
          <p:nvPr/>
        </p:nvPicPr>
        <p:blipFill>
          <a:blip r:embed="rId3"/>
          <a:stretch>
            <a:fillRect/>
          </a:stretch>
        </p:blipFill>
        <p:spPr>
          <a:xfrm>
            <a:off x="3244881" y="3183778"/>
            <a:ext cx="5452080" cy="2021812"/>
          </a:xfrm>
          <a:prstGeom prst="rect">
            <a:avLst/>
          </a:prstGeom>
        </p:spPr>
      </p:pic>
      <p:sp>
        <p:nvSpPr>
          <p:cNvPr id="11" name="TextBox 10">
            <a:extLst>
              <a:ext uri="{FF2B5EF4-FFF2-40B4-BE49-F238E27FC236}">
                <a16:creationId xmlns:a16="http://schemas.microsoft.com/office/drawing/2014/main" id="{071EEC2F-1599-23CC-E61B-A12D48087661}"/>
              </a:ext>
            </a:extLst>
          </p:cNvPr>
          <p:cNvSpPr txBox="1"/>
          <p:nvPr/>
        </p:nvSpPr>
        <p:spPr>
          <a:xfrm>
            <a:off x="1087120" y="2215438"/>
            <a:ext cx="10210800" cy="1261884"/>
          </a:xfrm>
          <a:prstGeom prst="rect">
            <a:avLst/>
          </a:prstGeom>
          <a:noFill/>
        </p:spPr>
        <p:txBody>
          <a:bodyPr wrap="square">
            <a:spAutoFit/>
          </a:bodyPr>
          <a:lstStyle/>
          <a:p>
            <a:pPr algn="l"/>
            <a:r>
              <a:rPr lang="en-US" sz="2400" b="0" i="0" dirty="0">
                <a:solidFill>
                  <a:srgbClr val="444444"/>
                </a:solidFill>
                <a:effectLst/>
                <a:latin typeface="Times New Roman" panose="02020603050405020304" pitchFamily="18" charset="0"/>
                <a:cs typeface="Times New Roman" panose="02020603050405020304" pitchFamily="18" charset="0"/>
              </a:rPr>
              <a:t>Now we substitute the critical number and both endpoints into the function to determine absolute extrema.</a:t>
            </a:r>
          </a:p>
          <a:p>
            <a:br>
              <a:rPr lang="en-US" dirty="0"/>
            </a:br>
            <a:endParaRPr lang="en-US" dirty="0"/>
          </a:p>
        </p:txBody>
      </p:sp>
    </p:spTree>
    <p:extLst>
      <p:ext uri="{BB962C8B-B14F-4D97-AF65-F5344CB8AC3E}">
        <p14:creationId xmlns:p14="http://schemas.microsoft.com/office/powerpoint/2010/main" val="1537923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50C7A-9842-F282-990C-D8B0EAFD7E34}"/>
              </a:ext>
            </a:extLst>
          </p:cNvPr>
          <p:cNvSpPr>
            <a:spLocks noGrp="1"/>
          </p:cNvSpPr>
          <p:nvPr>
            <p:ph type="title"/>
          </p:nvPr>
        </p:nvSpPr>
        <p:spPr/>
        <p:txBody>
          <a:bodyPr/>
          <a:lstStyle/>
          <a:p>
            <a:r>
              <a:rPr lang="en-US" dirty="0"/>
              <a:t>Finding Critical Numbers</a:t>
            </a:r>
          </a:p>
        </p:txBody>
      </p:sp>
      <p:sp>
        <p:nvSpPr>
          <p:cNvPr id="3" name="Content Placeholder 2">
            <a:extLst>
              <a:ext uri="{FF2B5EF4-FFF2-40B4-BE49-F238E27FC236}">
                <a16:creationId xmlns:a16="http://schemas.microsoft.com/office/drawing/2014/main" id="{6DE1460A-893C-A60C-FCB6-3525D562D4DA}"/>
              </a:ext>
            </a:extLst>
          </p:cNvPr>
          <p:cNvSpPr>
            <a:spLocks noGrp="1"/>
          </p:cNvSpPr>
          <p:nvPr>
            <p:ph idx="1"/>
          </p:nvPr>
        </p:nvSpPr>
        <p:spPr/>
        <p:txBody>
          <a:bodyPr/>
          <a:lstStyle/>
          <a:p>
            <a:pPr algn="l"/>
            <a:endParaRPr lang="en-US" dirty="0">
              <a:solidFill>
                <a:schemeClr val="tx1"/>
              </a:solidFill>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algn="l"/>
            <a:endParaRPr lang="en-US" b="0" i="0" dirty="0">
              <a:solidFill>
                <a:schemeClr val="tx1"/>
              </a:solidFill>
              <a:effectLst/>
              <a:latin typeface="Times New Roman" panose="02020603050405020304" pitchFamily="18" charset="0"/>
              <a:cs typeface="Times New Roman" panose="02020603050405020304" pitchFamily="18" charset="0"/>
            </a:endParaRPr>
          </a:p>
          <a:p>
            <a:pPr marL="50800" indent="0">
              <a:buNone/>
            </a:pPr>
            <a:br>
              <a:rPr lang="en-US" dirty="0"/>
            </a:br>
            <a:endParaRPr lang="en-US" dirty="0"/>
          </a:p>
        </p:txBody>
      </p:sp>
      <p:sp>
        <p:nvSpPr>
          <p:cNvPr id="11" name="TextBox 10">
            <a:extLst>
              <a:ext uri="{FF2B5EF4-FFF2-40B4-BE49-F238E27FC236}">
                <a16:creationId xmlns:a16="http://schemas.microsoft.com/office/drawing/2014/main" id="{071EEC2F-1599-23CC-E61B-A12D48087661}"/>
              </a:ext>
            </a:extLst>
          </p:cNvPr>
          <p:cNvSpPr txBox="1"/>
          <p:nvPr/>
        </p:nvSpPr>
        <p:spPr>
          <a:xfrm>
            <a:off x="865521" y="1413246"/>
            <a:ext cx="10210800" cy="1261884"/>
          </a:xfrm>
          <a:prstGeom prst="rect">
            <a:avLst/>
          </a:prstGeom>
          <a:noFill/>
        </p:spPr>
        <p:txBody>
          <a:bodyPr wrap="square">
            <a:spAutoFit/>
          </a:bodyPr>
          <a:lstStyle/>
          <a:p>
            <a:pPr algn="l"/>
            <a:r>
              <a:rPr lang="en-US" sz="2400" b="0" i="0" dirty="0">
                <a:solidFill>
                  <a:srgbClr val="444444"/>
                </a:solidFill>
                <a:effectLst/>
                <a:latin typeface="Times New Roman" panose="02020603050405020304" pitchFamily="18" charset="0"/>
                <a:cs typeface="Times New Roman" panose="02020603050405020304" pitchFamily="18" charset="0"/>
              </a:rPr>
              <a:t>This means the absolute minimum value is -22 and is when x = 3</a:t>
            </a:r>
          </a:p>
          <a:p>
            <a:pPr algn="l"/>
            <a:r>
              <a:rPr lang="en-US" sz="2400" b="0" i="0" dirty="0">
                <a:solidFill>
                  <a:srgbClr val="444444"/>
                </a:solidFill>
                <a:effectLst/>
                <a:latin typeface="Times New Roman" panose="02020603050405020304" pitchFamily="18" charset="0"/>
                <a:cs typeface="Times New Roman" panose="02020603050405020304" pitchFamily="18" charset="0"/>
              </a:rPr>
              <a:t>The absolute maximum value is 26 when x = 7.</a:t>
            </a:r>
          </a:p>
          <a:p>
            <a:br>
              <a:rPr lang="en-US" dirty="0"/>
            </a:br>
            <a:endParaRPr lang="en-US" dirty="0"/>
          </a:p>
        </p:txBody>
      </p:sp>
      <p:pic>
        <p:nvPicPr>
          <p:cNvPr id="3074" name="Picture 2" descr="absolute extrema continuous function example">
            <a:extLst>
              <a:ext uri="{FF2B5EF4-FFF2-40B4-BE49-F238E27FC236}">
                <a16:creationId xmlns:a16="http://schemas.microsoft.com/office/drawing/2014/main" id="{30C0EE53-DBB4-2117-BDBC-8DF72EF99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9280" y="1918500"/>
            <a:ext cx="7650480" cy="4303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338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43246-6420-83C7-90DA-87EF9D049E29}"/>
              </a:ext>
            </a:extLst>
          </p:cNvPr>
          <p:cNvSpPr>
            <a:spLocks noGrp="1"/>
          </p:cNvSpPr>
          <p:nvPr>
            <p:ph type="title"/>
          </p:nvPr>
        </p:nvSpPr>
        <p:spPr/>
        <p:txBody>
          <a:bodyPr/>
          <a:lstStyle/>
          <a:p>
            <a:r>
              <a:rPr lang="en-US" dirty="0"/>
              <a:t>Local and Global Maxima and Minima </a:t>
            </a:r>
          </a:p>
        </p:txBody>
      </p:sp>
      <p:pic>
        <p:nvPicPr>
          <p:cNvPr id="7" name="Content Placeholder 6">
            <a:extLst>
              <a:ext uri="{FF2B5EF4-FFF2-40B4-BE49-F238E27FC236}">
                <a16:creationId xmlns:a16="http://schemas.microsoft.com/office/drawing/2014/main" id="{6F3F8965-8BCE-676B-B3C7-2EB97990D9E8}"/>
              </a:ext>
            </a:extLst>
          </p:cNvPr>
          <p:cNvPicPr>
            <a:picLocks noGrp="1" noChangeAspect="1"/>
          </p:cNvPicPr>
          <p:nvPr>
            <p:ph idx="1"/>
          </p:nvPr>
        </p:nvPicPr>
        <p:blipFill>
          <a:blip r:embed="rId2"/>
          <a:stretch>
            <a:fillRect/>
          </a:stretch>
        </p:blipFill>
        <p:spPr bwMode="auto">
          <a:xfrm>
            <a:off x="2265680" y="1330169"/>
            <a:ext cx="7101839" cy="4493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950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8B82E-E9E9-C25C-7F95-A95110ABD564}"/>
              </a:ext>
            </a:extLst>
          </p:cNvPr>
          <p:cNvSpPr>
            <a:spLocks noGrp="1"/>
          </p:cNvSpPr>
          <p:nvPr>
            <p:ph type="title"/>
          </p:nvPr>
        </p:nvSpPr>
        <p:spPr/>
        <p:txBody>
          <a:bodyPr/>
          <a:lstStyle/>
          <a:p>
            <a:r>
              <a:rPr lang="en-US" dirty="0"/>
              <a:t>What is the Cost Function?</a:t>
            </a:r>
          </a:p>
        </p:txBody>
      </p:sp>
      <p:sp>
        <p:nvSpPr>
          <p:cNvPr id="3" name="Content Placeholder 2">
            <a:extLst>
              <a:ext uri="{FF2B5EF4-FFF2-40B4-BE49-F238E27FC236}">
                <a16:creationId xmlns:a16="http://schemas.microsoft.com/office/drawing/2014/main" id="{51B81DFC-C5C0-260F-F40F-ABAD45B04804}"/>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goal is to find a set of </a:t>
            </a:r>
            <a:r>
              <a:rPr lang="en-US" b="1" dirty="0">
                <a:solidFill>
                  <a:srgbClr val="00B0F0"/>
                </a:solidFill>
                <a:latin typeface="Times New Roman" panose="02020603050405020304" pitchFamily="18" charset="0"/>
                <a:cs typeface="Times New Roman" panose="02020603050405020304" pitchFamily="18" charset="0"/>
              </a:rPr>
              <a:t>weights and biases</a:t>
            </a:r>
            <a:r>
              <a:rPr lang="en-US" dirty="0">
                <a:latin typeface="Times New Roman" panose="02020603050405020304" pitchFamily="18" charset="0"/>
                <a:cs typeface="Times New Roman" panose="02020603050405020304" pitchFamily="18" charset="0"/>
              </a:rPr>
              <a:t> that </a:t>
            </a:r>
            <a:r>
              <a:rPr lang="en-US" b="1" dirty="0">
                <a:solidFill>
                  <a:srgbClr val="FF0000"/>
                </a:solidFill>
                <a:latin typeface="Times New Roman" panose="02020603050405020304" pitchFamily="18" charset="0"/>
                <a:cs typeface="Times New Roman" panose="02020603050405020304" pitchFamily="18" charset="0"/>
              </a:rPr>
              <a:t>minimizes</a:t>
            </a:r>
            <a:r>
              <a:rPr lang="en-US" dirty="0">
                <a:latin typeface="Times New Roman" panose="02020603050405020304" pitchFamily="18" charset="0"/>
                <a:cs typeface="Times New Roman" panose="02020603050405020304" pitchFamily="18" charset="0"/>
              </a:rPr>
              <a:t> the </a:t>
            </a:r>
            <a:r>
              <a:rPr lang="en-US" dirty="0">
                <a:solidFill>
                  <a:srgbClr val="00B0F0"/>
                </a:solidFill>
                <a:latin typeface="Times New Roman" panose="02020603050405020304" pitchFamily="18" charset="0"/>
                <a:cs typeface="Times New Roman" panose="02020603050405020304" pitchFamily="18" charset="0"/>
              </a:rPr>
              <a:t>cost</a:t>
            </a:r>
            <a:r>
              <a:rPr lang="en-US" dirty="0">
                <a:latin typeface="Times New Roman" panose="02020603050405020304" pitchFamily="18" charset="0"/>
                <a:cs typeface="Times New Roman" panose="02020603050405020304" pitchFamily="18" charset="0"/>
              </a:rPr>
              <a:t>. One common function that is often used is the </a:t>
            </a:r>
            <a:r>
              <a:rPr lang="en-US" b="1" dirty="0">
                <a:solidFill>
                  <a:schemeClr val="accent6">
                    <a:lumMod val="50000"/>
                  </a:schemeClr>
                </a:solidFill>
                <a:latin typeface="Times New Roman" panose="02020603050405020304" pitchFamily="18" charset="0"/>
                <a:cs typeface="Times New Roman" panose="02020603050405020304" pitchFamily="18" charset="0"/>
              </a:rPr>
              <a:t>mean squared error</a:t>
            </a:r>
            <a:r>
              <a:rPr lang="en-US" dirty="0">
                <a:latin typeface="Times New Roman" panose="02020603050405020304" pitchFamily="18" charset="0"/>
                <a:cs typeface="Times New Roman" panose="02020603050405020304" pitchFamily="18" charset="0"/>
              </a:rPr>
              <a:t>, which measures the difference between the actual value of y and the estimated value of y (the prediction).</a:t>
            </a:r>
          </a:p>
        </p:txBody>
      </p:sp>
    </p:spTree>
    <p:extLst>
      <p:ext uri="{BB962C8B-B14F-4D97-AF65-F5344CB8AC3E}">
        <p14:creationId xmlns:p14="http://schemas.microsoft.com/office/powerpoint/2010/main" val="542906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8B82E-E9E9-C25C-7F95-A95110ABD564}"/>
              </a:ext>
            </a:extLst>
          </p:cNvPr>
          <p:cNvSpPr>
            <a:spLocks noGrp="1"/>
          </p:cNvSpPr>
          <p:nvPr>
            <p:ph type="title"/>
          </p:nvPr>
        </p:nvSpPr>
        <p:spPr/>
        <p:txBody>
          <a:bodyPr/>
          <a:lstStyle/>
          <a:p>
            <a:r>
              <a:rPr lang="en-US" dirty="0"/>
              <a:t>What is the Cost Function?</a:t>
            </a:r>
          </a:p>
        </p:txBody>
      </p:sp>
      <p:sp>
        <p:nvSpPr>
          <p:cNvPr id="3" name="Content Placeholder 2">
            <a:extLst>
              <a:ext uri="{FF2B5EF4-FFF2-40B4-BE49-F238E27FC236}">
                <a16:creationId xmlns:a16="http://schemas.microsoft.com/office/drawing/2014/main" id="{51B81DFC-C5C0-260F-F40F-ABAD45B04804}"/>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The goal is to find </a:t>
            </a:r>
            <a:r>
              <a:rPr lang="en-US" b="1" dirty="0">
                <a:solidFill>
                  <a:srgbClr val="00B0F0"/>
                </a:solidFill>
                <a:latin typeface="Times New Roman" panose="02020603050405020304" pitchFamily="18" charset="0"/>
                <a:cs typeface="Times New Roman" panose="02020603050405020304" pitchFamily="18" charset="0"/>
              </a:rPr>
              <a:t>a set of weights and biases </a:t>
            </a:r>
            <a:r>
              <a:rPr lang="en-US" dirty="0">
                <a:latin typeface="Times New Roman" panose="02020603050405020304" pitchFamily="18" charset="0"/>
                <a:cs typeface="Times New Roman" panose="02020603050405020304" pitchFamily="18" charset="0"/>
              </a:rPr>
              <a:t>that minimizes the </a:t>
            </a:r>
            <a:r>
              <a:rPr lang="en-US" b="1" dirty="0">
                <a:solidFill>
                  <a:srgbClr val="00B0F0"/>
                </a:solidFill>
                <a:latin typeface="Times New Roman" panose="02020603050405020304" pitchFamily="18" charset="0"/>
                <a:cs typeface="Times New Roman" panose="02020603050405020304" pitchFamily="18" charset="0"/>
              </a:rPr>
              <a:t>cost</a:t>
            </a:r>
            <a:r>
              <a:rPr lang="en-US" dirty="0">
                <a:latin typeface="Times New Roman" panose="02020603050405020304" pitchFamily="18" charset="0"/>
                <a:cs typeface="Times New Roman" panose="02020603050405020304" pitchFamily="18" charset="0"/>
              </a:rPr>
              <a:t>. One common function that is often used is the </a:t>
            </a:r>
            <a:r>
              <a:rPr lang="en-US" b="1" dirty="0">
                <a:solidFill>
                  <a:schemeClr val="accent6">
                    <a:lumMod val="50000"/>
                  </a:schemeClr>
                </a:solidFill>
                <a:latin typeface="Times New Roman" panose="02020603050405020304" pitchFamily="18" charset="0"/>
                <a:cs typeface="Times New Roman" panose="02020603050405020304" pitchFamily="18" charset="0"/>
              </a:rPr>
              <a:t>mean squared error</a:t>
            </a:r>
            <a:r>
              <a:rPr lang="en-US" dirty="0">
                <a:latin typeface="Times New Roman" panose="02020603050405020304" pitchFamily="18" charset="0"/>
                <a:cs typeface="Times New Roman" panose="02020603050405020304" pitchFamily="18" charset="0"/>
              </a:rPr>
              <a:t>, which measures the difference between the actual value of y and the estimated value of y (the prediction).</a:t>
            </a:r>
          </a:p>
        </p:txBody>
      </p:sp>
      <p:pic>
        <p:nvPicPr>
          <p:cNvPr id="15" name="Picture 2">
            <a:extLst>
              <a:ext uri="{FF2B5EF4-FFF2-40B4-BE49-F238E27FC236}">
                <a16:creationId xmlns:a16="http://schemas.microsoft.com/office/drawing/2014/main" id="{CD960C01-4333-80AA-4677-3D22D14CB7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763" y="1470115"/>
            <a:ext cx="11674475" cy="477819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331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7D49D-7A67-8F05-B891-0BAE42A250D7}"/>
              </a:ext>
            </a:extLst>
          </p:cNvPr>
          <p:cNvSpPr>
            <a:spLocks noGrp="1"/>
          </p:cNvSpPr>
          <p:nvPr>
            <p:ph type="title"/>
          </p:nvPr>
        </p:nvSpPr>
        <p:spPr/>
        <p:txBody>
          <a:bodyPr/>
          <a:lstStyle/>
          <a:p>
            <a:r>
              <a:rPr lang="en-US" dirty="0"/>
              <a:t>Gradient descent (GD)</a:t>
            </a:r>
          </a:p>
        </p:txBody>
      </p:sp>
      <p:sp>
        <p:nvSpPr>
          <p:cNvPr id="3" name="Content Placeholder 2">
            <a:extLst>
              <a:ext uri="{FF2B5EF4-FFF2-40B4-BE49-F238E27FC236}">
                <a16:creationId xmlns:a16="http://schemas.microsoft.com/office/drawing/2014/main" id="{B93B36D6-FE1B-9198-ECDE-558BAC900FEB}"/>
              </a:ext>
            </a:extLst>
          </p:cNvPr>
          <p:cNvSpPr>
            <a:spLocks noGrp="1"/>
          </p:cNvSpPr>
          <p:nvPr>
            <p:ph idx="1"/>
          </p:nvPr>
        </p:nvSpPr>
        <p:spPr/>
        <p:txBody>
          <a:bodyPr>
            <a:normAutofit lnSpcReduction="10000"/>
          </a:bodyPr>
          <a:lstStyle/>
          <a:p>
            <a:pPr>
              <a:lnSpc>
                <a:spcPct val="150000"/>
              </a:lnSpc>
            </a:pPr>
            <a:r>
              <a:rPr lang="en-US" dirty="0">
                <a:latin typeface="Times New Roman" panose="02020603050405020304" pitchFamily="18" charset="0"/>
                <a:cs typeface="Times New Roman" panose="02020603050405020304" pitchFamily="18" charset="0"/>
              </a:rPr>
              <a:t>Gradient descent (GD) is an optimization algorithm, used to find a local minimum/maximum of a given function. This method is commonly used in machine learning (ML) and deep learning (DL) to minimize a cost/loss function (e.g. in a linear regression). </a:t>
            </a:r>
          </a:p>
          <a:p>
            <a:pPr algn="l">
              <a:lnSpc>
                <a:spcPct val="150000"/>
              </a:lnSpc>
            </a:pPr>
            <a:r>
              <a:rPr lang="en-US" b="0" i="0" dirty="0">
                <a:solidFill>
                  <a:srgbClr val="242424"/>
                </a:solidFill>
                <a:effectLst/>
                <a:latin typeface="Times New Roman" panose="02020603050405020304" pitchFamily="18" charset="0"/>
                <a:cs typeface="Times New Roman" panose="02020603050405020304" pitchFamily="18" charset="0"/>
              </a:rPr>
              <a:t>used also in areas like:</a:t>
            </a:r>
          </a:p>
          <a:p>
            <a:pPr lvl="1">
              <a:lnSpc>
                <a:spcPct val="150000"/>
              </a:lnSpc>
              <a:buFont typeface="Arial" panose="020B0604020202020204" pitchFamily="34" charset="0"/>
              <a:buChar char="•"/>
            </a:pPr>
            <a:r>
              <a:rPr lang="en-US" b="0" i="0" dirty="0">
                <a:solidFill>
                  <a:srgbClr val="242424"/>
                </a:solidFill>
                <a:effectLst/>
                <a:latin typeface="Times New Roman" panose="02020603050405020304" pitchFamily="18" charset="0"/>
                <a:cs typeface="Times New Roman" panose="02020603050405020304" pitchFamily="18" charset="0"/>
              </a:rPr>
              <a:t>control engineering (robotics, chemical, etc.)</a:t>
            </a:r>
          </a:p>
          <a:p>
            <a:pPr lvl="1">
              <a:lnSpc>
                <a:spcPct val="150000"/>
              </a:lnSpc>
              <a:buFont typeface="Arial" panose="020B0604020202020204" pitchFamily="34" charset="0"/>
              <a:buChar char="•"/>
            </a:pPr>
            <a:r>
              <a:rPr lang="en-US" b="0" i="0" dirty="0">
                <a:solidFill>
                  <a:srgbClr val="242424"/>
                </a:solidFill>
                <a:effectLst/>
                <a:latin typeface="Times New Roman" panose="02020603050405020304" pitchFamily="18" charset="0"/>
                <a:cs typeface="Times New Roman" panose="02020603050405020304" pitchFamily="18" charset="0"/>
              </a:rPr>
              <a:t>computer games</a:t>
            </a:r>
          </a:p>
          <a:p>
            <a:pPr lvl="1">
              <a:lnSpc>
                <a:spcPct val="150000"/>
              </a:lnSpc>
              <a:buFont typeface="Arial" panose="020B0604020202020204" pitchFamily="34" charset="0"/>
              <a:buChar char="•"/>
            </a:pPr>
            <a:r>
              <a:rPr lang="en-US" b="0" i="0" dirty="0">
                <a:solidFill>
                  <a:srgbClr val="242424"/>
                </a:solidFill>
                <a:effectLst/>
                <a:latin typeface="Times New Roman" panose="02020603050405020304" pitchFamily="18" charset="0"/>
                <a:cs typeface="Times New Roman" panose="02020603050405020304" pitchFamily="18" charset="0"/>
              </a:rPr>
              <a:t>mechanical engineering</a:t>
            </a:r>
          </a:p>
          <a:p>
            <a:pPr>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024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67317-3B28-A0E5-036E-B31B3C3AE96B}"/>
              </a:ext>
            </a:extLst>
          </p:cNvPr>
          <p:cNvSpPr>
            <a:spLocks noGrp="1"/>
          </p:cNvSpPr>
          <p:nvPr>
            <p:ph type="title"/>
          </p:nvPr>
        </p:nvSpPr>
        <p:spPr/>
        <p:txBody>
          <a:bodyPr/>
          <a:lstStyle/>
          <a:p>
            <a:r>
              <a:rPr lang="en-US" dirty="0"/>
              <a:t>Gradient Descent</a:t>
            </a:r>
          </a:p>
        </p:txBody>
      </p:sp>
      <p:pic>
        <p:nvPicPr>
          <p:cNvPr id="1026" name="Picture 2">
            <a:extLst>
              <a:ext uri="{FF2B5EF4-FFF2-40B4-BE49-F238E27FC236}">
                <a16:creationId xmlns:a16="http://schemas.microsoft.com/office/drawing/2014/main" id="{4E247B6E-CA4A-0D0B-8FE7-EFA502040B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169294"/>
            <a:ext cx="11233150" cy="50067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BB84EA-8BB5-EABD-8748-DA202B0B73C1}"/>
              </a:ext>
            </a:extLst>
          </p:cNvPr>
          <p:cNvSpPr txBox="1"/>
          <p:nvPr/>
        </p:nvSpPr>
        <p:spPr>
          <a:xfrm>
            <a:off x="1005390" y="6022180"/>
            <a:ext cx="7913915" cy="307777"/>
          </a:xfrm>
          <a:prstGeom prst="rect">
            <a:avLst/>
          </a:prstGeom>
          <a:noFill/>
        </p:spPr>
        <p:txBody>
          <a:bodyPr wrap="square">
            <a:spAutoFit/>
          </a:bodyPr>
          <a:lstStyle/>
          <a:p>
            <a:r>
              <a:rPr lang="en-US" dirty="0"/>
              <a:t>https://www.kdnuggets.com/2020/05/5-concepts-gradient-descent-cost-function.html</a:t>
            </a:r>
          </a:p>
        </p:txBody>
      </p:sp>
    </p:spTree>
    <p:extLst>
      <p:ext uri="{BB962C8B-B14F-4D97-AF65-F5344CB8AC3E}">
        <p14:creationId xmlns:p14="http://schemas.microsoft.com/office/powerpoint/2010/main" val="3253907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4C39D-CBC8-3C28-2B0A-D3DE4E488725}"/>
              </a:ext>
            </a:extLst>
          </p:cNvPr>
          <p:cNvSpPr>
            <a:spLocks noGrp="1"/>
          </p:cNvSpPr>
          <p:nvPr>
            <p:ph type="title"/>
          </p:nvPr>
        </p:nvSpPr>
        <p:spPr/>
        <p:txBody>
          <a:bodyPr/>
          <a:lstStyle/>
          <a:p>
            <a:r>
              <a:rPr lang="en-US" dirty="0"/>
              <a:t>Function requirements</a:t>
            </a:r>
          </a:p>
        </p:txBody>
      </p:sp>
      <p:sp>
        <p:nvSpPr>
          <p:cNvPr id="3" name="Content Placeholder 2">
            <a:extLst>
              <a:ext uri="{FF2B5EF4-FFF2-40B4-BE49-F238E27FC236}">
                <a16:creationId xmlns:a16="http://schemas.microsoft.com/office/drawing/2014/main" id="{CA8DECC3-37F2-B432-82FA-F3A549D0899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 A function has to be:</a:t>
            </a:r>
          </a:p>
          <a:p>
            <a:pPr lvl="1">
              <a:lnSpc>
                <a:spcPct val="200000"/>
              </a:lnSpc>
            </a:pPr>
            <a:r>
              <a:rPr lang="en-US" b="1" dirty="0">
                <a:solidFill>
                  <a:srgbClr val="002060"/>
                </a:solidFill>
                <a:latin typeface="Times New Roman" panose="02020603050405020304" pitchFamily="18" charset="0"/>
                <a:cs typeface="Times New Roman" panose="02020603050405020304" pitchFamily="18" charset="0"/>
              </a:rPr>
              <a:t>Differentiable</a:t>
            </a:r>
          </a:p>
          <a:p>
            <a:pPr lvl="1">
              <a:lnSpc>
                <a:spcPct val="200000"/>
              </a:lnSpc>
            </a:pPr>
            <a:r>
              <a:rPr lang="en-US" b="1" dirty="0">
                <a:solidFill>
                  <a:srgbClr val="002060"/>
                </a:solidFill>
                <a:latin typeface="Times New Roman" panose="02020603050405020304" pitchFamily="18" charset="0"/>
                <a:cs typeface="Times New Roman" panose="02020603050405020304" pitchFamily="18" charset="0"/>
              </a:rPr>
              <a:t>Convex</a:t>
            </a:r>
          </a:p>
        </p:txBody>
      </p:sp>
    </p:spTree>
    <p:extLst>
      <p:ext uri="{BB962C8B-B14F-4D97-AF65-F5344CB8AC3E}">
        <p14:creationId xmlns:p14="http://schemas.microsoft.com/office/powerpoint/2010/main" val="4087035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2D984-39D9-435C-E83F-240DD8362A71}"/>
              </a:ext>
            </a:extLst>
          </p:cNvPr>
          <p:cNvSpPr>
            <a:spLocks noGrp="1"/>
          </p:cNvSpPr>
          <p:nvPr>
            <p:ph type="title"/>
          </p:nvPr>
        </p:nvSpPr>
        <p:spPr/>
        <p:txBody>
          <a:bodyPr/>
          <a:lstStyle/>
          <a:p>
            <a:r>
              <a:rPr lang="en-US" dirty="0">
                <a:cs typeface="+mj-cs"/>
              </a:rPr>
              <a:t>Differentiability</a:t>
            </a:r>
            <a:endParaRPr lang="en-US" dirty="0"/>
          </a:p>
        </p:txBody>
      </p:sp>
      <p:sp>
        <p:nvSpPr>
          <p:cNvPr id="3" name="Content Placeholder 2">
            <a:extLst>
              <a:ext uri="{FF2B5EF4-FFF2-40B4-BE49-F238E27FC236}">
                <a16:creationId xmlns:a16="http://schemas.microsoft.com/office/drawing/2014/main" id="{7A2B687C-CD3A-5252-D10A-110D3EE7C7C0}"/>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Differentiability: The function must be differentiable with respect to its parameters. This is because gradient descent relies on computing the gradient, which requires taking derivatives of the function</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AF1964A-3DDC-6725-1D18-6677F4D3FD86}"/>
              </a:ext>
            </a:extLst>
          </p:cNvPr>
          <p:cNvSpPr txBox="1"/>
          <p:nvPr/>
        </p:nvSpPr>
        <p:spPr>
          <a:xfrm>
            <a:off x="1132115" y="5960285"/>
            <a:ext cx="6096000" cy="261610"/>
          </a:xfrm>
          <a:prstGeom prst="rect">
            <a:avLst/>
          </a:prstGeom>
          <a:noFill/>
        </p:spPr>
        <p:txBody>
          <a:bodyPr wrap="square">
            <a:spAutoFit/>
          </a:bodyPr>
          <a:lstStyle/>
          <a:p>
            <a:r>
              <a:rPr lang="en-US" sz="1100" dirty="0"/>
              <a:t>https://towardsdatascience.com/gradient-descent-algorithm-a-deep-dive-cf04e8115f21</a:t>
            </a:r>
          </a:p>
        </p:txBody>
      </p:sp>
    </p:spTree>
    <p:extLst>
      <p:ext uri="{BB962C8B-B14F-4D97-AF65-F5344CB8AC3E}">
        <p14:creationId xmlns:p14="http://schemas.microsoft.com/office/powerpoint/2010/main" val="23844935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1769A-2CAA-53FB-A845-56C88D170270}"/>
              </a:ext>
            </a:extLst>
          </p:cNvPr>
          <p:cNvSpPr>
            <a:spLocks noGrp="1"/>
          </p:cNvSpPr>
          <p:nvPr>
            <p:ph type="title"/>
          </p:nvPr>
        </p:nvSpPr>
        <p:spPr/>
        <p:txBody>
          <a:bodyPr/>
          <a:lstStyle/>
          <a:p>
            <a:r>
              <a:rPr lang="en-US" dirty="0"/>
              <a:t>Local and Global Maxima and Minima </a:t>
            </a:r>
          </a:p>
        </p:txBody>
      </p:sp>
      <p:sp>
        <p:nvSpPr>
          <p:cNvPr id="3" name="Content Placeholder 2">
            <a:extLst>
              <a:ext uri="{FF2B5EF4-FFF2-40B4-BE49-F238E27FC236}">
                <a16:creationId xmlns:a16="http://schemas.microsoft.com/office/drawing/2014/main" id="{F9F00D4C-5FFA-44A0-39D5-2201B8A28AE8}"/>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A maximum or minimum is said to be local if it is the largest or smallest value of the function, respectively, within a given range.</a:t>
            </a: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However, a maximum or minimum is said to be global if it is the largest or smallest value of the function, respectively, on the entire domain of a function.</a:t>
            </a:r>
          </a:p>
        </p:txBody>
      </p:sp>
    </p:spTree>
    <p:extLst>
      <p:ext uri="{BB962C8B-B14F-4D97-AF65-F5344CB8AC3E}">
        <p14:creationId xmlns:p14="http://schemas.microsoft.com/office/powerpoint/2010/main" val="9688665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75680-DDE3-EDEE-FF33-CD0F3C85B768}"/>
              </a:ext>
            </a:extLst>
          </p:cNvPr>
          <p:cNvSpPr>
            <a:spLocks noGrp="1"/>
          </p:cNvSpPr>
          <p:nvPr>
            <p:ph type="title"/>
          </p:nvPr>
        </p:nvSpPr>
        <p:spPr/>
        <p:txBody>
          <a:bodyPr/>
          <a:lstStyle/>
          <a:p>
            <a:r>
              <a:rPr lang="en-US" dirty="0"/>
              <a:t>Derivative</a:t>
            </a:r>
          </a:p>
        </p:txBody>
      </p:sp>
      <p:sp>
        <p:nvSpPr>
          <p:cNvPr id="3" name="Content Placeholder 2">
            <a:extLst>
              <a:ext uri="{FF2B5EF4-FFF2-40B4-BE49-F238E27FC236}">
                <a16:creationId xmlns:a16="http://schemas.microsoft.com/office/drawing/2014/main" id="{7E53C5AB-3B9B-B995-7BE3-11E519AC8007}"/>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The derivative of a function describes the function's instantaneous rate of change at a certain point.</a:t>
            </a:r>
          </a:p>
          <a:p>
            <a:pPr>
              <a:lnSpc>
                <a:spcPct val="150000"/>
              </a:lnSpc>
            </a:pPr>
            <a:r>
              <a:rPr lang="en-US" dirty="0">
                <a:latin typeface="Times New Roman" panose="02020603050405020304" pitchFamily="18" charset="0"/>
                <a:cs typeface="Times New Roman" panose="02020603050405020304" pitchFamily="18" charset="0"/>
              </a:rPr>
              <a:t> Another common interpretation is that the derivative gives us the slope of the line tangent to the function's graph at that point. Learn how we define the derivative using limits.</a:t>
            </a:r>
          </a:p>
          <a:p>
            <a:endParaRPr lang="en-US" dirty="0"/>
          </a:p>
        </p:txBody>
      </p:sp>
    </p:spTree>
    <p:extLst>
      <p:ext uri="{BB962C8B-B14F-4D97-AF65-F5344CB8AC3E}">
        <p14:creationId xmlns:p14="http://schemas.microsoft.com/office/powerpoint/2010/main" val="32897592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EFC5E-4BAC-A5C8-DF7A-91F752A899B0}"/>
              </a:ext>
            </a:extLst>
          </p:cNvPr>
          <p:cNvSpPr>
            <a:spLocks noGrp="1"/>
          </p:cNvSpPr>
          <p:nvPr>
            <p:ph type="title"/>
          </p:nvPr>
        </p:nvSpPr>
        <p:spPr/>
        <p:txBody>
          <a:bodyPr/>
          <a:lstStyle/>
          <a:p>
            <a:r>
              <a:rPr lang="en-US" dirty="0"/>
              <a:t>Derivative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8FBD0F0-50DA-E93B-BE79-6908B87CB9FE}"/>
                  </a:ext>
                </a:extLst>
              </p:cNvPr>
              <p:cNvSpPr>
                <a:spLocks noGrp="1"/>
              </p:cNvSpPr>
              <p:nvPr>
                <p:ph idx="1"/>
              </p:nvPr>
            </p:nvSpPr>
            <p:spPr/>
            <p:txBody>
              <a:bodyPr>
                <a:normAutofit lnSpcReduction="10000"/>
              </a:bodyPr>
              <a:lstStyle/>
              <a:p>
                <a:endParaRPr lang="en-US" dirty="0"/>
              </a:p>
              <a:p>
                <a:endParaRPr lang="en-US" dirty="0"/>
              </a:p>
              <a:p>
                <a:endParaRPr lang="en-US" dirty="0"/>
              </a:p>
              <a:p>
                <a:endParaRPr lang="en-US" dirty="0"/>
              </a:p>
              <a:p>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A derivative of a function at any point tells us how much a minute increment to the argument of the function will increment the value of the function</a:t>
                </a:r>
              </a:p>
              <a:p>
                <a:pPr marL="800100" lvl="1" indent="-342900">
                  <a:buFont typeface="Arial" panose="020B0604020202020204" pitchFamily="34" charset="0"/>
                  <a:buChar char="•"/>
                </a:pPr>
                <a:r>
                  <a:rPr lang="en-US" dirty="0"/>
                  <a:t>For any </a:t>
                </a:r>
                <a14:m>
                  <m:oMath xmlns:m="http://schemas.openxmlformats.org/officeDocument/2006/math">
                    <m:r>
                      <a:rPr lang="en-US" b="0" i="1" smtClean="0">
                        <a:latin typeface="Cambria Math" panose="02040503050406030204" pitchFamily="18" charset="0"/>
                      </a:rPr>
                      <m:t>𝑦</m:t>
                    </m:r>
                    <m:r>
                      <a:rPr lang="en-US" b="0" i="1" smtClean="0">
                        <a:latin typeface="Cambria Math" panose="02040503050406030204" pitchFamily="18" charset="0"/>
                      </a:rPr>
                      <m:t>=</m:t>
                    </m:r>
                    <m:r>
                      <a:rPr lang="en-US" b="0" i="1" smtClean="0">
                        <a:latin typeface="Cambria Math" panose="02040503050406030204" pitchFamily="18" charset="0"/>
                      </a:rPr>
                      <m:t>𝑓</m:t>
                    </m:r>
                    <m:d>
                      <m:dPr>
                        <m:ctrlPr>
                          <a:rPr lang="en-US" b="0" i="1" smtClean="0">
                            <a:latin typeface="Cambria Math" panose="02040503050406030204" pitchFamily="18" charset="0"/>
                          </a:rPr>
                        </m:ctrlPr>
                      </m:dPr>
                      <m:e>
                        <m:r>
                          <a:rPr lang="en-US" b="0" i="1" smtClean="0">
                            <a:latin typeface="Cambria Math" panose="02040503050406030204" pitchFamily="18" charset="0"/>
                          </a:rPr>
                          <m:t>𝑥</m:t>
                        </m:r>
                      </m:e>
                    </m:d>
                    <m:r>
                      <a:rPr lang="en-US" b="0" i="1" smtClean="0">
                        <a:latin typeface="Cambria Math" panose="02040503050406030204" pitchFamily="18" charset="0"/>
                      </a:rPr>
                      <m:t> </m:t>
                    </m:r>
                  </m:oMath>
                </a14:m>
                <a:r>
                  <a:rPr lang="en-US" dirty="0"/>
                  <a:t>expressed as a multiplier </a:t>
                </a:r>
                <a14:m>
                  <m:oMath xmlns:m="http://schemas.openxmlformats.org/officeDocument/2006/math">
                    <m:r>
                      <a:rPr lang="en-US" i="1" smtClean="0">
                        <a:latin typeface="Cambria Math" panose="02040503050406030204" pitchFamily="18" charset="0"/>
                        <a:ea typeface="Cambria Math" panose="02040503050406030204" pitchFamily="18" charset="0"/>
                      </a:rPr>
                      <m:t>𝛼</m:t>
                    </m:r>
                    <m:r>
                      <a:rPr lang="en-US" b="0" i="1" smtClean="0">
                        <a:latin typeface="Cambria Math" panose="02040503050406030204" pitchFamily="18" charset="0"/>
                        <a:ea typeface="Cambria Math" panose="02040503050406030204" pitchFamily="18" charset="0"/>
                      </a:rPr>
                      <m:t> </m:t>
                    </m:r>
                  </m:oMath>
                </a14:m>
                <a:r>
                  <a:rPr lang="en-US" dirty="0"/>
                  <a:t>to a tiny increment </a:t>
                </a:r>
                <a14:m>
                  <m:oMath xmlns:m="http://schemas.openxmlformats.org/officeDocument/2006/math">
                    <m:r>
                      <m:rPr>
                        <m:sty m:val="p"/>
                      </m:rPr>
                      <a:rPr lang="el-GR" i="1">
                        <a:latin typeface="Cambria Math" panose="02040503050406030204" pitchFamily="18" charset="0"/>
                        <a:ea typeface="Cambria Math" panose="02040503050406030204" pitchFamily="18" charset="0"/>
                      </a:rPr>
                      <m:t>Δ</m:t>
                    </m:r>
                    <m:r>
                      <a:rPr lang="en-US" i="1">
                        <a:latin typeface="Cambria Math" panose="02040503050406030204" pitchFamily="18" charset="0"/>
                        <a:ea typeface="Cambria Math" panose="02040503050406030204" pitchFamily="18" charset="0"/>
                      </a:rPr>
                      <m:t> </m:t>
                    </m:r>
                    <m:r>
                      <a:rPr lang="en-US" i="1">
                        <a:latin typeface="Cambria Math" panose="02040503050406030204" pitchFamily="18" charset="0"/>
                        <a:ea typeface="Cambria Math" panose="02040503050406030204" pitchFamily="18" charset="0"/>
                      </a:rPr>
                      <m:t>𝑥</m:t>
                    </m:r>
                  </m:oMath>
                </a14:m>
                <a:r>
                  <a:rPr lang="en-US" dirty="0"/>
                  <a:t> to obtain the increments </a:t>
                </a:r>
                <a14:m>
                  <m:oMath xmlns:m="http://schemas.openxmlformats.org/officeDocument/2006/math">
                    <m:r>
                      <m:rPr>
                        <m:sty m:val="p"/>
                      </m:rPr>
                      <a:rPr lang="el-GR" i="1">
                        <a:latin typeface="Cambria Math" panose="02040503050406030204" pitchFamily="18" charset="0"/>
                        <a:ea typeface="Cambria Math" panose="02040503050406030204" pitchFamily="18" charset="0"/>
                      </a:rPr>
                      <m:t>Δ</m:t>
                    </m:r>
                    <m:r>
                      <a:rPr lang="en-US" i="1">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𝑦</m:t>
                    </m:r>
                  </m:oMath>
                </a14:m>
                <a:r>
                  <a:rPr lang="en-US" dirty="0"/>
                  <a:t> to the output </a:t>
                </a:r>
              </a:p>
              <a:p>
                <a:pPr lvl="1"/>
                <a14:m>
                  <m:oMath xmlns:m="http://schemas.openxmlformats.org/officeDocument/2006/math">
                    <m:r>
                      <m:rPr>
                        <m:sty m:val="p"/>
                      </m:rPr>
                      <a:rPr lang="el-GR" i="1" smtClean="0">
                        <a:latin typeface="Cambria Math" panose="02040503050406030204" pitchFamily="18" charset="0"/>
                        <a:ea typeface="Cambria Math" panose="02040503050406030204" pitchFamily="18" charset="0"/>
                      </a:rPr>
                      <m:t>Δ</m:t>
                    </m:r>
                    <m:r>
                      <a:rPr lang="en-US" b="0" i="1" smtClean="0">
                        <a:latin typeface="Cambria Math" panose="02040503050406030204" pitchFamily="18" charset="0"/>
                        <a:ea typeface="Cambria Math" panose="02040503050406030204" pitchFamily="18" charset="0"/>
                      </a:rPr>
                      <m:t> </m:t>
                    </m:r>
                    <m:r>
                      <a:rPr lang="en-US" b="0" i="1" smtClean="0">
                        <a:latin typeface="Cambria Math" panose="02040503050406030204" pitchFamily="18" charset="0"/>
                        <a:ea typeface="Cambria Math" panose="02040503050406030204" pitchFamily="18" charset="0"/>
                      </a:rPr>
                      <m:t>𝑦</m:t>
                    </m:r>
                    <m:r>
                      <a:rPr lang="en-US" b="0" i="1" smtClean="0">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𝛼</m:t>
                    </m:r>
                    <m:r>
                      <a:rPr lang="en-US" b="0" i="1" smtClean="0">
                        <a:latin typeface="Cambria Math" panose="02040503050406030204" pitchFamily="18" charset="0"/>
                        <a:ea typeface="Cambria Math" panose="02040503050406030204" pitchFamily="18" charset="0"/>
                      </a:rPr>
                      <m:t> </m:t>
                    </m:r>
                    <m:r>
                      <m:rPr>
                        <m:sty m:val="p"/>
                      </m:rPr>
                      <a:rPr lang="el-GR" i="1">
                        <a:latin typeface="Cambria Math" panose="02040503050406030204" pitchFamily="18" charset="0"/>
                        <a:ea typeface="Cambria Math" panose="02040503050406030204" pitchFamily="18" charset="0"/>
                      </a:rPr>
                      <m:t>Δ</m:t>
                    </m:r>
                    <m:r>
                      <a:rPr lang="en-US" i="1">
                        <a:latin typeface="Cambria Math" panose="02040503050406030204" pitchFamily="18" charset="0"/>
                        <a:ea typeface="Cambria Math" panose="02040503050406030204" pitchFamily="18" charset="0"/>
                      </a:rPr>
                      <m:t> </m:t>
                    </m:r>
                    <m:r>
                      <a:rPr lang="en-US" i="1">
                        <a:latin typeface="Cambria Math" panose="02040503050406030204" pitchFamily="18" charset="0"/>
                        <a:ea typeface="Cambria Math" panose="02040503050406030204" pitchFamily="18" charset="0"/>
                      </a:rPr>
                      <m:t>𝑥</m:t>
                    </m:r>
                  </m:oMath>
                </a14:m>
                <a:endParaRPr lang="en-US" dirty="0"/>
              </a:p>
            </p:txBody>
          </p:sp>
        </mc:Choice>
        <mc:Fallback xmlns="">
          <p:sp>
            <p:nvSpPr>
              <p:cNvPr id="3" name="Content Placeholder 2">
                <a:extLst>
                  <a:ext uri="{FF2B5EF4-FFF2-40B4-BE49-F238E27FC236}">
                    <a16:creationId xmlns:a16="http://schemas.microsoft.com/office/drawing/2014/main" id="{B8FBD0F0-50DA-E93B-BE79-6908B87CB9FE}"/>
                  </a:ext>
                </a:extLst>
              </p:cNvPr>
              <p:cNvSpPr>
                <a:spLocks noGrp="1" noRot="1" noChangeAspect="1" noMove="1" noResize="1" noEditPoints="1" noAdjustHandles="1" noChangeArrowheads="1" noChangeShapeType="1" noTextEdit="1"/>
              </p:cNvSpPr>
              <p:nvPr>
                <p:ph idx="1"/>
              </p:nvPr>
            </p:nvSpPr>
            <p:spPr>
              <a:blipFill>
                <a:blip r:embed="rId4"/>
                <a:stretch>
                  <a:fillRect l="-977" r="-1466" b="-2151"/>
                </a:stretch>
              </a:blipFill>
            </p:spPr>
            <p:txBody>
              <a:bodyPr/>
              <a:lstStyle/>
              <a:p>
                <a:r>
                  <a:rPr lang="en-US">
                    <a:noFill/>
                  </a:rPr>
                  <a:t> </a:t>
                </a:r>
              </a:p>
            </p:txBody>
          </p:sp>
        </mc:Fallback>
      </mc:AlternateContent>
      <p:pic>
        <p:nvPicPr>
          <p:cNvPr id="17" name="Picture 16">
            <a:extLst>
              <a:ext uri="{FF2B5EF4-FFF2-40B4-BE49-F238E27FC236}">
                <a16:creationId xmlns:a16="http://schemas.microsoft.com/office/drawing/2014/main" id="{C2A89590-5FE4-919E-4692-037FE05C73DF}"/>
              </a:ext>
            </a:extLst>
          </p:cNvPr>
          <p:cNvPicPr>
            <a:picLocks noChangeAspect="1"/>
          </p:cNvPicPr>
          <p:nvPr/>
        </p:nvPicPr>
        <p:blipFill>
          <a:blip r:embed="rId5"/>
          <a:stretch>
            <a:fillRect/>
          </a:stretch>
        </p:blipFill>
        <p:spPr>
          <a:xfrm>
            <a:off x="2703260" y="1014275"/>
            <a:ext cx="6569009" cy="2766300"/>
          </a:xfrm>
          <a:prstGeom prst="rect">
            <a:avLst/>
          </a:prstGeom>
        </p:spPr>
      </p:pic>
    </p:spTree>
    <p:extLst>
      <p:ext uri="{BB962C8B-B14F-4D97-AF65-F5344CB8AC3E}">
        <p14:creationId xmlns:p14="http://schemas.microsoft.com/office/powerpoint/2010/main" val="962535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39FCE-7447-74D3-102D-DF21B35C74C7}"/>
              </a:ext>
            </a:extLst>
          </p:cNvPr>
          <p:cNvSpPr>
            <a:spLocks noGrp="1"/>
          </p:cNvSpPr>
          <p:nvPr>
            <p:ph type="title"/>
          </p:nvPr>
        </p:nvSpPr>
        <p:spPr/>
        <p:txBody>
          <a:bodyPr/>
          <a:lstStyle/>
          <a:p>
            <a:r>
              <a:rPr lang="en-US" dirty="0"/>
              <a:t>Derivative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09E10F8-028F-CD2C-B659-E747FA7F4CB4}"/>
                  </a:ext>
                </a:extLst>
              </p:cNvPr>
              <p:cNvSpPr>
                <a:spLocks noGrp="1"/>
              </p:cNvSpPr>
              <p:nvPr>
                <p:ph idx="1"/>
              </p:nvPr>
            </p:nvSpPr>
            <p:spPr/>
            <p:txBody>
              <a:bodyPr>
                <a:normAutofit/>
              </a:bodyPr>
              <a:lstStyle/>
              <a:p>
                <a:pPr marL="50800" indent="0">
                  <a:buNone/>
                </a:pPr>
                <a:r>
                  <a:rPr lang="en-US" dirty="0">
                    <a:latin typeface="Times New Roman" panose="02020603050405020304" pitchFamily="18" charset="0"/>
                    <a:cs typeface="Times New Roman" panose="02020603050405020304" pitchFamily="18" charset="0"/>
                  </a:rPr>
                  <a:t>The derivative of a function measures the rate at which the function changes with respect to its independent variable. It represents the slope of the tangent line to the graph of the function at a particular point. The derivative is usually denoted using the prime notation (</a:t>
                </a:r>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oMath>
                </a14:m>
                <a:r>
                  <a:rPr lang="en-US" dirty="0">
                    <a:latin typeface="Times New Roman" panose="02020603050405020304" pitchFamily="18" charset="0"/>
                    <a:cs typeface="Times New Roman" panose="02020603050405020304" pitchFamily="18" charset="0"/>
                  </a:rPr>
                  <a:t>) or by using the operator notation (</a:t>
                </a:r>
                <a14:m>
                  <m:oMath xmlns:m="http://schemas.openxmlformats.org/officeDocument/2006/math">
                    <m:r>
                      <a:rPr lang="en-US" i="1" dirty="0" smtClean="0">
                        <a:latin typeface="Cambria Math" panose="02040503050406030204" pitchFamily="18" charset="0"/>
                        <a:cs typeface="Times New Roman" panose="02020603050405020304" pitchFamily="18" charset="0"/>
                      </a:rPr>
                      <m:t>𝑑</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𝑑𝑥</m:t>
                    </m:r>
                  </m:oMath>
                </a14:m>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A09E10F8-028F-CD2C-B659-E747FA7F4CB4}"/>
                  </a:ext>
                </a:extLst>
              </p:cNvPr>
              <p:cNvSpPr>
                <a:spLocks noGrp="1" noRot="1" noChangeAspect="1" noMove="1" noResize="1" noEditPoints="1" noAdjustHandles="1" noChangeArrowheads="1" noChangeShapeType="1" noTextEdit="1"/>
              </p:cNvSpPr>
              <p:nvPr>
                <p:ph idx="1"/>
              </p:nvPr>
            </p:nvSpPr>
            <p:spPr>
              <a:blipFill>
                <a:blip r:embed="rId4"/>
                <a:stretch>
                  <a:fillRect l="-706" r="-977"/>
                </a:stretch>
              </a:blipFill>
            </p:spPr>
            <p:txBody>
              <a:bodyPr/>
              <a:lstStyle/>
              <a:p>
                <a:r>
                  <a:rPr lang="en-US">
                    <a:noFill/>
                  </a:rPr>
                  <a:t> </a:t>
                </a:r>
              </a:p>
            </p:txBody>
          </p:sp>
        </mc:Fallback>
      </mc:AlternateContent>
    </p:spTree>
    <p:extLst>
      <p:ext uri="{BB962C8B-B14F-4D97-AF65-F5344CB8AC3E}">
        <p14:creationId xmlns:p14="http://schemas.microsoft.com/office/powerpoint/2010/main" val="38448747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2116-343B-CDB6-9499-68A3E09FF2DB}"/>
              </a:ext>
            </a:extLst>
          </p:cNvPr>
          <p:cNvSpPr>
            <a:spLocks noGrp="1"/>
          </p:cNvSpPr>
          <p:nvPr>
            <p:ph type="title"/>
          </p:nvPr>
        </p:nvSpPr>
        <p:spPr/>
        <p:txBody>
          <a:bodyPr/>
          <a:lstStyle/>
          <a:p>
            <a:endParaRPr lang="en-US"/>
          </a:p>
        </p:txBody>
      </p:sp>
      <p:pic>
        <p:nvPicPr>
          <p:cNvPr id="2050" name="Picture 2">
            <a:extLst>
              <a:ext uri="{FF2B5EF4-FFF2-40B4-BE49-F238E27FC236}">
                <a16:creationId xmlns:a16="http://schemas.microsoft.com/office/drawing/2014/main" id="{D802B82E-558C-7DEE-B110-C1F9EB34FFC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97691" y="1123950"/>
            <a:ext cx="6796617"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6AFE44-4F2A-081D-538B-B30917B320D6}"/>
              </a:ext>
            </a:extLst>
          </p:cNvPr>
          <p:cNvSpPr txBox="1"/>
          <p:nvPr/>
        </p:nvSpPr>
        <p:spPr>
          <a:xfrm>
            <a:off x="642257" y="6067524"/>
            <a:ext cx="6096000" cy="307777"/>
          </a:xfrm>
          <a:prstGeom prst="rect">
            <a:avLst/>
          </a:prstGeom>
          <a:noFill/>
        </p:spPr>
        <p:txBody>
          <a:bodyPr wrap="square">
            <a:spAutoFit/>
          </a:bodyPr>
          <a:lstStyle/>
          <a:p>
            <a:r>
              <a:rPr lang="en-US" dirty="0"/>
              <a:t>https://en.m.wikipedia.org/wiki/File:Derivative_GIF.gif</a:t>
            </a:r>
          </a:p>
        </p:txBody>
      </p:sp>
    </p:spTree>
    <p:extLst>
      <p:ext uri="{BB962C8B-B14F-4D97-AF65-F5344CB8AC3E}">
        <p14:creationId xmlns:p14="http://schemas.microsoft.com/office/powerpoint/2010/main" val="1840489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8466F-049D-5D18-4D65-6961DFE2DD63}"/>
              </a:ext>
            </a:extLst>
          </p:cNvPr>
          <p:cNvSpPr>
            <a:spLocks noGrp="1"/>
          </p:cNvSpPr>
          <p:nvPr>
            <p:ph type="title"/>
          </p:nvPr>
        </p:nvSpPr>
        <p:spPr/>
        <p:txBody>
          <a:bodyPr/>
          <a:lstStyle/>
          <a:p>
            <a:r>
              <a:rPr lang="en-US" dirty="0"/>
              <a:t>Examples of non differentiable Functions</a:t>
            </a:r>
          </a:p>
        </p:txBody>
      </p:sp>
      <p:pic>
        <p:nvPicPr>
          <p:cNvPr id="4" name="Picture 2">
            <a:extLst>
              <a:ext uri="{FF2B5EF4-FFF2-40B4-BE49-F238E27FC236}">
                <a16:creationId xmlns:a16="http://schemas.microsoft.com/office/drawing/2014/main" id="{E2A0E13E-69E1-0E3C-5A06-AF7B42C4DF7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800490"/>
            <a:ext cx="11233150" cy="37443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9FFD044-2447-9301-6F71-7EF90A3B4C67}"/>
              </a:ext>
            </a:extLst>
          </p:cNvPr>
          <p:cNvSpPr txBox="1"/>
          <p:nvPr/>
        </p:nvSpPr>
        <p:spPr>
          <a:xfrm>
            <a:off x="1132115" y="5971171"/>
            <a:ext cx="6096000" cy="261610"/>
          </a:xfrm>
          <a:prstGeom prst="rect">
            <a:avLst/>
          </a:prstGeom>
          <a:noFill/>
        </p:spPr>
        <p:txBody>
          <a:bodyPr wrap="square">
            <a:spAutoFit/>
          </a:bodyPr>
          <a:lstStyle/>
          <a:p>
            <a:r>
              <a:rPr lang="en-US" sz="1100" dirty="0"/>
              <a:t>https://towardsdatascience.com/gradient-descent-algorithm-a-deep-dive-cf04e8115f21</a:t>
            </a:r>
          </a:p>
        </p:txBody>
      </p:sp>
    </p:spTree>
    <p:extLst>
      <p:ext uri="{BB962C8B-B14F-4D97-AF65-F5344CB8AC3E}">
        <p14:creationId xmlns:p14="http://schemas.microsoft.com/office/powerpoint/2010/main" val="41739617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AB98A-C0BC-BAC4-704F-763CD2330981}"/>
              </a:ext>
            </a:extLst>
          </p:cNvPr>
          <p:cNvSpPr>
            <a:spLocks noGrp="1"/>
          </p:cNvSpPr>
          <p:nvPr>
            <p:ph type="title"/>
          </p:nvPr>
        </p:nvSpPr>
        <p:spPr/>
        <p:txBody>
          <a:bodyPr/>
          <a:lstStyle/>
          <a:p>
            <a:r>
              <a:rPr lang="en-US" dirty="0"/>
              <a:t>Examples of non differentiable Functions</a:t>
            </a:r>
          </a:p>
        </p:txBody>
      </p:sp>
      <p:pic>
        <p:nvPicPr>
          <p:cNvPr id="4" name="Picture 2">
            <a:extLst>
              <a:ext uri="{FF2B5EF4-FFF2-40B4-BE49-F238E27FC236}">
                <a16:creationId xmlns:a16="http://schemas.microsoft.com/office/drawing/2014/main" id="{B17E36A8-8306-7C1E-2F6D-35DF0E72E1A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7850" y="1756947"/>
            <a:ext cx="11233150" cy="37443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30906FD-3096-201B-9E01-306993C37C53}"/>
              </a:ext>
            </a:extLst>
          </p:cNvPr>
          <p:cNvSpPr txBox="1"/>
          <p:nvPr/>
        </p:nvSpPr>
        <p:spPr>
          <a:xfrm>
            <a:off x="1132115" y="5971171"/>
            <a:ext cx="6096000" cy="261610"/>
          </a:xfrm>
          <a:prstGeom prst="rect">
            <a:avLst/>
          </a:prstGeom>
          <a:noFill/>
        </p:spPr>
        <p:txBody>
          <a:bodyPr wrap="square">
            <a:spAutoFit/>
          </a:bodyPr>
          <a:lstStyle/>
          <a:p>
            <a:r>
              <a:rPr lang="en-US" sz="1100" dirty="0"/>
              <a:t>https://towardsdatascience.com/gradient-descent-algorithm-a-deep-dive-cf04e8115f21</a:t>
            </a:r>
          </a:p>
        </p:txBody>
      </p:sp>
    </p:spTree>
    <p:extLst>
      <p:ext uri="{BB962C8B-B14F-4D97-AF65-F5344CB8AC3E}">
        <p14:creationId xmlns:p14="http://schemas.microsoft.com/office/powerpoint/2010/main" val="3798265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39FCE-7447-74D3-102D-DF21B35C74C7}"/>
              </a:ext>
            </a:extLst>
          </p:cNvPr>
          <p:cNvSpPr>
            <a:spLocks noGrp="1"/>
          </p:cNvSpPr>
          <p:nvPr>
            <p:ph type="title"/>
          </p:nvPr>
        </p:nvSpPr>
        <p:spPr/>
        <p:txBody>
          <a:bodyPr/>
          <a:lstStyle/>
          <a:p>
            <a:r>
              <a:rPr lang="en-US" dirty="0"/>
              <a:t>Derivative vs Gradient</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09E10F8-028F-CD2C-B659-E747FA7F4CB4}"/>
                  </a:ext>
                </a:extLst>
              </p:cNvPr>
              <p:cNvSpPr>
                <a:spLocks noGrp="1"/>
              </p:cNvSpPr>
              <p:nvPr>
                <p:ph idx="1"/>
              </p:nvPr>
            </p:nvSpPr>
            <p:spPr/>
            <p:txBody>
              <a:bodyPr>
                <a:normAutofit/>
              </a:bodyPr>
              <a:lstStyle/>
              <a:p>
                <a:pPr marL="50800" indent="0">
                  <a:buNone/>
                </a:pPr>
                <a:r>
                  <a:rPr lang="en-US" dirty="0">
                    <a:latin typeface="Times New Roman" panose="02020603050405020304" pitchFamily="18" charset="0"/>
                    <a:cs typeface="Times New Roman" panose="02020603050405020304" pitchFamily="18" charset="0"/>
                  </a:rPr>
                  <a:t>Gradient:</a:t>
                </a:r>
              </a:p>
              <a:p>
                <a:pPr marL="50800" indent="0">
                  <a:buNone/>
                </a:pPr>
                <a:r>
                  <a:rPr lang="en-US" dirty="0">
                    <a:latin typeface="Times New Roman" panose="02020603050405020304" pitchFamily="18" charset="0"/>
                    <a:cs typeface="Times New Roman" panose="02020603050405020304" pitchFamily="18" charset="0"/>
                  </a:rPr>
                  <a:t>The gradient, also known as the "vector derivative," is a generalization of the derivative for functions of multiple variables..</a:t>
                </a: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r>
                  <a:rPr lang="en-US" dirty="0">
                    <a:latin typeface="Times New Roman" panose="02020603050405020304" pitchFamily="18" charset="0"/>
                    <a:cs typeface="Times New Roman" panose="02020603050405020304" pitchFamily="18" charset="0"/>
                  </a:rPr>
                  <a:t>For a function </a:t>
                </a:r>
                <a14:m>
                  <m:oMath xmlns:m="http://schemas.openxmlformats.org/officeDocument/2006/math">
                    <m:r>
                      <a:rPr lang="en-US" i="1" dirty="0" smtClean="0">
                        <a:latin typeface="Cambria Math" panose="02040503050406030204" pitchFamily="18" charset="0"/>
                        <a:cs typeface="Times New Roman" panose="02020603050405020304" pitchFamily="18" charset="0"/>
                      </a:rPr>
                      <m:t>𝑓</m:t>
                    </m:r>
                    <m:r>
                      <a:rPr lang="en-US" i="1" dirty="0" smtClean="0">
                        <a:latin typeface="Cambria Math" panose="02040503050406030204" pitchFamily="18" charset="0"/>
                        <a:cs typeface="Times New Roman" panose="02020603050405020304" pitchFamily="18" charset="0"/>
                      </a:rPr>
                      <m:t>(</m:t>
                    </m:r>
                    <m:r>
                      <a:rPr lang="en-US" i="1" dirty="0" smtClean="0">
                        <a:latin typeface="Cambria Math" panose="02040503050406030204" pitchFamily="18" charset="0"/>
                        <a:cs typeface="Times New Roman" panose="02020603050405020304" pitchFamily="18" charset="0"/>
                      </a:rPr>
                      <m:t>𝑥</m:t>
                    </m:r>
                    <m:r>
                      <a:rPr lang="en-US" i="1" dirty="0" smtClean="0">
                        <a:latin typeface="Cambria Math" panose="02040503050406030204" pitchFamily="18" charset="0"/>
                        <a:cs typeface="Times New Roman" panose="02020603050405020304" pitchFamily="18" charset="0"/>
                      </a:rPr>
                      <m:t>₁</m:t>
                    </m:r>
                    <m:r>
                      <a:rPr lang="en-US" i="1" dirty="0" smtClean="0">
                        <a:latin typeface="Cambria Math" panose="02040503050406030204" pitchFamily="18" charset="0"/>
                        <a:cs typeface="Times New Roman" panose="02020603050405020304" pitchFamily="18" charset="0"/>
                      </a:rPr>
                      <m:t>, </m:t>
                    </m:r>
                    <m:r>
                      <a:rPr lang="en-US" i="1" dirty="0" smtClean="0">
                        <a:latin typeface="Cambria Math" panose="02040503050406030204" pitchFamily="18" charset="0"/>
                        <a:cs typeface="Times New Roman" panose="02020603050405020304" pitchFamily="18" charset="0"/>
                      </a:rPr>
                      <m:t>𝑥</m:t>
                    </m:r>
                    <m:r>
                      <a:rPr lang="en-US" i="1" dirty="0" smtClean="0">
                        <a:latin typeface="Cambria Math" panose="02040503050406030204" pitchFamily="18" charset="0"/>
                        <a:cs typeface="Times New Roman" panose="02020603050405020304" pitchFamily="18" charset="0"/>
                      </a:rPr>
                      <m:t>₂</m:t>
                    </m:r>
                    <m:r>
                      <a:rPr lang="en-US" i="1" dirty="0" smtClean="0">
                        <a:latin typeface="Cambria Math" panose="02040503050406030204" pitchFamily="18" charset="0"/>
                        <a:cs typeface="Times New Roman" panose="02020603050405020304" pitchFamily="18" charset="0"/>
                      </a:rPr>
                      <m:t>, …, </m:t>
                    </m:r>
                    <m:r>
                      <a:rPr lang="en-US" i="1" dirty="0" err="1">
                        <a:latin typeface="Cambria Math" panose="02040503050406030204" pitchFamily="18" charset="0"/>
                        <a:cs typeface="Times New Roman" panose="02020603050405020304" pitchFamily="18" charset="0"/>
                      </a:rPr>
                      <m:t>𝑥𝑛</m:t>
                    </m:r>
                    <m:r>
                      <a:rPr lang="en-US" i="1" dirty="0">
                        <a:latin typeface="Cambria Math" panose="02040503050406030204" pitchFamily="18" charset="0"/>
                        <a:cs typeface="Times New Roman" panose="02020603050405020304" pitchFamily="18" charset="0"/>
                      </a:rPr>
                      <m:t>), </m:t>
                    </m:r>
                  </m:oMath>
                </a14:m>
                <a:r>
                  <a:rPr lang="en-US" dirty="0">
                    <a:latin typeface="Times New Roman" panose="02020603050405020304" pitchFamily="18" charset="0"/>
                    <a:cs typeface="Times New Roman" panose="02020603050405020304" pitchFamily="18" charset="0"/>
                  </a:rPr>
                  <a:t>the gradient is denoted as ∇f or grad(f). The gradient is a vector that consists of partial derivatives of the function with respect to each variable. Each component of the gradient vector indicates the rate of change of the function concerning a specific variable.</a:t>
                </a:r>
              </a:p>
            </p:txBody>
          </p:sp>
        </mc:Choice>
        <mc:Fallback xmlns="">
          <p:sp>
            <p:nvSpPr>
              <p:cNvPr id="3" name="Content Placeholder 2">
                <a:extLst>
                  <a:ext uri="{FF2B5EF4-FFF2-40B4-BE49-F238E27FC236}">
                    <a16:creationId xmlns:a16="http://schemas.microsoft.com/office/drawing/2014/main" id="{A09E10F8-028F-CD2C-B659-E747FA7F4CB4}"/>
                  </a:ext>
                </a:extLst>
              </p:cNvPr>
              <p:cNvSpPr>
                <a:spLocks noGrp="1" noRot="1" noChangeAspect="1" noMove="1" noResize="1" noEditPoints="1" noAdjustHandles="1" noChangeArrowheads="1" noChangeShapeType="1" noTextEdit="1"/>
              </p:cNvSpPr>
              <p:nvPr>
                <p:ph idx="1"/>
              </p:nvPr>
            </p:nvSpPr>
            <p:spPr>
              <a:blipFill>
                <a:blip r:embed="rId4"/>
                <a:stretch>
                  <a:fillRect l="-706" r="-1520"/>
                </a:stretch>
              </a:blipFill>
            </p:spPr>
            <p:txBody>
              <a:bodyPr/>
              <a:lstStyle/>
              <a:p>
                <a:r>
                  <a:rPr lang="en-US">
                    <a:noFill/>
                  </a:rPr>
                  <a:t> </a:t>
                </a:r>
              </a:p>
            </p:txBody>
          </p:sp>
        </mc:Fallback>
      </mc:AlternateContent>
    </p:spTree>
    <p:extLst>
      <p:ext uri="{BB962C8B-B14F-4D97-AF65-F5344CB8AC3E}">
        <p14:creationId xmlns:p14="http://schemas.microsoft.com/office/powerpoint/2010/main" val="34443290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099C0E-F53D-0B16-83F1-C2277B026990}"/>
              </a:ext>
            </a:extLst>
          </p:cNvPr>
          <p:cNvSpPr>
            <a:spLocks noGrp="1"/>
          </p:cNvSpPr>
          <p:nvPr>
            <p:ph type="title"/>
          </p:nvPr>
        </p:nvSpPr>
        <p:spPr/>
        <p:txBody>
          <a:bodyPr/>
          <a:lstStyle/>
          <a:p>
            <a:r>
              <a:rPr lang="en-US"/>
              <a:t>Derivative vs Gradient</a:t>
            </a:r>
            <a:endParaRPr lang="en-US" dirty="0"/>
          </a:p>
        </p:txBody>
      </p:sp>
      <p:sp>
        <p:nvSpPr>
          <p:cNvPr id="3" name="Content Placeholder 2">
            <a:extLst>
              <a:ext uri="{FF2B5EF4-FFF2-40B4-BE49-F238E27FC236}">
                <a16:creationId xmlns:a16="http://schemas.microsoft.com/office/drawing/2014/main" id="{6CB8CBCA-A986-0FC9-BA17-7983880F01DF}"/>
              </a:ext>
            </a:extLst>
          </p:cNvPr>
          <p:cNvSpPr>
            <a:spLocks noGrp="1"/>
          </p:cNvSpPr>
          <p:nvPr>
            <p:ph idx="1"/>
          </p:nvPr>
        </p:nvSpPr>
        <p:spPr/>
        <p:txBody>
          <a:bodyPr/>
          <a:lstStyle/>
          <a:p>
            <a:pPr algn="l">
              <a:lnSpc>
                <a:spcPct val="150000"/>
              </a:lnSpc>
            </a:pPr>
            <a:r>
              <a:rPr lang="en-US" b="0" i="0" dirty="0">
                <a:solidFill>
                  <a:srgbClr val="000000"/>
                </a:solidFill>
                <a:effectLst/>
                <a:latin typeface="Times New Roman" panose="02020603050405020304" pitchFamily="18" charset="0"/>
                <a:cs typeface="Times New Roman" panose="02020603050405020304" pitchFamily="18" charset="0"/>
              </a:rPr>
              <a:t>In summary, the derivative measures the rate of change of a function with respect to a </a:t>
            </a:r>
            <a:r>
              <a:rPr lang="en-US" b="1" i="0" dirty="0">
                <a:solidFill>
                  <a:srgbClr val="002060"/>
                </a:solidFill>
                <a:effectLst/>
                <a:latin typeface="Times New Roman" panose="02020603050405020304" pitchFamily="18" charset="0"/>
                <a:cs typeface="Times New Roman" panose="02020603050405020304" pitchFamily="18" charset="0"/>
              </a:rPr>
              <a:t>single variable</a:t>
            </a:r>
            <a:r>
              <a:rPr lang="en-US" b="0" i="0" dirty="0">
                <a:solidFill>
                  <a:srgbClr val="000000"/>
                </a:solidFill>
                <a:effectLst/>
                <a:latin typeface="Times New Roman" panose="02020603050405020304" pitchFamily="18" charset="0"/>
                <a:cs typeface="Times New Roman" panose="02020603050405020304" pitchFamily="18" charset="0"/>
              </a:rPr>
              <a:t>, while the gradient measures the direction and magnitude of the steepest ascent of a function with respect to </a:t>
            </a:r>
            <a:r>
              <a:rPr lang="en-US" b="1" i="0" dirty="0">
                <a:solidFill>
                  <a:srgbClr val="002060"/>
                </a:solidFill>
                <a:effectLst/>
                <a:latin typeface="Times New Roman" panose="02020603050405020304" pitchFamily="18" charset="0"/>
                <a:cs typeface="Times New Roman" panose="02020603050405020304" pitchFamily="18" charset="0"/>
              </a:rPr>
              <a:t>multiple variables</a:t>
            </a:r>
            <a:r>
              <a:rPr lang="en-US" b="0" i="0" dirty="0">
                <a:solidFill>
                  <a:srgbClr val="000000"/>
                </a:solidFill>
                <a:effectLst/>
                <a:latin typeface="Times New Roman" panose="02020603050405020304" pitchFamily="18" charset="0"/>
                <a:cs typeface="Times New Roman" panose="02020603050405020304" pitchFamily="18" charset="0"/>
              </a:rPr>
              <a:t>. The derivative is a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scalar</a:t>
            </a:r>
            <a:r>
              <a:rPr lang="en-US" b="0" i="0" dirty="0">
                <a:solidFill>
                  <a:srgbClr val="000000"/>
                </a:solidFill>
                <a:effectLst/>
                <a:latin typeface="Times New Roman" panose="02020603050405020304" pitchFamily="18" charset="0"/>
                <a:cs typeface="Times New Roman" panose="02020603050405020304" pitchFamily="18" charset="0"/>
              </a:rPr>
              <a:t>, while the gradient is a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vector</a:t>
            </a:r>
            <a:r>
              <a:rPr lang="en-US" b="0" i="0" dirty="0">
                <a:solidFill>
                  <a:srgbClr val="000000"/>
                </a:solidFill>
                <a:effectLst/>
                <a:latin typeface="Times New Roman" panose="02020603050405020304" pitchFamily="18" charset="0"/>
                <a:cs typeface="Times New Roman" panose="02020603050405020304" pitchFamily="18" charset="0"/>
              </a:rPr>
              <a:t>.</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10501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0BEC8-6DD5-6962-B2CB-7AD582E38390}"/>
              </a:ext>
            </a:extLst>
          </p:cNvPr>
          <p:cNvSpPr>
            <a:spLocks noGrp="1"/>
          </p:cNvSpPr>
          <p:nvPr>
            <p:ph type="title"/>
          </p:nvPr>
        </p:nvSpPr>
        <p:spPr/>
        <p:txBody>
          <a:bodyPr/>
          <a:lstStyle/>
          <a:p>
            <a:r>
              <a:rPr lang="en-US" dirty="0"/>
              <a:t>Convex Function</a:t>
            </a:r>
          </a:p>
        </p:txBody>
      </p:sp>
      <p:sp>
        <p:nvSpPr>
          <p:cNvPr id="3" name="Content Placeholder 2">
            <a:extLst>
              <a:ext uri="{FF2B5EF4-FFF2-40B4-BE49-F238E27FC236}">
                <a16:creationId xmlns:a16="http://schemas.microsoft.com/office/drawing/2014/main" id="{C7B4471E-D6FE-2234-1E0D-599169594E71}"/>
              </a:ext>
            </a:extLst>
          </p:cNvPr>
          <p:cNvSpPr>
            <a:spLocks noGrp="1"/>
          </p:cNvSpPr>
          <p:nvPr>
            <p:ph idx="1"/>
          </p:nvPr>
        </p:nvSpPr>
        <p:spPr/>
        <p:txBody>
          <a:bodyPr/>
          <a:lstStyle/>
          <a:p>
            <a:pPr>
              <a:lnSpc>
                <a:spcPct val="100000"/>
              </a:lnSpc>
            </a:pPr>
            <a:r>
              <a:rPr lang="en-US" dirty="0"/>
              <a:t> For a univariate function, this means that the line segment connecting two function’s points lays on or above its curve (it does not cross it). If it does it means that it has a local minimum which is not a global one.</a:t>
            </a:r>
          </a:p>
        </p:txBody>
      </p:sp>
      <p:sp>
        <p:nvSpPr>
          <p:cNvPr id="4" name="TextBox 3">
            <a:extLst>
              <a:ext uri="{FF2B5EF4-FFF2-40B4-BE49-F238E27FC236}">
                <a16:creationId xmlns:a16="http://schemas.microsoft.com/office/drawing/2014/main" id="{0A23C7FB-4DA0-6D63-12FF-7C9C335684BE}"/>
              </a:ext>
            </a:extLst>
          </p:cNvPr>
          <p:cNvSpPr txBox="1"/>
          <p:nvPr/>
        </p:nvSpPr>
        <p:spPr>
          <a:xfrm>
            <a:off x="1132115" y="5960285"/>
            <a:ext cx="6096000" cy="261610"/>
          </a:xfrm>
          <a:prstGeom prst="rect">
            <a:avLst/>
          </a:prstGeom>
          <a:noFill/>
        </p:spPr>
        <p:txBody>
          <a:bodyPr wrap="square">
            <a:spAutoFit/>
          </a:bodyPr>
          <a:lstStyle/>
          <a:p>
            <a:r>
              <a:rPr lang="en-US" sz="1100" dirty="0"/>
              <a:t>https://towardsdatascience.com/gradient-descent-algorithm-a-deep-dive-cf04e8115f21</a:t>
            </a:r>
          </a:p>
        </p:txBody>
      </p:sp>
      <p:pic>
        <p:nvPicPr>
          <p:cNvPr id="1026" name="Picture 2">
            <a:extLst>
              <a:ext uri="{FF2B5EF4-FFF2-40B4-BE49-F238E27FC236}">
                <a16:creationId xmlns:a16="http://schemas.microsoft.com/office/drawing/2014/main" id="{E2247B80-5BCC-730F-5C6E-EDBC33AB5C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1858" y="2670078"/>
            <a:ext cx="100012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2330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59D91-DEB2-2F31-54A2-44197AD2BD12}"/>
              </a:ext>
            </a:extLst>
          </p:cNvPr>
          <p:cNvSpPr>
            <a:spLocks noGrp="1"/>
          </p:cNvSpPr>
          <p:nvPr>
            <p:ph type="title"/>
          </p:nvPr>
        </p:nvSpPr>
        <p:spPr/>
        <p:txBody>
          <a:bodyPr/>
          <a:lstStyle/>
          <a:p>
            <a:r>
              <a:rPr lang="en-US" dirty="0"/>
              <a:t>Gradient Descent Algorithm</a:t>
            </a:r>
          </a:p>
        </p:txBody>
      </p:sp>
      <p:sp>
        <p:nvSpPr>
          <p:cNvPr id="3" name="Content Placeholder 2">
            <a:extLst>
              <a:ext uri="{FF2B5EF4-FFF2-40B4-BE49-F238E27FC236}">
                <a16:creationId xmlns:a16="http://schemas.microsoft.com/office/drawing/2014/main" id="{7B3F2BB1-2A4B-E2BB-93CB-38B2055912E6}"/>
              </a:ext>
            </a:extLst>
          </p:cNvPr>
          <p:cNvSpPr>
            <a:spLocks noGrp="1"/>
          </p:cNvSpPr>
          <p:nvPr>
            <p:ph idx="1"/>
          </p:nvPr>
        </p:nvSpPr>
        <p:spPr/>
        <p:txBody>
          <a:bodyPr>
            <a:normAutofit lnSpcReduction="10000"/>
          </a:bodyPr>
          <a:lstStyle/>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choose a starting point (initialization)</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calculate gradient at this point</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make a scaled step in the opposite direction to the gradient (objective: minimize)</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repeat points 2 and 3 until one of the criteria is met:</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maximum number of iterations reached</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step size is smaller than the tolerance (due to scaling or a small gradient).</a:t>
            </a:r>
          </a:p>
        </p:txBody>
      </p:sp>
    </p:spTree>
    <p:extLst>
      <p:ext uri="{BB962C8B-B14F-4D97-AF65-F5344CB8AC3E}">
        <p14:creationId xmlns:p14="http://schemas.microsoft.com/office/powerpoint/2010/main" val="36587679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27CE5-286C-8592-1A9C-C5F54529B438}"/>
              </a:ext>
            </a:extLst>
          </p:cNvPr>
          <p:cNvSpPr>
            <a:spLocks noGrp="1"/>
          </p:cNvSpPr>
          <p:nvPr>
            <p:ph type="title"/>
          </p:nvPr>
        </p:nvSpPr>
        <p:spPr/>
        <p:txBody>
          <a:bodyPr/>
          <a:lstStyle/>
          <a:p>
            <a:r>
              <a:rPr lang="en-US" dirty="0"/>
              <a:t>Gradient Descent</a:t>
            </a:r>
          </a:p>
        </p:txBody>
      </p:sp>
      <p:pic>
        <p:nvPicPr>
          <p:cNvPr id="2050" name="Picture 2" descr="gradient descent mountain">
            <a:extLst>
              <a:ext uri="{FF2B5EF4-FFF2-40B4-BE49-F238E27FC236}">
                <a16:creationId xmlns:a16="http://schemas.microsoft.com/office/drawing/2014/main" id="{4065FFA3-26AB-53FC-AB14-B6168CB223E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349226" y="1123950"/>
            <a:ext cx="7493548"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2501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8DF15-9F4A-5C6E-F3F8-CA8C89DD15B0}"/>
              </a:ext>
            </a:extLst>
          </p:cNvPr>
          <p:cNvSpPr>
            <a:spLocks noGrp="1"/>
          </p:cNvSpPr>
          <p:nvPr>
            <p:ph type="title"/>
          </p:nvPr>
        </p:nvSpPr>
        <p:spPr/>
        <p:txBody>
          <a:bodyPr/>
          <a:lstStyle/>
          <a:p>
            <a:r>
              <a:rPr lang="en-US" dirty="0"/>
              <a:t>Gradient Descent</a:t>
            </a:r>
          </a:p>
        </p:txBody>
      </p:sp>
      <p:pic>
        <p:nvPicPr>
          <p:cNvPr id="4" name="Content Placeholder 3">
            <a:extLst>
              <a:ext uri="{FF2B5EF4-FFF2-40B4-BE49-F238E27FC236}">
                <a16:creationId xmlns:a16="http://schemas.microsoft.com/office/drawing/2014/main" id="{3E9B4723-4712-1451-3732-3469AF22F315}"/>
              </a:ext>
            </a:extLst>
          </p:cNvPr>
          <p:cNvPicPr>
            <a:picLocks noGrp="1" noChangeAspect="1"/>
          </p:cNvPicPr>
          <p:nvPr>
            <p:ph idx="1"/>
          </p:nvPr>
        </p:nvPicPr>
        <p:blipFill>
          <a:blip r:embed="rId2"/>
          <a:stretch>
            <a:fillRect/>
          </a:stretch>
        </p:blipFill>
        <p:spPr>
          <a:xfrm>
            <a:off x="479425" y="1526347"/>
            <a:ext cx="11233150" cy="4292668"/>
          </a:xfrm>
          <a:prstGeom prst="rect">
            <a:avLst/>
          </a:prstGeom>
        </p:spPr>
      </p:pic>
    </p:spTree>
    <p:extLst>
      <p:ext uri="{BB962C8B-B14F-4D97-AF65-F5344CB8AC3E}">
        <p14:creationId xmlns:p14="http://schemas.microsoft.com/office/powerpoint/2010/main" val="4714858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F435E-90C5-B2AF-44B3-CBA4FB880985}"/>
              </a:ext>
            </a:extLst>
          </p:cNvPr>
          <p:cNvSpPr>
            <a:spLocks noGrp="1"/>
          </p:cNvSpPr>
          <p:nvPr>
            <p:ph type="title"/>
          </p:nvPr>
        </p:nvSpPr>
        <p:spPr/>
        <p:txBody>
          <a:bodyPr/>
          <a:lstStyle/>
          <a:p>
            <a:r>
              <a:rPr lang="en-US" dirty="0"/>
              <a:t>Gradient Descent</a:t>
            </a:r>
          </a:p>
        </p:txBody>
      </p:sp>
      <p:sp>
        <p:nvSpPr>
          <p:cNvPr id="7" name="Content Placeholder 6">
            <a:extLst>
              <a:ext uri="{FF2B5EF4-FFF2-40B4-BE49-F238E27FC236}">
                <a16:creationId xmlns:a16="http://schemas.microsoft.com/office/drawing/2014/main" id="{59A903BA-05F3-29A8-AA07-4A1F3F8CD6C9}"/>
              </a:ext>
            </a:extLst>
          </p:cNvPr>
          <p:cNvSpPr>
            <a:spLocks noGrp="1"/>
          </p:cNvSpPr>
          <p:nvPr>
            <p:ph idx="1"/>
          </p:nvPr>
        </p:nvSpPr>
        <p:spPr/>
        <p:txBody>
          <a:bodyPr/>
          <a:lstStyle/>
          <a:p>
            <a:endParaRPr lang="en-US"/>
          </a:p>
        </p:txBody>
      </p:sp>
      <p:pic>
        <p:nvPicPr>
          <p:cNvPr id="4" name="Picture 2" descr="Gradientdescent Graph GIF - Gradientdescent Graph Lines GIFs">
            <a:extLst>
              <a:ext uri="{FF2B5EF4-FFF2-40B4-BE49-F238E27FC236}">
                <a16:creationId xmlns:a16="http://schemas.microsoft.com/office/drawing/2014/main" id="{34B714C0-3EA9-E630-86F5-40A46E9B7D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635" y="1930400"/>
            <a:ext cx="4743450" cy="3552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C9D151F-928F-F28D-768E-5FF09DC60A93}"/>
              </a:ext>
            </a:extLst>
          </p:cNvPr>
          <p:cNvSpPr txBox="1"/>
          <p:nvPr/>
        </p:nvSpPr>
        <p:spPr>
          <a:xfrm>
            <a:off x="1310774" y="5844891"/>
            <a:ext cx="6124072" cy="261610"/>
          </a:xfrm>
          <a:prstGeom prst="rect">
            <a:avLst/>
          </a:prstGeom>
          <a:noFill/>
        </p:spPr>
        <p:txBody>
          <a:bodyPr wrap="square">
            <a:spAutoFit/>
          </a:bodyPr>
          <a:lstStyle/>
          <a:p>
            <a:r>
              <a:rPr lang="en-US" sz="1100" dirty="0" err="1">
                <a:hlinkClick r:id="rId3"/>
              </a:rPr>
              <a:t>Gradientdescent</a:t>
            </a:r>
            <a:r>
              <a:rPr lang="en-US" sz="1100" dirty="0">
                <a:hlinkClick r:id="rId3"/>
              </a:rPr>
              <a:t> Graph GIF - </a:t>
            </a:r>
            <a:r>
              <a:rPr lang="en-US" sz="1100" dirty="0" err="1">
                <a:hlinkClick r:id="rId3"/>
              </a:rPr>
              <a:t>Gradientdescent</a:t>
            </a:r>
            <a:r>
              <a:rPr lang="en-US" sz="1100" dirty="0">
                <a:hlinkClick r:id="rId3"/>
              </a:rPr>
              <a:t> Graph Lines - Discover &amp; Share GIFs (tenor.com)</a:t>
            </a:r>
            <a:endParaRPr lang="en-US" sz="1100" dirty="0"/>
          </a:p>
        </p:txBody>
      </p:sp>
      <p:pic>
        <p:nvPicPr>
          <p:cNvPr id="6" name="Picture 2">
            <a:extLst>
              <a:ext uri="{FF2B5EF4-FFF2-40B4-BE49-F238E27FC236}">
                <a16:creationId xmlns:a16="http://schemas.microsoft.com/office/drawing/2014/main" id="{FEDAD80D-F5DF-485B-E722-1DCB9D13E9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1120" y="2030197"/>
            <a:ext cx="48768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6820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477CD-8DC9-9882-14FF-2B4E23EC593F}"/>
              </a:ext>
            </a:extLst>
          </p:cNvPr>
          <p:cNvSpPr>
            <a:spLocks noGrp="1"/>
          </p:cNvSpPr>
          <p:nvPr>
            <p:ph type="title"/>
          </p:nvPr>
        </p:nvSpPr>
        <p:spPr/>
        <p:txBody>
          <a:bodyPr/>
          <a:lstStyle/>
          <a:p>
            <a:r>
              <a:rPr lang="en-US" dirty="0"/>
              <a:t>Gradient Descent</a:t>
            </a:r>
          </a:p>
        </p:txBody>
      </p:sp>
      <p:pic>
        <p:nvPicPr>
          <p:cNvPr id="6146" name="Picture 2" descr="Animation of gradient descent algorithm">
            <a:extLst>
              <a:ext uri="{FF2B5EF4-FFF2-40B4-BE49-F238E27FC236}">
                <a16:creationId xmlns:a16="http://schemas.microsoft.com/office/drawing/2014/main" id="{E16C82EC-2945-6BF9-2727-A3C6E5A3EB9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333500" y="1291431"/>
            <a:ext cx="9525000" cy="476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DF3D260-8450-F60E-9883-BC0C7BDCBD0A}"/>
              </a:ext>
            </a:extLst>
          </p:cNvPr>
          <p:cNvSpPr txBox="1"/>
          <p:nvPr/>
        </p:nvSpPr>
        <p:spPr>
          <a:xfrm>
            <a:off x="472440" y="6211669"/>
            <a:ext cx="6126480" cy="400110"/>
          </a:xfrm>
          <a:prstGeom prst="rect">
            <a:avLst/>
          </a:prstGeom>
          <a:noFill/>
        </p:spPr>
        <p:txBody>
          <a:bodyPr wrap="square">
            <a:spAutoFit/>
          </a:bodyPr>
          <a:lstStyle/>
          <a:p>
            <a:r>
              <a:rPr lang="en-US" sz="1000" dirty="0">
                <a:hlinkClick r:id="rId3"/>
              </a:rPr>
              <a:t>Stochastic Gradient Descent for machine learning clearly explained | Baptiste </a:t>
            </a:r>
            <a:r>
              <a:rPr lang="en-US" sz="1000" dirty="0" err="1">
                <a:hlinkClick r:id="rId3"/>
              </a:rPr>
              <a:t>Monpezat</a:t>
            </a:r>
            <a:r>
              <a:rPr lang="en-US" sz="1000" dirty="0">
                <a:hlinkClick r:id="rId3"/>
              </a:rPr>
              <a:t> (baptiste-monpezat.github.io)</a:t>
            </a:r>
            <a:endParaRPr lang="en-US" sz="1000" dirty="0"/>
          </a:p>
        </p:txBody>
      </p:sp>
    </p:spTree>
    <p:extLst>
      <p:ext uri="{BB962C8B-B14F-4D97-AF65-F5344CB8AC3E}">
        <p14:creationId xmlns:p14="http://schemas.microsoft.com/office/powerpoint/2010/main" val="2708090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60E87-4884-022A-8554-0B2C0819B14A}"/>
              </a:ext>
            </a:extLst>
          </p:cNvPr>
          <p:cNvSpPr>
            <a:spLocks noGrp="1"/>
          </p:cNvSpPr>
          <p:nvPr>
            <p:ph type="title"/>
          </p:nvPr>
        </p:nvSpPr>
        <p:spPr/>
        <p:txBody>
          <a:bodyPr/>
          <a:lstStyle/>
          <a:p>
            <a:r>
              <a:rPr lang="en-US" dirty="0"/>
              <a:t>Gradient Descent</a:t>
            </a:r>
          </a:p>
        </p:txBody>
      </p:sp>
      <p:sp>
        <p:nvSpPr>
          <p:cNvPr id="4" name="Content Placeholder 3">
            <a:extLst>
              <a:ext uri="{FF2B5EF4-FFF2-40B4-BE49-F238E27FC236}">
                <a16:creationId xmlns:a16="http://schemas.microsoft.com/office/drawing/2014/main" id="{658CDD54-25C9-0F6D-B92E-A08D9013D75B}"/>
              </a:ext>
            </a:extLst>
          </p:cNvPr>
          <p:cNvSpPr>
            <a:spLocks noGrp="1"/>
          </p:cNvSpPr>
          <p:nvPr>
            <p:ph idx="1"/>
          </p:nvPr>
        </p:nvSpPr>
        <p:spPr/>
        <p:txBody>
          <a:bodyPr/>
          <a:lstStyle/>
          <a:p>
            <a:endParaRPr lang="en-US"/>
          </a:p>
        </p:txBody>
      </p:sp>
      <p:pic>
        <p:nvPicPr>
          <p:cNvPr id="12290" name="Picture 2" descr="Image result for gradient descent gif">
            <a:extLst>
              <a:ext uri="{FF2B5EF4-FFF2-40B4-BE49-F238E27FC236}">
                <a16:creationId xmlns:a16="http://schemas.microsoft.com/office/drawing/2014/main" id="{87A1E735-983B-F94B-99F0-83FF6CF957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90625"/>
            <a:ext cx="11430000" cy="44767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19E1C8A-B4E8-E42D-D531-197E6536D6E8}"/>
              </a:ext>
            </a:extLst>
          </p:cNvPr>
          <p:cNvSpPr txBox="1"/>
          <p:nvPr/>
        </p:nvSpPr>
        <p:spPr>
          <a:xfrm>
            <a:off x="2460458" y="5843725"/>
            <a:ext cx="6124072" cy="646331"/>
          </a:xfrm>
          <a:prstGeom prst="rect">
            <a:avLst/>
          </a:prstGeom>
          <a:noFill/>
        </p:spPr>
        <p:txBody>
          <a:bodyPr wrap="square">
            <a:spAutoFit/>
          </a:bodyPr>
          <a:lstStyle/>
          <a:p>
            <a:r>
              <a:rPr lang="en-US" dirty="0">
                <a:hlinkClick r:id="rId3"/>
              </a:rPr>
              <a:t>Gradient Descent in 4 minutes:. Hey there ! Confused about gradient… | by </a:t>
            </a:r>
            <a:r>
              <a:rPr lang="en-US" dirty="0" err="1">
                <a:hlinkClick r:id="rId3"/>
              </a:rPr>
              <a:t>Shobhit</a:t>
            </a:r>
            <a:r>
              <a:rPr lang="en-US" dirty="0">
                <a:hlinkClick r:id="rId3"/>
              </a:rPr>
              <a:t> Srivastava | AITS Journal | Medium</a:t>
            </a:r>
            <a:endParaRPr lang="en-US" dirty="0"/>
          </a:p>
        </p:txBody>
      </p:sp>
    </p:spTree>
    <p:extLst>
      <p:ext uri="{BB962C8B-B14F-4D97-AF65-F5344CB8AC3E}">
        <p14:creationId xmlns:p14="http://schemas.microsoft.com/office/powerpoint/2010/main" val="3006642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CF98D-61E4-2BB4-699E-3074302EA511}"/>
              </a:ext>
            </a:extLst>
          </p:cNvPr>
          <p:cNvSpPr>
            <a:spLocks noGrp="1"/>
          </p:cNvSpPr>
          <p:nvPr>
            <p:ph type="title"/>
          </p:nvPr>
        </p:nvSpPr>
        <p:spPr/>
        <p:txBody>
          <a:bodyPr/>
          <a:lstStyle/>
          <a:p>
            <a:r>
              <a:rPr lang="en-US" dirty="0"/>
              <a:t>Gradient Descent</a:t>
            </a:r>
          </a:p>
        </p:txBody>
      </p:sp>
      <p:pic>
        <p:nvPicPr>
          <p:cNvPr id="7170" name="Picture 2" descr="Animation of gradient descent algorithm">
            <a:extLst>
              <a:ext uri="{FF2B5EF4-FFF2-40B4-BE49-F238E27FC236}">
                <a16:creationId xmlns:a16="http://schemas.microsoft.com/office/drawing/2014/main" id="{0D047D5C-F237-F247-0C70-3761DF156DE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333500" y="1291431"/>
            <a:ext cx="9525000" cy="476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5CECDA-BD28-75BC-0B12-4237331D5875}"/>
              </a:ext>
            </a:extLst>
          </p:cNvPr>
          <p:cNvSpPr txBox="1"/>
          <p:nvPr/>
        </p:nvSpPr>
        <p:spPr>
          <a:xfrm>
            <a:off x="685800" y="5917297"/>
            <a:ext cx="6126480" cy="400110"/>
          </a:xfrm>
          <a:prstGeom prst="rect">
            <a:avLst/>
          </a:prstGeom>
          <a:noFill/>
        </p:spPr>
        <p:txBody>
          <a:bodyPr wrap="square">
            <a:spAutoFit/>
          </a:bodyPr>
          <a:lstStyle/>
          <a:p>
            <a:r>
              <a:rPr lang="en-US" sz="1000" dirty="0">
                <a:hlinkClick r:id="rId3"/>
              </a:rPr>
              <a:t>Stochastic Gradient Descent for machine learning clearly explained | Baptiste </a:t>
            </a:r>
            <a:r>
              <a:rPr lang="en-US" sz="1000" dirty="0" err="1">
                <a:hlinkClick r:id="rId3"/>
              </a:rPr>
              <a:t>Monpezat</a:t>
            </a:r>
            <a:r>
              <a:rPr lang="en-US" sz="1000" dirty="0">
                <a:hlinkClick r:id="rId3"/>
              </a:rPr>
              <a:t> (baptiste-monpezat.github.io)</a:t>
            </a:r>
            <a:endParaRPr lang="en-US" sz="1000" dirty="0"/>
          </a:p>
        </p:txBody>
      </p:sp>
    </p:spTree>
    <p:extLst>
      <p:ext uri="{BB962C8B-B14F-4D97-AF65-F5344CB8AC3E}">
        <p14:creationId xmlns:p14="http://schemas.microsoft.com/office/powerpoint/2010/main" val="2042657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E0022-1D25-F3A2-DAED-CABF60F6385A}"/>
              </a:ext>
            </a:extLst>
          </p:cNvPr>
          <p:cNvSpPr>
            <a:spLocks noGrp="1"/>
          </p:cNvSpPr>
          <p:nvPr>
            <p:ph type="title"/>
          </p:nvPr>
        </p:nvSpPr>
        <p:spPr/>
        <p:txBody>
          <a:bodyPr/>
          <a:lstStyle/>
          <a:p>
            <a:r>
              <a:rPr lang="en-US" dirty="0"/>
              <a:t>Local Minima</a:t>
            </a:r>
          </a:p>
        </p:txBody>
      </p:sp>
      <p:sp>
        <p:nvSpPr>
          <p:cNvPr id="3" name="Content Placeholder 2">
            <a:extLst>
              <a:ext uri="{FF2B5EF4-FFF2-40B4-BE49-F238E27FC236}">
                <a16:creationId xmlns:a16="http://schemas.microsoft.com/office/drawing/2014/main" id="{6201C5B8-4B0A-BDB0-4F2B-52727C5124A9}"/>
              </a:ext>
            </a:extLst>
          </p:cNvPr>
          <p:cNvSpPr>
            <a:spLocks noGrp="1"/>
          </p:cNvSpPr>
          <p:nvPr>
            <p:ph idx="1"/>
          </p:nvPr>
        </p:nvSpPr>
        <p:spPr/>
        <p:txBody>
          <a:bodyPr/>
          <a:lstStyle/>
          <a:p>
            <a:r>
              <a:rPr lang="en-US" dirty="0"/>
              <a:t>Gradient descent leading into a local minimum</a:t>
            </a:r>
          </a:p>
        </p:txBody>
      </p:sp>
      <p:pic>
        <p:nvPicPr>
          <p:cNvPr id="4098" name="Picture 2" descr="Gradient descent leading into a local minimum">
            <a:extLst>
              <a:ext uri="{FF2B5EF4-FFF2-40B4-BE49-F238E27FC236}">
                <a16:creationId xmlns:a16="http://schemas.microsoft.com/office/drawing/2014/main" id="{7F1F0498-0880-B50C-7675-54B80F9AF5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8075" y="1890850"/>
            <a:ext cx="4895850" cy="395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25061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B8A04-E1D9-44DD-1527-DC4472551944}"/>
              </a:ext>
            </a:extLst>
          </p:cNvPr>
          <p:cNvSpPr>
            <a:spLocks noGrp="1"/>
          </p:cNvSpPr>
          <p:nvPr>
            <p:ph type="title"/>
          </p:nvPr>
        </p:nvSpPr>
        <p:spPr/>
        <p:txBody>
          <a:bodyPr/>
          <a:lstStyle/>
          <a:p>
            <a:r>
              <a:rPr lang="en-US" dirty="0"/>
              <a:t>Derivative</a:t>
            </a:r>
          </a:p>
        </p:txBody>
      </p:sp>
      <p:sp>
        <p:nvSpPr>
          <p:cNvPr id="4" name="Content Placeholder 3">
            <a:extLst>
              <a:ext uri="{FF2B5EF4-FFF2-40B4-BE49-F238E27FC236}">
                <a16:creationId xmlns:a16="http://schemas.microsoft.com/office/drawing/2014/main" id="{A125972C-C62C-4AD1-B9C0-1C884A7308CE}"/>
              </a:ext>
            </a:extLst>
          </p:cNvPr>
          <p:cNvSpPr>
            <a:spLocks noGrp="1"/>
          </p:cNvSpPr>
          <p:nvPr>
            <p:ph idx="1"/>
          </p:nvPr>
        </p:nvSpPr>
        <p:spPr/>
        <p:txBody>
          <a:bodyPr/>
          <a:lstStyle/>
          <a:p>
            <a:endParaRPr lang="en-US"/>
          </a:p>
        </p:txBody>
      </p:sp>
      <p:pic>
        <p:nvPicPr>
          <p:cNvPr id="14338" name="Picture 2" descr="Derivative Introduction GIF - Derivative Introduction Definition GIFs">
            <a:extLst>
              <a:ext uri="{FF2B5EF4-FFF2-40B4-BE49-F238E27FC236}">
                <a16:creationId xmlns:a16="http://schemas.microsoft.com/office/drawing/2014/main" id="{67FEF579-B00A-2997-B4D3-F9B856E6E2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560" y="1721725"/>
            <a:ext cx="4376420" cy="3282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1614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76044-CCC9-8755-3140-919FD39BE7E1}"/>
              </a:ext>
            </a:extLst>
          </p:cNvPr>
          <p:cNvSpPr>
            <a:spLocks noGrp="1"/>
          </p:cNvSpPr>
          <p:nvPr>
            <p:ph type="title"/>
          </p:nvPr>
        </p:nvSpPr>
        <p:spPr/>
        <p:txBody>
          <a:bodyPr/>
          <a:lstStyle/>
          <a:p>
            <a:r>
              <a:rPr lang="en-US" dirty="0"/>
              <a:t>Derivative</a:t>
            </a:r>
          </a:p>
        </p:txBody>
      </p:sp>
      <p:pic>
        <p:nvPicPr>
          <p:cNvPr id="4" name="Picture 2" descr="Gradient Descent">
            <a:extLst>
              <a:ext uri="{FF2B5EF4-FFF2-40B4-BE49-F238E27FC236}">
                <a16:creationId xmlns:a16="http://schemas.microsoft.com/office/drawing/2014/main" id="{CB1B88D3-BC8B-99A3-178D-C2F6F813474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740421" y="1123950"/>
            <a:ext cx="8711157"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23013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585F9-BB4A-06D5-228C-E4950BB3AF71}"/>
              </a:ext>
            </a:extLst>
          </p:cNvPr>
          <p:cNvSpPr>
            <a:spLocks noGrp="1"/>
          </p:cNvSpPr>
          <p:nvPr>
            <p:ph type="title"/>
          </p:nvPr>
        </p:nvSpPr>
        <p:spPr/>
        <p:txBody>
          <a:bodyPr/>
          <a:lstStyle/>
          <a:p>
            <a:r>
              <a:rPr lang="en-US" dirty="0"/>
              <a:t>Chain Rule</a:t>
            </a:r>
          </a:p>
        </p:txBody>
      </p:sp>
      <p:pic>
        <p:nvPicPr>
          <p:cNvPr id="13314" name="Picture 2" descr="a">
            <a:extLst>
              <a:ext uri="{FF2B5EF4-FFF2-40B4-BE49-F238E27FC236}">
                <a16:creationId xmlns:a16="http://schemas.microsoft.com/office/drawing/2014/main" id="{5ADAF97B-747D-6C9F-E072-7289E86DF1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02797" y="2525929"/>
            <a:ext cx="2528278" cy="230916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a product of the derivatives of each function making up the function">
            <a:extLst>
              <a:ext uri="{FF2B5EF4-FFF2-40B4-BE49-F238E27FC236}">
                <a16:creationId xmlns:a16="http://schemas.microsoft.com/office/drawing/2014/main" id="{D4E9D397-DAA0-BE54-1C60-F887A7D286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6036" y="2218615"/>
            <a:ext cx="7918947" cy="26055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83F6DE-0A88-FFF9-B233-707B9FD82A31}"/>
              </a:ext>
            </a:extLst>
          </p:cNvPr>
          <p:cNvSpPr txBox="1"/>
          <p:nvPr/>
        </p:nvSpPr>
        <p:spPr>
          <a:xfrm>
            <a:off x="860258" y="6075144"/>
            <a:ext cx="6124072" cy="307777"/>
          </a:xfrm>
          <a:prstGeom prst="rect">
            <a:avLst/>
          </a:prstGeom>
          <a:noFill/>
        </p:spPr>
        <p:txBody>
          <a:bodyPr wrap="square">
            <a:spAutoFit/>
          </a:bodyPr>
          <a:lstStyle/>
          <a:p>
            <a:r>
              <a:rPr lang="en-US" sz="1400" dirty="0" err="1">
                <a:hlinkClick r:id="rId4"/>
              </a:rPr>
              <a:t>Maths</a:t>
            </a:r>
            <a:r>
              <a:rPr lang="en-US" sz="1400" dirty="0">
                <a:hlinkClick r:id="rId4"/>
              </a:rPr>
              <a:t> First, Institute of Fundamental Sciences, Massey University</a:t>
            </a:r>
            <a:endParaRPr lang="en-US" sz="1400" dirty="0"/>
          </a:p>
        </p:txBody>
      </p:sp>
    </p:spTree>
    <p:extLst>
      <p:ext uri="{BB962C8B-B14F-4D97-AF65-F5344CB8AC3E}">
        <p14:creationId xmlns:p14="http://schemas.microsoft.com/office/powerpoint/2010/main" val="3439730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529E1-7037-CEEB-85B0-469DFECBCA7A}"/>
              </a:ext>
            </a:extLst>
          </p:cNvPr>
          <p:cNvSpPr>
            <a:spLocks noGrp="1"/>
          </p:cNvSpPr>
          <p:nvPr>
            <p:ph type="title"/>
          </p:nvPr>
        </p:nvSpPr>
        <p:spPr/>
        <p:txBody>
          <a:bodyPr/>
          <a:lstStyle/>
          <a:p>
            <a:r>
              <a:rPr lang="en-US" dirty="0"/>
              <a:t>Chain Rule</a:t>
            </a:r>
          </a:p>
        </p:txBody>
      </p:sp>
      <p:pic>
        <p:nvPicPr>
          <p:cNvPr id="14338" name="Picture 2" descr="the chain rule in function notation">
            <a:extLst>
              <a:ext uri="{FF2B5EF4-FFF2-40B4-BE49-F238E27FC236}">
                <a16:creationId xmlns:a16="http://schemas.microsoft.com/office/drawing/2014/main" id="{2CFDDE58-5203-B298-11E5-0AC960B1551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96171" y="1123950"/>
            <a:ext cx="8999658"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73EF08E-223C-D46D-55BE-36C26DB8909A}"/>
              </a:ext>
            </a:extLst>
          </p:cNvPr>
          <p:cNvSpPr txBox="1"/>
          <p:nvPr/>
        </p:nvSpPr>
        <p:spPr>
          <a:xfrm>
            <a:off x="126332" y="6590670"/>
            <a:ext cx="6124072" cy="261610"/>
          </a:xfrm>
          <a:prstGeom prst="rect">
            <a:avLst/>
          </a:prstGeom>
          <a:noFill/>
        </p:spPr>
        <p:txBody>
          <a:bodyPr wrap="square">
            <a:spAutoFit/>
          </a:bodyPr>
          <a:lstStyle/>
          <a:p>
            <a:r>
              <a:rPr lang="en-US" sz="1050" dirty="0">
                <a:hlinkClick r:id="rId3"/>
              </a:rPr>
              <a:t>The Chain Rule Made Easy: Examples and Solutions – mathsathome.com</a:t>
            </a:r>
            <a:endParaRPr lang="en-US" sz="1050" dirty="0"/>
          </a:p>
        </p:txBody>
      </p:sp>
    </p:spTree>
    <p:extLst>
      <p:ext uri="{BB962C8B-B14F-4D97-AF65-F5344CB8AC3E}">
        <p14:creationId xmlns:p14="http://schemas.microsoft.com/office/powerpoint/2010/main" val="40786483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EB93E-556E-721C-2562-5EA980B8413B}"/>
              </a:ext>
            </a:extLst>
          </p:cNvPr>
          <p:cNvSpPr>
            <a:spLocks noGrp="1"/>
          </p:cNvSpPr>
          <p:nvPr>
            <p:ph type="title"/>
          </p:nvPr>
        </p:nvSpPr>
        <p:spPr/>
        <p:txBody>
          <a:bodyPr/>
          <a:lstStyle/>
          <a:p>
            <a:r>
              <a:rPr lang="en-US" dirty="0"/>
              <a:t>Chain Rule</a:t>
            </a:r>
          </a:p>
        </p:txBody>
      </p:sp>
      <p:pic>
        <p:nvPicPr>
          <p:cNvPr id="15362" name="Picture 2" descr="how to do the chain rule step by step">
            <a:extLst>
              <a:ext uri="{FF2B5EF4-FFF2-40B4-BE49-F238E27FC236}">
                <a16:creationId xmlns:a16="http://schemas.microsoft.com/office/drawing/2014/main" id="{A8D0853E-A034-566B-202B-3064F5D434E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774371" y="1386172"/>
            <a:ext cx="8469086" cy="477091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00DA570-4FAF-276C-B78C-5CA5CE124989}"/>
              </a:ext>
            </a:extLst>
          </p:cNvPr>
          <p:cNvSpPr txBox="1"/>
          <p:nvPr/>
        </p:nvSpPr>
        <p:spPr>
          <a:xfrm>
            <a:off x="234044" y="6157091"/>
            <a:ext cx="6124072" cy="261610"/>
          </a:xfrm>
          <a:prstGeom prst="rect">
            <a:avLst/>
          </a:prstGeom>
          <a:noFill/>
        </p:spPr>
        <p:txBody>
          <a:bodyPr wrap="square">
            <a:spAutoFit/>
          </a:bodyPr>
          <a:lstStyle/>
          <a:p>
            <a:r>
              <a:rPr lang="en-US" sz="1050" dirty="0">
                <a:hlinkClick r:id="rId3"/>
              </a:rPr>
              <a:t>The Chain Rule Made Easy: Examples and Solutions – mathsathome.com</a:t>
            </a:r>
            <a:endParaRPr lang="en-US" sz="1050" dirty="0"/>
          </a:p>
        </p:txBody>
      </p:sp>
    </p:spTree>
    <p:extLst>
      <p:ext uri="{BB962C8B-B14F-4D97-AF65-F5344CB8AC3E}">
        <p14:creationId xmlns:p14="http://schemas.microsoft.com/office/powerpoint/2010/main" val="22949427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59D91-DEB2-2F31-54A2-44197AD2BD12}"/>
              </a:ext>
            </a:extLst>
          </p:cNvPr>
          <p:cNvSpPr>
            <a:spLocks noGrp="1"/>
          </p:cNvSpPr>
          <p:nvPr>
            <p:ph type="title"/>
          </p:nvPr>
        </p:nvSpPr>
        <p:spPr/>
        <p:txBody>
          <a:bodyPr/>
          <a:lstStyle/>
          <a:p>
            <a:r>
              <a:rPr lang="en-US" dirty="0"/>
              <a:t>Gradient Descent Algorithm</a:t>
            </a:r>
          </a:p>
        </p:txBody>
      </p:sp>
      <p:sp>
        <p:nvSpPr>
          <p:cNvPr id="3" name="Content Placeholder 2">
            <a:extLst>
              <a:ext uri="{FF2B5EF4-FFF2-40B4-BE49-F238E27FC236}">
                <a16:creationId xmlns:a16="http://schemas.microsoft.com/office/drawing/2014/main" id="{7B3F2BB1-2A4B-E2BB-93CB-38B2055912E6}"/>
              </a:ext>
            </a:extLst>
          </p:cNvPr>
          <p:cNvSpPr>
            <a:spLocks noGrp="1"/>
          </p:cNvSpPr>
          <p:nvPr>
            <p:ph idx="1"/>
          </p:nvPr>
        </p:nvSpPr>
        <p:spPr/>
        <p:txBody>
          <a:bodyPr>
            <a:normAutofit lnSpcReduction="10000"/>
          </a:bodyPr>
          <a:lstStyle/>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choose a starting point (initialization)</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calculate gradient at this point</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make a scaled step in the opposite direction to the gradient (objective: minimize)</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repeat points 2 and 3 until one of the criteria is met:</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maximum number of iterations reached</a:t>
            </a:r>
          </a:p>
          <a:p>
            <a:pPr marL="565150" indent="-514350">
              <a:lnSpc>
                <a:spcPct val="150000"/>
              </a:lnSpc>
              <a:buFont typeface="+mj-lt"/>
              <a:buAutoNum type="arabicPeriod"/>
            </a:pPr>
            <a:r>
              <a:rPr lang="en-US" dirty="0">
                <a:latin typeface="Times New Roman" panose="02020603050405020304" pitchFamily="18" charset="0"/>
                <a:cs typeface="Times New Roman" panose="02020603050405020304" pitchFamily="18" charset="0"/>
              </a:rPr>
              <a:t>step size is smaller than the tolerance (due to scaling or a small gradient).</a:t>
            </a:r>
          </a:p>
        </p:txBody>
      </p:sp>
    </p:spTree>
    <p:extLst>
      <p:ext uri="{BB962C8B-B14F-4D97-AF65-F5344CB8AC3E}">
        <p14:creationId xmlns:p14="http://schemas.microsoft.com/office/powerpoint/2010/main" val="282241568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84806-1F2B-D5F1-90A9-5FFCF4F5FC62}"/>
              </a:ext>
            </a:extLst>
          </p:cNvPr>
          <p:cNvSpPr>
            <a:spLocks noGrp="1"/>
          </p:cNvSpPr>
          <p:nvPr>
            <p:ph type="title"/>
          </p:nvPr>
        </p:nvSpPr>
        <p:spPr/>
        <p:txBody>
          <a:bodyPr/>
          <a:lstStyle/>
          <a:p>
            <a:r>
              <a:rPr lang="en-US" dirty="0"/>
              <a:t>Gradient Descent(Delta Rule)</a:t>
            </a:r>
          </a:p>
        </p:txBody>
      </p:sp>
      <p:pic>
        <p:nvPicPr>
          <p:cNvPr id="5" name="Content Placeholder 4">
            <a:extLst>
              <a:ext uri="{FF2B5EF4-FFF2-40B4-BE49-F238E27FC236}">
                <a16:creationId xmlns:a16="http://schemas.microsoft.com/office/drawing/2014/main" id="{B7779685-EE0D-9031-16B2-570243EB6581}"/>
              </a:ext>
            </a:extLst>
          </p:cNvPr>
          <p:cNvPicPr>
            <a:picLocks noGrp="1" noChangeAspect="1"/>
          </p:cNvPicPr>
          <p:nvPr>
            <p:ph idx="1"/>
          </p:nvPr>
        </p:nvPicPr>
        <p:blipFill rotWithShape="1">
          <a:blip r:embed="rId2"/>
          <a:srcRect t="5529"/>
          <a:stretch/>
        </p:blipFill>
        <p:spPr>
          <a:xfrm>
            <a:off x="1240972" y="1959429"/>
            <a:ext cx="9644741" cy="4097203"/>
          </a:xfrm>
        </p:spPr>
      </p:pic>
    </p:spTree>
    <p:extLst>
      <p:ext uri="{BB962C8B-B14F-4D97-AF65-F5344CB8AC3E}">
        <p14:creationId xmlns:p14="http://schemas.microsoft.com/office/powerpoint/2010/main" val="1048627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D640D-1D2B-819B-3BFB-1EA936D7698D}"/>
              </a:ext>
            </a:extLst>
          </p:cNvPr>
          <p:cNvSpPr>
            <a:spLocks noGrp="1"/>
          </p:cNvSpPr>
          <p:nvPr>
            <p:ph type="title"/>
          </p:nvPr>
        </p:nvSpPr>
        <p:spPr/>
        <p:txBody>
          <a:bodyPr/>
          <a:lstStyle/>
          <a:p>
            <a:r>
              <a:rPr lang="en-US" dirty="0"/>
              <a:t>Gradient Descent</a:t>
            </a:r>
          </a:p>
        </p:txBody>
      </p:sp>
      <p:sp>
        <p:nvSpPr>
          <p:cNvPr id="3" name="Content Placeholder 2">
            <a:extLst>
              <a:ext uri="{FF2B5EF4-FFF2-40B4-BE49-F238E27FC236}">
                <a16:creationId xmlns:a16="http://schemas.microsoft.com/office/drawing/2014/main" id="{A9674E0B-9EA0-9380-99FF-6B87117DA97C}"/>
              </a:ext>
            </a:extLst>
          </p:cNvPr>
          <p:cNvSpPr>
            <a:spLocks noGrp="1"/>
          </p:cNvSpPr>
          <p:nvPr>
            <p:ph idx="1"/>
          </p:nvPr>
        </p:nvSpPr>
        <p:spPr/>
        <p:txBody>
          <a:bodyPr/>
          <a:lstStyle/>
          <a:p>
            <a:r>
              <a:rPr lang="en-US" dirty="0"/>
              <a:t>For a single training example, this gives the update rule</a:t>
            </a:r>
          </a:p>
          <a:p>
            <a:endParaRPr lang="en-US" dirty="0"/>
          </a:p>
        </p:txBody>
      </p:sp>
      <p:pic>
        <p:nvPicPr>
          <p:cNvPr id="5" name="Picture 4">
            <a:extLst>
              <a:ext uri="{FF2B5EF4-FFF2-40B4-BE49-F238E27FC236}">
                <a16:creationId xmlns:a16="http://schemas.microsoft.com/office/drawing/2014/main" id="{2361889F-93F6-EE2D-9C8F-0FE186B48C1D}"/>
              </a:ext>
            </a:extLst>
          </p:cNvPr>
          <p:cNvPicPr>
            <a:picLocks noChangeAspect="1"/>
          </p:cNvPicPr>
          <p:nvPr/>
        </p:nvPicPr>
        <p:blipFill>
          <a:blip r:embed="rId2"/>
          <a:stretch>
            <a:fillRect/>
          </a:stretch>
        </p:blipFill>
        <p:spPr>
          <a:xfrm>
            <a:off x="1376186" y="2009274"/>
            <a:ext cx="7254522" cy="1057951"/>
          </a:xfrm>
          <a:prstGeom prst="rect">
            <a:avLst/>
          </a:prstGeom>
        </p:spPr>
      </p:pic>
      <p:pic>
        <p:nvPicPr>
          <p:cNvPr id="7" name="Picture 6">
            <a:extLst>
              <a:ext uri="{FF2B5EF4-FFF2-40B4-BE49-F238E27FC236}">
                <a16:creationId xmlns:a16="http://schemas.microsoft.com/office/drawing/2014/main" id="{28AD1230-9256-45BE-58F4-4D84FF8B6BC2}"/>
              </a:ext>
            </a:extLst>
          </p:cNvPr>
          <p:cNvPicPr>
            <a:picLocks noChangeAspect="1"/>
          </p:cNvPicPr>
          <p:nvPr/>
        </p:nvPicPr>
        <p:blipFill>
          <a:blip r:embed="rId3"/>
          <a:stretch>
            <a:fillRect/>
          </a:stretch>
        </p:blipFill>
        <p:spPr>
          <a:xfrm>
            <a:off x="451418" y="3128874"/>
            <a:ext cx="8901742" cy="3189465"/>
          </a:xfrm>
          <a:prstGeom prst="rect">
            <a:avLst/>
          </a:prstGeom>
        </p:spPr>
      </p:pic>
    </p:spTree>
    <p:extLst>
      <p:ext uri="{BB962C8B-B14F-4D97-AF65-F5344CB8AC3E}">
        <p14:creationId xmlns:p14="http://schemas.microsoft.com/office/powerpoint/2010/main" val="34225539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1DC58-BB55-72BC-BB49-4AF8C5416E9E}"/>
              </a:ext>
            </a:extLst>
          </p:cNvPr>
          <p:cNvSpPr>
            <a:spLocks noGrp="1"/>
          </p:cNvSpPr>
          <p:nvPr>
            <p:ph type="title"/>
          </p:nvPr>
        </p:nvSpPr>
        <p:spPr/>
        <p:txBody>
          <a:bodyPr/>
          <a:lstStyle/>
          <a:p>
            <a:r>
              <a:rPr lang="en-US" dirty="0"/>
              <a:t>Learning rate</a:t>
            </a:r>
          </a:p>
        </p:txBody>
      </p:sp>
      <p:sp>
        <p:nvSpPr>
          <p:cNvPr id="3" name="Content Placeholder 2">
            <a:extLst>
              <a:ext uri="{FF2B5EF4-FFF2-40B4-BE49-F238E27FC236}">
                <a16:creationId xmlns:a16="http://schemas.microsoft.com/office/drawing/2014/main" id="{40467815-9BE1-8BE2-C9F3-A73D87821997}"/>
              </a:ext>
            </a:extLst>
          </p:cNvPr>
          <p:cNvSpPr>
            <a:spLocks noGrp="1"/>
          </p:cNvSpPr>
          <p:nvPr>
            <p:ph idx="1"/>
          </p:nvPr>
        </p:nvSpPr>
        <p:spPr/>
        <p:txBody>
          <a:bodyPr/>
          <a:lstStyle/>
          <a:p>
            <a:pPr algn="just">
              <a:lnSpc>
                <a:spcPct val="150000"/>
              </a:lnSpc>
            </a:pPr>
            <a:r>
              <a:rPr lang="en-US" b="0" i="0" dirty="0">
                <a:solidFill>
                  <a:srgbClr val="000000"/>
                </a:solidFill>
                <a:effectLst/>
                <a:latin typeface="Times New Roman" panose="02020603050405020304" pitchFamily="18" charset="0"/>
                <a:cs typeface="Times New Roman" panose="02020603050405020304" pitchFamily="18" charset="0"/>
              </a:rPr>
              <a:t>The learning rate is a hyperparameter in the gradient descent algorithm that controls the step size at each iteration. It determines how much the parameters are updated based on the computed gradients. The learning rate can significantly impact the convergence and performance of the gradient descent algorithm.</a:t>
            </a:r>
            <a:endParaRPr lang="en-US" dirty="0">
              <a:latin typeface="Times New Roman" panose="02020603050405020304" pitchFamily="18" charset="0"/>
              <a:cs typeface="Times New Roman" panose="02020603050405020304" pitchFamily="18" charset="0"/>
            </a:endParaRPr>
          </a:p>
        </p:txBody>
      </p:sp>
      <p:pic>
        <p:nvPicPr>
          <p:cNvPr id="40" name="Picture 2" descr="gradient descent learning rate">
            <a:extLst>
              <a:ext uri="{FF2B5EF4-FFF2-40B4-BE49-F238E27FC236}">
                <a16:creationId xmlns:a16="http://schemas.microsoft.com/office/drawing/2014/main" id="{FFE86AF9-D21A-E231-B443-0167645B62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31971" y="3904555"/>
            <a:ext cx="5074806" cy="2374508"/>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3663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96D1D-B97B-219A-B8F7-61BA13C04651}"/>
              </a:ext>
            </a:extLst>
          </p:cNvPr>
          <p:cNvSpPr>
            <a:spLocks noGrp="1"/>
          </p:cNvSpPr>
          <p:nvPr>
            <p:ph type="title"/>
          </p:nvPr>
        </p:nvSpPr>
        <p:spPr/>
        <p:txBody>
          <a:bodyPr/>
          <a:lstStyle/>
          <a:p>
            <a:r>
              <a:rPr lang="en-US" dirty="0"/>
              <a:t>Learning rate</a:t>
            </a:r>
          </a:p>
        </p:txBody>
      </p:sp>
      <p:sp>
        <p:nvSpPr>
          <p:cNvPr id="5" name="TextBox 4">
            <a:extLst>
              <a:ext uri="{FF2B5EF4-FFF2-40B4-BE49-F238E27FC236}">
                <a16:creationId xmlns:a16="http://schemas.microsoft.com/office/drawing/2014/main" id="{86F697C8-5AF3-B032-27CE-9A7328CF6E8D}"/>
              </a:ext>
            </a:extLst>
          </p:cNvPr>
          <p:cNvSpPr txBox="1"/>
          <p:nvPr/>
        </p:nvSpPr>
        <p:spPr>
          <a:xfrm>
            <a:off x="859971" y="5590597"/>
            <a:ext cx="9829800" cy="523220"/>
          </a:xfrm>
          <a:prstGeom prst="rect">
            <a:avLst/>
          </a:prstGeom>
          <a:noFill/>
        </p:spPr>
        <p:txBody>
          <a:bodyPr wrap="square">
            <a:spAutoFit/>
          </a:bodyPr>
          <a:lstStyle/>
          <a:p>
            <a:r>
              <a:rPr lang="en-US" dirty="0"/>
              <a:t>https://medium.com/towards-artificial-intelligence/effect-of-learning-rate-in-gradient-descent-algorithm-using-python-bb45eb0f26bf?source=rss----98111c9905da---4</a:t>
            </a:r>
          </a:p>
        </p:txBody>
      </p:sp>
      <p:pic>
        <p:nvPicPr>
          <p:cNvPr id="3074" name="Picture 2">
            <a:extLst>
              <a:ext uri="{FF2B5EF4-FFF2-40B4-BE49-F238E27FC236}">
                <a16:creationId xmlns:a16="http://schemas.microsoft.com/office/drawing/2014/main" id="{C0538ECD-D297-B84D-7622-E4E43DC5461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64922" y="1123950"/>
            <a:ext cx="9062156"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237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E5879-EB22-4C20-DD00-51541698CD00}"/>
              </a:ext>
            </a:extLst>
          </p:cNvPr>
          <p:cNvSpPr>
            <a:spLocks noGrp="1"/>
          </p:cNvSpPr>
          <p:nvPr>
            <p:ph type="title"/>
          </p:nvPr>
        </p:nvSpPr>
        <p:spPr/>
        <p:txBody>
          <a:bodyPr/>
          <a:lstStyle/>
          <a:p>
            <a:r>
              <a:rPr lang="en-US" dirty="0"/>
              <a:t>Learning rate</a:t>
            </a:r>
          </a:p>
        </p:txBody>
      </p:sp>
      <p:sp>
        <p:nvSpPr>
          <p:cNvPr id="3" name="Content Placeholder 2">
            <a:extLst>
              <a:ext uri="{FF2B5EF4-FFF2-40B4-BE49-F238E27FC236}">
                <a16:creationId xmlns:a16="http://schemas.microsoft.com/office/drawing/2014/main" id="{EB1C5817-BF13-AAE1-334C-EE7C574D69B8}"/>
              </a:ext>
            </a:extLst>
          </p:cNvPr>
          <p:cNvSpPr>
            <a:spLocks noGrp="1"/>
          </p:cNvSpPr>
          <p:nvPr>
            <p:ph idx="1"/>
          </p:nvPr>
        </p:nvSpPr>
        <p:spPr/>
        <p:txBody>
          <a:bodyPr>
            <a:normAutofit fontScale="92500" lnSpcReduction="10000"/>
          </a:bodyPr>
          <a:lstStyle/>
          <a:p>
            <a:pPr>
              <a:lnSpc>
                <a:spcPct val="150000"/>
              </a:lnSpc>
            </a:pPr>
            <a:r>
              <a:rPr lang="en-US" dirty="0">
                <a:latin typeface="Times New Roman" panose="02020603050405020304" pitchFamily="18" charset="0"/>
                <a:cs typeface="Times New Roman" panose="02020603050405020304" pitchFamily="18" charset="0"/>
              </a:rPr>
              <a:t>Choosing an appropriate learning rate is crucial. </a:t>
            </a:r>
          </a:p>
          <a:p>
            <a:pPr>
              <a:lnSpc>
                <a:spcPct val="150000"/>
              </a:lnSpc>
            </a:pPr>
            <a:r>
              <a:rPr lang="en-US" dirty="0">
                <a:latin typeface="Times New Roman" panose="02020603050405020304" pitchFamily="18" charset="0"/>
                <a:cs typeface="Times New Roman" panose="02020603050405020304" pitchFamily="18" charset="0"/>
              </a:rPr>
              <a:t>If the learning rate is too high, the algorithm may fail to converge or become unstable. </a:t>
            </a:r>
          </a:p>
          <a:p>
            <a:pPr>
              <a:lnSpc>
                <a:spcPct val="150000"/>
              </a:lnSpc>
            </a:pPr>
            <a:r>
              <a:rPr lang="en-US" dirty="0">
                <a:latin typeface="Times New Roman" panose="02020603050405020304" pitchFamily="18" charset="0"/>
                <a:cs typeface="Times New Roman" panose="02020603050405020304" pitchFamily="18" charset="0"/>
              </a:rPr>
              <a:t>If it is too low, the convergence may be slow. </a:t>
            </a:r>
          </a:p>
          <a:p>
            <a:pPr>
              <a:lnSpc>
                <a:spcPct val="150000"/>
              </a:lnSpc>
            </a:pPr>
            <a:r>
              <a:rPr lang="en-US" dirty="0">
                <a:latin typeface="Times New Roman" panose="02020603050405020304" pitchFamily="18" charset="0"/>
                <a:cs typeface="Times New Roman" panose="02020603050405020304" pitchFamily="18" charset="0"/>
              </a:rPr>
              <a:t>It is often necessary to experiment with different learning rates or use techniques like learning rate schedules or adaptive learning rate methods (e.g., Adam, RMSprop) to find an optimal or adaptive learning rate that balances convergence speed and stability.</a:t>
            </a:r>
          </a:p>
        </p:txBody>
      </p:sp>
    </p:spTree>
    <p:extLst>
      <p:ext uri="{BB962C8B-B14F-4D97-AF65-F5344CB8AC3E}">
        <p14:creationId xmlns:p14="http://schemas.microsoft.com/office/powerpoint/2010/main" val="27810158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AD314-7349-173C-CB4F-7F50636376F2}"/>
              </a:ext>
            </a:extLst>
          </p:cNvPr>
          <p:cNvSpPr>
            <a:spLocks noGrp="1"/>
          </p:cNvSpPr>
          <p:nvPr>
            <p:ph type="title"/>
          </p:nvPr>
        </p:nvSpPr>
        <p:spPr/>
        <p:txBody>
          <a:bodyPr>
            <a:normAutofit/>
          </a:bodyPr>
          <a:lstStyle/>
          <a:p>
            <a:r>
              <a:rPr lang="en-US" b="1" dirty="0">
                <a:effectLst/>
              </a:rPr>
              <a:t>Types of Gradient Descent</a:t>
            </a:r>
            <a:endParaRPr lang="en-US" dirty="0"/>
          </a:p>
        </p:txBody>
      </p:sp>
      <p:sp>
        <p:nvSpPr>
          <p:cNvPr id="3" name="Content Placeholder 2">
            <a:extLst>
              <a:ext uri="{FF2B5EF4-FFF2-40B4-BE49-F238E27FC236}">
                <a16:creationId xmlns:a16="http://schemas.microsoft.com/office/drawing/2014/main" id="{3D495528-3964-B4E3-4A40-86FFE1205C37}"/>
              </a:ext>
            </a:extLst>
          </p:cNvPr>
          <p:cNvSpPr>
            <a:spLocks noGrp="1"/>
          </p:cNvSpPr>
          <p:nvPr>
            <p:ph idx="1"/>
          </p:nvPr>
        </p:nvSpPr>
        <p:spPr/>
        <p:txBody>
          <a:bodyPr>
            <a:normAutofit/>
          </a:bodyPr>
          <a:lstStyle/>
          <a:p>
            <a:pPr marL="565150" indent="-514350">
              <a:lnSpc>
                <a:spcPct val="200000"/>
              </a:lnSpc>
              <a:buFont typeface="+mj-lt"/>
              <a:buAutoNum type="arabicPeriod"/>
            </a:pPr>
            <a:r>
              <a:rPr lang="en-US" b="1" dirty="0">
                <a:solidFill>
                  <a:schemeClr val="accent5">
                    <a:lumMod val="75000"/>
                  </a:schemeClr>
                </a:solidFill>
                <a:latin typeface="Times New Roman" panose="02020603050405020304" pitchFamily="18" charset="0"/>
                <a:cs typeface="Times New Roman" panose="02020603050405020304" pitchFamily="18" charset="0"/>
              </a:rPr>
              <a:t>Batch</a:t>
            </a:r>
            <a:r>
              <a:rPr lang="en-US" dirty="0">
                <a:latin typeface="Times New Roman" panose="02020603050405020304" pitchFamily="18" charset="0"/>
                <a:cs typeface="Times New Roman" panose="02020603050405020304" pitchFamily="18" charset="0"/>
              </a:rPr>
              <a:t> Gradient Descent</a:t>
            </a:r>
          </a:p>
          <a:p>
            <a:pPr marL="565150" indent="-514350">
              <a:lnSpc>
                <a:spcPct val="200000"/>
              </a:lnSpc>
              <a:buFont typeface="+mj-lt"/>
              <a:buAutoNum type="arabicPeriod"/>
            </a:pPr>
            <a:r>
              <a:rPr lang="en-US" b="1" dirty="0">
                <a:solidFill>
                  <a:schemeClr val="accent5">
                    <a:lumMod val="75000"/>
                  </a:schemeClr>
                </a:solidFill>
                <a:latin typeface="Times New Roman" panose="02020603050405020304" pitchFamily="18" charset="0"/>
                <a:cs typeface="Times New Roman" panose="02020603050405020304" pitchFamily="18" charset="0"/>
              </a:rPr>
              <a:t>Stochastic</a:t>
            </a:r>
            <a:r>
              <a:rPr lang="en-US" dirty="0">
                <a:latin typeface="Times New Roman" panose="02020603050405020304" pitchFamily="18" charset="0"/>
                <a:cs typeface="Times New Roman" panose="02020603050405020304" pitchFamily="18" charset="0"/>
              </a:rPr>
              <a:t> Gradient Descent</a:t>
            </a:r>
          </a:p>
          <a:p>
            <a:pPr marL="565150" indent="-514350">
              <a:lnSpc>
                <a:spcPct val="200000"/>
              </a:lnSpc>
              <a:buFont typeface="+mj-lt"/>
              <a:buAutoNum type="arabicPeriod"/>
            </a:pPr>
            <a:r>
              <a:rPr lang="en-US" b="1" dirty="0">
                <a:solidFill>
                  <a:schemeClr val="accent5">
                    <a:lumMod val="75000"/>
                  </a:schemeClr>
                </a:solidFill>
                <a:latin typeface="Times New Roman" panose="02020603050405020304" pitchFamily="18" charset="0"/>
                <a:cs typeface="Times New Roman" panose="02020603050405020304" pitchFamily="18" charset="0"/>
              </a:rPr>
              <a:t>Minibatch</a:t>
            </a:r>
            <a:r>
              <a:rPr lang="en-US" dirty="0">
                <a:latin typeface="Times New Roman" panose="02020603050405020304" pitchFamily="18" charset="0"/>
                <a:cs typeface="Times New Roman" panose="02020603050405020304" pitchFamily="18" charset="0"/>
              </a:rPr>
              <a:t> Gradient Descent</a:t>
            </a:r>
          </a:p>
          <a:p>
            <a:endParaRPr lang="en-US" dirty="0"/>
          </a:p>
        </p:txBody>
      </p:sp>
      <p:sp>
        <p:nvSpPr>
          <p:cNvPr id="4" name="TextBox 3">
            <a:extLst>
              <a:ext uri="{FF2B5EF4-FFF2-40B4-BE49-F238E27FC236}">
                <a16:creationId xmlns:a16="http://schemas.microsoft.com/office/drawing/2014/main" id="{C4F21AFE-E984-0C3C-BBDC-CCDEAE6EBB26}"/>
              </a:ext>
            </a:extLst>
          </p:cNvPr>
          <p:cNvSpPr txBox="1"/>
          <p:nvPr/>
        </p:nvSpPr>
        <p:spPr>
          <a:xfrm>
            <a:off x="878840" y="6057388"/>
            <a:ext cx="6126480" cy="246221"/>
          </a:xfrm>
          <a:prstGeom prst="rect">
            <a:avLst/>
          </a:prstGeom>
          <a:noFill/>
        </p:spPr>
        <p:txBody>
          <a:bodyPr wrap="square">
            <a:spAutoFit/>
          </a:bodyPr>
          <a:lstStyle/>
          <a:p>
            <a:r>
              <a:rPr lang="en-US" sz="1000" dirty="0">
                <a:hlinkClick r:id="rId2"/>
              </a:rPr>
              <a:t>Gradient Descent Algorithm: A Quick, Simple Introduction | Built In</a:t>
            </a:r>
            <a:endParaRPr lang="en-US" sz="1000" dirty="0"/>
          </a:p>
        </p:txBody>
      </p:sp>
    </p:spTree>
    <p:extLst>
      <p:ext uri="{BB962C8B-B14F-4D97-AF65-F5344CB8AC3E}">
        <p14:creationId xmlns:p14="http://schemas.microsoft.com/office/powerpoint/2010/main" val="19480136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AD314-7349-173C-CB4F-7F50636376F2}"/>
              </a:ext>
            </a:extLst>
          </p:cNvPr>
          <p:cNvSpPr>
            <a:spLocks noGrp="1"/>
          </p:cNvSpPr>
          <p:nvPr>
            <p:ph type="title"/>
          </p:nvPr>
        </p:nvSpPr>
        <p:spPr/>
        <p:txBody>
          <a:bodyPr>
            <a:normAutofit/>
          </a:bodyPr>
          <a:lstStyle/>
          <a:p>
            <a:r>
              <a:rPr lang="en-US" b="1" dirty="0">
                <a:effectLst/>
              </a:rPr>
              <a:t>Batch Gradient Descent</a:t>
            </a:r>
            <a:endParaRPr lang="en-US" dirty="0"/>
          </a:p>
        </p:txBody>
      </p:sp>
      <p:sp>
        <p:nvSpPr>
          <p:cNvPr id="3" name="Content Placeholder 2">
            <a:extLst>
              <a:ext uri="{FF2B5EF4-FFF2-40B4-BE49-F238E27FC236}">
                <a16:creationId xmlns:a16="http://schemas.microsoft.com/office/drawing/2014/main" id="{3D495528-3964-B4E3-4A40-86FFE1205C37}"/>
              </a:ext>
            </a:extLst>
          </p:cNvPr>
          <p:cNvSpPr>
            <a:spLocks noGrp="1"/>
          </p:cNvSpPr>
          <p:nvPr>
            <p:ph idx="1"/>
          </p:nvPr>
        </p:nvSpPr>
        <p:spPr/>
        <p:txBody>
          <a:bodyPr>
            <a:normAutofit/>
          </a:bodyPr>
          <a:lstStyle/>
          <a:p>
            <a:pPr algn="just">
              <a:lnSpc>
                <a:spcPct val="15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Batch</a:t>
            </a:r>
            <a:r>
              <a:rPr lang="en-US" dirty="0">
                <a:latin typeface="Times New Roman" panose="02020603050405020304" pitchFamily="18" charset="0"/>
                <a:cs typeface="Times New Roman" panose="02020603050405020304" pitchFamily="18" charset="0"/>
              </a:rPr>
              <a:t> gradient descent, also called vanilla gradient descent, calculates the error for each example within the </a:t>
            </a:r>
            <a:r>
              <a:rPr lang="en-US" b="1" dirty="0">
                <a:solidFill>
                  <a:schemeClr val="accent5">
                    <a:lumMod val="75000"/>
                  </a:schemeClr>
                </a:solidFill>
                <a:latin typeface="Times New Roman" panose="02020603050405020304" pitchFamily="18" charset="0"/>
                <a:cs typeface="Times New Roman" panose="02020603050405020304" pitchFamily="18" charset="0"/>
              </a:rPr>
              <a:t>training dataset</a:t>
            </a:r>
            <a:r>
              <a:rPr lang="en-US" dirty="0">
                <a:latin typeface="Times New Roman" panose="02020603050405020304" pitchFamily="18" charset="0"/>
                <a:cs typeface="Times New Roman" panose="02020603050405020304" pitchFamily="18" charset="0"/>
              </a:rPr>
              <a:t>, but only after all training examples have been evaluated does the model get updated. This whole process is like a cycle and it’s called a training </a:t>
            </a:r>
            <a:r>
              <a:rPr lang="en-US" b="1" dirty="0">
                <a:solidFill>
                  <a:schemeClr val="accent5">
                    <a:lumMod val="75000"/>
                  </a:schemeClr>
                </a:solidFill>
                <a:latin typeface="Times New Roman" panose="02020603050405020304" pitchFamily="18" charset="0"/>
                <a:cs typeface="Times New Roman" panose="02020603050405020304" pitchFamily="18" charset="0"/>
              </a:rPr>
              <a:t>epoch</a:t>
            </a:r>
            <a:r>
              <a:rPr lang="en-US" dirty="0">
                <a:latin typeface="Times New Roman" panose="02020603050405020304" pitchFamily="18" charset="0"/>
                <a:cs typeface="Times New Roman" panose="02020603050405020304" pitchFamily="18" charset="0"/>
              </a:rPr>
              <a:t>.</a:t>
            </a:r>
          </a:p>
          <a:p>
            <a:endParaRPr lang="en-US" dirty="0"/>
          </a:p>
        </p:txBody>
      </p:sp>
      <p:sp>
        <p:nvSpPr>
          <p:cNvPr id="4" name="TextBox 3">
            <a:extLst>
              <a:ext uri="{FF2B5EF4-FFF2-40B4-BE49-F238E27FC236}">
                <a16:creationId xmlns:a16="http://schemas.microsoft.com/office/drawing/2014/main" id="{C4F21AFE-E984-0C3C-BBDC-CCDEAE6EBB26}"/>
              </a:ext>
            </a:extLst>
          </p:cNvPr>
          <p:cNvSpPr txBox="1"/>
          <p:nvPr/>
        </p:nvSpPr>
        <p:spPr>
          <a:xfrm>
            <a:off x="878840" y="6057388"/>
            <a:ext cx="6126480" cy="246221"/>
          </a:xfrm>
          <a:prstGeom prst="rect">
            <a:avLst/>
          </a:prstGeom>
          <a:noFill/>
        </p:spPr>
        <p:txBody>
          <a:bodyPr wrap="square">
            <a:spAutoFit/>
          </a:bodyPr>
          <a:lstStyle/>
          <a:p>
            <a:r>
              <a:rPr lang="en-US" sz="1000" dirty="0">
                <a:hlinkClick r:id="rId2"/>
              </a:rPr>
              <a:t>Gradient Descent Algorithm: A Quick, Simple Introduction | Built In</a:t>
            </a:r>
            <a:endParaRPr lang="en-US" sz="1000" dirty="0"/>
          </a:p>
        </p:txBody>
      </p:sp>
    </p:spTree>
    <p:extLst>
      <p:ext uri="{BB962C8B-B14F-4D97-AF65-F5344CB8AC3E}">
        <p14:creationId xmlns:p14="http://schemas.microsoft.com/office/powerpoint/2010/main" val="31873920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AD314-7349-173C-CB4F-7F50636376F2}"/>
              </a:ext>
            </a:extLst>
          </p:cNvPr>
          <p:cNvSpPr>
            <a:spLocks noGrp="1"/>
          </p:cNvSpPr>
          <p:nvPr>
            <p:ph type="title"/>
          </p:nvPr>
        </p:nvSpPr>
        <p:spPr/>
        <p:txBody>
          <a:bodyPr>
            <a:normAutofit/>
          </a:bodyPr>
          <a:lstStyle/>
          <a:p>
            <a:r>
              <a:rPr lang="en-US" b="1" dirty="0">
                <a:effectLst/>
              </a:rPr>
              <a:t>Batch Gradient Descent</a:t>
            </a:r>
            <a:endParaRPr lang="en-US" dirty="0"/>
          </a:p>
        </p:txBody>
      </p:sp>
      <p:sp>
        <p:nvSpPr>
          <p:cNvPr id="3" name="Content Placeholder 2">
            <a:extLst>
              <a:ext uri="{FF2B5EF4-FFF2-40B4-BE49-F238E27FC236}">
                <a16:creationId xmlns:a16="http://schemas.microsoft.com/office/drawing/2014/main" id="{3D495528-3964-B4E3-4A40-86FFE1205C37}"/>
              </a:ext>
            </a:extLst>
          </p:cNvPr>
          <p:cNvSpPr>
            <a:spLocks noGrp="1"/>
          </p:cNvSpPr>
          <p:nvPr>
            <p:ph idx="1"/>
          </p:nvPr>
        </p:nvSpPr>
        <p:spPr/>
        <p:txBody>
          <a:bodyPr>
            <a:normAutofit lnSpcReduction="10000"/>
          </a:bodyPr>
          <a:lstStyle/>
          <a:p>
            <a:pPr>
              <a:lnSpc>
                <a:spcPct val="150000"/>
              </a:lnSpc>
            </a:pPr>
            <a:r>
              <a:rPr lang="en-US" dirty="0">
                <a:latin typeface="Times New Roman" panose="02020603050405020304" pitchFamily="18" charset="0"/>
                <a:cs typeface="Times New Roman" panose="02020603050405020304" pitchFamily="18" charset="0"/>
              </a:rPr>
              <a:t>Advantages:</a:t>
            </a:r>
          </a:p>
          <a:p>
            <a:pPr lvl="1">
              <a:lnSpc>
                <a:spcPct val="150000"/>
              </a:lnSpc>
            </a:pPr>
            <a:r>
              <a:rPr lang="en-US" b="1" dirty="0">
                <a:latin typeface="Times New Roman" panose="02020603050405020304" pitchFamily="18" charset="0"/>
                <a:cs typeface="Times New Roman" panose="02020603050405020304" pitchFamily="18" charset="0"/>
              </a:rPr>
              <a:t>Guaranteed </a:t>
            </a:r>
            <a:r>
              <a:rPr lang="en-US" b="1" dirty="0">
                <a:solidFill>
                  <a:schemeClr val="accent5">
                    <a:lumMod val="75000"/>
                  </a:schemeClr>
                </a:solidFill>
                <a:latin typeface="Times New Roman" panose="02020603050405020304" pitchFamily="18" charset="0"/>
                <a:cs typeface="Times New Roman" panose="02020603050405020304" pitchFamily="18" charset="0"/>
              </a:rPr>
              <a:t>convergence</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to the global minimum for convex problems.</a:t>
            </a:r>
          </a:p>
          <a:p>
            <a:pPr lvl="1">
              <a:lnSpc>
                <a:spcPct val="15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Stable</a:t>
            </a:r>
            <a:r>
              <a:rPr lang="en-US" dirty="0">
                <a:latin typeface="Times New Roman" panose="02020603050405020304" pitchFamily="18" charset="0"/>
                <a:cs typeface="Times New Roman" panose="02020603050405020304" pitchFamily="18" charset="0"/>
              </a:rPr>
              <a:t> convergence, as the direction of the gradient is determined by the entire dataset.</a:t>
            </a:r>
          </a:p>
          <a:p>
            <a:pPr>
              <a:lnSpc>
                <a:spcPct val="150000"/>
              </a:lnSpc>
            </a:pPr>
            <a:r>
              <a:rPr lang="en-US" dirty="0">
                <a:latin typeface="Times New Roman" panose="02020603050405020304" pitchFamily="18" charset="0"/>
                <a:cs typeface="Times New Roman" panose="02020603050405020304" pitchFamily="18" charset="0"/>
              </a:rPr>
              <a:t>Disadvantages:</a:t>
            </a:r>
          </a:p>
          <a:p>
            <a:pPr lvl="1">
              <a:lnSpc>
                <a:spcPct val="15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Computationally expensive </a:t>
            </a:r>
            <a:r>
              <a:rPr lang="en-US" dirty="0">
                <a:latin typeface="Times New Roman" panose="02020603050405020304" pitchFamily="18" charset="0"/>
                <a:cs typeface="Times New Roman" panose="02020603050405020304" pitchFamily="18" charset="0"/>
              </a:rPr>
              <a:t>for large datasets, as it requires the entire dataset to compute each gradient update.</a:t>
            </a:r>
          </a:p>
          <a:p>
            <a:pPr lvl="1">
              <a:lnSpc>
                <a:spcPct val="150000"/>
              </a:lnSpc>
            </a:pPr>
            <a:r>
              <a:rPr lang="en-US" dirty="0">
                <a:latin typeface="Times New Roman" panose="02020603050405020304" pitchFamily="18" charset="0"/>
                <a:cs typeface="Times New Roman" panose="02020603050405020304" pitchFamily="18" charset="0"/>
              </a:rPr>
              <a:t>Prone to getting stuck in local optima for non-convex problems.</a:t>
            </a:r>
          </a:p>
        </p:txBody>
      </p:sp>
    </p:spTree>
    <p:extLst>
      <p:ext uri="{BB962C8B-B14F-4D97-AF65-F5344CB8AC3E}">
        <p14:creationId xmlns:p14="http://schemas.microsoft.com/office/powerpoint/2010/main" val="416434156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D75F8-D612-9A8B-8C46-C53D6851EB49}"/>
              </a:ext>
            </a:extLst>
          </p:cNvPr>
          <p:cNvSpPr>
            <a:spLocks noGrp="1"/>
          </p:cNvSpPr>
          <p:nvPr>
            <p:ph type="title"/>
          </p:nvPr>
        </p:nvSpPr>
        <p:spPr/>
        <p:txBody>
          <a:bodyPr>
            <a:normAutofit/>
          </a:bodyPr>
          <a:lstStyle/>
          <a:p>
            <a:r>
              <a:rPr lang="en-US" dirty="0"/>
              <a:t>Stochastic</a:t>
            </a:r>
            <a:r>
              <a:rPr lang="en-US" b="1" dirty="0">
                <a:effectLst/>
              </a:rPr>
              <a:t> Gradient Descent</a:t>
            </a:r>
            <a:endParaRPr lang="en-US" dirty="0"/>
          </a:p>
        </p:txBody>
      </p:sp>
      <p:sp>
        <p:nvSpPr>
          <p:cNvPr id="3" name="Content Placeholder 2">
            <a:extLst>
              <a:ext uri="{FF2B5EF4-FFF2-40B4-BE49-F238E27FC236}">
                <a16:creationId xmlns:a16="http://schemas.microsoft.com/office/drawing/2014/main" id="{B789570B-678F-9E53-6D15-3FBABFFFFB7D}"/>
              </a:ext>
            </a:extLst>
          </p:cNvPr>
          <p:cNvSpPr>
            <a:spLocks noGrp="1"/>
          </p:cNvSpPr>
          <p:nvPr>
            <p:ph idx="1"/>
          </p:nvPr>
        </p:nvSpPr>
        <p:spPr/>
        <p:txBody>
          <a:bodyPr>
            <a:normAutofit/>
          </a:bodyPr>
          <a:lstStyle/>
          <a:p>
            <a:pPr>
              <a:lnSpc>
                <a:spcPct val="200000"/>
              </a:lnSpc>
            </a:pPr>
            <a:r>
              <a:rPr lang="en-US" b="1" i="0" dirty="0">
                <a:solidFill>
                  <a:srgbClr val="0070C0"/>
                </a:solidFill>
                <a:effectLst/>
                <a:latin typeface="Times New Roman" panose="02020603050405020304" pitchFamily="18" charset="0"/>
                <a:cs typeface="Times New Roman" panose="02020603050405020304" pitchFamily="18" charset="0"/>
              </a:rPr>
              <a:t>Stochastic</a:t>
            </a:r>
            <a:r>
              <a:rPr lang="en-US" b="0" i="0" dirty="0">
                <a:solidFill>
                  <a:srgbClr val="000000"/>
                </a:solidFill>
                <a:effectLst/>
                <a:latin typeface="Times New Roman" panose="02020603050405020304" pitchFamily="18" charset="0"/>
                <a:cs typeface="Times New Roman" panose="02020603050405020304" pitchFamily="18" charset="0"/>
              </a:rPr>
              <a:t> gradient descent (SGD) updates the parameters using the gradient computed from a </a:t>
            </a:r>
            <a:r>
              <a:rPr lang="en-US" b="1" i="0" dirty="0">
                <a:solidFill>
                  <a:schemeClr val="accent1">
                    <a:lumMod val="50000"/>
                  </a:schemeClr>
                </a:solidFill>
                <a:effectLst/>
                <a:latin typeface="Times New Roman" panose="02020603050405020304" pitchFamily="18" charset="0"/>
                <a:cs typeface="Times New Roman" panose="02020603050405020304" pitchFamily="18" charset="0"/>
              </a:rPr>
              <a:t>single</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chemeClr val="accent6">
                    <a:lumMod val="50000"/>
                  </a:schemeClr>
                </a:solidFill>
                <a:effectLst/>
                <a:latin typeface="Times New Roman" panose="02020603050405020304" pitchFamily="18" charset="0"/>
                <a:cs typeface="Times New Roman" panose="02020603050405020304" pitchFamily="18" charset="0"/>
              </a:rPr>
              <a:t>randomly</a:t>
            </a:r>
            <a:r>
              <a:rPr lang="en-US" b="0" i="0" dirty="0">
                <a:solidFill>
                  <a:srgbClr val="000000"/>
                </a:solidFill>
                <a:effectLst/>
                <a:latin typeface="Times New Roman" panose="02020603050405020304" pitchFamily="18" charset="0"/>
                <a:cs typeface="Times New Roman" panose="02020603050405020304" pitchFamily="18" charset="0"/>
              </a:rPr>
              <a:t> selected data point at each iteration. </a:t>
            </a: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35FCB5D-3571-33FE-9776-EBD8E2B4CBCD}"/>
              </a:ext>
            </a:extLst>
          </p:cNvPr>
          <p:cNvSpPr txBox="1"/>
          <p:nvPr/>
        </p:nvSpPr>
        <p:spPr>
          <a:xfrm>
            <a:off x="878840" y="6057388"/>
            <a:ext cx="6126480" cy="246221"/>
          </a:xfrm>
          <a:prstGeom prst="rect">
            <a:avLst/>
          </a:prstGeom>
          <a:noFill/>
        </p:spPr>
        <p:txBody>
          <a:bodyPr wrap="square">
            <a:spAutoFit/>
          </a:bodyPr>
          <a:lstStyle/>
          <a:p>
            <a:r>
              <a:rPr lang="en-US" sz="1000" dirty="0">
                <a:hlinkClick r:id="rId2"/>
              </a:rPr>
              <a:t>Gradient Descent Algorithm: A Quick, Simple Introduction | Built In</a:t>
            </a:r>
            <a:endParaRPr lang="en-US" sz="1000" dirty="0"/>
          </a:p>
        </p:txBody>
      </p:sp>
    </p:spTree>
    <p:extLst>
      <p:ext uri="{BB962C8B-B14F-4D97-AF65-F5344CB8AC3E}">
        <p14:creationId xmlns:p14="http://schemas.microsoft.com/office/powerpoint/2010/main" val="2919431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D75F8-D612-9A8B-8C46-C53D6851EB49}"/>
              </a:ext>
            </a:extLst>
          </p:cNvPr>
          <p:cNvSpPr>
            <a:spLocks noGrp="1"/>
          </p:cNvSpPr>
          <p:nvPr>
            <p:ph type="title"/>
          </p:nvPr>
        </p:nvSpPr>
        <p:spPr/>
        <p:txBody>
          <a:bodyPr>
            <a:normAutofit/>
          </a:bodyPr>
          <a:lstStyle/>
          <a:p>
            <a:r>
              <a:rPr lang="en-US" dirty="0"/>
              <a:t>Stochastic</a:t>
            </a:r>
            <a:r>
              <a:rPr lang="en-US" b="1" dirty="0">
                <a:effectLst/>
              </a:rPr>
              <a:t> Gradient Descent</a:t>
            </a:r>
            <a:endParaRPr lang="en-US" dirty="0"/>
          </a:p>
        </p:txBody>
      </p:sp>
      <p:sp>
        <p:nvSpPr>
          <p:cNvPr id="3" name="Content Placeholder 2">
            <a:extLst>
              <a:ext uri="{FF2B5EF4-FFF2-40B4-BE49-F238E27FC236}">
                <a16:creationId xmlns:a16="http://schemas.microsoft.com/office/drawing/2014/main" id="{B789570B-678F-9E53-6D15-3FBABFFFFB7D}"/>
              </a:ext>
            </a:extLst>
          </p:cNvPr>
          <p:cNvSpPr>
            <a:spLocks noGrp="1"/>
          </p:cNvSpPr>
          <p:nvPr>
            <p:ph idx="1"/>
          </p:nvPr>
        </p:nvSpPr>
        <p:spPr/>
        <p:txBody>
          <a:bodyPr>
            <a:normAutofit lnSpcReduction="10000"/>
          </a:bodyPr>
          <a:lstStyle/>
          <a:p>
            <a:pPr algn="l">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Advantages:</a:t>
            </a:r>
          </a:p>
          <a:p>
            <a:pPr marL="742950" lvl="1" indent="-285750" algn="l">
              <a:lnSpc>
                <a:spcPct val="150000"/>
              </a:lnSpc>
              <a:buFont typeface="Arial" panose="020B0604020202020204" pitchFamily="34" charset="0"/>
              <a:buChar char="•"/>
            </a:pPr>
            <a:r>
              <a:rPr lang="en-US" b="1" i="0" dirty="0">
                <a:solidFill>
                  <a:srgbClr val="0070C0"/>
                </a:solidFill>
                <a:effectLst/>
                <a:latin typeface="Times New Roman" panose="02020603050405020304" pitchFamily="18" charset="0"/>
                <a:cs typeface="Times New Roman" panose="02020603050405020304" pitchFamily="18" charset="0"/>
              </a:rPr>
              <a:t>Computationally efficient</a:t>
            </a:r>
            <a:r>
              <a:rPr lang="en-US" b="0" i="0" dirty="0">
                <a:solidFill>
                  <a:srgbClr val="000000"/>
                </a:solidFill>
                <a:effectLst/>
                <a:latin typeface="Times New Roman" panose="02020603050405020304" pitchFamily="18" charset="0"/>
                <a:cs typeface="Times New Roman" panose="02020603050405020304" pitchFamily="18" charset="0"/>
              </a:rPr>
              <a:t>, as it uses only one data point to compute each gradient update.</a:t>
            </a:r>
          </a:p>
          <a:p>
            <a:pPr marL="742950" lvl="1" indent="-285750" algn="l">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Suitable for </a:t>
            </a:r>
            <a:r>
              <a:rPr lang="en-US" b="1" i="0" dirty="0">
                <a:solidFill>
                  <a:srgbClr val="0070C0"/>
                </a:solidFill>
                <a:effectLst/>
                <a:latin typeface="Times New Roman" panose="02020603050405020304" pitchFamily="18" charset="0"/>
                <a:cs typeface="Times New Roman" panose="02020603050405020304" pitchFamily="18" charset="0"/>
              </a:rPr>
              <a:t>large</a:t>
            </a:r>
            <a:r>
              <a:rPr lang="en-US" b="0" i="0" dirty="0">
                <a:solidFill>
                  <a:srgbClr val="000000"/>
                </a:solidFill>
                <a:effectLst/>
                <a:latin typeface="Times New Roman" panose="02020603050405020304" pitchFamily="18" charset="0"/>
                <a:cs typeface="Times New Roman" panose="02020603050405020304" pitchFamily="18" charset="0"/>
              </a:rPr>
              <a:t> datasets, as it avoids the need to store the entire dataset in memory.</a:t>
            </a:r>
          </a:p>
          <a:p>
            <a:pPr marL="742950" lvl="1" indent="-285750" algn="l">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Can escape local optima and explore the parameter space more freely.</a:t>
            </a:r>
          </a:p>
          <a:p>
            <a:pPr algn="l">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Disadvantages:</a:t>
            </a:r>
          </a:p>
          <a:p>
            <a:pPr marL="742950" lvl="1" indent="-285750" algn="l">
              <a:lnSpc>
                <a:spcPct val="150000"/>
              </a:lnSpc>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Convergence can be </a:t>
            </a:r>
            <a:r>
              <a:rPr lang="en-US" b="1" i="0" dirty="0">
                <a:solidFill>
                  <a:srgbClr val="0070C0"/>
                </a:solidFill>
                <a:effectLst/>
                <a:latin typeface="Times New Roman" panose="02020603050405020304" pitchFamily="18" charset="0"/>
                <a:cs typeface="Times New Roman" panose="02020603050405020304" pitchFamily="18" charset="0"/>
              </a:rPr>
              <a:t>noisy</a:t>
            </a:r>
            <a:r>
              <a:rPr lang="en-US" b="0" i="0" dirty="0">
                <a:solidFill>
                  <a:srgbClr val="000000"/>
                </a:solidFill>
                <a:effectLst/>
                <a:latin typeface="Times New Roman" panose="02020603050405020304" pitchFamily="18" charset="0"/>
                <a:cs typeface="Times New Roman" panose="02020603050405020304" pitchFamily="18" charset="0"/>
              </a:rPr>
              <a:t> and may </a:t>
            </a:r>
            <a:r>
              <a:rPr lang="en-US" b="0" i="0" dirty="0">
                <a:solidFill>
                  <a:srgbClr val="C00000"/>
                </a:solidFill>
                <a:effectLst/>
                <a:latin typeface="Times New Roman" panose="02020603050405020304" pitchFamily="18" charset="0"/>
                <a:cs typeface="Times New Roman" panose="02020603050405020304" pitchFamily="18" charset="0"/>
              </a:rPr>
              <a:t>not</a:t>
            </a:r>
            <a:r>
              <a:rPr lang="en-US" b="0" i="0" dirty="0">
                <a:solidFill>
                  <a:srgbClr val="000000"/>
                </a:solidFill>
                <a:effectLst/>
                <a:latin typeface="Times New Roman" panose="02020603050405020304" pitchFamily="18" charset="0"/>
                <a:cs typeface="Times New Roman" panose="02020603050405020304" pitchFamily="18" charset="0"/>
              </a:rPr>
              <a:t> reach the global minimum.</a:t>
            </a:r>
          </a:p>
        </p:txBody>
      </p:sp>
      <p:sp>
        <p:nvSpPr>
          <p:cNvPr id="4" name="TextBox 3">
            <a:extLst>
              <a:ext uri="{FF2B5EF4-FFF2-40B4-BE49-F238E27FC236}">
                <a16:creationId xmlns:a16="http://schemas.microsoft.com/office/drawing/2014/main" id="{035FCB5D-3571-33FE-9776-EBD8E2B4CBCD}"/>
              </a:ext>
            </a:extLst>
          </p:cNvPr>
          <p:cNvSpPr txBox="1"/>
          <p:nvPr/>
        </p:nvSpPr>
        <p:spPr>
          <a:xfrm>
            <a:off x="878840" y="6057388"/>
            <a:ext cx="6126480" cy="246221"/>
          </a:xfrm>
          <a:prstGeom prst="rect">
            <a:avLst/>
          </a:prstGeom>
          <a:noFill/>
        </p:spPr>
        <p:txBody>
          <a:bodyPr wrap="square">
            <a:spAutoFit/>
          </a:bodyPr>
          <a:lstStyle/>
          <a:p>
            <a:r>
              <a:rPr lang="en-US" sz="1000" dirty="0">
                <a:hlinkClick r:id="rId2"/>
              </a:rPr>
              <a:t>Gradient Descent Algorithm: A Quick, Simple Introduction | Built In</a:t>
            </a:r>
            <a:endParaRPr lang="en-US" sz="1000" dirty="0"/>
          </a:p>
        </p:txBody>
      </p:sp>
    </p:spTree>
    <p:extLst>
      <p:ext uri="{BB962C8B-B14F-4D97-AF65-F5344CB8AC3E}">
        <p14:creationId xmlns:p14="http://schemas.microsoft.com/office/powerpoint/2010/main" val="21495479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EBF0C-C62D-6807-B070-EF9DF009A89A}"/>
              </a:ext>
            </a:extLst>
          </p:cNvPr>
          <p:cNvSpPr>
            <a:spLocks noGrp="1"/>
          </p:cNvSpPr>
          <p:nvPr>
            <p:ph type="title"/>
          </p:nvPr>
        </p:nvSpPr>
        <p:spPr/>
        <p:txBody>
          <a:bodyPr>
            <a:normAutofit/>
          </a:bodyPr>
          <a:lstStyle/>
          <a:p>
            <a:r>
              <a:rPr lang="en-US" b="1" dirty="0">
                <a:effectLst/>
              </a:rPr>
              <a:t>Mini batch Gradient Descent</a:t>
            </a:r>
            <a:endParaRPr lang="en-US" dirty="0"/>
          </a:p>
        </p:txBody>
      </p:sp>
      <p:sp>
        <p:nvSpPr>
          <p:cNvPr id="3" name="Content Placeholder 2">
            <a:extLst>
              <a:ext uri="{FF2B5EF4-FFF2-40B4-BE49-F238E27FC236}">
                <a16:creationId xmlns:a16="http://schemas.microsoft.com/office/drawing/2014/main" id="{81213486-F940-5DD7-6808-91DCCAA5FED1}"/>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Mini-batch gradient descent is a variation of gradient descent that randomly selects a </a:t>
            </a:r>
            <a:r>
              <a:rPr lang="en-US" b="1" dirty="0">
                <a:solidFill>
                  <a:schemeClr val="bg2"/>
                </a:solidFill>
                <a:latin typeface="Times New Roman" panose="02020603050405020304" pitchFamily="18" charset="0"/>
                <a:cs typeface="Times New Roman" panose="02020603050405020304" pitchFamily="18" charset="0"/>
              </a:rPr>
              <a:t>subset</a:t>
            </a:r>
            <a:r>
              <a:rPr lang="en-US" dirty="0">
                <a:latin typeface="Times New Roman" panose="02020603050405020304" pitchFamily="18" charset="0"/>
                <a:cs typeface="Times New Roman" panose="02020603050405020304" pitchFamily="18" charset="0"/>
              </a:rPr>
              <a:t> (mini-batch) of the training dataset to compute the gradient at each iteration. It updates the parameters based on the average gradient computed from the mini-batch. This approach is a balance between the computational efficiency of stochastic gradient descent and the stability of batch gradient descent.</a:t>
            </a:r>
          </a:p>
          <a:p>
            <a:endParaRPr lang="en-US" dirty="0"/>
          </a:p>
        </p:txBody>
      </p:sp>
      <p:sp>
        <p:nvSpPr>
          <p:cNvPr id="4" name="TextBox 3">
            <a:extLst>
              <a:ext uri="{FF2B5EF4-FFF2-40B4-BE49-F238E27FC236}">
                <a16:creationId xmlns:a16="http://schemas.microsoft.com/office/drawing/2014/main" id="{3AFD0B49-10B6-21CB-8416-A7B24BBEAD9C}"/>
              </a:ext>
            </a:extLst>
          </p:cNvPr>
          <p:cNvSpPr txBox="1"/>
          <p:nvPr/>
        </p:nvSpPr>
        <p:spPr>
          <a:xfrm>
            <a:off x="695960" y="6501888"/>
            <a:ext cx="6126480" cy="246221"/>
          </a:xfrm>
          <a:prstGeom prst="rect">
            <a:avLst/>
          </a:prstGeom>
          <a:noFill/>
        </p:spPr>
        <p:txBody>
          <a:bodyPr wrap="square">
            <a:spAutoFit/>
          </a:bodyPr>
          <a:lstStyle/>
          <a:p>
            <a:r>
              <a:rPr lang="en-US" sz="1000" dirty="0">
                <a:hlinkClick r:id="rId2"/>
              </a:rPr>
              <a:t>Gradient Descent Algorithm: A Quick, Simple Introduction | Built In</a:t>
            </a:r>
            <a:endParaRPr lang="en-US" sz="1000" dirty="0"/>
          </a:p>
        </p:txBody>
      </p:sp>
    </p:spTree>
    <p:extLst>
      <p:ext uri="{BB962C8B-B14F-4D97-AF65-F5344CB8AC3E}">
        <p14:creationId xmlns:p14="http://schemas.microsoft.com/office/powerpoint/2010/main" val="388864060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E89F4-4534-1E72-F9C5-F3D8151072E5}"/>
              </a:ext>
            </a:extLst>
          </p:cNvPr>
          <p:cNvSpPr>
            <a:spLocks noGrp="1"/>
          </p:cNvSpPr>
          <p:nvPr>
            <p:ph type="title"/>
          </p:nvPr>
        </p:nvSpPr>
        <p:spPr/>
        <p:txBody>
          <a:bodyPr/>
          <a:lstStyle/>
          <a:p>
            <a:r>
              <a:rPr lang="en-US" b="1" dirty="0">
                <a:effectLst/>
              </a:rPr>
              <a:t>Mini batch Gradient Descent</a:t>
            </a:r>
            <a:endParaRPr lang="en-US" dirty="0"/>
          </a:p>
        </p:txBody>
      </p:sp>
      <p:sp>
        <p:nvSpPr>
          <p:cNvPr id="3" name="Content Placeholder 2">
            <a:extLst>
              <a:ext uri="{FF2B5EF4-FFF2-40B4-BE49-F238E27FC236}">
                <a16:creationId xmlns:a16="http://schemas.microsoft.com/office/drawing/2014/main" id="{B4D53B1F-6291-E798-65B8-79A17EE525D1}"/>
              </a:ext>
            </a:extLst>
          </p:cNvPr>
          <p:cNvSpPr>
            <a:spLocks noGrp="1"/>
          </p:cNvSpPr>
          <p:nvPr>
            <p:ph idx="1"/>
          </p:nvPr>
        </p:nvSpPr>
        <p:spPr/>
        <p:txBody>
          <a:bodyPr>
            <a:normAutofit fontScale="70000" lnSpcReduction="20000"/>
          </a:bodyPr>
          <a:lstStyle/>
          <a:p>
            <a:pPr algn="l">
              <a:lnSpc>
                <a:spcPct val="150000"/>
              </a:lnSpc>
              <a:buFont typeface="Arial" panose="020B0604020202020204" pitchFamily="34" charset="0"/>
              <a:buChar char="•"/>
            </a:pPr>
            <a:r>
              <a:rPr lang="en-US" sz="3300" b="0" i="0" dirty="0">
                <a:solidFill>
                  <a:srgbClr val="000000"/>
                </a:solidFill>
                <a:effectLst/>
                <a:latin typeface="Times New Roman" panose="02020603050405020304" pitchFamily="18" charset="0"/>
                <a:cs typeface="Times New Roman" panose="02020603050405020304" pitchFamily="18" charset="0"/>
              </a:rPr>
              <a:t>Advantages:</a:t>
            </a:r>
          </a:p>
          <a:p>
            <a:pPr marL="742950" lvl="1" indent="-285750" algn="just">
              <a:lnSpc>
                <a:spcPct val="150000"/>
              </a:lnSpc>
              <a:buFont typeface="Arial" panose="020B0604020202020204" pitchFamily="34" charset="0"/>
              <a:buChar char="•"/>
            </a:pPr>
            <a:r>
              <a:rPr lang="en-US" sz="3100" b="1" i="0" dirty="0">
                <a:solidFill>
                  <a:schemeClr val="bg2"/>
                </a:solidFill>
                <a:effectLst/>
                <a:latin typeface="Times New Roman" panose="02020603050405020304" pitchFamily="18" charset="0"/>
                <a:cs typeface="Times New Roman" panose="02020603050405020304" pitchFamily="18" charset="0"/>
              </a:rPr>
              <a:t>Faster convergence </a:t>
            </a:r>
            <a:r>
              <a:rPr lang="en-US" sz="3100" b="0" i="0" dirty="0">
                <a:solidFill>
                  <a:srgbClr val="000000"/>
                </a:solidFill>
                <a:effectLst/>
                <a:latin typeface="Times New Roman" panose="02020603050405020304" pitchFamily="18" charset="0"/>
                <a:cs typeface="Times New Roman" panose="02020603050405020304" pitchFamily="18" charset="0"/>
              </a:rPr>
              <a:t>compared to batch gradient descent, as it uses a subset of the data</a:t>
            </a:r>
            <a:r>
              <a:rPr lang="ar-EG" sz="3100" b="0" i="0" dirty="0">
                <a:solidFill>
                  <a:srgbClr val="000000"/>
                </a:solidFill>
                <a:effectLst/>
                <a:latin typeface="Times New Roman" panose="02020603050405020304" pitchFamily="18" charset="0"/>
                <a:cs typeface="Times New Roman" panose="02020603050405020304" pitchFamily="18" charset="0"/>
              </a:rPr>
              <a:t>.</a:t>
            </a:r>
            <a:endParaRPr lang="en-US" sz="3100" b="0" i="0" dirty="0">
              <a:solidFill>
                <a:srgbClr val="000000"/>
              </a:solidFill>
              <a:effectLst/>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3100" b="1" i="0" dirty="0">
                <a:solidFill>
                  <a:schemeClr val="bg2"/>
                </a:solidFill>
                <a:effectLst/>
                <a:latin typeface="Times New Roman" panose="02020603050405020304" pitchFamily="18" charset="0"/>
                <a:cs typeface="Times New Roman" panose="02020603050405020304" pitchFamily="18" charset="0"/>
              </a:rPr>
              <a:t>Less memory-intensive </a:t>
            </a:r>
            <a:r>
              <a:rPr lang="ar-EG" sz="3100" b="1" i="0" dirty="0">
                <a:solidFill>
                  <a:schemeClr val="bg2"/>
                </a:solidFill>
                <a:effectLst/>
                <a:latin typeface="Times New Roman" panose="02020603050405020304" pitchFamily="18" charset="0"/>
                <a:cs typeface="Times New Roman" panose="02020603050405020304" pitchFamily="18" charset="0"/>
              </a:rPr>
              <a:t>: </a:t>
            </a:r>
            <a:r>
              <a:rPr lang="en-US" sz="3100" b="0" i="0" dirty="0">
                <a:solidFill>
                  <a:srgbClr val="000000"/>
                </a:solidFill>
                <a:effectLst/>
                <a:latin typeface="Times New Roman" panose="02020603050405020304" pitchFamily="18" charset="0"/>
                <a:cs typeface="Times New Roman" panose="02020603050405020304" pitchFamily="18" charset="0"/>
              </a:rPr>
              <a:t>it only requires storing gradients for a mini-batch.</a:t>
            </a:r>
          </a:p>
          <a:p>
            <a:pPr marL="742950" lvl="1" indent="-285750" algn="just">
              <a:lnSpc>
                <a:spcPct val="150000"/>
              </a:lnSpc>
              <a:buFont typeface="Arial" panose="020B0604020202020204" pitchFamily="34" charset="0"/>
              <a:buChar char="•"/>
            </a:pPr>
            <a:r>
              <a:rPr lang="en-US" sz="3100" b="0" i="0" dirty="0">
                <a:solidFill>
                  <a:srgbClr val="000000"/>
                </a:solidFill>
                <a:effectLst/>
                <a:latin typeface="Times New Roman" panose="02020603050405020304" pitchFamily="18" charset="0"/>
                <a:cs typeface="Times New Roman" panose="02020603050405020304" pitchFamily="18" charset="0"/>
              </a:rPr>
              <a:t>Suitable for parallel computing, as multiple mini-batches can be processed simultaneous</a:t>
            </a:r>
            <a:r>
              <a:rPr lang="en-US" sz="2800" b="0" i="0" dirty="0">
                <a:solidFill>
                  <a:srgbClr val="000000"/>
                </a:solidFill>
                <a:effectLst/>
                <a:latin typeface="Times New Roman" panose="02020603050405020304" pitchFamily="18" charset="0"/>
                <a:cs typeface="Times New Roman" panose="02020603050405020304" pitchFamily="18" charset="0"/>
              </a:rPr>
              <a:t>ly.</a:t>
            </a:r>
          </a:p>
          <a:p>
            <a:pPr algn="just">
              <a:lnSpc>
                <a:spcPct val="150000"/>
              </a:lnSpc>
              <a:buFont typeface="Arial" panose="020B0604020202020204" pitchFamily="34" charset="0"/>
              <a:buChar char="•"/>
            </a:pPr>
            <a:r>
              <a:rPr lang="en-US" sz="3300" b="0" i="0" dirty="0">
                <a:solidFill>
                  <a:srgbClr val="000000"/>
                </a:solidFill>
                <a:effectLst/>
                <a:latin typeface="Times New Roman" panose="02020603050405020304" pitchFamily="18" charset="0"/>
                <a:cs typeface="Times New Roman" panose="02020603050405020304" pitchFamily="18" charset="0"/>
              </a:rPr>
              <a:t>Disadvantages:</a:t>
            </a:r>
          </a:p>
          <a:p>
            <a:pPr marL="742950" lvl="1" indent="-285750" algn="just">
              <a:lnSpc>
                <a:spcPct val="150000"/>
              </a:lnSpc>
              <a:buFont typeface="Arial" panose="020B0604020202020204" pitchFamily="34" charset="0"/>
              <a:buChar char="•"/>
            </a:pPr>
            <a:r>
              <a:rPr lang="en-US" sz="3300" b="0" i="0" dirty="0">
                <a:solidFill>
                  <a:srgbClr val="000000"/>
                </a:solidFill>
                <a:effectLst/>
                <a:latin typeface="Times New Roman" panose="02020603050405020304" pitchFamily="18" charset="0"/>
                <a:cs typeface="Times New Roman" panose="02020603050405020304" pitchFamily="18" charset="0"/>
              </a:rPr>
              <a:t>May not guarantee convergence to the global minimum</a:t>
            </a:r>
            <a:r>
              <a:rPr lang="en-US" sz="3300" dirty="0">
                <a:solidFill>
                  <a:srgbClr val="000000"/>
                </a:solidFill>
                <a:latin typeface="Times New Roman" panose="02020603050405020304" pitchFamily="18" charset="0"/>
                <a:cs typeface="Times New Roman" panose="02020603050405020304" pitchFamily="18" charset="0"/>
              </a:rPr>
              <a:t>, </a:t>
            </a:r>
            <a:r>
              <a:rPr lang="en-US" sz="3300" b="0" i="0" dirty="0">
                <a:solidFill>
                  <a:srgbClr val="000000"/>
                </a:solidFill>
                <a:effectLst/>
                <a:latin typeface="Times New Roman" panose="02020603050405020304" pitchFamily="18" charset="0"/>
                <a:cs typeface="Times New Roman" panose="02020603050405020304" pitchFamily="18" charset="0"/>
              </a:rPr>
              <a:t>for non-convex problems.</a:t>
            </a:r>
          </a:p>
          <a:p>
            <a:pPr marL="742950" lvl="1" indent="-285750" algn="just">
              <a:lnSpc>
                <a:spcPct val="150000"/>
              </a:lnSpc>
              <a:buFont typeface="Arial" panose="020B0604020202020204" pitchFamily="34" charset="0"/>
              <a:buChar char="•"/>
            </a:pPr>
            <a:r>
              <a:rPr lang="en-US" sz="3300" b="0" i="0" dirty="0">
                <a:solidFill>
                  <a:srgbClr val="000000"/>
                </a:solidFill>
                <a:effectLst/>
                <a:latin typeface="Times New Roman" panose="02020603050405020304" pitchFamily="18" charset="0"/>
                <a:cs typeface="Times New Roman" panose="02020603050405020304" pitchFamily="18" charset="0"/>
              </a:rPr>
              <a:t>The learning rate needs to be carefully chosen to balance convergence speed and stability.</a:t>
            </a:r>
          </a:p>
          <a:p>
            <a:endParaRPr lang="en-US" dirty="0"/>
          </a:p>
        </p:txBody>
      </p:sp>
    </p:spTree>
    <p:extLst>
      <p:ext uri="{BB962C8B-B14F-4D97-AF65-F5344CB8AC3E}">
        <p14:creationId xmlns:p14="http://schemas.microsoft.com/office/powerpoint/2010/main" val="14516281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E8C8D-9C81-CC8A-0893-7B9D032803BF}"/>
              </a:ext>
            </a:extLst>
          </p:cNvPr>
          <p:cNvSpPr>
            <a:spLocks noGrp="1"/>
          </p:cNvSpPr>
          <p:nvPr>
            <p:ph type="title"/>
          </p:nvPr>
        </p:nvSpPr>
        <p:spPr/>
        <p:txBody>
          <a:bodyPr/>
          <a:lstStyle/>
          <a:p>
            <a:r>
              <a:rPr lang="en-US" b="1" dirty="0">
                <a:solidFill>
                  <a:srgbClr val="04003F"/>
                </a:solidFill>
                <a:effectLst/>
              </a:rPr>
              <a:t>Types of Gradient Descent</a:t>
            </a:r>
            <a:endParaRPr lang="en-US" dirty="0"/>
          </a:p>
        </p:txBody>
      </p:sp>
      <p:pic>
        <p:nvPicPr>
          <p:cNvPr id="11266" name="Picture 2" descr="Gradient Descent Annimation">
            <a:extLst>
              <a:ext uri="{FF2B5EF4-FFF2-40B4-BE49-F238E27FC236}">
                <a16:creationId xmlns:a16="http://schemas.microsoft.com/office/drawing/2014/main" id="{4AF36343-BFB9-BC6D-6528-CA397A42DA4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09739" y="1123950"/>
            <a:ext cx="11172521" cy="50974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25A64D9-DB52-C8E3-275D-6033206CB79F}"/>
              </a:ext>
            </a:extLst>
          </p:cNvPr>
          <p:cNvSpPr txBox="1"/>
          <p:nvPr/>
        </p:nvSpPr>
        <p:spPr>
          <a:xfrm>
            <a:off x="367047" y="6506031"/>
            <a:ext cx="6124072" cy="430887"/>
          </a:xfrm>
          <a:prstGeom prst="rect">
            <a:avLst/>
          </a:prstGeom>
          <a:noFill/>
        </p:spPr>
        <p:txBody>
          <a:bodyPr wrap="square">
            <a:spAutoFit/>
          </a:bodyPr>
          <a:lstStyle/>
          <a:p>
            <a:r>
              <a:rPr lang="en-US" sz="1050" dirty="0"/>
              <a:t>https://adatis.co.uk/introduction-to-artificial-neural-networks-part-two-gradient-descent-backpropagation-supervised-unsupervised-learning/</a:t>
            </a:r>
          </a:p>
        </p:txBody>
      </p:sp>
    </p:spTree>
    <p:extLst>
      <p:ext uri="{BB962C8B-B14F-4D97-AF65-F5344CB8AC3E}">
        <p14:creationId xmlns:p14="http://schemas.microsoft.com/office/powerpoint/2010/main" val="5680516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25419-FB04-9248-3F36-DAD500184830}"/>
              </a:ext>
            </a:extLst>
          </p:cNvPr>
          <p:cNvSpPr>
            <a:spLocks noGrp="1"/>
          </p:cNvSpPr>
          <p:nvPr>
            <p:ph type="title"/>
          </p:nvPr>
        </p:nvSpPr>
        <p:spPr/>
        <p:txBody>
          <a:bodyPr/>
          <a:lstStyle/>
          <a:p>
            <a:r>
              <a:rPr lang="en-US" b="1" dirty="0">
                <a:effectLst/>
              </a:rPr>
              <a:t>Types of Gradient Descent</a:t>
            </a:r>
            <a:endParaRPr lang="en-US" dirty="0"/>
          </a:p>
        </p:txBody>
      </p:sp>
      <p:pic>
        <p:nvPicPr>
          <p:cNvPr id="16386" name="Picture 2" descr="types of Gradient Descent">
            <a:extLst>
              <a:ext uri="{FF2B5EF4-FFF2-40B4-BE49-F238E27FC236}">
                <a16:creationId xmlns:a16="http://schemas.microsoft.com/office/drawing/2014/main" id="{DE9DA6CD-F426-7DDD-216C-2721C239E2D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52609" y="1123950"/>
            <a:ext cx="9086781"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92CBAB-4B48-A90B-7DA8-9D540C1E7E6F}"/>
              </a:ext>
            </a:extLst>
          </p:cNvPr>
          <p:cNvSpPr txBox="1"/>
          <p:nvPr/>
        </p:nvSpPr>
        <p:spPr>
          <a:xfrm>
            <a:off x="475248" y="6573208"/>
            <a:ext cx="6124072" cy="261610"/>
          </a:xfrm>
          <a:prstGeom prst="rect">
            <a:avLst/>
          </a:prstGeom>
          <a:noFill/>
        </p:spPr>
        <p:txBody>
          <a:bodyPr wrap="square">
            <a:spAutoFit/>
          </a:bodyPr>
          <a:lstStyle/>
          <a:p>
            <a:r>
              <a:rPr lang="en-US" sz="1050" dirty="0"/>
              <a:t>https://www.analyticsvidhya.com/blog/2022/07/gradient-descent-and-its-types/</a:t>
            </a:r>
          </a:p>
        </p:txBody>
      </p:sp>
    </p:spTree>
    <p:extLst>
      <p:ext uri="{BB962C8B-B14F-4D97-AF65-F5344CB8AC3E}">
        <p14:creationId xmlns:p14="http://schemas.microsoft.com/office/powerpoint/2010/main" val="171612916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3E9D7-350F-1F7D-300D-1F3136FEA405}"/>
              </a:ext>
            </a:extLst>
          </p:cNvPr>
          <p:cNvSpPr>
            <a:spLocks noGrp="1"/>
          </p:cNvSpPr>
          <p:nvPr>
            <p:ph type="title"/>
          </p:nvPr>
        </p:nvSpPr>
        <p:spPr/>
        <p:txBody>
          <a:bodyPr/>
          <a:lstStyle/>
          <a:p>
            <a:r>
              <a:rPr lang="en-US" dirty="0"/>
              <a:t>Types of gradient Descent</a:t>
            </a:r>
          </a:p>
        </p:txBody>
      </p:sp>
      <p:sp>
        <p:nvSpPr>
          <p:cNvPr id="5" name="TextBox 4">
            <a:extLst>
              <a:ext uri="{FF2B5EF4-FFF2-40B4-BE49-F238E27FC236}">
                <a16:creationId xmlns:a16="http://schemas.microsoft.com/office/drawing/2014/main" id="{8D0B72B1-B5E0-F961-A18E-385DAE4B9F5D}"/>
              </a:ext>
            </a:extLst>
          </p:cNvPr>
          <p:cNvSpPr txBox="1"/>
          <p:nvPr/>
        </p:nvSpPr>
        <p:spPr>
          <a:xfrm>
            <a:off x="1045029" y="5471768"/>
            <a:ext cx="6096000" cy="523220"/>
          </a:xfrm>
          <a:prstGeom prst="rect">
            <a:avLst/>
          </a:prstGeom>
          <a:noFill/>
        </p:spPr>
        <p:txBody>
          <a:bodyPr wrap="square">
            <a:spAutoFit/>
          </a:bodyPr>
          <a:lstStyle/>
          <a:p>
            <a:r>
              <a:rPr lang="en-US" dirty="0"/>
              <a:t>https://adatis.co.uk/introduction-to-artificial-neural-networks-part-two-gradient-descent-backpropagation-supervised-unsupervised-learning/</a:t>
            </a:r>
          </a:p>
        </p:txBody>
      </p:sp>
      <p:pic>
        <p:nvPicPr>
          <p:cNvPr id="4098" name="Picture 2" descr="Gradient Descent Annimation">
            <a:extLst>
              <a:ext uri="{FF2B5EF4-FFF2-40B4-BE49-F238E27FC236}">
                <a16:creationId xmlns:a16="http://schemas.microsoft.com/office/drawing/2014/main" id="{3B156591-2A1B-00CE-399D-49282000BD6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09739" y="1123950"/>
            <a:ext cx="11172521" cy="5097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56372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08DAF-80A0-87D0-1821-B8FFE4584904}"/>
              </a:ext>
            </a:extLst>
          </p:cNvPr>
          <p:cNvSpPr>
            <a:spLocks noGrp="1"/>
          </p:cNvSpPr>
          <p:nvPr>
            <p:ph type="title"/>
          </p:nvPr>
        </p:nvSpPr>
        <p:spPr/>
        <p:txBody>
          <a:bodyPr/>
          <a:lstStyle/>
          <a:p>
            <a:r>
              <a:rPr lang="en-US" dirty="0"/>
              <a:t>Scalar function of scalar argument</a:t>
            </a:r>
          </a:p>
        </p:txBody>
      </p:sp>
      <p:sp>
        <p:nvSpPr>
          <p:cNvPr id="27" name="Content Placeholder 26">
            <a:extLst>
              <a:ext uri="{FF2B5EF4-FFF2-40B4-BE49-F238E27FC236}">
                <a16:creationId xmlns:a16="http://schemas.microsoft.com/office/drawing/2014/main" id="{B65FB8C2-CC48-704E-D01C-AA70A4FA4C29}"/>
              </a:ext>
            </a:extLst>
          </p:cNvPr>
          <p:cNvSpPr>
            <a:spLocks noGrp="1"/>
          </p:cNvSpPr>
          <p:nvPr>
            <p:ph idx="1"/>
          </p:nvPr>
        </p:nvSpPr>
        <p:spPr/>
        <p:txBody>
          <a:bodyPr/>
          <a:lstStyle/>
          <a:p>
            <a:endParaRPr lang="en-US"/>
          </a:p>
        </p:txBody>
      </p:sp>
      <p:grpSp>
        <p:nvGrpSpPr>
          <p:cNvPr id="4" name="object 10">
            <a:extLst>
              <a:ext uri="{FF2B5EF4-FFF2-40B4-BE49-F238E27FC236}">
                <a16:creationId xmlns:a16="http://schemas.microsoft.com/office/drawing/2014/main" id="{338433FD-CB60-FC17-6C57-E5107E19AAFD}"/>
              </a:ext>
            </a:extLst>
          </p:cNvPr>
          <p:cNvGrpSpPr/>
          <p:nvPr/>
        </p:nvGrpSpPr>
        <p:grpSpPr>
          <a:xfrm>
            <a:off x="1273492" y="1841029"/>
            <a:ext cx="9645015" cy="2185670"/>
            <a:chOff x="83819" y="1533119"/>
            <a:chExt cx="9645015" cy="2185670"/>
          </a:xfrm>
        </p:grpSpPr>
        <p:sp>
          <p:nvSpPr>
            <p:cNvPr id="5" name="object 11">
              <a:extLst>
                <a:ext uri="{FF2B5EF4-FFF2-40B4-BE49-F238E27FC236}">
                  <a16:creationId xmlns:a16="http://schemas.microsoft.com/office/drawing/2014/main" id="{1AFE4F63-9F27-CAAB-079E-627B7AB540A2}"/>
                </a:ext>
              </a:extLst>
            </p:cNvPr>
            <p:cNvSpPr/>
            <p:nvPr/>
          </p:nvSpPr>
          <p:spPr>
            <a:xfrm>
              <a:off x="83807" y="1539239"/>
              <a:ext cx="9639935" cy="2179955"/>
            </a:xfrm>
            <a:custGeom>
              <a:avLst/>
              <a:gdLst/>
              <a:ahLst/>
              <a:cxnLst/>
              <a:rect l="l" t="t" r="r" b="b"/>
              <a:pathLst>
                <a:path w="9639935" h="2179954">
                  <a:moveTo>
                    <a:pt x="9639313" y="1005840"/>
                  </a:moveTo>
                  <a:lnTo>
                    <a:pt x="9599689" y="986028"/>
                  </a:lnTo>
                  <a:lnTo>
                    <a:pt x="9514345" y="943356"/>
                  </a:lnTo>
                  <a:lnTo>
                    <a:pt x="9514345" y="986028"/>
                  </a:lnTo>
                  <a:lnTo>
                    <a:pt x="4565916" y="986028"/>
                  </a:lnTo>
                  <a:lnTo>
                    <a:pt x="4565916" y="126492"/>
                  </a:lnTo>
                  <a:lnTo>
                    <a:pt x="4608588" y="126492"/>
                  </a:lnTo>
                  <a:lnTo>
                    <a:pt x="4597781" y="105156"/>
                  </a:lnTo>
                  <a:lnTo>
                    <a:pt x="4544580" y="0"/>
                  </a:lnTo>
                  <a:lnTo>
                    <a:pt x="4482096" y="126492"/>
                  </a:lnTo>
                  <a:lnTo>
                    <a:pt x="4524768" y="126492"/>
                  </a:lnTo>
                  <a:lnTo>
                    <a:pt x="4524768" y="986028"/>
                  </a:lnTo>
                  <a:lnTo>
                    <a:pt x="126504" y="986028"/>
                  </a:lnTo>
                  <a:lnTo>
                    <a:pt x="126504" y="943356"/>
                  </a:lnTo>
                  <a:lnTo>
                    <a:pt x="0" y="1005840"/>
                  </a:lnTo>
                  <a:lnTo>
                    <a:pt x="126504" y="1069848"/>
                  </a:lnTo>
                  <a:lnTo>
                    <a:pt x="126504" y="1027176"/>
                  </a:lnTo>
                  <a:lnTo>
                    <a:pt x="4524768" y="1027176"/>
                  </a:lnTo>
                  <a:lnTo>
                    <a:pt x="4524768" y="2054364"/>
                  </a:lnTo>
                  <a:lnTo>
                    <a:pt x="4482096" y="2054364"/>
                  </a:lnTo>
                  <a:lnTo>
                    <a:pt x="4544580" y="2179332"/>
                  </a:lnTo>
                  <a:lnTo>
                    <a:pt x="4597654" y="2075700"/>
                  </a:lnTo>
                  <a:lnTo>
                    <a:pt x="4608588" y="2054364"/>
                  </a:lnTo>
                  <a:lnTo>
                    <a:pt x="4565916" y="2054364"/>
                  </a:lnTo>
                  <a:lnTo>
                    <a:pt x="4565916" y="1027176"/>
                  </a:lnTo>
                  <a:lnTo>
                    <a:pt x="9514345" y="1027176"/>
                  </a:lnTo>
                  <a:lnTo>
                    <a:pt x="9514345" y="1069848"/>
                  </a:lnTo>
                  <a:lnTo>
                    <a:pt x="9597657" y="1027176"/>
                  </a:lnTo>
                  <a:lnTo>
                    <a:pt x="9639313" y="1005840"/>
                  </a:lnTo>
                  <a:close/>
                </a:path>
              </a:pathLst>
            </a:custGeom>
            <a:solidFill>
              <a:srgbClr val="000000"/>
            </a:solidFill>
          </p:spPr>
          <p:txBody>
            <a:bodyPr wrap="square" lIns="0" tIns="0" rIns="0" bIns="0" rtlCol="0"/>
            <a:lstStyle/>
            <a:p>
              <a:endParaRPr/>
            </a:p>
          </p:txBody>
        </p:sp>
        <p:sp>
          <p:nvSpPr>
            <p:cNvPr id="6" name="object 12">
              <a:extLst>
                <a:ext uri="{FF2B5EF4-FFF2-40B4-BE49-F238E27FC236}">
                  <a16:creationId xmlns:a16="http://schemas.microsoft.com/office/drawing/2014/main" id="{50421019-86B5-FAEA-BA0F-6591714263C7}"/>
                </a:ext>
              </a:extLst>
            </p:cNvPr>
            <p:cNvSpPr/>
            <p:nvPr/>
          </p:nvSpPr>
          <p:spPr>
            <a:xfrm>
              <a:off x="772668" y="1538517"/>
              <a:ext cx="8950960" cy="1761489"/>
            </a:xfrm>
            <a:custGeom>
              <a:avLst/>
              <a:gdLst/>
              <a:ahLst/>
              <a:cxnLst/>
              <a:rect l="l" t="t" r="r" b="b"/>
              <a:pathLst>
                <a:path w="8950960" h="1761489">
                  <a:moveTo>
                    <a:pt x="0" y="1509483"/>
                  </a:moveTo>
                  <a:lnTo>
                    <a:pt x="34405" y="1463766"/>
                  </a:lnTo>
                  <a:lnTo>
                    <a:pt x="68806" y="1418110"/>
                  </a:lnTo>
                  <a:lnTo>
                    <a:pt x="103178" y="1372598"/>
                  </a:lnTo>
                  <a:lnTo>
                    <a:pt x="137498" y="1327311"/>
                  </a:lnTo>
                  <a:lnTo>
                    <a:pt x="171739" y="1282331"/>
                  </a:lnTo>
                  <a:lnTo>
                    <a:pt x="205877" y="1237740"/>
                  </a:lnTo>
                  <a:lnTo>
                    <a:pt x="239888" y="1193619"/>
                  </a:lnTo>
                  <a:lnTo>
                    <a:pt x="273747" y="1150052"/>
                  </a:lnTo>
                  <a:lnTo>
                    <a:pt x="307430" y="1107120"/>
                  </a:lnTo>
                  <a:lnTo>
                    <a:pt x="340911" y="1064904"/>
                  </a:lnTo>
                  <a:lnTo>
                    <a:pt x="374166" y="1023488"/>
                  </a:lnTo>
                  <a:lnTo>
                    <a:pt x="407170" y="982952"/>
                  </a:lnTo>
                  <a:lnTo>
                    <a:pt x="439898" y="943378"/>
                  </a:lnTo>
                  <a:lnTo>
                    <a:pt x="472327" y="904850"/>
                  </a:lnTo>
                  <a:lnTo>
                    <a:pt x="504430" y="867448"/>
                  </a:lnTo>
                  <a:lnTo>
                    <a:pt x="536184" y="831254"/>
                  </a:lnTo>
                  <a:lnTo>
                    <a:pt x="567564" y="796351"/>
                  </a:lnTo>
                  <a:lnTo>
                    <a:pt x="598545" y="762820"/>
                  </a:lnTo>
                  <a:lnTo>
                    <a:pt x="629102" y="730744"/>
                  </a:lnTo>
                  <a:lnTo>
                    <a:pt x="659211" y="700204"/>
                  </a:lnTo>
                  <a:lnTo>
                    <a:pt x="688847" y="671283"/>
                  </a:lnTo>
                  <a:lnTo>
                    <a:pt x="735496" y="628203"/>
                  </a:lnTo>
                  <a:lnTo>
                    <a:pt x="780035" y="588844"/>
                  </a:lnTo>
                  <a:lnTo>
                    <a:pt x="822842" y="552977"/>
                  </a:lnTo>
                  <a:lnTo>
                    <a:pt x="864297" y="520373"/>
                  </a:lnTo>
                  <a:lnTo>
                    <a:pt x="904778" y="490803"/>
                  </a:lnTo>
                  <a:lnTo>
                    <a:pt x="944663" y="464038"/>
                  </a:lnTo>
                  <a:lnTo>
                    <a:pt x="984332" y="439850"/>
                  </a:lnTo>
                  <a:lnTo>
                    <a:pt x="1024164" y="418009"/>
                  </a:lnTo>
                  <a:lnTo>
                    <a:pt x="1064536" y="398286"/>
                  </a:lnTo>
                  <a:lnTo>
                    <a:pt x="1105828" y="380453"/>
                  </a:lnTo>
                  <a:lnTo>
                    <a:pt x="1148419" y="364281"/>
                  </a:lnTo>
                  <a:lnTo>
                    <a:pt x="1192687" y="349540"/>
                  </a:lnTo>
                  <a:lnTo>
                    <a:pt x="1239012" y="336003"/>
                  </a:lnTo>
                  <a:lnTo>
                    <a:pt x="1283775" y="324674"/>
                  </a:lnTo>
                  <a:lnTo>
                    <a:pt x="1329234" y="314329"/>
                  </a:lnTo>
                  <a:lnTo>
                    <a:pt x="1375387" y="305156"/>
                  </a:lnTo>
                  <a:lnTo>
                    <a:pt x="1422229" y="297347"/>
                  </a:lnTo>
                  <a:lnTo>
                    <a:pt x="1469758" y="291091"/>
                  </a:lnTo>
                  <a:lnTo>
                    <a:pt x="1517970" y="286577"/>
                  </a:lnTo>
                  <a:lnTo>
                    <a:pt x="1566862" y="283996"/>
                  </a:lnTo>
                  <a:lnTo>
                    <a:pt x="1616430" y="283538"/>
                  </a:lnTo>
                  <a:lnTo>
                    <a:pt x="1666672" y="285392"/>
                  </a:lnTo>
                  <a:lnTo>
                    <a:pt x="1717583" y="289749"/>
                  </a:lnTo>
                  <a:lnTo>
                    <a:pt x="1769161" y="296799"/>
                  </a:lnTo>
                  <a:lnTo>
                    <a:pt x="1821402" y="306731"/>
                  </a:lnTo>
                  <a:lnTo>
                    <a:pt x="1874302" y="319736"/>
                  </a:lnTo>
                  <a:lnTo>
                    <a:pt x="1927859" y="336003"/>
                  </a:lnTo>
                  <a:lnTo>
                    <a:pt x="1968534" y="350378"/>
                  </a:lnTo>
                  <a:lnTo>
                    <a:pt x="2010547" y="366935"/>
                  </a:lnTo>
                  <a:lnTo>
                    <a:pt x="2053717" y="385527"/>
                  </a:lnTo>
                  <a:lnTo>
                    <a:pt x="2097863" y="406006"/>
                  </a:lnTo>
                  <a:lnTo>
                    <a:pt x="2142804" y="428222"/>
                  </a:lnTo>
                  <a:lnTo>
                    <a:pt x="2188358" y="452030"/>
                  </a:lnTo>
                  <a:lnTo>
                    <a:pt x="2234343" y="477279"/>
                  </a:lnTo>
                  <a:lnTo>
                    <a:pt x="2280580" y="503823"/>
                  </a:lnTo>
                  <a:lnTo>
                    <a:pt x="2326885" y="531514"/>
                  </a:lnTo>
                  <a:lnTo>
                    <a:pt x="2373079" y="560203"/>
                  </a:lnTo>
                  <a:lnTo>
                    <a:pt x="2418979" y="589743"/>
                  </a:lnTo>
                  <a:lnTo>
                    <a:pt x="2464405" y="619985"/>
                  </a:lnTo>
                  <a:lnTo>
                    <a:pt x="2509175" y="650782"/>
                  </a:lnTo>
                  <a:lnTo>
                    <a:pt x="2553108" y="681985"/>
                  </a:lnTo>
                  <a:lnTo>
                    <a:pt x="2596022" y="713447"/>
                  </a:lnTo>
                  <a:lnTo>
                    <a:pt x="2637736" y="745020"/>
                  </a:lnTo>
                  <a:lnTo>
                    <a:pt x="2678070" y="776556"/>
                  </a:lnTo>
                  <a:lnTo>
                    <a:pt x="2716840" y="807906"/>
                  </a:lnTo>
                  <a:lnTo>
                    <a:pt x="2753867" y="838922"/>
                  </a:lnTo>
                  <a:lnTo>
                    <a:pt x="2791385" y="872915"/>
                  </a:lnTo>
                  <a:lnTo>
                    <a:pt x="2827325" y="909131"/>
                  </a:lnTo>
                  <a:lnTo>
                    <a:pt x="2861832" y="947225"/>
                  </a:lnTo>
                  <a:lnTo>
                    <a:pt x="2895050" y="986853"/>
                  </a:lnTo>
                  <a:lnTo>
                    <a:pt x="2927123" y="1027669"/>
                  </a:lnTo>
                  <a:lnTo>
                    <a:pt x="2958196" y="1069329"/>
                  </a:lnTo>
                  <a:lnTo>
                    <a:pt x="2988413" y="1111487"/>
                  </a:lnTo>
                  <a:lnTo>
                    <a:pt x="3017919" y="1153799"/>
                  </a:lnTo>
                  <a:lnTo>
                    <a:pt x="3046856" y="1195920"/>
                  </a:lnTo>
                  <a:lnTo>
                    <a:pt x="3075371" y="1237504"/>
                  </a:lnTo>
                  <a:lnTo>
                    <a:pt x="3103606" y="1278207"/>
                  </a:lnTo>
                  <a:lnTo>
                    <a:pt x="3131707" y="1317684"/>
                  </a:lnTo>
                  <a:lnTo>
                    <a:pt x="3159816" y="1355590"/>
                  </a:lnTo>
                  <a:lnTo>
                    <a:pt x="3188080" y="1391581"/>
                  </a:lnTo>
                  <a:lnTo>
                    <a:pt x="3216641" y="1425310"/>
                  </a:lnTo>
                  <a:lnTo>
                    <a:pt x="3245645" y="1456433"/>
                  </a:lnTo>
                  <a:lnTo>
                    <a:pt x="3275235" y="1484606"/>
                  </a:lnTo>
                  <a:lnTo>
                    <a:pt x="3305556" y="1509483"/>
                  </a:lnTo>
                  <a:lnTo>
                    <a:pt x="3351306" y="1542234"/>
                  </a:lnTo>
                  <a:lnTo>
                    <a:pt x="3397108" y="1570584"/>
                  </a:lnTo>
                  <a:lnTo>
                    <a:pt x="3442954" y="1594827"/>
                  </a:lnTo>
                  <a:lnTo>
                    <a:pt x="3488831" y="1615259"/>
                  </a:lnTo>
                  <a:lnTo>
                    <a:pt x="3534729" y="1632179"/>
                  </a:lnTo>
                  <a:lnTo>
                    <a:pt x="3580637" y="1645881"/>
                  </a:lnTo>
                  <a:lnTo>
                    <a:pt x="3626546" y="1656661"/>
                  </a:lnTo>
                  <a:lnTo>
                    <a:pt x="3672444" y="1664818"/>
                  </a:lnTo>
                  <a:lnTo>
                    <a:pt x="3718321" y="1670646"/>
                  </a:lnTo>
                  <a:lnTo>
                    <a:pt x="3764167" y="1674441"/>
                  </a:lnTo>
                  <a:lnTo>
                    <a:pt x="3809969" y="1676502"/>
                  </a:lnTo>
                  <a:lnTo>
                    <a:pt x="3855719" y="1677123"/>
                  </a:lnTo>
                  <a:lnTo>
                    <a:pt x="3902227" y="1675978"/>
                  </a:lnTo>
                  <a:lnTo>
                    <a:pt x="3949396" y="1672536"/>
                  </a:lnTo>
                  <a:lnTo>
                    <a:pt x="3996999" y="1666788"/>
                  </a:lnTo>
                  <a:lnTo>
                    <a:pt x="4044808" y="1658722"/>
                  </a:lnTo>
                  <a:lnTo>
                    <a:pt x="4092597" y="1648327"/>
                  </a:lnTo>
                  <a:lnTo>
                    <a:pt x="4140136" y="1635594"/>
                  </a:lnTo>
                  <a:lnTo>
                    <a:pt x="4187199" y="1620511"/>
                  </a:lnTo>
                  <a:lnTo>
                    <a:pt x="4233559" y="1603067"/>
                  </a:lnTo>
                  <a:lnTo>
                    <a:pt x="4278987" y="1583254"/>
                  </a:lnTo>
                  <a:lnTo>
                    <a:pt x="4323256" y="1561059"/>
                  </a:lnTo>
                  <a:lnTo>
                    <a:pt x="4366139" y="1536472"/>
                  </a:lnTo>
                  <a:lnTo>
                    <a:pt x="4407408" y="1509483"/>
                  </a:lnTo>
                  <a:lnTo>
                    <a:pt x="4443555" y="1482359"/>
                  </a:lnTo>
                  <a:lnTo>
                    <a:pt x="4478272" y="1452483"/>
                  </a:lnTo>
                  <a:lnTo>
                    <a:pt x="4511748" y="1420082"/>
                  </a:lnTo>
                  <a:lnTo>
                    <a:pt x="4544175" y="1385379"/>
                  </a:lnTo>
                  <a:lnTo>
                    <a:pt x="4575745" y="1348599"/>
                  </a:lnTo>
                  <a:lnTo>
                    <a:pt x="4606648" y="1309967"/>
                  </a:lnTo>
                  <a:lnTo>
                    <a:pt x="4637078" y="1269707"/>
                  </a:lnTo>
                  <a:lnTo>
                    <a:pt x="4667224" y="1228045"/>
                  </a:lnTo>
                  <a:lnTo>
                    <a:pt x="4697279" y="1185206"/>
                  </a:lnTo>
                  <a:lnTo>
                    <a:pt x="4727434" y="1141413"/>
                  </a:lnTo>
                  <a:lnTo>
                    <a:pt x="4757880" y="1096891"/>
                  </a:lnTo>
                  <a:lnTo>
                    <a:pt x="4788808" y="1051866"/>
                  </a:lnTo>
                  <a:lnTo>
                    <a:pt x="4820411" y="1006563"/>
                  </a:lnTo>
                  <a:lnTo>
                    <a:pt x="4845376" y="968727"/>
                  </a:lnTo>
                  <a:lnTo>
                    <a:pt x="4869036" y="928618"/>
                  </a:lnTo>
                  <a:lnTo>
                    <a:pt x="4891697" y="886608"/>
                  </a:lnTo>
                  <a:lnTo>
                    <a:pt x="4913661" y="843066"/>
                  </a:lnTo>
                  <a:lnTo>
                    <a:pt x="4935232" y="798363"/>
                  </a:lnTo>
                  <a:lnTo>
                    <a:pt x="4956714" y="752870"/>
                  </a:lnTo>
                  <a:lnTo>
                    <a:pt x="4978410" y="706957"/>
                  </a:lnTo>
                  <a:lnTo>
                    <a:pt x="5000624" y="660996"/>
                  </a:lnTo>
                  <a:lnTo>
                    <a:pt x="5023660" y="615355"/>
                  </a:lnTo>
                  <a:lnTo>
                    <a:pt x="5047821" y="570407"/>
                  </a:lnTo>
                  <a:lnTo>
                    <a:pt x="5073410" y="526521"/>
                  </a:lnTo>
                  <a:lnTo>
                    <a:pt x="5100732" y="484069"/>
                  </a:lnTo>
                  <a:lnTo>
                    <a:pt x="5130090" y="443420"/>
                  </a:lnTo>
                  <a:lnTo>
                    <a:pt x="5161787" y="404946"/>
                  </a:lnTo>
                  <a:lnTo>
                    <a:pt x="5196128" y="369016"/>
                  </a:lnTo>
                  <a:lnTo>
                    <a:pt x="5233416" y="336003"/>
                  </a:lnTo>
                  <a:lnTo>
                    <a:pt x="5268954" y="308225"/>
                  </a:lnTo>
                  <a:lnTo>
                    <a:pt x="5306848" y="280854"/>
                  </a:lnTo>
                  <a:lnTo>
                    <a:pt x="5346883" y="254017"/>
                  </a:lnTo>
                  <a:lnTo>
                    <a:pt x="5388847" y="227838"/>
                  </a:lnTo>
                  <a:lnTo>
                    <a:pt x="5432526" y="202443"/>
                  </a:lnTo>
                  <a:lnTo>
                    <a:pt x="5477707" y="177958"/>
                  </a:lnTo>
                  <a:lnTo>
                    <a:pt x="5524177" y="154507"/>
                  </a:lnTo>
                  <a:lnTo>
                    <a:pt x="5571723" y="132217"/>
                  </a:lnTo>
                  <a:lnTo>
                    <a:pt x="5620130" y="111213"/>
                  </a:lnTo>
                  <a:lnTo>
                    <a:pt x="5669187" y="91619"/>
                  </a:lnTo>
                  <a:lnTo>
                    <a:pt x="5718680" y="73562"/>
                  </a:lnTo>
                  <a:lnTo>
                    <a:pt x="5768396" y="57167"/>
                  </a:lnTo>
                  <a:lnTo>
                    <a:pt x="5818121" y="42559"/>
                  </a:lnTo>
                  <a:lnTo>
                    <a:pt x="5867642" y="29865"/>
                  </a:lnTo>
                  <a:lnTo>
                    <a:pt x="5916746" y="19208"/>
                  </a:lnTo>
                  <a:lnTo>
                    <a:pt x="5965220" y="10715"/>
                  </a:lnTo>
                  <a:lnTo>
                    <a:pt x="6012850" y="4512"/>
                  </a:lnTo>
                  <a:lnTo>
                    <a:pt x="6059423" y="723"/>
                  </a:lnTo>
                  <a:lnTo>
                    <a:pt x="6108771" y="0"/>
                  </a:lnTo>
                  <a:lnTo>
                    <a:pt x="6159290" y="2500"/>
                  </a:lnTo>
                  <a:lnTo>
                    <a:pt x="6210727" y="7967"/>
                  </a:lnTo>
                  <a:lnTo>
                    <a:pt x="6262827" y="16144"/>
                  </a:lnTo>
                  <a:lnTo>
                    <a:pt x="6315339" y="26774"/>
                  </a:lnTo>
                  <a:lnTo>
                    <a:pt x="6368010" y="39601"/>
                  </a:lnTo>
                  <a:lnTo>
                    <a:pt x="6420585" y="54367"/>
                  </a:lnTo>
                  <a:lnTo>
                    <a:pt x="6472813" y="70815"/>
                  </a:lnTo>
                  <a:lnTo>
                    <a:pt x="6524439" y="88689"/>
                  </a:lnTo>
                  <a:lnTo>
                    <a:pt x="6575211" y="107731"/>
                  </a:lnTo>
                  <a:lnTo>
                    <a:pt x="6624875" y="127686"/>
                  </a:lnTo>
                  <a:lnTo>
                    <a:pt x="6673179" y="148296"/>
                  </a:lnTo>
                  <a:lnTo>
                    <a:pt x="6719869" y="169304"/>
                  </a:lnTo>
                  <a:lnTo>
                    <a:pt x="6764693" y="190454"/>
                  </a:lnTo>
                  <a:lnTo>
                    <a:pt x="6807396" y="211488"/>
                  </a:lnTo>
                  <a:lnTo>
                    <a:pt x="6847727" y="232150"/>
                  </a:lnTo>
                  <a:lnTo>
                    <a:pt x="6885432" y="252183"/>
                  </a:lnTo>
                  <a:lnTo>
                    <a:pt x="6934042" y="280656"/>
                  </a:lnTo>
                  <a:lnTo>
                    <a:pt x="6976879" y="309791"/>
                  </a:lnTo>
                  <a:lnTo>
                    <a:pt x="7014900" y="339741"/>
                  </a:lnTo>
                  <a:lnTo>
                    <a:pt x="7049064" y="370659"/>
                  </a:lnTo>
                  <a:lnTo>
                    <a:pt x="7080328" y="402700"/>
                  </a:lnTo>
                  <a:lnTo>
                    <a:pt x="7109650" y="436015"/>
                  </a:lnTo>
                  <a:lnTo>
                    <a:pt x="7137988" y="470759"/>
                  </a:lnTo>
                  <a:lnTo>
                    <a:pt x="7166299" y="507086"/>
                  </a:lnTo>
                  <a:lnTo>
                    <a:pt x="7195542" y="545148"/>
                  </a:lnTo>
                  <a:lnTo>
                    <a:pt x="7226673" y="585099"/>
                  </a:lnTo>
                  <a:lnTo>
                    <a:pt x="7260652" y="627093"/>
                  </a:lnTo>
                  <a:lnTo>
                    <a:pt x="7298435" y="671283"/>
                  </a:lnTo>
                  <a:lnTo>
                    <a:pt x="7327389" y="704920"/>
                  </a:lnTo>
                  <a:lnTo>
                    <a:pt x="7357179" y="741052"/>
                  </a:lnTo>
                  <a:lnTo>
                    <a:pt x="7387728" y="779324"/>
                  </a:lnTo>
                  <a:lnTo>
                    <a:pt x="7418953" y="819383"/>
                  </a:lnTo>
                  <a:lnTo>
                    <a:pt x="7450777" y="860875"/>
                  </a:lnTo>
                  <a:lnTo>
                    <a:pt x="7483117" y="903447"/>
                  </a:lnTo>
                  <a:lnTo>
                    <a:pt x="7515895" y="946744"/>
                  </a:lnTo>
                  <a:lnTo>
                    <a:pt x="7549030" y="990414"/>
                  </a:lnTo>
                  <a:lnTo>
                    <a:pt x="7582443" y="1034102"/>
                  </a:lnTo>
                  <a:lnTo>
                    <a:pt x="7616053" y="1077455"/>
                  </a:lnTo>
                  <a:lnTo>
                    <a:pt x="7649780" y="1120120"/>
                  </a:lnTo>
                  <a:lnTo>
                    <a:pt x="7683544" y="1161742"/>
                  </a:lnTo>
                  <a:lnTo>
                    <a:pt x="7717266" y="1201968"/>
                  </a:lnTo>
                  <a:lnTo>
                    <a:pt x="7750864" y="1240445"/>
                  </a:lnTo>
                  <a:lnTo>
                    <a:pt x="7784260" y="1276819"/>
                  </a:lnTo>
                  <a:lnTo>
                    <a:pt x="7817373" y="1310736"/>
                  </a:lnTo>
                  <a:lnTo>
                    <a:pt x="7850123" y="1341843"/>
                  </a:lnTo>
                  <a:lnTo>
                    <a:pt x="7892352" y="1379329"/>
                  </a:lnTo>
                  <a:lnTo>
                    <a:pt x="7934627" y="1414484"/>
                  </a:lnTo>
                  <a:lnTo>
                    <a:pt x="7976939" y="1447413"/>
                  </a:lnTo>
                  <a:lnTo>
                    <a:pt x="8019280" y="1478219"/>
                  </a:lnTo>
                  <a:lnTo>
                    <a:pt x="8061642" y="1507006"/>
                  </a:lnTo>
                  <a:lnTo>
                    <a:pt x="8104016" y="1533879"/>
                  </a:lnTo>
                  <a:lnTo>
                    <a:pt x="8146395" y="1558941"/>
                  </a:lnTo>
                  <a:lnTo>
                    <a:pt x="8188769" y="1582297"/>
                  </a:lnTo>
                  <a:lnTo>
                    <a:pt x="8231131" y="1604051"/>
                  </a:lnTo>
                  <a:lnTo>
                    <a:pt x="8273472" y="1624306"/>
                  </a:lnTo>
                  <a:lnTo>
                    <a:pt x="8315784" y="1643167"/>
                  </a:lnTo>
                  <a:lnTo>
                    <a:pt x="8358059" y="1660738"/>
                  </a:lnTo>
                  <a:lnTo>
                    <a:pt x="8400287" y="1677123"/>
                  </a:lnTo>
                  <a:lnTo>
                    <a:pt x="8452604" y="1694567"/>
                  </a:lnTo>
                  <a:lnTo>
                    <a:pt x="8508149" y="1708912"/>
                  </a:lnTo>
                  <a:lnTo>
                    <a:pt x="8565694" y="1720538"/>
                  </a:lnTo>
                  <a:lnTo>
                    <a:pt x="8624008" y="1729820"/>
                  </a:lnTo>
                  <a:lnTo>
                    <a:pt x="8681861" y="1737138"/>
                  </a:lnTo>
                  <a:lnTo>
                    <a:pt x="8738025" y="1742869"/>
                  </a:lnTo>
                  <a:lnTo>
                    <a:pt x="8791269" y="1747390"/>
                  </a:lnTo>
                  <a:lnTo>
                    <a:pt x="8840363" y="1751081"/>
                  </a:lnTo>
                  <a:lnTo>
                    <a:pt x="8884078" y="1754318"/>
                  </a:lnTo>
                  <a:lnTo>
                    <a:pt x="8921184" y="1757479"/>
                  </a:lnTo>
                  <a:lnTo>
                    <a:pt x="8950451" y="1760943"/>
                  </a:lnTo>
                </a:path>
              </a:pathLst>
            </a:custGeom>
            <a:ln w="10668">
              <a:solidFill>
                <a:srgbClr val="000000"/>
              </a:solidFill>
            </a:ln>
          </p:spPr>
          <p:txBody>
            <a:bodyPr wrap="square" lIns="0" tIns="0" rIns="0" bIns="0" rtlCol="0"/>
            <a:lstStyle/>
            <a:p>
              <a:endParaRPr/>
            </a:p>
          </p:txBody>
        </p:sp>
      </p:grpSp>
      <p:grpSp>
        <p:nvGrpSpPr>
          <p:cNvPr id="7" name="Group 6">
            <a:extLst>
              <a:ext uri="{FF2B5EF4-FFF2-40B4-BE49-F238E27FC236}">
                <a16:creationId xmlns:a16="http://schemas.microsoft.com/office/drawing/2014/main" id="{6DD170FC-9953-507A-2D0D-38C549BE0A6B}"/>
              </a:ext>
            </a:extLst>
          </p:cNvPr>
          <p:cNvGrpSpPr/>
          <p:nvPr/>
        </p:nvGrpSpPr>
        <p:grpSpPr>
          <a:xfrm>
            <a:off x="1847081" y="1647465"/>
            <a:ext cx="8935142" cy="2159411"/>
            <a:chOff x="447489" y="1209485"/>
            <a:chExt cx="8935142" cy="2159411"/>
          </a:xfrm>
        </p:grpSpPr>
        <p:sp>
          <p:nvSpPr>
            <p:cNvPr id="8" name="object 13">
              <a:extLst>
                <a:ext uri="{FF2B5EF4-FFF2-40B4-BE49-F238E27FC236}">
                  <a16:creationId xmlns:a16="http://schemas.microsoft.com/office/drawing/2014/main" id="{B05BDDB7-6A02-3BCF-D9B7-0BDF518DDC06}"/>
                </a:ext>
              </a:extLst>
            </p:cNvPr>
            <p:cNvSpPr txBox="1"/>
            <p:nvPr/>
          </p:nvSpPr>
          <p:spPr>
            <a:xfrm>
              <a:off x="447489" y="2482119"/>
              <a:ext cx="151130" cy="327660"/>
            </a:xfrm>
            <a:prstGeom prst="rect">
              <a:avLst/>
            </a:prstGeom>
          </p:spPr>
          <p:txBody>
            <a:bodyPr vert="horz" wrap="square" lIns="0" tIns="16510" rIns="0" bIns="0" rtlCol="0">
              <a:spAutoFit/>
            </a:bodyPr>
            <a:lstStyle/>
            <a:p>
              <a:pPr marL="12700">
                <a:lnSpc>
                  <a:spcPct val="100000"/>
                </a:lnSpc>
                <a:spcBef>
                  <a:spcPts val="130"/>
                </a:spcBef>
              </a:pPr>
              <a:r>
                <a:rPr sz="1950" spc="10" dirty="0">
                  <a:latin typeface="Calibri"/>
                  <a:cs typeface="Calibri"/>
                </a:rPr>
                <a:t>+</a:t>
              </a:r>
              <a:endParaRPr sz="1950">
                <a:latin typeface="Calibri"/>
                <a:cs typeface="Calibri"/>
              </a:endParaRPr>
            </a:p>
          </p:txBody>
        </p:sp>
        <p:sp>
          <p:nvSpPr>
            <p:cNvPr id="9" name="object 14">
              <a:extLst>
                <a:ext uri="{FF2B5EF4-FFF2-40B4-BE49-F238E27FC236}">
                  <a16:creationId xmlns:a16="http://schemas.microsoft.com/office/drawing/2014/main" id="{E9B82FC6-D4F5-621D-6A54-757651112FA9}"/>
                </a:ext>
              </a:extLst>
            </p:cNvPr>
            <p:cNvSpPr txBox="1"/>
            <p:nvPr/>
          </p:nvSpPr>
          <p:spPr>
            <a:xfrm>
              <a:off x="769056" y="1895341"/>
              <a:ext cx="379730" cy="579120"/>
            </a:xfrm>
            <a:prstGeom prst="rect">
              <a:avLst/>
            </a:prstGeom>
          </p:spPr>
          <p:txBody>
            <a:bodyPr vert="horz" wrap="square" lIns="0" tIns="16510" rIns="0" bIns="0" rtlCol="0">
              <a:spAutoFit/>
            </a:bodyPr>
            <a:lstStyle/>
            <a:p>
              <a:pPr marL="241300">
                <a:lnSpc>
                  <a:spcPts val="2160"/>
                </a:lnSpc>
                <a:spcBef>
                  <a:spcPts val="130"/>
                </a:spcBef>
              </a:pPr>
              <a:r>
                <a:rPr sz="1950" spc="10" dirty="0">
                  <a:latin typeface="Calibri"/>
                  <a:cs typeface="Calibri"/>
                </a:rPr>
                <a:t>+</a:t>
              </a:r>
              <a:endParaRPr sz="1950">
                <a:latin typeface="Calibri"/>
                <a:cs typeface="Calibri"/>
              </a:endParaRPr>
            </a:p>
            <a:p>
              <a:pPr marL="12700">
                <a:lnSpc>
                  <a:spcPts val="2160"/>
                </a:lnSpc>
              </a:pPr>
              <a:r>
                <a:rPr sz="1950" spc="10" dirty="0">
                  <a:latin typeface="Calibri"/>
                  <a:cs typeface="Calibri"/>
                </a:rPr>
                <a:t>+</a:t>
              </a:r>
              <a:endParaRPr sz="1950">
                <a:latin typeface="Calibri"/>
                <a:cs typeface="Calibri"/>
              </a:endParaRPr>
            </a:p>
          </p:txBody>
        </p:sp>
        <p:sp>
          <p:nvSpPr>
            <p:cNvPr id="10" name="object 16">
              <a:extLst>
                <a:ext uri="{FF2B5EF4-FFF2-40B4-BE49-F238E27FC236}">
                  <a16:creationId xmlns:a16="http://schemas.microsoft.com/office/drawing/2014/main" id="{826D465A-225E-7917-6E99-07D8BC57882D}"/>
                </a:ext>
              </a:extLst>
            </p:cNvPr>
            <p:cNvSpPr txBox="1"/>
            <p:nvPr/>
          </p:nvSpPr>
          <p:spPr>
            <a:xfrm>
              <a:off x="4690364" y="2785392"/>
              <a:ext cx="151130" cy="327660"/>
            </a:xfrm>
            <a:prstGeom prst="rect">
              <a:avLst/>
            </a:prstGeom>
          </p:spPr>
          <p:txBody>
            <a:bodyPr vert="horz" wrap="square" lIns="0" tIns="16510" rIns="0" bIns="0" rtlCol="0">
              <a:spAutoFit/>
            </a:bodyPr>
            <a:lstStyle/>
            <a:p>
              <a:pPr marL="12700">
                <a:lnSpc>
                  <a:spcPct val="100000"/>
                </a:lnSpc>
                <a:spcBef>
                  <a:spcPts val="130"/>
                </a:spcBef>
              </a:pPr>
              <a:r>
                <a:rPr sz="1950" spc="10" dirty="0">
                  <a:latin typeface="Calibri"/>
                  <a:cs typeface="Calibri"/>
                </a:rPr>
                <a:t>+</a:t>
              </a:r>
              <a:endParaRPr sz="1950">
                <a:latin typeface="Calibri"/>
                <a:cs typeface="Calibri"/>
              </a:endParaRPr>
            </a:p>
          </p:txBody>
        </p:sp>
        <p:sp>
          <p:nvSpPr>
            <p:cNvPr id="11" name="object 17">
              <a:extLst>
                <a:ext uri="{FF2B5EF4-FFF2-40B4-BE49-F238E27FC236}">
                  <a16:creationId xmlns:a16="http://schemas.microsoft.com/office/drawing/2014/main" id="{4C53270B-7B0B-8DFA-DE4D-CA4704C40FC3}"/>
                </a:ext>
              </a:extLst>
            </p:cNvPr>
            <p:cNvSpPr txBox="1"/>
            <p:nvPr/>
          </p:nvSpPr>
          <p:spPr>
            <a:xfrm>
              <a:off x="4908810" y="2413484"/>
              <a:ext cx="370840" cy="327660"/>
            </a:xfrm>
            <a:prstGeom prst="rect">
              <a:avLst/>
            </a:prstGeom>
          </p:spPr>
          <p:txBody>
            <a:bodyPr vert="horz" wrap="square" lIns="0" tIns="16510" rIns="0" bIns="0" rtlCol="0">
              <a:spAutoFit/>
            </a:bodyPr>
            <a:lstStyle/>
            <a:p>
              <a:pPr marL="38100">
                <a:lnSpc>
                  <a:spcPct val="100000"/>
                </a:lnSpc>
                <a:spcBef>
                  <a:spcPts val="130"/>
                </a:spcBef>
              </a:pPr>
              <a:r>
                <a:rPr sz="2925" spc="15" baseline="-37037" dirty="0">
                  <a:latin typeface="Calibri"/>
                  <a:cs typeface="Calibri"/>
                </a:rPr>
                <a:t>+</a:t>
              </a:r>
              <a:r>
                <a:rPr sz="2925" spc="-150" baseline="-37037" dirty="0">
                  <a:latin typeface="Calibri"/>
                  <a:cs typeface="Calibri"/>
                </a:rPr>
                <a:t> </a:t>
              </a:r>
              <a:r>
                <a:rPr sz="1950" spc="10" dirty="0">
                  <a:latin typeface="Calibri"/>
                  <a:cs typeface="Calibri"/>
                </a:rPr>
                <a:t>+</a:t>
              </a:r>
              <a:endParaRPr sz="1950">
                <a:latin typeface="Calibri"/>
                <a:cs typeface="Calibri"/>
              </a:endParaRPr>
            </a:p>
          </p:txBody>
        </p:sp>
        <p:sp>
          <p:nvSpPr>
            <p:cNvPr id="12" name="object 18">
              <a:extLst>
                <a:ext uri="{FF2B5EF4-FFF2-40B4-BE49-F238E27FC236}">
                  <a16:creationId xmlns:a16="http://schemas.microsoft.com/office/drawing/2014/main" id="{1F028987-4630-639A-C14F-736BC1730222}"/>
                </a:ext>
              </a:extLst>
            </p:cNvPr>
            <p:cNvSpPr txBox="1"/>
            <p:nvPr/>
          </p:nvSpPr>
          <p:spPr>
            <a:xfrm>
              <a:off x="5542229" y="1643882"/>
              <a:ext cx="151130" cy="327660"/>
            </a:xfrm>
            <a:prstGeom prst="rect">
              <a:avLst/>
            </a:prstGeom>
          </p:spPr>
          <p:txBody>
            <a:bodyPr vert="horz" wrap="square" lIns="0" tIns="16510" rIns="0" bIns="0" rtlCol="0">
              <a:spAutoFit/>
            </a:bodyPr>
            <a:lstStyle/>
            <a:p>
              <a:pPr marL="12700">
                <a:lnSpc>
                  <a:spcPct val="100000"/>
                </a:lnSpc>
                <a:spcBef>
                  <a:spcPts val="130"/>
                </a:spcBef>
              </a:pPr>
              <a:r>
                <a:rPr sz="1950" spc="10" dirty="0">
                  <a:latin typeface="Calibri"/>
                  <a:cs typeface="Calibri"/>
                </a:rPr>
                <a:t>+</a:t>
              </a:r>
              <a:endParaRPr sz="1950">
                <a:latin typeface="Calibri"/>
                <a:cs typeface="Calibri"/>
              </a:endParaRPr>
            </a:p>
          </p:txBody>
        </p:sp>
        <p:sp>
          <p:nvSpPr>
            <p:cNvPr id="13" name="object 19">
              <a:extLst>
                <a:ext uri="{FF2B5EF4-FFF2-40B4-BE49-F238E27FC236}">
                  <a16:creationId xmlns:a16="http://schemas.microsoft.com/office/drawing/2014/main" id="{7BCC935E-CCAC-EA5D-20F0-042295E87D9E}"/>
                </a:ext>
              </a:extLst>
            </p:cNvPr>
            <p:cNvSpPr txBox="1"/>
            <p:nvPr/>
          </p:nvSpPr>
          <p:spPr>
            <a:xfrm>
              <a:off x="5266459" y="1895341"/>
              <a:ext cx="289560" cy="579120"/>
            </a:xfrm>
            <a:prstGeom prst="rect">
              <a:avLst/>
            </a:prstGeom>
          </p:spPr>
          <p:txBody>
            <a:bodyPr vert="horz" wrap="square" lIns="0" tIns="16510" rIns="0" bIns="0" rtlCol="0">
              <a:spAutoFit/>
            </a:bodyPr>
            <a:lstStyle/>
            <a:p>
              <a:pPr marL="151130">
                <a:lnSpc>
                  <a:spcPts val="2160"/>
                </a:lnSpc>
                <a:spcBef>
                  <a:spcPts val="130"/>
                </a:spcBef>
              </a:pPr>
              <a:r>
                <a:rPr sz="1950" spc="10" dirty="0">
                  <a:latin typeface="Calibri"/>
                  <a:cs typeface="Calibri"/>
                </a:rPr>
                <a:t>+</a:t>
              </a:r>
              <a:endParaRPr sz="1950">
                <a:latin typeface="Calibri"/>
                <a:cs typeface="Calibri"/>
              </a:endParaRPr>
            </a:p>
            <a:p>
              <a:pPr marL="12700">
                <a:lnSpc>
                  <a:spcPts val="2160"/>
                </a:lnSpc>
              </a:pPr>
              <a:r>
                <a:rPr sz="1950" spc="10" dirty="0">
                  <a:latin typeface="Calibri"/>
                  <a:cs typeface="Calibri"/>
                </a:rPr>
                <a:t>+</a:t>
              </a:r>
              <a:endParaRPr sz="1950">
                <a:latin typeface="Calibri"/>
                <a:cs typeface="Calibri"/>
              </a:endParaRPr>
            </a:p>
          </p:txBody>
        </p:sp>
        <p:sp>
          <p:nvSpPr>
            <p:cNvPr id="14" name="object 21">
              <a:extLst>
                <a:ext uri="{FF2B5EF4-FFF2-40B4-BE49-F238E27FC236}">
                  <a16:creationId xmlns:a16="http://schemas.microsoft.com/office/drawing/2014/main" id="{8AFC9631-9439-2926-F2F3-4251F94ED8AA}"/>
                </a:ext>
              </a:extLst>
            </p:cNvPr>
            <p:cNvSpPr txBox="1"/>
            <p:nvPr/>
          </p:nvSpPr>
          <p:spPr>
            <a:xfrm>
              <a:off x="3006296" y="1544929"/>
              <a:ext cx="179705" cy="629285"/>
            </a:xfrm>
            <a:prstGeom prst="rect">
              <a:avLst/>
            </a:prstGeom>
          </p:spPr>
          <p:txBody>
            <a:bodyPr vert="horz" wrap="square" lIns="0" tIns="13970" rIns="0" bIns="0" rtlCol="0">
              <a:spAutoFit/>
            </a:bodyPr>
            <a:lstStyle/>
            <a:p>
              <a:pPr marL="12700">
                <a:lnSpc>
                  <a:spcPct val="100000"/>
                </a:lnSpc>
                <a:spcBef>
                  <a:spcPts val="110"/>
                </a:spcBef>
              </a:pPr>
              <a:r>
                <a:rPr sz="3950" b="1" dirty="0">
                  <a:latin typeface="Calibri"/>
                  <a:cs typeface="Calibri"/>
                </a:rPr>
                <a:t>-</a:t>
              </a:r>
              <a:endParaRPr sz="3950">
                <a:latin typeface="Calibri"/>
                <a:cs typeface="Calibri"/>
              </a:endParaRPr>
            </a:p>
          </p:txBody>
        </p:sp>
        <p:sp>
          <p:nvSpPr>
            <p:cNvPr id="15" name="object 22">
              <a:extLst>
                <a:ext uri="{FF2B5EF4-FFF2-40B4-BE49-F238E27FC236}">
                  <a16:creationId xmlns:a16="http://schemas.microsoft.com/office/drawing/2014/main" id="{A33C293C-CB5E-C8B5-F4B6-A39E4178FED6}"/>
                </a:ext>
              </a:extLst>
            </p:cNvPr>
            <p:cNvSpPr txBox="1"/>
            <p:nvPr/>
          </p:nvSpPr>
          <p:spPr>
            <a:xfrm>
              <a:off x="3313148" y="1712406"/>
              <a:ext cx="448309" cy="629285"/>
            </a:xfrm>
            <a:prstGeom prst="rect">
              <a:avLst/>
            </a:prstGeom>
          </p:spPr>
          <p:txBody>
            <a:bodyPr vert="horz" wrap="square" lIns="0" tIns="13970" rIns="0" bIns="0" rtlCol="0">
              <a:spAutoFit/>
            </a:bodyPr>
            <a:lstStyle/>
            <a:p>
              <a:pPr marL="38100">
                <a:lnSpc>
                  <a:spcPct val="100000"/>
                </a:lnSpc>
                <a:spcBef>
                  <a:spcPts val="110"/>
                </a:spcBef>
              </a:pPr>
              <a:r>
                <a:rPr sz="3950" b="1" dirty="0">
                  <a:latin typeface="Calibri"/>
                  <a:cs typeface="Calibri"/>
                </a:rPr>
                <a:t>-</a:t>
              </a:r>
              <a:r>
                <a:rPr sz="3950" b="1" spc="-390" dirty="0">
                  <a:latin typeface="Calibri"/>
                  <a:cs typeface="Calibri"/>
                </a:rPr>
                <a:t> </a:t>
              </a:r>
              <a:r>
                <a:rPr sz="5925" b="1" baseline="-23909" dirty="0">
                  <a:latin typeface="Calibri"/>
                  <a:cs typeface="Calibri"/>
                </a:rPr>
                <a:t>-</a:t>
              </a:r>
              <a:endParaRPr sz="5925" baseline="-23909">
                <a:latin typeface="Calibri"/>
                <a:cs typeface="Calibri"/>
              </a:endParaRPr>
            </a:p>
          </p:txBody>
        </p:sp>
        <p:sp>
          <p:nvSpPr>
            <p:cNvPr id="16" name="object 23">
              <a:extLst>
                <a:ext uri="{FF2B5EF4-FFF2-40B4-BE49-F238E27FC236}">
                  <a16:creationId xmlns:a16="http://schemas.microsoft.com/office/drawing/2014/main" id="{3FCBC4EF-92F0-A8DD-7263-5AE6949C4931}"/>
                </a:ext>
              </a:extLst>
            </p:cNvPr>
            <p:cNvSpPr txBox="1"/>
            <p:nvPr/>
          </p:nvSpPr>
          <p:spPr>
            <a:xfrm>
              <a:off x="3806983" y="2264194"/>
              <a:ext cx="425450" cy="629285"/>
            </a:xfrm>
            <a:prstGeom prst="rect">
              <a:avLst/>
            </a:prstGeom>
          </p:spPr>
          <p:txBody>
            <a:bodyPr vert="horz" wrap="square" lIns="0" tIns="13970" rIns="0" bIns="0" rtlCol="0">
              <a:spAutoFit/>
            </a:bodyPr>
            <a:lstStyle/>
            <a:p>
              <a:pPr marL="38100">
                <a:lnSpc>
                  <a:spcPct val="100000"/>
                </a:lnSpc>
                <a:spcBef>
                  <a:spcPts val="110"/>
                </a:spcBef>
              </a:pPr>
              <a:r>
                <a:rPr sz="3950" b="1" spc="160" dirty="0">
                  <a:latin typeface="Calibri"/>
                  <a:cs typeface="Calibri"/>
                </a:rPr>
                <a:t>-</a:t>
              </a:r>
              <a:r>
                <a:rPr sz="5925" b="1" spc="240" baseline="-28129" dirty="0">
                  <a:latin typeface="Calibri"/>
                  <a:cs typeface="Calibri"/>
                </a:rPr>
                <a:t>-</a:t>
              </a:r>
              <a:endParaRPr sz="5925" baseline="-28129">
                <a:latin typeface="Calibri"/>
                <a:cs typeface="Calibri"/>
              </a:endParaRPr>
            </a:p>
          </p:txBody>
        </p:sp>
        <p:sp>
          <p:nvSpPr>
            <p:cNvPr id="17" name="object 24">
              <a:extLst>
                <a:ext uri="{FF2B5EF4-FFF2-40B4-BE49-F238E27FC236}">
                  <a16:creationId xmlns:a16="http://schemas.microsoft.com/office/drawing/2014/main" id="{29336681-309E-8100-9100-2E6E4652AF2F}"/>
                </a:ext>
              </a:extLst>
            </p:cNvPr>
            <p:cNvSpPr txBox="1"/>
            <p:nvPr/>
          </p:nvSpPr>
          <p:spPr>
            <a:xfrm>
              <a:off x="4164634" y="2683376"/>
              <a:ext cx="179705" cy="629285"/>
            </a:xfrm>
            <a:prstGeom prst="rect">
              <a:avLst/>
            </a:prstGeom>
          </p:spPr>
          <p:txBody>
            <a:bodyPr vert="horz" wrap="square" lIns="0" tIns="13970" rIns="0" bIns="0" rtlCol="0">
              <a:spAutoFit/>
            </a:bodyPr>
            <a:lstStyle/>
            <a:p>
              <a:pPr marL="12700">
                <a:lnSpc>
                  <a:spcPct val="100000"/>
                </a:lnSpc>
                <a:spcBef>
                  <a:spcPts val="110"/>
                </a:spcBef>
              </a:pPr>
              <a:r>
                <a:rPr sz="3950" b="1" dirty="0">
                  <a:latin typeface="Calibri"/>
                  <a:cs typeface="Calibri"/>
                </a:rPr>
                <a:t>-</a:t>
              </a:r>
              <a:endParaRPr sz="3950">
                <a:latin typeface="Calibri"/>
                <a:cs typeface="Calibri"/>
              </a:endParaRPr>
            </a:p>
          </p:txBody>
        </p:sp>
        <p:sp>
          <p:nvSpPr>
            <p:cNvPr id="18" name="object 25">
              <a:extLst>
                <a:ext uri="{FF2B5EF4-FFF2-40B4-BE49-F238E27FC236}">
                  <a16:creationId xmlns:a16="http://schemas.microsoft.com/office/drawing/2014/main" id="{5E1186E7-E659-9F1A-D87B-E392E89AA4FE}"/>
                </a:ext>
              </a:extLst>
            </p:cNvPr>
            <p:cNvSpPr txBox="1"/>
            <p:nvPr/>
          </p:nvSpPr>
          <p:spPr>
            <a:xfrm>
              <a:off x="7525599" y="1209485"/>
              <a:ext cx="504825" cy="629285"/>
            </a:xfrm>
            <a:prstGeom prst="rect">
              <a:avLst/>
            </a:prstGeom>
          </p:spPr>
          <p:txBody>
            <a:bodyPr vert="horz" wrap="square" lIns="0" tIns="13970" rIns="0" bIns="0" rtlCol="0">
              <a:spAutoFit/>
            </a:bodyPr>
            <a:lstStyle/>
            <a:p>
              <a:pPr marL="38100">
                <a:lnSpc>
                  <a:spcPct val="100000"/>
                </a:lnSpc>
                <a:spcBef>
                  <a:spcPts val="110"/>
                </a:spcBef>
              </a:pPr>
              <a:r>
                <a:rPr sz="3950" b="1" dirty="0">
                  <a:latin typeface="Calibri"/>
                  <a:cs typeface="Calibri"/>
                </a:rPr>
                <a:t>-</a:t>
              </a:r>
              <a:r>
                <a:rPr sz="3950" b="1" spc="-25" dirty="0">
                  <a:latin typeface="Calibri"/>
                  <a:cs typeface="Calibri"/>
                </a:rPr>
                <a:t> </a:t>
              </a:r>
              <a:r>
                <a:rPr sz="5925" b="1" baseline="-18284" dirty="0">
                  <a:latin typeface="Calibri"/>
                  <a:cs typeface="Calibri"/>
                </a:rPr>
                <a:t>-</a:t>
              </a:r>
              <a:endParaRPr sz="5925" baseline="-18284">
                <a:latin typeface="Calibri"/>
                <a:cs typeface="Calibri"/>
              </a:endParaRPr>
            </a:p>
          </p:txBody>
        </p:sp>
        <p:sp>
          <p:nvSpPr>
            <p:cNvPr id="19" name="object 26">
              <a:extLst>
                <a:ext uri="{FF2B5EF4-FFF2-40B4-BE49-F238E27FC236}">
                  <a16:creationId xmlns:a16="http://schemas.microsoft.com/office/drawing/2014/main" id="{0734D196-DFF6-06DA-7233-E385702C4A37}"/>
                </a:ext>
              </a:extLst>
            </p:cNvPr>
            <p:cNvSpPr txBox="1"/>
            <p:nvPr/>
          </p:nvSpPr>
          <p:spPr>
            <a:xfrm>
              <a:off x="7994877" y="1593551"/>
              <a:ext cx="620395" cy="629285"/>
            </a:xfrm>
            <a:prstGeom prst="rect">
              <a:avLst/>
            </a:prstGeom>
          </p:spPr>
          <p:txBody>
            <a:bodyPr vert="horz" wrap="square" lIns="0" tIns="13970" rIns="0" bIns="0" rtlCol="0">
              <a:spAutoFit/>
            </a:bodyPr>
            <a:lstStyle/>
            <a:p>
              <a:pPr marL="38100">
                <a:lnSpc>
                  <a:spcPct val="100000"/>
                </a:lnSpc>
                <a:spcBef>
                  <a:spcPts val="110"/>
                </a:spcBef>
              </a:pPr>
              <a:r>
                <a:rPr sz="3950" b="1" spc="215" dirty="0">
                  <a:latin typeface="Calibri"/>
                  <a:cs typeface="Calibri"/>
                </a:rPr>
                <a:t>-</a:t>
              </a:r>
              <a:r>
                <a:rPr sz="5925" b="1" spc="322" baseline="-23909" dirty="0">
                  <a:latin typeface="Calibri"/>
                  <a:cs typeface="Calibri"/>
                </a:rPr>
                <a:t>-</a:t>
              </a:r>
              <a:r>
                <a:rPr sz="5925" b="1" spc="322" baseline="-47819" dirty="0">
                  <a:latin typeface="Calibri"/>
                  <a:cs typeface="Calibri"/>
                </a:rPr>
                <a:t>-</a:t>
              </a:r>
              <a:endParaRPr sz="5925" baseline="-47819">
                <a:latin typeface="Calibri"/>
                <a:cs typeface="Calibri"/>
              </a:endParaRPr>
            </a:p>
          </p:txBody>
        </p:sp>
        <p:sp>
          <p:nvSpPr>
            <p:cNvPr id="20" name="object 27">
              <a:extLst>
                <a:ext uri="{FF2B5EF4-FFF2-40B4-BE49-F238E27FC236}">
                  <a16:creationId xmlns:a16="http://schemas.microsoft.com/office/drawing/2014/main" id="{512E0E56-A2C1-2894-C464-51364822F47A}"/>
                </a:ext>
              </a:extLst>
            </p:cNvPr>
            <p:cNvSpPr txBox="1"/>
            <p:nvPr/>
          </p:nvSpPr>
          <p:spPr>
            <a:xfrm>
              <a:off x="8546665" y="2264194"/>
              <a:ext cx="448309" cy="629285"/>
            </a:xfrm>
            <a:prstGeom prst="rect">
              <a:avLst/>
            </a:prstGeom>
          </p:spPr>
          <p:txBody>
            <a:bodyPr vert="horz" wrap="square" lIns="0" tIns="13970" rIns="0" bIns="0" rtlCol="0">
              <a:spAutoFit/>
            </a:bodyPr>
            <a:lstStyle/>
            <a:p>
              <a:pPr marL="38100">
                <a:lnSpc>
                  <a:spcPct val="100000"/>
                </a:lnSpc>
                <a:spcBef>
                  <a:spcPts val="110"/>
                </a:spcBef>
              </a:pPr>
              <a:r>
                <a:rPr sz="3950" b="1" dirty="0">
                  <a:latin typeface="Calibri"/>
                  <a:cs typeface="Calibri"/>
                </a:rPr>
                <a:t>-</a:t>
              </a:r>
              <a:r>
                <a:rPr sz="3950" b="1" spc="-395" dirty="0">
                  <a:latin typeface="Calibri"/>
                  <a:cs typeface="Calibri"/>
                </a:rPr>
                <a:t> </a:t>
              </a:r>
              <a:r>
                <a:rPr sz="5925" b="1" baseline="-26019" dirty="0">
                  <a:latin typeface="Calibri"/>
                  <a:cs typeface="Calibri"/>
                </a:rPr>
                <a:t>-</a:t>
              </a:r>
              <a:endParaRPr sz="5925" baseline="-26019">
                <a:latin typeface="Calibri"/>
                <a:cs typeface="Calibri"/>
              </a:endParaRPr>
            </a:p>
          </p:txBody>
        </p:sp>
        <p:sp>
          <p:nvSpPr>
            <p:cNvPr id="21" name="object 28">
              <a:extLst>
                <a:ext uri="{FF2B5EF4-FFF2-40B4-BE49-F238E27FC236}">
                  <a16:creationId xmlns:a16="http://schemas.microsoft.com/office/drawing/2014/main" id="{8CCE050D-9721-9BC2-5AD4-1C3D105D460E}"/>
                </a:ext>
              </a:extLst>
            </p:cNvPr>
            <p:cNvSpPr txBox="1"/>
            <p:nvPr/>
          </p:nvSpPr>
          <p:spPr>
            <a:xfrm>
              <a:off x="9202926" y="2739611"/>
              <a:ext cx="179705" cy="629285"/>
            </a:xfrm>
            <a:prstGeom prst="rect">
              <a:avLst/>
            </a:prstGeom>
          </p:spPr>
          <p:txBody>
            <a:bodyPr vert="horz" wrap="square" lIns="0" tIns="13970" rIns="0" bIns="0" rtlCol="0">
              <a:spAutoFit/>
            </a:bodyPr>
            <a:lstStyle/>
            <a:p>
              <a:pPr marL="12700">
                <a:lnSpc>
                  <a:spcPct val="100000"/>
                </a:lnSpc>
                <a:spcBef>
                  <a:spcPts val="110"/>
                </a:spcBef>
              </a:pPr>
              <a:r>
                <a:rPr sz="3950" b="1" dirty="0">
                  <a:latin typeface="Calibri"/>
                  <a:cs typeface="Calibri"/>
                </a:rPr>
                <a:t>-</a:t>
              </a:r>
              <a:endParaRPr sz="3950">
                <a:latin typeface="Calibri"/>
                <a:cs typeface="Calibri"/>
              </a:endParaRPr>
            </a:p>
          </p:txBody>
        </p:sp>
      </p:grpSp>
      <p:grpSp>
        <p:nvGrpSpPr>
          <p:cNvPr id="22" name="Group 21">
            <a:extLst>
              <a:ext uri="{FF2B5EF4-FFF2-40B4-BE49-F238E27FC236}">
                <a16:creationId xmlns:a16="http://schemas.microsoft.com/office/drawing/2014/main" id="{5B7AAD6E-4D73-6F6B-11D4-50387428779F}"/>
              </a:ext>
            </a:extLst>
          </p:cNvPr>
          <p:cNvGrpSpPr/>
          <p:nvPr/>
        </p:nvGrpSpPr>
        <p:grpSpPr>
          <a:xfrm>
            <a:off x="2033225" y="1486496"/>
            <a:ext cx="7126605" cy="2409438"/>
            <a:chOff x="632073" y="1140965"/>
            <a:chExt cx="7126605" cy="2409438"/>
          </a:xfrm>
        </p:grpSpPr>
        <p:sp>
          <p:nvSpPr>
            <p:cNvPr id="23" name="object 9">
              <a:extLst>
                <a:ext uri="{FF2B5EF4-FFF2-40B4-BE49-F238E27FC236}">
                  <a16:creationId xmlns:a16="http://schemas.microsoft.com/office/drawing/2014/main" id="{AD6E74E9-3A55-CE1C-88CE-5D222A0A8FC1}"/>
                </a:ext>
              </a:extLst>
            </p:cNvPr>
            <p:cNvSpPr txBox="1"/>
            <p:nvPr/>
          </p:nvSpPr>
          <p:spPr>
            <a:xfrm>
              <a:off x="6793507" y="1140965"/>
              <a:ext cx="153035"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Calibri"/>
                  <a:cs typeface="Calibri"/>
                </a:rPr>
                <a:t>0</a:t>
              </a:r>
              <a:endParaRPr sz="1950">
                <a:latin typeface="Calibri"/>
                <a:cs typeface="Calibri"/>
              </a:endParaRPr>
            </a:p>
          </p:txBody>
        </p:sp>
        <p:sp>
          <p:nvSpPr>
            <p:cNvPr id="24" name="object 15">
              <a:extLst>
                <a:ext uri="{FF2B5EF4-FFF2-40B4-BE49-F238E27FC236}">
                  <a16:creationId xmlns:a16="http://schemas.microsoft.com/office/drawing/2014/main" id="{65269DC8-F8BD-C89F-23A9-D5B71644CDC6}"/>
                </a:ext>
              </a:extLst>
            </p:cNvPr>
            <p:cNvSpPr txBox="1"/>
            <p:nvPr/>
          </p:nvSpPr>
          <p:spPr>
            <a:xfrm>
              <a:off x="2154412" y="1403105"/>
              <a:ext cx="153035"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Calibri"/>
                  <a:cs typeface="Calibri"/>
                </a:rPr>
                <a:t>0</a:t>
              </a:r>
              <a:endParaRPr sz="1950">
                <a:latin typeface="Calibri"/>
                <a:cs typeface="Calibri"/>
              </a:endParaRPr>
            </a:p>
          </p:txBody>
        </p:sp>
        <p:sp>
          <p:nvSpPr>
            <p:cNvPr id="25" name="object 20">
              <a:extLst>
                <a:ext uri="{FF2B5EF4-FFF2-40B4-BE49-F238E27FC236}">
                  <a16:creationId xmlns:a16="http://schemas.microsoft.com/office/drawing/2014/main" id="{34B52F1D-59A2-48BC-8E15-191649574224}"/>
                </a:ext>
              </a:extLst>
            </p:cNvPr>
            <p:cNvSpPr txBox="1"/>
            <p:nvPr/>
          </p:nvSpPr>
          <p:spPr>
            <a:xfrm>
              <a:off x="4425153" y="3222743"/>
              <a:ext cx="153035" cy="327660"/>
            </a:xfrm>
            <a:prstGeom prst="rect">
              <a:avLst/>
            </a:prstGeom>
          </p:spPr>
          <p:txBody>
            <a:bodyPr vert="horz" wrap="square" lIns="0" tIns="16510" rIns="0" bIns="0" rtlCol="0">
              <a:spAutoFit/>
            </a:bodyPr>
            <a:lstStyle/>
            <a:p>
              <a:pPr marL="12700">
                <a:lnSpc>
                  <a:spcPct val="100000"/>
                </a:lnSpc>
                <a:spcBef>
                  <a:spcPts val="130"/>
                </a:spcBef>
              </a:pPr>
              <a:r>
                <a:rPr sz="1950" spc="15" dirty="0">
                  <a:latin typeface="Calibri"/>
                  <a:cs typeface="Calibri"/>
                </a:rPr>
                <a:t>0</a:t>
              </a:r>
              <a:endParaRPr sz="1950" dirty="0">
                <a:latin typeface="Calibri"/>
                <a:cs typeface="Calibri"/>
              </a:endParaRPr>
            </a:p>
          </p:txBody>
        </p:sp>
        <p:sp>
          <p:nvSpPr>
            <p:cNvPr id="26" name="object 29">
              <a:extLst>
                <a:ext uri="{FF2B5EF4-FFF2-40B4-BE49-F238E27FC236}">
                  <a16:creationId xmlns:a16="http://schemas.microsoft.com/office/drawing/2014/main" id="{2EB2B39A-72C5-383B-160B-A99170D69565}"/>
                </a:ext>
              </a:extLst>
            </p:cNvPr>
            <p:cNvSpPr/>
            <p:nvPr/>
          </p:nvSpPr>
          <p:spPr>
            <a:xfrm>
              <a:off x="632073" y="1503581"/>
              <a:ext cx="7126605" cy="1697989"/>
            </a:xfrm>
            <a:custGeom>
              <a:avLst/>
              <a:gdLst/>
              <a:ahLst/>
              <a:cxnLst/>
              <a:rect l="l" t="t" r="r" b="b"/>
              <a:pathLst>
                <a:path w="7126605" h="1697989">
                  <a:moveTo>
                    <a:pt x="2833115" y="1697736"/>
                  </a:moveTo>
                  <a:lnTo>
                    <a:pt x="4910328" y="1697736"/>
                  </a:lnTo>
                </a:path>
                <a:path w="7126605" h="1697989">
                  <a:moveTo>
                    <a:pt x="5049012" y="0"/>
                  </a:moveTo>
                  <a:lnTo>
                    <a:pt x="7126224" y="0"/>
                  </a:lnTo>
                </a:path>
                <a:path w="7126605" h="1697989">
                  <a:moveTo>
                    <a:pt x="0" y="277368"/>
                  </a:moveTo>
                  <a:lnTo>
                    <a:pt x="2311907" y="277368"/>
                  </a:lnTo>
                </a:path>
              </a:pathLst>
            </a:custGeom>
            <a:ln w="32004">
              <a:solidFill>
                <a:srgbClr val="BF0000"/>
              </a:solidFill>
            </a:ln>
          </p:spPr>
          <p:txBody>
            <a:bodyPr wrap="square" lIns="0" tIns="0" rIns="0" bIns="0" rtlCol="0"/>
            <a:lstStyle/>
            <a:p>
              <a:endParaRPr/>
            </a:p>
          </p:txBody>
        </p:sp>
      </p:grpSp>
    </p:spTree>
    <p:custDataLst>
      <p:tags r:id="rId1"/>
    </p:custDataLst>
    <p:extLst>
      <p:ext uri="{BB962C8B-B14F-4D97-AF65-F5344CB8AC3E}">
        <p14:creationId xmlns:p14="http://schemas.microsoft.com/office/powerpoint/2010/main" val="348862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heel(1)">
                                      <p:cBhvr>
                                        <p:cTn id="18"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2F958-E726-D00C-5DC1-11D1271DFD51}"/>
              </a:ext>
            </a:extLst>
          </p:cNvPr>
          <p:cNvSpPr>
            <a:spLocks noGrp="1"/>
          </p:cNvSpPr>
          <p:nvPr>
            <p:ph type="title"/>
          </p:nvPr>
        </p:nvSpPr>
        <p:spPr/>
        <p:txBody>
          <a:bodyPr/>
          <a:lstStyle/>
          <a:p>
            <a:r>
              <a:rPr lang="en-US"/>
              <a:t>Why?</a:t>
            </a:r>
          </a:p>
        </p:txBody>
      </p:sp>
      <p:sp>
        <p:nvSpPr>
          <p:cNvPr id="3" name="Content Placeholder 2">
            <a:extLst>
              <a:ext uri="{FF2B5EF4-FFF2-40B4-BE49-F238E27FC236}">
                <a16:creationId xmlns:a16="http://schemas.microsoft.com/office/drawing/2014/main" id="{78B84F37-F4F2-5A15-33B9-16D7F2B08549}"/>
              </a:ext>
            </a:extLst>
          </p:cNvPr>
          <p:cNvSpPr>
            <a:spLocks noGrp="1"/>
          </p:cNvSpPr>
          <p:nvPr>
            <p:ph idx="1"/>
          </p:nvPr>
        </p:nvSpPr>
        <p:spPr/>
        <p:txBody>
          <a:bodyPr/>
          <a:lstStyle/>
          <a:p>
            <a:r>
              <a:rPr lang="en-US"/>
              <a:t>Why do we need a gradient descent anyway, if we can just take derivative of function and make it equal to 0, thus finding minimum?</a:t>
            </a:r>
            <a:endParaRPr lang="en-US" dirty="0"/>
          </a:p>
        </p:txBody>
      </p:sp>
      <p:pic>
        <p:nvPicPr>
          <p:cNvPr id="1028" name="Picture 4" descr="Smile in thought as a clipart free image download">
            <a:extLst>
              <a:ext uri="{FF2B5EF4-FFF2-40B4-BE49-F238E27FC236}">
                <a16:creationId xmlns:a16="http://schemas.microsoft.com/office/drawing/2014/main" id="{A1B2BC60-E484-89F0-0552-0F5A59D72A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1257" y="2504737"/>
            <a:ext cx="3885627" cy="38892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Ackley — pagmo 2.19.0 documentation">
            <a:extLst>
              <a:ext uri="{FF2B5EF4-FFF2-40B4-BE49-F238E27FC236}">
                <a16:creationId xmlns:a16="http://schemas.microsoft.com/office/drawing/2014/main" id="{D8E47F79-DE1A-CDA6-63DF-05DCC4C8BB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722789"/>
            <a:ext cx="4379459" cy="328036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Surface plot of Ackley function - Showcase - GMT Community Forum">
            <a:extLst>
              <a:ext uri="{FF2B5EF4-FFF2-40B4-BE49-F238E27FC236}">
                <a16:creationId xmlns:a16="http://schemas.microsoft.com/office/drawing/2014/main" id="{CF981EAD-264E-7EB7-60D8-98A61FB5E1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5914" y="3381498"/>
            <a:ext cx="3505200" cy="284039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16271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31" presetClass="exit" presetSubtype="0" fill="hold" nodeType="clickEffect">
                                  <p:stCondLst>
                                    <p:cond delay="0"/>
                                  </p:stCondLst>
                                  <p:childTnLst>
                                    <p:anim calcmode="lin" valueType="num">
                                      <p:cBhvr>
                                        <p:cTn id="17" dur="1000"/>
                                        <p:tgtEl>
                                          <p:spTgt spid="2050"/>
                                        </p:tgtEl>
                                        <p:attrNameLst>
                                          <p:attrName>ppt_w</p:attrName>
                                        </p:attrNameLst>
                                      </p:cBhvr>
                                      <p:tavLst>
                                        <p:tav tm="0">
                                          <p:val>
                                            <p:strVal val="ppt_w"/>
                                          </p:val>
                                        </p:tav>
                                        <p:tav tm="100000">
                                          <p:val>
                                            <p:fltVal val="0"/>
                                          </p:val>
                                        </p:tav>
                                      </p:tavLst>
                                    </p:anim>
                                    <p:anim calcmode="lin" valueType="num">
                                      <p:cBhvr>
                                        <p:cTn id="18" dur="1000"/>
                                        <p:tgtEl>
                                          <p:spTgt spid="2050"/>
                                        </p:tgtEl>
                                        <p:attrNameLst>
                                          <p:attrName>ppt_h</p:attrName>
                                        </p:attrNameLst>
                                      </p:cBhvr>
                                      <p:tavLst>
                                        <p:tav tm="0">
                                          <p:val>
                                            <p:strVal val="ppt_h"/>
                                          </p:val>
                                        </p:tav>
                                        <p:tav tm="100000">
                                          <p:val>
                                            <p:fltVal val="0"/>
                                          </p:val>
                                        </p:tav>
                                      </p:tavLst>
                                    </p:anim>
                                    <p:anim calcmode="lin" valueType="num">
                                      <p:cBhvr>
                                        <p:cTn id="19" dur="1000"/>
                                        <p:tgtEl>
                                          <p:spTgt spid="2050"/>
                                        </p:tgtEl>
                                        <p:attrNameLst>
                                          <p:attrName>style.rotation</p:attrName>
                                        </p:attrNameLst>
                                      </p:cBhvr>
                                      <p:tavLst>
                                        <p:tav tm="0">
                                          <p:val>
                                            <p:fltVal val="0"/>
                                          </p:val>
                                        </p:tav>
                                        <p:tav tm="100000">
                                          <p:val>
                                            <p:fltVal val="90"/>
                                          </p:val>
                                        </p:tav>
                                      </p:tavLst>
                                    </p:anim>
                                    <p:animEffect transition="out" filter="fade">
                                      <p:cBhvr>
                                        <p:cTn id="20" dur="1000"/>
                                        <p:tgtEl>
                                          <p:spTgt spid="2050"/>
                                        </p:tgtEl>
                                      </p:cBhvr>
                                    </p:animEffect>
                                    <p:set>
                                      <p:cBhvr>
                                        <p:cTn id="21" dur="1" fill="hold">
                                          <p:stCondLst>
                                            <p:cond delay="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A47C03-A7B9-80C0-E8A8-7A08EA02F3E0}"/>
              </a:ext>
            </a:extLst>
          </p:cNvPr>
          <p:cNvSpPr>
            <a:spLocks noGrp="1"/>
          </p:cNvSpPr>
          <p:nvPr>
            <p:ph idx="1"/>
          </p:nvPr>
        </p:nvSpPr>
        <p:spPr/>
        <p:txBody>
          <a:bodyPr/>
          <a:lstStyle/>
          <a:p>
            <a:r>
              <a:rPr lang="en-US" b="0" i="0" dirty="0">
                <a:solidFill>
                  <a:srgbClr val="242424"/>
                </a:solidFill>
                <a:effectLst/>
                <a:latin typeface="source-serif-pro"/>
              </a:rPr>
              <a:t>y=(x+5)²</a:t>
            </a:r>
            <a:endParaRPr lang="en-US" dirty="0"/>
          </a:p>
        </p:txBody>
      </p:sp>
      <p:sp>
        <p:nvSpPr>
          <p:cNvPr id="5" name="Title 4">
            <a:extLst>
              <a:ext uri="{FF2B5EF4-FFF2-40B4-BE49-F238E27FC236}">
                <a16:creationId xmlns:a16="http://schemas.microsoft.com/office/drawing/2014/main" id="{ABC267CB-AB54-C4E9-B3ED-0D661C334E6E}"/>
              </a:ext>
            </a:extLst>
          </p:cNvPr>
          <p:cNvSpPr>
            <a:spLocks noGrp="1"/>
          </p:cNvSpPr>
          <p:nvPr>
            <p:ph type="title"/>
          </p:nvPr>
        </p:nvSpPr>
        <p:spPr/>
        <p:txBody>
          <a:bodyPr/>
          <a:lstStyle/>
          <a:p>
            <a:r>
              <a:rPr lang="en-US" dirty="0"/>
              <a:t>Numerical Example</a:t>
            </a:r>
          </a:p>
        </p:txBody>
      </p:sp>
      <p:pic>
        <p:nvPicPr>
          <p:cNvPr id="1026" name="Picture 2">
            <a:extLst>
              <a:ext uri="{FF2B5EF4-FFF2-40B4-BE49-F238E27FC236}">
                <a16:creationId xmlns:a16="http://schemas.microsoft.com/office/drawing/2014/main" id="{61E17A41-852F-A9A3-FF9D-CA45F7D167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7629" y="1583201"/>
            <a:ext cx="4343400" cy="43434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79E7187-3ECE-8D4F-11F2-209AF941DD91}"/>
              </a:ext>
            </a:extLst>
          </p:cNvPr>
          <p:cNvSpPr txBox="1"/>
          <p:nvPr/>
        </p:nvSpPr>
        <p:spPr>
          <a:xfrm>
            <a:off x="870857" y="6061765"/>
            <a:ext cx="9133114" cy="276999"/>
          </a:xfrm>
          <a:prstGeom prst="rect">
            <a:avLst/>
          </a:prstGeom>
          <a:noFill/>
        </p:spPr>
        <p:txBody>
          <a:bodyPr wrap="square">
            <a:spAutoFit/>
          </a:bodyPr>
          <a:lstStyle/>
          <a:p>
            <a:r>
              <a:rPr lang="en-US" sz="1200" dirty="0"/>
              <a:t>https://towardsdatascience.com/implement-gradient-descent-in-python-9b93ed7108d1</a:t>
            </a:r>
          </a:p>
        </p:txBody>
      </p:sp>
    </p:spTree>
    <p:extLst>
      <p:ext uri="{BB962C8B-B14F-4D97-AF65-F5344CB8AC3E}">
        <p14:creationId xmlns:p14="http://schemas.microsoft.com/office/powerpoint/2010/main" val="36851634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77B16-22B7-E250-57B9-5600D609DB44}"/>
              </a:ext>
            </a:extLst>
          </p:cNvPr>
          <p:cNvSpPr>
            <a:spLocks noGrp="1"/>
          </p:cNvSpPr>
          <p:nvPr>
            <p:ph type="title"/>
          </p:nvPr>
        </p:nvSpPr>
        <p:spPr/>
        <p:txBody>
          <a:bodyPr/>
          <a:lstStyle/>
          <a:p>
            <a:r>
              <a:rPr lang="en-US" dirty="0"/>
              <a:t>Numerical Example</a:t>
            </a:r>
          </a:p>
        </p:txBody>
      </p:sp>
      <mc:AlternateContent xmlns:mc="http://schemas.openxmlformats.org/markup-compatibility/2006" xmlns:a14="http://schemas.microsoft.com/office/drawing/2010/main">
        <mc:Choice Requires="a14">
          <p:sp>
            <p:nvSpPr>
              <p:cNvPr id="15" name="Content Placeholder 14">
                <a:extLst>
                  <a:ext uri="{FF2B5EF4-FFF2-40B4-BE49-F238E27FC236}">
                    <a16:creationId xmlns:a16="http://schemas.microsoft.com/office/drawing/2014/main" id="{A4EA26E1-B6CE-B137-61EC-6024AE73722E}"/>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Initialization</a:t>
                </a:r>
              </a:p>
              <a:p>
                <a:pPr lvl="1"/>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cs typeface="Times New Roman" panose="02020603050405020304" pitchFamily="18" charset="0"/>
                          </a:rPr>
                          <m:t>0</m:t>
                        </m:r>
                      </m:sub>
                    </m:sSub>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3</m:t>
                    </m:r>
                  </m:oMath>
                </a14:m>
                <a:endParaRPr lang="en-US" b="0" dirty="0">
                  <a:latin typeface="Times New Roman" panose="02020603050405020304" pitchFamily="18" charset="0"/>
                  <a:cs typeface="Times New Roman" panose="02020603050405020304" pitchFamily="18" charset="0"/>
                </a:endParaRPr>
              </a:p>
              <a:p>
                <a:pPr lvl="1"/>
                <a14:m>
                  <m:oMath xmlns:m="http://schemas.openxmlformats.org/officeDocument/2006/math">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b="0" i="1" smtClean="0">
                        <a:latin typeface="Cambria Math" panose="02040503050406030204" pitchFamily="18" charset="0"/>
                        <a:ea typeface="Cambria Math" panose="02040503050406030204" pitchFamily="18" charset="0"/>
                        <a:cs typeface="Times New Roman" panose="02020603050405020304" pitchFamily="18" charset="0"/>
                      </a:rPr>
                      <m:t>0</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b="0" i="1" smtClean="0">
                        <a:latin typeface="Cambria Math" panose="02040503050406030204" pitchFamily="18" charset="0"/>
                        <a:ea typeface="Cambria Math" panose="02040503050406030204" pitchFamily="18" charset="0"/>
                        <a:cs typeface="Times New Roman" panose="02020603050405020304" pitchFamily="18" charset="0"/>
                      </a:rPr>
                      <m:t>01</m:t>
                    </m:r>
                  </m:oMath>
                </a14:m>
                <a:endParaRPr lang="en-US" b="0" dirty="0">
                  <a:latin typeface="Times New Roman" panose="02020603050405020304" pitchFamily="18" charset="0"/>
                  <a:ea typeface="Cambria Math" panose="02040503050406030204" pitchFamily="18" charset="0"/>
                  <a:cs typeface="Times New Roman" panose="02020603050405020304" pitchFamily="18" charset="0"/>
                </a:endParaRPr>
              </a:p>
              <a:p>
                <a:pPr lvl="1"/>
                <a14:m>
                  <m:oMath xmlns:m="http://schemas.openxmlformats.org/officeDocument/2006/math">
                    <m:f>
                      <m:fPr>
                        <m:ctrlPr>
                          <a:rPr lang="en-US" i="1" smtClean="0">
                            <a:latin typeface="Cambria Math" panose="02040503050406030204" pitchFamily="18" charset="0"/>
                            <a:cs typeface="Times New Roman" panose="02020603050405020304" pitchFamily="18" charset="0"/>
                          </a:rPr>
                        </m:ctrlPr>
                      </m:fPr>
                      <m:num>
                        <m:r>
                          <a:rPr lang="en-US" b="0" i="1" smtClean="0">
                            <a:latin typeface="Cambria Math" panose="02040503050406030204" pitchFamily="18" charset="0"/>
                            <a:cs typeface="Times New Roman" panose="02020603050405020304" pitchFamily="18" charset="0"/>
                          </a:rPr>
                          <m:t>𝑑𝑦</m:t>
                        </m:r>
                      </m:num>
                      <m:den>
                        <m:r>
                          <a:rPr lang="en-US" b="0" i="1" smtClean="0">
                            <a:latin typeface="Cambria Math" panose="02040503050406030204" pitchFamily="18" charset="0"/>
                            <a:cs typeface="Times New Roman" panose="02020603050405020304" pitchFamily="18" charset="0"/>
                          </a:rPr>
                          <m:t>𝑑𝑥</m:t>
                        </m:r>
                      </m:den>
                    </m:f>
                  </m:oMath>
                </a14:m>
                <a:r>
                  <a:rPr lang="en-US" dirty="0">
                    <a:latin typeface="Times New Roman" panose="02020603050405020304" pitchFamily="18" charset="0"/>
                    <a:cs typeface="Times New Roman" panose="02020603050405020304" pitchFamily="18" charset="0"/>
                  </a:rPr>
                  <a:t>=</a:t>
                </a:r>
                <a14:m>
                  <m:oMath xmlns:m="http://schemas.openxmlformats.org/officeDocument/2006/math">
                    <m:sSup>
                      <m:sSupPr>
                        <m:ctrlPr>
                          <a:rPr lang="en-US" i="1" dirty="0"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dirty="0">
                            <a:latin typeface="Times New Roman" panose="02020603050405020304" pitchFamily="18" charset="0"/>
                            <a:cs typeface="Times New Roman" panose="02020603050405020304" pitchFamily="18" charset="0"/>
                          </a:rPr>
                          <m:t>x</m:t>
                        </m:r>
                        <m:r>
                          <m:rPr>
                            <m:nor/>
                          </m:rPr>
                          <a:rPr lang="en-US" dirty="0">
                            <a:latin typeface="Times New Roman" panose="02020603050405020304" pitchFamily="18" charset="0"/>
                            <a:cs typeface="Times New Roman" panose="02020603050405020304" pitchFamily="18" charset="0"/>
                          </a:rPr>
                          <m:t>+</m:t>
                        </m:r>
                        <m:r>
                          <m:rPr>
                            <m:nor/>
                          </m:rPr>
                          <a:rPr lang="en-US" dirty="0">
                            <a:latin typeface="Times New Roman" panose="02020603050405020304" pitchFamily="18" charset="0"/>
                            <a:cs typeface="Times New Roman" panose="02020603050405020304" pitchFamily="18" charset="0"/>
                          </a:rPr>
                          <m:t>5</m:t>
                        </m:r>
                        <m:r>
                          <m:rPr>
                            <m:nor/>
                          </m:rPr>
                          <a:rPr lang="en-US" dirty="0">
                            <a:latin typeface="Times New Roman" panose="02020603050405020304" pitchFamily="18" charset="0"/>
                            <a:cs typeface="Times New Roman" panose="02020603050405020304" pitchFamily="18" charset="0"/>
                          </a:rPr>
                          <m:t>)</m:t>
                        </m:r>
                      </m:e>
                      <m:sup>
                        <m:r>
                          <a:rPr lang="en-US" b="0" i="1" dirty="0" smtClean="0">
                            <a:latin typeface="Cambria Math" panose="02040503050406030204" pitchFamily="18" charset="0"/>
                            <a:cs typeface="Times New Roman" panose="02020603050405020304" pitchFamily="18" charset="0"/>
                          </a:rPr>
                          <m:t>2</m:t>
                        </m:r>
                      </m:sup>
                    </m:sSup>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2</m:t>
                    </m:r>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𝑥</m:t>
                    </m:r>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5</m:t>
                    </m:r>
                    <m:r>
                      <a:rPr lang="en-US" b="0" i="1" dirty="0" smtClean="0">
                        <a:latin typeface="Cambria Math" panose="02040503050406030204" pitchFamily="18" charset="0"/>
                        <a:cs typeface="Times New Roman" panose="02020603050405020304" pitchFamily="18" charset="0"/>
                      </a:rPr>
                      <m:t>)</m:t>
                    </m:r>
                  </m:oMath>
                </a14:m>
                <a:r>
                  <a:rPr lang="en-US" dirty="0">
                    <a:latin typeface="Times New Roman" panose="02020603050405020304" pitchFamily="18" charset="0"/>
                    <a:cs typeface="Times New Roman" panose="02020603050405020304" pitchFamily="18" charset="0"/>
                  </a:rPr>
                  <a:t>*1</a:t>
                </a:r>
              </a:p>
            </p:txBody>
          </p:sp>
        </mc:Choice>
        <mc:Fallback xmlns="">
          <p:sp>
            <p:nvSpPr>
              <p:cNvPr id="15" name="Content Placeholder 14">
                <a:extLst>
                  <a:ext uri="{FF2B5EF4-FFF2-40B4-BE49-F238E27FC236}">
                    <a16:creationId xmlns:a16="http://schemas.microsoft.com/office/drawing/2014/main" id="{A4EA26E1-B6CE-B137-61EC-6024AE73722E}"/>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Tree>
    <p:extLst>
      <p:ext uri="{BB962C8B-B14F-4D97-AF65-F5344CB8AC3E}">
        <p14:creationId xmlns:p14="http://schemas.microsoft.com/office/powerpoint/2010/main" val="8362725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77B16-22B7-E250-57B9-5600D609DB44}"/>
              </a:ext>
            </a:extLst>
          </p:cNvPr>
          <p:cNvSpPr>
            <a:spLocks noGrp="1"/>
          </p:cNvSpPr>
          <p:nvPr>
            <p:ph type="title"/>
          </p:nvPr>
        </p:nvSpPr>
        <p:spPr/>
        <p:txBody>
          <a:bodyPr/>
          <a:lstStyle/>
          <a:p>
            <a:r>
              <a:rPr lang="en-US" dirty="0"/>
              <a:t>Numerical Example</a:t>
            </a:r>
          </a:p>
        </p:txBody>
      </p:sp>
      <mc:AlternateContent xmlns:mc="http://schemas.openxmlformats.org/markup-compatibility/2006" xmlns:a14="http://schemas.microsoft.com/office/drawing/2010/main">
        <mc:Choice Requires="a14">
          <p:sp>
            <p:nvSpPr>
              <p:cNvPr id="15" name="Content Placeholder 14">
                <a:extLst>
                  <a:ext uri="{FF2B5EF4-FFF2-40B4-BE49-F238E27FC236}">
                    <a16:creationId xmlns:a16="http://schemas.microsoft.com/office/drawing/2014/main" id="{A4EA26E1-B6CE-B137-61EC-6024AE73722E}"/>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Step 1</a:t>
                </a:r>
              </a:p>
              <a:p>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i="1">
                            <a:latin typeface="Cambria Math" panose="02040503050406030204" pitchFamily="18" charset="0"/>
                            <a:cs typeface="Times New Roman" panose="02020603050405020304" pitchFamily="18" charset="0"/>
                          </a:rPr>
                          <m:t>0</m:t>
                        </m:r>
                      </m:sub>
                    </m:sSub>
                    <m:r>
                      <a:rPr lang="en-US" b="0" i="1" smtClean="0">
                        <a:latin typeface="Cambria Math" panose="02040503050406030204" pitchFamily="18" charset="0"/>
                        <a:cs typeface="Times New Roman" panose="02020603050405020304" pitchFamily="18" charset="0"/>
                      </a:rPr>
                      <m:t>−</m:t>
                    </m:r>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𝑥</m:t>
                    </m:r>
                    <m:r>
                      <a:rPr lang="en-US" i="1" dirty="0">
                        <a:latin typeface="Cambria Math" panose="02040503050406030204" pitchFamily="18" charset="0"/>
                        <a:cs typeface="Times New Roman" panose="02020603050405020304" pitchFamily="18" charset="0"/>
                      </a:rPr>
                      <m:t>+5)</m:t>
                    </m:r>
                  </m:oMath>
                </a14:m>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=3−0.01</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d>
                      <m:dPr>
                        <m:ctrlPr>
                          <a:rPr lang="en-US" i="1" dirty="0" smtClean="0">
                            <a:latin typeface="Cambria Math" panose="02040503050406030204" pitchFamily="18" charset="0"/>
                            <a:cs typeface="Times New Roman" panose="02020603050405020304" pitchFamily="18" charset="0"/>
                          </a:rPr>
                        </m:ctrlPr>
                      </m:dPr>
                      <m:e>
                        <m:r>
                          <a:rPr lang="en-US" b="0" i="1" dirty="0" smtClean="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+5</m:t>
                        </m:r>
                      </m:e>
                    </m:d>
                    <m:r>
                      <a:rPr lang="en-US" b="0" i="1" dirty="0" smtClean="0">
                        <a:latin typeface="Cambria Math" panose="02040503050406030204" pitchFamily="18" charset="0"/>
                        <a:cs typeface="Times New Roman" panose="02020603050405020304" pitchFamily="18" charset="0"/>
                      </a:rPr>
                      <m:t>=2.84</m:t>
                    </m:r>
                  </m:oMath>
                </a14:m>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15" name="Content Placeholder 14">
                <a:extLst>
                  <a:ext uri="{FF2B5EF4-FFF2-40B4-BE49-F238E27FC236}">
                    <a16:creationId xmlns:a16="http://schemas.microsoft.com/office/drawing/2014/main" id="{A4EA26E1-B6CE-B137-61EC-6024AE73722E}"/>
                  </a:ext>
                </a:extLst>
              </p:cNvPr>
              <p:cNvSpPr>
                <a:spLocks noGrp="1" noRot="1" noChangeAspect="1" noMove="1" noResize="1" noEditPoints="1" noAdjustHandles="1" noChangeArrowheads="1" noChangeShapeType="1" noTextEdit="1"/>
              </p:cNvSpPr>
              <p:nvPr>
                <p:ph idx="1"/>
              </p:nvPr>
            </p:nvSpPr>
            <p:spPr>
              <a:blipFill>
                <a:blip r:embed="rId4"/>
                <a:stretch>
                  <a:fillRect l="-543"/>
                </a:stretch>
              </a:blipFill>
            </p:spPr>
            <p:txBody>
              <a:bodyPr/>
              <a:lstStyle/>
              <a:p>
                <a:r>
                  <a:rPr lang="en-US">
                    <a:noFill/>
                  </a:rPr>
                  <a:t> </a:t>
                </a:r>
              </a:p>
            </p:txBody>
          </p:sp>
        </mc:Fallback>
      </mc:AlternateContent>
      <p:pic>
        <p:nvPicPr>
          <p:cNvPr id="7" name="Picture 2">
            <a:extLst>
              <a:ext uri="{FF2B5EF4-FFF2-40B4-BE49-F238E27FC236}">
                <a16:creationId xmlns:a16="http://schemas.microsoft.com/office/drawing/2014/main" id="{5F9C23D2-1C6D-3059-8E6C-84C52737D9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07629" y="1583201"/>
            <a:ext cx="43434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6751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77B16-22B7-E250-57B9-5600D609DB44}"/>
              </a:ext>
            </a:extLst>
          </p:cNvPr>
          <p:cNvSpPr>
            <a:spLocks noGrp="1"/>
          </p:cNvSpPr>
          <p:nvPr>
            <p:ph type="title"/>
          </p:nvPr>
        </p:nvSpPr>
        <p:spPr/>
        <p:txBody>
          <a:bodyPr/>
          <a:lstStyle/>
          <a:p>
            <a:r>
              <a:rPr lang="en-US" dirty="0"/>
              <a:t>Numerical Example</a:t>
            </a:r>
          </a:p>
        </p:txBody>
      </p:sp>
      <mc:AlternateContent xmlns:mc="http://schemas.openxmlformats.org/markup-compatibility/2006" xmlns:a14="http://schemas.microsoft.com/office/drawing/2010/main">
        <mc:Choice Requires="a14">
          <p:sp>
            <p:nvSpPr>
              <p:cNvPr id="15" name="Content Placeholder 14">
                <a:extLst>
                  <a:ext uri="{FF2B5EF4-FFF2-40B4-BE49-F238E27FC236}">
                    <a16:creationId xmlns:a16="http://schemas.microsoft.com/office/drawing/2014/main" id="{A4EA26E1-B6CE-B137-61EC-6024AE73722E}"/>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Step 1</a:t>
                </a: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i="1">
                            <a:latin typeface="Cambria Math" panose="02040503050406030204" pitchFamily="18" charset="0"/>
                            <a:cs typeface="Times New Roman" panose="02020603050405020304" pitchFamily="18" charset="0"/>
                          </a:rPr>
                          <m:t>0</m:t>
                        </m:r>
                      </m:sub>
                    </m:sSub>
                    <m:r>
                      <a:rPr lang="en-US" b="0" i="1" smtClean="0">
                        <a:latin typeface="Cambria Math" panose="02040503050406030204" pitchFamily="18" charset="0"/>
                        <a:cs typeface="Times New Roman" panose="02020603050405020304" pitchFamily="18" charset="0"/>
                      </a:rPr>
                      <m:t>−</m:t>
                    </m:r>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𝑥</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5</m:t>
                    </m:r>
                    <m:r>
                      <a:rPr lang="en-US" i="1" dirty="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3</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0</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01</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m:t>
                    </m:r>
                    <m:d>
                      <m:dPr>
                        <m:ctrlPr>
                          <a:rPr lang="en-US" i="1" dirty="0" smtClean="0">
                            <a:latin typeface="Cambria Math" panose="02040503050406030204" pitchFamily="18" charset="0"/>
                            <a:cs typeface="Times New Roman" panose="02020603050405020304" pitchFamily="18" charset="0"/>
                          </a:rPr>
                        </m:ctrlPr>
                      </m:dPr>
                      <m:e>
                        <m:r>
                          <a:rPr lang="en-US" b="0" i="1" dirty="0" smtClean="0">
                            <a:latin typeface="Cambria Math" panose="02040503050406030204" pitchFamily="18" charset="0"/>
                            <a:cs typeface="Times New Roman" panose="02020603050405020304" pitchFamily="18" charset="0"/>
                          </a:rPr>
                          <m:t>3</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5</m:t>
                        </m:r>
                      </m:e>
                    </m:d>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2</m:t>
                    </m:r>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84</m:t>
                    </m:r>
                  </m:oMath>
                </a14:m>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Step 2</a:t>
                </a: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b="0" i="1" smtClean="0">
                        <a:latin typeface="Cambria Math" panose="02040503050406030204" pitchFamily="18" charset="0"/>
                        <a:cs typeface="Times New Roman" panose="02020603050405020304" pitchFamily="18" charset="0"/>
                      </a:rPr>
                      <m:t>=</m:t>
                    </m:r>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𝑥</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5</m:t>
                    </m:r>
                    <m:r>
                      <a:rPr lang="en-US" i="1" dirty="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2</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84</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0</m:t>
                    </m:r>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01</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m:t>
                    </m:r>
                    <m:d>
                      <m:dPr>
                        <m:ctrlPr>
                          <a:rPr lang="en-US" i="1" dirty="0" smtClean="0">
                            <a:latin typeface="Cambria Math" panose="02040503050406030204" pitchFamily="18" charset="0"/>
                            <a:cs typeface="Times New Roman" panose="02020603050405020304" pitchFamily="18" charset="0"/>
                          </a:rPr>
                        </m:ctrlPr>
                      </m:dPr>
                      <m:e>
                        <m:r>
                          <a:rPr lang="en-US" b="0" i="1" dirty="0" smtClean="0">
                            <a:latin typeface="Cambria Math" panose="02040503050406030204" pitchFamily="18" charset="0"/>
                            <a:cs typeface="Times New Roman" panose="02020603050405020304" pitchFamily="18" charset="0"/>
                          </a:rPr>
                          <m:t>2</m:t>
                        </m:r>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84</m:t>
                        </m:r>
                        <m:r>
                          <a:rPr lang="en-US" i="1" dirty="0">
                            <a:latin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5</m:t>
                        </m:r>
                      </m:e>
                    </m:d>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2</m:t>
                    </m:r>
                    <m:r>
                      <a:rPr lang="en-US" b="0" i="1" dirty="0" smtClean="0">
                        <a:latin typeface="Cambria Math" panose="020405030504060302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6832</m:t>
                    </m:r>
                  </m:oMath>
                </a14:m>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15" name="Content Placeholder 14">
                <a:extLst>
                  <a:ext uri="{FF2B5EF4-FFF2-40B4-BE49-F238E27FC236}">
                    <a16:creationId xmlns:a16="http://schemas.microsoft.com/office/drawing/2014/main" id="{A4EA26E1-B6CE-B137-61EC-6024AE73722E}"/>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7" name="Picture 2">
            <a:extLst>
              <a:ext uri="{FF2B5EF4-FFF2-40B4-BE49-F238E27FC236}">
                <a16:creationId xmlns:a16="http://schemas.microsoft.com/office/drawing/2014/main" id="{5F9C23D2-1C6D-3059-8E6C-84C52737D9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0029" y="1583201"/>
            <a:ext cx="3760999" cy="376099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0991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5" end="5"/>
                                            </p:txEl>
                                          </p:spTgt>
                                        </p:tgtEl>
                                        <p:attrNameLst>
                                          <p:attrName>style.visibility</p:attrName>
                                        </p:attrNameLst>
                                      </p:cBhvr>
                                      <p:to>
                                        <p:strVal val="visible"/>
                                      </p:to>
                                    </p:set>
                                    <p:anim calcmode="lin" valueType="num">
                                      <p:cBhvr additive="base">
                                        <p:cTn id="37" dur="500" fill="hold"/>
                                        <p:tgtEl>
                                          <p:spTgt spid="1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77B16-22B7-E250-57B9-5600D609DB44}"/>
              </a:ext>
            </a:extLst>
          </p:cNvPr>
          <p:cNvSpPr>
            <a:spLocks noGrp="1"/>
          </p:cNvSpPr>
          <p:nvPr>
            <p:ph type="title"/>
          </p:nvPr>
        </p:nvSpPr>
        <p:spPr/>
        <p:txBody>
          <a:bodyPr/>
          <a:lstStyle/>
          <a:p>
            <a:r>
              <a:rPr lang="en-US" dirty="0"/>
              <a:t>Numerical Example</a:t>
            </a:r>
          </a:p>
        </p:txBody>
      </p:sp>
      <mc:AlternateContent xmlns:mc="http://schemas.openxmlformats.org/markup-compatibility/2006" xmlns:a14="http://schemas.microsoft.com/office/drawing/2010/main">
        <mc:Choice Requires="a14">
          <p:sp>
            <p:nvSpPr>
              <p:cNvPr id="15" name="Content Placeholder 14">
                <a:extLst>
                  <a:ext uri="{FF2B5EF4-FFF2-40B4-BE49-F238E27FC236}">
                    <a16:creationId xmlns:a16="http://schemas.microsoft.com/office/drawing/2014/main" id="{A4EA26E1-B6CE-B137-61EC-6024AE73722E}"/>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Step 1</a:t>
                </a: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i="1">
                            <a:latin typeface="Cambria Math" panose="02040503050406030204" pitchFamily="18" charset="0"/>
                            <a:cs typeface="Times New Roman" panose="02020603050405020304" pitchFamily="18" charset="0"/>
                          </a:rPr>
                          <m:t>0</m:t>
                        </m:r>
                      </m:sub>
                    </m:sSub>
                    <m:r>
                      <a:rPr lang="en-US" b="0" i="1" smtClean="0">
                        <a:latin typeface="Cambria Math" panose="02040503050406030204" pitchFamily="18" charset="0"/>
                        <a:cs typeface="Times New Roman" panose="02020603050405020304" pitchFamily="18" charset="0"/>
                      </a:rPr>
                      <m:t>−</m:t>
                    </m:r>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𝑥</m:t>
                    </m:r>
                    <m:r>
                      <a:rPr lang="en-US" i="1" dirty="0">
                        <a:latin typeface="Cambria Math" panose="02040503050406030204" pitchFamily="18" charset="0"/>
                        <a:cs typeface="Times New Roman" panose="02020603050405020304" pitchFamily="18" charset="0"/>
                      </a:rPr>
                      <m:t>+5)</m:t>
                    </m:r>
                  </m:oMath>
                </a14:m>
                <a:endParaRPr lang="en-US" dirty="0">
                  <a:latin typeface="Times New Roman" panose="02020603050405020304" pitchFamily="18" charset="0"/>
                  <a:cs typeface="Times New Roman" panose="02020603050405020304" pitchFamily="18" charset="0"/>
                </a:endParaRP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=3−1</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d>
                      <m:dPr>
                        <m:ctrlPr>
                          <a:rPr lang="en-US" i="1" dirty="0" smtClean="0">
                            <a:latin typeface="Cambria Math" panose="02040503050406030204" pitchFamily="18" charset="0"/>
                            <a:cs typeface="Times New Roman" panose="02020603050405020304" pitchFamily="18" charset="0"/>
                          </a:rPr>
                        </m:ctrlPr>
                      </m:dPr>
                      <m:e>
                        <m:r>
                          <a:rPr lang="en-US" b="0" i="1" dirty="0" smtClean="0">
                            <a:latin typeface="Cambria Math" panose="02040503050406030204" pitchFamily="18" charset="0"/>
                            <a:cs typeface="Times New Roman" panose="02020603050405020304" pitchFamily="18" charset="0"/>
                          </a:rPr>
                          <m:t>3</m:t>
                        </m:r>
                        <m:r>
                          <a:rPr lang="en-US" i="1" dirty="0">
                            <a:latin typeface="Cambria Math" panose="02040503050406030204" pitchFamily="18" charset="0"/>
                            <a:cs typeface="Times New Roman" panose="02020603050405020304" pitchFamily="18" charset="0"/>
                          </a:rPr>
                          <m:t>+5</m:t>
                        </m:r>
                      </m:e>
                    </m:d>
                    <m:r>
                      <a:rPr lang="en-US" b="0" i="1" dirty="0" smtClean="0">
                        <a:latin typeface="Cambria Math" panose="02040503050406030204" pitchFamily="18" charset="0"/>
                        <a:cs typeface="Times New Roman" panose="02020603050405020304" pitchFamily="18" charset="0"/>
                      </a:rPr>
                      <m:t>=−13</m:t>
                    </m:r>
                  </m:oMath>
                </a14:m>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Step 2</a:t>
                </a: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2</m:t>
                        </m:r>
                      </m:sub>
                    </m:sSub>
                    <m:r>
                      <a:rPr lang="en-US" b="0" i="1" smtClean="0">
                        <a:latin typeface="Cambria Math" panose="02040503050406030204" pitchFamily="18" charset="0"/>
                        <a:cs typeface="Times New Roman" panose="02020603050405020304" pitchFamily="18" charset="0"/>
                      </a:rPr>
                      <m:t>=</m:t>
                    </m:r>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r>
                      <a:rPr lang="en-US" i="1" smtClean="0">
                        <a:latin typeface="Cambria Math" panose="02040503050406030204" pitchFamily="18" charset="0"/>
                        <a:ea typeface="Cambria Math" panose="02040503050406030204" pitchFamily="18" charset="0"/>
                        <a:cs typeface="Times New Roman" panose="02020603050405020304" pitchFamily="18" charset="0"/>
                      </a:rPr>
                      <m:t>𝛼</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r>
                      <a:rPr lang="en-US" i="1" dirty="0">
                        <a:latin typeface="Cambria Math" panose="02040503050406030204" pitchFamily="18" charset="0"/>
                        <a:cs typeface="Times New Roman" panose="02020603050405020304" pitchFamily="18" charset="0"/>
                      </a:rPr>
                      <m:t>𝑥</m:t>
                    </m:r>
                    <m:r>
                      <a:rPr lang="en-US" i="1" dirty="0">
                        <a:latin typeface="Cambria Math" panose="02040503050406030204" pitchFamily="18" charset="0"/>
                        <a:cs typeface="Times New Roman" panose="02020603050405020304" pitchFamily="18" charset="0"/>
                      </a:rPr>
                      <m:t>+5)</m:t>
                    </m:r>
                  </m:oMath>
                </a14:m>
                <a:endParaRPr lang="en-US" dirty="0">
                  <a:latin typeface="Times New Roman" panose="02020603050405020304" pitchFamily="18" charset="0"/>
                  <a:cs typeface="Times New Roman" panose="02020603050405020304" pitchFamily="18" charset="0"/>
                </a:endParaRPr>
              </a:p>
              <a:p>
                <a:pPr lvl="1">
                  <a:lnSpc>
                    <a:spcPct val="150000"/>
                  </a:lnSpc>
                </a:pP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=−13−1</m:t>
                    </m:r>
                    <m:r>
                      <a:rPr lang="en-US" b="0" i="1" smtClean="0">
                        <a:latin typeface="Cambria Math" panose="02040503050406030204" pitchFamily="18" charset="0"/>
                        <a:ea typeface="Cambria Math" panose="02040503050406030204" pitchFamily="18" charset="0"/>
                        <a:cs typeface="Times New Roman" panose="02020603050405020304" pitchFamily="18" charset="0"/>
                      </a:rPr>
                      <m:t>∗</m:t>
                    </m:r>
                    <m:r>
                      <a:rPr lang="en-US" i="1" dirty="0">
                        <a:latin typeface="Cambria Math" panose="02040503050406030204" pitchFamily="18" charset="0"/>
                        <a:cs typeface="Times New Roman" panose="02020603050405020304" pitchFamily="18" charset="0"/>
                      </a:rPr>
                      <m:t>2∗</m:t>
                    </m:r>
                    <m:d>
                      <m:dPr>
                        <m:ctrlPr>
                          <a:rPr lang="en-US" i="1" dirty="0" smtClean="0">
                            <a:latin typeface="Cambria Math" panose="02040503050406030204" pitchFamily="18" charset="0"/>
                            <a:cs typeface="Times New Roman" panose="02020603050405020304" pitchFamily="18" charset="0"/>
                          </a:rPr>
                        </m:ctrlPr>
                      </m:dPr>
                      <m:e>
                        <m:r>
                          <a:rPr lang="en-US" b="0" i="1" dirty="0" smtClean="0">
                            <a:latin typeface="Cambria Math" panose="02040503050406030204" pitchFamily="18" charset="0"/>
                            <a:cs typeface="Times New Roman" panose="02020603050405020304" pitchFamily="18" charset="0"/>
                          </a:rPr>
                          <m:t>−13</m:t>
                        </m:r>
                        <m:r>
                          <a:rPr lang="en-US" i="1" dirty="0">
                            <a:latin typeface="Cambria Math" panose="02040503050406030204" pitchFamily="18" charset="0"/>
                            <a:cs typeface="Times New Roman" panose="02020603050405020304" pitchFamily="18" charset="0"/>
                          </a:rPr>
                          <m:t>+5</m:t>
                        </m:r>
                      </m:e>
                    </m:d>
                    <m:r>
                      <a:rPr lang="en-US" b="0" i="1" dirty="0" smtClean="0">
                        <a:latin typeface="Cambria Math" panose="02040503050406030204" pitchFamily="18" charset="0"/>
                        <a:cs typeface="Times New Roman" panose="02020603050405020304" pitchFamily="18" charset="0"/>
                      </a:rPr>
                      <m:t>=3</m:t>
                    </m:r>
                  </m:oMath>
                </a14:m>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b="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15" name="Content Placeholder 14">
                <a:extLst>
                  <a:ext uri="{FF2B5EF4-FFF2-40B4-BE49-F238E27FC236}">
                    <a16:creationId xmlns:a16="http://schemas.microsoft.com/office/drawing/2014/main" id="{A4EA26E1-B6CE-B137-61EC-6024AE73722E}"/>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7" name="Picture 2">
            <a:extLst>
              <a:ext uri="{FF2B5EF4-FFF2-40B4-BE49-F238E27FC236}">
                <a16:creationId xmlns:a16="http://schemas.microsoft.com/office/drawing/2014/main" id="{5F9C23D2-1C6D-3059-8E6C-84C52737D9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0029" y="1583201"/>
            <a:ext cx="3760999" cy="376099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37DBD786-B022-28BB-E44B-3F392B19FB4F}"/>
                  </a:ext>
                </a:extLst>
              </p:cNvPr>
              <p:cNvSpPr txBox="1"/>
              <p:nvPr/>
            </p:nvSpPr>
            <p:spPr>
              <a:xfrm>
                <a:off x="-1436915" y="1059981"/>
                <a:ext cx="6096000" cy="523220"/>
              </a:xfrm>
              <a:prstGeom prst="rect">
                <a:avLst/>
              </a:prstGeom>
              <a:noFill/>
            </p:spPr>
            <p:txBody>
              <a:bodyPr wrap="square">
                <a:spAutoFit/>
              </a:bodyPr>
              <a:lstStyle/>
              <a:p>
                <a:pPr lvl="1"/>
                <a14:m>
                  <m:oMathPara xmlns:m="http://schemas.openxmlformats.org/officeDocument/2006/math">
                    <m:oMathParaPr>
                      <m:jc m:val="centerGroup"/>
                    </m:oMathParaPr>
                    <m:oMath xmlns:m="http://schemas.openxmlformats.org/officeDocument/2006/math">
                      <m:r>
                        <a:rPr lang="en-US" sz="280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t>𝛼</m:t>
                      </m:r>
                      <m:r>
                        <a:rPr lang="en-US" sz="2800" b="0" i="1" smtClean="0">
                          <a:solidFill>
                            <a:srgbClr val="FF0000"/>
                          </a:solidFill>
                          <a:latin typeface="Cambria Math" panose="02040503050406030204" pitchFamily="18" charset="0"/>
                          <a:ea typeface="Cambria Math" panose="02040503050406030204" pitchFamily="18" charset="0"/>
                          <a:cs typeface="Times New Roman" panose="02020603050405020304" pitchFamily="18" charset="0"/>
                        </a:rPr>
                        <m:t>=1</m:t>
                      </m:r>
                    </m:oMath>
                  </m:oMathPara>
                </a14:m>
                <a:endParaRPr lang="en-US" sz="2800" b="0" dirty="0">
                  <a:solidFill>
                    <a:srgbClr val="FF0000"/>
                  </a:solidFill>
                  <a:latin typeface="Times New Roman" panose="02020603050405020304" pitchFamily="18" charset="0"/>
                  <a:ea typeface="Cambria Math" panose="020405030504060302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37DBD786-B022-28BB-E44B-3F392B19FB4F}"/>
                  </a:ext>
                </a:extLst>
              </p:cNvPr>
              <p:cNvSpPr txBox="1">
                <a:spLocks noRot="1" noChangeAspect="1" noMove="1" noResize="1" noEditPoints="1" noAdjustHandles="1" noChangeArrowheads="1" noChangeShapeType="1" noTextEdit="1"/>
              </p:cNvSpPr>
              <p:nvPr/>
            </p:nvSpPr>
            <p:spPr>
              <a:xfrm>
                <a:off x="-1436915" y="1059981"/>
                <a:ext cx="6096000" cy="523220"/>
              </a:xfrm>
              <a:prstGeom prst="rect">
                <a:avLst/>
              </a:prstGeom>
              <a:blipFill>
                <a:blip r:embed="rId10"/>
                <a:stretch>
                  <a:fillRect/>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256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5" end="5"/>
                                            </p:txEl>
                                          </p:spTgt>
                                        </p:tgtEl>
                                        <p:attrNameLst>
                                          <p:attrName>style.visibility</p:attrName>
                                        </p:attrNameLst>
                                      </p:cBhvr>
                                      <p:to>
                                        <p:strVal val="visible"/>
                                      </p:to>
                                    </p:set>
                                    <p:anim calcmode="lin" valueType="num">
                                      <p:cBhvr additive="base">
                                        <p:cTn id="37" dur="500" fill="hold"/>
                                        <p:tgtEl>
                                          <p:spTgt spid="1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96E87-9BD6-265A-1469-996E03D41520}"/>
              </a:ext>
            </a:extLst>
          </p:cNvPr>
          <p:cNvSpPr>
            <a:spLocks noGrp="1"/>
          </p:cNvSpPr>
          <p:nvPr>
            <p:ph type="title"/>
          </p:nvPr>
        </p:nvSpPr>
        <p:spPr/>
        <p:txBody>
          <a:bodyPr/>
          <a:lstStyle/>
          <a:p>
            <a:r>
              <a:rPr lang="en-US" dirty="0"/>
              <a:t>When GD Stop?</a:t>
            </a:r>
          </a:p>
        </p:txBody>
      </p:sp>
      <p:sp>
        <p:nvSpPr>
          <p:cNvPr id="3" name="Content Placeholder 2">
            <a:extLst>
              <a:ext uri="{FF2B5EF4-FFF2-40B4-BE49-F238E27FC236}">
                <a16:creationId xmlns:a16="http://schemas.microsoft.com/office/drawing/2014/main" id="{9808CB44-22EA-9ACC-18D8-270C036BB1D7}"/>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Convergence of the objective function: Gradient descent can be stopped when the value of the objective function reaches a certain threshold or when it no longer significantly decreases. This indicates that the algorithm has found a satisfactory solution.</a:t>
            </a:r>
          </a:p>
          <a:p>
            <a:pPr>
              <a:lnSpc>
                <a:spcPct val="150000"/>
              </a:lnSpc>
            </a:pPr>
            <a:r>
              <a:rPr lang="en-US" dirty="0">
                <a:latin typeface="Times New Roman" panose="02020603050405020304" pitchFamily="18" charset="0"/>
                <a:cs typeface="Times New Roman" panose="02020603050405020304" pitchFamily="18" charset="0"/>
              </a:rPr>
              <a:t>Maximum number of iterations: Gradient descent can be terminated after a certain number of iterations have been performed. </a:t>
            </a:r>
          </a:p>
        </p:txBody>
      </p:sp>
    </p:spTree>
    <p:extLst>
      <p:ext uri="{BB962C8B-B14F-4D97-AF65-F5344CB8AC3E}">
        <p14:creationId xmlns:p14="http://schemas.microsoft.com/office/powerpoint/2010/main" val="274265069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Optimization</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Derivative </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r>
              <a:rPr lang="en-US" sz="2600" dirty="0">
                <a:solidFill>
                  <a:prstClr val="black"/>
                </a:solidFill>
                <a:latin typeface="Trebuchet MS"/>
              </a:rPr>
              <a:t>Gradient Descent</a:t>
            </a: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0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summary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90556321"/>
      </p:ext>
    </p:extLst>
  </p:cSld>
  <p:clrMapOvr>
    <a:masterClrMapping/>
  </p:clrMapOvr>
  <p:transition spd="slow">
    <p:wip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2.8|3|2.1"/>
</p:tagLst>
</file>

<file path=ppt/tags/tag2.xml><?xml version="1.0" encoding="utf-8"?>
<p:tagLst xmlns:a="http://schemas.openxmlformats.org/drawingml/2006/main" xmlns:r="http://schemas.openxmlformats.org/officeDocument/2006/relationships" xmlns:p="http://schemas.openxmlformats.org/presentationml/2006/main">
  <p:tag name="TIMING" val="|13.4|14"/>
</p:tagLst>
</file>

<file path=ppt/tags/tag3.xml><?xml version="1.0" encoding="utf-8"?>
<p:tagLst xmlns:a="http://schemas.openxmlformats.org/drawingml/2006/main" xmlns:r="http://schemas.openxmlformats.org/officeDocument/2006/relationships" xmlns:p="http://schemas.openxmlformats.org/presentationml/2006/main">
  <p:tag name="TIMING" val="|19|2.7|12.3|25.6|1.7|9"/>
</p:tagLst>
</file>

<file path=ppt/tags/tag4.xml><?xml version="1.0" encoding="utf-8"?>
<p:tagLst xmlns:a="http://schemas.openxmlformats.org/drawingml/2006/main" xmlns:r="http://schemas.openxmlformats.org/officeDocument/2006/relationships" xmlns:p="http://schemas.openxmlformats.org/presentationml/2006/main">
  <p:tag name="TIMING" val="|4.7|0.9|6.3|42.6|1.1|1.8"/>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4492</TotalTime>
  <Words>2459</Words>
  <Application>Microsoft Office PowerPoint</Application>
  <PresentationFormat>Widescreen</PresentationFormat>
  <Paragraphs>297</Paragraphs>
  <Slides>69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69</vt:i4>
      </vt:variant>
    </vt:vector>
  </HeadingPairs>
  <TitlesOfParts>
    <vt:vector size="78" baseType="lpstr">
      <vt:lpstr>Arial</vt:lpstr>
      <vt:lpstr>Brush Script MT</vt:lpstr>
      <vt:lpstr>Calibri</vt:lpstr>
      <vt:lpstr>Cambria Math</vt:lpstr>
      <vt:lpstr>source-serif-pro</vt:lpstr>
      <vt:lpstr>Times New Roman</vt:lpstr>
      <vt:lpstr>Trebuchet MS</vt:lpstr>
      <vt:lpstr>Wingdings 2</vt:lpstr>
      <vt:lpstr>Office Theme</vt:lpstr>
      <vt:lpstr>PowerPoint Presentation</vt:lpstr>
      <vt:lpstr>PowerPoint Presentation</vt:lpstr>
      <vt:lpstr>PowerPoint Presentation</vt:lpstr>
      <vt:lpstr>Optimization</vt:lpstr>
      <vt:lpstr>Optimization</vt:lpstr>
      <vt:lpstr>Optimization</vt:lpstr>
      <vt:lpstr>Optimization Vocabulary </vt:lpstr>
      <vt:lpstr>Absolute Extrema</vt:lpstr>
      <vt:lpstr>First Derivative Test</vt:lpstr>
      <vt:lpstr> Finding critical numbers</vt:lpstr>
      <vt:lpstr>Finding Critical Numbers</vt:lpstr>
      <vt:lpstr>Finding Critical Numbers</vt:lpstr>
      <vt:lpstr>Finding Critical Numbers</vt:lpstr>
      <vt:lpstr>Local and Global Maxima and Minima </vt:lpstr>
      <vt:lpstr>What is the Cost Function?</vt:lpstr>
      <vt:lpstr>What is the Cost Function?</vt:lpstr>
      <vt:lpstr>Gradient descent (GD)</vt:lpstr>
      <vt:lpstr>Gradient Descent</vt:lpstr>
      <vt:lpstr>Function requirements</vt:lpstr>
      <vt:lpstr>Differentiability</vt:lpstr>
      <vt:lpstr>Local and Global Maxima and Minima </vt:lpstr>
      <vt:lpstr>Derivative</vt:lpstr>
      <vt:lpstr>Derivative</vt:lpstr>
      <vt:lpstr>Derivative</vt:lpstr>
      <vt:lpstr>PowerPoint Presentation</vt:lpstr>
      <vt:lpstr>Examples of non differentiable Functions</vt:lpstr>
      <vt:lpstr>Examples of non differentiable Functions</vt:lpstr>
      <vt:lpstr>Derivative vs Gradient</vt:lpstr>
      <vt:lpstr>Derivative vs Gradient</vt:lpstr>
      <vt:lpstr>Convex Function</vt:lpstr>
      <vt:lpstr>Gradient Descent Algorithm</vt:lpstr>
      <vt:lpstr>Gradient Descent</vt:lpstr>
      <vt:lpstr>Gradient Descent</vt:lpstr>
      <vt:lpstr>Gradient Descent</vt:lpstr>
      <vt:lpstr>Gradient Descent</vt:lpstr>
      <vt:lpstr>Gradient Descent</vt:lpstr>
      <vt:lpstr>Gradient Descent</vt:lpstr>
      <vt:lpstr>Local Minima</vt:lpstr>
      <vt:lpstr>Derivative</vt:lpstr>
      <vt:lpstr>Derivative</vt:lpstr>
      <vt:lpstr>Chain Rule</vt:lpstr>
      <vt:lpstr>Chain Rule</vt:lpstr>
      <vt:lpstr>Chain Rule</vt:lpstr>
      <vt:lpstr>Gradient Descent Algorithm</vt:lpstr>
      <vt:lpstr>Gradient Descent(Delta Rule)</vt:lpstr>
      <vt:lpstr>Gradient Descent</vt:lpstr>
      <vt:lpstr>Learning rate</vt:lpstr>
      <vt:lpstr>Learning rate</vt:lpstr>
      <vt:lpstr>Learning rate</vt:lpstr>
      <vt:lpstr>Types of Gradient Descent</vt:lpstr>
      <vt:lpstr>Batch Gradient Descent</vt:lpstr>
      <vt:lpstr>Batch Gradient Descent</vt:lpstr>
      <vt:lpstr>Stochastic Gradient Descent</vt:lpstr>
      <vt:lpstr>Stochastic Gradient Descent</vt:lpstr>
      <vt:lpstr>Mini batch Gradient Descent</vt:lpstr>
      <vt:lpstr>Mini batch Gradient Descent</vt:lpstr>
      <vt:lpstr>Types of Gradient Descent</vt:lpstr>
      <vt:lpstr>Types of Gradient Descent</vt:lpstr>
      <vt:lpstr>Types of gradient Descent</vt:lpstr>
      <vt:lpstr>Scalar function of scalar argument</vt:lpstr>
      <vt:lpstr>Why?</vt:lpstr>
      <vt:lpstr>Numerical Example</vt:lpstr>
      <vt:lpstr>Numerical Example</vt:lpstr>
      <vt:lpstr>Numerical Example</vt:lpstr>
      <vt:lpstr>Numerical Example</vt:lpstr>
      <vt:lpstr>Numerical Example</vt:lpstr>
      <vt:lpstr>When GD Stop?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153</cp:revision>
  <dcterms:created xsi:type="dcterms:W3CDTF">2023-04-29T09:08:23Z</dcterms:created>
  <dcterms:modified xsi:type="dcterms:W3CDTF">2023-11-03T15:12:19Z</dcterms:modified>
</cp:coreProperties>
</file>