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8288000" cy="10287000"/>
  <p:notesSz cx="6858000" cy="9144000"/>
  <p:embeddedFontLst>
    <p:embeddedFont>
      <p:font typeface="Montserrat" panose="00000500000000000000" pitchFamily="2" charset="0"/>
      <p:regular r:id="rId31"/>
      <p:bold r:id="rId32"/>
    </p:embeddedFont>
    <p:embeddedFont>
      <p:font typeface="Montserrat Bold" panose="00000800000000000000" charset="0"/>
      <p:regular r:id="rId33"/>
    </p:embeddedFont>
    <p:embeddedFont>
      <p:font typeface="Open Sans" panose="020B0606030504020204" pitchFamily="34" charset="0"/>
      <p:regular r:id="rId34"/>
    </p:embeddedFont>
    <p:embeddedFont>
      <p:font typeface="Poppins" panose="00000500000000000000" pitchFamily="2" charset="0"/>
      <p:regular r:id="rId35"/>
    </p:embeddedFont>
    <p:embeddedFont>
      <p:font typeface="Poppins Bold" panose="00000800000000000000" charset="0"/>
      <p:regular r:id="rId36"/>
    </p:embeddedFont>
    <p:embeddedFont>
      <p:font typeface="Poppins Light" panose="00000400000000000000" pitchFamily="2" charset="0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2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>
            <a:extLst>
              <a:ext uri="{FF2B5EF4-FFF2-40B4-BE49-F238E27FC236}">
                <a16:creationId xmlns:a16="http://schemas.microsoft.com/office/drawing/2014/main" id="{9A470733-64C6-BB02-0D52-20CC86BDF7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728B6AF3-5B5E-74EB-E9D8-F96A82E8503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C045B05-A5E8-4170-B03B-774E15927D3D}" type="datetimeFigureOut">
              <a:rPr lang="ar-SA" smtClean="0"/>
              <a:t>08/03/47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13536FA7-A798-9232-35E3-FE80A54B5F3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7B04D90-669C-CD51-6C2E-374E74FFFA3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ACCC621-0C9C-47D3-A1A2-223343C37AD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45998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D68FFF8-F77B-4E0B-9197-C18E72A9DD1D}" type="datetimeFigureOut">
              <a:rPr lang="ar-SA" smtClean="0"/>
              <a:t>08/03/47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EB3DA1C-3918-40B0-A2C9-9DF71A27B4A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2526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51037"/>
            </a:solidFill>
          </p:spPr>
          <p:txBody>
            <a:bodyPr/>
            <a:lstStyle/>
            <a:p>
              <a:endParaRPr lang="ar-SA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-3440238" y="-456746"/>
            <a:ext cx="16041779" cy="10687835"/>
          </a:xfrm>
          <a:custGeom>
            <a:avLst/>
            <a:gdLst/>
            <a:ahLst/>
            <a:cxnLst/>
            <a:rect l="l" t="t" r="r" b="b"/>
            <a:pathLst>
              <a:path w="16041779" h="10687835">
                <a:moveTo>
                  <a:pt x="0" y="0"/>
                </a:moveTo>
                <a:lnTo>
                  <a:pt x="16041779" y="0"/>
                </a:lnTo>
                <a:lnTo>
                  <a:pt x="16041779" y="10687835"/>
                </a:lnTo>
                <a:lnTo>
                  <a:pt x="0" y="106878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6" name="Group 6"/>
          <p:cNvGrpSpPr/>
          <p:nvPr/>
        </p:nvGrpSpPr>
        <p:grpSpPr>
          <a:xfrm>
            <a:off x="6102098" y="0"/>
            <a:ext cx="7717357" cy="10287000"/>
            <a:chOff x="0" y="0"/>
            <a:chExt cx="3943771" cy="52569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43771" cy="5256926"/>
            </a:xfrm>
            <a:custGeom>
              <a:avLst/>
              <a:gdLst/>
              <a:ahLst/>
              <a:cxnLst/>
              <a:rect l="l" t="t" r="r" b="b"/>
              <a:pathLst>
                <a:path w="3943771" h="5256926">
                  <a:moveTo>
                    <a:pt x="0" y="0"/>
                  </a:moveTo>
                  <a:lnTo>
                    <a:pt x="3943771" y="0"/>
                  </a:lnTo>
                  <a:lnTo>
                    <a:pt x="3943771" y="5256926"/>
                  </a:lnTo>
                  <a:lnTo>
                    <a:pt x="0" y="5256926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151037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3943771" cy="53236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2524046" flipV="1">
            <a:off x="10621834" y="2815027"/>
            <a:ext cx="15332333" cy="6612069"/>
          </a:xfrm>
          <a:custGeom>
            <a:avLst/>
            <a:gdLst/>
            <a:ahLst/>
            <a:cxnLst/>
            <a:rect l="l" t="t" r="r" b="b"/>
            <a:pathLst>
              <a:path w="15332333" h="6612069">
                <a:moveTo>
                  <a:pt x="0" y="6612068"/>
                </a:moveTo>
                <a:lnTo>
                  <a:pt x="15332332" y="6612068"/>
                </a:lnTo>
                <a:lnTo>
                  <a:pt x="15332332" y="0"/>
                </a:lnTo>
                <a:lnTo>
                  <a:pt x="0" y="0"/>
                </a:lnTo>
                <a:lnTo>
                  <a:pt x="0" y="6612068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10" name="Group 10"/>
          <p:cNvGrpSpPr/>
          <p:nvPr/>
        </p:nvGrpSpPr>
        <p:grpSpPr>
          <a:xfrm rot="-10800000">
            <a:off x="8478991" y="3485067"/>
            <a:ext cx="8454787" cy="3244730"/>
            <a:chOff x="0" y="0"/>
            <a:chExt cx="4320617" cy="16581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320617" cy="1658142"/>
            </a:xfrm>
            <a:custGeom>
              <a:avLst/>
              <a:gdLst/>
              <a:ahLst/>
              <a:cxnLst/>
              <a:rect l="l" t="t" r="r" b="b"/>
              <a:pathLst>
                <a:path w="4320617" h="1658142">
                  <a:moveTo>
                    <a:pt x="0" y="0"/>
                  </a:moveTo>
                  <a:lnTo>
                    <a:pt x="4320617" y="0"/>
                  </a:lnTo>
                  <a:lnTo>
                    <a:pt x="4320617" y="1658142"/>
                  </a:lnTo>
                  <a:lnTo>
                    <a:pt x="0" y="1658142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5347D9">
                    <a:alpha val="74500"/>
                  </a:srgbClr>
                </a:gs>
              </a:gsLst>
              <a:lin ang="2700000"/>
            </a:gradFill>
            <a:ln w="47625" cap="sq">
              <a:gradFill>
                <a:gsLst>
                  <a:gs pos="0">
                    <a:srgbClr val="5347D9">
                      <a:alpha val="0"/>
                    </a:srgbClr>
                  </a:gs>
                  <a:gs pos="100000">
                    <a:srgbClr val="6153FF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4320617" cy="17248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8070057" y="281960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4" name="Freeform 14"/>
          <p:cNvSpPr/>
          <p:nvPr/>
        </p:nvSpPr>
        <p:spPr>
          <a:xfrm>
            <a:off x="10790158" y="657964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5" name="Freeform 15"/>
          <p:cNvSpPr/>
          <p:nvPr/>
        </p:nvSpPr>
        <p:spPr>
          <a:xfrm>
            <a:off x="13764972" y="378049"/>
            <a:ext cx="3879019" cy="1744111"/>
          </a:xfrm>
          <a:custGeom>
            <a:avLst/>
            <a:gdLst/>
            <a:ahLst/>
            <a:cxnLst/>
            <a:rect l="l" t="t" r="r" b="b"/>
            <a:pathLst>
              <a:path w="3879019" h="1744111">
                <a:moveTo>
                  <a:pt x="0" y="0"/>
                </a:moveTo>
                <a:lnTo>
                  <a:pt x="3879019" y="0"/>
                </a:lnTo>
                <a:lnTo>
                  <a:pt x="3879019" y="1744111"/>
                </a:lnTo>
                <a:lnTo>
                  <a:pt x="0" y="17441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6" name="TextBox 16"/>
          <p:cNvSpPr txBox="1"/>
          <p:nvPr/>
        </p:nvSpPr>
        <p:spPr>
          <a:xfrm>
            <a:off x="8819546" y="3835916"/>
            <a:ext cx="7773676" cy="2581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80"/>
              </a:lnSpc>
            </a:pPr>
            <a:r>
              <a:rPr lang="en-US" sz="3941" dirty="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A Novel Stacking Framework for Student Success Prediction Using Combined Machine Learning and Deep Learning Approaches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207116" flipV="1">
            <a:off x="6854107" y="4961057"/>
            <a:ext cx="15332333" cy="6612069"/>
          </a:xfrm>
          <a:custGeom>
            <a:avLst/>
            <a:gdLst/>
            <a:ahLst/>
            <a:cxnLst/>
            <a:rect l="l" t="t" r="r" b="b"/>
            <a:pathLst>
              <a:path w="15332333" h="6612069">
                <a:moveTo>
                  <a:pt x="0" y="6612068"/>
                </a:moveTo>
                <a:lnTo>
                  <a:pt x="15332332" y="6612068"/>
                </a:lnTo>
                <a:lnTo>
                  <a:pt x="15332332" y="0"/>
                </a:lnTo>
                <a:lnTo>
                  <a:pt x="0" y="0"/>
                </a:lnTo>
                <a:lnTo>
                  <a:pt x="0" y="661206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 rot="-10800000">
            <a:off x="0" y="-120224"/>
            <a:ext cx="18288000" cy="6134891"/>
            <a:chOff x="0" y="0"/>
            <a:chExt cx="9345646" cy="31350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345647" cy="3135090"/>
            </a:xfrm>
            <a:custGeom>
              <a:avLst/>
              <a:gdLst/>
              <a:ahLst/>
              <a:cxnLst/>
              <a:rect l="l" t="t" r="r" b="b"/>
              <a:pathLst>
                <a:path w="9345647" h="3135090">
                  <a:moveTo>
                    <a:pt x="0" y="0"/>
                  </a:moveTo>
                  <a:lnTo>
                    <a:pt x="9345647" y="0"/>
                  </a:lnTo>
                  <a:lnTo>
                    <a:pt x="9345647" y="3135090"/>
                  </a:lnTo>
                  <a:lnTo>
                    <a:pt x="0" y="3135090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5347D9">
                    <a:alpha val="595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9345646" cy="3201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589772" y="6474016"/>
            <a:ext cx="3930501" cy="568285"/>
          </a:xfrm>
          <a:custGeom>
            <a:avLst/>
            <a:gdLst/>
            <a:ahLst/>
            <a:cxnLst/>
            <a:rect l="l" t="t" r="r" b="b"/>
            <a:pathLst>
              <a:path w="3930501" h="568285">
                <a:moveTo>
                  <a:pt x="0" y="0"/>
                </a:moveTo>
                <a:lnTo>
                  <a:pt x="3930501" y="0"/>
                </a:lnTo>
                <a:lnTo>
                  <a:pt x="3930501" y="568285"/>
                </a:lnTo>
                <a:lnTo>
                  <a:pt x="0" y="568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7397498" y="3201151"/>
            <a:ext cx="3930501" cy="568285"/>
          </a:xfrm>
          <a:custGeom>
            <a:avLst/>
            <a:gdLst/>
            <a:ahLst/>
            <a:cxnLst/>
            <a:rect l="l" t="t" r="r" b="b"/>
            <a:pathLst>
              <a:path w="3930501" h="568285">
                <a:moveTo>
                  <a:pt x="0" y="0"/>
                </a:moveTo>
                <a:lnTo>
                  <a:pt x="3930501" y="0"/>
                </a:lnTo>
                <a:lnTo>
                  <a:pt x="3930501" y="568285"/>
                </a:lnTo>
                <a:lnTo>
                  <a:pt x="0" y="568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8" name="Group 8"/>
          <p:cNvGrpSpPr/>
          <p:nvPr/>
        </p:nvGrpSpPr>
        <p:grpSpPr>
          <a:xfrm>
            <a:off x="1376334" y="1350321"/>
            <a:ext cx="5260717" cy="7586358"/>
            <a:chOff x="0" y="0"/>
            <a:chExt cx="1385539" cy="199805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85539" cy="1998053"/>
            </a:xfrm>
            <a:custGeom>
              <a:avLst/>
              <a:gdLst/>
              <a:ahLst/>
              <a:cxnLst/>
              <a:rect l="l" t="t" r="r" b="b"/>
              <a:pathLst>
                <a:path w="1385539" h="1998053">
                  <a:moveTo>
                    <a:pt x="60338" y="0"/>
                  </a:moveTo>
                  <a:lnTo>
                    <a:pt x="1325201" y="0"/>
                  </a:lnTo>
                  <a:cubicBezTo>
                    <a:pt x="1341204" y="0"/>
                    <a:pt x="1356551" y="6357"/>
                    <a:pt x="1367866" y="17672"/>
                  </a:cubicBezTo>
                  <a:cubicBezTo>
                    <a:pt x="1379182" y="28988"/>
                    <a:pt x="1385539" y="44335"/>
                    <a:pt x="1385539" y="60338"/>
                  </a:cubicBezTo>
                  <a:lnTo>
                    <a:pt x="1385539" y="1937715"/>
                  </a:lnTo>
                  <a:cubicBezTo>
                    <a:pt x="1385539" y="1953718"/>
                    <a:pt x="1379182" y="1969065"/>
                    <a:pt x="1367866" y="1980381"/>
                  </a:cubicBezTo>
                  <a:cubicBezTo>
                    <a:pt x="1356551" y="1991696"/>
                    <a:pt x="1341204" y="1998053"/>
                    <a:pt x="1325201" y="1998053"/>
                  </a:cubicBezTo>
                  <a:lnTo>
                    <a:pt x="60338" y="1998053"/>
                  </a:lnTo>
                  <a:cubicBezTo>
                    <a:pt x="27014" y="1998053"/>
                    <a:pt x="0" y="1971039"/>
                    <a:pt x="0" y="1937715"/>
                  </a:cubicBezTo>
                  <a:lnTo>
                    <a:pt x="0" y="60338"/>
                  </a:lnTo>
                  <a:cubicBezTo>
                    <a:pt x="0" y="44335"/>
                    <a:pt x="6357" y="28988"/>
                    <a:pt x="17672" y="17672"/>
                  </a:cubicBezTo>
                  <a:cubicBezTo>
                    <a:pt x="28988" y="6357"/>
                    <a:pt x="44335" y="0"/>
                    <a:pt x="6033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rnd">
              <a:gradFill>
                <a:gsLst>
                  <a:gs pos="0">
                    <a:srgbClr val="5347D9">
                      <a:alpha val="0"/>
                    </a:srgbClr>
                  </a:gs>
                  <a:gs pos="100000">
                    <a:srgbClr val="5347D9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rou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1385539" cy="20647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76334" y="1350321"/>
            <a:ext cx="5260717" cy="7586358"/>
            <a:chOff x="0" y="0"/>
            <a:chExt cx="815023" cy="117532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5023" cy="1175325"/>
            </a:xfrm>
            <a:custGeom>
              <a:avLst/>
              <a:gdLst/>
              <a:ahLst/>
              <a:cxnLst/>
              <a:rect l="l" t="t" r="r" b="b"/>
              <a:pathLst>
                <a:path w="815023" h="1175325">
                  <a:moveTo>
                    <a:pt x="60338" y="0"/>
                  </a:moveTo>
                  <a:lnTo>
                    <a:pt x="754685" y="0"/>
                  </a:lnTo>
                  <a:cubicBezTo>
                    <a:pt x="770688" y="0"/>
                    <a:pt x="786035" y="6357"/>
                    <a:pt x="797350" y="17672"/>
                  </a:cubicBezTo>
                  <a:cubicBezTo>
                    <a:pt x="808666" y="28988"/>
                    <a:pt x="815023" y="44335"/>
                    <a:pt x="815023" y="60338"/>
                  </a:cubicBezTo>
                  <a:lnTo>
                    <a:pt x="815023" y="1114988"/>
                  </a:lnTo>
                  <a:cubicBezTo>
                    <a:pt x="815023" y="1148311"/>
                    <a:pt x="788009" y="1175325"/>
                    <a:pt x="754685" y="1175325"/>
                  </a:cubicBezTo>
                  <a:lnTo>
                    <a:pt x="60338" y="1175325"/>
                  </a:lnTo>
                  <a:cubicBezTo>
                    <a:pt x="44335" y="1175325"/>
                    <a:pt x="28988" y="1168968"/>
                    <a:pt x="17672" y="1157653"/>
                  </a:cubicBezTo>
                  <a:cubicBezTo>
                    <a:pt x="6357" y="1146337"/>
                    <a:pt x="0" y="1130990"/>
                    <a:pt x="0" y="1114988"/>
                  </a:cubicBezTo>
                  <a:lnTo>
                    <a:pt x="0" y="60338"/>
                  </a:lnTo>
                  <a:cubicBezTo>
                    <a:pt x="0" y="44335"/>
                    <a:pt x="6357" y="28988"/>
                    <a:pt x="17672" y="17672"/>
                  </a:cubicBezTo>
                  <a:cubicBezTo>
                    <a:pt x="28988" y="6357"/>
                    <a:pt x="44335" y="0"/>
                    <a:pt x="60338" y="0"/>
                  </a:cubicBezTo>
                  <a:close/>
                </a:path>
              </a:pathLst>
            </a:custGeom>
            <a:blipFill>
              <a:blip r:embed="rId5"/>
              <a:stretch>
                <a:fillRect l="-38432" r="-118247"/>
              </a:stretch>
            </a:blipFill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746582" y="3597404"/>
            <a:ext cx="7820472" cy="295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Prepared By: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Rami Mohammad AbuLaban (ID: 233000631)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Khaled Ayman Alnbrees (ID: 241001469)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Mohammed Nafeth Mansour (ID: 241000459)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Khalid Jamal Al Zaqzouq (ID: 241001334)</a:t>
            </a:r>
          </a:p>
          <a:p>
            <a:pPr algn="l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Supervised By:</a:t>
            </a: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Dr. Wesam Ahmed</a:t>
            </a:r>
          </a:p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College of Informatics, Midocean University, UAE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746582" y="1436787"/>
            <a:ext cx="9270973" cy="1953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 Novel Stacking Framework for Student Success Prediction Using Combined Machine Learning and Deep Learning Approaches</a:t>
            </a:r>
          </a:p>
          <a:p>
            <a:pPr algn="l">
              <a:lnSpc>
                <a:spcPts val="3220"/>
              </a:lnSpc>
            </a:pPr>
            <a:endParaRPr lang="en-US" sz="2900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936629" y="95080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6" name="Freeform 16"/>
          <p:cNvSpPr/>
          <p:nvPr/>
        </p:nvSpPr>
        <p:spPr>
          <a:xfrm>
            <a:off x="1149255" y="8442103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7" name="TextBox 17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3457932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Agenda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65394"/>
            <a:ext cx="8612398" cy="427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Presentation Outline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Introduction and Background (3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Contributions (2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Literature Review (2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Methodology (5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Results and Analysis (6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Conclusion and Future Work (2 slides)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References (3 slides)</a:t>
            </a:r>
          </a:p>
          <a:p>
            <a:pPr algn="l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Total: 27 slides</a:t>
            </a:r>
          </a:p>
          <a:p>
            <a:pPr algn="l">
              <a:lnSpc>
                <a:spcPts val="2940"/>
              </a:lnSpc>
            </a:pPr>
            <a:endParaRPr lang="en-US" sz="2100" b="1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951989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 AND BACKGROUND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36819"/>
            <a:ext cx="14951989" cy="6446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INTRODUCTION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Student Success Prediction Matters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Educational institutions must predict student achievement to make timely interventions and enhance academic results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Traditional evaluation methods rely on post-exam results, limiting opportunities for effective support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Early identification of at-risk students enables: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Personalized learning adjustments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Targeted academic support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Dropout prevention strategies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Resource allocation optimization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Current Challenges: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Complex and diverse educational data (demographic, behavioral, attendance, psychometric)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Difficulty isolating influential factors in academic outcomes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Need for transparent, interpretable prediction models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951989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 AND BACKGROUND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36819"/>
            <a:ext cx="14951989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PROBLEM CONTEXT &amp; MOTIVATION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Single Model Limitations: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 models: Cannot capture complex non-linear relationships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Tree-based models: Prone to overfitting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Neural networks: Lack interpretability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Distance-based methods: Sensitive to noise and dimensionality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Stacking Framework?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Combines strengths of multiple ML algorithms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Reduces individual model weaknesses through ensemble learning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Integrates ML and DL approaches for comprehensive pattern recognition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Maintains interpretability through explainable AI techniques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Research Gap: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Need for robust framework combining diverse algorithms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Lack of comprehensive feature selection for educational data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Limited integration of interpretability in ensemble methods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951989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 AND BACKGROUND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36819"/>
            <a:ext cx="14951989" cy="524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OBJECTIVES AND MOTIVATION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Primary Objectives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Design intelligent prediction system leveraging ML and DL models in stacking ensemble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Integrate comprehensive feature selection methods to identify influential academic factors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Combine complementary model strengths through base learners and meta-learner architecture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Enable data-driven interventions for early identification of at-risk students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Ensure model interpretability using SHAP and LIME techniques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Expected Outcomes: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Superior prediction accuracy compared to individual models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Actionable insights for educational decision-making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Scalable framework for diverse educational institutions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11948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CONTRIBUTIONS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36819"/>
            <a:ext cx="14951989" cy="684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KEY RESEARCH CONTRIBUTIONS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Main Contributions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Hybrid Feature Selection Technique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Combines filter methods (Pearson correlation, Chi-square, Mutual Information)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Integrates wrapper methods (recursive feature elimination)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Balances speed, interpretability, and predictive capability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ML Base Learners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Linear/Ridge/Lasso Regression for linear relationships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Decision Tree/Random Forest for non-linear patterns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K-Nearest Neighbors for similarity-based predictions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Advanced Meta-Learning Architecture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Multi-Layer Perceptron (MLP) meta-learner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Captures complex non-linear relationships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Optimizes ensemble predictions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11948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CONTRIBUTIONS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4846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ADDITIONAL CONTRIBUTIONS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Performance and Applications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Superior Performance Achievement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Stacking ensemble: R² = 0.8722, MSE = 17.3085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Outperforms individual baseline models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Robust prediction across diverse student profiles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Practical Educational Applications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Early identification of at-risk students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Data-driven intervention strategies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Support for personalized learning and dropout prevention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8342590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LITERATURE REVIEW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45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LITERATURE REVIEW - RECENT STUDIES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Identified Gaps and Our Solutions</a:t>
            </a: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1A7E7CAA-D249-D3EA-5DEB-7DAE3B02D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622363"/>
              </p:ext>
            </p:extLst>
          </p:nvPr>
        </p:nvGraphicFramePr>
        <p:xfrm>
          <a:off x="2799796" y="3771900"/>
          <a:ext cx="12688408" cy="3056648"/>
        </p:xfrm>
        <a:graphic>
          <a:graphicData uri="http://schemas.openxmlformats.org/drawingml/2006/table">
            <a:tbl>
              <a:tblPr/>
              <a:tblGrid>
                <a:gridCol w="2896941">
                  <a:extLst>
                    <a:ext uri="{9D8B030D-6E8A-4147-A177-3AD203B41FA5}">
                      <a16:colId xmlns:a16="http://schemas.microsoft.com/office/drawing/2014/main" val="1662335212"/>
                    </a:ext>
                  </a:extLst>
                </a:gridCol>
                <a:gridCol w="4939030">
                  <a:extLst>
                    <a:ext uri="{9D8B030D-6E8A-4147-A177-3AD203B41FA5}">
                      <a16:colId xmlns:a16="http://schemas.microsoft.com/office/drawing/2014/main" val="2626269084"/>
                    </a:ext>
                  </a:extLst>
                </a:gridCol>
                <a:gridCol w="4852437">
                  <a:extLst>
                    <a:ext uri="{9D8B030D-6E8A-4147-A177-3AD203B41FA5}">
                      <a16:colId xmlns:a16="http://schemas.microsoft.com/office/drawing/2014/main" val="1757139397"/>
                    </a:ext>
                  </a:extLst>
                </a:gridCol>
              </a:tblGrid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Gap Category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Current Limitations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Our Solution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3653125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Model Integration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Single model approaches or limited ensemble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Comprehensive stacking: 6 ML + 1 DL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445588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Feature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Basic statistical or single-method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Hybrid filter + wrapper approach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1574593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Dataset Scope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Limited to specific platforms/institutions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80,000 student multi-dimensional dataset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091048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Interpretability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Focus on accuracy without explanation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Integrated SHAP and LIME analysis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27624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Performance Balance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accuracy OR interpretability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Both high performance AND explainability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393022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Application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 research without validation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Framework for educational intervention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3727978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4FF55CF4-3B1D-F75E-A032-85FD47351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67551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8342590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LITERATURE REVIEW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45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LITERATURE REVIEW - RESEARCH GAPS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COMPARAtive Analysis of Related Work</a:t>
            </a: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35749484-2280-9E31-7EC0-E81C8DA60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044681"/>
              </p:ext>
            </p:extLst>
          </p:nvPr>
        </p:nvGraphicFramePr>
        <p:xfrm>
          <a:off x="505833" y="3955695"/>
          <a:ext cx="17276334" cy="4525962"/>
        </p:xfrm>
        <a:graphic>
          <a:graphicData uri="http://schemas.openxmlformats.org/drawingml/2006/table">
            <a:tbl>
              <a:tblPr/>
              <a:tblGrid>
                <a:gridCol w="3251384">
                  <a:extLst>
                    <a:ext uri="{9D8B030D-6E8A-4147-A177-3AD203B41FA5}">
                      <a16:colId xmlns:a16="http://schemas.microsoft.com/office/drawing/2014/main" val="1790017547"/>
                    </a:ext>
                  </a:extLst>
                </a:gridCol>
                <a:gridCol w="758942">
                  <a:extLst>
                    <a:ext uri="{9D8B030D-6E8A-4147-A177-3AD203B41FA5}">
                      <a16:colId xmlns:a16="http://schemas.microsoft.com/office/drawing/2014/main" val="1405965401"/>
                    </a:ext>
                  </a:extLst>
                </a:gridCol>
                <a:gridCol w="2815945">
                  <a:extLst>
                    <a:ext uri="{9D8B030D-6E8A-4147-A177-3AD203B41FA5}">
                      <a16:colId xmlns:a16="http://schemas.microsoft.com/office/drawing/2014/main" val="727221544"/>
                    </a:ext>
                  </a:extLst>
                </a:gridCol>
                <a:gridCol w="3378611">
                  <a:extLst>
                    <a:ext uri="{9D8B030D-6E8A-4147-A177-3AD203B41FA5}">
                      <a16:colId xmlns:a16="http://schemas.microsoft.com/office/drawing/2014/main" val="768550443"/>
                    </a:ext>
                  </a:extLst>
                </a:gridCol>
                <a:gridCol w="4023451">
                  <a:extLst>
                    <a:ext uri="{9D8B030D-6E8A-4147-A177-3AD203B41FA5}">
                      <a16:colId xmlns:a16="http://schemas.microsoft.com/office/drawing/2014/main" val="3645034600"/>
                    </a:ext>
                  </a:extLst>
                </a:gridCol>
                <a:gridCol w="3048001">
                  <a:extLst>
                    <a:ext uri="{9D8B030D-6E8A-4147-A177-3AD203B41FA5}">
                      <a16:colId xmlns:a16="http://schemas.microsoft.com/office/drawing/2014/main" val="3420461350"/>
                    </a:ext>
                  </a:extLst>
                </a:gridCol>
              </a:tblGrid>
              <a:tr h="45259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Study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Year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Dataset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Models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Best Results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Key Advantages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18475"/>
                  </a:ext>
                </a:extLst>
              </a:tr>
              <a:tr h="6465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Wang &amp; Yu [14]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2025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Online behavioral data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Logistic Regression + Taylor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Higher accuracy vs traditional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Lightweight, interpretable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328799"/>
                  </a:ext>
                </a:extLst>
              </a:tr>
              <a:tr h="6465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Althaqafi et al. [15]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2025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 err="1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xAPI</a:t>
                      </a: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-Edu-Data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Ensemble (Stacking + RF)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Precision = 0.83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Balanced classes, robust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8305"/>
                  </a:ext>
                </a:extLst>
              </a:tr>
              <a:tr h="6465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Sandeepa &amp; Mohottala [16]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2025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School dataset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MLPC, Decision Tree, SVM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MLPC: 86.46% accuracy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accuracy, explainable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186198"/>
                  </a:ext>
                </a:extLst>
              </a:tr>
              <a:tr h="84053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Yuan et al. [18]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2024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edX dataset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 err="1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XGBoost</a:t>
                      </a: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 + SHAP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Near perfect for autonomous learners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Personalized modeling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825769"/>
                  </a:ext>
                </a:extLst>
              </a:tr>
              <a:tr h="6465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Arya et al. [19]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2024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UCI Portuguese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CNN-LSTM hybrid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98.45% accuracy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Spatial-temporal patterns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9235669"/>
                  </a:ext>
                </a:extLst>
              </a:tr>
              <a:tr h="6465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da-DK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Ben Said et al. [21]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2024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OULAD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Dual-path CNN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92.7% accuracy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Novel time-series imaging</a:t>
                      </a:r>
                    </a:p>
                  </a:txBody>
                  <a:tcPr marL="64657" marR="64657" marT="32328" marB="32328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0973010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BD66A63E-0A79-978D-B247-453D9096E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1557338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234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833701" cy="6046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DATASET DESCRIPTION</a:t>
            </a:r>
          </a:p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Comprehensive Student Dataset (80,000 Records)</a:t>
            </a:r>
          </a:p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Five Main Feature Categories: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Academic Information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Student ID, Age (16-28), Gender, Major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Study hours per day, Attendance percentage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Previous GPA, Exam scores</a:t>
            </a:r>
          </a:p>
          <a:p>
            <a:pPr algn="just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Digital Lifestyle Factors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Social media hours, Netflix hours, Screen time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Modern technology impact on learning</a:t>
            </a:r>
          </a:p>
          <a:p>
            <a:pPr algn="just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Physical &amp; Mental Health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Sleep hours, Exercise frequency, Diet quality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Mental health rating, Stress level, Exam anxiety (1-10 scale)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555184" y="3192513"/>
            <a:ext cx="8588423" cy="3577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50"/>
              </a:lnSpc>
            </a:pPr>
            <a:endParaRPr dirty="0"/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Family &amp; Support Systems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Family income range, Parental support/education level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Access to tutoring, Extracurricular participation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Personal Management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Motivation level, Time management score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Learning style, Study environment preferences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>
            <a:off x="3503109" y="3446946"/>
            <a:ext cx="4146460" cy="6634335"/>
          </a:xfrm>
          <a:custGeom>
            <a:avLst/>
            <a:gdLst/>
            <a:ahLst/>
            <a:cxnLst/>
            <a:rect l="l" t="t" r="r" b="b"/>
            <a:pathLst>
              <a:path w="4146460" h="6634335">
                <a:moveTo>
                  <a:pt x="0" y="0"/>
                </a:moveTo>
                <a:lnTo>
                  <a:pt x="4146460" y="0"/>
                </a:lnTo>
                <a:lnTo>
                  <a:pt x="4146460" y="6634335"/>
                </a:lnTo>
                <a:lnTo>
                  <a:pt x="0" y="66343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TextBox 4"/>
          <p:cNvSpPr txBox="1"/>
          <p:nvPr/>
        </p:nvSpPr>
        <p:spPr>
          <a:xfrm>
            <a:off x="1376334" y="830567"/>
            <a:ext cx="69294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998844" y="3398844"/>
            <a:ext cx="8260456" cy="5977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Key Components: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Input Layer: 80,000 students with multi-dimensional data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Preprocessing: Data cleaning, scaling, encoding, feature engineering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Feature Selection: Hybrid approach (Filter + Wrapper methods)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Base Models: 6 diverse ML algorithms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Meta-Learner: Multi-Layer Perceptron for optimization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Output: Performance classification with interpretability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Benefits: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Combines diverse learning approaches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Maintains model interpretability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Supports educational interventions</a:t>
            </a:r>
          </a:p>
          <a:p>
            <a:pPr algn="just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376334" y="2436819"/>
            <a:ext cx="7298703" cy="124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PROPOSED FRAMEWORK ARCHITECTURE</a:t>
            </a:r>
          </a:p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Stacking Ensemble Framework Overview</a:t>
            </a:r>
          </a:p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Pipeline Flow: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6748327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0043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FEATURE SELECTION PROCESS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Two-Phase Hybrid Selection Strategy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1: Filter Methods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Chi-Square Test: Categorical variables (major, gender, learning style)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Pearson Correlation: Linear relationships with continuous variables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Mutual Information: Non-linear dependencies and complex interactions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Selection: Top 10 features from each method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2: Wrapper Method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Recursive Feature Elimination: Uses </a:t>
            </a:r>
            <a:r>
              <a:rPr lang="en-US" sz="21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LinearRegression</a:t>
            </a: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as estimator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Performance-based evaluation: Direct contribution to accuracy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Cross-validation: Unbiased performance estimates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Union Operation: Combines all method selections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Coverage: Academic, lifestyle, psychological factors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Redundancy Analysis: Identifies overlapping features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056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45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BASE MODELS ARCHITECTURE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Six Diverse ML Base Learners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76334" y="7406353"/>
            <a:ext cx="8260456" cy="1977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Meta-Learner: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Multi-Layer Perceptron (MLP)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Dynamic weighting of base model predictions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Non-linear optimization for final results</a:t>
            </a:r>
          </a:p>
          <a:p>
            <a:pPr algn="just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9" name="جدول 8">
            <a:extLst>
              <a:ext uri="{FF2B5EF4-FFF2-40B4-BE49-F238E27FC236}">
                <a16:creationId xmlns:a16="http://schemas.microsoft.com/office/drawing/2014/main" id="{C3ACC711-C3CA-DE14-8FFD-6DFA27E1B9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69785"/>
              </p:ext>
            </p:extLst>
          </p:nvPr>
        </p:nvGraphicFramePr>
        <p:xfrm>
          <a:off x="5029200" y="3599919"/>
          <a:ext cx="8229600" cy="3087161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420613559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36391994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130169132"/>
                    </a:ext>
                  </a:extLst>
                </a:gridCol>
              </a:tblGrid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Model Type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Algorithm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Strengths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6687163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Interpretable, baseline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6686628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Regularized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Ridge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Handles multicollinearity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245036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Sparse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Lasso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Feature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4035107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Non-linear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Decision Tree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Captures interactions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1344393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Ensemble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Random Forest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Robust predictions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719758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Instance-based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K-Nearest Neighbors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Local patterns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152357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946D51C3-7739-FC6A-5410-B5C6044DE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9700" y="816016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>
            <a:off x="6391514" y="3591317"/>
            <a:ext cx="3228736" cy="3713967"/>
            <a:chOff x="0" y="0"/>
            <a:chExt cx="4304982" cy="495195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04982" cy="1179348"/>
            </a:xfrm>
            <a:custGeom>
              <a:avLst/>
              <a:gdLst/>
              <a:ahLst/>
              <a:cxnLst/>
              <a:rect l="l" t="t" r="r" b="b"/>
              <a:pathLst>
                <a:path w="4304982" h="1179348">
                  <a:moveTo>
                    <a:pt x="0" y="0"/>
                  </a:moveTo>
                  <a:lnTo>
                    <a:pt x="4304982" y="0"/>
                  </a:lnTo>
                  <a:lnTo>
                    <a:pt x="4304982" y="1179348"/>
                  </a:lnTo>
                  <a:lnTo>
                    <a:pt x="0" y="1179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Freeform 5"/>
            <p:cNvSpPr/>
            <p:nvPr/>
          </p:nvSpPr>
          <p:spPr>
            <a:xfrm>
              <a:off x="645747" y="1441190"/>
              <a:ext cx="3013487" cy="390282"/>
            </a:xfrm>
            <a:custGeom>
              <a:avLst/>
              <a:gdLst/>
              <a:ahLst/>
              <a:cxnLst/>
              <a:rect l="l" t="t" r="r" b="b"/>
              <a:pathLst>
                <a:path w="3013487" h="390282">
                  <a:moveTo>
                    <a:pt x="0" y="0"/>
                  </a:moveTo>
                  <a:lnTo>
                    <a:pt x="3013487" y="0"/>
                  </a:lnTo>
                  <a:lnTo>
                    <a:pt x="3013487" y="390282"/>
                  </a:lnTo>
                  <a:lnTo>
                    <a:pt x="0" y="390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6" name="Freeform 6"/>
            <p:cNvSpPr/>
            <p:nvPr/>
          </p:nvSpPr>
          <p:spPr>
            <a:xfrm>
              <a:off x="0" y="2456788"/>
              <a:ext cx="4304982" cy="1228918"/>
            </a:xfrm>
            <a:custGeom>
              <a:avLst/>
              <a:gdLst/>
              <a:ahLst/>
              <a:cxnLst/>
              <a:rect l="l" t="t" r="r" b="b"/>
              <a:pathLst>
                <a:path w="4304982" h="1228918">
                  <a:moveTo>
                    <a:pt x="0" y="0"/>
                  </a:moveTo>
                  <a:lnTo>
                    <a:pt x="4304982" y="0"/>
                  </a:lnTo>
                  <a:lnTo>
                    <a:pt x="4304982" y="1228918"/>
                  </a:lnTo>
                  <a:lnTo>
                    <a:pt x="0" y="12289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7" name="Freeform 7"/>
            <p:cNvSpPr/>
            <p:nvPr/>
          </p:nvSpPr>
          <p:spPr>
            <a:xfrm>
              <a:off x="645747" y="3929384"/>
              <a:ext cx="3013487" cy="1022571"/>
            </a:xfrm>
            <a:custGeom>
              <a:avLst/>
              <a:gdLst/>
              <a:ahLst/>
              <a:cxnLst/>
              <a:rect l="l" t="t" r="r" b="b"/>
              <a:pathLst>
                <a:path w="3013487" h="1022571">
                  <a:moveTo>
                    <a:pt x="0" y="0"/>
                  </a:moveTo>
                  <a:lnTo>
                    <a:pt x="3013487" y="0"/>
                  </a:lnTo>
                  <a:lnTo>
                    <a:pt x="3013487" y="1022572"/>
                  </a:lnTo>
                  <a:lnTo>
                    <a:pt x="0" y="10225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376334" y="830567"/>
            <a:ext cx="70056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15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76334" y="2436819"/>
            <a:ext cx="7318585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EVALUATION METRICS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Comprehensive Performance Assessment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Regression Metrics: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Educational Relevance: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 categorization (High/Medium/Low)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Intervention trigger thresholds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5108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16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0043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EXPERIMENTAL SETUP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Two-Phase Hybrid Selection Strategy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1: Filter Methods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Chi-Square Test: Categorical variables (major, gender, learning style)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Pearson Correlation: Linear relationships with continuous variables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Mutual Information: Non-linear dependencies and complex interactions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Selection: Top 10 features from each method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2: Wrapper Method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Recursive Feature Elimination: Uses </a:t>
            </a:r>
            <a:r>
              <a:rPr lang="en-US" sz="21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LinearRegression</a:t>
            </a: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as estimator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Performance-based evaluation: Direct contribution to accuracy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Cross-validation: Unbiased performance estimates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Union Operation: Combines all method selections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Coverage: Academic, lifestyle, psychological factors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Redundancy Analysis: Identifies overlapping features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06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EXPERIMENTAL DESIGN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Training and Validation Strategy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Configuration: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Training Set: 80% (64,000 students)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Testing Set: 20% (16,000 students)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Process Workflow: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Preprocessing Pipeline: Applied to training data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Feature Selection: Conducted on training set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Base Model Training: 6 ML algorithms independently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Meta-Learner Training: MLP on base predictions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Cross-Validation: 5-fold CV for robust estimation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Optimization: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Grid Search: Systematic parameter exploration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Hyperparameter Tuning: Model-specific optimization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82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18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235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INDIVIDUAL MODEL RESULTS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Base Model Performance Comparison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Key Observations: 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Random Forest: Best individual performance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 Models: Consistent baseline results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KNN: Struggled with high-dimensional complexity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Decision Tree: Good interpretability-performance balance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3BB7E281-14C4-1201-59D8-0096DC9132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976884"/>
              </p:ext>
            </p:extLst>
          </p:nvPr>
        </p:nvGraphicFramePr>
        <p:xfrm>
          <a:off x="4640072" y="3720603"/>
          <a:ext cx="9230042" cy="2845794"/>
        </p:xfrm>
        <a:graphic>
          <a:graphicData uri="http://schemas.openxmlformats.org/drawingml/2006/table">
            <a:tbl>
              <a:tblPr/>
              <a:tblGrid>
                <a:gridCol w="2372042">
                  <a:extLst>
                    <a:ext uri="{9D8B030D-6E8A-4147-A177-3AD203B41FA5}">
                      <a16:colId xmlns:a16="http://schemas.microsoft.com/office/drawing/2014/main" val="87338513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65840728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75179096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96927516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96499756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91678537"/>
                    </a:ext>
                  </a:extLst>
                </a:gridCol>
              </a:tblGrid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Model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RMSE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MAE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R²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Rank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1939672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17.5364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4.1877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3.1956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9318524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Ridge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17.5364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4.1877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3.1956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9917008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Lasso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17.5525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3.2079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6th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8969170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Decision Tree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17.414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4.173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3.2288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0.8714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3rd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2016874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Random Forest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17.3023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4.1596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3.2202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0.8722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8149052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K-Nearest Neighbors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24.4988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4.9496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3.8094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0.819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7th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6282136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86E15B09-5F10-FD62-6A68-8D078F30C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0233" y="1138618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3584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19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9541745" cy="7646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STACKING FRAMEWORK RESULTS</a:t>
            </a:r>
          </a:p>
          <a:p>
            <a:pPr algn="l">
              <a:lnSpc>
                <a:spcPts val="3150"/>
              </a:lnSpc>
            </a:pPr>
            <a:r>
              <a:rPr lang="en-US" sz="2100" b="1" dirty="0" err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SUPerior</a:t>
            </a: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Ensemble Performance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Stacked Model Achievement: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MSE: 17.3085 (↓ improvement from best individual)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RMSE: 4.1604 (↓ reduced error)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MAE: 3.2145 (competitive accuracy)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R²: 0.8722 (matches best individual)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 Comparison: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Key Achievement: Consistent performance with reduced variance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E7D5427B-1885-18AA-AF3A-607DEDEE14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645783"/>
              </p:ext>
            </p:extLst>
          </p:nvPr>
        </p:nvGraphicFramePr>
        <p:xfrm>
          <a:off x="5715000" y="6535647"/>
          <a:ext cx="9773857" cy="2350920"/>
        </p:xfrm>
        <a:graphic>
          <a:graphicData uri="http://schemas.openxmlformats.org/drawingml/2006/table">
            <a:tbl>
              <a:tblPr/>
              <a:tblGrid>
                <a:gridCol w="2073847">
                  <a:extLst>
                    <a:ext uri="{9D8B030D-6E8A-4147-A177-3AD203B41FA5}">
                      <a16:colId xmlns:a16="http://schemas.microsoft.com/office/drawing/2014/main" val="4170100535"/>
                    </a:ext>
                  </a:extLst>
                </a:gridCol>
                <a:gridCol w="2727642">
                  <a:extLst>
                    <a:ext uri="{9D8B030D-6E8A-4147-A177-3AD203B41FA5}">
                      <a16:colId xmlns:a16="http://schemas.microsoft.com/office/drawing/2014/main" val="2425848696"/>
                    </a:ext>
                  </a:extLst>
                </a:gridCol>
                <a:gridCol w="2914968">
                  <a:extLst>
                    <a:ext uri="{9D8B030D-6E8A-4147-A177-3AD203B41FA5}">
                      <a16:colId xmlns:a16="http://schemas.microsoft.com/office/drawing/2014/main" val="81636042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41375170"/>
                    </a:ext>
                  </a:extLst>
                </a:gridCol>
              </a:tblGrid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kern="1200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Model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kern="1200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MSE Improvement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kern="1200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RMSE Improvement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kern="1200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R² Change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5594104"/>
                  </a:ext>
                </a:extLst>
              </a:tr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vs Linear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-1.30%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-0.70%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0.17%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237367"/>
                  </a:ext>
                </a:extLst>
              </a:tr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vs Ridge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-1.30%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-0.70%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0.17%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1332721"/>
                  </a:ext>
                </a:extLst>
              </a:tr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vs Decision Tree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-0.60%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-0.30%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0.08%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878775"/>
                  </a:ext>
                </a:extLst>
              </a:tr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vs Random Forest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-0.01%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-0.02%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Tied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2540497"/>
                  </a:ext>
                </a:extLst>
              </a:tr>
              <a:tr h="3918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vs KNN</a:t>
                      </a:r>
                    </a:p>
                  </a:txBody>
                  <a:tcPr anchor="ctr">
                    <a:lnL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b="1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-29.40%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b="1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-15.90%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b="1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5.32%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007815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59D04585-CA79-8C66-18B1-EB189F707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5905722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06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20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9541745" cy="7646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FEATURE IMPORTANCE ANALYSIS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TOP Contributing Features:</a:t>
            </a:r>
          </a:p>
          <a:p>
            <a:pPr algn="l">
              <a:lnSpc>
                <a:spcPts val="3150"/>
              </a:lnSpc>
            </a:pPr>
            <a:endParaRPr lang="en-US" sz="2100" b="1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Top Contributing Features: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Insights: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Academic factors most predictive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Lifestyle and psychological factors significant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Digital habits moderate influence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EDB944EB-06D4-4DCD-617F-9F90B5F56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506548"/>
              </p:ext>
            </p:extLst>
          </p:nvPr>
        </p:nvGraphicFramePr>
        <p:xfrm>
          <a:off x="6517466" y="3848100"/>
          <a:ext cx="9515250" cy="4525962"/>
        </p:xfrm>
        <a:graphic>
          <a:graphicData uri="http://schemas.openxmlformats.org/drawingml/2006/table">
            <a:tbl>
              <a:tblPr/>
              <a:tblGrid>
                <a:gridCol w="730560">
                  <a:extLst>
                    <a:ext uri="{9D8B030D-6E8A-4147-A177-3AD203B41FA5}">
                      <a16:colId xmlns:a16="http://schemas.microsoft.com/office/drawing/2014/main" val="3062063771"/>
                    </a:ext>
                  </a:extLst>
                </a:gridCol>
                <a:gridCol w="2364097">
                  <a:extLst>
                    <a:ext uri="{9D8B030D-6E8A-4147-A177-3AD203B41FA5}">
                      <a16:colId xmlns:a16="http://schemas.microsoft.com/office/drawing/2014/main" val="4050548158"/>
                    </a:ext>
                  </a:extLst>
                </a:gridCol>
                <a:gridCol w="1578285">
                  <a:extLst>
                    <a:ext uri="{9D8B030D-6E8A-4147-A177-3AD203B41FA5}">
                      <a16:colId xmlns:a16="http://schemas.microsoft.com/office/drawing/2014/main" val="1872154815"/>
                    </a:ext>
                  </a:extLst>
                </a:gridCol>
                <a:gridCol w="1338572">
                  <a:extLst>
                    <a:ext uri="{9D8B030D-6E8A-4147-A177-3AD203B41FA5}">
                      <a16:colId xmlns:a16="http://schemas.microsoft.com/office/drawing/2014/main" val="95437499"/>
                    </a:ext>
                  </a:extLst>
                </a:gridCol>
                <a:gridCol w="3503736">
                  <a:extLst>
                    <a:ext uri="{9D8B030D-6E8A-4147-A177-3AD203B41FA5}">
                      <a16:colId xmlns:a16="http://schemas.microsoft.com/office/drawing/2014/main" val="569950211"/>
                    </a:ext>
                  </a:extLst>
                </a:gridCol>
              </a:tblGrid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Rank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Feature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Category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Impact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Educational Significance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997487"/>
                  </a:ext>
                </a:extLst>
              </a:tr>
              <a:tr h="6286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1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Previous GPA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Strong historical predictor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6519437"/>
                  </a:ext>
                </a:extLst>
              </a:tr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Study Hours/Day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Direct effort correlation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2896597"/>
                  </a:ext>
                </a:extLst>
              </a:tr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3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Attendance %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Participation importance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0425314"/>
                  </a:ext>
                </a:extLst>
              </a:tr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4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Mental Health Rating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Psychological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Well-being affects learning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8398291"/>
                  </a:ext>
                </a:extLst>
              </a:tr>
              <a:tr h="6286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5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Stress Level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Psychological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-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stress impairs performance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7898586"/>
                  </a:ext>
                </a:extLst>
              </a:tr>
              <a:tr h="6286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6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Sleep Hours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Lifestyle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Rest quality impacts cognition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5430292"/>
                  </a:ext>
                </a:extLst>
              </a:tr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7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Motivation Level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Personal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Drive for success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124560"/>
                  </a:ext>
                </a:extLst>
              </a:tr>
              <a:tr h="440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8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Time Management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Personal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Organization skills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0167707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834A0ACE-7B00-74DD-B803-77C9A272E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3075" y="16002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8918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DISCUSSION OF FINDINGS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KEY Insights and Implications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Model Performance: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Ensemble Benefit: Stacking achieves consistent high performance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Feature Hierarchy: Academic &gt; Psychological &gt; Lifestyle factors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Individual Variation: Meta-learner adapts to student profiles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Robustness: Multiple models reduce algorithm limitations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Educational Significance: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Holistic Approach: Multiple factor categories matter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Early Warning: High R² enables reliable early prediction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Actionable Insights: SHAP/LIME provide intervention guidance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Personalization: Framework adapts to diverse student needs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Practical Applications: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Resource Allocation: Targeted support distribution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Policy Development: Evidence-based educational strategies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Intervention Design: Specific factor-based support plans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778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CONCLUSION AND FUTURE WORK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22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CONCLUSION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REsearch Summary and Achievements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Key Accomplishments: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Novel Framework: Successfully integrated ML and DL in stacking ensemble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Superior Performance: Achieved R² = 0.8722, matching best individual models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Analysis: 80,000 student records with multi-dimensional features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Enhanced Interpretability: SHAP and LIME for transparent predictions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Research Impact: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Hybrid Feature Selection: Effective filter + wrapper methodology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Diverse Base Models: 6 ML algorithms capturing different patterns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Advanced Meta-Learning: MLP optimization of ensemble predictions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Practical Framework: Actionable insights for educational institutions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Validation Results: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Framework demonstrates reliable prediction performance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Interpretability supports practical educational applications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Scalable methodology for diverse educational contexts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854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CONCLUSION AND FUTURE WORK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646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FUTURE WORK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REsearch Extensions and Improvements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Technical Enhancements: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Advanced Architectures: Transformer-based meta-learners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Temporal Modeling: RNN/LSTM for longitudinal tracking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Multi-Modal Integration: Text-based feedback and behavioral patterns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Real-Time Prediction: Continuous student monitoring optimization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and Application: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Longitudinal Studies: Multi-semester student tracking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Multi-Institutional: Cross-institutional validation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Cross-Cultural: Different educational system adaptation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LMS Integration: Real-world learning management system data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Research Directions: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Causal Analysis: Beyond correlation to causation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Bias Mitigation: Fairness across diverse populations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Privacy Preservation: Federated learning approaches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Automated Interventions: AI-driven recommendation systems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24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04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(1/3)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FOundation Literature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[1] Hernández-García, Á., et al. (2024). Exploring the relationship between LMS interactions and academic performance. Computers in Human Behavior, 155, 108183.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[2] Guo, B., et al. (2015). Predicting students' performance in educational data mining. IEEE International Symposium on Educational Technology.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[3] Isljamović, S., &amp; Suknović, M. (2014). Predicting students' academic performance using artificial neural network. The Eurasia Proceedings of Educational and Social Sciences, 1, 68-72.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[4] Alnasyan, B., et al. (2024). The power of deep learning techniques for predicting student performance in virtual learning environments. Computers and Education: Artificial Intelligence, 6, 100231.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[5] Alshabandar, R., et al. (2022). A flexible feature selection approach for predicting students' academic performance in online learning. Computers and Electrical Engineering, 99, 107761.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[6] Abid, M., et al. (2025). Explainable AI methods for predicting student grades and improving academic success. Journal of Information Systems and Education Management, 10(2), 45-59.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04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(2/3)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RECEnt ML/DL Studies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[14] Wang, J., &amp; Yu, Y. (2025). Machine learning approach to student performance prediction of online learning. PLOS ONE, 20(1), e0299018.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[15] Althaqafi, T., et al. (2025). Enhancing student performance prediction: The role of class imbalance handling in machine learning models. Discover Computing, 28(1), 79.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[16] Sandeepa, A. G. R., &amp; Mohottala, S. (2025). Evaluation of machine learning models in student academic performance prediction. IEEE ICARC Conference.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[18] Yuan, J., et al. (2024). Integrating behavior analysis with machine learning to predict online learning performance. arXiv:2406.11847.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[19] Arya, M., et al. (2024). A CNN-LSTM-based deep learning model for early prediction of students' performance. International Journal on Smart Sensing and Intelligent Systems.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[20] Adefemi, K. O., et al. (2025). Hybrid deep learning models for predicting student academic performance. Mathematical and Computational Applications, 30(3), 59.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26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684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(3/3)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ADVANCED AI And Educational Analytics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[24] Neshaei, S. P., et al. (2024). Towards modeling learner performance with large language models. arXiv:2403.14661.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[25] Zhang, L., et al. (2024). Predicting learning performance with large language models: A study in adult literacy. International Conference on Human-Computer Interaction, 333-353.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[30] Yang, Y., et al. (2025). Student academic performance prediction via hypergraph and TabNet. Journal of Big Data, 12(1), 119.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[31] Peng, T., et al. (2023). CLGT: A graph transformer for student performance prediction in collaborative learning. AAAI Conference on Artificial Intelligence, 15947-15954.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[32] Yang, Y., et al. (2024). Framelet-based dual hypergraph neural networks for student performance prediction. International Journal of Machine Learning and Cybernetics, 15(9), 3863-3877.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477010" y="-1571600"/>
            <a:ext cx="19177100" cy="10470124"/>
          </a:xfrm>
          <a:custGeom>
            <a:avLst/>
            <a:gdLst/>
            <a:ahLst/>
            <a:cxnLst/>
            <a:rect l="l" t="t" r="r" b="b"/>
            <a:pathLst>
              <a:path w="19177100" h="10470124">
                <a:moveTo>
                  <a:pt x="19177100" y="0"/>
                </a:moveTo>
                <a:lnTo>
                  <a:pt x="0" y="0"/>
                </a:lnTo>
                <a:lnTo>
                  <a:pt x="0" y="10470124"/>
                </a:lnTo>
                <a:lnTo>
                  <a:pt x="19177100" y="10470124"/>
                </a:lnTo>
                <a:lnTo>
                  <a:pt x="19177100" y="0"/>
                </a:lnTo>
                <a:close/>
              </a:path>
            </a:pathLst>
          </a:custGeom>
          <a:blipFill>
            <a:blip r:embed="rId2">
              <a:alphaModFix amt="80000"/>
            </a:blip>
            <a:stretch>
              <a:fillRect l="-8158" r="-13167"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>
            <a:off x="0" y="5762772"/>
            <a:ext cx="18288000" cy="4524228"/>
            <a:chOff x="0" y="0"/>
            <a:chExt cx="9345646" cy="231199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345647" cy="2311999"/>
            </a:xfrm>
            <a:custGeom>
              <a:avLst/>
              <a:gdLst/>
              <a:ahLst/>
              <a:cxnLst/>
              <a:rect l="l" t="t" r="r" b="b"/>
              <a:pathLst>
                <a:path w="9345647" h="2311999">
                  <a:moveTo>
                    <a:pt x="0" y="0"/>
                  </a:moveTo>
                  <a:lnTo>
                    <a:pt x="9345647" y="0"/>
                  </a:lnTo>
                  <a:lnTo>
                    <a:pt x="9345647" y="2311999"/>
                  </a:lnTo>
                  <a:lnTo>
                    <a:pt x="0" y="2311999"/>
                  </a:lnTo>
                  <a:close/>
                </a:path>
              </a:pathLst>
            </a:custGeom>
            <a:gradFill rotWithShape="1">
              <a:gsLst>
                <a:gs pos="0">
                  <a:srgbClr val="151037">
                    <a:alpha val="0"/>
                  </a:srgbClr>
                </a:gs>
                <a:gs pos="50000">
                  <a:srgbClr val="151037">
                    <a:alpha val="100000"/>
                  </a:srgbClr>
                </a:gs>
                <a:gs pos="100000">
                  <a:srgbClr val="151037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9345646" cy="23786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10800000">
            <a:off x="508288" y="6943925"/>
            <a:ext cx="8134037" cy="2907099"/>
            <a:chOff x="0" y="0"/>
            <a:chExt cx="4156706" cy="148560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156706" cy="1485604"/>
            </a:xfrm>
            <a:custGeom>
              <a:avLst/>
              <a:gdLst/>
              <a:ahLst/>
              <a:cxnLst/>
              <a:rect l="l" t="t" r="r" b="b"/>
              <a:pathLst>
                <a:path w="4156706" h="1485604">
                  <a:moveTo>
                    <a:pt x="0" y="0"/>
                  </a:moveTo>
                  <a:lnTo>
                    <a:pt x="4156706" y="0"/>
                  </a:lnTo>
                  <a:lnTo>
                    <a:pt x="4156706" y="1485604"/>
                  </a:lnTo>
                  <a:lnTo>
                    <a:pt x="0" y="1485604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5347D9">
                    <a:alpha val="74500"/>
                  </a:srgbClr>
                </a:gs>
              </a:gsLst>
              <a:lin ang="2700000"/>
            </a:gradFill>
            <a:ln w="47625" cap="sq">
              <a:gradFill>
                <a:gsLst>
                  <a:gs pos="0">
                    <a:srgbClr val="5347D9">
                      <a:alpha val="0"/>
                    </a:srgbClr>
                  </a:gs>
                  <a:gs pos="100000">
                    <a:srgbClr val="6153FF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4156706" cy="15522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508288" y="6500045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0" name="Freeform 10"/>
          <p:cNvSpPr/>
          <p:nvPr/>
        </p:nvSpPr>
        <p:spPr>
          <a:xfrm>
            <a:off x="2876163" y="9388094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1" name="Freeform 11"/>
          <p:cNvSpPr/>
          <p:nvPr/>
        </p:nvSpPr>
        <p:spPr>
          <a:xfrm>
            <a:off x="11264429" y="9116045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TextBox 12"/>
          <p:cNvSpPr txBox="1"/>
          <p:nvPr/>
        </p:nvSpPr>
        <p:spPr>
          <a:xfrm>
            <a:off x="10161765" y="3434413"/>
            <a:ext cx="585410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670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27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36650" y="7397352"/>
            <a:ext cx="7497750" cy="1904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750"/>
              </a:lnSpc>
            </a:pP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Rami Mohammad AbuLaban (ID: 233000631)</a:t>
            </a:r>
          </a:p>
          <a:p>
            <a:pPr algn="just">
              <a:lnSpc>
                <a:spcPts val="3750"/>
              </a:lnSpc>
            </a:pP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Khaled Ayman </a:t>
            </a:r>
            <a:r>
              <a:rPr lang="en-US" sz="2500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Alnbrees</a:t>
            </a: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         (ID: 241001469)</a:t>
            </a:r>
          </a:p>
          <a:p>
            <a:pPr algn="just">
              <a:lnSpc>
                <a:spcPts val="3750"/>
              </a:lnSpc>
            </a:pP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Mohammed </a:t>
            </a:r>
            <a:r>
              <a:rPr lang="en-US" sz="2500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Nafeth</a:t>
            </a: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Mansour (ID: 241000459)</a:t>
            </a:r>
          </a:p>
          <a:p>
            <a:pPr algn="just">
              <a:lnSpc>
                <a:spcPts val="3750"/>
              </a:lnSpc>
            </a:pP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Khalid Jamal Al </a:t>
            </a:r>
            <a:r>
              <a:rPr lang="en-US" sz="2500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Zaqzouq</a:t>
            </a:r>
            <a:r>
              <a:rPr lang="en-US" sz="25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       (ID: 241001334)</a:t>
            </a:r>
          </a:p>
        </p:txBody>
      </p:sp>
      <p:sp>
        <p:nvSpPr>
          <p:cNvPr id="15" name="Freeform 15"/>
          <p:cNvSpPr/>
          <p:nvPr/>
        </p:nvSpPr>
        <p:spPr>
          <a:xfrm>
            <a:off x="13504436" y="321885"/>
            <a:ext cx="4369658" cy="1964716"/>
          </a:xfrm>
          <a:custGeom>
            <a:avLst/>
            <a:gdLst/>
            <a:ahLst/>
            <a:cxnLst/>
            <a:rect l="l" t="t" r="r" b="b"/>
            <a:pathLst>
              <a:path w="4369658" h="1964716">
                <a:moveTo>
                  <a:pt x="0" y="0"/>
                </a:moveTo>
                <a:lnTo>
                  <a:pt x="4369658" y="0"/>
                </a:lnTo>
                <a:lnTo>
                  <a:pt x="4369658" y="1964716"/>
                </a:lnTo>
                <a:lnTo>
                  <a:pt x="0" y="19647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6" name="TextBox 16"/>
          <p:cNvSpPr txBox="1"/>
          <p:nvPr/>
        </p:nvSpPr>
        <p:spPr>
          <a:xfrm>
            <a:off x="11441708" y="8988731"/>
            <a:ext cx="4879337" cy="5711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46"/>
              </a:lnSpc>
              <a:spcBef>
                <a:spcPct val="0"/>
              </a:spcBef>
            </a:pPr>
            <a:r>
              <a:rPr lang="en-US" sz="4006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Dr. Wesam Ahmed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2597</Words>
  <Application>Microsoft Office PowerPoint</Application>
  <PresentationFormat>مخصص</PresentationFormat>
  <Paragraphs>602</Paragraphs>
  <Slides>27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27</vt:i4>
      </vt:variant>
    </vt:vector>
  </HeadingPairs>
  <TitlesOfParts>
    <vt:vector size="37" baseType="lpstr">
      <vt:lpstr>Montserrat Bold</vt:lpstr>
      <vt:lpstr>Aptos</vt:lpstr>
      <vt:lpstr>Poppins Bold</vt:lpstr>
      <vt:lpstr>Poppins</vt:lpstr>
      <vt:lpstr>Open Sans</vt:lpstr>
      <vt:lpstr>Poppins Light</vt:lpstr>
      <vt:lpstr>Calibri</vt:lpstr>
      <vt:lpstr>Arial</vt:lpstr>
      <vt:lpstr>Montserrat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Novel Stacking Framework for Student Success Prediction Using Combined Machine Learning and Deep Learning Approaches</dc:title>
  <cp:lastModifiedBy>Rami AbuLaban</cp:lastModifiedBy>
  <cp:revision>4</cp:revision>
  <dcterms:created xsi:type="dcterms:W3CDTF">2006-08-16T00:00:00Z</dcterms:created>
  <dcterms:modified xsi:type="dcterms:W3CDTF">2025-08-31T18:50:07Z</dcterms:modified>
  <dc:identifier>DAGxitd154g</dc:identifier>
</cp:coreProperties>
</file>