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20.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11.xml" ContentType="application/vnd.openxmlformats-officedocument.presentationml.slide+xml"/>
  <Override PartName="/ppt/slides/slide17.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Layouts/slideLayout17.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480" r:id="rId2"/>
    <p:sldId id="303" r:id="rId3"/>
    <p:sldId id="313" r:id="rId4"/>
    <p:sldId id="276" r:id="rId5"/>
    <p:sldId id="701" r:id="rId6"/>
    <p:sldId id="702" r:id="rId7"/>
    <p:sldId id="752" r:id="rId8"/>
    <p:sldId id="755" r:id="rId9"/>
    <p:sldId id="741" r:id="rId10"/>
    <p:sldId id="742" r:id="rId11"/>
    <p:sldId id="743" r:id="rId12"/>
    <p:sldId id="744" r:id="rId13"/>
    <p:sldId id="745" r:id="rId14"/>
    <p:sldId id="746" r:id="rId15"/>
    <p:sldId id="747" r:id="rId16"/>
    <p:sldId id="748" r:id="rId17"/>
    <p:sldId id="749" r:id="rId18"/>
    <p:sldId id="750" r:id="rId19"/>
    <p:sldId id="751"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701"/>
            <p14:sldId id="702"/>
            <p14:sldId id="752"/>
            <p14:sldId id="755"/>
            <p14:sldId id="741"/>
            <p14:sldId id="742"/>
            <p14:sldId id="743"/>
            <p14:sldId id="744"/>
            <p14:sldId id="745"/>
            <p14:sldId id="746"/>
            <p14:sldId id="747"/>
            <p14:sldId id="748"/>
            <p14:sldId id="749"/>
            <p14:sldId id="750"/>
            <p14:sldId id="75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0" d="100"/>
          <a:sy n="80" d="100"/>
        </p:scale>
        <p:origin x="1758" y="714"/>
      </p:cViewPr>
      <p:guideLst/>
    </p:cSldViewPr>
  </p:slideViewPr>
  <p:notesTextViewPr>
    <p:cViewPr>
      <p:scale>
        <a:sx n="1" d="1"/>
        <a:sy n="1" d="1"/>
      </p:scale>
      <p:origin x="0" y="0"/>
    </p:cViewPr>
  </p:notesTextViewPr>
  <p:sorterViewPr>
    <p:cViewPr varScale="1">
      <p:scale>
        <a:sx n="100" d="100"/>
        <a:sy n="100" d="100"/>
      </p:scale>
      <p:origin x="0" y="-37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customXml" Target="../customXml/item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3452978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722912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96899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2.vml"/><Relationship Id="rId6" Type="http://schemas.openxmlformats.org/officeDocument/2006/relationships/oleObject" Target="../embeddings/oleObject2.bin"/><Relationship Id="rId5" Type="http://schemas.openxmlformats.org/officeDocument/2006/relationships/image" Target="../media/image3.pn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ar-EG" sz="2400" dirty="0" smtClean="0">
                <a:latin typeface="Times New Roman" panose="02020603050405020304" pitchFamily="18" charset="0"/>
                <a:cs typeface="Times New Roman" panose="02020603050405020304" pitchFamily="18" charset="0"/>
              </a:rPr>
              <a:t>اعداد  د. الفيصل عبدالحميد</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085420" y="2497454"/>
            <a:ext cx="3264035" cy="707886"/>
          </a:xfrm>
          <a:prstGeom prst="rect">
            <a:avLst/>
          </a:prstGeom>
          <a:noFill/>
        </p:spPr>
        <p:txBody>
          <a:bodyPr wrap="none" rtlCol="0">
            <a:spAutoFit/>
          </a:bodyPr>
          <a:lstStyle/>
          <a:p>
            <a:r>
              <a:rPr lang="ar-EG" sz="4000" b="1" dirty="0" smtClean="0">
                <a:solidFill>
                  <a:srgbClr val="00B0F0"/>
                </a:solidFill>
                <a:latin typeface="Times New Roman" panose="02020603050405020304" pitchFamily="18" charset="0"/>
                <a:cs typeface="Times New Roman" panose="02020603050405020304" pitchFamily="18" charset="0"/>
              </a:rPr>
              <a:t>الاحتمال والاحصاء</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Times New Roman" panose="02020603050405020304" pitchFamily="18" charset="0"/>
                <a:cs typeface="Times New Roman" panose="02020603050405020304" pitchFamily="18" charset="0"/>
              </a:rPr>
              <a:t>المحاضرة التوجيهية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50800"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ar-EG" sz="2000" dirty="0" smtClean="0">
                <a:latin typeface="Times New Roman" panose="02020603050405020304" pitchFamily="18" charset="0"/>
                <a:cs typeface="Times New Roman" panose="02020603050405020304" pitchFamily="18" charset="0"/>
              </a:rPr>
              <a:t>الاحتمال والاحصاء</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679199" y="3048189"/>
            <a:ext cx="3571812" cy="769441"/>
          </a:xfrm>
          <a:prstGeom prst="rect">
            <a:avLst/>
          </a:prstGeom>
          <a:noFill/>
        </p:spPr>
        <p:txBody>
          <a:bodyPr wrap="non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الاحتمال والاحصاء</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Times New Roman" panose="02020603050405020304" pitchFamily="18" charset="0"/>
                <a:cs typeface="Times New Roman" panose="02020603050405020304" pitchFamily="18" charset="0"/>
              </a:rPr>
              <a:t>المحاضرة التوجيهية</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750800"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ar-EG" sz="2000" dirty="0" smtClean="0">
                <a:latin typeface="Times New Roman" panose="02020603050405020304" pitchFamily="18" charset="0"/>
                <a:cs typeface="Times New Roman" panose="02020603050405020304" pitchFamily="18" charset="0"/>
              </a:rPr>
              <a:t>الاحتمال والاحصاء</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ar-EG" sz="2800" b="1" dirty="0" smtClean="0">
                <a:solidFill>
                  <a:srgbClr val="00B0F0"/>
                </a:solidFill>
                <a:latin typeface="Times New Roman" panose="02020603050405020304" pitchFamily="18" charset="0"/>
                <a:cs typeface="Times New Roman" panose="02020603050405020304" pitchFamily="18" charset="0"/>
              </a:rPr>
              <a:t>د. الفيصل عبدالحميد</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pPr algn="r"/>
            <a:r>
              <a:rPr lang="ar-EG" sz="2800" b="1" dirty="0" smtClean="0">
                <a:solidFill>
                  <a:srgbClr val="00B0F0"/>
                </a:solidFill>
                <a:latin typeface="Times New Roman" panose="02020603050405020304" pitchFamily="18" charset="0"/>
                <a:cs typeface="Times New Roman" panose="02020603050405020304" pitchFamily="18" charset="0"/>
              </a:rPr>
              <a:t>محتوى المقرر</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4527402C-3F97-690D-9C20-A459E375AEB7}"/>
              </a:ext>
            </a:extLst>
          </p:cNvPr>
          <p:cNvSpPr txBox="1"/>
          <p:nvPr/>
        </p:nvSpPr>
        <p:spPr>
          <a:xfrm>
            <a:off x="3598250" y="2495028"/>
            <a:ext cx="8417320" cy="3139321"/>
          </a:xfrm>
          <a:prstGeom prst="rect">
            <a:avLst/>
          </a:prstGeom>
          <a:noFill/>
        </p:spPr>
        <p:txBody>
          <a:bodyPr wrap="square" rtlCol="0">
            <a:spAutoFit/>
          </a:bodyPr>
          <a:lstStyle/>
          <a:p>
            <a:pPr lvl="0" algn="r"/>
            <a:r>
              <a:rPr lang="en-US" dirty="0" smtClean="0">
                <a:latin typeface="Times New Roman" panose="02020603050405020304" pitchFamily="18" charset="0"/>
                <a:cs typeface="Times New Roman" panose="02020603050405020304" pitchFamily="18" charset="0"/>
              </a:rPr>
              <a:t> </a:t>
            </a:r>
            <a:r>
              <a:rPr lang="ar-EG" dirty="0"/>
              <a:t>الفصل الأول: مقدمة في الإحصاء</a:t>
            </a:r>
          </a:p>
          <a:p>
            <a:pPr lvl="0" algn="r"/>
            <a:r>
              <a:rPr lang="ar-EG" dirty="0"/>
              <a:t>الفصل الثاني: الإحصاء الوصفي</a:t>
            </a:r>
          </a:p>
          <a:p>
            <a:pPr lvl="0" algn="r"/>
            <a:r>
              <a:rPr lang="ar-EG" dirty="0"/>
              <a:t>الفصل الثالث: </a:t>
            </a:r>
            <a:r>
              <a:rPr lang="ar-EG" dirty="0" smtClean="0"/>
              <a:t>الاحتمال</a:t>
            </a:r>
            <a:endParaRPr lang="ar-EG" dirty="0"/>
          </a:p>
          <a:p>
            <a:pPr lvl="0" algn="r"/>
            <a:r>
              <a:rPr lang="ar-EG" dirty="0"/>
              <a:t>الفصل الرابع: التوزيعات الاحتمالية المنفصلة</a:t>
            </a:r>
          </a:p>
          <a:p>
            <a:pPr lvl="0" algn="r"/>
            <a:r>
              <a:rPr lang="ar-EG" dirty="0"/>
              <a:t>الفصل الخامس: التوزيعات الاحتمالية الطبيعية</a:t>
            </a:r>
          </a:p>
          <a:p>
            <a:pPr lvl="0" algn="r"/>
            <a:r>
              <a:rPr lang="ar-EG" dirty="0"/>
              <a:t>الفصل السادس: فترات الثقة</a:t>
            </a:r>
          </a:p>
          <a:p>
            <a:pPr lvl="0" algn="r"/>
            <a:r>
              <a:rPr lang="ar-EG" dirty="0"/>
              <a:t>الفصل السابع: اختبار الفرضيات بعينة واحدة</a:t>
            </a:r>
          </a:p>
          <a:p>
            <a:pPr lvl="0" algn="r"/>
            <a:r>
              <a:rPr lang="ar-EG" dirty="0"/>
              <a:t>الفصل الثامن: اختبار الفرضيات بعينتين</a:t>
            </a:r>
          </a:p>
          <a:p>
            <a:pPr lvl="0" algn="r"/>
            <a:r>
              <a:rPr lang="ar-EG" dirty="0"/>
              <a:t>الفصل التاسع: الارتباط والانحدار</a:t>
            </a:r>
          </a:p>
          <a:p>
            <a:pPr lvl="0" algn="r"/>
            <a:r>
              <a:rPr lang="ar-EG" dirty="0"/>
              <a:t>الفصل العاشر: </a:t>
            </a:r>
            <a:r>
              <a:rPr lang="ar-EG" dirty="0" smtClean="0"/>
              <a:t>اختبارات كاي تربيع  والتوزيع   </a:t>
            </a:r>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3938017927"/>
              </p:ext>
            </p:extLst>
          </p:nvPr>
        </p:nvGraphicFramePr>
        <p:xfrm>
          <a:off x="8283985" y="4967110"/>
          <a:ext cx="304464" cy="314487"/>
        </p:xfrm>
        <a:graphic>
          <a:graphicData uri="http://schemas.openxmlformats.org/presentationml/2006/ole">
            <mc:AlternateContent xmlns:mc="http://schemas.openxmlformats.org/markup-compatibility/2006">
              <mc:Choice xmlns:v="urn:schemas-microsoft-com:vml" Requires="v">
                <p:oleObj spid="_x0000_s1039" name="Equation" r:id="rId6" imgW="164880" imgH="164880" progId="Equation.DSMT4">
                  <p:embed/>
                </p:oleObj>
              </mc:Choice>
              <mc:Fallback>
                <p:oleObj name="Equation" r:id="rId6" imgW="164880" imgH="164880" progId="Equation.DSMT4">
                  <p:embed/>
                  <p:pic>
                    <p:nvPicPr>
                      <p:cNvPr id="0" name=""/>
                      <p:cNvPicPr/>
                      <p:nvPr/>
                    </p:nvPicPr>
                    <p:blipFill>
                      <a:blip r:embed="rId7"/>
                      <a:stretch>
                        <a:fillRect/>
                      </a:stretch>
                    </p:blipFill>
                    <p:spPr>
                      <a:xfrm>
                        <a:off x="8283985" y="4967110"/>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39274"/>
    </mc:Choice>
    <mc:Fallback xmlns="">
      <p:transition spd="slow" advTm="3927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4402666" y="1176022"/>
            <a:ext cx="4526843"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طريقة التقييم</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50976E4-0CF2-BA00-34CA-2F9419409B9E}"/>
              </a:ext>
            </a:extLst>
          </p:cNvPr>
          <p:cNvSpPr txBox="1"/>
          <p:nvPr/>
        </p:nvSpPr>
        <p:spPr>
          <a:xfrm>
            <a:off x="911577" y="2053177"/>
            <a:ext cx="10541000" cy="3416320"/>
          </a:xfrm>
          <a:prstGeom prst="rect">
            <a:avLst/>
          </a:prstGeom>
          <a:noFill/>
        </p:spPr>
        <p:txBody>
          <a:bodyPr wrap="square" rtlCol="0">
            <a:spAutoFit/>
          </a:bodyPr>
          <a:lstStyle/>
          <a:p>
            <a:pPr lvl="0" algn="r">
              <a:lnSpc>
                <a:spcPct val="200000"/>
              </a:lnSpc>
            </a:pPr>
            <a:r>
              <a:rPr lang="ar-EG" dirty="0" smtClean="0"/>
              <a:t>اختبارات  قصيرة</a:t>
            </a:r>
            <a:endParaRPr lang="ar-EG" dirty="0"/>
          </a:p>
          <a:p>
            <a:pPr lvl="0" algn="r">
              <a:lnSpc>
                <a:spcPct val="200000"/>
              </a:lnSpc>
            </a:pPr>
            <a:r>
              <a:rPr lang="ar-EG" dirty="0"/>
              <a:t>80% </a:t>
            </a:r>
            <a:r>
              <a:rPr lang="ar-EG" dirty="0" smtClean="0"/>
              <a:t>من الدرجات</a:t>
            </a:r>
            <a:endParaRPr lang="ar-EG" dirty="0"/>
          </a:p>
          <a:p>
            <a:pPr lvl="0" algn="r">
              <a:lnSpc>
                <a:spcPct val="200000"/>
              </a:lnSpc>
            </a:pPr>
            <a:r>
              <a:rPr lang="ar-EG" dirty="0"/>
              <a:t>عدد الامتحانات القصيرة 10 (اسبوعيا)</a:t>
            </a:r>
          </a:p>
          <a:p>
            <a:pPr lvl="0" algn="r">
              <a:lnSpc>
                <a:spcPct val="200000"/>
              </a:lnSpc>
            </a:pPr>
            <a:r>
              <a:rPr lang="ar-EG" dirty="0"/>
              <a:t>8 درجات لكل اختبار قصير</a:t>
            </a:r>
          </a:p>
          <a:p>
            <a:pPr lvl="0" algn="r">
              <a:lnSpc>
                <a:spcPct val="200000"/>
              </a:lnSpc>
            </a:pPr>
            <a:r>
              <a:rPr lang="ar-EG" dirty="0"/>
              <a:t>20% الاختبار النهائي</a:t>
            </a:r>
            <a:endParaRPr lang="en-US" dirty="0" smtClean="0">
              <a:solidFill>
                <a:srgbClr val="2D3956"/>
              </a:solidFill>
              <a:latin typeface="Times New Roman" panose="02020603050405020304" pitchFamily="18" charset="0"/>
              <a:cs typeface="Times New Roman" panose="02020603050405020304" pitchFamily="18" charset="0"/>
            </a:endParaRPr>
          </a:p>
          <a:p>
            <a:pPr algn="r"/>
            <a:endParaRPr lang="en-US" dirty="0">
              <a:solidFill>
                <a:srgbClr val="2D3956"/>
              </a:solidFill>
              <a:latin typeface="Times New Roman" panose="02020603050405020304" pitchFamily="18" charset="0"/>
              <a:cs typeface="Times New Roman" panose="02020603050405020304" pitchFamily="18" charset="0"/>
            </a:endParaRPr>
          </a:p>
          <a:p>
            <a:pPr algn="r"/>
            <a:endParaRPr lang="en-US"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100173" y="1572766"/>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الكتاب </a:t>
            </a:r>
            <a:r>
              <a:rPr lang="ar-EG" sz="2800" b="1" dirty="0" smtClean="0">
                <a:latin typeface="Times New Roman" panose="02020603050405020304" pitchFamily="18" charset="0"/>
                <a:cs typeface="Times New Roman" panose="02020603050405020304" pitchFamily="18" charset="0"/>
              </a:rPr>
              <a:t>الجامعي </a:t>
            </a:r>
            <a:r>
              <a:rPr lang="ar-EG" sz="2800" b="1" dirty="0">
                <a:latin typeface="Times New Roman" panose="02020603050405020304" pitchFamily="18" charset="0"/>
                <a:cs typeface="Times New Roman" panose="02020603050405020304" pitchFamily="18" charset="0"/>
              </a:rPr>
              <a:t>المطلوب</a:t>
            </a:r>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1874165" y="2645092"/>
            <a:ext cx="9290546" cy="1754326"/>
          </a:xfrm>
          <a:prstGeom prst="rect">
            <a:avLst/>
          </a:prstGeom>
          <a:noFill/>
        </p:spPr>
        <p:txBody>
          <a:bodyPr wrap="square" rtlCol="0">
            <a:spAutoFit/>
          </a:bodyPr>
          <a:lstStyle/>
          <a:p>
            <a:pPr marL="285750" lvl="0" indent="-285750">
              <a:buFont typeface="Arial" panose="020B0604020202020204" pitchFamily="34" charset="0"/>
              <a:buChar char="•"/>
            </a:pPr>
            <a:r>
              <a:rPr lang="en-US" sz="2400" dirty="0" smtClean="0"/>
              <a:t>Introduction </a:t>
            </a:r>
            <a:r>
              <a:rPr lang="en-US" sz="2400" dirty="0"/>
              <a:t>to probability, statistics, and random processes</a:t>
            </a:r>
          </a:p>
          <a:p>
            <a:pPr lvl="0"/>
            <a:r>
              <a:rPr lang="en-US" sz="2400" dirty="0" smtClean="0"/>
              <a:t>           </a:t>
            </a:r>
          </a:p>
          <a:p>
            <a:pPr lvl="0"/>
            <a:r>
              <a:rPr lang="en-US" sz="2400" i="1" dirty="0"/>
              <a:t> </a:t>
            </a:r>
            <a:r>
              <a:rPr lang="en-US" sz="2400" i="1" dirty="0" smtClean="0"/>
              <a:t>                                         H</a:t>
            </a:r>
            <a:r>
              <a:rPr lang="en-US" sz="2400" i="1" dirty="0"/>
              <a:t>. </a:t>
            </a:r>
            <a:r>
              <a:rPr lang="en-US" sz="2400" i="1" dirty="0" err="1"/>
              <a:t>Pishro</a:t>
            </a:r>
            <a:r>
              <a:rPr lang="en-US" sz="2400" i="1" dirty="0"/>
              <a:t>-Nik</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74015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4488014" y="1345306"/>
            <a:ext cx="6084711" cy="523220"/>
          </a:xfrm>
          <a:prstGeom prst="rect">
            <a:avLst/>
          </a:prstGeom>
          <a:noFill/>
        </p:spPr>
        <p:txBody>
          <a:bodyPr wrap="square" rtlCol="0">
            <a:spAutoFit/>
          </a:bodyPr>
          <a:lstStyle/>
          <a:p>
            <a:pPr algn="ctr"/>
            <a:r>
              <a:rPr lang="ar-EG" sz="2800" b="1" dirty="0" smtClean="0">
                <a:latin typeface="Times New Roman" panose="02020603050405020304" pitchFamily="18" charset="0"/>
                <a:cs typeface="Times New Roman" panose="02020603050405020304" pitchFamily="18" charset="0"/>
              </a:rPr>
              <a:t>الاحتمال والاحصاء</a:t>
            </a:r>
            <a:endParaRPr lang="en-US" altLang="en-US" sz="2800" b="1"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Rectangle 9">
            <a:extLst>
              <a:ext uri="{FF2B5EF4-FFF2-40B4-BE49-F238E27FC236}">
                <a16:creationId xmlns:a16="http://schemas.microsoft.com/office/drawing/2014/main" id="{0AC2650A-C51A-9ACB-723B-68D89C868D01}"/>
              </a:ext>
            </a:extLst>
          </p:cNvPr>
          <p:cNvSpPr/>
          <p:nvPr/>
        </p:nvSpPr>
        <p:spPr>
          <a:xfrm>
            <a:off x="2267854" y="3028331"/>
            <a:ext cx="7880857" cy="2345001"/>
          </a:xfrm>
          <a:prstGeom prst="rect">
            <a:avLst/>
          </a:prstGeom>
        </p:spPr>
        <p:txBody>
          <a:bodyPr wrap="square">
            <a:spAutoFit/>
          </a:bodyPr>
          <a:lstStyle/>
          <a:p>
            <a:pPr>
              <a:lnSpc>
                <a:spcPct val="150000"/>
              </a:lnSpc>
            </a:pPr>
            <a:r>
              <a:rPr lang="en-US" sz="2000" b="1" dirty="0"/>
              <a:t>Statistical knowledge</a:t>
            </a:r>
            <a:endParaRPr lang="ar-EG" sz="2000" b="1" dirty="0" smtClean="0"/>
          </a:p>
          <a:p>
            <a:pPr algn="r">
              <a:lnSpc>
                <a:spcPct val="150000"/>
              </a:lnSpc>
            </a:pPr>
            <a:r>
              <a:rPr lang="ar-EG" sz="2000" b="1" dirty="0" smtClean="0"/>
              <a:t>تساعدك </a:t>
            </a:r>
            <a:r>
              <a:rPr lang="ar-EG" sz="2000" b="1" dirty="0"/>
              <a:t>المعرفة الإحصائية على استخدام الأساليب المناسبة لجمع البيانات، وتوظيف التحليلات الصحيحة، وعرض النتائج بشكل فعال.</a:t>
            </a:r>
          </a:p>
          <a:p>
            <a:pPr algn="r">
              <a:lnSpc>
                <a:spcPct val="150000"/>
              </a:lnSpc>
            </a:pPr>
            <a:r>
              <a:rPr lang="ar-EG" sz="2000" b="1" dirty="0"/>
              <a:t>تعد الإحصائيات عملية حاسمة وراء كيفية تحقيقنا للاكتشافات في العلوم واتخاذ القرارات بناءً على البيانات والتنبؤات.</a:t>
            </a: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7523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027287" y="1083696"/>
            <a:ext cx="6084711"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Probability and Statistics</a:t>
            </a:r>
            <a:endParaRPr lang="en-US" altLang="en-US" sz="2800" b="1"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0AC2650A-C51A-9ACB-723B-68D89C868D01}"/>
              </a:ext>
            </a:extLst>
          </p:cNvPr>
          <p:cNvSpPr/>
          <p:nvPr/>
        </p:nvSpPr>
        <p:spPr>
          <a:xfrm>
            <a:off x="6344356" y="2347964"/>
            <a:ext cx="5441244" cy="1471004"/>
          </a:xfrm>
          <a:prstGeom prst="rect">
            <a:avLst/>
          </a:prstGeom>
        </p:spPr>
        <p:txBody>
          <a:bodyPr wrap="square">
            <a:spAutoFit/>
          </a:bodyPr>
          <a:lstStyle/>
          <a:p>
            <a:pPr algn="r">
              <a:lnSpc>
                <a:spcPct val="150000"/>
              </a:lnSpc>
            </a:pPr>
            <a:r>
              <a:rPr lang="en-US" sz="2000" b="1" dirty="0" smtClean="0"/>
              <a:t>Statistics</a:t>
            </a:r>
            <a:r>
              <a:rPr lang="ar-EG" sz="2000" b="1" dirty="0" smtClean="0"/>
              <a:t> </a:t>
            </a:r>
            <a:r>
              <a:rPr lang="ar-EG" sz="2000" dirty="0"/>
              <a:t>الإحصاء </a:t>
            </a:r>
            <a:endParaRPr lang="ar-EG" sz="2000" b="1" dirty="0"/>
          </a:p>
          <a:p>
            <a:pPr algn="r">
              <a:lnSpc>
                <a:spcPct val="150000"/>
              </a:lnSpc>
            </a:pPr>
            <a:r>
              <a:rPr lang="ar-EG" sz="2000" dirty="0" smtClean="0"/>
              <a:t>هو علم جمع البيانات وتنظيمها وتحليلها وتفسيرها من أجل اتخاذ القرارات.</a:t>
            </a:r>
            <a:endParaRPr lang="en-US" sz="1600" dirty="0">
              <a:solidFill>
                <a:srgbClr val="000000"/>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1027287" y="2536561"/>
            <a:ext cx="4932271" cy="3270647"/>
          </a:xfrm>
          <a:prstGeom prst="rect">
            <a:avLst/>
          </a:prstGeom>
          <a:ln>
            <a:solidFill>
              <a:schemeClr val="tx1"/>
            </a:solidFill>
          </a:ln>
        </p:spPr>
      </p:pic>
    </p:spTree>
    <p:extLst>
      <p:ext uri="{BB962C8B-B14F-4D97-AF65-F5344CB8AC3E}">
        <p14:creationId xmlns:p14="http://schemas.microsoft.com/office/powerpoint/2010/main" val="331309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محتوى المقرر</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4527402C-3F97-690D-9C20-A459E375AEB7}"/>
              </a:ext>
            </a:extLst>
          </p:cNvPr>
          <p:cNvSpPr txBox="1"/>
          <p:nvPr/>
        </p:nvSpPr>
        <p:spPr>
          <a:xfrm>
            <a:off x="3598250" y="2495028"/>
            <a:ext cx="8417320" cy="3139321"/>
          </a:xfrm>
          <a:prstGeom prst="rect">
            <a:avLst/>
          </a:prstGeom>
          <a:noFill/>
        </p:spPr>
        <p:txBody>
          <a:bodyPr wrap="square" rtlCol="0">
            <a:spAutoFit/>
          </a:bodyPr>
          <a:lstStyle/>
          <a:p>
            <a:pPr lvl="0" algn="r"/>
            <a:r>
              <a:rPr lang="en-US" dirty="0" smtClean="0">
                <a:latin typeface="Times New Roman" panose="02020603050405020304" pitchFamily="18" charset="0"/>
                <a:cs typeface="Times New Roman" panose="02020603050405020304" pitchFamily="18" charset="0"/>
              </a:rPr>
              <a:t> </a:t>
            </a:r>
            <a:r>
              <a:rPr lang="ar-EG" dirty="0"/>
              <a:t>الفصل الأول: مقدمة في الإحصاء</a:t>
            </a:r>
          </a:p>
          <a:p>
            <a:pPr lvl="0" algn="r"/>
            <a:r>
              <a:rPr lang="ar-EG" dirty="0"/>
              <a:t>الفصل الثاني: الإحصاء الوصفي</a:t>
            </a:r>
          </a:p>
          <a:p>
            <a:pPr lvl="0" algn="r"/>
            <a:r>
              <a:rPr lang="ar-EG" dirty="0"/>
              <a:t>الفصل الثالث: </a:t>
            </a:r>
            <a:r>
              <a:rPr lang="ar-EG" dirty="0" smtClean="0"/>
              <a:t>الاحتمال</a:t>
            </a:r>
            <a:endParaRPr lang="ar-EG" dirty="0"/>
          </a:p>
          <a:p>
            <a:pPr lvl="0" algn="r"/>
            <a:r>
              <a:rPr lang="ar-EG" dirty="0"/>
              <a:t>الفصل الرابع: التوزيعات الاحتمالية المنفصلة</a:t>
            </a:r>
          </a:p>
          <a:p>
            <a:pPr lvl="0" algn="r"/>
            <a:r>
              <a:rPr lang="ar-EG" dirty="0"/>
              <a:t>الفصل الخامس: التوزيعات الاحتمالية الطبيعية</a:t>
            </a:r>
          </a:p>
          <a:p>
            <a:pPr lvl="0" algn="r"/>
            <a:r>
              <a:rPr lang="ar-EG" dirty="0"/>
              <a:t>الفصل السادس: فترات الثقة</a:t>
            </a:r>
          </a:p>
          <a:p>
            <a:pPr lvl="0" algn="r"/>
            <a:r>
              <a:rPr lang="ar-EG" dirty="0"/>
              <a:t>الفصل السابع: اختبار الفرضيات بعينة واحدة</a:t>
            </a:r>
          </a:p>
          <a:p>
            <a:pPr lvl="0" algn="r"/>
            <a:r>
              <a:rPr lang="ar-EG" dirty="0"/>
              <a:t>الفصل الثامن: اختبار الفرضيات بعينتين</a:t>
            </a:r>
          </a:p>
          <a:p>
            <a:pPr lvl="0" algn="r"/>
            <a:r>
              <a:rPr lang="ar-EG" dirty="0"/>
              <a:t>الفصل التاسع: الارتباط والانحدار</a:t>
            </a:r>
          </a:p>
          <a:p>
            <a:pPr lvl="0" algn="r"/>
            <a:r>
              <a:rPr lang="ar-EG" dirty="0"/>
              <a:t>الفصل العاشر: </a:t>
            </a:r>
            <a:r>
              <a:rPr lang="ar-EG" dirty="0" smtClean="0"/>
              <a:t>اختبارات كاي تربيع  والتوزيع   </a:t>
            </a:r>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Object 3"/>
          <p:cNvGraphicFramePr>
            <a:graphicFrameLocks noChangeAspect="1"/>
          </p:cNvGraphicFramePr>
          <p:nvPr/>
        </p:nvGraphicFramePr>
        <p:xfrm>
          <a:off x="8283985" y="4967110"/>
          <a:ext cx="304464" cy="314487"/>
        </p:xfrm>
        <a:graphic>
          <a:graphicData uri="http://schemas.openxmlformats.org/presentationml/2006/ole">
            <mc:AlternateContent xmlns:mc="http://schemas.openxmlformats.org/markup-compatibility/2006">
              <mc:Choice xmlns:v="urn:schemas-microsoft-com:vml" Requires="v">
                <p:oleObj spid="_x0000_s2063" name="Equation" r:id="rId6" imgW="164880" imgH="164880" progId="Equation.DSMT4">
                  <p:embed/>
                </p:oleObj>
              </mc:Choice>
              <mc:Fallback>
                <p:oleObj name="Equation" r:id="rId6" imgW="164880" imgH="164880" progId="Equation.DSMT4">
                  <p:embed/>
                  <p:pic>
                    <p:nvPicPr>
                      <p:cNvPr id="4" name="Object 3"/>
                      <p:cNvPicPr/>
                      <p:nvPr/>
                    </p:nvPicPr>
                    <p:blipFill>
                      <a:blip r:embed="rId7"/>
                      <a:stretch>
                        <a:fillRect/>
                      </a:stretch>
                    </p:blipFill>
                    <p:spPr>
                      <a:xfrm>
                        <a:off x="8283985" y="4967110"/>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37174832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15644" y="1412953"/>
            <a:ext cx="672817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نصائح عامة لدراسة الإحصاء</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4527402C-3F97-690D-9C20-A459E375AEB7}"/>
              </a:ext>
            </a:extLst>
          </p:cNvPr>
          <p:cNvSpPr txBox="1"/>
          <p:nvPr/>
        </p:nvSpPr>
        <p:spPr>
          <a:xfrm>
            <a:off x="3598250" y="2495028"/>
            <a:ext cx="6787528" cy="3139321"/>
          </a:xfrm>
          <a:prstGeom prst="rect">
            <a:avLst/>
          </a:prstGeom>
          <a:noFill/>
        </p:spPr>
        <p:txBody>
          <a:bodyPr wrap="square" rtlCol="0">
            <a:spAutoFit/>
          </a:bodyPr>
          <a:lstStyle/>
          <a:p>
            <a:pPr algn="r"/>
            <a:r>
              <a:rPr lang="ar-EG" dirty="0">
                <a:latin typeface="Times New Roman" panose="02020603050405020304" pitchFamily="18" charset="0"/>
                <a:cs typeface="Times New Roman" panose="02020603050405020304" pitchFamily="18" charset="0"/>
              </a:rPr>
              <a:t>1: الاستماع أثناء المحاضرة</a:t>
            </a:r>
          </a:p>
          <a:p>
            <a:pPr algn="r"/>
            <a:r>
              <a:rPr lang="ar-EG" dirty="0">
                <a:latin typeface="Times New Roman" panose="02020603050405020304" pitchFamily="18" charset="0"/>
                <a:cs typeface="Times New Roman" panose="02020603050405020304" pitchFamily="18" charset="0"/>
              </a:rPr>
              <a:t>2: خذ ملاحظات جيدة</a:t>
            </a:r>
          </a:p>
          <a:p>
            <a:pPr algn="r"/>
            <a:r>
              <a:rPr lang="ar-EG" dirty="0">
                <a:latin typeface="Times New Roman" panose="02020603050405020304" pitchFamily="18" charset="0"/>
                <a:cs typeface="Times New Roman" panose="02020603050405020304" pitchFamily="18" charset="0"/>
              </a:rPr>
              <a:t>3: طرح الأسئلة</a:t>
            </a:r>
          </a:p>
          <a:p>
            <a:pPr algn="r"/>
            <a:r>
              <a:rPr lang="ar-EG" dirty="0">
                <a:latin typeface="Times New Roman" panose="02020603050405020304" pitchFamily="18" charset="0"/>
                <a:cs typeface="Times New Roman" panose="02020603050405020304" pitchFamily="18" charset="0"/>
              </a:rPr>
              <a:t>4: استمع عندما يطرح الآخرون الأسئلة</a:t>
            </a:r>
          </a:p>
          <a:p>
            <a:pPr algn="r"/>
            <a:r>
              <a:rPr lang="ar-EG" dirty="0">
                <a:latin typeface="Times New Roman" panose="02020603050405020304" pitchFamily="18" charset="0"/>
                <a:cs typeface="Times New Roman" panose="02020603050405020304" pitchFamily="18" charset="0"/>
              </a:rPr>
              <a:t>5: مراجعة الملاحظات بعد </a:t>
            </a:r>
            <a:r>
              <a:rPr lang="ar-EG" dirty="0" smtClean="0">
                <a:latin typeface="Times New Roman" panose="02020603050405020304" pitchFamily="18" charset="0"/>
                <a:cs typeface="Times New Roman" panose="02020603050405020304" pitchFamily="18" charset="0"/>
              </a:rPr>
              <a:t>حلقة النقاش</a:t>
            </a: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6: القيام بالمزيد من الواجبات المنزلية</a:t>
            </a:r>
          </a:p>
          <a:p>
            <a:pPr algn="r"/>
            <a:r>
              <a:rPr lang="ar-EG" dirty="0">
                <a:latin typeface="Times New Roman" panose="02020603050405020304" pitchFamily="18" charset="0"/>
                <a:cs typeface="Times New Roman" panose="02020603050405020304" pitchFamily="18" charset="0"/>
              </a:rPr>
              <a:t>7: الممارسة، الممارسة، الممارسة</a:t>
            </a:r>
          </a:p>
          <a:p>
            <a:pPr algn="r"/>
            <a:r>
              <a:rPr lang="ar-EG" dirty="0">
                <a:latin typeface="Times New Roman" panose="02020603050405020304" pitchFamily="18" charset="0"/>
                <a:cs typeface="Times New Roman" panose="02020603050405020304" pitchFamily="18" charset="0"/>
              </a:rPr>
              <a:t>8: لا تنسى كتابك </a:t>
            </a:r>
            <a:r>
              <a:rPr lang="ar-EG" dirty="0" smtClean="0">
                <a:latin typeface="Times New Roman" panose="02020603050405020304" pitchFamily="18" charset="0"/>
                <a:cs typeface="Times New Roman" panose="02020603050405020304" pitchFamily="18" charset="0"/>
              </a:rPr>
              <a:t>الجامعي.</a:t>
            </a: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9: اطلب المساعدة إذا كنت في حاجة إليها</a:t>
            </a:r>
          </a:p>
          <a:p>
            <a:pPr algn="r"/>
            <a:r>
              <a:rPr lang="ar-EG" dirty="0">
                <a:latin typeface="Times New Roman" panose="02020603050405020304" pitchFamily="18" charset="0"/>
                <a:cs typeface="Times New Roman" panose="02020603050405020304" pitchFamily="18" charset="0"/>
              </a:rPr>
              <a:t>10: اتخذ الموقف المناسب</a:t>
            </a:r>
            <a:endParaRPr lang="en-US" dirty="0">
              <a:solidFill>
                <a:schemeClr val="bg1"/>
              </a:solidFill>
              <a:latin typeface="Times New Roman" panose="02020603050405020304" pitchFamily="18" charset="0"/>
              <a:cs typeface="Times New Roman" panose="02020603050405020304" pitchFamily="18" charset="0"/>
            </a:endParaRPr>
          </a:p>
          <a:p>
            <a:pPr algn="r"/>
            <a:endParaRPr lang="en-US"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5929174"/>
      </p:ext>
    </p:extLst>
  </p:cSld>
  <p:clrMapOvr>
    <a:masterClrMapping/>
  </p:clrMapOvr>
  <mc:AlternateContent xmlns:mc="http://schemas.openxmlformats.org/markup-compatibility/2006" xmlns:p14="http://schemas.microsoft.com/office/powerpoint/2010/main">
    <mc:Choice Requires="p14">
      <p:transition spd="slow" p14:dur="2000" advTm="20300"/>
    </mc:Choice>
    <mc:Fallback xmlns="">
      <p:transition spd="slow" advTm="203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الاستماع خلال المحاضرة</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C2650A-C51A-9ACB-723B-68D89C868D01}"/>
              </a:ext>
            </a:extLst>
          </p:cNvPr>
          <p:cNvSpPr/>
          <p:nvPr/>
        </p:nvSpPr>
        <p:spPr>
          <a:xfrm>
            <a:off x="1362926" y="1680348"/>
            <a:ext cx="4222539" cy="2535566"/>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لكي تحصل على </a:t>
            </a:r>
            <a:r>
              <a:rPr lang="ar-EG" dirty="0" smtClean="0">
                <a:solidFill>
                  <a:srgbClr val="000000"/>
                </a:solidFill>
                <a:latin typeface="Times New Roman" panose="02020603050405020304" pitchFamily="18" charset="0"/>
                <a:cs typeface="Times New Roman" panose="02020603050405020304" pitchFamily="18" charset="0"/>
              </a:rPr>
              <a:t>فهم شيء </a:t>
            </a:r>
            <a:r>
              <a:rPr lang="ar-EG" dirty="0">
                <a:solidFill>
                  <a:srgbClr val="000000"/>
                </a:solidFill>
                <a:latin typeface="Times New Roman" panose="02020603050405020304" pitchFamily="18" charset="0"/>
                <a:cs typeface="Times New Roman" panose="02020603050405020304" pitchFamily="18" charset="0"/>
              </a:rPr>
              <a:t>ما </a:t>
            </a:r>
            <a:r>
              <a:rPr lang="ar-EG" dirty="0" smtClean="0">
                <a:solidFill>
                  <a:srgbClr val="000000"/>
                </a:solidFill>
                <a:latin typeface="Times New Roman" panose="02020603050405020304" pitchFamily="18" charset="0"/>
                <a:cs typeface="Times New Roman" panose="02020603050405020304" pitchFamily="18" charset="0"/>
              </a:rPr>
              <a:t>بعد المحاضرة، </a:t>
            </a:r>
            <a:r>
              <a:rPr lang="ar-EG" dirty="0">
                <a:solidFill>
                  <a:srgbClr val="000000"/>
                </a:solidFill>
                <a:latin typeface="Times New Roman" panose="02020603050405020304" pitchFamily="18" charset="0"/>
                <a:cs typeface="Times New Roman" panose="02020603050405020304" pitchFamily="18" charset="0"/>
              </a:rPr>
              <a:t>عليك أن تستمع إليه أثناء وجودك في </a:t>
            </a:r>
            <a:r>
              <a:rPr lang="ar-EG" dirty="0" smtClean="0">
                <a:solidFill>
                  <a:srgbClr val="000000"/>
                </a:solidFill>
                <a:latin typeface="Times New Roman" panose="02020603050405020304" pitchFamily="18" charset="0"/>
                <a:cs typeface="Times New Roman" panose="02020603050405020304" pitchFamily="18" charset="0"/>
              </a:rPr>
              <a:t>المحاضرة وحلقة النقاش. </a:t>
            </a:r>
            <a:r>
              <a:rPr lang="ar-EG" dirty="0">
                <a:solidFill>
                  <a:srgbClr val="000000"/>
                </a:solidFill>
                <a:latin typeface="Times New Roman" panose="02020603050405020304" pitchFamily="18" charset="0"/>
                <a:cs typeface="Times New Roman" panose="02020603050405020304" pitchFamily="18" charset="0"/>
              </a:rPr>
              <a:t>في كثير من الأحيان قد يكون من الصعب القيام بذلك ولكنه مهم للغاية. في بعض الأحيان، لا يتم تدوين الأفكار المهمة على السبورة، بل يتحدث عنها المحاضر </a:t>
            </a:r>
            <a:r>
              <a:rPr lang="ar-EG" dirty="0" smtClean="0">
                <a:solidFill>
                  <a:srgbClr val="000000"/>
                </a:solidFill>
                <a:latin typeface="Times New Roman" panose="02020603050405020304" pitchFamily="18" charset="0"/>
                <a:cs typeface="Times New Roman" panose="02020603050405020304" pitchFamily="18" charset="0"/>
              </a:rPr>
              <a:t>فقط كما يحث في حلقات النقاش</a:t>
            </a:r>
            <a:endParaRPr lang="en-US"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601711"/>
      </p:ext>
    </p:extLst>
  </p:cSld>
  <p:clrMapOvr>
    <a:masterClrMapping/>
  </p:clrMapOvr>
  <p:transition spd="slow">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lvl="0"/>
            <a:r>
              <a:rPr lang="ar-EG" sz="2800" b="1" dirty="0" smtClean="0">
                <a:solidFill>
                  <a:srgbClr val="00B0F0"/>
                </a:solidFill>
                <a:latin typeface="Times New Roman" panose="02020603050405020304" pitchFamily="18" charset="0"/>
                <a:cs typeface="Times New Roman" panose="02020603050405020304" pitchFamily="18" charset="0"/>
              </a:rPr>
              <a:t>سجل </a:t>
            </a:r>
            <a:r>
              <a:rPr lang="ar-EG" sz="2800" b="1" dirty="0">
                <a:solidFill>
                  <a:srgbClr val="00B0F0"/>
                </a:solidFill>
                <a:latin typeface="Times New Roman" panose="02020603050405020304" pitchFamily="18" charset="0"/>
                <a:cs typeface="Times New Roman" panose="02020603050405020304" pitchFamily="18" charset="0"/>
              </a:rPr>
              <a:t>ملاحظات جيدة</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2888740"/>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حاول أن تكتب كل ما يقدمه المحاضر في العرض التقديمي. قد يبدو الأمر سهلاً عند مشاهدة المحاضر، لكنه في كثير من الأحيان ليس بهذه السهولة عندما يحين وقت القيام بذلك. ستساعدك مجموعة جيدة من الملاحظات على تذكيرك بكيفية حل هذه المشكلات.</a:t>
            </a:r>
            <a:r>
              <a:rPr lang="en-US" dirty="0">
                <a:solidFill>
                  <a:srgbClr val="000000"/>
                </a:solidFill>
                <a:latin typeface="Times New Roman" panose="02020603050405020304" pitchFamily="18" charset="0"/>
                <a:cs typeface="Times New Roman" panose="02020603050405020304" pitchFamily="18" charset="0"/>
              </a:rPr>
              <a:t/>
            </a:r>
            <a:br>
              <a:rPr lang="en-US" dirty="0">
                <a:solidFill>
                  <a:srgbClr val="000000"/>
                </a:solidFill>
                <a:latin typeface="Times New Roman" panose="02020603050405020304" pitchFamily="18" charset="0"/>
                <a:cs typeface="Times New Roman" panose="02020603050405020304" pitchFamily="18" charset="0"/>
              </a:rPr>
            </a:br>
            <a:endParaRPr lang="en-US"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8988486"/>
      </p:ext>
    </p:extLst>
  </p:cSld>
  <p:clrMapOvr>
    <a:masterClrMapping/>
  </p:clrMapOvr>
  <p:transition spd="slow">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اطرح الأسئلة</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289071"/>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إذا لم تفهم شيئاً فاسأل </a:t>
            </a:r>
            <a:r>
              <a:rPr lang="ar-EG" dirty="0" smtClean="0">
                <a:solidFill>
                  <a:srgbClr val="000000"/>
                </a:solidFill>
                <a:latin typeface="Times New Roman" panose="02020603050405020304" pitchFamily="18" charset="0"/>
                <a:cs typeface="Times New Roman" panose="02020603050405020304" pitchFamily="18" charset="0"/>
              </a:rPr>
              <a:t>المحاضر. </a:t>
            </a:r>
            <a:r>
              <a:rPr lang="ar-EG" dirty="0">
                <a:solidFill>
                  <a:srgbClr val="000000"/>
                </a:solidFill>
                <a:latin typeface="Times New Roman" panose="02020603050405020304" pitchFamily="18" charset="0"/>
                <a:cs typeface="Times New Roman" panose="02020603050405020304" pitchFamily="18" charset="0"/>
              </a:rPr>
              <a:t>من المحتمل أنك لست الوحيد الذي </a:t>
            </a:r>
            <a:r>
              <a:rPr lang="ar-EG" dirty="0" smtClean="0">
                <a:solidFill>
                  <a:srgbClr val="000000"/>
                </a:solidFill>
                <a:latin typeface="Times New Roman" panose="02020603050405020304" pitchFamily="18" charset="0"/>
                <a:cs typeface="Times New Roman" panose="02020603050405020304" pitchFamily="18" charset="0"/>
              </a:rPr>
              <a:t>صعب عليه فهم جزئية محددة من المحاضرة.</a:t>
            </a:r>
            <a:endParaRPr lang="en-US"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9236292"/>
      </p:ext>
    </p:extLst>
  </p:cSld>
  <p:clrMapOvr>
    <a:masterClrMapping/>
  </p:clrMapOvr>
  <p:transition spd="slow">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pPr lvl="0" algn="r"/>
            <a:r>
              <a:rPr lang="ar-EG" sz="2800" b="1" dirty="0">
                <a:solidFill>
                  <a:srgbClr val="00B0F0"/>
                </a:solidFill>
                <a:latin typeface="Times New Roman" panose="02020603050405020304" pitchFamily="18" charset="0"/>
                <a:cs typeface="Times New Roman" panose="02020603050405020304" pitchFamily="18" charset="0"/>
              </a:rPr>
              <a:t>استمع عندما يطرح الآخرون الأسئلة</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289071"/>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عندما يطرح الطلاب الآخرون أسئلة، تأكد من الاستماع إلى السؤال والإجابة. من الممكن أن يكون الطالب الذي يطرح السؤال قد فكر في شيء لم تفكر فيه.</a:t>
            </a:r>
            <a:endParaRPr lang="en-US"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9561221"/>
      </p:ext>
    </p:extLst>
  </p:cSld>
  <p:clrMapOvr>
    <a:masterClrMapping/>
  </p:clrMapOvr>
  <p:transition spd="slow">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مراجعة الملاحظات بعد </a:t>
            </a:r>
            <a:r>
              <a:rPr lang="ar-EG" sz="2800" b="1" dirty="0" smtClean="0">
                <a:solidFill>
                  <a:srgbClr val="00B0F0"/>
                </a:solidFill>
                <a:latin typeface="Times New Roman" panose="02020603050405020304" pitchFamily="18" charset="0"/>
                <a:cs typeface="Times New Roman" panose="02020603050405020304" pitchFamily="18" charset="0"/>
              </a:rPr>
              <a:t>حلقات النقاش</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2473241"/>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بعد كل </a:t>
            </a:r>
            <a:r>
              <a:rPr lang="ar-EG" dirty="0" smtClean="0">
                <a:solidFill>
                  <a:srgbClr val="000000"/>
                </a:solidFill>
                <a:latin typeface="Times New Roman" panose="02020603050405020304" pitchFamily="18" charset="0"/>
                <a:cs typeface="Times New Roman" panose="02020603050405020304" pitchFamily="18" charset="0"/>
              </a:rPr>
              <a:t>حلقة نقاش </a:t>
            </a:r>
            <a:r>
              <a:rPr lang="ar-EG" dirty="0">
                <a:solidFill>
                  <a:srgbClr val="000000"/>
                </a:solidFill>
                <a:latin typeface="Times New Roman" panose="02020603050405020304" pitchFamily="18" charset="0"/>
                <a:cs typeface="Times New Roman" panose="02020603050405020304" pitchFamily="18" charset="0"/>
              </a:rPr>
              <a:t>يجب عليك مراجعة الملاحظات الخاصة بك. لاحظ المواضيع التي وجدتها مربكة وقم بصياغة أسئلة يمكنك طرحها على محاضرك لمساعدتك على فهم الموضوع.</a:t>
            </a:r>
            <a:r>
              <a:rPr lang="en-US" dirty="0">
                <a:solidFill>
                  <a:srgbClr val="000000"/>
                </a:solidFill>
                <a:latin typeface="Times New Roman" panose="02020603050405020304" pitchFamily="18" charset="0"/>
                <a:cs typeface="Times New Roman" panose="02020603050405020304" pitchFamily="18" charset="0"/>
              </a:rPr>
              <a:t/>
            </a:r>
            <a:br>
              <a:rPr lang="en-US" dirty="0">
                <a:solidFill>
                  <a:srgbClr val="000000"/>
                </a:solidFill>
                <a:latin typeface="Times New Roman" panose="02020603050405020304" pitchFamily="18" charset="0"/>
                <a:cs typeface="Times New Roman" panose="02020603050405020304" pitchFamily="18" charset="0"/>
              </a:rPr>
            </a:br>
            <a:endParaRPr lang="en-US" dirty="0">
              <a:solidFill>
                <a:srgbClr val="000000"/>
              </a:solidFill>
              <a:latin typeface="Times New Roman" panose="02020603050405020304" pitchFamily="18" charset="0"/>
              <a:cs typeface="Times New Roman" panose="02020603050405020304" pitchFamily="18" charset="0"/>
            </a:endParaRPr>
          </a:p>
          <a:p>
            <a:pPr algn="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653569"/>
      </p:ext>
    </p:extLst>
  </p:cSld>
  <p:clrMapOvr>
    <a:masterClrMapping/>
  </p:clrMapOvr>
  <p:transition spd="slow">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القيام بالمزيد من الواجبات المنزلية</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0AC2650A-C51A-9ACB-723B-68D89C868D01}"/>
              </a:ext>
            </a:extLst>
          </p:cNvPr>
          <p:cNvSpPr/>
          <p:nvPr/>
        </p:nvSpPr>
        <p:spPr>
          <a:xfrm>
            <a:off x="1308298" y="1549486"/>
            <a:ext cx="4222539" cy="1289071"/>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لا تقصر نفسك على الواجبات المنزلية التي يعينها لك المحاضر فقط. كلما زادت المشاكل التي تعمل عليها، كلما كان حالك أفضل.</a:t>
            </a:r>
            <a:endParaRPr lang="en-US"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8918413"/>
      </p:ext>
    </p:extLst>
  </p:cSld>
  <p:clrMapOvr>
    <a:masterClrMapping/>
  </p:clrMapOvr>
  <p:transition spd="slow">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7" y="3996751"/>
            <a:ext cx="46072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الممارسة، الممارسة، الممارسة</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C2650A-C51A-9ACB-723B-68D89C868D01}"/>
              </a:ext>
            </a:extLst>
          </p:cNvPr>
          <p:cNvSpPr/>
          <p:nvPr/>
        </p:nvSpPr>
        <p:spPr>
          <a:xfrm>
            <a:off x="1362926" y="1680348"/>
            <a:ext cx="4222539" cy="1289071"/>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تدرب قدر الإمكان. الطريقة الوحيدة لتعلم كيفية حل المشكلات حقًا هي العمل على الكثير منها. كلما عملت أكثر، كلما أصبحت أكثر استعدادًا للامتحان.</a:t>
            </a:r>
            <a:endParaRPr lang="en-US"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7323718"/>
      </p:ext>
    </p:extLst>
  </p:cSld>
  <p:clrMapOvr>
    <a:masterClrMapping/>
  </p:clrMapOvr>
  <p:transition spd="slow">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7" y="3996751"/>
            <a:ext cx="46072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لا تنسى كتابك </a:t>
            </a:r>
            <a:r>
              <a:rPr lang="ar-EG" sz="2800" b="1" dirty="0" smtClean="0">
                <a:solidFill>
                  <a:srgbClr val="00B0F0"/>
                </a:solidFill>
                <a:latin typeface="Times New Roman" panose="02020603050405020304" pitchFamily="18" charset="0"/>
                <a:cs typeface="Times New Roman" panose="02020603050405020304" pitchFamily="18" charset="0"/>
              </a:rPr>
              <a:t>الجامعي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704569"/>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إذا واجهتك مشكلة في موضوع تمت مناقشته في </a:t>
            </a:r>
            <a:r>
              <a:rPr lang="ar-EG" dirty="0" smtClean="0">
                <a:solidFill>
                  <a:srgbClr val="000000"/>
                </a:solidFill>
                <a:latin typeface="Times New Roman" panose="02020603050405020304" pitchFamily="18" charset="0"/>
                <a:cs typeface="Times New Roman" panose="02020603050405020304" pitchFamily="18" charset="0"/>
              </a:rPr>
              <a:t>المحاضرة ، </a:t>
            </a:r>
            <a:r>
              <a:rPr lang="ar-EG" dirty="0">
                <a:solidFill>
                  <a:srgbClr val="000000"/>
                </a:solidFill>
                <a:latin typeface="Times New Roman" panose="02020603050405020304" pitchFamily="18" charset="0"/>
                <a:cs typeface="Times New Roman" panose="02020603050405020304" pitchFamily="18" charset="0"/>
              </a:rPr>
              <a:t>فلا تنس أن لديك كتابًا دراسيًا. غالبًا ما يحتوي الكتاب النصي على أمثلة لم يتم تطبيقها في </a:t>
            </a:r>
            <a:r>
              <a:rPr lang="ar-EG" dirty="0" smtClean="0">
                <a:solidFill>
                  <a:srgbClr val="000000"/>
                </a:solidFill>
                <a:latin typeface="Times New Roman" panose="02020603050405020304" pitchFamily="18" charset="0"/>
                <a:cs typeface="Times New Roman" panose="02020603050405020304" pitchFamily="18" charset="0"/>
              </a:rPr>
              <a:t>المحاضرة </a:t>
            </a:r>
            <a:r>
              <a:rPr lang="ar-EG" dirty="0">
                <a:solidFill>
                  <a:srgbClr val="000000"/>
                </a:solidFill>
                <a:latin typeface="Times New Roman" panose="02020603050405020304" pitchFamily="18" charset="0"/>
                <a:cs typeface="Times New Roman" panose="02020603050405020304" pitchFamily="18" charset="0"/>
              </a:rPr>
              <a:t>و/أو طريقة مختلفة لحل المشكلة.</a:t>
            </a:r>
            <a:endParaRPr lang="en-US"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0399606"/>
      </p:ext>
    </p:extLst>
  </p:cSld>
  <p:clrMapOvr>
    <a:masterClrMapping/>
  </p:clrMapOvr>
  <p:transition spd="slow">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اطلب المساعدة إذا كنت في حاجة إليها</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786754"/>
          </a:xfrm>
          <a:prstGeom prst="rect">
            <a:avLst/>
          </a:prstGeom>
        </p:spPr>
        <p:txBody>
          <a:bodyPr wrap="square">
            <a:spAutoFit/>
          </a:bodyPr>
          <a:lstStyle/>
          <a:p>
            <a:pPr algn="r">
              <a:lnSpc>
                <a:spcPct val="150000"/>
              </a:lnSpc>
            </a:pPr>
            <a:r>
              <a:rPr lang="ar-EG" sz="1600" dirty="0">
                <a:solidFill>
                  <a:srgbClr val="000000"/>
                </a:solidFill>
                <a:latin typeface="Times New Roman" panose="02020603050405020304" pitchFamily="18" charset="0"/>
                <a:cs typeface="Times New Roman" panose="02020603050405020304" pitchFamily="18" charset="0"/>
              </a:rPr>
              <a:t>إذا كنت تواجه مشكلة في </a:t>
            </a:r>
            <a:r>
              <a:rPr lang="ar-EG" sz="1600" dirty="0" smtClean="0">
                <a:solidFill>
                  <a:srgbClr val="000000"/>
                </a:solidFill>
                <a:latin typeface="Times New Roman" panose="02020603050405020304" pitchFamily="18" charset="0"/>
                <a:cs typeface="Times New Roman" panose="02020603050405020304" pitchFamily="18" charset="0"/>
              </a:rPr>
              <a:t>المقرر، </a:t>
            </a:r>
            <a:r>
              <a:rPr lang="ar-EG" sz="1600" dirty="0">
                <a:solidFill>
                  <a:srgbClr val="000000"/>
                </a:solidFill>
                <a:latin typeface="Times New Roman" panose="02020603050405020304" pitchFamily="18" charset="0"/>
                <a:cs typeface="Times New Roman" panose="02020603050405020304" pitchFamily="18" charset="0"/>
              </a:rPr>
              <a:t>فلديك العديد من الخيارات المتاحة لك ويجب عليك الاستفادة منها.</a:t>
            </a: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0021512"/>
      </p:ext>
    </p:extLst>
  </p:cSld>
  <p:clrMapOvr>
    <a:masterClrMapping/>
  </p:clrMapOvr>
  <p:transition spd="slow">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امتلك الموقف المناسب</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156086"/>
          </a:xfrm>
          <a:prstGeom prst="rect">
            <a:avLst/>
          </a:prstGeom>
        </p:spPr>
        <p:txBody>
          <a:bodyPr wrap="square">
            <a:spAutoFit/>
          </a:bodyPr>
          <a:lstStyle/>
          <a:p>
            <a:pPr algn="r">
              <a:lnSpc>
                <a:spcPct val="150000"/>
              </a:lnSpc>
            </a:pPr>
            <a:r>
              <a:rPr lang="ar-EG" sz="1600" dirty="0">
                <a:solidFill>
                  <a:srgbClr val="000000"/>
                </a:solidFill>
                <a:latin typeface="Times New Roman" panose="02020603050405020304" pitchFamily="18" charset="0"/>
                <a:cs typeface="Times New Roman" panose="02020603050405020304" pitchFamily="18" charset="0"/>
              </a:rPr>
              <a:t>ابذل قصارى جهدك دائمًا. لا تحاول أن تفعل ما يكفي لتجاوز الأمر. يجب عليك دائمًا أن تبذل قصارى جهدك وأن تسعى </a:t>
            </a:r>
            <a:r>
              <a:rPr lang="ar-EG" sz="1600" dirty="0" smtClean="0">
                <a:solidFill>
                  <a:srgbClr val="000000"/>
                </a:solidFill>
                <a:latin typeface="Times New Roman" panose="02020603050405020304" pitchFamily="18" charset="0"/>
                <a:cs typeface="Times New Roman" panose="02020603050405020304" pitchFamily="18" charset="0"/>
              </a:rPr>
              <a:t>جاهدا  </a:t>
            </a:r>
            <a:r>
              <a:rPr lang="ar-EG" sz="1600" dirty="0">
                <a:solidFill>
                  <a:srgbClr val="000000"/>
                </a:solidFill>
                <a:latin typeface="Times New Roman" panose="02020603050405020304" pitchFamily="18" charset="0"/>
                <a:cs typeface="Times New Roman" panose="02020603050405020304" pitchFamily="18" charset="0"/>
              </a:rPr>
              <a:t>للحصول على أفضل درجة يمكنك الحصول عليها.</a:t>
            </a: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1617910"/>
      </p:ext>
    </p:extLst>
  </p:cSld>
  <p:clrMapOvr>
    <a:masterClrMapping/>
  </p:clrMapOvr>
  <p:transition spd="slow">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5D84D93-9FEA-4622-A76E-7B5E52080DEB}"/>
</file>

<file path=customXml/itemProps2.xml><?xml version="1.0" encoding="utf-8"?>
<ds:datastoreItem xmlns:ds="http://schemas.openxmlformats.org/officeDocument/2006/customXml" ds:itemID="{2FA2C5C8-0F6E-470C-B44B-483E68851E8C}"/>
</file>

<file path=customXml/itemProps3.xml><?xml version="1.0" encoding="utf-8"?>
<ds:datastoreItem xmlns:ds="http://schemas.openxmlformats.org/officeDocument/2006/customXml" ds:itemID="{1B5D04AD-1C38-493C-AEC2-66489341FDDF}"/>
</file>

<file path=docProps/app.xml><?xml version="1.0" encoding="utf-8"?>
<Properties xmlns="http://schemas.openxmlformats.org/officeDocument/2006/extended-properties" xmlns:vt="http://schemas.openxmlformats.org/officeDocument/2006/docPropsVTypes">
  <TotalTime>992</TotalTime>
  <Words>700</Words>
  <Application>Microsoft Office PowerPoint</Application>
  <PresentationFormat>Widescreen</PresentationFormat>
  <Paragraphs>111</Paragraphs>
  <Slides>20</Slides>
  <Notes>5</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28" baseType="lpstr">
      <vt:lpstr>Arial</vt:lpstr>
      <vt:lpstr>Calibri</vt:lpstr>
      <vt:lpstr>Calibri Light</vt:lpstr>
      <vt:lpstr>Roboto Light</vt:lpstr>
      <vt:lpstr>Tajawal ExtraBold</vt:lpstr>
      <vt:lpstr>Times New Roman</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99</cp:revision>
  <dcterms:created xsi:type="dcterms:W3CDTF">2023-04-29T09:08:23Z</dcterms:created>
  <dcterms:modified xsi:type="dcterms:W3CDTF">2026-05-06T06:09:50Z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