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276" r:id="rId8"/>
    <p:sldId id="495" r:id="rId9"/>
    <p:sldId id="554" r:id="rId10"/>
    <p:sldId id="560" r:id="rId11"/>
    <p:sldId id="256" r:id="rId12"/>
    <p:sldId id="306" r:id="rId13"/>
    <p:sldId id="501" r:id="rId14"/>
    <p:sldId id="497" r:id="rId15"/>
    <p:sldId id="494" r:id="rId16"/>
    <p:sldId id="496" r:id="rId17"/>
    <p:sldId id="559" r:id="rId18"/>
    <p:sldId id="514" r:id="rId19"/>
    <p:sldId id="498" r:id="rId20"/>
    <p:sldId id="507" r:id="rId21"/>
    <p:sldId id="513" r:id="rId22"/>
    <p:sldId id="499" r:id="rId23"/>
    <p:sldId id="500" r:id="rId24"/>
    <p:sldId id="538" r:id="rId25"/>
    <p:sldId id="515" r:id="rId26"/>
    <p:sldId id="516" r:id="rId27"/>
    <p:sldId id="517" r:id="rId28"/>
    <p:sldId id="537" r:id="rId29"/>
    <p:sldId id="539" r:id="rId30"/>
    <p:sldId id="540" r:id="rId31"/>
    <p:sldId id="541" r:id="rId32"/>
    <p:sldId id="542" r:id="rId33"/>
    <p:sldId id="543" r:id="rId34"/>
    <p:sldId id="561" r:id="rId35"/>
    <p:sldId id="562" r:id="rId36"/>
    <p:sldId id="545" r:id="rId37"/>
    <p:sldId id="555" r:id="rId38"/>
    <p:sldId id="556" r:id="rId39"/>
    <p:sldId id="557" r:id="rId40"/>
    <p:sldId id="552" r:id="rId41"/>
    <p:sldId id="558" r:id="rId42"/>
    <p:sldId id="53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276"/>
            <p14:sldId id="495"/>
            <p14:sldId id="554"/>
            <p14:sldId id="560"/>
            <p14:sldId id="256"/>
            <p14:sldId id="306"/>
            <p14:sldId id="501"/>
            <p14:sldId id="497"/>
            <p14:sldId id="494"/>
            <p14:sldId id="496"/>
            <p14:sldId id="559"/>
            <p14:sldId id="514"/>
            <p14:sldId id="498"/>
            <p14:sldId id="507"/>
            <p14:sldId id="513"/>
            <p14:sldId id="499"/>
            <p14:sldId id="500"/>
            <p14:sldId id="538"/>
            <p14:sldId id="515"/>
            <p14:sldId id="516"/>
            <p14:sldId id="517"/>
            <p14:sldId id="537"/>
            <p14:sldId id="539"/>
            <p14:sldId id="540"/>
            <p14:sldId id="541"/>
            <p14:sldId id="542"/>
            <p14:sldId id="543"/>
            <p14:sldId id="561"/>
            <p14:sldId id="562"/>
            <p14:sldId id="545"/>
            <p14:sldId id="555"/>
            <p14:sldId id="556"/>
            <p14:sldId id="557"/>
            <p14:sldId id="552"/>
            <p14:sldId id="558"/>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68" autoAdjust="0"/>
    <p:restoredTop sz="92529" autoAdjust="0"/>
  </p:normalViewPr>
  <p:slideViewPr>
    <p:cSldViewPr snapToGrid="0">
      <p:cViewPr varScale="1">
        <p:scale>
          <a:sx n="34" d="100"/>
          <a:sy n="34" d="100"/>
        </p:scale>
        <p:origin x="12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1EE7C7-221E-4592-A1EA-B7BFCA5ACE23}" type="doc">
      <dgm:prSet loTypeId="urn:microsoft.com/office/officeart/2005/8/layout/cycle8" loCatId="cycle" qsTypeId="urn:microsoft.com/office/officeart/2005/8/quickstyle/simple1" qsCatId="simple" csTypeId="urn:microsoft.com/office/officeart/2005/8/colors/accent1_2" csCatId="accent1" phldr="1"/>
      <dgm:spPr/>
    </dgm:pt>
    <dgm:pt modelId="{7204DFF9-D507-4CD3-BC29-19A1373C4C9B}">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ar-JO" b="0" i="0" dirty="0">
              <a:solidFill>
                <a:schemeClr val="tx1"/>
              </a:solidFill>
              <a:effectLst/>
              <a:latin typeface="Alexandria Light" pitchFamily="2" charset="-78"/>
              <a:cs typeface="Alexandria Light" pitchFamily="2" charset="-78"/>
            </a:rPr>
            <a:t>المستفيد من التطوير</a:t>
          </a:r>
        </a:p>
      </dgm:t>
    </dgm:pt>
    <dgm:pt modelId="{F9938D59-D115-4841-9E50-C155C55F21A9}" type="parTrans" cxnId="{DB80CDEE-3036-4441-BC96-1E18174A4787}">
      <dgm:prSet/>
      <dgm:spPr/>
      <dgm:t>
        <a:bodyPr/>
        <a:lstStyle/>
        <a:p>
          <a:endParaRPr lang="en-US"/>
        </a:p>
      </dgm:t>
    </dgm:pt>
    <dgm:pt modelId="{26AE3CE3-E10A-4E96-95C5-787DA1BFF108}" type="sibTrans" cxnId="{DB80CDEE-3036-4441-BC96-1E18174A4787}">
      <dgm:prSet/>
      <dgm:spPr/>
      <dgm:t>
        <a:bodyPr/>
        <a:lstStyle/>
        <a:p>
          <a:endParaRPr lang="en-US"/>
        </a:p>
      </dgm:t>
    </dgm:pt>
    <dgm:pt modelId="{79FE5C13-993F-488E-8819-F22AE21A92BC}">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ar-JO" dirty="0">
              <a:solidFill>
                <a:schemeClr val="tx1"/>
              </a:solidFill>
              <a:latin typeface="Alexandria Light" pitchFamily="2" charset="-78"/>
              <a:cs typeface="Alexandria Light" pitchFamily="2" charset="-78"/>
            </a:rPr>
            <a:t>المستهدف من التطوير</a:t>
          </a:r>
        </a:p>
      </dgm:t>
    </dgm:pt>
    <dgm:pt modelId="{F1FDA955-E866-4134-843F-00729C8A9D9B}" type="parTrans" cxnId="{46A3898A-FF92-4209-90E0-5C762B870889}">
      <dgm:prSet/>
      <dgm:spPr/>
      <dgm:t>
        <a:bodyPr/>
        <a:lstStyle/>
        <a:p>
          <a:endParaRPr lang="en-US"/>
        </a:p>
      </dgm:t>
    </dgm:pt>
    <dgm:pt modelId="{8C06DD5E-9B01-4C23-A1C3-A6375DF0F8D8}" type="sibTrans" cxnId="{46A3898A-FF92-4209-90E0-5C762B870889}">
      <dgm:prSet/>
      <dgm:spPr/>
      <dgm:t>
        <a:bodyPr/>
        <a:lstStyle/>
        <a:p>
          <a:endParaRPr lang="en-US"/>
        </a:p>
      </dgm:t>
    </dgm:pt>
    <dgm:pt modelId="{4DF252D9-5AC5-45BD-B6CC-BA9F6BD358DB}">
      <dgm:prSet/>
      <dgm:spPr>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spPr>
      <dgm:t>
        <a:bodyPr/>
        <a:lstStyle/>
        <a:p>
          <a:r>
            <a:rPr lang="ar-JO" b="0" i="0" dirty="0">
              <a:solidFill>
                <a:schemeClr val="tx1"/>
              </a:solidFill>
              <a:effectLst/>
              <a:latin typeface="Alexandria Light" pitchFamily="2" charset="-78"/>
              <a:cs typeface="Alexandria Light" pitchFamily="2" charset="-78"/>
            </a:rPr>
            <a:t>مجال التطوير  والعلاقات التي يشملها</a:t>
          </a:r>
        </a:p>
      </dgm:t>
    </dgm:pt>
    <dgm:pt modelId="{62E7B41F-E314-455E-94FD-6E615F62241F}" type="parTrans" cxnId="{AFEB3767-970A-4842-AF6E-3D5484DF148D}">
      <dgm:prSet/>
      <dgm:spPr/>
      <dgm:t>
        <a:bodyPr/>
        <a:lstStyle/>
        <a:p>
          <a:endParaRPr lang="en-US"/>
        </a:p>
      </dgm:t>
    </dgm:pt>
    <dgm:pt modelId="{B11D829A-9BCB-4503-85C0-F290C266E69F}" type="sibTrans" cxnId="{AFEB3767-970A-4842-AF6E-3D5484DF148D}">
      <dgm:prSet/>
      <dgm:spPr/>
      <dgm:t>
        <a:bodyPr/>
        <a:lstStyle/>
        <a:p>
          <a:endParaRPr lang="en-US"/>
        </a:p>
      </dgm:t>
    </dgm:pt>
    <dgm:pt modelId="{A18AFC9C-0DE1-4D00-804D-1ADAA349C42D}" type="pres">
      <dgm:prSet presAssocID="{221EE7C7-221E-4592-A1EA-B7BFCA5ACE23}" presName="compositeShape" presStyleCnt="0">
        <dgm:presLayoutVars>
          <dgm:chMax val="7"/>
          <dgm:dir/>
          <dgm:resizeHandles val="exact"/>
        </dgm:presLayoutVars>
      </dgm:prSet>
      <dgm:spPr/>
    </dgm:pt>
    <dgm:pt modelId="{3CDA40E9-B3CD-46F8-9F20-D1968A394DC7}" type="pres">
      <dgm:prSet presAssocID="{221EE7C7-221E-4592-A1EA-B7BFCA5ACE23}" presName="wedge1" presStyleLbl="node1" presStyleIdx="0" presStyleCnt="3"/>
      <dgm:spPr/>
    </dgm:pt>
    <dgm:pt modelId="{D05F222C-76F0-4314-9792-BF6942E79213}" type="pres">
      <dgm:prSet presAssocID="{221EE7C7-221E-4592-A1EA-B7BFCA5ACE23}" presName="dummy1a" presStyleCnt="0"/>
      <dgm:spPr/>
    </dgm:pt>
    <dgm:pt modelId="{EFD73DE8-1F2E-4780-A2E9-1DEF020061C9}" type="pres">
      <dgm:prSet presAssocID="{221EE7C7-221E-4592-A1EA-B7BFCA5ACE23}" presName="dummy1b" presStyleCnt="0"/>
      <dgm:spPr/>
    </dgm:pt>
    <dgm:pt modelId="{3141AFFE-3E7F-42F1-A426-A7928568886A}" type="pres">
      <dgm:prSet presAssocID="{221EE7C7-221E-4592-A1EA-B7BFCA5ACE23}" presName="wedge1Tx" presStyleLbl="node1" presStyleIdx="0" presStyleCnt="3">
        <dgm:presLayoutVars>
          <dgm:chMax val="0"/>
          <dgm:chPref val="0"/>
          <dgm:bulletEnabled val="1"/>
        </dgm:presLayoutVars>
      </dgm:prSet>
      <dgm:spPr/>
    </dgm:pt>
    <dgm:pt modelId="{D696D477-B886-41D7-A97B-21E18DE9B593}" type="pres">
      <dgm:prSet presAssocID="{221EE7C7-221E-4592-A1EA-B7BFCA5ACE23}" presName="wedge2" presStyleLbl="node1" presStyleIdx="1" presStyleCnt="3"/>
      <dgm:spPr/>
    </dgm:pt>
    <dgm:pt modelId="{02AD809D-8920-4B9A-88E7-C1411995BB86}" type="pres">
      <dgm:prSet presAssocID="{221EE7C7-221E-4592-A1EA-B7BFCA5ACE23}" presName="dummy2a" presStyleCnt="0"/>
      <dgm:spPr/>
    </dgm:pt>
    <dgm:pt modelId="{4870ED5B-F7EF-4438-AA73-B31ED58297BE}" type="pres">
      <dgm:prSet presAssocID="{221EE7C7-221E-4592-A1EA-B7BFCA5ACE23}" presName="dummy2b" presStyleCnt="0"/>
      <dgm:spPr/>
    </dgm:pt>
    <dgm:pt modelId="{B1F4324D-3B0C-48BD-A605-7C6C1EB8258D}" type="pres">
      <dgm:prSet presAssocID="{221EE7C7-221E-4592-A1EA-B7BFCA5ACE23}" presName="wedge2Tx" presStyleLbl="node1" presStyleIdx="1" presStyleCnt="3">
        <dgm:presLayoutVars>
          <dgm:chMax val="0"/>
          <dgm:chPref val="0"/>
          <dgm:bulletEnabled val="1"/>
        </dgm:presLayoutVars>
      </dgm:prSet>
      <dgm:spPr/>
    </dgm:pt>
    <dgm:pt modelId="{7A68E678-0E61-40D3-BB1B-693F2C19CC23}" type="pres">
      <dgm:prSet presAssocID="{221EE7C7-221E-4592-A1EA-B7BFCA5ACE23}" presName="wedge3" presStyleLbl="node1" presStyleIdx="2" presStyleCnt="3"/>
      <dgm:spPr/>
    </dgm:pt>
    <dgm:pt modelId="{87ED617B-1554-4BC2-ACCE-D474073D1027}" type="pres">
      <dgm:prSet presAssocID="{221EE7C7-221E-4592-A1EA-B7BFCA5ACE23}" presName="dummy3a" presStyleCnt="0"/>
      <dgm:spPr/>
    </dgm:pt>
    <dgm:pt modelId="{9875E353-D9B5-4FC3-B329-6B1C5CD17CC5}" type="pres">
      <dgm:prSet presAssocID="{221EE7C7-221E-4592-A1EA-B7BFCA5ACE23}" presName="dummy3b" presStyleCnt="0"/>
      <dgm:spPr/>
    </dgm:pt>
    <dgm:pt modelId="{2F9D06C0-5B84-44A5-98B2-155851154A0E}" type="pres">
      <dgm:prSet presAssocID="{221EE7C7-221E-4592-A1EA-B7BFCA5ACE23}" presName="wedge3Tx" presStyleLbl="node1" presStyleIdx="2" presStyleCnt="3">
        <dgm:presLayoutVars>
          <dgm:chMax val="0"/>
          <dgm:chPref val="0"/>
          <dgm:bulletEnabled val="1"/>
        </dgm:presLayoutVars>
      </dgm:prSet>
      <dgm:spPr/>
    </dgm:pt>
    <dgm:pt modelId="{4C85AF62-B702-44F1-9BC5-6D45696093DA}" type="pres">
      <dgm:prSet presAssocID="{8C06DD5E-9B01-4C23-A1C3-A6375DF0F8D8}" presName="arrowWedge1" presStyleLbl="fgSibTrans2D1" presStyleIdx="0" presStyleCnt="3"/>
      <dgm:spPr/>
    </dgm:pt>
    <dgm:pt modelId="{E7F11818-2EB8-4413-B780-4A3FB38489BC}" type="pres">
      <dgm:prSet presAssocID="{26AE3CE3-E10A-4E96-95C5-787DA1BFF108}" presName="arrowWedge2" presStyleLbl="fgSibTrans2D1" presStyleIdx="1" presStyleCnt="3"/>
      <dgm:spPr/>
    </dgm:pt>
    <dgm:pt modelId="{0A410BCA-3285-4309-9D4A-4254E340CFB6}" type="pres">
      <dgm:prSet presAssocID="{B11D829A-9BCB-4503-85C0-F290C266E69F}" presName="arrowWedge3" presStyleLbl="fgSibTrans2D1" presStyleIdx="2" presStyleCnt="3"/>
      <dgm:spPr/>
    </dgm:pt>
  </dgm:ptLst>
  <dgm:cxnLst>
    <dgm:cxn modelId="{6917F90A-3408-48D9-A3A7-268F9E22F0D6}" type="presOf" srcId="{79FE5C13-993F-488E-8819-F22AE21A92BC}" destId="{3141AFFE-3E7F-42F1-A426-A7928568886A}" srcOrd="1" destOrd="0" presId="urn:microsoft.com/office/officeart/2005/8/layout/cycle8"/>
    <dgm:cxn modelId="{D36DD81F-9E5D-4270-9A32-EFC1B2F645D5}" type="presOf" srcId="{4DF252D9-5AC5-45BD-B6CC-BA9F6BD358DB}" destId="{7A68E678-0E61-40D3-BB1B-693F2C19CC23}" srcOrd="0" destOrd="0" presId="urn:microsoft.com/office/officeart/2005/8/layout/cycle8"/>
    <dgm:cxn modelId="{AFEB3767-970A-4842-AF6E-3D5484DF148D}" srcId="{221EE7C7-221E-4592-A1EA-B7BFCA5ACE23}" destId="{4DF252D9-5AC5-45BD-B6CC-BA9F6BD358DB}" srcOrd="2" destOrd="0" parTransId="{62E7B41F-E314-455E-94FD-6E615F62241F}" sibTransId="{B11D829A-9BCB-4503-85C0-F290C266E69F}"/>
    <dgm:cxn modelId="{C828C96C-0093-4640-97A3-2829CD05EDC0}" type="presOf" srcId="{7204DFF9-D507-4CD3-BC29-19A1373C4C9B}" destId="{D696D477-B886-41D7-A97B-21E18DE9B593}" srcOrd="0" destOrd="0" presId="urn:microsoft.com/office/officeart/2005/8/layout/cycle8"/>
    <dgm:cxn modelId="{6DC35371-5B54-43D9-8AF0-AAB954E94210}" type="presOf" srcId="{79FE5C13-993F-488E-8819-F22AE21A92BC}" destId="{3CDA40E9-B3CD-46F8-9F20-D1968A394DC7}" srcOrd="0" destOrd="0" presId="urn:microsoft.com/office/officeart/2005/8/layout/cycle8"/>
    <dgm:cxn modelId="{6C422B85-1A36-4DFC-8033-7AEFA0DA83CE}" type="presOf" srcId="{221EE7C7-221E-4592-A1EA-B7BFCA5ACE23}" destId="{A18AFC9C-0DE1-4D00-804D-1ADAA349C42D}" srcOrd="0" destOrd="0" presId="urn:microsoft.com/office/officeart/2005/8/layout/cycle8"/>
    <dgm:cxn modelId="{46A3898A-FF92-4209-90E0-5C762B870889}" srcId="{221EE7C7-221E-4592-A1EA-B7BFCA5ACE23}" destId="{79FE5C13-993F-488E-8819-F22AE21A92BC}" srcOrd="0" destOrd="0" parTransId="{F1FDA955-E866-4134-843F-00729C8A9D9B}" sibTransId="{8C06DD5E-9B01-4C23-A1C3-A6375DF0F8D8}"/>
    <dgm:cxn modelId="{C15F3490-EDD2-4E2F-AEF7-C69C1BFE19B2}" type="presOf" srcId="{7204DFF9-D507-4CD3-BC29-19A1373C4C9B}" destId="{B1F4324D-3B0C-48BD-A605-7C6C1EB8258D}" srcOrd="1" destOrd="0" presId="urn:microsoft.com/office/officeart/2005/8/layout/cycle8"/>
    <dgm:cxn modelId="{047CB7B7-B05C-4DC0-A69D-C369F4CD5053}" type="presOf" srcId="{4DF252D9-5AC5-45BD-B6CC-BA9F6BD358DB}" destId="{2F9D06C0-5B84-44A5-98B2-155851154A0E}" srcOrd="1" destOrd="0" presId="urn:microsoft.com/office/officeart/2005/8/layout/cycle8"/>
    <dgm:cxn modelId="{DB80CDEE-3036-4441-BC96-1E18174A4787}" srcId="{221EE7C7-221E-4592-A1EA-B7BFCA5ACE23}" destId="{7204DFF9-D507-4CD3-BC29-19A1373C4C9B}" srcOrd="1" destOrd="0" parTransId="{F9938D59-D115-4841-9E50-C155C55F21A9}" sibTransId="{26AE3CE3-E10A-4E96-95C5-787DA1BFF108}"/>
    <dgm:cxn modelId="{C14A9DC0-2D37-41DD-9D63-9823718D3556}" type="presParOf" srcId="{A18AFC9C-0DE1-4D00-804D-1ADAA349C42D}" destId="{3CDA40E9-B3CD-46F8-9F20-D1968A394DC7}" srcOrd="0" destOrd="0" presId="urn:microsoft.com/office/officeart/2005/8/layout/cycle8"/>
    <dgm:cxn modelId="{095AF2B6-51DA-4D82-8CB4-24E1CFD7BF26}" type="presParOf" srcId="{A18AFC9C-0DE1-4D00-804D-1ADAA349C42D}" destId="{D05F222C-76F0-4314-9792-BF6942E79213}" srcOrd="1" destOrd="0" presId="urn:microsoft.com/office/officeart/2005/8/layout/cycle8"/>
    <dgm:cxn modelId="{2CADDF82-E41B-4559-9A7D-3BBDA1F5D563}" type="presParOf" srcId="{A18AFC9C-0DE1-4D00-804D-1ADAA349C42D}" destId="{EFD73DE8-1F2E-4780-A2E9-1DEF020061C9}" srcOrd="2" destOrd="0" presId="urn:microsoft.com/office/officeart/2005/8/layout/cycle8"/>
    <dgm:cxn modelId="{8FF907EA-9713-4F48-B755-CA3A29A2D188}" type="presParOf" srcId="{A18AFC9C-0DE1-4D00-804D-1ADAA349C42D}" destId="{3141AFFE-3E7F-42F1-A426-A7928568886A}" srcOrd="3" destOrd="0" presId="urn:microsoft.com/office/officeart/2005/8/layout/cycle8"/>
    <dgm:cxn modelId="{8B24585B-8C8F-4100-84B6-170984E2AA9D}" type="presParOf" srcId="{A18AFC9C-0DE1-4D00-804D-1ADAA349C42D}" destId="{D696D477-B886-41D7-A97B-21E18DE9B593}" srcOrd="4" destOrd="0" presId="urn:microsoft.com/office/officeart/2005/8/layout/cycle8"/>
    <dgm:cxn modelId="{27266C94-25FC-4612-9A4A-DDD27B87D8B0}" type="presParOf" srcId="{A18AFC9C-0DE1-4D00-804D-1ADAA349C42D}" destId="{02AD809D-8920-4B9A-88E7-C1411995BB86}" srcOrd="5" destOrd="0" presId="urn:microsoft.com/office/officeart/2005/8/layout/cycle8"/>
    <dgm:cxn modelId="{1D7543F0-1256-4DE4-8C67-681A5F505EED}" type="presParOf" srcId="{A18AFC9C-0DE1-4D00-804D-1ADAA349C42D}" destId="{4870ED5B-F7EF-4438-AA73-B31ED58297BE}" srcOrd="6" destOrd="0" presId="urn:microsoft.com/office/officeart/2005/8/layout/cycle8"/>
    <dgm:cxn modelId="{3D1E554C-0CD3-46CE-8336-458FF13119D1}" type="presParOf" srcId="{A18AFC9C-0DE1-4D00-804D-1ADAA349C42D}" destId="{B1F4324D-3B0C-48BD-A605-7C6C1EB8258D}" srcOrd="7" destOrd="0" presId="urn:microsoft.com/office/officeart/2005/8/layout/cycle8"/>
    <dgm:cxn modelId="{BC61430A-1A79-4989-9635-0D98AB7DC0C9}" type="presParOf" srcId="{A18AFC9C-0DE1-4D00-804D-1ADAA349C42D}" destId="{7A68E678-0E61-40D3-BB1B-693F2C19CC23}" srcOrd="8" destOrd="0" presId="urn:microsoft.com/office/officeart/2005/8/layout/cycle8"/>
    <dgm:cxn modelId="{5ACB97CD-8F9F-48EB-B9ED-8262644BCC0D}" type="presParOf" srcId="{A18AFC9C-0DE1-4D00-804D-1ADAA349C42D}" destId="{87ED617B-1554-4BC2-ACCE-D474073D1027}" srcOrd="9" destOrd="0" presId="urn:microsoft.com/office/officeart/2005/8/layout/cycle8"/>
    <dgm:cxn modelId="{E2233FBE-2C73-4E38-AFB6-2027446AC795}" type="presParOf" srcId="{A18AFC9C-0DE1-4D00-804D-1ADAA349C42D}" destId="{9875E353-D9B5-4FC3-B329-6B1C5CD17CC5}" srcOrd="10" destOrd="0" presId="urn:microsoft.com/office/officeart/2005/8/layout/cycle8"/>
    <dgm:cxn modelId="{DD6A46D0-253C-4A73-9809-2685E79F8925}" type="presParOf" srcId="{A18AFC9C-0DE1-4D00-804D-1ADAA349C42D}" destId="{2F9D06C0-5B84-44A5-98B2-155851154A0E}" srcOrd="11" destOrd="0" presId="urn:microsoft.com/office/officeart/2005/8/layout/cycle8"/>
    <dgm:cxn modelId="{C093B7FE-35CF-4F9C-9128-BDCDE44114CD}" type="presParOf" srcId="{A18AFC9C-0DE1-4D00-804D-1ADAA349C42D}" destId="{4C85AF62-B702-44F1-9BC5-6D45696093DA}" srcOrd="12" destOrd="0" presId="urn:microsoft.com/office/officeart/2005/8/layout/cycle8"/>
    <dgm:cxn modelId="{25D0805C-5A84-4AA8-B409-2B6AB5DB5F44}" type="presParOf" srcId="{A18AFC9C-0DE1-4D00-804D-1ADAA349C42D}" destId="{E7F11818-2EB8-4413-B780-4A3FB38489BC}" srcOrd="13" destOrd="0" presId="urn:microsoft.com/office/officeart/2005/8/layout/cycle8"/>
    <dgm:cxn modelId="{4B4827CC-7668-4B58-8BF2-913B39F711DC}" type="presParOf" srcId="{A18AFC9C-0DE1-4D00-804D-1ADAA349C42D}" destId="{0A410BCA-3285-4309-9D4A-4254E340CFB6}"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C6294C-31CB-419B-BDC8-999A98360ECB}" type="doc">
      <dgm:prSet loTypeId="urn:microsoft.com/office/officeart/2005/8/layout/chevronAccent+Icon" loCatId="officeonline" qsTypeId="urn:microsoft.com/office/officeart/2005/8/quickstyle/simple1" qsCatId="simple" csTypeId="urn:microsoft.com/office/officeart/2005/8/colors/accent1_2" csCatId="accent1" phldr="1"/>
      <dgm:spPr/>
      <dgm:t>
        <a:bodyPr/>
        <a:lstStyle/>
        <a:p>
          <a:endParaRPr lang="en-US"/>
        </a:p>
      </dgm:t>
    </dgm:pt>
    <dgm:pt modelId="{08B5A7CA-25DB-4CC1-98D6-CE612A9782D9}">
      <dgm:prSet custT="1"/>
      <dgm:spPr/>
      <dgm:t>
        <a:bodyPr/>
        <a:lstStyle/>
        <a:p>
          <a:pPr>
            <a:lnSpc>
              <a:spcPct val="200000"/>
            </a:lnSpc>
          </a:pPr>
          <a:r>
            <a:rPr lang="ar-YE" sz="1200" b="1" u="sng" dirty="0">
              <a:solidFill>
                <a:schemeClr val="tx1"/>
              </a:solidFill>
              <a:latin typeface="Alexandria Light" pitchFamily="2" charset="-78"/>
              <a:cs typeface="Alexandria Light" pitchFamily="2" charset="-78"/>
            </a:rPr>
            <a:t>المنظمة ككل </a:t>
          </a:r>
          <a:endParaRPr lang="ar-JO" sz="1200" b="1" u="sng" dirty="0">
            <a:solidFill>
              <a:schemeClr val="tx1"/>
            </a:solidFill>
            <a:latin typeface="Alexandria Light" pitchFamily="2" charset="-78"/>
            <a:cs typeface="Alexandria Light" pitchFamily="2" charset="-78"/>
          </a:endParaRPr>
        </a:p>
        <a:p>
          <a:pPr>
            <a:lnSpc>
              <a:spcPct val="200000"/>
            </a:lnSpc>
          </a:pPr>
          <a:r>
            <a:rPr lang="ar-YE" sz="1200" b="1" dirty="0">
              <a:solidFill>
                <a:schemeClr val="tx1"/>
              </a:solidFill>
              <a:latin typeface="Alexandria Light" pitchFamily="2" charset="-78"/>
              <a:cs typeface="Alexandria Light" pitchFamily="2" charset="-78"/>
            </a:rPr>
            <a:t>( يشمل ذلك كل الأفراد فى نطاق عمل المنظمة</a:t>
          </a:r>
          <a:r>
            <a:rPr lang="ar-JO" sz="1200" b="1" dirty="0">
              <a:solidFill>
                <a:schemeClr val="tx1"/>
              </a:solidFill>
              <a:latin typeface="Alexandria Light" pitchFamily="2" charset="-78"/>
              <a:cs typeface="Alexandria Light" pitchFamily="2" charset="-78"/>
            </a:rPr>
            <a:t> وسلطاتها</a:t>
          </a:r>
          <a:endParaRPr lang="ar-YE" sz="1200" b="1" dirty="0">
            <a:solidFill>
              <a:schemeClr val="tx1"/>
            </a:solidFill>
            <a:latin typeface="Alexandria Light" pitchFamily="2" charset="-78"/>
            <a:cs typeface="Alexandria Light" pitchFamily="2" charset="-78"/>
          </a:endParaRPr>
        </a:p>
      </dgm:t>
    </dgm:pt>
    <dgm:pt modelId="{852D578B-DE40-4951-9F4C-2D6A04741F23}" type="parTrans" cxnId="{E8F8BBC2-DA28-4331-92CC-0D84884EAC2E}">
      <dgm:prSet/>
      <dgm:spPr/>
      <dgm:t>
        <a:bodyPr/>
        <a:lstStyle/>
        <a:p>
          <a:endParaRPr lang="en-US"/>
        </a:p>
      </dgm:t>
    </dgm:pt>
    <dgm:pt modelId="{6012A297-30CC-476B-BE4B-C8091246217C}" type="sibTrans" cxnId="{E8F8BBC2-DA28-4331-92CC-0D84884EAC2E}">
      <dgm:prSet/>
      <dgm:spPr/>
      <dgm:t>
        <a:bodyPr/>
        <a:lstStyle/>
        <a:p>
          <a:endParaRPr lang="en-US"/>
        </a:p>
      </dgm:t>
    </dgm:pt>
    <dgm:pt modelId="{43BFC790-4582-4A92-A488-6E2C8E1EFF25}">
      <dgm:prSet custT="1"/>
      <dgm:spPr/>
      <dgm:t>
        <a:bodyPr/>
        <a:lstStyle/>
        <a:p>
          <a:pPr>
            <a:lnSpc>
              <a:spcPct val="200000"/>
            </a:lnSpc>
          </a:pPr>
          <a:r>
            <a:rPr lang="ar-YE" sz="2000" b="1" u="sng" dirty="0">
              <a:solidFill>
                <a:schemeClr val="tx1"/>
              </a:solidFill>
              <a:latin typeface="Alexandria Light" pitchFamily="2" charset="-78"/>
              <a:cs typeface="Alexandria Light" pitchFamily="2" charset="-78"/>
            </a:rPr>
            <a:t>المجتمع</a:t>
          </a:r>
          <a:r>
            <a:rPr lang="ar-YE" sz="2000" b="1" dirty="0">
              <a:solidFill>
                <a:schemeClr val="tx1"/>
              </a:solidFill>
              <a:latin typeface="Alexandria Light" pitchFamily="2" charset="-78"/>
              <a:cs typeface="Alexandria Light" pitchFamily="2" charset="-78"/>
            </a:rPr>
            <a:t> والرأى العام</a:t>
          </a:r>
        </a:p>
      </dgm:t>
    </dgm:pt>
    <dgm:pt modelId="{6BC55467-37B4-4EEA-9CFC-57EF5C0FDDB0}" type="parTrans" cxnId="{4CCCDAEE-EE0C-4EDF-A866-F601AAE0063C}">
      <dgm:prSet/>
      <dgm:spPr/>
      <dgm:t>
        <a:bodyPr/>
        <a:lstStyle/>
        <a:p>
          <a:endParaRPr lang="en-US"/>
        </a:p>
      </dgm:t>
    </dgm:pt>
    <dgm:pt modelId="{1531F5EF-9B30-4986-BB1D-9AA0311E56A5}" type="sibTrans" cxnId="{4CCCDAEE-EE0C-4EDF-A866-F601AAE0063C}">
      <dgm:prSet/>
      <dgm:spPr/>
      <dgm:t>
        <a:bodyPr/>
        <a:lstStyle/>
        <a:p>
          <a:endParaRPr lang="en-US"/>
        </a:p>
      </dgm:t>
    </dgm:pt>
    <dgm:pt modelId="{19648DC3-DD58-43D3-A0CB-04E08D0F15DD}">
      <dgm:prSet custT="1"/>
      <dgm:spPr/>
      <dgm:t>
        <a:bodyPr/>
        <a:lstStyle/>
        <a:p>
          <a:pPr>
            <a:lnSpc>
              <a:spcPct val="200000"/>
            </a:lnSpc>
          </a:pPr>
          <a:r>
            <a:rPr lang="ar-YE" sz="1800" b="1" u="sng" dirty="0">
              <a:solidFill>
                <a:schemeClr val="tx1"/>
              </a:solidFill>
              <a:latin typeface="Alexandria Light" pitchFamily="2" charset="-78"/>
              <a:cs typeface="Alexandria Light" pitchFamily="2" charset="-78"/>
            </a:rPr>
            <a:t>الجماعة</a:t>
          </a:r>
          <a:r>
            <a:rPr lang="ar-YE" sz="1800" b="1" dirty="0">
              <a:solidFill>
                <a:schemeClr val="tx1"/>
              </a:solidFill>
              <a:latin typeface="Alexandria Light" pitchFamily="2" charset="-78"/>
              <a:cs typeface="Alexandria Light" pitchFamily="2" charset="-78"/>
            </a:rPr>
            <a:t> </a:t>
          </a:r>
          <a:r>
            <a:rPr lang="ar-JO" sz="1800" b="1" dirty="0">
              <a:solidFill>
                <a:schemeClr val="tx1"/>
              </a:solidFill>
              <a:latin typeface="Alexandria Light" pitchFamily="2" charset="-78"/>
              <a:cs typeface="Alexandria Light" pitchFamily="2" charset="-78"/>
            </a:rPr>
            <a:t>(أفرادها)</a:t>
          </a:r>
          <a:endParaRPr lang="en-US" sz="1800" b="1" dirty="0">
            <a:solidFill>
              <a:schemeClr val="tx1"/>
            </a:solidFill>
          </a:endParaRPr>
        </a:p>
      </dgm:t>
    </dgm:pt>
    <dgm:pt modelId="{96E6B919-349C-4F6A-84CD-F56AE791BC2E}" type="parTrans" cxnId="{D9E3163A-AC4F-4538-AE08-BF97F1CB9894}">
      <dgm:prSet/>
      <dgm:spPr/>
      <dgm:t>
        <a:bodyPr/>
        <a:lstStyle/>
        <a:p>
          <a:endParaRPr lang="en-US"/>
        </a:p>
      </dgm:t>
    </dgm:pt>
    <dgm:pt modelId="{4085D539-C0B8-4446-AC38-0A240315305D}" type="sibTrans" cxnId="{D9E3163A-AC4F-4538-AE08-BF97F1CB9894}">
      <dgm:prSet/>
      <dgm:spPr/>
      <dgm:t>
        <a:bodyPr/>
        <a:lstStyle/>
        <a:p>
          <a:endParaRPr lang="en-US"/>
        </a:p>
      </dgm:t>
    </dgm:pt>
    <dgm:pt modelId="{49A39E9D-0188-4285-9819-22C076303802}">
      <dgm:prSet custT="1"/>
      <dgm:spPr/>
      <dgm:t>
        <a:bodyPr/>
        <a:lstStyle/>
        <a:p>
          <a:pPr>
            <a:lnSpc>
              <a:spcPct val="200000"/>
            </a:lnSpc>
          </a:pPr>
          <a:r>
            <a:rPr lang="ar-YE" sz="1400" b="1" u="sng" dirty="0">
              <a:solidFill>
                <a:schemeClr val="tx1"/>
              </a:solidFill>
              <a:latin typeface="Alexandria Light" pitchFamily="2" charset="-78"/>
              <a:cs typeface="Alexandria Light" pitchFamily="2" charset="-78"/>
            </a:rPr>
            <a:t>الفرد </a:t>
          </a:r>
          <a:endParaRPr lang="ar-JO" sz="1400" b="1" u="sng" dirty="0">
            <a:solidFill>
              <a:schemeClr val="tx1"/>
            </a:solidFill>
            <a:latin typeface="Alexandria Light" pitchFamily="2" charset="-78"/>
            <a:cs typeface="Alexandria Light" pitchFamily="2" charset="-78"/>
          </a:endParaRPr>
        </a:p>
        <a:p>
          <a:pPr>
            <a:lnSpc>
              <a:spcPct val="200000"/>
            </a:lnSpc>
          </a:pPr>
          <a:r>
            <a:rPr lang="ar-YE" sz="1400" b="1" dirty="0">
              <a:solidFill>
                <a:schemeClr val="tx1"/>
              </a:solidFill>
              <a:latin typeface="Alexandria Light" pitchFamily="2" charset="-78"/>
              <a:cs typeface="Alexandria Light" pitchFamily="2" charset="-78"/>
            </a:rPr>
            <a:t>( بغض النظر عن مركزه وعمله أو مكانته فى الجماعة </a:t>
          </a:r>
          <a:endParaRPr lang="en-US" sz="1400" b="1" dirty="0">
            <a:solidFill>
              <a:schemeClr val="tx1"/>
            </a:solidFill>
          </a:endParaRPr>
        </a:p>
      </dgm:t>
    </dgm:pt>
    <dgm:pt modelId="{7EF35A4E-BC1A-41AB-B932-EF42DEA793BE}" type="parTrans" cxnId="{6FF37F17-9A25-45D7-B3CE-70CB639BF112}">
      <dgm:prSet/>
      <dgm:spPr/>
      <dgm:t>
        <a:bodyPr/>
        <a:lstStyle/>
        <a:p>
          <a:endParaRPr lang="en-US"/>
        </a:p>
      </dgm:t>
    </dgm:pt>
    <dgm:pt modelId="{68728E8F-FFCC-4B23-9DF7-2640D0BBC1A9}" type="sibTrans" cxnId="{6FF37F17-9A25-45D7-B3CE-70CB639BF112}">
      <dgm:prSet/>
      <dgm:spPr/>
      <dgm:t>
        <a:bodyPr/>
        <a:lstStyle/>
        <a:p>
          <a:endParaRPr lang="en-US"/>
        </a:p>
      </dgm:t>
    </dgm:pt>
    <dgm:pt modelId="{DDEE8892-5CBC-4D14-BE68-E5B374EB0668}" type="pres">
      <dgm:prSet presAssocID="{5CC6294C-31CB-419B-BDC8-999A98360ECB}" presName="Name0" presStyleCnt="0">
        <dgm:presLayoutVars>
          <dgm:dir/>
          <dgm:resizeHandles val="exact"/>
        </dgm:presLayoutVars>
      </dgm:prSet>
      <dgm:spPr/>
    </dgm:pt>
    <dgm:pt modelId="{E0772127-458A-4640-B71D-11BA05887C98}" type="pres">
      <dgm:prSet presAssocID="{49A39E9D-0188-4285-9819-22C076303802}" presName="composite" presStyleCnt="0"/>
      <dgm:spPr/>
    </dgm:pt>
    <dgm:pt modelId="{20979932-0A3E-42E0-9956-38C690F1F8F1}" type="pres">
      <dgm:prSet presAssocID="{49A39E9D-0188-4285-9819-22C076303802}" presName="bgChev" presStyleLbl="node1" presStyleIdx="0" presStyleCnt="4"/>
      <dgm:spPr/>
    </dgm:pt>
    <dgm:pt modelId="{1572645C-47F8-4350-9253-7F99C606F01A}" type="pres">
      <dgm:prSet presAssocID="{49A39E9D-0188-4285-9819-22C076303802}" presName="txNode" presStyleLbl="fgAcc1" presStyleIdx="0" presStyleCnt="4" custScaleY="455825">
        <dgm:presLayoutVars>
          <dgm:bulletEnabled val="1"/>
        </dgm:presLayoutVars>
      </dgm:prSet>
      <dgm:spPr/>
    </dgm:pt>
    <dgm:pt modelId="{40C8E3B1-7440-4C50-B290-ED0575B6589C}" type="pres">
      <dgm:prSet presAssocID="{68728E8F-FFCC-4B23-9DF7-2640D0BBC1A9}" presName="compositeSpace" presStyleCnt="0"/>
      <dgm:spPr/>
    </dgm:pt>
    <dgm:pt modelId="{197D2CCE-7879-4202-94E0-8C9D14F84F61}" type="pres">
      <dgm:prSet presAssocID="{19648DC3-DD58-43D3-A0CB-04E08D0F15DD}" presName="composite" presStyleCnt="0"/>
      <dgm:spPr/>
    </dgm:pt>
    <dgm:pt modelId="{9490BFB8-C3A2-4114-9B52-DA98AC92D6DD}" type="pres">
      <dgm:prSet presAssocID="{19648DC3-DD58-43D3-A0CB-04E08D0F15DD}" presName="bgChev" presStyleLbl="node1" presStyleIdx="1" presStyleCnt="4"/>
      <dgm:spPr/>
    </dgm:pt>
    <dgm:pt modelId="{B6F57D4F-D89F-45CD-B5DB-B2F5EFCDF7CE}" type="pres">
      <dgm:prSet presAssocID="{19648DC3-DD58-43D3-A0CB-04E08D0F15DD}" presName="txNode" presStyleLbl="fgAcc1" presStyleIdx="1" presStyleCnt="4" custScaleY="451259" custLinFactNeighborX="-7564" custLinFactNeighborY="-2282">
        <dgm:presLayoutVars>
          <dgm:bulletEnabled val="1"/>
        </dgm:presLayoutVars>
      </dgm:prSet>
      <dgm:spPr/>
    </dgm:pt>
    <dgm:pt modelId="{E8ABED32-C670-4DD7-A20F-5CCF41D1A35E}" type="pres">
      <dgm:prSet presAssocID="{4085D539-C0B8-4446-AC38-0A240315305D}" presName="compositeSpace" presStyleCnt="0"/>
      <dgm:spPr/>
    </dgm:pt>
    <dgm:pt modelId="{69F2C682-0D96-4072-96C2-FB23CEBC0E88}" type="pres">
      <dgm:prSet presAssocID="{43BFC790-4582-4A92-A488-6E2C8E1EFF25}" presName="composite" presStyleCnt="0"/>
      <dgm:spPr/>
    </dgm:pt>
    <dgm:pt modelId="{55D0F182-E86D-40AC-9F4C-48445969C9A1}" type="pres">
      <dgm:prSet presAssocID="{43BFC790-4582-4A92-A488-6E2C8E1EFF25}" presName="bgChev" presStyleLbl="node1" presStyleIdx="2" presStyleCnt="4"/>
      <dgm:spPr/>
    </dgm:pt>
    <dgm:pt modelId="{EF14E37A-8D4C-4FC3-84CE-F4779DEB242D}" type="pres">
      <dgm:prSet presAssocID="{43BFC790-4582-4A92-A488-6E2C8E1EFF25}" presName="txNode" presStyleLbl="fgAcc1" presStyleIdx="2" presStyleCnt="4" custScaleY="442131">
        <dgm:presLayoutVars>
          <dgm:bulletEnabled val="1"/>
        </dgm:presLayoutVars>
      </dgm:prSet>
      <dgm:spPr/>
    </dgm:pt>
    <dgm:pt modelId="{0A678017-9C19-4DC8-BFD5-499093FD5D66}" type="pres">
      <dgm:prSet presAssocID="{1531F5EF-9B30-4986-BB1D-9AA0311E56A5}" presName="compositeSpace" presStyleCnt="0"/>
      <dgm:spPr/>
    </dgm:pt>
    <dgm:pt modelId="{8CB2BE4E-2587-4756-BAC2-5746B19BF78F}" type="pres">
      <dgm:prSet presAssocID="{08B5A7CA-25DB-4CC1-98D6-CE612A9782D9}" presName="composite" presStyleCnt="0"/>
      <dgm:spPr/>
    </dgm:pt>
    <dgm:pt modelId="{E9E7FA2C-4E71-4829-91A7-073A7392F38C}" type="pres">
      <dgm:prSet presAssocID="{08B5A7CA-25DB-4CC1-98D6-CE612A9782D9}" presName="bgChev" presStyleLbl="node1" presStyleIdx="3" presStyleCnt="4"/>
      <dgm:spPr/>
    </dgm:pt>
    <dgm:pt modelId="{E644CD74-63E8-4A0D-95D5-3281660C80CB}" type="pres">
      <dgm:prSet presAssocID="{08B5A7CA-25DB-4CC1-98D6-CE612A9782D9}" presName="txNode" presStyleLbl="fgAcc1" presStyleIdx="3" presStyleCnt="4" custScaleY="446695">
        <dgm:presLayoutVars>
          <dgm:bulletEnabled val="1"/>
        </dgm:presLayoutVars>
      </dgm:prSet>
      <dgm:spPr/>
    </dgm:pt>
  </dgm:ptLst>
  <dgm:cxnLst>
    <dgm:cxn modelId="{6FF37F17-9A25-45D7-B3CE-70CB639BF112}" srcId="{5CC6294C-31CB-419B-BDC8-999A98360ECB}" destId="{49A39E9D-0188-4285-9819-22C076303802}" srcOrd="0" destOrd="0" parTransId="{7EF35A4E-BC1A-41AB-B932-EF42DEA793BE}" sibTransId="{68728E8F-FFCC-4B23-9DF7-2640D0BBC1A9}"/>
    <dgm:cxn modelId="{D9E3163A-AC4F-4538-AE08-BF97F1CB9894}" srcId="{5CC6294C-31CB-419B-BDC8-999A98360ECB}" destId="{19648DC3-DD58-43D3-A0CB-04E08D0F15DD}" srcOrd="1" destOrd="0" parTransId="{96E6B919-349C-4F6A-84CD-F56AE791BC2E}" sibTransId="{4085D539-C0B8-4446-AC38-0A240315305D}"/>
    <dgm:cxn modelId="{71C93074-4B4A-4F9C-A465-41D79195506C}" type="presOf" srcId="{49A39E9D-0188-4285-9819-22C076303802}" destId="{1572645C-47F8-4350-9253-7F99C606F01A}" srcOrd="0" destOrd="0" presId="urn:microsoft.com/office/officeart/2005/8/layout/chevronAccent+Icon"/>
    <dgm:cxn modelId="{B17C8581-AD00-411D-BEA0-4FE09D922BF1}" type="presOf" srcId="{19648DC3-DD58-43D3-A0CB-04E08D0F15DD}" destId="{B6F57D4F-D89F-45CD-B5DB-B2F5EFCDF7CE}" srcOrd="0" destOrd="0" presId="urn:microsoft.com/office/officeart/2005/8/layout/chevronAccent+Icon"/>
    <dgm:cxn modelId="{06CB26A7-8652-4D67-B672-27D2C1906902}" type="presOf" srcId="{5CC6294C-31CB-419B-BDC8-999A98360ECB}" destId="{DDEE8892-5CBC-4D14-BE68-E5B374EB0668}" srcOrd="0" destOrd="0" presId="urn:microsoft.com/office/officeart/2005/8/layout/chevronAccent+Icon"/>
    <dgm:cxn modelId="{E8F8BBC2-DA28-4331-92CC-0D84884EAC2E}" srcId="{5CC6294C-31CB-419B-BDC8-999A98360ECB}" destId="{08B5A7CA-25DB-4CC1-98D6-CE612A9782D9}" srcOrd="3" destOrd="0" parTransId="{852D578B-DE40-4951-9F4C-2D6A04741F23}" sibTransId="{6012A297-30CC-476B-BE4B-C8091246217C}"/>
    <dgm:cxn modelId="{7BA46DC8-EC98-4C8C-82A7-B93076C1BDA2}" type="presOf" srcId="{43BFC790-4582-4A92-A488-6E2C8E1EFF25}" destId="{EF14E37A-8D4C-4FC3-84CE-F4779DEB242D}" srcOrd="0" destOrd="0" presId="urn:microsoft.com/office/officeart/2005/8/layout/chevronAccent+Icon"/>
    <dgm:cxn modelId="{AD8477DB-D613-416F-9C45-81BB3CD6AC7D}" type="presOf" srcId="{08B5A7CA-25DB-4CC1-98D6-CE612A9782D9}" destId="{E644CD74-63E8-4A0D-95D5-3281660C80CB}" srcOrd="0" destOrd="0" presId="urn:microsoft.com/office/officeart/2005/8/layout/chevronAccent+Icon"/>
    <dgm:cxn modelId="{4CCCDAEE-EE0C-4EDF-A866-F601AAE0063C}" srcId="{5CC6294C-31CB-419B-BDC8-999A98360ECB}" destId="{43BFC790-4582-4A92-A488-6E2C8E1EFF25}" srcOrd="2" destOrd="0" parTransId="{6BC55467-37B4-4EEA-9CFC-57EF5C0FDDB0}" sibTransId="{1531F5EF-9B30-4986-BB1D-9AA0311E56A5}"/>
    <dgm:cxn modelId="{B52F967F-3409-41C9-B2D0-AF0B362BB27E}" type="presParOf" srcId="{DDEE8892-5CBC-4D14-BE68-E5B374EB0668}" destId="{E0772127-458A-4640-B71D-11BA05887C98}" srcOrd="0" destOrd="0" presId="urn:microsoft.com/office/officeart/2005/8/layout/chevronAccent+Icon"/>
    <dgm:cxn modelId="{C4B059E1-8909-44F9-954F-EF5584934CA9}" type="presParOf" srcId="{E0772127-458A-4640-B71D-11BA05887C98}" destId="{20979932-0A3E-42E0-9956-38C690F1F8F1}" srcOrd="0" destOrd="0" presId="urn:microsoft.com/office/officeart/2005/8/layout/chevronAccent+Icon"/>
    <dgm:cxn modelId="{06F0A310-800C-4F6D-BC71-DBE11CA887BA}" type="presParOf" srcId="{E0772127-458A-4640-B71D-11BA05887C98}" destId="{1572645C-47F8-4350-9253-7F99C606F01A}" srcOrd="1" destOrd="0" presId="urn:microsoft.com/office/officeart/2005/8/layout/chevronAccent+Icon"/>
    <dgm:cxn modelId="{63F6E7EE-C8FD-49D7-938B-0B4D90E76555}" type="presParOf" srcId="{DDEE8892-5CBC-4D14-BE68-E5B374EB0668}" destId="{40C8E3B1-7440-4C50-B290-ED0575B6589C}" srcOrd="1" destOrd="0" presId="urn:microsoft.com/office/officeart/2005/8/layout/chevronAccent+Icon"/>
    <dgm:cxn modelId="{B0C17C1A-8C1D-4242-BD48-BEFC528E246C}" type="presParOf" srcId="{DDEE8892-5CBC-4D14-BE68-E5B374EB0668}" destId="{197D2CCE-7879-4202-94E0-8C9D14F84F61}" srcOrd="2" destOrd="0" presId="urn:microsoft.com/office/officeart/2005/8/layout/chevronAccent+Icon"/>
    <dgm:cxn modelId="{93105DCE-A5E8-4602-84DB-A3B358EC1156}" type="presParOf" srcId="{197D2CCE-7879-4202-94E0-8C9D14F84F61}" destId="{9490BFB8-C3A2-4114-9B52-DA98AC92D6DD}" srcOrd="0" destOrd="0" presId="urn:microsoft.com/office/officeart/2005/8/layout/chevronAccent+Icon"/>
    <dgm:cxn modelId="{9E1D84F5-C9CC-40CA-BD7C-161AFA3BD9E8}" type="presParOf" srcId="{197D2CCE-7879-4202-94E0-8C9D14F84F61}" destId="{B6F57D4F-D89F-45CD-B5DB-B2F5EFCDF7CE}" srcOrd="1" destOrd="0" presId="urn:microsoft.com/office/officeart/2005/8/layout/chevronAccent+Icon"/>
    <dgm:cxn modelId="{FCA1F717-3AFD-48ED-8C38-A12B7660F8FF}" type="presParOf" srcId="{DDEE8892-5CBC-4D14-BE68-E5B374EB0668}" destId="{E8ABED32-C670-4DD7-A20F-5CCF41D1A35E}" srcOrd="3" destOrd="0" presId="urn:microsoft.com/office/officeart/2005/8/layout/chevronAccent+Icon"/>
    <dgm:cxn modelId="{5A857C7D-ADD6-4A71-A45B-3AC289582EEC}" type="presParOf" srcId="{DDEE8892-5CBC-4D14-BE68-E5B374EB0668}" destId="{69F2C682-0D96-4072-96C2-FB23CEBC0E88}" srcOrd="4" destOrd="0" presId="urn:microsoft.com/office/officeart/2005/8/layout/chevronAccent+Icon"/>
    <dgm:cxn modelId="{9C736B9E-DFB3-47A7-B6A7-76BAF06862DF}" type="presParOf" srcId="{69F2C682-0D96-4072-96C2-FB23CEBC0E88}" destId="{55D0F182-E86D-40AC-9F4C-48445969C9A1}" srcOrd="0" destOrd="0" presId="urn:microsoft.com/office/officeart/2005/8/layout/chevronAccent+Icon"/>
    <dgm:cxn modelId="{65723C52-EBC9-4EE3-8F17-F9F553FA8289}" type="presParOf" srcId="{69F2C682-0D96-4072-96C2-FB23CEBC0E88}" destId="{EF14E37A-8D4C-4FC3-84CE-F4779DEB242D}" srcOrd="1" destOrd="0" presId="urn:microsoft.com/office/officeart/2005/8/layout/chevronAccent+Icon"/>
    <dgm:cxn modelId="{D190E5A7-A671-4CEA-8DF7-2BDFC25CA0A4}" type="presParOf" srcId="{DDEE8892-5CBC-4D14-BE68-E5B374EB0668}" destId="{0A678017-9C19-4DC8-BFD5-499093FD5D66}" srcOrd="5" destOrd="0" presId="urn:microsoft.com/office/officeart/2005/8/layout/chevronAccent+Icon"/>
    <dgm:cxn modelId="{45E48CB1-6ADF-4B1C-8CD4-1C9DB8F08E95}" type="presParOf" srcId="{DDEE8892-5CBC-4D14-BE68-E5B374EB0668}" destId="{8CB2BE4E-2587-4756-BAC2-5746B19BF78F}" srcOrd="6" destOrd="0" presId="urn:microsoft.com/office/officeart/2005/8/layout/chevronAccent+Icon"/>
    <dgm:cxn modelId="{05D762C0-4951-49C3-BC38-B0892246071C}" type="presParOf" srcId="{8CB2BE4E-2587-4756-BAC2-5746B19BF78F}" destId="{E9E7FA2C-4E71-4829-91A7-073A7392F38C}" srcOrd="0" destOrd="0" presId="urn:microsoft.com/office/officeart/2005/8/layout/chevronAccent+Icon"/>
    <dgm:cxn modelId="{93A92EB4-BAFE-428D-8783-61D82765D6C5}" type="presParOf" srcId="{8CB2BE4E-2587-4756-BAC2-5746B19BF78F}" destId="{E644CD74-63E8-4A0D-95D5-3281660C80CB}"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DA40E9-B3CD-46F8-9F20-D1968A394DC7}">
      <dsp:nvSpPr>
        <dsp:cNvPr id="0" name=""/>
        <dsp:cNvSpPr/>
      </dsp:nvSpPr>
      <dsp:spPr>
        <a:xfrm>
          <a:off x="2214295" y="298561"/>
          <a:ext cx="3858335" cy="3858335"/>
        </a:xfrm>
        <a:prstGeom prst="pie">
          <a:avLst>
            <a:gd name="adj1" fmla="val 16200000"/>
            <a:gd name="adj2" fmla="val 180000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ar-JO" sz="1900" kern="1200" dirty="0">
              <a:solidFill>
                <a:schemeClr val="tx1"/>
              </a:solidFill>
              <a:latin typeface="Alexandria Light" pitchFamily="2" charset="-78"/>
              <a:cs typeface="Alexandria Light" pitchFamily="2" charset="-78"/>
            </a:rPr>
            <a:t>المستهدف من التطوير</a:t>
          </a:r>
        </a:p>
      </dsp:txBody>
      <dsp:txXfrm>
        <a:off x="4247730" y="1116161"/>
        <a:ext cx="1377976" cy="1148314"/>
      </dsp:txXfrm>
    </dsp:sp>
    <dsp:sp modelId="{D696D477-B886-41D7-A97B-21E18DE9B593}">
      <dsp:nvSpPr>
        <dsp:cNvPr id="0" name=""/>
        <dsp:cNvSpPr/>
      </dsp:nvSpPr>
      <dsp:spPr>
        <a:xfrm>
          <a:off x="2134832" y="436359"/>
          <a:ext cx="3858335" cy="3858335"/>
        </a:xfrm>
        <a:prstGeom prst="pie">
          <a:avLst>
            <a:gd name="adj1" fmla="val 1800000"/>
            <a:gd name="adj2" fmla="val 900000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ar-JO" sz="1900" b="0" i="0" kern="1200" dirty="0">
              <a:solidFill>
                <a:schemeClr val="tx1"/>
              </a:solidFill>
              <a:effectLst/>
              <a:latin typeface="Alexandria Light" pitchFamily="2" charset="-78"/>
              <a:cs typeface="Alexandria Light" pitchFamily="2" charset="-78"/>
            </a:rPr>
            <a:t>المستفيد من التطوير</a:t>
          </a:r>
        </a:p>
      </dsp:txBody>
      <dsp:txXfrm>
        <a:off x="3053483" y="2939683"/>
        <a:ext cx="2066965" cy="1010516"/>
      </dsp:txXfrm>
    </dsp:sp>
    <dsp:sp modelId="{7A68E678-0E61-40D3-BB1B-693F2C19CC23}">
      <dsp:nvSpPr>
        <dsp:cNvPr id="0" name=""/>
        <dsp:cNvSpPr/>
      </dsp:nvSpPr>
      <dsp:spPr>
        <a:xfrm>
          <a:off x="2055369" y="298561"/>
          <a:ext cx="3858335" cy="3858335"/>
        </a:xfrm>
        <a:prstGeom prst="pie">
          <a:avLst>
            <a:gd name="adj1" fmla="val 9000000"/>
            <a:gd name="adj2" fmla="val 16200000"/>
          </a:avLst>
        </a:prstGeom>
        <a:gradFill rotWithShape="0">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ar-JO" sz="1900" b="0" i="0" kern="1200" dirty="0">
              <a:solidFill>
                <a:schemeClr val="tx1"/>
              </a:solidFill>
              <a:effectLst/>
              <a:latin typeface="Alexandria Light" pitchFamily="2" charset="-78"/>
              <a:cs typeface="Alexandria Light" pitchFamily="2" charset="-78"/>
            </a:rPr>
            <a:t>مجال التطوير  والعلاقات التي يشملها</a:t>
          </a:r>
        </a:p>
      </dsp:txBody>
      <dsp:txXfrm>
        <a:off x="2502292" y="1116161"/>
        <a:ext cx="1377976" cy="1148314"/>
      </dsp:txXfrm>
    </dsp:sp>
    <dsp:sp modelId="{4C85AF62-B702-44F1-9BC5-6D45696093DA}">
      <dsp:nvSpPr>
        <dsp:cNvPr id="0" name=""/>
        <dsp:cNvSpPr/>
      </dsp:nvSpPr>
      <dsp:spPr>
        <a:xfrm>
          <a:off x="1975764" y="59712"/>
          <a:ext cx="4336033" cy="4336033"/>
        </a:xfrm>
        <a:prstGeom prst="circularArrow">
          <a:avLst>
            <a:gd name="adj1" fmla="val 5085"/>
            <a:gd name="adj2" fmla="val 327528"/>
            <a:gd name="adj3" fmla="val 1472472"/>
            <a:gd name="adj4" fmla="val 1619943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7F11818-2EB8-4413-B780-4A3FB38489BC}">
      <dsp:nvSpPr>
        <dsp:cNvPr id="0" name=""/>
        <dsp:cNvSpPr/>
      </dsp:nvSpPr>
      <dsp:spPr>
        <a:xfrm>
          <a:off x="1895983" y="197266"/>
          <a:ext cx="4336033" cy="4336033"/>
        </a:xfrm>
        <a:prstGeom prst="circularArrow">
          <a:avLst>
            <a:gd name="adj1" fmla="val 5085"/>
            <a:gd name="adj2" fmla="val 327528"/>
            <a:gd name="adj3" fmla="val 8671970"/>
            <a:gd name="adj4" fmla="val 1800502"/>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A410BCA-3285-4309-9D4A-4254E340CFB6}">
      <dsp:nvSpPr>
        <dsp:cNvPr id="0" name=""/>
        <dsp:cNvSpPr/>
      </dsp:nvSpPr>
      <dsp:spPr>
        <a:xfrm>
          <a:off x="1816201" y="59712"/>
          <a:ext cx="4336033" cy="4336033"/>
        </a:xfrm>
        <a:prstGeom prst="circularArrow">
          <a:avLst>
            <a:gd name="adj1" fmla="val 5085"/>
            <a:gd name="adj2" fmla="val 327528"/>
            <a:gd name="adj3" fmla="val 15873039"/>
            <a:gd name="adj4" fmla="val 9000000"/>
            <a:gd name="adj5" fmla="val 59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979932-0A3E-42E0-9956-38C690F1F8F1}">
      <dsp:nvSpPr>
        <dsp:cNvPr id="0" name=""/>
        <dsp:cNvSpPr/>
      </dsp:nvSpPr>
      <dsp:spPr>
        <a:xfrm>
          <a:off x="454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72645C-47F8-4350-9253-7F99C606F01A}">
      <dsp:nvSpPr>
        <dsp:cNvPr id="0" name=""/>
        <dsp:cNvSpPr/>
      </dsp:nvSpPr>
      <dsp:spPr>
        <a:xfrm>
          <a:off x="575501" y="472438"/>
          <a:ext cx="1808016" cy="37671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ctr" anchorCtr="0">
          <a:noAutofit/>
        </a:bodyPr>
        <a:lstStyle/>
        <a:p>
          <a:pPr marL="0" lvl="0" indent="0" algn="ctr" defTabSz="622300">
            <a:lnSpc>
              <a:spcPct val="200000"/>
            </a:lnSpc>
            <a:spcBef>
              <a:spcPct val="0"/>
            </a:spcBef>
            <a:spcAft>
              <a:spcPct val="35000"/>
            </a:spcAft>
            <a:buNone/>
          </a:pPr>
          <a:r>
            <a:rPr lang="ar-YE" sz="1400" b="1" u="sng" kern="1200" dirty="0">
              <a:solidFill>
                <a:schemeClr val="tx1"/>
              </a:solidFill>
              <a:latin typeface="Alexandria Light" pitchFamily="2" charset="-78"/>
              <a:cs typeface="Alexandria Light" pitchFamily="2" charset="-78"/>
            </a:rPr>
            <a:t>الفرد </a:t>
          </a:r>
          <a:endParaRPr lang="ar-JO" sz="1400" b="1" u="sng" kern="1200" dirty="0">
            <a:solidFill>
              <a:schemeClr val="tx1"/>
            </a:solidFill>
            <a:latin typeface="Alexandria Light" pitchFamily="2" charset="-78"/>
            <a:cs typeface="Alexandria Light" pitchFamily="2" charset="-78"/>
          </a:endParaRPr>
        </a:p>
        <a:p>
          <a:pPr marL="0" lvl="0" indent="0" algn="ctr" defTabSz="622300">
            <a:lnSpc>
              <a:spcPct val="200000"/>
            </a:lnSpc>
            <a:spcBef>
              <a:spcPct val="0"/>
            </a:spcBef>
            <a:spcAft>
              <a:spcPct val="35000"/>
            </a:spcAft>
            <a:buNone/>
          </a:pPr>
          <a:r>
            <a:rPr lang="ar-YE" sz="1400" b="1" kern="1200" dirty="0">
              <a:solidFill>
                <a:schemeClr val="tx1"/>
              </a:solidFill>
              <a:latin typeface="Alexandria Light" pitchFamily="2" charset="-78"/>
              <a:cs typeface="Alexandria Light" pitchFamily="2" charset="-78"/>
            </a:rPr>
            <a:t>( بغض النظر عن مركزه وعمله أو مكانته فى الجماعة </a:t>
          </a:r>
          <a:endParaRPr lang="en-US" sz="1400" b="1" kern="1200" dirty="0">
            <a:solidFill>
              <a:schemeClr val="tx1"/>
            </a:solidFill>
          </a:endParaRPr>
        </a:p>
      </dsp:txBody>
      <dsp:txXfrm>
        <a:off x="628456" y="525393"/>
        <a:ext cx="1702106" cy="3661273"/>
      </dsp:txXfrm>
    </dsp:sp>
    <dsp:sp modelId="{9490BFB8-C3A2-4114-9B52-DA98AC92D6DD}">
      <dsp:nvSpPr>
        <dsp:cNvPr id="0" name=""/>
        <dsp:cNvSpPr/>
      </dsp:nvSpPr>
      <dsp:spPr>
        <a:xfrm>
          <a:off x="245012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F57D4F-D89F-45CD-B5DB-B2F5EFCDF7CE}">
      <dsp:nvSpPr>
        <dsp:cNvPr id="0" name=""/>
        <dsp:cNvSpPr/>
      </dsp:nvSpPr>
      <dsp:spPr>
        <a:xfrm>
          <a:off x="2884323" y="472446"/>
          <a:ext cx="1808016" cy="372944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200000"/>
            </a:lnSpc>
            <a:spcBef>
              <a:spcPct val="0"/>
            </a:spcBef>
            <a:spcAft>
              <a:spcPct val="35000"/>
            </a:spcAft>
            <a:buNone/>
          </a:pPr>
          <a:r>
            <a:rPr lang="ar-YE" sz="1800" b="1" u="sng" kern="1200" dirty="0">
              <a:solidFill>
                <a:schemeClr val="tx1"/>
              </a:solidFill>
              <a:latin typeface="Alexandria Light" pitchFamily="2" charset="-78"/>
              <a:cs typeface="Alexandria Light" pitchFamily="2" charset="-78"/>
            </a:rPr>
            <a:t>الجماعة</a:t>
          </a:r>
          <a:r>
            <a:rPr lang="ar-YE" sz="1800" b="1" kern="1200" dirty="0">
              <a:solidFill>
                <a:schemeClr val="tx1"/>
              </a:solidFill>
              <a:latin typeface="Alexandria Light" pitchFamily="2" charset="-78"/>
              <a:cs typeface="Alexandria Light" pitchFamily="2" charset="-78"/>
            </a:rPr>
            <a:t> </a:t>
          </a:r>
          <a:r>
            <a:rPr lang="ar-JO" sz="1800" b="1" kern="1200" dirty="0">
              <a:solidFill>
                <a:schemeClr val="tx1"/>
              </a:solidFill>
              <a:latin typeface="Alexandria Light" pitchFamily="2" charset="-78"/>
              <a:cs typeface="Alexandria Light" pitchFamily="2" charset="-78"/>
            </a:rPr>
            <a:t>(أفرادها)</a:t>
          </a:r>
          <a:endParaRPr lang="en-US" sz="1800" b="1" kern="1200" dirty="0">
            <a:solidFill>
              <a:schemeClr val="tx1"/>
            </a:solidFill>
          </a:endParaRPr>
        </a:p>
      </dsp:txBody>
      <dsp:txXfrm>
        <a:off x="2937278" y="525401"/>
        <a:ext cx="1702106" cy="3623537"/>
      </dsp:txXfrm>
    </dsp:sp>
    <dsp:sp modelId="{55D0F182-E86D-40AC-9F4C-48445969C9A1}">
      <dsp:nvSpPr>
        <dsp:cNvPr id="0" name=""/>
        <dsp:cNvSpPr/>
      </dsp:nvSpPr>
      <dsp:spPr>
        <a:xfrm>
          <a:off x="489570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14E37A-8D4C-4FC3-84CE-F4779DEB242D}">
      <dsp:nvSpPr>
        <dsp:cNvPr id="0" name=""/>
        <dsp:cNvSpPr/>
      </dsp:nvSpPr>
      <dsp:spPr>
        <a:xfrm>
          <a:off x="5466661" y="529025"/>
          <a:ext cx="1808016" cy="365400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200000"/>
            </a:lnSpc>
            <a:spcBef>
              <a:spcPct val="0"/>
            </a:spcBef>
            <a:spcAft>
              <a:spcPct val="35000"/>
            </a:spcAft>
            <a:buNone/>
          </a:pPr>
          <a:r>
            <a:rPr lang="ar-YE" sz="2000" b="1" u="sng" kern="1200" dirty="0">
              <a:solidFill>
                <a:schemeClr val="tx1"/>
              </a:solidFill>
              <a:latin typeface="Alexandria Light" pitchFamily="2" charset="-78"/>
              <a:cs typeface="Alexandria Light" pitchFamily="2" charset="-78"/>
            </a:rPr>
            <a:t>المجتمع</a:t>
          </a:r>
          <a:r>
            <a:rPr lang="ar-YE" sz="2000" b="1" kern="1200" dirty="0">
              <a:solidFill>
                <a:schemeClr val="tx1"/>
              </a:solidFill>
              <a:latin typeface="Alexandria Light" pitchFamily="2" charset="-78"/>
              <a:cs typeface="Alexandria Light" pitchFamily="2" charset="-78"/>
            </a:rPr>
            <a:t> والرأى العام</a:t>
          </a:r>
        </a:p>
      </dsp:txBody>
      <dsp:txXfrm>
        <a:off x="5519616" y="581980"/>
        <a:ext cx="1702106" cy="3548098"/>
      </dsp:txXfrm>
    </dsp:sp>
    <dsp:sp modelId="{E9E7FA2C-4E71-4829-91A7-073A7392F38C}">
      <dsp:nvSpPr>
        <dsp:cNvPr id="0" name=""/>
        <dsp:cNvSpPr/>
      </dsp:nvSpPr>
      <dsp:spPr>
        <a:xfrm>
          <a:off x="7341289" y="1736189"/>
          <a:ext cx="2141072" cy="826453"/>
        </a:xfrm>
        <a:prstGeom prst="chevron">
          <a:avLst>
            <a:gd name="adj" fmla="val 4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44CD74-63E8-4A0D-95D5-3281660C80CB}">
      <dsp:nvSpPr>
        <dsp:cNvPr id="0" name=""/>
        <dsp:cNvSpPr/>
      </dsp:nvSpPr>
      <dsp:spPr>
        <a:xfrm>
          <a:off x="7912241" y="510166"/>
          <a:ext cx="1808016" cy="36917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85344" bIns="85344" numCol="1" spcCol="1270" anchor="ctr" anchorCtr="0">
          <a:noAutofit/>
        </a:bodyPr>
        <a:lstStyle/>
        <a:p>
          <a:pPr marL="0" lvl="0" indent="0" algn="ctr" defTabSz="533400">
            <a:lnSpc>
              <a:spcPct val="200000"/>
            </a:lnSpc>
            <a:spcBef>
              <a:spcPct val="0"/>
            </a:spcBef>
            <a:spcAft>
              <a:spcPct val="35000"/>
            </a:spcAft>
            <a:buNone/>
          </a:pPr>
          <a:r>
            <a:rPr lang="ar-YE" sz="1200" b="1" u="sng" kern="1200" dirty="0">
              <a:solidFill>
                <a:schemeClr val="tx1"/>
              </a:solidFill>
              <a:latin typeface="Alexandria Light" pitchFamily="2" charset="-78"/>
              <a:cs typeface="Alexandria Light" pitchFamily="2" charset="-78"/>
            </a:rPr>
            <a:t>المنظمة ككل </a:t>
          </a:r>
          <a:endParaRPr lang="ar-JO" sz="1200" b="1" u="sng" kern="1200" dirty="0">
            <a:solidFill>
              <a:schemeClr val="tx1"/>
            </a:solidFill>
            <a:latin typeface="Alexandria Light" pitchFamily="2" charset="-78"/>
            <a:cs typeface="Alexandria Light" pitchFamily="2" charset="-78"/>
          </a:endParaRPr>
        </a:p>
        <a:p>
          <a:pPr marL="0" lvl="0" indent="0" algn="ctr" defTabSz="533400">
            <a:lnSpc>
              <a:spcPct val="200000"/>
            </a:lnSpc>
            <a:spcBef>
              <a:spcPct val="0"/>
            </a:spcBef>
            <a:spcAft>
              <a:spcPct val="35000"/>
            </a:spcAft>
            <a:buNone/>
          </a:pPr>
          <a:r>
            <a:rPr lang="ar-YE" sz="1200" b="1" kern="1200" dirty="0">
              <a:solidFill>
                <a:schemeClr val="tx1"/>
              </a:solidFill>
              <a:latin typeface="Alexandria Light" pitchFamily="2" charset="-78"/>
              <a:cs typeface="Alexandria Light" pitchFamily="2" charset="-78"/>
            </a:rPr>
            <a:t>( يشمل ذلك كل الأفراد فى نطاق عمل المنظمة</a:t>
          </a:r>
          <a:r>
            <a:rPr lang="ar-JO" sz="1200" b="1" kern="1200" dirty="0">
              <a:solidFill>
                <a:schemeClr val="tx1"/>
              </a:solidFill>
              <a:latin typeface="Alexandria Light" pitchFamily="2" charset="-78"/>
              <a:cs typeface="Alexandria Light" pitchFamily="2" charset="-78"/>
            </a:rPr>
            <a:t> وسلطاتها</a:t>
          </a:r>
          <a:endParaRPr lang="ar-YE" sz="1200" b="1" kern="1200" dirty="0">
            <a:solidFill>
              <a:schemeClr val="tx1"/>
            </a:solidFill>
            <a:latin typeface="Alexandria Light" pitchFamily="2" charset="-78"/>
            <a:cs typeface="Alexandria Light" pitchFamily="2" charset="-78"/>
          </a:endParaRPr>
        </a:p>
      </dsp:txBody>
      <dsp:txXfrm>
        <a:off x="7965196" y="563121"/>
        <a:ext cx="1702106" cy="3585817"/>
      </dsp:txXfrm>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52953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B9716-F6A6-B2A6-D823-C4F97FF474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738781-F27B-3455-D169-9C10EA63D0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64C6C3-9835-A97C-0502-0D3F14C9B8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4C2906-D00D-8FD3-53E8-82A7E28FDE9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7957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13.xml" /><Relationship Id="rId5" Type="http://schemas.openxmlformats.org/officeDocument/2006/relationships/image" Target="../media/image6.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15.xml" /><Relationship Id="rId4" Type="http://schemas.openxmlformats.org/officeDocument/2006/relationships/image" Target="../media/image8.jpeg" /></Relationships>
</file>

<file path=ppt/slides/_rels/slide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15.xml" /><Relationship Id="rId4" Type="http://schemas.openxmlformats.org/officeDocument/2006/relationships/image" Target="../media/image9.jpeg"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4.xml" /><Relationship Id="rId4" Type="http://schemas.openxmlformats.org/officeDocument/2006/relationships/image" Target="../media/image10.jpeg" /></Relationships>
</file>

<file path=ppt/slides/_rels/slide8.xml.rels><?xml version="1.0" encoding="UTF-8" standalone="yes"?>
<Relationships xmlns="http://schemas.openxmlformats.org/package/2006/relationships"><Relationship Id="rId3" Type="http://schemas.openxmlformats.org/officeDocument/2006/relationships/image" Target="../media/image11.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6.png" /><Relationship Id="rId1" Type="http://schemas.openxmlformats.org/officeDocument/2006/relationships/slideLayout" Target="../slideLayouts/slideLayout17.xml" /></Relationships>
</file>

<file path=ppt/slides/_rels/slide10.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3" Type="http://schemas.openxmlformats.org/officeDocument/2006/relationships/image" Target="../media/image15.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Relationship Id="rId3" Type="http://schemas.openxmlformats.org/officeDocument/2006/relationships/image" Target="../media/image16.jp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slideLayout" Target="../slideLayouts/slideLayout1.xml" /><Relationship Id="rId1" Type="http://schemas.openxmlformats.org/officeDocument/2006/relationships/themeOverride" Target="../theme/themeOverride1.xml" /><Relationship Id="rId6" Type="http://schemas.openxmlformats.org/officeDocument/2006/relationships/image" Target="../media/image17.jpeg" /><Relationship Id="rId5" Type="http://schemas.openxmlformats.org/officeDocument/2006/relationships/image" Target="../media/image6.png" /><Relationship Id="rId4" Type="http://schemas.openxmlformats.org/officeDocument/2006/relationships/hyperlink" Target="https://blog.mostaql.com/expansion-strategy/" TargetMode="External" /></Relationships>
</file>

<file path=ppt/slides/_rels/slide19.xml.rels><?xml version="1.0" encoding="UTF-8" standalone="yes"?>
<Relationships xmlns="http://schemas.openxmlformats.org/package/2006/relationships"><Relationship Id="rId3" Type="http://schemas.openxmlformats.org/officeDocument/2006/relationships/hyperlink" Target="https://www.business4lions.com/%d8%a7%d9%84%d8%aa%d8%ad%d9%81%d9%8a%d8%b2/" TargetMode="External" /><Relationship Id="rId2" Type="http://schemas.openxmlformats.org/officeDocument/2006/relationships/hyperlink" Target="https://www.business4lions.com/%d8%a7%d9%84%d8%aa%d9%85%d9%83%d9%8a%d9%86/" TargetMode="Externa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hyperlink" Target="https://www.business4lions.com/%d8%a7%d9%84%d8%aa%d8%ad%d8%b3%d9%8a%d9%86-%d8%a7%d9%84%d9%85%d8%b3%d8%aa%d9%85%d8%b1/" TargetMode="External" /></Relationships>
</file>

<file path=ppt/slides/_rels/slide2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hyperlink" Target="https://www.business4lions.com/%d8%b1%d8%b3%d8%a7%d9%84%d8%a9-%d8%a7%d9%84%d9%85%d9%86%d8%b8%d9%85%d8%a9/" TargetMode="External"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Relationship Id="rId3" Type="http://schemas.openxmlformats.org/officeDocument/2006/relationships/hyperlink" Target="https://www.business4lions.com/%d8%a7%d9%84%d8%aa%d8%ae%d8%b7%d9%8a%d8%b7/" TargetMode="External" /><Relationship Id="rId2" Type="http://schemas.openxmlformats.org/officeDocument/2006/relationships/hyperlink" Target="https://www.business4lions.com/%d8%b6%d8%ba%d9%88%d8%b7-%d8%a7%d9%84%d8%b9%d9%85%d9%84/"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2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1.xml" /><Relationship Id="rId4" Type="http://schemas.openxmlformats.org/officeDocument/2006/relationships/image" Target="../media/image18.jpeg" /></Relationships>
</file>

<file path=ppt/slides/_rels/slide24.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Relationship Id="rId3" Type="http://schemas.openxmlformats.org/officeDocument/2006/relationships/hyperlink" Target="https://blog.mostaql.com/operational-plan/" TargetMode="External" /><Relationship Id="rId2" Type="http://schemas.openxmlformats.org/officeDocument/2006/relationships/hyperlink" Target="https://blog.mostaql.com/growth-strategy/" TargetMode="External" /><Relationship Id="rId1" Type="http://schemas.openxmlformats.org/officeDocument/2006/relationships/slideLayout" Target="../slideLayouts/slideLayout1.xml" /><Relationship Id="rId4" Type="http://schemas.openxmlformats.org/officeDocument/2006/relationships/image" Target="../media/image6.png" /></Relationships>
</file>

<file path=ppt/slides/_rels/slide26.xml.rels><?xml version="1.0" encoding="UTF-8" standalone="yes"?>
<Relationships xmlns="http://schemas.openxmlformats.org/package/2006/relationships"><Relationship Id="rId3" Type="http://schemas.openxmlformats.org/officeDocument/2006/relationships/image" Target="../media/image20.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Relationship Id="rId3" Type="http://schemas.openxmlformats.org/officeDocument/2006/relationships/image" Target="../media/image18.jpeg" /><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hyperlink" Target="https://blog.mostaql.com/kpis/" TargetMode="External"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 /><Relationship Id="rId7" Type="http://schemas.microsoft.com/office/2007/relationships/diagramDrawing" Target="../diagrams/drawing1.xml" /><Relationship Id="rId2" Type="http://schemas.openxmlformats.org/officeDocument/2006/relationships/image" Target="../media/image6.png" /><Relationship Id="rId1" Type="http://schemas.openxmlformats.org/officeDocument/2006/relationships/slideLayout" Target="../slideLayouts/slideLayout1.xml" /><Relationship Id="rId6" Type="http://schemas.openxmlformats.org/officeDocument/2006/relationships/diagramColors" Target="../diagrams/colors1.xml" /><Relationship Id="rId5" Type="http://schemas.openxmlformats.org/officeDocument/2006/relationships/diagramQuickStyle" Target="../diagrams/quickStyle1.xml" /><Relationship Id="rId4" Type="http://schemas.openxmlformats.org/officeDocument/2006/relationships/diagramLayout" Target="../diagrams/layout1.xml" /></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xml" /><Relationship Id="rId7" Type="http://schemas.microsoft.com/office/2007/relationships/diagramDrawing" Target="../diagrams/drawing2.xml" /><Relationship Id="rId2" Type="http://schemas.openxmlformats.org/officeDocument/2006/relationships/image" Target="../media/image6.png" /><Relationship Id="rId1" Type="http://schemas.openxmlformats.org/officeDocument/2006/relationships/slideLayout" Target="../slideLayouts/slideLayout1.xml" /><Relationship Id="rId6" Type="http://schemas.openxmlformats.org/officeDocument/2006/relationships/diagramColors" Target="../diagrams/colors2.xml" /><Relationship Id="rId5" Type="http://schemas.openxmlformats.org/officeDocument/2006/relationships/diagramQuickStyle" Target="../diagrams/quickStyle2.xml" /><Relationship Id="rId4" Type="http://schemas.openxmlformats.org/officeDocument/2006/relationships/diagramLayout" Target="../diagrams/layout2.xml" /></Relationships>
</file>

<file path=ppt/slides/_rels/slide35.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Relationship Id="rId2" Type="http://schemas.openxmlformats.org/officeDocument/2006/relationships/image" Target="../media/image6.png"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4.xml" /><Relationship Id="rId4" Type="http://schemas.openxmlformats.org/officeDocument/2006/relationships/image" Target="../media/image10.jpeg" /></Relationships>
</file>

<file path=ppt/slides/_rels/slide39.xml.rels><?xml version="1.0" encoding="UTF-8" standalone="yes"?>
<Relationships xmlns="http://schemas.openxmlformats.org/package/2006/relationships"><Relationship Id="rId3" Type="http://schemas.openxmlformats.org/officeDocument/2006/relationships/hyperlink" Target="https://www.almrsal.com/post/409666" TargetMode="External" /><Relationship Id="rId2" Type="http://schemas.openxmlformats.org/officeDocument/2006/relationships/hyperlink" Target="https://www.facebook.com/EdaraElmWFan/posts/1826432664074483/" TargetMode="Externa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hyperlink" Target="https://blog.baaeed.com/organizational-development/" TargetMode="External" /></Relationships>
</file>

<file path=ppt/slides/_rels/slide40.xml.rels><?xml version="1.0" encoding="UTF-8" standalone="yes"?>
<Relationships xmlns="http://schemas.openxmlformats.org/package/2006/relationships"><Relationship Id="rId3" Type="http://schemas.openxmlformats.org/officeDocument/2006/relationships/image" Target="../media/image23.png" /><Relationship Id="rId2" Type="http://schemas.openxmlformats.org/officeDocument/2006/relationships/image" Target="../media/image22.jpeg" /><Relationship Id="rId1" Type="http://schemas.openxmlformats.org/officeDocument/2006/relationships/slideLayout" Target="../slideLayouts/slideLayout16.xml" /><Relationship Id="rId5" Type="http://schemas.openxmlformats.org/officeDocument/2006/relationships/image" Target="../media/image25.png" /><Relationship Id="rId4" Type="http://schemas.openxmlformats.org/officeDocument/2006/relationships/image" Target="../media/image24.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الرّابعة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613"/>
    </mc:Choice>
    <mc:Fallback xmlns="">
      <p:transition spd="slow" advTm="686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الرابعة:</a:t>
            </a:r>
          </a:p>
          <a:p>
            <a:pPr algn="ctr"/>
            <a:r>
              <a:rPr lang="ar-JO" sz="2800" b="1" dirty="0">
                <a:solidFill>
                  <a:schemeClr val="tx1"/>
                </a:solidFill>
                <a:latin typeface="Alexandria ExtraBold" pitchFamily="2" charset="-78"/>
                <a:cs typeface="Alexandria ExtraBold" pitchFamily="2" charset="-78"/>
              </a:rPr>
              <a:t> التطوير التنظيمي</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a:solidFill>
                  <a:schemeClr val="bg1"/>
                </a:solidFill>
                <a:latin typeface="Times New Roman" panose="02020603050405020304" pitchFamily="18" charset="0"/>
                <a:cs typeface="Times New Roman" panose="02020603050405020304" pitchFamily="18" charset="0"/>
              </a:rPr>
              <a:t>4</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692"/>
    </mc:Choice>
    <mc:Fallback xmlns="">
      <p:transition spd="slow" advTm="3069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84891"/>
    </mc:Choice>
    <mc:Fallback xmlns="">
      <p:transition spd="slow" advTm="848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2438" y="529957"/>
            <a:ext cx="5871383" cy="707886"/>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اهم المواضيع التي ذكرت في المحاضرة السابقة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536587" y="1552176"/>
            <a:ext cx="10962968" cy="4196662"/>
          </a:xfrm>
          <a:prstGeom prst="rect">
            <a:avLst/>
          </a:prstGeom>
          <a:noFill/>
        </p:spPr>
        <p:txBody>
          <a:bodyPr wrap="square" rtlCol="0">
            <a:spAutoFit/>
          </a:bodyPr>
          <a:lstStyle/>
          <a:p>
            <a:pPr marL="342900" marR="0" indent="-34290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مفهوم الإدارة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effectLst/>
                <a:latin typeface="Alexandria" pitchFamily="2" charset="-78"/>
                <a:ea typeface="Arial" panose="020B0604020202020204" pitchFamily="34" charset="0"/>
                <a:cs typeface="Alexandria" pitchFamily="2" charset="-78"/>
              </a:rPr>
              <a:t>وظائف الإدارة وعناصر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أهمية التنظيم الإداري وخطواته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أنواع التنظيم الإداري وخصائصه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مبادئ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معيقات التنظيم الإداري</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800" dirty="0">
                <a:solidFill>
                  <a:srgbClr val="000000"/>
                </a:solidFill>
                <a:latin typeface="Alexandria" pitchFamily="2" charset="-78"/>
                <a:ea typeface="Arial" panose="020B0604020202020204" pitchFamily="34" charset="0"/>
                <a:cs typeface="Alexandria" pitchFamily="2" charset="-78"/>
              </a:rPr>
              <a:t>خاتمة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3D84F95-A8F8-0AD5-5722-134C49D51D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5678" y="1945728"/>
            <a:ext cx="2857500" cy="336009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10628"/>
    </mc:Choice>
    <mc:Fallback xmlns="">
      <p:transition advTm="1106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02743055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46348"/>
    </mc:Choice>
    <mc:Fallback xmlns="">
      <p:transition spd="slow" advTm="4634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467032" y="2391844"/>
            <a:ext cx="10962968" cy="3437479"/>
          </a:xfrm>
          <a:prstGeom prst="rect">
            <a:avLst/>
          </a:prstGeom>
          <a:noFill/>
        </p:spPr>
        <p:txBody>
          <a:bodyPr wrap="square" rtlCol="0">
            <a:spAutoFit/>
          </a:bodyPr>
          <a:lstStyle/>
          <a:p>
            <a:pPr algn="just" rtl="1">
              <a:lnSpc>
                <a:spcPct val="200000"/>
              </a:lnSpc>
              <a:spcAft>
                <a:spcPts val="800"/>
              </a:spcAft>
            </a:pPr>
            <a:r>
              <a:rPr lang="ar-JO" kern="100" dirty="0">
                <a:latin typeface="Alexandria Light" pitchFamily="2" charset="-78"/>
                <a:cs typeface="Alexandria Light" pitchFamily="2" charset="-78"/>
              </a:rPr>
              <a:t>    يتصف عالم اليوم بالتغيرات السريعة والنوعية في كافة مجالات الحياة، لذلك توجب على المنظمات التعليمية وغير التعليمية أن تعي طبيعة هذه التغيرات وآثارها الإيجابية والسلبية على كافة عناصر وأنشطة المنظمة من أجل استثمارها في التخطيط السليم لأنشطة المنظمة وزيادة فاعلية الموارد البشرية والمادية فيها لتحقيق اهدافها ورؤيتها المستقبلية ودخولها مجال التنافسية.</a:t>
            </a:r>
          </a:p>
          <a:p>
            <a:pPr algn="just" rtl="1">
              <a:lnSpc>
                <a:spcPct val="200000"/>
              </a:lnSpc>
              <a:spcAft>
                <a:spcPts val="800"/>
              </a:spcAft>
            </a:pPr>
            <a:r>
              <a:rPr lang="ar-JO" kern="100" dirty="0">
                <a:latin typeface="Alexandria Light" pitchFamily="2" charset="-78"/>
                <a:cs typeface="Alexandria Light" pitchFamily="2" charset="-78"/>
              </a:rPr>
              <a:t>لذلك ارتأت المنظمات القيام بعمليات التطوير المستمرة في نظمها الإدارية كافة لتحافظ على مرونتها واستيعابها متغيرات العصر الحالي بما يخدم أهدافها .  </a:t>
            </a:r>
            <a:r>
              <a:rPr lang="ar-JO" u="sng" kern="100" dirty="0">
                <a:solidFill>
                  <a:srgbClr val="00B0F0"/>
                </a:solidFill>
                <a:latin typeface="Alexandria Light" pitchFamily="2" charset="-78"/>
                <a:cs typeface="Alexandria Light" pitchFamily="2" charset="-78"/>
              </a:rPr>
              <a:t>فما المقصود بالتطوير التنظيمي؟</a:t>
            </a:r>
            <a:endParaRPr lang="en-US" u="sng" kern="100"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2453457-9548-CE59-50E6-B56FE3465A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288" y="480974"/>
            <a:ext cx="3105150" cy="1476375"/>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14328"/>
    </mc:Choice>
    <mc:Fallback xmlns="">
      <p:transition advTm="1143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FFE07-459F-C4EB-47AB-4E360AEBCE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79EFDF1-84C4-22C1-43CF-328BB9AF0F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C3EBB5-486B-42D8-96F2-4D6D12E126E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3BE2946-C443-F392-4D3A-51FEC520E75F}"/>
              </a:ext>
            </a:extLst>
          </p:cNvPr>
          <p:cNvSpPr txBox="1"/>
          <p:nvPr/>
        </p:nvSpPr>
        <p:spPr>
          <a:xfrm>
            <a:off x="1371643" y="899652"/>
            <a:ext cx="9448714" cy="5529078"/>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الرابعة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محاور التطوير التنظيمي.</a:t>
            </a:r>
          </a:p>
          <a:p>
            <a:pPr marR="0" algn="r"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000000"/>
              </a:solidFill>
              <a:latin typeface="Alexandria" pitchFamily="2" charset="-78"/>
              <a:ea typeface="Arial" panose="020B0604020202020204" pitchFamily="34" charset="0"/>
              <a:cs typeface="Alexandria" pitchFamily="2" charset="-78"/>
            </a:endParaRPr>
          </a:p>
        </p:txBody>
      </p:sp>
      <p:sp>
        <p:nvSpPr>
          <p:cNvPr id="3" name="TextBox 2">
            <a:extLst>
              <a:ext uri="{FF2B5EF4-FFF2-40B4-BE49-F238E27FC236}">
                <a16:creationId xmlns:a16="http://schemas.microsoft.com/office/drawing/2014/main" id="{B6862901-E82B-68B3-499E-2DFEBC1946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10E720B-FD12-B3CC-B838-3E11C1246F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B2EDD529-11EB-C98E-6CDE-3FF19EC60F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3166229742"/>
      </p:ext>
    </p:extLst>
  </p:cSld>
  <p:clrMapOvr>
    <a:masterClrMapping/>
  </p:clrMapOvr>
  <mc:AlternateContent xmlns:mc="http://schemas.openxmlformats.org/markup-compatibility/2006" xmlns:p14="http://schemas.microsoft.com/office/powerpoint/2010/main">
    <mc:Choice Requires="p14">
      <p:transition spd="slow" p14:dur="2000" advTm="76762"/>
    </mc:Choice>
    <mc:Fallback xmlns="">
      <p:transition spd="slow" advTm="767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التطوير التنظيمي</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362537"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تعريف التطوير لغة</a:t>
            </a:r>
          </a:p>
          <a:p>
            <a:pPr lvl="1" algn="r" rtl="1">
              <a:lnSpc>
                <a:spcPct val="150000"/>
              </a:lnSpc>
            </a:pPr>
            <a:endParaRPr lang="ar-JO" kern="100" dirty="0">
              <a:solidFill>
                <a:schemeClr val="tx1"/>
              </a:solidFill>
              <a:latin typeface="Alexandria Black" pitchFamily="2" charset="-78"/>
              <a:cs typeface="Alexandria Black" pitchFamily="2" charset="-78"/>
            </a:endParaRPr>
          </a:p>
          <a:p>
            <a:pPr lvl="1" algn="r" rtl="1">
              <a:lnSpc>
                <a:spcPct val="150000"/>
              </a:lnSpc>
            </a:pPr>
            <a:r>
              <a:rPr lang="ar-JO" b="1" i="0" dirty="0">
                <a:solidFill>
                  <a:srgbClr val="000000"/>
                </a:solidFill>
                <a:effectLst/>
                <a:latin typeface="Alexandria Light" pitchFamily="2" charset="-78"/>
                <a:cs typeface="Alexandria Light" pitchFamily="2" charset="-78"/>
              </a:rPr>
              <a:t>ا</a:t>
            </a:r>
            <a:r>
              <a:rPr lang="ar-YE" b="1" i="0" dirty="0">
                <a:solidFill>
                  <a:srgbClr val="000000"/>
                </a:solidFill>
                <a:effectLst/>
                <a:latin typeface="Alexandria Light" pitchFamily="2" charset="-78"/>
                <a:cs typeface="Alexandria Light" pitchFamily="2" charset="-78"/>
              </a:rPr>
              <a:t>لتطوير </a:t>
            </a:r>
            <a:r>
              <a:rPr lang="ar-YE" b="0" i="0" dirty="0">
                <a:solidFill>
                  <a:srgbClr val="000000"/>
                </a:solidFill>
                <a:effectLst/>
                <a:latin typeface="Alexandria Light" pitchFamily="2" charset="-78"/>
                <a:cs typeface="Alexandria Light" pitchFamily="2" charset="-78"/>
              </a:rPr>
              <a:t>: التغيير أو التحويل من طور إلى طور</a:t>
            </a:r>
            <a:r>
              <a:rPr lang="ar-JO" b="0" i="0" dirty="0">
                <a:solidFill>
                  <a:srgbClr val="000000"/>
                </a:solidFill>
                <a:effectLst/>
                <a:latin typeface="Alexandria Light" pitchFamily="2" charset="-78"/>
                <a:cs typeface="Alexandria Light" pitchFamily="2" charset="-78"/>
              </a:rPr>
              <a:t> ، وكذلك يعني التجديد والتحديث</a:t>
            </a:r>
            <a:r>
              <a:rPr lang="ar-YE" b="0" i="0" dirty="0">
                <a:solidFill>
                  <a:srgbClr val="000000"/>
                </a:solidFill>
                <a:effectLst/>
                <a:latin typeface="Alexandria Light" pitchFamily="2" charset="-78"/>
                <a:cs typeface="Alexandria Light" pitchFamily="2" charset="-78"/>
              </a:rPr>
              <a:t> .</a:t>
            </a:r>
            <a:br>
              <a:rPr lang="ar-YE" dirty="0">
                <a:latin typeface="Alexandria Light" pitchFamily="2" charset="-78"/>
                <a:cs typeface="Alexandria Light" pitchFamily="2" charset="-78"/>
              </a:rPr>
            </a:br>
            <a:r>
              <a:rPr lang="ar-YE" b="0" i="0" dirty="0">
                <a:solidFill>
                  <a:srgbClr val="000000"/>
                </a:solidFill>
                <a:effectLst/>
                <a:latin typeface="Alexandria Light" pitchFamily="2" charset="-78"/>
                <a:cs typeface="Alexandria Light" pitchFamily="2" charset="-78"/>
              </a:rPr>
              <a:t>و تعني كلمة " التطور" التغير التدريجي.</a:t>
            </a:r>
            <a:br>
              <a:rPr lang="ar-YE" dirty="0">
                <a:latin typeface="Alexandria Light" pitchFamily="2" charset="-78"/>
                <a:cs typeface="Alexandria Light" pitchFamily="2" charset="-78"/>
              </a:rPr>
            </a:br>
            <a:r>
              <a:rPr lang="ar-YE" b="0" i="0" dirty="0">
                <a:solidFill>
                  <a:srgbClr val="000000"/>
                </a:solidFill>
                <a:effectLst/>
                <a:latin typeface="Alexandria Light" pitchFamily="2" charset="-78"/>
                <a:cs typeface="Alexandria Light" pitchFamily="2" charset="-78"/>
              </a:rPr>
              <a:t>ويطلق أيضاً على " التغير التدريجي الذي يحدث في تركيب المجتمع أو العلاقات أوالنظم أوالقيم السائدة فيه ".</a:t>
            </a:r>
            <a:endParaRPr lang="ar-JO" b="0" i="0" dirty="0">
              <a:solidFill>
                <a:srgbClr val="000000"/>
              </a:solidFill>
              <a:effectLst/>
              <a:latin typeface="Alexandria Light" pitchFamily="2" charset="-78"/>
              <a:cs typeface="Alexandria Light" pitchFamily="2" charset="-78"/>
            </a:endParaRPr>
          </a:p>
          <a:p>
            <a:pPr lvl="1" algn="r" rtl="1">
              <a:lnSpc>
                <a:spcPct val="150000"/>
              </a:lnSpc>
            </a:pPr>
            <a:br>
              <a:rPr lang="ar-YE" dirty="0">
                <a:latin typeface="Alexandria Light" pitchFamily="2" charset="-78"/>
                <a:cs typeface="Alexandria Light" pitchFamily="2" charset="-78"/>
              </a:rPr>
            </a:br>
            <a:r>
              <a:rPr lang="ar-YE" b="1" dirty="0">
                <a:solidFill>
                  <a:srgbClr val="000000"/>
                </a:solidFill>
                <a:latin typeface="Alexandria Light" pitchFamily="2" charset="-78"/>
                <a:cs typeface="Alexandria Light" pitchFamily="2" charset="-78"/>
              </a:rPr>
              <a:t>التطوير اصطلاح</a:t>
            </a:r>
            <a:r>
              <a:rPr lang="ar-JO" b="1" dirty="0">
                <a:solidFill>
                  <a:srgbClr val="000000"/>
                </a:solidFill>
                <a:latin typeface="Alexandria Light" pitchFamily="2" charset="-78"/>
                <a:cs typeface="Alexandria Light" pitchFamily="2" charset="-78"/>
              </a:rPr>
              <a:t>ًا</a:t>
            </a:r>
            <a:r>
              <a:rPr lang="ar-YE" b="1" dirty="0">
                <a:solidFill>
                  <a:srgbClr val="000000"/>
                </a:solidFill>
                <a:latin typeface="Alexandria Light" pitchFamily="2" charset="-78"/>
                <a:cs typeface="Alexandria Light" pitchFamily="2" charset="-78"/>
              </a:rPr>
              <a:t> </a:t>
            </a:r>
            <a:r>
              <a:rPr lang="ar-JO" b="1" dirty="0">
                <a:solidFill>
                  <a:srgbClr val="000000"/>
                </a:solidFill>
                <a:latin typeface="Alexandria Light" pitchFamily="2" charset="-78"/>
                <a:cs typeface="Alexandria Light" pitchFamily="2" charset="-78"/>
              </a:rPr>
              <a:t>:</a:t>
            </a:r>
          </a:p>
          <a:p>
            <a:pPr lvl="1" algn="r" rtl="1">
              <a:lnSpc>
                <a:spcPct val="150000"/>
              </a:lnSpc>
            </a:pPr>
            <a:r>
              <a:rPr lang="ar-YE" b="0" i="0" dirty="0">
                <a:solidFill>
                  <a:srgbClr val="000000"/>
                </a:solidFill>
                <a:effectLst/>
                <a:latin typeface="Alexandria Light" pitchFamily="2" charset="-78"/>
                <a:cs typeface="Alexandria Light" pitchFamily="2" charset="-78"/>
              </a:rPr>
              <a:t>التحسين وصولاً إلى تحقيق الأهداف المرجوة بصورة أكثر كفاءة .</a:t>
            </a:r>
            <a:br>
              <a:rPr lang="ar-YE" dirty="0">
                <a:latin typeface="Alexandria Light" pitchFamily="2" charset="-78"/>
                <a:cs typeface="Alexandria Light" pitchFamily="2" charset="-78"/>
              </a:rPr>
            </a:br>
            <a:endParaRPr lang="ar-JO" sz="1600" kern="100" dirty="0">
              <a:solidFill>
                <a:schemeClr val="tx1"/>
              </a:solidFill>
              <a:latin typeface="Alexandria Light" pitchFamily="2" charset="-78"/>
              <a:cs typeface="Alexandria Light" pitchFamily="2" charset="-78"/>
            </a:endParaRPr>
          </a:p>
        </p:txBody>
      </p:sp>
      <p:pic>
        <p:nvPicPr>
          <p:cNvPr id="6" name="Picture 5">
            <a:extLst>
              <a:ext uri="{FF2B5EF4-FFF2-40B4-BE49-F238E27FC236}">
                <a16:creationId xmlns:a16="http://schemas.microsoft.com/office/drawing/2014/main" id="{F351FCA9-6648-24EA-1C15-5921621A1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996" y="1875195"/>
            <a:ext cx="3105150" cy="14763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4844"/>
    </mc:Choice>
    <mc:Fallback xmlns="">
      <p:transition spd="slow" advTm="1448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803154"/>
            <a:ext cx="6516913" cy="400110"/>
          </a:xfrm>
          <a:prstGeom prst="rect">
            <a:avLst/>
          </a:prstGeom>
          <a:noFill/>
        </p:spPr>
        <p:txBody>
          <a:bodyPr wrap="square">
            <a:spAutoFit/>
          </a:bodyPr>
          <a:lstStyle/>
          <a:p>
            <a:r>
              <a:rPr lang="en-US" sz="2000" kern="0" dirty="0">
                <a:solidFill>
                  <a:srgbClr val="00B0F0"/>
                </a:solidFill>
                <a:latin typeface="Alexandria Black" pitchFamily="2" charset="-78"/>
                <a:ea typeface="Times New Roman" panose="02020603050405020304" pitchFamily="18" charset="0"/>
                <a:cs typeface="Alexandria Black" pitchFamily="2" charset="-78"/>
              </a:rPr>
              <a:t>O</a:t>
            </a:r>
            <a:r>
              <a:rPr lang="en-US" sz="2000" kern="0" dirty="0">
                <a:solidFill>
                  <a:srgbClr val="00B0F0"/>
                </a:solidFill>
                <a:effectLst/>
                <a:latin typeface="Alexandria Black" pitchFamily="2" charset="-78"/>
                <a:ea typeface="Times New Roman" panose="02020603050405020304" pitchFamily="18" charset="0"/>
                <a:cs typeface="Alexandria Black" pitchFamily="2" charset="-78"/>
              </a:rPr>
              <a:t>rganizational Development </a:t>
            </a:r>
            <a:r>
              <a:rPr lang="ar-JO" sz="2000" kern="0" dirty="0">
                <a:solidFill>
                  <a:srgbClr val="00B0F0"/>
                </a:solidFill>
                <a:effectLst/>
                <a:latin typeface="Alexandria Black" pitchFamily="2" charset="-78"/>
                <a:ea typeface="Times New Roman" panose="02020603050405020304" pitchFamily="18" charset="0"/>
                <a:cs typeface="Alexandria Black" pitchFamily="2" charset="-78"/>
              </a:rPr>
              <a:t>التطوير التنظيمي</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3" y="1405557"/>
            <a:ext cx="11257613" cy="5313634"/>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تنوعت تعريفات التطوير التنظيمي اصطلاحًا بتنوع تخصصات الباحثين ومنها:</a:t>
            </a:r>
          </a:p>
          <a:p>
            <a:pPr algn="just" rtl="1">
              <a:lnSpc>
                <a:spcPct val="200000"/>
              </a:lnSpc>
            </a:pPr>
            <a:r>
              <a:rPr lang="ar-SA" sz="1800" b="1" kern="0" dirty="0">
                <a:solidFill>
                  <a:srgbClr val="000000"/>
                </a:solidFill>
                <a:effectLst/>
                <a:latin typeface="Alexandria Light" pitchFamily="2" charset="-78"/>
                <a:ea typeface="Times New Roman" panose="02020603050405020304" pitchFamily="18" charset="0"/>
                <a:cs typeface="Alexandria Light" pitchFamily="2" charset="-78"/>
              </a:rPr>
              <a:t>التطور التنظيمي</a:t>
            </a:r>
            <a:r>
              <a:rPr lang="ar-JO" sz="1800" b="1" kern="0" dirty="0">
                <a:solidFill>
                  <a:srgbClr val="000000"/>
                </a:solidFill>
                <a:effectLst/>
                <a:latin typeface="Alexandria Light" pitchFamily="2" charset="-78"/>
                <a:ea typeface="Times New Roman" panose="02020603050405020304" pitchFamily="18" charset="0"/>
                <a:cs typeface="Alexandria Light" pitchFamily="2" charset="-78"/>
              </a:rPr>
              <a:t>:</a:t>
            </a:r>
            <a:r>
              <a:rPr lang="en-US" sz="1800" b="1" kern="0" dirty="0">
                <a:solidFill>
                  <a:srgbClr val="000000"/>
                </a:solidFill>
                <a:effectLst/>
                <a:latin typeface="Alexandria Light" pitchFamily="2" charset="-78"/>
                <a:ea typeface="Times New Roman" panose="02020603050405020304" pitchFamily="18" charset="0"/>
                <a:cs typeface="Alexandria Light" pitchFamily="2" charset="-78"/>
              </a:rPr>
              <a:t> organizational development</a:t>
            </a:r>
            <a:r>
              <a:rPr lang="en-US"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هو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عملية التغيير المنظمة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المخطط</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 لها</a:t>
            </a:r>
            <a:r>
              <a:rPr lang="en-US"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وذلك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لت</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حويل المنظمة من منظمة فعالة إلى منظمة أكثر فاعلية؛ والتغيير المخطط هو التغيير المدروس وليس هدفاً في حد ذاته وإنما أداة وأسلوب لتحقيق هدف</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a:t>
            </a:r>
          </a:p>
          <a:p>
            <a:pPr algn="just" rtl="1">
              <a:lnSpc>
                <a:spcPct val="200000"/>
              </a:lnSpc>
            </a:pPr>
            <a:r>
              <a:rPr lang="ar-SA" sz="1800" b="1" kern="0" dirty="0">
                <a:solidFill>
                  <a:srgbClr val="000000"/>
                </a:solidFill>
                <a:effectLst/>
                <a:latin typeface="Alexandria Light" pitchFamily="2" charset="-78"/>
                <a:ea typeface="Times New Roman" panose="02020603050405020304" pitchFamily="18" charset="0"/>
                <a:cs typeface="Alexandria Light" pitchFamily="2" charset="-78"/>
              </a:rPr>
              <a:t>التطوير التنظيمي</a:t>
            </a:r>
            <a:r>
              <a:rPr lang="ar-JO" sz="1800" b="1" kern="0" dirty="0">
                <a:solidFill>
                  <a:srgbClr val="000000"/>
                </a:solidFill>
                <a:effectLst/>
                <a:latin typeface="Alexandria Light" pitchFamily="2" charset="-78"/>
                <a:ea typeface="Times New Roman" panose="02020603050405020304" pitchFamily="18" charset="0"/>
                <a:cs typeface="Alexandria Light" pitchFamily="2" charset="-78"/>
              </a:rPr>
              <a:t>:</a:t>
            </a:r>
            <a:r>
              <a:rPr lang="ar-SA" sz="1800" b="1" kern="0" dirty="0">
                <a:solidFill>
                  <a:srgbClr val="000000"/>
                </a:solidFill>
                <a:effectLst/>
                <a:latin typeface="Alexandria Light" pitchFamily="2" charset="-78"/>
                <a:ea typeface="Times New Roman" panose="02020603050405020304" pitchFamily="18" charset="0"/>
                <a:cs typeface="Alexandria Light" pitchFamily="2" charset="-78"/>
              </a:rPr>
              <a:t>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خطة طويلة الأجل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تهدف</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إلى زيادة قدرة التنظيم على مواجهة التغيرات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المستقبلية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ومواكبة المست</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جدات</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التي تفرضها الظروف المتغيرة للتصدى للمشكلات المحتملة وحلها بما يحقق الفعالية في أداء هذه المنظمات</a:t>
            </a:r>
            <a:endParaRPr lang="en-US" sz="1800" kern="100" dirty="0">
              <a:solidFill>
                <a:srgbClr val="000000"/>
              </a:solidFill>
              <a:effectLst/>
              <a:latin typeface="Alexandria Light" pitchFamily="2" charset="-78"/>
              <a:ea typeface="Calibri" panose="020F0502020204030204" pitchFamily="34" charset="0"/>
              <a:cs typeface="Alexandria Light" pitchFamily="2" charset="-78"/>
            </a:endParaRPr>
          </a:p>
          <a:p>
            <a:pPr algn="just" rtl="1">
              <a:lnSpc>
                <a:spcPct val="200000"/>
              </a:lnSpc>
            </a:pPr>
            <a:r>
              <a:rPr lang="ar-YE" sz="1600" dirty="0">
                <a:latin typeface="Alexandria Light" pitchFamily="2" charset="-78"/>
                <a:cs typeface="Alexandria Light" pitchFamily="2" charset="-78"/>
              </a:rPr>
              <a:t>كما يعرف على أنه جهد مخطط على مستوى المنظمة ككل، يتم إحداثه من خلال الإدارة العليا في المؤسسة، لزيادة فعالية المؤسسة عن طريق استخدام أساليب المعرفة السلوكية في إدارة العمليات</a:t>
            </a:r>
            <a:r>
              <a:rPr lang="ar-JO"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31E1C8F4-3FDB-C02F-8595-48F734196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544" y="1405557"/>
            <a:ext cx="2562225" cy="1100406"/>
          </a:xfrm>
          <a:prstGeom prst="rect">
            <a:avLst/>
          </a:prstGeom>
        </p:spPr>
      </p:pic>
    </p:spTree>
  </p:cSld>
  <p:clrMapOvr>
    <a:masterClrMapping/>
  </p:clrMapOvr>
  <p:transition spd="slow" advTm="18807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39449" y="1507809"/>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Light" pitchFamily="2" charset="-78"/>
              <a:cs typeface="Alexandria Light" pitchFamily="2" charset="-78"/>
            </a:endParaRPr>
          </a:p>
          <a:p>
            <a:pPr algn="r" rtl="1"/>
            <a:r>
              <a:rPr lang="ar-JO" b="1" dirty="0">
                <a:solidFill>
                  <a:schemeClr val="tx1"/>
                </a:solidFill>
                <a:latin typeface="Alexandria Light" pitchFamily="2" charset="-78"/>
                <a:cs typeface="Alexandria Light" pitchFamily="2" charset="-78"/>
              </a:rPr>
              <a:t>تأسيسًا لما سبق فإن التطوير التظيمي يختص بـــِ</a:t>
            </a:r>
            <a:endParaRPr lang="ar-JO" b="1" i="0" dirty="0">
              <a:solidFill>
                <a:schemeClr val="tx1"/>
              </a:solidFill>
              <a:effectLst/>
              <a:latin typeface="Alexandria Light" pitchFamily="2" charset="-78"/>
              <a:cs typeface="Alexandria Light" pitchFamily="2" charset="-78"/>
            </a:endParaRPr>
          </a:p>
          <a:p>
            <a:pPr algn="r" rtl="1"/>
            <a:endParaRPr lang="ar-JO" sz="1600" dirty="0">
              <a:solidFill>
                <a:srgbClr val="394960"/>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ال</a:t>
            </a:r>
            <a:r>
              <a:rPr lang="ar-YE" sz="1600" b="0" i="0" dirty="0">
                <a:solidFill>
                  <a:schemeClr val="tx1"/>
                </a:solidFill>
                <a:effectLst/>
                <a:latin typeface="Alexandria Light" pitchFamily="2" charset="-78"/>
                <a:cs typeface="Alexandria Light" pitchFamily="2" charset="-78"/>
              </a:rPr>
              <a:t>تطوير التنظيمي هو مجال </a:t>
            </a:r>
            <a:r>
              <a:rPr lang="ar-JO" sz="1600" b="0" i="0" dirty="0">
                <a:solidFill>
                  <a:schemeClr val="tx1"/>
                </a:solidFill>
                <a:effectLst/>
                <a:latin typeface="Alexandria Light" pitchFamily="2" charset="-78"/>
                <a:cs typeface="Alexandria Light" pitchFamily="2" charset="-78"/>
              </a:rPr>
              <a:t>إداري</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يسعى ل</a:t>
            </a:r>
            <a:r>
              <a:rPr lang="ar-YE" sz="1600" b="0" i="0" dirty="0">
                <a:solidFill>
                  <a:schemeClr val="tx1"/>
                </a:solidFill>
                <a:effectLst/>
                <a:latin typeface="Alexandria Light" pitchFamily="2" charset="-78"/>
                <a:cs typeface="Alexandria Light" pitchFamily="2" charset="-78"/>
              </a:rPr>
              <a:t>تحسين وتعزيز قدرة المنظمة على التكيف بشكل عام. </a:t>
            </a:r>
            <a:endParaRPr lang="ar-JO" sz="1600" b="0" i="0" dirty="0">
              <a:solidFill>
                <a:schemeClr val="tx1"/>
              </a:solidFill>
              <a:effectLst/>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YE" sz="1600" b="0" i="0" dirty="0">
                <a:solidFill>
                  <a:schemeClr val="tx1"/>
                </a:solidFill>
                <a:effectLst/>
                <a:latin typeface="Alexandria Light" pitchFamily="2" charset="-78"/>
                <a:cs typeface="Alexandria Light" pitchFamily="2" charset="-78"/>
              </a:rPr>
              <a:t>يشمل </a:t>
            </a:r>
            <a:r>
              <a:rPr lang="ar-JO" sz="1600" b="0" i="0" dirty="0">
                <a:solidFill>
                  <a:schemeClr val="tx1"/>
                </a:solidFill>
                <a:effectLst/>
                <a:latin typeface="Alexandria Light" pitchFamily="2" charset="-78"/>
                <a:cs typeface="Alexandria Light" pitchFamily="2" charset="-78"/>
              </a:rPr>
              <a:t>الخطط الاستراتيجية </a:t>
            </a:r>
            <a:r>
              <a:rPr lang="ar-YE" sz="1600" b="0" i="0" dirty="0">
                <a:solidFill>
                  <a:schemeClr val="tx1"/>
                </a:solidFill>
                <a:effectLst/>
                <a:latin typeface="Alexandria Light" pitchFamily="2" charset="-78"/>
                <a:cs typeface="Alexandria Light" pitchFamily="2" charset="-78"/>
              </a:rPr>
              <a:t>لتحسين </a:t>
            </a:r>
            <a:r>
              <a:rPr lang="ar-JO" sz="1600" b="0" i="0" dirty="0">
                <a:solidFill>
                  <a:schemeClr val="tx1"/>
                </a:solidFill>
                <a:effectLst/>
                <a:latin typeface="Alexandria Light" pitchFamily="2" charset="-78"/>
                <a:cs typeface="Alexandria Light" pitchFamily="2" charset="-78"/>
              </a:rPr>
              <a:t>عناصر </a:t>
            </a:r>
            <a:r>
              <a:rPr lang="ar-JO" sz="1600" dirty="0">
                <a:solidFill>
                  <a:schemeClr val="tx1"/>
                </a:solidFill>
                <a:latin typeface="Alexandria Light" pitchFamily="2" charset="-78"/>
                <a:cs typeface="Alexandria Light" pitchFamily="2" charset="-78"/>
              </a:rPr>
              <a:t>ا</a:t>
            </a:r>
            <a:r>
              <a:rPr lang="ar-YE" sz="1600" b="0" i="0" dirty="0">
                <a:solidFill>
                  <a:schemeClr val="tx1"/>
                </a:solidFill>
                <a:effectLst/>
                <a:latin typeface="Alexandria Light" pitchFamily="2" charset="-78"/>
                <a:cs typeface="Alexandria Light" pitchFamily="2" charset="-78"/>
              </a:rPr>
              <a:t>لمنظمة ، مثل الهيكل والعملية والأشخاص.</a:t>
            </a:r>
          </a:p>
          <a:p>
            <a:pPr marL="285750" indent="-285750" algn="just" rtl="1">
              <a:lnSpc>
                <a:spcPct val="150000"/>
              </a:lnSpc>
              <a:buFont typeface="Wingdings" panose="05000000000000000000" pitchFamily="2" charset="2"/>
              <a:buChar char="Ø"/>
            </a:pPr>
            <a:r>
              <a:rPr lang="ar-YE" sz="1600" b="0" i="0" dirty="0">
                <a:solidFill>
                  <a:schemeClr val="tx1"/>
                </a:solidFill>
                <a:effectLst/>
                <a:latin typeface="Alexandria Light" pitchFamily="2" charset="-78"/>
                <a:cs typeface="Alexandria Light" pitchFamily="2" charset="-78"/>
              </a:rPr>
              <a:t>يعزز التطوير التنظيمي التغييرات الإيجابية والنمو داخل المنظمة التي تمكن من مواءمة الأهداف التنظيمية وتحقيقها والحفاظ على قدرتها التنافسية ، </a:t>
            </a:r>
            <a:endParaRPr lang="ar-JO" sz="1600" b="0" i="0" dirty="0">
              <a:solidFill>
                <a:schemeClr val="tx1"/>
              </a:solidFill>
              <a:effectLst/>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JO" sz="1600" b="0" i="0" dirty="0">
                <a:solidFill>
                  <a:schemeClr val="tx1"/>
                </a:solidFill>
                <a:effectLst/>
                <a:latin typeface="Alexandria Light" pitchFamily="2" charset="-78"/>
                <a:cs typeface="Alexandria Light" pitchFamily="2" charset="-78"/>
              </a:rPr>
              <a:t>يتيح المجال للتفكير بالمنظمة باعتبارها </a:t>
            </a:r>
            <a:r>
              <a:rPr lang="ar-YE" sz="1600" b="0" i="0" dirty="0">
                <a:solidFill>
                  <a:schemeClr val="tx1"/>
                </a:solidFill>
                <a:effectLst/>
                <a:latin typeface="Alexandria Light" pitchFamily="2" charset="-78"/>
                <a:cs typeface="Alexandria Light" pitchFamily="2" charset="-78"/>
              </a:rPr>
              <a:t>أنظمة متطورة وأي تعزيز أو تغيير في أي مجال يمكن أن يؤثر على أداء المنظمة وأدائها بشكل عام</a:t>
            </a:r>
            <a:endParaRPr lang="ar-JO" sz="1600" dirty="0">
              <a:solidFill>
                <a:schemeClr val="tx1"/>
              </a:solidFill>
              <a:latin typeface="Alexandria Light" pitchFamily="2" charset="-78"/>
              <a:cs typeface="Alexandria Light" pitchFamily="2" charset="-78"/>
            </a:endParaRPr>
          </a:p>
          <a:p>
            <a:pPr marL="285750" indent="-285750" algn="just" rtl="1">
              <a:lnSpc>
                <a:spcPct val="150000"/>
              </a:lnSpc>
              <a:buFont typeface="Wingdings" panose="05000000000000000000" pitchFamily="2" charset="2"/>
              <a:buChar char="Ø"/>
            </a:pPr>
            <a:r>
              <a:rPr lang="ar-JO" sz="1600" b="0" i="0" dirty="0">
                <a:solidFill>
                  <a:schemeClr val="tx1"/>
                </a:solidFill>
                <a:effectLst/>
                <a:latin typeface="Alexandria Light" pitchFamily="2" charset="-78"/>
                <a:cs typeface="Alexandria Light" pitchFamily="2" charset="-78"/>
              </a:rPr>
              <a:t>ظهر </a:t>
            </a:r>
            <a:r>
              <a:rPr lang="ar-YE" sz="1600" b="0" i="0" dirty="0">
                <a:solidFill>
                  <a:schemeClr val="tx1"/>
                </a:solidFill>
                <a:effectLst/>
                <a:latin typeface="Alexandria Light" pitchFamily="2" charset="-78"/>
                <a:cs typeface="Alexandria Light" pitchFamily="2" charset="-78"/>
              </a:rPr>
              <a:t>مفهوم التطوير التنظيمي بسبب حاجة </a:t>
            </a:r>
            <a:r>
              <a:rPr lang="ar-JO" sz="1600" b="0" i="0" dirty="0">
                <a:solidFill>
                  <a:schemeClr val="tx1"/>
                </a:solidFill>
                <a:effectLst/>
                <a:latin typeface="Alexandria Light" pitchFamily="2" charset="-78"/>
                <a:cs typeface="Alexandria Light" pitchFamily="2" charset="-78"/>
              </a:rPr>
              <a:t>المنظمات</a:t>
            </a:r>
            <a:r>
              <a:rPr lang="ar-YE" sz="1600" b="0" i="0" dirty="0">
                <a:solidFill>
                  <a:schemeClr val="tx1"/>
                </a:solidFill>
                <a:effectLst/>
                <a:latin typeface="Alexandria Light" pitchFamily="2" charset="-78"/>
                <a:cs typeface="Alexandria Light" pitchFamily="2" charset="-78"/>
              </a:rPr>
              <a:t> إلى المنافسة في السوق وتحسين الأداء الإداري فيها، واستثمار إمكانيات المؤسسة بأفضل شكل ممكن. وجوهر هذه العملية يكمن في الممارسات السلوكيّة المعتمدة</a:t>
            </a:r>
            <a:endParaRPr lang="ar-JO" dirty="0">
              <a:solidFill>
                <a:schemeClr val="tx1"/>
              </a:solidFill>
              <a:latin typeface="Alexandria Light" pitchFamily="2" charset="-78"/>
              <a:cs typeface="Alexandria Light" pitchFamily="2"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dirty="0">
              <a:solidFill>
                <a:schemeClr val="tx1"/>
              </a:solidFill>
              <a:latin typeface="Simplified Arabic" panose="02020603050405020304" pitchFamily="18" charset="-78"/>
              <a:cs typeface="Simplified Arabic" panose="02020603050405020304" pitchFamily="18" charset="-78"/>
            </a:endParaRPr>
          </a:p>
          <a:p>
            <a:pPr algn="r" rtl="1">
              <a:lnSpc>
                <a:spcPct val="15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التطوير التنظيمي</a:t>
            </a:r>
          </a:p>
          <a:p>
            <a:endParaRPr lang="en-US" dirty="0"/>
          </a:p>
        </p:txBody>
      </p:sp>
      <p:pic>
        <p:nvPicPr>
          <p:cNvPr id="6" name="Picture 5">
            <a:extLst>
              <a:ext uri="{FF2B5EF4-FFF2-40B4-BE49-F238E27FC236}">
                <a16:creationId xmlns:a16="http://schemas.microsoft.com/office/drawing/2014/main" id="{6119D08C-A1ED-3425-7F27-51FB4CAD7A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449" y="1169217"/>
            <a:ext cx="2962275" cy="771525"/>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54804"/>
    </mc:Choice>
    <mc:Fallback xmlns="">
      <p:transition spd="slow" advTm="1548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07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endParaRPr lang="ar-JO" sz="1600" dirty="0">
              <a:solidFill>
                <a:schemeClr val="tx1"/>
              </a:solidFill>
              <a:latin typeface="Alexandria Light" pitchFamily="2" charset="-78"/>
              <a:cs typeface="Alexandria Light" pitchFamily="2" charset="-78"/>
            </a:endParaRPr>
          </a:p>
          <a:p>
            <a:pPr marR="0" lvl="0" algn="r" rtl="1" fontAlgn="base">
              <a:lnSpc>
                <a:spcPct val="150000"/>
              </a:lnSpc>
              <a:spcBef>
                <a:spcPts val="0"/>
              </a:spcBef>
              <a:spcAft>
                <a:spcPts val="0"/>
              </a:spcAft>
              <a:buSzPts val="1000"/>
              <a:tabLst>
                <a:tab pos="457200" algn="l"/>
              </a:tabLst>
            </a:pPr>
            <a:r>
              <a:rPr lang="ar-JO" sz="1600" dirty="0">
                <a:solidFill>
                  <a:schemeClr val="tx1"/>
                </a:solidFill>
                <a:latin typeface="Alexandria Light" pitchFamily="2" charset="-78"/>
                <a:cs typeface="Alexandria Light" pitchFamily="2" charset="-78"/>
              </a:rPr>
              <a:t>*  مما لا شك فيه بأن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التطوير التنظيمى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معنيٌ بحدوث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الاستجابة للتغير</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ات</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الداخلية والخارجية و</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التأثير على المعتقدات والقيم والاتجاهات داخل المنظمة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من خلال الأنشطة المخطط لها من قبل إدارة المنظمة </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للتكيف</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وا</a:t>
            </a:r>
            <a:r>
              <a:rPr lang="ar-SA" sz="1800" kern="0" dirty="0">
                <a:solidFill>
                  <a:srgbClr val="000000"/>
                </a:solidFill>
                <a:effectLst/>
                <a:latin typeface="Alexandria Light" pitchFamily="2" charset="-78"/>
                <a:ea typeface="Times New Roman" panose="02020603050405020304" pitchFamily="18" charset="0"/>
                <a:cs typeface="Alexandria Light" pitchFamily="2" charset="-78"/>
              </a:rPr>
              <a:t>ستيعاب التحديات </a:t>
            </a:r>
            <a:r>
              <a:rPr lang="ar-JO" sz="1800" kern="0" dirty="0">
                <a:solidFill>
                  <a:srgbClr val="000000"/>
                </a:solidFill>
                <a:effectLst/>
                <a:latin typeface="Alexandria Light" pitchFamily="2" charset="-78"/>
                <a:ea typeface="Times New Roman" panose="02020603050405020304" pitchFamily="18" charset="0"/>
                <a:cs typeface="Alexandria Light" pitchFamily="2" charset="-78"/>
              </a:rPr>
              <a:t>المختلفة</a:t>
            </a:r>
            <a:r>
              <a:rPr lang="ar-JO" kern="0" dirty="0">
                <a:solidFill>
                  <a:srgbClr val="000000"/>
                </a:solidFill>
                <a:latin typeface="Alexandria Light" pitchFamily="2" charset="-78"/>
                <a:ea typeface="Times New Roman" panose="02020603050405020304" pitchFamily="18" charset="0"/>
                <a:cs typeface="Alexandria Light" pitchFamily="2" charset="-78"/>
              </a:rPr>
              <a:t> وتحقيق اهداف المنظمة, لذلك توجب التركيز على مجموعة من الإجراءات والأنشطة لقيادة عملية التطوير.</a:t>
            </a:r>
            <a:endParaRPr lang="en-US" sz="1800" kern="100" dirty="0">
              <a:solidFill>
                <a:srgbClr val="000000"/>
              </a:solidFill>
              <a:effectLst/>
              <a:latin typeface="Alexandria Light" pitchFamily="2" charset="-78"/>
              <a:ea typeface="Calibri" panose="020F0502020204030204" pitchFamily="34" charset="0"/>
              <a:cs typeface="Alexandria Light" pitchFamily="2" charset="-78"/>
            </a:endParaRPr>
          </a:p>
          <a:p>
            <a:pPr algn="r" rtl="1">
              <a:lnSpc>
                <a:spcPct val="150000"/>
              </a:lnSpc>
            </a:pPr>
            <a:r>
              <a:rPr lang="ar-YE" sz="1600" b="1" dirty="0">
                <a:solidFill>
                  <a:schemeClr val="tx1"/>
                </a:solidFill>
                <a:effectLst/>
                <a:latin typeface="Alexandria Light" pitchFamily="2" charset="-78"/>
                <a:cs typeface="Alexandria Light" pitchFamily="2" charset="-78"/>
              </a:rPr>
              <a:t>أنشطة التطوير التنظيمي</a:t>
            </a: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التخطيط الاستراتيجي</a:t>
            </a: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التدريب والتطوير </a:t>
            </a: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إدارة الأداء</a:t>
            </a:r>
          </a:p>
          <a:p>
            <a:pPr algn="r" rtl="1">
              <a:lnSpc>
                <a:spcPct val="150000"/>
              </a:lnSpc>
              <a:buFont typeface="+mj-lt"/>
              <a:buAutoNum type="arabicPeriod"/>
            </a:pPr>
            <a:r>
              <a:rPr lang="ar-JO" sz="1600" dirty="0">
                <a:solidFill>
                  <a:schemeClr val="tx1"/>
                </a:solidFill>
                <a:latin typeface="Alexandria Light" pitchFamily="2" charset="-78"/>
                <a:cs typeface="Alexandria Light" pitchFamily="2" charset="-78"/>
              </a:rPr>
              <a:t>جودة العمليات وتحسينها</a:t>
            </a:r>
            <a:endParaRPr lang="ar-YE" sz="1600" b="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r>
              <a:rPr lang="ar-YE" sz="1600" b="0" i="0" dirty="0">
                <a:solidFill>
                  <a:schemeClr val="tx1"/>
                </a:solidFill>
                <a:effectLst/>
                <a:latin typeface="Alexandria Light" pitchFamily="2" charset="-78"/>
                <a:cs typeface="Alexandria Light" pitchFamily="2" charset="-78"/>
              </a:rPr>
              <a:t>التواصل والتغذية الراجعة</a:t>
            </a:r>
            <a:endParaRPr lang="ar-JO" sz="1600" b="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r>
              <a:rPr lang="ar-JO" sz="1600" dirty="0">
                <a:solidFill>
                  <a:schemeClr val="tx1"/>
                </a:solidFill>
                <a:latin typeface="Alexandria Light" pitchFamily="2" charset="-78"/>
                <a:cs typeface="Alexandria Light" pitchFamily="2" charset="-78"/>
              </a:rPr>
              <a:t>إنشاء فريق التطوير</a:t>
            </a:r>
            <a:endParaRPr lang="ar-YE" sz="1600" b="0" i="0" dirty="0">
              <a:solidFill>
                <a:schemeClr val="tx1"/>
              </a:solidFill>
              <a:effectLst/>
              <a:latin typeface="Alexandria Light" pitchFamily="2" charset="-78"/>
              <a:cs typeface="Alexandria Light" pitchFamily="2" charset="-78"/>
            </a:endParaRPr>
          </a:p>
          <a:p>
            <a:pPr algn="r" rtl="1"/>
            <a:br>
              <a:rPr lang="ar-YE" sz="1600" dirty="0">
                <a:solidFill>
                  <a:schemeClr val="tx1"/>
                </a:solidFill>
                <a:effectLst/>
                <a:latin typeface="Alexandria Light" pitchFamily="2" charset="-78"/>
                <a:cs typeface="Alexandria Light" pitchFamily="2" charset="-78"/>
              </a:rPr>
            </a:b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1600" dirty="0">
              <a:solidFill>
                <a:schemeClr val="tx1"/>
              </a:solidFill>
              <a:latin typeface="Alexandria Light" pitchFamily="2" charset="-78"/>
              <a:cs typeface="Alexandria Light" pitchFamily="2" charset="-78"/>
            </a:endParaRPr>
          </a:p>
          <a:p>
            <a:pPr algn="just" rtl="1">
              <a:lnSpc>
                <a:spcPct val="200000"/>
              </a:lnSpc>
            </a:pP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299319" y="807207"/>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أنشطة وعمليات التطوير التنظيمي</a:t>
            </a:r>
          </a:p>
        </p:txBody>
      </p:sp>
      <p:sp>
        <p:nvSpPr>
          <p:cNvPr id="7" name="TextBox 6">
            <a:extLst>
              <a:ext uri="{FF2B5EF4-FFF2-40B4-BE49-F238E27FC236}">
                <a16:creationId xmlns:a16="http://schemas.microsoft.com/office/drawing/2014/main" id="{50BAAAF7-2A45-B57F-CC98-E79AEC2D0384}"/>
              </a:ext>
            </a:extLst>
          </p:cNvPr>
          <p:cNvSpPr txBox="1"/>
          <p:nvPr/>
        </p:nvSpPr>
        <p:spPr>
          <a:xfrm>
            <a:off x="2485572" y="5771213"/>
            <a:ext cx="1000058" cy="369332"/>
          </a:xfrm>
          <a:prstGeom prst="rect">
            <a:avLst/>
          </a:prstGeom>
          <a:solidFill>
            <a:schemeClr val="bg1"/>
          </a:solidFill>
        </p:spPr>
        <p:txBody>
          <a:bodyPr wrap="square" rtlCol="0">
            <a:spAutoFit/>
          </a:bodyPr>
          <a:lstStyle/>
          <a:p>
            <a:endParaRPr lang="en-US" dirty="0"/>
          </a:p>
        </p:txBody>
      </p:sp>
      <p:pic>
        <p:nvPicPr>
          <p:cNvPr id="8" name="Picture 7">
            <a:extLst>
              <a:ext uri="{FF2B5EF4-FFF2-40B4-BE49-F238E27FC236}">
                <a16:creationId xmlns:a16="http://schemas.microsoft.com/office/drawing/2014/main" id="{866CDE5A-4FE2-E31B-35BE-3D8BD57A80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3811093"/>
            <a:ext cx="3752850" cy="1960120"/>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60782"/>
    </mc:Choice>
    <mc:Fallback xmlns="">
      <p:transition spd="slow" advTm="16078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mj-lt"/>
              <a:buAutoNum type="arabicPeriod"/>
            </a:pPr>
            <a:endParaRPr lang="ar-JO" sz="1600" i="0" dirty="0">
              <a:solidFill>
                <a:schemeClr val="tx1"/>
              </a:solidFill>
              <a:effectLst/>
              <a:latin typeface="Alexandria Light" pitchFamily="2" charset="-78"/>
              <a:cs typeface="Alexandria Light" pitchFamily="2" charset="-78"/>
            </a:endParaRPr>
          </a:p>
          <a:p>
            <a:pPr algn="r" rtl="1">
              <a:lnSpc>
                <a:spcPct val="150000"/>
              </a:lnSpc>
              <a:buFont typeface="+mj-lt"/>
              <a:buAutoNum type="arabicPeriod"/>
            </a:pPr>
            <a:endParaRPr lang="ar-JO" sz="1600" dirty="0">
              <a:solidFill>
                <a:schemeClr val="tx1"/>
              </a:solidFill>
              <a:latin typeface="Alexandria Light" pitchFamily="2" charset="-78"/>
              <a:cs typeface="Alexandria Light" pitchFamily="2" charset="-78"/>
            </a:endParaRPr>
          </a:p>
          <a:p>
            <a:pPr algn="r" rtl="1">
              <a:lnSpc>
                <a:spcPct val="200000"/>
              </a:lnSpc>
              <a:buFont typeface="+mj-lt"/>
              <a:buAutoNum type="arabicPeriod"/>
            </a:pPr>
            <a:r>
              <a:rPr lang="ar-JO" sz="1600" i="0" dirty="0">
                <a:solidFill>
                  <a:schemeClr val="tx1"/>
                </a:solidFill>
                <a:effectLst/>
                <a:latin typeface="Alexandria Light" pitchFamily="2" charset="-78"/>
                <a:cs typeface="Alexandria Light" pitchFamily="2" charset="-78"/>
              </a:rPr>
              <a:t>.</a:t>
            </a:r>
            <a:r>
              <a:rPr lang="ar-JO" sz="1600" b="1" dirty="0">
                <a:solidFill>
                  <a:schemeClr val="tx1"/>
                </a:solidFill>
                <a:latin typeface="Alexandria Light" pitchFamily="2" charset="-78"/>
                <a:cs typeface="Alexandria Light" pitchFamily="2" charset="-78"/>
              </a:rPr>
              <a:t>ا</a:t>
            </a:r>
            <a:r>
              <a:rPr lang="ar-YE" sz="1600" b="1" i="0" dirty="0">
                <a:solidFill>
                  <a:schemeClr val="tx1"/>
                </a:solidFill>
                <a:effectLst/>
                <a:latin typeface="Alexandria Light" pitchFamily="2" charset="-78"/>
                <a:cs typeface="Alexandria Light" pitchFamily="2" charset="-78"/>
              </a:rPr>
              <a:t>لتخطيط الاستراتيجي: </a:t>
            </a:r>
            <a:endParaRPr lang="ar-JO" sz="1600" b="1" i="0" dirty="0">
              <a:solidFill>
                <a:schemeClr val="tx1"/>
              </a:solidFill>
              <a:effectLst/>
              <a:latin typeface="Alexandria Light" pitchFamily="2" charset="-78"/>
              <a:cs typeface="Alexandria Light" pitchFamily="2" charset="-78"/>
            </a:endParaRPr>
          </a:p>
          <a:p>
            <a:pPr algn="r" rtl="1">
              <a:lnSpc>
                <a:spcPct val="200000"/>
              </a:lnSpc>
            </a:pPr>
            <a:r>
              <a:rPr lang="ar-JO" sz="1600" b="0" i="0" dirty="0">
                <a:solidFill>
                  <a:schemeClr val="tx1"/>
                </a:solidFill>
                <a:effectLst/>
                <a:latin typeface="Alexandria Light" pitchFamily="2" charset="-78"/>
                <a:cs typeface="Alexandria Light" pitchFamily="2" charset="-78"/>
              </a:rPr>
              <a:t>ويتم صياغة</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أهداف</a:t>
            </a:r>
            <a:r>
              <a:rPr lang="ar-YE" sz="1600" b="0" i="0" dirty="0">
                <a:solidFill>
                  <a:schemeClr val="tx1"/>
                </a:solidFill>
                <a:effectLst/>
                <a:latin typeface="Alexandria Light" pitchFamily="2" charset="-78"/>
                <a:cs typeface="Alexandria Light" pitchFamily="2" charset="-78"/>
              </a:rPr>
              <a:t> المنظمة ورؤيتها </a:t>
            </a:r>
            <a:r>
              <a:rPr lang="ar-JO" sz="1600" b="0" i="0" dirty="0">
                <a:solidFill>
                  <a:schemeClr val="tx1"/>
                </a:solidFill>
                <a:effectLst/>
                <a:latin typeface="Alexandria Light" pitchFamily="2" charset="-78"/>
                <a:cs typeface="Alexandria Light" pitchFamily="2" charset="-78"/>
              </a:rPr>
              <a:t>المستقبلية و</a:t>
            </a:r>
            <a:r>
              <a:rPr lang="ar-YE" sz="1600" b="0" i="0" dirty="0">
                <a:solidFill>
                  <a:schemeClr val="tx1"/>
                </a:solidFill>
                <a:effectLst/>
                <a:latin typeface="Alexandria Light" pitchFamily="2" charset="-78"/>
                <a:cs typeface="Alexandria Light" pitchFamily="2" charset="-78"/>
              </a:rPr>
              <a:t>تحليل البيئة الخارجية</a:t>
            </a:r>
            <a:r>
              <a:rPr lang="ar-JO" sz="1600" b="0" i="0" dirty="0">
                <a:solidFill>
                  <a:schemeClr val="tx1"/>
                </a:solidFill>
                <a:effectLst/>
                <a:latin typeface="Alexandria Light" pitchFamily="2" charset="-78"/>
                <a:cs typeface="Alexandria Light" pitchFamily="2" charset="-78"/>
              </a:rPr>
              <a:t> والداخلية</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وتحديد </a:t>
            </a:r>
            <a:r>
              <a:rPr lang="ar-YE" sz="1600" b="0" i="0" dirty="0">
                <a:solidFill>
                  <a:schemeClr val="tx1"/>
                </a:solidFill>
                <a:effectLst/>
                <a:latin typeface="Alexandria Light" pitchFamily="2" charset="-78"/>
                <a:cs typeface="Alexandria Light" pitchFamily="2" charset="-78"/>
              </a:rPr>
              <a:t>خطة عمل </a:t>
            </a:r>
            <a:r>
              <a:rPr lang="ar-JO" sz="1600" b="0" i="0" dirty="0">
                <a:solidFill>
                  <a:schemeClr val="tx1"/>
                </a:solidFill>
                <a:effectLst/>
                <a:latin typeface="Alexandria Light" pitchFamily="2" charset="-78"/>
                <a:cs typeface="Alexandria Light" pitchFamily="2" charset="-78"/>
              </a:rPr>
              <a:t>مناسبة .</a:t>
            </a:r>
            <a:endParaRPr lang="ar-YE" sz="1600" b="0" i="0" dirty="0">
              <a:solidFill>
                <a:schemeClr val="tx1"/>
              </a:solidFill>
              <a:effectLst/>
              <a:latin typeface="Alexandria Light" pitchFamily="2" charset="-78"/>
              <a:cs typeface="Alexandria Light" pitchFamily="2" charset="-78"/>
            </a:endParaRPr>
          </a:p>
          <a:p>
            <a:pPr algn="r" rtl="1">
              <a:lnSpc>
                <a:spcPct val="200000"/>
              </a:lnSpc>
            </a:pPr>
            <a:r>
              <a:rPr lang="ar-JO" sz="1600" b="1" i="0" dirty="0">
                <a:solidFill>
                  <a:schemeClr val="tx1"/>
                </a:solidFill>
                <a:effectLst/>
                <a:latin typeface="Alexandria Light" pitchFamily="2" charset="-78"/>
                <a:cs typeface="Alexandria Light" pitchFamily="2" charset="-78"/>
              </a:rPr>
              <a:t>2- </a:t>
            </a:r>
            <a:r>
              <a:rPr lang="ar-YE" sz="1600" b="1" i="0" dirty="0">
                <a:solidFill>
                  <a:schemeClr val="tx1"/>
                </a:solidFill>
                <a:effectLst/>
                <a:latin typeface="Alexandria Light" pitchFamily="2" charset="-78"/>
                <a:cs typeface="Alexandria Light" pitchFamily="2" charset="-78"/>
              </a:rPr>
              <a:t>التدريب والتطوير: </a:t>
            </a:r>
            <a:endParaRPr lang="ar-JO" sz="1600" b="1" i="0" dirty="0">
              <a:solidFill>
                <a:schemeClr val="tx1"/>
              </a:solidFill>
              <a:effectLst/>
              <a:latin typeface="Alexandria Light" pitchFamily="2" charset="-78"/>
              <a:cs typeface="Alexandria Light" pitchFamily="2" charset="-78"/>
            </a:endParaRPr>
          </a:p>
          <a:p>
            <a:pPr algn="r" rtl="1">
              <a:lnSpc>
                <a:spcPct val="200000"/>
              </a:lnSpc>
            </a:pPr>
            <a:r>
              <a:rPr lang="ar-JO" sz="1600" b="0" i="0" dirty="0">
                <a:solidFill>
                  <a:schemeClr val="tx1"/>
                </a:solidFill>
                <a:effectLst/>
                <a:latin typeface="Alexandria Light" pitchFamily="2" charset="-78"/>
                <a:cs typeface="Alexandria Light" pitchFamily="2" charset="-78"/>
              </a:rPr>
              <a:t>ويتم تحديد </a:t>
            </a:r>
            <a:r>
              <a:rPr lang="ar-YE" sz="1600" b="0" i="0" dirty="0">
                <a:solidFill>
                  <a:schemeClr val="tx1"/>
                </a:solidFill>
                <a:effectLst/>
                <a:latin typeface="Alexandria Light" pitchFamily="2" charset="-78"/>
                <a:cs typeface="Alexandria Light" pitchFamily="2" charset="-78"/>
              </a:rPr>
              <a:t>برامج لتعزيز المهارات والمعرفة والكفاءات المختلفة بما في ذلك المهارات الفنية ومهارات الاتصال وخدمات العملاء. للأشخاص المعنيين </a:t>
            </a:r>
            <a:r>
              <a:rPr lang="ar-JO" sz="1600" b="0" i="0" dirty="0">
                <a:solidFill>
                  <a:schemeClr val="tx1"/>
                </a:solidFill>
                <a:effectLst/>
                <a:latin typeface="Alexandria Light" pitchFamily="2" charset="-78"/>
                <a:cs typeface="Alexandria Light" pitchFamily="2" charset="-78"/>
              </a:rPr>
              <a:t>على أن تمتاز التدريب بالاستمرارية والتجديد وشمول كافة أفراد المنظمة على اختلاف مهامهم.</a:t>
            </a:r>
          </a:p>
          <a:p>
            <a:pPr algn="r" rtl="1">
              <a:lnSpc>
                <a:spcPct val="200000"/>
              </a:lnSpc>
            </a:pPr>
            <a:r>
              <a:rPr lang="ar-JO" sz="1600" b="1" i="0" dirty="0">
                <a:solidFill>
                  <a:schemeClr val="tx1"/>
                </a:solidFill>
                <a:effectLst/>
                <a:latin typeface="Alexandria Light" pitchFamily="2" charset="-78"/>
                <a:cs typeface="Alexandria Light" pitchFamily="2" charset="-78"/>
              </a:rPr>
              <a:t>3. </a:t>
            </a:r>
            <a:r>
              <a:rPr lang="ar-YE" sz="1600" b="1" i="0" dirty="0">
                <a:solidFill>
                  <a:schemeClr val="tx1"/>
                </a:solidFill>
                <a:effectLst/>
                <a:latin typeface="Alexandria Light" pitchFamily="2" charset="-78"/>
                <a:cs typeface="Alexandria Light" pitchFamily="2" charset="-78"/>
              </a:rPr>
              <a:t>إدارة الأداء: </a:t>
            </a:r>
            <a:endParaRPr lang="ar-JO" sz="1600" b="1" i="0" dirty="0">
              <a:solidFill>
                <a:schemeClr val="tx1"/>
              </a:solidFill>
              <a:effectLst/>
              <a:latin typeface="Alexandria Light" pitchFamily="2" charset="-78"/>
              <a:cs typeface="Alexandria Light" pitchFamily="2" charset="-78"/>
            </a:endParaRPr>
          </a:p>
          <a:p>
            <a:pPr algn="r" rtl="1">
              <a:lnSpc>
                <a:spcPct val="200000"/>
              </a:lnSpc>
            </a:pPr>
            <a:r>
              <a:rPr lang="ar-JO" sz="1600" b="0" i="0" dirty="0">
                <a:solidFill>
                  <a:schemeClr val="tx1"/>
                </a:solidFill>
                <a:effectLst/>
                <a:latin typeface="Alexandria Light" pitchFamily="2" charset="-78"/>
                <a:cs typeface="Alexandria Light" pitchFamily="2" charset="-78"/>
              </a:rPr>
              <a:t>وتتعلق ب</a:t>
            </a:r>
            <a:r>
              <a:rPr lang="ar-YE" sz="1600" b="0" i="0" dirty="0">
                <a:solidFill>
                  <a:schemeClr val="tx1"/>
                </a:solidFill>
                <a:effectLst/>
                <a:latin typeface="Alexandria Light" pitchFamily="2" charset="-78"/>
                <a:cs typeface="Alexandria Light" pitchFamily="2" charset="-78"/>
              </a:rPr>
              <a:t>توقعات الأداء الواضحة</a:t>
            </a:r>
            <a:r>
              <a:rPr lang="ar-JO" sz="1600" b="0" i="0" dirty="0">
                <a:solidFill>
                  <a:schemeClr val="tx1"/>
                </a:solidFill>
                <a:effectLst/>
                <a:latin typeface="Alexandria Light" pitchFamily="2" charset="-78"/>
                <a:cs typeface="Alexandria Light" pitchFamily="2" charset="-78"/>
              </a:rPr>
              <a:t> وتحديد المهام</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والطريقة الصحيحة لأدائها</a:t>
            </a:r>
            <a:r>
              <a:rPr lang="ar-YE" sz="1600" b="0" i="0" dirty="0">
                <a:solidFill>
                  <a:schemeClr val="tx1"/>
                </a:solidFill>
                <a:effectLst/>
                <a:latin typeface="Alexandria Light" pitchFamily="2" charset="-78"/>
                <a:cs typeface="Alexandria Light" pitchFamily="2" charset="-78"/>
              </a:rPr>
              <a:t>، وتقييم الأداء ، وتحسين خطط الأداء لأنها تساعد على مواءمة الأداء الشخصي والجماعي مع أهداف المنظم</a:t>
            </a:r>
            <a:r>
              <a:rPr lang="ar-JO" sz="1600" b="0" i="0" dirty="0">
                <a:solidFill>
                  <a:schemeClr val="tx1"/>
                </a:solidFill>
                <a:effectLst/>
                <a:latin typeface="Alexandria Light" pitchFamily="2" charset="-78"/>
                <a:cs typeface="Alexandria Light" pitchFamily="2" charset="-78"/>
              </a:rPr>
              <a:t>ة.</a:t>
            </a:r>
            <a:endParaRPr lang="ar-YE" sz="1600" b="0" i="0" dirty="0">
              <a:solidFill>
                <a:schemeClr val="tx1"/>
              </a:solidFill>
              <a:effectLst/>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YE" sz="1600" i="0" dirty="0">
              <a:solidFill>
                <a:schemeClr val="tx1"/>
              </a:solidFill>
              <a:effectLst/>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br>
              <a:rPr lang="ar-YE" sz="1600" dirty="0"/>
            </a:b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أنشطة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A66A68-E5AB-115E-0532-26BA0C6280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045" y="1387136"/>
            <a:ext cx="1428848" cy="1499606"/>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95634"/>
    </mc:Choice>
    <mc:Fallback xmlns="">
      <p:transition spd="slow" advTm="19563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944302"/>
          </a:xfrm>
          <a:prstGeom prst="rect">
            <a:avLst/>
          </a:prstGeom>
          <a:solidFill>
            <a:schemeClr val="bg1"/>
          </a:solidFill>
          <a:ln w="57150">
            <a:solidFill>
              <a:srgbClr val="00B0F0"/>
            </a:solidFill>
          </a:ln>
        </p:spPr>
        <p:txBody>
          <a:bodyPr wrap="square">
            <a:spAutoFit/>
          </a:bodyPr>
          <a:lstStyle/>
          <a:p>
            <a:pPr algn="r" rtl="1">
              <a:lnSpc>
                <a:spcPct val="200000"/>
              </a:lnSpc>
            </a:pPr>
            <a:r>
              <a:rPr lang="ar-JO" sz="1600" b="1" dirty="0">
                <a:latin typeface="Alexandria Light" pitchFamily="2" charset="-78"/>
                <a:cs typeface="Alexandria Light" pitchFamily="2" charset="-78"/>
              </a:rPr>
              <a:t>4- جودة العمليات وتحسينها</a:t>
            </a:r>
          </a:p>
          <a:p>
            <a:pPr algn="just" rtl="1">
              <a:lnSpc>
                <a:spcPct val="200000"/>
              </a:lnSpc>
            </a:pPr>
            <a:r>
              <a:rPr lang="ar-JO" sz="1600" dirty="0">
                <a:latin typeface="Alexandria Light" pitchFamily="2" charset="-78"/>
                <a:cs typeface="Alexandria Light" pitchFamily="2" charset="-78"/>
              </a:rPr>
              <a:t>إن من دواعي ا</a:t>
            </a:r>
            <a:r>
              <a:rPr lang="ar-YE" sz="1600" i="0" dirty="0">
                <a:effectLst/>
                <a:latin typeface="Alexandria Light" pitchFamily="2" charset="-78"/>
                <a:cs typeface="Alexandria Light" pitchFamily="2" charset="-78"/>
              </a:rPr>
              <a:t>لتطوير </a:t>
            </a:r>
            <a:r>
              <a:rPr lang="ar-YE" sz="1600" b="0" i="0" dirty="0">
                <a:effectLst/>
                <a:latin typeface="Alexandria Light" pitchFamily="2" charset="-78"/>
                <a:cs typeface="Alexandria Light" pitchFamily="2" charset="-78"/>
              </a:rPr>
              <a:t>التنظيمي</a:t>
            </a:r>
            <a:r>
              <a:rPr lang="ar-JO" sz="1600" b="0" i="0" dirty="0">
                <a:effectLst/>
                <a:latin typeface="Alexandria Light" pitchFamily="2" charset="-78"/>
                <a:cs typeface="Alexandria Light" pitchFamily="2" charset="-78"/>
              </a:rPr>
              <a:t> الأداء المنخفض أو غير الفعال، لذلك يجب إدخال مفاهيم الجودة والتقييم للأداء في عمليات المنظمة.</a:t>
            </a:r>
          </a:p>
          <a:p>
            <a:pPr algn="r" rtl="1" fontAlgn="base">
              <a:buFont typeface="Arial" panose="020B0604020202020204" pitchFamily="34" charset="0"/>
              <a:buChar char="•"/>
            </a:pPr>
            <a:r>
              <a:rPr lang="ar-YE" sz="1600" dirty="0">
                <a:latin typeface="Alexandria Light" pitchFamily="2" charset="-78"/>
                <a:cs typeface="Alexandria Light" pitchFamily="2" charset="-78"/>
              </a:rPr>
              <a:t>الجودة: تعني الدقة والإتقان عبر الالتزام بتطبيق المعايير القياسية في الأداء.</a:t>
            </a:r>
          </a:p>
          <a:p>
            <a:pPr algn="r" rtl="1" fontAlgn="base">
              <a:buFont typeface="Arial" panose="020B0604020202020204" pitchFamily="34" charset="0"/>
              <a:buChar char="•"/>
            </a:pPr>
            <a:r>
              <a:rPr lang="ar-YE" sz="1600" dirty="0">
                <a:latin typeface="Alexandria Light" pitchFamily="2" charset="-78"/>
                <a:cs typeface="Alexandria Light" pitchFamily="2" charset="-78"/>
              </a:rPr>
              <a:t>التقييم: عملية قياس جودة الأداء في كل الأنشطة بهدف التحسين المستمر للأداء المستقبلي</a:t>
            </a:r>
            <a:r>
              <a:rPr lang="ar-YE" sz="1600" b="0" i="0" dirty="0">
                <a:effectLst/>
                <a:latin typeface="Alexandria Light" pitchFamily="2" charset="-78"/>
                <a:cs typeface="Alexandria Light" pitchFamily="2" charset="-78"/>
              </a:rPr>
              <a:t>.</a:t>
            </a:r>
          </a:p>
          <a:p>
            <a:pPr algn="just" rtl="1">
              <a:lnSpc>
                <a:spcPct val="200000"/>
              </a:lnSpc>
            </a:pPr>
            <a:r>
              <a:rPr lang="ar-JO" sz="1600" b="1" dirty="0">
                <a:latin typeface="Alexandria Light" pitchFamily="2" charset="-78"/>
                <a:cs typeface="Alexandria Light" pitchFamily="2" charset="-78"/>
              </a:rPr>
              <a:t>5- ا</a:t>
            </a:r>
            <a:r>
              <a:rPr lang="ar-YE" sz="1600" b="1" dirty="0">
                <a:latin typeface="Alexandria Light" pitchFamily="2" charset="-78"/>
                <a:cs typeface="Alexandria Light" pitchFamily="2" charset="-78"/>
              </a:rPr>
              <a:t>لتواصل</a:t>
            </a:r>
            <a:r>
              <a:rPr lang="ar-JO" sz="1600" b="1" dirty="0">
                <a:latin typeface="Alexandria Light" pitchFamily="2" charset="-78"/>
                <a:cs typeface="Alexandria Light" pitchFamily="2" charset="-78"/>
              </a:rPr>
              <a:t> الفعال</a:t>
            </a:r>
            <a:r>
              <a:rPr lang="ar-YE" sz="1600" b="1" dirty="0">
                <a:latin typeface="Alexandria Light" pitchFamily="2" charset="-78"/>
                <a:cs typeface="Alexandria Light" pitchFamily="2" charset="-78"/>
              </a:rPr>
              <a:t> :</a:t>
            </a:r>
            <a:endParaRPr lang="ar-JO" sz="1600" b="1" dirty="0">
              <a:latin typeface="Alexandria Light" pitchFamily="2" charset="-78"/>
              <a:cs typeface="Alexandria Light" pitchFamily="2" charset="-78"/>
            </a:endParaRPr>
          </a:p>
          <a:p>
            <a:pPr algn="just" rtl="1">
              <a:lnSpc>
                <a:spcPct val="200000"/>
              </a:lnSpc>
            </a:pPr>
            <a:r>
              <a:rPr lang="ar-JO" sz="1600" b="0" i="0" dirty="0">
                <a:effectLst/>
                <a:latin typeface="Alexandria Light" pitchFamily="2" charset="-78"/>
                <a:cs typeface="Alexandria Light" pitchFamily="2" charset="-78"/>
              </a:rPr>
              <a:t>من خلال إيمان الإدارة العليا بأهمية فتح قنوات الاتصال الفعال بين جميع العاملين والوحدات الإدارية لضمان التحقق من أداء العمل بطريقة فعالة وتحقيق اهداف المنظمة.</a:t>
            </a:r>
          </a:p>
          <a:p>
            <a:pPr algn="just" rtl="1">
              <a:lnSpc>
                <a:spcPct val="200000"/>
              </a:lnSpc>
            </a:pPr>
            <a:r>
              <a:rPr lang="ar-JO" sz="1600" b="1" dirty="0">
                <a:latin typeface="Alexandria Light" pitchFamily="2" charset="-78"/>
                <a:cs typeface="Alexandria Light" pitchFamily="2" charset="-78"/>
              </a:rPr>
              <a:t>6- إنشاء فريق التطوير</a:t>
            </a:r>
          </a:p>
          <a:p>
            <a:pPr algn="just" rtl="1">
              <a:lnSpc>
                <a:spcPct val="200000"/>
              </a:lnSpc>
            </a:pPr>
            <a:r>
              <a:rPr lang="ar-JO" sz="1600" b="0" i="0" dirty="0">
                <a:effectLst/>
                <a:latin typeface="Alexandria Light" pitchFamily="2" charset="-78"/>
                <a:cs typeface="Alexandria Light" pitchFamily="2" charset="-78"/>
              </a:rPr>
              <a:t>تحديد فريق العمل الخاص بالتطوير على </a:t>
            </a:r>
            <a:r>
              <a:rPr lang="ar-JO" sz="1600" dirty="0">
                <a:latin typeface="Alexandria Light" pitchFamily="2" charset="-78"/>
                <a:cs typeface="Alexandria Light" pitchFamily="2" charset="-78"/>
              </a:rPr>
              <a:t>أ</a:t>
            </a:r>
            <a:r>
              <a:rPr lang="ar-JO" sz="1600" b="0" i="0" dirty="0">
                <a:effectLst/>
                <a:latin typeface="Alexandria Light" pitchFamily="2" charset="-78"/>
                <a:cs typeface="Alexandria Light" pitchFamily="2" charset="-78"/>
              </a:rPr>
              <a:t>ن يتم مراعاة انه يمثل كافة أطياف المنظمة والتخصص وكذلك توفر الخبرة والتأكيد على أهمية </a:t>
            </a:r>
            <a:r>
              <a:rPr lang="ar-YE" sz="1600" b="0" i="0" dirty="0">
                <a:effectLst/>
                <a:latin typeface="Alexandria Light" pitchFamily="2" charset="-78"/>
                <a:cs typeface="Alexandria Light" pitchFamily="2" charset="-78"/>
              </a:rPr>
              <a:t>التواصل والتعاون بين أعضاء الفريق </a:t>
            </a:r>
            <a:r>
              <a:rPr lang="ar-JO" sz="1600" b="0" i="0" dirty="0">
                <a:effectLst/>
                <a:latin typeface="Alexandria Light" pitchFamily="2" charset="-78"/>
                <a:cs typeface="Alexandria Light" pitchFamily="2" charset="-78"/>
              </a:rPr>
              <a:t>.</a:t>
            </a:r>
            <a:endParaRPr lang="ar-YE" sz="1600" b="0" i="0" dirty="0">
              <a:effectLst/>
              <a:latin typeface="Alexandria Light" pitchFamily="2" charset="-78"/>
              <a:cs typeface="Alexandria Light" pitchFamily="2" charset="-78"/>
            </a:endParaRPr>
          </a:p>
        </p:txBody>
      </p:sp>
      <p:sp>
        <p:nvSpPr>
          <p:cNvPr id="3" name="TextBox 2">
            <a:extLst>
              <a:ext uri="{FF2B5EF4-FFF2-40B4-BE49-F238E27FC236}">
                <a16:creationId xmlns:a16="http://schemas.microsoft.com/office/drawing/2014/main" id="{BAD93A2F-B7F5-7FDD-3E13-C4CF50E569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أنشطة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11" name="Picture 10">
            <a:extLst>
              <a:ext uri="{FF2B5EF4-FFF2-40B4-BE49-F238E27FC236}">
                <a16:creationId xmlns:a16="http://schemas.microsoft.com/office/drawing/2014/main" id="{AF87A389-D773-F11C-C68C-609E64C13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327" y="1435576"/>
            <a:ext cx="3105150" cy="572650"/>
          </a:xfrm>
          <a:prstGeom prst="rect">
            <a:avLst/>
          </a:prstGeom>
        </p:spPr>
      </p:pic>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238067"/>
    </mc:Choice>
    <mc:Fallback xmlns="">
      <p:transition spd="slow" advTm="2380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A5610-344B-2ABB-7E69-8519C934C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1622A-ED5C-F0C7-F177-C9FEF7333242}"/>
              </a:ext>
            </a:extLst>
          </p:cNvPr>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E038159-BE72-E410-0D2B-61A325E922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1AB7C58-5414-5AC4-9401-7C831022B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27F2D2D-02DA-C0B7-3135-71EA243B4C53}"/>
              </a:ext>
            </a:extLst>
          </p:cNvPr>
          <p:cNvSpPr txBox="1"/>
          <p:nvPr/>
        </p:nvSpPr>
        <p:spPr>
          <a:xfrm>
            <a:off x="536029" y="1435576"/>
            <a:ext cx="11051368" cy="4482637"/>
          </a:xfrm>
          <a:prstGeom prst="rect">
            <a:avLst/>
          </a:prstGeom>
          <a:solidFill>
            <a:schemeClr val="bg1"/>
          </a:solidFill>
          <a:ln w="57150">
            <a:solidFill>
              <a:srgbClr val="00B0F0"/>
            </a:solidFill>
          </a:ln>
        </p:spPr>
        <p:txBody>
          <a:bodyPr wrap="square">
            <a:spAutoFit/>
          </a:bodyPr>
          <a:lstStyle/>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من  الأخطاء الشائعة عدم التفريق بين التطوير والتغيير التنظيمي واستعمالهما كمترادفين لهما نفس المعنى, </a:t>
            </a:r>
            <a:r>
              <a:rPr lang="ar-JO" sz="1600" b="0" i="0" dirty="0">
                <a:solidFill>
                  <a:srgbClr val="050505"/>
                </a:solidFill>
                <a:effectLst/>
                <a:latin typeface="Alexandria Light" pitchFamily="2" charset="-78"/>
                <a:cs typeface="Alexandria Light" pitchFamily="2" charset="-78"/>
              </a:rPr>
              <a:t>وكذلك </a:t>
            </a:r>
            <a:r>
              <a:rPr lang="ar-YE" sz="1600" b="0" i="0" dirty="0">
                <a:solidFill>
                  <a:srgbClr val="050505"/>
                </a:solidFill>
                <a:effectLst/>
                <a:latin typeface="Alexandria Light" pitchFamily="2" charset="-78"/>
                <a:cs typeface="Alexandria Light" pitchFamily="2" charset="-78"/>
              </a:rPr>
              <a:t>الفصل بين المفهومين أيضاً؛</a:t>
            </a:r>
            <a:r>
              <a:rPr lang="ar-JO" sz="1600" b="0" i="0" dirty="0">
                <a:solidFill>
                  <a:srgbClr val="050505"/>
                </a:solidFill>
                <a:effectLst/>
                <a:latin typeface="Alexandria Light" pitchFamily="2" charset="-78"/>
                <a:cs typeface="Alexandria Light" pitchFamily="2" charset="-78"/>
              </a:rPr>
              <a:t>.</a:t>
            </a: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قد يكون التغيير مدروساً أو عشوائياً, سلبياً أو إيجابياً, مخططاً أو طارئاً, يمكن التكهن بالنتائج المتحققة منه أو غير ممكن. </a:t>
            </a:r>
            <a:endParaRPr lang="ar-JO" sz="1600" b="0" i="0" dirty="0">
              <a:solidFill>
                <a:srgbClr val="050505"/>
              </a:solidFill>
              <a:effectLst/>
              <a:latin typeface="Alexandria Light" pitchFamily="2" charset="-78"/>
              <a:cs typeface="Alexandria Light" pitchFamily="2" charset="-78"/>
            </a:endParaRP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إما التطوير </a:t>
            </a:r>
            <a:r>
              <a:rPr lang="ar-JO" sz="1600" b="0" i="0" dirty="0">
                <a:solidFill>
                  <a:srgbClr val="050505"/>
                </a:solidFill>
                <a:effectLst/>
                <a:latin typeface="Alexandria Light" pitchFamily="2" charset="-78"/>
                <a:cs typeface="Alexandria Light" pitchFamily="2" charset="-78"/>
              </a:rPr>
              <a:t>فهو  الجزء المخطط </a:t>
            </a:r>
            <a:r>
              <a:rPr lang="ar-YE" sz="1600" b="0" i="0" dirty="0">
                <a:solidFill>
                  <a:srgbClr val="050505"/>
                </a:solidFill>
                <a:effectLst/>
                <a:latin typeface="Alexandria Light" pitchFamily="2" charset="-78"/>
                <a:cs typeface="Alexandria Light" pitchFamily="2" charset="-78"/>
              </a:rPr>
              <a:t> (من عملية التغيير) و يمكن </a:t>
            </a:r>
            <a:r>
              <a:rPr lang="ar-JO" sz="1600" b="0" i="0" dirty="0">
                <a:solidFill>
                  <a:srgbClr val="050505"/>
                </a:solidFill>
                <a:effectLst/>
                <a:latin typeface="Alexandria Light" pitchFamily="2" charset="-78"/>
                <a:cs typeface="Alexandria Light" pitchFamily="2" charset="-78"/>
              </a:rPr>
              <a:t>توقع</a:t>
            </a:r>
            <a:r>
              <a:rPr lang="ar-YE" sz="1600" b="0" i="0" dirty="0">
                <a:solidFill>
                  <a:srgbClr val="050505"/>
                </a:solidFill>
                <a:effectLst/>
                <a:latin typeface="Alexandria Light" pitchFamily="2" charset="-78"/>
                <a:cs typeface="Alexandria Light" pitchFamily="2" charset="-78"/>
              </a:rPr>
              <a:t> تائجه والتي تكون إيجابية في الغالب.</a:t>
            </a:r>
          </a:p>
          <a:p>
            <a:pPr algn="r" rtl="1">
              <a:lnSpc>
                <a:spcPct val="150000"/>
              </a:lnSpc>
            </a:pPr>
            <a:r>
              <a:rPr lang="ar-JO" sz="1600" b="0" i="0" dirty="0">
                <a:solidFill>
                  <a:srgbClr val="050505"/>
                </a:solidFill>
                <a:effectLst/>
                <a:latin typeface="Alexandria Light" pitchFamily="2" charset="-78"/>
                <a:cs typeface="Alexandria Light" pitchFamily="2" charset="-78"/>
              </a:rPr>
              <a:t>و</a:t>
            </a:r>
            <a:r>
              <a:rPr lang="ar-YE" sz="1600" b="0" i="0" dirty="0">
                <a:solidFill>
                  <a:srgbClr val="050505"/>
                </a:solidFill>
                <a:effectLst/>
                <a:latin typeface="Alexandria Light" pitchFamily="2" charset="-78"/>
                <a:cs typeface="Alexandria Light" pitchFamily="2" charset="-78"/>
              </a:rPr>
              <a:t> يعتمد على توظيف تقنيات "العلوم السلوكية" مثل التدريب المختبري, والبحث الإجرائي, وبناء الفريق, والاستشارات </a:t>
            </a:r>
            <a:r>
              <a:rPr lang="ar-JO" sz="1600" b="0" i="0" dirty="0">
                <a:solidFill>
                  <a:srgbClr val="050505"/>
                </a:solidFill>
                <a:effectLst/>
                <a:latin typeface="Alexandria Light" pitchFamily="2" charset="-78"/>
                <a:cs typeface="Alexandria Light" pitchFamily="2" charset="-78"/>
              </a:rPr>
              <a:t>و</a:t>
            </a:r>
            <a:r>
              <a:rPr lang="ar-YE" sz="1600" b="0" i="0" dirty="0">
                <a:solidFill>
                  <a:srgbClr val="050505"/>
                </a:solidFill>
                <a:effectLst/>
                <a:latin typeface="Alexandria Light" pitchFamily="2" charset="-78"/>
                <a:cs typeface="Alexandria Light" pitchFamily="2" charset="-78"/>
              </a:rPr>
              <a:t>المعارف السلوكية الخاصة بتطوير الاتجاهات النفسية للعاملين وتنمية مهاراتهم في التعامل مع بعضهم </a:t>
            </a:r>
            <a:endParaRPr lang="ar-JO" sz="1600" b="0" i="0" dirty="0">
              <a:solidFill>
                <a:srgbClr val="050505"/>
              </a:solidFill>
              <a:effectLst/>
              <a:latin typeface="Alexandria Light" pitchFamily="2" charset="-78"/>
              <a:cs typeface="Alexandria Light" pitchFamily="2" charset="-78"/>
            </a:endParaRPr>
          </a:p>
          <a:p>
            <a:pPr marL="285750" indent="-285750" algn="r" rtl="1">
              <a:lnSpc>
                <a:spcPct val="150000"/>
              </a:lnSpc>
              <a:buFont typeface="Wingdings" panose="05000000000000000000" pitchFamily="2" charset="2"/>
              <a:buChar char="Ø"/>
            </a:pPr>
            <a:r>
              <a:rPr lang="ar-JO" sz="1600" b="0" i="0" dirty="0">
                <a:solidFill>
                  <a:srgbClr val="050505"/>
                </a:solidFill>
                <a:effectLst/>
                <a:latin typeface="Alexandria Light" pitchFamily="2" charset="-78"/>
                <a:cs typeface="Alexandria Light" pitchFamily="2" charset="-78"/>
              </a:rPr>
              <a:t>يركز </a:t>
            </a:r>
            <a:r>
              <a:rPr lang="ar-YE" sz="1600" b="0" i="0" dirty="0">
                <a:solidFill>
                  <a:srgbClr val="050505"/>
                </a:solidFill>
                <a:effectLst/>
                <a:latin typeface="Alexandria Light" pitchFamily="2" charset="-78"/>
                <a:cs typeface="Alexandria Light" pitchFamily="2" charset="-78"/>
              </a:rPr>
              <a:t>التغيير التنظيمي على أساليب وتقنيات وأدوات أخرى كثيرة ومختلفة بالإضافة إلى العلوم السلوكية من أمثلتها الأساليب المالية والمحاسبية, والأساليب التقنية والإحصائية. </a:t>
            </a: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التوقيت فإن التغيير قد يحدث في فترة زمنية قصيرة </a:t>
            </a:r>
            <a:r>
              <a:rPr lang="ar-JO" sz="1600" b="0" i="0" dirty="0">
                <a:solidFill>
                  <a:srgbClr val="050505"/>
                </a:solidFill>
                <a:effectLst/>
                <a:latin typeface="Alexandria Light" pitchFamily="2" charset="-78"/>
                <a:cs typeface="Alexandria Light" pitchFamily="2" charset="-78"/>
              </a:rPr>
              <a:t>ولا يحتاج فترة </a:t>
            </a:r>
            <a:r>
              <a:rPr lang="ar-YE" sz="1600" b="0" i="0" dirty="0">
                <a:solidFill>
                  <a:srgbClr val="050505"/>
                </a:solidFill>
                <a:effectLst/>
                <a:latin typeface="Alexandria Light" pitchFamily="2" charset="-78"/>
                <a:cs typeface="Alexandria Light" pitchFamily="2" charset="-78"/>
              </a:rPr>
              <a:t>زمنية طويلة, وعلى العكس منه فإن التطوير يركز على تأسيس وترسيخ النظام وجعله أسلوباً ومنهجاً في عمل المؤسسة وبالتالي فهو يستغرق فترة زمنية طويلة.</a:t>
            </a:r>
          </a:p>
          <a:p>
            <a:pPr marL="285750" indent="-285750" algn="r" rtl="1">
              <a:lnSpc>
                <a:spcPct val="150000"/>
              </a:lnSpc>
              <a:buFont typeface="Wingdings" panose="05000000000000000000" pitchFamily="2" charset="2"/>
              <a:buChar char="Ø"/>
            </a:pPr>
            <a:r>
              <a:rPr lang="ar-YE" sz="1600" b="0" i="0" dirty="0">
                <a:solidFill>
                  <a:srgbClr val="050505"/>
                </a:solidFill>
                <a:effectLst/>
                <a:latin typeface="Alexandria Light" pitchFamily="2" charset="-78"/>
                <a:cs typeface="Alexandria Light" pitchFamily="2" charset="-78"/>
              </a:rPr>
              <a:t>ويتضح مما سبق أن علاقة التغيير بالتطوير هي علاقة الجزء بالكل؛ إذ إن التطوير يؤدي إلى التغيير الإيجابي </a:t>
            </a:r>
            <a:r>
              <a:rPr lang="ar-JO" sz="1600" b="0" i="0" dirty="0">
                <a:solidFill>
                  <a:srgbClr val="050505"/>
                </a:solidFill>
                <a:effectLst/>
                <a:latin typeface="Alexandria Light" pitchFamily="2" charset="-78"/>
                <a:cs typeface="Alexandria Light" pitchFamily="2" charset="-78"/>
              </a:rPr>
              <a:t>الذي</a:t>
            </a:r>
            <a:r>
              <a:rPr lang="ar-YE" sz="1600" b="0" i="0" dirty="0">
                <a:solidFill>
                  <a:srgbClr val="050505"/>
                </a:solidFill>
                <a:effectLst/>
                <a:latin typeface="Alexandria Light" pitchFamily="2" charset="-78"/>
                <a:cs typeface="Alexandria Light" pitchFamily="2" charset="-78"/>
              </a:rPr>
              <a:t> </a:t>
            </a:r>
            <a:r>
              <a:rPr lang="ar-JO" sz="1600" b="0" i="0" dirty="0">
                <a:solidFill>
                  <a:srgbClr val="050505"/>
                </a:solidFill>
                <a:effectLst/>
                <a:latin typeface="Alexandria Light" pitchFamily="2" charset="-78"/>
                <a:cs typeface="Alexandria Light" pitchFamily="2" charset="-78"/>
              </a:rPr>
              <a:t>ي</a:t>
            </a:r>
            <a:r>
              <a:rPr lang="ar-YE" sz="1600" b="0" i="0" dirty="0">
                <a:solidFill>
                  <a:srgbClr val="050505"/>
                </a:solidFill>
                <a:effectLst/>
                <a:latin typeface="Alexandria Light" pitchFamily="2" charset="-78"/>
                <a:cs typeface="Alexandria Light" pitchFamily="2" charset="-78"/>
              </a:rPr>
              <a:t>هدف إلى التنمية والإصلاح والمنفعة وتلبية الحاجات عن طريق تحقيق الأهداف المنشودة بأقل جهد وأسرع وقت مع توفير المال اللازم</a:t>
            </a:r>
          </a:p>
        </p:txBody>
      </p:sp>
      <p:sp>
        <p:nvSpPr>
          <p:cNvPr id="3" name="TextBox 2">
            <a:extLst>
              <a:ext uri="{FF2B5EF4-FFF2-40B4-BE49-F238E27FC236}">
                <a16:creationId xmlns:a16="http://schemas.microsoft.com/office/drawing/2014/main" id="{AD4F9333-CA8D-BD02-CD10-51A299AD9CEF}"/>
              </a:ext>
            </a:extLst>
          </p:cNvPr>
          <p:cNvSpPr txBox="1"/>
          <p:nvPr/>
        </p:nvSpPr>
        <p:spPr>
          <a:xfrm>
            <a:off x="2485572" y="811906"/>
            <a:ext cx="8417320"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التطوير والتغيير</a:t>
            </a:r>
            <a:endParaRPr lang="ar-JO" sz="16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4238045782"/>
      </p:ext>
    </p:extLst>
  </p:cSld>
  <p:clrMapOvr>
    <a:masterClrMapping/>
  </p:clrMapOvr>
  <mc:AlternateContent xmlns:mc="http://schemas.openxmlformats.org/markup-compatibility/2006" xmlns:p14="http://schemas.microsoft.com/office/powerpoint/2010/main">
    <mc:Choice Requires="p14">
      <p:transition spd="slow" p14:dur="2000" advTm="319415"/>
    </mc:Choice>
    <mc:Fallback xmlns="">
      <p:transition spd="slow" advTm="31941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YE" sz="1600" b="0" i="0" dirty="0">
              <a:solidFill>
                <a:schemeClr val="tx1"/>
              </a:solidFill>
              <a:effectLst/>
              <a:latin typeface="aliMath"/>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4811427" y="786537"/>
            <a:ext cx="2823148"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التطوير والتغيير</a:t>
            </a:r>
            <a:endParaRPr lang="ar-JO" sz="1400" b="1" dirty="0">
              <a:solidFill>
                <a:schemeClr val="tx1"/>
              </a:solidFill>
              <a:latin typeface="Alexandria Light" pitchFamily="2" charset="-78"/>
              <a:cs typeface="Alexandria Light" pitchFamily="2" charset="-78"/>
            </a:endParaRPr>
          </a:p>
        </p:txBody>
      </p:sp>
      <p:pic>
        <p:nvPicPr>
          <p:cNvPr id="8" name="Picture 7">
            <a:extLst>
              <a:ext uri="{FF2B5EF4-FFF2-40B4-BE49-F238E27FC236}">
                <a16:creationId xmlns:a16="http://schemas.microsoft.com/office/drawing/2014/main" id="{46D9F891-1414-076D-E946-F8DE93A46A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5834" y="1581149"/>
            <a:ext cx="9790387" cy="4330919"/>
          </a:xfrm>
          <a:prstGeom prst="rect">
            <a:avLst/>
          </a:prstGeom>
        </p:spPr>
      </p:pic>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10" name="TextBox 9">
            <a:extLst>
              <a:ext uri="{FF2B5EF4-FFF2-40B4-BE49-F238E27FC236}">
                <a16:creationId xmlns:a16="http://schemas.microsoft.com/office/drawing/2014/main" id="{7DCD7CDB-627A-CD3B-1513-EEE5C779ACC7}"/>
              </a:ext>
            </a:extLst>
          </p:cNvPr>
          <p:cNvSpPr txBox="1"/>
          <p:nvPr/>
        </p:nvSpPr>
        <p:spPr>
          <a:xfrm>
            <a:off x="1466196" y="5276851"/>
            <a:ext cx="1513490" cy="509094"/>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15385"/>
    </mc:Choice>
    <mc:Fallback xmlns="">
      <p:transition spd="slow" advTm="11538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0622" y="1319883"/>
            <a:ext cx="11102720"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b="0" i="0" dirty="0">
                <a:solidFill>
                  <a:schemeClr val="tx1"/>
                </a:solidFill>
                <a:effectLst/>
                <a:latin typeface="Alexandria Light" pitchFamily="2" charset="-78"/>
                <a:cs typeface="Alexandria Light" pitchFamily="2" charset="-78"/>
              </a:rPr>
              <a:t>تسعى المنظمات غالبًا إلى التطوير التنظيمي عند ظهور الحاجة إلى ذلك لحدوث خلل في في أحد إداراتها أو ضعف الأداء والإنتاجية ومن هذه الدواعي والحاجات ما يأتي:</a:t>
            </a:r>
          </a:p>
          <a:p>
            <a:pPr algn="r"/>
            <a:endParaRPr lang="ar-JO" sz="1600" b="0" i="0" dirty="0">
              <a:solidFill>
                <a:schemeClr val="tx1"/>
              </a:solidFill>
              <a:effectLst/>
              <a:latin typeface="Alexandria Light" pitchFamily="2" charset="-78"/>
              <a:cs typeface="Alexandria Light" pitchFamily="2" charset="-78"/>
            </a:endParaRPr>
          </a:p>
          <a:p>
            <a:pPr algn="r"/>
            <a:r>
              <a:rPr lang="ar-JO" sz="1600" b="0" i="0" dirty="0">
                <a:solidFill>
                  <a:schemeClr val="tx1"/>
                </a:solidFill>
                <a:effectLst/>
                <a:latin typeface="Alexandria Medium" pitchFamily="2" charset="-78"/>
                <a:cs typeface="Alexandria Medium" pitchFamily="2" charset="-78"/>
              </a:rPr>
              <a:t> </a:t>
            </a:r>
            <a:r>
              <a:rPr lang="ar-YE" sz="1600" b="1" i="0" dirty="0">
                <a:solidFill>
                  <a:schemeClr val="tx1"/>
                </a:solidFill>
                <a:effectLst/>
                <a:latin typeface="Alexandria Medium" pitchFamily="2" charset="-78"/>
                <a:cs typeface="Alexandria Medium" pitchFamily="2" charset="-78"/>
              </a:rPr>
              <a:t>أولًا: عدم است</a:t>
            </a:r>
            <a:r>
              <a:rPr lang="ar-JO" sz="1600" b="1" i="0" dirty="0">
                <a:solidFill>
                  <a:schemeClr val="tx1"/>
                </a:solidFill>
                <a:effectLst/>
                <a:latin typeface="Alexandria Medium" pitchFamily="2" charset="-78"/>
                <a:cs typeface="Alexandria Medium" pitchFamily="2" charset="-78"/>
              </a:rPr>
              <a:t>ثمار</a:t>
            </a:r>
            <a:r>
              <a:rPr lang="ar-YE" sz="1600" b="1" i="0" dirty="0">
                <a:solidFill>
                  <a:schemeClr val="tx1"/>
                </a:solidFill>
                <a:effectLst/>
                <a:latin typeface="Alexandria Medium" pitchFamily="2" charset="-78"/>
                <a:cs typeface="Alexandria Medium" pitchFamily="2" charset="-78"/>
              </a:rPr>
              <a:t> الموارد البشرية </a:t>
            </a:r>
            <a:r>
              <a:rPr lang="ar-JO" sz="1600" b="1" i="0" dirty="0">
                <a:solidFill>
                  <a:schemeClr val="tx1"/>
                </a:solidFill>
                <a:effectLst/>
                <a:latin typeface="Alexandria Medium" pitchFamily="2" charset="-78"/>
                <a:cs typeface="Alexandria Medium" pitchFamily="2" charset="-78"/>
              </a:rPr>
              <a:t>بطريقة</a:t>
            </a:r>
            <a:r>
              <a:rPr lang="ar-YE" sz="1600" b="1" i="0" dirty="0">
                <a:solidFill>
                  <a:schemeClr val="tx1"/>
                </a:solidFill>
                <a:effectLst/>
                <a:latin typeface="Alexandria Medium" pitchFamily="2" charset="-78"/>
                <a:cs typeface="Alexandria Medium" pitchFamily="2" charset="-78"/>
              </a:rPr>
              <a:t> </a:t>
            </a:r>
            <a:r>
              <a:rPr lang="ar-JO" sz="1600" b="1" i="0" dirty="0">
                <a:solidFill>
                  <a:schemeClr val="tx1"/>
                </a:solidFill>
                <a:effectLst/>
                <a:latin typeface="Alexandria Medium" pitchFamily="2" charset="-78"/>
                <a:cs typeface="Alexandria Medium" pitchFamily="2" charset="-78"/>
              </a:rPr>
              <a:t>فعالة</a:t>
            </a:r>
          </a:p>
          <a:p>
            <a:pPr algn="r"/>
            <a:endParaRPr lang="ar-YE" sz="1600" b="1" i="0" dirty="0">
              <a:solidFill>
                <a:schemeClr val="tx1"/>
              </a:solidFill>
              <a:effectLst/>
              <a:latin typeface="Alexandria Medium" pitchFamily="2" charset="-78"/>
              <a:cs typeface="Alexandria Medium" pitchFamily="2" charset="-78"/>
            </a:endParaRPr>
          </a:p>
          <a:p>
            <a:pPr algn="r"/>
            <a:r>
              <a:rPr lang="ar-YE" sz="1600" dirty="0">
                <a:solidFill>
                  <a:schemeClr val="tx1"/>
                </a:solidFill>
                <a:latin typeface="Alexandria Light" pitchFamily="2" charset="-78"/>
                <a:cs typeface="Alexandria Light" pitchFamily="2" charset="-78"/>
              </a:rPr>
              <a:t>تعاني بعض المؤسسات من العجز في استغلال الإمكانيات البشرية في المؤسسة، خصوصًا عندما يكون أعضاء فريق المؤسسة بحاجة إلى التطوير والتدريب لاستلام المهام الموكلة إليهم على أكمل وجه، أو عند وجود خلل في النظام الداخلي للمؤسسة، مثل نقص في الكادر أو قلّة معرفة أفراد الفريق. وتكون هذه المشكلة دليلًا على وجوب استخدام أساليب التطوير التنظيمي في المؤسسة.</a:t>
            </a:r>
            <a:endParaRPr lang="ar-JO" sz="1600" dirty="0">
              <a:solidFill>
                <a:schemeClr val="tx1"/>
              </a:solidFill>
              <a:latin typeface="Alexandria Light" pitchFamily="2" charset="-78"/>
              <a:cs typeface="Alexandria Light" pitchFamily="2" charset="-78"/>
            </a:endParaRPr>
          </a:p>
          <a:p>
            <a:pPr algn="r"/>
            <a:endParaRPr lang="ar-YE" sz="1600" b="0" i="0" dirty="0">
              <a:solidFill>
                <a:srgbClr val="3D4957"/>
              </a:solidFill>
              <a:effectLst/>
              <a:latin typeface="Noto Naskh Arabic"/>
            </a:endParaRPr>
          </a:p>
          <a:p>
            <a:pPr algn="r"/>
            <a:r>
              <a:rPr lang="ar-YE" sz="1600" b="1" dirty="0">
                <a:solidFill>
                  <a:schemeClr val="tx1"/>
                </a:solidFill>
                <a:latin typeface="Alexandria Medium" pitchFamily="2" charset="-78"/>
                <a:cs typeface="Alexandria Medium" pitchFamily="2" charset="-78"/>
              </a:rPr>
              <a:t>ثانيًا: حل الصراعات الداخلية</a:t>
            </a:r>
            <a:endParaRPr lang="ar-JO" sz="1600" b="1" dirty="0">
              <a:solidFill>
                <a:schemeClr val="tx1"/>
              </a:solidFill>
              <a:latin typeface="Alexandria Medium" pitchFamily="2" charset="-78"/>
              <a:cs typeface="Alexandria Medium" pitchFamily="2" charset="-78"/>
            </a:endParaRPr>
          </a:p>
          <a:p>
            <a:pPr algn="r"/>
            <a:endParaRPr lang="ar-YE" sz="1600" b="1" i="0" dirty="0">
              <a:solidFill>
                <a:srgbClr val="3C4859"/>
              </a:solidFill>
              <a:effectLst/>
              <a:latin typeface="Noto Kufi Arabic"/>
            </a:endParaRPr>
          </a:p>
          <a:p>
            <a:pPr algn="r"/>
            <a:r>
              <a:rPr lang="ar-YE" sz="1600" dirty="0">
                <a:solidFill>
                  <a:schemeClr val="tx1"/>
                </a:solidFill>
                <a:latin typeface="Alexandria Light" pitchFamily="2" charset="-78"/>
                <a:cs typeface="Alexandria Light" pitchFamily="2" charset="-78"/>
              </a:rPr>
              <a:t>تتغاضى بعض المؤسسات عن الصراعات الداخلية في المؤسسة ولا توليها أي أهميّة، ولكن في الواقع تتسبب هذه الصراعات بإعاقة سير العمل في المؤسسة وتقليل جود الإنتاج في المؤسسة. ولهذا يجب الاستعانة بالتطوير التنظيمي باعتباره قائم على العلوم السلوكية والاجتماعية من أجل حل هذه المشاكل.</a:t>
            </a:r>
          </a:p>
          <a:p>
            <a:pPr algn="r" rtl="1">
              <a:lnSpc>
                <a:spcPct val="200000"/>
              </a:lnSpc>
            </a:pP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22ABAB-0145-0561-F4A7-D03CECFC9378}"/>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دواعي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231105"/>
    </mc:Choice>
    <mc:Fallback xmlns="">
      <p:transition spd="slow" advTm="2311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sz="1600" dirty="0">
                <a:solidFill>
                  <a:schemeClr val="tx1"/>
                </a:solidFill>
                <a:latin typeface="Alexandria Medium" pitchFamily="2" charset="-78"/>
                <a:cs typeface="Alexandria Medium" pitchFamily="2" charset="-78"/>
              </a:rPr>
              <a:t>ثالثًا: وجود نقاط ضعف في المؤسسة</a:t>
            </a:r>
          </a:p>
          <a:p>
            <a:pPr algn="r">
              <a:lnSpc>
                <a:spcPct val="200000"/>
              </a:lnSpc>
            </a:pPr>
            <a:r>
              <a:rPr lang="ar-YE" sz="1600" dirty="0">
                <a:solidFill>
                  <a:schemeClr val="tx1"/>
                </a:solidFill>
                <a:latin typeface="Alexandria Light" pitchFamily="2" charset="-78"/>
                <a:cs typeface="Alexandria Light" pitchFamily="2" charset="-78"/>
              </a:rPr>
              <a:t>قد تمتلك المؤسسة مجموعة من الأقسام الجيّدة التي تؤدي مهمتها بشكل جيّد، مع وجود بعض الأقسام التي تعيق تقدّم العمل فيها لمجموعة من الأسباب. وهنا يأتي دور التنظيم الوظيفي لتحديد كلّ من نقاط القوة في المؤسسة التي يعتمد عليها، وتحديد نقاط الضعف التي يجب تغييرها أو العمل على إصلاحها.</a:t>
            </a:r>
          </a:p>
          <a:p>
            <a:pPr algn="r">
              <a:lnSpc>
                <a:spcPct val="200000"/>
              </a:lnSpc>
            </a:pPr>
            <a:r>
              <a:rPr lang="ar-YE" sz="1600" dirty="0">
                <a:solidFill>
                  <a:schemeClr val="tx1"/>
                </a:solidFill>
                <a:latin typeface="Alexandria Medium" pitchFamily="2" charset="-78"/>
                <a:cs typeface="Alexandria Medium" pitchFamily="2" charset="-78"/>
              </a:rPr>
              <a:t>رابعًا: التخطيط الاستراتيجي</a:t>
            </a:r>
          </a:p>
          <a:p>
            <a:pPr algn="r">
              <a:lnSpc>
                <a:spcPct val="200000"/>
              </a:lnSpc>
            </a:pPr>
            <a:r>
              <a:rPr lang="ar-YE" sz="1600" dirty="0">
                <a:solidFill>
                  <a:schemeClr val="tx1"/>
                </a:solidFill>
                <a:latin typeface="Alexandria Light" pitchFamily="2" charset="-78"/>
                <a:cs typeface="Alexandria Light" pitchFamily="2" charset="-78"/>
              </a:rPr>
              <a:t>كما ذكر سابقًا، فالتنظيم الوظيفي من مهام الإدارة العليا في المؤسسة، التي تعنى بوضع الخطّة الاستراتيجية، والتنظيم الوظيفي هو أحد الأقسام التي تساهم في وضع الخطّة الاستراتيجيّة للمؤسسة.</a:t>
            </a:r>
          </a:p>
          <a:p>
            <a:pPr algn="r" rtl="1">
              <a:lnSpc>
                <a:spcPct val="200000"/>
              </a:lnSpc>
            </a:pPr>
            <a:endParaRPr lang="en-US"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41615A0-F8D2-2EF6-5482-E43864CD0BED}"/>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دواعي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92367"/>
    </mc:Choice>
    <mc:Fallback xmlns="">
      <p:transition spd="slow" advTm="923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rasol"/>
            </a:endParaRPr>
          </a:p>
          <a:p>
            <a:pPr algn="r">
              <a:lnSpc>
                <a:spcPct val="200000"/>
              </a:lnSpc>
            </a:pPr>
            <a:r>
              <a:rPr lang="ar-YE" sz="1600" dirty="0">
                <a:solidFill>
                  <a:schemeClr val="tx1"/>
                </a:solidFill>
                <a:latin typeface="Alexandria Medium" pitchFamily="2" charset="-78"/>
                <a:cs typeface="Alexandria Medium" pitchFamily="2" charset="-78"/>
              </a:rPr>
              <a:t>خامسًا: الحاجة إلى الابتكار</a:t>
            </a:r>
          </a:p>
          <a:p>
            <a:pPr algn="r">
              <a:lnSpc>
                <a:spcPct val="200000"/>
              </a:lnSpc>
            </a:pPr>
            <a:r>
              <a:rPr lang="ar-YE" sz="1600" dirty="0">
                <a:solidFill>
                  <a:schemeClr val="tx1"/>
                </a:solidFill>
                <a:latin typeface="Alexandria Light" pitchFamily="2" charset="-78"/>
                <a:cs typeface="Alexandria Light" pitchFamily="2" charset="-78"/>
              </a:rPr>
              <a:t>مع اتساع رقعة الأعمال في العالم، لم تعد الجودة أو تقديم المنتجات هي الأمر الحاسم لدى المؤسسات، بل أصبحت المنافسة هي العنصر الأكثر أهمية في المؤسسة من أجل التفوق على الشركات أو المنظمات المنافسة. ويأتي دور التطوير التنظيمي في </a:t>
            </a:r>
            <a:r>
              <a:rPr lang="ar-JO" sz="1600" dirty="0">
                <a:solidFill>
                  <a:schemeClr val="tx1"/>
                </a:solidFill>
                <a:latin typeface="Alexandria Light" pitchFamily="2" charset="-78"/>
                <a:cs typeface="Alexandria Light" pitchFamily="2" charset="-78"/>
              </a:rPr>
              <a:t>إيجاد</a:t>
            </a:r>
            <a:r>
              <a:rPr lang="ar-YE" sz="1600" dirty="0">
                <a:solidFill>
                  <a:schemeClr val="tx1"/>
                </a:solidFill>
                <a:latin typeface="Alexandria Light" pitchFamily="2" charset="-78"/>
                <a:cs typeface="Alexandria Light" pitchFamily="2" charset="-78"/>
              </a:rPr>
              <a:t> إمكانيات تُمكِّن المنظمة من المنافسة في السوق، وتُمكِّن من الابتكار والتطوير في أعمالها أو منتجاتها.</a:t>
            </a:r>
          </a:p>
          <a:p>
            <a:pPr algn="r">
              <a:lnSpc>
                <a:spcPct val="200000"/>
              </a:lnSpc>
            </a:pPr>
            <a:r>
              <a:rPr lang="ar-YE" sz="1600" dirty="0">
                <a:solidFill>
                  <a:schemeClr val="tx1"/>
                </a:solidFill>
                <a:latin typeface="Alexandria Medium" pitchFamily="2" charset="-78"/>
                <a:cs typeface="Alexandria Medium" pitchFamily="2" charset="-78"/>
              </a:rPr>
              <a:t>سادسًا: تطوير العلاقات التجاريّة</a:t>
            </a:r>
            <a:r>
              <a:rPr lang="ar-JO" sz="1600" dirty="0">
                <a:solidFill>
                  <a:schemeClr val="tx1"/>
                </a:solidFill>
                <a:latin typeface="Alexandria Medium" pitchFamily="2" charset="-78"/>
                <a:cs typeface="Alexandria Medium" pitchFamily="2" charset="-78"/>
              </a:rPr>
              <a:t> أو المعرفية أو الاجتماعية</a:t>
            </a:r>
            <a:endParaRPr lang="ar-YE" sz="1600" dirty="0">
              <a:solidFill>
                <a:schemeClr val="tx1"/>
              </a:solidFill>
              <a:latin typeface="Alexandria Medium" pitchFamily="2" charset="-78"/>
              <a:cs typeface="Alexandria Medium" pitchFamily="2" charset="-78"/>
            </a:endParaRPr>
          </a:p>
          <a:p>
            <a:pPr algn="r">
              <a:lnSpc>
                <a:spcPct val="200000"/>
              </a:lnSpc>
            </a:pPr>
            <a:r>
              <a:rPr lang="ar-YE" sz="1600" dirty="0">
                <a:solidFill>
                  <a:schemeClr val="tx1"/>
                </a:solidFill>
                <a:latin typeface="Alexandria Light" pitchFamily="2" charset="-78"/>
                <a:cs typeface="Alexandria Light" pitchFamily="2" charset="-78"/>
              </a:rPr>
              <a:t>من أهم فوائد هذا النوع من التطوير هو </a:t>
            </a:r>
            <a:r>
              <a:rPr lang="ar-JO" sz="1600" dirty="0">
                <a:solidFill>
                  <a:schemeClr val="tx1"/>
                </a:solidFill>
                <a:latin typeface="Alexandria Light" pitchFamily="2" charset="-78"/>
                <a:cs typeface="Alexandria Light" pitchFamily="2" charset="-78"/>
              </a:rPr>
              <a:t>إيجاد</a:t>
            </a:r>
            <a:r>
              <a:rPr lang="ar-YE" sz="1600" dirty="0">
                <a:solidFill>
                  <a:schemeClr val="tx1"/>
                </a:solidFill>
                <a:latin typeface="Alexandria Light" pitchFamily="2" charset="-78"/>
                <a:cs typeface="Alexandria Light" pitchFamily="2" charset="-78"/>
              </a:rPr>
              <a:t> علاقات تجاريّة جيدة للمؤسسة مع المؤسسات الأخرى، وتكون فائدة هذا الأمر العمل على </a:t>
            </a:r>
            <a:r>
              <a:rPr lang="ar-YE" sz="1600" dirty="0">
                <a:solidFill>
                  <a:schemeClr val="tx1"/>
                </a:solidFill>
                <a:latin typeface="Alexandria Light" pitchFamily="2" charset="-78"/>
                <a:cs typeface="Alexandria Light" pitchFamily="2" charset="-78"/>
                <a:hlinkClick r:id="rId4">
                  <a:extLst>
                    <a:ext uri="{A12FA001-AC4F-418D-AE19-62706E023703}">
                      <ahyp:hlinkClr xmlns:ahyp="http://schemas.microsoft.com/office/drawing/2018/hyperlinkcolor" val="tx"/>
                    </a:ext>
                  </a:extLst>
                </a:hlinkClick>
              </a:rPr>
              <a:t>استراتيجيات جديدة للتوسع</a:t>
            </a:r>
            <a:r>
              <a:rPr lang="ar-YE" sz="1600" dirty="0">
                <a:solidFill>
                  <a:schemeClr val="tx1"/>
                </a:solidFill>
                <a:latin typeface="Alexandria Light" pitchFamily="2" charset="-78"/>
                <a:cs typeface="Alexandria Light" pitchFamily="2" charset="-78"/>
              </a:rPr>
              <a:t> من خلال </a:t>
            </a:r>
            <a:r>
              <a:rPr lang="ar-JO" sz="1600" dirty="0">
                <a:solidFill>
                  <a:schemeClr val="tx1"/>
                </a:solidFill>
                <a:latin typeface="Alexandria Light" pitchFamily="2" charset="-78"/>
                <a:cs typeface="Alexandria Light" pitchFamily="2" charset="-78"/>
              </a:rPr>
              <a:t>إيجاد</a:t>
            </a:r>
            <a:r>
              <a:rPr lang="ar-YE" sz="1600" dirty="0">
                <a:solidFill>
                  <a:schemeClr val="tx1"/>
                </a:solidFill>
                <a:latin typeface="Alexandria Light" pitchFamily="2" charset="-78"/>
                <a:cs typeface="Alexandria Light" pitchFamily="2" charset="-78"/>
              </a:rPr>
              <a:t> علاقات جيّدة تعاونية مع المؤسسات الأخرى.</a:t>
            </a:r>
          </a:p>
          <a:p>
            <a:pPr algn="r" rtl="1">
              <a:lnSpc>
                <a:spcPct val="150000"/>
              </a:lnSpc>
            </a:pPr>
            <a:br>
              <a:rPr lang="ar-YE" dirty="0">
                <a:latin typeface="Alexandria Light" pitchFamily="2" charset="-78"/>
                <a:cs typeface="Alexandria Light" pitchFamily="2" charset="-78"/>
              </a:rPr>
            </a:br>
            <a:r>
              <a:rPr lang="ar-JO" dirty="0">
                <a:latin typeface="Alexandria Light" pitchFamily="2" charset="-78"/>
                <a:cs typeface="Alexandria Light" pitchFamily="2" charset="-78"/>
              </a:rPr>
              <a:t> </a:t>
            </a:r>
            <a:endParaRPr lang="en-US" b="1"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A542D-E142-1F3D-0204-BF9034B946AF}"/>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دواعي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pic>
        <p:nvPicPr>
          <p:cNvPr id="6" name="Picture 5">
            <a:extLst>
              <a:ext uri="{FF2B5EF4-FFF2-40B4-BE49-F238E27FC236}">
                <a16:creationId xmlns:a16="http://schemas.microsoft.com/office/drawing/2014/main" id="{50CEE6FD-74B5-58E0-541D-2BCF177564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2226" y="5569940"/>
            <a:ext cx="1621549" cy="1122801"/>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2964"/>
    </mc:Choice>
    <mc:Fallback xmlns="">
      <p:transition spd="slow" advTm="13296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endParaRPr lang="ar-JO" sz="1600" dirty="0">
              <a:solidFill>
                <a:schemeClr val="tx1"/>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ar-JO" sz="1600" dirty="0">
                <a:solidFill>
                  <a:schemeClr val="tx1"/>
                </a:solidFill>
                <a:latin typeface="Alexandria Light" pitchFamily="2" charset="-78"/>
                <a:cs typeface="Alexandria Light" pitchFamily="2" charset="-78"/>
              </a:rPr>
              <a:t>   </a:t>
            </a:r>
            <a:r>
              <a:rPr lang="ar-JO" b="1" dirty="0">
                <a:solidFill>
                  <a:schemeClr val="tx1"/>
                </a:solidFill>
                <a:latin typeface="Alexandria Light" pitchFamily="2" charset="-78"/>
                <a:cs typeface="Alexandria Light" pitchFamily="2" charset="-78"/>
              </a:rPr>
              <a:t>1 </a:t>
            </a:r>
            <a:r>
              <a:rPr lang="en-US" b="1" dirty="0">
                <a:solidFill>
                  <a:schemeClr val="tx1"/>
                </a:solidFill>
                <a:latin typeface="Alexandria Light" pitchFamily="2" charset="-78"/>
                <a:cs typeface="Alexandria Light" pitchFamily="2" charset="-78"/>
              </a:rPr>
              <a:t>. </a:t>
            </a:r>
            <a:r>
              <a:rPr lang="ar-SA" sz="1600" dirty="0">
                <a:solidFill>
                  <a:schemeClr val="tx1"/>
                </a:solidFill>
                <a:latin typeface="Alexandria Medium" pitchFamily="2" charset="-78"/>
                <a:cs typeface="Alexandria Medium" pitchFamily="2" charset="-78"/>
              </a:rPr>
              <a:t>تحسين إنتاجية الموظف وكفاءته</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يساعد التطوير التنظيمي قسم الموارد البشرية على زيادة إنتاجية الموظفين وكفاءتهم من خلال وضعهم في مناصب تشجع وتدعم مساهمتهم، ويعمل التطوير التنظيمي على مواءمة الموظفين مع أهداف المنظمة وتعليم الموظفين وتعريفهم بقيم الشركة من خلال التدريب والتغذية الراجعة؛ وبمجرد أن يشعر الموظفون </a:t>
            </a:r>
            <a:r>
              <a:rPr lang="ar-SA"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بالتمكين</a:t>
            </a:r>
            <a:r>
              <a:rPr lang="ar-SA" sz="1600" dirty="0">
                <a:solidFill>
                  <a:schemeClr val="tx1"/>
                </a:solidFill>
                <a:latin typeface="Alexandria Light" pitchFamily="2" charset="-78"/>
                <a:cs typeface="Alexandria Light" pitchFamily="2" charset="-78"/>
              </a:rPr>
              <a:t>، فإنهم يشعرون </a:t>
            </a:r>
            <a:r>
              <a:rPr lang="ar-SA" sz="1600" dirty="0">
                <a:solidFill>
                  <a:schemeClr val="tx1"/>
                </a:solidFill>
                <a:latin typeface="Alexandria Light" pitchFamily="2" charset="-78"/>
                <a:cs typeface="Alexandria Light" pitchFamily="2" charset="-78"/>
                <a:hlinkClick r:id="rId3">
                  <a:extLst>
                    <a:ext uri="{A12FA001-AC4F-418D-AE19-62706E023703}">
                      <ahyp:hlinkClr xmlns:ahyp="http://schemas.microsoft.com/office/drawing/2018/hyperlinkcolor" val="tx"/>
                    </a:ext>
                  </a:extLst>
                </a:hlinkClick>
              </a:rPr>
              <a:t>بالحافز </a:t>
            </a:r>
            <a:r>
              <a:rPr lang="ar-SA" sz="1600" dirty="0">
                <a:solidFill>
                  <a:schemeClr val="tx1"/>
                </a:solidFill>
                <a:latin typeface="Alexandria Light" pitchFamily="2" charset="-78"/>
                <a:cs typeface="Alexandria Light" pitchFamily="2" charset="-78"/>
              </a:rPr>
              <a:t>لتقديم أفضل أداء لديهم ومن المرجح أن يتخذوا عملهم على محمل الجد</a:t>
            </a:r>
            <a:r>
              <a:rPr lang="en-US" sz="1600" dirty="0">
                <a:solidFill>
                  <a:schemeClr val="tx1"/>
                </a:solidFill>
                <a:latin typeface="Alexandria Light" pitchFamily="2" charset="-78"/>
                <a:cs typeface="Alexandria Light" pitchFamily="2" charset="-78"/>
              </a:rPr>
              <a:t>.</a:t>
            </a:r>
          </a:p>
          <a:p>
            <a:pPr algn="r" rtl="1" fontAlgn="base">
              <a:lnSpc>
                <a:spcPct val="150000"/>
              </a:lnSpc>
              <a:spcAft>
                <a:spcPts val="1500"/>
              </a:spcAft>
            </a:pPr>
            <a:r>
              <a:rPr lang="en-US" sz="1600" dirty="0">
                <a:solidFill>
                  <a:schemeClr val="tx1"/>
                </a:solidFill>
                <a:latin typeface="Alexandria Medium" pitchFamily="2" charset="-78"/>
                <a:cs typeface="Alexandria Medium" pitchFamily="2" charset="-78"/>
              </a:rPr>
              <a:t>2. </a:t>
            </a:r>
            <a:r>
              <a:rPr lang="ar-JO" sz="1600" dirty="0">
                <a:solidFill>
                  <a:schemeClr val="tx1"/>
                </a:solidFill>
                <a:latin typeface="Alexandria Medium" pitchFamily="2" charset="-78"/>
                <a:cs typeface="Alexandria Medium" pitchFamily="2" charset="-78"/>
              </a:rPr>
              <a:t>إيجاد</a:t>
            </a:r>
            <a:r>
              <a:rPr lang="ar-SA" sz="1600" dirty="0">
                <a:solidFill>
                  <a:schemeClr val="tx1"/>
                </a:solidFill>
                <a:latin typeface="Alexandria Medium" pitchFamily="2" charset="-78"/>
                <a:cs typeface="Alexandria Medium" pitchFamily="2" charset="-78"/>
              </a:rPr>
              <a:t> ثقافة تتبنى وتدعم الابتكار</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يشجع التطوير التنظيمي ثقافة تتبنى وتدعم الابتكار والتغيير، ومع التطوير التنظيمي يجري قسم الموارد البشرية تحليلًا تنافسيًا ويفهم سلوك العملاء ويركز على أبحاث السوق،</a:t>
            </a:r>
            <a:r>
              <a:rPr lang="en-US" sz="1600" dirty="0">
                <a:solidFill>
                  <a:schemeClr val="tx1"/>
                </a:solidFill>
                <a:latin typeface="Alexandria Light" pitchFamily="2" charset="-78"/>
                <a:cs typeface="Alexandria Light" pitchFamily="2" charset="-78"/>
              </a:rPr>
              <a:t> </a:t>
            </a:r>
            <a:r>
              <a:rPr lang="ar-SA" sz="1600" dirty="0">
                <a:solidFill>
                  <a:schemeClr val="tx1"/>
                </a:solidFill>
                <a:latin typeface="Alexandria Light" pitchFamily="2" charset="-78"/>
                <a:cs typeface="Alexandria Light" pitchFamily="2" charset="-78"/>
              </a:rPr>
              <a:t>وهذا يساعد الموظفين على ابتكار منتجات وخدمات مبتكرة؛ وكما أنه يعزز </a:t>
            </a:r>
            <a:r>
              <a:rPr lang="ar-SA" sz="1600" dirty="0">
                <a:solidFill>
                  <a:schemeClr val="tx1"/>
                </a:solidFill>
                <a:latin typeface="Alexandria Light" pitchFamily="2" charset="-78"/>
                <a:cs typeface="Alexandria Light" pitchFamily="2" charset="-78"/>
                <a:hlinkClick r:id="rId4">
                  <a:extLst>
                    <a:ext uri="{A12FA001-AC4F-418D-AE19-62706E023703}">
                      <ahyp:hlinkClr xmlns:ahyp="http://schemas.microsoft.com/office/drawing/2018/hyperlinkcolor" val="tx"/>
                    </a:ext>
                  </a:extLst>
                </a:hlinkClick>
              </a:rPr>
              <a:t>ثقافة التحسين المستمر</a:t>
            </a:r>
            <a:r>
              <a:rPr lang="en-US" sz="1600" dirty="0">
                <a:solidFill>
                  <a:schemeClr val="tx1"/>
                </a:solidFill>
                <a:latin typeface="Alexandria Light" pitchFamily="2" charset="-78"/>
                <a:cs typeface="Alexandria Light" pitchFamily="2" charset="-78"/>
              </a:rPr>
              <a:t> </a:t>
            </a:r>
            <a:r>
              <a:rPr lang="ar-SA" sz="1600" dirty="0">
                <a:solidFill>
                  <a:schemeClr val="tx1"/>
                </a:solidFill>
                <a:latin typeface="Alexandria Light" pitchFamily="2" charset="-78"/>
                <a:cs typeface="Alexandria Light" pitchFamily="2" charset="-78"/>
              </a:rPr>
              <a:t>ويشجع العمليات الجديدة. والتطوير التنظيمي يضمن أن الموظفين الجدد يعرفوا أنهم بحاجة إلى التعلم باستمرار لمواكبة ديناميكيات الأعمال المتغيرة والنمو مهنيًا</a:t>
            </a:r>
            <a:r>
              <a:rPr lang="en-US" sz="1600" dirty="0">
                <a:solidFill>
                  <a:schemeClr val="tx1"/>
                </a:solidFill>
                <a:latin typeface="Alexandria Light" pitchFamily="2" charset="-78"/>
                <a:cs typeface="Alexandria Light" pitchFamily="2" charset="-78"/>
              </a:rPr>
              <a:t>.</a:t>
            </a:r>
          </a:p>
          <a:p>
            <a:pPr marL="285750" marR="0" indent="-285750" algn="r" rtl="1">
              <a:lnSpc>
                <a:spcPct val="200000"/>
              </a:lnSpc>
              <a:spcBef>
                <a:spcPts val="0"/>
              </a:spcBef>
              <a:spcAft>
                <a:spcPts val="0"/>
              </a:spcAft>
              <a:buFont typeface="Wingdings" panose="05000000000000000000" pitchFamily="2" charset="2"/>
              <a:buChar char="Ø"/>
            </a:pP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44D958A-B8FC-105C-22A0-45BF971CB5DE}"/>
              </a:ext>
            </a:extLst>
          </p:cNvPr>
          <p:cNvSpPr txBox="1"/>
          <p:nvPr/>
        </p:nvSpPr>
        <p:spPr>
          <a:xfrm>
            <a:off x="2485572" y="811906"/>
            <a:ext cx="8417320" cy="387735"/>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SA" sz="1800" b="1" kern="0" dirty="0">
                <a:solidFill>
                  <a:srgbClr val="00B0F0"/>
                </a:solidFill>
                <a:effectLst/>
                <a:latin typeface="Alexandria Black" pitchFamily="2" charset="-78"/>
                <a:ea typeface="Times New Roman" panose="02020603050405020304" pitchFamily="18" charset="0"/>
                <a:cs typeface="Alexandria Black" pitchFamily="2" charset="-78"/>
              </a:rPr>
              <a:t>ما هي 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28847"/>
    </mc:Choice>
    <mc:Fallback xmlns="">
      <p:transition spd="slow" advTm="12884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lnSpc>
                <a:spcPct val="200000"/>
              </a:lnSpc>
            </a:pPr>
            <a:endParaRPr lang="ar-JO" sz="1600" dirty="0">
              <a:solidFill>
                <a:srgbClr val="000000"/>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en-US" sz="1600" dirty="0">
                <a:solidFill>
                  <a:schemeClr val="tx1"/>
                </a:solidFill>
                <a:latin typeface="Alexandria Medium" pitchFamily="2" charset="-78"/>
                <a:cs typeface="Alexandria Medium" pitchFamily="2" charset="-78"/>
              </a:rPr>
              <a:t>.</a:t>
            </a:r>
            <a:r>
              <a:rPr lang="ar-JO" sz="1600" dirty="0">
                <a:solidFill>
                  <a:schemeClr val="tx1"/>
                </a:solidFill>
                <a:latin typeface="Alexandria Medium" pitchFamily="2" charset="-78"/>
                <a:cs typeface="Alexandria Medium" pitchFamily="2" charset="-78"/>
              </a:rPr>
              <a:t>3</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تعزيز الولاء والالتزام</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عندما تمنح المنظمة الموظفين مسؤوليات بناءً على مجموعة مهاراتهم، فإنها تحسن معنوياتهم والتزامهم تجاه الشركة، ويساعد التدريب والتعليم المنتظم الموظفين على فهم وظائفهم وتحديد مجالات التحسين؛ فتقديم التحديات للموظفين وتشجيعهم على تحمل المسؤولية يخلق ثقافة يشعر فيها الموظفون بالتقدير</a:t>
            </a:r>
            <a:r>
              <a:rPr lang="en-US" sz="1600" dirty="0">
                <a:solidFill>
                  <a:schemeClr val="tx1"/>
                </a:solidFill>
                <a:latin typeface="Alexandria Light" pitchFamily="2" charset="-78"/>
                <a:cs typeface="Alexandria Light" pitchFamily="2" charset="-78"/>
              </a:rPr>
              <a:t>.</a:t>
            </a:r>
          </a:p>
          <a:p>
            <a:pPr algn="r" rtl="1" fontAlgn="base">
              <a:lnSpc>
                <a:spcPct val="150000"/>
              </a:lnSpc>
              <a:spcAft>
                <a:spcPts val="1500"/>
              </a:spcAft>
            </a:pPr>
            <a:r>
              <a:rPr lang="ar-JO" sz="1600" dirty="0">
                <a:solidFill>
                  <a:schemeClr val="tx1"/>
                </a:solidFill>
                <a:latin typeface="Alexandria Medium" pitchFamily="2" charset="-78"/>
                <a:cs typeface="Alexandria Medium" pitchFamily="2" charset="-78"/>
              </a:rPr>
              <a:t>4.</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ضمان تواصل أفضل</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تتمثل إحدى المزايا الأساسية للتطوير التنظيمي في أنه يحسن التواصل بشكل أفضل في مكان العمل، وتشجع مبادئ التطوير التنظيمي التواصل المفتوح عبر كل مستوى تنظيمي وتشجع علي </a:t>
            </a:r>
            <a:r>
              <a:rPr lang="ar-JO" sz="1600" dirty="0">
                <a:solidFill>
                  <a:schemeClr val="tx1"/>
                </a:solidFill>
                <a:latin typeface="Alexandria Light" pitchFamily="2" charset="-78"/>
                <a:cs typeface="Alexandria Light" pitchFamily="2" charset="-78"/>
              </a:rPr>
              <a:t>إيجاد</a:t>
            </a:r>
            <a:r>
              <a:rPr lang="ar-SA" sz="1600" dirty="0">
                <a:solidFill>
                  <a:schemeClr val="tx1"/>
                </a:solidFill>
                <a:latin typeface="Alexandria Light" pitchFamily="2" charset="-78"/>
                <a:cs typeface="Alexandria Light" pitchFamily="2" charset="-78"/>
              </a:rPr>
              <a:t> ثقافة يمكن للجميع فيها مشاركة ملاحظاتهم؛ ويضمن ذلك أن يتماشى الموظفون مع أهداف المنظمة </a:t>
            </a:r>
            <a:r>
              <a:rPr lang="ar-SA"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ورسالتها ورؤيتها</a:t>
            </a:r>
            <a:r>
              <a:rPr lang="en-US" sz="1600" dirty="0">
                <a:solidFill>
                  <a:schemeClr val="tx1"/>
                </a:solidFill>
                <a:latin typeface="Alexandria Light" pitchFamily="2" charset="-78"/>
                <a:cs typeface="Alexandria Light" pitchFamily="2" charset="-78"/>
              </a:rPr>
              <a:t> </a:t>
            </a:r>
            <a:r>
              <a:rPr lang="ar-SA" sz="1600" dirty="0">
                <a:solidFill>
                  <a:schemeClr val="tx1"/>
                </a:solidFill>
                <a:latin typeface="Alexandria Light" pitchFamily="2" charset="-78"/>
                <a:cs typeface="Alexandria Light" pitchFamily="2" charset="-78"/>
              </a:rPr>
              <a:t>ويفهمون بشكل أفضل هدف المنظمة. وتعتبر المنظمة التي تعلم ثقافة الاتصال (التواصل) أفضل في تبني التغيير داخل الشركة والمضي قدمًا في الأعمال</a:t>
            </a:r>
            <a:r>
              <a:rPr lang="en-US" sz="1600" dirty="0">
                <a:solidFill>
                  <a:schemeClr val="tx1"/>
                </a:solidFill>
                <a:latin typeface="Alexandria Light" pitchFamily="2" charset="-78"/>
                <a:cs typeface="Alexandria Light" pitchFamily="2" charset="-78"/>
              </a:rPr>
              <a:t>.</a:t>
            </a:r>
          </a:p>
          <a:p>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87AC215-3752-F0E1-D40C-262DFBAAC359}"/>
              </a:ext>
            </a:extLst>
          </p:cNvPr>
          <p:cNvSpPr txBox="1"/>
          <p:nvPr/>
        </p:nvSpPr>
        <p:spPr>
          <a:xfrm>
            <a:off x="2485572" y="81190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92234"/>
    </mc:Choice>
    <mc:Fallback xmlns="">
      <p:transition spd="slow" advTm="922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r" rtl="1">
              <a:lnSpc>
                <a:spcPct val="200000"/>
              </a:lnSpc>
            </a:pPr>
            <a:endParaRPr lang="ar-JO" sz="2000" b="1" dirty="0">
              <a:solidFill>
                <a:schemeClr val="tx1"/>
              </a:solidFill>
              <a:latin typeface="Alexandria Medium" pitchFamily="2" charset="-78"/>
              <a:cs typeface="Alexandria Medium" pitchFamily="2" charset="-78"/>
            </a:endParaRPr>
          </a:p>
          <a:p>
            <a:pPr algn="r" rtl="1">
              <a:lnSpc>
                <a:spcPct val="200000"/>
              </a:lnSpc>
            </a:pPr>
            <a:endParaRPr lang="ar-JO" sz="2000" b="1"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500"/>
              </a:spcAft>
            </a:pPr>
            <a:r>
              <a:rPr lang="ar-JO" sz="1600" dirty="0">
                <a:solidFill>
                  <a:schemeClr val="tx1"/>
                </a:solidFill>
                <a:latin typeface="Alexandria Medium" pitchFamily="2" charset="-78"/>
                <a:cs typeface="Alexandria Medium" pitchFamily="2" charset="-78"/>
              </a:rPr>
              <a:t>5</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توفير التحسين المستمر</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تساعد مبادئ التطوير التنظيمي في إنشاء دورة ثابتة لتحسين العمليات والإجراءات التجارية، وعندما تطبق المنظمات مبادئ التطوير التنظيمي فإنها تركز على التحسين المستمر وتحاول تقديم منتجات وخدمات أفضل؛ فالمنظمة التي تركز على التحسين المستمر هي أكثر مهارة في تلبية متطلبات العملاء وتتطور باستمرار وفقًا لمتطلبات السوق المتغيرة</a:t>
            </a:r>
            <a:r>
              <a:rPr lang="en-US" sz="1600" dirty="0">
                <a:solidFill>
                  <a:schemeClr val="tx1"/>
                </a:solidFill>
                <a:latin typeface="Alexandria Light" pitchFamily="2" charset="-78"/>
                <a:cs typeface="Alexandria Light" pitchFamily="2" charset="-78"/>
              </a:rPr>
              <a:t>.</a:t>
            </a:r>
          </a:p>
          <a:p>
            <a:pPr marR="0" algn="r" rtl="1" fontAlgn="base">
              <a:lnSpc>
                <a:spcPct val="150000"/>
              </a:lnSpc>
              <a:spcBef>
                <a:spcPts val="0"/>
              </a:spcBef>
              <a:spcAft>
                <a:spcPts val="1500"/>
              </a:spcAft>
            </a:pPr>
            <a:r>
              <a:rPr lang="ar-JO" sz="2000" b="1" dirty="0">
                <a:solidFill>
                  <a:schemeClr val="tx1"/>
                </a:solidFill>
                <a:latin typeface="Alexandria Medium" pitchFamily="2" charset="-78"/>
                <a:cs typeface="Alexandria Medium" pitchFamily="2" charset="-78"/>
              </a:rPr>
              <a:t>6. </a:t>
            </a:r>
            <a:r>
              <a:rPr lang="ar-SA" sz="2000" b="1" dirty="0">
                <a:solidFill>
                  <a:schemeClr val="tx1"/>
                </a:solidFill>
                <a:latin typeface="Alexandria Medium" pitchFamily="2" charset="-78"/>
                <a:cs typeface="Alexandria Medium" pitchFamily="2" charset="-78"/>
              </a:rPr>
              <a:t>تحسن عملية التوظيف</a:t>
            </a:r>
            <a:endParaRPr lang="en-US" sz="2000" b="1"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يساعد التطوير التنظيمي المنظمة في تعيين الموظفين المؤهلين وتدريبهم والاحتفاظ بهم، وعادةً ما تكتسب المنظمات ميزة تنافسية عندما تجذب المواهب المؤهلة للعمل لديها؛ فعندما تقوم المنظمات بتوظيف موظفين مهرة، فإنها تضيف إلى قيمة المنتج وتكون أفضل في تقديم خدمات فريدة</a:t>
            </a:r>
            <a:r>
              <a:rPr lang="en-US" sz="1600" dirty="0">
                <a:solidFill>
                  <a:schemeClr val="tx1"/>
                </a:solidFill>
                <a:latin typeface="Alexandria Light" pitchFamily="2" charset="-78"/>
                <a:cs typeface="Alexandria Light" pitchFamily="2" charset="-78"/>
              </a:rPr>
              <a:t>.</a:t>
            </a:r>
          </a:p>
          <a:p>
            <a:pPr marL="342900" indent="-342900" algn="r" rtl="1">
              <a:lnSpc>
                <a:spcPct val="150000"/>
              </a:lnSpc>
              <a:buFont typeface="+mj-lt"/>
              <a:buAutoNum type="arabicPeriod"/>
            </a:pPr>
            <a:br>
              <a:rPr lang="ar-YE" sz="1600" dirty="0"/>
            </a:br>
            <a:br>
              <a:rPr lang="ar-YE" sz="2000" dirty="0">
                <a:solidFill>
                  <a:schemeClr val="tx1"/>
                </a:solidFill>
                <a:latin typeface="Alexandria Light" pitchFamily="2" charset="-78"/>
                <a:cs typeface="Alexandria Light" pitchFamily="2" charset="-78"/>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E9FA94-73A5-0C14-9FBF-2CD60F6A0E6B}"/>
              </a:ext>
            </a:extLst>
          </p:cNvPr>
          <p:cNvSpPr txBox="1"/>
          <p:nvPr/>
        </p:nvSpPr>
        <p:spPr>
          <a:xfrm>
            <a:off x="2485572" y="626946"/>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88629"/>
    </mc:Choice>
    <mc:Fallback xmlns="">
      <p:transition spd="slow" advTm="8862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marL="0" marR="0" algn="r" rtl="1" fontAlgn="base">
              <a:lnSpc>
                <a:spcPct val="150000"/>
              </a:lnSpc>
              <a:spcBef>
                <a:spcPts val="0"/>
              </a:spcBef>
              <a:spcAft>
                <a:spcPts val="1500"/>
              </a:spcAft>
            </a:pPr>
            <a:r>
              <a:rPr lang="ar-JO" sz="1600" dirty="0">
                <a:solidFill>
                  <a:schemeClr val="tx1"/>
                </a:solidFill>
                <a:latin typeface="Alexandria Medium" pitchFamily="2" charset="-78"/>
                <a:cs typeface="Alexandria Medium" pitchFamily="2" charset="-78"/>
              </a:rPr>
              <a:t>7. تحقيق </a:t>
            </a:r>
            <a:r>
              <a:rPr lang="ar-SA" sz="1600" dirty="0">
                <a:solidFill>
                  <a:schemeClr val="tx1"/>
                </a:solidFill>
                <a:latin typeface="Alexandria Medium" pitchFamily="2" charset="-78"/>
                <a:cs typeface="Alexandria Medium" pitchFamily="2" charset="-78"/>
              </a:rPr>
              <a:t>بيئة ودية في المنظمة</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أحد الأهداف الأساسية للتطوير التنظيمي هو </a:t>
            </a:r>
            <a:r>
              <a:rPr lang="ar-JO" sz="1600" dirty="0">
                <a:solidFill>
                  <a:schemeClr val="tx1"/>
                </a:solidFill>
                <a:latin typeface="Alexandria Light" pitchFamily="2" charset="-78"/>
                <a:cs typeface="Alexandria Light" pitchFamily="2" charset="-78"/>
              </a:rPr>
              <a:t>إنشاء</a:t>
            </a:r>
            <a:r>
              <a:rPr lang="ar-SA" sz="1600" dirty="0">
                <a:solidFill>
                  <a:schemeClr val="tx1"/>
                </a:solidFill>
                <a:latin typeface="Alexandria Light" pitchFamily="2" charset="-78"/>
                <a:cs typeface="Alexandria Light" pitchFamily="2" charset="-78"/>
              </a:rPr>
              <a:t> بيئة ودية وخالية من الإجهاد من أجل الأداء السلس والسليم للمؤسسة، فعندما توفر منظمة بيئة صديقة للموظفين، يشعر الموظفون بالحماس للتميز في وظائفهم والعمل بكفاءة لإكمال واجباتهم؛ ومن المرجح أن يكون لدى المنظمة ذات مستوى </a:t>
            </a:r>
            <a:r>
              <a:rPr lang="ar-SA"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ضغوط العمل </a:t>
            </a:r>
            <a:r>
              <a:rPr lang="ar-SA" sz="1600" dirty="0">
                <a:solidFill>
                  <a:schemeClr val="tx1"/>
                </a:solidFill>
                <a:latin typeface="Alexandria Light" pitchFamily="2" charset="-78"/>
                <a:cs typeface="Alexandria Light" pitchFamily="2" charset="-78"/>
              </a:rPr>
              <a:t>المنخفض ربحية أعلى</a:t>
            </a:r>
            <a:r>
              <a:rPr lang="en-US" sz="1600" dirty="0">
                <a:solidFill>
                  <a:schemeClr val="tx1"/>
                </a:solidFill>
                <a:latin typeface="Alexandria Light" pitchFamily="2" charset="-78"/>
                <a:cs typeface="Alexandria Light" pitchFamily="2" charset="-78"/>
              </a:rPr>
              <a:t>.</a:t>
            </a:r>
          </a:p>
          <a:p>
            <a:pPr algn="r" rtl="1" fontAlgn="base">
              <a:lnSpc>
                <a:spcPct val="150000"/>
              </a:lnSpc>
              <a:spcAft>
                <a:spcPts val="1500"/>
              </a:spcAft>
            </a:pPr>
            <a:r>
              <a:rPr lang="ar-JO" sz="1600" dirty="0">
                <a:solidFill>
                  <a:schemeClr val="tx1"/>
                </a:solidFill>
                <a:latin typeface="Alexandria Medium" pitchFamily="2" charset="-78"/>
                <a:cs typeface="Alexandria Medium" pitchFamily="2" charset="-78"/>
              </a:rPr>
              <a:t>8.</a:t>
            </a:r>
            <a:r>
              <a:rPr lang="en-US" sz="1600" dirty="0">
                <a:solidFill>
                  <a:schemeClr val="tx1"/>
                </a:solidFill>
                <a:latin typeface="Alexandria Medium" pitchFamily="2" charset="-78"/>
                <a:cs typeface="Alexandria Medium" pitchFamily="2" charset="-78"/>
              </a:rPr>
              <a:t> </a:t>
            </a:r>
            <a:r>
              <a:rPr lang="ar-SA" sz="1600" dirty="0">
                <a:solidFill>
                  <a:schemeClr val="tx1"/>
                </a:solidFill>
                <a:latin typeface="Alexandria Medium" pitchFamily="2" charset="-78"/>
                <a:cs typeface="Alexandria Medium" pitchFamily="2" charset="-78"/>
              </a:rPr>
              <a:t>تشجيع الموظفين على المشاركة في عملية التخطيط</a:t>
            </a:r>
            <a:endParaRPr lang="en-US" sz="1600" dirty="0">
              <a:solidFill>
                <a:schemeClr val="tx1"/>
              </a:solidFill>
              <a:latin typeface="Alexandria Medium" pitchFamily="2" charset="-78"/>
              <a:cs typeface="Alexandria Medium" pitchFamily="2" charset="-78"/>
            </a:endParaRPr>
          </a:p>
          <a:p>
            <a:pPr marL="0" marR="0" algn="r" rtl="1" fontAlgn="base">
              <a:lnSpc>
                <a:spcPct val="150000"/>
              </a:lnSpc>
              <a:spcBef>
                <a:spcPts val="0"/>
              </a:spcBef>
              <a:spcAft>
                <a:spcPts val="1200"/>
              </a:spcAft>
            </a:pPr>
            <a:r>
              <a:rPr lang="ar-SA" sz="1600" dirty="0">
                <a:solidFill>
                  <a:schemeClr val="tx1"/>
                </a:solidFill>
                <a:latin typeface="Alexandria Light" pitchFamily="2" charset="-78"/>
                <a:cs typeface="Alexandria Light" pitchFamily="2" charset="-78"/>
              </a:rPr>
              <a:t>يشجع التطوير التنظيمي الموظفين على المشاركة في عملية </a:t>
            </a:r>
            <a:r>
              <a:rPr lang="ar-SA" sz="1600" dirty="0">
                <a:solidFill>
                  <a:schemeClr val="tx1"/>
                </a:solidFill>
                <a:latin typeface="Alexandria Light" pitchFamily="2" charset="-78"/>
                <a:cs typeface="Alexandria Light" pitchFamily="2" charset="-78"/>
                <a:hlinkClick r:id="rId3">
                  <a:extLst>
                    <a:ext uri="{A12FA001-AC4F-418D-AE19-62706E023703}">
                      <ahyp:hlinkClr xmlns:ahyp="http://schemas.microsoft.com/office/drawing/2018/hyperlinkcolor" val="tx"/>
                    </a:ext>
                  </a:extLst>
                </a:hlinkClick>
              </a:rPr>
              <a:t>التخطيط </a:t>
            </a:r>
            <a:r>
              <a:rPr lang="ar-SA" sz="1600" dirty="0">
                <a:solidFill>
                  <a:schemeClr val="tx1"/>
                </a:solidFill>
                <a:latin typeface="Alexandria Light" pitchFamily="2" charset="-78"/>
                <a:cs typeface="Alexandria Light" pitchFamily="2" charset="-78"/>
              </a:rPr>
              <a:t>بناءً على مهاراتهم، وهذا يضمن أن الموظف يحقق أهدافه وأن الشركة تحقق الأهداف التنظيمية؛ وأيضًا، عندما يكون الموظفون جزءًا من عملية التخطيط، فإنهم يشعرون بالمسؤولية، مما يدفعهم إلى تقديم أفضل أداء ممكن</a:t>
            </a:r>
            <a:r>
              <a:rPr lang="en-US" sz="1600" dirty="0">
                <a:solidFill>
                  <a:schemeClr val="tx1"/>
                </a:solidFill>
                <a:latin typeface="Alexandria Light" pitchFamily="2" charset="-78"/>
                <a:cs typeface="Alexandria Light" pitchFamily="2" charset="-78"/>
              </a:rPr>
              <a:t>.</a:t>
            </a: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19490F9-321B-F0B1-5D72-6258132DD67C}"/>
              </a:ext>
            </a:extLst>
          </p:cNvPr>
          <p:cNvSpPr txBox="1"/>
          <p:nvPr/>
        </p:nvSpPr>
        <p:spPr>
          <a:xfrm>
            <a:off x="2296386" y="845851"/>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أهداف التطوير التنظيمي</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17034"/>
    </mc:Choice>
    <mc:Fallback xmlns="">
      <p:transition spd="slow" advTm="1170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chemeClr val="tx1"/>
              </a:solidFill>
              <a:effectLst/>
              <a:latin typeface="Alexandria Black" pitchFamily="2" charset="-78"/>
              <a:cs typeface="Alexandria Black" pitchFamily="2" charset="-78"/>
            </a:endParaRPr>
          </a:p>
          <a:p>
            <a:pPr algn="r" rtl="1"/>
            <a:endParaRPr lang="ar-JO" dirty="0">
              <a:solidFill>
                <a:schemeClr val="tx1"/>
              </a:solidFill>
              <a:latin typeface="Alexandria Black" pitchFamily="2" charset="-78"/>
              <a:cs typeface="Alexandria Black" pitchFamily="2" charset="-78"/>
            </a:endParaRPr>
          </a:p>
          <a:p>
            <a:pPr algn="r" rtl="1"/>
            <a:endParaRPr lang="ar-JO" b="0" i="0" dirty="0">
              <a:solidFill>
                <a:schemeClr val="tx1"/>
              </a:solidFill>
              <a:effectLst/>
              <a:latin typeface="Alexandria Black" pitchFamily="2" charset="-78"/>
              <a:cs typeface="Alexandria Black" pitchFamily="2" charset="-78"/>
            </a:endParaRPr>
          </a:p>
          <a:p>
            <a:pPr algn="r" rtl="1"/>
            <a:endParaRPr lang="ar-JO" b="0" i="0" dirty="0">
              <a:solidFill>
                <a:schemeClr val="tx1"/>
              </a:solidFill>
              <a:effectLst/>
              <a:latin typeface="Alexandria Black" pitchFamily="2" charset="-78"/>
              <a:cs typeface="Alexandria Black" pitchFamily="2" charset="-78"/>
            </a:endParaRPr>
          </a:p>
          <a:p>
            <a:pPr algn="r" rtl="1">
              <a:lnSpc>
                <a:spcPct val="150000"/>
              </a:lnSpc>
            </a:pPr>
            <a:endParaRPr lang="ar-JO" b="0" i="0" dirty="0">
              <a:solidFill>
                <a:schemeClr val="tx1"/>
              </a:solidFill>
              <a:effectLst/>
              <a:latin typeface="Alexandria Light" pitchFamily="2" charset="-78"/>
              <a:cs typeface="Alexandria Light" pitchFamily="2" charset="-78"/>
            </a:endParaRPr>
          </a:p>
          <a:p>
            <a:pPr marL="0" marR="0" algn="r" rtl="1">
              <a:lnSpc>
                <a:spcPct val="107000"/>
              </a:lnSpc>
              <a:spcBef>
                <a:spcPts val="0"/>
              </a:spcBef>
              <a:spcAft>
                <a:spcPts val="800"/>
              </a:spcAft>
            </a:pPr>
            <a:endParaRPr lang="ar-JO" sz="18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r" rtl="1">
              <a:lnSpc>
                <a:spcPct val="107000"/>
              </a:lnSpc>
              <a:spcBef>
                <a:spcPts val="0"/>
              </a:spcBef>
              <a:spcAft>
                <a:spcPts val="800"/>
              </a:spcAft>
            </a:pPr>
            <a:r>
              <a:rPr lang="ar-JO" sz="1800" kern="100" dirty="0">
                <a:solidFill>
                  <a:schemeClr val="tx1"/>
                </a:solidFill>
                <a:effectLst/>
                <a:latin typeface="Alexandria Medium" pitchFamily="2" charset="-78"/>
                <a:ea typeface="Calibri" panose="020F0502020204030204" pitchFamily="34" charset="0"/>
                <a:cs typeface="Alexandria Medium" pitchFamily="2" charset="-78"/>
              </a:rPr>
              <a:t>9- </a:t>
            </a:r>
            <a:r>
              <a:rPr lang="ar-SA" sz="1800" kern="100" dirty="0">
                <a:solidFill>
                  <a:schemeClr val="tx1"/>
                </a:solidFill>
                <a:effectLst/>
                <a:latin typeface="Alexandria Medium" pitchFamily="2" charset="-78"/>
                <a:ea typeface="Calibri" panose="020F0502020204030204" pitchFamily="34" charset="0"/>
                <a:cs typeface="Alexandria Medium" pitchFamily="2" charset="-78"/>
              </a:rPr>
              <a:t>مشاركة الموظفين: </a:t>
            </a:r>
            <a:endParaRPr lang="ar-JO" sz="18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r" rtl="1">
              <a:lnSpc>
                <a:spcPct val="107000"/>
              </a:lnSpc>
              <a:spcBef>
                <a:spcPts val="0"/>
              </a:spcBef>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تعمل ممارسات التطوير التنظيمي على تعزيز وتعزيز مشاركة الموظفين في عمليات صنع القرار الأفضل ، وتوفير فرص للنمو والتطوير </a:t>
            </a:r>
            <a:r>
              <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rPr>
              <a:t>وبناء</a:t>
            </a: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 بيئة عمل أفضل. تميل </a:t>
            </a:r>
            <a:r>
              <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rPr>
              <a:t>إلى</a:t>
            </a: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مشاركة الموظفين </a:t>
            </a:r>
            <a:r>
              <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rPr>
              <a:t>ل</a:t>
            </a: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يكونوا أكثر رضا وتحفيزا والتزاما بعملهم ، مما يؤدي إلى إنتاجية أفضل ودوران أقل</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JO" kern="100" dirty="0">
                <a:solidFill>
                  <a:schemeClr val="tx1"/>
                </a:solidFill>
                <a:latin typeface="Alexandria Medium" pitchFamily="2" charset="-78"/>
                <a:cs typeface="Alexandria Medium" pitchFamily="2" charset="-78"/>
              </a:rPr>
              <a:t>10-</a:t>
            </a:r>
            <a:r>
              <a:rPr lang="ar-SA" kern="100" dirty="0">
                <a:solidFill>
                  <a:schemeClr val="tx1"/>
                </a:solidFill>
                <a:latin typeface="Alexandria Medium" pitchFamily="2" charset="-78"/>
                <a:cs typeface="Alexandria Medium" pitchFamily="2" charset="-78"/>
              </a:rPr>
              <a:t>القيادة القوية:</a:t>
            </a:r>
            <a:endParaRPr lang="ar-JO"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 التطوير الأفضل هو عنصر حيوي في التطوير الشامل للمنظمة. من خلال الاستثمار في التدريب </a:t>
            </a:r>
            <a:endParaRPr lang="ar-JO" sz="1800" kern="100" dirty="0">
              <a:solidFill>
                <a:schemeClr val="tx1"/>
              </a:solidFill>
              <a:effectLst/>
              <a:latin typeface="Calibri" panose="020F0502020204030204" pitchFamily="34" charset="0"/>
              <a:ea typeface="Calibri" panose="020F0502020204030204" pitchFamily="34" charset="0"/>
              <a:cs typeface="Alexandria Light" pitchFamily="2" charset="-78"/>
            </a:endParaRPr>
          </a:p>
          <a:p>
            <a:pPr marL="0" marR="0" algn="r" rtl="1">
              <a:lnSpc>
                <a:spcPct val="107000"/>
              </a:lnSpc>
              <a:spcBef>
                <a:spcPts val="0"/>
              </a:spcBef>
              <a:spcAft>
                <a:spcPts val="800"/>
              </a:spcAft>
            </a:pPr>
            <a:r>
              <a:rPr lang="ar-SA" sz="1800" kern="100" dirty="0">
                <a:solidFill>
                  <a:schemeClr val="tx1"/>
                </a:solidFill>
                <a:effectLst/>
                <a:latin typeface="Calibri" panose="020F0502020204030204" pitchFamily="34" charset="0"/>
                <a:ea typeface="Calibri" panose="020F0502020204030204" pitchFamily="34" charset="0"/>
                <a:cs typeface="Alexandria Light" pitchFamily="2" charset="-78"/>
              </a:rPr>
              <a:t>والتدريب على القيادة ، يمكن للمؤسسات تطوير ميزة تنافسية وقادة فعالين يمكنهم إلهام الفرق ومساعدتها ، ودفع الابتكار والتغلب على التحديات المعقدة</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JO" kern="100" dirty="0">
                <a:solidFill>
                  <a:schemeClr val="tx1"/>
                </a:solidFill>
                <a:latin typeface="Alexandria Medium" pitchFamily="2" charset="-78"/>
                <a:cs typeface="Alexandria Medium" pitchFamily="2" charset="-78"/>
              </a:rPr>
              <a:t>11-</a:t>
            </a:r>
            <a:r>
              <a:rPr lang="ar-SA" kern="100" dirty="0">
                <a:solidFill>
                  <a:schemeClr val="tx1"/>
                </a:solidFill>
                <a:latin typeface="Alexandria Medium" pitchFamily="2" charset="-78"/>
                <a:cs typeface="Alexandria Medium" pitchFamily="2" charset="-78"/>
              </a:rPr>
              <a:t> تحسين الابتكار والإبداع: </a:t>
            </a:r>
            <a:endParaRPr lang="ar-JO" kern="100" dirty="0">
              <a:solidFill>
                <a:schemeClr val="tx1"/>
              </a:solidFill>
              <a:latin typeface="Alexandria Medium" pitchFamily="2" charset="-78"/>
              <a:cs typeface="Alexandria Medium" pitchFamily="2" charset="-78"/>
            </a:endParaRPr>
          </a:p>
          <a:p>
            <a:pPr algn="r" rtl="1">
              <a:lnSpc>
                <a:spcPct val="150000"/>
              </a:lnSpc>
            </a:pPr>
            <a:r>
              <a:rPr lang="ar-SA" sz="1800" dirty="0">
                <a:solidFill>
                  <a:schemeClr val="tx1"/>
                </a:solidFill>
                <a:effectLst/>
                <a:ea typeface="Calibri" panose="020F0502020204030204" pitchFamily="34" charset="0"/>
                <a:cs typeface="Alexandria Light" pitchFamily="2" charset="-78"/>
              </a:rPr>
              <a:t>يشجع التطوير التنظيمي الابتكار والإبداع من خلال</a:t>
            </a:r>
            <a:r>
              <a:rPr lang="ar-JO" sz="1800" dirty="0">
                <a:solidFill>
                  <a:schemeClr val="tx1"/>
                </a:solidFill>
                <a:effectLst/>
                <a:ea typeface="Calibri" panose="020F0502020204030204" pitchFamily="34" charset="0"/>
                <a:cs typeface="Alexandria Light" pitchFamily="2" charset="-78"/>
              </a:rPr>
              <a:t> بناء </a:t>
            </a:r>
            <a:r>
              <a:rPr lang="ar-SA" sz="1800" dirty="0">
                <a:solidFill>
                  <a:schemeClr val="tx1"/>
                </a:solidFill>
                <a:effectLst/>
                <a:ea typeface="Calibri" panose="020F0502020204030204" pitchFamily="34" charset="0"/>
                <a:cs typeface="Alexandria Light" pitchFamily="2" charset="-78"/>
              </a:rPr>
              <a:t>ثقافة تقييم الأفكار والتجارب الجديدة والمخاطرة. يسمح للمنظمة بالبقاء في المقدمة في مشهد العمل التنافسي</a:t>
            </a:r>
            <a:endParaRPr lang="ar-JO" sz="1600" dirty="0">
              <a:solidFill>
                <a:schemeClr val="tx1"/>
              </a:solidFill>
              <a:latin typeface="Alexandria Light" pitchFamily="2" charset="-78"/>
              <a:cs typeface="Alexandria Light" pitchFamily="2" charset="-78"/>
            </a:endParaRPr>
          </a:p>
          <a:p>
            <a:pPr algn="ctr">
              <a:lnSpc>
                <a:spcPct val="150000"/>
              </a:lnSpc>
            </a:pPr>
            <a:endParaRPr lang="ar-JO" sz="2000" dirty="0">
              <a:solidFill>
                <a:schemeClr val="tx1"/>
              </a:solidFill>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chemeClr val="tx1"/>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أهداف  التطوير التنظيمي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26D4077B-5221-2678-F7DF-87B41AA5EF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9528" y="1028900"/>
            <a:ext cx="1534941" cy="1002730"/>
          </a:xfrm>
          <a:prstGeom prst="rect">
            <a:avLst/>
          </a:prstGeom>
        </p:spPr>
      </p:pic>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148"/>
    </mc:Choice>
    <mc:Fallback xmlns="">
      <p:transition spd="slow" advTm="9914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2991"/>
            <a:ext cx="10696602" cy="4533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JO" kern="100" dirty="0">
                <a:solidFill>
                  <a:schemeClr val="tx1"/>
                </a:solidFill>
                <a:latin typeface="Alexandria Medium" pitchFamily="2" charset="-78"/>
                <a:cs typeface="Alexandria Medium" pitchFamily="2" charset="-78"/>
              </a:rPr>
              <a:t>1- </a:t>
            </a:r>
            <a:r>
              <a:rPr lang="en-US" kern="100" dirty="0">
                <a:solidFill>
                  <a:schemeClr val="tx1"/>
                </a:solidFill>
                <a:latin typeface="Alexandria Medium" pitchFamily="2" charset="-78"/>
                <a:cs typeface="Alexandria Medium" pitchFamily="2" charset="-78"/>
              </a:rPr>
              <a:t> </a:t>
            </a:r>
            <a:r>
              <a:rPr lang="ar-SA" kern="100" dirty="0">
                <a:solidFill>
                  <a:schemeClr val="tx1"/>
                </a:solidFill>
                <a:latin typeface="Alexandria Medium" pitchFamily="2" charset="-78"/>
                <a:cs typeface="Alexandria Medium" pitchFamily="2" charset="-78"/>
              </a:rPr>
              <a:t>التطوير المستمر</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يلعب دورًا جوهريًا في تقييم الخطط والاستراتيجيات المتبعة في المؤسسات ومراقبتها من أجل اتخاذ القرارات المناسبة، لتغيير سير عمل المؤسسة باتجاه التطوير والتحديث</a:t>
            </a:r>
            <a:r>
              <a:rPr lang="en-US" kern="100" dirty="0">
                <a:solidFill>
                  <a:schemeClr val="tx1"/>
                </a:solidFill>
                <a:latin typeface="Calibri" panose="020F0502020204030204" pitchFamily="34" charset="0"/>
                <a:cs typeface="Alexandria Light" pitchFamily="2" charset="-78"/>
              </a:rPr>
              <a:t>.</a:t>
            </a:r>
          </a:p>
          <a:p>
            <a:pPr algn="r" rtl="1">
              <a:lnSpc>
                <a:spcPct val="107000"/>
              </a:lnSpc>
              <a:spcAft>
                <a:spcPts val="800"/>
              </a:spcAft>
            </a:pPr>
            <a:r>
              <a:rPr lang="ar-JO" kern="100" dirty="0">
                <a:solidFill>
                  <a:schemeClr val="tx1"/>
                </a:solidFill>
                <a:latin typeface="Alexandria Medium" pitchFamily="2" charset="-78"/>
                <a:cs typeface="Alexandria Medium" pitchFamily="2" charset="-78"/>
              </a:rPr>
              <a:t>2-</a:t>
            </a:r>
            <a:r>
              <a:rPr lang="en-US" kern="100" dirty="0">
                <a:solidFill>
                  <a:schemeClr val="tx1"/>
                </a:solidFill>
                <a:latin typeface="Alexandria Medium" pitchFamily="2" charset="-78"/>
                <a:cs typeface="Alexandria Medium" pitchFamily="2" charset="-78"/>
              </a:rPr>
              <a:t> </a:t>
            </a:r>
            <a:r>
              <a:rPr lang="ar-SA" kern="100" dirty="0">
                <a:solidFill>
                  <a:schemeClr val="tx1"/>
                </a:solidFill>
                <a:latin typeface="Alexandria Medium" pitchFamily="2" charset="-78"/>
                <a:cs typeface="Alexandria Medium" pitchFamily="2" charset="-78"/>
              </a:rPr>
              <a:t>تحسين عمليات الاتصال الداخلية</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يعد الاتصال من أبرز النواحي التي يعمل التطوير التنظيمي على تحسينها، إذ يعمل على خلق نظام اتصالات مناسب في المؤسسة لتحسين الاتصال الأفقي بين الموظفين من نفس المستوى الإداري، وبين المرؤوسين والرؤساء في المنظمة الواحدة، عن طريق زيادة الاهتمام بالتواصل ومشاركة التعليقات لتشجيع كافة المستويات الإدارية على التطوير</a:t>
            </a:r>
            <a:r>
              <a:rPr lang="en-US" kern="100" dirty="0">
                <a:solidFill>
                  <a:schemeClr val="tx1"/>
                </a:solidFill>
                <a:latin typeface="Calibri" panose="020F0502020204030204" pitchFamily="34" charset="0"/>
                <a:cs typeface="Alexandria Light" pitchFamily="2" charset="-78"/>
              </a:rPr>
              <a:t>.</a:t>
            </a:r>
          </a:p>
          <a:p>
            <a:pPr marR="0" algn="r" rtl="1">
              <a:lnSpc>
                <a:spcPct val="107000"/>
              </a:lnSpc>
              <a:spcBef>
                <a:spcPts val="0"/>
              </a:spcBef>
              <a:spcAft>
                <a:spcPts val="800"/>
              </a:spcAft>
            </a:pPr>
            <a:r>
              <a:rPr lang="ar-JO" kern="100" dirty="0">
                <a:solidFill>
                  <a:schemeClr val="tx1"/>
                </a:solidFill>
                <a:latin typeface="Alexandria Medium" pitchFamily="2" charset="-78"/>
                <a:cs typeface="Alexandria Medium" pitchFamily="2" charset="-78"/>
              </a:rPr>
              <a:t>3-</a:t>
            </a:r>
            <a:r>
              <a:rPr lang="en-US" kern="100" dirty="0">
                <a:solidFill>
                  <a:schemeClr val="tx1"/>
                </a:solidFill>
                <a:latin typeface="Alexandria Medium" pitchFamily="2" charset="-78"/>
                <a:cs typeface="Alexandria Medium" pitchFamily="2" charset="-78"/>
              </a:rPr>
              <a:t> </a:t>
            </a:r>
            <a:r>
              <a:rPr lang="ar-SA" kern="100" dirty="0">
                <a:solidFill>
                  <a:schemeClr val="tx1"/>
                </a:solidFill>
                <a:latin typeface="Alexandria Medium" pitchFamily="2" charset="-78"/>
                <a:cs typeface="Alexandria Medium" pitchFamily="2" charset="-78"/>
              </a:rPr>
              <a:t>تنمية مهارات الموظفين</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يعمل التطوير التنظيمي على تعزيز نمو الموظفين وتحسين أدائهم. لذلك فدوره هو تخطيط البرامج التي تهدف إلى تزويد العاملين في المنظمة بمهارات جديدة تزيد من قدرتهم على تطوير العمل داخل المؤسسة</a:t>
            </a:r>
            <a:r>
              <a:rPr lang="en-US" sz="18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644ADF9-93F1-23BB-CD1C-001D25746DFB}"/>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إيجابيات التطوير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E9708E69-1C05-4D45-2F89-D6C27BC077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6979" y="635329"/>
            <a:ext cx="1021966" cy="689101"/>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104293"/>
    </mc:Choice>
    <mc:Fallback xmlns="">
      <p:transition spd="slow" advTm="10429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marL="0" marR="0" algn="r" rtl="1">
              <a:lnSpc>
                <a:spcPct val="107000"/>
              </a:lnSpc>
              <a:spcBef>
                <a:spcPts val="0"/>
              </a:spcBef>
              <a:spcAft>
                <a:spcPts val="800"/>
              </a:spcAft>
            </a:pPr>
            <a:r>
              <a:rPr lang="ar-JO" sz="1800" b="1" kern="0" dirty="0">
                <a:solidFill>
                  <a:schemeClr val="tx1"/>
                </a:solidFill>
                <a:effectLst/>
                <a:latin typeface="Alexandria Medium" pitchFamily="2" charset="-78"/>
                <a:ea typeface="Times New Roman" panose="02020603050405020304" pitchFamily="18" charset="0"/>
                <a:cs typeface="Alexandria Medium" pitchFamily="2" charset="-78"/>
              </a:rPr>
              <a:t>4- </a:t>
            </a:r>
            <a:r>
              <a:rPr lang="ar-SA" kern="100" dirty="0">
                <a:solidFill>
                  <a:schemeClr val="tx1"/>
                </a:solidFill>
                <a:latin typeface="Alexandria Medium" pitchFamily="2" charset="-78"/>
                <a:cs typeface="Alexandria Medium" pitchFamily="2" charset="-78"/>
              </a:rPr>
              <a:t>تحسين الإنتاج</a:t>
            </a:r>
            <a:endParaRPr lang="en-US" kern="10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يهدف إلى تحسين مجموعة من أعمال المنظمة مثل أبحاث السوق ودراسة سلوك المستهدف والتحليل التنافسي، ما يعني أن الهدف الأول يكون من أجل تقديم خدمات أكثر تنافسية في السوق وأكثر فائدة للمستخدم، من أجل تحقيق هدف المنظمة الرئيسي المتمثل في تقديم خدمة ناجحة مقابل فائدة معيّنة</a:t>
            </a:r>
            <a:r>
              <a:rPr lang="en-US" kern="100" dirty="0">
                <a:solidFill>
                  <a:schemeClr val="tx1"/>
                </a:solidFill>
                <a:latin typeface="Calibri" panose="020F0502020204030204" pitchFamily="34" charset="0"/>
                <a:cs typeface="Alexandria Light" pitchFamily="2" charset="-78"/>
              </a:rPr>
              <a:t>.</a:t>
            </a:r>
          </a:p>
          <a:p>
            <a:pPr algn="r" rtl="1">
              <a:lnSpc>
                <a:spcPct val="107000"/>
              </a:lnSpc>
              <a:spcAft>
                <a:spcPts val="800"/>
              </a:spcAft>
            </a:pPr>
            <a:r>
              <a:rPr lang="ar-JO" b="1" kern="0" dirty="0">
                <a:solidFill>
                  <a:schemeClr val="tx1"/>
                </a:solidFill>
                <a:latin typeface="Alexandria Medium" pitchFamily="2" charset="-78"/>
                <a:cs typeface="Alexandria Medium" pitchFamily="2" charset="-78"/>
              </a:rPr>
              <a:t>5- </a:t>
            </a:r>
            <a:r>
              <a:rPr lang="en-US" b="1" kern="0" dirty="0">
                <a:solidFill>
                  <a:schemeClr val="tx1"/>
                </a:solidFill>
                <a:latin typeface="Alexandria Medium" pitchFamily="2" charset="-78"/>
                <a:cs typeface="Alexandria Medium" pitchFamily="2" charset="-78"/>
              </a:rPr>
              <a:t> </a:t>
            </a:r>
            <a:r>
              <a:rPr lang="ar-SA" b="1" kern="0" dirty="0">
                <a:solidFill>
                  <a:schemeClr val="tx1"/>
                </a:solidFill>
                <a:latin typeface="Alexandria Medium" pitchFamily="2" charset="-78"/>
                <a:cs typeface="Alexandria Medium" pitchFamily="2" charset="-78"/>
              </a:rPr>
              <a:t>زيادة هوامش الربح</a:t>
            </a:r>
            <a:endParaRPr lang="en-US" b="1" kern="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عند حلّ مشكلة دوران العمالة، وتحسين الإنتاج والابتكار في المؤسسة، سيزيد إنتاج المؤسسة ليصبح أكثر كفاءة. وكنتيجة لذلك، ستتحسن هوامش الربح في المؤسسة عن طريق تخفيضات تكاليف الإنتاج، وزيادة النوعية والكمية من أجل </a:t>
            </a:r>
            <a:r>
              <a:rPr lang="ar-SA" kern="100" dirty="0">
                <a:solidFill>
                  <a:schemeClr val="tx1"/>
                </a:solidFill>
                <a:latin typeface="Calibri" panose="020F0502020204030204" pitchFamily="34" charset="0"/>
                <a:cs typeface="Alexandria Light" pitchFamily="2" charset="-78"/>
                <a:hlinkClick r:id="rId2">
                  <a:extLst>
                    <a:ext uri="{A12FA001-AC4F-418D-AE19-62706E023703}">
                      <ahyp:hlinkClr xmlns:ahyp="http://schemas.microsoft.com/office/drawing/2018/hyperlinkcolor" val="tx"/>
                    </a:ext>
                  </a:extLst>
                </a:hlinkClick>
              </a:rPr>
              <a:t>تحقيق النمو السريع للمؤسسة</a:t>
            </a:r>
            <a:r>
              <a:rPr lang="en-US" kern="100" dirty="0">
                <a:solidFill>
                  <a:schemeClr val="tx1"/>
                </a:solidFill>
                <a:latin typeface="Calibri" panose="020F0502020204030204" pitchFamily="34" charset="0"/>
                <a:cs typeface="Alexandria Light" pitchFamily="2" charset="-78"/>
                <a:hlinkClick r:id="rId2">
                  <a:extLst>
                    <a:ext uri="{A12FA001-AC4F-418D-AE19-62706E023703}">
                      <ahyp:hlinkClr xmlns:ahyp="http://schemas.microsoft.com/office/drawing/2018/hyperlinkcolor" val="tx"/>
                    </a:ext>
                  </a:extLst>
                </a:hlinkClick>
              </a:rPr>
              <a:t>.</a:t>
            </a:r>
            <a:endParaRPr lang="en-US" kern="100" dirty="0">
              <a:solidFill>
                <a:schemeClr val="tx1"/>
              </a:solidFill>
              <a:latin typeface="Calibri" panose="020F0502020204030204" pitchFamily="34" charset="0"/>
              <a:cs typeface="Alexandria Light" pitchFamily="2" charset="-78"/>
            </a:endParaRPr>
          </a:p>
          <a:p>
            <a:pPr marR="0" algn="r" rtl="1">
              <a:lnSpc>
                <a:spcPct val="107000"/>
              </a:lnSpc>
              <a:spcBef>
                <a:spcPts val="0"/>
              </a:spcBef>
              <a:spcAft>
                <a:spcPts val="800"/>
              </a:spcAft>
            </a:pPr>
            <a:r>
              <a:rPr lang="ar-JO" b="1" kern="0" dirty="0">
                <a:solidFill>
                  <a:schemeClr val="tx1"/>
                </a:solidFill>
                <a:latin typeface="Alexandria Medium" pitchFamily="2" charset="-78"/>
                <a:cs typeface="Alexandria Medium" pitchFamily="2" charset="-78"/>
              </a:rPr>
              <a:t>6- </a:t>
            </a:r>
            <a:r>
              <a:rPr lang="en-US" b="1" kern="0" dirty="0">
                <a:solidFill>
                  <a:schemeClr val="tx1"/>
                </a:solidFill>
                <a:latin typeface="Alexandria Medium" pitchFamily="2" charset="-78"/>
                <a:cs typeface="Alexandria Medium" pitchFamily="2" charset="-78"/>
              </a:rPr>
              <a:t> </a:t>
            </a:r>
            <a:r>
              <a:rPr lang="ar-SA" b="1" kern="0" dirty="0">
                <a:solidFill>
                  <a:schemeClr val="tx1"/>
                </a:solidFill>
                <a:latin typeface="Alexandria Medium" pitchFamily="2" charset="-78"/>
                <a:cs typeface="Alexandria Medium" pitchFamily="2" charset="-78"/>
              </a:rPr>
              <a:t>رفع روح الفريق</a:t>
            </a:r>
            <a:endParaRPr lang="en-US" b="1" kern="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kern="100" dirty="0">
                <a:solidFill>
                  <a:schemeClr val="tx1"/>
                </a:solidFill>
                <a:latin typeface="Calibri" panose="020F0502020204030204" pitchFamily="34" charset="0"/>
                <a:cs typeface="Alexandria Light" pitchFamily="2" charset="-78"/>
              </a:rPr>
              <a:t>يعمل على رفع الروح المعنوية للفريق، ما يساهم في تحقيق الأهداف المثالية التي تضعها الإدارة العليا في </a:t>
            </a:r>
            <a:r>
              <a:rPr lang="ar-SA" kern="100" dirty="0">
                <a:solidFill>
                  <a:schemeClr val="tx1"/>
                </a:solidFill>
                <a:latin typeface="Calibri" panose="020F0502020204030204" pitchFamily="34" charset="0"/>
                <a:cs typeface="Alexandria Light" pitchFamily="2" charset="-78"/>
                <a:hlinkClick r:id="rId3">
                  <a:extLst>
                    <a:ext uri="{A12FA001-AC4F-418D-AE19-62706E023703}">
                      <ahyp:hlinkClr xmlns:ahyp="http://schemas.microsoft.com/office/drawing/2018/hyperlinkcolor" val="tx"/>
                    </a:ext>
                  </a:extLst>
                </a:hlinkClick>
              </a:rPr>
              <a:t>الخطط التشغيلية</a:t>
            </a:r>
            <a:r>
              <a:rPr lang="en-US" kern="100" dirty="0">
                <a:solidFill>
                  <a:schemeClr val="tx1"/>
                </a:solidFill>
                <a:latin typeface="Calibri" panose="020F0502020204030204" pitchFamily="34" charset="0"/>
                <a:cs typeface="Alexandria Light" pitchFamily="2" charset="-78"/>
              </a:rPr>
              <a:t> </a:t>
            </a:r>
            <a:r>
              <a:rPr lang="ar-SA" kern="100" dirty="0">
                <a:solidFill>
                  <a:schemeClr val="tx1"/>
                </a:solidFill>
                <a:latin typeface="Calibri" panose="020F0502020204030204" pitchFamily="34" charset="0"/>
                <a:cs typeface="Alexandria Light" pitchFamily="2" charset="-78"/>
              </a:rPr>
              <a:t>والاستراتيجية والتنفيذية</a:t>
            </a:r>
            <a:r>
              <a:rPr lang="en-US" sz="18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50000"/>
              </a:lnSpc>
            </a:pPr>
            <a:endParaRPr lang="ar-JO" sz="2000" b="0" i="0" dirty="0">
              <a:solidFill>
                <a:schemeClr val="tx1"/>
              </a:solidFill>
              <a:effectLst/>
              <a:latin typeface="Alexandria Light" pitchFamily="2" charset="-78"/>
              <a:cs typeface="Alexandria Light" pitchFamily="2" charset="-78"/>
            </a:endParaRPr>
          </a:p>
          <a:p>
            <a:pPr algn="r">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A80F03-335E-1686-9B96-37162BE7F322}"/>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إيجابيات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83313"/>
    </mc:Choice>
    <mc:Fallback xmlns="">
      <p:transition spd="slow" advTm="8331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18897"/>
            <a:ext cx="10696602" cy="4607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r>
              <a:rPr lang="ar-JO" sz="1800" b="1" kern="0" dirty="0">
                <a:solidFill>
                  <a:srgbClr val="3C4859"/>
                </a:solidFill>
                <a:effectLst/>
                <a:latin typeface="Open Sans" panose="020B0606030504020204" pitchFamily="34" charset="0"/>
                <a:ea typeface="Times New Roman" panose="02020603050405020304" pitchFamily="18" charset="0"/>
                <a:cs typeface="Arial" panose="020B0604020202020204" pitchFamily="34" charset="0"/>
              </a:rPr>
              <a:t>1- </a:t>
            </a:r>
            <a:r>
              <a:rPr lang="en-US" sz="1800" b="1" kern="0" dirty="0">
                <a:solidFill>
                  <a:srgbClr val="3C4859"/>
                </a:solidFill>
                <a:effectLst/>
                <a:latin typeface="Open Sans" panose="020B0606030504020204" pitchFamily="34" charset="0"/>
                <a:ea typeface="Times New Roman" panose="02020603050405020304" pitchFamily="18" charset="0"/>
                <a:cs typeface="Arial" panose="020B0604020202020204" pitchFamily="34" charset="0"/>
              </a:rPr>
              <a:t> </a:t>
            </a:r>
            <a:r>
              <a:rPr lang="ar-SA" sz="1600" b="1" kern="0" dirty="0">
                <a:solidFill>
                  <a:schemeClr val="tx1"/>
                </a:solidFill>
                <a:effectLst/>
                <a:latin typeface="Alexandria Medium" pitchFamily="2" charset="-78"/>
                <a:ea typeface="Times New Roman" panose="02020603050405020304" pitchFamily="18" charset="0"/>
                <a:cs typeface="Alexandria Medium" pitchFamily="2" charset="-78"/>
              </a:rPr>
              <a:t>صعوبة </a:t>
            </a:r>
            <a:r>
              <a:rPr lang="ar-JO" sz="1600" b="1" kern="0" dirty="0">
                <a:solidFill>
                  <a:schemeClr val="tx1"/>
                </a:solidFill>
                <a:effectLst/>
                <a:latin typeface="Alexandria Medium" pitchFamily="2" charset="-78"/>
                <a:ea typeface="Times New Roman" panose="02020603050405020304" pitchFamily="18" charset="0"/>
                <a:cs typeface="Alexandria Medium" pitchFamily="2" charset="-78"/>
              </a:rPr>
              <a:t>تقبل التغيير والتطوير</a:t>
            </a:r>
            <a:endParaRPr lang="en-US" sz="16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50000"/>
              </a:lnSpc>
              <a:spcBef>
                <a:spcPts val="0"/>
              </a:spcBef>
              <a:spcAft>
                <a:spcPts val="800"/>
              </a:spcAft>
            </a:pP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يقع الموظفون في أي مؤسسة تحت العديد من الضغوط الإدارية في المؤسسة، لذلك فمن الصعب بالنسبة لهم تقبل فكرة وجود إدار جديدة تزيد من مهامهم، أو تزيد من الإشراف عليهم. خصوصًا لو كان الموظفون في المؤسسة لا يملكون ثقافة إدارية عالية، ولكن يمكن التغلب على هذه الناحية عن طريق التدريج في إدخال التطوير التنظيمي وتوضيح آلية عمله في المؤسسات الأخرى كمثال</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algn="just" rtl="1">
              <a:lnSpc>
                <a:spcPct val="150000"/>
              </a:lnSpc>
              <a:spcAft>
                <a:spcPts val="800"/>
              </a:spcAft>
            </a:pPr>
            <a:r>
              <a:rPr lang="ar-JO" sz="1600" b="1" kern="0" dirty="0">
                <a:solidFill>
                  <a:schemeClr val="tx1"/>
                </a:solidFill>
                <a:latin typeface="Alexandria Medium" pitchFamily="2" charset="-78"/>
                <a:cs typeface="Alexandria Medium" pitchFamily="2" charset="-78"/>
              </a:rPr>
              <a:t>2- </a:t>
            </a:r>
            <a:r>
              <a:rPr lang="en-US" sz="1600" b="1" kern="0" dirty="0">
                <a:solidFill>
                  <a:schemeClr val="tx1"/>
                </a:solidFill>
                <a:latin typeface="Alexandria Medium" pitchFamily="2" charset="-78"/>
                <a:cs typeface="Alexandria Medium" pitchFamily="2" charset="-78"/>
              </a:rPr>
              <a:t> </a:t>
            </a:r>
            <a:r>
              <a:rPr lang="ar-SA" sz="1600" b="1" kern="0" dirty="0">
                <a:solidFill>
                  <a:schemeClr val="tx1"/>
                </a:solidFill>
                <a:latin typeface="Alexandria Medium" pitchFamily="2" charset="-78"/>
                <a:cs typeface="Alexandria Medium" pitchFamily="2" charset="-78"/>
              </a:rPr>
              <a:t>التكلفة العالية</a:t>
            </a:r>
            <a:endParaRPr lang="en-US" sz="1600" b="1" kern="0" dirty="0">
              <a:solidFill>
                <a:schemeClr val="tx1"/>
              </a:solidFill>
              <a:latin typeface="Alexandria Medium" pitchFamily="2" charset="-78"/>
              <a:cs typeface="Alexandria Medium" pitchFamily="2" charset="-78"/>
            </a:endParaRPr>
          </a:p>
          <a:p>
            <a:pPr marL="0" marR="0" algn="just" rtl="1">
              <a:lnSpc>
                <a:spcPct val="150000"/>
              </a:lnSpc>
              <a:spcBef>
                <a:spcPts val="0"/>
              </a:spcBef>
              <a:spcAft>
                <a:spcPts val="800"/>
              </a:spcAft>
            </a:pP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بالتأكيد سيحمّل هذا التطوير المزيد من التكاليف على المؤسسة، فيمكن أن تحتاج إلى إجراء المقابلات مع عدد كبير من المستشارين في هذا المجال، لمعرفة الإمكانية الأفضل للتطوير التنظيمي في مؤسستك، إضافةً لإمكانية رفض الموظفين للعمل الإداري الجديد، مما قد يحمل مؤسستك بعض الأعباء الماديّة لفترة من الزمن قبل ظهور النتائج</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869CDDA-B7EA-7CA5-8A00-AC5A7E4D8FFB}"/>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سلبيات التطوير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33A6ED7-86A4-BEEE-A468-324BEF86A4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321" y="1162473"/>
            <a:ext cx="2143125" cy="1076344"/>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105111"/>
    </mc:Choice>
    <mc:Fallback xmlns="">
      <p:transition spd="slow" advTm="10511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21878" y="635040"/>
            <a:ext cx="97158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96147"/>
            <a:ext cx="10696602" cy="452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JO" sz="1600" b="1" kern="0" dirty="0">
                <a:solidFill>
                  <a:schemeClr val="tx1"/>
                </a:solidFill>
                <a:effectLst/>
                <a:latin typeface="Alexandria Medium" pitchFamily="2" charset="-78"/>
                <a:ea typeface="Times New Roman" panose="02020603050405020304" pitchFamily="18" charset="0"/>
                <a:cs typeface="Alexandria Medium" pitchFamily="2" charset="-78"/>
              </a:rPr>
              <a:t>3- ت</a:t>
            </a:r>
            <a:r>
              <a:rPr lang="ar-SA" sz="1600" b="1" kern="0" dirty="0">
                <a:solidFill>
                  <a:schemeClr val="tx1"/>
                </a:solidFill>
                <a:effectLst/>
                <a:latin typeface="Alexandria Medium" pitchFamily="2" charset="-78"/>
                <a:ea typeface="Times New Roman" panose="02020603050405020304" pitchFamily="18" charset="0"/>
                <a:cs typeface="Alexandria Medium" pitchFamily="2" charset="-78"/>
              </a:rPr>
              <a:t>أخر النتائج أو عدم وضوحها</a:t>
            </a:r>
            <a:endParaRPr lang="en-US" sz="1600" kern="100" dirty="0">
              <a:solidFill>
                <a:schemeClr val="tx1"/>
              </a:solidFill>
              <a:effectLst/>
              <a:latin typeface="Alexandria Medium" pitchFamily="2" charset="-78"/>
              <a:ea typeface="Calibri" panose="020F0502020204030204" pitchFamily="34" charset="0"/>
              <a:cs typeface="Alexandria Medium" pitchFamily="2" charset="-78"/>
            </a:endParaRPr>
          </a:p>
          <a:p>
            <a:pPr marL="0" marR="0" algn="r" rtl="1">
              <a:lnSpc>
                <a:spcPct val="107000"/>
              </a:lnSpc>
              <a:spcBef>
                <a:spcPts val="0"/>
              </a:spcBef>
              <a:spcAft>
                <a:spcPts val="800"/>
              </a:spcAft>
            </a:pPr>
            <a:r>
              <a:rPr lang="ar-SA" sz="1600" kern="0" dirty="0">
                <a:solidFill>
                  <a:schemeClr val="tx1"/>
                </a:solidFill>
                <a:effectLst/>
                <a:latin typeface="Alexandria Light" pitchFamily="2" charset="-78"/>
                <a:ea typeface="Times New Roman" panose="02020603050405020304" pitchFamily="18" charset="0"/>
                <a:cs typeface="Alexandria Light" pitchFamily="2" charset="-78"/>
              </a:rPr>
              <a:t>غالبًا ما يسعى المدراء وأصحاب المؤسسات لالتماس النجاحات السريعة، وبالنسبة للتطوير التنظيمي، فمن الصعب إظهار نتائج سريعة أو كبيرة في الفترة الأولى من تطبيقه</a:t>
            </a:r>
            <a:r>
              <a:rPr lang="en-US" sz="16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600" kern="100" dirty="0">
              <a:solidFill>
                <a:schemeClr val="tx1"/>
              </a:solidFill>
              <a:effectLst/>
              <a:latin typeface="Alexandria Light" pitchFamily="2" charset="-78"/>
              <a:ea typeface="Calibri" panose="020F0502020204030204" pitchFamily="34" charset="0"/>
              <a:cs typeface="Alexandria Light" pitchFamily="2" charset="-78"/>
            </a:endParaRPr>
          </a:p>
          <a:p>
            <a:pPr algn="r" rtl="1">
              <a:lnSpc>
                <a:spcPct val="200000"/>
              </a:lnSpc>
            </a:pPr>
            <a:endParaRPr lang="ar-JO" sz="1600" dirty="0">
              <a:solidFill>
                <a:schemeClr val="tx1"/>
              </a:solidFill>
              <a:latin typeface="Alexandria Light" pitchFamily="2" charset="-78"/>
              <a:cs typeface="Alexandria Light" pitchFamily="2" charset="-78"/>
            </a:endParaRPr>
          </a:p>
          <a:p>
            <a:pPr algn="r" rtl="1">
              <a:lnSpc>
                <a:spcPct val="107000"/>
              </a:lnSpc>
              <a:spcAft>
                <a:spcPts val="800"/>
              </a:spcAft>
            </a:pPr>
            <a:r>
              <a:rPr lang="ar-JO" sz="1600" b="1" kern="0" dirty="0">
                <a:solidFill>
                  <a:schemeClr val="tx1"/>
                </a:solidFill>
                <a:latin typeface="Alexandria Medium" pitchFamily="2" charset="-78"/>
                <a:cs typeface="Alexandria Medium" pitchFamily="2" charset="-78"/>
              </a:rPr>
              <a:t>4- </a:t>
            </a:r>
            <a:r>
              <a:rPr lang="en-US" sz="1600" b="1" kern="0" dirty="0">
                <a:solidFill>
                  <a:schemeClr val="tx1"/>
                </a:solidFill>
                <a:latin typeface="Alexandria Medium" pitchFamily="2" charset="-78"/>
                <a:cs typeface="Alexandria Medium" pitchFamily="2" charset="-78"/>
              </a:rPr>
              <a:t> </a:t>
            </a:r>
            <a:r>
              <a:rPr lang="ar-SA" sz="1600" b="1" kern="0" dirty="0">
                <a:solidFill>
                  <a:schemeClr val="tx1"/>
                </a:solidFill>
                <a:latin typeface="Alexandria Medium" pitchFamily="2" charset="-78"/>
                <a:cs typeface="Alexandria Medium" pitchFamily="2" charset="-78"/>
              </a:rPr>
              <a:t>التعارض مع الفكر الإداري</a:t>
            </a:r>
            <a:endParaRPr lang="en-US" sz="1600" b="1" kern="0" dirty="0">
              <a:solidFill>
                <a:schemeClr val="tx1"/>
              </a:solidFill>
              <a:latin typeface="Alexandria Medium" pitchFamily="2" charset="-78"/>
              <a:cs typeface="Alexandria Medium" pitchFamily="2" charset="-78"/>
            </a:endParaRPr>
          </a:p>
          <a:p>
            <a:pPr marL="0" marR="0" algn="r" rtl="1">
              <a:lnSpc>
                <a:spcPct val="107000"/>
              </a:lnSpc>
              <a:spcBef>
                <a:spcPts val="0"/>
              </a:spcBef>
              <a:spcAft>
                <a:spcPts val="800"/>
              </a:spcAft>
            </a:pPr>
            <a:r>
              <a:rPr lang="ar-SA" sz="1800" kern="0" dirty="0">
                <a:solidFill>
                  <a:schemeClr val="tx1"/>
                </a:solidFill>
                <a:effectLst/>
                <a:latin typeface="Alexandria Light" pitchFamily="2" charset="-78"/>
                <a:ea typeface="Times New Roman" panose="02020603050405020304" pitchFamily="18" charset="0"/>
                <a:cs typeface="Alexandria Light" pitchFamily="2" charset="-78"/>
              </a:rPr>
              <a:t>ظهور ناحية إدارية جديدة في البداية، سيتعارض أو يؤثر على سير العمليات الإدارية في المؤسسة، خصوصًا فيما يتعلق بالأقسام التي تعنى بالموارد البشريّة، ويمكن اعتبار عمل التطوير التنظيمي بمثابة تدخّل غير لازم بالأمور الإداريّة</a:t>
            </a:r>
            <a:r>
              <a:rPr lang="en-US" sz="1800" kern="0" dirty="0">
                <a:solidFill>
                  <a:schemeClr val="tx1"/>
                </a:solidFill>
                <a:effectLst/>
                <a:latin typeface="Alexandria Light" pitchFamily="2" charset="-78"/>
                <a:ea typeface="Times New Roman" panose="02020603050405020304" pitchFamily="18" charset="0"/>
                <a:cs typeface="Alexandria Light" pitchFamily="2" charset="-78"/>
              </a:rPr>
              <a:t>.</a:t>
            </a:r>
            <a:endParaRPr lang="en-US" sz="1800" kern="100" dirty="0">
              <a:solidFill>
                <a:schemeClr val="tx1"/>
              </a:solidFill>
              <a:effectLst/>
              <a:latin typeface="Alexandria Light" pitchFamily="2" charset="-78"/>
              <a:ea typeface="Calibri" panose="020F0502020204030204" pitchFamily="34" charset="0"/>
              <a:cs typeface="Alexandria Light" pitchFamily="2" charset="-78"/>
            </a:endParaRPr>
          </a:p>
          <a:p>
            <a:pPr algn="r" rtl="1">
              <a:lnSpc>
                <a:spcPct val="200000"/>
              </a:lnSpc>
            </a:pPr>
            <a:endParaRPr lang="ar-JO" sz="2000" b="0" i="0" dirty="0">
              <a:solidFill>
                <a:schemeClr val="tx1"/>
              </a:solidFill>
              <a:effectLst/>
              <a:latin typeface="Alexandria Light" pitchFamily="2" charset="-78"/>
              <a:cs typeface="Alexandria Light" pitchFamily="2" charset="-78"/>
            </a:endParaRPr>
          </a:p>
          <a:p>
            <a:pPr algn="r" rtl="1">
              <a:lnSpc>
                <a:spcPct val="20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478955-8AFD-4733-C2FB-B835C90EDE75}"/>
              </a:ext>
            </a:extLst>
          </p:cNvPr>
          <p:cNvSpPr txBox="1"/>
          <p:nvPr/>
        </p:nvSpPr>
        <p:spPr>
          <a:xfrm>
            <a:off x="4182256" y="797159"/>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سلبيات التطوير التنظيمي</a:t>
            </a:r>
            <a:endParaRPr lang="en-US" sz="2000" dirty="0">
              <a:solidFill>
                <a:srgbClr val="00B0F0"/>
              </a:solidFill>
              <a:latin typeface="Alexandria Black" pitchFamily="2" charset="-78"/>
              <a:cs typeface="Alexandria Black" pitchFamily="2" charset="-78"/>
            </a:endParaRPr>
          </a:p>
        </p:txBody>
      </p:sp>
      <p:pic>
        <p:nvPicPr>
          <p:cNvPr id="8" name="Picture 7">
            <a:extLst>
              <a:ext uri="{FF2B5EF4-FFF2-40B4-BE49-F238E27FC236}">
                <a16:creationId xmlns:a16="http://schemas.microsoft.com/office/drawing/2014/main" id="{A23141F6-9EAE-4D68-FB90-97A3E82C16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8540" y="4423317"/>
            <a:ext cx="2771775" cy="1493948"/>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58746"/>
    </mc:Choice>
    <mc:Fallback xmlns="">
      <p:transition spd="slow" advTm="5874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430183"/>
            <a:ext cx="10696602" cy="4595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b="0" i="0" dirty="0">
                <a:solidFill>
                  <a:srgbClr val="3D4957"/>
                </a:solidFill>
                <a:effectLst/>
                <a:latin typeface="Alexandria Light" pitchFamily="2" charset="-78"/>
                <a:cs typeface="Alexandria Light" pitchFamily="2" charset="-78"/>
              </a:rPr>
              <a:t>يجب السير في هذه العملية بخطوات محدّدة ومرتبة، بدءًا من جمع البيانات وتحليلها وتبويبها، وانتهاءً بالنجاح الخطّة الموضوعة وتقييمها. ويتم تنفيذ التطوير التنظيمي عن طريق الخطوات التالية:</a:t>
            </a:r>
          </a:p>
          <a:p>
            <a:pPr algn="r">
              <a:lnSpc>
                <a:spcPct val="150000"/>
              </a:lnSpc>
            </a:pPr>
            <a:r>
              <a:rPr lang="ar-YE" sz="1600" b="1" i="0" dirty="0">
                <a:solidFill>
                  <a:srgbClr val="3C4859"/>
                </a:solidFill>
                <a:effectLst/>
                <a:latin typeface="Alexandria Medium" pitchFamily="2" charset="-78"/>
                <a:cs typeface="Alexandria Medium" pitchFamily="2" charset="-78"/>
              </a:rPr>
              <a:t>1. تقييم المشكلة</a:t>
            </a:r>
          </a:p>
          <a:p>
            <a:pPr algn="r">
              <a:lnSpc>
                <a:spcPct val="150000"/>
              </a:lnSpc>
            </a:pPr>
            <a:r>
              <a:rPr lang="ar-YE" sz="1600" b="0" i="0" dirty="0">
                <a:solidFill>
                  <a:srgbClr val="3D4957"/>
                </a:solidFill>
                <a:effectLst/>
                <a:latin typeface="Alexandria Light" pitchFamily="2" charset="-78"/>
                <a:cs typeface="Alexandria Light" pitchFamily="2" charset="-78"/>
              </a:rPr>
              <a:t>أول خطوات التطوير التنظيمي تكون بجمع المعلومات عن الناحية المراد دراستها وتحليلها ومعرفة ماهيّة المشكلة التي يسعى لمعالجتها. وبنفس الوقت توضع مجموعة من المعلومات والاحتمالات التي تحل هذه المشكلة، كما يتم التأكد من صحّة أو إمكانيّة تطبيق هذه الخيارات.</a:t>
            </a:r>
          </a:p>
          <a:p>
            <a:pPr algn="r">
              <a:lnSpc>
                <a:spcPct val="150000"/>
              </a:lnSpc>
            </a:pPr>
            <a:r>
              <a:rPr lang="ar-YE" sz="1600" b="1" i="0" dirty="0">
                <a:solidFill>
                  <a:srgbClr val="3C4859"/>
                </a:solidFill>
                <a:effectLst/>
                <a:latin typeface="Alexandria Light" pitchFamily="2" charset="-78"/>
                <a:cs typeface="Alexandria Light" pitchFamily="2" charset="-78"/>
              </a:rPr>
              <a:t>2</a:t>
            </a:r>
            <a:r>
              <a:rPr lang="ar-YE" sz="1600" b="1" dirty="0">
                <a:solidFill>
                  <a:srgbClr val="3C4859"/>
                </a:solidFill>
                <a:latin typeface="Alexandria Medium" pitchFamily="2" charset="-78"/>
                <a:cs typeface="Alexandria Medium" pitchFamily="2" charset="-78"/>
              </a:rPr>
              <a:t>. ردود الفعل والتقييم الأولي</a:t>
            </a:r>
          </a:p>
          <a:p>
            <a:pPr algn="r">
              <a:lnSpc>
                <a:spcPct val="150000"/>
              </a:lnSpc>
            </a:pPr>
            <a:r>
              <a:rPr lang="ar-YE" sz="1600" b="0" i="0" dirty="0">
                <a:solidFill>
                  <a:srgbClr val="3D4957"/>
                </a:solidFill>
                <a:effectLst/>
                <a:latin typeface="Alexandria Light" pitchFamily="2" charset="-78"/>
                <a:cs typeface="Alexandria Light" pitchFamily="2" charset="-78"/>
              </a:rPr>
              <a:t>تكون هذه الخطوة بمثابة الخطوة الأولى لمعرفة أسباب المشكلة عن طريق معرفة ردود الموظفين في المؤسسة تجاه المشكلة، من أجل تكوين فهم عميق للخلل الحاصل في المنظمة. ويكون هذا التحقيق عن طريق تقييم المعلومات الموجودة ومراقبتها أو عن طريق تكوين ما يعرف بـ “مجموعات التركيز” وهي مجموعة من الأشخاص يتم إجراء دراسة عنهم عن طريق الأسئلة لمعرفة ردود أفعالهم، وآرائهم حول المنتجات التي تقدّمها المؤسسة</a:t>
            </a:r>
          </a:p>
          <a:p>
            <a:pPr algn="r" rtl="1">
              <a:lnSpc>
                <a:spcPct val="150000"/>
              </a:lnSpc>
            </a:pPr>
            <a:r>
              <a:rPr lang="ar-YE" sz="1600" dirty="0">
                <a:solidFill>
                  <a:schemeClr val="tx1"/>
                </a:solidFill>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4B4F55D-9A99-7AC9-56A9-CFD7ECC0372C}"/>
              </a:ext>
            </a:extLst>
          </p:cNvPr>
          <p:cNvSpPr txBox="1"/>
          <p:nvPr/>
        </p:nvSpPr>
        <p:spPr>
          <a:xfrm>
            <a:off x="3436883" y="78437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خطوات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115104"/>
    </mc:Choice>
    <mc:Fallback xmlns="">
      <p:transition spd="slow" advTm="1151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19807" y="1729474"/>
            <a:ext cx="10911116" cy="4296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800"/>
              </a:spcAft>
            </a:pPr>
            <a:endParaRPr lang="en-US" sz="1600" dirty="0">
              <a:solidFill>
                <a:srgbClr val="3D4957"/>
              </a:solidFill>
              <a:latin typeface="Alexandria Light" pitchFamily="2" charset="-78"/>
              <a:cs typeface="Alexandria Light" pitchFamily="2" charset="-78"/>
            </a:endParaRPr>
          </a:p>
          <a:p>
            <a:pPr algn="r">
              <a:lnSpc>
                <a:spcPct val="150000"/>
              </a:lnSpc>
            </a:pPr>
            <a:r>
              <a:rPr lang="ar-YE" sz="1600" dirty="0">
                <a:solidFill>
                  <a:srgbClr val="3D4957"/>
                </a:solidFill>
                <a:latin typeface="Alexandria Medium" pitchFamily="2" charset="-78"/>
                <a:cs typeface="Alexandria Medium" pitchFamily="2" charset="-78"/>
              </a:rPr>
              <a:t>3. التخطيط</a:t>
            </a:r>
          </a:p>
          <a:p>
            <a:pPr algn="r">
              <a:lnSpc>
                <a:spcPct val="150000"/>
              </a:lnSpc>
            </a:pPr>
            <a:r>
              <a:rPr lang="ar-YE" sz="1600" dirty="0">
                <a:solidFill>
                  <a:srgbClr val="3D4957"/>
                </a:solidFill>
                <a:latin typeface="Alexandria Light" pitchFamily="2" charset="-78"/>
                <a:cs typeface="Alexandria Light" pitchFamily="2" charset="-78"/>
              </a:rPr>
              <a:t>عند معرفة المشكلة وفهمها بشكل صحيح ومعرفة أسبابها وطرق حلّها، توضع خطّة العمل التي تشمل جميع الأساليب المتبعة لحل المشكلة. وبالنسبة للتطوير التنظيمي، فغالبًا ما تعتمد الطرق المعتمدة على العلوم الاجتماعية والنفسية والتدريبية، مثل تأمين تدريبات محدّدة أو إقامة ندوات تثقيفية أو أي طريقة مناسبة تفيد في تحفيز العمّال من أجل تغطية القصور في المؤسسة، والأهم من ذلك هو تشكيل أهداف قابلة للقياس والتحقيق.</a:t>
            </a:r>
          </a:p>
          <a:p>
            <a:pPr algn="r">
              <a:lnSpc>
                <a:spcPct val="150000"/>
              </a:lnSpc>
            </a:pPr>
            <a:r>
              <a:rPr lang="ar-YE" sz="1600" dirty="0">
                <a:solidFill>
                  <a:srgbClr val="3D4957"/>
                </a:solidFill>
                <a:latin typeface="Alexandria Medium" pitchFamily="2" charset="-78"/>
                <a:cs typeface="Alexandria Medium" pitchFamily="2" charset="-78"/>
              </a:rPr>
              <a:t>4. التنفيذ</a:t>
            </a:r>
          </a:p>
          <a:p>
            <a:pPr algn="r">
              <a:lnSpc>
                <a:spcPct val="150000"/>
              </a:lnSpc>
            </a:pPr>
            <a:r>
              <a:rPr lang="ar-YE" sz="1600" dirty="0">
                <a:solidFill>
                  <a:srgbClr val="3D4957"/>
                </a:solidFill>
                <a:latin typeface="Alexandria Light" pitchFamily="2" charset="-78"/>
                <a:cs typeface="Alexandria Light" pitchFamily="2" charset="-78"/>
              </a:rPr>
              <a:t>بعد وضع أسباب المشكلة ومعرفتها وتحديد الخطّة اللازمة لحلّ المشكلة وتأمين البدائل، يجب البدء تنفيذ الحلول بشكل مناسب للخطّة، ولكن بشرط أن يكون تنفيذ الخطّة محدّدًا ودقيقًا. أي في حال وجود عدّة حلول مناسبة، لا يمكن تنفيذ مجموعة من الحلول المتعارضة في نفس الوقت، بل يجب المفاضلة بين الحلول وتنفيذ الحل الأنسب.</a:t>
            </a:r>
          </a:p>
          <a:p>
            <a:pPr algn="l" rtl="1">
              <a:lnSpc>
                <a:spcPct val="150000"/>
              </a:lnSpc>
            </a:pPr>
            <a:endParaRPr lang="ar-JO" sz="2000" b="0" i="0" dirty="0">
              <a:solidFill>
                <a:schemeClr val="tx1"/>
              </a:solidFill>
              <a:effectLst/>
              <a:latin typeface="Alexandria Light" pitchFamily="2" charset="-78"/>
              <a:cs typeface="Alexandria Light" pitchFamily="2" charset="-78"/>
            </a:endParaRPr>
          </a:p>
          <a:p>
            <a:pPr algn="l" rtl="1">
              <a:lnSpc>
                <a:spcPct val="150000"/>
              </a:lnSpc>
            </a:pPr>
            <a:r>
              <a:rPr lang="ar-JO" sz="2000" b="0" i="0" dirty="0">
                <a:solidFill>
                  <a:schemeClr val="tx1"/>
                </a:solidFill>
                <a:effectLst/>
                <a:latin typeface="Alexandria Light" pitchFamily="2" charset="-78"/>
                <a:cs typeface="Alexandria Light" pitchFamily="2" charset="-78"/>
              </a:rPr>
              <a:t>   </a:t>
            </a:r>
            <a:endParaRPr lang="ar-YE" sz="2000" b="0"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D99F5F-7219-4A7E-164B-F1D660D6625A}"/>
              </a:ext>
            </a:extLst>
          </p:cNvPr>
          <p:cNvSpPr txBox="1"/>
          <p:nvPr/>
        </p:nvSpPr>
        <p:spPr>
          <a:xfrm>
            <a:off x="3373821" y="971203"/>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خطوات التطوير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2A4D96A0-8034-1B7E-992D-B00EE3967B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8" y="617697"/>
            <a:ext cx="1249870" cy="939186"/>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103659"/>
    </mc:Choice>
    <mc:Fallback xmlns="">
      <p:transition spd="slow" advTm="10365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ar-YE" sz="1600" dirty="0">
                <a:solidFill>
                  <a:srgbClr val="3D4957"/>
                </a:solidFill>
                <a:latin typeface="Alexandria Medium" pitchFamily="2" charset="-78"/>
                <a:cs typeface="Alexandria Medium" pitchFamily="2" charset="-78"/>
              </a:rPr>
              <a:t>5. التقييم</a:t>
            </a:r>
          </a:p>
          <a:p>
            <a:pPr algn="r">
              <a:lnSpc>
                <a:spcPct val="150000"/>
              </a:lnSpc>
            </a:pPr>
            <a:r>
              <a:rPr lang="ar-YE" sz="1600" dirty="0">
                <a:solidFill>
                  <a:srgbClr val="3D4957"/>
                </a:solidFill>
                <a:latin typeface="Alexandria Light" pitchFamily="2" charset="-78"/>
                <a:cs typeface="Alexandria Light" pitchFamily="2" charset="-78"/>
              </a:rPr>
              <a:t>بمجرد انتهاء الوقت المتاح للتنفيذ، وانتهاء تنفيذ كافّة القرارات المتخذة، يجب البدء مرحلة التقييم الشامل لأداء الخطّة المتّبعة للتأكد من نجاحها. وهنا يكون دور التطوير التنظيمي بمراقبة وتقييم الحلول المتّبعة في الخطةّ، وهو ما يعد أحد أهم</a:t>
            </a:r>
            <a:r>
              <a:rPr lang="ar-YE" sz="1600" dirty="0">
                <a:solidFill>
                  <a:srgbClr val="3D4957"/>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 مؤشرات الأداء</a:t>
            </a:r>
            <a:r>
              <a:rPr lang="ar-YE" sz="1600" dirty="0">
                <a:solidFill>
                  <a:srgbClr val="3D4957"/>
                </a:solidFill>
                <a:latin typeface="Alexandria Light" pitchFamily="2" charset="-78"/>
                <a:cs typeface="Alexandria Light" pitchFamily="2" charset="-78"/>
              </a:rPr>
              <a:t> في المؤسسة.</a:t>
            </a:r>
          </a:p>
          <a:p>
            <a:pPr algn="r">
              <a:lnSpc>
                <a:spcPct val="150000"/>
              </a:lnSpc>
            </a:pPr>
            <a:r>
              <a:rPr lang="ar-YE" sz="1600" dirty="0">
                <a:solidFill>
                  <a:srgbClr val="3D4957"/>
                </a:solidFill>
                <a:latin typeface="Alexandria Light" pitchFamily="2" charset="-78"/>
                <a:cs typeface="Alexandria Light" pitchFamily="2" charset="-78"/>
              </a:rPr>
              <a:t>ففي الكثير من الأحيان قد تحدث تغييرات تؤثر بالنتائج النهائيّة للخطّة. وفي حال لم تحقق الخطة الأهداف التي وضعت من أجلها، يتم إجراء تحليل للمشكلة ومعرفة طريقة حلّها ولو استلزم الأمر إعادة خطوات عملية التطوير.</a:t>
            </a:r>
          </a:p>
          <a:p>
            <a:pPr algn="r">
              <a:lnSpc>
                <a:spcPct val="150000"/>
              </a:lnSpc>
            </a:pPr>
            <a:r>
              <a:rPr lang="ar-YE" sz="1600" dirty="0">
                <a:solidFill>
                  <a:srgbClr val="3D4957"/>
                </a:solidFill>
                <a:latin typeface="Alexandria Medium" pitchFamily="2" charset="-78"/>
                <a:cs typeface="Alexandria Medium" pitchFamily="2" charset="-78"/>
              </a:rPr>
              <a:t>6. النجاح بالخطة</a:t>
            </a:r>
          </a:p>
          <a:p>
            <a:pPr algn="r">
              <a:lnSpc>
                <a:spcPct val="150000"/>
              </a:lnSpc>
            </a:pPr>
            <a:r>
              <a:rPr lang="ar-YE" sz="1600" dirty="0">
                <a:solidFill>
                  <a:srgbClr val="3D4957"/>
                </a:solidFill>
                <a:latin typeface="Alexandria Light" pitchFamily="2" charset="-78"/>
                <a:cs typeface="Alexandria Light" pitchFamily="2" charset="-78"/>
              </a:rPr>
              <a:t>لا تقتصر هذه الخطوة على التأكد من نجاح الخطّة فقط، بل يجب التأكد من استدامة هذا النجاح، فالتأثيرات المؤقتة الناتجة عن الخطّة لا يمكن اعتمادها كحلّ للمشكلة، بل أن التطوير التنظيمي الجيّد هو الذي يساهم بحلّ المشكلة، والتأكد من استدامة الحلول وعدم ظهور أي مشاكل متعلقة بنفس الناحية، لضمان استمرار نمو المؤسسة.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3EA94CA-4060-3D3F-8B82-B4242602D863}"/>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خطوات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66166"/>
    </mc:Choice>
    <mc:Fallback xmlns="">
      <p:transition spd="slow" advTm="661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FAC86-C5BD-C064-2DAE-5EDE3F068E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860AD8-2B18-C583-27B0-D94A9891D4F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A18CA9-B4E2-C217-6DB5-06CC12AE5B02}"/>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arenR"/>
            </a:pPr>
            <a:r>
              <a:rPr lang="ar-YE" sz="1600" b="1" dirty="0">
                <a:solidFill>
                  <a:srgbClr val="3D4957"/>
                </a:solidFill>
                <a:latin typeface="Alexandria Light" pitchFamily="2" charset="-78"/>
                <a:cs typeface="Alexandria Light" pitchFamily="2" charset="-78"/>
              </a:rPr>
              <a:t>التأهيل والتدريب </a:t>
            </a:r>
            <a:r>
              <a:rPr lang="ar-JO" sz="1600" b="1" dirty="0">
                <a:solidFill>
                  <a:srgbClr val="3D4957"/>
                </a:solidFill>
                <a:latin typeface="Alexandria Light" pitchFamily="2" charset="-78"/>
                <a:cs typeface="Alexandria Light" pitchFamily="2" charset="-78"/>
              </a:rPr>
              <a:t>:</a:t>
            </a:r>
            <a:r>
              <a:rPr lang="ar-YE" sz="1600" dirty="0">
                <a:solidFill>
                  <a:srgbClr val="3D4957"/>
                </a:solidFill>
                <a:latin typeface="Alexandria Light" pitchFamily="2" charset="-78"/>
                <a:cs typeface="Alexandria Light" pitchFamily="2" charset="-78"/>
              </a:rPr>
              <a:t>وهو مدخل يركز على تدريب الفرد وتنمية مداركه ليواكب التطورات</a:t>
            </a:r>
            <a:r>
              <a:rPr lang="ar-JO" sz="1600" dirty="0">
                <a:solidFill>
                  <a:srgbClr val="3D4957"/>
                </a:solidFill>
                <a:latin typeface="Alexandria Light" pitchFamily="2" charset="-78"/>
                <a:cs typeface="Alexandria Light" pitchFamily="2" charset="-78"/>
              </a:rPr>
              <a:t> </a:t>
            </a:r>
            <a:r>
              <a:rPr lang="ar-YE" sz="1600" dirty="0">
                <a:solidFill>
                  <a:srgbClr val="3D4957"/>
                </a:solidFill>
                <a:latin typeface="Alexandria Light" pitchFamily="2" charset="-78"/>
                <a:cs typeface="Alexandria Light" pitchFamily="2" charset="-78"/>
              </a:rPr>
              <a:t>التي تحدث، ويتطلب إعادة النظر في السلوك ليتفق مع اتجاهات العمل.</a:t>
            </a:r>
            <a:endParaRPr lang="ar-JO" sz="1600" dirty="0">
              <a:solidFill>
                <a:srgbClr val="3D4957"/>
              </a:solidFill>
              <a:latin typeface="Alexandria Light" pitchFamily="2" charset="-78"/>
              <a:cs typeface="Alexandria Light" pitchFamily="2" charset="-78"/>
            </a:endParaRPr>
          </a:p>
          <a:p>
            <a:pPr marL="342900" indent="-342900" algn="r" rtl="1">
              <a:lnSpc>
                <a:spcPct val="200000"/>
              </a:lnSpc>
              <a:buFont typeface="+mj-lt"/>
              <a:buAutoNum type="arabicParenR"/>
            </a:pPr>
            <a:r>
              <a:rPr lang="ar-YE" sz="1600" dirty="0">
                <a:solidFill>
                  <a:srgbClr val="3D4957"/>
                </a:solidFill>
                <a:latin typeface="Alexandria Light" pitchFamily="2" charset="-78"/>
                <a:cs typeface="Alexandria Light" pitchFamily="2" charset="-78"/>
              </a:rPr>
              <a:t> </a:t>
            </a:r>
            <a:r>
              <a:rPr lang="ar-YE" sz="1600" dirty="0">
                <a:solidFill>
                  <a:srgbClr val="3D4957"/>
                </a:solidFill>
                <a:latin typeface="Alexandria Medium" pitchFamily="2" charset="-78"/>
                <a:cs typeface="Alexandria Medium" pitchFamily="2" charset="-78"/>
              </a:rPr>
              <a:t>الاختيار والتعيين</a:t>
            </a:r>
            <a:r>
              <a:rPr lang="ar-JO" sz="1600" dirty="0">
                <a:solidFill>
                  <a:srgbClr val="3D4957"/>
                </a:solidFill>
                <a:latin typeface="Alexandria Medium" pitchFamily="2" charset="-78"/>
                <a:cs typeface="Alexandria Medium" pitchFamily="2" charset="-78"/>
              </a:rPr>
              <a:t>: </a:t>
            </a:r>
            <a:r>
              <a:rPr lang="ar-YE" sz="1600" dirty="0">
                <a:solidFill>
                  <a:srgbClr val="3D4957"/>
                </a:solidFill>
                <a:latin typeface="Alexandria Light" pitchFamily="2" charset="-78"/>
                <a:cs typeface="Alexandria Light" pitchFamily="2" charset="-78"/>
              </a:rPr>
              <a:t>وهو مدخل يعني باختيار أفضل المؤهلات والخبرات واستقطاب</a:t>
            </a:r>
            <a:r>
              <a:rPr lang="ar-JO" sz="1600" dirty="0">
                <a:solidFill>
                  <a:srgbClr val="3D4957"/>
                </a:solidFill>
                <a:latin typeface="Alexandria Light" pitchFamily="2" charset="-78"/>
                <a:cs typeface="Alexandria Light" pitchFamily="2" charset="-78"/>
              </a:rPr>
              <a:t> </a:t>
            </a:r>
            <a:r>
              <a:rPr lang="ar-YE" sz="1600" dirty="0">
                <a:solidFill>
                  <a:srgbClr val="3D4957"/>
                </a:solidFill>
                <a:latin typeface="Alexandria Light" pitchFamily="2" charset="-78"/>
                <a:cs typeface="Alexandria Light" pitchFamily="2" charset="-78"/>
              </a:rPr>
              <a:t>الكفاءات التي لديها قدرات تطويرية للعمل في التنظيم.</a:t>
            </a:r>
            <a:endParaRPr lang="ar-JO" sz="1600" dirty="0">
              <a:solidFill>
                <a:srgbClr val="3D4957"/>
              </a:solidFill>
              <a:latin typeface="Alexandria Light" pitchFamily="2" charset="-78"/>
              <a:cs typeface="Alexandria Light" pitchFamily="2" charset="-78"/>
            </a:endParaRPr>
          </a:p>
          <a:p>
            <a:pPr marL="342900" indent="-342900" algn="r" rtl="1">
              <a:lnSpc>
                <a:spcPct val="200000"/>
              </a:lnSpc>
              <a:buFont typeface="+mj-lt"/>
              <a:buAutoNum type="arabicParenR"/>
            </a:pPr>
            <a:r>
              <a:rPr lang="ar-YE" sz="1600" dirty="0">
                <a:solidFill>
                  <a:srgbClr val="3D4957"/>
                </a:solidFill>
                <a:latin typeface="Alexandria Light" pitchFamily="2" charset="-78"/>
                <a:cs typeface="Alexandria Light" pitchFamily="2" charset="-78"/>
              </a:rPr>
              <a:t>  </a:t>
            </a:r>
            <a:r>
              <a:rPr lang="ar-YE" sz="1600" dirty="0">
                <a:solidFill>
                  <a:srgbClr val="3D4957"/>
                </a:solidFill>
                <a:latin typeface="Alexandria Medium" pitchFamily="2" charset="-78"/>
                <a:cs typeface="Alexandria Medium" pitchFamily="2" charset="-78"/>
              </a:rPr>
              <a:t>الأجور والمكافآت والحوافز </a:t>
            </a:r>
            <a:r>
              <a:rPr lang="ar-JO" sz="1600" dirty="0">
                <a:solidFill>
                  <a:srgbClr val="3D4957"/>
                </a:solidFill>
                <a:latin typeface="Alexandria Medium" pitchFamily="2" charset="-78"/>
                <a:cs typeface="Alexandria Medium" pitchFamily="2" charset="-78"/>
              </a:rPr>
              <a:t>: </a:t>
            </a:r>
            <a:r>
              <a:rPr lang="ar-YE" sz="1600" dirty="0">
                <a:solidFill>
                  <a:srgbClr val="3D4957"/>
                </a:solidFill>
                <a:latin typeface="Alexandria Light" pitchFamily="2" charset="-78"/>
                <a:cs typeface="Alexandria Light" pitchFamily="2" charset="-78"/>
              </a:rPr>
              <a:t>ويتم السعي هنا لتطوير أنظمة الأجور والحوافز لوضع</a:t>
            </a:r>
            <a:r>
              <a:rPr lang="ar-JO" sz="1600" dirty="0">
                <a:solidFill>
                  <a:srgbClr val="3D4957"/>
                </a:solidFill>
                <a:latin typeface="Alexandria Light" pitchFamily="2" charset="-78"/>
                <a:cs typeface="Alexandria Light" pitchFamily="2" charset="-78"/>
              </a:rPr>
              <a:t> </a:t>
            </a:r>
            <a:r>
              <a:rPr lang="ar-YE" sz="1600" dirty="0">
                <a:solidFill>
                  <a:srgbClr val="3D4957"/>
                </a:solidFill>
                <a:latin typeface="Alexandria Light" pitchFamily="2" charset="-78"/>
                <a:cs typeface="Alexandria Light" pitchFamily="2" charset="-78"/>
              </a:rPr>
              <a:t>إنتاجية العناصر البشرية، وتنشيطها، وتحسين نوعيتها، والمساعدة في التوجه نحو التطوير.</a:t>
            </a:r>
            <a:endParaRPr lang="ar-JO" sz="1600" dirty="0">
              <a:solidFill>
                <a:srgbClr val="3D4957"/>
              </a:solidFill>
              <a:latin typeface="Alexandria Light" pitchFamily="2" charset="-78"/>
              <a:cs typeface="Alexandria Light" pitchFamily="2" charset="-78"/>
            </a:endParaRPr>
          </a:p>
          <a:p>
            <a:pPr marL="342900" indent="-342900" algn="r" rtl="1">
              <a:lnSpc>
                <a:spcPct val="200000"/>
              </a:lnSpc>
              <a:buFont typeface="+mj-lt"/>
              <a:buAutoNum type="arabicParenR"/>
            </a:pPr>
            <a:r>
              <a:rPr lang="ar-YE" sz="1600" dirty="0">
                <a:solidFill>
                  <a:srgbClr val="3D4957"/>
                </a:solidFill>
                <a:latin typeface="Alexandria Medium" pitchFamily="2" charset="-78"/>
                <a:cs typeface="Alexandria Medium" pitchFamily="2" charset="-78"/>
              </a:rPr>
              <a:t>مدخل النظم الشاملة</a:t>
            </a:r>
            <a:r>
              <a:rPr lang="ar-JO" sz="1600" dirty="0">
                <a:solidFill>
                  <a:srgbClr val="3D4957"/>
                </a:solidFill>
                <a:latin typeface="Alexandria Medium" pitchFamily="2" charset="-78"/>
                <a:cs typeface="Alexandria Medium" pitchFamily="2" charset="-78"/>
              </a:rPr>
              <a:t>:</a:t>
            </a:r>
            <a:r>
              <a:rPr lang="ar-YE" sz="1600" dirty="0">
                <a:solidFill>
                  <a:srgbClr val="3D4957"/>
                </a:solidFill>
                <a:latin typeface="Alexandria Medium" pitchFamily="2" charset="-78"/>
                <a:cs typeface="Alexandria Medium" pitchFamily="2" charset="-78"/>
              </a:rPr>
              <a:t> </a:t>
            </a:r>
            <a:r>
              <a:rPr lang="ar-YE" sz="1600" dirty="0">
                <a:solidFill>
                  <a:srgbClr val="3D4957"/>
                </a:solidFill>
                <a:latin typeface="Alexandria Light" pitchFamily="2" charset="-78"/>
                <a:cs typeface="Alexandria Light" pitchFamily="2" charset="-78"/>
              </a:rPr>
              <a:t>وهو يدرس المشكلات العمالية الفردية والجماعية، بالإضافة إلى نظم العمل وأساليبه وأهدافه بشكل مخطط وشامل كمعالجة للتطوير الإداري</a:t>
            </a:r>
            <a:r>
              <a:rPr lang="ar-YE" sz="1600" dirty="0">
                <a:solidFill>
                  <a:srgbClr val="3D4957"/>
                </a:solidFill>
                <a:latin typeface="Alexandria Medium" pitchFamily="2" charset="-78"/>
                <a:cs typeface="Alexandria Medium" pitchFamily="2" charset="-78"/>
              </a:rPr>
              <a:t>.</a:t>
            </a:r>
            <a:endParaRPr lang="ar-YE" sz="1600" dirty="0">
              <a:solidFill>
                <a:srgbClr val="3D4957"/>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EB3B726C-672B-F951-AB3A-241C3BF923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312848E-620E-1062-A591-46F4519AD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444DB30-74E4-4893-49B3-95352BE8B75A}"/>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أساليب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852816825"/>
      </p:ext>
    </p:extLst>
  </p:cSld>
  <p:clrMapOvr>
    <a:masterClrMapping/>
  </p:clrMapOvr>
  <mc:AlternateContent xmlns:mc="http://schemas.openxmlformats.org/markup-compatibility/2006" xmlns:p14="http://schemas.microsoft.com/office/powerpoint/2010/main">
    <mc:Choice Requires="p14">
      <p:transition spd="slow" p14:dur="2000" advTm="97464"/>
    </mc:Choice>
    <mc:Fallback xmlns="">
      <p:transition spd="slow" advTm="974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F2A57-F0C5-9D3E-DD82-534115F9EF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CAF13C-4397-1F3A-447F-8BA133D1226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9DFE0B7-2787-AA22-0E98-8395A722664E}"/>
              </a:ext>
            </a:extLst>
          </p:cNvPr>
          <p:cNvSpPr/>
          <p:nvPr/>
        </p:nvSpPr>
        <p:spPr>
          <a:xfrm>
            <a:off x="747958" y="1430183"/>
            <a:ext cx="10951434" cy="44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rgbClr val="3D4957"/>
                </a:solidFill>
                <a:latin typeface="Alexandria Medium" pitchFamily="2" charset="-78"/>
                <a:cs typeface="Alexandria Medium" pitchFamily="2" charset="-78"/>
              </a:rPr>
              <a:t>5) </a:t>
            </a:r>
            <a:r>
              <a:rPr lang="ar-YE" sz="1600" dirty="0">
                <a:solidFill>
                  <a:srgbClr val="3D4957"/>
                </a:solidFill>
                <a:latin typeface="Alexandria Medium" pitchFamily="2" charset="-78"/>
                <a:cs typeface="Alexandria Medium" pitchFamily="2" charset="-78"/>
              </a:rPr>
              <a:t>توصيف وتصنيف الوظائف </a:t>
            </a:r>
            <a:r>
              <a:rPr lang="ar-YE" sz="1600" dirty="0">
                <a:solidFill>
                  <a:srgbClr val="3D4957"/>
                </a:solidFill>
                <a:latin typeface="Alexandria Light" pitchFamily="2" charset="-78"/>
                <a:cs typeface="Alexandria Light" pitchFamily="2" charset="-78"/>
              </a:rPr>
              <a:t>ويتم من خلاله تحديد المهارات والمؤهلات والواجبات الملحقة بكل وظيفة، وهذا يساعد على اختيار أنسب الكفاءات في إطار تطوير الكفاءات البشرية</a:t>
            </a:r>
            <a:endParaRPr lang="ar-JO" sz="1600" dirty="0">
              <a:solidFill>
                <a:srgbClr val="3D4957"/>
              </a:solidFill>
              <a:latin typeface="Alexandria Light" pitchFamily="2" charset="-78"/>
              <a:cs typeface="Alexandria Light" pitchFamily="2" charset="-78"/>
            </a:endParaRPr>
          </a:p>
          <a:p>
            <a:pPr algn="r" rtl="1">
              <a:lnSpc>
                <a:spcPct val="200000"/>
              </a:lnSpc>
            </a:pPr>
            <a:r>
              <a:rPr lang="ar-JO" sz="1600" dirty="0">
                <a:solidFill>
                  <a:srgbClr val="3D4957"/>
                </a:solidFill>
                <a:latin typeface="Alexandria Medium" pitchFamily="2" charset="-78"/>
                <a:cs typeface="Alexandria Medium" pitchFamily="2" charset="-78"/>
              </a:rPr>
              <a:t>6) </a:t>
            </a:r>
            <a:r>
              <a:rPr lang="ar-YE" sz="1600" dirty="0">
                <a:solidFill>
                  <a:srgbClr val="3D4957"/>
                </a:solidFill>
                <a:latin typeface="Alexandria Medium" pitchFamily="2" charset="-78"/>
                <a:cs typeface="Alexandria Medium" pitchFamily="2" charset="-78"/>
              </a:rPr>
              <a:t>تبسيط الإجراءات </a:t>
            </a:r>
            <a:r>
              <a:rPr lang="ar-YE" sz="1600" dirty="0">
                <a:solidFill>
                  <a:srgbClr val="3D4957"/>
                </a:solidFill>
                <a:latin typeface="Alexandria Light" pitchFamily="2" charset="-78"/>
                <a:cs typeface="Alexandria Light" pitchFamily="2" charset="-78"/>
              </a:rPr>
              <a:t>وعلى أساسها التأكد من سلامة الإجراءات، وتطابقهما مع الأهداف وتعديلها بما يتناسب مع التطورات في المحيط، واختصار الوقت الذي تحتاجه، والتخلص من الخطوات 6 غير الضرورية فيها</a:t>
            </a:r>
            <a:r>
              <a:rPr lang="ar-JO" sz="1600" dirty="0">
                <a:solidFill>
                  <a:srgbClr val="3D4957"/>
                </a:solidFill>
                <a:latin typeface="Alexandria Light" pitchFamily="2" charset="-78"/>
                <a:cs typeface="Alexandria Light" pitchFamily="2" charset="-78"/>
              </a:rPr>
              <a:t>.</a:t>
            </a:r>
          </a:p>
          <a:p>
            <a:pPr algn="r" rtl="1">
              <a:lnSpc>
                <a:spcPct val="200000"/>
              </a:lnSpc>
            </a:pPr>
            <a:r>
              <a:rPr lang="ar-JO" sz="1600" dirty="0">
                <a:solidFill>
                  <a:srgbClr val="3D4957"/>
                </a:solidFill>
                <a:latin typeface="Alexandria Light" pitchFamily="2" charset="-78"/>
                <a:cs typeface="Alexandria Light" pitchFamily="2" charset="-78"/>
              </a:rPr>
              <a:t>7) </a:t>
            </a:r>
            <a:r>
              <a:rPr lang="ar-YE" sz="1600" dirty="0">
                <a:solidFill>
                  <a:srgbClr val="3D4957"/>
                </a:solidFill>
                <a:latin typeface="Alexandria Light" pitchFamily="2" charset="-78"/>
                <a:cs typeface="Alexandria Light" pitchFamily="2" charset="-78"/>
              </a:rPr>
              <a:t> </a:t>
            </a:r>
            <a:r>
              <a:rPr lang="ar-YE" sz="1600" dirty="0">
                <a:solidFill>
                  <a:srgbClr val="3D4957"/>
                </a:solidFill>
                <a:latin typeface="Alexandria Medium" pitchFamily="2" charset="-78"/>
                <a:cs typeface="Alexandria Medium" pitchFamily="2" charset="-78"/>
              </a:rPr>
              <a:t>القوانين والأنظمة </a:t>
            </a:r>
            <a:r>
              <a:rPr lang="ar-YE" sz="1600" dirty="0">
                <a:solidFill>
                  <a:srgbClr val="3D4957"/>
                </a:solidFill>
                <a:latin typeface="Alexandria Light" pitchFamily="2" charset="-78"/>
                <a:cs typeface="Alexandria Light" pitchFamily="2" charset="-78"/>
              </a:rPr>
              <a:t>ويتم من خلالهم إصدار قوانين جديدة، أو تعديل القديمة منهم التدعم حركة التطوير، مع ما يلزم هذه القوانين من لوائح مفسرة، وعادة تختص بتنظيم المؤسسات إنشائها، أو نشاطاتها، وواجباتها، وإدارتها. </a:t>
            </a:r>
            <a:endParaRPr lang="ar-JO" sz="1600" dirty="0">
              <a:solidFill>
                <a:srgbClr val="3D4957"/>
              </a:solidFill>
              <a:latin typeface="Alexandria Light" pitchFamily="2" charset="-78"/>
              <a:cs typeface="Alexandria Light" pitchFamily="2" charset="-78"/>
            </a:endParaRPr>
          </a:p>
          <a:p>
            <a:pPr algn="r" rtl="1">
              <a:lnSpc>
                <a:spcPct val="200000"/>
              </a:lnSpc>
            </a:pPr>
            <a:r>
              <a:rPr lang="ar-JO" sz="1600" dirty="0">
                <a:solidFill>
                  <a:srgbClr val="3D4957"/>
                </a:solidFill>
                <a:latin typeface="Alexandria Medium" pitchFamily="2" charset="-78"/>
                <a:cs typeface="Alexandria Medium" pitchFamily="2" charset="-78"/>
              </a:rPr>
              <a:t>8) ا</a:t>
            </a:r>
            <a:r>
              <a:rPr lang="ar-YE" sz="1600" dirty="0">
                <a:solidFill>
                  <a:srgbClr val="3D4957"/>
                </a:solidFill>
                <a:latin typeface="Alexandria Medium" pitchFamily="2" charset="-78"/>
                <a:cs typeface="Alexandria Medium" pitchFamily="2" charset="-78"/>
              </a:rPr>
              <a:t>لهياكل التنظيمية </a:t>
            </a:r>
            <a:r>
              <a:rPr lang="ar-YE" sz="1600" dirty="0">
                <a:solidFill>
                  <a:srgbClr val="3D4957"/>
                </a:solidFill>
                <a:latin typeface="Alexandria Light" pitchFamily="2" charset="-78"/>
                <a:cs typeface="Alexandria Light" pitchFamily="2" charset="-78"/>
              </a:rPr>
              <a:t>ويتم هنا معالجة الاختصاصات والصلاحيات، وعلاقة الأقسام مع بعضها، ووجود تشكيلات إدارية مترابطة، وتسلسل هرمي لكل مستوى إداري</a:t>
            </a:r>
          </a:p>
        </p:txBody>
      </p:sp>
      <p:sp>
        <p:nvSpPr>
          <p:cNvPr id="2" name="TextBox 1">
            <a:extLst>
              <a:ext uri="{FF2B5EF4-FFF2-40B4-BE49-F238E27FC236}">
                <a16:creationId xmlns:a16="http://schemas.microsoft.com/office/drawing/2014/main" id="{78A238C6-3101-32FF-8EBF-F389B0F403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7B285E5-FF78-B3DF-0E8B-0F367E713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3A3235-815B-4FDE-4755-28F844AD221E}"/>
              </a:ext>
            </a:extLst>
          </p:cNvPr>
          <p:cNvSpPr txBox="1"/>
          <p:nvPr/>
        </p:nvSpPr>
        <p:spPr>
          <a:xfrm>
            <a:off x="3247696" y="769975"/>
            <a:ext cx="6274676" cy="369332"/>
          </a:xfrm>
          <a:prstGeom prst="rect">
            <a:avLst/>
          </a:prstGeom>
          <a:noFill/>
        </p:spPr>
        <p:txBody>
          <a:bodyPr wrap="square">
            <a:spAutoFit/>
          </a:bodyPr>
          <a:lstStyle/>
          <a:p>
            <a:pPr algn="ctr"/>
            <a:r>
              <a:rPr lang="ar-JO" dirty="0">
                <a:solidFill>
                  <a:srgbClr val="00B0F0"/>
                </a:solidFill>
                <a:latin typeface="Alexandria Black" pitchFamily="2" charset="-78"/>
                <a:cs typeface="Alexandria Black" pitchFamily="2" charset="-78"/>
              </a:rPr>
              <a:t>أساليب التطوير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60054465"/>
      </p:ext>
    </p:extLst>
  </p:cSld>
  <p:clrMapOvr>
    <a:masterClrMapping/>
  </p:clrMapOvr>
  <mc:AlternateContent xmlns:mc="http://schemas.openxmlformats.org/markup-compatibility/2006" xmlns:p14="http://schemas.microsoft.com/office/powerpoint/2010/main">
    <mc:Choice Requires="p14">
      <p:transition spd="slow" p14:dur="2000" advTm="108615"/>
    </mc:Choice>
    <mc:Fallback xmlns="">
      <p:transition spd="slow" advTm="10861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Rounded Corners 9">
            <a:extLst>
              <a:ext uri="{FF2B5EF4-FFF2-40B4-BE49-F238E27FC236}">
                <a16:creationId xmlns:a16="http://schemas.microsoft.com/office/drawing/2014/main" id="{A7980822-291A-932B-C021-831A2AC34463}"/>
              </a:ext>
            </a:extLst>
          </p:cNvPr>
          <p:cNvSpPr/>
          <p:nvPr/>
        </p:nvSpPr>
        <p:spPr>
          <a:xfrm>
            <a:off x="3815133" y="1257590"/>
            <a:ext cx="6873765" cy="4870206"/>
          </a:xfrm>
          <a:prstGeom prst="roundRect">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aphicFrame>
        <p:nvGraphicFramePr>
          <p:cNvPr id="11" name="Diagram 10">
            <a:extLst>
              <a:ext uri="{FF2B5EF4-FFF2-40B4-BE49-F238E27FC236}">
                <a16:creationId xmlns:a16="http://schemas.microsoft.com/office/drawing/2014/main" id="{C2C43DD5-AD1A-5A8A-FAA9-7B85F630A266}"/>
              </a:ext>
            </a:extLst>
          </p:cNvPr>
          <p:cNvGraphicFramePr/>
          <p:nvPr>
            <p:extLst>
              <p:ext uri="{D42A27DB-BD31-4B8C-83A1-F6EECF244321}">
                <p14:modId xmlns:p14="http://schemas.microsoft.com/office/powerpoint/2010/main" val="1488763464"/>
              </p:ext>
            </p:extLst>
          </p:nvPr>
        </p:nvGraphicFramePr>
        <p:xfrm>
          <a:off x="3188015" y="1423284"/>
          <a:ext cx="8128000" cy="4593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Rectangle: Rounded Corners 14">
            <a:extLst>
              <a:ext uri="{FF2B5EF4-FFF2-40B4-BE49-F238E27FC236}">
                <a16:creationId xmlns:a16="http://schemas.microsoft.com/office/drawing/2014/main" id="{E9F18B94-924A-67A0-AC5B-8D395DEA054A}"/>
              </a:ext>
            </a:extLst>
          </p:cNvPr>
          <p:cNvSpPr/>
          <p:nvPr/>
        </p:nvSpPr>
        <p:spPr>
          <a:xfrm>
            <a:off x="1157765" y="1161833"/>
            <a:ext cx="3909849" cy="12376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JO" sz="1800">
                <a:solidFill>
                  <a:srgbClr val="00B0F0"/>
                </a:solidFill>
                <a:latin typeface="Alexandria Black" pitchFamily="2" charset="-78"/>
                <a:cs typeface="Alexandria Black" pitchFamily="2" charset="-78"/>
              </a:rPr>
              <a:t>محاور التطوير التنظيمي</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38726"/>
    </mc:Choice>
    <mc:Fallback xmlns="">
      <p:transition spd="slow" advTm="3872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5B25D-75FD-5EF9-64A3-8A818419C4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01D840-EF33-BDA7-AE34-FFE30ED134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7BE22D8-757D-08F5-DC9A-E51E5DB12496}"/>
              </a:ext>
            </a:extLst>
          </p:cNvPr>
          <p:cNvSpPr/>
          <p:nvPr/>
        </p:nvSpPr>
        <p:spPr>
          <a:xfrm>
            <a:off x="1142889" y="1352149"/>
            <a:ext cx="10247805" cy="47914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50000"/>
              </a:lnSpc>
            </a:pPr>
            <a:endParaRPr lang="ar-YE" sz="1600" dirty="0">
              <a:solidFill>
                <a:srgbClr val="3D4957"/>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C8435375-DE6A-5F10-FBA3-82D83B3762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DEAB0B-0A21-453C-504B-33D1C4E8D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E29270A-4A7A-EA70-18C9-1E58651936F1}"/>
              </a:ext>
            </a:extLst>
          </p:cNvPr>
          <p:cNvSpPr txBox="1"/>
          <p:nvPr/>
        </p:nvSpPr>
        <p:spPr>
          <a:xfrm>
            <a:off x="4209391" y="523759"/>
            <a:ext cx="5055233"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المحور الأول : المستفيد من التطوير</a:t>
            </a:r>
            <a:endParaRPr lang="ar-JO" sz="1400" dirty="0">
              <a:solidFill>
                <a:schemeClr val="tx1"/>
              </a:solidFill>
              <a:latin typeface="Alexandria Light" pitchFamily="2" charset="-78"/>
              <a:cs typeface="Alexandria Light" pitchFamily="2" charset="-78"/>
            </a:endParaRPr>
          </a:p>
        </p:txBody>
      </p:sp>
      <p:graphicFrame>
        <p:nvGraphicFramePr>
          <p:cNvPr id="9" name="Diagram 8">
            <a:extLst>
              <a:ext uri="{FF2B5EF4-FFF2-40B4-BE49-F238E27FC236}">
                <a16:creationId xmlns:a16="http://schemas.microsoft.com/office/drawing/2014/main" id="{BA3DA695-2CE3-FF8C-03B7-C051FFFE69F1}"/>
              </a:ext>
            </a:extLst>
          </p:cNvPr>
          <p:cNvGraphicFramePr/>
          <p:nvPr>
            <p:extLst>
              <p:ext uri="{D42A27DB-BD31-4B8C-83A1-F6EECF244321}">
                <p14:modId xmlns:p14="http://schemas.microsoft.com/office/powerpoint/2010/main" val="3710837201"/>
              </p:ext>
            </p:extLst>
          </p:nvPr>
        </p:nvGraphicFramePr>
        <p:xfrm>
          <a:off x="1324303" y="1111516"/>
          <a:ext cx="9724807" cy="47120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8304750"/>
      </p:ext>
    </p:extLst>
  </p:cSld>
  <p:clrMapOvr>
    <a:masterClrMapping/>
  </p:clrMapOvr>
  <mc:AlternateContent xmlns:mc="http://schemas.openxmlformats.org/markup-compatibility/2006" xmlns:p14="http://schemas.microsoft.com/office/powerpoint/2010/main">
    <mc:Choice Requires="p14">
      <p:transition spd="slow" p14:dur="2000" advTm="57679"/>
    </mc:Choice>
    <mc:Fallback xmlns="">
      <p:transition spd="slow" advTm="576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67B28-090D-C651-CBBD-618AF1DE41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A8D713-6154-62EA-272F-81B5CDF51738}"/>
              </a:ext>
            </a:extLst>
          </p:cNvPr>
          <p:cNvSpPr/>
          <p:nvPr/>
        </p:nvSpPr>
        <p:spPr>
          <a:xfrm>
            <a:off x="2626178" y="4786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B4B019-86E6-A3A8-B661-8CBE19634749}"/>
              </a:ext>
            </a:extLst>
          </p:cNvPr>
          <p:cNvSpPr/>
          <p:nvPr/>
        </p:nvSpPr>
        <p:spPr>
          <a:xfrm>
            <a:off x="746180" y="1155183"/>
            <a:ext cx="10699640" cy="4994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الهيكلى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تغيير الهيكل العام</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وقنوات الاتصال وتدفق</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السلطة ، والعلاقات</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التبعية وتقسيمات العمل</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وتصميم الوظائف)</a:t>
            </a:r>
          </a:p>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الفكرى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(تغيير أسلوب التفكير ،</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تغيير فى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الإدراك والموقف</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والمشاعر</a:t>
            </a:r>
            <a:r>
              <a:rPr lang="ar-JO" sz="1800" b="0" i="0" u="none" strike="noStrike" baseline="0" dirty="0">
                <a:solidFill>
                  <a:schemeClr val="tx1"/>
                </a:solidFill>
                <a:latin typeface="Alexandria Light" pitchFamily="2" charset="-78"/>
                <a:cs typeface="Alexandria Light" pitchFamily="2" charset="-78"/>
              </a:rPr>
              <a:t>)</a:t>
            </a:r>
            <a:endParaRPr lang="ar-YE" sz="1800" b="0" i="0" u="none" strike="noStrike" baseline="0" dirty="0">
              <a:solidFill>
                <a:schemeClr val="tx1"/>
              </a:solidFill>
              <a:latin typeface="Alexandria Light" pitchFamily="2" charset="-78"/>
              <a:cs typeface="Alexandria Light" pitchFamily="2" charset="-78"/>
            </a:endParaRPr>
          </a:p>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الاجرائى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تغيير فى قواعد العمل</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ونظم الحوافز</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والإجراءات )</a:t>
            </a:r>
          </a:p>
          <a:p>
            <a:pPr marL="342900" indent="-342900" algn="r" rtl="1">
              <a:lnSpc>
                <a:spcPct val="200000"/>
              </a:lnSpc>
              <a:buFont typeface="+mj-lt"/>
              <a:buAutoNum type="arabicPeriod"/>
            </a:pPr>
            <a:r>
              <a:rPr lang="ar-YE" sz="1800" b="0" i="0" u="none" strike="noStrike" baseline="0" dirty="0">
                <a:solidFill>
                  <a:schemeClr val="tx1"/>
                </a:solidFill>
                <a:latin typeface="Alexandria Light" pitchFamily="2" charset="-78"/>
                <a:cs typeface="Alexandria Light" pitchFamily="2" charset="-78"/>
              </a:rPr>
              <a:t>إحداث التغيير السلوكى</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 تغيير فى القيم</a:t>
            </a:r>
            <a:r>
              <a:rPr lang="ar-JO" sz="1800" b="0" i="0" u="none" strike="noStrike" baseline="0" dirty="0">
                <a:solidFill>
                  <a:schemeClr val="tx1"/>
                </a:solidFill>
                <a:latin typeface="Alexandria Light" pitchFamily="2" charset="-78"/>
                <a:cs typeface="Alexandria Light" pitchFamily="2" charset="-78"/>
              </a:rPr>
              <a:t> </a:t>
            </a:r>
            <a:r>
              <a:rPr lang="ar-YE" sz="1800" b="0" i="0" u="none" strike="noStrike" baseline="0" dirty="0">
                <a:solidFill>
                  <a:schemeClr val="tx1"/>
                </a:solidFill>
                <a:latin typeface="Alexandria Light" pitchFamily="2" charset="-78"/>
                <a:cs typeface="Alexandria Light" pitchFamily="2" charset="-78"/>
              </a:rPr>
              <a:t>والأفعال والتفاعلات )</a:t>
            </a:r>
          </a:p>
        </p:txBody>
      </p:sp>
      <p:sp>
        <p:nvSpPr>
          <p:cNvPr id="2" name="TextBox 1">
            <a:extLst>
              <a:ext uri="{FF2B5EF4-FFF2-40B4-BE49-F238E27FC236}">
                <a16:creationId xmlns:a16="http://schemas.microsoft.com/office/drawing/2014/main" id="{E6F5F92A-DEE0-6680-9EDF-6E5ABB7BBC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7654FF-A3E9-425C-663C-6363CECE48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338E926-6F01-9EFA-E1FD-49FFD0C80F72}"/>
              </a:ext>
            </a:extLst>
          </p:cNvPr>
          <p:cNvSpPr txBox="1"/>
          <p:nvPr/>
        </p:nvSpPr>
        <p:spPr>
          <a:xfrm>
            <a:off x="3957144" y="1456828"/>
            <a:ext cx="5055233"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المحور الثاني : المستهدف من التطوير</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3053033762"/>
      </p:ext>
    </p:extLst>
  </p:cSld>
  <p:clrMapOvr>
    <a:masterClrMapping/>
  </p:clrMapOvr>
  <mc:AlternateContent xmlns:mc="http://schemas.openxmlformats.org/markup-compatibility/2006" xmlns:p14="http://schemas.microsoft.com/office/powerpoint/2010/main">
    <mc:Choice Requires="p14">
      <p:transition spd="slow" p14:dur="2000" advTm="52868"/>
    </mc:Choice>
    <mc:Fallback xmlns="">
      <p:transition spd="slow" advTm="528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1DCF9-5568-B5A5-E9EB-41F252A1B2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57B0A2-AD9D-3754-6633-75C7AC4C248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FFF73FC-3EBA-FE96-C2EC-F0A622D181D2}"/>
              </a:ext>
            </a:extLst>
          </p:cNvPr>
          <p:cNvSpPr/>
          <p:nvPr/>
        </p:nvSpPr>
        <p:spPr>
          <a:xfrm>
            <a:off x="746180" y="1544480"/>
            <a:ext cx="10699640" cy="446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القدرات الشخصية للأفراد ( الإدراك الشخصى والمواقف والسلوك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 إحداث التغيير فى العلاقات بين الأفراد ( كيف يرى الفرد والآخرون أنفسهم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قدرات جماعات العمل ( كيف يشعر الأعضاء وكيف يكون سلوكهم كجماعة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العلاقات بين جماعات العمل ( كيف ترى كل جماعه الجماعة الأخرى ككل أو على مستوى</a:t>
            </a:r>
          </a:p>
          <a:p>
            <a:pPr algn="r" rtl="1">
              <a:lnSpc>
                <a:spcPct val="200000"/>
              </a:lnSpc>
            </a:pPr>
            <a:r>
              <a:rPr lang="ar-YE" sz="1600" b="0" i="0" u="none" strike="noStrike" baseline="0" dirty="0">
                <a:solidFill>
                  <a:schemeClr val="tx1"/>
                </a:solidFill>
                <a:latin typeface="Alexandria Light" pitchFamily="2" charset="-78"/>
                <a:cs typeface="Alexandria Light" pitchFamily="2" charset="-78"/>
              </a:rPr>
              <a:t>إجراءات معينة بها )</a:t>
            </a:r>
          </a:p>
          <a:p>
            <a:pPr marL="342900" indent="-342900" algn="r" rtl="1">
              <a:lnSpc>
                <a:spcPct val="200000"/>
              </a:lnSpc>
              <a:buFont typeface="+mj-lt"/>
              <a:buAutoNum type="arabicPeriod"/>
            </a:pPr>
            <a:r>
              <a:rPr lang="ar-YE" sz="1600" b="0" i="0" u="none" strike="noStrike" baseline="0" dirty="0">
                <a:solidFill>
                  <a:schemeClr val="tx1"/>
                </a:solidFill>
                <a:latin typeface="Alexandria Light" pitchFamily="2" charset="-78"/>
                <a:cs typeface="Alexandria Light" pitchFamily="2" charset="-78"/>
              </a:rPr>
              <a:t>إحداث التغيير فى العلاقات بين الأفراد على مستوى المنظمة ( كيف يرى الفرد أو الجماعة المنظمة ككل )</a:t>
            </a:r>
            <a:endParaRPr lang="ar-YE" sz="1400" b="0" i="0" dirty="0">
              <a:solidFill>
                <a:schemeClr val="tx1"/>
              </a:solidFill>
              <a:effectLst/>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5CFC3EDD-CD73-D1E1-9F5E-B3EA1FDE1D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DFA299-AF51-9902-36B4-791BBF7F7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B458799-21C8-0645-2B2C-B6BA6DE6F07D}"/>
              </a:ext>
            </a:extLst>
          </p:cNvPr>
          <p:cNvSpPr txBox="1"/>
          <p:nvPr/>
        </p:nvSpPr>
        <p:spPr>
          <a:xfrm>
            <a:off x="3147847" y="844184"/>
            <a:ext cx="5896305" cy="564898"/>
          </a:xfrm>
          <a:prstGeom prst="rect">
            <a:avLst/>
          </a:prstGeom>
          <a:noFill/>
        </p:spPr>
        <p:txBody>
          <a:bodyPr wrap="square" rtlCol="0">
            <a:spAutoFit/>
          </a:bodyPr>
          <a:lstStyle/>
          <a:p>
            <a:pPr algn="ctr" rtl="1">
              <a:lnSpc>
                <a:spcPct val="200000"/>
              </a:lnSpc>
            </a:pPr>
            <a:r>
              <a:rPr lang="ar-JO" sz="1800" dirty="0">
                <a:solidFill>
                  <a:srgbClr val="00B0F0"/>
                </a:solidFill>
                <a:latin typeface="Alexandria Black" pitchFamily="2" charset="-78"/>
                <a:cs typeface="Alexandria Black" pitchFamily="2" charset="-78"/>
              </a:rPr>
              <a:t>المحور الثالث: أين يكون والعلاقات التي يشملها</a:t>
            </a:r>
            <a:endParaRPr lang="ar-JO" sz="1400"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27452912"/>
      </p:ext>
    </p:extLst>
  </p:cSld>
  <p:clrMapOvr>
    <a:masterClrMapping/>
  </p:clrMapOvr>
  <mc:AlternateContent xmlns:mc="http://schemas.openxmlformats.org/markup-compatibility/2006" xmlns:p14="http://schemas.microsoft.com/office/powerpoint/2010/main">
    <mc:Choice Requires="p14">
      <p:transition spd="slow" p14:dur="2000" advTm="55086"/>
    </mc:Choice>
    <mc:Fallback xmlns="">
      <p:transition spd="slow" advTm="5508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just" rtl="1">
              <a:lnSpc>
                <a:spcPct val="200000"/>
              </a:lnSpc>
            </a:pPr>
            <a:r>
              <a:rPr lang="ar-JO" sz="1600" b="0" i="0" dirty="0">
                <a:solidFill>
                  <a:schemeClr val="tx1"/>
                </a:solidFill>
                <a:effectLst/>
                <a:latin typeface="Poppins-Regular"/>
              </a:rPr>
              <a:t>       </a:t>
            </a:r>
            <a:r>
              <a:rPr lang="ar-YE" b="0" i="0" dirty="0">
                <a:solidFill>
                  <a:srgbClr val="333333"/>
                </a:solidFill>
                <a:effectLst/>
                <a:latin typeface="Alexandria Light" pitchFamily="2" charset="-78"/>
                <a:cs typeface="Alexandria Light" pitchFamily="2" charset="-78"/>
              </a:rPr>
              <a:t>حظ</a:t>
            </a:r>
            <a:r>
              <a:rPr lang="ar-JO" b="0" i="0" dirty="0">
                <a:solidFill>
                  <a:srgbClr val="333333"/>
                </a:solidFill>
                <a:effectLst/>
                <a:latin typeface="Alexandria Light" pitchFamily="2" charset="-78"/>
                <a:cs typeface="Alexandria Light" pitchFamily="2" charset="-78"/>
              </a:rPr>
              <a:t>ي</a:t>
            </a:r>
            <a:r>
              <a:rPr lang="ar-YE" b="0" i="0" dirty="0">
                <a:solidFill>
                  <a:srgbClr val="333333"/>
                </a:solidFill>
                <a:effectLst/>
                <a:latin typeface="Alexandria Light" pitchFamily="2" charset="-78"/>
                <a:cs typeface="Alexandria Light" pitchFamily="2" charset="-78"/>
              </a:rPr>
              <a:t> موضوع التطوير التنظيمي اليوم بأهمية كبيرة باعتباره عملية مقصودة لتطوير إمكانيات المؤسسة وقدرات الأفراد ومهاراتهم من أجل تمكينها من التكيف مع التكنولوجيا الحديثة ومواجهة التحديات </a:t>
            </a:r>
            <a:r>
              <a:rPr lang="ar-JO" b="0" i="0" dirty="0">
                <a:solidFill>
                  <a:srgbClr val="333333"/>
                </a:solidFill>
                <a:effectLst/>
                <a:latin typeface="Alexandria Light" pitchFamily="2" charset="-78"/>
                <a:cs typeface="Alexandria Light" pitchFamily="2" charset="-78"/>
              </a:rPr>
              <a:t>المتنوعة</a:t>
            </a:r>
            <a:r>
              <a:rPr lang="ar-YE" b="0" i="0" dirty="0">
                <a:solidFill>
                  <a:srgbClr val="333333"/>
                </a:solidFill>
                <a:effectLst/>
                <a:latin typeface="Alexandria Light" pitchFamily="2" charset="-78"/>
                <a:cs typeface="Alexandria Light" pitchFamily="2" charset="-78"/>
              </a:rPr>
              <a:t> والمساهمة في رفع مستوى الأداء، بما يساعدها على تنفيذ خططها وتحقيق أهدافها. على اعتبار التطوير التنظيمي أداة حتمية لمواكبة هذه التغيرات حيث يساهم في نجاح المؤسسة حتى تستطيع البقاء وال</a:t>
            </a:r>
            <a:r>
              <a:rPr lang="ar-JO" b="0" i="0" dirty="0">
                <a:solidFill>
                  <a:srgbClr val="333333"/>
                </a:solidFill>
                <a:effectLst/>
                <a:latin typeface="Alexandria Light" pitchFamily="2" charset="-78"/>
                <a:cs typeface="Alexandria Light" pitchFamily="2" charset="-78"/>
              </a:rPr>
              <a:t>ا</a:t>
            </a:r>
            <a:r>
              <a:rPr lang="ar-YE" b="0" i="0" dirty="0">
                <a:solidFill>
                  <a:srgbClr val="333333"/>
                </a:solidFill>
                <a:effectLst/>
                <a:latin typeface="Alexandria Light" pitchFamily="2" charset="-78"/>
                <a:cs typeface="Alexandria Light" pitchFamily="2" charset="-78"/>
              </a:rPr>
              <a:t>ستمرارية </a:t>
            </a:r>
            <a:r>
              <a:rPr lang="ar-JO" b="0" i="0" dirty="0">
                <a:solidFill>
                  <a:srgbClr val="333333"/>
                </a:solidFill>
                <a:effectLst/>
                <a:latin typeface="Alexandria Light" pitchFamily="2" charset="-78"/>
                <a:cs typeface="Alexandria Light" pitchFamily="2" charset="-78"/>
              </a:rPr>
              <a:t>وتحقيق أهدافها الاستراتيجية وتحقيق الاتصال الفعال وبناء علاقات إيجابية بين العاملين في المنظمة.</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43316"/>
    </mc:Choice>
    <mc:Fallback xmlns="">
      <p:transition spd="slow" advTm="1433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4C3220-9EB8-6904-EF30-03C04D3D2E50}"/>
              </a:ext>
            </a:extLst>
          </p:cNvPr>
          <p:cNvSpPr txBox="1"/>
          <p:nvPr/>
        </p:nvSpPr>
        <p:spPr>
          <a:xfrm>
            <a:off x="1486855" y="1021016"/>
            <a:ext cx="9448714"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الرابعة </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التطوير والتطوير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أنشطة وعمليات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التطوير والتغيير</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أهداف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خطوات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أساليب التطوير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محاور التطوير التنظيمي.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D84F5A7E-C882-EC2F-56F6-B0FC494750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9411" y="2184069"/>
            <a:ext cx="3105150" cy="3318097"/>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83644"/>
    </mc:Choice>
    <mc:Fallback xmlns="">
      <p:transition spd="slow" advTm="836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r>
              <a:rPr lang="en-US" sz="1600" dirty="0">
                <a:solidFill>
                  <a:schemeClr val="tx1"/>
                </a:solidFill>
                <a:effectLst/>
                <a:latin typeface="Alexandria Light" pitchFamily="2" charset="-78"/>
                <a:ea typeface="Simplified Arabic" panose="02020603050405020304" pitchFamily="18" charset="-78"/>
                <a:cs typeface="Alexandria Light" pitchFamily="2" charset="-78"/>
                <a:hlinkClick r:id="rId2"/>
              </a:rPr>
              <a:t>https://www.facebook.com/EdaraElmWFan/posts/1826432664074483/</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r>
              <a:rPr lang="en-US" sz="1800" u="sng" kern="0" dirty="0">
                <a:solidFill>
                  <a:srgbClr val="000000"/>
                </a:solidFill>
                <a:effectLst/>
                <a:latin typeface="Noto Sans Kufi Arabic"/>
                <a:ea typeface="Times New Roman" panose="02020603050405020304" pitchFamily="18" charset="0"/>
                <a:cs typeface="Times New Roman" panose="02020603050405020304" pitchFamily="18" charset="0"/>
                <a:hlinkClick r:id="rId3"/>
              </a:rPr>
              <a:t>https://www.almrsal.com/post/409666</a:t>
            </a:r>
            <a:endParaRPr lang="ar-JO" sz="1800" u="sng" kern="0" dirty="0">
              <a:solidFill>
                <a:srgbClr val="000000"/>
              </a:solidFill>
              <a:effectLst/>
              <a:latin typeface="Noto Sans Kufi Arabic"/>
              <a:ea typeface="Times New Roman" panose="02020603050405020304" pitchFamily="18"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r>
              <a:rPr lang="en-US" sz="1600" dirty="0">
                <a:solidFill>
                  <a:schemeClr val="tx1"/>
                </a:solidFill>
                <a:latin typeface="Alexandria Light" pitchFamily="2" charset="-78"/>
                <a:cs typeface="Alexandria Light" pitchFamily="2" charset="-78"/>
                <a:hlinkClick r:id="rId4"/>
              </a:rPr>
              <a:t>https://blog.baaeed.com/organizational-development/</a:t>
            </a:r>
            <a:endParaRPr lang="ar-JO" sz="1600" dirty="0">
              <a:solidFill>
                <a:schemeClr val="tx1"/>
              </a:solidFill>
              <a:latin typeface="Alexandria Light" pitchFamily="2" charset="-78"/>
              <a:cs typeface="Alexandria Light" pitchFamily="2" charset="-78"/>
            </a:endParaRPr>
          </a:p>
          <a:p>
            <a:r>
              <a:rPr lang="en-US" sz="1800" u="sng" kern="100" dirty="0">
                <a:solidFill>
                  <a:srgbClr val="0563C1"/>
                </a:solidFill>
                <a:effectLst/>
                <a:latin typeface="Alexandria Light" pitchFamily="2" charset="-78"/>
                <a:ea typeface="Calibri" panose="020F0502020204030204" pitchFamily="34" charset="0"/>
                <a:cs typeface="Arial" panose="020B0604020202020204" pitchFamily="34" charset="0"/>
                <a:hlinkClick r:id="rId4"/>
              </a:rPr>
              <a:t>https://blog.baaeed.com/organizational-development</a:t>
            </a:r>
            <a:r>
              <a:rPr lang="ar-SA" sz="1800" u="sng" kern="100" dirty="0">
                <a:solidFill>
                  <a:srgbClr val="0563C1"/>
                </a:solidFill>
                <a:effectLst/>
                <a:latin typeface="Calibri" panose="020F0502020204030204" pitchFamily="34" charset="0"/>
                <a:ea typeface="Calibri" panose="020F0502020204030204" pitchFamily="34" charset="0"/>
                <a:cs typeface="Alexandria Light" pitchFamily="2" charset="-78"/>
                <a:hlinkClick r:id="rId4"/>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علي، محمد (2020). </a:t>
            </a:r>
            <a:r>
              <a:rPr lang="ar-YE" sz="1600" b="0" i="0" dirty="0">
                <a:solidFill>
                  <a:srgbClr val="333333"/>
                </a:solidFill>
                <a:effectLst/>
                <a:latin typeface="Noto Naskh Arabic"/>
              </a:rPr>
              <a:t>احتراف التطوير التنظيمي</a:t>
            </a:r>
            <a:endParaRPr lang="ar-JO" sz="1600" b="0" i="0" dirty="0">
              <a:solidFill>
                <a:srgbClr val="333333"/>
              </a:solidFill>
              <a:effectLst/>
              <a:latin typeface="Noto Naskh Arabic"/>
            </a:endParaRPr>
          </a:p>
          <a:p>
            <a:pPr algn="r" rtl="1"/>
            <a:r>
              <a:rPr lang="ar-JO" sz="1600" dirty="0">
                <a:solidFill>
                  <a:srgbClr val="333333"/>
                </a:solidFill>
                <a:latin typeface="Noto Naskh Arabic"/>
                <a:cs typeface="Alexandria Light" pitchFamily="2" charset="-78"/>
              </a:rPr>
              <a:t>شهاب، فادية (2014). التطزير التنظيمي القواعد النظرية والمارسات التطبيقية: الأكاديميون للنشر والتوزيع: عمّان.</a:t>
            </a:r>
            <a:endParaRPr lang="ar-JO" sz="1600" dirty="0">
              <a:solidFill>
                <a:schemeClr val="tx1"/>
              </a:solidFill>
              <a:latin typeface="Alexandria Light" pitchFamily="2" charset="-78"/>
              <a:cs typeface="Alexandria Light" pitchFamily="2" charset="-78"/>
            </a:endParaRPr>
          </a:p>
          <a:p>
            <a:pPr algn="r"/>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33107"/>
    </mc:Choice>
    <mc:Fallback xmlns="">
      <p:transition spd="slow" advTm="331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101"/>
    </mc:Choice>
    <mc:Fallback xmlns="">
      <p:transition spd="slow" advTm="4410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2DF73AF-F5DC-4744-AE1D-62CA39208DA2}">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5AF2F740-7575-41B0-A203-13C53345A1D0}">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E8FBBFCD-BB57-4ED3-BE19-7567A04976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2130</TotalTime>
  <Words>3791</Words>
  <Application>Microsoft Office PowerPoint</Application>
  <PresentationFormat>Widescreen</PresentationFormat>
  <Paragraphs>418</Paragraphs>
  <Slides>40</Slides>
  <Notes>7</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405</cp:revision>
  <dcterms:created xsi:type="dcterms:W3CDTF">2023-04-29T09:08:00Z</dcterms:created>
  <dcterms:modified xsi:type="dcterms:W3CDTF">2025-07-03T09:12:26Z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