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04B1CF-DC51-4A04-BA5A-5D2EBCC378F0}" type="doc">
      <dgm:prSet loTypeId="urn:microsoft.com/office/officeart/2005/8/layout/radial1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492548E-3D32-4920-A8A1-D0F37062AF23}">
      <dgm:prSet phldrT="[Text]" custT="1"/>
      <dgm:spPr/>
      <dgm:t>
        <a:bodyPr/>
        <a:lstStyle/>
        <a:p>
          <a:r>
            <a:rPr lang="en-US" sz="2800" dirty="0"/>
            <a:t>Group</a:t>
          </a:r>
        </a:p>
        <a:p>
          <a:r>
            <a:rPr lang="en-US" sz="2800" dirty="0"/>
            <a:t>Performance</a:t>
          </a:r>
        </a:p>
      </dgm:t>
    </dgm:pt>
    <dgm:pt modelId="{21418B45-72F4-4EC1-BB85-34DFA43ED852}" type="parTrans" cxnId="{2D5F50DE-DC77-42FD-A267-92E939C9FC09}">
      <dgm:prSet/>
      <dgm:spPr/>
      <dgm:t>
        <a:bodyPr/>
        <a:lstStyle/>
        <a:p>
          <a:endParaRPr lang="en-US"/>
        </a:p>
      </dgm:t>
    </dgm:pt>
    <dgm:pt modelId="{14461D03-F61B-4A70-A39C-66795149A17F}" type="sibTrans" cxnId="{2D5F50DE-DC77-42FD-A267-92E939C9FC09}">
      <dgm:prSet/>
      <dgm:spPr/>
      <dgm:t>
        <a:bodyPr/>
        <a:lstStyle/>
        <a:p>
          <a:endParaRPr lang="en-US"/>
        </a:p>
      </dgm:t>
    </dgm:pt>
    <dgm:pt modelId="{9FD0B342-363A-4158-8B1D-1D8E3B8EBF07}">
      <dgm:prSet phldrT="[Text]"/>
      <dgm:spPr/>
      <dgm:t>
        <a:bodyPr/>
        <a:lstStyle/>
        <a:p>
          <a:r>
            <a:rPr lang="en-US" dirty="0"/>
            <a:t>Norms</a:t>
          </a:r>
        </a:p>
      </dgm:t>
    </dgm:pt>
    <dgm:pt modelId="{CC5F8B0A-941F-4E02-AE0A-C87F7EF68B65}" type="parTrans" cxnId="{EC59618F-5B6E-4A52-9A22-21D71FB4F7CA}">
      <dgm:prSet/>
      <dgm:spPr/>
      <dgm:t>
        <a:bodyPr/>
        <a:lstStyle/>
        <a:p>
          <a:endParaRPr lang="en-US"/>
        </a:p>
      </dgm:t>
    </dgm:pt>
    <dgm:pt modelId="{D4F16AA7-D49D-4669-9EE7-CF77DC38AE91}" type="sibTrans" cxnId="{EC59618F-5B6E-4A52-9A22-21D71FB4F7CA}">
      <dgm:prSet/>
      <dgm:spPr/>
      <dgm:t>
        <a:bodyPr/>
        <a:lstStyle/>
        <a:p>
          <a:endParaRPr lang="en-US"/>
        </a:p>
      </dgm:t>
    </dgm:pt>
    <dgm:pt modelId="{1D715D61-D8AD-43F2-A1ED-72849D94CD88}">
      <dgm:prSet phldrT="[Text]"/>
      <dgm:spPr/>
      <dgm:t>
        <a:bodyPr/>
        <a:lstStyle/>
        <a:p>
          <a:r>
            <a:rPr lang="en-US" dirty="0"/>
            <a:t>Status</a:t>
          </a:r>
        </a:p>
      </dgm:t>
    </dgm:pt>
    <dgm:pt modelId="{EE5BEEB6-1E0A-4F4B-BA09-F2B7DB9F55AE}" type="parTrans" cxnId="{697AA1FE-CFC0-4FFB-80B8-8D5766A0B3E1}">
      <dgm:prSet/>
      <dgm:spPr/>
      <dgm:t>
        <a:bodyPr/>
        <a:lstStyle/>
        <a:p>
          <a:endParaRPr lang="en-US"/>
        </a:p>
      </dgm:t>
    </dgm:pt>
    <dgm:pt modelId="{94507736-4058-4D85-A0A9-F3E1EE8E1953}" type="sibTrans" cxnId="{697AA1FE-CFC0-4FFB-80B8-8D5766A0B3E1}">
      <dgm:prSet/>
      <dgm:spPr/>
      <dgm:t>
        <a:bodyPr/>
        <a:lstStyle/>
        <a:p>
          <a:endParaRPr lang="en-US"/>
        </a:p>
      </dgm:t>
    </dgm:pt>
    <dgm:pt modelId="{0A8CCC4A-A0E9-4143-906E-D8D06D1A7D41}">
      <dgm:prSet phldrT="[Text]"/>
      <dgm:spPr/>
      <dgm:t>
        <a:bodyPr/>
        <a:lstStyle/>
        <a:p>
          <a:r>
            <a:rPr lang="en-US" dirty="0"/>
            <a:t>Size</a:t>
          </a:r>
        </a:p>
      </dgm:t>
    </dgm:pt>
    <dgm:pt modelId="{5D6F07AD-794C-44C3-BE14-12F2DE7F8A4C}" type="parTrans" cxnId="{12A331A1-97C7-4160-BE2B-E7750C9A5468}">
      <dgm:prSet/>
      <dgm:spPr/>
      <dgm:t>
        <a:bodyPr/>
        <a:lstStyle/>
        <a:p>
          <a:endParaRPr lang="en-US"/>
        </a:p>
      </dgm:t>
    </dgm:pt>
    <dgm:pt modelId="{701822B1-D851-4505-9E6F-D3B82CAC3E34}" type="sibTrans" cxnId="{12A331A1-97C7-4160-BE2B-E7750C9A5468}">
      <dgm:prSet/>
      <dgm:spPr/>
      <dgm:t>
        <a:bodyPr/>
        <a:lstStyle/>
        <a:p>
          <a:endParaRPr lang="en-US"/>
        </a:p>
      </dgm:t>
    </dgm:pt>
    <dgm:pt modelId="{1736A86A-2513-482F-9E59-88B8D8E716EF}">
      <dgm:prSet phldrT="[Text]"/>
      <dgm:spPr/>
      <dgm:t>
        <a:bodyPr/>
        <a:lstStyle/>
        <a:p>
          <a:r>
            <a:rPr lang="en-US" dirty="0"/>
            <a:t>Roles</a:t>
          </a:r>
        </a:p>
      </dgm:t>
    </dgm:pt>
    <dgm:pt modelId="{763F227E-84AC-4C63-B8F2-0FC02D46490F}" type="parTrans" cxnId="{DB0F84AD-B7CD-42EB-9CDF-68DBB3E7E3E7}">
      <dgm:prSet/>
      <dgm:spPr/>
      <dgm:t>
        <a:bodyPr/>
        <a:lstStyle/>
        <a:p>
          <a:endParaRPr lang="en-US"/>
        </a:p>
      </dgm:t>
    </dgm:pt>
    <dgm:pt modelId="{A19560C5-D842-43E0-940A-6D449A0203DD}" type="sibTrans" cxnId="{DB0F84AD-B7CD-42EB-9CDF-68DBB3E7E3E7}">
      <dgm:prSet/>
      <dgm:spPr/>
      <dgm:t>
        <a:bodyPr/>
        <a:lstStyle/>
        <a:p>
          <a:endParaRPr lang="en-US"/>
        </a:p>
      </dgm:t>
    </dgm:pt>
    <dgm:pt modelId="{52C4FFC8-A5F1-4C72-9860-8A130D562E47}">
      <dgm:prSet phldrT="[Text]"/>
      <dgm:spPr/>
      <dgm:t>
        <a:bodyPr/>
        <a:lstStyle/>
        <a:p>
          <a:r>
            <a:rPr lang="en-US"/>
            <a:t>Cohesiveness</a:t>
          </a:r>
          <a:endParaRPr lang="en-US" dirty="0"/>
        </a:p>
      </dgm:t>
    </dgm:pt>
    <dgm:pt modelId="{24ABC5BE-94B0-4794-866D-D73D242AF973}" type="parTrans" cxnId="{FFFA9BA6-A0A2-428B-9D5A-FD9AE585FCA3}">
      <dgm:prSet/>
      <dgm:spPr/>
      <dgm:t>
        <a:bodyPr/>
        <a:lstStyle/>
        <a:p>
          <a:endParaRPr lang="en-US"/>
        </a:p>
      </dgm:t>
    </dgm:pt>
    <dgm:pt modelId="{2EC83AE4-A1DE-4FD1-95CB-454DEF22BBBA}" type="sibTrans" cxnId="{FFFA9BA6-A0A2-428B-9D5A-FD9AE585FCA3}">
      <dgm:prSet/>
      <dgm:spPr/>
      <dgm:t>
        <a:bodyPr/>
        <a:lstStyle/>
        <a:p>
          <a:endParaRPr lang="en-US"/>
        </a:p>
      </dgm:t>
    </dgm:pt>
    <dgm:pt modelId="{AC4283D6-380E-4065-AA29-4CF36A4B955C}" type="pres">
      <dgm:prSet presAssocID="{4404B1CF-DC51-4A04-BA5A-5D2EBCC378F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7311E5E-2759-4037-B622-61007029CCAA}" type="pres">
      <dgm:prSet presAssocID="{7492548E-3D32-4920-A8A1-D0F37062AF23}" presName="centerShape" presStyleLbl="node0" presStyleIdx="0" presStyleCnt="1" custScaleX="191768" custScaleY="120738"/>
      <dgm:spPr/>
      <dgm:t>
        <a:bodyPr/>
        <a:lstStyle/>
        <a:p>
          <a:endParaRPr lang="en-US"/>
        </a:p>
      </dgm:t>
    </dgm:pt>
    <dgm:pt modelId="{860390C3-767D-4D3C-8BE1-D75D3D8CCD35}" type="pres">
      <dgm:prSet presAssocID="{CC5F8B0A-941F-4E02-AE0A-C87F7EF68B65}" presName="Name9" presStyleLbl="parChTrans1D2" presStyleIdx="0" presStyleCnt="5"/>
      <dgm:spPr/>
      <dgm:t>
        <a:bodyPr/>
        <a:lstStyle/>
        <a:p>
          <a:endParaRPr lang="en-US"/>
        </a:p>
      </dgm:t>
    </dgm:pt>
    <dgm:pt modelId="{8094D0AC-B051-4CCC-B2C8-245AD6715B2B}" type="pres">
      <dgm:prSet presAssocID="{CC5F8B0A-941F-4E02-AE0A-C87F7EF68B6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1314F31C-F052-4416-BFEA-4DFB486BA72F}" type="pres">
      <dgm:prSet presAssocID="{9FD0B342-363A-4158-8B1D-1D8E3B8EBF0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B4460D-C67E-4BD5-8C40-25BA92B1F9EA}" type="pres">
      <dgm:prSet presAssocID="{EE5BEEB6-1E0A-4F4B-BA09-F2B7DB9F55AE}" presName="Name9" presStyleLbl="parChTrans1D2" presStyleIdx="1" presStyleCnt="5"/>
      <dgm:spPr/>
      <dgm:t>
        <a:bodyPr/>
        <a:lstStyle/>
        <a:p>
          <a:endParaRPr lang="en-US"/>
        </a:p>
      </dgm:t>
    </dgm:pt>
    <dgm:pt modelId="{A2F483A4-B90B-46D3-9E8C-42F93C0A1580}" type="pres">
      <dgm:prSet presAssocID="{EE5BEEB6-1E0A-4F4B-BA09-F2B7DB9F55AE}" presName="connTx" presStyleLbl="parChTrans1D2" presStyleIdx="1" presStyleCnt="5"/>
      <dgm:spPr/>
      <dgm:t>
        <a:bodyPr/>
        <a:lstStyle/>
        <a:p>
          <a:endParaRPr lang="en-US"/>
        </a:p>
      </dgm:t>
    </dgm:pt>
    <dgm:pt modelId="{43984514-D356-4512-967F-AACAA62FD49F}" type="pres">
      <dgm:prSet presAssocID="{1D715D61-D8AD-43F2-A1ED-72849D94CD88}" presName="node" presStyleLbl="node1" presStyleIdx="1" presStyleCnt="5" custRadScaleRad="148240" custRadScaleInc="-428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ABB4F1-B2F6-4079-A875-69831F713FB3}" type="pres">
      <dgm:prSet presAssocID="{5D6F07AD-794C-44C3-BE14-12F2DE7F8A4C}" presName="Name9" presStyleLbl="parChTrans1D2" presStyleIdx="2" presStyleCnt="5"/>
      <dgm:spPr/>
      <dgm:t>
        <a:bodyPr/>
        <a:lstStyle/>
        <a:p>
          <a:endParaRPr lang="en-US"/>
        </a:p>
      </dgm:t>
    </dgm:pt>
    <dgm:pt modelId="{F9D65B50-452C-4439-A1FD-45D30033E8F0}" type="pres">
      <dgm:prSet presAssocID="{5D6F07AD-794C-44C3-BE14-12F2DE7F8A4C}" presName="connTx" presStyleLbl="parChTrans1D2" presStyleIdx="2" presStyleCnt="5"/>
      <dgm:spPr/>
      <dgm:t>
        <a:bodyPr/>
        <a:lstStyle/>
        <a:p>
          <a:endParaRPr lang="en-US"/>
        </a:p>
      </dgm:t>
    </dgm:pt>
    <dgm:pt modelId="{D53ED91B-FE8F-4372-9655-BC21D343B4C5}" type="pres">
      <dgm:prSet presAssocID="{0A8CCC4A-A0E9-4143-906E-D8D06D1A7D41}" presName="node" presStyleLbl="node1" presStyleIdx="2" presStyleCnt="5" custScaleX="97519" custRadScaleRad="135407" custRadScaleInc="-532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A50DFF-37F8-4790-A295-F5D3BA6F9DCA}" type="pres">
      <dgm:prSet presAssocID="{24ABC5BE-94B0-4794-866D-D73D242AF973}" presName="Name9" presStyleLbl="parChTrans1D2" presStyleIdx="3" presStyleCnt="5"/>
      <dgm:spPr/>
      <dgm:t>
        <a:bodyPr/>
        <a:lstStyle/>
        <a:p>
          <a:endParaRPr lang="en-US"/>
        </a:p>
      </dgm:t>
    </dgm:pt>
    <dgm:pt modelId="{35847E94-A020-4173-8E24-F92FA1396DF8}" type="pres">
      <dgm:prSet presAssocID="{24ABC5BE-94B0-4794-866D-D73D242AF973}" presName="connTx" presStyleLbl="parChTrans1D2" presStyleIdx="3" presStyleCnt="5"/>
      <dgm:spPr/>
      <dgm:t>
        <a:bodyPr/>
        <a:lstStyle/>
        <a:p>
          <a:endParaRPr lang="en-US"/>
        </a:p>
      </dgm:t>
    </dgm:pt>
    <dgm:pt modelId="{30109B2A-79AD-4376-9DB7-8491AF6A75CA}" type="pres">
      <dgm:prSet presAssocID="{52C4FFC8-A5F1-4C72-9860-8A130D562E47}" presName="node" presStyleLbl="node1" presStyleIdx="3" presStyleCnt="5" custScaleX="152327" custRadScaleRad="141187" custRadScaleInc="629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0D8332-5147-40F9-8AA1-0C68A58FEAA3}" type="pres">
      <dgm:prSet presAssocID="{763F227E-84AC-4C63-B8F2-0FC02D46490F}" presName="Name9" presStyleLbl="parChTrans1D2" presStyleIdx="4" presStyleCnt="5"/>
      <dgm:spPr/>
      <dgm:t>
        <a:bodyPr/>
        <a:lstStyle/>
        <a:p>
          <a:endParaRPr lang="en-US"/>
        </a:p>
      </dgm:t>
    </dgm:pt>
    <dgm:pt modelId="{5677E56A-1BBA-45F0-9F76-362F582D2D4A}" type="pres">
      <dgm:prSet presAssocID="{763F227E-84AC-4C63-B8F2-0FC02D46490F}" presName="connTx" presStyleLbl="parChTrans1D2" presStyleIdx="4" presStyleCnt="5"/>
      <dgm:spPr/>
      <dgm:t>
        <a:bodyPr/>
        <a:lstStyle/>
        <a:p>
          <a:endParaRPr lang="en-US"/>
        </a:p>
      </dgm:t>
    </dgm:pt>
    <dgm:pt modelId="{74826E72-4F0A-4D77-80EA-21CF89CD0DE0}" type="pres">
      <dgm:prSet presAssocID="{1736A86A-2513-482F-9E59-88B8D8E716EF}" presName="node" presStyleLbl="node1" presStyleIdx="4" presStyleCnt="5" custRadScaleRad="151449" custRadScaleInc="311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59618F-5B6E-4A52-9A22-21D71FB4F7CA}" srcId="{7492548E-3D32-4920-A8A1-D0F37062AF23}" destId="{9FD0B342-363A-4158-8B1D-1D8E3B8EBF07}" srcOrd="0" destOrd="0" parTransId="{CC5F8B0A-941F-4E02-AE0A-C87F7EF68B65}" sibTransId="{D4F16AA7-D49D-4669-9EE7-CF77DC38AE91}"/>
    <dgm:cxn modelId="{D7CFC80A-AAA8-48DF-BFA0-C9894F1DBD30}" type="presOf" srcId="{CC5F8B0A-941F-4E02-AE0A-C87F7EF68B65}" destId="{860390C3-767D-4D3C-8BE1-D75D3D8CCD35}" srcOrd="0" destOrd="0" presId="urn:microsoft.com/office/officeart/2005/8/layout/radial1"/>
    <dgm:cxn modelId="{A00B4128-A8CE-429C-BC76-0CBD520F40A0}" type="presOf" srcId="{52C4FFC8-A5F1-4C72-9860-8A130D562E47}" destId="{30109B2A-79AD-4376-9DB7-8491AF6A75CA}" srcOrd="0" destOrd="0" presId="urn:microsoft.com/office/officeart/2005/8/layout/radial1"/>
    <dgm:cxn modelId="{F2C635C0-B906-413D-AF2B-CC13983CFCDD}" type="presOf" srcId="{763F227E-84AC-4C63-B8F2-0FC02D46490F}" destId="{F40D8332-5147-40F9-8AA1-0C68A58FEAA3}" srcOrd="0" destOrd="0" presId="urn:microsoft.com/office/officeart/2005/8/layout/radial1"/>
    <dgm:cxn modelId="{CE5C0777-35F7-4D07-867B-DC816F1AB0F7}" type="presOf" srcId="{4404B1CF-DC51-4A04-BA5A-5D2EBCC378F0}" destId="{AC4283D6-380E-4065-AA29-4CF36A4B955C}" srcOrd="0" destOrd="0" presId="urn:microsoft.com/office/officeart/2005/8/layout/radial1"/>
    <dgm:cxn modelId="{FD273C18-D7EF-4C6D-98D1-8467D6091AB3}" type="presOf" srcId="{7492548E-3D32-4920-A8A1-D0F37062AF23}" destId="{F7311E5E-2759-4037-B622-61007029CCAA}" srcOrd="0" destOrd="0" presId="urn:microsoft.com/office/officeart/2005/8/layout/radial1"/>
    <dgm:cxn modelId="{2D5F50DE-DC77-42FD-A267-92E939C9FC09}" srcId="{4404B1CF-DC51-4A04-BA5A-5D2EBCC378F0}" destId="{7492548E-3D32-4920-A8A1-D0F37062AF23}" srcOrd="0" destOrd="0" parTransId="{21418B45-72F4-4EC1-BB85-34DFA43ED852}" sibTransId="{14461D03-F61B-4A70-A39C-66795149A17F}"/>
    <dgm:cxn modelId="{3C20555F-4716-4338-BF62-F15B7DCE42D8}" type="presOf" srcId="{1D715D61-D8AD-43F2-A1ED-72849D94CD88}" destId="{43984514-D356-4512-967F-AACAA62FD49F}" srcOrd="0" destOrd="0" presId="urn:microsoft.com/office/officeart/2005/8/layout/radial1"/>
    <dgm:cxn modelId="{D9C9F74B-F4AF-441B-828E-80E4857CC569}" type="presOf" srcId="{9FD0B342-363A-4158-8B1D-1D8E3B8EBF07}" destId="{1314F31C-F052-4416-BFEA-4DFB486BA72F}" srcOrd="0" destOrd="0" presId="urn:microsoft.com/office/officeart/2005/8/layout/radial1"/>
    <dgm:cxn modelId="{A3570841-DCC4-4519-B011-BF676C600F18}" type="presOf" srcId="{5D6F07AD-794C-44C3-BE14-12F2DE7F8A4C}" destId="{F9D65B50-452C-4439-A1FD-45D30033E8F0}" srcOrd="1" destOrd="0" presId="urn:microsoft.com/office/officeart/2005/8/layout/radial1"/>
    <dgm:cxn modelId="{94CC078E-8FAE-4754-80AB-8BCD91DD5A3B}" type="presOf" srcId="{EE5BEEB6-1E0A-4F4B-BA09-F2B7DB9F55AE}" destId="{A2F483A4-B90B-46D3-9E8C-42F93C0A1580}" srcOrd="1" destOrd="0" presId="urn:microsoft.com/office/officeart/2005/8/layout/radial1"/>
    <dgm:cxn modelId="{12A331A1-97C7-4160-BE2B-E7750C9A5468}" srcId="{7492548E-3D32-4920-A8A1-D0F37062AF23}" destId="{0A8CCC4A-A0E9-4143-906E-D8D06D1A7D41}" srcOrd="2" destOrd="0" parTransId="{5D6F07AD-794C-44C3-BE14-12F2DE7F8A4C}" sibTransId="{701822B1-D851-4505-9E6F-D3B82CAC3E34}"/>
    <dgm:cxn modelId="{826EC0D6-8D12-4E4C-AD03-12AE836F67C6}" type="presOf" srcId="{EE5BEEB6-1E0A-4F4B-BA09-F2B7DB9F55AE}" destId="{9DB4460D-C67E-4BD5-8C40-25BA92B1F9EA}" srcOrd="0" destOrd="0" presId="urn:microsoft.com/office/officeart/2005/8/layout/radial1"/>
    <dgm:cxn modelId="{EFE11E2A-A786-4C8E-A9CD-F537A3F57687}" type="presOf" srcId="{763F227E-84AC-4C63-B8F2-0FC02D46490F}" destId="{5677E56A-1BBA-45F0-9F76-362F582D2D4A}" srcOrd="1" destOrd="0" presId="urn:microsoft.com/office/officeart/2005/8/layout/radial1"/>
    <dgm:cxn modelId="{FFFA9BA6-A0A2-428B-9D5A-FD9AE585FCA3}" srcId="{7492548E-3D32-4920-A8A1-D0F37062AF23}" destId="{52C4FFC8-A5F1-4C72-9860-8A130D562E47}" srcOrd="3" destOrd="0" parTransId="{24ABC5BE-94B0-4794-866D-D73D242AF973}" sibTransId="{2EC83AE4-A1DE-4FD1-95CB-454DEF22BBBA}"/>
    <dgm:cxn modelId="{BECB5CC9-3814-4770-985F-C1CE896A9B41}" type="presOf" srcId="{CC5F8B0A-941F-4E02-AE0A-C87F7EF68B65}" destId="{8094D0AC-B051-4CCC-B2C8-245AD6715B2B}" srcOrd="1" destOrd="0" presId="urn:microsoft.com/office/officeart/2005/8/layout/radial1"/>
    <dgm:cxn modelId="{DB0F84AD-B7CD-42EB-9CDF-68DBB3E7E3E7}" srcId="{7492548E-3D32-4920-A8A1-D0F37062AF23}" destId="{1736A86A-2513-482F-9E59-88B8D8E716EF}" srcOrd="4" destOrd="0" parTransId="{763F227E-84AC-4C63-B8F2-0FC02D46490F}" sibTransId="{A19560C5-D842-43E0-940A-6D449A0203DD}"/>
    <dgm:cxn modelId="{63A97992-CA15-49BE-9CF1-A46B80B99E73}" type="presOf" srcId="{0A8CCC4A-A0E9-4143-906E-D8D06D1A7D41}" destId="{D53ED91B-FE8F-4372-9655-BC21D343B4C5}" srcOrd="0" destOrd="0" presId="urn:microsoft.com/office/officeart/2005/8/layout/radial1"/>
    <dgm:cxn modelId="{697AA1FE-CFC0-4FFB-80B8-8D5766A0B3E1}" srcId="{7492548E-3D32-4920-A8A1-D0F37062AF23}" destId="{1D715D61-D8AD-43F2-A1ED-72849D94CD88}" srcOrd="1" destOrd="0" parTransId="{EE5BEEB6-1E0A-4F4B-BA09-F2B7DB9F55AE}" sibTransId="{94507736-4058-4D85-A0A9-F3E1EE8E1953}"/>
    <dgm:cxn modelId="{1ECDF033-52A5-4420-92E5-9D36EDDD41B3}" type="presOf" srcId="{1736A86A-2513-482F-9E59-88B8D8E716EF}" destId="{74826E72-4F0A-4D77-80EA-21CF89CD0DE0}" srcOrd="0" destOrd="0" presId="urn:microsoft.com/office/officeart/2005/8/layout/radial1"/>
    <dgm:cxn modelId="{75B97B7F-8E5F-480C-BD61-BE63C5BA278D}" type="presOf" srcId="{5D6F07AD-794C-44C3-BE14-12F2DE7F8A4C}" destId="{38ABB4F1-B2F6-4079-A875-69831F713FB3}" srcOrd="0" destOrd="0" presId="urn:microsoft.com/office/officeart/2005/8/layout/radial1"/>
    <dgm:cxn modelId="{1C981A4E-E719-4AAD-BE9F-7EB8CE8E9D6A}" type="presOf" srcId="{24ABC5BE-94B0-4794-866D-D73D242AF973}" destId="{35847E94-A020-4173-8E24-F92FA1396DF8}" srcOrd="1" destOrd="0" presId="urn:microsoft.com/office/officeart/2005/8/layout/radial1"/>
    <dgm:cxn modelId="{04C33277-64AF-4C90-8241-80FD955F5502}" type="presOf" srcId="{24ABC5BE-94B0-4794-866D-D73D242AF973}" destId="{3CA50DFF-37F8-4790-A295-F5D3BA6F9DCA}" srcOrd="0" destOrd="0" presId="urn:microsoft.com/office/officeart/2005/8/layout/radial1"/>
    <dgm:cxn modelId="{4CB9321F-28D5-4C42-B67B-C77069807CDA}" type="presParOf" srcId="{AC4283D6-380E-4065-AA29-4CF36A4B955C}" destId="{F7311E5E-2759-4037-B622-61007029CCAA}" srcOrd="0" destOrd="0" presId="urn:microsoft.com/office/officeart/2005/8/layout/radial1"/>
    <dgm:cxn modelId="{69DBD92B-6BBD-44A8-8BC9-D119128AEB28}" type="presParOf" srcId="{AC4283D6-380E-4065-AA29-4CF36A4B955C}" destId="{860390C3-767D-4D3C-8BE1-D75D3D8CCD35}" srcOrd="1" destOrd="0" presId="urn:microsoft.com/office/officeart/2005/8/layout/radial1"/>
    <dgm:cxn modelId="{E9A82B14-202D-4902-AAC7-93FEB04F4CFB}" type="presParOf" srcId="{860390C3-767D-4D3C-8BE1-D75D3D8CCD35}" destId="{8094D0AC-B051-4CCC-B2C8-245AD6715B2B}" srcOrd="0" destOrd="0" presId="urn:microsoft.com/office/officeart/2005/8/layout/radial1"/>
    <dgm:cxn modelId="{7EB83CB3-5E50-495E-A5EC-B1802BC7AC7F}" type="presParOf" srcId="{AC4283D6-380E-4065-AA29-4CF36A4B955C}" destId="{1314F31C-F052-4416-BFEA-4DFB486BA72F}" srcOrd="2" destOrd="0" presId="urn:microsoft.com/office/officeart/2005/8/layout/radial1"/>
    <dgm:cxn modelId="{0D23D8AF-4638-4FEC-B027-3BC1C2D31662}" type="presParOf" srcId="{AC4283D6-380E-4065-AA29-4CF36A4B955C}" destId="{9DB4460D-C67E-4BD5-8C40-25BA92B1F9EA}" srcOrd="3" destOrd="0" presId="urn:microsoft.com/office/officeart/2005/8/layout/radial1"/>
    <dgm:cxn modelId="{E24E628E-8EAD-4BC1-82BE-BD1C7263F010}" type="presParOf" srcId="{9DB4460D-C67E-4BD5-8C40-25BA92B1F9EA}" destId="{A2F483A4-B90B-46D3-9E8C-42F93C0A1580}" srcOrd="0" destOrd="0" presId="urn:microsoft.com/office/officeart/2005/8/layout/radial1"/>
    <dgm:cxn modelId="{7A4D53B5-D0B7-4344-B0FA-35272F494E95}" type="presParOf" srcId="{AC4283D6-380E-4065-AA29-4CF36A4B955C}" destId="{43984514-D356-4512-967F-AACAA62FD49F}" srcOrd="4" destOrd="0" presId="urn:microsoft.com/office/officeart/2005/8/layout/radial1"/>
    <dgm:cxn modelId="{27EB49B9-48D9-4B18-BB67-046A015DA78D}" type="presParOf" srcId="{AC4283D6-380E-4065-AA29-4CF36A4B955C}" destId="{38ABB4F1-B2F6-4079-A875-69831F713FB3}" srcOrd="5" destOrd="0" presId="urn:microsoft.com/office/officeart/2005/8/layout/radial1"/>
    <dgm:cxn modelId="{ED07711D-16C9-49A1-88CE-13AEF83E9352}" type="presParOf" srcId="{38ABB4F1-B2F6-4079-A875-69831F713FB3}" destId="{F9D65B50-452C-4439-A1FD-45D30033E8F0}" srcOrd="0" destOrd="0" presId="urn:microsoft.com/office/officeart/2005/8/layout/radial1"/>
    <dgm:cxn modelId="{00A69889-2C7B-40FF-A54D-3389742EDB0F}" type="presParOf" srcId="{AC4283D6-380E-4065-AA29-4CF36A4B955C}" destId="{D53ED91B-FE8F-4372-9655-BC21D343B4C5}" srcOrd="6" destOrd="0" presId="urn:microsoft.com/office/officeart/2005/8/layout/radial1"/>
    <dgm:cxn modelId="{D39C8481-4036-4A96-94F2-BDCE3D13F2C7}" type="presParOf" srcId="{AC4283D6-380E-4065-AA29-4CF36A4B955C}" destId="{3CA50DFF-37F8-4790-A295-F5D3BA6F9DCA}" srcOrd="7" destOrd="0" presId="urn:microsoft.com/office/officeart/2005/8/layout/radial1"/>
    <dgm:cxn modelId="{C2203EA6-6ED6-4834-8D62-703CF46D95D8}" type="presParOf" srcId="{3CA50DFF-37F8-4790-A295-F5D3BA6F9DCA}" destId="{35847E94-A020-4173-8E24-F92FA1396DF8}" srcOrd="0" destOrd="0" presId="urn:microsoft.com/office/officeart/2005/8/layout/radial1"/>
    <dgm:cxn modelId="{7FD3B0A6-6CB9-4CFC-8B99-3389D289F13B}" type="presParOf" srcId="{AC4283D6-380E-4065-AA29-4CF36A4B955C}" destId="{30109B2A-79AD-4376-9DB7-8491AF6A75CA}" srcOrd="8" destOrd="0" presId="urn:microsoft.com/office/officeart/2005/8/layout/radial1"/>
    <dgm:cxn modelId="{1B0CBA19-8DC1-4033-BAF7-EA8097C7A660}" type="presParOf" srcId="{AC4283D6-380E-4065-AA29-4CF36A4B955C}" destId="{F40D8332-5147-40F9-8AA1-0C68A58FEAA3}" srcOrd="9" destOrd="0" presId="urn:microsoft.com/office/officeart/2005/8/layout/radial1"/>
    <dgm:cxn modelId="{A41E8926-6F68-41CC-A06E-CA8BF7B8D4E2}" type="presParOf" srcId="{F40D8332-5147-40F9-8AA1-0C68A58FEAA3}" destId="{5677E56A-1BBA-45F0-9F76-362F582D2D4A}" srcOrd="0" destOrd="0" presId="urn:microsoft.com/office/officeart/2005/8/layout/radial1"/>
    <dgm:cxn modelId="{7A6C677C-1303-439A-8618-A934A0904455}" type="presParOf" srcId="{AC4283D6-380E-4065-AA29-4CF36A4B955C}" destId="{74826E72-4F0A-4D77-80EA-21CF89CD0DE0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311E5E-2759-4037-B622-61007029CCAA}">
      <dsp:nvSpPr>
        <dsp:cNvPr id="0" name=""/>
        <dsp:cNvSpPr/>
      </dsp:nvSpPr>
      <dsp:spPr>
        <a:xfrm>
          <a:off x="2262233" y="1838944"/>
          <a:ext cx="2912141" cy="183349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Group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Performance</a:t>
          </a:r>
        </a:p>
      </dsp:txBody>
      <dsp:txXfrm>
        <a:off x="2688706" y="2107453"/>
        <a:ext cx="2059195" cy="1296479"/>
      </dsp:txXfrm>
    </dsp:sp>
    <dsp:sp modelId="{860390C3-767D-4D3C-8BE1-D75D3D8CCD35}">
      <dsp:nvSpPr>
        <dsp:cNvPr id="0" name=""/>
        <dsp:cNvSpPr/>
      </dsp:nvSpPr>
      <dsp:spPr>
        <a:xfrm rot="16200000">
          <a:off x="3567705" y="1669967"/>
          <a:ext cx="30119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30119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10774" y="1680815"/>
        <a:ext cx="15059" cy="15059"/>
      </dsp:txXfrm>
    </dsp:sp>
    <dsp:sp modelId="{1314F31C-F052-4416-BFEA-4DFB486BA72F}">
      <dsp:nvSpPr>
        <dsp:cNvPr id="0" name=""/>
        <dsp:cNvSpPr/>
      </dsp:nvSpPr>
      <dsp:spPr>
        <a:xfrm>
          <a:off x="2959016" y="19171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Norms</a:t>
          </a:r>
        </a:p>
      </dsp:txBody>
      <dsp:txXfrm>
        <a:off x="3181406" y="241561"/>
        <a:ext cx="1073795" cy="1073795"/>
      </dsp:txXfrm>
    </dsp:sp>
    <dsp:sp modelId="{9DB4460D-C67E-4BD5-8C40-25BA92B1F9EA}">
      <dsp:nvSpPr>
        <dsp:cNvPr id="0" name=""/>
        <dsp:cNvSpPr/>
      </dsp:nvSpPr>
      <dsp:spPr>
        <a:xfrm rot="19594850">
          <a:off x="4643487" y="1807621"/>
          <a:ext cx="967490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67490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103045" y="1801812"/>
        <a:ext cx="48374" cy="48374"/>
      </dsp:txXfrm>
    </dsp:sp>
    <dsp:sp modelId="{43984514-D356-4512-967F-AACAA62FD49F}">
      <dsp:nvSpPr>
        <dsp:cNvPr id="0" name=""/>
        <dsp:cNvSpPr/>
      </dsp:nvSpPr>
      <dsp:spPr>
        <a:xfrm>
          <a:off x="5405459" y="38209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1689636"/>
                <a:satOff val="-4355"/>
                <a:lumOff val="-294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Status</a:t>
          </a:r>
        </a:p>
      </dsp:txBody>
      <dsp:txXfrm>
        <a:off x="5627849" y="604489"/>
        <a:ext cx="1073795" cy="1073795"/>
      </dsp:txXfrm>
    </dsp:sp>
    <dsp:sp modelId="{38ABB4F1-B2F6-4079-A875-69831F713FB3}">
      <dsp:nvSpPr>
        <dsp:cNvPr id="0" name=""/>
        <dsp:cNvSpPr/>
      </dsp:nvSpPr>
      <dsp:spPr>
        <a:xfrm rot="2089994">
          <a:off x="4628839" y="3628663"/>
          <a:ext cx="740722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740722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80682" y="3628524"/>
        <a:ext cx="37036" cy="37036"/>
      </dsp:txXfrm>
    </dsp:sp>
    <dsp:sp modelId="{D53ED91B-FE8F-4372-9655-BC21D343B4C5}">
      <dsp:nvSpPr>
        <dsp:cNvPr id="0" name=""/>
        <dsp:cNvSpPr/>
      </dsp:nvSpPr>
      <dsp:spPr>
        <a:xfrm>
          <a:off x="5175441" y="3525660"/>
          <a:ext cx="1480899" cy="1518575"/>
        </a:xfrm>
        <a:prstGeom prst="ellipse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Size</a:t>
          </a:r>
        </a:p>
      </dsp:txBody>
      <dsp:txXfrm>
        <a:off x="5392314" y="3748050"/>
        <a:ext cx="1047153" cy="1073795"/>
      </dsp:txXfrm>
    </dsp:sp>
    <dsp:sp modelId="{3CA50DFF-37F8-4790-A295-F5D3BA6F9DCA}">
      <dsp:nvSpPr>
        <dsp:cNvPr id="0" name=""/>
        <dsp:cNvSpPr/>
      </dsp:nvSpPr>
      <dsp:spPr>
        <a:xfrm rot="8918705">
          <a:off x="2140223" y="3524105"/>
          <a:ext cx="57365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57365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412710" y="3528142"/>
        <a:ext cx="28682" cy="28682"/>
      </dsp:txXfrm>
    </dsp:sp>
    <dsp:sp modelId="{30109B2A-79AD-4376-9DB7-8491AF6A75CA}">
      <dsp:nvSpPr>
        <dsp:cNvPr id="0" name=""/>
        <dsp:cNvSpPr/>
      </dsp:nvSpPr>
      <dsp:spPr>
        <a:xfrm>
          <a:off x="177790" y="3448980"/>
          <a:ext cx="2313200" cy="1518575"/>
        </a:xfrm>
        <a:prstGeom prst="ellipse">
          <a:avLst/>
        </a:prstGeom>
        <a:gradFill rotWithShape="0">
          <a:gsLst>
            <a:gs pos="0">
              <a:schemeClr val="accent5">
                <a:hueOff val="-5068907"/>
                <a:satOff val="-13064"/>
                <a:lumOff val="-88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Cohesiveness</a:t>
          </a:r>
          <a:endParaRPr lang="en-US" sz="2200" kern="1200" dirty="0"/>
        </a:p>
      </dsp:txBody>
      <dsp:txXfrm>
        <a:off x="516550" y="3671370"/>
        <a:ext cx="1635680" cy="1073795"/>
      </dsp:txXfrm>
    </dsp:sp>
    <dsp:sp modelId="{F40D8332-5147-40F9-8AA1-0C68A58FEAA3}">
      <dsp:nvSpPr>
        <dsp:cNvPr id="0" name=""/>
        <dsp:cNvSpPr/>
      </dsp:nvSpPr>
      <dsp:spPr>
        <a:xfrm rot="12552106">
          <a:off x="1704401" y="1887743"/>
          <a:ext cx="98776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8776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173590" y="1881427"/>
        <a:ext cx="49388" cy="49388"/>
      </dsp:txXfrm>
    </dsp:sp>
    <dsp:sp modelId="{74826E72-4F0A-4D77-80EA-21CF89CD0DE0}">
      <dsp:nvSpPr>
        <dsp:cNvPr id="0" name=""/>
        <dsp:cNvSpPr/>
      </dsp:nvSpPr>
      <dsp:spPr>
        <a:xfrm>
          <a:off x="345095" y="53542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Roles</a:t>
          </a:r>
        </a:p>
      </dsp:txBody>
      <dsp:txXfrm>
        <a:off x="567485" y="757819"/>
        <a:ext cx="1073795" cy="107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C95098-2C58-4E7A-A02F-9F1189D4F6AA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9C6864-FF6F-4C4F-8062-D9198CF02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070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63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925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283E8C-668C-69D0-76DE-5937AAC11E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CCE9BEF-8B29-1D39-E715-5C72F4F4D8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91A315E-FDD3-3F41-7E9E-A75B68C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96BC236-1524-1C06-8DBB-5802DF580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F18C4E-C452-5CBA-3114-68096217A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3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D249E8-2AFA-44D1-2AC0-AFF17DAB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CFF8D0-9C11-F8B8-CCF9-4925B12CB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447A8B0-4BC0-DE02-C9A4-6B418FDD3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5C78EB9-D624-1C19-D6E0-8D6EC91F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D8C661-26D1-DB49-6292-4E450CCE9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0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0DE0CE-7418-30F9-8844-8ED1B851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318485B-0129-293E-BFF9-361A594FF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5B9EEB4-4B09-6EE9-498D-5E5444C5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7D99226-A643-BF69-4EF5-C7755CC6C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ADCD760-9EF1-DB78-3333-C64589B5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8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5A842F-5364-B04C-87A4-42421B614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86CE0FA-B884-1FB6-9903-3CC748A249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CBB4F18-D9C7-0479-4927-E88ED4E524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94214B-D458-A4D2-83D8-698DD2D25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4A60FC3-2839-6A5F-6071-08FF00320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4B021A3-719D-BE23-54D6-3029652DF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51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87EEB4-65E5-6CC0-6C01-DA109DA2B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56C6C3C-BF0D-C5DD-C45B-71118720E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6C16438-FB75-79D3-199A-D7BDCFEA3D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683A947-89E9-3431-7BE0-95E3D12037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B463C76-42B2-E71E-A2A4-1201C55F59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1DCAF5A-4316-5585-2C9B-C7DDA42A2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314FF82-6EB0-2C2F-41C2-CF98220DA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4BEB9BA-9261-D662-FF39-BAEB28F9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05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26DF64-1046-1B8C-2303-8E4B82ACC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F137F21-6774-BA14-3220-247BCD6B4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1BDEFB0-8EE9-60A3-852A-96FA28E0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971F79C-433D-A8D3-2FF6-65B2A4137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445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7C09E53-A22E-1FE2-9DEF-BD81D0EA2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713C97A-EFCB-5606-5049-F140560A0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E122F17-12E7-F98C-A316-A348F5E1E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00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5CE209-6683-8640-0AA8-A9A62BBF9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C3CC01-F671-51C8-4826-00CFBB2FC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CBC4D51-D4B1-AB35-36A6-AF695AA1AB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5C481CC-80EF-D401-3CAC-0285CD3B4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695D9E-B806-3881-CC7D-3206F10E8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84F9162-7EDE-BC19-5B35-6ABA1ABF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369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D0C90A-98AE-AEEC-4E85-8BEC7713E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D467B12-E91A-A451-8950-71C8BF202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7C2807D-FA05-EC22-93BF-EE4209F21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BE167D4-FABA-16C2-3D2B-CBEA31E4C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9E96CD1-297A-15D9-A5C7-A531D1335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EC80CC6-EDEF-30F0-E6E7-C05A2672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102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E16573-6B43-3482-45E3-F0F0A3D8D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2B1A70-CFF0-0F97-7CCA-20603D6EB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22B7289-A9D2-A91C-3733-1C0E71ABB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05BB2E-5DB2-8E6A-F385-77E3D6611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5CB0A1-5587-0ACC-8E79-CBAD365E8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553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BF785D0-A025-275D-DDE8-9C667796D7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F83A109-D4A8-05AC-A1CD-72CECFF14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2F19AA-14B3-25CB-4767-81F4E18B9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F3FCCD-3289-CBA9-28B5-6E623A25F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4349604-E0FF-EF47-3F6C-642632A78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3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FB5FF1D-142D-5E51-8B42-54CC88F8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AE99A96-39FF-956D-D20C-A273271C7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EF5D35C-58F6-42B4-1065-E1D982DC4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BF60-B78D-47BA-93BA-EF1ECA3C51E2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E40FA8B-698A-EE91-2A11-D1BA0A4F1D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0CF9332-C487-79F0-842D-E715251AA8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17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usinessdictionary.com/definition/objective.html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://www.businessdictionary.com/definition/task.html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Military_organization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hyperlink" Target="http://www.businessdictionary.com/definition/completion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9.emf"/><Relationship Id="rId10" Type="http://schemas.microsoft.com/office/2007/relationships/diagramDrawing" Target="../diagrams/drawing1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Decision-making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Social_group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Phenomenon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hyperlink" Target="https://en.wikipedia.org/wiki/Critical_thinkin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Risk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reative_problem_solving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Computer_software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Creativity_technique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15.png"/><Relationship Id="rId4" Type="http://schemas.openxmlformats.org/officeDocument/2006/relationships/image" Target="../media/image7.emf"/><Relationship Id="rId9" Type="http://schemas.openxmlformats.org/officeDocument/2006/relationships/oleObject" Target="../embeddings/oleObject3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18.png"/><Relationship Id="rId4" Type="http://schemas.openxmlformats.org/officeDocument/2006/relationships/image" Target="../media/image7.emf"/><Relationship Id="rId9" Type="http://schemas.openxmlformats.org/officeDocument/2006/relationships/oleObject" Target="../embeddings/oleObject6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6049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Walid K. El Leithy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51251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 123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376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1. Define groups, and differentiate between different types of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2. Identify the five stages of group development.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3. Show how role requirements change in different situations.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4. Demonstrate how norms and status exert influence on an individual’s behavior.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5. Show how group size affects group performance.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9122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6. Contrast the benefits and disadvantages of cohesive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7. Contrast the strengths and weaknesses of group decision making.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8. Compare the effectiveness of interacting, brainstorming, nominal, and electronic meeting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9. Evaluate evidence for cultural differences in group status and social loafing, and the effects of diversity in groups.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655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15354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Defining and Classifying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Group:</a:t>
            </a:r>
          </a:p>
          <a:p>
            <a:pPr lvl="1" eaLnBrk="1" hangingPunct="1"/>
            <a:r>
              <a:rPr lang="en-US" altLang="ar-EG" sz="2000" dirty="0"/>
              <a:t>Two or more individuals interacting and interdependent, who have come together to achieve particular objectives</a:t>
            </a:r>
          </a:p>
          <a:p>
            <a:pPr eaLnBrk="1" hangingPunct="1"/>
            <a:r>
              <a:rPr lang="en-US" altLang="ar-EG" sz="2000" dirty="0"/>
              <a:t>Formal Group:</a:t>
            </a:r>
          </a:p>
          <a:p>
            <a:pPr lvl="1" eaLnBrk="1" hangingPunct="1"/>
            <a:r>
              <a:rPr lang="en-US" altLang="ar-EG" sz="2000" dirty="0"/>
              <a:t>Defined by the </a:t>
            </a:r>
            <a:r>
              <a:rPr lang="en-US" altLang="ar-EG" sz="2000" b="1" u="sng" dirty="0"/>
              <a:t>organization’s structure </a:t>
            </a:r>
            <a:r>
              <a:rPr lang="en-US" altLang="ar-EG" sz="2000" dirty="0"/>
              <a:t>with designated work assignments establishing tasks</a:t>
            </a:r>
          </a:p>
          <a:p>
            <a:pPr eaLnBrk="1" hangingPunct="1"/>
            <a:r>
              <a:rPr lang="en-US" altLang="ar-EG" sz="2000" dirty="0"/>
              <a:t>Informal Group:</a:t>
            </a:r>
          </a:p>
          <a:p>
            <a:pPr lvl="1" eaLnBrk="1" hangingPunct="1"/>
            <a:r>
              <a:rPr lang="en-US" altLang="ar-EG" sz="2000" dirty="0"/>
              <a:t>Alliances that are neither formally structured nor organizationally determined</a:t>
            </a:r>
          </a:p>
          <a:p>
            <a:pPr lvl="1" eaLnBrk="1" hangingPunct="1"/>
            <a:r>
              <a:rPr lang="en-US" altLang="ar-EG" sz="2000" dirty="0"/>
              <a:t>Appear naturally in response to the need for social contact </a:t>
            </a:r>
          </a:p>
          <a:p>
            <a:pPr lvl="1" eaLnBrk="1" hangingPunct="1"/>
            <a:r>
              <a:rPr lang="en-US" altLang="ar-EG" sz="2000" dirty="0"/>
              <a:t>Deeply affect behavior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455447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 Classifications of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610199"/>
            <a:ext cx="20005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GB" altLang="ar-EG" sz="2000">
                <a:solidFill>
                  <a:srgbClr val="00A15F"/>
                </a:solidFill>
              </a:rPr>
              <a:t>Formal Groups</a:t>
            </a:r>
            <a:endParaRPr lang="en-GB" altLang="ar-EG" sz="2000" dirty="0">
              <a:solidFill>
                <a:srgbClr val="00A15F"/>
              </a:solidFill>
            </a:endParaRP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xmlns="" id="{23B6D3B6-764C-FCBB-C802-3AA775D996D1}"/>
              </a:ext>
            </a:extLst>
          </p:cNvPr>
          <p:cNvSpPr txBox="1">
            <a:spLocks/>
          </p:cNvSpPr>
          <p:nvPr/>
        </p:nvSpPr>
        <p:spPr>
          <a:xfrm>
            <a:off x="2032000" y="1901371"/>
            <a:ext cx="3665414" cy="36961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1600" dirty="0"/>
              <a:t>Command Group</a:t>
            </a:r>
          </a:p>
          <a:p>
            <a:pPr lvl="1"/>
            <a:r>
              <a:rPr lang="en-US" altLang="ar-EG" sz="1600" dirty="0"/>
              <a:t>A group composed of the individuals who report directly to a given manager</a:t>
            </a:r>
          </a:p>
          <a:p>
            <a:r>
              <a:rPr lang="en-US" altLang="ar-EG" sz="1600" dirty="0"/>
              <a:t>Task Group</a:t>
            </a:r>
          </a:p>
          <a:p>
            <a:pPr lvl="1"/>
            <a:r>
              <a:rPr lang="en-US" altLang="ar-EG" sz="1600" dirty="0"/>
              <a:t>Those working together to complete a job or task in an organization but not limited by hierarchical boundaries.</a:t>
            </a:r>
          </a:p>
          <a:p>
            <a:pPr lvl="1"/>
            <a:r>
              <a:rPr lang="en-US" altLang="ar-EG" sz="1600" dirty="0"/>
              <a:t>It is a </a:t>
            </a:r>
            <a:r>
              <a:rPr lang="en-US" altLang="ar-EG" sz="1600" dirty="0">
                <a:hlinkClick r:id="rId6" tooltip="Military organization"/>
              </a:rPr>
              <a:t>unit or formation</a:t>
            </a:r>
            <a:r>
              <a:rPr lang="en-US" altLang="ar-EG" sz="1600" dirty="0"/>
              <a:t> established to work on a single defined task or activity. Committee formed for a specific </a:t>
            </a:r>
            <a:r>
              <a:rPr lang="en-US" altLang="ar-EG" sz="1600" dirty="0">
                <a:hlinkClick r:id="rId7"/>
              </a:rPr>
              <a:t>task</a:t>
            </a:r>
            <a:r>
              <a:rPr lang="en-US" altLang="ar-EG" sz="1600" dirty="0"/>
              <a:t> or </a:t>
            </a:r>
            <a:r>
              <a:rPr lang="en-US" altLang="ar-EG" sz="1600" dirty="0">
                <a:hlinkClick r:id="rId8"/>
              </a:rPr>
              <a:t>objective</a:t>
            </a:r>
            <a:r>
              <a:rPr lang="en-US" altLang="ar-EG" sz="1600" dirty="0"/>
              <a:t>, and dissolved after the </a:t>
            </a:r>
            <a:r>
              <a:rPr lang="en-US" altLang="ar-EG" sz="1600" dirty="0">
                <a:hlinkClick r:id="rId9"/>
              </a:rPr>
              <a:t>completion</a:t>
            </a:r>
            <a:r>
              <a:rPr lang="en-US" altLang="ar-EG" sz="1600" dirty="0"/>
              <a:t> of the task or achievement of the objective. </a:t>
            </a:r>
            <a:br>
              <a:rPr lang="en-US" altLang="ar-EG" sz="1600" dirty="0"/>
            </a:br>
            <a:endParaRPr lang="en-US" altLang="ar-EG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FB1825E-905D-5FFC-940B-2ED3EA93DD50}"/>
              </a:ext>
            </a:extLst>
          </p:cNvPr>
          <p:cNvSpPr txBox="1"/>
          <p:nvPr/>
        </p:nvSpPr>
        <p:spPr>
          <a:xfrm>
            <a:off x="6720114" y="1610199"/>
            <a:ext cx="25073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ar-EG" dirty="0"/>
              <a:t>Informal Groups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8073E8E8-3851-D40C-C07D-41C1A244A924}"/>
              </a:ext>
            </a:extLst>
          </p:cNvPr>
          <p:cNvSpPr txBox="1"/>
          <p:nvPr/>
        </p:nvSpPr>
        <p:spPr>
          <a:xfrm>
            <a:off x="7329713" y="2204822"/>
            <a:ext cx="30770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1600" dirty="0"/>
              <a:t>Interest Group</a:t>
            </a:r>
          </a:p>
          <a:p>
            <a:pPr lvl="1" eaLnBrk="1" hangingPunct="1"/>
            <a:r>
              <a:rPr lang="en-US" altLang="ar-EG" sz="1600" dirty="0"/>
              <a:t>Members work together to attain a specific objective with which each is concerned</a:t>
            </a:r>
          </a:p>
          <a:p>
            <a:pPr eaLnBrk="1" hangingPunct="1"/>
            <a:r>
              <a:rPr lang="en-US" altLang="ar-EG" sz="1600" dirty="0"/>
              <a:t>Friendship Group</a:t>
            </a:r>
          </a:p>
          <a:p>
            <a:pPr lvl="1" eaLnBrk="1" hangingPunct="1"/>
            <a:r>
              <a:rPr lang="en-US" altLang="ar-EG" sz="1600" dirty="0"/>
              <a:t>Those brought together because they share one or more common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331688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people Join Groups?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600" dirty="0"/>
              <a:t>Security</a:t>
            </a:r>
          </a:p>
          <a:p>
            <a:pPr eaLnBrk="1" hangingPunct="1"/>
            <a:r>
              <a:rPr lang="en-US" altLang="ar-EG" sz="3600" dirty="0"/>
              <a:t>Status</a:t>
            </a:r>
          </a:p>
          <a:p>
            <a:pPr eaLnBrk="1" hangingPunct="1"/>
            <a:r>
              <a:rPr lang="en-US" altLang="ar-EG" sz="3600" dirty="0"/>
              <a:t>Self-esteem</a:t>
            </a:r>
          </a:p>
          <a:p>
            <a:pPr eaLnBrk="1" hangingPunct="1"/>
            <a:r>
              <a:rPr lang="en-US" altLang="ar-EG" sz="3600" dirty="0"/>
              <a:t>Affiliation</a:t>
            </a:r>
          </a:p>
          <a:p>
            <a:pPr eaLnBrk="1" hangingPunct="1"/>
            <a:r>
              <a:rPr lang="en-US" altLang="ar-EG" sz="3600" dirty="0"/>
              <a:t>Power</a:t>
            </a:r>
          </a:p>
          <a:p>
            <a:pPr eaLnBrk="1" hangingPunct="1"/>
            <a:r>
              <a:rPr lang="en-US" altLang="ar-EG" sz="3600" dirty="0"/>
              <a:t>Goal Achievement</a:t>
            </a:r>
          </a:p>
        </p:txBody>
      </p:sp>
      <p:pic>
        <p:nvPicPr>
          <p:cNvPr id="10" name="Picture 6" descr="C:\Users\Bob Stretch\AppData\Local\Microsoft\Windows\Temporary Internet Files\Content.IE5\118DJOWU\MCj02899530000[1].wmf">
            <a:extLst>
              <a:ext uri="{FF2B5EF4-FFF2-40B4-BE49-F238E27FC236}">
                <a16:creationId xmlns:a16="http://schemas.microsoft.com/office/drawing/2014/main" xmlns="" id="{1EA4963E-E479-497F-7454-06EF1BDF5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857" y="1609897"/>
            <a:ext cx="465613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2272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4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Five Stages of Group Development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0" name="Group 5">
            <a:extLst>
              <a:ext uri="{FF2B5EF4-FFF2-40B4-BE49-F238E27FC236}">
                <a16:creationId xmlns:a16="http://schemas.microsoft.com/office/drawing/2014/main" xmlns="" id="{A05316C8-BE9F-EFF4-B553-9CAEDDE972C9}"/>
              </a:ext>
            </a:extLst>
          </p:cNvPr>
          <p:cNvGrpSpPr>
            <a:grpSpLocks/>
          </p:cNvGrpSpPr>
          <p:nvPr/>
        </p:nvGrpSpPr>
        <p:grpSpPr bwMode="auto">
          <a:xfrm>
            <a:off x="2649327" y="1349829"/>
            <a:ext cx="6651001" cy="4365171"/>
            <a:chOff x="1524000" y="1219200"/>
            <a:chExt cx="6629400" cy="5153025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xmlns="" id="{0CE2BFDA-A1BC-F486-4B5A-9BD6E05678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4038600"/>
              <a:ext cx="5743575" cy="233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xmlns="" id="{9CF92BBA-E216-8CF6-636F-CCE4B7E906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1375" y="1219200"/>
              <a:ext cx="514667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xmlns="" id="{DB1BD25C-4A1F-A5C8-AC7B-3DB57CABD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2066925"/>
              <a:ext cx="6629400" cy="2743200"/>
            </a:xfrm>
            <a:custGeom>
              <a:avLst/>
              <a:gdLst>
                <a:gd name="T0" fmla="*/ 2147483646 w 4368"/>
                <a:gd name="T1" fmla="*/ 0 h 1776"/>
                <a:gd name="T2" fmla="*/ 2147483646 w 4368"/>
                <a:gd name="T3" fmla="*/ 0 h 1776"/>
                <a:gd name="T4" fmla="*/ 2147483646 w 4368"/>
                <a:gd name="T5" fmla="*/ 2147483646 h 1776"/>
                <a:gd name="T6" fmla="*/ 0 w 4368"/>
                <a:gd name="T7" fmla="*/ 2147483646 h 1776"/>
                <a:gd name="T8" fmla="*/ 0 w 4368"/>
                <a:gd name="T9" fmla="*/ 2147483646 h 1776"/>
                <a:gd name="T10" fmla="*/ 2147483646 w 4368"/>
                <a:gd name="T11" fmla="*/ 2147483646 h 17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68"/>
                <a:gd name="T19" fmla="*/ 0 h 1776"/>
                <a:gd name="T20" fmla="*/ 4368 w 4368"/>
                <a:gd name="T21" fmla="*/ 1776 h 17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68" h="1776">
                  <a:moveTo>
                    <a:pt x="3744" y="0"/>
                  </a:moveTo>
                  <a:lnTo>
                    <a:pt x="4368" y="0"/>
                  </a:lnTo>
                  <a:lnTo>
                    <a:pt x="4368" y="1056"/>
                  </a:lnTo>
                  <a:lnTo>
                    <a:pt x="0" y="1056"/>
                  </a:lnTo>
                  <a:lnTo>
                    <a:pt x="0" y="1776"/>
                  </a:lnTo>
                  <a:lnTo>
                    <a:pt x="336" y="1776"/>
                  </a:lnTo>
                </a:path>
              </a:pathLst>
            </a:custGeom>
            <a:noFill/>
            <a:ln w="38100">
              <a:solidFill>
                <a:srgbClr val="008080"/>
              </a:solidFill>
              <a:round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3153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sz="2400" b="0" dirty="0"/>
              <a:t>In 1965, psychologist Bruce Tuckman proposed his original model of group development. This model suggests that groups and teams move through a series of stages </a:t>
            </a:r>
            <a:r>
              <a:rPr lang="en-US" sz="2400" u="sng" dirty="0"/>
              <a:t>in order to achieve their peak level of performance.</a:t>
            </a:r>
            <a:r>
              <a:rPr lang="en-US" sz="2400" b="0" dirty="0"/>
              <a:t> The first five stages of the model are: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Forming 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feel much uncertainty. At this stage, the group witnesses </a:t>
            </a:r>
            <a:r>
              <a:rPr lang="en-US" sz="2400" dirty="0"/>
              <a:t>orientation and ice-breaking.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Storming</a:t>
            </a:r>
          </a:p>
          <a:p>
            <a:pPr lvl="1" eaLnBrk="1" hangingPunct="1">
              <a:defRPr/>
            </a:pPr>
            <a:r>
              <a:rPr lang="en-US" altLang="ar-EG" sz="2400" dirty="0"/>
              <a:t>Lots of conflict between members of the group. At this stage, the group is </a:t>
            </a:r>
            <a:r>
              <a:rPr lang="en-US" sz="2400" dirty="0"/>
              <a:t>addressing its conflicts and disagreements.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100183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3.Norming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have developed close relationships and cohesiveness. They resolved their conflicts and reached a</a:t>
            </a:r>
            <a:r>
              <a:rPr lang="en-US" sz="2400" dirty="0"/>
              <a:t> consensus on how the group will function</a:t>
            </a:r>
            <a:endParaRPr lang="en-US" altLang="ar-EG" sz="2400" dirty="0"/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4. Performing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The group is finally fully functional.</a:t>
            </a: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5. Adjourning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In temporary groups,  the </a:t>
            </a:r>
            <a:r>
              <a:rPr lang="en-US" sz="2400" dirty="0"/>
              <a:t>group wraps up its work and then dissolves.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997801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Do Effect Groups’ Performance? Group Properties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xmlns="" id="{FA20A5CB-B842-4DD5-3D21-EB6D9B0862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1356152"/>
              </p:ext>
            </p:extLst>
          </p:nvPr>
        </p:nvGraphicFramePr>
        <p:xfrm>
          <a:off x="1988456" y="1190831"/>
          <a:ext cx="7436609" cy="5133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290173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1: Roles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set of expected behavior patterns attributed to someone occupying a given position in a social unit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Identity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Certain attitudes and behaviors consistent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ثابتة 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/>
              <a:t>with </a:t>
            </a:r>
            <a:r>
              <a:rPr lang="en-US" altLang="ar-EG" sz="2000" dirty="0"/>
              <a:t>a role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Perception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An individual’s view of how he or she is supposed to act in a given situation – received by external stimuli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Expectations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How others believe a person should act in a given situation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i="1" dirty="0"/>
              <a:t>Psychological Contract</a:t>
            </a:r>
            <a:r>
              <a:rPr lang="en-US" altLang="ar-EG" sz="2000" dirty="0"/>
              <a:t>: an unwritten agreement that sets out mutual expectations of management and employees</a:t>
            </a:r>
          </a:p>
          <a:p>
            <a:pPr eaLnBrk="1" hangingPunct="1">
              <a:lnSpc>
                <a:spcPct val="90000"/>
              </a:lnSpc>
            </a:pPr>
            <a:endParaRPr lang="en-US" altLang="ar-EG" sz="2200" dirty="0"/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B010C498-DC09-EFE3-1965-82F3F36DF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59940" y="161589"/>
            <a:ext cx="32060" cy="13402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132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2 : Norms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Norms</a:t>
            </a:r>
          </a:p>
          <a:p>
            <a:pPr lvl="1" eaLnBrk="1" hangingPunct="1"/>
            <a:r>
              <a:rPr lang="en-US" altLang="ar-EG" sz="2400" dirty="0"/>
              <a:t>Acceptable standards of behavior within a group that are shared by the group’s members</a:t>
            </a:r>
          </a:p>
          <a:p>
            <a:pPr eaLnBrk="1" hangingPunct="1"/>
            <a:r>
              <a:rPr lang="en-US" altLang="ar-EG" sz="2400" dirty="0"/>
              <a:t>Classes of Norms</a:t>
            </a:r>
          </a:p>
          <a:p>
            <a:pPr lvl="1" eaLnBrk="1" hangingPunct="1"/>
            <a:r>
              <a:rPr lang="en-US" altLang="ar-EG" sz="2400" dirty="0"/>
              <a:t>Performance norms - level of acceptable work</a:t>
            </a:r>
          </a:p>
          <a:p>
            <a:pPr lvl="1" eaLnBrk="1" hangingPunct="1"/>
            <a:r>
              <a:rPr lang="en-US" altLang="ar-EG" sz="2400" dirty="0"/>
              <a:t>Appearance norms - what to wear</a:t>
            </a:r>
          </a:p>
          <a:p>
            <a:pPr lvl="1" eaLnBrk="1" hangingPunct="1"/>
            <a:r>
              <a:rPr lang="en-US" altLang="ar-EG" sz="2400" dirty="0"/>
              <a:t>Social arrangement norms - friendships and the like</a:t>
            </a:r>
          </a:p>
          <a:p>
            <a:pPr lvl="1" eaLnBrk="1" hangingPunct="1"/>
            <a:r>
              <a:rPr lang="en-US" altLang="ar-EG" sz="2400" dirty="0"/>
              <a:t>Allocation of resources norms - distribution and assignments of jobs and material </a:t>
            </a:r>
          </a:p>
        </p:txBody>
      </p:sp>
    </p:spTree>
    <p:extLst>
      <p:ext uri="{BB962C8B-B14F-4D97-AF65-F5344CB8AC3E}">
        <p14:creationId xmlns:p14="http://schemas.microsoft.com/office/powerpoint/2010/main" val="2766559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3:  Status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buFont typeface="Wingdings" panose="05000000000000000000" pitchFamily="2" charset="2"/>
              <a:buNone/>
            </a:pPr>
            <a:r>
              <a:rPr lang="en-US" altLang="ar-EG" sz="2400" i="1" dirty="0"/>
              <a:t>A socially defined position or rank given to groups or group members by others – it differentiates group members</a:t>
            </a:r>
          </a:p>
          <a:p>
            <a:pPr lvl="1" eaLnBrk="1" hangingPunct="1"/>
            <a:r>
              <a:rPr lang="en-US" altLang="ar-EG" sz="2400" dirty="0"/>
              <a:t> Important factor in understanding behavior</a:t>
            </a:r>
          </a:p>
          <a:p>
            <a:pPr lvl="1" eaLnBrk="1" hangingPunct="1"/>
            <a:r>
              <a:rPr lang="en-US" altLang="ar-EG" sz="2400" dirty="0"/>
              <a:t>Significant motivator</a:t>
            </a:r>
          </a:p>
          <a:p>
            <a:pPr indent="-6350" eaLnBrk="1" hangingPunct="1"/>
            <a:endParaRPr lang="en-US" altLang="ar-EG" sz="2400" dirty="0"/>
          </a:p>
          <a:p>
            <a:pPr indent="-6350" eaLnBrk="1" hangingPunct="1"/>
            <a:r>
              <a:rPr lang="en-US" altLang="ar-EG" sz="2400" dirty="0"/>
              <a:t>Status Characteristics Theory</a:t>
            </a:r>
          </a:p>
          <a:p>
            <a:pPr lvl="1" eaLnBrk="1" hangingPunct="1"/>
            <a:r>
              <a:rPr lang="en-US" altLang="ar-EG" sz="2400" dirty="0"/>
              <a:t>Status derived from one of three sources:</a:t>
            </a:r>
          </a:p>
          <a:p>
            <a:pPr lvl="2" eaLnBrk="1" hangingPunct="1"/>
            <a:r>
              <a:rPr lang="en-US" altLang="ar-EG" sz="2400" dirty="0"/>
              <a:t>Power a person has over others</a:t>
            </a:r>
          </a:p>
          <a:p>
            <a:pPr lvl="2" eaLnBrk="1" hangingPunct="1"/>
            <a:r>
              <a:rPr lang="en-US" altLang="ar-EG" sz="2400" dirty="0"/>
              <a:t>Ability to contribute to group goals</a:t>
            </a:r>
          </a:p>
          <a:p>
            <a:pPr lvl="2" eaLnBrk="1" hangingPunct="1"/>
            <a:r>
              <a:rPr lang="en-US" altLang="ar-EG" sz="2400" dirty="0"/>
              <a:t>Personal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658058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Status Effects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On Norms and Conformity</a:t>
            </a:r>
          </a:p>
          <a:p>
            <a:pPr lvl="1" eaLnBrk="1" hangingPunct="1"/>
            <a:r>
              <a:rPr lang="en-US" altLang="ar-EG" sz="2000" dirty="0"/>
              <a:t>High-status members are less restrained by norms and pressure to conform</a:t>
            </a:r>
          </a:p>
          <a:p>
            <a:pPr lvl="1" eaLnBrk="1" hangingPunct="1"/>
            <a:r>
              <a:rPr lang="en-US" altLang="ar-EG" sz="2000" dirty="0"/>
              <a:t>Some level of deviance is allowed to high-status members so long as it doesn’t affect group goal achievement</a:t>
            </a:r>
          </a:p>
          <a:p>
            <a:pPr eaLnBrk="1" hangingPunct="1"/>
            <a:r>
              <a:rPr lang="en-US" altLang="ar-EG" sz="2000" dirty="0"/>
              <a:t>On Group Interaction</a:t>
            </a:r>
          </a:p>
          <a:p>
            <a:pPr lvl="1" eaLnBrk="1" hangingPunct="1"/>
            <a:r>
              <a:rPr lang="en-US" altLang="ar-EG" sz="2000" dirty="0"/>
              <a:t>High-status members are more assertive</a:t>
            </a:r>
          </a:p>
          <a:p>
            <a:pPr lvl="1" eaLnBrk="1" hangingPunct="1"/>
            <a:r>
              <a:rPr lang="en-US" altLang="ar-EG" sz="2000" dirty="0"/>
              <a:t>Large status differences limit diversity of ideas and creativity</a:t>
            </a:r>
          </a:p>
          <a:p>
            <a:pPr eaLnBrk="1" hangingPunct="1"/>
            <a:r>
              <a:rPr lang="en-US" altLang="ar-EG" sz="2000" dirty="0"/>
              <a:t>On Equity</a:t>
            </a:r>
          </a:p>
          <a:p>
            <a:pPr lvl="1" eaLnBrk="1" hangingPunct="1"/>
            <a:r>
              <a:rPr lang="en-US" altLang="ar-EG" sz="2000" dirty="0"/>
              <a:t>If status is perceived to be inequitable, it will result in various forms of corrective behavior.</a:t>
            </a:r>
          </a:p>
        </p:txBody>
      </p:sp>
    </p:spTree>
    <p:extLst>
      <p:ext uri="{BB962C8B-B14F-4D97-AF65-F5344CB8AC3E}">
        <p14:creationId xmlns:p14="http://schemas.microsoft.com/office/powerpoint/2010/main" val="2795475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4: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size affects behavior </a:t>
            </a:r>
          </a:p>
          <a:p>
            <a:pPr eaLnBrk="1" hangingPunct="1"/>
            <a:r>
              <a:rPr lang="en-US" altLang="ar-EG" sz="2000" dirty="0"/>
              <a:t>Size:</a:t>
            </a:r>
          </a:p>
          <a:p>
            <a:pPr lvl="1" eaLnBrk="1" hangingPunct="1"/>
            <a:r>
              <a:rPr lang="en-US" altLang="ar-EG" sz="2000" dirty="0"/>
              <a:t>Twelve or more members  is a “large” group</a:t>
            </a:r>
          </a:p>
          <a:p>
            <a:pPr lvl="1" eaLnBrk="1" hangingPunct="1"/>
            <a:r>
              <a:rPr lang="en-US" altLang="ar-EG" sz="2000" dirty="0"/>
              <a:t>Seven or fewer is a “small” group</a:t>
            </a:r>
          </a:p>
          <a:p>
            <a:pPr eaLnBrk="1" hangingPunct="1"/>
            <a:r>
              <a:rPr lang="en-US" altLang="ar-EG" sz="2000" dirty="0"/>
              <a:t>Best use of a group:</a:t>
            </a:r>
          </a:p>
        </p:txBody>
      </p:sp>
      <p:graphicFrame>
        <p:nvGraphicFramePr>
          <p:cNvPr id="10" name="Group 32">
            <a:extLst>
              <a:ext uri="{FF2B5EF4-FFF2-40B4-BE49-F238E27FC236}">
                <a16:creationId xmlns:a16="http://schemas.microsoft.com/office/drawing/2014/main" xmlns="" id="{D4ECE4F4-91D5-0AE9-4CD6-B50C115692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743085"/>
              </p:ext>
            </p:extLst>
          </p:nvPr>
        </p:nvGraphicFramePr>
        <p:xfrm>
          <a:off x="2046514" y="3220097"/>
          <a:ext cx="6502400" cy="2845738"/>
        </p:xfrm>
        <a:graphic>
          <a:graphicData uri="http://schemas.openxmlformats.org/drawingml/2006/table">
            <a:tbl>
              <a:tblPr/>
              <a:tblGrid>
                <a:gridCol w="37388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004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Attribute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Small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Large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Speed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Individual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Problem Solving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Diverse Input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Fact-finding Goals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Overall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200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Issues with Group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656818" y="1887039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Social Loafing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tendency for individuals to expend less effort when working collectively than when working individually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Caused by either equity concerns or a diffusion of responsibility (</a:t>
            </a:r>
            <a:r>
              <a:rPr lang="en-US" altLang="ar-EG" sz="2000" i="1" dirty="0"/>
              <a:t>free riders</a:t>
            </a:r>
            <a:r>
              <a:rPr lang="en-US" altLang="ar-EG" sz="20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Managerial Implications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Build in individual accountability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Prevent social loafing by: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Setting group goals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Increase intergroup competition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Use peer evaluation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Distribute group rewards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3228383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5: Cohesiveness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400" i="1" dirty="0"/>
              <a:t>Degree to which group members are attracted to each other and are motivated to stay in the group</a:t>
            </a:r>
          </a:p>
          <a:p>
            <a:pPr indent="7938" eaLnBrk="1" hangingPunct="1">
              <a:defRPr/>
            </a:pPr>
            <a:endParaRPr lang="en-US" altLang="ar-EG" sz="2400" dirty="0"/>
          </a:p>
          <a:p>
            <a:pPr indent="7938" eaLnBrk="1" hangingPunct="1">
              <a:defRPr/>
            </a:pPr>
            <a:r>
              <a:rPr lang="en-US" altLang="ar-EG" sz="2400" dirty="0"/>
              <a:t>Managerial Implication</a:t>
            </a:r>
          </a:p>
          <a:p>
            <a:pPr lvl="1" eaLnBrk="1" hangingPunct="1">
              <a:defRPr/>
            </a:pPr>
            <a:r>
              <a:rPr lang="en-US" altLang="ar-EG" sz="2400" dirty="0"/>
              <a:t>To increase cohesiveness:</a:t>
            </a:r>
          </a:p>
          <a:p>
            <a:pPr lvl="2" eaLnBrk="1" hangingPunct="1">
              <a:defRPr/>
            </a:pPr>
            <a:r>
              <a:rPr lang="en-US" altLang="ar-EG" sz="2400" dirty="0"/>
              <a:t>Make the group smaller.</a:t>
            </a:r>
          </a:p>
          <a:p>
            <a:pPr lvl="2" eaLnBrk="1" hangingPunct="1">
              <a:defRPr/>
            </a:pPr>
            <a:r>
              <a:rPr lang="en-US" altLang="ar-EG" sz="2400" dirty="0"/>
              <a:t>Encourage agreement with group goals.</a:t>
            </a:r>
          </a:p>
          <a:p>
            <a:pPr lvl="2" eaLnBrk="1" hangingPunct="1">
              <a:defRPr/>
            </a:pPr>
            <a:r>
              <a:rPr lang="en-US" altLang="ar-EG" sz="2400" dirty="0"/>
              <a:t>Increase time members spend together.</a:t>
            </a:r>
          </a:p>
          <a:p>
            <a:pPr lvl="2" eaLnBrk="1" hangingPunct="1">
              <a:defRPr/>
            </a:pPr>
            <a:r>
              <a:rPr lang="en-US" altLang="ar-EG" sz="2400" dirty="0"/>
              <a:t>Stimulate competition with other groups.</a:t>
            </a:r>
          </a:p>
          <a:p>
            <a:pPr lvl="2" eaLnBrk="1" hangingPunct="1">
              <a:defRPr/>
            </a:pPr>
            <a:r>
              <a:rPr lang="en-US" altLang="ar-EG" sz="2400" dirty="0"/>
              <a:t>Give rewards to the group, not individuals.</a:t>
            </a:r>
          </a:p>
          <a:p>
            <a:pPr marL="914400" lvl="2" indent="0" eaLnBrk="1" hangingPunct="1">
              <a:buFontTx/>
              <a:buNone/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343784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Vs Individual Choice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Strengths:</a:t>
            </a:r>
          </a:p>
          <a:p>
            <a:pPr lvl="1" eaLnBrk="1" hangingPunct="1"/>
            <a:r>
              <a:rPr lang="en-US" altLang="ar-EG" sz="2000" dirty="0"/>
              <a:t>Generate more complete information and knowledge</a:t>
            </a:r>
          </a:p>
          <a:p>
            <a:pPr lvl="1" eaLnBrk="1" hangingPunct="1"/>
            <a:r>
              <a:rPr lang="en-US" altLang="ar-EG" sz="2000" dirty="0"/>
              <a:t>Offer increased diversity of views and greater creativity</a:t>
            </a:r>
          </a:p>
          <a:p>
            <a:pPr lvl="1" eaLnBrk="1" hangingPunct="1"/>
            <a:r>
              <a:rPr lang="en-US" altLang="ar-EG" sz="2000" dirty="0"/>
              <a:t>Increased acceptance of decisions</a:t>
            </a:r>
          </a:p>
          <a:p>
            <a:pPr lvl="1" eaLnBrk="1" hangingPunct="1"/>
            <a:r>
              <a:rPr lang="en-US" altLang="ar-EG" sz="2000" dirty="0"/>
              <a:t>Generally more accurate (but not as accurate as the most accurate group member)</a:t>
            </a:r>
          </a:p>
          <a:p>
            <a:pPr eaLnBrk="1" hangingPunct="1"/>
            <a:r>
              <a:rPr lang="en-US" altLang="ar-EG" sz="2000" dirty="0"/>
              <a:t>Group Weaknesses:</a:t>
            </a:r>
          </a:p>
          <a:p>
            <a:pPr lvl="1" eaLnBrk="1" hangingPunct="1"/>
            <a:r>
              <a:rPr lang="en-US" altLang="ar-EG" sz="2000" dirty="0"/>
              <a:t>Time-consuming activity</a:t>
            </a:r>
          </a:p>
          <a:p>
            <a:pPr lvl="1" eaLnBrk="1" hangingPunct="1"/>
            <a:r>
              <a:rPr lang="en-US" altLang="ar-EG" sz="2000" dirty="0"/>
              <a:t>Conformity pressures in the group</a:t>
            </a:r>
          </a:p>
          <a:p>
            <a:pPr lvl="1" eaLnBrk="1" hangingPunct="1"/>
            <a:r>
              <a:rPr lang="en-US" altLang="ar-EG" sz="2000" dirty="0"/>
              <a:t>Discussions can be dominated by a few members</a:t>
            </a:r>
          </a:p>
          <a:p>
            <a:pPr lvl="1" eaLnBrk="1" hangingPunct="1"/>
            <a:r>
              <a:rPr lang="en-US" altLang="ar-EG" sz="2000" dirty="0"/>
              <a:t>A situation of ambiguous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743617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400" dirty="0"/>
              <a:t>Group think :</a:t>
            </a:r>
            <a:r>
              <a:rPr lang="en-US" altLang="ar-EG" sz="2400" b="0" dirty="0">
                <a:solidFill>
                  <a:schemeClr val="tx1"/>
                </a:solidFill>
              </a:rPr>
              <a:t> Groupthink is a psychological </a:t>
            </a:r>
            <a:r>
              <a:rPr lang="en-US" altLang="ar-EG" sz="2400" b="0" dirty="0">
                <a:solidFill>
                  <a:schemeClr val="tx1"/>
                </a:solidFill>
                <a:hlinkClick r:id="rId6" tooltip="Phenomenon"/>
              </a:rPr>
              <a:t>phenomenon</a:t>
            </a:r>
            <a:r>
              <a:rPr lang="en-US" altLang="ar-EG" sz="2400" b="0" dirty="0">
                <a:solidFill>
                  <a:schemeClr val="tx1"/>
                </a:solidFill>
              </a:rPr>
              <a:t> that occurs within a </a:t>
            </a:r>
            <a:r>
              <a:rPr lang="en-US" altLang="ar-EG" sz="2400" b="0" dirty="0">
                <a:solidFill>
                  <a:schemeClr val="tx1"/>
                </a:solidFill>
                <a:hlinkClick r:id="rId7" tooltip="Social group"/>
              </a:rPr>
              <a:t>group of people</a:t>
            </a:r>
            <a:r>
              <a:rPr lang="en-US" altLang="ar-EG" sz="2400" b="0" dirty="0">
                <a:solidFill>
                  <a:schemeClr val="tx1"/>
                </a:solidFill>
              </a:rPr>
              <a:t>, in which the desire for harmony or conformity in the group results in an irrational or dysfunctional </a:t>
            </a:r>
            <a:r>
              <a:rPr lang="en-US" altLang="ar-EG" sz="2400" b="0" dirty="0">
                <a:solidFill>
                  <a:schemeClr val="tx1"/>
                </a:solidFill>
                <a:hlinkClick r:id="rId8" tooltip="Decision-making"/>
              </a:rPr>
              <a:t>decision-making</a:t>
            </a:r>
            <a:r>
              <a:rPr lang="en-US" altLang="ar-EG" sz="2400" b="0" dirty="0">
                <a:solidFill>
                  <a:schemeClr val="tx1"/>
                </a:solidFill>
              </a:rPr>
              <a:t> outcome. Group members try to minimize conflict and reach a consensus decision without </a:t>
            </a:r>
            <a:r>
              <a:rPr lang="en-US" altLang="ar-EG" sz="2400" b="0" dirty="0">
                <a:solidFill>
                  <a:schemeClr val="tx1"/>
                </a:solidFill>
                <a:hlinkClick r:id="rId9" tooltip="Critical thinking"/>
              </a:rPr>
              <a:t>critical evaluation</a:t>
            </a:r>
            <a:r>
              <a:rPr lang="en-US" altLang="ar-EG" sz="2400" b="0" dirty="0">
                <a:solidFill>
                  <a:schemeClr val="tx1"/>
                </a:solidFill>
              </a:rPr>
              <a:t> of alternative viewpoints, by actively suppressing dissenting viewpoints, and by isolating themselves from outside influences.</a:t>
            </a:r>
          </a:p>
          <a:p>
            <a:pPr marL="457200" lvl="1" indent="0" eaLnBrk="1" hangingPunct="1">
              <a:buFont typeface="Times New Roman" panose="02020603050405020304" pitchFamily="18" charset="0"/>
              <a:buNone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240628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800"/>
              <a:t>Group shift : </a:t>
            </a:r>
            <a:r>
              <a:rPr lang="en-US" altLang="ar-EG" sz="2800" b="0">
                <a:solidFill>
                  <a:schemeClr val="tx1"/>
                </a:solidFill>
              </a:rPr>
              <a:t>is a phenomenon in which the initial positions of individual members of a group are exaggerated toward a more extreme position. When people are in groups, they make decisions about </a:t>
            </a:r>
            <a:r>
              <a:rPr lang="en-US" altLang="ar-EG" sz="2800" b="0">
                <a:solidFill>
                  <a:schemeClr val="tx1"/>
                </a:solidFill>
                <a:hlinkClick r:id="rId6" tooltip="Risk"/>
              </a:rPr>
              <a:t>risk</a:t>
            </a:r>
            <a:r>
              <a:rPr lang="en-US" altLang="ar-EG" sz="2800" b="0">
                <a:solidFill>
                  <a:schemeClr val="tx1"/>
                </a:solidFill>
              </a:rPr>
              <a:t> differently from when they are alone. In the group, they are likely to make riskier decisions, as the shared risk makes the individual risk less.</a:t>
            </a:r>
            <a:endParaRPr lang="en-US" altLang="ar-EG" sz="2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3708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Technique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342682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i="1"/>
              <a:t>Made in interacting groups  where members meet face-to-face and rely on verbal and nonverbal communication.</a:t>
            </a:r>
          </a:p>
          <a:p>
            <a:pPr indent="7938" algn="just" eaLnBrk="1" hangingPunct="1">
              <a:defRPr/>
            </a:pPr>
            <a:r>
              <a:rPr lang="en-US" altLang="ar-EG" sz="2000"/>
              <a:t>Brainstorming</a:t>
            </a:r>
          </a:p>
          <a:p>
            <a:pPr indent="0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>
                <a:solidFill>
                  <a:schemeClr val="tx1"/>
                </a:solidFill>
              </a:rPr>
              <a:t>-  It </a:t>
            </a:r>
            <a:r>
              <a:rPr lang="en-US" sz="2000" b="0">
                <a:solidFill>
                  <a:schemeClr val="tx1"/>
                </a:solidFill>
              </a:rPr>
              <a:t>is a </a:t>
            </a:r>
            <a:r>
              <a:rPr lang="en-US" sz="2000" b="0">
                <a:solidFill>
                  <a:schemeClr val="tx1"/>
                </a:solidFill>
                <a:hlinkClick r:id="rId6" tooltip="Creativity technique"/>
              </a:rPr>
              <a:t>group creativity technique</a:t>
            </a:r>
            <a:r>
              <a:rPr lang="en-US" sz="2000" b="0">
                <a:solidFill>
                  <a:schemeClr val="tx1"/>
                </a:solidFill>
              </a:rPr>
              <a:t> by which efforts are made to find a conclusion for a specific problem by gathering a list of ideas spontaneously contributed by its members.</a:t>
            </a:r>
            <a:endParaRPr lang="en-US" altLang="ar-EG" sz="2000" b="0">
              <a:solidFill>
                <a:schemeClr val="tx1"/>
              </a:solidFill>
            </a:endParaRPr>
          </a:p>
          <a:p>
            <a:pPr indent="7938" algn="just" eaLnBrk="1" hangingPunct="1">
              <a:defRPr/>
            </a:pPr>
            <a:r>
              <a:rPr lang="en-US" altLang="ar-EG" sz="2000"/>
              <a:t>Nominal Group Technique (NGT)</a:t>
            </a:r>
          </a:p>
          <a:p>
            <a:pPr lvl="1" algn="just" eaLnBrk="1" hangingPunct="1">
              <a:defRPr/>
            </a:pPr>
            <a:r>
              <a:rPr lang="en-US" altLang="ar-EG" sz="2000"/>
              <a:t>Works by restricting discussion during the decision-making process. </a:t>
            </a:r>
            <a:r>
              <a:rPr lang="en-US" sz="2000"/>
              <a:t>Participants are asked to write their ideas anonymously. Then the facilitator collects the ideas and the group votes on each idea. </a:t>
            </a:r>
            <a:endParaRPr lang="en-US" altLang="ar-EG" sz="2000"/>
          </a:p>
          <a:p>
            <a:pPr indent="7938" algn="just" eaLnBrk="1" hangingPunct="1">
              <a:defRPr/>
            </a:pPr>
            <a:r>
              <a:rPr lang="en-US" altLang="ar-EG" sz="2000"/>
              <a:t>Electronic Meeting</a:t>
            </a:r>
          </a:p>
          <a:p>
            <a:pPr lvl="1" algn="just" eaLnBrk="1" hangingPunct="1">
              <a:defRPr/>
            </a:pPr>
            <a:r>
              <a:rPr lang="en-US" sz="2000"/>
              <a:t>It is a type of </a:t>
            </a:r>
            <a:r>
              <a:rPr lang="en-US" sz="2000">
                <a:hlinkClick r:id="rId7" tooltip="Computer software"/>
              </a:rPr>
              <a:t>computer software</a:t>
            </a:r>
            <a:r>
              <a:rPr lang="en-US" sz="2000"/>
              <a:t> that facilitates </a:t>
            </a:r>
            <a:r>
              <a:rPr lang="en-US" sz="2000">
                <a:hlinkClick r:id="rId8" tooltip="Creative problem solving"/>
              </a:rPr>
              <a:t>creative problem solving</a:t>
            </a:r>
            <a:r>
              <a:rPr lang="en-US" sz="2000"/>
              <a:t> and decision-making of groups within or across organizations.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234039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391952" y="1610200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Status and Culture</a:t>
            </a:r>
          </a:p>
          <a:p>
            <a:pPr lvl="1" eaLnBrk="1" hangingPunct="1"/>
            <a:r>
              <a:rPr lang="en-US" altLang="ar-EG" sz="2000" dirty="0"/>
              <a:t>The importance of status varies with culture</a:t>
            </a:r>
          </a:p>
          <a:p>
            <a:pPr lvl="1" eaLnBrk="1" hangingPunct="1"/>
            <a:r>
              <a:rPr lang="en-US" altLang="ar-EG" sz="2000" dirty="0"/>
              <a:t>Managers must understand who and what holds status when interacting with people from another culture</a:t>
            </a:r>
          </a:p>
          <a:p>
            <a:pPr eaLnBrk="1" hangingPunct="1"/>
            <a:r>
              <a:rPr lang="en-US" altLang="ar-EG" sz="2000" dirty="0"/>
              <a:t>Social Loafing</a:t>
            </a:r>
          </a:p>
          <a:p>
            <a:pPr lvl="1" eaLnBrk="1" hangingPunct="1"/>
            <a:r>
              <a:rPr lang="en-US" altLang="ar-EG" sz="2000" dirty="0"/>
              <a:t>Most often in Western (individualistic) cultures</a:t>
            </a:r>
          </a:p>
          <a:p>
            <a:pPr eaLnBrk="1" hangingPunct="1"/>
            <a:r>
              <a:rPr lang="en-US" altLang="ar-EG" sz="2000" dirty="0"/>
              <a:t>Group Diversity</a:t>
            </a:r>
          </a:p>
          <a:p>
            <a:pPr lvl="1" eaLnBrk="1" hangingPunct="1"/>
            <a:r>
              <a:rPr lang="en-US" altLang="ar-EG" sz="2000" dirty="0"/>
              <a:t>Increased diversity leads to increased conflict</a:t>
            </a:r>
          </a:p>
          <a:p>
            <a:pPr lvl="1" eaLnBrk="1" hangingPunct="1"/>
            <a:r>
              <a:rPr lang="en-US" altLang="ar-EG" sz="2000" dirty="0"/>
              <a:t>May cause early withdrawal and lowered morale</a:t>
            </a:r>
          </a:p>
          <a:p>
            <a:pPr lvl="1" eaLnBrk="1" hangingPunct="1"/>
            <a:r>
              <a:rPr lang="en-US" altLang="ar-EG" sz="2000" dirty="0"/>
              <a:t>If the initial difficulties are overcome, diverse groups may perform better</a:t>
            </a:r>
          </a:p>
          <a:p>
            <a:pPr lvl="1" eaLnBrk="1" hangingPunct="1"/>
            <a:r>
              <a:rPr lang="en-US" altLang="ar-EG" sz="2000" dirty="0"/>
              <a:t>Surface diversity may increase openness</a:t>
            </a:r>
          </a:p>
        </p:txBody>
      </p:sp>
    </p:spTree>
    <p:extLst>
      <p:ext uri="{BB962C8B-B14F-4D97-AF65-F5344CB8AC3E}">
        <p14:creationId xmlns:p14="http://schemas.microsoft.com/office/powerpoint/2010/main" val="13436644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Performance</a:t>
            </a:r>
          </a:p>
          <a:p>
            <a:pPr lvl="1" eaLnBrk="1" hangingPunct="1"/>
            <a:r>
              <a:rPr lang="en-US" altLang="ar-EG" sz="2000" dirty="0"/>
              <a:t>Typically, clear role perception, appropriate norms, low status differences and smaller, more cohesive groups lead to higher performance</a:t>
            </a:r>
          </a:p>
          <a:p>
            <a:pPr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Satisfaction</a:t>
            </a:r>
          </a:p>
          <a:p>
            <a:pPr lvl="1" eaLnBrk="1" hangingPunct="1"/>
            <a:r>
              <a:rPr lang="en-US" altLang="ar-EG" sz="2000" dirty="0"/>
              <a:t>Increases with:</a:t>
            </a:r>
          </a:p>
          <a:p>
            <a:pPr lvl="2" eaLnBrk="1" hangingPunct="1"/>
            <a:r>
              <a:rPr lang="en-US" altLang="ar-EG" sz="2000" dirty="0"/>
              <a:t>High congruence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لتطابق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 dirty="0"/>
              <a:t>between boss and employee’s perceptions about the job </a:t>
            </a:r>
          </a:p>
          <a:p>
            <a:pPr lvl="2" eaLnBrk="1" hangingPunct="1"/>
            <a:r>
              <a:rPr lang="en-US" altLang="ar-EG" sz="2000" dirty="0"/>
              <a:t>Not being forced to communicate with lower-status employees</a:t>
            </a:r>
          </a:p>
          <a:p>
            <a:pPr lvl="2" eaLnBrk="1" hangingPunct="1"/>
            <a:r>
              <a:rPr lang="en-US" altLang="ar-EG" sz="2000" dirty="0"/>
              <a:t>Smaller group size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AB06F9B8-86A4-98DE-9F3C-1DD1E658F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3910" y="107728"/>
            <a:ext cx="48090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ا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4432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2242" y="55361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Understanding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After studying this chapter, you should be able to:</a:t>
            </a:r>
          </a:p>
          <a:p>
            <a:pPr lvl="1" eaLnBrk="1" hangingPunct="1"/>
            <a:r>
              <a:rPr lang="en-US" altLang="ar-EG" sz="2400" dirty="0"/>
              <a:t>1.Analyze the growing popularity of teams in organizations.</a:t>
            </a:r>
          </a:p>
          <a:p>
            <a:pPr lvl="1" eaLnBrk="1" hangingPunct="1"/>
            <a:r>
              <a:rPr lang="en-US" altLang="ar-EG" sz="2400" dirty="0"/>
              <a:t>2.Contrast groups and teams.</a:t>
            </a:r>
          </a:p>
          <a:p>
            <a:pPr lvl="1" eaLnBrk="1" hangingPunct="1"/>
            <a:r>
              <a:rPr lang="en-US" altLang="ar-EG" sz="2400" dirty="0"/>
              <a:t>3.Compare and contrast four types of teams.</a:t>
            </a:r>
          </a:p>
          <a:p>
            <a:pPr lvl="1" eaLnBrk="1" hangingPunct="1"/>
            <a:r>
              <a:rPr lang="en-US" altLang="ar-EG" sz="2400" dirty="0"/>
              <a:t>4.Identify the characteristics of effective teams.</a:t>
            </a:r>
          </a:p>
          <a:p>
            <a:pPr lvl="1" eaLnBrk="1" hangingPunct="1"/>
            <a:r>
              <a:rPr lang="en-US" altLang="ar-EG" sz="2400" dirty="0"/>
              <a:t>5.Show how organizations can create team players.</a:t>
            </a:r>
          </a:p>
          <a:p>
            <a:pPr lvl="1" eaLnBrk="1" hangingPunct="1"/>
            <a:r>
              <a:rPr lang="en-US" altLang="ar-EG" sz="2400" dirty="0"/>
              <a:t>6.Decide when to use individuals </a:t>
            </a:r>
            <a:r>
              <a:rPr lang="en-US" altLang="ar-EG" sz="2400" dirty="0" err="1"/>
              <a:t>istead</a:t>
            </a:r>
            <a:r>
              <a:rPr lang="en-US" altLang="ar-EG" sz="2400" dirty="0"/>
              <a:t> of teams.</a:t>
            </a:r>
          </a:p>
          <a:p>
            <a:pPr lvl="1" eaLnBrk="1" hangingPunct="1"/>
            <a:r>
              <a:rPr lang="en-US" altLang="ar-EG" sz="2400" dirty="0"/>
              <a:t>7.Show how our understanding of teams differs in a global context.</a:t>
            </a:r>
          </a:p>
        </p:txBody>
      </p:sp>
    </p:spTree>
    <p:extLst>
      <p:ext uri="{BB962C8B-B14F-4D97-AF65-F5344CB8AC3E}">
        <p14:creationId xmlns:p14="http://schemas.microsoft.com/office/powerpoint/2010/main" val="18657638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Differences Between Groups and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ts val="1800"/>
              </a:spcBef>
              <a:defRPr/>
            </a:pPr>
            <a:r>
              <a:rPr lang="en-US" altLang="ar-EG" sz="2800" b="0"/>
              <a:t>Work Group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A group that interacts primarily to share information and to make decisions to help each group member perform </a:t>
            </a:r>
            <a:r>
              <a:rPr lang="en-US" altLang="ar-EG" u="sng"/>
              <a:t>within his or her area of responsibility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No joint effort required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ar-EG" sz="2800" b="0"/>
              <a:t>Work Team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Generates positive synergy through </a:t>
            </a: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coordinated effort</a:t>
            </a:r>
            <a:r>
              <a:rPr lang="en-US" altLang="ar-EG"/>
              <a:t>.  The individual efforts result in a performance that is greater than the sum of the individual inputs</a:t>
            </a:r>
          </a:p>
          <a:p>
            <a:pPr lvl="1" eaLnBrk="1" hangingPunct="1">
              <a:spcBef>
                <a:spcPct val="50000"/>
              </a:spcBef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608375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Comparing Work Groups &amp;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90B09867-1144-573E-7B00-FD8717C24A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9967961"/>
              </p:ext>
            </p:extLst>
          </p:nvPr>
        </p:nvGraphicFramePr>
        <p:xfrm>
          <a:off x="2110155" y="1846924"/>
          <a:ext cx="8018584" cy="3372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Photo Editor Photo" r:id="rId7" imgW="8085714" imgH="3580952" progId="MSPhotoEd.3">
                  <p:embed/>
                </p:oleObj>
              </mc:Choice>
              <mc:Fallback>
                <p:oleObj name="Photo Editor Photo" r:id="rId7" imgW="8085714" imgH="3580952" progId="MSPhotoEd.3">
                  <p:embed/>
                  <p:pic>
                    <p:nvPicPr>
                      <p:cNvPr id="8197" name="Object 2">
                        <a:extLst>
                          <a:ext uri="{FF2B5EF4-FFF2-40B4-BE49-F238E27FC236}">
                            <a16:creationId xmlns:a16="http://schemas.microsoft.com/office/drawing/2014/main" xmlns="" id="{8311FE56-84DC-822C-B949-7A92DA0AF3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0155" y="1846924"/>
                        <a:ext cx="8018584" cy="3372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98608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004191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Problem-Solving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5 to 12 employees from the </a:t>
            </a:r>
            <a:r>
              <a:rPr lang="en-US" altLang="ar-EG" b="1" u="sng"/>
              <a:t>same department </a:t>
            </a:r>
            <a:r>
              <a:rPr lang="en-US" altLang="ar-EG"/>
              <a:t>who meet for a few hours each week to discuss ways of improving quality, efficiency, and the work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Self-Managed Work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10 to 15 people who take on the responsibilities of their former supervisors</a:t>
            </a:r>
            <a:endParaRPr lang="en-US" altLang="ar-EG" dirty="0"/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B338F58D-AEDC-5310-BA16-72165C3B2D9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5563580"/>
              </p:ext>
            </p:extLst>
          </p:nvPr>
        </p:nvGraphicFramePr>
        <p:xfrm>
          <a:off x="7305752" y="1292639"/>
          <a:ext cx="2119313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Photo Editor Photo" r:id="rId7" imgW="2333333" imgH="2495238" progId="MSPhotoEd.3">
                  <p:embed/>
                </p:oleObj>
              </mc:Choice>
              <mc:Fallback>
                <p:oleObj name="Photo Editor Photo" r:id="rId7" imgW="2333333" imgH="2495238" progId="MSPhotoEd.3">
                  <p:embed/>
                  <p:pic>
                    <p:nvPicPr>
                      <p:cNvPr id="10247" name="Object 2">
                        <a:extLst>
                          <a:ext uri="{FF2B5EF4-FFF2-40B4-BE49-F238E27FC236}">
                            <a16:creationId xmlns:a16="http://schemas.microsoft.com/office/drawing/2014/main" xmlns="" id="{559FB6B1-9428-EA60-FD39-95847DB06CE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5752" y="1292639"/>
                        <a:ext cx="2119313" cy="226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xmlns="" id="{C64F6B5F-F16F-F01F-77C0-99AE135578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1982511"/>
              </p:ext>
            </p:extLst>
          </p:nvPr>
        </p:nvGraphicFramePr>
        <p:xfrm>
          <a:off x="7426402" y="3602133"/>
          <a:ext cx="1998663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Photo Editor Photo" r:id="rId9" imgW="2247619" imgH="2486372" progId="MSPhotoEd.3">
                  <p:embed/>
                </p:oleObj>
              </mc:Choice>
              <mc:Fallback>
                <p:oleObj name="Photo Editor Photo" r:id="rId9" imgW="2247619" imgH="2486372" progId="MSPhotoEd.3">
                  <p:embed/>
                  <p:pic>
                    <p:nvPicPr>
                      <p:cNvPr id="10248" name="Object 3">
                        <a:extLst>
                          <a:ext uri="{FF2B5EF4-FFF2-40B4-BE49-F238E27FC236}">
                            <a16:creationId xmlns:a16="http://schemas.microsoft.com/office/drawing/2014/main" xmlns="" id="{2AD24716-B4AC-C313-29A3-2188AF8716D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6402" y="3602133"/>
                        <a:ext cx="1998663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3193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More 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744866" cy="3431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Cross-Functional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Employees from about the </a:t>
            </a:r>
            <a:r>
              <a:rPr lang="en-US" altLang="ar-EG" u="sng"/>
              <a:t>same hierarchical level</a:t>
            </a:r>
            <a:r>
              <a:rPr lang="en-US" altLang="ar-EG"/>
              <a:t>, but from </a:t>
            </a:r>
            <a:r>
              <a:rPr lang="en-US" altLang="ar-EG" b="1" u="sng"/>
              <a:t>different work areas</a:t>
            </a:r>
            <a:r>
              <a:rPr lang="en-US" altLang="ar-EG"/>
              <a:t>, who come together to accomplish a task</a:t>
            </a:r>
          </a:p>
          <a:p>
            <a:pPr lvl="1" eaLnBrk="1" hangingPunct="1">
              <a:spcBef>
                <a:spcPct val="50000"/>
              </a:spcBef>
            </a:pPr>
            <a:endParaRPr lang="en-US" altLang="ar-EG"/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Very common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Task forces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Committees</a:t>
            </a:r>
            <a:endParaRPr lang="en-US" altLang="ar-EG" dirty="0"/>
          </a:p>
        </p:txBody>
      </p:sp>
      <p:graphicFrame>
        <p:nvGraphicFramePr>
          <p:cNvPr id="10" name="Object 3">
            <a:extLst>
              <a:ext uri="{FF2B5EF4-FFF2-40B4-BE49-F238E27FC236}">
                <a16:creationId xmlns:a16="http://schemas.microsoft.com/office/drawing/2014/main" xmlns="" id="{157E8781-B926-0D56-10CF-49ED2F58EF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5968314"/>
              </p:ext>
            </p:extLst>
          </p:nvPr>
        </p:nvGraphicFramePr>
        <p:xfrm>
          <a:off x="6364514" y="3220097"/>
          <a:ext cx="44196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Photo Editor Photo" r:id="rId7" imgW="4420217" imgH="2438095" progId="MSPhotoEd.3">
                  <p:embed/>
                </p:oleObj>
              </mc:Choice>
              <mc:Fallback>
                <p:oleObj name="Photo Editor Photo" r:id="rId7" imgW="4420217" imgH="2438095" progId="MSPhotoEd.3">
                  <p:embed/>
                  <p:pic>
                    <p:nvPicPr>
                      <p:cNvPr id="12294" name="Object 3">
                        <a:extLst>
                          <a:ext uri="{FF2B5EF4-FFF2-40B4-BE49-F238E27FC236}">
                            <a16:creationId xmlns:a16="http://schemas.microsoft.com/office/drawing/2014/main" xmlns="" id="{FDF1E0A2-1578-0F4B-8C51-45E17ECA703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4514" y="3220097"/>
                        <a:ext cx="4419600" cy="243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35829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Final Type of Team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000" dirty="0"/>
              <a:t>Virtual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sz="2000" dirty="0"/>
              <a:t>Teams that use computer technology to tie together physically dispersed members in order to achieve a common goal</a:t>
            </a:r>
          </a:p>
          <a:p>
            <a:pPr eaLnBrk="1" hangingPunct="1"/>
            <a:r>
              <a:rPr lang="en-US" altLang="ar-EG" sz="2000" dirty="0"/>
              <a:t>Characteristics</a:t>
            </a:r>
          </a:p>
          <a:p>
            <a:pPr lvl="1" eaLnBrk="1" hangingPunct="1"/>
            <a:r>
              <a:rPr lang="en-US" altLang="ar-EG" sz="2000" dirty="0"/>
              <a:t>Limited socializing</a:t>
            </a:r>
          </a:p>
          <a:p>
            <a:pPr lvl="1" eaLnBrk="1" hangingPunct="1"/>
            <a:r>
              <a:rPr lang="en-US" altLang="ar-EG" sz="2000" dirty="0"/>
              <a:t>The ability to overcome time and space constraints</a:t>
            </a:r>
          </a:p>
          <a:p>
            <a:pPr eaLnBrk="1" hangingPunct="1"/>
            <a:r>
              <a:rPr lang="en-US" altLang="ar-EG" sz="2000" dirty="0"/>
              <a:t>To be effective, needs:</a:t>
            </a:r>
          </a:p>
          <a:p>
            <a:pPr lvl="1" eaLnBrk="1" hangingPunct="1"/>
            <a:r>
              <a:rPr lang="en-US" altLang="ar-EG" sz="2000" dirty="0"/>
              <a:t>Trust among members</a:t>
            </a:r>
          </a:p>
          <a:p>
            <a:pPr lvl="1" eaLnBrk="1" hangingPunct="1"/>
            <a:r>
              <a:rPr lang="en-US" altLang="ar-EG" sz="2000" dirty="0"/>
              <a:t>Close monitoring</a:t>
            </a:r>
          </a:p>
          <a:p>
            <a:pPr lvl="1" eaLnBrk="1" hangingPunct="1"/>
            <a:r>
              <a:rPr lang="en-US" altLang="ar-EG" sz="2000" dirty="0"/>
              <a:t>To be publicized</a:t>
            </a:r>
          </a:p>
        </p:txBody>
      </p:sp>
    </p:spTree>
    <p:extLst>
      <p:ext uri="{BB962C8B-B14F-4D97-AF65-F5344CB8AC3E}">
        <p14:creationId xmlns:p14="http://schemas.microsoft.com/office/powerpoint/2010/main" val="23567738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Have Teams Become So Popular?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1.Great way to use employee talents.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2.Teams are more flexible and responsive to changes in the environment.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3.Can quickly assemble, deploy, refocus, and disband.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4.Facilitate employee involvement.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5.Increase employee participation in decision making.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6.Democratize an organization and increase motivation.</a:t>
            </a:r>
          </a:p>
        </p:txBody>
      </p:sp>
    </p:spTree>
    <p:extLst>
      <p:ext uri="{BB962C8B-B14F-4D97-AF65-F5344CB8AC3E}">
        <p14:creationId xmlns:p14="http://schemas.microsoft.com/office/powerpoint/2010/main" val="4034207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Team Effectiveness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2EBB194E-0C7A-557A-E989-E969F56CD8B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28813" y="1219200"/>
          <a:ext cx="2643187" cy="469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Photo Editor Photo" r:id="rId7" imgW="3457143" imgH="6144483" progId="MSPhotoEd.3">
                  <p:embed/>
                </p:oleObj>
              </mc:Choice>
              <mc:Fallback>
                <p:oleObj name="Photo Editor Photo" r:id="rId7" imgW="3457143" imgH="6144483" progId="MSPhotoEd.3">
                  <p:embed/>
                  <p:pic>
                    <p:nvPicPr>
                      <p:cNvPr id="8" name="Object 2">
                        <a:extLst>
                          <a:ext uri="{FF2B5EF4-FFF2-40B4-BE49-F238E27FC236}">
                            <a16:creationId xmlns:a16="http://schemas.microsoft.com/office/drawing/2014/main" xmlns="" id="{C7B1FB37-19BF-4ED8-00F9-C6377BB9572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1219200"/>
                        <a:ext cx="2643187" cy="469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xmlns="" id="{536D17A6-B010-D6C1-695B-FC616557E51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48200" y="3124200"/>
          <a:ext cx="23812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Photo Editor Photo" r:id="rId9" imgW="2381582" imgH="724001" progId="MSPhotoEd.3">
                  <p:embed/>
                </p:oleObj>
              </mc:Choice>
              <mc:Fallback>
                <p:oleObj name="Photo Editor Photo" r:id="rId9" imgW="2381582" imgH="724001" progId="MSPhotoEd.3">
                  <p:embed/>
                  <p:pic>
                    <p:nvPicPr>
                      <p:cNvPr id="9" name="Object 3">
                        <a:extLst>
                          <a:ext uri="{FF2B5EF4-FFF2-40B4-BE49-F238E27FC236}">
                            <a16:creationId xmlns:a16="http://schemas.microsoft.com/office/drawing/2014/main" xmlns="" id="{74F026B7-A328-ABA3-E630-3E3F0FC2AAB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3124200"/>
                        <a:ext cx="2381250" cy="723900"/>
                      </a:xfrm>
                      <a:prstGeom prst="rect">
                        <a:avLst/>
                      </a:prstGeom>
                      <a:solidFill>
                        <a:srgbClr val="CC66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DDF0D6C-7CB7-43DB-5212-54E6CEF61D05}"/>
              </a:ext>
            </a:extLst>
          </p:cNvPr>
          <p:cNvSpPr txBox="1"/>
          <p:nvPr/>
        </p:nvSpPr>
        <p:spPr>
          <a:xfrm>
            <a:off x="7620001" y="1843314"/>
            <a:ext cx="29754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 b="0" dirty="0">
                <a:latin typeface="+mj-lt"/>
              </a:rPr>
              <a:t>Caveat 1: This is a general guide only.</a:t>
            </a:r>
          </a:p>
        </p:txBody>
      </p: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2694D0BE-E8C5-DFE1-FD1A-01FCAB52B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8828" y="3956404"/>
            <a:ext cx="32766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Ø"/>
              <a:defRPr sz="2400" b="1">
                <a:solidFill>
                  <a:srgbClr val="CC66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336699"/>
              </a:buClr>
              <a:buFont typeface="Times New Roman" panose="02020603050405020304" pitchFamily="18" charset="0"/>
              <a:buChar char="–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336699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ar-EG" b="0" dirty="0">
                <a:solidFill>
                  <a:schemeClr val="tx1"/>
                </a:solidFill>
                <a:latin typeface="Calibri" panose="020F0502020204030204" pitchFamily="34" charset="0"/>
              </a:rPr>
              <a:t>Caveat 2: The model assumes that teamwork is preferable to individual work.</a:t>
            </a:r>
          </a:p>
        </p:txBody>
      </p:sp>
    </p:spTree>
    <p:extLst>
      <p:ext uri="{BB962C8B-B14F-4D97-AF65-F5344CB8AC3E}">
        <p14:creationId xmlns:p14="http://schemas.microsoft.com/office/powerpoint/2010/main" val="45885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Components of Effective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278743" y="1610200"/>
            <a:ext cx="724807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200" dirty="0"/>
              <a:t>1.Context</a:t>
            </a:r>
          </a:p>
          <a:p>
            <a:pPr eaLnBrk="1" hangingPunct="1"/>
            <a:r>
              <a:rPr lang="en-US" altLang="ar-EG" sz="3200" dirty="0"/>
              <a:t>2.Composition</a:t>
            </a:r>
          </a:p>
          <a:p>
            <a:pPr eaLnBrk="1" hangingPunct="1"/>
            <a:r>
              <a:rPr lang="en-US" altLang="ar-EG" sz="3200" dirty="0"/>
              <a:t>3.Work Design</a:t>
            </a:r>
          </a:p>
          <a:p>
            <a:pPr eaLnBrk="1" hangingPunct="1"/>
            <a:r>
              <a:rPr lang="en-US" altLang="ar-EG" sz="3200" dirty="0"/>
              <a:t>4.Process Variables</a:t>
            </a:r>
          </a:p>
        </p:txBody>
      </p:sp>
    </p:spTree>
    <p:extLst>
      <p:ext uri="{BB962C8B-B14F-4D97-AF65-F5344CB8AC3E}">
        <p14:creationId xmlns:p14="http://schemas.microsoft.com/office/powerpoint/2010/main" val="37210486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Context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b="1" dirty="0"/>
              <a:t>Team Adequate Resources</a:t>
            </a:r>
          </a:p>
          <a:p>
            <a:pPr lvl="1" eaLnBrk="1" hangingPunct="1"/>
            <a:r>
              <a:rPr lang="en-US" altLang="ar-EG" sz="2000" dirty="0"/>
              <a:t>Need the tools to complete the job</a:t>
            </a:r>
          </a:p>
          <a:p>
            <a:pPr eaLnBrk="1" hangingPunct="1"/>
            <a:r>
              <a:rPr lang="en-US" altLang="ar-EG" sz="2000" b="1" dirty="0"/>
              <a:t>Team Effective Leadership and Structure</a:t>
            </a:r>
          </a:p>
          <a:p>
            <a:pPr lvl="1" eaLnBrk="1" hangingPunct="1"/>
            <a:r>
              <a:rPr lang="en-US" altLang="ar-EG" sz="2000" dirty="0"/>
              <a:t>Agreeing to the specifics of work and how the team fits together to integrate individual skills</a:t>
            </a:r>
          </a:p>
          <a:p>
            <a:pPr lvl="1" eaLnBrk="1" hangingPunct="1"/>
            <a:r>
              <a:rPr lang="en-US" altLang="ar-EG" sz="2000" dirty="0"/>
              <a:t>Even “self-managed” teams need leaders</a:t>
            </a:r>
          </a:p>
          <a:p>
            <a:pPr lvl="1" eaLnBrk="1" hangingPunct="1"/>
            <a:r>
              <a:rPr lang="en-US" altLang="ar-EG" sz="2000" dirty="0"/>
              <a:t>Leadership especially important in multi-team systems</a:t>
            </a:r>
          </a:p>
          <a:p>
            <a:pPr eaLnBrk="1" hangingPunct="1"/>
            <a:r>
              <a:rPr lang="en-US" altLang="ar-EG" sz="2000" b="1" dirty="0"/>
              <a:t>Team Climate of Trust</a:t>
            </a:r>
          </a:p>
          <a:p>
            <a:pPr lvl="1" eaLnBrk="1" hangingPunct="1"/>
            <a:r>
              <a:rPr lang="en-US" altLang="ar-EG" sz="2000" dirty="0"/>
              <a:t>Members must trust each other and the leader</a:t>
            </a:r>
          </a:p>
          <a:p>
            <a:pPr eaLnBrk="1" hangingPunct="1"/>
            <a:r>
              <a:rPr lang="en-US" altLang="ar-EG" sz="2000" dirty="0"/>
              <a:t>Team Performance and Rewards Systems that Reflect Team Contributions</a:t>
            </a:r>
          </a:p>
          <a:p>
            <a:pPr lvl="1" eaLnBrk="1" hangingPunct="1"/>
            <a:r>
              <a:rPr lang="en-US" altLang="ar-EG" sz="2000" dirty="0"/>
              <a:t>Cannot just be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31539686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Composition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Abilities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Need technical expertise, problem-solving, decision-making, and good interpersonal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Personality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Openness to experience, and relate any achieved success to team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Allocating Roles and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Many necessary roles must be filled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Diversity can  lead to lower  or high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Size of Team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smaller the better: 5 to 9 is optimal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Member’s Preference for Teamwork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the members want to be on teams?</a:t>
            </a:r>
          </a:p>
        </p:txBody>
      </p:sp>
    </p:spTree>
    <p:extLst>
      <p:ext uri="{BB962C8B-B14F-4D97-AF65-F5344CB8AC3E}">
        <p14:creationId xmlns:p14="http://schemas.microsoft.com/office/powerpoint/2010/main" val="30005338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F9500784-D1F8-BDCA-FDFE-A148310E8B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536988"/>
              </p:ext>
            </p:extLst>
          </p:nvPr>
        </p:nvGraphicFramePr>
        <p:xfrm>
          <a:off x="2440788" y="1371600"/>
          <a:ext cx="6859540" cy="430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Photo Editor Photo" r:id="rId8" imgW="8266667" imgH="6230220" progId="MSPhotoEd.3">
                  <p:embed/>
                </p:oleObj>
              </mc:Choice>
              <mc:Fallback>
                <p:oleObj name="Photo Editor Photo" r:id="rId8" imgW="8266667" imgH="6230220" progId="MSPhotoEd.3">
                  <p:embed/>
                  <p:pic>
                    <p:nvPicPr>
                      <p:cNvPr id="24578" name="Object 2">
                        <a:extLst>
                          <a:ext uri="{FF2B5EF4-FFF2-40B4-BE49-F238E27FC236}">
                            <a16:creationId xmlns:a16="http://schemas.microsoft.com/office/drawing/2014/main" xmlns="" id="{E403F78C-8D43-E235-794E-3D4B9BEA278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1371600"/>
                        <a:ext cx="6859540" cy="430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53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Linker: </a:t>
            </a:r>
            <a:r>
              <a:rPr lang="en-US" altLang="ar-EG" sz="2000" b="0" dirty="0">
                <a:solidFill>
                  <a:schemeClr val="tx1"/>
                </a:solidFill>
              </a:rPr>
              <a:t>Coordinates and integrates</a:t>
            </a:r>
          </a:p>
          <a:p>
            <a:pPr eaLnBrk="1" hangingPunct="1"/>
            <a:r>
              <a:rPr lang="en-US" altLang="ar-EG" sz="2000" dirty="0"/>
              <a:t>Creator: </a:t>
            </a:r>
            <a:r>
              <a:rPr lang="en-US" altLang="ar-EG" sz="2000" b="0" dirty="0">
                <a:solidFill>
                  <a:schemeClr val="tx1"/>
                </a:solidFill>
              </a:rPr>
              <a:t>Indicates creative ideas</a:t>
            </a:r>
          </a:p>
          <a:p>
            <a:pPr eaLnBrk="1" hangingPunct="1"/>
            <a:r>
              <a:rPr lang="en-US" altLang="ar-EG" sz="2000" dirty="0"/>
              <a:t>Promoter: </a:t>
            </a:r>
            <a:r>
              <a:rPr lang="en-US" altLang="ar-EG" sz="2000" b="0" dirty="0">
                <a:solidFill>
                  <a:schemeClr val="tx1"/>
                </a:solidFill>
              </a:rPr>
              <a:t>Champions ideas after they are created</a:t>
            </a:r>
          </a:p>
          <a:p>
            <a:pPr eaLnBrk="1" hangingPunct="1"/>
            <a:r>
              <a:rPr lang="en-US" altLang="ar-EG" sz="2000" dirty="0"/>
              <a:t>Assessor: </a:t>
            </a:r>
            <a:r>
              <a:rPr lang="en-US" altLang="ar-EG" sz="2000" b="0" dirty="0">
                <a:solidFill>
                  <a:schemeClr val="tx1"/>
                </a:solidFill>
              </a:rPr>
              <a:t>Offers insightful analysis of options</a:t>
            </a:r>
          </a:p>
          <a:p>
            <a:pPr eaLnBrk="1" hangingPunct="1"/>
            <a:r>
              <a:rPr lang="en-US" altLang="ar-EG" sz="2000" dirty="0"/>
              <a:t>Organizer: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structure</a:t>
            </a:r>
          </a:p>
          <a:p>
            <a:pPr eaLnBrk="1" hangingPunct="1"/>
            <a:r>
              <a:rPr lang="en-US" altLang="ar-EG" sz="2000" dirty="0"/>
              <a:t>Producer: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direction</a:t>
            </a:r>
          </a:p>
          <a:p>
            <a:pPr eaLnBrk="1" hangingPunct="1"/>
            <a:r>
              <a:rPr lang="en-US" altLang="ar-EG" sz="2000" dirty="0"/>
              <a:t>Controller: </a:t>
            </a:r>
            <a:r>
              <a:rPr lang="en-US" altLang="ar-EG" sz="2000" b="0" dirty="0">
                <a:solidFill>
                  <a:schemeClr val="tx1"/>
                </a:solidFill>
              </a:rPr>
              <a:t>Examines details and enforces rules</a:t>
            </a:r>
          </a:p>
          <a:p>
            <a:pPr eaLnBrk="1" hangingPunct="1"/>
            <a:r>
              <a:rPr lang="en-US" altLang="ar-EG" sz="2000" dirty="0"/>
              <a:t>Maintainer: </a:t>
            </a:r>
            <a:r>
              <a:rPr lang="en-US" altLang="ar-EG" sz="2000" b="0" dirty="0">
                <a:solidFill>
                  <a:schemeClr val="tx1"/>
                </a:solidFill>
              </a:rPr>
              <a:t>Fights external battles</a:t>
            </a:r>
          </a:p>
          <a:p>
            <a:pPr eaLnBrk="1" hangingPunct="1"/>
            <a:r>
              <a:rPr lang="en-US" altLang="ar-EG" sz="2000" dirty="0"/>
              <a:t>Advisor: </a:t>
            </a:r>
            <a:r>
              <a:rPr lang="en-US" altLang="ar-EG" sz="2000" b="0" dirty="0">
                <a:solidFill>
                  <a:schemeClr val="tx1"/>
                </a:solidFill>
              </a:rPr>
              <a:t>Encourages the search for more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36751861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Work Design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Team Freedom and Autonomy</a:t>
            </a:r>
          </a:p>
          <a:p>
            <a:pPr lvl="1" eaLnBrk="1" hangingPunct="1"/>
            <a:r>
              <a:rPr lang="en-US" altLang="ar-EG" sz="2400" dirty="0"/>
              <a:t>Ability to work independently</a:t>
            </a:r>
          </a:p>
          <a:p>
            <a:pPr eaLnBrk="1" hangingPunct="1"/>
            <a:r>
              <a:rPr lang="en-US" altLang="ar-EG" sz="2400" dirty="0"/>
              <a:t>Team Skill Variety </a:t>
            </a:r>
          </a:p>
          <a:p>
            <a:pPr lvl="1" eaLnBrk="1" hangingPunct="1"/>
            <a:r>
              <a:rPr lang="en-US" altLang="ar-EG" sz="2400" dirty="0"/>
              <a:t>Ability to use different skills and talents</a:t>
            </a:r>
          </a:p>
          <a:p>
            <a:pPr eaLnBrk="1" hangingPunct="1"/>
            <a:r>
              <a:rPr lang="en-US" altLang="ar-EG" sz="2400" dirty="0"/>
              <a:t>Team Task Identity</a:t>
            </a:r>
          </a:p>
          <a:p>
            <a:pPr lvl="1" eaLnBrk="1" hangingPunct="1"/>
            <a:r>
              <a:rPr lang="en-US" altLang="ar-EG" sz="2400" dirty="0"/>
              <a:t>Ability to complete a whole and identifiable task or product</a:t>
            </a:r>
          </a:p>
          <a:p>
            <a:pPr eaLnBrk="1" hangingPunct="1"/>
            <a:r>
              <a:rPr lang="en-US" altLang="ar-EG" sz="2400" dirty="0"/>
              <a:t>Team Task Significance</a:t>
            </a:r>
          </a:p>
          <a:p>
            <a:pPr lvl="1" eaLnBrk="1" hangingPunct="1"/>
            <a:r>
              <a:rPr lang="en-US" altLang="ar-EG" sz="2400" dirty="0"/>
              <a:t>Working on a task or project that has a substantial impact on others</a:t>
            </a:r>
          </a:p>
        </p:txBody>
      </p:sp>
    </p:spTree>
    <p:extLst>
      <p:ext uri="{BB962C8B-B14F-4D97-AF65-F5344CB8AC3E}">
        <p14:creationId xmlns:p14="http://schemas.microsoft.com/office/powerpoint/2010/main" val="29131484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Process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ar-EG" sz="2200"/>
              <a:t>Commitment to a Common Purpose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Create a common purpose that provides direction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Willing to adjust plan if necessary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Establishment of Specific Team Goals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Must be specific, measurable, realistic, and challenging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Team Efficacy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believes in its ability to succeed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Mental Models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Have an accurate and common mental map of how the work gets done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A Managed Level of Conflict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Task conflicts are helpful; interpersonal conflicts are not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Minimized Social Loafing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holds itself accountable both individually and as a team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11194350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Turning Individuals into Team Players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/>
              <a:t>Selection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Make team skills one of the interpersonal skills in the hiring process.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Training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Individualistic people can learn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Rewards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Rework the reward system to encourage cooperative efforts rather than competitive (individual) ones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Continue to recognize individual contributions while still emphasizing the importance of teamwork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20521377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Beware ,Teams are not always the answer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en-US" altLang="ar-EG" b="0" i="1"/>
              <a:t>Teams take more time and resources than does individual work.</a:t>
            </a:r>
          </a:p>
          <a:p>
            <a:pPr indent="-6350" eaLnBrk="1" hangingPunct="1">
              <a:spcBef>
                <a:spcPct val="50000"/>
              </a:spcBef>
              <a:defRPr/>
            </a:pPr>
            <a:r>
              <a:rPr lang="en-US" altLang="ar-EG"/>
              <a:t>Three tests to see if a team fits the situation: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Is the work complex and is there a need for different perspectives: will it be better with the insights of more than one person?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Does the work create a common purpose or set of goals for the group that is larger than the aggregate of the goals for individuals?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Are members of the group involved in interdependent </a:t>
            </a:r>
          </a:p>
          <a:p>
            <a:pPr marL="457200" lvl="1" indent="0" eaLnBrk="1" hangingPunct="1">
              <a:spcBef>
                <a:spcPct val="50000"/>
              </a:spcBef>
              <a:buClrTx/>
              <a:buFont typeface="Times New Roman" panose="02020603050405020304" pitchFamily="18" charset="0"/>
              <a:buNone/>
              <a:defRPr/>
            </a:pPr>
            <a:r>
              <a:rPr lang="en-US" altLang="ar-EG"/>
              <a:t>     ( depending on each other) tasks?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1998976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Extent of Teamwork</a:t>
            </a:r>
          </a:p>
          <a:p>
            <a:pPr lvl="1" eaLnBrk="1" hangingPunct="1"/>
            <a:r>
              <a:rPr lang="en-US" altLang="ar-EG" sz="2000" dirty="0"/>
              <a:t>Other countries use teams more often than does the U.S.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Self-Managed Teams</a:t>
            </a:r>
          </a:p>
          <a:p>
            <a:pPr lvl="1" eaLnBrk="1" hangingPunct="1"/>
            <a:r>
              <a:rPr lang="en-US" altLang="ar-EG" sz="2000" dirty="0"/>
              <a:t>Do not work well in countries with low tolerance for ambiguity and uncertainty and a high power distance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Team Cultural Diversity and Team Performance</a:t>
            </a:r>
          </a:p>
          <a:p>
            <a:pPr lvl="1" eaLnBrk="1" hangingPunct="1"/>
            <a:r>
              <a:rPr lang="en-US" altLang="ar-EG" sz="2000" dirty="0"/>
              <a:t>Diversity caused by national differences interferes with team efficiency, at least in the short run</a:t>
            </a:r>
          </a:p>
          <a:p>
            <a:pPr lvl="1" eaLnBrk="1" hangingPunct="1"/>
            <a:r>
              <a:rPr lang="en-US" altLang="ar-EG" sz="2000" dirty="0"/>
              <a:t>After about three months the differences between diverse and non-diverse team performance disappear</a:t>
            </a:r>
          </a:p>
        </p:txBody>
      </p:sp>
    </p:spTree>
    <p:extLst>
      <p:ext uri="{BB962C8B-B14F-4D97-AF65-F5344CB8AC3E}">
        <p14:creationId xmlns:p14="http://schemas.microsoft.com/office/powerpoint/2010/main" val="13719537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and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Effective teams have common characteristics: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Adequate resources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Effective leadership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climate of trust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Appropriate reward and evaluation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Composed of members with correct skills and roles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Are smaller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work that provides freedom, autonomy, and the chance to contribute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tasks are whole and significant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Has members who believe in the team’s capabilities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b="0" i="1" dirty="0"/>
              <a:t>Managers should modify the environment and select team-oriented individuals to increase the chance of developing effective teams.</a:t>
            </a:r>
          </a:p>
        </p:txBody>
      </p:sp>
    </p:spTree>
    <p:extLst>
      <p:ext uri="{BB962C8B-B14F-4D97-AF65-F5344CB8AC3E}">
        <p14:creationId xmlns:p14="http://schemas.microsoft.com/office/powerpoint/2010/main" val="217082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2185</Words>
  <Application>Microsoft Office PowerPoint</Application>
  <PresentationFormat>Widescreen</PresentationFormat>
  <Paragraphs>423</Paragraphs>
  <Slides>42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Arial</vt:lpstr>
      <vt:lpstr>Calibri</vt:lpstr>
      <vt:lpstr>Calibri Light</vt:lpstr>
      <vt:lpstr>inherit</vt:lpstr>
      <vt:lpstr>Tajawal Medium</vt:lpstr>
      <vt:lpstr>Times New Roman</vt:lpstr>
      <vt:lpstr>Verdana</vt:lpstr>
      <vt:lpstr>Wingdings</vt:lpstr>
      <vt:lpstr>Office Theme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Walid  El Leithy</dc:creator>
  <cp:lastModifiedBy>Microsoft account</cp:lastModifiedBy>
  <cp:revision>157</cp:revision>
  <dcterms:created xsi:type="dcterms:W3CDTF">2022-05-27T10:44:51Z</dcterms:created>
  <dcterms:modified xsi:type="dcterms:W3CDTF">2023-02-18T07:51:42Z</dcterms:modified>
</cp:coreProperties>
</file>