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496" r:id="rId6"/>
    <p:sldId id="313" r:id="rId7"/>
    <p:sldId id="524" r:id="rId8"/>
    <p:sldId id="530" r:id="rId9"/>
    <p:sldId id="276" r:id="rId10"/>
    <p:sldId id="498" r:id="rId11"/>
    <p:sldId id="501" r:id="rId12"/>
    <p:sldId id="528" r:id="rId13"/>
    <p:sldId id="506" r:id="rId14"/>
    <p:sldId id="508" r:id="rId15"/>
    <p:sldId id="510" r:id="rId16"/>
    <p:sldId id="512" r:id="rId17"/>
    <p:sldId id="514" r:id="rId18"/>
    <p:sldId id="517" r:id="rId19"/>
    <p:sldId id="519" r:id="rId20"/>
    <p:sldId id="522" r:id="rId21"/>
    <p:sldId id="529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313"/>
            <p14:sldId id="524"/>
            <p14:sldId id="530"/>
            <p14:sldId id="276"/>
            <p14:sldId id="498"/>
            <p14:sldId id="501"/>
            <p14:sldId id="528"/>
            <p14:sldId id="506"/>
            <p14:sldId id="508"/>
            <p14:sldId id="510"/>
            <p14:sldId id="512"/>
            <p14:sldId id="514"/>
            <p14:sldId id="517"/>
            <p14:sldId id="519"/>
            <p14:sldId id="522"/>
            <p14:sldId id="5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49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59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B5912-B5C7-4E5F-8CA6-BFDBC0C816BB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0C7AAA-CF1C-4FD8-971F-3260C6FAAB9C}">
      <dgm:prSet phldrT="[Text]"/>
      <dgm:spPr>
        <a:solidFill>
          <a:schemeClr val="accent6"/>
        </a:solidFill>
      </dgm:spPr>
      <dgm:t>
        <a:bodyPr/>
        <a:lstStyle/>
        <a:p>
          <a:r>
            <a:rPr lang="en-US" dirty="0"/>
            <a:t>Weekly Lecture</a:t>
          </a:r>
        </a:p>
      </dgm:t>
    </dgm:pt>
    <dgm:pt modelId="{799C40E2-6689-4EA5-AA74-74FA62B4AA48}" type="parTrans" cxnId="{B44AB8BC-8709-4734-81B4-6C36B39CFFF8}">
      <dgm:prSet/>
      <dgm:spPr/>
      <dgm:t>
        <a:bodyPr/>
        <a:lstStyle/>
        <a:p>
          <a:endParaRPr lang="en-US"/>
        </a:p>
      </dgm:t>
    </dgm:pt>
    <dgm:pt modelId="{EB7190B4-1425-4B07-A02F-1FA67780871D}" type="sibTrans" cxnId="{B44AB8BC-8709-4734-81B4-6C36B39CFFF8}">
      <dgm:prSet/>
      <dgm:spPr/>
      <dgm:t>
        <a:bodyPr/>
        <a:lstStyle/>
        <a:p>
          <a:endParaRPr lang="en-US"/>
        </a:p>
      </dgm:t>
    </dgm:pt>
    <dgm:pt modelId="{6A938AC3-AA63-4CC3-8A36-92D4D26AA441}">
      <dgm:prSet phldrT="[Text]" custT="1"/>
      <dgm:spPr/>
      <dgm:t>
        <a:bodyPr/>
        <a:lstStyle/>
        <a:p>
          <a:r>
            <a:rPr lang="en-US" sz="900" b="1" dirty="0"/>
            <a:t>- </a:t>
          </a:r>
          <a:r>
            <a:rPr lang="en-US" sz="1400" b="1" dirty="0"/>
            <a:t>Weekly Lecture: </a:t>
          </a:r>
          <a:r>
            <a:rPr lang="en-US" sz="1400" dirty="0"/>
            <a:t>Theoretical discussion for each chapter to build student learning (Pdf. + Recorded lecture)</a:t>
          </a:r>
        </a:p>
        <a:p>
          <a:r>
            <a:rPr lang="en-US" sz="1400" b="1" dirty="0"/>
            <a:t>- Weekly Live Meeting: </a:t>
          </a:r>
          <a:r>
            <a:rPr lang="en-US" sz="1400" dirty="0"/>
            <a:t>Providing the opportunity for students to apply the material or skills before moving to the next section (Attendance is optional but recommended) </a:t>
          </a:r>
        </a:p>
      </dgm:t>
    </dgm:pt>
    <dgm:pt modelId="{874DE3CC-24B0-45D4-AC92-AAEEE395EE2A}" type="parTrans" cxnId="{7F3F25D3-A362-4172-9AE6-C2189EF5C9FC}">
      <dgm:prSet/>
      <dgm:spPr/>
      <dgm:t>
        <a:bodyPr/>
        <a:lstStyle/>
        <a:p>
          <a:endParaRPr lang="en-US"/>
        </a:p>
      </dgm:t>
    </dgm:pt>
    <dgm:pt modelId="{052E7FF8-2196-41DB-8B23-EB29A0CEBA8C}" type="sibTrans" cxnId="{7F3F25D3-A362-4172-9AE6-C2189EF5C9FC}">
      <dgm:prSet/>
      <dgm:spPr/>
      <dgm:t>
        <a:bodyPr/>
        <a:lstStyle/>
        <a:p>
          <a:endParaRPr lang="en-US"/>
        </a:p>
      </dgm:t>
    </dgm:pt>
    <dgm:pt modelId="{783935D1-5A66-4869-AFFB-A4B5B9C0E70F}">
      <dgm:prSet phldrT="[Text]"/>
      <dgm:spPr/>
      <dgm:t>
        <a:bodyPr/>
        <a:lstStyle/>
        <a:p>
          <a:r>
            <a:rPr lang="en-US" dirty="0"/>
            <a:t>Weekly Quizes (80%)</a:t>
          </a:r>
        </a:p>
      </dgm:t>
    </dgm:pt>
    <dgm:pt modelId="{66CAC290-922D-4E18-890D-EBB406FC2145}" type="parTrans" cxnId="{AEB5BB74-40BD-49C6-BC19-BB417245E4CB}">
      <dgm:prSet/>
      <dgm:spPr/>
      <dgm:t>
        <a:bodyPr/>
        <a:lstStyle/>
        <a:p>
          <a:endParaRPr lang="en-US"/>
        </a:p>
      </dgm:t>
    </dgm:pt>
    <dgm:pt modelId="{AAE677B8-8C0F-43AE-A3AD-92A4B1DF185C}" type="sibTrans" cxnId="{AEB5BB74-40BD-49C6-BC19-BB417245E4CB}">
      <dgm:prSet/>
      <dgm:spPr/>
      <dgm:t>
        <a:bodyPr/>
        <a:lstStyle/>
        <a:p>
          <a:endParaRPr lang="en-US"/>
        </a:p>
      </dgm:t>
    </dgm:pt>
    <dgm:pt modelId="{EEC66706-07FE-4D63-934F-E4676D4C7609}">
      <dgm:prSet phldrT="[Text]" custT="1"/>
      <dgm:spPr/>
      <dgm:t>
        <a:bodyPr/>
        <a:lstStyle/>
        <a:p>
          <a:r>
            <a:rPr lang="en-US" sz="1400" dirty="0"/>
            <a:t>8 questions for each weekly quiz</a:t>
          </a:r>
        </a:p>
        <a:p>
          <a:r>
            <a:rPr lang="en-US" sz="1400" dirty="0"/>
            <a:t>1 mark for each question</a:t>
          </a:r>
        </a:p>
        <a:p>
          <a:r>
            <a:rPr lang="en-US" sz="1400" dirty="0"/>
            <a:t>Exam Type: True/False+MCQ+Verbal Audio</a:t>
          </a:r>
        </a:p>
        <a:p>
          <a:r>
            <a:rPr lang="en-US" sz="1400" dirty="0"/>
            <a:t>Exam time: 24 minutes</a:t>
          </a:r>
        </a:p>
      </dgm:t>
    </dgm:pt>
    <dgm:pt modelId="{A519A86D-7AF1-40C5-81C5-48AE206A0FA4}" type="parTrans" cxnId="{9715D189-5A6B-48C5-80D2-D4F8E1791AA2}">
      <dgm:prSet/>
      <dgm:spPr/>
      <dgm:t>
        <a:bodyPr/>
        <a:lstStyle/>
        <a:p>
          <a:endParaRPr lang="en-US"/>
        </a:p>
      </dgm:t>
    </dgm:pt>
    <dgm:pt modelId="{6301D8BA-A014-45B3-914C-94D524924297}" type="sibTrans" cxnId="{9715D189-5A6B-48C5-80D2-D4F8E1791AA2}">
      <dgm:prSet/>
      <dgm:spPr/>
      <dgm:t>
        <a:bodyPr/>
        <a:lstStyle/>
        <a:p>
          <a:endParaRPr lang="en-US"/>
        </a:p>
      </dgm:t>
    </dgm:pt>
    <dgm:pt modelId="{AE7E9906-E6FD-4063-A3A5-8586A3AD54F4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/>
            <a:t>Final Assessment (20%)</a:t>
          </a:r>
        </a:p>
      </dgm:t>
    </dgm:pt>
    <dgm:pt modelId="{C74D09D9-75CA-4AF8-9499-38F9670F9AFA}" type="parTrans" cxnId="{78239C0D-68EB-4941-90EB-B77B2DF8098D}">
      <dgm:prSet/>
      <dgm:spPr/>
      <dgm:t>
        <a:bodyPr/>
        <a:lstStyle/>
        <a:p>
          <a:endParaRPr lang="en-US"/>
        </a:p>
      </dgm:t>
    </dgm:pt>
    <dgm:pt modelId="{4B3AE3C8-9728-4FA8-9D3F-75240B7E7501}" type="sibTrans" cxnId="{78239C0D-68EB-4941-90EB-B77B2DF8098D}">
      <dgm:prSet/>
      <dgm:spPr/>
      <dgm:t>
        <a:bodyPr/>
        <a:lstStyle/>
        <a:p>
          <a:endParaRPr lang="en-US"/>
        </a:p>
      </dgm:t>
    </dgm:pt>
    <dgm:pt modelId="{E11F2ADD-B541-4A30-90CA-B4B632963A81}">
      <dgm:prSet phldrT="[Text]" custT="1"/>
      <dgm:spPr/>
      <dgm:t>
        <a:bodyPr/>
        <a:lstStyle/>
        <a:p>
          <a:r>
            <a:rPr lang="en-US" sz="1400" dirty="0"/>
            <a:t>End of semster (Week 13)</a:t>
          </a:r>
        </a:p>
        <a:p>
          <a:r>
            <a:rPr lang="en-US" sz="1400" dirty="0"/>
            <a:t>Exam time: 60 minutes</a:t>
          </a:r>
        </a:p>
        <a:p>
          <a:endParaRPr lang="en-US" sz="1400" dirty="0"/>
        </a:p>
        <a:p>
          <a:r>
            <a:rPr lang="en-US" sz="1400" dirty="0"/>
            <a:t>Exam Type: True/False+MCQ+Verbal Audio</a:t>
          </a:r>
        </a:p>
        <a:p>
          <a:endParaRPr lang="en-US" sz="1400" dirty="0"/>
        </a:p>
      </dgm:t>
    </dgm:pt>
    <dgm:pt modelId="{7706E69F-78FD-4BA5-80AE-BA4D3B044572}" type="parTrans" cxnId="{429CA620-2E0A-4092-A9CC-116B9D589F3B}">
      <dgm:prSet/>
      <dgm:spPr/>
      <dgm:t>
        <a:bodyPr/>
        <a:lstStyle/>
        <a:p>
          <a:endParaRPr lang="en-US"/>
        </a:p>
      </dgm:t>
    </dgm:pt>
    <dgm:pt modelId="{0D1FD35E-958F-41C2-AE15-7F73897F0C04}" type="sibTrans" cxnId="{429CA620-2E0A-4092-A9CC-116B9D589F3B}">
      <dgm:prSet/>
      <dgm:spPr/>
      <dgm:t>
        <a:bodyPr/>
        <a:lstStyle/>
        <a:p>
          <a:endParaRPr lang="en-US"/>
        </a:p>
      </dgm:t>
    </dgm:pt>
    <dgm:pt modelId="{DCEA9049-E6B5-4E40-A96B-BAB3AAB71776}" type="pres">
      <dgm:prSet presAssocID="{CF7B5912-B5C7-4E5F-8CA6-BFDBC0C816BB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54C83050-63D2-460F-82CE-DD25B61F1C4F}" type="pres">
      <dgm:prSet presAssocID="{E90C7AAA-CF1C-4FD8-971F-3260C6FAAB9C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9A999FFF-B09B-43F0-B878-21D3E1526CB6}" type="pres">
      <dgm:prSet presAssocID="{E90C7AAA-CF1C-4FD8-971F-3260C6FAAB9C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7D3EDC88-5215-4288-B780-165016037AC0}" type="pres">
      <dgm:prSet presAssocID="{783935D1-5A66-4869-AFFB-A4B5B9C0E70F}" presName="parentText2" presStyleLbl="node1" presStyleIdx="1" presStyleCnt="3">
        <dgm:presLayoutVars>
          <dgm:chMax/>
          <dgm:chPref val="3"/>
          <dgm:bulletEnabled val="1"/>
        </dgm:presLayoutVars>
      </dgm:prSet>
      <dgm:spPr/>
    </dgm:pt>
    <dgm:pt modelId="{38CBDBA9-B160-4BD8-83DE-2E9B9F3DE726}" type="pres">
      <dgm:prSet presAssocID="{783935D1-5A66-4869-AFFB-A4B5B9C0E70F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08595646-0690-4D38-96F8-A64E2BA52261}" type="pres">
      <dgm:prSet presAssocID="{AE7E9906-E6FD-4063-A3A5-8586A3AD54F4}" presName="parentText3" presStyleLbl="node1" presStyleIdx="2" presStyleCnt="3" custLinFactNeighborX="250" custLinFactNeighborY="8595">
        <dgm:presLayoutVars>
          <dgm:chMax/>
          <dgm:chPref val="3"/>
          <dgm:bulletEnabled val="1"/>
        </dgm:presLayoutVars>
      </dgm:prSet>
      <dgm:spPr/>
    </dgm:pt>
    <dgm:pt modelId="{6C379F94-9365-4A3B-BB2C-E0D78168586C}" type="pres">
      <dgm:prSet presAssocID="{AE7E9906-E6FD-4063-A3A5-8586A3AD54F4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78239C0D-68EB-4941-90EB-B77B2DF8098D}" srcId="{CF7B5912-B5C7-4E5F-8CA6-BFDBC0C816BB}" destId="{AE7E9906-E6FD-4063-A3A5-8586A3AD54F4}" srcOrd="2" destOrd="0" parTransId="{C74D09D9-75CA-4AF8-9499-38F9670F9AFA}" sibTransId="{4B3AE3C8-9728-4FA8-9D3F-75240B7E7501}"/>
    <dgm:cxn modelId="{17B92117-11C7-4FEC-82BF-440776D9B756}" type="presOf" srcId="{783935D1-5A66-4869-AFFB-A4B5B9C0E70F}" destId="{7D3EDC88-5215-4288-B780-165016037AC0}" srcOrd="0" destOrd="0" presId="urn:microsoft.com/office/officeart/2009/3/layout/IncreasingArrowsProcess"/>
    <dgm:cxn modelId="{429CA620-2E0A-4092-A9CC-116B9D589F3B}" srcId="{AE7E9906-E6FD-4063-A3A5-8586A3AD54F4}" destId="{E11F2ADD-B541-4A30-90CA-B4B632963A81}" srcOrd="0" destOrd="0" parTransId="{7706E69F-78FD-4BA5-80AE-BA4D3B044572}" sibTransId="{0D1FD35E-958F-41C2-AE15-7F73897F0C04}"/>
    <dgm:cxn modelId="{AEB5BB74-40BD-49C6-BC19-BB417245E4CB}" srcId="{CF7B5912-B5C7-4E5F-8CA6-BFDBC0C816BB}" destId="{783935D1-5A66-4869-AFFB-A4B5B9C0E70F}" srcOrd="1" destOrd="0" parTransId="{66CAC290-922D-4E18-890D-EBB406FC2145}" sibTransId="{AAE677B8-8C0F-43AE-A3AD-92A4B1DF185C}"/>
    <dgm:cxn modelId="{A5A5ED58-7DC1-4580-8135-854C4F5B0A14}" type="presOf" srcId="{EEC66706-07FE-4D63-934F-E4676D4C7609}" destId="{38CBDBA9-B160-4BD8-83DE-2E9B9F3DE726}" srcOrd="0" destOrd="0" presId="urn:microsoft.com/office/officeart/2009/3/layout/IncreasingArrowsProcess"/>
    <dgm:cxn modelId="{74899A7C-E65D-44BD-AB85-8DF53BAFF04C}" type="presOf" srcId="{CF7B5912-B5C7-4E5F-8CA6-BFDBC0C816BB}" destId="{DCEA9049-E6B5-4E40-A96B-BAB3AAB71776}" srcOrd="0" destOrd="0" presId="urn:microsoft.com/office/officeart/2009/3/layout/IncreasingArrowsProcess"/>
    <dgm:cxn modelId="{5F3B967D-8E03-4EDB-9CB7-8F191FD86807}" type="presOf" srcId="{E90C7AAA-CF1C-4FD8-971F-3260C6FAAB9C}" destId="{54C83050-63D2-460F-82CE-DD25B61F1C4F}" srcOrd="0" destOrd="0" presId="urn:microsoft.com/office/officeart/2009/3/layout/IncreasingArrowsProcess"/>
    <dgm:cxn modelId="{BB67B580-7E03-4FA7-B9FA-F48C4CB24A67}" type="presOf" srcId="{AE7E9906-E6FD-4063-A3A5-8586A3AD54F4}" destId="{08595646-0690-4D38-96F8-A64E2BA52261}" srcOrd="0" destOrd="0" presId="urn:microsoft.com/office/officeart/2009/3/layout/IncreasingArrowsProcess"/>
    <dgm:cxn modelId="{9715D189-5A6B-48C5-80D2-D4F8E1791AA2}" srcId="{783935D1-5A66-4869-AFFB-A4B5B9C0E70F}" destId="{EEC66706-07FE-4D63-934F-E4676D4C7609}" srcOrd="0" destOrd="0" parTransId="{A519A86D-7AF1-40C5-81C5-48AE206A0FA4}" sibTransId="{6301D8BA-A014-45B3-914C-94D524924297}"/>
    <dgm:cxn modelId="{DAF3F28A-3085-4C57-ACFE-AF4D4265F227}" type="presOf" srcId="{6A938AC3-AA63-4CC3-8A36-92D4D26AA441}" destId="{9A999FFF-B09B-43F0-B878-21D3E1526CB6}" srcOrd="0" destOrd="0" presId="urn:microsoft.com/office/officeart/2009/3/layout/IncreasingArrowsProcess"/>
    <dgm:cxn modelId="{B44AB8BC-8709-4734-81B4-6C36B39CFFF8}" srcId="{CF7B5912-B5C7-4E5F-8CA6-BFDBC0C816BB}" destId="{E90C7AAA-CF1C-4FD8-971F-3260C6FAAB9C}" srcOrd="0" destOrd="0" parTransId="{799C40E2-6689-4EA5-AA74-74FA62B4AA48}" sibTransId="{EB7190B4-1425-4B07-A02F-1FA67780871D}"/>
    <dgm:cxn modelId="{7F3F25D3-A362-4172-9AE6-C2189EF5C9FC}" srcId="{E90C7AAA-CF1C-4FD8-971F-3260C6FAAB9C}" destId="{6A938AC3-AA63-4CC3-8A36-92D4D26AA441}" srcOrd="0" destOrd="0" parTransId="{874DE3CC-24B0-45D4-AC92-AAEEE395EE2A}" sibTransId="{052E7FF8-2196-41DB-8B23-EB29A0CEBA8C}"/>
    <dgm:cxn modelId="{C6E13AD4-11DF-429C-91CE-437ECF66DCCE}" type="presOf" srcId="{E11F2ADD-B541-4A30-90CA-B4B632963A81}" destId="{6C379F94-9365-4A3B-BB2C-E0D78168586C}" srcOrd="0" destOrd="0" presId="urn:microsoft.com/office/officeart/2009/3/layout/IncreasingArrowsProcess"/>
    <dgm:cxn modelId="{E1974809-EB80-4160-ACB6-95EE910AAD79}" type="presParOf" srcId="{DCEA9049-E6B5-4E40-A96B-BAB3AAB71776}" destId="{54C83050-63D2-460F-82CE-DD25B61F1C4F}" srcOrd="0" destOrd="0" presId="urn:microsoft.com/office/officeart/2009/3/layout/IncreasingArrowsProcess"/>
    <dgm:cxn modelId="{7DE52E80-3591-467B-968C-5E26F45889A0}" type="presParOf" srcId="{DCEA9049-E6B5-4E40-A96B-BAB3AAB71776}" destId="{9A999FFF-B09B-43F0-B878-21D3E1526CB6}" srcOrd="1" destOrd="0" presId="urn:microsoft.com/office/officeart/2009/3/layout/IncreasingArrowsProcess"/>
    <dgm:cxn modelId="{5ECEB793-9DD3-4AB6-A843-F02B4A035DD9}" type="presParOf" srcId="{DCEA9049-E6B5-4E40-A96B-BAB3AAB71776}" destId="{7D3EDC88-5215-4288-B780-165016037AC0}" srcOrd="2" destOrd="0" presId="urn:microsoft.com/office/officeart/2009/3/layout/IncreasingArrowsProcess"/>
    <dgm:cxn modelId="{4C717194-CE7A-4A00-A24E-BB0C96BA21CB}" type="presParOf" srcId="{DCEA9049-E6B5-4E40-A96B-BAB3AAB71776}" destId="{38CBDBA9-B160-4BD8-83DE-2E9B9F3DE726}" srcOrd="3" destOrd="0" presId="urn:microsoft.com/office/officeart/2009/3/layout/IncreasingArrowsProcess"/>
    <dgm:cxn modelId="{FF7C9BC5-9AD3-4D37-A4F1-992DF812043B}" type="presParOf" srcId="{DCEA9049-E6B5-4E40-A96B-BAB3AAB71776}" destId="{08595646-0690-4D38-96F8-A64E2BA52261}" srcOrd="4" destOrd="0" presId="urn:microsoft.com/office/officeart/2009/3/layout/IncreasingArrowsProcess"/>
    <dgm:cxn modelId="{4BAD02A4-4BB3-417F-A150-9603058329D5}" type="presParOf" srcId="{DCEA9049-E6B5-4E40-A96B-BAB3AAB71776}" destId="{6C379F94-9365-4A3B-BB2C-E0D78168586C}" srcOrd="5" destOrd="0" presId="urn:microsoft.com/office/officeart/2009/3/layout/IncreasingArrowsProcess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C83050-63D2-460F-82CE-DD25B61F1C4F}">
      <dsp:nvSpPr>
        <dsp:cNvPr id="0" name=""/>
        <dsp:cNvSpPr/>
      </dsp:nvSpPr>
      <dsp:spPr>
        <a:xfrm>
          <a:off x="625007" y="8829"/>
          <a:ext cx="7850442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Weekly Lecture</a:t>
          </a:r>
        </a:p>
      </dsp:txBody>
      <dsp:txXfrm>
        <a:off x="625007" y="294660"/>
        <a:ext cx="7564611" cy="571661"/>
      </dsp:txXfrm>
    </dsp:sp>
    <dsp:sp modelId="{9A999FFF-B09B-43F0-B878-21D3E1526CB6}">
      <dsp:nvSpPr>
        <dsp:cNvPr id="0" name=""/>
        <dsp:cNvSpPr/>
      </dsp:nvSpPr>
      <dsp:spPr>
        <a:xfrm>
          <a:off x="625007" y="890496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- </a:t>
          </a:r>
          <a:r>
            <a:rPr lang="en-US" sz="1400" b="1" kern="1200" dirty="0"/>
            <a:t>Weekly Lecture: </a:t>
          </a:r>
          <a:r>
            <a:rPr lang="en-US" sz="1400" kern="1200" dirty="0"/>
            <a:t>Theoretical discussion for each chapter to build student learning (Pdf. + Recorded lecture)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- Weekly Live Meeting: </a:t>
          </a:r>
          <a:r>
            <a:rPr lang="en-US" sz="1400" kern="1200" dirty="0"/>
            <a:t>Providing the opportunity for students to apply the material or skills before moving to the next section (Attendance is optional but recommended) </a:t>
          </a:r>
        </a:p>
      </dsp:txBody>
      <dsp:txXfrm>
        <a:off x="625007" y="890496"/>
        <a:ext cx="2417936" cy="2202462"/>
      </dsp:txXfrm>
    </dsp:sp>
    <dsp:sp modelId="{7D3EDC88-5215-4288-B780-165016037AC0}">
      <dsp:nvSpPr>
        <dsp:cNvPr id="0" name=""/>
        <dsp:cNvSpPr/>
      </dsp:nvSpPr>
      <dsp:spPr>
        <a:xfrm>
          <a:off x="3042943" y="389937"/>
          <a:ext cx="5432506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Weekly Quizes (80%)</a:t>
          </a:r>
        </a:p>
      </dsp:txBody>
      <dsp:txXfrm>
        <a:off x="3042943" y="675768"/>
        <a:ext cx="5146675" cy="571661"/>
      </dsp:txXfrm>
    </dsp:sp>
    <dsp:sp modelId="{38CBDBA9-B160-4BD8-83DE-2E9B9F3DE726}">
      <dsp:nvSpPr>
        <dsp:cNvPr id="0" name=""/>
        <dsp:cNvSpPr/>
      </dsp:nvSpPr>
      <dsp:spPr>
        <a:xfrm>
          <a:off x="3042943" y="1271604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8 questions for each weekly quiz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1 mark for each question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Type: True/False+MCQ+Verbal Audio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time: 24 minutes</a:t>
          </a:r>
        </a:p>
      </dsp:txBody>
      <dsp:txXfrm>
        <a:off x="3042943" y="1271604"/>
        <a:ext cx="2417936" cy="2202462"/>
      </dsp:txXfrm>
    </dsp:sp>
    <dsp:sp modelId="{08595646-0690-4D38-96F8-A64E2BA52261}">
      <dsp:nvSpPr>
        <dsp:cNvPr id="0" name=""/>
        <dsp:cNvSpPr/>
      </dsp:nvSpPr>
      <dsp:spPr>
        <a:xfrm>
          <a:off x="5468416" y="869313"/>
          <a:ext cx="3014569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Final Assessment (20%)</a:t>
          </a:r>
        </a:p>
      </dsp:txBody>
      <dsp:txXfrm>
        <a:off x="5468416" y="1155144"/>
        <a:ext cx="2728738" cy="571661"/>
      </dsp:txXfrm>
    </dsp:sp>
    <dsp:sp modelId="{6C379F94-9365-4A3B-BB2C-E0D78168586C}">
      <dsp:nvSpPr>
        <dsp:cNvPr id="0" name=""/>
        <dsp:cNvSpPr/>
      </dsp:nvSpPr>
      <dsp:spPr>
        <a:xfrm>
          <a:off x="5460879" y="1652712"/>
          <a:ext cx="2417936" cy="21702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End of semster (Week 13)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time: 60 minutes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 Type: True/False+MCQ+Verbal Audio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5460879" y="1652712"/>
        <a:ext cx="2417936" cy="2170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2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430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79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1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73371" y="1396243"/>
            <a:ext cx="4209142" cy="41081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Sahar</a:t>
            </a:r>
            <a:r>
              <a:rPr lang="en-US" sz="2000" dirty="0">
                <a:latin typeface="Alexandria" charset="0"/>
                <a:cs typeface="Alexandria" charset="0"/>
              </a:rPr>
              <a:t>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0414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HRM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90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Week One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2258" y="218282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0"/>
    </mc:Choice>
    <mc:Fallback xmlns="">
      <p:transition spd="slow" advTm="82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78408" y="-77649"/>
            <a:ext cx="2954655" cy="1379622"/>
          </a:xfrm>
          <a:prstGeom prst="rect">
            <a:avLst/>
          </a:prstGeom>
        </p:spPr>
      </p:pic>
      <p:sp>
        <p:nvSpPr>
          <p:cNvPr id="8" name="Google Shape;116;p23"/>
          <p:cNvSpPr txBox="1">
            <a:spLocks/>
          </p:cNvSpPr>
          <p:nvPr/>
        </p:nvSpPr>
        <p:spPr>
          <a:xfrm>
            <a:off x="4928766" y="4411538"/>
            <a:ext cx="23682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Dr. </a:t>
            </a:r>
            <a:r>
              <a:rPr lang="en-US" sz="2000" b="1" dirty="0" err="1">
                <a:solidFill>
                  <a:schemeClr val="accent1"/>
                </a:solidFill>
                <a:latin typeface="Alexandria"/>
              </a:rPr>
              <a:t>Sahar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 Ahmed</a:t>
            </a:r>
          </a:p>
        </p:txBody>
      </p:sp>
      <p:sp>
        <p:nvSpPr>
          <p:cNvPr id="10" name="Google Shape;118;p23"/>
          <p:cNvSpPr txBox="1">
            <a:spLocks/>
          </p:cNvSpPr>
          <p:nvPr/>
        </p:nvSpPr>
        <p:spPr>
          <a:xfrm>
            <a:off x="4877860" y="5038247"/>
            <a:ext cx="2664533" cy="624919"/>
          </a:xfrm>
          <a:prstGeom prst="rect">
            <a:avLst/>
          </a:prstGeom>
          <a:solidFill>
            <a:srgbClr val="FFFFFF">
              <a:alpha val="11900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  <a:sym typeface="Yanone Kaffeesatz Light"/>
              </a:rPr>
              <a:t>Assistant Professor</a:t>
            </a:r>
          </a:p>
        </p:txBody>
      </p:sp>
      <p:sp>
        <p:nvSpPr>
          <p:cNvPr id="11" name="Google Shape;119;p23"/>
          <p:cNvSpPr txBox="1">
            <a:spLocks/>
          </p:cNvSpPr>
          <p:nvPr/>
        </p:nvSpPr>
        <p:spPr>
          <a:xfrm>
            <a:off x="2016409" y="1551596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EDUCATION</a:t>
            </a:r>
          </a:p>
        </p:txBody>
      </p:sp>
      <p:sp>
        <p:nvSpPr>
          <p:cNvPr id="12" name="Google Shape;120;p23"/>
          <p:cNvSpPr txBox="1">
            <a:spLocks/>
          </p:cNvSpPr>
          <p:nvPr/>
        </p:nvSpPr>
        <p:spPr>
          <a:xfrm>
            <a:off x="8208373" y="1610859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EXPERIENCE</a:t>
            </a:r>
          </a:p>
        </p:txBody>
      </p:sp>
      <p:grpSp>
        <p:nvGrpSpPr>
          <p:cNvPr id="13" name="Google Shape;121;p23"/>
          <p:cNvGrpSpPr/>
          <p:nvPr/>
        </p:nvGrpSpPr>
        <p:grpSpPr>
          <a:xfrm>
            <a:off x="1452883" y="4140025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14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5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6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7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grpSp>
        <p:nvGrpSpPr>
          <p:cNvPr id="19" name="Google Shape;126;p23"/>
          <p:cNvGrpSpPr/>
          <p:nvPr/>
        </p:nvGrpSpPr>
        <p:grpSpPr>
          <a:xfrm>
            <a:off x="7796887" y="2374291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20" name="Google Shape;127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1" name="Google Shape;128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2" name="Google Shape;129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3" name="Google Shape;130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4" name="Google Shape;131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5" name="Google Shape;132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6" name="Google Shape;133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7" name="Google Shape;134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28" name="Google Shape;135;p23"/>
          <p:cNvSpPr txBox="1">
            <a:spLocks/>
          </p:cNvSpPr>
          <p:nvPr/>
        </p:nvSpPr>
        <p:spPr>
          <a:xfrm>
            <a:off x="8286542" y="2378821"/>
            <a:ext cx="2175400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Head of HR Dep.</a:t>
            </a:r>
            <a:endParaRPr lang="en-US" dirty="0">
              <a:sym typeface="Yanone Kaffeesatz Light"/>
            </a:endParaRPr>
          </a:p>
        </p:txBody>
      </p:sp>
      <p:sp>
        <p:nvSpPr>
          <p:cNvPr id="29" name="Google Shape;136;p23"/>
          <p:cNvSpPr txBox="1">
            <a:spLocks/>
          </p:cNvSpPr>
          <p:nvPr/>
        </p:nvSpPr>
        <p:spPr>
          <a:xfrm>
            <a:off x="1879915" y="2302872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32" name="Google Shape;137;p23"/>
          <p:cNvSpPr txBox="1">
            <a:spLocks/>
          </p:cNvSpPr>
          <p:nvPr/>
        </p:nvSpPr>
        <p:spPr>
          <a:xfrm>
            <a:off x="7812387" y="3002089"/>
            <a:ext cx="3871613" cy="12254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                              </a:t>
            </a:r>
          </a:p>
        </p:txBody>
      </p:sp>
      <p:sp>
        <p:nvSpPr>
          <p:cNvPr id="33" name="Google Shape;138;p23"/>
          <p:cNvSpPr txBox="1">
            <a:spLocks/>
          </p:cNvSpPr>
          <p:nvPr/>
        </p:nvSpPr>
        <p:spPr>
          <a:xfrm>
            <a:off x="7847923" y="3167453"/>
            <a:ext cx="1266941" cy="331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2020-2024</a:t>
            </a:r>
          </a:p>
        </p:txBody>
      </p:sp>
      <p:grpSp>
        <p:nvGrpSpPr>
          <p:cNvPr id="35" name="Google Shape;139;p23"/>
          <p:cNvGrpSpPr/>
          <p:nvPr/>
        </p:nvGrpSpPr>
        <p:grpSpPr>
          <a:xfrm>
            <a:off x="1362056" y="4096301"/>
            <a:ext cx="263511" cy="258395"/>
            <a:chOff x="1490050" y="3805975"/>
            <a:chExt cx="491900" cy="482350"/>
          </a:xfrm>
        </p:grpSpPr>
        <p:sp>
          <p:nvSpPr>
            <p:cNvPr id="36" name="Google Shape;140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7" name="Google Shape;141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8" name="Google Shape;142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9" name="Google Shape;143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40" name="Google Shape;144;p23"/>
          <p:cNvSpPr txBox="1">
            <a:spLocks/>
          </p:cNvSpPr>
          <p:nvPr/>
        </p:nvSpPr>
        <p:spPr>
          <a:xfrm>
            <a:off x="8208373" y="4458370"/>
            <a:ext cx="2227398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Darker Grotesque SemiBold"/>
              </a:rPr>
              <a:t>Assistant Professor</a:t>
            </a:r>
          </a:p>
        </p:txBody>
      </p:sp>
      <p:sp>
        <p:nvSpPr>
          <p:cNvPr id="41" name="Google Shape;145;p23"/>
          <p:cNvSpPr txBox="1">
            <a:spLocks/>
          </p:cNvSpPr>
          <p:nvPr/>
        </p:nvSpPr>
        <p:spPr>
          <a:xfrm>
            <a:off x="7866591" y="5287462"/>
            <a:ext cx="3817409" cy="7514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- </a:t>
            </a:r>
            <a:r>
              <a:rPr lang="en-US" sz="1400" dirty="0"/>
              <a:t>Arab Open University</a:t>
            </a:r>
          </a:p>
          <a:p>
            <a:r>
              <a:rPr lang="en-US" sz="1400" dirty="0"/>
              <a:t>- British University in Egypt</a:t>
            </a:r>
          </a:p>
        </p:txBody>
      </p:sp>
      <p:sp>
        <p:nvSpPr>
          <p:cNvPr id="43" name="Google Shape;147;p23"/>
          <p:cNvSpPr txBox="1">
            <a:spLocks/>
          </p:cNvSpPr>
          <p:nvPr/>
        </p:nvSpPr>
        <p:spPr>
          <a:xfrm>
            <a:off x="1424198" y="3052018"/>
            <a:ext cx="3137448" cy="8068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Ph.D. Business Administration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Major: HRM </a:t>
            </a:r>
          </a:p>
        </p:txBody>
      </p:sp>
      <p:sp>
        <p:nvSpPr>
          <p:cNvPr id="44" name="Google Shape;148;p23"/>
          <p:cNvSpPr txBox="1">
            <a:spLocks/>
          </p:cNvSpPr>
          <p:nvPr/>
        </p:nvSpPr>
        <p:spPr>
          <a:xfrm>
            <a:off x="1424198" y="2725948"/>
            <a:ext cx="3137448" cy="3154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2010-2015</a:t>
            </a:r>
          </a:p>
        </p:txBody>
      </p:sp>
      <p:grpSp>
        <p:nvGrpSpPr>
          <p:cNvPr id="45" name="Google Shape;149;p23"/>
          <p:cNvGrpSpPr/>
          <p:nvPr/>
        </p:nvGrpSpPr>
        <p:grpSpPr>
          <a:xfrm>
            <a:off x="7766099" y="4481429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47" name="Google Shape;150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8" name="Google Shape;151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9" name="Google Shape;152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0" name="Google Shape;153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1" name="Google Shape;154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2" name="Google Shape;155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3" name="Google Shape;156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4" name="Google Shape;157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56" name="Google Shape;159;p23"/>
          <p:cNvSpPr txBox="1">
            <a:spLocks/>
          </p:cNvSpPr>
          <p:nvPr/>
        </p:nvSpPr>
        <p:spPr>
          <a:xfrm>
            <a:off x="1431670" y="5152959"/>
            <a:ext cx="3129976" cy="8468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sz="1400" dirty="0"/>
              <a:t>Master of Business Administration</a:t>
            </a:r>
          </a:p>
          <a:p>
            <a:endParaRPr lang="en-US" sz="1400" dirty="0"/>
          </a:p>
          <a:p>
            <a:r>
              <a:rPr lang="en-US" sz="1400" dirty="0"/>
              <a:t>Major: HRM </a:t>
            </a:r>
          </a:p>
        </p:txBody>
      </p:sp>
      <p:sp>
        <p:nvSpPr>
          <p:cNvPr id="57" name="Google Shape;160;p23"/>
          <p:cNvSpPr txBox="1">
            <a:spLocks/>
          </p:cNvSpPr>
          <p:nvPr/>
        </p:nvSpPr>
        <p:spPr>
          <a:xfrm>
            <a:off x="1431671" y="4743941"/>
            <a:ext cx="3129976" cy="407247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2006-2008</a:t>
            </a:r>
          </a:p>
        </p:txBody>
      </p:sp>
      <p:grpSp>
        <p:nvGrpSpPr>
          <p:cNvPr id="59" name="Google Shape;121;p23"/>
          <p:cNvGrpSpPr/>
          <p:nvPr/>
        </p:nvGrpSpPr>
        <p:grpSpPr>
          <a:xfrm>
            <a:off x="1575805" y="2374149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60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1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2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3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64" name="Google Shape;136;p23"/>
          <p:cNvSpPr txBox="1">
            <a:spLocks/>
          </p:cNvSpPr>
          <p:nvPr/>
        </p:nvSpPr>
        <p:spPr>
          <a:xfrm>
            <a:off x="1871374" y="4082439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66" name="Google Shape;138;p23"/>
          <p:cNvSpPr txBox="1">
            <a:spLocks/>
          </p:cNvSpPr>
          <p:nvPr/>
        </p:nvSpPr>
        <p:spPr>
          <a:xfrm>
            <a:off x="7874576" y="4937742"/>
            <a:ext cx="3809424" cy="3621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2012-2020</a:t>
            </a:r>
          </a:p>
        </p:txBody>
      </p:sp>
      <p:sp>
        <p:nvSpPr>
          <p:cNvPr id="67" name="Google Shape;138;p23"/>
          <p:cNvSpPr txBox="1">
            <a:spLocks/>
          </p:cNvSpPr>
          <p:nvPr/>
        </p:nvSpPr>
        <p:spPr>
          <a:xfrm>
            <a:off x="8885058" y="3024011"/>
            <a:ext cx="2798942" cy="6223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Egyptian Nuclear &amp; Radiological Regulatory Authority</a:t>
            </a:r>
          </a:p>
        </p:txBody>
      </p:sp>
      <p:sp>
        <p:nvSpPr>
          <p:cNvPr id="68" name="Google Shape;138;p23"/>
          <p:cNvSpPr txBox="1">
            <a:spLocks/>
          </p:cNvSpPr>
          <p:nvPr/>
        </p:nvSpPr>
        <p:spPr>
          <a:xfrm>
            <a:off x="7812387" y="3567497"/>
            <a:ext cx="1338015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2009-2012</a:t>
            </a:r>
          </a:p>
        </p:txBody>
      </p:sp>
      <p:sp>
        <p:nvSpPr>
          <p:cNvPr id="69" name="Google Shape;138;p23"/>
          <p:cNvSpPr txBox="1">
            <a:spLocks/>
          </p:cNvSpPr>
          <p:nvPr/>
        </p:nvSpPr>
        <p:spPr>
          <a:xfrm>
            <a:off x="8013794" y="3921702"/>
            <a:ext cx="1221744" cy="3161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ar-EG" sz="1400" dirty="0">
                <a:solidFill>
                  <a:schemeClr val="bg1"/>
                </a:solidFill>
                <a:latin typeface="Alexandria"/>
                <a:sym typeface="Darker Grotesque SemiBold"/>
              </a:rPr>
              <a:t>2009-2006</a:t>
            </a:r>
            <a:endParaRPr lang="en-US" sz="1400" dirty="0">
              <a:solidFill>
                <a:schemeClr val="bg1"/>
              </a:solidFill>
              <a:latin typeface="Alexandria"/>
              <a:sym typeface="Darker Grotesque SemiBold"/>
            </a:endParaRPr>
          </a:p>
        </p:txBody>
      </p:sp>
      <p:sp>
        <p:nvSpPr>
          <p:cNvPr id="70" name="Google Shape;138;p23"/>
          <p:cNvSpPr txBox="1">
            <a:spLocks/>
          </p:cNvSpPr>
          <p:nvPr/>
        </p:nvSpPr>
        <p:spPr>
          <a:xfrm>
            <a:off x="8885058" y="3859377"/>
            <a:ext cx="2175557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CHUBB  Insurance</a:t>
            </a:r>
          </a:p>
        </p:txBody>
      </p:sp>
      <p:sp>
        <p:nvSpPr>
          <p:cNvPr id="71" name="Google Shape;138;p23"/>
          <p:cNvSpPr txBox="1">
            <a:spLocks/>
          </p:cNvSpPr>
          <p:nvPr/>
        </p:nvSpPr>
        <p:spPr>
          <a:xfrm>
            <a:off x="9165030" y="3526888"/>
            <a:ext cx="2351900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AOTIC- </a:t>
            </a:r>
            <a:r>
              <a:rPr lang="en-US" sz="1400" dirty="0" err="1">
                <a:solidFill>
                  <a:schemeClr val="bg1"/>
                </a:solidFill>
                <a:sym typeface="Darker Grotesque SemiBold"/>
              </a:rPr>
              <a:t>AlFuttaim</a:t>
            </a: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 Group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448" y="2178160"/>
            <a:ext cx="2145154" cy="2145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2" name="TextBox 71"/>
          <p:cNvSpPr txBox="1"/>
          <p:nvPr/>
        </p:nvSpPr>
        <p:spPr>
          <a:xfrm>
            <a:off x="4702598" y="459733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Self Introduction</a:t>
            </a:r>
          </a:p>
        </p:txBody>
      </p:sp>
    </p:spTree>
    <p:extLst>
      <p:ext uri="{BB962C8B-B14F-4D97-AF65-F5344CB8AC3E}">
        <p14:creationId xmlns:p14="http://schemas.microsoft.com/office/powerpoint/2010/main" val="1849854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067998" y="41760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400" b="1" dirty="0">
                <a:latin typeface="Alexandria" charset="0"/>
                <a:cs typeface="Alexandria" charset="0"/>
              </a:rPr>
              <a:t>Plan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842900" y="5823598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id="{F5FEBACD-8A66-4056-A9BC-FA0F101D5433}"/>
              </a:ext>
            </a:extLst>
          </p:cNvPr>
          <p:cNvSpPr/>
          <p:nvPr/>
        </p:nvSpPr>
        <p:spPr>
          <a:xfrm rot="10800000">
            <a:off x="1487177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99" name="Rounded Rectangle 98">
            <a:extLst>
              <a:ext uri="{FF2B5EF4-FFF2-40B4-BE49-F238E27FC236}">
                <a16:creationId xmlns:a16="http://schemas.microsoft.com/office/drawing/2014/main" id="{4A9C5410-B868-4A50-9ECD-4F6B25008776}"/>
              </a:ext>
            </a:extLst>
          </p:cNvPr>
          <p:cNvSpPr/>
          <p:nvPr/>
        </p:nvSpPr>
        <p:spPr>
          <a:xfrm rot="10800000">
            <a:off x="1211656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0" name="Rounded Rectangle 99">
            <a:extLst>
              <a:ext uri="{FF2B5EF4-FFF2-40B4-BE49-F238E27FC236}">
                <a16:creationId xmlns:a16="http://schemas.microsoft.com/office/drawing/2014/main" id="{DA9BBC89-5F78-4F05-A2AB-FCC8F9D3025B}"/>
              </a:ext>
            </a:extLst>
          </p:cNvPr>
          <p:cNvSpPr/>
          <p:nvPr/>
        </p:nvSpPr>
        <p:spPr>
          <a:xfrm>
            <a:off x="7361313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1" name="Rounded Rectangle 100">
            <a:extLst>
              <a:ext uri="{FF2B5EF4-FFF2-40B4-BE49-F238E27FC236}">
                <a16:creationId xmlns:a16="http://schemas.microsoft.com/office/drawing/2014/main" id="{6C7F6315-2B6F-411D-80B8-668A3B623145}"/>
              </a:ext>
            </a:extLst>
          </p:cNvPr>
          <p:cNvSpPr/>
          <p:nvPr/>
        </p:nvSpPr>
        <p:spPr>
          <a:xfrm>
            <a:off x="7636051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2" name="Rounded Rectangle 101">
            <a:extLst>
              <a:ext uri="{FF2B5EF4-FFF2-40B4-BE49-F238E27FC236}">
                <a16:creationId xmlns:a16="http://schemas.microsoft.com/office/drawing/2014/main" id="{8CA25214-C176-4F17-AB2B-116DC38CB214}"/>
              </a:ext>
            </a:extLst>
          </p:cNvPr>
          <p:cNvSpPr/>
          <p:nvPr/>
        </p:nvSpPr>
        <p:spPr>
          <a:xfrm rot="10800000">
            <a:off x="936135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3" name="Rounded Rectangle 102">
            <a:extLst>
              <a:ext uri="{FF2B5EF4-FFF2-40B4-BE49-F238E27FC236}">
                <a16:creationId xmlns:a16="http://schemas.microsoft.com/office/drawing/2014/main" id="{F340204B-6B15-43BD-9A89-9C779C3D4807}"/>
              </a:ext>
            </a:extLst>
          </p:cNvPr>
          <p:cNvSpPr/>
          <p:nvPr/>
        </p:nvSpPr>
        <p:spPr>
          <a:xfrm>
            <a:off x="7910789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5" name="Rounded Rectangle 11">
            <a:extLst>
              <a:ext uri="{FF2B5EF4-FFF2-40B4-BE49-F238E27FC236}">
                <a16:creationId xmlns:a16="http://schemas.microsoft.com/office/drawing/2014/main" id="{08ADFD9B-0576-42DB-A7D9-8915810DB02B}"/>
              </a:ext>
            </a:extLst>
          </p:cNvPr>
          <p:cNvSpPr/>
          <p:nvPr/>
        </p:nvSpPr>
        <p:spPr>
          <a:xfrm rot="10800000">
            <a:off x="936135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6" name="Rounded Rectangle 12">
            <a:extLst>
              <a:ext uri="{FF2B5EF4-FFF2-40B4-BE49-F238E27FC236}">
                <a16:creationId xmlns:a16="http://schemas.microsoft.com/office/drawing/2014/main" id="{28FAEE57-50CC-4E06-869B-C6EAAC4DAC97}"/>
              </a:ext>
            </a:extLst>
          </p:cNvPr>
          <p:cNvSpPr/>
          <p:nvPr/>
        </p:nvSpPr>
        <p:spPr>
          <a:xfrm rot="10800000">
            <a:off x="1211656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1" name="Rounded Rectangle 13">
            <a:extLst>
              <a:ext uri="{FF2B5EF4-FFF2-40B4-BE49-F238E27FC236}">
                <a16:creationId xmlns:a16="http://schemas.microsoft.com/office/drawing/2014/main" id="{D286FA09-9FD3-486C-AEC6-B68FA383B8F2}"/>
              </a:ext>
            </a:extLst>
          </p:cNvPr>
          <p:cNvSpPr/>
          <p:nvPr/>
        </p:nvSpPr>
        <p:spPr>
          <a:xfrm rot="10800000">
            <a:off x="1487177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2" name="Rounded Rectangle 14">
            <a:extLst>
              <a:ext uri="{FF2B5EF4-FFF2-40B4-BE49-F238E27FC236}">
                <a16:creationId xmlns:a16="http://schemas.microsoft.com/office/drawing/2014/main" id="{00794E77-487F-4510-B3B3-A4123EE90B78}"/>
              </a:ext>
            </a:extLst>
          </p:cNvPr>
          <p:cNvSpPr/>
          <p:nvPr/>
        </p:nvSpPr>
        <p:spPr>
          <a:xfrm>
            <a:off x="7910789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3" name="Rounded Rectangle 15">
            <a:extLst>
              <a:ext uri="{FF2B5EF4-FFF2-40B4-BE49-F238E27FC236}">
                <a16:creationId xmlns:a16="http://schemas.microsoft.com/office/drawing/2014/main" id="{B68F1A1A-199A-42DA-BFD4-584624F4E562}"/>
              </a:ext>
            </a:extLst>
          </p:cNvPr>
          <p:cNvSpPr/>
          <p:nvPr/>
        </p:nvSpPr>
        <p:spPr>
          <a:xfrm>
            <a:off x="7636051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4" name="Rounded Rectangle 16">
            <a:extLst>
              <a:ext uri="{FF2B5EF4-FFF2-40B4-BE49-F238E27FC236}">
                <a16:creationId xmlns:a16="http://schemas.microsoft.com/office/drawing/2014/main" id="{CDEDFE28-F409-434B-B899-915E85DED6ED}"/>
              </a:ext>
            </a:extLst>
          </p:cNvPr>
          <p:cNvSpPr/>
          <p:nvPr/>
        </p:nvSpPr>
        <p:spPr>
          <a:xfrm>
            <a:off x="7361313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5" name="Block Arc 144">
            <a:extLst>
              <a:ext uri="{FF2B5EF4-FFF2-40B4-BE49-F238E27FC236}">
                <a16:creationId xmlns:a16="http://schemas.microsoft.com/office/drawing/2014/main" id="{435BCC1F-1BF9-4597-B4DC-26864B167EF4}"/>
              </a:ext>
            </a:extLst>
          </p:cNvPr>
          <p:cNvSpPr/>
          <p:nvPr/>
        </p:nvSpPr>
        <p:spPr>
          <a:xfrm>
            <a:off x="4456297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1ED4D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6" name="Block Arc 145">
            <a:extLst>
              <a:ext uri="{FF2B5EF4-FFF2-40B4-BE49-F238E27FC236}">
                <a16:creationId xmlns:a16="http://schemas.microsoft.com/office/drawing/2014/main" id="{5C586022-5479-4B79-9198-2B116C27F9FD}"/>
              </a:ext>
            </a:extLst>
          </p:cNvPr>
          <p:cNvSpPr/>
          <p:nvPr/>
        </p:nvSpPr>
        <p:spPr>
          <a:xfrm rot="10800000">
            <a:off x="4456298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F4BD2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FF650FA2-F403-499C-8504-6F158D2F4704}"/>
              </a:ext>
            </a:extLst>
          </p:cNvPr>
          <p:cNvSpPr txBox="1"/>
          <p:nvPr/>
        </p:nvSpPr>
        <p:spPr>
          <a:xfrm>
            <a:off x="1526165" y="2292696"/>
            <a:ext cx="317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Week1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Module Outline</a:t>
            </a:r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  <a:p>
            <a:pPr algn="ctr"/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93B014B0-607A-4B1B-9F95-A8082EFB3577}"/>
              </a:ext>
            </a:extLst>
          </p:cNvPr>
          <p:cNvSpPr txBox="1"/>
          <p:nvPr/>
        </p:nvSpPr>
        <p:spPr>
          <a:xfrm>
            <a:off x="1276477" y="2866152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An Investment Perspective</a:t>
            </a:r>
          </a:p>
          <a:p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of HRM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C5D6262D-095E-4FAF-9FCF-96A4ABCEF9B2}"/>
              </a:ext>
            </a:extLst>
          </p:cNvPr>
          <p:cNvSpPr txBox="1"/>
          <p:nvPr/>
        </p:nvSpPr>
        <p:spPr>
          <a:xfrm>
            <a:off x="7466367" y="2349015"/>
            <a:ext cx="33421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Week7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Ch.9- Training &amp; Development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8C90FCCE-6364-4DBB-B860-8EFC40F9F483}"/>
              </a:ext>
            </a:extLst>
          </p:cNvPr>
          <p:cNvSpPr txBox="1"/>
          <p:nvPr/>
        </p:nvSpPr>
        <p:spPr>
          <a:xfrm>
            <a:off x="7741105" y="2852427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8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Ch.10- Performance Management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CFB076BD-F404-446E-8EA2-E32A32F0F75C}"/>
              </a:ext>
            </a:extLst>
          </p:cNvPr>
          <p:cNvSpPr txBox="1"/>
          <p:nvPr/>
        </p:nvSpPr>
        <p:spPr>
          <a:xfrm>
            <a:off x="936133" y="3485551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indent="0">
              <a:spcBef>
                <a:spcPts val="0"/>
              </a:spcBef>
              <a:spcAft>
                <a:spcPts val="0"/>
              </a:spcAft>
              <a:tabLst>
                <a:tab pos="328295" algn="l"/>
              </a:tabLst>
            </a:pPr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Week3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Ch.3-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Strategic management 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D28EA461-2153-4F70-BDC4-E07568F83C98}"/>
              </a:ext>
            </a:extLst>
          </p:cNvPr>
          <p:cNvSpPr txBox="1"/>
          <p:nvPr/>
        </p:nvSpPr>
        <p:spPr>
          <a:xfrm>
            <a:off x="7910788" y="3514250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9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Ch.11- Compensation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B6F3E5C4-A55F-4F8A-A8DF-892E03021516}"/>
              </a:ext>
            </a:extLst>
          </p:cNvPr>
          <p:cNvSpPr txBox="1"/>
          <p:nvPr/>
        </p:nvSpPr>
        <p:spPr>
          <a:xfrm>
            <a:off x="1093847" y="3976574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Week4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Ch.4-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The evolving Strategic Role of HRM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89BFF5E9-A209-4403-B73E-DDADB1842D86}"/>
              </a:ext>
            </a:extLst>
          </p:cNvPr>
          <p:cNvSpPr txBox="1"/>
          <p:nvPr/>
        </p:nvSpPr>
        <p:spPr>
          <a:xfrm>
            <a:off x="1254939" y="4552726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Week5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Ch.5- Human Resources Planning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E034FAF5-C997-4854-9530-544C6469F67B}"/>
              </a:ext>
            </a:extLst>
          </p:cNvPr>
          <p:cNvSpPr txBox="1"/>
          <p:nvPr/>
        </p:nvSpPr>
        <p:spPr>
          <a:xfrm>
            <a:off x="1540987" y="5229778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Week6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Ch.8- Human Resources Staffing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BE27A724-2D87-462C-A3A9-2D1195B75808}"/>
              </a:ext>
            </a:extLst>
          </p:cNvPr>
          <p:cNvSpPr txBox="1"/>
          <p:nvPr/>
        </p:nvSpPr>
        <p:spPr>
          <a:xfrm>
            <a:off x="8002772" y="4048194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10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Ch.13- Separation &amp; Retention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55E6A568-1261-4A29-BDB9-10DC22E93805}"/>
              </a:ext>
            </a:extLst>
          </p:cNvPr>
          <p:cNvSpPr txBox="1"/>
          <p:nvPr/>
        </p:nvSpPr>
        <p:spPr>
          <a:xfrm>
            <a:off x="7726239" y="4582005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11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Ch.2- Social Responsibility &amp; HRM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6DDDF881-A8CD-4820-85D9-B4BBA987B990}"/>
              </a:ext>
            </a:extLst>
          </p:cNvPr>
          <p:cNvSpPr txBox="1"/>
          <p:nvPr/>
        </p:nvSpPr>
        <p:spPr>
          <a:xfrm>
            <a:off x="7476152" y="5229779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General Revision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638495" y="2489246"/>
            <a:ext cx="2972905" cy="288601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lexandria"/>
              </a:rPr>
              <a:t>Core Curriculum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144820" y="367127"/>
            <a:ext cx="4513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 Content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7" name="Diagram 36"/>
          <p:cNvGraphicFramePr/>
          <p:nvPr>
            <p:extLst>
              <p:ext uri="{D42A27DB-BD31-4B8C-83A1-F6EECF244321}">
                <p14:modId xmlns:p14="http://schemas.microsoft.com/office/powerpoint/2010/main" val="2902242130"/>
              </p:ext>
            </p:extLst>
          </p:nvPr>
        </p:nvGraphicFramePr>
        <p:xfrm>
          <a:off x="1491005" y="1928989"/>
          <a:ext cx="9100457" cy="383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84481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707786"/>
            <a:ext cx="6637564" cy="593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25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889000" y="2441585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>
                <a:latin typeface="Alexandria"/>
              </a:rPr>
              <a:t>In today's business world</a:t>
            </a:r>
            <a:r>
              <a:rPr lang="en-US" sz="1600" b="1" dirty="0">
                <a:latin typeface="Alexandria"/>
              </a:rPr>
              <a:t>,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the role of Human Resource Management (HRM) is increasingly becoming more strategic rather than administrative</a:t>
            </a:r>
            <a:r>
              <a:rPr lang="en-US" sz="1600" dirty="0">
                <a:latin typeface="Alexandria"/>
              </a:rPr>
              <a:t>. </a:t>
            </a:r>
          </a:p>
          <a:p>
            <a:pPr algn="just"/>
            <a:endParaRPr lang="en-US" sz="1600" dirty="0">
              <a:latin typeface="Alexandria"/>
            </a:endParaRPr>
          </a:p>
          <a:p>
            <a:pPr algn="just"/>
            <a:r>
              <a:rPr lang="en-US" sz="1600" dirty="0">
                <a:latin typeface="Alexandria"/>
              </a:rPr>
              <a:t>It's crucial to understand how to adapt or change longstanding HRM responsibilities to those that support the business strategy and enhance the core capabilities of the organization</a:t>
            </a:r>
          </a:p>
          <a:p>
            <a:pPr algn="just"/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Effective organizations recognize that employees have value</a:t>
            </a:r>
            <a:endParaRPr lang="en-US" sz="1600" dirty="0">
              <a:latin typeface="Alexandria"/>
            </a:endParaRPr>
          </a:p>
          <a:p>
            <a:pPr marL="285750" indent="-285750">
              <a:buFontTx/>
              <a:buChar char="-"/>
              <a:defRPr/>
            </a:pPr>
            <a:r>
              <a:rPr lang="en-US" sz="1600" dirty="0">
                <a:latin typeface="Alexandria"/>
              </a:rPr>
              <a:t>Much as organization’s physical &amp; capital assets have value</a:t>
            </a:r>
          </a:p>
          <a:p>
            <a:pPr marL="285750" indent="-285750">
              <a:buFontTx/>
              <a:buChar char="-"/>
              <a:defRPr/>
            </a:pPr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The 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resource-based view (RBV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) 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argues that a firm's sustained competitive advantage is based on its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valuable,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rare,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inimitable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, and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non substitutable resources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 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(Barney, 1991)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endParaRPr lang="en-US" sz="1600" dirty="0">
              <a:latin typeface="Alexandria"/>
              <a:cs typeface="Alexandria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444153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Technical Knowledge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-Markets, processes, customers, environment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Ability to Learn and Grow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-Openness to new ideas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-Acquisition of knowledge &amp; skills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Decision Making Capabilities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Motivation &amp; Commitment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Teamwork</a:t>
            </a:r>
          </a:p>
          <a:p>
            <a:pPr marL="0" lvl="1" indent="457200">
              <a:defRPr/>
            </a:pPr>
            <a:r>
              <a:rPr lang="en-US" sz="1600" dirty="0">
                <a:latin typeface="Alexandria"/>
              </a:rPr>
              <a:t>-Interpersonal skills, leadership ability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8" name="Picture 4" descr="Ten Cs of Employee Engagem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014" y="4366717"/>
            <a:ext cx="27813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Sources of Employees Values</a:t>
            </a:r>
          </a:p>
        </p:txBody>
      </p:sp>
    </p:spTree>
    <p:extLst>
      <p:ext uri="{BB962C8B-B14F-4D97-AF65-F5344CB8AC3E}">
        <p14:creationId xmlns:p14="http://schemas.microsoft.com/office/powerpoint/2010/main" val="11135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chapter introduces the concept of treating human resource management processes from a strategic point of view.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Human Element and Strategic HR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Adopting an Investment Perspective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 Understanding and Measuring Human Capital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HR Metrics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Factors Influencing Investment Orientation 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An Investment Perspective of HRM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0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 chapter dives into strategic management and its impact on Human Resources (HR).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Models of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Process of Strategic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Corporate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Business Strategies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Strategic Management</a:t>
            </a:r>
          </a:p>
        </p:txBody>
      </p:sp>
    </p:spTree>
    <p:extLst>
      <p:ext uri="{BB962C8B-B14F-4D97-AF65-F5344CB8AC3E}">
        <p14:creationId xmlns:p14="http://schemas.microsoft.com/office/powerpoint/2010/main" val="8420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5702" y="2297580"/>
            <a:ext cx="10541000" cy="2023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how the role of HR managers has evolved.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Evolution of HR role: Traditional vs. Strategic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Barriers to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Outcomes of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 of Strategic Human Resource Management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The Evolving Strategic Role of HRM</a:t>
            </a:r>
          </a:p>
        </p:txBody>
      </p:sp>
    </p:spTree>
    <p:extLst>
      <p:ext uri="{BB962C8B-B14F-4D97-AF65-F5344CB8AC3E}">
        <p14:creationId xmlns:p14="http://schemas.microsoft.com/office/powerpoint/2010/main" val="283215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1992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HR planning from a strategic viewpoint. Key Focus</a:t>
            </a:r>
            <a:endParaRPr lang="ar-EG" sz="1600" dirty="0">
              <a:latin typeface="Alexandria"/>
            </a:endParaRPr>
          </a:p>
          <a:p>
            <a:endParaRPr lang="ar-EG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Objectives of HR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Types of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Aggregate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Succession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Mentoring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&amp;Benefits of HR planning: </a:t>
            </a:r>
          </a:p>
          <a:p>
            <a:endParaRPr lang="en-US" sz="1600" b="1" dirty="0">
              <a:latin typeface="Alexandria"/>
            </a:endParaRPr>
          </a:p>
          <a:p>
            <a:r>
              <a:rPr lang="en-US" sz="1600" b="1" dirty="0">
                <a:latin typeface="Alexandria"/>
              </a:rPr>
              <a:t> 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Planning</a:t>
            </a:r>
          </a:p>
        </p:txBody>
      </p:sp>
    </p:spTree>
    <p:extLst>
      <p:ext uri="{BB962C8B-B14F-4D97-AF65-F5344CB8AC3E}">
        <p14:creationId xmlns:p14="http://schemas.microsoft.com/office/powerpoint/2010/main" val="26843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emphasizes staffing as a crucial strategic HR function impacting profitability.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Recruitment considerations: temporary vs. permanent employees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Selection decisions and their importance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Testing in the screening process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International assignments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Documenting employment eligibility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New staffing trends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Staffing</a:t>
            </a:r>
          </a:p>
        </p:txBody>
      </p:sp>
    </p:spTree>
    <p:extLst>
      <p:ext uri="{BB962C8B-B14F-4D97-AF65-F5344CB8AC3E}">
        <p14:creationId xmlns:p14="http://schemas.microsoft.com/office/powerpoint/2010/main" val="123852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5398"/>
            <a:ext cx="10541000" cy="263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employee training and development (T&amp;D) programs, highlighting their importance in today's dynamic work environment.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of Training &amp;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Planning&amp; Strategizing Training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Organizational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Integrating Training with Performance Management System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Training &amp; Development (T&amp;D)</a:t>
            </a:r>
          </a:p>
        </p:txBody>
      </p:sp>
    </p:spTree>
    <p:extLst>
      <p:ext uri="{BB962C8B-B14F-4D97-AF65-F5344CB8AC3E}">
        <p14:creationId xmlns:p14="http://schemas.microsoft.com/office/powerpoint/2010/main" val="318909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0728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performance management and feedback, emphasizing their importance.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Designing Effective Performance Management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Who conducts evaluations?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aspects are evaluated?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How are evaluations administered?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are the evaluation measures?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sz="1600" dirty="0">
              <a:latin typeface="Alexandria"/>
            </a:endParaRPr>
          </a:p>
          <a:p>
            <a:pPr marL="344488" lvl="1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Critical Guidelines for Success</a:t>
            </a:r>
            <a:endParaRPr lang="en-US" sz="1600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Performance Management &amp; Feedback</a:t>
            </a:r>
          </a:p>
        </p:txBody>
      </p:sp>
    </p:spTree>
    <p:extLst>
      <p:ext uri="{BB962C8B-B14F-4D97-AF65-F5344CB8AC3E}">
        <p14:creationId xmlns:p14="http://schemas.microsoft.com/office/powerpoint/2010/main" val="116441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1949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provides insight into key compensation topics. Equity issues are examined from the individual, internal and external points of view. Key Focus: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External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Individual Equity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Executive Compensation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Compensation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Compensation</a:t>
            </a:r>
          </a:p>
        </p:txBody>
      </p:sp>
    </p:spTree>
    <p:extLst>
      <p:ext uri="{BB962C8B-B14F-4D97-AF65-F5344CB8AC3E}">
        <p14:creationId xmlns:p14="http://schemas.microsoft.com/office/powerpoint/2010/main" val="362474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5757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highlights the importance of effectively managing employee separation, both voluntary (resignations) and involuntary (layoffs).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Restructuring and Reductions in Force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Retirement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Employee Separation and Retention Management </a:t>
            </a:r>
          </a:p>
        </p:txBody>
      </p:sp>
    </p:spTree>
    <p:extLst>
      <p:ext uri="{BB962C8B-B14F-4D97-AF65-F5344CB8AC3E}">
        <p14:creationId xmlns:p14="http://schemas.microsoft.com/office/powerpoint/2010/main" val="273167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25889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challenges faced by Human Resource Management (HRM) in a dynamic environment. Key Focus:</a:t>
            </a:r>
          </a:p>
          <a:p>
            <a:endParaRPr lang="en-US" sz="1600" dirty="0">
              <a:latin typeface="Alexandria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Workforce Demographic Changes &amp; Diversity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Ethical and Social Responsibility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Conclusion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Social Responsibility &amp; HRM</a:t>
            </a:r>
          </a:p>
        </p:txBody>
      </p:sp>
    </p:spTree>
    <p:extLst>
      <p:ext uri="{BB962C8B-B14F-4D97-AF65-F5344CB8AC3E}">
        <p14:creationId xmlns:p14="http://schemas.microsoft.com/office/powerpoint/2010/main" val="380361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sz="2400" dirty="0"/>
              <a:t>References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EBFEBD3-6D98-60C5-9751-C44204EF149E}"/>
              </a:ext>
            </a:extLst>
          </p:cNvPr>
          <p:cNvSpPr/>
          <p:nvPr/>
        </p:nvSpPr>
        <p:spPr>
          <a:xfrm>
            <a:off x="413148" y="144914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23E2431-2351-280C-5C43-7AA57FFA7BD5}"/>
              </a:ext>
            </a:extLst>
          </p:cNvPr>
          <p:cNvSpPr/>
          <p:nvPr/>
        </p:nvSpPr>
        <p:spPr>
          <a:xfrm>
            <a:off x="1982445" y="178149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B83AB6-6534-0177-6CE7-F339C07F8C71}"/>
              </a:ext>
            </a:extLst>
          </p:cNvPr>
          <p:cNvSpPr txBox="1"/>
          <p:nvPr/>
        </p:nvSpPr>
        <p:spPr>
          <a:xfrm>
            <a:off x="2270311" y="2045223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Main Reference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Mello A .Jeffrey (2011). Strategic Management of Human Resources (3rd ed.) South-Western </a:t>
            </a:r>
            <a:r>
              <a:rPr lang="en-US" sz="2000" dirty="0" err="1">
                <a:latin typeface="Alexandria"/>
              </a:rPr>
              <a:t>Cengage</a:t>
            </a:r>
            <a:r>
              <a:rPr lang="en-US" sz="2000" dirty="0">
                <a:latin typeface="Alexandria"/>
              </a:rPr>
              <a:t> Learning.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Additional Resources for extra reading</a:t>
            </a:r>
            <a:r>
              <a:rPr lang="en-US" sz="2000" dirty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Boselie</a:t>
            </a:r>
            <a:r>
              <a:rPr lang="en-US" sz="2000" dirty="0">
                <a:latin typeface="Alexandria"/>
              </a:rPr>
              <a:t>, Paul (2014). Strategic Human Resource Management: A Balanced Approach .McGraw Hill Companies.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Millmor</a:t>
            </a:r>
            <a:r>
              <a:rPr lang="en-US" sz="2000" dirty="0">
                <a:latin typeface="Alexandria"/>
              </a:rPr>
              <a:t>, Mike, Philip Lewis, and others (2007), Strategic Human Resource Management Contemporary issues. Ft Prentice Hall.</a:t>
            </a:r>
          </a:p>
        </p:txBody>
      </p:sp>
    </p:spTree>
    <p:extLst>
      <p:ext uri="{BB962C8B-B14F-4D97-AF65-F5344CB8AC3E}">
        <p14:creationId xmlns:p14="http://schemas.microsoft.com/office/powerpoint/2010/main" val="49919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572" y="-76200"/>
            <a:ext cx="13762801" cy="772551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689D83-26F8-41FB-84CE-7B47EB7571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d13aca44-ef33-4cf4-9980-7f0b00e6eeb9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2149</TotalTime>
  <Words>960</Words>
  <Application>Microsoft Office PowerPoint</Application>
  <PresentationFormat>شاشة عريضة</PresentationFormat>
  <Paragraphs>200</Paragraphs>
  <Slides>19</Slides>
  <Notes>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Google Sans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acer</cp:lastModifiedBy>
  <cp:revision>134</cp:revision>
  <dcterms:created xsi:type="dcterms:W3CDTF">2023-04-29T09:08:00Z</dcterms:created>
  <dcterms:modified xsi:type="dcterms:W3CDTF">2026-05-10T17:36:13Z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