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16"/>
  </p:notesMasterIdLst>
  <p:sldIdLst>
    <p:sldId id="303" r:id="rId5"/>
    <p:sldId id="505" r:id="rId6"/>
    <p:sldId id="313" r:id="rId7"/>
    <p:sldId id="499" r:id="rId8"/>
    <p:sldId id="500" r:id="rId9"/>
    <p:sldId id="506" r:id="rId10"/>
    <p:sldId id="501" r:id="rId11"/>
    <p:sldId id="502" r:id="rId12"/>
    <p:sldId id="503" r:id="rId13"/>
    <p:sldId id="504" r:id="rId14"/>
    <p:sldId id="349"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05"/>
            <p14:sldId id="313"/>
            <p14:sldId id="499"/>
            <p14:sldId id="500"/>
            <p14:sldId id="506"/>
            <p14:sldId id="501"/>
            <p14:sldId id="502"/>
            <p14:sldId id="503"/>
            <p14:sldId id="50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79315"/>
  </p:normalViewPr>
  <p:slideViewPr>
    <p:cSldViewPr snapToGrid="0">
      <p:cViewPr varScale="1">
        <p:scale>
          <a:sx n="99" d="100"/>
          <a:sy n="99" d="100"/>
        </p:scale>
        <p:origin x="1600" y="1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8/19/26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B56885-7FBF-6A65-457E-415740F527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AF8E26-B146-9999-9694-7B5323FA924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9458D11-7BF5-A245-5B73-C3D28CF46845}"/>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8A0304EF-B916-575C-1379-39852545D19D}"/>
              </a:ext>
            </a:extLst>
          </p:cNvPr>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2576160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8/19/26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8/19/26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8/19/26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8/19/26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8/19/26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8/19/26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8/19/26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8/19/26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8/19/26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8/19/26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8/19/26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8/19/26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jpeg"/><Relationship Id="rId1" Type="http://schemas.openxmlformats.org/officeDocument/2006/relationships/slideLayout" Target="../slideLayouts/slideLayout15.xml"/><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47113" y="-62578"/>
            <a:ext cx="12191999" cy="6860789"/>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1137052" y="-1047379"/>
            <a:ext cx="8659664" cy="5300798"/>
          </a:xfrm>
        </p:spPr>
      </p:pic>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977C1432-F733-75C9-1BF3-45666888CAF0}"/>
              </a:ext>
            </a:extLst>
          </p:cNvPr>
          <p:cNvSpPr txBox="1"/>
          <p:nvPr/>
        </p:nvSpPr>
        <p:spPr>
          <a:xfrm>
            <a:off x="5561865" y="4402370"/>
            <a:ext cx="5216525" cy="1754326"/>
          </a:xfrm>
          <a:prstGeom prst="rect">
            <a:avLst/>
          </a:prstGeom>
          <a:noFill/>
        </p:spPr>
        <p:txBody>
          <a:bodyPr wrap="square" rtlCol="0">
            <a:spAutoFit/>
          </a:bodyPr>
          <a:lstStyle/>
          <a:p>
            <a:pPr algn="ctr"/>
            <a:r>
              <a:rPr lang="en-SA" dirty="0"/>
              <a:t> </a:t>
            </a:r>
          </a:p>
          <a:p>
            <a:pPr algn="ctr"/>
            <a:r>
              <a:rPr lang="ar-SA" b="1" dirty="0"/>
              <a:t>إعداد الطالب:</a:t>
            </a:r>
            <a:endParaRPr lang="en-SA" dirty="0"/>
          </a:p>
          <a:p>
            <a:pPr algn="ctr"/>
            <a:r>
              <a:rPr lang="ar-SA" dirty="0"/>
              <a:t>عبدالرزاق محمد محمد محمد</a:t>
            </a:r>
            <a:endParaRPr lang="en-SA" dirty="0"/>
          </a:p>
          <a:p>
            <a:pPr algn="ctr"/>
            <a:r>
              <a:rPr lang="en-SA" dirty="0"/>
              <a:t>  </a:t>
            </a:r>
          </a:p>
          <a:p>
            <a:pPr algn="ctr"/>
            <a:r>
              <a:rPr lang="ar-SA" b="1" dirty="0"/>
              <a:t>إشراف</a:t>
            </a:r>
            <a:endParaRPr lang="en-SA" dirty="0"/>
          </a:p>
          <a:p>
            <a:pPr algn="ctr"/>
            <a:r>
              <a:rPr lang="ar-SA" dirty="0"/>
              <a:t>د. محمد عويس</a:t>
            </a:r>
            <a:endParaRPr lang="en-SA" dirty="0"/>
          </a:p>
        </p:txBody>
      </p:sp>
      <p:sp>
        <p:nvSpPr>
          <p:cNvPr id="7" name="TextBox 6">
            <a:extLst>
              <a:ext uri="{FF2B5EF4-FFF2-40B4-BE49-F238E27FC236}">
                <a16:creationId xmlns:a16="http://schemas.microsoft.com/office/drawing/2014/main" id="{00E2BA8E-A9EB-51B9-214F-5D2BE2783E47}"/>
              </a:ext>
            </a:extLst>
          </p:cNvPr>
          <p:cNvSpPr txBox="1"/>
          <p:nvPr/>
        </p:nvSpPr>
        <p:spPr>
          <a:xfrm>
            <a:off x="3863662" y="2938723"/>
            <a:ext cx="8123536" cy="1600438"/>
          </a:xfrm>
          <a:prstGeom prst="rect">
            <a:avLst/>
          </a:prstGeom>
          <a:noFill/>
        </p:spPr>
        <p:txBody>
          <a:bodyPr wrap="square" rtlCol="0">
            <a:spAutoFit/>
          </a:bodyPr>
          <a:lstStyle/>
          <a:p>
            <a:pPr algn="ctr" rtl="1"/>
            <a:r>
              <a:rPr lang="ar-SA" sz="2000" b="1" dirty="0"/>
              <a:t>تأثير خصائص الأتمتة في المنتجات الرقمية على قبول التكنولوجيا وتحسين تجربة المستخدم: دراسة تطبيقية على منصة تيمك</a:t>
            </a:r>
          </a:p>
          <a:p>
            <a:pPr algn="ctr" rtl="1"/>
            <a:r>
              <a:rPr lang="en-SA" sz="2000" b="1" dirty="0"/>
              <a:t>The Impact of Automation Features in Digital Products on Technology Acceptance and User Experience: An Applied Study on the Teamk Platform</a:t>
            </a:r>
            <a:endParaRPr lang="en-SA" sz="2000" dirty="0"/>
          </a:p>
          <a:p>
            <a:pPr algn="ctr" rtl="1"/>
            <a:endParaRPr lang="en-SA" dirty="0"/>
          </a:p>
        </p:txBody>
      </p:sp>
      <p:sp>
        <p:nvSpPr>
          <p:cNvPr id="8" name="TextBox 7">
            <a:extLst>
              <a:ext uri="{FF2B5EF4-FFF2-40B4-BE49-F238E27FC236}">
                <a16:creationId xmlns:a16="http://schemas.microsoft.com/office/drawing/2014/main" id="{C57BF157-0769-B7E9-03AF-AAAE17762840}"/>
              </a:ext>
            </a:extLst>
          </p:cNvPr>
          <p:cNvSpPr txBox="1"/>
          <p:nvPr/>
        </p:nvSpPr>
        <p:spPr>
          <a:xfrm>
            <a:off x="5891967" y="1942491"/>
            <a:ext cx="4066925" cy="707886"/>
          </a:xfrm>
          <a:prstGeom prst="rect">
            <a:avLst/>
          </a:prstGeom>
          <a:noFill/>
        </p:spPr>
        <p:txBody>
          <a:bodyPr wrap="square" rtlCol="0">
            <a:spAutoFit/>
          </a:bodyPr>
          <a:lstStyle/>
          <a:p>
            <a:pPr algn="ctr" rtl="1"/>
            <a:r>
              <a:rPr lang="ar-SA" sz="2000" b="1" dirty="0">
                <a:solidFill>
                  <a:srgbClr val="0070C0"/>
                </a:solidFill>
              </a:rPr>
              <a:t>مناقشة رسالة بحثية مقدمة لاستكمال متطلبات نيل درجة الماجستير في التسويق الرقمي</a:t>
            </a:r>
            <a:endParaRPr lang="en-SA" sz="2000" b="1" dirty="0">
              <a:solidFill>
                <a:srgbClr val="0070C0"/>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8B4878-39B7-603B-6291-BDE680A8C4A1}"/>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4D6DD04E-985B-91D5-F8A0-9DE27CD4123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F5A3EFC7-0E02-1D19-9452-C99AAB8F8578}"/>
              </a:ext>
            </a:extLst>
          </p:cNvPr>
          <p:cNvSpPr/>
          <p:nvPr/>
        </p:nvSpPr>
        <p:spPr>
          <a:xfrm flipV="1">
            <a:off x="-59992" y="-218538"/>
            <a:ext cx="12191999" cy="6860789"/>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a:p>
        </p:txBody>
      </p:sp>
      <p:pic>
        <p:nvPicPr>
          <p:cNvPr id="6" name="Graphic 21">
            <a:extLst>
              <a:ext uri="{FF2B5EF4-FFF2-40B4-BE49-F238E27FC236}">
                <a16:creationId xmlns:a16="http://schemas.microsoft.com/office/drawing/2014/main" id="{CA86DBD6-1899-F255-2197-F7E9762CB31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TextBox 7">
            <a:extLst>
              <a:ext uri="{FF2B5EF4-FFF2-40B4-BE49-F238E27FC236}">
                <a16:creationId xmlns:a16="http://schemas.microsoft.com/office/drawing/2014/main" id="{38BAEEE0-4F84-1F32-3DD2-43BCC1572D0E}"/>
              </a:ext>
            </a:extLst>
          </p:cNvPr>
          <p:cNvSpPr txBox="1"/>
          <p:nvPr/>
        </p:nvSpPr>
        <p:spPr>
          <a:xfrm>
            <a:off x="4631891" y="597960"/>
            <a:ext cx="2619121" cy="707886"/>
          </a:xfrm>
          <a:prstGeom prst="rect">
            <a:avLst/>
          </a:prstGeom>
          <a:noFill/>
        </p:spPr>
        <p:txBody>
          <a:bodyPr wrap="square" rtlCol="0">
            <a:spAutoFit/>
          </a:bodyPr>
          <a:lstStyle/>
          <a:p>
            <a:pPr marL="0" algn="ctr" defTabSz="914400" rtl="1" eaLnBrk="1" latinLnBrk="0" hangingPunct="1"/>
            <a:r>
              <a:rPr lang="ar-SA" sz="4000" b="1" dirty="0">
                <a:solidFill>
                  <a:srgbClr val="0070C0"/>
                </a:solidFill>
              </a:rPr>
              <a:t>مقدمة</a:t>
            </a:r>
            <a:endParaRPr lang="en-SA" sz="4000" b="1" dirty="0">
              <a:solidFill>
                <a:srgbClr val="0070C0"/>
              </a:solidFill>
            </a:endParaRPr>
          </a:p>
        </p:txBody>
      </p:sp>
      <p:sp>
        <p:nvSpPr>
          <p:cNvPr id="11" name="TextBox 10">
            <a:extLst>
              <a:ext uri="{FF2B5EF4-FFF2-40B4-BE49-F238E27FC236}">
                <a16:creationId xmlns:a16="http://schemas.microsoft.com/office/drawing/2014/main" id="{BA0FCC2E-0AD0-0139-5DE4-6D3F8B309540}"/>
              </a:ext>
            </a:extLst>
          </p:cNvPr>
          <p:cNvSpPr txBox="1"/>
          <p:nvPr/>
        </p:nvSpPr>
        <p:spPr>
          <a:xfrm>
            <a:off x="513008" y="1766720"/>
            <a:ext cx="11165983" cy="3046988"/>
          </a:xfrm>
          <a:prstGeom prst="rect">
            <a:avLst/>
          </a:prstGeom>
          <a:noFill/>
        </p:spPr>
        <p:txBody>
          <a:bodyPr wrap="square" rtlCol="0">
            <a:spAutoFit/>
          </a:bodyPr>
          <a:lstStyle/>
          <a:p>
            <a:pPr algn="just" rtl="1"/>
            <a:r>
              <a:rPr lang="en-SA" sz="2400" dirty="0"/>
              <a:t>في ظل التحول الرقمي المتسارع، لم تعد المنتجات الرقمية مجرد أدوات لتقديم الخدمات، بل أصبحت عنصرًا أساسيًا في صناعة القيمة، وتحسين تجربة العملاء، وتعزيز القدرة التنافسية للمؤسسات. ومع تزايد توقعات المستخدمين تجاه السرعة والسهولة والدقة، برزت خصائص الأتمتة كأحد الحلول التي تساعد المنتجات الرقمية على تقديم تجربة أكثر كفاءة وسلاسة من خلال تقليل الإجراءات اليدوية وتسريع إنجاز المهام وتحسين تدفق العمل.</a:t>
            </a:r>
          </a:p>
          <a:p>
            <a:pPr algn="just" rtl="1"/>
            <a:r>
              <a:rPr lang="en-SA" sz="2400" dirty="0"/>
              <a:t>ومن منظور تسويقي، فإن نجاح المنتج الرقمي لا يعتمد فقط على ما يقدمه من خصائص تقنية، وإنما على مدى قبول المستخدم لهذه الخصائص واستعداده للاستمرار في استخدامها، وجودة تجربته أثناء التفاعل معها. لذلك تتناول هذه الدراسة تأثير خصائص الأتمتة </a:t>
            </a:r>
            <a:r>
              <a:rPr lang="ar-SA" sz="2400" dirty="0"/>
              <a:t>على</a:t>
            </a:r>
            <a:r>
              <a:rPr lang="en-SA" sz="2400" dirty="0"/>
              <a:t> قبول التكنولوجيا وتحسين تجربة المستخدم، بالتطبيق على منصة تيمك لإدارة المشاريع الميدانية والقوى العاملة</a:t>
            </a:r>
            <a:r>
              <a:rPr lang="ar-SA" sz="2400" dirty="0"/>
              <a:t> بوصفها منتجا رقميا</a:t>
            </a:r>
            <a:r>
              <a:rPr lang="en-SA" sz="2400" dirty="0"/>
              <a:t>.</a:t>
            </a:r>
          </a:p>
        </p:txBody>
      </p:sp>
    </p:spTree>
    <p:extLst>
      <p:ext uri="{BB962C8B-B14F-4D97-AF65-F5344CB8AC3E}">
        <p14:creationId xmlns:p14="http://schemas.microsoft.com/office/powerpoint/2010/main" val="1993212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755732" y="4020353"/>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a:solidFill>
                <a:srgbClr val="669BBC"/>
              </a:solidFill>
            </a:endParaRPr>
          </a:p>
        </p:txBody>
      </p:sp>
      <p:sp>
        <p:nvSpPr>
          <p:cNvPr id="25" name="TextBox 24"/>
          <p:cNvSpPr txBox="1"/>
          <p:nvPr/>
        </p:nvSpPr>
        <p:spPr>
          <a:xfrm>
            <a:off x="7006107" y="1506915"/>
            <a:ext cx="3411882" cy="707886"/>
          </a:xfrm>
          <a:prstGeom prst="rect">
            <a:avLst/>
          </a:prstGeom>
          <a:noFill/>
        </p:spPr>
        <p:txBody>
          <a:bodyPr wrap="square" rtlCol="0">
            <a:spAutoFit/>
          </a:bodyPr>
          <a:lstStyle/>
          <a:p>
            <a:pPr algn="r" rtl="1"/>
            <a:r>
              <a:rPr lang="ar-SA" sz="4000" b="1" dirty="0">
                <a:solidFill>
                  <a:srgbClr val="00B0F0"/>
                </a:solidFill>
                <a:latin typeface="ACS  Yaqout" pitchFamily="2"/>
              </a:rPr>
              <a:t>مشكلة الدراسة:</a:t>
            </a:r>
            <a:endParaRPr lang="en-US" sz="4000" b="1" dirty="0">
              <a:solidFill>
                <a:srgbClr val="00B0F0"/>
              </a:solidFill>
              <a:latin typeface="ACS  Yaqout" pitchFamily="2"/>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46694" y="2462473"/>
            <a:ext cx="8440104" cy="2677656"/>
          </a:xfrm>
          <a:prstGeom prst="rect">
            <a:avLst/>
          </a:prstGeom>
          <a:noFill/>
        </p:spPr>
        <p:txBody>
          <a:bodyPr wrap="square" rtlCol="0">
            <a:spAutoFit/>
          </a:bodyPr>
          <a:lstStyle/>
          <a:p>
            <a:pPr algn="just" rtl="1"/>
            <a:r>
              <a:rPr lang="en-SA" sz="2400" dirty="0">
                <a:latin typeface="Droid Sans Arabic" panose="020B0600030500050000" pitchFamily="34" charset="0"/>
              </a:rPr>
              <a:t>تتمثل مشكلة الدراسة في أن خصائص الأتمتة أصبحت عنصرًا مهمًا في المنتجات الرقمية ل</a:t>
            </a:r>
            <a:r>
              <a:rPr lang="ar-SA" sz="2400" dirty="0">
                <a:latin typeface="Droid Sans Arabic" panose="020B0600030500050000" pitchFamily="34" charset="0"/>
              </a:rPr>
              <a:t>دورها في</a:t>
            </a:r>
            <a:r>
              <a:rPr lang="en-SA" sz="2400" dirty="0">
                <a:latin typeface="Droid Sans Arabic" panose="020B0600030500050000" pitchFamily="34" charset="0"/>
              </a:rPr>
              <a:t> تبسيط الإجراءات وتسريع العمليات وتقليل التدخل اليدوي، إلا أن نجاحها لا يعتمد على الكفاءة التشغيلية فقط، بل يرتبط أيضًا بمدى قبول المستخدمين لها وانعكاسها على تجربة الاستخدام. ورغم تعدد الدراسات حول الأتمتة، فإن معظمها ركز</a:t>
            </a:r>
            <a:r>
              <a:rPr lang="ar-SA" sz="2400" dirty="0" err="1">
                <a:latin typeface="Droid Sans Arabic" panose="020B0600030500050000" pitchFamily="34" charset="0"/>
              </a:rPr>
              <a:t>ت</a:t>
            </a:r>
            <a:r>
              <a:rPr lang="en-SA" sz="2400" dirty="0">
                <a:latin typeface="Droid Sans Arabic" panose="020B0600030500050000" pitchFamily="34" charset="0"/>
              </a:rPr>
              <a:t> على الكفاءة التشغيلية أو تناول</a:t>
            </a:r>
            <a:r>
              <a:rPr lang="ar-SA" sz="2400" dirty="0" err="1">
                <a:latin typeface="Droid Sans Arabic" panose="020B0600030500050000" pitchFamily="34" charset="0"/>
              </a:rPr>
              <a:t>ت</a:t>
            </a:r>
            <a:r>
              <a:rPr lang="en-SA" sz="2400" dirty="0">
                <a:latin typeface="Droid Sans Arabic" panose="020B0600030500050000" pitchFamily="34" charset="0"/>
              </a:rPr>
              <a:t> قبول التكنولوجيا وتجربة المستخدم بصورة منفصلة، في حين </a:t>
            </a:r>
            <a:r>
              <a:rPr lang="ar-SA" sz="2400" dirty="0">
                <a:latin typeface="Droid Sans Arabic" panose="020B0600030500050000" pitchFamily="34" charset="0"/>
              </a:rPr>
              <a:t>لا</a:t>
            </a:r>
            <a:r>
              <a:rPr lang="en-SA" sz="2400" dirty="0">
                <a:latin typeface="Droid Sans Arabic" panose="020B0600030500050000" pitchFamily="34" charset="0"/>
              </a:rPr>
              <a:t> تزال الدراسات التي تجمع بين هذه المتغيرات في نموذج</a:t>
            </a:r>
            <a:r>
              <a:rPr lang="ar-SA" sz="2400" dirty="0">
                <a:latin typeface="Droid Sans Arabic" panose="020B0600030500050000" pitchFamily="34" charset="0"/>
              </a:rPr>
              <a:t> بحثي</a:t>
            </a:r>
            <a:r>
              <a:rPr lang="en-SA" sz="2400" dirty="0">
                <a:latin typeface="Droid Sans Arabic" panose="020B0600030500050000" pitchFamily="34" charset="0"/>
              </a:rPr>
              <a:t> واحد محدودة، خصوصًا في منصات إدارة المشاريع الميدانية والقوى العاملة</a:t>
            </a:r>
            <a:r>
              <a:rPr lang="ar-SA" sz="2400" dirty="0">
                <a:latin typeface="Droid Sans Arabic" panose="020B0600030500050000" pitchFamily="34" charset="0"/>
              </a:rPr>
              <a:t>.</a:t>
            </a:r>
            <a:endParaRPr lang="en-SA" sz="2400" dirty="0">
              <a:latin typeface="Droid Sans Arabic" panose="020B0600030500050000" pitchFamily="34" charset="0"/>
            </a:endParaRPr>
          </a:p>
        </p:txBody>
      </p:sp>
      <p:sp>
        <p:nvSpPr>
          <p:cNvPr id="32" name="Rectangle 31"/>
          <p:cNvSpPr/>
          <p:nvPr/>
        </p:nvSpPr>
        <p:spPr>
          <a:xfrm>
            <a:off x="10593582" y="1181053"/>
            <a:ext cx="100485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a:ea typeface="Roboto Light" panose="02000000000000000000" pitchFamily="2" charset="0"/>
            </a:endParaRPr>
          </a:p>
        </p:txBody>
      </p:sp>
      <p:sp>
        <p:nvSpPr>
          <p:cNvPr id="34" name="TextBox 33"/>
          <p:cNvSpPr txBox="1"/>
          <p:nvPr/>
        </p:nvSpPr>
        <p:spPr>
          <a:xfrm>
            <a:off x="10696614" y="1285825"/>
            <a:ext cx="819100" cy="830997"/>
          </a:xfrm>
          <a:prstGeom prst="rect">
            <a:avLst/>
          </a:prstGeom>
          <a:noFill/>
        </p:spPr>
        <p:txBody>
          <a:bodyPr wrap="square" rtlCol="0">
            <a:spAutoFit/>
          </a:bodyPr>
          <a:lstStyle/>
          <a:p>
            <a:pPr algn="ctr"/>
            <a:r>
              <a:rPr lang="en-US" sz="4800" b="1" dirty="0">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3BFAD3-ED64-B68B-B4C0-7A9DDE5CA2A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FEB3565-1326-A431-46DB-1FB50D9B74C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0E4860B8-05B8-0CDB-525A-AA48D84D4493}"/>
              </a:ext>
            </a:extLst>
          </p:cNvPr>
          <p:cNvSpPr txBox="1"/>
          <p:nvPr/>
        </p:nvSpPr>
        <p:spPr>
          <a:xfrm>
            <a:off x="5074276" y="888861"/>
            <a:ext cx="3307871" cy="707886"/>
          </a:xfrm>
          <a:prstGeom prst="rect">
            <a:avLst/>
          </a:prstGeom>
          <a:noFill/>
        </p:spPr>
        <p:txBody>
          <a:bodyPr wrap="square" rtlCol="0">
            <a:spAutoFit/>
          </a:bodyPr>
          <a:lstStyle/>
          <a:p>
            <a:pPr algn="r" rtl="1"/>
            <a:r>
              <a:rPr lang="ar-SA" sz="4000" b="1" dirty="0">
                <a:solidFill>
                  <a:srgbClr val="00B0F0"/>
                </a:solidFill>
                <a:latin typeface="Alexandria" charset="0"/>
              </a:rPr>
              <a:t>أهداف الدراسة</a:t>
            </a:r>
          </a:p>
        </p:txBody>
      </p:sp>
      <p:sp>
        <p:nvSpPr>
          <p:cNvPr id="5" name="Rectangle 4">
            <a:extLst>
              <a:ext uri="{FF2B5EF4-FFF2-40B4-BE49-F238E27FC236}">
                <a16:creationId xmlns:a16="http://schemas.microsoft.com/office/drawing/2014/main" id="{C6E45E7F-3D20-6DFE-169A-0B6AC863DB4A}"/>
              </a:ext>
            </a:extLst>
          </p:cNvPr>
          <p:cNvSpPr/>
          <p:nvPr/>
        </p:nvSpPr>
        <p:spPr>
          <a:xfrm>
            <a:off x="8547056" y="643675"/>
            <a:ext cx="119819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ea typeface="Roboto Light" panose="02000000000000000000" pitchFamily="2" charset="0"/>
            </a:endParaRPr>
          </a:p>
        </p:txBody>
      </p:sp>
      <p:sp>
        <p:nvSpPr>
          <p:cNvPr id="10" name="TextBox 9">
            <a:extLst>
              <a:ext uri="{FF2B5EF4-FFF2-40B4-BE49-F238E27FC236}">
                <a16:creationId xmlns:a16="http://schemas.microsoft.com/office/drawing/2014/main" id="{5880C177-CE49-9C05-D8A8-E0A388C8CCB0}"/>
              </a:ext>
            </a:extLst>
          </p:cNvPr>
          <p:cNvSpPr txBox="1"/>
          <p:nvPr/>
        </p:nvSpPr>
        <p:spPr>
          <a:xfrm>
            <a:off x="8547056" y="734973"/>
            <a:ext cx="1198197" cy="1015663"/>
          </a:xfrm>
          <a:prstGeom prst="rect">
            <a:avLst/>
          </a:prstGeom>
          <a:noFill/>
        </p:spPr>
        <p:txBody>
          <a:bodyPr wrap="square" rtlCol="0">
            <a:spAutoFit/>
          </a:bodyPr>
          <a:lstStyle/>
          <a:p>
            <a:pPr algn="ctr"/>
            <a:r>
              <a:rPr lang="en-US" sz="6000" b="1" dirty="0">
                <a:solidFill>
                  <a:schemeClr val="bg1"/>
                </a:solidFill>
                <a:latin typeface="Alexandria" charset="0"/>
                <a:cs typeface="Alexandria" charset="0"/>
              </a:rPr>
              <a:t>02</a:t>
            </a:r>
          </a:p>
        </p:txBody>
      </p:sp>
      <p:sp>
        <p:nvSpPr>
          <p:cNvPr id="48" name="TextBox 47">
            <a:extLst>
              <a:ext uri="{FF2B5EF4-FFF2-40B4-BE49-F238E27FC236}">
                <a16:creationId xmlns:a16="http://schemas.microsoft.com/office/drawing/2014/main" id="{2D98F6D2-2B65-3627-9095-397A864261DD}"/>
              </a:ext>
            </a:extLst>
          </p:cNvPr>
          <p:cNvSpPr txBox="1"/>
          <p:nvPr/>
        </p:nvSpPr>
        <p:spPr>
          <a:xfrm>
            <a:off x="429763" y="2215005"/>
            <a:ext cx="10812720" cy="3416320"/>
          </a:xfrm>
          <a:prstGeom prst="rect">
            <a:avLst/>
          </a:prstGeom>
          <a:noFill/>
        </p:spPr>
        <p:txBody>
          <a:bodyPr wrap="square" rtlCol="0">
            <a:spAutoFit/>
          </a:bodyPr>
          <a:lstStyle/>
          <a:p>
            <a:pPr algn="r" rtl="1"/>
            <a:r>
              <a:rPr lang="en-SA" sz="2400" b="1" dirty="0">
                <a:solidFill>
                  <a:srgbClr val="00B0F0"/>
                </a:solidFill>
              </a:rPr>
              <a:t>الهدف الرئيس:</a:t>
            </a:r>
            <a:br>
              <a:rPr lang="en-SA" sz="2400" dirty="0"/>
            </a:br>
            <a:r>
              <a:rPr lang="en-SA" sz="2400" dirty="0"/>
              <a:t>التعرف على تأثير خصائص الأتمتة في المنتجات الرقمية على قبول التكنولوجيا وتحسين تجربة المستخدم بالتطبيق على منصة تيمك.</a:t>
            </a:r>
          </a:p>
          <a:p>
            <a:pPr algn="r" rtl="1"/>
            <a:endParaRPr lang="ar-SA" sz="2400" dirty="0"/>
          </a:p>
          <a:p>
            <a:pPr algn="r" rtl="1"/>
            <a:r>
              <a:rPr lang="en-SA" sz="2400" b="1" dirty="0">
                <a:solidFill>
                  <a:srgbClr val="00B0F0"/>
                </a:solidFill>
              </a:rPr>
              <a:t>ويتفرع عنه أربعة أهداف فرعية:</a:t>
            </a:r>
          </a:p>
          <a:p>
            <a:pPr marL="457200" lvl="0" indent="-457200" algn="r" rtl="1">
              <a:buFont typeface="+mj-lt"/>
              <a:buAutoNum type="arabicPeriod"/>
            </a:pPr>
            <a:r>
              <a:rPr lang="en-SA" sz="2400" dirty="0"/>
              <a:t>قياس تأثير خصائص الأتمتة على قبول التكنولوجيا لدى مستخدمي منصة تيمك. </a:t>
            </a:r>
          </a:p>
          <a:p>
            <a:pPr marL="457200" lvl="0" indent="-457200" algn="r" rtl="1">
              <a:buFont typeface="+mj-lt"/>
              <a:buAutoNum type="arabicPeriod"/>
            </a:pPr>
            <a:r>
              <a:rPr lang="en-SA" sz="2400" dirty="0"/>
              <a:t>قياس تأثير خصائص الأتمتة على تحسين تجربة المستخدم. </a:t>
            </a:r>
          </a:p>
          <a:p>
            <a:pPr marL="457200" lvl="0" indent="-457200" algn="r" rtl="1">
              <a:buFont typeface="+mj-lt"/>
              <a:buAutoNum type="arabicPeriod"/>
            </a:pPr>
            <a:r>
              <a:rPr lang="en-SA" sz="2400" dirty="0"/>
              <a:t>تحديد طبيعة العلاقة بين قبول التكنولوجيا وتجربة المستخدم. </a:t>
            </a:r>
          </a:p>
          <a:p>
            <a:pPr marL="457200" lvl="0" indent="-457200" algn="r" rtl="1">
              <a:buFont typeface="+mj-lt"/>
              <a:buAutoNum type="arabicPeriod"/>
            </a:pPr>
            <a:r>
              <a:rPr lang="en-SA" sz="2400" dirty="0"/>
              <a:t>التعرف على الفروق في استجابات المستخدمين وفقًا للمتغيرات الديموغرافية والمهنية.</a:t>
            </a:r>
          </a:p>
        </p:txBody>
      </p:sp>
      <p:pic>
        <p:nvPicPr>
          <p:cNvPr id="7" name="Graphic 21">
            <a:extLst>
              <a:ext uri="{FF2B5EF4-FFF2-40B4-BE49-F238E27FC236}">
                <a16:creationId xmlns:a16="http://schemas.microsoft.com/office/drawing/2014/main" id="{875002AE-254E-8E72-B47D-0B246C80998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586811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D4B0F6-A977-1B68-5E62-ACBBDD9E361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117AA1C-392B-96AA-B410-DE9A2A14166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6917C052-C73E-2BC8-8E13-7BCCB5E75A9D}"/>
              </a:ext>
            </a:extLst>
          </p:cNvPr>
          <p:cNvSpPr txBox="1"/>
          <p:nvPr/>
        </p:nvSpPr>
        <p:spPr>
          <a:xfrm>
            <a:off x="5074276" y="888861"/>
            <a:ext cx="3307871" cy="707886"/>
          </a:xfrm>
          <a:prstGeom prst="rect">
            <a:avLst/>
          </a:prstGeom>
          <a:noFill/>
        </p:spPr>
        <p:txBody>
          <a:bodyPr wrap="square" rtlCol="0">
            <a:spAutoFit/>
          </a:bodyPr>
          <a:lstStyle/>
          <a:p>
            <a:pPr algn="r" rtl="1"/>
            <a:r>
              <a:rPr lang="en-SA" sz="4000" b="1" dirty="0">
                <a:solidFill>
                  <a:srgbClr val="00B0F0"/>
                </a:solidFill>
              </a:rPr>
              <a:t>تساؤلات الدراسة:</a:t>
            </a:r>
            <a:r>
              <a:rPr lang="en-SA" sz="4000" dirty="0">
                <a:solidFill>
                  <a:srgbClr val="00B0F0"/>
                </a:solidFill>
              </a:rPr>
              <a:t> </a:t>
            </a:r>
            <a:endParaRPr lang="ar-SA" sz="4000" b="1" dirty="0">
              <a:solidFill>
                <a:srgbClr val="00B0F0"/>
              </a:solidFill>
              <a:latin typeface="Alexandria" charset="0"/>
            </a:endParaRPr>
          </a:p>
        </p:txBody>
      </p:sp>
      <p:sp>
        <p:nvSpPr>
          <p:cNvPr id="5" name="Rectangle 4">
            <a:extLst>
              <a:ext uri="{FF2B5EF4-FFF2-40B4-BE49-F238E27FC236}">
                <a16:creationId xmlns:a16="http://schemas.microsoft.com/office/drawing/2014/main" id="{8AE70F3E-5B2C-C71A-D66C-318E274D1C4E}"/>
              </a:ext>
            </a:extLst>
          </p:cNvPr>
          <p:cNvSpPr/>
          <p:nvPr/>
        </p:nvSpPr>
        <p:spPr>
          <a:xfrm>
            <a:off x="8547056" y="643675"/>
            <a:ext cx="119819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ea typeface="Roboto Light" panose="02000000000000000000" pitchFamily="2" charset="0"/>
            </a:endParaRPr>
          </a:p>
        </p:txBody>
      </p:sp>
      <p:sp>
        <p:nvSpPr>
          <p:cNvPr id="10" name="TextBox 9">
            <a:extLst>
              <a:ext uri="{FF2B5EF4-FFF2-40B4-BE49-F238E27FC236}">
                <a16:creationId xmlns:a16="http://schemas.microsoft.com/office/drawing/2014/main" id="{52E01591-859D-D2C9-AD1E-6B548B1038B7}"/>
              </a:ext>
            </a:extLst>
          </p:cNvPr>
          <p:cNvSpPr txBox="1"/>
          <p:nvPr/>
        </p:nvSpPr>
        <p:spPr>
          <a:xfrm>
            <a:off x="8547056" y="734973"/>
            <a:ext cx="1198197" cy="1015663"/>
          </a:xfrm>
          <a:prstGeom prst="rect">
            <a:avLst/>
          </a:prstGeom>
          <a:noFill/>
        </p:spPr>
        <p:txBody>
          <a:bodyPr wrap="square" rtlCol="0">
            <a:spAutoFit/>
          </a:bodyPr>
          <a:lstStyle/>
          <a:p>
            <a:pPr algn="ctr"/>
            <a:r>
              <a:rPr lang="en-US" sz="60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D4E4F703-9738-56D2-C024-9C3DF5B11671}"/>
              </a:ext>
            </a:extLst>
          </p:cNvPr>
          <p:cNvSpPr txBox="1"/>
          <p:nvPr/>
        </p:nvSpPr>
        <p:spPr>
          <a:xfrm>
            <a:off x="617279" y="1898423"/>
            <a:ext cx="10650961" cy="3785652"/>
          </a:xfrm>
          <a:prstGeom prst="rect">
            <a:avLst/>
          </a:prstGeom>
          <a:noFill/>
        </p:spPr>
        <p:txBody>
          <a:bodyPr wrap="square" rtlCol="0">
            <a:spAutoFit/>
          </a:bodyPr>
          <a:lstStyle/>
          <a:p>
            <a:pPr algn="r" rtl="1"/>
            <a:r>
              <a:rPr lang="en-SA" sz="2400" b="1" dirty="0">
                <a:solidFill>
                  <a:srgbClr val="00B0F0"/>
                </a:solidFill>
              </a:rPr>
              <a:t>التساؤل الرئيس:</a:t>
            </a:r>
            <a:br>
              <a:rPr lang="en-SA" sz="2400" dirty="0"/>
            </a:br>
            <a:r>
              <a:rPr lang="en-SA" sz="2400" dirty="0"/>
              <a:t>ما تأثير خصائص الأتمتة في المنتجات الرقمية على قبول التكنولوجيا وتحسين تجربة المستخدم لدى مستخدمي منصة تيمك؟</a:t>
            </a:r>
            <a:endParaRPr lang="ar-SA" sz="2400" dirty="0"/>
          </a:p>
          <a:p>
            <a:pPr algn="r" rtl="1"/>
            <a:endParaRPr lang="en-SA" sz="2400" dirty="0"/>
          </a:p>
          <a:p>
            <a:pPr algn="r" rtl="1"/>
            <a:r>
              <a:rPr lang="en-SA" sz="2400" b="1" dirty="0">
                <a:solidFill>
                  <a:srgbClr val="00B0F0"/>
                </a:solidFill>
              </a:rPr>
              <a:t>ويتفرع عنه التساؤلات الآتية:</a:t>
            </a:r>
            <a:endParaRPr lang="en-SA" sz="2400" dirty="0">
              <a:solidFill>
                <a:srgbClr val="00B0F0"/>
              </a:solidFill>
            </a:endParaRPr>
          </a:p>
          <a:p>
            <a:pPr marL="457200" lvl="0" indent="-457200" algn="r" rtl="1">
              <a:buFont typeface="+mj-lt"/>
              <a:buAutoNum type="arabicPeriod"/>
            </a:pPr>
            <a:r>
              <a:rPr lang="en-SA" sz="2400" dirty="0"/>
              <a:t>ما تأثير خصائص الأتمتة في المنتجات الرقمية على قبول التكنولوجيا لدى مستخدمي منصة تيمك؟ </a:t>
            </a:r>
          </a:p>
          <a:p>
            <a:pPr marL="457200" lvl="0" indent="-457200" algn="r" rtl="1">
              <a:buFont typeface="+mj-lt"/>
              <a:buAutoNum type="arabicPeriod"/>
            </a:pPr>
            <a:r>
              <a:rPr lang="en-SA" sz="2400" dirty="0"/>
              <a:t>ما تأثير خصائص الأتمتة في المنتجات الرقمية على تحسين تجربة المستخدم لدى مستخدمي منصة تيمك؟ </a:t>
            </a:r>
          </a:p>
          <a:p>
            <a:pPr marL="457200" lvl="0" indent="-457200" algn="r" rtl="1">
              <a:buFont typeface="+mj-lt"/>
              <a:buAutoNum type="arabicPeriod"/>
            </a:pPr>
            <a:r>
              <a:rPr lang="en-SA" sz="2400" dirty="0"/>
              <a:t>ما طبيعة العلاقة بين قبول التكنولوجيا وتحسين تجربة المستخدم لدى مستخدمي منصة تيمك؟ </a:t>
            </a:r>
          </a:p>
          <a:p>
            <a:pPr marL="457200" lvl="0" indent="-457200" algn="r" rtl="1">
              <a:buFont typeface="+mj-lt"/>
              <a:buAutoNum type="arabicPeriod"/>
            </a:pPr>
            <a:r>
              <a:rPr lang="en-SA" sz="2400" dirty="0"/>
              <a:t>هل توجد فروق ذات دلالة إحصائية في استجابات مستخدمي منصة تيمك تجاه خصائص الأتمتة وقبول التكنولوجيا وتحسين تجربة المستخدم تبعًا للمتغيرات الديموغرافية والمهنية؟</a:t>
            </a:r>
          </a:p>
        </p:txBody>
      </p:sp>
      <p:pic>
        <p:nvPicPr>
          <p:cNvPr id="7" name="Graphic 21">
            <a:extLst>
              <a:ext uri="{FF2B5EF4-FFF2-40B4-BE49-F238E27FC236}">
                <a16:creationId xmlns:a16="http://schemas.microsoft.com/office/drawing/2014/main" id="{96B94B68-4183-ABC0-857B-0DAC70019E6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258185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AB05E2-94EF-A8B0-B059-767F232B1D6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76CC2BA-60E2-3A98-3703-E215755CC85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7169EC01-D00C-A49F-643C-313E1F3F88A5}"/>
              </a:ext>
            </a:extLst>
          </p:cNvPr>
          <p:cNvSpPr txBox="1"/>
          <p:nvPr/>
        </p:nvSpPr>
        <p:spPr>
          <a:xfrm>
            <a:off x="5074276" y="888861"/>
            <a:ext cx="3307871" cy="707886"/>
          </a:xfrm>
          <a:prstGeom prst="rect">
            <a:avLst/>
          </a:prstGeom>
          <a:noFill/>
        </p:spPr>
        <p:txBody>
          <a:bodyPr wrap="square" rtlCol="0">
            <a:spAutoFit/>
          </a:bodyPr>
          <a:lstStyle/>
          <a:p>
            <a:pPr algn="r" rtl="1"/>
            <a:r>
              <a:rPr lang="ar-SA" sz="4000" b="1" dirty="0">
                <a:solidFill>
                  <a:srgbClr val="00B0F0"/>
                </a:solidFill>
              </a:rPr>
              <a:t>الإطار النظري </a:t>
            </a:r>
            <a:endParaRPr lang="ar-SA" sz="4000" b="1" dirty="0">
              <a:solidFill>
                <a:srgbClr val="00B0F0"/>
              </a:solidFill>
              <a:latin typeface="Alexandria" charset="0"/>
            </a:endParaRPr>
          </a:p>
        </p:txBody>
      </p:sp>
      <p:sp>
        <p:nvSpPr>
          <p:cNvPr id="5" name="Rectangle 4">
            <a:extLst>
              <a:ext uri="{FF2B5EF4-FFF2-40B4-BE49-F238E27FC236}">
                <a16:creationId xmlns:a16="http://schemas.microsoft.com/office/drawing/2014/main" id="{82E2FC71-55D7-1BC5-F49E-BA310C8071F7}"/>
              </a:ext>
            </a:extLst>
          </p:cNvPr>
          <p:cNvSpPr/>
          <p:nvPr/>
        </p:nvSpPr>
        <p:spPr>
          <a:xfrm>
            <a:off x="8547056" y="643675"/>
            <a:ext cx="119819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ea typeface="Roboto Light" panose="02000000000000000000" pitchFamily="2" charset="0"/>
            </a:endParaRPr>
          </a:p>
        </p:txBody>
      </p:sp>
      <p:sp>
        <p:nvSpPr>
          <p:cNvPr id="10" name="TextBox 9">
            <a:extLst>
              <a:ext uri="{FF2B5EF4-FFF2-40B4-BE49-F238E27FC236}">
                <a16:creationId xmlns:a16="http://schemas.microsoft.com/office/drawing/2014/main" id="{D4C1C00B-D975-5F23-2AFC-6A5554794927}"/>
              </a:ext>
            </a:extLst>
          </p:cNvPr>
          <p:cNvSpPr txBox="1"/>
          <p:nvPr/>
        </p:nvSpPr>
        <p:spPr>
          <a:xfrm>
            <a:off x="8547056" y="734973"/>
            <a:ext cx="1198197" cy="1015663"/>
          </a:xfrm>
          <a:prstGeom prst="rect">
            <a:avLst/>
          </a:prstGeom>
          <a:noFill/>
        </p:spPr>
        <p:txBody>
          <a:bodyPr wrap="square" rtlCol="0">
            <a:spAutoFit/>
          </a:bodyPr>
          <a:lstStyle/>
          <a:p>
            <a:pPr algn="ctr"/>
            <a:r>
              <a:rPr lang="en-US" sz="60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5E2507E2-DDAB-3C5F-25D9-6E880555AEC5}"/>
              </a:ext>
            </a:extLst>
          </p:cNvPr>
          <p:cNvSpPr txBox="1"/>
          <p:nvPr/>
        </p:nvSpPr>
        <p:spPr>
          <a:xfrm>
            <a:off x="180459" y="2115565"/>
            <a:ext cx="10650961" cy="830997"/>
          </a:xfrm>
          <a:prstGeom prst="rect">
            <a:avLst/>
          </a:prstGeom>
          <a:noFill/>
        </p:spPr>
        <p:txBody>
          <a:bodyPr wrap="square" rtlCol="0">
            <a:spAutoFit/>
          </a:bodyPr>
          <a:lstStyle/>
          <a:p>
            <a:pPr algn="r" rtl="1"/>
            <a:r>
              <a:rPr lang="en-SA" sz="2400" dirty="0"/>
              <a:t>استندت الدراسة بصورة رئيسة إلى نموذج قبول التكنولوجيا TAM، من خلال ثلاثة أبعاد هي:</a:t>
            </a:r>
            <a:br>
              <a:rPr lang="en-SA" sz="2400" dirty="0"/>
            </a:br>
            <a:endParaRPr lang="en-SA" sz="2400" dirty="0"/>
          </a:p>
        </p:txBody>
      </p:sp>
      <p:pic>
        <p:nvPicPr>
          <p:cNvPr id="7" name="Graphic 21">
            <a:extLst>
              <a:ext uri="{FF2B5EF4-FFF2-40B4-BE49-F238E27FC236}">
                <a16:creationId xmlns:a16="http://schemas.microsoft.com/office/drawing/2014/main" id="{3D15A3BB-9726-2A0B-94ED-DD7C4E8D34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49" y="348106"/>
            <a:ext cx="2305141" cy="1076343"/>
          </a:xfrm>
          <a:prstGeom prst="rect">
            <a:avLst/>
          </a:prstGeom>
        </p:spPr>
      </p:pic>
      <p:pic>
        <p:nvPicPr>
          <p:cNvPr id="2" name="image2.png">
            <a:extLst>
              <a:ext uri="{FF2B5EF4-FFF2-40B4-BE49-F238E27FC236}">
                <a16:creationId xmlns:a16="http://schemas.microsoft.com/office/drawing/2014/main" id="{F252BE92-05A3-4EBC-AF34-9B90FE6127B4}"/>
              </a:ext>
            </a:extLst>
          </p:cNvPr>
          <p:cNvPicPr/>
          <p:nvPr/>
        </p:nvPicPr>
        <p:blipFill rotWithShape="1">
          <a:blip r:embed="rId3"/>
          <a:srcRect t="10430" b="15776"/>
          <a:stretch>
            <a:fillRect/>
          </a:stretch>
        </p:blipFill>
        <p:spPr bwMode="auto">
          <a:xfrm>
            <a:off x="924216" y="3060552"/>
            <a:ext cx="7003061" cy="2467439"/>
          </a:xfrm>
          <a:prstGeom prst="rect">
            <a:avLst/>
          </a:prstGeom>
          <a:ln>
            <a:noFill/>
          </a:ln>
          <a:extLst>
            <a:ext uri="{53640926-AAD7-44D8-BBD7-CCE9431645EC}">
              <a14:shadowObscured xmlns:a14="http://schemas.microsoft.com/office/drawing/2010/main"/>
            </a:ext>
          </a:extLst>
        </p:spPr>
      </p:pic>
      <p:sp>
        <p:nvSpPr>
          <p:cNvPr id="6" name="TextBox 5">
            <a:extLst>
              <a:ext uri="{FF2B5EF4-FFF2-40B4-BE49-F238E27FC236}">
                <a16:creationId xmlns:a16="http://schemas.microsoft.com/office/drawing/2014/main" id="{32985848-330E-B35E-B42F-3FAD68A926AD}"/>
              </a:ext>
            </a:extLst>
          </p:cNvPr>
          <p:cNvSpPr txBox="1"/>
          <p:nvPr/>
        </p:nvSpPr>
        <p:spPr>
          <a:xfrm>
            <a:off x="2781837" y="4958040"/>
            <a:ext cx="8195034" cy="830997"/>
          </a:xfrm>
          <a:prstGeom prst="rect">
            <a:avLst/>
          </a:prstGeom>
          <a:noFill/>
        </p:spPr>
        <p:txBody>
          <a:bodyPr wrap="square" rtlCol="0">
            <a:spAutoFit/>
          </a:bodyPr>
          <a:lstStyle/>
          <a:p>
            <a:pPr algn="r" rtl="1"/>
            <a:r>
              <a:rPr lang="en-SA" sz="2400" dirty="0"/>
              <a:t>لأنها الأكثر ارتباطًا بشكل مباشر بهدف الدراسة في قياس مدى تقبل المستخدم لخصائص الأتمتة في منصة تيمك</a:t>
            </a:r>
          </a:p>
        </p:txBody>
      </p:sp>
      <p:sp>
        <p:nvSpPr>
          <p:cNvPr id="8" name="TextBox 7">
            <a:extLst>
              <a:ext uri="{FF2B5EF4-FFF2-40B4-BE49-F238E27FC236}">
                <a16:creationId xmlns:a16="http://schemas.microsoft.com/office/drawing/2014/main" id="{6DF2C9CA-AEE3-1414-94E6-819D3CCB9592}"/>
              </a:ext>
            </a:extLst>
          </p:cNvPr>
          <p:cNvSpPr txBox="1"/>
          <p:nvPr/>
        </p:nvSpPr>
        <p:spPr>
          <a:xfrm>
            <a:off x="3756909" y="2712144"/>
            <a:ext cx="5314921" cy="646331"/>
          </a:xfrm>
          <a:prstGeom prst="rect">
            <a:avLst/>
          </a:prstGeom>
          <a:noFill/>
        </p:spPr>
        <p:txBody>
          <a:bodyPr wrap="square" rtlCol="0">
            <a:spAutoFit/>
          </a:bodyPr>
          <a:lstStyle/>
          <a:p>
            <a:pPr algn="r" rtl="1"/>
            <a:r>
              <a:rPr lang="en-SA" dirty="0">
                <a:solidFill>
                  <a:srgbClr val="0070C0"/>
                </a:solidFill>
              </a:rPr>
              <a:t>المنفعة المدركة، وسهولة الاستخدام المدركة، والنية السلوكية للاستخدام.</a:t>
            </a:r>
            <a:endParaRPr lang="ar-SA" dirty="0">
              <a:solidFill>
                <a:srgbClr val="0070C0"/>
              </a:solidFill>
            </a:endParaRPr>
          </a:p>
          <a:p>
            <a:pPr algn="r" rtl="1"/>
            <a:endParaRPr lang="en-SA" dirty="0"/>
          </a:p>
        </p:txBody>
      </p:sp>
    </p:spTree>
    <p:extLst>
      <p:ext uri="{BB962C8B-B14F-4D97-AF65-F5344CB8AC3E}">
        <p14:creationId xmlns:p14="http://schemas.microsoft.com/office/powerpoint/2010/main" val="36503087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E7E46A-9017-50EE-B5CB-EEF96F89F86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E38616A-EBC7-16C2-C6FA-5E4D54E9FAEE}"/>
              </a:ext>
            </a:extLst>
          </p:cNvPr>
          <p:cNvSpPr/>
          <p:nvPr/>
        </p:nvSpPr>
        <p:spPr>
          <a:xfrm>
            <a:off x="154546" y="1080560"/>
            <a:ext cx="11882196" cy="54730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SA" dirty="0"/>
              <a:t>موضوعيًا: خصائص الأتمتة، قبول التكنولوجيا، وتجربة المستخدم. </a:t>
            </a:r>
          </a:p>
          <a:p>
            <a:pPr lvl="0"/>
            <a:r>
              <a:rPr lang="en-SA" dirty="0"/>
              <a:t>مكانيًا: منصة تيمك. </a:t>
            </a:r>
          </a:p>
          <a:p>
            <a:pPr lvl="0"/>
            <a:r>
              <a:rPr lang="en-SA" dirty="0"/>
              <a:t>بشريًا: 122 مستخدمًا. </a:t>
            </a:r>
          </a:p>
          <a:p>
            <a:pPr lvl="0"/>
            <a:r>
              <a:rPr lang="en-SA" dirty="0"/>
              <a:t>زمنيًا: الفصل الدراسي الثاني من عام 2026.</a:t>
            </a:r>
          </a:p>
        </p:txBody>
      </p:sp>
      <p:sp>
        <p:nvSpPr>
          <p:cNvPr id="3" name="TextBox 2">
            <a:extLst>
              <a:ext uri="{FF2B5EF4-FFF2-40B4-BE49-F238E27FC236}">
                <a16:creationId xmlns:a16="http://schemas.microsoft.com/office/drawing/2014/main" id="{5114BA35-AD76-09E3-F4ED-1643063E3EB5}"/>
              </a:ext>
            </a:extLst>
          </p:cNvPr>
          <p:cNvSpPr txBox="1"/>
          <p:nvPr/>
        </p:nvSpPr>
        <p:spPr>
          <a:xfrm>
            <a:off x="4997003" y="304381"/>
            <a:ext cx="3307871" cy="707886"/>
          </a:xfrm>
          <a:prstGeom prst="rect">
            <a:avLst/>
          </a:prstGeom>
          <a:noFill/>
        </p:spPr>
        <p:txBody>
          <a:bodyPr wrap="square" rtlCol="0">
            <a:spAutoFit/>
          </a:bodyPr>
          <a:lstStyle/>
          <a:p>
            <a:pPr algn="r" rtl="1"/>
            <a:r>
              <a:rPr lang="ar-SA" sz="4000" b="1" dirty="0">
                <a:solidFill>
                  <a:srgbClr val="00B0F0"/>
                </a:solidFill>
                <a:latin typeface="Alexandria" charset="0"/>
              </a:rPr>
              <a:t>الإطار المنهجي</a:t>
            </a:r>
          </a:p>
        </p:txBody>
      </p:sp>
      <p:sp>
        <p:nvSpPr>
          <p:cNvPr id="5" name="Rectangle 4">
            <a:extLst>
              <a:ext uri="{FF2B5EF4-FFF2-40B4-BE49-F238E27FC236}">
                <a16:creationId xmlns:a16="http://schemas.microsoft.com/office/drawing/2014/main" id="{1A7A6B13-1907-2B3E-B2B9-162BCC504EBE}"/>
              </a:ext>
            </a:extLst>
          </p:cNvPr>
          <p:cNvSpPr/>
          <p:nvPr/>
        </p:nvSpPr>
        <p:spPr>
          <a:xfrm>
            <a:off x="8547056" y="128516"/>
            <a:ext cx="119819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3FFBA63-2CFE-5899-A10A-4639FA702763}"/>
              </a:ext>
            </a:extLst>
          </p:cNvPr>
          <p:cNvSpPr txBox="1"/>
          <p:nvPr/>
        </p:nvSpPr>
        <p:spPr>
          <a:xfrm>
            <a:off x="8547056" y="174688"/>
            <a:ext cx="1198197" cy="1015663"/>
          </a:xfrm>
          <a:prstGeom prst="rect">
            <a:avLst/>
          </a:prstGeom>
          <a:noFill/>
        </p:spPr>
        <p:txBody>
          <a:bodyPr wrap="square" rtlCol="0">
            <a:spAutoFit/>
          </a:bodyPr>
          <a:lstStyle/>
          <a:p>
            <a:pPr algn="ctr"/>
            <a:r>
              <a:rPr lang="en-US" sz="60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1DC06086-880F-4503-B85E-217A11C347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31601" y="24826"/>
            <a:ext cx="2305141" cy="1076343"/>
          </a:xfrm>
          <a:prstGeom prst="rect">
            <a:avLst/>
          </a:prstGeom>
        </p:spPr>
      </p:pic>
      <p:sp>
        <p:nvSpPr>
          <p:cNvPr id="2" name="TextBox 1">
            <a:extLst>
              <a:ext uri="{FF2B5EF4-FFF2-40B4-BE49-F238E27FC236}">
                <a16:creationId xmlns:a16="http://schemas.microsoft.com/office/drawing/2014/main" id="{6F34303D-73D9-D75C-1915-404FBCE183E2}"/>
              </a:ext>
            </a:extLst>
          </p:cNvPr>
          <p:cNvSpPr txBox="1"/>
          <p:nvPr/>
        </p:nvSpPr>
        <p:spPr>
          <a:xfrm>
            <a:off x="9928428" y="1652419"/>
            <a:ext cx="1609860" cy="954107"/>
          </a:xfrm>
          <a:prstGeom prst="rect">
            <a:avLst/>
          </a:prstGeom>
          <a:noFill/>
        </p:spPr>
        <p:txBody>
          <a:bodyPr wrap="square" rtlCol="0">
            <a:spAutoFit/>
          </a:bodyPr>
          <a:lstStyle/>
          <a:p>
            <a:pPr marL="0" algn="ctr" defTabSz="914400" rtl="1" eaLnBrk="1" latinLnBrk="0" hangingPunct="1"/>
            <a:r>
              <a:rPr lang="ar-SA" sz="2800" dirty="0"/>
              <a:t>منهج الدراسة </a:t>
            </a:r>
            <a:endParaRPr lang="en-SA" sz="2800" dirty="0"/>
          </a:p>
        </p:txBody>
      </p:sp>
      <p:sp>
        <p:nvSpPr>
          <p:cNvPr id="4" name="Rounded Rectangle 3">
            <a:extLst>
              <a:ext uri="{FF2B5EF4-FFF2-40B4-BE49-F238E27FC236}">
                <a16:creationId xmlns:a16="http://schemas.microsoft.com/office/drawing/2014/main" id="{96A0BE45-8394-F055-F23A-5D0319DDC0DD}"/>
              </a:ext>
            </a:extLst>
          </p:cNvPr>
          <p:cNvSpPr/>
          <p:nvPr/>
        </p:nvSpPr>
        <p:spPr>
          <a:xfrm>
            <a:off x="9675879" y="2725232"/>
            <a:ext cx="2212635" cy="1543044"/>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SA"/>
          </a:p>
        </p:txBody>
      </p:sp>
      <p:sp>
        <p:nvSpPr>
          <p:cNvPr id="6" name="TextBox 5">
            <a:extLst>
              <a:ext uri="{FF2B5EF4-FFF2-40B4-BE49-F238E27FC236}">
                <a16:creationId xmlns:a16="http://schemas.microsoft.com/office/drawing/2014/main" id="{54BDE806-9E94-7070-0F6D-B7E90060B23A}"/>
              </a:ext>
            </a:extLst>
          </p:cNvPr>
          <p:cNvSpPr txBox="1"/>
          <p:nvPr/>
        </p:nvSpPr>
        <p:spPr>
          <a:xfrm>
            <a:off x="9731601" y="3082548"/>
            <a:ext cx="2096379" cy="830997"/>
          </a:xfrm>
          <a:prstGeom prst="rect">
            <a:avLst/>
          </a:prstGeom>
          <a:noFill/>
        </p:spPr>
        <p:txBody>
          <a:bodyPr wrap="square" rtlCol="0">
            <a:spAutoFit/>
          </a:bodyPr>
          <a:lstStyle/>
          <a:p>
            <a:pPr lvl="0" algn="ctr" rtl="1"/>
            <a:r>
              <a:rPr lang="en-SA" sz="1600" dirty="0"/>
              <a:t>المنهج الوصفي التحليلي، باستخدام أسلوب المسح الميداني. </a:t>
            </a:r>
          </a:p>
        </p:txBody>
      </p:sp>
      <p:sp>
        <p:nvSpPr>
          <p:cNvPr id="12" name="TextBox 11">
            <a:extLst>
              <a:ext uri="{FF2B5EF4-FFF2-40B4-BE49-F238E27FC236}">
                <a16:creationId xmlns:a16="http://schemas.microsoft.com/office/drawing/2014/main" id="{1E14F34C-6149-0BF4-E774-2F5A3B4F3179}"/>
              </a:ext>
            </a:extLst>
          </p:cNvPr>
          <p:cNvSpPr txBox="1"/>
          <p:nvPr/>
        </p:nvSpPr>
        <p:spPr>
          <a:xfrm>
            <a:off x="7600858" y="1687256"/>
            <a:ext cx="1609860" cy="954107"/>
          </a:xfrm>
          <a:prstGeom prst="rect">
            <a:avLst/>
          </a:prstGeom>
          <a:noFill/>
        </p:spPr>
        <p:txBody>
          <a:bodyPr wrap="square" rtlCol="0">
            <a:spAutoFit/>
          </a:bodyPr>
          <a:lstStyle/>
          <a:p>
            <a:pPr marL="0" algn="ctr" defTabSz="914400" rtl="1" eaLnBrk="1" latinLnBrk="0" hangingPunct="1"/>
            <a:r>
              <a:rPr lang="ar-SA" sz="2800" dirty="0"/>
              <a:t>عينة الدراسة </a:t>
            </a:r>
            <a:endParaRPr lang="en-SA" sz="2800" dirty="0"/>
          </a:p>
        </p:txBody>
      </p:sp>
      <p:sp>
        <p:nvSpPr>
          <p:cNvPr id="14" name="Rounded Rectangle 13">
            <a:extLst>
              <a:ext uri="{FF2B5EF4-FFF2-40B4-BE49-F238E27FC236}">
                <a16:creationId xmlns:a16="http://schemas.microsoft.com/office/drawing/2014/main" id="{C830E267-FE0E-7593-84A7-AA04AFD9BD44}"/>
              </a:ext>
            </a:extLst>
          </p:cNvPr>
          <p:cNvSpPr/>
          <p:nvPr/>
        </p:nvSpPr>
        <p:spPr>
          <a:xfrm>
            <a:off x="7318042" y="2725232"/>
            <a:ext cx="2212635" cy="1543044"/>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SA"/>
          </a:p>
        </p:txBody>
      </p:sp>
      <p:sp>
        <p:nvSpPr>
          <p:cNvPr id="13" name="TextBox 12">
            <a:extLst>
              <a:ext uri="{FF2B5EF4-FFF2-40B4-BE49-F238E27FC236}">
                <a16:creationId xmlns:a16="http://schemas.microsoft.com/office/drawing/2014/main" id="{CCD8E1B8-C3E2-0E34-5168-A9135DE12A41}"/>
              </a:ext>
            </a:extLst>
          </p:cNvPr>
          <p:cNvSpPr txBox="1"/>
          <p:nvPr/>
        </p:nvSpPr>
        <p:spPr>
          <a:xfrm>
            <a:off x="7357599" y="3117972"/>
            <a:ext cx="2096379" cy="830997"/>
          </a:xfrm>
          <a:prstGeom prst="rect">
            <a:avLst/>
          </a:prstGeom>
          <a:noFill/>
        </p:spPr>
        <p:txBody>
          <a:bodyPr wrap="square" rtlCol="0">
            <a:spAutoFit/>
          </a:bodyPr>
          <a:lstStyle/>
          <a:p>
            <a:pPr algn="ctr" rtl="1"/>
            <a:r>
              <a:rPr lang="en-SA" sz="1600" dirty="0"/>
              <a:t>عينة ميسرة بلغت 122 مستخدمًا من مستخدمي منصة تيمك.</a:t>
            </a:r>
          </a:p>
        </p:txBody>
      </p:sp>
      <p:sp>
        <p:nvSpPr>
          <p:cNvPr id="15" name="Rounded Rectangle 14">
            <a:extLst>
              <a:ext uri="{FF2B5EF4-FFF2-40B4-BE49-F238E27FC236}">
                <a16:creationId xmlns:a16="http://schemas.microsoft.com/office/drawing/2014/main" id="{A4C2B8B9-B14A-94BD-1ED2-99878C44B419}"/>
              </a:ext>
            </a:extLst>
          </p:cNvPr>
          <p:cNvSpPr/>
          <p:nvPr/>
        </p:nvSpPr>
        <p:spPr>
          <a:xfrm>
            <a:off x="4998554" y="2725232"/>
            <a:ext cx="2212635" cy="1543044"/>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SA"/>
          </a:p>
        </p:txBody>
      </p:sp>
      <p:sp>
        <p:nvSpPr>
          <p:cNvPr id="16" name="TextBox 15">
            <a:extLst>
              <a:ext uri="{FF2B5EF4-FFF2-40B4-BE49-F238E27FC236}">
                <a16:creationId xmlns:a16="http://schemas.microsoft.com/office/drawing/2014/main" id="{80F5488E-5C82-1752-72CF-81C7D1721572}"/>
              </a:ext>
            </a:extLst>
          </p:cNvPr>
          <p:cNvSpPr txBox="1"/>
          <p:nvPr/>
        </p:nvSpPr>
        <p:spPr>
          <a:xfrm>
            <a:off x="5261591" y="1689247"/>
            <a:ext cx="1609860" cy="954107"/>
          </a:xfrm>
          <a:prstGeom prst="rect">
            <a:avLst/>
          </a:prstGeom>
          <a:noFill/>
        </p:spPr>
        <p:txBody>
          <a:bodyPr wrap="square" rtlCol="0">
            <a:spAutoFit/>
          </a:bodyPr>
          <a:lstStyle/>
          <a:p>
            <a:pPr algn="ctr" rtl="1"/>
            <a:r>
              <a:rPr lang="en-SA" sz="2800" dirty="0"/>
              <a:t>مجتمع الدراسة</a:t>
            </a:r>
          </a:p>
        </p:txBody>
      </p:sp>
      <p:sp>
        <p:nvSpPr>
          <p:cNvPr id="17" name="TextBox 16">
            <a:extLst>
              <a:ext uri="{FF2B5EF4-FFF2-40B4-BE49-F238E27FC236}">
                <a16:creationId xmlns:a16="http://schemas.microsoft.com/office/drawing/2014/main" id="{418D9AE7-C910-F724-2A1E-397DE1249864}"/>
              </a:ext>
            </a:extLst>
          </p:cNvPr>
          <p:cNvSpPr txBox="1"/>
          <p:nvPr/>
        </p:nvSpPr>
        <p:spPr>
          <a:xfrm>
            <a:off x="618588" y="1702935"/>
            <a:ext cx="1443613" cy="954107"/>
          </a:xfrm>
          <a:prstGeom prst="rect">
            <a:avLst/>
          </a:prstGeom>
          <a:noFill/>
        </p:spPr>
        <p:txBody>
          <a:bodyPr wrap="square" rtlCol="0">
            <a:spAutoFit/>
          </a:bodyPr>
          <a:lstStyle/>
          <a:p>
            <a:pPr algn="ctr" rtl="1"/>
            <a:r>
              <a:rPr lang="en-SA" sz="2800" dirty="0"/>
              <a:t>أداة</a:t>
            </a:r>
            <a:r>
              <a:rPr lang="en-SA" sz="2800" b="1" dirty="0"/>
              <a:t> </a:t>
            </a:r>
            <a:r>
              <a:rPr lang="en-SA" sz="2800" dirty="0"/>
              <a:t>الدراسة</a:t>
            </a:r>
          </a:p>
        </p:txBody>
      </p:sp>
      <p:sp>
        <p:nvSpPr>
          <p:cNvPr id="18" name="TextBox 17">
            <a:extLst>
              <a:ext uri="{FF2B5EF4-FFF2-40B4-BE49-F238E27FC236}">
                <a16:creationId xmlns:a16="http://schemas.microsoft.com/office/drawing/2014/main" id="{CED6B115-DC44-FC0D-AD70-8DCAB7A5414D}"/>
              </a:ext>
            </a:extLst>
          </p:cNvPr>
          <p:cNvSpPr txBox="1"/>
          <p:nvPr/>
        </p:nvSpPr>
        <p:spPr>
          <a:xfrm>
            <a:off x="4943873" y="3017343"/>
            <a:ext cx="2283781" cy="1077218"/>
          </a:xfrm>
          <a:prstGeom prst="rect">
            <a:avLst/>
          </a:prstGeom>
          <a:noFill/>
        </p:spPr>
        <p:txBody>
          <a:bodyPr wrap="square" rtlCol="0">
            <a:spAutoFit/>
          </a:bodyPr>
          <a:lstStyle/>
          <a:p>
            <a:pPr lvl="0" algn="ctr" rtl="1"/>
            <a:r>
              <a:rPr lang="en-SA" sz="1600" dirty="0"/>
              <a:t>يتكون من 320 مستخدمًا فعليًا</a:t>
            </a:r>
            <a:r>
              <a:rPr lang="en-SA" sz="1600" b="1" dirty="0"/>
              <a:t> </a:t>
            </a:r>
            <a:r>
              <a:rPr lang="en-SA" sz="1600" dirty="0"/>
              <a:t>لمنصة تيمك من الموظفين الميدانيين وقادة الفرق ومشرفي الأنظمة والمديرين. </a:t>
            </a:r>
          </a:p>
        </p:txBody>
      </p:sp>
      <p:sp>
        <p:nvSpPr>
          <p:cNvPr id="19" name="Rounded Rectangle 18">
            <a:extLst>
              <a:ext uri="{FF2B5EF4-FFF2-40B4-BE49-F238E27FC236}">
                <a16:creationId xmlns:a16="http://schemas.microsoft.com/office/drawing/2014/main" id="{59D72FD3-7AE6-26F7-58E3-4619C88A2085}"/>
              </a:ext>
            </a:extLst>
          </p:cNvPr>
          <p:cNvSpPr/>
          <p:nvPr/>
        </p:nvSpPr>
        <p:spPr>
          <a:xfrm>
            <a:off x="295370" y="2720987"/>
            <a:ext cx="2212635" cy="1543044"/>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SA"/>
          </a:p>
        </p:txBody>
      </p:sp>
      <p:sp>
        <p:nvSpPr>
          <p:cNvPr id="20" name="TextBox 19">
            <a:extLst>
              <a:ext uri="{FF2B5EF4-FFF2-40B4-BE49-F238E27FC236}">
                <a16:creationId xmlns:a16="http://schemas.microsoft.com/office/drawing/2014/main" id="{4F46AE77-F0DA-22D6-2B5C-839A3D621986}"/>
              </a:ext>
            </a:extLst>
          </p:cNvPr>
          <p:cNvSpPr txBox="1"/>
          <p:nvPr/>
        </p:nvSpPr>
        <p:spPr>
          <a:xfrm>
            <a:off x="2925831" y="1689248"/>
            <a:ext cx="1609860" cy="954107"/>
          </a:xfrm>
          <a:prstGeom prst="rect">
            <a:avLst/>
          </a:prstGeom>
          <a:noFill/>
        </p:spPr>
        <p:txBody>
          <a:bodyPr wrap="square" rtlCol="0">
            <a:spAutoFit/>
          </a:bodyPr>
          <a:lstStyle/>
          <a:p>
            <a:pPr marL="0" algn="ctr" defTabSz="914400" rtl="1" eaLnBrk="1" latinLnBrk="0" hangingPunct="1"/>
            <a:r>
              <a:rPr lang="ar-SA" sz="2800" dirty="0"/>
              <a:t>حدود الدراسة </a:t>
            </a:r>
            <a:endParaRPr lang="en-SA" sz="2800" dirty="0"/>
          </a:p>
        </p:txBody>
      </p:sp>
      <p:sp>
        <p:nvSpPr>
          <p:cNvPr id="21" name="Rounded Rectangle 20">
            <a:extLst>
              <a:ext uri="{FF2B5EF4-FFF2-40B4-BE49-F238E27FC236}">
                <a16:creationId xmlns:a16="http://schemas.microsoft.com/office/drawing/2014/main" id="{58E8E0E0-073F-B11F-52C7-B3B9A865693F}"/>
              </a:ext>
            </a:extLst>
          </p:cNvPr>
          <p:cNvSpPr/>
          <p:nvPr/>
        </p:nvSpPr>
        <p:spPr>
          <a:xfrm>
            <a:off x="2660321" y="2726524"/>
            <a:ext cx="2212635" cy="1543044"/>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SA"/>
          </a:p>
        </p:txBody>
      </p:sp>
      <p:sp>
        <p:nvSpPr>
          <p:cNvPr id="22" name="TextBox 21">
            <a:extLst>
              <a:ext uri="{FF2B5EF4-FFF2-40B4-BE49-F238E27FC236}">
                <a16:creationId xmlns:a16="http://schemas.microsoft.com/office/drawing/2014/main" id="{31876298-70A8-A47F-5EF4-696D35093AB6}"/>
              </a:ext>
            </a:extLst>
          </p:cNvPr>
          <p:cNvSpPr txBox="1"/>
          <p:nvPr/>
        </p:nvSpPr>
        <p:spPr>
          <a:xfrm>
            <a:off x="426446" y="2888695"/>
            <a:ext cx="1950481" cy="1323439"/>
          </a:xfrm>
          <a:prstGeom prst="rect">
            <a:avLst/>
          </a:prstGeom>
          <a:noFill/>
        </p:spPr>
        <p:txBody>
          <a:bodyPr wrap="square" rtlCol="0">
            <a:spAutoFit/>
          </a:bodyPr>
          <a:lstStyle/>
          <a:p>
            <a:pPr lvl="0" algn="ctr" rtl="1"/>
            <a:r>
              <a:rPr lang="en-SA" sz="1600" dirty="0"/>
              <a:t>استبانة إلكترونية مكونة من 22 فقرة موزعة على ثلاثة محاور: خصائص الأتمتة، قبول التكنولوجيا، وتجربة المستخدم.</a:t>
            </a:r>
          </a:p>
        </p:txBody>
      </p:sp>
      <p:sp>
        <p:nvSpPr>
          <p:cNvPr id="23" name="TextBox 22">
            <a:extLst>
              <a:ext uri="{FF2B5EF4-FFF2-40B4-BE49-F238E27FC236}">
                <a16:creationId xmlns:a16="http://schemas.microsoft.com/office/drawing/2014/main" id="{547789CA-E182-A573-694A-F2703B7A17D7}"/>
              </a:ext>
            </a:extLst>
          </p:cNvPr>
          <p:cNvSpPr txBox="1"/>
          <p:nvPr/>
        </p:nvSpPr>
        <p:spPr>
          <a:xfrm>
            <a:off x="2791608" y="2985606"/>
            <a:ext cx="2015204" cy="1077218"/>
          </a:xfrm>
          <a:prstGeom prst="rect">
            <a:avLst/>
          </a:prstGeom>
          <a:noFill/>
        </p:spPr>
        <p:txBody>
          <a:bodyPr wrap="square" rtlCol="0">
            <a:spAutoFit/>
          </a:bodyPr>
          <a:lstStyle/>
          <a:p>
            <a:pPr lvl="0" algn="ctr" rtl="1"/>
            <a:r>
              <a:rPr lang="en-SA" sz="1600" b="1" dirty="0"/>
              <a:t>موضوعيًا</a:t>
            </a:r>
            <a:r>
              <a:rPr lang="en-SA" sz="1600" dirty="0"/>
              <a:t>: خصائص الأتمتة، قبول التكنولوجيا، وتجربة المستخد</a:t>
            </a:r>
            <a:r>
              <a:rPr lang="ar-SA" sz="1600" dirty="0" err="1"/>
              <a:t>م</a:t>
            </a:r>
            <a:r>
              <a:rPr lang="en-SA" sz="1600" dirty="0"/>
              <a:t>. </a:t>
            </a:r>
          </a:p>
          <a:p>
            <a:pPr lvl="0" algn="ctr" rtl="1"/>
            <a:r>
              <a:rPr lang="en-SA" sz="1600" b="1" dirty="0"/>
              <a:t>مكانيًا</a:t>
            </a:r>
            <a:r>
              <a:rPr lang="en-SA" sz="1600" dirty="0"/>
              <a:t>: منصة تيمك. </a:t>
            </a:r>
          </a:p>
        </p:txBody>
      </p:sp>
      <p:sp>
        <p:nvSpPr>
          <p:cNvPr id="24" name="TextBox 23">
            <a:extLst>
              <a:ext uri="{FF2B5EF4-FFF2-40B4-BE49-F238E27FC236}">
                <a16:creationId xmlns:a16="http://schemas.microsoft.com/office/drawing/2014/main" id="{EED787A5-DDBD-E08D-F103-C7FE293B1470}"/>
              </a:ext>
            </a:extLst>
          </p:cNvPr>
          <p:cNvSpPr txBox="1"/>
          <p:nvPr/>
        </p:nvSpPr>
        <p:spPr>
          <a:xfrm>
            <a:off x="631065" y="4708536"/>
            <a:ext cx="11076403" cy="1477328"/>
          </a:xfrm>
          <a:prstGeom prst="rect">
            <a:avLst/>
          </a:prstGeom>
          <a:noFill/>
        </p:spPr>
        <p:txBody>
          <a:bodyPr wrap="square" rtlCol="0">
            <a:spAutoFit/>
          </a:bodyPr>
          <a:lstStyle/>
          <a:p>
            <a:pPr marL="285750" indent="-285750" algn="r" rtl="1">
              <a:buFont typeface="Wingdings" pitchFamily="2" charset="2"/>
              <a:buChar char="Ø"/>
            </a:pPr>
            <a:r>
              <a:rPr lang="en-SA" dirty="0"/>
              <a:t>كما تم التحقق من ثبات الأداة باستخدام معامل ألفا كرونباخ، وبلغ معامل الثبات الكلي </a:t>
            </a:r>
            <a:r>
              <a:rPr lang="en-SA" b="1" dirty="0"/>
              <a:t>0.953</a:t>
            </a:r>
            <a:r>
              <a:rPr lang="en-SA" dirty="0"/>
              <a:t>، وهو مستوى مرتفع من الثبات</a:t>
            </a:r>
            <a:r>
              <a:rPr lang="ar-SA" dirty="0"/>
              <a:t>.</a:t>
            </a:r>
          </a:p>
          <a:p>
            <a:pPr marL="285750" indent="-285750" algn="r" rtl="1">
              <a:buFont typeface="Wingdings" pitchFamily="2" charset="2"/>
              <a:buChar char="Ø"/>
            </a:pPr>
            <a:endParaRPr lang="en-SA" dirty="0"/>
          </a:p>
          <a:p>
            <a:pPr marL="285750" indent="-285750" algn="r" rtl="1">
              <a:buFont typeface="Wingdings" pitchFamily="2" charset="2"/>
              <a:buChar char="Ø"/>
            </a:pPr>
            <a:r>
              <a:rPr lang="en-SA" dirty="0"/>
              <a:t>أما تحليل البيانات، فقد تم باستخدام برنامج </a:t>
            </a:r>
            <a:r>
              <a:rPr lang="en-SA" b="1" dirty="0"/>
              <a:t>SPSS</a:t>
            </a:r>
            <a:r>
              <a:rPr lang="en-SA" dirty="0"/>
              <a:t> من خلال مجموعة من الأساليب الإحصائية، شملت المتوسطات الحسابية والانحرافات المعيارية، معامل ارتباط بيرسون، الانحدار الخطي البسيط. </a:t>
            </a:r>
          </a:p>
          <a:p>
            <a:pPr marL="285750" indent="-285750" algn="r" rtl="1">
              <a:buFont typeface="Wingdings" pitchFamily="2" charset="2"/>
              <a:buChar char="Ø"/>
            </a:pPr>
            <a:endParaRPr lang="en-SA" dirty="0"/>
          </a:p>
        </p:txBody>
      </p:sp>
    </p:spTree>
    <p:extLst>
      <p:ext uri="{BB962C8B-B14F-4D97-AF65-F5344CB8AC3E}">
        <p14:creationId xmlns:p14="http://schemas.microsoft.com/office/powerpoint/2010/main" val="1873244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01149B-206D-2399-4D69-960197D8897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AB5FA07-AE67-2805-FC2F-5B4B16108FD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637E0665-D9A7-F8CB-3E3D-E6921C8884F9}"/>
              </a:ext>
            </a:extLst>
          </p:cNvPr>
          <p:cNvSpPr txBox="1"/>
          <p:nvPr/>
        </p:nvSpPr>
        <p:spPr>
          <a:xfrm>
            <a:off x="5074276" y="888861"/>
            <a:ext cx="3307871" cy="707886"/>
          </a:xfrm>
          <a:prstGeom prst="rect">
            <a:avLst/>
          </a:prstGeom>
          <a:noFill/>
        </p:spPr>
        <p:txBody>
          <a:bodyPr wrap="square" rtlCol="0">
            <a:spAutoFit/>
          </a:bodyPr>
          <a:lstStyle/>
          <a:p>
            <a:pPr algn="r" rtl="1"/>
            <a:r>
              <a:rPr lang="ar-SA" sz="4000" b="1" dirty="0">
                <a:solidFill>
                  <a:srgbClr val="00B0F0"/>
                </a:solidFill>
                <a:latin typeface="Alexandria" charset="0"/>
              </a:rPr>
              <a:t>نتائج الدراسة </a:t>
            </a:r>
          </a:p>
        </p:txBody>
      </p:sp>
      <p:sp>
        <p:nvSpPr>
          <p:cNvPr id="5" name="Rectangle 4">
            <a:extLst>
              <a:ext uri="{FF2B5EF4-FFF2-40B4-BE49-F238E27FC236}">
                <a16:creationId xmlns:a16="http://schemas.microsoft.com/office/drawing/2014/main" id="{B55852E1-99D1-68C4-A5C7-050D2312B570}"/>
              </a:ext>
            </a:extLst>
          </p:cNvPr>
          <p:cNvSpPr/>
          <p:nvPr/>
        </p:nvSpPr>
        <p:spPr>
          <a:xfrm>
            <a:off x="8547056" y="643675"/>
            <a:ext cx="119819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ea typeface="Roboto Light" panose="02000000000000000000" pitchFamily="2" charset="0"/>
            </a:endParaRPr>
          </a:p>
        </p:txBody>
      </p:sp>
      <p:sp>
        <p:nvSpPr>
          <p:cNvPr id="10" name="TextBox 9">
            <a:extLst>
              <a:ext uri="{FF2B5EF4-FFF2-40B4-BE49-F238E27FC236}">
                <a16:creationId xmlns:a16="http://schemas.microsoft.com/office/drawing/2014/main" id="{DECA79B7-6BCF-8E26-A3DD-6B8DCFC77DF8}"/>
              </a:ext>
            </a:extLst>
          </p:cNvPr>
          <p:cNvSpPr txBox="1"/>
          <p:nvPr/>
        </p:nvSpPr>
        <p:spPr>
          <a:xfrm>
            <a:off x="8547056" y="734973"/>
            <a:ext cx="1198197" cy="1015663"/>
          </a:xfrm>
          <a:prstGeom prst="rect">
            <a:avLst/>
          </a:prstGeom>
          <a:noFill/>
        </p:spPr>
        <p:txBody>
          <a:bodyPr wrap="square" rtlCol="0">
            <a:spAutoFit/>
          </a:bodyPr>
          <a:lstStyle/>
          <a:p>
            <a:pPr algn="ctr"/>
            <a:r>
              <a:rPr lang="en-US" sz="6000" b="1" dirty="0">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A269B88E-63BE-3E44-D641-003C875E3ADE}"/>
              </a:ext>
            </a:extLst>
          </p:cNvPr>
          <p:cNvSpPr txBox="1"/>
          <p:nvPr/>
        </p:nvSpPr>
        <p:spPr>
          <a:xfrm>
            <a:off x="1146219" y="2547269"/>
            <a:ext cx="10129234" cy="3046988"/>
          </a:xfrm>
          <a:prstGeom prst="rect">
            <a:avLst/>
          </a:prstGeom>
          <a:noFill/>
        </p:spPr>
        <p:txBody>
          <a:bodyPr wrap="square" rtlCol="0">
            <a:spAutoFit/>
          </a:bodyPr>
          <a:lstStyle/>
          <a:p>
            <a:pPr marL="457200" lvl="0" indent="-457200" algn="r" rtl="1">
              <a:buFont typeface="+mj-lt"/>
              <a:buAutoNum type="arabicPeriod"/>
            </a:pPr>
            <a:r>
              <a:rPr lang="en-SA" sz="2400" dirty="0"/>
              <a:t>وجود تأثير موجب ودال إحصائيًا لخصائص الأتمتة على قبول التكنولوجيا، حيث فسرت خصائص الأتمتة 62.2% من التباين في قبول التكنولوجيا. </a:t>
            </a:r>
            <a:endParaRPr lang="ar-SA" sz="2400" dirty="0"/>
          </a:p>
          <a:p>
            <a:pPr marL="457200" lvl="0" indent="-457200" algn="r" rtl="1">
              <a:buFont typeface="+mj-lt"/>
              <a:buAutoNum type="arabicPeriod"/>
            </a:pPr>
            <a:endParaRPr lang="en-SA" sz="2400" dirty="0"/>
          </a:p>
          <a:p>
            <a:pPr marL="457200" lvl="0" indent="-457200" algn="r" rtl="1">
              <a:buFont typeface="+mj-lt"/>
              <a:buAutoNum type="arabicPeriod"/>
            </a:pPr>
            <a:r>
              <a:rPr lang="en-SA" sz="2400" dirty="0"/>
              <a:t>وجود تأثير موجب ودال إحصائيًا لخصائص الأتمتة على تجربة المستخدم، حيث فسرت خصائص الأتمتة 50.7% من التباين في تجربة المستخدم. </a:t>
            </a:r>
            <a:endParaRPr lang="ar-SA" sz="2400" dirty="0"/>
          </a:p>
          <a:p>
            <a:pPr marL="457200" lvl="0" indent="-457200" algn="r" rtl="1">
              <a:buFont typeface="+mj-lt"/>
              <a:buAutoNum type="arabicPeriod"/>
            </a:pPr>
            <a:endParaRPr lang="en-SA" sz="2400" dirty="0"/>
          </a:p>
          <a:p>
            <a:pPr marL="457200" lvl="0" indent="-457200" algn="r" rtl="1">
              <a:buFont typeface="+mj-lt"/>
              <a:buAutoNum type="arabicPeriod"/>
            </a:pPr>
            <a:r>
              <a:rPr lang="en-SA" sz="2400" dirty="0"/>
              <a:t>وجود علاقة ارتباطية قوية وموجبة بين قبول التكنولوجيا وتجربة المستخدم، بلغت قيمة معامل الارتباط r = 0.846. </a:t>
            </a:r>
          </a:p>
        </p:txBody>
      </p:sp>
      <p:pic>
        <p:nvPicPr>
          <p:cNvPr id="7" name="Graphic 21">
            <a:extLst>
              <a:ext uri="{FF2B5EF4-FFF2-40B4-BE49-F238E27FC236}">
                <a16:creationId xmlns:a16="http://schemas.microsoft.com/office/drawing/2014/main" id="{142FAB50-1A9F-813C-A7E5-1A30C09915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C6AE2AC-8895-D0E4-0CEB-D036BBD8CC85}"/>
              </a:ext>
            </a:extLst>
          </p:cNvPr>
          <p:cNvSpPr txBox="1"/>
          <p:nvPr/>
        </p:nvSpPr>
        <p:spPr>
          <a:xfrm>
            <a:off x="8693238" y="2089189"/>
            <a:ext cx="2421229" cy="369332"/>
          </a:xfrm>
          <a:prstGeom prst="rect">
            <a:avLst/>
          </a:prstGeom>
          <a:noFill/>
        </p:spPr>
        <p:txBody>
          <a:bodyPr wrap="square" rtlCol="0">
            <a:spAutoFit/>
          </a:bodyPr>
          <a:lstStyle/>
          <a:p>
            <a:pPr algn="r"/>
            <a:r>
              <a:rPr lang="ar-SA" dirty="0">
                <a:solidFill>
                  <a:srgbClr val="0070C0"/>
                </a:solidFill>
              </a:rPr>
              <a:t>أهم نتائج الدراسة</a:t>
            </a:r>
            <a:endParaRPr lang="en-SA" dirty="0">
              <a:solidFill>
                <a:srgbClr val="0070C0"/>
              </a:solidFill>
            </a:endParaRPr>
          </a:p>
        </p:txBody>
      </p:sp>
    </p:spTree>
    <p:extLst>
      <p:ext uri="{BB962C8B-B14F-4D97-AF65-F5344CB8AC3E}">
        <p14:creationId xmlns:p14="http://schemas.microsoft.com/office/powerpoint/2010/main" val="32817018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0931FC-0492-7217-4474-D18CCE4E974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CA4707F-982E-D732-18A6-955338BE5B6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SA" b="1" dirty="0"/>
              <a:t>الاستمرار في تطوير وتوسيع خصائص الأتمتة في منصة تيمك</a:t>
            </a:r>
            <a:r>
              <a:rPr lang="en-SA" dirty="0"/>
              <a:t>، خصوصًا الإجراءات التي حصلت على متوسطات أقل نسبيًا مثل احتساب التأخير والإجراءات المشروطة. </a:t>
            </a:r>
          </a:p>
          <a:p>
            <a:pPr lvl="0"/>
            <a:r>
              <a:rPr lang="en-SA" b="1" dirty="0"/>
              <a:t>تقديم برامج تدريبية وتوعوية للمستخدمين، خصوصًا الموظفين الميدانيين والأقل خبرة</a:t>
            </a:r>
            <a:r>
              <a:rPr lang="en-SA" dirty="0"/>
              <a:t>، بهدف رفع مستوى الاستفادة من الأتمتة وتعزيز قبول التكنولوجيا. </a:t>
            </a:r>
          </a:p>
          <a:p>
            <a:pPr lvl="0"/>
            <a:r>
              <a:rPr lang="en-SA" b="1" dirty="0"/>
              <a:t>تحسين تجربة استخدام الموظفين الميدانيين وجمع التغذية الراجعة بصورة دورية</a:t>
            </a:r>
            <a:r>
              <a:rPr lang="en-SA" dirty="0"/>
              <a:t> لتطوير الخصائص المؤتمتة بما يتوافق مع احتياجات المستخدمين</a:t>
            </a:r>
          </a:p>
        </p:txBody>
      </p:sp>
      <p:sp>
        <p:nvSpPr>
          <p:cNvPr id="3" name="TextBox 2">
            <a:extLst>
              <a:ext uri="{FF2B5EF4-FFF2-40B4-BE49-F238E27FC236}">
                <a16:creationId xmlns:a16="http://schemas.microsoft.com/office/drawing/2014/main" id="{820A342C-350E-4277-1A6C-D1FFB6590434}"/>
              </a:ext>
            </a:extLst>
          </p:cNvPr>
          <p:cNvSpPr txBox="1"/>
          <p:nvPr/>
        </p:nvSpPr>
        <p:spPr>
          <a:xfrm>
            <a:off x="5074276" y="888861"/>
            <a:ext cx="3307871" cy="707886"/>
          </a:xfrm>
          <a:prstGeom prst="rect">
            <a:avLst/>
          </a:prstGeom>
          <a:noFill/>
        </p:spPr>
        <p:txBody>
          <a:bodyPr wrap="square" rtlCol="0">
            <a:spAutoFit/>
          </a:bodyPr>
          <a:lstStyle/>
          <a:p>
            <a:pPr algn="r" rtl="1"/>
            <a:r>
              <a:rPr lang="ar-SA" sz="4000" b="1" dirty="0">
                <a:solidFill>
                  <a:srgbClr val="00B0F0"/>
                </a:solidFill>
                <a:latin typeface="Alexandria" charset="0"/>
              </a:rPr>
              <a:t>توصيات الدراسة</a:t>
            </a:r>
          </a:p>
        </p:txBody>
      </p:sp>
      <p:sp>
        <p:nvSpPr>
          <p:cNvPr id="5" name="Rectangle 4">
            <a:extLst>
              <a:ext uri="{FF2B5EF4-FFF2-40B4-BE49-F238E27FC236}">
                <a16:creationId xmlns:a16="http://schemas.microsoft.com/office/drawing/2014/main" id="{566C30D4-1592-8C37-CC4C-C9E594CB3C1F}"/>
              </a:ext>
            </a:extLst>
          </p:cNvPr>
          <p:cNvSpPr/>
          <p:nvPr/>
        </p:nvSpPr>
        <p:spPr>
          <a:xfrm>
            <a:off x="8547056" y="643675"/>
            <a:ext cx="119819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ea typeface="Roboto Light" panose="02000000000000000000" pitchFamily="2" charset="0"/>
            </a:endParaRPr>
          </a:p>
        </p:txBody>
      </p:sp>
      <p:sp>
        <p:nvSpPr>
          <p:cNvPr id="10" name="TextBox 9">
            <a:extLst>
              <a:ext uri="{FF2B5EF4-FFF2-40B4-BE49-F238E27FC236}">
                <a16:creationId xmlns:a16="http://schemas.microsoft.com/office/drawing/2014/main" id="{E3A34B8D-5E08-EDF3-2562-772E7F0D5E81}"/>
              </a:ext>
            </a:extLst>
          </p:cNvPr>
          <p:cNvSpPr txBox="1"/>
          <p:nvPr/>
        </p:nvSpPr>
        <p:spPr>
          <a:xfrm>
            <a:off x="8547056" y="734973"/>
            <a:ext cx="1198197" cy="1015663"/>
          </a:xfrm>
          <a:prstGeom prst="rect">
            <a:avLst/>
          </a:prstGeom>
          <a:noFill/>
        </p:spPr>
        <p:txBody>
          <a:bodyPr wrap="square" rtlCol="0">
            <a:spAutoFit/>
          </a:bodyPr>
          <a:lstStyle/>
          <a:p>
            <a:pPr algn="ctr"/>
            <a:r>
              <a:rPr lang="en-US" sz="60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BFCFB3D7-43C5-C415-2178-335B1DF81B1E}"/>
              </a:ext>
            </a:extLst>
          </p:cNvPr>
          <p:cNvSpPr txBox="1"/>
          <p:nvPr/>
        </p:nvSpPr>
        <p:spPr>
          <a:xfrm>
            <a:off x="617280" y="2547269"/>
            <a:ext cx="10812720" cy="3416320"/>
          </a:xfrm>
          <a:prstGeom prst="rect">
            <a:avLst/>
          </a:prstGeom>
          <a:noFill/>
        </p:spPr>
        <p:txBody>
          <a:bodyPr wrap="square" rtlCol="0">
            <a:spAutoFit/>
          </a:bodyPr>
          <a:lstStyle/>
          <a:p>
            <a:pPr marL="457200" lvl="0" indent="-457200" algn="r" rtl="1">
              <a:buFont typeface="+mj-lt"/>
              <a:buAutoNum type="arabicPeriod"/>
            </a:pPr>
            <a:r>
              <a:rPr lang="en-SA" sz="2400" dirty="0"/>
              <a:t>الاستمرار في تطوير وتوسيع خصائص الأتمتة في منصة تيمك، خصوصًا الإجراءات التي حصلت على متوسطات أقل نسبيًا مثل ال</a:t>
            </a:r>
            <a:r>
              <a:rPr lang="ar-SA" sz="2400" dirty="0" err="1"/>
              <a:t>إ</a:t>
            </a:r>
            <a:r>
              <a:rPr lang="en-SA" sz="2400" dirty="0"/>
              <a:t>جراءات المشروطة. </a:t>
            </a:r>
            <a:endParaRPr lang="ar-SA" sz="2400" dirty="0"/>
          </a:p>
          <a:p>
            <a:pPr marL="457200" lvl="0" indent="-457200" algn="r" rtl="1">
              <a:buFont typeface="+mj-lt"/>
              <a:buAutoNum type="arabicPeriod"/>
            </a:pPr>
            <a:endParaRPr lang="en-SA" sz="2400" dirty="0"/>
          </a:p>
          <a:p>
            <a:pPr marL="457200" lvl="0" indent="-457200" algn="r" rtl="1">
              <a:buFont typeface="+mj-lt"/>
              <a:buAutoNum type="arabicPeriod"/>
            </a:pPr>
            <a:r>
              <a:rPr lang="en-SA" sz="2400" dirty="0"/>
              <a:t>تقديم برامج تدريبية وتوعوية للمستخدمين، خصوصًا الموظفين الميدانيين والأقل خبرة، بهدف رفع مستوى الاستفادة من الأتمتة وتعزيز قبول التكنولوجيا. </a:t>
            </a:r>
            <a:endParaRPr lang="ar-SA" sz="2400" dirty="0"/>
          </a:p>
          <a:p>
            <a:pPr marL="457200" lvl="0" indent="-457200" algn="r" rtl="1">
              <a:buFont typeface="+mj-lt"/>
              <a:buAutoNum type="arabicPeriod"/>
            </a:pPr>
            <a:endParaRPr lang="en-SA" sz="2400" dirty="0"/>
          </a:p>
          <a:p>
            <a:pPr marL="457200" lvl="0" indent="-457200" algn="r" rtl="1">
              <a:buFont typeface="+mj-lt"/>
              <a:buAutoNum type="arabicPeriod"/>
            </a:pPr>
            <a:r>
              <a:rPr lang="en-SA" sz="2400" dirty="0"/>
              <a:t>تحسين تجربة استخدام الموظفين الميدانيين وجمع التغذية الراجعة بصورة دورية لتطوير الخصائص المؤتمتة بما يتوافق مع احتياجات المستخدمين</a:t>
            </a:r>
          </a:p>
          <a:p>
            <a:pPr marL="457200" lvl="0" indent="-457200" algn="r" rtl="1">
              <a:buFont typeface="+mj-lt"/>
              <a:buAutoNum type="arabicPeriod"/>
            </a:pPr>
            <a:endParaRPr lang="en-SA" sz="2400" dirty="0"/>
          </a:p>
        </p:txBody>
      </p:sp>
      <p:pic>
        <p:nvPicPr>
          <p:cNvPr id="7" name="Graphic 21">
            <a:extLst>
              <a:ext uri="{FF2B5EF4-FFF2-40B4-BE49-F238E27FC236}">
                <a16:creationId xmlns:a16="http://schemas.microsoft.com/office/drawing/2014/main" id="{4C35947A-D260-2A67-504D-BDA2DB9F11D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0E5EE1E-7C67-5DE6-3411-E306880FF064}"/>
              </a:ext>
            </a:extLst>
          </p:cNvPr>
          <p:cNvSpPr txBox="1"/>
          <p:nvPr/>
        </p:nvSpPr>
        <p:spPr>
          <a:xfrm>
            <a:off x="8693238" y="2089189"/>
            <a:ext cx="2421229" cy="369332"/>
          </a:xfrm>
          <a:prstGeom prst="rect">
            <a:avLst/>
          </a:prstGeom>
          <a:noFill/>
        </p:spPr>
        <p:txBody>
          <a:bodyPr wrap="square" rtlCol="0">
            <a:spAutoFit/>
          </a:bodyPr>
          <a:lstStyle/>
          <a:p>
            <a:pPr algn="r"/>
            <a:r>
              <a:rPr lang="ar-SA" dirty="0">
                <a:solidFill>
                  <a:srgbClr val="0070C0"/>
                </a:solidFill>
              </a:rPr>
              <a:t>أهم توصيات الدراسة</a:t>
            </a:r>
            <a:endParaRPr lang="en-SA" dirty="0">
              <a:solidFill>
                <a:srgbClr val="0070C0"/>
              </a:solidFill>
            </a:endParaRPr>
          </a:p>
        </p:txBody>
      </p:sp>
    </p:spTree>
    <p:extLst>
      <p:ext uri="{BB962C8B-B14F-4D97-AF65-F5344CB8AC3E}">
        <p14:creationId xmlns:p14="http://schemas.microsoft.com/office/powerpoint/2010/main" val="38809706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63F6FE-90C7-A2D1-999F-918AD23E7A3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9AF2118-82A9-4967-ACB8-35A611CE00F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DA4B09FA-3986-6B64-8C0D-398EC3E51FF2}"/>
              </a:ext>
            </a:extLst>
          </p:cNvPr>
          <p:cNvSpPr txBox="1"/>
          <p:nvPr/>
        </p:nvSpPr>
        <p:spPr>
          <a:xfrm>
            <a:off x="5074276" y="888861"/>
            <a:ext cx="3307871" cy="646331"/>
          </a:xfrm>
          <a:prstGeom prst="rect">
            <a:avLst/>
          </a:prstGeom>
          <a:noFill/>
        </p:spPr>
        <p:txBody>
          <a:bodyPr wrap="square" rtlCol="0">
            <a:spAutoFit/>
          </a:bodyPr>
          <a:lstStyle/>
          <a:p>
            <a:pPr algn="r" rtl="1"/>
            <a:r>
              <a:rPr lang="ar-SA" sz="3600" b="1" dirty="0">
                <a:solidFill>
                  <a:srgbClr val="00B0F0"/>
                </a:solidFill>
              </a:rPr>
              <a:t>مقترحات الدراسة</a:t>
            </a:r>
            <a:endParaRPr lang="en-SA" sz="3600" b="1" dirty="0">
              <a:solidFill>
                <a:srgbClr val="00B0F0"/>
              </a:solidFill>
            </a:endParaRPr>
          </a:p>
        </p:txBody>
      </p:sp>
      <p:sp>
        <p:nvSpPr>
          <p:cNvPr id="5" name="Rectangle 4">
            <a:extLst>
              <a:ext uri="{FF2B5EF4-FFF2-40B4-BE49-F238E27FC236}">
                <a16:creationId xmlns:a16="http://schemas.microsoft.com/office/drawing/2014/main" id="{6024222B-5B6D-0D26-DC71-15BB28982B4C}"/>
              </a:ext>
            </a:extLst>
          </p:cNvPr>
          <p:cNvSpPr/>
          <p:nvPr/>
        </p:nvSpPr>
        <p:spPr>
          <a:xfrm>
            <a:off x="8547056" y="643675"/>
            <a:ext cx="119819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9A1FBA2-FA16-6CD0-C085-F1A2D04DA5CC}"/>
              </a:ext>
            </a:extLst>
          </p:cNvPr>
          <p:cNvSpPr txBox="1"/>
          <p:nvPr/>
        </p:nvSpPr>
        <p:spPr>
          <a:xfrm>
            <a:off x="8547056" y="734973"/>
            <a:ext cx="1198197" cy="1015663"/>
          </a:xfrm>
          <a:prstGeom prst="rect">
            <a:avLst/>
          </a:prstGeom>
          <a:noFill/>
        </p:spPr>
        <p:txBody>
          <a:bodyPr wrap="square" rtlCol="0">
            <a:spAutoFit/>
          </a:bodyPr>
          <a:lstStyle/>
          <a:p>
            <a:pPr algn="ctr"/>
            <a:r>
              <a:rPr lang="en-US" sz="60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85F63934-3B8C-EA95-66B7-0904CF25F859}"/>
              </a:ext>
            </a:extLst>
          </p:cNvPr>
          <p:cNvSpPr txBox="1"/>
          <p:nvPr/>
        </p:nvSpPr>
        <p:spPr>
          <a:xfrm>
            <a:off x="685281" y="1997786"/>
            <a:ext cx="10676718" cy="4216539"/>
          </a:xfrm>
          <a:prstGeom prst="rect">
            <a:avLst/>
          </a:prstGeom>
          <a:noFill/>
        </p:spPr>
        <p:txBody>
          <a:bodyPr wrap="square" rtlCol="0">
            <a:spAutoFit/>
          </a:bodyPr>
          <a:lstStyle/>
          <a:p>
            <a:pPr marL="400050" lvl="0" indent="-400050" algn="r" rtl="1">
              <a:buFont typeface="+mj-lt"/>
              <a:buAutoNum type="arabicPeriod"/>
            </a:pPr>
            <a:r>
              <a:rPr lang="ar-SA" sz="2000" dirty="0"/>
              <a:t>إجراء دراسات مماثلة على منصات رقمية أخرى في قطاع إدارة المشاريع الميدانية والقوى العاملة، للتحقق من قابلية تعميم نتائج الدراسة الحالية</a:t>
            </a:r>
            <a:r>
              <a:rPr lang="en-SA" sz="2000" dirty="0"/>
              <a:t>.</a:t>
            </a:r>
          </a:p>
          <a:p>
            <a:pPr marL="400050" lvl="0" indent="-400050" algn="r" rtl="1">
              <a:buFont typeface="+mj-lt"/>
              <a:buAutoNum type="arabicPeriod"/>
            </a:pPr>
            <a:endParaRPr lang="en-SA" sz="2000" dirty="0"/>
          </a:p>
          <a:p>
            <a:pPr marL="400050" lvl="0" indent="-400050" algn="r" rtl="1">
              <a:buFont typeface="+mj-lt"/>
              <a:buAutoNum type="arabicPeriod"/>
            </a:pPr>
            <a:r>
              <a:rPr lang="ar-SA" sz="2000" dirty="0"/>
              <a:t>إجراء دراسات مقارنة بين منصات متعددة لقياس تأثير خصائص الأتمتة على قبول التكنولوجيا وتجربة المستخدم في بيئات رقمية مختلفة</a:t>
            </a:r>
            <a:r>
              <a:rPr lang="en-SA" sz="2000" dirty="0"/>
              <a:t>.</a:t>
            </a:r>
          </a:p>
          <a:p>
            <a:pPr marL="400050" indent="-400050" algn="r" rtl="1">
              <a:buFont typeface="+mj-lt"/>
              <a:buAutoNum type="arabicPeriod"/>
            </a:pPr>
            <a:endParaRPr lang="en-SA" sz="2000" dirty="0"/>
          </a:p>
          <a:p>
            <a:pPr marL="400050" lvl="0" indent="-400050" algn="r" rtl="1">
              <a:buFont typeface="+mj-lt"/>
              <a:buAutoNum type="arabicPeriod"/>
            </a:pPr>
            <a:r>
              <a:rPr lang="ar-SA" sz="2000" dirty="0"/>
              <a:t>توسيع نطاق الدراسة مستقبلاً لتشمل متغيرات وسيطة أو معدّلة، مثل الثقة الرقمية أو القلق التكنولوجي، لفهم أعمق للعلاقة بين المتغيرات الثلاثة</a:t>
            </a:r>
            <a:r>
              <a:rPr lang="en-SA" sz="2000" dirty="0"/>
              <a:t>.</a:t>
            </a:r>
          </a:p>
          <a:p>
            <a:pPr marL="400050" indent="-400050" algn="r" rtl="1">
              <a:buFont typeface="+mj-lt"/>
              <a:buAutoNum type="arabicPeriod"/>
            </a:pPr>
            <a:endParaRPr lang="en-SA" sz="2000" dirty="0"/>
          </a:p>
          <a:p>
            <a:pPr marL="400050" lvl="0" indent="-400050" algn="r" rtl="1">
              <a:buFont typeface="+mj-lt"/>
              <a:buAutoNum type="arabicPeriod"/>
            </a:pPr>
            <a:r>
              <a:rPr lang="ar-SA" sz="2000" dirty="0"/>
              <a:t>إجراء دراسات طولية تتبع تطور قبول المستخدمين للتكنولوجيا وتجربتهم مع المنصة، عبر فترات زمنية ممتدة، بدلاً من الاعتماد على مقطع زمني واحد كما في الدراسة الحالية.</a:t>
            </a:r>
            <a:endParaRPr lang="en-SA" sz="2000" dirty="0"/>
          </a:p>
          <a:p>
            <a:pPr algn="r" rtl="1"/>
            <a:endParaRPr lang="en-SA" sz="2000" dirty="0"/>
          </a:p>
          <a:p>
            <a:pPr marL="457200" lvl="0" indent="-457200" algn="r" rtl="1">
              <a:buFont typeface="+mj-lt"/>
              <a:buAutoNum type="arabicPeriod"/>
            </a:pPr>
            <a:endParaRPr lang="en-SA" sz="2800" dirty="0"/>
          </a:p>
        </p:txBody>
      </p:sp>
      <p:pic>
        <p:nvPicPr>
          <p:cNvPr id="7" name="Graphic 21">
            <a:extLst>
              <a:ext uri="{FF2B5EF4-FFF2-40B4-BE49-F238E27FC236}">
                <a16:creationId xmlns:a16="http://schemas.microsoft.com/office/drawing/2014/main" id="{3FE5F378-8982-110B-5B30-05284FE2303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412349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994040" y="533879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2852</TotalTime>
  <Words>994</Words>
  <Application>Microsoft Macintosh PowerPoint</Application>
  <PresentationFormat>Widescreen</PresentationFormat>
  <Paragraphs>90</Paragraphs>
  <Slides>11</Slides>
  <Notes>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11</vt:i4>
      </vt:variant>
    </vt:vector>
  </HeadingPairs>
  <TitlesOfParts>
    <vt:vector size="20" baseType="lpstr">
      <vt:lpstr>ACS  Yaqout</vt:lpstr>
      <vt:lpstr>Alexandria</vt:lpstr>
      <vt:lpstr>Arial</vt:lpstr>
      <vt:lpstr>Calibri</vt:lpstr>
      <vt:lpstr>Calibri Light</vt:lpstr>
      <vt:lpstr>Droid Sans Arabic</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Abdulrazak Mohammed</cp:lastModifiedBy>
  <cp:revision>13</cp:revision>
  <dcterms:created xsi:type="dcterms:W3CDTF">2023-04-29T09:08:00Z</dcterms:created>
  <dcterms:modified xsi:type="dcterms:W3CDTF">2026-08-18T22:07:12Z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