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7"/>
  </p:notesMasterIdLst>
  <p:sldIdLst>
    <p:sldId id="303" r:id="rId2"/>
    <p:sldId id="363" r:id="rId3"/>
    <p:sldId id="446" r:id="rId4"/>
    <p:sldId id="447" r:id="rId5"/>
    <p:sldId id="448" r:id="rId6"/>
    <p:sldId id="449" r:id="rId7"/>
    <p:sldId id="450" r:id="rId8"/>
    <p:sldId id="451" r:id="rId9"/>
    <p:sldId id="452" r:id="rId10"/>
    <p:sldId id="453" r:id="rId11"/>
    <p:sldId id="454" r:id="rId12"/>
    <p:sldId id="455" r:id="rId13"/>
    <p:sldId id="456" r:id="rId14"/>
    <p:sldId id="457" r:id="rId15"/>
    <p:sldId id="458" r:id="rId16"/>
    <p:sldId id="459" r:id="rId17"/>
    <p:sldId id="460" r:id="rId18"/>
    <p:sldId id="461" r:id="rId19"/>
    <p:sldId id="462" r:id="rId20"/>
    <p:sldId id="463" r:id="rId21"/>
    <p:sldId id="464" r:id="rId22"/>
    <p:sldId id="465" r:id="rId23"/>
    <p:sldId id="467" r:id="rId24"/>
    <p:sldId id="466" r:id="rId25"/>
    <p:sldId id="468" r:id="rId26"/>
    <p:sldId id="469" r:id="rId27"/>
    <p:sldId id="470" r:id="rId28"/>
    <p:sldId id="471" r:id="rId29"/>
    <p:sldId id="472" r:id="rId30"/>
    <p:sldId id="473" r:id="rId31"/>
    <p:sldId id="474" r:id="rId32"/>
    <p:sldId id="475" r:id="rId33"/>
    <p:sldId id="476" r:id="rId34"/>
    <p:sldId id="477" r:id="rId35"/>
    <p:sldId id="478" r:id="rId36"/>
    <p:sldId id="479" r:id="rId37"/>
    <p:sldId id="480" r:id="rId38"/>
    <p:sldId id="481" r:id="rId39"/>
    <p:sldId id="482" r:id="rId40"/>
    <p:sldId id="483" r:id="rId41"/>
    <p:sldId id="484" r:id="rId42"/>
    <p:sldId id="485" r:id="rId43"/>
    <p:sldId id="486" r:id="rId44"/>
    <p:sldId id="445" r:id="rId45"/>
    <p:sldId id="349"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912" y="54"/>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8/7/2023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8/7/2023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4799712"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237839"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60707" y="274707"/>
            <a:ext cx="6846883"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961A5CD1-C7CE-13EB-FAAD-736F8D897543}"/>
              </a:ext>
            </a:extLst>
          </p:cNvPr>
          <p:cNvSpPr txBox="1"/>
          <p:nvPr/>
        </p:nvSpPr>
        <p:spPr>
          <a:xfrm>
            <a:off x="1600200" y="2443431"/>
            <a:ext cx="9902229" cy="2862322"/>
          </a:xfrm>
          <a:prstGeom prst="rect">
            <a:avLst/>
          </a:prstGeom>
          <a:noFill/>
        </p:spPr>
        <p:txBody>
          <a:bodyPr wrap="square">
            <a:spAutoFit/>
          </a:bodyPr>
          <a:lstStyle/>
          <a:p>
            <a:pPr marL="457200" indent="-457200" defTabSz="9144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defTabSz="9144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defTabSz="9144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rational approach to decision making.</a:t>
            </a:r>
          </a:p>
          <a:p>
            <a:pPr marL="457200" indent="-457200" defTabSz="9144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defTabSz="9144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and discuss the primary behavioral aspects of decision making.</a:t>
            </a:r>
          </a:p>
          <a:p>
            <a:pPr marL="457200" indent="-457200" defTabSz="9144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defTabSz="9144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group decision making in organizations.</a:t>
            </a:r>
          </a:p>
          <a:p>
            <a:pPr marL="457200" indent="-457200" defTabSz="914400">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457200" indent="-457200" defTabSz="9144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nature of creativity and relate it to decision making and problem solving.</a:t>
            </a:r>
          </a:p>
        </p:txBody>
      </p:sp>
      <p:sp>
        <p:nvSpPr>
          <p:cNvPr id="8" name="TextBox 7">
            <a:extLst>
              <a:ext uri="{FF2B5EF4-FFF2-40B4-BE49-F238E27FC236}">
                <a16:creationId xmlns:a16="http://schemas.microsoft.com/office/drawing/2014/main" id="{A20B6C92-AAFD-AE76-C60F-2B2C14052E12}"/>
              </a:ext>
            </a:extLst>
          </p:cNvPr>
          <p:cNvSpPr txBox="1"/>
          <p:nvPr/>
        </p:nvSpPr>
        <p:spPr>
          <a:xfrm>
            <a:off x="1425759" y="1937998"/>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Learning Outcomes</a:t>
            </a: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97EB02B-FF13-FF0D-538D-9395BF9BDF79}"/>
              </a:ext>
            </a:extLst>
          </p:cNvPr>
          <p:cNvSpPr txBox="1"/>
          <p:nvPr/>
        </p:nvSpPr>
        <p:spPr>
          <a:xfrm>
            <a:off x="1438939" y="2151644"/>
            <a:ext cx="9902229" cy="3477875"/>
          </a:xfrm>
          <a:prstGeom prst="rect">
            <a:avLst/>
          </a:prstGeom>
          <a:noFill/>
        </p:spPr>
        <p:txBody>
          <a:bodyPr wrap="square">
            <a:spAutoFit/>
          </a:bodyPr>
          <a:lstStyle/>
          <a:p>
            <a:pPr marL="342900" indent="-342900" algn="just" defTabSz="91440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This chapter describes </a:t>
            </a:r>
            <a:r>
              <a:rPr lang="en-US" sz="2000" u="sng" dirty="0">
                <a:solidFill>
                  <a:prstClr val="black"/>
                </a:solidFill>
                <a:latin typeface="Times New Roman" panose="02020603050405020304" pitchFamily="18" charset="0"/>
                <a:cs typeface="Times New Roman" panose="02020603050405020304" pitchFamily="18" charset="0"/>
              </a:rPr>
              <a:t>many different perspectives of decision making</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defTabSz="914400">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We start by examining the </a:t>
            </a:r>
            <a:r>
              <a:rPr lang="en-US" sz="2000" u="sng" dirty="0">
                <a:solidFill>
                  <a:prstClr val="black"/>
                </a:solidFill>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defTabSz="914400">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a:t>
            </a:r>
            <a:r>
              <a:rPr lang="en-US" sz="2000" b="1" dirty="0">
                <a:solidFill>
                  <a:prstClr val="black"/>
                </a:solidFill>
                <a:latin typeface="Times New Roman" panose="02020603050405020304" pitchFamily="18" charset="0"/>
                <a:cs typeface="Times New Roman" panose="02020603050405020304" pitchFamily="18" charset="0"/>
              </a:rPr>
              <a:t>Next</a:t>
            </a:r>
            <a:r>
              <a:rPr lang="en-US" sz="2000" dirty="0">
                <a:solidFill>
                  <a:prstClr val="black"/>
                </a:solidFill>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defTabSz="914400">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Next we discuss the major elements of group decision making.</a:t>
            </a:r>
          </a:p>
          <a:p>
            <a:pPr marL="342900" indent="-342900" algn="just" defTabSz="914400">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6" name="TextBox 5">
            <a:extLst>
              <a:ext uri="{FF2B5EF4-FFF2-40B4-BE49-F238E27FC236}">
                <a16:creationId xmlns:a16="http://schemas.microsoft.com/office/drawing/2014/main" id="{7B2CA546-6B2B-C535-793D-F530A0992107}"/>
              </a:ext>
            </a:extLst>
          </p:cNvPr>
          <p:cNvSpPr txBox="1"/>
          <p:nvPr/>
        </p:nvSpPr>
        <p:spPr>
          <a:xfrm>
            <a:off x="1503825" y="1819304"/>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Sequence of the  chapter </a:t>
            </a:r>
          </a:p>
        </p:txBody>
      </p:sp>
    </p:spTree>
    <p:extLst>
      <p:ext uri="{BB962C8B-B14F-4D97-AF65-F5344CB8AC3E}">
        <p14:creationId xmlns:p14="http://schemas.microsoft.com/office/powerpoint/2010/main" val="32618529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Nature of Decision Making</a:t>
            </a:r>
          </a:p>
        </p:txBody>
      </p:sp>
      <p:graphicFrame>
        <p:nvGraphicFramePr>
          <p:cNvPr id="8" name="Table 9">
            <a:extLst>
              <a:ext uri="{FF2B5EF4-FFF2-40B4-BE49-F238E27FC236}">
                <a16:creationId xmlns:a16="http://schemas.microsoft.com/office/drawing/2014/main" id="{D2870AFD-E59A-32B9-BC3B-57C5F051C0FA}"/>
              </a:ext>
            </a:extLst>
          </p:cNvPr>
          <p:cNvGraphicFramePr>
            <a:graphicFrameLocks noGrp="1"/>
          </p:cNvGraphicFramePr>
          <p:nvPr>
            <p:extLst>
              <p:ext uri="{D42A27DB-BD31-4B8C-83A1-F6EECF244321}">
                <p14:modId xmlns:p14="http://schemas.microsoft.com/office/powerpoint/2010/main" val="1290878017"/>
              </p:ext>
            </p:extLst>
          </p:nvPr>
        </p:nvGraphicFramePr>
        <p:xfrm>
          <a:off x="952500" y="2162651"/>
          <a:ext cx="10972798" cy="3627120"/>
        </p:xfrm>
        <a:graphic>
          <a:graphicData uri="http://schemas.openxmlformats.org/drawingml/2006/table">
            <a:tbl>
              <a:tblPr firstRow="1" bandRow="1"/>
              <a:tblGrid>
                <a:gridCol w="1918836">
                  <a:extLst>
                    <a:ext uri="{9D8B030D-6E8A-4147-A177-3AD203B41FA5}">
                      <a16:colId xmlns:a16="http://schemas.microsoft.com/office/drawing/2014/main" val="2794518856"/>
                    </a:ext>
                  </a:extLst>
                </a:gridCol>
                <a:gridCol w="905396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0" dirty="0">
                          <a:solidFill>
                            <a:schemeClr val="tx1"/>
                          </a:solidFill>
                        </a:rPr>
                        <a:t> Decision making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sng" dirty="0">
                          <a:solidFill>
                            <a:schemeClr val="tx1"/>
                          </a:solidFill>
                        </a:rPr>
                        <a:t> A decision maker’s </a:t>
                      </a:r>
                      <a:r>
                        <a:rPr lang="en-US" b="1" u="none" dirty="0">
                          <a:solidFill>
                            <a:schemeClr val="tx1"/>
                          </a:solidFill>
                        </a:rPr>
                        <a:t>actions are guided by a goal. </a:t>
                      </a:r>
                      <a:r>
                        <a:rPr lang="en-US" b="0" u="none" dirty="0">
                          <a:solidFill>
                            <a:schemeClr val="tx1"/>
                          </a:solidFill>
                        </a:rPr>
                        <a:t>Each of several alternative courses of action is linked with various outcomes.</a:t>
                      </a:r>
                    </a:p>
                    <a:p>
                      <a:pPr marL="285750" indent="-285750" algn="just">
                        <a:buFont typeface="Wingdings" panose="05000000000000000000" pitchFamily="2" charset="2"/>
                        <a:buChar char="§"/>
                      </a:pPr>
                      <a:endParaRPr lang="en-US" sz="800"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b="0" u="none" dirty="0">
                          <a:solidFill>
                            <a:schemeClr val="tx1"/>
                          </a:solidFill>
                        </a:rPr>
                        <a:t>The decision maker chooses one alternative on the basis of his or her evaluation of the information.</a:t>
                      </a:r>
                    </a:p>
                    <a:p>
                      <a:pPr marL="285750" indent="-285750" algn="just">
                        <a:buFont typeface="Wingdings" panose="05000000000000000000" pitchFamily="2" charset="2"/>
                        <a:buChar char="§"/>
                      </a:pPr>
                      <a:r>
                        <a:rPr lang="en-US" b="0" u="none" dirty="0">
                          <a:solidFill>
                            <a:schemeClr val="tx1"/>
                          </a:solidFill>
                        </a:rPr>
                        <a:t>Decisions made in organizations can be classified according to </a:t>
                      </a:r>
                      <a:r>
                        <a:rPr lang="en-US" b="1" u="sng" dirty="0">
                          <a:solidFill>
                            <a:schemeClr val="tx1"/>
                          </a:solidFill>
                        </a:rPr>
                        <a:t>frequency and to information conditions.</a:t>
                      </a:r>
                    </a:p>
                    <a:p>
                      <a:pPr marL="285750" indent="-285750" algn="just">
                        <a:buFont typeface="Wingdings" panose="05000000000000000000" pitchFamily="2" charset="2"/>
                        <a:buChar char="§"/>
                      </a:pPr>
                      <a:endParaRPr lang="en-US" sz="800" b="0" u="none" dirty="0">
                        <a:solidFill>
                          <a:schemeClr val="tx1"/>
                        </a:solidFill>
                      </a:endParaRPr>
                    </a:p>
                    <a:p>
                      <a:pPr marL="285750" indent="-285750" algn="just">
                        <a:buFont typeface="Wingdings" panose="05000000000000000000" pitchFamily="2" charset="2"/>
                        <a:buChar char="§"/>
                      </a:pPr>
                      <a:r>
                        <a:rPr lang="en-US" b="0" u="sng" dirty="0">
                          <a:solidFill>
                            <a:schemeClr val="tx1"/>
                          </a:solidFill>
                        </a:rPr>
                        <a:t> In a decision-making context,</a:t>
                      </a:r>
                    </a:p>
                    <a:p>
                      <a:pPr marL="285750" indent="-285750" algn="just">
                        <a:buFont typeface="Wingdings" panose="05000000000000000000" pitchFamily="2" charset="2"/>
                        <a:buChar char="Ø"/>
                      </a:pPr>
                      <a:r>
                        <a:rPr lang="en-US" sz="1800" b="1" u="none" kern="1200" dirty="0">
                          <a:solidFill>
                            <a:schemeClr val="tx1"/>
                          </a:solidFill>
                          <a:latin typeface="+mn-lt"/>
                          <a:ea typeface="+mn-ea"/>
                          <a:cs typeface="+mn-cs"/>
                        </a:rPr>
                        <a:t> frequency </a:t>
                      </a:r>
                      <a:r>
                        <a:rPr lang="en-US" b="0" u="none" dirty="0">
                          <a:solidFill>
                            <a:schemeClr val="tx1"/>
                          </a:solidFill>
                        </a:rPr>
                        <a:t>is how often a particular decision situation recurs, and </a:t>
                      </a:r>
                    </a:p>
                    <a:p>
                      <a:pPr marL="285750" indent="-285750" algn="just">
                        <a:buFont typeface="Wingdings" panose="05000000000000000000" pitchFamily="2" charset="2"/>
                        <a:buChar char="Ø"/>
                      </a:pPr>
                      <a:r>
                        <a:rPr lang="en-US" b="1" u="none" dirty="0">
                          <a:solidFill>
                            <a:schemeClr val="tx1"/>
                          </a:solidFill>
                        </a:rPr>
                        <a:t>information conditions </a:t>
                      </a:r>
                      <a:r>
                        <a:rPr lang="en-US" b="0" u="none" dirty="0">
                          <a:solidFill>
                            <a:schemeClr val="tx1"/>
                          </a:solidFill>
                        </a:rPr>
                        <a:t>describe how much information is available about the likelihood of various outcomes.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94105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Nature of Decision Making</a:t>
            </a:r>
          </a:p>
        </p:txBody>
      </p:sp>
      <p:sp>
        <p:nvSpPr>
          <p:cNvPr id="4" name="TextBox 3">
            <a:extLst>
              <a:ext uri="{FF2B5EF4-FFF2-40B4-BE49-F238E27FC236}">
                <a16:creationId xmlns:a16="http://schemas.microsoft.com/office/drawing/2014/main" id="{F8138F71-8303-9447-D72C-FF966C75238D}"/>
              </a:ext>
            </a:extLst>
          </p:cNvPr>
          <p:cNvSpPr txBox="1"/>
          <p:nvPr/>
        </p:nvSpPr>
        <p:spPr>
          <a:xfrm>
            <a:off x="1511255" y="2786490"/>
            <a:ext cx="3770097" cy="203132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Figure 8.1.</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Elements of Decision Making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rgbClr val="3F3F3F"/>
                </a:solidFill>
                <a:effectLst/>
                <a:uLnTx/>
                <a:uFillTx/>
                <a:latin typeface="Cordale"/>
              </a:rPr>
              <a:t>A decision maker has a goal, evaluates the outcomes of alternative courses of action in terms of the goal, and selects one alternative to be implemented.</a:t>
            </a:r>
            <a:endParaRPr kumimoji="0" lang="en-US" sz="1800" b="0" i="1" u="none" strike="noStrike" kern="0" cap="none" spc="0" normalizeH="0" baseline="0" noProof="0" dirty="0">
              <a:ln>
                <a:noFill/>
              </a:ln>
              <a:solidFill>
                <a:prstClr val="black"/>
              </a:solidFill>
              <a:effectLst/>
              <a:uLnTx/>
              <a:uFillTx/>
            </a:endParaRPr>
          </a:p>
        </p:txBody>
      </p:sp>
      <p:pic>
        <p:nvPicPr>
          <p:cNvPr id="6" name="Picture 5">
            <a:extLst>
              <a:ext uri="{FF2B5EF4-FFF2-40B4-BE49-F238E27FC236}">
                <a16:creationId xmlns:a16="http://schemas.microsoft.com/office/drawing/2014/main" id="{BCB4DC00-AB11-BEE9-753B-6150B4499C0A}"/>
              </a:ext>
            </a:extLst>
          </p:cNvPr>
          <p:cNvPicPr>
            <a:picLocks noChangeAspect="1"/>
          </p:cNvPicPr>
          <p:nvPr/>
        </p:nvPicPr>
        <p:blipFill>
          <a:blip r:embed="rId8"/>
          <a:stretch>
            <a:fillRect/>
          </a:stretch>
        </p:blipFill>
        <p:spPr>
          <a:xfrm>
            <a:off x="5917298" y="1949391"/>
            <a:ext cx="5943398" cy="3863755"/>
          </a:xfrm>
          <a:prstGeom prst="rect">
            <a:avLst/>
          </a:prstGeom>
        </p:spPr>
      </p:pic>
    </p:spTree>
    <p:extLst>
      <p:ext uri="{BB962C8B-B14F-4D97-AF65-F5344CB8AC3E}">
        <p14:creationId xmlns:p14="http://schemas.microsoft.com/office/powerpoint/2010/main" val="1216883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Types of Decisions</a:t>
            </a:r>
          </a:p>
        </p:txBody>
      </p:sp>
      <p:graphicFrame>
        <p:nvGraphicFramePr>
          <p:cNvPr id="4" name="Table 9">
            <a:extLst>
              <a:ext uri="{FF2B5EF4-FFF2-40B4-BE49-F238E27FC236}">
                <a16:creationId xmlns:a16="http://schemas.microsoft.com/office/drawing/2014/main" id="{324803CF-36BF-1206-E309-62045121F30E}"/>
              </a:ext>
            </a:extLst>
          </p:cNvPr>
          <p:cNvGraphicFramePr>
            <a:graphicFrameLocks noGrp="1"/>
          </p:cNvGraphicFramePr>
          <p:nvPr>
            <p:extLst>
              <p:ext uri="{D42A27DB-BD31-4B8C-83A1-F6EECF244321}">
                <p14:modId xmlns:p14="http://schemas.microsoft.com/office/powerpoint/2010/main" val="3082668604"/>
              </p:ext>
            </p:extLst>
          </p:nvPr>
        </p:nvGraphicFramePr>
        <p:xfrm>
          <a:off x="977347" y="2137493"/>
          <a:ext cx="10923104" cy="3657600"/>
        </p:xfrm>
        <a:graphic>
          <a:graphicData uri="http://schemas.openxmlformats.org/drawingml/2006/table">
            <a:tbl>
              <a:tblPr firstRow="1" bandRow="1"/>
              <a:tblGrid>
                <a:gridCol w="2064708">
                  <a:extLst>
                    <a:ext uri="{9D8B030D-6E8A-4147-A177-3AD203B41FA5}">
                      <a16:colId xmlns:a16="http://schemas.microsoft.com/office/drawing/2014/main" val="2794518856"/>
                    </a:ext>
                  </a:extLst>
                </a:gridCol>
                <a:gridCol w="885839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Types of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rPr>
                        <a:t> </a:t>
                      </a:r>
                      <a:r>
                        <a:rPr lang="en-US" b="1" i="1" u="none" dirty="0">
                          <a:solidFill>
                            <a:schemeClr val="tx1"/>
                          </a:solidFill>
                        </a:rPr>
                        <a:t>The frequency of recurrence determines whether a decision is programmed or nonprogrammed.</a:t>
                      </a:r>
                    </a:p>
                    <a:p>
                      <a:pPr marL="0" indent="0" algn="just">
                        <a:buFont typeface="Wingdings" panose="05000000000000000000" pitchFamily="2" charset="2"/>
                        <a:buNone/>
                      </a:pPr>
                      <a:endParaRPr lang="en-US" b="0" u="none" dirty="0">
                        <a:solidFill>
                          <a:schemeClr val="tx1"/>
                        </a:solidFill>
                      </a:endParaRPr>
                    </a:p>
                    <a:p>
                      <a:pPr marL="342900" indent="-342900" algn="just">
                        <a:buFont typeface="+mj-lt"/>
                        <a:buAutoNum type="arabicPeriod"/>
                      </a:pPr>
                      <a:r>
                        <a:rPr lang="en-US" b="1" u="sng" dirty="0">
                          <a:solidFill>
                            <a:schemeClr val="tx1"/>
                          </a:solidFill>
                        </a:rPr>
                        <a:t>A programmed decision </a:t>
                      </a:r>
                      <a:r>
                        <a:rPr lang="en-US" b="0" u="none" dirty="0">
                          <a:solidFill>
                            <a:schemeClr val="tx1"/>
                          </a:solidFill>
                        </a:rPr>
                        <a:t>recurs often enough for </a:t>
                      </a:r>
                      <a:r>
                        <a:rPr lang="en-US" b="0" u="sng" dirty="0">
                          <a:solidFill>
                            <a:schemeClr val="tx1"/>
                          </a:solidFill>
                        </a:rPr>
                        <a:t>decision rules to be developed. </a:t>
                      </a:r>
                    </a:p>
                    <a:p>
                      <a:pPr marL="342900" indent="-342900" algn="just">
                        <a:buFont typeface="+mj-lt"/>
                        <a:buAutoNum type="arabicPeriod"/>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The appropriate decision rule is used whenever the same situation is encountered. </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Programmed decisions usually are </a:t>
                      </a:r>
                      <a:r>
                        <a:rPr lang="en-US" b="0" u="sng" dirty="0">
                          <a:solidFill>
                            <a:schemeClr val="tx1"/>
                          </a:solidFill>
                        </a:rPr>
                        <a:t>highly structured</a:t>
                      </a:r>
                      <a:r>
                        <a:rPr lang="en-US" b="0" u="none" dirty="0">
                          <a:solidFill>
                            <a:schemeClr val="tx1"/>
                          </a:solidFill>
                        </a:rPr>
                        <a:t>; that is, the goals are clear and well known, the decision-making procedure is already </a:t>
                      </a:r>
                      <a:r>
                        <a:rPr lang="en-US" b="0" u="sng" dirty="0">
                          <a:solidFill>
                            <a:schemeClr val="tx1"/>
                          </a:solidFill>
                        </a:rPr>
                        <a:t>established, and the sources and channels of information are clearly defined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593349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Types of Decisions</a:t>
            </a:r>
          </a:p>
        </p:txBody>
      </p:sp>
      <p:graphicFrame>
        <p:nvGraphicFramePr>
          <p:cNvPr id="4" name="Table 9">
            <a:extLst>
              <a:ext uri="{FF2B5EF4-FFF2-40B4-BE49-F238E27FC236}">
                <a16:creationId xmlns:a16="http://schemas.microsoft.com/office/drawing/2014/main" id="{915C035C-78A3-CBEB-8869-83B14CC81846}"/>
              </a:ext>
            </a:extLst>
          </p:cNvPr>
          <p:cNvGraphicFramePr>
            <a:graphicFrameLocks noGrp="1"/>
          </p:cNvGraphicFramePr>
          <p:nvPr>
            <p:extLst>
              <p:ext uri="{D42A27DB-BD31-4B8C-83A1-F6EECF244321}">
                <p14:modId xmlns:p14="http://schemas.microsoft.com/office/powerpoint/2010/main" val="2393193130"/>
              </p:ext>
            </p:extLst>
          </p:nvPr>
        </p:nvGraphicFramePr>
        <p:xfrm>
          <a:off x="977347" y="2137493"/>
          <a:ext cx="10923104" cy="3657600"/>
        </p:xfrm>
        <a:graphic>
          <a:graphicData uri="http://schemas.openxmlformats.org/drawingml/2006/table">
            <a:tbl>
              <a:tblPr firstRow="1" bandRow="1"/>
              <a:tblGrid>
                <a:gridCol w="2064708">
                  <a:extLst>
                    <a:ext uri="{9D8B030D-6E8A-4147-A177-3AD203B41FA5}">
                      <a16:colId xmlns:a16="http://schemas.microsoft.com/office/drawing/2014/main" val="2794518856"/>
                    </a:ext>
                  </a:extLst>
                </a:gridCol>
                <a:gridCol w="885839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Types of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0" u="sng" dirty="0">
                          <a:solidFill>
                            <a:srgbClr val="FF0000"/>
                          </a:solidFill>
                        </a:rPr>
                        <a:t>Example</a:t>
                      </a:r>
                      <a:r>
                        <a:rPr lang="en-US" b="0" i="0" u="none" dirty="0">
                          <a:solidFill>
                            <a:schemeClr val="tx1"/>
                          </a:solidFill>
                        </a:rPr>
                        <a:t>:</a:t>
                      </a:r>
                    </a:p>
                    <a:p>
                      <a:pPr marL="285750" indent="-285750" algn="just">
                        <a:buFont typeface="Wingdings" panose="05000000000000000000" pitchFamily="2" charset="2"/>
                        <a:buChar char="§"/>
                      </a:pPr>
                      <a:r>
                        <a:rPr lang="en-US" b="0" i="0" u="none" dirty="0">
                          <a:solidFill>
                            <a:schemeClr val="tx1"/>
                          </a:solidFill>
                        </a:rPr>
                        <a:t>Airlines use established procedures when an airplane breaks down and cannot be used on a particular flight. </a:t>
                      </a:r>
                    </a:p>
                    <a:p>
                      <a:pPr marL="285750" indent="-285750" algn="just">
                        <a:buFont typeface="Wingdings" panose="05000000000000000000" pitchFamily="2" charset="2"/>
                        <a:buChar char="§"/>
                      </a:pPr>
                      <a:r>
                        <a:rPr lang="en-US" b="0" i="0" u="none" dirty="0">
                          <a:solidFill>
                            <a:schemeClr val="tx1"/>
                          </a:solidFill>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b="0" i="0" u="none" dirty="0">
                          <a:solidFill>
                            <a:schemeClr val="tx1"/>
                          </a:solidFill>
                        </a:rPr>
                        <a:t>But the airlines know that equipment problems that render a plane unfit for service arise on a recurring basis.</a:t>
                      </a:r>
                    </a:p>
                    <a:p>
                      <a:pPr marL="285750" indent="-285750" algn="just">
                        <a:buFont typeface="Wingdings" panose="05000000000000000000" pitchFamily="2" charset="2"/>
                        <a:buChar char="§"/>
                      </a:pPr>
                      <a:r>
                        <a:rPr lang="en-US" b="0" i="0" u="none" dirty="0">
                          <a:solidFill>
                            <a:schemeClr val="tx1"/>
                          </a:solidFill>
                        </a:rPr>
                        <a:t> Each airline has its own set of clear and defined procedures to use in the event of equipment problems.</a:t>
                      </a:r>
                    </a:p>
                    <a:p>
                      <a:pPr marL="285750" indent="-285750" algn="just">
                        <a:buFont typeface="Wingdings" panose="05000000000000000000" pitchFamily="2" charset="2"/>
                        <a:buChar char="§"/>
                      </a:pPr>
                      <a:r>
                        <a:rPr lang="en-US" b="0" i="0" u="none" dirty="0">
                          <a:solidFill>
                            <a:schemeClr val="tx1"/>
                          </a:solidFill>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815047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Types of Decisions</a:t>
            </a:r>
          </a:p>
        </p:txBody>
      </p:sp>
      <p:sp>
        <p:nvSpPr>
          <p:cNvPr id="4" name="TextBox 3">
            <a:extLst>
              <a:ext uri="{FF2B5EF4-FFF2-40B4-BE49-F238E27FC236}">
                <a16:creationId xmlns:a16="http://schemas.microsoft.com/office/drawing/2014/main" id="{64401EB4-CA6F-5366-8269-FB0CCCAA892A}"/>
              </a:ext>
            </a:extLst>
          </p:cNvPr>
          <p:cNvSpPr txBox="1"/>
          <p:nvPr/>
        </p:nvSpPr>
        <p:spPr>
          <a:xfrm>
            <a:off x="1084059" y="2236628"/>
            <a:ext cx="5354839" cy="1077218"/>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prstClr val="black"/>
                </a:solidFill>
                <a:effectLst/>
                <a:uLnTx/>
                <a:uFillTx/>
              </a:rPr>
              <a:t>Developers targeted this tract of land as a future site for a shopping plaza. After much analysis, demographic and geographic research, and surveying, the developer selected this site.</a:t>
            </a:r>
          </a:p>
        </p:txBody>
      </p:sp>
      <p:sp>
        <p:nvSpPr>
          <p:cNvPr id="6" name="TextBox 5">
            <a:extLst>
              <a:ext uri="{FF2B5EF4-FFF2-40B4-BE49-F238E27FC236}">
                <a16:creationId xmlns:a16="http://schemas.microsoft.com/office/drawing/2014/main" id="{8777FBAA-32FC-396D-B381-4CBE74C64505}"/>
              </a:ext>
            </a:extLst>
          </p:cNvPr>
          <p:cNvSpPr txBox="1"/>
          <p:nvPr/>
        </p:nvSpPr>
        <p:spPr>
          <a:xfrm>
            <a:off x="1084060" y="3516402"/>
            <a:ext cx="5354839" cy="206210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prstClr val="black"/>
                </a:solidFill>
                <a:effectLst/>
                <a:uLnTx/>
                <a:uFillTx/>
              </a:rPr>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pic>
        <p:nvPicPr>
          <p:cNvPr id="8" name="Picture 7">
            <a:extLst>
              <a:ext uri="{FF2B5EF4-FFF2-40B4-BE49-F238E27FC236}">
                <a16:creationId xmlns:a16="http://schemas.microsoft.com/office/drawing/2014/main" id="{FE4A9DD7-FF0F-D2C3-F31A-C6F18EADF029}"/>
              </a:ext>
            </a:extLst>
          </p:cNvPr>
          <p:cNvPicPr>
            <a:picLocks noChangeAspect="1"/>
          </p:cNvPicPr>
          <p:nvPr/>
        </p:nvPicPr>
        <p:blipFill>
          <a:blip r:embed="rId8"/>
          <a:stretch>
            <a:fillRect/>
          </a:stretch>
        </p:blipFill>
        <p:spPr>
          <a:xfrm>
            <a:off x="7076353" y="1763330"/>
            <a:ext cx="4353105" cy="1610201"/>
          </a:xfrm>
          <a:prstGeom prst="rect">
            <a:avLst/>
          </a:prstGeom>
        </p:spPr>
      </p:pic>
      <p:pic>
        <p:nvPicPr>
          <p:cNvPr id="9" name="Picture 8">
            <a:extLst>
              <a:ext uri="{FF2B5EF4-FFF2-40B4-BE49-F238E27FC236}">
                <a16:creationId xmlns:a16="http://schemas.microsoft.com/office/drawing/2014/main" id="{8CD1EA44-F1E4-2F7B-8711-C60EDDF79938}"/>
              </a:ext>
            </a:extLst>
          </p:cNvPr>
          <p:cNvPicPr>
            <a:picLocks noChangeAspect="1"/>
          </p:cNvPicPr>
          <p:nvPr/>
        </p:nvPicPr>
        <p:blipFill>
          <a:blip r:embed="rId9"/>
          <a:stretch>
            <a:fillRect/>
          </a:stretch>
        </p:blipFill>
        <p:spPr>
          <a:xfrm>
            <a:off x="7563558" y="3484470"/>
            <a:ext cx="3956419" cy="2243264"/>
          </a:xfrm>
          <a:prstGeom prst="rect">
            <a:avLst/>
          </a:prstGeom>
        </p:spPr>
      </p:pic>
    </p:spTree>
    <p:extLst>
      <p:ext uri="{BB962C8B-B14F-4D97-AF65-F5344CB8AC3E}">
        <p14:creationId xmlns:p14="http://schemas.microsoft.com/office/powerpoint/2010/main" val="1582932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Types of Decisions</a:t>
            </a:r>
          </a:p>
        </p:txBody>
      </p:sp>
      <p:graphicFrame>
        <p:nvGraphicFramePr>
          <p:cNvPr id="10" name="Table 9">
            <a:extLst>
              <a:ext uri="{FF2B5EF4-FFF2-40B4-BE49-F238E27FC236}">
                <a16:creationId xmlns:a16="http://schemas.microsoft.com/office/drawing/2014/main" id="{91B6B900-50E5-BA2C-BE94-44C010B0A711}"/>
              </a:ext>
            </a:extLst>
          </p:cNvPr>
          <p:cNvGraphicFramePr>
            <a:graphicFrameLocks noGrp="1"/>
          </p:cNvGraphicFramePr>
          <p:nvPr>
            <p:extLst>
              <p:ext uri="{D42A27DB-BD31-4B8C-83A1-F6EECF244321}">
                <p14:modId xmlns:p14="http://schemas.microsoft.com/office/powerpoint/2010/main" val="473050574"/>
              </p:ext>
            </p:extLst>
          </p:nvPr>
        </p:nvGraphicFramePr>
        <p:xfrm>
          <a:off x="964094" y="2229254"/>
          <a:ext cx="10949609" cy="3474720"/>
        </p:xfrm>
        <a:graphic>
          <a:graphicData uri="http://schemas.openxmlformats.org/drawingml/2006/table">
            <a:tbl>
              <a:tblPr firstRow="1" bandRow="1"/>
              <a:tblGrid>
                <a:gridCol w="1262455">
                  <a:extLst>
                    <a:ext uri="{9D8B030D-6E8A-4147-A177-3AD203B41FA5}">
                      <a16:colId xmlns:a16="http://schemas.microsoft.com/office/drawing/2014/main" val="2794518856"/>
                    </a:ext>
                  </a:extLst>
                </a:gridCol>
                <a:gridCol w="968715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Types of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0" u="sng" dirty="0">
                          <a:solidFill>
                            <a:schemeClr val="tx1"/>
                          </a:solidFill>
                        </a:rPr>
                        <a:t>2- A nonprogrammed decision: </a:t>
                      </a:r>
                      <a:r>
                        <a:rPr lang="en-US" b="1" i="1" u="none" dirty="0">
                          <a:solidFill>
                            <a:schemeClr val="tx1"/>
                          </a:solidFill>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sz="800" b="1" i="1"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Problem solving </a:t>
                      </a:r>
                      <a:r>
                        <a:rPr lang="en-US" b="0" i="0" u="none" dirty="0">
                          <a:solidFill>
                            <a:schemeClr val="tx1"/>
                          </a:solidFill>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sz="800" b="0" i="0"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Nonprogrammed decisions </a:t>
                      </a:r>
                      <a:r>
                        <a:rPr lang="en-US" b="0" i="0" u="none" dirty="0">
                          <a:solidFill>
                            <a:schemeClr val="tx1"/>
                          </a:solidFill>
                        </a:rPr>
                        <a:t>are poorly structured because information is </a:t>
                      </a:r>
                      <a:r>
                        <a:rPr lang="en-US" b="1" i="0" u="sng" dirty="0">
                          <a:solidFill>
                            <a:schemeClr val="tx1"/>
                          </a:solidFill>
                        </a:rPr>
                        <a:t>ambiguous</a:t>
                      </a:r>
                      <a:r>
                        <a:rPr lang="en-US" b="0" i="0" u="none" dirty="0">
                          <a:solidFill>
                            <a:schemeClr val="tx1"/>
                          </a:solidFill>
                        </a:rPr>
                        <a:t>, there is </a:t>
                      </a:r>
                      <a:r>
                        <a:rPr lang="en-US" b="1" i="0" u="sng" dirty="0">
                          <a:solidFill>
                            <a:schemeClr val="tx1"/>
                          </a:solidFill>
                        </a:rPr>
                        <a:t>no clear procedure </a:t>
                      </a:r>
                      <a:r>
                        <a:rPr lang="en-US" b="0" i="0" u="none" dirty="0">
                          <a:solidFill>
                            <a:schemeClr val="tx1"/>
                          </a:solidFill>
                        </a:rPr>
                        <a:t>for making the decision, and the goals are often </a:t>
                      </a:r>
                      <a:r>
                        <a:rPr lang="en-US" b="1" i="0" u="sng" dirty="0">
                          <a:solidFill>
                            <a:schemeClr val="tx1"/>
                          </a:solidFill>
                        </a:rPr>
                        <a:t>vague</a:t>
                      </a:r>
                      <a:r>
                        <a:rPr lang="en-US" b="0" i="0" u="none" dirty="0">
                          <a:solidFill>
                            <a:schemeClr val="tx1"/>
                          </a:solidFill>
                        </a:rPr>
                        <a:t>. </a:t>
                      </a:r>
                    </a:p>
                    <a:p>
                      <a:pPr marL="285750" indent="-285750" algn="just">
                        <a:buFont typeface="Wingdings" panose="05000000000000000000" pitchFamily="2" charset="2"/>
                        <a:buChar char="§"/>
                      </a:pPr>
                      <a:endParaRPr lang="en-US" sz="800" b="0" i="0" u="none" dirty="0">
                        <a:solidFill>
                          <a:schemeClr val="tx1"/>
                        </a:solidFill>
                      </a:endParaRPr>
                    </a:p>
                    <a:p>
                      <a:pPr marL="285750" indent="-285750" algn="just">
                        <a:buFont typeface="Wingdings" panose="05000000000000000000" pitchFamily="2" charset="2"/>
                        <a:buChar char="§"/>
                      </a:pPr>
                      <a:r>
                        <a:rPr lang="en-US" b="1" i="0" u="sng" dirty="0">
                          <a:solidFill>
                            <a:srgbClr val="FF0000"/>
                          </a:solidFill>
                        </a:rPr>
                        <a:t>Example </a:t>
                      </a:r>
                      <a:r>
                        <a:rPr lang="en-US" b="0" i="0" u="none" dirty="0">
                          <a:solidFill>
                            <a:schemeClr val="tx1"/>
                          </a:solidFill>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b="1" i="0" u="sng" dirty="0">
                          <a:solidFill>
                            <a:schemeClr val="tx1"/>
                          </a:solidFill>
                        </a:rPr>
                        <a:t>require good judgment on the part of leaders and decision makers.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17071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Types of Decisions</a:t>
            </a:r>
          </a:p>
        </p:txBody>
      </p:sp>
      <p:pic>
        <p:nvPicPr>
          <p:cNvPr id="8" name="Picture 7">
            <a:extLst>
              <a:ext uri="{FF2B5EF4-FFF2-40B4-BE49-F238E27FC236}">
                <a16:creationId xmlns:a16="http://schemas.microsoft.com/office/drawing/2014/main" id="{199186C4-14F3-C8AF-B681-AA708C607697}"/>
              </a:ext>
            </a:extLst>
          </p:cNvPr>
          <p:cNvPicPr>
            <a:picLocks noChangeAspect="1"/>
          </p:cNvPicPr>
          <p:nvPr/>
        </p:nvPicPr>
        <p:blipFill>
          <a:blip r:embed="rId8"/>
          <a:stretch>
            <a:fillRect/>
          </a:stretch>
        </p:blipFill>
        <p:spPr>
          <a:xfrm>
            <a:off x="7010400" y="1767894"/>
            <a:ext cx="4829382" cy="3776023"/>
          </a:xfrm>
          <a:prstGeom prst="rect">
            <a:avLst/>
          </a:prstGeom>
        </p:spPr>
      </p:pic>
      <p:sp>
        <p:nvSpPr>
          <p:cNvPr id="9" name="TextBox 8">
            <a:extLst>
              <a:ext uri="{FF2B5EF4-FFF2-40B4-BE49-F238E27FC236}">
                <a16:creationId xmlns:a16="http://schemas.microsoft.com/office/drawing/2014/main" id="{E2E294FF-A569-0E1D-24D0-70AD03390171}"/>
              </a:ext>
            </a:extLst>
          </p:cNvPr>
          <p:cNvSpPr txBox="1"/>
          <p:nvPr/>
        </p:nvSpPr>
        <p:spPr>
          <a:xfrm>
            <a:off x="1793876" y="2429437"/>
            <a:ext cx="4659988" cy="258532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2448147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Types of Decisions</a:t>
            </a:r>
          </a:p>
        </p:txBody>
      </p:sp>
      <p:graphicFrame>
        <p:nvGraphicFramePr>
          <p:cNvPr id="4" name="Table 3">
            <a:extLst>
              <a:ext uri="{FF2B5EF4-FFF2-40B4-BE49-F238E27FC236}">
                <a16:creationId xmlns:a16="http://schemas.microsoft.com/office/drawing/2014/main" id="{B2F505BB-2EB8-1D5A-4761-DC5A3762776E}"/>
              </a:ext>
            </a:extLst>
          </p:cNvPr>
          <p:cNvGraphicFramePr>
            <a:graphicFrameLocks noGrp="1"/>
          </p:cNvGraphicFramePr>
          <p:nvPr>
            <p:extLst>
              <p:ext uri="{D42A27DB-BD31-4B8C-83A1-F6EECF244321}">
                <p14:modId xmlns:p14="http://schemas.microsoft.com/office/powerpoint/2010/main" val="501143171"/>
              </p:ext>
            </p:extLst>
          </p:nvPr>
        </p:nvGraphicFramePr>
        <p:xfrm>
          <a:off x="3048000" y="2309535"/>
          <a:ext cx="8511208" cy="3551276"/>
        </p:xfrm>
        <a:graphic>
          <a:graphicData uri="http://schemas.openxmlformats.org/drawingml/2006/table">
            <a:tbl>
              <a:tblPr/>
              <a:tblGrid>
                <a:gridCol w="2124225">
                  <a:extLst>
                    <a:ext uri="{9D8B030D-6E8A-4147-A177-3AD203B41FA5}">
                      <a16:colId xmlns:a16="http://schemas.microsoft.com/office/drawing/2014/main" val="4082909934"/>
                    </a:ext>
                  </a:extLst>
                </a:gridCol>
                <a:gridCol w="2755637">
                  <a:extLst>
                    <a:ext uri="{9D8B030D-6E8A-4147-A177-3AD203B41FA5}">
                      <a16:colId xmlns:a16="http://schemas.microsoft.com/office/drawing/2014/main" val="4264427125"/>
                    </a:ext>
                  </a:extLst>
                </a:gridCol>
                <a:gridCol w="3631346">
                  <a:extLst>
                    <a:ext uri="{9D8B030D-6E8A-4147-A177-3AD203B41FA5}">
                      <a16:colId xmlns:a16="http://schemas.microsoft.com/office/drawing/2014/main" val="2293753275"/>
                    </a:ext>
                  </a:extLst>
                </a:gridCol>
              </a:tblGrid>
              <a:tr h="3742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776357736"/>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00734574"/>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247770054"/>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3724183"/>
                  </a:ext>
                </a:extLst>
              </a:tr>
              <a:tr h="32914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24569768"/>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5101197"/>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77251662"/>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8905914"/>
                  </a:ext>
                </a:extLst>
              </a:tr>
              <a:tr h="3742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664257628"/>
                  </a:ext>
                </a:extLst>
              </a:tr>
              <a:tr h="3200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3265276"/>
                  </a:ext>
                </a:extLst>
              </a:tr>
            </a:tbl>
          </a:graphicData>
        </a:graphic>
      </p:graphicFrame>
      <p:sp>
        <p:nvSpPr>
          <p:cNvPr id="6" name="TextBox 5">
            <a:extLst>
              <a:ext uri="{FF2B5EF4-FFF2-40B4-BE49-F238E27FC236}">
                <a16:creationId xmlns:a16="http://schemas.microsoft.com/office/drawing/2014/main" id="{90CF213D-70BD-3B5F-3BB3-B8B3650AA026}"/>
              </a:ext>
            </a:extLst>
          </p:cNvPr>
          <p:cNvSpPr txBox="1"/>
          <p:nvPr/>
        </p:nvSpPr>
        <p:spPr>
          <a:xfrm>
            <a:off x="3886200" y="1859922"/>
            <a:ext cx="7176980"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Table 8.1. Characteristics of Programmed and Nonprogrammed Decisions</a:t>
            </a:r>
          </a:p>
        </p:txBody>
      </p:sp>
    </p:spTree>
    <p:extLst>
      <p:ext uri="{BB962C8B-B14F-4D97-AF65-F5344CB8AC3E}">
        <p14:creationId xmlns:p14="http://schemas.microsoft.com/office/powerpoint/2010/main" val="2188876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graphicFrame>
        <p:nvGraphicFramePr>
          <p:cNvPr id="4" name="Table 9">
            <a:extLst>
              <a:ext uri="{FF2B5EF4-FFF2-40B4-BE49-F238E27FC236}">
                <a16:creationId xmlns:a16="http://schemas.microsoft.com/office/drawing/2014/main" id="{993C82B9-16E1-EC21-398D-3970CFD95E10}"/>
              </a:ext>
            </a:extLst>
          </p:cNvPr>
          <p:cNvGraphicFramePr>
            <a:graphicFrameLocks noGrp="1"/>
          </p:cNvGraphicFramePr>
          <p:nvPr>
            <p:extLst>
              <p:ext uri="{D42A27DB-BD31-4B8C-83A1-F6EECF244321}">
                <p14:modId xmlns:p14="http://schemas.microsoft.com/office/powerpoint/2010/main" val="510486812"/>
              </p:ext>
            </p:extLst>
          </p:nvPr>
        </p:nvGraphicFramePr>
        <p:xfrm>
          <a:off x="1422207" y="2366477"/>
          <a:ext cx="9761244" cy="3108960"/>
        </p:xfrm>
        <a:graphic>
          <a:graphicData uri="http://schemas.openxmlformats.org/drawingml/2006/table">
            <a:tbl>
              <a:tblPr firstRow="1" bandRow="1"/>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Points between the two extremes create risk—the decision maker has some information about the possible outcomes and may be able to estimate the probability of their occurrence.</a:t>
                      </a:r>
                    </a:p>
                    <a:p>
                      <a:pPr marL="285750" indent="-285750" algn="just">
                        <a:buFont typeface="Wingdings" panose="05000000000000000000" pitchFamily="2" charset="2"/>
                        <a:buChar char="§"/>
                      </a:pPr>
                      <a:endParaRPr lang="en-US" b="0" i="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044979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pic>
        <p:nvPicPr>
          <p:cNvPr id="4" name="Picture 3">
            <a:extLst>
              <a:ext uri="{FF2B5EF4-FFF2-40B4-BE49-F238E27FC236}">
                <a16:creationId xmlns:a16="http://schemas.microsoft.com/office/drawing/2014/main" id="{131499B9-EA6D-A834-1C1F-90A49380F15A}"/>
              </a:ext>
            </a:extLst>
          </p:cNvPr>
          <p:cNvPicPr>
            <a:picLocks noChangeAspect="1"/>
          </p:cNvPicPr>
          <p:nvPr/>
        </p:nvPicPr>
        <p:blipFill>
          <a:blip r:embed="rId8"/>
          <a:stretch>
            <a:fillRect/>
          </a:stretch>
        </p:blipFill>
        <p:spPr>
          <a:xfrm>
            <a:off x="7448853" y="1926051"/>
            <a:ext cx="4133850" cy="3582928"/>
          </a:xfrm>
          <a:prstGeom prst="rect">
            <a:avLst/>
          </a:prstGeom>
        </p:spPr>
      </p:pic>
      <p:sp>
        <p:nvSpPr>
          <p:cNvPr id="6" name="TextBox 5">
            <a:extLst>
              <a:ext uri="{FF2B5EF4-FFF2-40B4-BE49-F238E27FC236}">
                <a16:creationId xmlns:a16="http://schemas.microsoft.com/office/drawing/2014/main" id="{F8D000C2-1A4E-7919-5719-5327B13F84B0}"/>
              </a:ext>
            </a:extLst>
          </p:cNvPr>
          <p:cNvSpPr txBox="1"/>
          <p:nvPr/>
        </p:nvSpPr>
        <p:spPr>
          <a:xfrm>
            <a:off x="2026769" y="3176087"/>
            <a:ext cx="5422084" cy="1477328"/>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32919703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graphicFrame>
        <p:nvGraphicFramePr>
          <p:cNvPr id="4" name="Table 9">
            <a:extLst>
              <a:ext uri="{FF2B5EF4-FFF2-40B4-BE49-F238E27FC236}">
                <a16:creationId xmlns:a16="http://schemas.microsoft.com/office/drawing/2014/main" id="{BDDE2D5A-5EBD-4354-5E66-0660E3198E7A}"/>
              </a:ext>
            </a:extLst>
          </p:cNvPr>
          <p:cNvGraphicFramePr>
            <a:graphicFrameLocks noGrp="1"/>
          </p:cNvGraphicFramePr>
          <p:nvPr>
            <p:extLst>
              <p:ext uri="{D42A27DB-BD31-4B8C-83A1-F6EECF244321}">
                <p14:modId xmlns:p14="http://schemas.microsoft.com/office/powerpoint/2010/main" val="2936909260"/>
              </p:ext>
            </p:extLst>
          </p:nvPr>
        </p:nvGraphicFramePr>
        <p:xfrm>
          <a:off x="1289662" y="2366477"/>
          <a:ext cx="10263809" cy="3108960"/>
        </p:xfrm>
        <a:graphic>
          <a:graphicData uri="http://schemas.openxmlformats.org/drawingml/2006/table">
            <a:tbl>
              <a:tblPr firstRow="1" bandRow="1"/>
              <a:tblGrid>
                <a:gridCol w="1480660">
                  <a:extLst>
                    <a:ext uri="{9D8B030D-6E8A-4147-A177-3AD203B41FA5}">
                      <a16:colId xmlns:a16="http://schemas.microsoft.com/office/drawing/2014/main" val="2794518856"/>
                    </a:ext>
                  </a:extLst>
                </a:gridCol>
                <a:gridCol w="878314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0" u="sng" dirty="0">
                          <a:solidFill>
                            <a:srgbClr val="3F3F3F"/>
                          </a:solidFill>
                          <a:effectLst/>
                          <a:latin typeface="Cordale"/>
                        </a:rPr>
                        <a:t>Different information conditions present different challenges to the decision maker.</a:t>
                      </a:r>
                      <a:endParaRPr lang="en-US" b="1" i="0" u="sng" strike="noStrike" dirty="0">
                        <a:solidFill>
                          <a:srgbClr val="006298"/>
                        </a:solidFill>
                        <a:effectLst/>
                        <a:latin typeface="DroidSerif"/>
                      </a:endParaRP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1" i="0" dirty="0">
                          <a:solidFill>
                            <a:srgbClr val="FF0000"/>
                          </a:solidFill>
                          <a:effectLst/>
                          <a:latin typeface="Cordale"/>
                        </a:rPr>
                        <a:t>For example,</a:t>
                      </a:r>
                    </a:p>
                    <a:p>
                      <a:pPr marL="285750" indent="-285750" algn="just">
                        <a:buFont typeface="Wingdings" panose="05000000000000000000" pitchFamily="2" charset="2"/>
                        <a:buChar char="ü"/>
                      </a:pPr>
                      <a:r>
                        <a:rPr lang="en-US" b="1" i="0" dirty="0">
                          <a:solidFill>
                            <a:srgbClr val="FF0000"/>
                          </a:solidFill>
                          <a:effectLst/>
                          <a:latin typeface="Cordale"/>
                        </a:rPr>
                        <a:t> </a:t>
                      </a:r>
                      <a:r>
                        <a:rPr lang="en-US" b="0" i="0" dirty="0">
                          <a:solidFill>
                            <a:srgbClr val="3F3F3F"/>
                          </a:solidFill>
                          <a:effectLst/>
                          <a:latin typeface="Cordale"/>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b="0" i="0" dirty="0">
                          <a:solidFill>
                            <a:srgbClr val="3F3F3F"/>
                          </a:solidFill>
                          <a:effectLst/>
                          <a:latin typeface="Cordale"/>
                        </a:rPr>
                        <a:t>For simplicity, assume there are only two alternatives: to promote the game or not to promote it.</a:t>
                      </a:r>
                    </a:p>
                    <a:p>
                      <a:pPr marL="285750" indent="-285750" algn="just">
                        <a:buFont typeface="Wingdings" panose="05000000000000000000" pitchFamily="2" charset="2"/>
                        <a:buChar char="ü"/>
                      </a:pPr>
                      <a:r>
                        <a:rPr lang="en-US" b="0" i="0" dirty="0">
                          <a:solidFill>
                            <a:srgbClr val="3F3F3F"/>
                          </a:solidFill>
                          <a:effectLst/>
                          <a:latin typeface="Cordale"/>
                        </a:rPr>
                        <a:t> Under a </a:t>
                      </a:r>
                      <a:r>
                        <a:rPr lang="en-US" b="1" i="0" dirty="0">
                          <a:solidFill>
                            <a:srgbClr val="006298"/>
                          </a:solidFill>
                          <a:effectLst/>
                          <a:latin typeface="Cordale"/>
                        </a:rPr>
                        <a:t>condition of certainty</a:t>
                      </a:r>
                      <a:r>
                        <a:rPr lang="en-US" b="0" i="0" dirty="0">
                          <a:solidFill>
                            <a:srgbClr val="3F3F3F"/>
                          </a:solidFill>
                          <a:effectLst/>
                          <a:latin typeface="Cordale"/>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b="0" i="0" dirty="0">
                          <a:solidFill>
                            <a:srgbClr val="3F3F3F"/>
                          </a:solidFill>
                          <a:effectLst/>
                          <a:latin typeface="Cordale"/>
                        </a:rPr>
                        <a:t> Without promotion, the company will realize only a $2 million profit. Here the </a:t>
                      </a:r>
                      <a:r>
                        <a:rPr lang="en-US" b="1" i="0" dirty="0">
                          <a:solidFill>
                            <a:srgbClr val="3F3F3F"/>
                          </a:solidFill>
                          <a:effectLst/>
                          <a:latin typeface="Cordale"/>
                        </a:rPr>
                        <a:t>decision is simple: Promote the game. </a:t>
                      </a:r>
                      <a:endParaRPr lang="en-US" b="1" i="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67183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pic>
        <p:nvPicPr>
          <p:cNvPr id="4" name="Picture 3">
            <a:extLst>
              <a:ext uri="{FF2B5EF4-FFF2-40B4-BE49-F238E27FC236}">
                <a16:creationId xmlns:a16="http://schemas.microsoft.com/office/drawing/2014/main" id="{F7015BF1-BAA0-5A46-45EB-59727F52FB41}"/>
              </a:ext>
            </a:extLst>
          </p:cNvPr>
          <p:cNvPicPr>
            <a:picLocks noChangeAspect="1"/>
          </p:cNvPicPr>
          <p:nvPr/>
        </p:nvPicPr>
        <p:blipFill>
          <a:blip r:embed="rId8"/>
          <a:stretch>
            <a:fillRect/>
          </a:stretch>
        </p:blipFill>
        <p:spPr>
          <a:xfrm>
            <a:off x="5533468" y="1822686"/>
            <a:ext cx="5739492" cy="3875774"/>
          </a:xfrm>
          <a:prstGeom prst="rect">
            <a:avLst/>
          </a:prstGeom>
        </p:spPr>
      </p:pic>
      <p:sp>
        <p:nvSpPr>
          <p:cNvPr id="6" name="TextBox 5">
            <a:extLst>
              <a:ext uri="{FF2B5EF4-FFF2-40B4-BE49-F238E27FC236}">
                <a16:creationId xmlns:a16="http://schemas.microsoft.com/office/drawing/2014/main" id="{13935A28-807B-5FD3-F812-5552D58C392F}"/>
              </a:ext>
            </a:extLst>
          </p:cNvPr>
          <p:cNvSpPr txBox="1"/>
          <p:nvPr/>
        </p:nvSpPr>
        <p:spPr>
          <a:xfrm>
            <a:off x="1016012" y="2467912"/>
            <a:ext cx="3731994" cy="258532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Figure 8.2. Alternative Outcomes under Different Decision-Making Conditions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The three decision-making conditions of </a:t>
            </a:r>
            <a:r>
              <a:rPr kumimoji="0" lang="en-US" sz="1800" b="1" i="0" u="sng" strike="noStrike" kern="0" cap="none" spc="0" normalizeH="0" baseline="0" noProof="0" dirty="0">
                <a:ln>
                  <a:noFill/>
                </a:ln>
                <a:solidFill>
                  <a:prstClr val="black"/>
                </a:solidFill>
                <a:effectLst/>
                <a:uLnTx/>
                <a:uFillTx/>
              </a:rPr>
              <a:t>certainty, risk, and uncertainty </a:t>
            </a:r>
            <a:r>
              <a:rPr kumimoji="0" lang="en-US" sz="1800" b="0" i="0" u="none" strike="noStrike" kern="0" cap="none" spc="0" normalizeH="0" baseline="0" noProof="0" dirty="0">
                <a:ln>
                  <a:noFill/>
                </a:ln>
                <a:solidFill>
                  <a:prstClr val="black"/>
                </a:solidFill>
                <a:effectLst/>
                <a:uLnTx/>
                <a:uFillTx/>
              </a:rPr>
              <a:t>for the decision about whether to promote a new video game to the market.</a:t>
            </a:r>
          </a:p>
        </p:txBody>
      </p:sp>
    </p:spTree>
    <p:extLst>
      <p:ext uri="{BB962C8B-B14F-4D97-AF65-F5344CB8AC3E}">
        <p14:creationId xmlns:p14="http://schemas.microsoft.com/office/powerpoint/2010/main" val="2457624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graphicFrame>
        <p:nvGraphicFramePr>
          <p:cNvPr id="4" name="Table 9">
            <a:extLst>
              <a:ext uri="{FF2B5EF4-FFF2-40B4-BE49-F238E27FC236}">
                <a16:creationId xmlns:a16="http://schemas.microsoft.com/office/drawing/2014/main" id="{52AAA81D-0E7B-BF50-7212-BBDE6D887C26}"/>
              </a:ext>
            </a:extLst>
          </p:cNvPr>
          <p:cNvGraphicFramePr>
            <a:graphicFrameLocks noGrp="1"/>
          </p:cNvGraphicFramePr>
          <p:nvPr>
            <p:extLst>
              <p:ext uri="{D42A27DB-BD31-4B8C-83A1-F6EECF244321}">
                <p14:modId xmlns:p14="http://schemas.microsoft.com/office/powerpoint/2010/main" val="2710216367"/>
              </p:ext>
            </p:extLst>
          </p:nvPr>
        </p:nvGraphicFramePr>
        <p:xfrm>
          <a:off x="928522" y="2137493"/>
          <a:ext cx="10874272" cy="3657600"/>
        </p:xfrm>
        <a:graphic>
          <a:graphicData uri="http://schemas.openxmlformats.org/drawingml/2006/table">
            <a:tbl>
              <a:tblPr firstRow="1" bandRow="1"/>
              <a:tblGrid>
                <a:gridCol w="1431217">
                  <a:extLst>
                    <a:ext uri="{9D8B030D-6E8A-4147-A177-3AD203B41FA5}">
                      <a16:colId xmlns:a16="http://schemas.microsoft.com/office/drawing/2014/main" val="2794518856"/>
                    </a:ext>
                  </a:extLst>
                </a:gridCol>
                <a:gridCol w="944305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0" u="sng" dirty="0">
                          <a:solidFill>
                            <a:srgbClr val="3F3F3F"/>
                          </a:solidFill>
                          <a:effectLst/>
                          <a:latin typeface="Cordale"/>
                        </a:rPr>
                        <a:t>Under a condition of risk</a:t>
                      </a:r>
                      <a:r>
                        <a:rPr lang="en-US" b="0" i="0" dirty="0">
                          <a:solidFill>
                            <a:srgbClr val="3F3F3F"/>
                          </a:solidFill>
                          <a:effectLst/>
                          <a:latin typeface="Cordale"/>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probability for a large video game market is 0.6 and the probability for a small market is 0.4.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b="0" i="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860131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144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graphicFrame>
        <p:nvGraphicFramePr>
          <p:cNvPr id="4" name="Table 9">
            <a:extLst>
              <a:ext uri="{FF2B5EF4-FFF2-40B4-BE49-F238E27FC236}">
                <a16:creationId xmlns:a16="http://schemas.microsoft.com/office/drawing/2014/main" id="{91E1C3BA-2A42-2DAB-0474-5BE09D8E3A20}"/>
              </a:ext>
            </a:extLst>
          </p:cNvPr>
          <p:cNvGraphicFramePr>
            <a:graphicFrameLocks noGrp="1"/>
          </p:cNvGraphicFramePr>
          <p:nvPr>
            <p:extLst>
              <p:ext uri="{D42A27DB-BD31-4B8C-83A1-F6EECF244321}">
                <p14:modId xmlns:p14="http://schemas.microsoft.com/office/powerpoint/2010/main" val="2725188529"/>
              </p:ext>
            </p:extLst>
          </p:nvPr>
        </p:nvGraphicFramePr>
        <p:xfrm>
          <a:off x="1069694" y="2294380"/>
          <a:ext cx="10340009" cy="3380740"/>
        </p:xfrm>
        <a:graphic>
          <a:graphicData uri="http://schemas.openxmlformats.org/drawingml/2006/table">
            <a:tbl>
              <a:tblPr firstRow="1" bandRow="1"/>
              <a:tblGrid>
                <a:gridCol w="1491653">
                  <a:extLst>
                    <a:ext uri="{9D8B030D-6E8A-4147-A177-3AD203B41FA5}">
                      <a16:colId xmlns:a16="http://schemas.microsoft.com/office/drawing/2014/main" val="2794518856"/>
                    </a:ext>
                  </a:extLst>
                </a:gridCol>
                <a:gridCol w="8848356">
                  <a:extLst>
                    <a:ext uri="{9D8B030D-6E8A-4147-A177-3AD203B41FA5}">
                      <a16:colId xmlns:a16="http://schemas.microsoft.com/office/drawing/2014/main" val="3104022207"/>
                    </a:ext>
                  </a:extLst>
                </a:gridCol>
              </a:tblGrid>
              <a:tr h="33807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b="0" i="0" u="none" dirty="0">
                          <a:solidFill>
                            <a:schemeClr val="tx1"/>
                          </a:solidFill>
                        </a:rPr>
                        <a:t>The manager should recognize, however, that although the numbers look convincing, they are based on incomplete information and are only estimates of probability.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93656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Decision-Making Conditions</a:t>
            </a:r>
          </a:p>
        </p:txBody>
      </p:sp>
      <p:graphicFrame>
        <p:nvGraphicFramePr>
          <p:cNvPr id="4" name="Table 9">
            <a:extLst>
              <a:ext uri="{FF2B5EF4-FFF2-40B4-BE49-F238E27FC236}">
                <a16:creationId xmlns:a16="http://schemas.microsoft.com/office/drawing/2014/main" id="{94CF14B1-4D41-F72A-05B7-94A9A068CD63}"/>
              </a:ext>
            </a:extLst>
          </p:cNvPr>
          <p:cNvGraphicFramePr>
            <a:graphicFrameLocks noGrp="1"/>
          </p:cNvGraphicFramePr>
          <p:nvPr>
            <p:extLst>
              <p:ext uri="{D42A27DB-BD31-4B8C-83A1-F6EECF244321}">
                <p14:modId xmlns:p14="http://schemas.microsoft.com/office/powerpoint/2010/main" val="1661706589"/>
              </p:ext>
            </p:extLst>
          </p:nvPr>
        </p:nvGraphicFramePr>
        <p:xfrm>
          <a:off x="1215378" y="2186913"/>
          <a:ext cx="9761244" cy="3657600"/>
        </p:xfrm>
        <a:graphic>
          <a:graphicData uri="http://schemas.openxmlformats.org/drawingml/2006/table">
            <a:tbl>
              <a:tblPr firstRow="1" bandRow="1"/>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Decision-Making Conditions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rPr>
                        <a:t>The decision maker who lacks enough information to estimate the probability of outcomes (or perhaps even to identify the outcomes at all) faces a condition of </a:t>
                      </a:r>
                      <a:r>
                        <a:rPr lang="en-US" b="1" i="0" u="sng" dirty="0">
                          <a:solidFill>
                            <a:schemeClr val="tx1"/>
                          </a:solidFill>
                        </a:rPr>
                        <a:t>uncertainty</a:t>
                      </a:r>
                      <a:r>
                        <a:rPr lang="en-US" b="0" i="0" u="none" dirty="0">
                          <a:solidFill>
                            <a:schemeClr val="tx1"/>
                          </a:solidFill>
                        </a:rPr>
                        <a:t>.</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 </a:t>
                      </a:r>
                      <a:r>
                        <a:rPr lang="en-US" b="0" i="0" u="none" dirty="0">
                          <a:solidFill>
                            <a:srgbClr val="FF0000"/>
                          </a:solidFill>
                        </a:rPr>
                        <a:t>In the PlayStation example</a:t>
                      </a:r>
                      <a:r>
                        <a:rPr lang="en-US" b="0" i="0" u="none" dirty="0">
                          <a:solidFill>
                            <a:schemeClr val="tx1"/>
                          </a:solidFill>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b="1" i="0" u="none" dirty="0">
                          <a:solidFill>
                            <a:schemeClr val="tx1"/>
                          </a:solidFill>
                        </a:rPr>
                        <a:t>judgment, experience, and intuition to make the decision.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Of course, it is also important to remember that decision making is not always so easy to classify in terms of </a:t>
                      </a:r>
                      <a:r>
                        <a:rPr lang="en-US" b="1" i="0" u="none" dirty="0">
                          <a:solidFill>
                            <a:schemeClr val="tx1"/>
                          </a:solidFill>
                        </a:rPr>
                        <a:t>certainty, risk, and uncertainty.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87180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01281" y="1733748"/>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Approach to Decision Making</a:t>
            </a:r>
          </a:p>
        </p:txBody>
      </p:sp>
      <p:graphicFrame>
        <p:nvGraphicFramePr>
          <p:cNvPr id="4" name="Table 9">
            <a:extLst>
              <a:ext uri="{FF2B5EF4-FFF2-40B4-BE49-F238E27FC236}">
                <a16:creationId xmlns:a16="http://schemas.microsoft.com/office/drawing/2014/main" id="{DD31DED0-E782-557E-B4C1-B95936514369}"/>
              </a:ext>
            </a:extLst>
          </p:cNvPr>
          <p:cNvGraphicFramePr>
            <a:graphicFrameLocks noGrp="1"/>
          </p:cNvGraphicFramePr>
          <p:nvPr>
            <p:extLst>
              <p:ext uri="{D42A27DB-BD31-4B8C-83A1-F6EECF244321}">
                <p14:modId xmlns:p14="http://schemas.microsoft.com/office/powerpoint/2010/main" val="1097816255"/>
              </p:ext>
            </p:extLst>
          </p:nvPr>
        </p:nvGraphicFramePr>
        <p:xfrm>
          <a:off x="1062320" y="2234343"/>
          <a:ext cx="10568609" cy="3657600"/>
        </p:xfrm>
        <a:graphic>
          <a:graphicData uri="http://schemas.openxmlformats.org/drawingml/2006/table">
            <a:tbl>
              <a:tblPr firstRow="1" bandRow="1"/>
              <a:tblGrid>
                <a:gridCol w="1524631">
                  <a:extLst>
                    <a:ext uri="{9D8B030D-6E8A-4147-A177-3AD203B41FA5}">
                      <a16:colId xmlns:a16="http://schemas.microsoft.com/office/drawing/2014/main" val="2794518856"/>
                    </a:ext>
                  </a:extLst>
                </a:gridCol>
                <a:gridCol w="9043978">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Approach to Decision Making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b="0" i="0" u="none" dirty="0">
                        <a:solidFill>
                          <a:schemeClr val="tx1"/>
                        </a:solidFill>
                      </a:endParaRPr>
                    </a:p>
                    <a:p>
                      <a:pPr marL="342900" indent="-342900" algn="just">
                        <a:buFont typeface="+mj-lt"/>
                        <a:buAutoNum type="arabicPeriod"/>
                      </a:pPr>
                      <a:r>
                        <a:rPr lang="en-US" b="1" i="0" u="sng" dirty="0">
                          <a:solidFill>
                            <a:schemeClr val="tx1"/>
                          </a:solidFill>
                        </a:rPr>
                        <a:t>The rational approach </a:t>
                      </a:r>
                      <a:r>
                        <a:rPr lang="en-US" b="0" i="0" u="none" dirty="0">
                          <a:solidFill>
                            <a:schemeClr val="tx1"/>
                          </a:solidFill>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b="0" i="0" u="none" dirty="0">
                        <a:solidFill>
                          <a:schemeClr val="tx1"/>
                        </a:solidFill>
                      </a:endParaRPr>
                    </a:p>
                    <a:p>
                      <a:pPr marL="342900" indent="-342900" algn="just">
                        <a:buFont typeface="Wingdings" panose="05000000000000000000" pitchFamily="2" charset="2"/>
                        <a:buChar char="§"/>
                      </a:pPr>
                      <a:r>
                        <a:rPr lang="en-US" b="1" i="0" u="none" dirty="0">
                          <a:solidFill>
                            <a:schemeClr val="tx1"/>
                          </a:solidFill>
                        </a:rPr>
                        <a:t>The rational decision-making approach A systematic, step-by-step process for making decisions</a:t>
                      </a:r>
                    </a:p>
                    <a:p>
                      <a:pPr marL="342900" indent="-342900" algn="just">
                        <a:buFont typeface="Wingdings" panose="05000000000000000000" pitchFamily="2" charset="2"/>
                        <a:buChar char="§"/>
                      </a:pPr>
                      <a:endParaRPr lang="en-US" b="1" i="0" u="none" dirty="0">
                        <a:solidFill>
                          <a:schemeClr val="tx1"/>
                        </a:solidFill>
                      </a:endParaRPr>
                    </a:p>
                    <a:p>
                      <a:pPr marL="342900" indent="-342900" algn="just">
                        <a:buFont typeface="Wingdings" panose="05000000000000000000" pitchFamily="2" charset="2"/>
                        <a:buChar char="§"/>
                      </a:pPr>
                      <a:r>
                        <a:rPr lang="en-US" b="0" i="0" u="none" dirty="0">
                          <a:solidFill>
                            <a:schemeClr val="tx1"/>
                          </a:solidFill>
                        </a:rPr>
                        <a:t>It further assumes that the organization is dedicated to making logical choices and doing what makes the most sense economically and that it is managed by decision makers who are entirely objective and have complete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90816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Approach to Decision Making</a:t>
            </a:r>
          </a:p>
        </p:txBody>
      </p:sp>
      <p:graphicFrame>
        <p:nvGraphicFramePr>
          <p:cNvPr id="4" name="Table 9">
            <a:extLst>
              <a:ext uri="{FF2B5EF4-FFF2-40B4-BE49-F238E27FC236}">
                <a16:creationId xmlns:a16="http://schemas.microsoft.com/office/drawing/2014/main" id="{19EC85D2-63F3-BC3E-E601-71B896A497BA}"/>
              </a:ext>
            </a:extLst>
          </p:cNvPr>
          <p:cNvGraphicFramePr>
            <a:graphicFrameLocks noGrp="1"/>
          </p:cNvGraphicFramePr>
          <p:nvPr>
            <p:extLst>
              <p:ext uri="{D42A27DB-BD31-4B8C-83A1-F6EECF244321}">
                <p14:modId xmlns:p14="http://schemas.microsoft.com/office/powerpoint/2010/main" val="1307041531"/>
              </p:ext>
            </p:extLst>
          </p:nvPr>
        </p:nvGraphicFramePr>
        <p:xfrm>
          <a:off x="1420787" y="2721774"/>
          <a:ext cx="9350426" cy="914400"/>
        </p:xfrm>
        <a:graphic>
          <a:graphicData uri="http://schemas.openxmlformats.org/drawingml/2006/table">
            <a:tbl>
              <a:tblPr firstRow="1" bandRow="1"/>
              <a:tblGrid>
                <a:gridCol w="1348895">
                  <a:extLst>
                    <a:ext uri="{9D8B030D-6E8A-4147-A177-3AD203B41FA5}">
                      <a16:colId xmlns:a16="http://schemas.microsoft.com/office/drawing/2014/main" val="2794518856"/>
                    </a:ext>
                  </a:extLst>
                </a:gridCol>
                <a:gridCol w="8001531">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Approach to Decision Making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none" kern="1200" dirty="0">
                          <a:solidFill>
                            <a:schemeClr val="tx1"/>
                          </a:solidFill>
                          <a:latin typeface="+mn-lt"/>
                          <a:ea typeface="+mn-ea"/>
                          <a:cs typeface="+mn-cs"/>
                        </a:rPr>
                        <a:t>2</a:t>
                      </a:r>
                      <a:r>
                        <a:rPr lang="en-US" sz="1800" b="0" i="0" u="none" kern="1200" dirty="0">
                          <a:solidFill>
                            <a:schemeClr val="tx1"/>
                          </a:solidFill>
                          <a:latin typeface="+mn-lt"/>
                          <a:ea typeface="+mn-ea"/>
                          <a:cs typeface="+mn-cs"/>
                        </a:rPr>
                        <a:t>. </a:t>
                      </a:r>
                      <a:r>
                        <a:rPr lang="en-US" sz="1800" b="1" i="0" u="sng" kern="1200" dirty="0">
                          <a:solidFill>
                            <a:schemeClr val="tx1"/>
                          </a:solidFill>
                          <a:latin typeface="+mn-lt"/>
                          <a:ea typeface="+mn-ea"/>
                          <a:cs typeface="+mn-cs"/>
                        </a:rPr>
                        <a:t>The behavioral approach</a:t>
                      </a:r>
                      <a:r>
                        <a:rPr lang="en-US" b="1" i="0" u="none" dirty="0">
                          <a:solidFill>
                            <a:schemeClr val="tx1"/>
                          </a:solidFill>
                        </a:rPr>
                        <a:t>, </a:t>
                      </a:r>
                      <a:r>
                        <a:rPr lang="en-US" b="0" i="0" u="none" dirty="0">
                          <a:solidFill>
                            <a:schemeClr val="tx1"/>
                          </a:solidFill>
                        </a:rPr>
                        <a:t>meanwhile, attempts to account for the limits on rationality in decision making. Of course, as we will see, many managers combine rationality with behavioral processes when making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430021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pic>
        <p:nvPicPr>
          <p:cNvPr id="4" name="Picture 3">
            <a:extLst>
              <a:ext uri="{FF2B5EF4-FFF2-40B4-BE49-F238E27FC236}">
                <a16:creationId xmlns:a16="http://schemas.microsoft.com/office/drawing/2014/main" id="{B66EB718-7156-0F57-19E3-674863C49093}"/>
              </a:ext>
            </a:extLst>
          </p:cNvPr>
          <p:cNvPicPr>
            <a:picLocks noChangeAspect="1"/>
          </p:cNvPicPr>
          <p:nvPr/>
        </p:nvPicPr>
        <p:blipFill>
          <a:blip r:embed="rId8"/>
          <a:stretch>
            <a:fillRect/>
          </a:stretch>
        </p:blipFill>
        <p:spPr>
          <a:xfrm>
            <a:off x="4495800" y="2137494"/>
            <a:ext cx="7420682" cy="3648878"/>
          </a:xfrm>
          <a:prstGeom prst="rect">
            <a:avLst/>
          </a:prstGeom>
        </p:spPr>
      </p:pic>
      <p:sp>
        <p:nvSpPr>
          <p:cNvPr id="6" name="TextBox 5">
            <a:extLst>
              <a:ext uri="{FF2B5EF4-FFF2-40B4-BE49-F238E27FC236}">
                <a16:creationId xmlns:a16="http://schemas.microsoft.com/office/drawing/2014/main" id="{C1C65FAE-50B9-BFF5-C1DF-BC75A900A40F}"/>
              </a:ext>
            </a:extLst>
          </p:cNvPr>
          <p:cNvSpPr txBox="1"/>
          <p:nvPr/>
        </p:nvSpPr>
        <p:spPr>
          <a:xfrm>
            <a:off x="933002" y="2380202"/>
            <a:ext cx="2680252"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1" u="none" strike="noStrike" kern="0" cap="none" spc="0" normalizeH="0" baseline="0" noProof="0" dirty="0">
                <a:ln>
                  <a:noFill/>
                </a:ln>
                <a:solidFill>
                  <a:prstClr val="black"/>
                </a:solidFill>
                <a:effectLst/>
                <a:uLnTx/>
                <a:uFillTx/>
              </a:rPr>
              <a:t>Figure 8.3. The Rational Decision-Making Approach</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The rational model follows a systematic, step-by-step approach from goals to implementation, measurement, and control.</a:t>
            </a:r>
          </a:p>
        </p:txBody>
      </p:sp>
    </p:spTree>
    <p:extLst>
      <p:ext uri="{BB962C8B-B14F-4D97-AF65-F5344CB8AC3E}">
        <p14:creationId xmlns:p14="http://schemas.microsoft.com/office/powerpoint/2010/main" val="18549651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0534FA7C-0415-6C0C-BE83-DF94B1F9DA08}"/>
              </a:ext>
            </a:extLst>
          </p:cNvPr>
          <p:cNvGraphicFramePr>
            <a:graphicFrameLocks noGrp="1"/>
          </p:cNvGraphicFramePr>
          <p:nvPr>
            <p:extLst>
              <p:ext uri="{D42A27DB-BD31-4B8C-83A1-F6EECF244321}">
                <p14:modId xmlns:p14="http://schemas.microsoft.com/office/powerpoint/2010/main" val="3941006107"/>
              </p:ext>
            </p:extLst>
          </p:nvPr>
        </p:nvGraphicFramePr>
        <p:xfrm>
          <a:off x="957468" y="2586770"/>
          <a:ext cx="10962861" cy="1737360"/>
        </p:xfrm>
        <a:graphic>
          <a:graphicData uri="http://schemas.openxmlformats.org/drawingml/2006/table">
            <a:tbl>
              <a:tblPr firstRow="1" bandRow="1"/>
              <a:tblGrid>
                <a:gridCol w="1420874">
                  <a:extLst>
                    <a:ext uri="{9D8B030D-6E8A-4147-A177-3AD203B41FA5}">
                      <a16:colId xmlns:a16="http://schemas.microsoft.com/office/drawing/2014/main" val="2794518856"/>
                    </a:ext>
                  </a:extLst>
                </a:gridCol>
                <a:gridCol w="954198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buFont typeface="+mj-lt"/>
                        <a:buAutoNum type="arabicPeriod"/>
                      </a:pPr>
                      <a:r>
                        <a:rPr lang="en-US" b="1" dirty="0">
                          <a:solidFill>
                            <a:srgbClr val="AF5C23"/>
                          </a:solidFill>
                          <a:effectLst/>
                          <a:latin typeface="Helvetica" panose="020B0604020202020204" pitchFamily="34" charset="0"/>
                        </a:rPr>
                        <a:t>State the Situational Goal</a:t>
                      </a:r>
                    </a:p>
                    <a:p>
                      <a:pPr marL="285750" indent="-285750" algn="l">
                        <a:buFont typeface="Wingdings" panose="05000000000000000000" pitchFamily="2" charset="2"/>
                        <a:buChar char="§"/>
                      </a:pPr>
                      <a:r>
                        <a:rPr lang="en-US" b="1" i="0" u="sng" dirty="0">
                          <a:solidFill>
                            <a:srgbClr val="3F3F3F"/>
                          </a:solidFill>
                          <a:effectLst/>
                          <a:latin typeface="Cordale"/>
                        </a:rPr>
                        <a:t>The rational decision-making process begins with the statement of a situational goal—that is, a goal for a particular situation</a:t>
                      </a:r>
                      <a:r>
                        <a:rPr lang="en-US" b="0" i="0" dirty="0">
                          <a:solidFill>
                            <a:srgbClr val="3F3F3F"/>
                          </a:solidFill>
                          <a:effectLst/>
                          <a:latin typeface="Cordale"/>
                        </a:rPr>
                        <a:t>.</a:t>
                      </a:r>
                    </a:p>
                    <a:p>
                      <a:pPr marL="285750" indent="-285750" algn="l">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The goal of a marketing department,, may be to obtain a certain market share by the end of the year. </a:t>
                      </a:r>
                    </a:p>
                    <a:p>
                      <a:pPr marL="0" indent="0">
                        <a:buFont typeface="+mj-lt"/>
                        <a:buNone/>
                      </a:pPr>
                      <a:endParaRPr lang="en-US" b="0" i="0" dirty="0">
                        <a:solidFill>
                          <a:srgbClr val="3F3F3F"/>
                        </a:solidFill>
                        <a:effectLst/>
                        <a:latin typeface="Cordale"/>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9270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0534FA7C-0415-6C0C-BE83-DF94B1F9DA08}"/>
              </a:ext>
            </a:extLst>
          </p:cNvPr>
          <p:cNvGraphicFramePr>
            <a:graphicFrameLocks noGrp="1"/>
          </p:cNvGraphicFramePr>
          <p:nvPr>
            <p:extLst>
              <p:ext uri="{D42A27DB-BD31-4B8C-83A1-F6EECF244321}">
                <p14:modId xmlns:p14="http://schemas.microsoft.com/office/powerpoint/2010/main" val="80143629"/>
              </p:ext>
            </p:extLst>
          </p:nvPr>
        </p:nvGraphicFramePr>
        <p:xfrm>
          <a:off x="957468" y="2621280"/>
          <a:ext cx="10962861" cy="2560320"/>
        </p:xfrm>
        <a:graphic>
          <a:graphicData uri="http://schemas.openxmlformats.org/drawingml/2006/table">
            <a:tbl>
              <a:tblPr firstRow="1" bandRow="1"/>
              <a:tblGrid>
                <a:gridCol w="1420874">
                  <a:extLst>
                    <a:ext uri="{9D8B030D-6E8A-4147-A177-3AD203B41FA5}">
                      <a16:colId xmlns:a16="http://schemas.microsoft.com/office/drawing/2014/main" val="2794518856"/>
                    </a:ext>
                  </a:extLst>
                </a:gridCol>
                <a:gridCol w="954198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buFont typeface="+mj-lt"/>
                        <a:buNone/>
                      </a:pPr>
                      <a:r>
                        <a:rPr lang="en-US" b="1" dirty="0">
                          <a:solidFill>
                            <a:srgbClr val="AF5C23"/>
                          </a:solidFill>
                          <a:effectLst/>
                          <a:latin typeface="Helvetica" panose="020B0604020202020204" pitchFamily="34" charset="0"/>
                        </a:rPr>
                        <a:t>2. Identify the Problem</a:t>
                      </a:r>
                    </a:p>
                    <a:p>
                      <a:pPr marL="285750" indent="-285750" algn="l">
                        <a:buFont typeface="Wingdings" panose="05000000000000000000" pitchFamily="2" charset="2"/>
                        <a:buChar char="§"/>
                      </a:pPr>
                      <a:r>
                        <a:rPr lang="en-US" b="0" i="0" dirty="0">
                          <a:solidFill>
                            <a:srgbClr val="3F3F3F"/>
                          </a:solidFill>
                          <a:effectLst/>
                          <a:latin typeface="Cordale"/>
                        </a:rPr>
                        <a:t>The purpose of problem identification is to gather information that bears on the goal. </a:t>
                      </a:r>
                    </a:p>
                    <a:p>
                      <a:pPr marL="285750" indent="-285750" algn="l">
                        <a:buFont typeface="Wingdings" panose="05000000000000000000" pitchFamily="2" charset="2"/>
                        <a:buChar char="§"/>
                      </a:pPr>
                      <a:r>
                        <a:rPr lang="en-US" b="0" i="0" dirty="0">
                          <a:solidFill>
                            <a:srgbClr val="3F3F3F"/>
                          </a:solidFill>
                          <a:effectLst/>
                          <a:latin typeface="Cordale"/>
                        </a:rPr>
                        <a:t>If there is a </a:t>
                      </a:r>
                      <a:r>
                        <a:rPr lang="en-US" b="1" i="0" dirty="0">
                          <a:solidFill>
                            <a:srgbClr val="3F3F3F"/>
                          </a:solidFill>
                          <a:effectLst/>
                          <a:latin typeface="Cordale"/>
                        </a:rPr>
                        <a:t>discrepancy between the goal and the actual state</a:t>
                      </a:r>
                      <a:r>
                        <a:rPr lang="en-US" b="0" i="0" dirty="0">
                          <a:solidFill>
                            <a:srgbClr val="3F3F3F"/>
                          </a:solidFill>
                          <a:effectLst/>
                          <a:latin typeface="Cordale"/>
                        </a:rPr>
                        <a:t>, action may be needed. In </a:t>
                      </a:r>
                      <a:r>
                        <a:rPr lang="en-US" b="0" i="0" dirty="0">
                          <a:solidFill>
                            <a:srgbClr val="C00000"/>
                          </a:solidFill>
                          <a:effectLst/>
                          <a:latin typeface="Cordale"/>
                        </a:rPr>
                        <a:t>the marketing example</a:t>
                      </a:r>
                      <a:r>
                        <a:rPr lang="en-US" b="0" i="0" dirty="0">
                          <a:solidFill>
                            <a:srgbClr val="3F3F3F"/>
                          </a:solidFill>
                          <a:effectLst/>
                          <a:latin typeface="Cordale"/>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b="0" i="0" dirty="0">
                          <a:solidFill>
                            <a:srgbClr val="3F3F3F"/>
                          </a:solidFill>
                          <a:effectLst/>
                          <a:latin typeface="Cordale"/>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b="0" i="0" dirty="0">
                          <a:solidFill>
                            <a:srgbClr val="3F3F3F"/>
                          </a:solidFill>
                          <a:effectLst/>
                          <a:latin typeface="Cordale"/>
                        </a:rPr>
                        <a:t>Inaccurate information can lead to an unnecessary decision or to no decision when one is required.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746787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1B9D6035-0ACB-DFA1-F0A9-683B294BD453}"/>
              </a:ext>
            </a:extLst>
          </p:cNvPr>
          <p:cNvGraphicFramePr>
            <a:graphicFrameLocks noGrp="1"/>
          </p:cNvGraphicFramePr>
          <p:nvPr>
            <p:extLst>
              <p:ext uri="{D42A27DB-BD31-4B8C-83A1-F6EECF244321}">
                <p14:modId xmlns:p14="http://schemas.microsoft.com/office/powerpoint/2010/main" val="732039485"/>
              </p:ext>
            </p:extLst>
          </p:nvPr>
        </p:nvGraphicFramePr>
        <p:xfrm>
          <a:off x="1011615" y="2176995"/>
          <a:ext cx="10810461" cy="3657600"/>
        </p:xfrm>
        <a:graphic>
          <a:graphicData uri="http://schemas.openxmlformats.org/drawingml/2006/table">
            <a:tbl>
              <a:tblPr firstRow="1" bandRow="1"/>
              <a:tblGrid>
                <a:gridCol w="1543256">
                  <a:extLst>
                    <a:ext uri="{9D8B030D-6E8A-4147-A177-3AD203B41FA5}">
                      <a16:colId xmlns:a16="http://schemas.microsoft.com/office/drawing/2014/main" val="2794518856"/>
                    </a:ext>
                  </a:extLst>
                </a:gridCol>
                <a:gridCol w="926720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3. Determine the Decision Type</a:t>
                      </a:r>
                    </a:p>
                    <a:p>
                      <a:pPr marL="285750" indent="-285750" algn="just">
                        <a:buFont typeface="Wingdings" panose="05000000000000000000" pitchFamily="2" charset="2"/>
                        <a:buChar char="§"/>
                      </a:pPr>
                      <a:r>
                        <a:rPr lang="en-US" b="0" i="0" dirty="0">
                          <a:solidFill>
                            <a:srgbClr val="3F3F3F"/>
                          </a:solidFill>
                          <a:effectLst/>
                          <a:latin typeface="Cordale"/>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b="0" i="0" dirty="0">
                          <a:solidFill>
                            <a:srgbClr val="3F3F3F"/>
                          </a:solidFill>
                          <a:effectLst/>
                          <a:latin typeface="Cordale"/>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b="0" i="0" dirty="0">
                          <a:solidFill>
                            <a:srgbClr val="3F3F3F"/>
                          </a:solidFill>
                          <a:effectLst/>
                          <a:latin typeface="Cordale"/>
                        </a:rPr>
                        <a:t> A </a:t>
                      </a:r>
                      <a:r>
                        <a:rPr lang="en-US" b="0" i="0" dirty="0">
                          <a:solidFill>
                            <a:srgbClr val="C00000"/>
                          </a:solidFill>
                          <a:effectLst/>
                          <a:latin typeface="Cordale"/>
                        </a:rPr>
                        <a:t>programmed marketing decision </a:t>
                      </a:r>
                      <a:r>
                        <a:rPr lang="en-US" b="0" i="0" dirty="0">
                          <a:solidFill>
                            <a:srgbClr val="3F3F3F"/>
                          </a:solidFill>
                          <a:effectLst/>
                          <a:latin typeface="Cordale"/>
                        </a:rPr>
                        <a:t>may be called for if analysis reveals that competitors are outspending the company on print advertising.</a:t>
                      </a:r>
                    </a:p>
                    <a:p>
                      <a:pPr marL="285750" indent="-285750" algn="just">
                        <a:buFont typeface="Wingdings" panose="05000000000000000000" pitchFamily="2" charset="2"/>
                        <a:buChar char="§"/>
                      </a:pPr>
                      <a:r>
                        <a:rPr lang="en-US" b="0" i="0" dirty="0">
                          <a:solidFill>
                            <a:srgbClr val="3F3F3F"/>
                          </a:solidFill>
                          <a:effectLst/>
                          <a:latin typeface="Cordale"/>
                        </a:rPr>
                        <a:t> Because creating print advertising and buying space for it are well-established functions of the marketing group, the problem requires only a programmed decision.</a:t>
                      </a:r>
                    </a:p>
                    <a:p>
                      <a:pPr marL="285750" indent="-285750" algn="just">
                        <a:buFont typeface="Wingdings" panose="05000000000000000000" pitchFamily="2" charset="2"/>
                        <a:buChar char="§"/>
                      </a:pPr>
                      <a:r>
                        <a:rPr lang="en-US" b="0" i="0" dirty="0">
                          <a:solidFill>
                            <a:srgbClr val="3F3F3F"/>
                          </a:solidFill>
                          <a:effectLst/>
                          <a:latin typeface="Cordale"/>
                        </a:rPr>
                        <a:t>Although it may seem simple to diagnose a situation as programmed, apply a decision rule, and arrive at a solution, mistakes can still occur. Choosing the </a:t>
                      </a:r>
                      <a:r>
                        <a:rPr lang="en-US" b="1" i="0" dirty="0">
                          <a:solidFill>
                            <a:srgbClr val="3F3F3F"/>
                          </a:solidFill>
                          <a:effectLst/>
                          <a:latin typeface="Cordale"/>
                        </a:rPr>
                        <a:t>wrong decision rule or assuming the problem calls for a programmed decision </a:t>
                      </a:r>
                      <a:r>
                        <a:rPr lang="en-US" b="0" i="0" dirty="0">
                          <a:solidFill>
                            <a:srgbClr val="3F3F3F"/>
                          </a:solidFill>
                          <a:effectLst/>
                          <a:latin typeface="Cordale"/>
                        </a:rPr>
                        <a:t>when a nonprogrammed decision actually is required can result in poor decisions.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97487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B109FB05-AF17-8168-4FBA-0CFEB28C12EB}"/>
              </a:ext>
            </a:extLst>
          </p:cNvPr>
          <p:cNvGraphicFramePr>
            <a:graphicFrameLocks noGrp="1"/>
          </p:cNvGraphicFramePr>
          <p:nvPr>
            <p:extLst>
              <p:ext uri="{D42A27DB-BD31-4B8C-83A1-F6EECF244321}">
                <p14:modId xmlns:p14="http://schemas.microsoft.com/office/powerpoint/2010/main" val="4238744521"/>
              </p:ext>
            </p:extLst>
          </p:nvPr>
        </p:nvGraphicFramePr>
        <p:xfrm>
          <a:off x="1364043" y="2421731"/>
          <a:ext cx="10079296" cy="3108960"/>
        </p:xfrm>
        <a:graphic>
          <a:graphicData uri="http://schemas.openxmlformats.org/drawingml/2006/table">
            <a:tbl>
              <a:tblPr firstRow="1" bandRow="1"/>
              <a:tblGrid>
                <a:gridCol w="1200339">
                  <a:extLst>
                    <a:ext uri="{9D8B030D-6E8A-4147-A177-3AD203B41FA5}">
                      <a16:colId xmlns:a16="http://schemas.microsoft.com/office/drawing/2014/main" val="2794518856"/>
                    </a:ext>
                  </a:extLst>
                </a:gridCol>
                <a:gridCol w="8878957">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4- Generate Alternatives</a:t>
                      </a:r>
                    </a:p>
                    <a:p>
                      <a:pPr marL="285750" indent="-285750" algn="just">
                        <a:buFont typeface="Wingdings" panose="05000000000000000000" pitchFamily="2" charset="2"/>
                        <a:buChar char="§"/>
                      </a:pPr>
                      <a:r>
                        <a:rPr lang="en-US" b="0" i="0" dirty="0">
                          <a:solidFill>
                            <a:srgbClr val="3F3F3F"/>
                          </a:solidFill>
                          <a:effectLst/>
                          <a:latin typeface="Cordale"/>
                        </a:rPr>
                        <a:t>The next step in making a nonprogrammed decision is to generate alternatives. </a:t>
                      </a:r>
                    </a:p>
                    <a:p>
                      <a:pPr marL="285750" indent="-285750" algn="just">
                        <a:buFont typeface="Wingdings" panose="05000000000000000000" pitchFamily="2" charset="2"/>
                        <a:buChar char="§"/>
                      </a:pPr>
                      <a:r>
                        <a:rPr lang="en-US" b="0" i="0" dirty="0">
                          <a:solidFill>
                            <a:srgbClr val="3F3F3F"/>
                          </a:solidFill>
                          <a:effectLst/>
                          <a:latin typeface="Cordale"/>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b="0" i="0" dirty="0">
                          <a:solidFill>
                            <a:srgbClr val="3F3F3F"/>
                          </a:solidFill>
                          <a:effectLst/>
                          <a:latin typeface="Cordale"/>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b="0" i="0" dirty="0">
                          <a:solidFill>
                            <a:srgbClr val="3F3F3F"/>
                          </a:solidFill>
                          <a:effectLst/>
                          <a:latin typeface="Cordale"/>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they may seek information from other people such as peers, subordinates, and supervisors. Decision makers may analyze the symptoms of the problem for clues or fall back on intuition or judgment to develop alternative solutions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78235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2D1EBEBB-FA9B-F27F-23DB-78D513570BD0}"/>
              </a:ext>
            </a:extLst>
          </p:cNvPr>
          <p:cNvGraphicFramePr>
            <a:graphicFrameLocks noGrp="1"/>
          </p:cNvGraphicFramePr>
          <p:nvPr>
            <p:extLst>
              <p:ext uri="{D42A27DB-BD31-4B8C-83A1-F6EECF244321}">
                <p14:modId xmlns:p14="http://schemas.microsoft.com/office/powerpoint/2010/main" val="1446619953"/>
              </p:ext>
            </p:extLst>
          </p:nvPr>
        </p:nvGraphicFramePr>
        <p:xfrm>
          <a:off x="1101649" y="2328793"/>
          <a:ext cx="10734261" cy="3352800"/>
        </p:xfrm>
        <a:graphic>
          <a:graphicData uri="http://schemas.openxmlformats.org/drawingml/2006/table">
            <a:tbl>
              <a:tblPr firstRow="1" bandRow="1"/>
              <a:tblGrid>
                <a:gridCol w="1278338">
                  <a:extLst>
                    <a:ext uri="{9D8B030D-6E8A-4147-A177-3AD203B41FA5}">
                      <a16:colId xmlns:a16="http://schemas.microsoft.com/office/drawing/2014/main" val="2794518856"/>
                    </a:ext>
                  </a:extLst>
                </a:gridCol>
                <a:gridCol w="945592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5- Evaluate Alternatives</a:t>
                      </a:r>
                    </a:p>
                    <a:p>
                      <a:pPr marL="285750" indent="-285750" algn="just">
                        <a:buFont typeface="Wingdings" panose="05000000000000000000" pitchFamily="2" charset="2"/>
                        <a:buChar char="§"/>
                      </a:pPr>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Evaluation involves assessing all possible alternatives in terms of predetermined decision criteria. </a:t>
                      </a:r>
                    </a:p>
                    <a:p>
                      <a:pPr marL="285750" indent="-285750" algn="just">
                        <a:buFont typeface="Wingdings" panose="05000000000000000000" pitchFamily="2" charset="2"/>
                        <a:buChar char="§"/>
                      </a:pPr>
                      <a:endParaRPr lang="en-US" sz="800"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sz="800"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The evaluation process usually includes:</a:t>
                      </a:r>
                    </a:p>
                    <a:p>
                      <a:pPr marL="342900" indent="-342900" algn="just">
                        <a:buFont typeface="+mj-lt"/>
                        <a:buAutoNum type="arabicPeriod"/>
                      </a:pPr>
                      <a:r>
                        <a:rPr lang="en-US" b="0" i="0" dirty="0">
                          <a:solidFill>
                            <a:srgbClr val="3F3F3F"/>
                          </a:solidFill>
                          <a:effectLst/>
                          <a:latin typeface="Cordale"/>
                        </a:rPr>
                        <a:t>describing the anticipated outcomes (benefits) of each alternative,</a:t>
                      </a:r>
                    </a:p>
                    <a:p>
                      <a:pPr marL="342900" indent="-342900" algn="just">
                        <a:buFont typeface="+mj-lt"/>
                        <a:buAutoNum type="arabicPeriod"/>
                      </a:pPr>
                      <a:r>
                        <a:rPr lang="en-US" b="0" i="0" dirty="0">
                          <a:solidFill>
                            <a:srgbClr val="3F3F3F"/>
                          </a:solidFill>
                          <a:effectLst/>
                          <a:latin typeface="Cordale"/>
                        </a:rPr>
                        <a:t>evaluating the anticipated costs of each alternative, and</a:t>
                      </a:r>
                    </a:p>
                    <a:p>
                      <a:pPr marL="342900" indent="-342900" algn="just">
                        <a:buFont typeface="+mj-lt"/>
                        <a:buAutoNum type="arabicPeriod"/>
                      </a:pPr>
                      <a:r>
                        <a:rPr lang="en-US" b="0" i="0" dirty="0">
                          <a:solidFill>
                            <a:srgbClr val="3F3F3F"/>
                          </a:solidFill>
                          <a:effectLst/>
                          <a:latin typeface="Cordale"/>
                        </a:rPr>
                        <a:t>estimating the uncertainties and risks associated with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09626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EACA951E-32C7-2896-4985-C6C9C7F27D2E}"/>
              </a:ext>
            </a:extLst>
          </p:cNvPr>
          <p:cNvGraphicFramePr>
            <a:graphicFrameLocks noGrp="1"/>
          </p:cNvGraphicFramePr>
          <p:nvPr>
            <p:extLst>
              <p:ext uri="{D42A27DB-BD31-4B8C-83A1-F6EECF244321}">
                <p14:modId xmlns:p14="http://schemas.microsoft.com/office/powerpoint/2010/main" val="1266382607"/>
              </p:ext>
            </p:extLst>
          </p:nvPr>
        </p:nvGraphicFramePr>
        <p:xfrm>
          <a:off x="1436955" y="2185937"/>
          <a:ext cx="10079296" cy="3383280"/>
        </p:xfrm>
        <a:graphic>
          <a:graphicData uri="http://schemas.openxmlformats.org/drawingml/2006/table">
            <a:tbl>
              <a:tblPr firstRow="1" bandRow="1"/>
              <a:tblGrid>
                <a:gridCol w="1306357">
                  <a:extLst>
                    <a:ext uri="{9D8B030D-6E8A-4147-A177-3AD203B41FA5}">
                      <a16:colId xmlns:a16="http://schemas.microsoft.com/office/drawing/2014/main" val="2794518856"/>
                    </a:ext>
                  </a:extLst>
                </a:gridCol>
                <a:gridCol w="8772939">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State the Situational Goal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rgbClr val="AF5C23"/>
                          </a:solidFill>
                          <a:effectLst/>
                          <a:latin typeface="Helvetica" panose="020B0604020202020204" pitchFamily="34" charset="0"/>
                        </a:rPr>
                        <a:t>6- Choose an Alternative</a:t>
                      </a:r>
                    </a:p>
                    <a:p>
                      <a:endParaRPr lang="en-US" b="1" dirty="0">
                        <a:solidFill>
                          <a:srgbClr val="AF5C23"/>
                        </a:solidFill>
                        <a:effectLst/>
                        <a:latin typeface="Helvetica" panose="020B0604020202020204" pitchFamily="34" charset="0"/>
                      </a:endParaRPr>
                    </a:p>
                    <a:p>
                      <a:pPr marL="285750" indent="-285750" algn="l">
                        <a:buFont typeface="Wingdings" panose="05000000000000000000" pitchFamily="2" charset="2"/>
                        <a:buChar char="§"/>
                      </a:pPr>
                      <a:r>
                        <a:rPr lang="en-US" b="0" i="0" dirty="0">
                          <a:solidFill>
                            <a:srgbClr val="3F3F3F"/>
                          </a:solidFill>
                          <a:effectLst/>
                          <a:latin typeface="Cordale"/>
                        </a:rPr>
                        <a:t>Choosing an alternative is usually the most crucial step in the decision-making process.</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Following the rational approach, the manager could choose the alternative with the largest expected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54192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A7F7DC8E-1F68-45F9-CAF7-34F5F726C574}"/>
              </a:ext>
            </a:extLst>
          </p:cNvPr>
          <p:cNvGraphicFramePr>
            <a:graphicFrameLocks noGrp="1"/>
          </p:cNvGraphicFramePr>
          <p:nvPr>
            <p:extLst>
              <p:ext uri="{D42A27DB-BD31-4B8C-83A1-F6EECF244321}">
                <p14:modId xmlns:p14="http://schemas.microsoft.com/office/powerpoint/2010/main" val="2682870587"/>
              </p:ext>
            </p:extLst>
          </p:nvPr>
        </p:nvGraphicFramePr>
        <p:xfrm>
          <a:off x="935961" y="2157330"/>
          <a:ext cx="11005875" cy="3657600"/>
        </p:xfrm>
        <a:graphic>
          <a:graphicData uri="http://schemas.openxmlformats.org/drawingml/2006/table">
            <a:tbl>
              <a:tblPr firstRow="1" bandRow="1"/>
              <a:tblGrid>
                <a:gridCol w="1657976">
                  <a:extLst>
                    <a:ext uri="{9D8B030D-6E8A-4147-A177-3AD203B41FA5}">
                      <a16:colId xmlns:a16="http://schemas.microsoft.com/office/drawing/2014/main" val="2794518856"/>
                    </a:ext>
                  </a:extLst>
                </a:gridCol>
                <a:gridCol w="9347899">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Steps in Rational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6- Choose an Alternative</a:t>
                      </a:r>
                    </a:p>
                    <a:p>
                      <a:pPr algn="just"/>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An important part of the choice phase is the consideration of </a:t>
                      </a:r>
                      <a:r>
                        <a:rPr lang="en-US" b="1" i="0" dirty="0">
                          <a:solidFill>
                            <a:srgbClr val="006298"/>
                          </a:solidFill>
                          <a:effectLst/>
                          <a:latin typeface="Cordale"/>
                        </a:rPr>
                        <a:t>contingency plans</a:t>
                      </a:r>
                      <a:r>
                        <a:rPr lang="en-US" b="0" i="0" dirty="0">
                          <a:solidFill>
                            <a:srgbClr val="3F3F3F"/>
                          </a:solidFill>
                          <a:effectLst/>
                          <a:latin typeface="Cordale"/>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484281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5D82F63E-8778-3C37-52EA-214BEF8420C1}"/>
              </a:ext>
            </a:extLst>
          </p:cNvPr>
          <p:cNvGraphicFramePr>
            <a:graphicFrameLocks noGrp="1"/>
          </p:cNvGraphicFramePr>
          <p:nvPr>
            <p:extLst>
              <p:ext uri="{D42A27DB-BD31-4B8C-83A1-F6EECF244321}">
                <p14:modId xmlns:p14="http://schemas.microsoft.com/office/powerpoint/2010/main" val="2154778418"/>
              </p:ext>
            </p:extLst>
          </p:nvPr>
        </p:nvGraphicFramePr>
        <p:xfrm>
          <a:off x="861673" y="2147411"/>
          <a:ext cx="10962861" cy="3657600"/>
        </p:xfrm>
        <a:graphic>
          <a:graphicData uri="http://schemas.openxmlformats.org/drawingml/2006/table">
            <a:tbl>
              <a:tblPr firstRow="1" bandRow="1"/>
              <a:tblGrid>
                <a:gridCol w="1651496">
                  <a:extLst>
                    <a:ext uri="{9D8B030D-6E8A-4147-A177-3AD203B41FA5}">
                      <a16:colId xmlns:a16="http://schemas.microsoft.com/office/drawing/2014/main" val="2794518856"/>
                    </a:ext>
                  </a:extLst>
                </a:gridCol>
                <a:gridCol w="931136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Steps in Rational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7- Implement the Plan</a:t>
                      </a:r>
                    </a:p>
                    <a:p>
                      <a:pPr marL="285750" indent="-285750" algn="just">
                        <a:buFont typeface="Wingdings" panose="05000000000000000000" pitchFamily="2" charset="2"/>
                        <a:buChar char="§"/>
                      </a:pPr>
                      <a:r>
                        <a:rPr lang="en-US" b="0" i="0" dirty="0">
                          <a:solidFill>
                            <a:srgbClr val="3F3F3F"/>
                          </a:solidFill>
                          <a:effectLst/>
                          <a:latin typeface="Cordale"/>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b="0" i="0" dirty="0">
                          <a:solidFill>
                            <a:srgbClr val="3F3F3F"/>
                          </a:solidFill>
                          <a:effectLst/>
                          <a:latin typeface="Cordale"/>
                        </a:rPr>
                        <a:t> To succeed, implementation requires the proper use of resources and good management skills. Following the decision to promote the new PlayStation game heavily,</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0" i="0" dirty="0">
                          <a:solidFill>
                            <a:srgbClr val="FF0000"/>
                          </a:solidFill>
                          <a:effectLst/>
                          <a:latin typeface="Cordale"/>
                        </a:rPr>
                        <a:t>for example, </a:t>
                      </a:r>
                      <a:r>
                        <a:rPr lang="en-US" b="0" i="0" dirty="0">
                          <a:solidFill>
                            <a:srgbClr val="3F3F3F"/>
                          </a:solidFill>
                          <a:effectLst/>
                          <a:latin typeface="Cordale"/>
                        </a:rPr>
                        <a:t>the marketing manager must implement the decision by assigning the project to a work group or task force. </a:t>
                      </a:r>
                    </a:p>
                    <a:p>
                      <a:pPr marL="285750" indent="-285750" algn="just">
                        <a:buFont typeface="Wingdings" panose="05000000000000000000" pitchFamily="2" charset="2"/>
                        <a:buChar char="§"/>
                      </a:pPr>
                      <a:r>
                        <a:rPr lang="en-US" b="0" i="0" dirty="0">
                          <a:solidFill>
                            <a:srgbClr val="3F3F3F"/>
                          </a:solidFill>
                          <a:effectLst/>
                          <a:latin typeface="Cordale"/>
                        </a:rPr>
                        <a:t>The success of this team depends on the leadership, the reward structure, the communications system, and group dynamics. Sometimes the decision maker begins to doubt a choice already made This doubt is called </a:t>
                      </a:r>
                      <a:r>
                        <a:rPr lang="en-US" b="1" i="0" dirty="0">
                          <a:solidFill>
                            <a:srgbClr val="006298"/>
                          </a:solidFill>
                          <a:effectLst/>
                          <a:latin typeface="Cordale"/>
                        </a:rPr>
                        <a:t>post-decision dissonance</a:t>
                      </a:r>
                      <a:r>
                        <a:rPr lang="en-US" b="0" i="0" dirty="0">
                          <a:solidFill>
                            <a:srgbClr val="3F3F3F"/>
                          </a:solidFill>
                          <a:effectLst/>
                          <a:latin typeface="Cordale"/>
                        </a:rPr>
                        <a:t>, closely related to cognitive dissonance To reduce the tension created by the dissonance, the decision maker may seek to rationalize the decision further with new information.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25886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pic>
        <p:nvPicPr>
          <p:cNvPr id="4" name="Picture 3">
            <a:extLst>
              <a:ext uri="{FF2B5EF4-FFF2-40B4-BE49-F238E27FC236}">
                <a16:creationId xmlns:a16="http://schemas.microsoft.com/office/drawing/2014/main" id="{28D4AD77-E7EF-73B6-1609-252853D77398}"/>
              </a:ext>
            </a:extLst>
          </p:cNvPr>
          <p:cNvPicPr>
            <a:picLocks noChangeAspect="1"/>
          </p:cNvPicPr>
          <p:nvPr/>
        </p:nvPicPr>
        <p:blipFill>
          <a:blip r:embed="rId8"/>
          <a:stretch>
            <a:fillRect/>
          </a:stretch>
        </p:blipFill>
        <p:spPr>
          <a:xfrm>
            <a:off x="6304033" y="1828426"/>
            <a:ext cx="5457411" cy="3908011"/>
          </a:xfrm>
          <a:prstGeom prst="rect">
            <a:avLst/>
          </a:prstGeom>
        </p:spPr>
      </p:pic>
      <p:sp>
        <p:nvSpPr>
          <p:cNvPr id="6" name="TextBox 5">
            <a:extLst>
              <a:ext uri="{FF2B5EF4-FFF2-40B4-BE49-F238E27FC236}">
                <a16:creationId xmlns:a16="http://schemas.microsoft.com/office/drawing/2014/main" id="{B1F9E3E6-52C4-658F-4F0D-C6B5D987B9A9}"/>
              </a:ext>
            </a:extLst>
          </p:cNvPr>
          <p:cNvSpPr txBox="1"/>
          <p:nvPr/>
        </p:nvSpPr>
        <p:spPr>
          <a:xfrm>
            <a:off x="1503104" y="2329033"/>
            <a:ext cx="4592896" cy="258532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13443112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9ACA7D61-366C-4027-35A9-99A81DFF0B7D}"/>
              </a:ext>
            </a:extLst>
          </p:cNvPr>
          <p:cNvGraphicFramePr>
            <a:graphicFrameLocks noGrp="1"/>
          </p:cNvGraphicFramePr>
          <p:nvPr>
            <p:extLst>
              <p:ext uri="{D42A27DB-BD31-4B8C-83A1-F6EECF244321}">
                <p14:modId xmlns:p14="http://schemas.microsoft.com/office/powerpoint/2010/main" val="1236976968"/>
              </p:ext>
            </p:extLst>
          </p:nvPr>
        </p:nvGraphicFramePr>
        <p:xfrm>
          <a:off x="1364043" y="2229254"/>
          <a:ext cx="10079297" cy="338328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Steps in Rational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rgbClr val="AF5C23"/>
                          </a:solidFill>
                          <a:effectLst/>
                          <a:latin typeface="Helvetica" panose="020B0604020202020204" pitchFamily="34" charset="0"/>
                        </a:rPr>
                        <a:t>8- Control: Measure and Adjust</a:t>
                      </a:r>
                    </a:p>
                    <a:p>
                      <a:pPr marL="285750" indent="-285750" algn="l">
                        <a:buFont typeface="Wingdings" panose="05000000000000000000" pitchFamily="2" charset="2"/>
                        <a:buChar char="§"/>
                      </a:pPr>
                      <a:r>
                        <a:rPr lang="en-US" b="0" i="0" dirty="0">
                          <a:solidFill>
                            <a:srgbClr val="3F3F3F"/>
                          </a:solidFill>
                          <a:effectLst/>
                          <a:latin typeface="Cordale"/>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The decision maker, unsatisfied with the previous decision, may modify the subsequent decision-making process to avoid another mistake. Changes can be made in any part of the process, as </a:t>
                      </a:r>
                      <a:r>
                        <a:rPr lang="en-US" b="1" i="0" dirty="0">
                          <a:solidFill>
                            <a:srgbClr val="575757"/>
                          </a:solidFill>
                          <a:effectLst/>
                          <a:latin typeface="Open-sans"/>
                        </a:rPr>
                        <a:t>Figure 8.3</a:t>
                      </a:r>
                      <a:r>
                        <a:rPr lang="en-US" b="0" i="0" dirty="0">
                          <a:solidFill>
                            <a:srgbClr val="3F3F3F"/>
                          </a:solidFill>
                          <a:effectLst/>
                          <a:latin typeface="Cordale"/>
                        </a:rPr>
                        <a:t> illustrates by the arrows leading from the control step to each of the other steps. Decision making therefore is a dynamic, self-correcting, and ongoing process in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593978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Steps in Rational Decision Making</a:t>
            </a:r>
          </a:p>
        </p:txBody>
      </p:sp>
      <p:graphicFrame>
        <p:nvGraphicFramePr>
          <p:cNvPr id="4" name="Table 9">
            <a:extLst>
              <a:ext uri="{FF2B5EF4-FFF2-40B4-BE49-F238E27FC236}">
                <a16:creationId xmlns:a16="http://schemas.microsoft.com/office/drawing/2014/main" id="{99DFF544-4BAF-D36A-454D-F7296B03F3B0}"/>
              </a:ext>
            </a:extLst>
          </p:cNvPr>
          <p:cNvGraphicFramePr>
            <a:graphicFrameLocks noGrp="1"/>
          </p:cNvGraphicFramePr>
          <p:nvPr>
            <p:extLst>
              <p:ext uri="{D42A27DB-BD31-4B8C-83A1-F6EECF244321}">
                <p14:modId xmlns:p14="http://schemas.microsoft.com/office/powerpoint/2010/main" val="3048523944"/>
              </p:ext>
            </p:extLst>
          </p:nvPr>
        </p:nvGraphicFramePr>
        <p:xfrm>
          <a:off x="1069694" y="2229254"/>
          <a:ext cx="10548729" cy="3383280"/>
        </p:xfrm>
        <a:graphic>
          <a:graphicData uri="http://schemas.openxmlformats.org/drawingml/2006/table">
            <a:tbl>
              <a:tblPr firstRow="1" bandRow="1"/>
              <a:tblGrid>
                <a:gridCol w="1589109">
                  <a:extLst>
                    <a:ext uri="{9D8B030D-6E8A-4147-A177-3AD203B41FA5}">
                      <a16:colId xmlns:a16="http://schemas.microsoft.com/office/drawing/2014/main" val="2794518856"/>
                    </a:ext>
                  </a:extLst>
                </a:gridCol>
                <a:gridCol w="8959620">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Steps in Rational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rgbClr val="AF5C23"/>
                          </a:solidFill>
                          <a:effectLst/>
                          <a:latin typeface="Helvetica" panose="020B0604020202020204" pitchFamily="34" charset="0"/>
                        </a:rPr>
                        <a:t>Strengths and Weaknesses of the Rational Approach</a:t>
                      </a:r>
                    </a:p>
                    <a:p>
                      <a:pPr marL="285750" indent="-285750" algn="just">
                        <a:buFont typeface="Wingdings" panose="05000000000000000000" pitchFamily="2" charset="2"/>
                        <a:buChar char="§"/>
                      </a:pPr>
                      <a:r>
                        <a:rPr lang="en-US" b="0" i="0" dirty="0">
                          <a:solidFill>
                            <a:srgbClr val="3F3F3F"/>
                          </a:solidFill>
                          <a:effectLst/>
                          <a:latin typeface="Cordale"/>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b="0" i="0" dirty="0">
                          <a:solidFill>
                            <a:srgbClr val="3F3F3F"/>
                          </a:solidFill>
                          <a:effectLst/>
                          <a:latin typeface="Cordale"/>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b="0" i="0" dirty="0">
                          <a:solidFill>
                            <a:srgbClr val="3F3F3F"/>
                          </a:solidFill>
                          <a:effectLst/>
                          <a:latin typeface="Cordale"/>
                        </a:rPr>
                        <a:t>Finally, because they cannot predict the future, it is unlikely that decision makers will know all possible outcomes of each alternative.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563148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Evidence-Based Decision Making</a:t>
            </a:r>
          </a:p>
        </p:txBody>
      </p:sp>
      <p:graphicFrame>
        <p:nvGraphicFramePr>
          <p:cNvPr id="4" name="Table 9">
            <a:extLst>
              <a:ext uri="{FF2B5EF4-FFF2-40B4-BE49-F238E27FC236}">
                <a16:creationId xmlns:a16="http://schemas.microsoft.com/office/drawing/2014/main" id="{83F1E322-52B5-147E-2027-6B2C4A4DFB23}"/>
              </a:ext>
            </a:extLst>
          </p:cNvPr>
          <p:cNvGraphicFramePr>
            <a:graphicFrameLocks noGrp="1"/>
          </p:cNvGraphicFramePr>
          <p:nvPr>
            <p:extLst>
              <p:ext uri="{D42A27DB-BD31-4B8C-83A1-F6EECF244321}">
                <p14:modId xmlns:p14="http://schemas.microsoft.com/office/powerpoint/2010/main" val="758267107"/>
              </p:ext>
            </p:extLst>
          </p:nvPr>
        </p:nvGraphicFramePr>
        <p:xfrm>
          <a:off x="1399250" y="2294380"/>
          <a:ext cx="10079297" cy="256032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Evidence-Based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b="0" i="0" dirty="0">
                          <a:solidFill>
                            <a:srgbClr val="3F3F3F"/>
                          </a:solidFill>
                          <a:effectLst/>
                          <a:latin typeface="Cordale"/>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b="1" i="0" u="none" strike="noStrike" dirty="0">
                        <a:solidFill>
                          <a:srgbClr val="006298"/>
                        </a:solidFill>
                        <a:effectLst/>
                        <a:latin typeface="DroidSerif"/>
                      </a:endParaRPr>
                    </a:p>
                    <a:p>
                      <a:pPr marL="285750" indent="-285750" algn="l">
                        <a:buFont typeface="Wingdings" panose="05000000000000000000" pitchFamily="2" charset="2"/>
                        <a:buChar char="§"/>
                      </a:pPr>
                      <a:r>
                        <a:rPr lang="en-US" b="0" i="0" dirty="0">
                          <a:solidFill>
                            <a:srgbClr val="3F3F3F"/>
                          </a:solidFill>
                          <a:effectLst/>
                          <a:latin typeface="Cordale"/>
                        </a:rPr>
                        <a:t>This new focus has been called evidence-based management.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is defined as the commitment to identify and utilize the best theory and data available to make decisions. Advocates of this approach encourage the use of five basic “</a:t>
                      </a:r>
                      <a:r>
                        <a:rPr lang="en-US" b="1" i="0" u="sng" dirty="0">
                          <a:solidFill>
                            <a:srgbClr val="3F3F3F"/>
                          </a:solidFill>
                          <a:effectLst/>
                          <a:latin typeface="Cordale"/>
                        </a:rPr>
                        <a:t>principles</a:t>
                      </a:r>
                      <a:r>
                        <a:rPr lang="en-US" b="0" i="0" dirty="0">
                          <a:solidFill>
                            <a:srgbClr val="3F3F3F"/>
                          </a:solidFill>
                          <a:effectLst/>
                          <a:latin typeface="Cordale"/>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1166817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Evidence-Based Decision Making</a:t>
            </a:r>
          </a:p>
        </p:txBody>
      </p:sp>
      <p:graphicFrame>
        <p:nvGraphicFramePr>
          <p:cNvPr id="4" name="Table 9">
            <a:extLst>
              <a:ext uri="{FF2B5EF4-FFF2-40B4-BE49-F238E27FC236}">
                <a16:creationId xmlns:a16="http://schemas.microsoft.com/office/drawing/2014/main" id="{379626B4-2E17-F570-E32F-AA08F92E5CE6}"/>
              </a:ext>
            </a:extLst>
          </p:cNvPr>
          <p:cNvGraphicFramePr>
            <a:graphicFrameLocks noGrp="1"/>
          </p:cNvGraphicFramePr>
          <p:nvPr>
            <p:extLst>
              <p:ext uri="{D42A27DB-BD31-4B8C-83A1-F6EECF244321}">
                <p14:modId xmlns:p14="http://schemas.microsoft.com/office/powerpoint/2010/main" val="3646340596"/>
              </p:ext>
            </p:extLst>
          </p:nvPr>
        </p:nvGraphicFramePr>
        <p:xfrm>
          <a:off x="1399250" y="2263667"/>
          <a:ext cx="10079297" cy="338328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Evidence-Based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principles:</a:t>
                      </a:r>
                    </a:p>
                    <a:p>
                      <a:pPr marL="285750" indent="-285750" algn="l">
                        <a:buFont typeface="Wingdings" panose="05000000000000000000" pitchFamily="2" charset="2"/>
                        <a:buChar char="§"/>
                      </a:pPr>
                      <a:endParaRPr lang="en-US" b="0" i="0" dirty="0">
                        <a:solidFill>
                          <a:srgbClr val="3F3F3F"/>
                        </a:solidFill>
                        <a:effectLst/>
                        <a:latin typeface="Cordale"/>
                      </a:endParaRPr>
                    </a:p>
                    <a:p>
                      <a:pPr marL="342900" indent="-342900" algn="l">
                        <a:buFont typeface="+mj-lt"/>
                        <a:buAutoNum type="arabicPeriod"/>
                      </a:pPr>
                      <a:r>
                        <a:rPr lang="en-US" b="0" i="0" dirty="0">
                          <a:solidFill>
                            <a:srgbClr val="3F3F3F"/>
                          </a:solidFill>
                          <a:effectLst/>
                          <a:latin typeface="Cordale"/>
                        </a:rPr>
                        <a:t>Face the hard facts, and build a culture in which people are encouraged to tell the truth, even if it’s unpleasant.</a:t>
                      </a:r>
                    </a:p>
                    <a:p>
                      <a:pPr marL="342900" indent="-342900" algn="l">
                        <a:buFont typeface="+mj-lt"/>
                        <a:buAutoNum type="arabicPeriod"/>
                      </a:pPr>
                      <a:r>
                        <a:rPr lang="en-US" b="0" i="0" dirty="0">
                          <a:solidFill>
                            <a:srgbClr val="3F3F3F"/>
                          </a:solidFill>
                          <a:effectLst/>
                          <a:latin typeface="Cordale"/>
                        </a:rPr>
                        <a:t>Be committed to “fact-based” decision making—which means being committed to getting the best evidence and using it to guide actions.</a:t>
                      </a:r>
                    </a:p>
                    <a:p>
                      <a:pPr marL="342900" indent="-342900" algn="l">
                        <a:buFont typeface="+mj-lt"/>
                        <a:buAutoNum type="arabicPeriod"/>
                      </a:pPr>
                      <a:r>
                        <a:rPr lang="en-US" b="0" i="0" dirty="0">
                          <a:solidFill>
                            <a:srgbClr val="3F3F3F"/>
                          </a:solidFill>
                          <a:effectLst/>
                          <a:latin typeface="Cordale"/>
                        </a:rPr>
                        <a:t>Treat your organization as an unfinished prototype—encourage experimentation and learning by doing.</a:t>
                      </a:r>
                    </a:p>
                    <a:p>
                      <a:pPr marL="342900" indent="-342900" algn="l">
                        <a:buFont typeface="+mj-lt"/>
                        <a:buAutoNum type="arabicPeriod"/>
                      </a:pPr>
                      <a:r>
                        <a:rPr lang="en-US" b="0" i="0" dirty="0">
                          <a:solidFill>
                            <a:srgbClr val="3F3F3F"/>
                          </a:solidFill>
                          <a:effectLst/>
                          <a:latin typeface="Cordale"/>
                        </a:rPr>
                        <a:t>Look for the risks and drawbacks in what people recommend (even the best medicine has side effects).</a:t>
                      </a:r>
                    </a:p>
                    <a:p>
                      <a:pPr marL="342900" indent="-342900" algn="l">
                        <a:buFont typeface="+mj-lt"/>
                        <a:buAutoNum type="arabicPeriod"/>
                      </a:pPr>
                      <a:r>
                        <a:rPr lang="en-US" b="0" i="0" dirty="0">
                          <a:solidFill>
                            <a:srgbClr val="3F3F3F"/>
                          </a:solidFill>
                          <a:effectLst/>
                          <a:latin typeface="Cordale"/>
                        </a:rPr>
                        <a:t>Avoid basing decisions on untested but strongly held beliefs, what you have done in the past, or uncritical “benchmarking” of what winners do.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514829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Behavioral Approach to Decision Making</a:t>
            </a:r>
          </a:p>
        </p:txBody>
      </p:sp>
      <p:graphicFrame>
        <p:nvGraphicFramePr>
          <p:cNvPr id="4" name="Table 9">
            <a:extLst>
              <a:ext uri="{FF2B5EF4-FFF2-40B4-BE49-F238E27FC236}">
                <a16:creationId xmlns:a16="http://schemas.microsoft.com/office/drawing/2014/main" id="{2CBD15F3-8396-AEB1-6AAA-3D7D73A9DBF8}"/>
              </a:ext>
            </a:extLst>
          </p:cNvPr>
          <p:cNvGraphicFramePr>
            <a:graphicFrameLocks noGrp="1"/>
          </p:cNvGraphicFramePr>
          <p:nvPr>
            <p:extLst>
              <p:ext uri="{D42A27DB-BD31-4B8C-83A1-F6EECF244321}">
                <p14:modId xmlns:p14="http://schemas.microsoft.com/office/powerpoint/2010/main" val="1972668467"/>
              </p:ext>
            </p:extLst>
          </p:nvPr>
        </p:nvGraphicFramePr>
        <p:xfrm>
          <a:off x="957468" y="2112061"/>
          <a:ext cx="10962861" cy="3657600"/>
        </p:xfrm>
        <a:graphic>
          <a:graphicData uri="http://schemas.openxmlformats.org/drawingml/2006/table">
            <a:tbl>
              <a:tblPr firstRow="1" bandRow="1"/>
              <a:tblGrid>
                <a:gridCol w="1651496">
                  <a:extLst>
                    <a:ext uri="{9D8B030D-6E8A-4147-A177-3AD203B41FA5}">
                      <a16:colId xmlns:a16="http://schemas.microsoft.com/office/drawing/2014/main" val="2794518856"/>
                    </a:ext>
                  </a:extLst>
                </a:gridCol>
                <a:gridCol w="931136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The Behavioral Approach to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dirty="0">
                          <a:solidFill>
                            <a:srgbClr val="3F3F3F"/>
                          </a:solidFill>
                          <a:effectLst/>
                          <a:latin typeface="Cordale"/>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none" strike="noStrike" dirty="0">
                          <a:solidFill>
                            <a:srgbClr val="006298"/>
                          </a:solidFill>
                          <a:effectLst/>
                          <a:latin typeface="DroidSerif"/>
                        </a:rPr>
                        <a:t> </a:t>
                      </a:r>
                      <a:r>
                        <a:rPr lang="en-US" b="0" i="0" dirty="0">
                          <a:solidFill>
                            <a:srgbClr val="3F3F3F"/>
                          </a:solidFill>
                          <a:effectLst/>
                          <a:latin typeface="Cordale"/>
                        </a:rPr>
                        <a:t>Simon was subsequently awarded the Nobel Prize in economics. Rather than prescribing how decisions should be made, his view of decision making, now called the </a:t>
                      </a:r>
                      <a:r>
                        <a:rPr lang="en-US" b="0" i="0" u="sng" dirty="0">
                          <a:solidFill>
                            <a:srgbClr val="006298"/>
                          </a:solidFill>
                          <a:effectLst/>
                          <a:latin typeface="Cordale"/>
                        </a:rPr>
                        <a:t>administrative model of decision making</a:t>
                      </a:r>
                      <a:r>
                        <a:rPr lang="en-US" b="0" i="0" u="sng" dirty="0">
                          <a:solidFill>
                            <a:srgbClr val="3F3F3F"/>
                          </a:solidFill>
                          <a:effectLst/>
                          <a:latin typeface="Cordale"/>
                        </a:rPr>
                        <a:t>, </a:t>
                      </a:r>
                      <a:r>
                        <a:rPr lang="en-US" b="0" i="0" dirty="0">
                          <a:solidFill>
                            <a:srgbClr val="3F3F3F"/>
                          </a:solidFill>
                          <a:effectLst/>
                          <a:latin typeface="Cordale"/>
                        </a:rPr>
                        <a:t>describes how decisions often actually are made. (Note that Simon was not advocating that managers use the administrative model but was instead describing how managers actually do make decisions.) Our </a:t>
                      </a:r>
                      <a:r>
                        <a:rPr lang="en-US" b="0" i="0" dirty="0">
                          <a:solidFill>
                            <a:srgbClr val="575757"/>
                          </a:solidFill>
                          <a:effectLst/>
                          <a:latin typeface="Open-sans"/>
                        </a:rPr>
                        <a:t>Understand Yourself</a:t>
                      </a:r>
                      <a:r>
                        <a:rPr lang="en-US" b="0" i="0" dirty="0">
                          <a:solidFill>
                            <a:srgbClr val="3F3F3F"/>
                          </a:solidFill>
                          <a:effectLst/>
                          <a:latin typeface="Cordale"/>
                        </a:rPr>
                        <a:t> feature will give you some quick insights into how emotion can also affect how we make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03860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Administrative Model</a:t>
            </a:r>
          </a:p>
        </p:txBody>
      </p:sp>
      <p:graphicFrame>
        <p:nvGraphicFramePr>
          <p:cNvPr id="4" name="Table 9">
            <a:extLst>
              <a:ext uri="{FF2B5EF4-FFF2-40B4-BE49-F238E27FC236}">
                <a16:creationId xmlns:a16="http://schemas.microsoft.com/office/drawing/2014/main" id="{61644BE7-4C43-D18F-247F-916220B75187}"/>
              </a:ext>
            </a:extLst>
          </p:cNvPr>
          <p:cNvGraphicFramePr>
            <a:graphicFrameLocks noGrp="1"/>
          </p:cNvGraphicFramePr>
          <p:nvPr>
            <p:extLst>
              <p:ext uri="{D42A27DB-BD31-4B8C-83A1-F6EECF244321}">
                <p14:modId xmlns:p14="http://schemas.microsoft.com/office/powerpoint/2010/main" val="620540816"/>
              </p:ext>
            </p:extLst>
          </p:nvPr>
        </p:nvGraphicFramePr>
        <p:xfrm>
          <a:off x="1399250" y="2294380"/>
          <a:ext cx="10079297" cy="310896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The Administrative Model</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b="0" i="0" dirty="0">
                          <a:solidFill>
                            <a:srgbClr val="3F3F3F"/>
                          </a:solidFill>
                          <a:effectLst/>
                          <a:latin typeface="Cordale"/>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006298"/>
                          </a:solidFill>
                          <a:effectLst/>
                          <a:latin typeface="Cordale"/>
                        </a:rPr>
                        <a:t>Bounded rationality</a:t>
                      </a:r>
                      <a:r>
                        <a:rPr lang="en-US" b="0" i="0" dirty="0">
                          <a:solidFill>
                            <a:srgbClr val="3F3F3F"/>
                          </a:solidFill>
                          <a:effectLst/>
                          <a:latin typeface="Cordale"/>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Thus, they accept less-than-ideal solutions based on a process that is neither exhaustive nor entirely rational.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5191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Administrative Model</a:t>
            </a:r>
          </a:p>
        </p:txBody>
      </p:sp>
      <p:graphicFrame>
        <p:nvGraphicFramePr>
          <p:cNvPr id="4" name="Table 9">
            <a:extLst>
              <a:ext uri="{FF2B5EF4-FFF2-40B4-BE49-F238E27FC236}">
                <a16:creationId xmlns:a16="http://schemas.microsoft.com/office/drawing/2014/main" id="{676A4BB4-E21F-F904-EB3B-42E516ED1A35}"/>
              </a:ext>
            </a:extLst>
          </p:cNvPr>
          <p:cNvGraphicFramePr>
            <a:graphicFrameLocks noGrp="1"/>
          </p:cNvGraphicFramePr>
          <p:nvPr>
            <p:extLst>
              <p:ext uri="{D42A27DB-BD31-4B8C-83A1-F6EECF244321}">
                <p14:modId xmlns:p14="http://schemas.microsoft.com/office/powerpoint/2010/main" val="956812266"/>
              </p:ext>
            </p:extLst>
          </p:nvPr>
        </p:nvGraphicFramePr>
        <p:xfrm>
          <a:off x="1071768" y="2456144"/>
          <a:ext cx="10734261" cy="3108960"/>
        </p:xfrm>
        <a:graphic>
          <a:graphicData uri="http://schemas.openxmlformats.org/drawingml/2006/table">
            <a:tbl>
              <a:tblPr firstRow="1" bandRow="1"/>
              <a:tblGrid>
                <a:gridCol w="1617059">
                  <a:extLst>
                    <a:ext uri="{9D8B030D-6E8A-4147-A177-3AD203B41FA5}">
                      <a16:colId xmlns:a16="http://schemas.microsoft.com/office/drawing/2014/main" val="2794518856"/>
                    </a:ext>
                  </a:extLst>
                </a:gridCol>
                <a:gridCol w="9117202">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The Administrative Model</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dirty="0">
                          <a:solidFill>
                            <a:srgbClr val="3F3F3F"/>
                          </a:solidFill>
                          <a:effectLst/>
                          <a:latin typeface="Cordale"/>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sng" dirty="0">
                          <a:solidFill>
                            <a:srgbClr val="3F3F3F"/>
                          </a:solidFill>
                          <a:effectLst/>
                          <a:latin typeface="Cordale"/>
                        </a:rPr>
                        <a:t>The administrative model is characterized by</a:t>
                      </a:r>
                    </a:p>
                    <a:p>
                      <a:pPr marL="285750" indent="-285750" algn="just">
                        <a:buFont typeface="Wingdings" panose="05000000000000000000" pitchFamily="2" charset="2"/>
                        <a:buChar char="§"/>
                      </a:pPr>
                      <a:endParaRPr lang="en-US" b="1" i="0" u="sng" dirty="0">
                        <a:solidFill>
                          <a:srgbClr val="3F3F3F"/>
                        </a:solidFill>
                        <a:effectLst/>
                        <a:latin typeface="Cordale"/>
                      </a:endParaRPr>
                    </a:p>
                    <a:p>
                      <a:pPr marL="342900" indent="-342900" algn="just">
                        <a:buFont typeface="+mj-lt"/>
                        <a:buAutoNum type="arabicPeriod"/>
                      </a:pPr>
                      <a:r>
                        <a:rPr lang="en-US" b="0" i="0" dirty="0">
                          <a:solidFill>
                            <a:srgbClr val="3F3F3F"/>
                          </a:solidFill>
                          <a:effectLst/>
                          <a:latin typeface="Cordale"/>
                        </a:rPr>
                        <a:t>the use of procedures and rules of thumb,</a:t>
                      </a:r>
                    </a:p>
                    <a:p>
                      <a:pPr marL="342900" indent="-342900" algn="just">
                        <a:buFont typeface="+mj-lt"/>
                        <a:buAutoNum type="arabicPeriod"/>
                      </a:pPr>
                      <a:r>
                        <a:rPr lang="en-US" b="0" i="0" dirty="0">
                          <a:solidFill>
                            <a:srgbClr val="3F3F3F"/>
                          </a:solidFill>
                          <a:effectLst/>
                          <a:latin typeface="Cordale"/>
                        </a:rPr>
                        <a:t>suboptimizing, and</a:t>
                      </a:r>
                    </a:p>
                    <a:p>
                      <a:pPr marL="342900" indent="-342900" algn="just">
                        <a:buFont typeface="+mj-lt"/>
                        <a:buAutoNum type="arabicPeriod"/>
                      </a:pPr>
                      <a:r>
                        <a:rPr lang="en-US" b="0" i="0" dirty="0">
                          <a:solidFill>
                            <a:srgbClr val="3F3F3F"/>
                          </a:solidFill>
                          <a:effectLst/>
                          <a:latin typeface="Cordale"/>
                        </a:rPr>
                        <a:t>satisficing.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54193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Administrative Model</a:t>
            </a:r>
          </a:p>
        </p:txBody>
      </p:sp>
      <p:graphicFrame>
        <p:nvGraphicFramePr>
          <p:cNvPr id="4" name="Table 9">
            <a:extLst>
              <a:ext uri="{FF2B5EF4-FFF2-40B4-BE49-F238E27FC236}">
                <a16:creationId xmlns:a16="http://schemas.microsoft.com/office/drawing/2014/main" id="{FDABA516-9088-327F-59B3-3F90B70A355F}"/>
              </a:ext>
            </a:extLst>
          </p:cNvPr>
          <p:cNvGraphicFramePr>
            <a:graphicFrameLocks noGrp="1"/>
          </p:cNvGraphicFramePr>
          <p:nvPr>
            <p:extLst>
              <p:ext uri="{D42A27DB-BD31-4B8C-83A1-F6EECF244321}">
                <p14:modId xmlns:p14="http://schemas.microsoft.com/office/powerpoint/2010/main" val="3560817135"/>
              </p:ext>
            </p:extLst>
          </p:nvPr>
        </p:nvGraphicFramePr>
        <p:xfrm>
          <a:off x="1022409" y="2047357"/>
          <a:ext cx="11017190" cy="3779520"/>
        </p:xfrm>
        <a:graphic>
          <a:graphicData uri="http://schemas.openxmlformats.org/drawingml/2006/table">
            <a:tbl>
              <a:tblPr firstRow="1" bandRow="1"/>
              <a:tblGrid>
                <a:gridCol w="1583017">
                  <a:extLst>
                    <a:ext uri="{9D8B030D-6E8A-4147-A177-3AD203B41FA5}">
                      <a16:colId xmlns:a16="http://schemas.microsoft.com/office/drawing/2014/main" val="2794518856"/>
                    </a:ext>
                  </a:extLst>
                </a:gridCol>
                <a:gridCol w="9434173">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The Administrative Model</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0" dirty="0">
                          <a:solidFill>
                            <a:srgbClr val="006298"/>
                          </a:solidFill>
                          <a:effectLst/>
                          <a:latin typeface="Cordale"/>
                        </a:rPr>
                        <a:t>Suboptimizing</a:t>
                      </a:r>
                      <a:r>
                        <a:rPr lang="en-US" b="0" i="0" dirty="0">
                          <a:solidFill>
                            <a:srgbClr val="3F3F3F"/>
                          </a:solidFill>
                          <a:effectLst/>
                          <a:latin typeface="Cordale"/>
                        </a:rPr>
                        <a:t> is knowingly accepting less than the best possible outcome. </a:t>
                      </a:r>
                    </a:p>
                    <a:p>
                      <a:pPr marL="285750" indent="-285750" algn="just">
                        <a:buFont typeface="Wingdings" panose="05000000000000000000" pitchFamily="2" charset="2"/>
                        <a:buChar char="§"/>
                      </a:pPr>
                      <a:r>
                        <a:rPr lang="en-US" b="0" i="0" dirty="0">
                          <a:solidFill>
                            <a:srgbClr val="3F3F3F"/>
                          </a:solidFill>
                          <a:effectLst/>
                          <a:latin typeface="Cordale"/>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sz="800"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b="0" i="0" dirty="0">
                          <a:solidFill>
                            <a:srgbClr val="3F3F3F"/>
                          </a:solidFill>
                          <a:effectLst/>
                          <a:latin typeface="Cordale"/>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b="0" i="0" dirty="0">
                          <a:solidFill>
                            <a:srgbClr val="3F3F3F"/>
                          </a:solidFill>
                          <a:effectLst/>
                          <a:latin typeface="Cordale"/>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5420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The Administrative Model</a:t>
            </a:r>
          </a:p>
        </p:txBody>
      </p:sp>
      <p:graphicFrame>
        <p:nvGraphicFramePr>
          <p:cNvPr id="4" name="Table 9">
            <a:extLst>
              <a:ext uri="{FF2B5EF4-FFF2-40B4-BE49-F238E27FC236}">
                <a16:creationId xmlns:a16="http://schemas.microsoft.com/office/drawing/2014/main" id="{64E9B5A4-FFE1-B706-5697-1140145E0BFC}"/>
              </a:ext>
            </a:extLst>
          </p:cNvPr>
          <p:cNvGraphicFramePr>
            <a:graphicFrameLocks noGrp="1"/>
          </p:cNvGraphicFramePr>
          <p:nvPr>
            <p:extLst>
              <p:ext uri="{D42A27DB-BD31-4B8C-83A1-F6EECF244321}">
                <p14:modId xmlns:p14="http://schemas.microsoft.com/office/powerpoint/2010/main" val="566944586"/>
              </p:ext>
            </p:extLst>
          </p:nvPr>
        </p:nvGraphicFramePr>
        <p:xfrm>
          <a:off x="1069694" y="2371633"/>
          <a:ext cx="10713435" cy="3383280"/>
        </p:xfrm>
        <a:graphic>
          <a:graphicData uri="http://schemas.openxmlformats.org/drawingml/2006/table">
            <a:tbl>
              <a:tblPr firstRow="1" bandRow="1"/>
              <a:tblGrid>
                <a:gridCol w="1613921">
                  <a:extLst>
                    <a:ext uri="{9D8B030D-6E8A-4147-A177-3AD203B41FA5}">
                      <a16:colId xmlns:a16="http://schemas.microsoft.com/office/drawing/2014/main" val="2794518856"/>
                    </a:ext>
                  </a:extLst>
                </a:gridCol>
                <a:gridCol w="9099514">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The Administrative Model</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dirty="0">
                          <a:solidFill>
                            <a:srgbClr val="3F3F3F"/>
                          </a:solidFill>
                          <a:effectLst/>
                          <a:latin typeface="Cordale"/>
                        </a:rPr>
                        <a:t>The final feature of the behavioral approach is </a:t>
                      </a:r>
                      <a:r>
                        <a:rPr lang="en-US" b="1" i="0" dirty="0">
                          <a:solidFill>
                            <a:srgbClr val="006298"/>
                          </a:solidFill>
                          <a:effectLst/>
                          <a:latin typeface="Cordale"/>
                        </a:rPr>
                        <a:t>satisficing</a:t>
                      </a:r>
                      <a:r>
                        <a:rPr lang="en-US" b="0" i="0" dirty="0">
                          <a:solidFill>
                            <a:srgbClr val="3F3F3F"/>
                          </a:solidFill>
                          <a:effectLst/>
                          <a:latin typeface="Cordale"/>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As the process is repeated, incremental improvements slowly reduce the discrepancy between the actual and desired states.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34336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Other Behavioral Forces in Decision Making</a:t>
            </a:r>
          </a:p>
        </p:txBody>
      </p:sp>
      <p:graphicFrame>
        <p:nvGraphicFramePr>
          <p:cNvPr id="4" name="Table 9">
            <a:extLst>
              <a:ext uri="{FF2B5EF4-FFF2-40B4-BE49-F238E27FC236}">
                <a16:creationId xmlns:a16="http://schemas.microsoft.com/office/drawing/2014/main" id="{BB99AD6A-245D-2490-93B5-A991973B3AAB}"/>
              </a:ext>
            </a:extLst>
          </p:cNvPr>
          <p:cNvGraphicFramePr>
            <a:graphicFrameLocks noGrp="1"/>
          </p:cNvGraphicFramePr>
          <p:nvPr>
            <p:extLst>
              <p:ext uri="{D42A27DB-BD31-4B8C-83A1-F6EECF244321}">
                <p14:modId xmlns:p14="http://schemas.microsoft.com/office/powerpoint/2010/main" val="2214731030"/>
              </p:ext>
            </p:extLst>
          </p:nvPr>
        </p:nvGraphicFramePr>
        <p:xfrm>
          <a:off x="1399250" y="2604446"/>
          <a:ext cx="10079297" cy="1737360"/>
        </p:xfrm>
        <a:graphic>
          <a:graphicData uri="http://schemas.openxmlformats.org/drawingml/2006/table">
            <a:tbl>
              <a:tblPr firstRow="1" bandRow="1"/>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l">
                        <a:buFont typeface="Wingdings" panose="05000000000000000000" pitchFamily="2" charset="2"/>
                        <a:buChar char="§"/>
                      </a:pPr>
                      <a:r>
                        <a:rPr lang="en-US" b="0" i="0" dirty="0">
                          <a:solidFill>
                            <a:srgbClr val="3F3F3F"/>
                          </a:solidFill>
                          <a:effectLst/>
                          <a:latin typeface="Cordale"/>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812930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Other Behavioral Forces in Decision Making</a:t>
            </a:r>
          </a:p>
        </p:txBody>
      </p:sp>
      <p:graphicFrame>
        <p:nvGraphicFramePr>
          <p:cNvPr id="4" name="Table 9">
            <a:extLst>
              <a:ext uri="{FF2B5EF4-FFF2-40B4-BE49-F238E27FC236}">
                <a16:creationId xmlns:a16="http://schemas.microsoft.com/office/drawing/2014/main" id="{AAA3AFFC-23C2-E12C-964D-C700C6994B75}"/>
              </a:ext>
            </a:extLst>
          </p:cNvPr>
          <p:cNvGraphicFramePr>
            <a:graphicFrameLocks noGrp="1"/>
          </p:cNvGraphicFramePr>
          <p:nvPr>
            <p:extLst>
              <p:ext uri="{D42A27DB-BD31-4B8C-83A1-F6EECF244321}">
                <p14:modId xmlns:p14="http://schemas.microsoft.com/office/powerpoint/2010/main" val="194960529"/>
              </p:ext>
            </p:extLst>
          </p:nvPr>
        </p:nvGraphicFramePr>
        <p:xfrm>
          <a:off x="957468" y="2595289"/>
          <a:ext cx="10962861" cy="3200400"/>
        </p:xfrm>
        <a:graphic>
          <a:graphicData uri="http://schemas.openxmlformats.org/drawingml/2006/table">
            <a:tbl>
              <a:tblPr firstRow="1" bandRow="1"/>
              <a:tblGrid>
                <a:gridCol w="1651496">
                  <a:extLst>
                    <a:ext uri="{9D8B030D-6E8A-4147-A177-3AD203B41FA5}">
                      <a16:colId xmlns:a16="http://schemas.microsoft.com/office/drawing/2014/main" val="2794518856"/>
                    </a:ext>
                  </a:extLst>
                </a:gridCol>
                <a:gridCol w="931136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rgbClr val="AF5C23"/>
                          </a:solidFill>
                          <a:effectLst/>
                          <a:latin typeface="Helvetica" panose="020B0604020202020204" pitchFamily="34" charset="0"/>
                        </a:rPr>
                        <a:t>Political Forces in Decision Making</a:t>
                      </a:r>
                    </a:p>
                    <a:p>
                      <a:pPr marL="285750" indent="-285750" algn="l">
                        <a:buFont typeface="Wingdings" panose="05000000000000000000" pitchFamily="2" charset="2"/>
                        <a:buChar char="§"/>
                      </a:pPr>
                      <a:r>
                        <a:rPr lang="en-US" b="0" i="0" dirty="0">
                          <a:solidFill>
                            <a:srgbClr val="3F3F3F"/>
                          </a:solidFill>
                          <a:effectLst/>
                          <a:latin typeface="Cordale"/>
                        </a:rPr>
                        <a:t>Political forces can play a major role in how decisions are made.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A </a:t>
                      </a:r>
                      <a:r>
                        <a:rPr lang="en-US" b="1" i="0" dirty="0">
                          <a:solidFill>
                            <a:srgbClr val="006298"/>
                          </a:solidFill>
                          <a:effectLst/>
                          <a:latin typeface="Cordale"/>
                        </a:rPr>
                        <a:t>coalition</a:t>
                      </a:r>
                      <a:r>
                        <a:rPr lang="en-US" b="0" i="0" dirty="0">
                          <a:solidFill>
                            <a:srgbClr val="3F3F3F"/>
                          </a:solidFill>
                          <a:effectLst/>
                          <a:latin typeface="Cordale"/>
                        </a:rPr>
                        <a:t> is an informal alliance of individuals or groups formed to achieve a common goal. </a:t>
                      </a:r>
                    </a:p>
                    <a:p>
                      <a:pPr marL="285750" indent="-285750" algn="l">
                        <a:buFont typeface="Wingdings" panose="05000000000000000000" pitchFamily="2" charset="2"/>
                        <a:buChar char="§"/>
                      </a:pPr>
                      <a:endParaRPr lang="en-US" sz="800"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This common goal is often a preferred decision alternative. </a:t>
                      </a:r>
                    </a:p>
                    <a:p>
                      <a:pPr marL="285750" indent="-285750" algn="l">
                        <a:buFont typeface="Wingdings" panose="05000000000000000000" pitchFamily="2" charset="2"/>
                        <a:buChar char="§"/>
                      </a:pPr>
                      <a:endParaRPr lang="en-US" sz="800"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C00000"/>
                          </a:solidFill>
                          <a:effectLst/>
                          <a:latin typeface="Cordale"/>
                        </a:rPr>
                        <a:t>For example</a:t>
                      </a:r>
                      <a:r>
                        <a:rPr lang="en-US" b="0" i="0" dirty="0">
                          <a:solidFill>
                            <a:srgbClr val="3F3F3F"/>
                          </a:solidFill>
                          <a:effectLst/>
                          <a:latin typeface="Cordale"/>
                        </a:rPr>
                        <a:t>, coalitions of stockholders frequently band together to force a board of directors to make a certain decision. </a:t>
                      </a:r>
                    </a:p>
                    <a:p>
                      <a:pPr marL="285750" indent="-285750" algn="l">
                        <a:buFont typeface="Wingdings" panose="05000000000000000000" pitchFamily="2" charset="2"/>
                        <a:buChar char="§"/>
                      </a:pPr>
                      <a:endParaRPr lang="en-US" sz="800"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Indeed, many of the recent power struggles between management and dissident shareholders at Dell Computer have relied on coalitions as each side tried to gain the upper hand against the other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5794365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Other Behavioral Forces in Decision Making</a:t>
            </a:r>
          </a:p>
        </p:txBody>
      </p:sp>
      <p:graphicFrame>
        <p:nvGraphicFramePr>
          <p:cNvPr id="4" name="Table 9">
            <a:extLst>
              <a:ext uri="{FF2B5EF4-FFF2-40B4-BE49-F238E27FC236}">
                <a16:creationId xmlns:a16="http://schemas.microsoft.com/office/drawing/2014/main" id="{0C50153C-2651-0024-A4AC-8279559A84D1}"/>
              </a:ext>
            </a:extLst>
          </p:cNvPr>
          <p:cNvGraphicFramePr>
            <a:graphicFrameLocks noGrp="1"/>
          </p:cNvGraphicFramePr>
          <p:nvPr>
            <p:extLst>
              <p:ext uri="{D42A27DB-BD31-4B8C-83A1-F6EECF244321}">
                <p14:modId xmlns:p14="http://schemas.microsoft.com/office/powerpoint/2010/main" val="2640580008"/>
              </p:ext>
            </p:extLst>
          </p:nvPr>
        </p:nvGraphicFramePr>
        <p:xfrm>
          <a:off x="957468" y="2186913"/>
          <a:ext cx="10962861" cy="3657600"/>
        </p:xfrm>
        <a:graphic>
          <a:graphicData uri="http://schemas.openxmlformats.org/drawingml/2006/table">
            <a:tbl>
              <a:tblPr firstRow="1" bandRow="1"/>
              <a:tblGrid>
                <a:gridCol w="1651496">
                  <a:extLst>
                    <a:ext uri="{9D8B030D-6E8A-4147-A177-3AD203B41FA5}">
                      <a16:colId xmlns:a16="http://schemas.microsoft.com/office/drawing/2014/main" val="2794518856"/>
                    </a:ext>
                  </a:extLst>
                </a:gridCol>
                <a:gridCol w="9311365">
                  <a:extLst>
                    <a:ext uri="{9D8B030D-6E8A-4147-A177-3AD203B41FA5}">
                      <a16:colId xmlns:a16="http://schemas.microsoft.com/office/drawing/2014/main" val="3104022207"/>
                    </a:ext>
                  </a:extLst>
                </a:gridCol>
              </a:tblGrid>
              <a:tr h="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b="1" dirty="0">
                          <a:solidFill>
                            <a:srgbClr val="AF5C23"/>
                          </a:solidFill>
                          <a:effectLst/>
                          <a:latin typeface="Helvetica" panose="020B0604020202020204" pitchFamily="34" charset="0"/>
                        </a:rPr>
                        <a:t>Intuition</a:t>
                      </a:r>
                    </a:p>
                    <a:p>
                      <a:pPr marL="285750" indent="-285750" algn="just">
                        <a:buFont typeface="Wingdings" panose="05000000000000000000" pitchFamily="2" charset="2"/>
                        <a:buChar char="§"/>
                      </a:pPr>
                      <a:r>
                        <a:rPr lang="en-US" b="1" i="0" dirty="0">
                          <a:solidFill>
                            <a:srgbClr val="006298"/>
                          </a:solidFill>
                          <a:effectLst/>
                          <a:latin typeface="Cordale"/>
                        </a:rPr>
                        <a:t>Intuition</a:t>
                      </a:r>
                      <a:r>
                        <a:rPr lang="en-US" b="0" i="0" dirty="0">
                          <a:solidFill>
                            <a:srgbClr val="3F3F3F"/>
                          </a:solidFill>
                          <a:effectLst/>
                          <a:latin typeface="Cordale"/>
                        </a:rPr>
                        <a:t> is an innate belief about something without conscious consideration. </a:t>
                      </a:r>
                    </a:p>
                    <a:p>
                      <a:pPr marL="285750" indent="-285750" algn="just">
                        <a:buFont typeface="Wingdings" panose="05000000000000000000" pitchFamily="2" charset="2"/>
                        <a:buChar char="§"/>
                      </a:pPr>
                      <a:r>
                        <a:rPr lang="en-US" b="0" i="0" dirty="0">
                          <a:solidFill>
                            <a:srgbClr val="3F3F3F"/>
                          </a:solidFill>
                          <a:effectLst/>
                          <a:latin typeface="Cordale"/>
                        </a:rPr>
                        <a:t>Managers sometimes decide to do something because it “feels right” or they have a hunch. </a:t>
                      </a:r>
                    </a:p>
                    <a:p>
                      <a:pPr marL="285750" indent="-285750" algn="just">
                        <a:buFont typeface="Wingdings" panose="05000000000000000000" pitchFamily="2" charset="2"/>
                        <a:buChar char="§"/>
                      </a:pPr>
                      <a:r>
                        <a:rPr lang="en-US" b="0" i="0" dirty="0">
                          <a:solidFill>
                            <a:srgbClr val="3F3F3F"/>
                          </a:solidFill>
                          <a:effectLst/>
                          <a:latin typeface="Cordale"/>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b="0" i="0" dirty="0">
                          <a:solidFill>
                            <a:srgbClr val="3F3F3F"/>
                          </a:solidFill>
                          <a:effectLst/>
                          <a:latin typeface="Cordale"/>
                        </a:rPr>
                        <a:t>An inner sense may help managers make an occasional decision without going through a full-blown rational sequence of steps.</a:t>
                      </a:r>
                    </a:p>
                    <a:p>
                      <a:pPr marL="285750" indent="-285750" algn="just">
                        <a:buFont typeface="Wingdings" panose="05000000000000000000" pitchFamily="2" charset="2"/>
                        <a:buChar char="§"/>
                      </a:pPr>
                      <a:r>
                        <a:rPr lang="en-US" b="0" i="0" dirty="0">
                          <a:solidFill>
                            <a:srgbClr val="3F3F3F"/>
                          </a:solidFill>
                          <a:effectLst/>
                          <a:latin typeface="Cordale"/>
                        </a:rPr>
                        <a:t> The best-selling book by Malcolm Gladwell entitled </a:t>
                      </a:r>
                      <a:r>
                        <a:rPr lang="en-US" b="0" i="1" dirty="0">
                          <a:solidFill>
                            <a:srgbClr val="3F3F3F"/>
                          </a:solidFill>
                          <a:effectLst/>
                          <a:latin typeface="Cordale"/>
                        </a:rPr>
                        <a:t>Blink: The Power of Thinking without Thinking</a:t>
                      </a:r>
                      <a:r>
                        <a:rPr lang="en-US" b="0" i="0" dirty="0">
                          <a:solidFill>
                            <a:srgbClr val="3F3F3F"/>
                          </a:solidFill>
                          <a:effectLst/>
                          <a:latin typeface="Cordale"/>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b="0" i="0" dirty="0">
                          <a:solidFill>
                            <a:srgbClr val="3F3F3F"/>
                          </a:solidFill>
                          <a:effectLst/>
                          <a:latin typeface="Cordale"/>
                        </a:rPr>
                        <a:t>On the other hand, some experts challenge this view and suggest that underlying understanding and experience make intuition mask the true processes used to make quick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805622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133" y="159592"/>
            <a:ext cx="6321497" cy="1200329"/>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E6863954-B030-01AC-C6AC-B61315AF713E}"/>
              </a:ext>
            </a:extLst>
          </p:cNvPr>
          <p:cNvSpPr txBox="1"/>
          <p:nvPr/>
        </p:nvSpPr>
        <p:spPr>
          <a:xfrm>
            <a:off x="1600200" y="1768161"/>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Other Behavioral Forces in Decision Making</a:t>
            </a:r>
          </a:p>
        </p:txBody>
      </p:sp>
      <p:pic>
        <p:nvPicPr>
          <p:cNvPr id="4" name="Picture 3">
            <a:extLst>
              <a:ext uri="{FF2B5EF4-FFF2-40B4-BE49-F238E27FC236}">
                <a16:creationId xmlns:a16="http://schemas.microsoft.com/office/drawing/2014/main" id="{9D555260-8102-1A04-4A78-CC28E96E689A}"/>
              </a:ext>
            </a:extLst>
          </p:cNvPr>
          <p:cNvPicPr>
            <a:picLocks noChangeAspect="1"/>
          </p:cNvPicPr>
          <p:nvPr/>
        </p:nvPicPr>
        <p:blipFill>
          <a:blip r:embed="rId8"/>
          <a:stretch>
            <a:fillRect/>
          </a:stretch>
        </p:blipFill>
        <p:spPr>
          <a:xfrm>
            <a:off x="7057306" y="2015962"/>
            <a:ext cx="4488160" cy="3726646"/>
          </a:xfrm>
          <a:prstGeom prst="rect">
            <a:avLst/>
          </a:prstGeom>
        </p:spPr>
      </p:pic>
      <p:sp>
        <p:nvSpPr>
          <p:cNvPr id="6" name="TextBox 5">
            <a:extLst>
              <a:ext uri="{FF2B5EF4-FFF2-40B4-BE49-F238E27FC236}">
                <a16:creationId xmlns:a16="http://schemas.microsoft.com/office/drawing/2014/main" id="{7AEF07DC-06A0-3463-C2D0-7E4222F5E29C}"/>
              </a:ext>
            </a:extLst>
          </p:cNvPr>
          <p:cNvSpPr txBox="1"/>
          <p:nvPr/>
        </p:nvSpPr>
        <p:spPr>
          <a:xfrm>
            <a:off x="1633332" y="2766050"/>
            <a:ext cx="4822254" cy="203132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25309311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118" y="328635"/>
            <a:ext cx="5653527" cy="646331"/>
          </a:xfrm>
          <a:prstGeom prst="rect">
            <a:avLst/>
          </a:prstGeom>
          <a:noFill/>
        </p:spPr>
        <p:txBody>
          <a:bodyPr wrap="square" rtlCol="0">
            <a:spAutoFit/>
          </a:bodyPr>
          <a:lstStyle/>
          <a:p>
            <a:pPr lvl="0" algn="ctr" defTabSz="914400"/>
            <a:r>
              <a:rPr lang="en-US" sz="3600"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10</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1069</TotalTime>
  <Words>4677</Words>
  <Application>Microsoft Office PowerPoint</Application>
  <PresentationFormat>Widescreen</PresentationFormat>
  <Paragraphs>425</Paragraphs>
  <Slides>45</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Arial</vt:lpstr>
      <vt:lpstr>Calibri</vt:lpstr>
      <vt:lpstr>Calibri Light</vt:lpstr>
      <vt:lpstr>Cordale</vt:lpstr>
      <vt:lpstr>DroidSerif</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72</cp:revision>
  <dcterms:created xsi:type="dcterms:W3CDTF">2006-08-16T00:00:00Z</dcterms:created>
  <dcterms:modified xsi:type="dcterms:W3CDTF">2023-08-06T23:43:13Z</dcterms:modified>
</cp:coreProperties>
</file>