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a" ContentType="audio/x-ms-wma"/>
  <Default Extension="xml" ContentType="application/xml"/>
  <Override PartName="/ppt/diagrams/data1.xml" ContentType="application/vnd.openxmlformats-officedocument.drawingml.diagramData+xml"/>
  <Override PartName="/ppt/diagrams/data4.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44.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54.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8.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diagrams/layout1.xml" ContentType="application/vnd.openxmlformats-officedocument.drawingml.diagramLayout+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colors2.xml" ContentType="application/vnd.openxmlformats-officedocument.drawingml.diagramColors+xml"/>
  <Override PartName="/ppt/diagrams/quickStyle1.xml" ContentType="application/vnd.openxmlformats-officedocument.drawingml.diagramStyle+xml"/>
  <Override PartName="/ppt/diagrams/drawing2.xml" ContentType="application/vnd.ms-office.drawingml.diagramDrawing+xml"/>
  <Override PartName="/ppt/diagrams/drawing3.xml" ContentType="application/vnd.ms-office.drawingml.diagramDrawing+xml"/>
  <Override PartName="/ppt/diagrams/layout4.xml" ContentType="application/vnd.openxmlformats-officedocument.drawingml.diagramLayout+xml"/>
  <Override PartName="/ppt/notesMasters/notesMaster1.xml" ContentType="application/vnd.openxmlformats-officedocument.presentationml.notesMaster+xml"/>
  <Override PartName="/ppt/diagrams/drawing4.xml" ContentType="application/vnd.ms-office.drawingml.diagramDrawing+xml"/>
  <Override PartName="/ppt/diagrams/colors4.xml" ContentType="application/vnd.openxmlformats-officedocument.drawingml.diagramColors+xml"/>
  <Override PartName="/ppt/diagrams/quickStyle4.xml" ContentType="application/vnd.openxmlformats-officedocument.drawingml.diagramStyle+xml"/>
  <Override PartName="/ppt/diagrams/layout2.xml" ContentType="application/vnd.openxmlformats-officedocument.drawingml.diagramLayout+xml"/>
  <Override PartName="/ppt/diagrams/quickStyle2.xml" ContentType="application/vnd.openxmlformats-officedocument.drawingml.diagramStyle+xml"/>
  <Override PartName="/ppt/diagrams/colors1.xml" ContentType="application/vnd.openxmlformats-officedocument.drawingml.diagramColors+xml"/>
  <Override PartName="/ppt/theme/theme1.xml" ContentType="application/vnd.openxmlformats-officedocument.theme+xml"/>
  <Override PartName="/ppt/diagrams/drawing1.xml" ContentType="application/vnd.ms-office.drawingml.diagramDrawing+xml"/>
  <Override PartName="/ppt/theme/theme2.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711" r:id="rId2"/>
  </p:sldMasterIdLst>
  <p:notesMasterIdLst>
    <p:notesMasterId r:id="rId57"/>
  </p:notesMasterIdLst>
  <p:sldIdLst>
    <p:sldId id="572" r:id="rId3"/>
    <p:sldId id="573" r:id="rId4"/>
    <p:sldId id="574" r:id="rId5"/>
    <p:sldId id="575" r:id="rId6"/>
    <p:sldId id="256" r:id="rId7"/>
    <p:sldId id="515" r:id="rId8"/>
    <p:sldId id="482" r:id="rId9"/>
    <p:sldId id="527" r:id="rId10"/>
    <p:sldId id="571" r:id="rId11"/>
    <p:sldId id="516" r:id="rId12"/>
    <p:sldId id="483" r:id="rId13"/>
    <p:sldId id="484" r:id="rId14"/>
    <p:sldId id="534" r:id="rId15"/>
    <p:sldId id="485" r:id="rId16"/>
    <p:sldId id="528" r:id="rId17"/>
    <p:sldId id="486" r:id="rId18"/>
    <p:sldId id="529" r:id="rId19"/>
    <p:sldId id="530" r:id="rId20"/>
    <p:sldId id="531" r:id="rId21"/>
    <p:sldId id="548" r:id="rId22"/>
    <p:sldId id="495" r:id="rId23"/>
    <p:sldId id="537" r:id="rId24"/>
    <p:sldId id="565" r:id="rId25"/>
    <p:sldId id="566" r:id="rId26"/>
    <p:sldId id="494" r:id="rId27"/>
    <p:sldId id="539" r:id="rId28"/>
    <p:sldId id="542" r:id="rId29"/>
    <p:sldId id="543" r:id="rId30"/>
    <p:sldId id="544" r:id="rId31"/>
    <p:sldId id="545" r:id="rId32"/>
    <p:sldId id="546" r:id="rId33"/>
    <p:sldId id="541" r:id="rId34"/>
    <p:sldId id="540" r:id="rId35"/>
    <p:sldId id="496" r:id="rId36"/>
    <p:sldId id="549" r:id="rId37"/>
    <p:sldId id="550" r:id="rId38"/>
    <p:sldId id="551" r:id="rId39"/>
    <p:sldId id="552" r:id="rId40"/>
    <p:sldId id="553" r:id="rId41"/>
    <p:sldId id="554" r:id="rId42"/>
    <p:sldId id="555" r:id="rId43"/>
    <p:sldId id="556" r:id="rId44"/>
    <p:sldId id="557" r:id="rId45"/>
    <p:sldId id="558" r:id="rId46"/>
    <p:sldId id="559" r:id="rId47"/>
    <p:sldId id="560" r:id="rId48"/>
    <p:sldId id="561" r:id="rId49"/>
    <p:sldId id="562" r:id="rId50"/>
    <p:sldId id="563" r:id="rId51"/>
    <p:sldId id="564" r:id="rId52"/>
    <p:sldId id="567" r:id="rId53"/>
    <p:sldId id="568" r:id="rId54"/>
    <p:sldId id="569" r:id="rId55"/>
    <p:sldId id="570"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2"/>
            <p14:sldId id="573"/>
            <p14:sldId id="574"/>
            <p14:sldId id="575"/>
            <p14:sldId id="256"/>
            <p14:sldId id="515"/>
            <p14:sldId id="482"/>
            <p14:sldId id="527"/>
            <p14:sldId id="571"/>
            <p14:sldId id="516"/>
            <p14:sldId id="483"/>
            <p14:sldId id="484"/>
            <p14:sldId id="534"/>
            <p14:sldId id="485"/>
            <p14:sldId id="528"/>
            <p14:sldId id="486"/>
            <p14:sldId id="529"/>
            <p14:sldId id="530"/>
            <p14:sldId id="531"/>
            <p14:sldId id="548"/>
            <p14:sldId id="495"/>
            <p14:sldId id="537"/>
            <p14:sldId id="565"/>
            <p14:sldId id="566"/>
            <p14:sldId id="494"/>
            <p14:sldId id="539"/>
            <p14:sldId id="542"/>
            <p14:sldId id="543"/>
            <p14:sldId id="544"/>
            <p14:sldId id="545"/>
            <p14:sldId id="546"/>
            <p14:sldId id="541"/>
            <p14:sldId id="540"/>
            <p14:sldId id="496"/>
            <p14:sldId id="549"/>
            <p14:sldId id="550"/>
            <p14:sldId id="551"/>
            <p14:sldId id="552"/>
            <p14:sldId id="553"/>
            <p14:sldId id="554"/>
            <p14:sldId id="555"/>
            <p14:sldId id="556"/>
            <p14:sldId id="557"/>
            <p14:sldId id="558"/>
            <p14:sldId id="559"/>
            <p14:sldId id="560"/>
            <p14:sldId id="561"/>
            <p14:sldId id="562"/>
            <p14:sldId id="563"/>
            <p14:sldId id="564"/>
            <p14:sldId id="567"/>
            <p14:sldId id="568"/>
            <p14:sldId id="569"/>
            <p14:sldId id="57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C7E57C-59D8-4454-B091-A69F7704AA6D}" type="doc">
      <dgm:prSet loTypeId="urn:microsoft.com/office/officeart/2005/8/layout/radial5" loCatId="cycle" qsTypeId="urn:microsoft.com/office/officeart/2005/8/quickstyle/simple1" qsCatId="simple" csTypeId="urn:microsoft.com/office/officeart/2005/8/colors/accent1_2" csCatId="accent1" phldr="1"/>
      <dgm:spPr/>
      <dgm:t>
        <a:bodyPr/>
        <a:lstStyle/>
        <a:p>
          <a:pPr rtl="1"/>
          <a:endParaRPr lang="ar-SA"/>
        </a:p>
      </dgm:t>
    </dgm:pt>
    <dgm:pt modelId="{11C5E6FC-8527-43EE-8512-FE9EA766AB9F}">
      <dgm:prSet phldrT="[نص]" custT="1"/>
      <dgm:spPr/>
      <dgm:t>
        <a:bodyPr/>
        <a:lstStyle/>
        <a:p>
          <a:pPr rtl="1"/>
          <a:r>
            <a:rPr lang="ar-JO" sz="1800" b="1" dirty="0" smtClean="0"/>
            <a:t>صفات الباحث العلمي</a:t>
          </a:r>
          <a:endParaRPr lang="ar-SA" sz="1800" b="1" dirty="0"/>
        </a:p>
      </dgm:t>
    </dgm:pt>
    <dgm:pt modelId="{19277906-7154-4695-8FE5-E91A33C8877F}" type="parTrans" cxnId="{431931F0-2B7E-4728-8BF3-5AB375BA6D79}">
      <dgm:prSet/>
      <dgm:spPr/>
      <dgm:t>
        <a:bodyPr/>
        <a:lstStyle/>
        <a:p>
          <a:pPr rtl="1"/>
          <a:endParaRPr lang="ar-SA"/>
        </a:p>
      </dgm:t>
    </dgm:pt>
    <dgm:pt modelId="{AD389E29-60AF-4E4F-8D96-AF833C5B8D82}" type="sibTrans" cxnId="{431931F0-2B7E-4728-8BF3-5AB375BA6D79}">
      <dgm:prSet/>
      <dgm:spPr/>
      <dgm:t>
        <a:bodyPr/>
        <a:lstStyle/>
        <a:p>
          <a:pPr rtl="1"/>
          <a:endParaRPr lang="ar-SA"/>
        </a:p>
      </dgm:t>
    </dgm:pt>
    <dgm:pt modelId="{7621F662-E623-4683-8484-B22126353346}">
      <dgm:prSet phldrT="[نص]" custT="1"/>
      <dgm:spPr/>
      <dgm:t>
        <a:bodyPr/>
        <a:lstStyle/>
        <a:p>
          <a:pPr rtl="1"/>
          <a:r>
            <a:rPr lang="ar-JO" sz="1800" b="1" dirty="0" smtClean="0"/>
            <a:t>التقدير</a:t>
          </a:r>
          <a:endParaRPr lang="ar-SA" sz="1800" b="1" dirty="0"/>
        </a:p>
      </dgm:t>
    </dgm:pt>
    <dgm:pt modelId="{54876F30-4C9B-4D9F-90AA-C73EA4023FFB}" type="parTrans" cxnId="{C6FCE45B-101D-47E7-ADF8-6FCBA4467C15}">
      <dgm:prSet/>
      <dgm:spPr/>
      <dgm:t>
        <a:bodyPr/>
        <a:lstStyle/>
        <a:p>
          <a:pPr rtl="1"/>
          <a:endParaRPr lang="ar-SA"/>
        </a:p>
      </dgm:t>
    </dgm:pt>
    <dgm:pt modelId="{B8F42F17-3054-4DB2-A646-7A4EB4F806C8}" type="sibTrans" cxnId="{C6FCE45B-101D-47E7-ADF8-6FCBA4467C15}">
      <dgm:prSet/>
      <dgm:spPr/>
      <dgm:t>
        <a:bodyPr/>
        <a:lstStyle/>
        <a:p>
          <a:pPr rtl="1"/>
          <a:endParaRPr lang="ar-SA"/>
        </a:p>
      </dgm:t>
    </dgm:pt>
    <dgm:pt modelId="{4F32848F-EBB4-4307-A75A-FD560E066DCE}">
      <dgm:prSet phldrT="[نص]" custT="1"/>
      <dgm:spPr/>
      <dgm:t>
        <a:bodyPr/>
        <a:lstStyle/>
        <a:p>
          <a:pPr rtl="1"/>
          <a:r>
            <a:rPr lang="ar-JO" sz="1800" b="1" dirty="0" smtClean="0"/>
            <a:t>التواضع</a:t>
          </a:r>
          <a:endParaRPr lang="ar-SA" sz="1800" b="1" dirty="0"/>
        </a:p>
      </dgm:t>
    </dgm:pt>
    <dgm:pt modelId="{13C4FEC5-BCD9-44C5-AFDC-1659075331FE}" type="parTrans" cxnId="{46C6A5A2-85A9-4580-B187-0AE7F332CBA2}">
      <dgm:prSet/>
      <dgm:spPr/>
      <dgm:t>
        <a:bodyPr/>
        <a:lstStyle/>
        <a:p>
          <a:pPr rtl="1"/>
          <a:endParaRPr lang="ar-SA"/>
        </a:p>
      </dgm:t>
    </dgm:pt>
    <dgm:pt modelId="{F40E5D98-1318-4B74-8A9D-F2E6D636F03D}" type="sibTrans" cxnId="{46C6A5A2-85A9-4580-B187-0AE7F332CBA2}">
      <dgm:prSet/>
      <dgm:spPr/>
      <dgm:t>
        <a:bodyPr/>
        <a:lstStyle/>
        <a:p>
          <a:pPr rtl="1"/>
          <a:endParaRPr lang="ar-SA"/>
        </a:p>
      </dgm:t>
    </dgm:pt>
    <dgm:pt modelId="{9873880A-E536-41DB-846C-6EAA624D5D94}">
      <dgm:prSet phldrT="[نص]" custT="1"/>
      <dgm:spPr/>
      <dgm:t>
        <a:bodyPr/>
        <a:lstStyle/>
        <a:p>
          <a:pPr rtl="1"/>
          <a:r>
            <a:rPr lang="ar-JO" sz="1800" b="1" dirty="0" smtClean="0"/>
            <a:t>الحرية</a:t>
          </a:r>
          <a:endParaRPr lang="ar-SA" sz="1800" b="1" dirty="0"/>
        </a:p>
      </dgm:t>
    </dgm:pt>
    <dgm:pt modelId="{69E9670F-CF25-4355-A0B8-C740CCC23ABB}" type="parTrans" cxnId="{4069682E-0BF7-4C7B-99F2-593C94FC7A5F}">
      <dgm:prSet/>
      <dgm:spPr/>
      <dgm:t>
        <a:bodyPr/>
        <a:lstStyle/>
        <a:p>
          <a:pPr rtl="1"/>
          <a:endParaRPr lang="ar-SA"/>
        </a:p>
      </dgm:t>
    </dgm:pt>
    <dgm:pt modelId="{16896146-5897-475A-9C62-A930CA68F661}" type="sibTrans" cxnId="{4069682E-0BF7-4C7B-99F2-593C94FC7A5F}">
      <dgm:prSet/>
      <dgm:spPr/>
      <dgm:t>
        <a:bodyPr/>
        <a:lstStyle/>
        <a:p>
          <a:pPr rtl="1"/>
          <a:endParaRPr lang="ar-SA"/>
        </a:p>
      </dgm:t>
    </dgm:pt>
    <dgm:pt modelId="{A44C1BC6-D5F3-458C-8AEE-4356AA4A7786}">
      <dgm:prSet phldrT="[نص]" custT="1"/>
      <dgm:spPr/>
      <dgm:t>
        <a:bodyPr/>
        <a:lstStyle/>
        <a:p>
          <a:pPr rtl="1"/>
          <a:r>
            <a:rPr lang="ar-JO" sz="1800" b="1" dirty="0" smtClean="0"/>
            <a:t>النقد الهادف</a:t>
          </a:r>
          <a:endParaRPr lang="ar-SA" sz="1800" b="1" dirty="0"/>
        </a:p>
      </dgm:t>
    </dgm:pt>
    <dgm:pt modelId="{957279AE-120E-447D-A384-9C5797809B9A}" type="parTrans" cxnId="{D4B72109-57EB-470B-9D4A-86B12F20B0C6}">
      <dgm:prSet/>
      <dgm:spPr/>
      <dgm:t>
        <a:bodyPr/>
        <a:lstStyle/>
        <a:p>
          <a:pPr rtl="1"/>
          <a:endParaRPr lang="ar-SA"/>
        </a:p>
      </dgm:t>
    </dgm:pt>
    <dgm:pt modelId="{8099E6CD-30F8-4985-A840-98E2B1DBA7FA}" type="sibTrans" cxnId="{D4B72109-57EB-470B-9D4A-86B12F20B0C6}">
      <dgm:prSet/>
      <dgm:spPr/>
      <dgm:t>
        <a:bodyPr/>
        <a:lstStyle/>
        <a:p>
          <a:pPr rtl="1"/>
          <a:endParaRPr lang="ar-SA"/>
        </a:p>
      </dgm:t>
    </dgm:pt>
    <dgm:pt modelId="{2524AE10-4BC5-4456-BA23-EE96E747F57B}">
      <dgm:prSet phldrT="[نص]" custT="1"/>
      <dgm:spPr/>
      <dgm:t>
        <a:bodyPr/>
        <a:lstStyle/>
        <a:p>
          <a:pPr rtl="1"/>
          <a:r>
            <a:rPr lang="ar-JO" sz="1800" b="1" dirty="0" err="1" smtClean="0"/>
            <a:t>الانفتاحية</a:t>
          </a:r>
          <a:endParaRPr lang="ar-SA" sz="1800" b="1" dirty="0"/>
        </a:p>
      </dgm:t>
    </dgm:pt>
    <dgm:pt modelId="{B870A770-9A26-44DB-BF60-F112B26DBFAD}" type="parTrans" cxnId="{A35693A3-9EA2-4021-8340-E3B652535AB2}">
      <dgm:prSet/>
      <dgm:spPr/>
      <dgm:t>
        <a:bodyPr/>
        <a:lstStyle/>
        <a:p>
          <a:pPr rtl="1"/>
          <a:endParaRPr lang="ar-SA"/>
        </a:p>
      </dgm:t>
    </dgm:pt>
    <dgm:pt modelId="{8ECC18E8-3914-4235-AC3D-CFB2957F22E1}" type="sibTrans" cxnId="{A35693A3-9EA2-4021-8340-E3B652535AB2}">
      <dgm:prSet/>
      <dgm:spPr/>
      <dgm:t>
        <a:bodyPr/>
        <a:lstStyle/>
        <a:p>
          <a:pPr rtl="1"/>
          <a:endParaRPr lang="ar-SA"/>
        </a:p>
      </dgm:t>
    </dgm:pt>
    <dgm:pt modelId="{DEA08892-5ADD-40B4-A9EF-DD18BF491179}">
      <dgm:prSet phldrT="[نص]" custT="1"/>
      <dgm:spPr/>
      <dgm:t>
        <a:bodyPr/>
        <a:lstStyle/>
        <a:p>
          <a:pPr rtl="1"/>
          <a:r>
            <a:rPr lang="ar-JO" sz="1800" b="1" dirty="0" smtClean="0"/>
            <a:t>المسؤولية</a:t>
          </a:r>
          <a:endParaRPr lang="ar-SA" sz="1800" b="1" dirty="0"/>
        </a:p>
      </dgm:t>
    </dgm:pt>
    <dgm:pt modelId="{5E150816-9C08-4C5A-B6C3-AD5691AFB539}" type="parTrans" cxnId="{B37B62C6-494B-45F0-A135-768917D6A4D8}">
      <dgm:prSet/>
      <dgm:spPr/>
      <dgm:t>
        <a:bodyPr/>
        <a:lstStyle/>
        <a:p>
          <a:pPr rtl="1"/>
          <a:endParaRPr lang="ar-SA"/>
        </a:p>
      </dgm:t>
    </dgm:pt>
    <dgm:pt modelId="{0DC3208D-A842-41A6-9D8D-C85AF3DB2C8B}" type="sibTrans" cxnId="{B37B62C6-494B-45F0-A135-768917D6A4D8}">
      <dgm:prSet/>
      <dgm:spPr/>
      <dgm:t>
        <a:bodyPr/>
        <a:lstStyle/>
        <a:p>
          <a:pPr rtl="1"/>
          <a:endParaRPr lang="ar-SA"/>
        </a:p>
      </dgm:t>
    </dgm:pt>
    <dgm:pt modelId="{94F9B92E-FEAE-4E9E-96DF-9A3C9CA37B36}">
      <dgm:prSet phldrT="[نص]" custT="1"/>
      <dgm:spPr/>
      <dgm:t>
        <a:bodyPr/>
        <a:lstStyle/>
        <a:p>
          <a:pPr rtl="1"/>
          <a:r>
            <a:rPr lang="ar-JO" sz="1800" b="1" dirty="0" smtClean="0"/>
            <a:t>الدقة</a:t>
          </a:r>
          <a:endParaRPr lang="ar-SA" sz="1800" b="1" dirty="0"/>
        </a:p>
      </dgm:t>
    </dgm:pt>
    <dgm:pt modelId="{618A7259-6E63-45E2-8B3C-98C61758D91F}" type="parTrans" cxnId="{FEF698E7-548C-46DF-860C-AFFDC4722128}">
      <dgm:prSet/>
      <dgm:spPr/>
      <dgm:t>
        <a:bodyPr/>
        <a:lstStyle/>
        <a:p>
          <a:pPr rtl="1"/>
          <a:endParaRPr lang="ar-SA"/>
        </a:p>
      </dgm:t>
    </dgm:pt>
    <dgm:pt modelId="{7334801D-C71A-454E-9A6D-C7C5F5885061}" type="sibTrans" cxnId="{FEF698E7-548C-46DF-860C-AFFDC4722128}">
      <dgm:prSet/>
      <dgm:spPr/>
      <dgm:t>
        <a:bodyPr/>
        <a:lstStyle/>
        <a:p>
          <a:pPr rtl="1"/>
          <a:endParaRPr lang="ar-SA"/>
        </a:p>
      </dgm:t>
    </dgm:pt>
    <dgm:pt modelId="{B17AA69A-C5DC-465B-81D2-344E18DC6093}">
      <dgm:prSet phldrT="[نص]" custT="1"/>
      <dgm:spPr/>
      <dgm:t>
        <a:bodyPr/>
        <a:lstStyle/>
        <a:p>
          <a:pPr rtl="1"/>
          <a:r>
            <a:rPr lang="ar-JO" sz="1800" b="1" dirty="0" smtClean="0"/>
            <a:t>المشروعية</a:t>
          </a:r>
          <a:endParaRPr lang="ar-SA" sz="1800" b="1" dirty="0"/>
        </a:p>
      </dgm:t>
    </dgm:pt>
    <dgm:pt modelId="{2418ECAF-AABC-4B4D-BFD8-BE746D26D342}" type="parTrans" cxnId="{2FEB0F4E-505A-44EE-AAD5-8C3F665BC1EF}">
      <dgm:prSet/>
      <dgm:spPr/>
      <dgm:t>
        <a:bodyPr/>
        <a:lstStyle/>
        <a:p>
          <a:pPr rtl="1"/>
          <a:endParaRPr lang="ar-SA"/>
        </a:p>
      </dgm:t>
    </dgm:pt>
    <dgm:pt modelId="{E9076359-AC65-45BD-BBED-48501B67CBB1}" type="sibTrans" cxnId="{2FEB0F4E-505A-44EE-AAD5-8C3F665BC1EF}">
      <dgm:prSet/>
      <dgm:spPr/>
      <dgm:t>
        <a:bodyPr/>
        <a:lstStyle/>
        <a:p>
          <a:pPr rtl="1"/>
          <a:endParaRPr lang="ar-SA"/>
        </a:p>
      </dgm:t>
    </dgm:pt>
    <dgm:pt modelId="{7D882574-841C-41F3-888A-3CD9D8465DEF}">
      <dgm:prSet phldrT="[نص]" custT="1"/>
      <dgm:spPr/>
      <dgm:t>
        <a:bodyPr/>
        <a:lstStyle/>
        <a:p>
          <a:pPr rtl="1"/>
          <a:r>
            <a:rPr lang="ar-JO" sz="1800" b="1" dirty="0" smtClean="0"/>
            <a:t>الانصاف</a:t>
          </a:r>
          <a:endParaRPr lang="ar-SA" sz="1800" b="1" dirty="0"/>
        </a:p>
      </dgm:t>
    </dgm:pt>
    <dgm:pt modelId="{9D1B2C02-0D3C-401A-BB5D-9FB13B547FAB}" type="parTrans" cxnId="{E56FFA78-60CB-4EDC-A45E-E0AA7B4725D4}">
      <dgm:prSet/>
      <dgm:spPr/>
      <dgm:t>
        <a:bodyPr/>
        <a:lstStyle/>
        <a:p>
          <a:pPr rtl="1"/>
          <a:endParaRPr lang="ar-SA"/>
        </a:p>
      </dgm:t>
    </dgm:pt>
    <dgm:pt modelId="{CA210D80-64AE-4D6A-938C-9FF03D6298A1}" type="sibTrans" cxnId="{E56FFA78-60CB-4EDC-A45E-E0AA7B4725D4}">
      <dgm:prSet/>
      <dgm:spPr/>
      <dgm:t>
        <a:bodyPr/>
        <a:lstStyle/>
        <a:p>
          <a:pPr rtl="1"/>
          <a:endParaRPr lang="ar-SA"/>
        </a:p>
      </dgm:t>
    </dgm:pt>
    <dgm:pt modelId="{80152AD9-7CC5-4CF7-901D-037C3E30ADE8}">
      <dgm:prSet phldrT="[نص]" custT="1"/>
      <dgm:spPr/>
      <dgm:t>
        <a:bodyPr/>
        <a:lstStyle/>
        <a:p>
          <a:pPr rtl="1"/>
          <a:r>
            <a:rPr lang="ar-JO" sz="1800" b="1" dirty="0" smtClean="0"/>
            <a:t>السلامة </a:t>
          </a:r>
          <a:endParaRPr lang="ar-SA" sz="1800" b="1" dirty="0"/>
        </a:p>
      </dgm:t>
    </dgm:pt>
    <dgm:pt modelId="{BC7119B6-7F8A-4B59-8DF5-2ED21B9F30FA}" type="parTrans" cxnId="{169D9E11-ECED-41C7-B8D1-ECBE2501AA4F}">
      <dgm:prSet/>
      <dgm:spPr/>
      <dgm:t>
        <a:bodyPr/>
        <a:lstStyle/>
        <a:p>
          <a:pPr rtl="1"/>
          <a:endParaRPr lang="ar-SA"/>
        </a:p>
      </dgm:t>
    </dgm:pt>
    <dgm:pt modelId="{793C8BDB-5E59-4C70-9535-12A3EA5ACCD2}" type="sibTrans" cxnId="{169D9E11-ECED-41C7-B8D1-ECBE2501AA4F}">
      <dgm:prSet/>
      <dgm:spPr/>
      <dgm:t>
        <a:bodyPr/>
        <a:lstStyle/>
        <a:p>
          <a:pPr rtl="1"/>
          <a:endParaRPr lang="ar-SA"/>
        </a:p>
      </dgm:t>
    </dgm:pt>
    <dgm:pt modelId="{DB493EC3-C595-4A81-91B8-83D58AA471EA}">
      <dgm:prSet phldrT="[نص]" custT="1"/>
      <dgm:spPr/>
      <dgm:t>
        <a:bodyPr/>
        <a:lstStyle/>
        <a:p>
          <a:pPr rtl="1"/>
          <a:r>
            <a:rPr lang="ar-JO" sz="1800" b="1" dirty="0" smtClean="0"/>
            <a:t>سرية المعلومات</a:t>
          </a:r>
          <a:endParaRPr lang="ar-SA" sz="1800" b="1" dirty="0"/>
        </a:p>
      </dgm:t>
    </dgm:pt>
    <dgm:pt modelId="{4903421C-9519-4D7E-BA3D-F2BA815D5723}" type="parTrans" cxnId="{9EE9B631-7B21-49A0-9539-9DCE49CDB9A4}">
      <dgm:prSet/>
      <dgm:spPr/>
      <dgm:t>
        <a:bodyPr/>
        <a:lstStyle/>
        <a:p>
          <a:pPr rtl="1"/>
          <a:endParaRPr lang="ar-SA"/>
        </a:p>
      </dgm:t>
    </dgm:pt>
    <dgm:pt modelId="{94E1F878-3130-41B6-9A71-14C2E34E0323}" type="sibTrans" cxnId="{9EE9B631-7B21-49A0-9539-9DCE49CDB9A4}">
      <dgm:prSet/>
      <dgm:spPr/>
      <dgm:t>
        <a:bodyPr/>
        <a:lstStyle/>
        <a:p>
          <a:pPr rtl="1"/>
          <a:endParaRPr lang="ar-SA"/>
        </a:p>
      </dgm:t>
    </dgm:pt>
    <dgm:pt modelId="{2E092276-71DD-4A76-8E9A-071BD9D7C98F}">
      <dgm:prSet phldrT="[نص]" custT="1"/>
      <dgm:spPr/>
      <dgm:t>
        <a:bodyPr/>
        <a:lstStyle/>
        <a:p>
          <a:pPr rtl="1"/>
          <a:r>
            <a:rPr lang="ar-JO" sz="1800" b="1" dirty="0" smtClean="0"/>
            <a:t>البعد عن الأمل المزيف</a:t>
          </a:r>
          <a:endParaRPr lang="ar-SA" sz="1800" b="1" dirty="0"/>
        </a:p>
      </dgm:t>
    </dgm:pt>
    <dgm:pt modelId="{35FDAB24-9A3D-4E87-BC2F-97F01DBCC9BE}" type="parTrans" cxnId="{FD6F9C57-992F-4D00-8027-EC090A77A6BD}">
      <dgm:prSet/>
      <dgm:spPr/>
      <dgm:t>
        <a:bodyPr/>
        <a:lstStyle/>
        <a:p>
          <a:pPr rtl="1"/>
          <a:endParaRPr lang="ar-SA"/>
        </a:p>
      </dgm:t>
    </dgm:pt>
    <dgm:pt modelId="{1AE2CE5D-8BAF-4182-BB89-7D50C600C41A}" type="sibTrans" cxnId="{FD6F9C57-992F-4D00-8027-EC090A77A6BD}">
      <dgm:prSet/>
      <dgm:spPr/>
      <dgm:t>
        <a:bodyPr/>
        <a:lstStyle/>
        <a:p>
          <a:pPr rtl="1"/>
          <a:endParaRPr lang="ar-SA"/>
        </a:p>
      </dgm:t>
    </dgm:pt>
    <dgm:pt modelId="{03B0EFBE-E2C3-4B70-8B5F-4228788B3F3A}">
      <dgm:prSet phldrT="[نص]" custT="1"/>
      <dgm:spPr/>
      <dgm:t>
        <a:bodyPr/>
        <a:lstStyle/>
        <a:p>
          <a:pPr rtl="1"/>
          <a:r>
            <a:rPr lang="ar-JO" sz="1800" b="1" dirty="0" smtClean="0"/>
            <a:t>عدم استغلال </a:t>
          </a:r>
          <a:r>
            <a:rPr lang="ar-JO" sz="1300" dirty="0" smtClean="0"/>
            <a:t>المواقف</a:t>
          </a:r>
          <a:endParaRPr lang="ar-SA" sz="1300" dirty="0"/>
        </a:p>
      </dgm:t>
    </dgm:pt>
    <dgm:pt modelId="{F009FFFD-2CD9-4627-BEF4-E20BB3ED4530}" type="parTrans" cxnId="{2A549E63-EE5E-48E8-AB56-B2FA59B10157}">
      <dgm:prSet/>
      <dgm:spPr/>
      <dgm:t>
        <a:bodyPr/>
        <a:lstStyle/>
        <a:p>
          <a:pPr rtl="1"/>
          <a:endParaRPr lang="ar-SA"/>
        </a:p>
      </dgm:t>
    </dgm:pt>
    <dgm:pt modelId="{74C7A125-4A9B-47B1-96BD-113E5B4DC475}" type="sibTrans" cxnId="{2A549E63-EE5E-48E8-AB56-B2FA59B10157}">
      <dgm:prSet/>
      <dgm:spPr/>
      <dgm:t>
        <a:bodyPr/>
        <a:lstStyle/>
        <a:p>
          <a:pPr rtl="1"/>
          <a:endParaRPr lang="ar-SA"/>
        </a:p>
      </dgm:t>
    </dgm:pt>
    <dgm:pt modelId="{947A1A77-3AC3-472A-B178-7F95D0F743EF}" type="pres">
      <dgm:prSet presAssocID="{51C7E57C-59D8-4454-B091-A69F7704AA6D}" presName="Name0" presStyleCnt="0">
        <dgm:presLayoutVars>
          <dgm:chMax val="1"/>
          <dgm:dir/>
          <dgm:animLvl val="ctr"/>
          <dgm:resizeHandles val="exact"/>
        </dgm:presLayoutVars>
      </dgm:prSet>
      <dgm:spPr/>
      <dgm:t>
        <a:bodyPr/>
        <a:lstStyle/>
        <a:p>
          <a:pPr rtl="1"/>
          <a:endParaRPr lang="ar-SA"/>
        </a:p>
      </dgm:t>
    </dgm:pt>
    <dgm:pt modelId="{3431CFA9-4869-4693-B34F-CD4CF4B53C3F}" type="pres">
      <dgm:prSet presAssocID="{11C5E6FC-8527-43EE-8512-FE9EA766AB9F}" presName="centerShape" presStyleLbl="node0" presStyleIdx="0" presStyleCnt="1"/>
      <dgm:spPr/>
      <dgm:t>
        <a:bodyPr/>
        <a:lstStyle/>
        <a:p>
          <a:pPr rtl="1"/>
          <a:endParaRPr lang="ar-SA"/>
        </a:p>
      </dgm:t>
    </dgm:pt>
    <dgm:pt modelId="{C4C22E95-7A9F-4402-A950-379DB05C9294}" type="pres">
      <dgm:prSet presAssocID="{54876F30-4C9B-4D9F-90AA-C73EA4023FFB}" presName="parTrans" presStyleLbl="sibTrans2D1" presStyleIdx="0" presStyleCnt="13"/>
      <dgm:spPr/>
      <dgm:t>
        <a:bodyPr/>
        <a:lstStyle/>
        <a:p>
          <a:pPr rtl="1"/>
          <a:endParaRPr lang="ar-SA"/>
        </a:p>
      </dgm:t>
    </dgm:pt>
    <dgm:pt modelId="{44084149-96E1-44A4-88C4-35040B7E4BD2}" type="pres">
      <dgm:prSet presAssocID="{54876F30-4C9B-4D9F-90AA-C73EA4023FFB}" presName="connectorText" presStyleLbl="sibTrans2D1" presStyleIdx="0" presStyleCnt="13"/>
      <dgm:spPr/>
      <dgm:t>
        <a:bodyPr/>
        <a:lstStyle/>
        <a:p>
          <a:pPr rtl="1"/>
          <a:endParaRPr lang="ar-SA"/>
        </a:p>
      </dgm:t>
    </dgm:pt>
    <dgm:pt modelId="{F5A4F970-BC78-48FC-B26A-866D11298DF0}" type="pres">
      <dgm:prSet presAssocID="{7621F662-E623-4683-8484-B22126353346}" presName="node" presStyleLbl="node1" presStyleIdx="0" presStyleCnt="13">
        <dgm:presLayoutVars>
          <dgm:bulletEnabled val="1"/>
        </dgm:presLayoutVars>
      </dgm:prSet>
      <dgm:spPr/>
      <dgm:t>
        <a:bodyPr/>
        <a:lstStyle/>
        <a:p>
          <a:pPr rtl="1"/>
          <a:endParaRPr lang="ar-SA"/>
        </a:p>
      </dgm:t>
    </dgm:pt>
    <dgm:pt modelId="{5EE51D5D-2689-4DE9-B950-2F80F5710638}" type="pres">
      <dgm:prSet presAssocID="{B870A770-9A26-44DB-BF60-F112B26DBFAD}" presName="parTrans" presStyleLbl="sibTrans2D1" presStyleIdx="1" presStyleCnt="13"/>
      <dgm:spPr/>
      <dgm:t>
        <a:bodyPr/>
        <a:lstStyle/>
        <a:p>
          <a:pPr rtl="1"/>
          <a:endParaRPr lang="ar-SA"/>
        </a:p>
      </dgm:t>
    </dgm:pt>
    <dgm:pt modelId="{5C65981A-00E8-4262-BB25-950678C2CB89}" type="pres">
      <dgm:prSet presAssocID="{B870A770-9A26-44DB-BF60-F112B26DBFAD}" presName="connectorText" presStyleLbl="sibTrans2D1" presStyleIdx="1" presStyleCnt="13"/>
      <dgm:spPr/>
      <dgm:t>
        <a:bodyPr/>
        <a:lstStyle/>
        <a:p>
          <a:pPr rtl="1"/>
          <a:endParaRPr lang="ar-SA"/>
        </a:p>
      </dgm:t>
    </dgm:pt>
    <dgm:pt modelId="{3EC62AB9-C710-4570-8BEE-4CEE5C8D8FF2}" type="pres">
      <dgm:prSet presAssocID="{2524AE10-4BC5-4456-BA23-EE96E747F57B}" presName="node" presStyleLbl="node1" presStyleIdx="1" presStyleCnt="13" custScaleX="160226">
        <dgm:presLayoutVars>
          <dgm:bulletEnabled val="1"/>
        </dgm:presLayoutVars>
      </dgm:prSet>
      <dgm:spPr/>
      <dgm:t>
        <a:bodyPr/>
        <a:lstStyle/>
        <a:p>
          <a:pPr rtl="1"/>
          <a:endParaRPr lang="ar-SA"/>
        </a:p>
      </dgm:t>
    </dgm:pt>
    <dgm:pt modelId="{019940E0-3C7C-4F77-8EE5-4ED77D3FC466}" type="pres">
      <dgm:prSet presAssocID="{5E150816-9C08-4C5A-B6C3-AD5691AFB539}" presName="parTrans" presStyleLbl="sibTrans2D1" presStyleIdx="2" presStyleCnt="13"/>
      <dgm:spPr/>
      <dgm:t>
        <a:bodyPr/>
        <a:lstStyle/>
        <a:p>
          <a:pPr rtl="1"/>
          <a:endParaRPr lang="ar-SA"/>
        </a:p>
      </dgm:t>
    </dgm:pt>
    <dgm:pt modelId="{DB9D12BA-6AAB-465C-A843-1803C97B1710}" type="pres">
      <dgm:prSet presAssocID="{5E150816-9C08-4C5A-B6C3-AD5691AFB539}" presName="connectorText" presStyleLbl="sibTrans2D1" presStyleIdx="2" presStyleCnt="13"/>
      <dgm:spPr/>
      <dgm:t>
        <a:bodyPr/>
        <a:lstStyle/>
        <a:p>
          <a:pPr rtl="1"/>
          <a:endParaRPr lang="ar-SA"/>
        </a:p>
      </dgm:t>
    </dgm:pt>
    <dgm:pt modelId="{FA6D492A-ACFC-4708-B44D-FB139C663A9A}" type="pres">
      <dgm:prSet presAssocID="{DEA08892-5ADD-40B4-A9EF-DD18BF491179}" presName="node" presStyleLbl="node1" presStyleIdx="2" presStyleCnt="13" custScaleX="157557">
        <dgm:presLayoutVars>
          <dgm:bulletEnabled val="1"/>
        </dgm:presLayoutVars>
      </dgm:prSet>
      <dgm:spPr/>
      <dgm:t>
        <a:bodyPr/>
        <a:lstStyle/>
        <a:p>
          <a:pPr rtl="1"/>
          <a:endParaRPr lang="ar-SA"/>
        </a:p>
      </dgm:t>
    </dgm:pt>
    <dgm:pt modelId="{BD827F0F-7AB5-4782-929E-7A0F8E4FB8B1}" type="pres">
      <dgm:prSet presAssocID="{618A7259-6E63-45E2-8B3C-98C61758D91F}" presName="parTrans" presStyleLbl="sibTrans2D1" presStyleIdx="3" presStyleCnt="13"/>
      <dgm:spPr/>
      <dgm:t>
        <a:bodyPr/>
        <a:lstStyle/>
        <a:p>
          <a:pPr rtl="1"/>
          <a:endParaRPr lang="ar-SA"/>
        </a:p>
      </dgm:t>
    </dgm:pt>
    <dgm:pt modelId="{6D47FE14-E035-4616-84ED-3BD8F5D5DD48}" type="pres">
      <dgm:prSet presAssocID="{618A7259-6E63-45E2-8B3C-98C61758D91F}" presName="connectorText" presStyleLbl="sibTrans2D1" presStyleIdx="3" presStyleCnt="13"/>
      <dgm:spPr/>
      <dgm:t>
        <a:bodyPr/>
        <a:lstStyle/>
        <a:p>
          <a:pPr rtl="1"/>
          <a:endParaRPr lang="ar-SA"/>
        </a:p>
      </dgm:t>
    </dgm:pt>
    <dgm:pt modelId="{39B6E102-ED2F-432A-A9CA-DC8F24CB0E32}" type="pres">
      <dgm:prSet presAssocID="{94F9B92E-FEAE-4E9E-96DF-9A3C9CA37B36}" presName="node" presStyleLbl="node1" presStyleIdx="3" presStyleCnt="13" custScaleX="153196">
        <dgm:presLayoutVars>
          <dgm:bulletEnabled val="1"/>
        </dgm:presLayoutVars>
      </dgm:prSet>
      <dgm:spPr/>
      <dgm:t>
        <a:bodyPr/>
        <a:lstStyle/>
        <a:p>
          <a:pPr rtl="1"/>
          <a:endParaRPr lang="ar-SA"/>
        </a:p>
      </dgm:t>
    </dgm:pt>
    <dgm:pt modelId="{C0966FA1-66F4-406F-84DF-44AE5030BF76}" type="pres">
      <dgm:prSet presAssocID="{2418ECAF-AABC-4B4D-BFD8-BE746D26D342}" presName="parTrans" presStyleLbl="sibTrans2D1" presStyleIdx="4" presStyleCnt="13"/>
      <dgm:spPr/>
      <dgm:t>
        <a:bodyPr/>
        <a:lstStyle/>
        <a:p>
          <a:pPr rtl="1"/>
          <a:endParaRPr lang="ar-SA"/>
        </a:p>
      </dgm:t>
    </dgm:pt>
    <dgm:pt modelId="{E4CB3F84-015F-4400-B684-67CF35CD8C43}" type="pres">
      <dgm:prSet presAssocID="{2418ECAF-AABC-4B4D-BFD8-BE746D26D342}" presName="connectorText" presStyleLbl="sibTrans2D1" presStyleIdx="4" presStyleCnt="13"/>
      <dgm:spPr/>
      <dgm:t>
        <a:bodyPr/>
        <a:lstStyle/>
        <a:p>
          <a:pPr rtl="1"/>
          <a:endParaRPr lang="ar-SA"/>
        </a:p>
      </dgm:t>
    </dgm:pt>
    <dgm:pt modelId="{A475DBDF-5460-4124-B042-C4251E8B8014}" type="pres">
      <dgm:prSet presAssocID="{B17AA69A-C5DC-465B-81D2-344E18DC6093}" presName="node" presStyleLbl="node1" presStyleIdx="4" presStyleCnt="13" custScaleX="149798">
        <dgm:presLayoutVars>
          <dgm:bulletEnabled val="1"/>
        </dgm:presLayoutVars>
      </dgm:prSet>
      <dgm:spPr/>
      <dgm:t>
        <a:bodyPr/>
        <a:lstStyle/>
        <a:p>
          <a:pPr rtl="1"/>
          <a:endParaRPr lang="ar-SA"/>
        </a:p>
      </dgm:t>
    </dgm:pt>
    <dgm:pt modelId="{08D86B72-E6E0-46EC-B5FA-3FF7AF424571}" type="pres">
      <dgm:prSet presAssocID="{9D1B2C02-0D3C-401A-BB5D-9FB13B547FAB}" presName="parTrans" presStyleLbl="sibTrans2D1" presStyleIdx="5" presStyleCnt="13"/>
      <dgm:spPr/>
      <dgm:t>
        <a:bodyPr/>
        <a:lstStyle/>
        <a:p>
          <a:pPr rtl="1"/>
          <a:endParaRPr lang="ar-SA"/>
        </a:p>
      </dgm:t>
    </dgm:pt>
    <dgm:pt modelId="{AD9455B6-D308-4164-A28F-E2030F9753F1}" type="pres">
      <dgm:prSet presAssocID="{9D1B2C02-0D3C-401A-BB5D-9FB13B547FAB}" presName="connectorText" presStyleLbl="sibTrans2D1" presStyleIdx="5" presStyleCnt="13"/>
      <dgm:spPr/>
      <dgm:t>
        <a:bodyPr/>
        <a:lstStyle/>
        <a:p>
          <a:pPr rtl="1"/>
          <a:endParaRPr lang="ar-SA"/>
        </a:p>
      </dgm:t>
    </dgm:pt>
    <dgm:pt modelId="{B898C344-8B5B-4AEC-B09B-B6CE7C0D2C5F}" type="pres">
      <dgm:prSet presAssocID="{7D882574-841C-41F3-888A-3CD9D8465DEF}" presName="node" presStyleLbl="node1" presStyleIdx="5" presStyleCnt="13" custScaleX="148638">
        <dgm:presLayoutVars>
          <dgm:bulletEnabled val="1"/>
        </dgm:presLayoutVars>
      </dgm:prSet>
      <dgm:spPr/>
      <dgm:t>
        <a:bodyPr/>
        <a:lstStyle/>
        <a:p>
          <a:pPr rtl="1"/>
          <a:endParaRPr lang="ar-SA"/>
        </a:p>
      </dgm:t>
    </dgm:pt>
    <dgm:pt modelId="{00BF0B0E-75D3-4D9E-88A5-397DB8E5014F}" type="pres">
      <dgm:prSet presAssocID="{13C4FEC5-BCD9-44C5-AFDC-1659075331FE}" presName="parTrans" presStyleLbl="sibTrans2D1" presStyleIdx="6" presStyleCnt="13"/>
      <dgm:spPr/>
      <dgm:t>
        <a:bodyPr/>
        <a:lstStyle/>
        <a:p>
          <a:pPr rtl="1"/>
          <a:endParaRPr lang="ar-SA"/>
        </a:p>
      </dgm:t>
    </dgm:pt>
    <dgm:pt modelId="{AD047235-87F4-42D5-B40B-613825FFBA7C}" type="pres">
      <dgm:prSet presAssocID="{13C4FEC5-BCD9-44C5-AFDC-1659075331FE}" presName="connectorText" presStyleLbl="sibTrans2D1" presStyleIdx="6" presStyleCnt="13"/>
      <dgm:spPr/>
      <dgm:t>
        <a:bodyPr/>
        <a:lstStyle/>
        <a:p>
          <a:pPr rtl="1"/>
          <a:endParaRPr lang="ar-SA"/>
        </a:p>
      </dgm:t>
    </dgm:pt>
    <dgm:pt modelId="{C8C857D4-70C8-46FF-A6BE-FB0B34339429}" type="pres">
      <dgm:prSet presAssocID="{4F32848F-EBB4-4307-A75A-FD560E066DCE}" presName="node" presStyleLbl="node1" presStyleIdx="6" presStyleCnt="13" custScaleX="146851">
        <dgm:presLayoutVars>
          <dgm:bulletEnabled val="1"/>
        </dgm:presLayoutVars>
      </dgm:prSet>
      <dgm:spPr/>
      <dgm:t>
        <a:bodyPr/>
        <a:lstStyle/>
        <a:p>
          <a:pPr rtl="1"/>
          <a:endParaRPr lang="ar-SA"/>
        </a:p>
      </dgm:t>
    </dgm:pt>
    <dgm:pt modelId="{BD1D53D2-4BC6-418E-A256-4E394DB1D86A}" type="pres">
      <dgm:prSet presAssocID="{69E9670F-CF25-4355-A0B8-C740CCC23ABB}" presName="parTrans" presStyleLbl="sibTrans2D1" presStyleIdx="7" presStyleCnt="13"/>
      <dgm:spPr/>
      <dgm:t>
        <a:bodyPr/>
        <a:lstStyle/>
        <a:p>
          <a:pPr rtl="1"/>
          <a:endParaRPr lang="ar-SA"/>
        </a:p>
      </dgm:t>
    </dgm:pt>
    <dgm:pt modelId="{767F4972-41EF-4A71-9770-D4C84798E66A}" type="pres">
      <dgm:prSet presAssocID="{69E9670F-CF25-4355-A0B8-C740CCC23ABB}" presName="connectorText" presStyleLbl="sibTrans2D1" presStyleIdx="7" presStyleCnt="13"/>
      <dgm:spPr/>
      <dgm:t>
        <a:bodyPr/>
        <a:lstStyle/>
        <a:p>
          <a:pPr rtl="1"/>
          <a:endParaRPr lang="ar-SA"/>
        </a:p>
      </dgm:t>
    </dgm:pt>
    <dgm:pt modelId="{0BA161FC-B762-4C70-B54E-A7B8F13C5D71}" type="pres">
      <dgm:prSet presAssocID="{9873880A-E536-41DB-846C-6EAA624D5D94}" presName="node" presStyleLbl="node1" presStyleIdx="7" presStyleCnt="13">
        <dgm:presLayoutVars>
          <dgm:bulletEnabled val="1"/>
        </dgm:presLayoutVars>
      </dgm:prSet>
      <dgm:spPr/>
      <dgm:t>
        <a:bodyPr/>
        <a:lstStyle/>
        <a:p>
          <a:pPr rtl="1"/>
          <a:endParaRPr lang="ar-SA"/>
        </a:p>
      </dgm:t>
    </dgm:pt>
    <dgm:pt modelId="{53BB03C0-58FD-4B70-9863-F439F09F354A}" type="pres">
      <dgm:prSet presAssocID="{957279AE-120E-447D-A384-9C5797809B9A}" presName="parTrans" presStyleLbl="sibTrans2D1" presStyleIdx="8" presStyleCnt="13"/>
      <dgm:spPr/>
      <dgm:t>
        <a:bodyPr/>
        <a:lstStyle/>
        <a:p>
          <a:pPr rtl="1"/>
          <a:endParaRPr lang="ar-SA"/>
        </a:p>
      </dgm:t>
    </dgm:pt>
    <dgm:pt modelId="{D439698E-FF70-465F-9A42-3ADEC9074092}" type="pres">
      <dgm:prSet presAssocID="{957279AE-120E-447D-A384-9C5797809B9A}" presName="connectorText" presStyleLbl="sibTrans2D1" presStyleIdx="8" presStyleCnt="13"/>
      <dgm:spPr/>
      <dgm:t>
        <a:bodyPr/>
        <a:lstStyle/>
        <a:p>
          <a:pPr rtl="1"/>
          <a:endParaRPr lang="ar-SA"/>
        </a:p>
      </dgm:t>
    </dgm:pt>
    <dgm:pt modelId="{AB4F6CC2-6453-4031-81C3-0C9B334957F7}" type="pres">
      <dgm:prSet presAssocID="{A44C1BC6-D5F3-458C-8AEE-4356AA4A7786}" presName="node" presStyleLbl="node1" presStyleIdx="8" presStyleCnt="13">
        <dgm:presLayoutVars>
          <dgm:bulletEnabled val="1"/>
        </dgm:presLayoutVars>
      </dgm:prSet>
      <dgm:spPr/>
      <dgm:t>
        <a:bodyPr/>
        <a:lstStyle/>
        <a:p>
          <a:pPr rtl="1"/>
          <a:endParaRPr lang="ar-SA"/>
        </a:p>
      </dgm:t>
    </dgm:pt>
    <dgm:pt modelId="{1CF0FAD7-7E5C-454B-B5B5-D3FAB065C8C1}" type="pres">
      <dgm:prSet presAssocID="{BC7119B6-7F8A-4B59-8DF5-2ED21B9F30FA}" presName="parTrans" presStyleLbl="sibTrans2D1" presStyleIdx="9" presStyleCnt="13"/>
      <dgm:spPr/>
      <dgm:t>
        <a:bodyPr/>
        <a:lstStyle/>
        <a:p>
          <a:pPr rtl="1"/>
          <a:endParaRPr lang="ar-SA"/>
        </a:p>
      </dgm:t>
    </dgm:pt>
    <dgm:pt modelId="{295B5B95-5A77-44BF-AF38-28529F956FED}" type="pres">
      <dgm:prSet presAssocID="{BC7119B6-7F8A-4B59-8DF5-2ED21B9F30FA}" presName="connectorText" presStyleLbl="sibTrans2D1" presStyleIdx="9" presStyleCnt="13"/>
      <dgm:spPr/>
      <dgm:t>
        <a:bodyPr/>
        <a:lstStyle/>
        <a:p>
          <a:pPr rtl="1"/>
          <a:endParaRPr lang="ar-SA"/>
        </a:p>
      </dgm:t>
    </dgm:pt>
    <dgm:pt modelId="{4EE336A4-3B1A-4BA2-9DC6-00BAD2554C19}" type="pres">
      <dgm:prSet presAssocID="{80152AD9-7CC5-4CF7-901D-037C3E30ADE8}" presName="node" presStyleLbl="node1" presStyleIdx="9" presStyleCnt="13" custScaleX="162565">
        <dgm:presLayoutVars>
          <dgm:bulletEnabled val="1"/>
        </dgm:presLayoutVars>
      </dgm:prSet>
      <dgm:spPr/>
      <dgm:t>
        <a:bodyPr/>
        <a:lstStyle/>
        <a:p>
          <a:pPr rtl="1"/>
          <a:endParaRPr lang="ar-SA"/>
        </a:p>
      </dgm:t>
    </dgm:pt>
    <dgm:pt modelId="{CD19E1C8-BFE6-4029-BB9A-0A406EA014C2}" type="pres">
      <dgm:prSet presAssocID="{4903421C-9519-4D7E-BA3D-F2BA815D5723}" presName="parTrans" presStyleLbl="sibTrans2D1" presStyleIdx="10" presStyleCnt="13"/>
      <dgm:spPr/>
      <dgm:t>
        <a:bodyPr/>
        <a:lstStyle/>
        <a:p>
          <a:pPr rtl="1"/>
          <a:endParaRPr lang="ar-SA"/>
        </a:p>
      </dgm:t>
    </dgm:pt>
    <dgm:pt modelId="{6AE42634-A100-45AC-8C24-1C7323DAC54A}" type="pres">
      <dgm:prSet presAssocID="{4903421C-9519-4D7E-BA3D-F2BA815D5723}" presName="connectorText" presStyleLbl="sibTrans2D1" presStyleIdx="10" presStyleCnt="13"/>
      <dgm:spPr/>
      <dgm:t>
        <a:bodyPr/>
        <a:lstStyle/>
        <a:p>
          <a:pPr rtl="1"/>
          <a:endParaRPr lang="ar-SA"/>
        </a:p>
      </dgm:t>
    </dgm:pt>
    <dgm:pt modelId="{A70420F8-E25D-4FFF-911E-5B40DEC48F01}" type="pres">
      <dgm:prSet presAssocID="{DB493EC3-C595-4A81-91B8-83D58AA471EA}" presName="node" presStyleLbl="node1" presStyleIdx="10" presStyleCnt="13" custScaleX="155814">
        <dgm:presLayoutVars>
          <dgm:bulletEnabled val="1"/>
        </dgm:presLayoutVars>
      </dgm:prSet>
      <dgm:spPr/>
      <dgm:t>
        <a:bodyPr/>
        <a:lstStyle/>
        <a:p>
          <a:pPr rtl="1"/>
          <a:endParaRPr lang="ar-SA"/>
        </a:p>
      </dgm:t>
    </dgm:pt>
    <dgm:pt modelId="{80CD0866-16A3-4DF9-95BE-A3E20A48A9AE}" type="pres">
      <dgm:prSet presAssocID="{35FDAB24-9A3D-4E87-BC2F-97F01DBCC9BE}" presName="parTrans" presStyleLbl="sibTrans2D1" presStyleIdx="11" presStyleCnt="13"/>
      <dgm:spPr/>
      <dgm:t>
        <a:bodyPr/>
        <a:lstStyle/>
        <a:p>
          <a:pPr rtl="1"/>
          <a:endParaRPr lang="ar-SA"/>
        </a:p>
      </dgm:t>
    </dgm:pt>
    <dgm:pt modelId="{C35DC0C9-AC1E-4A6C-A710-0337654310B6}" type="pres">
      <dgm:prSet presAssocID="{35FDAB24-9A3D-4E87-BC2F-97F01DBCC9BE}" presName="connectorText" presStyleLbl="sibTrans2D1" presStyleIdx="11" presStyleCnt="13"/>
      <dgm:spPr/>
      <dgm:t>
        <a:bodyPr/>
        <a:lstStyle/>
        <a:p>
          <a:pPr rtl="1"/>
          <a:endParaRPr lang="ar-SA"/>
        </a:p>
      </dgm:t>
    </dgm:pt>
    <dgm:pt modelId="{82D28386-C113-43FA-88B2-14B7C81329ED}" type="pres">
      <dgm:prSet presAssocID="{2E092276-71DD-4A76-8E9A-071BD9D7C98F}" presName="node" presStyleLbl="node1" presStyleIdx="11" presStyleCnt="13" custScaleX="170835">
        <dgm:presLayoutVars>
          <dgm:bulletEnabled val="1"/>
        </dgm:presLayoutVars>
      </dgm:prSet>
      <dgm:spPr/>
      <dgm:t>
        <a:bodyPr/>
        <a:lstStyle/>
        <a:p>
          <a:pPr rtl="1"/>
          <a:endParaRPr lang="ar-SA"/>
        </a:p>
      </dgm:t>
    </dgm:pt>
    <dgm:pt modelId="{2854A8E6-3B3D-496A-9F70-B42B98742A8C}" type="pres">
      <dgm:prSet presAssocID="{F009FFFD-2CD9-4627-BEF4-E20BB3ED4530}" presName="parTrans" presStyleLbl="sibTrans2D1" presStyleIdx="12" presStyleCnt="13"/>
      <dgm:spPr/>
      <dgm:t>
        <a:bodyPr/>
        <a:lstStyle/>
        <a:p>
          <a:pPr rtl="1"/>
          <a:endParaRPr lang="ar-SA"/>
        </a:p>
      </dgm:t>
    </dgm:pt>
    <dgm:pt modelId="{0F249998-19F7-45F8-9179-0F1608A70D87}" type="pres">
      <dgm:prSet presAssocID="{F009FFFD-2CD9-4627-BEF4-E20BB3ED4530}" presName="connectorText" presStyleLbl="sibTrans2D1" presStyleIdx="12" presStyleCnt="13"/>
      <dgm:spPr/>
      <dgm:t>
        <a:bodyPr/>
        <a:lstStyle/>
        <a:p>
          <a:pPr rtl="1"/>
          <a:endParaRPr lang="ar-SA"/>
        </a:p>
      </dgm:t>
    </dgm:pt>
    <dgm:pt modelId="{2D356E3C-41E9-4A96-A38A-94E1AF238A1D}" type="pres">
      <dgm:prSet presAssocID="{03B0EFBE-E2C3-4B70-8B5F-4228788B3F3A}" presName="node" presStyleLbl="node1" presStyleIdx="12" presStyleCnt="13" custScaleX="141318">
        <dgm:presLayoutVars>
          <dgm:bulletEnabled val="1"/>
        </dgm:presLayoutVars>
      </dgm:prSet>
      <dgm:spPr/>
      <dgm:t>
        <a:bodyPr/>
        <a:lstStyle/>
        <a:p>
          <a:pPr rtl="1"/>
          <a:endParaRPr lang="ar-SA"/>
        </a:p>
      </dgm:t>
    </dgm:pt>
  </dgm:ptLst>
  <dgm:cxnLst>
    <dgm:cxn modelId="{4069682E-0BF7-4C7B-99F2-593C94FC7A5F}" srcId="{11C5E6FC-8527-43EE-8512-FE9EA766AB9F}" destId="{9873880A-E536-41DB-846C-6EAA624D5D94}" srcOrd="7" destOrd="0" parTransId="{69E9670F-CF25-4355-A0B8-C740CCC23ABB}" sibTransId="{16896146-5897-475A-9C62-A930CA68F661}"/>
    <dgm:cxn modelId="{B37B62C6-494B-45F0-A135-768917D6A4D8}" srcId="{11C5E6FC-8527-43EE-8512-FE9EA766AB9F}" destId="{DEA08892-5ADD-40B4-A9EF-DD18BF491179}" srcOrd="2" destOrd="0" parTransId="{5E150816-9C08-4C5A-B6C3-AD5691AFB539}" sibTransId="{0DC3208D-A842-41A6-9D8D-C85AF3DB2C8B}"/>
    <dgm:cxn modelId="{7C7646CA-F732-43D6-A6E0-D7E96C49A779}" type="presOf" srcId="{2418ECAF-AABC-4B4D-BFD8-BE746D26D342}" destId="{C0966FA1-66F4-406F-84DF-44AE5030BF76}" srcOrd="0" destOrd="0" presId="urn:microsoft.com/office/officeart/2005/8/layout/radial5"/>
    <dgm:cxn modelId="{2A549E63-EE5E-48E8-AB56-B2FA59B10157}" srcId="{11C5E6FC-8527-43EE-8512-FE9EA766AB9F}" destId="{03B0EFBE-E2C3-4B70-8B5F-4228788B3F3A}" srcOrd="12" destOrd="0" parTransId="{F009FFFD-2CD9-4627-BEF4-E20BB3ED4530}" sibTransId="{74C7A125-4A9B-47B1-96BD-113E5B4DC475}"/>
    <dgm:cxn modelId="{7010BFC1-8CA3-4C91-A9FA-AAEF79E66C88}" type="presOf" srcId="{BC7119B6-7F8A-4B59-8DF5-2ED21B9F30FA}" destId="{1CF0FAD7-7E5C-454B-B5B5-D3FAB065C8C1}" srcOrd="0" destOrd="0" presId="urn:microsoft.com/office/officeart/2005/8/layout/radial5"/>
    <dgm:cxn modelId="{92628A73-E4D8-48AE-ABA8-1B96AE9BDE83}" type="presOf" srcId="{BC7119B6-7F8A-4B59-8DF5-2ED21B9F30FA}" destId="{295B5B95-5A77-44BF-AF38-28529F956FED}" srcOrd="1" destOrd="0" presId="urn:microsoft.com/office/officeart/2005/8/layout/radial5"/>
    <dgm:cxn modelId="{8370B7B1-2874-4457-92C8-BE88952ED5E7}" type="presOf" srcId="{35FDAB24-9A3D-4E87-BC2F-97F01DBCC9BE}" destId="{80CD0866-16A3-4DF9-95BE-A3E20A48A9AE}" srcOrd="0" destOrd="0" presId="urn:microsoft.com/office/officeart/2005/8/layout/radial5"/>
    <dgm:cxn modelId="{539A78B5-E624-4617-95A6-9FB7616B6A95}" type="presOf" srcId="{2E092276-71DD-4A76-8E9A-071BD9D7C98F}" destId="{82D28386-C113-43FA-88B2-14B7C81329ED}" srcOrd="0" destOrd="0" presId="urn:microsoft.com/office/officeart/2005/8/layout/radial5"/>
    <dgm:cxn modelId="{A35693A3-9EA2-4021-8340-E3B652535AB2}" srcId="{11C5E6FC-8527-43EE-8512-FE9EA766AB9F}" destId="{2524AE10-4BC5-4456-BA23-EE96E747F57B}" srcOrd="1" destOrd="0" parTransId="{B870A770-9A26-44DB-BF60-F112B26DBFAD}" sibTransId="{8ECC18E8-3914-4235-AC3D-CFB2957F22E1}"/>
    <dgm:cxn modelId="{5642E95F-58E0-4893-B018-B983F3EF9080}" type="presOf" srcId="{DEA08892-5ADD-40B4-A9EF-DD18BF491179}" destId="{FA6D492A-ACFC-4708-B44D-FB139C663A9A}" srcOrd="0" destOrd="0" presId="urn:microsoft.com/office/officeart/2005/8/layout/radial5"/>
    <dgm:cxn modelId="{431931F0-2B7E-4728-8BF3-5AB375BA6D79}" srcId="{51C7E57C-59D8-4454-B091-A69F7704AA6D}" destId="{11C5E6FC-8527-43EE-8512-FE9EA766AB9F}" srcOrd="0" destOrd="0" parTransId="{19277906-7154-4695-8FE5-E91A33C8877F}" sibTransId="{AD389E29-60AF-4E4F-8D96-AF833C5B8D82}"/>
    <dgm:cxn modelId="{134DA0DF-FC20-4A6A-92D2-BFAA0FAD4312}" type="presOf" srcId="{4F32848F-EBB4-4307-A75A-FD560E066DCE}" destId="{C8C857D4-70C8-46FF-A6BE-FB0B34339429}" srcOrd="0" destOrd="0" presId="urn:microsoft.com/office/officeart/2005/8/layout/radial5"/>
    <dgm:cxn modelId="{CA5C7E4A-FC04-4426-A96B-90032F056B1F}" type="presOf" srcId="{B17AA69A-C5DC-465B-81D2-344E18DC6093}" destId="{A475DBDF-5460-4124-B042-C4251E8B8014}" srcOrd="0" destOrd="0" presId="urn:microsoft.com/office/officeart/2005/8/layout/radial5"/>
    <dgm:cxn modelId="{D4B72109-57EB-470B-9D4A-86B12F20B0C6}" srcId="{11C5E6FC-8527-43EE-8512-FE9EA766AB9F}" destId="{A44C1BC6-D5F3-458C-8AEE-4356AA4A7786}" srcOrd="8" destOrd="0" parTransId="{957279AE-120E-447D-A384-9C5797809B9A}" sibTransId="{8099E6CD-30F8-4985-A840-98E2B1DBA7FA}"/>
    <dgm:cxn modelId="{278E8859-F933-4F8F-823B-4EB134DE15C7}" type="presOf" srcId="{03B0EFBE-E2C3-4B70-8B5F-4228788B3F3A}" destId="{2D356E3C-41E9-4A96-A38A-94E1AF238A1D}" srcOrd="0" destOrd="0" presId="urn:microsoft.com/office/officeart/2005/8/layout/radial5"/>
    <dgm:cxn modelId="{C3E4450E-9B72-4A22-89CD-228A81A18D25}" type="presOf" srcId="{9873880A-E536-41DB-846C-6EAA624D5D94}" destId="{0BA161FC-B762-4C70-B54E-A7B8F13C5D71}" srcOrd="0" destOrd="0" presId="urn:microsoft.com/office/officeart/2005/8/layout/radial5"/>
    <dgm:cxn modelId="{0ED69A90-68F0-4A77-A2A1-EE2B75A5CEF8}" type="presOf" srcId="{13C4FEC5-BCD9-44C5-AFDC-1659075331FE}" destId="{00BF0B0E-75D3-4D9E-88A5-397DB8E5014F}" srcOrd="0" destOrd="0" presId="urn:microsoft.com/office/officeart/2005/8/layout/radial5"/>
    <dgm:cxn modelId="{FD6F9C57-992F-4D00-8027-EC090A77A6BD}" srcId="{11C5E6FC-8527-43EE-8512-FE9EA766AB9F}" destId="{2E092276-71DD-4A76-8E9A-071BD9D7C98F}" srcOrd="11" destOrd="0" parTransId="{35FDAB24-9A3D-4E87-BC2F-97F01DBCC9BE}" sibTransId="{1AE2CE5D-8BAF-4182-BB89-7D50C600C41A}"/>
    <dgm:cxn modelId="{45599561-C4AA-4DF7-950C-28E927649AB6}" type="presOf" srcId="{2524AE10-4BC5-4456-BA23-EE96E747F57B}" destId="{3EC62AB9-C710-4570-8BEE-4CEE5C8D8FF2}" srcOrd="0" destOrd="0" presId="urn:microsoft.com/office/officeart/2005/8/layout/radial5"/>
    <dgm:cxn modelId="{6C64C168-444C-4F49-8C49-3C0FE015E460}" type="presOf" srcId="{618A7259-6E63-45E2-8B3C-98C61758D91F}" destId="{BD827F0F-7AB5-4782-929E-7A0F8E4FB8B1}" srcOrd="0" destOrd="0" presId="urn:microsoft.com/office/officeart/2005/8/layout/radial5"/>
    <dgm:cxn modelId="{2FEB0F4E-505A-44EE-AAD5-8C3F665BC1EF}" srcId="{11C5E6FC-8527-43EE-8512-FE9EA766AB9F}" destId="{B17AA69A-C5DC-465B-81D2-344E18DC6093}" srcOrd="4" destOrd="0" parTransId="{2418ECAF-AABC-4B4D-BFD8-BE746D26D342}" sibTransId="{E9076359-AC65-45BD-BBED-48501B67CBB1}"/>
    <dgm:cxn modelId="{1AA00F71-B047-40CD-94B1-1E26E706CAC8}" type="presOf" srcId="{35FDAB24-9A3D-4E87-BC2F-97F01DBCC9BE}" destId="{C35DC0C9-AC1E-4A6C-A710-0337654310B6}" srcOrd="1" destOrd="0" presId="urn:microsoft.com/office/officeart/2005/8/layout/radial5"/>
    <dgm:cxn modelId="{5D3659E6-23EE-4291-9BE4-E25950699FB5}" type="presOf" srcId="{7621F662-E623-4683-8484-B22126353346}" destId="{F5A4F970-BC78-48FC-B26A-866D11298DF0}" srcOrd="0" destOrd="0" presId="urn:microsoft.com/office/officeart/2005/8/layout/radial5"/>
    <dgm:cxn modelId="{2B576787-9AA7-4BD4-AC7E-C2AC783E2CC1}" type="presOf" srcId="{51C7E57C-59D8-4454-B091-A69F7704AA6D}" destId="{947A1A77-3AC3-472A-B178-7F95D0F743EF}" srcOrd="0" destOrd="0" presId="urn:microsoft.com/office/officeart/2005/8/layout/radial5"/>
    <dgm:cxn modelId="{6D86E749-540F-436F-91B7-88A912FCC57A}" type="presOf" srcId="{54876F30-4C9B-4D9F-90AA-C73EA4023FFB}" destId="{44084149-96E1-44A4-88C4-35040B7E4BD2}" srcOrd="1" destOrd="0" presId="urn:microsoft.com/office/officeart/2005/8/layout/radial5"/>
    <dgm:cxn modelId="{EECC72E5-50BE-4265-8327-DC297889B873}" type="presOf" srcId="{5E150816-9C08-4C5A-B6C3-AD5691AFB539}" destId="{DB9D12BA-6AAB-465C-A843-1803C97B1710}" srcOrd="1" destOrd="0" presId="urn:microsoft.com/office/officeart/2005/8/layout/radial5"/>
    <dgm:cxn modelId="{0D247392-7FE9-4FE3-8651-7B7D0A33616F}" type="presOf" srcId="{4903421C-9519-4D7E-BA3D-F2BA815D5723}" destId="{6AE42634-A100-45AC-8C24-1C7323DAC54A}" srcOrd="1" destOrd="0" presId="urn:microsoft.com/office/officeart/2005/8/layout/radial5"/>
    <dgm:cxn modelId="{6F37D2CE-1CF9-4F61-9425-CD9518A0375A}" type="presOf" srcId="{54876F30-4C9B-4D9F-90AA-C73EA4023FFB}" destId="{C4C22E95-7A9F-4402-A950-379DB05C9294}" srcOrd="0" destOrd="0" presId="urn:microsoft.com/office/officeart/2005/8/layout/radial5"/>
    <dgm:cxn modelId="{E56FFA78-60CB-4EDC-A45E-E0AA7B4725D4}" srcId="{11C5E6FC-8527-43EE-8512-FE9EA766AB9F}" destId="{7D882574-841C-41F3-888A-3CD9D8465DEF}" srcOrd="5" destOrd="0" parTransId="{9D1B2C02-0D3C-401A-BB5D-9FB13B547FAB}" sibTransId="{CA210D80-64AE-4D6A-938C-9FF03D6298A1}"/>
    <dgm:cxn modelId="{44B05F65-28D4-41F0-8763-EC625D2A06BF}" type="presOf" srcId="{9D1B2C02-0D3C-401A-BB5D-9FB13B547FAB}" destId="{08D86B72-E6E0-46EC-B5FA-3FF7AF424571}" srcOrd="0" destOrd="0" presId="urn:microsoft.com/office/officeart/2005/8/layout/radial5"/>
    <dgm:cxn modelId="{93A8CA4E-63B7-44FB-8330-4BBE79898803}" type="presOf" srcId="{9D1B2C02-0D3C-401A-BB5D-9FB13B547FAB}" destId="{AD9455B6-D308-4164-A28F-E2030F9753F1}" srcOrd="1" destOrd="0" presId="urn:microsoft.com/office/officeart/2005/8/layout/radial5"/>
    <dgm:cxn modelId="{76C8152C-2A51-473D-AEC6-DF15390CABD5}" type="presOf" srcId="{94F9B92E-FEAE-4E9E-96DF-9A3C9CA37B36}" destId="{39B6E102-ED2F-432A-A9CA-DC8F24CB0E32}" srcOrd="0" destOrd="0" presId="urn:microsoft.com/office/officeart/2005/8/layout/radial5"/>
    <dgm:cxn modelId="{564A6744-976E-491D-8E9D-D3D71D944844}" type="presOf" srcId="{F009FFFD-2CD9-4627-BEF4-E20BB3ED4530}" destId="{2854A8E6-3B3D-496A-9F70-B42B98742A8C}" srcOrd="0" destOrd="0" presId="urn:microsoft.com/office/officeart/2005/8/layout/radial5"/>
    <dgm:cxn modelId="{71335732-316F-40A8-8630-EE91607B1D19}" type="presOf" srcId="{69E9670F-CF25-4355-A0B8-C740CCC23ABB}" destId="{BD1D53D2-4BC6-418E-A256-4E394DB1D86A}" srcOrd="0" destOrd="0" presId="urn:microsoft.com/office/officeart/2005/8/layout/radial5"/>
    <dgm:cxn modelId="{169D9E11-ECED-41C7-B8D1-ECBE2501AA4F}" srcId="{11C5E6FC-8527-43EE-8512-FE9EA766AB9F}" destId="{80152AD9-7CC5-4CF7-901D-037C3E30ADE8}" srcOrd="9" destOrd="0" parTransId="{BC7119B6-7F8A-4B59-8DF5-2ED21B9F30FA}" sibTransId="{793C8BDB-5E59-4C70-9535-12A3EA5ACCD2}"/>
    <dgm:cxn modelId="{9EE9B631-7B21-49A0-9539-9DCE49CDB9A4}" srcId="{11C5E6FC-8527-43EE-8512-FE9EA766AB9F}" destId="{DB493EC3-C595-4A81-91B8-83D58AA471EA}" srcOrd="10" destOrd="0" parTransId="{4903421C-9519-4D7E-BA3D-F2BA815D5723}" sibTransId="{94E1F878-3130-41B6-9A71-14C2E34E0323}"/>
    <dgm:cxn modelId="{15EF98F7-DA6D-40E8-8892-C92070D9BEE0}" type="presOf" srcId="{80152AD9-7CC5-4CF7-901D-037C3E30ADE8}" destId="{4EE336A4-3B1A-4BA2-9DC6-00BAD2554C19}" srcOrd="0" destOrd="0" presId="urn:microsoft.com/office/officeart/2005/8/layout/radial5"/>
    <dgm:cxn modelId="{00CE6314-4056-43A4-AB88-915B8A9C29F5}" type="presOf" srcId="{A44C1BC6-D5F3-458C-8AEE-4356AA4A7786}" destId="{AB4F6CC2-6453-4031-81C3-0C9B334957F7}" srcOrd="0" destOrd="0" presId="urn:microsoft.com/office/officeart/2005/8/layout/radial5"/>
    <dgm:cxn modelId="{FEF698E7-548C-46DF-860C-AFFDC4722128}" srcId="{11C5E6FC-8527-43EE-8512-FE9EA766AB9F}" destId="{94F9B92E-FEAE-4E9E-96DF-9A3C9CA37B36}" srcOrd="3" destOrd="0" parTransId="{618A7259-6E63-45E2-8B3C-98C61758D91F}" sibTransId="{7334801D-C71A-454E-9A6D-C7C5F5885061}"/>
    <dgm:cxn modelId="{B3176529-FE94-45A0-ADB8-D517D396E50F}" type="presOf" srcId="{69E9670F-CF25-4355-A0B8-C740CCC23ABB}" destId="{767F4972-41EF-4A71-9770-D4C84798E66A}" srcOrd="1" destOrd="0" presId="urn:microsoft.com/office/officeart/2005/8/layout/radial5"/>
    <dgm:cxn modelId="{B3B268AF-BCAF-4DC1-BF36-A020717A9966}" type="presOf" srcId="{2418ECAF-AABC-4B4D-BFD8-BE746D26D342}" destId="{E4CB3F84-015F-4400-B684-67CF35CD8C43}" srcOrd="1" destOrd="0" presId="urn:microsoft.com/office/officeart/2005/8/layout/radial5"/>
    <dgm:cxn modelId="{46C6A5A2-85A9-4580-B187-0AE7F332CBA2}" srcId="{11C5E6FC-8527-43EE-8512-FE9EA766AB9F}" destId="{4F32848F-EBB4-4307-A75A-FD560E066DCE}" srcOrd="6" destOrd="0" parTransId="{13C4FEC5-BCD9-44C5-AFDC-1659075331FE}" sibTransId="{F40E5D98-1318-4B74-8A9D-F2E6D636F03D}"/>
    <dgm:cxn modelId="{3FF11D7B-5C06-42EC-B631-BF435D5B9398}" type="presOf" srcId="{5E150816-9C08-4C5A-B6C3-AD5691AFB539}" destId="{019940E0-3C7C-4F77-8EE5-4ED77D3FC466}" srcOrd="0" destOrd="0" presId="urn:microsoft.com/office/officeart/2005/8/layout/radial5"/>
    <dgm:cxn modelId="{48CAA3F9-BA2A-411F-B156-560665E8074B}" type="presOf" srcId="{957279AE-120E-447D-A384-9C5797809B9A}" destId="{53BB03C0-58FD-4B70-9863-F439F09F354A}" srcOrd="0" destOrd="0" presId="urn:microsoft.com/office/officeart/2005/8/layout/radial5"/>
    <dgm:cxn modelId="{F19B7CCE-F7C9-4EBA-9E07-134950E7D26D}" type="presOf" srcId="{B870A770-9A26-44DB-BF60-F112B26DBFAD}" destId="{5EE51D5D-2689-4DE9-B950-2F80F5710638}" srcOrd="0" destOrd="0" presId="urn:microsoft.com/office/officeart/2005/8/layout/radial5"/>
    <dgm:cxn modelId="{6BD0FA3D-93B1-490B-B34D-6E6869D6B57B}" type="presOf" srcId="{7D882574-841C-41F3-888A-3CD9D8465DEF}" destId="{B898C344-8B5B-4AEC-B09B-B6CE7C0D2C5F}" srcOrd="0" destOrd="0" presId="urn:microsoft.com/office/officeart/2005/8/layout/radial5"/>
    <dgm:cxn modelId="{42CAA00E-3A79-4364-83D2-F38383286158}" type="presOf" srcId="{618A7259-6E63-45E2-8B3C-98C61758D91F}" destId="{6D47FE14-E035-4616-84ED-3BD8F5D5DD48}" srcOrd="1" destOrd="0" presId="urn:microsoft.com/office/officeart/2005/8/layout/radial5"/>
    <dgm:cxn modelId="{C6FCE45B-101D-47E7-ADF8-6FCBA4467C15}" srcId="{11C5E6FC-8527-43EE-8512-FE9EA766AB9F}" destId="{7621F662-E623-4683-8484-B22126353346}" srcOrd="0" destOrd="0" parTransId="{54876F30-4C9B-4D9F-90AA-C73EA4023FFB}" sibTransId="{B8F42F17-3054-4DB2-A646-7A4EB4F806C8}"/>
    <dgm:cxn modelId="{E3A48D92-770F-45CB-A3BF-E19618C23842}" type="presOf" srcId="{11C5E6FC-8527-43EE-8512-FE9EA766AB9F}" destId="{3431CFA9-4869-4693-B34F-CD4CF4B53C3F}" srcOrd="0" destOrd="0" presId="urn:microsoft.com/office/officeart/2005/8/layout/radial5"/>
    <dgm:cxn modelId="{DC39C232-F00F-4DCA-BA99-67220FD1714D}" type="presOf" srcId="{957279AE-120E-447D-A384-9C5797809B9A}" destId="{D439698E-FF70-465F-9A42-3ADEC9074092}" srcOrd="1" destOrd="0" presId="urn:microsoft.com/office/officeart/2005/8/layout/radial5"/>
    <dgm:cxn modelId="{925C1898-B0FF-4868-AC81-27C3AEC71564}" type="presOf" srcId="{13C4FEC5-BCD9-44C5-AFDC-1659075331FE}" destId="{AD047235-87F4-42D5-B40B-613825FFBA7C}" srcOrd="1" destOrd="0" presId="urn:microsoft.com/office/officeart/2005/8/layout/radial5"/>
    <dgm:cxn modelId="{D733E59F-7B91-497C-B309-F5FA619CDA91}" type="presOf" srcId="{B870A770-9A26-44DB-BF60-F112B26DBFAD}" destId="{5C65981A-00E8-4262-BB25-950678C2CB89}" srcOrd="1" destOrd="0" presId="urn:microsoft.com/office/officeart/2005/8/layout/radial5"/>
    <dgm:cxn modelId="{DA7A563B-F461-4CBB-8166-28C7F5B02340}" type="presOf" srcId="{DB493EC3-C595-4A81-91B8-83D58AA471EA}" destId="{A70420F8-E25D-4FFF-911E-5B40DEC48F01}" srcOrd="0" destOrd="0" presId="urn:microsoft.com/office/officeart/2005/8/layout/radial5"/>
    <dgm:cxn modelId="{16F3AEB3-C0DB-4641-B971-BF61D9BB5929}" type="presOf" srcId="{F009FFFD-2CD9-4627-BEF4-E20BB3ED4530}" destId="{0F249998-19F7-45F8-9179-0F1608A70D87}" srcOrd="1" destOrd="0" presId="urn:microsoft.com/office/officeart/2005/8/layout/radial5"/>
    <dgm:cxn modelId="{D224E943-0D5E-47E8-ABCF-BEE32215B9E3}" type="presOf" srcId="{4903421C-9519-4D7E-BA3D-F2BA815D5723}" destId="{CD19E1C8-BFE6-4029-BB9A-0A406EA014C2}" srcOrd="0" destOrd="0" presId="urn:microsoft.com/office/officeart/2005/8/layout/radial5"/>
    <dgm:cxn modelId="{F4BF70D8-88F4-4912-9927-1064BECD00B7}" type="presParOf" srcId="{947A1A77-3AC3-472A-B178-7F95D0F743EF}" destId="{3431CFA9-4869-4693-B34F-CD4CF4B53C3F}" srcOrd="0" destOrd="0" presId="urn:microsoft.com/office/officeart/2005/8/layout/radial5"/>
    <dgm:cxn modelId="{6BB82B7B-F1E7-4C77-94DA-A4CF0C0FD6F0}" type="presParOf" srcId="{947A1A77-3AC3-472A-B178-7F95D0F743EF}" destId="{C4C22E95-7A9F-4402-A950-379DB05C9294}" srcOrd="1" destOrd="0" presId="urn:microsoft.com/office/officeart/2005/8/layout/radial5"/>
    <dgm:cxn modelId="{DC82FE68-4AAF-49CF-9140-C2ECC4B2B51B}" type="presParOf" srcId="{C4C22E95-7A9F-4402-A950-379DB05C9294}" destId="{44084149-96E1-44A4-88C4-35040B7E4BD2}" srcOrd="0" destOrd="0" presId="urn:microsoft.com/office/officeart/2005/8/layout/radial5"/>
    <dgm:cxn modelId="{BD46DB06-6A30-4273-A181-1E722C3EF9C6}" type="presParOf" srcId="{947A1A77-3AC3-472A-B178-7F95D0F743EF}" destId="{F5A4F970-BC78-48FC-B26A-866D11298DF0}" srcOrd="2" destOrd="0" presId="urn:microsoft.com/office/officeart/2005/8/layout/radial5"/>
    <dgm:cxn modelId="{A96BE971-205F-40D6-8FCB-46EA4DD5A63D}" type="presParOf" srcId="{947A1A77-3AC3-472A-B178-7F95D0F743EF}" destId="{5EE51D5D-2689-4DE9-B950-2F80F5710638}" srcOrd="3" destOrd="0" presId="urn:microsoft.com/office/officeart/2005/8/layout/radial5"/>
    <dgm:cxn modelId="{C017E1E1-2D35-492D-83F1-5BDB2B90F31D}" type="presParOf" srcId="{5EE51D5D-2689-4DE9-B950-2F80F5710638}" destId="{5C65981A-00E8-4262-BB25-950678C2CB89}" srcOrd="0" destOrd="0" presId="urn:microsoft.com/office/officeart/2005/8/layout/radial5"/>
    <dgm:cxn modelId="{54421666-C356-40A3-BCE4-8AA4F6929861}" type="presParOf" srcId="{947A1A77-3AC3-472A-B178-7F95D0F743EF}" destId="{3EC62AB9-C710-4570-8BEE-4CEE5C8D8FF2}" srcOrd="4" destOrd="0" presId="urn:microsoft.com/office/officeart/2005/8/layout/radial5"/>
    <dgm:cxn modelId="{2F8B8730-6983-4584-9EEC-C6C3DE2D6212}" type="presParOf" srcId="{947A1A77-3AC3-472A-B178-7F95D0F743EF}" destId="{019940E0-3C7C-4F77-8EE5-4ED77D3FC466}" srcOrd="5" destOrd="0" presId="urn:microsoft.com/office/officeart/2005/8/layout/radial5"/>
    <dgm:cxn modelId="{F78881AA-6E41-4135-88FE-42EC7240CBD4}" type="presParOf" srcId="{019940E0-3C7C-4F77-8EE5-4ED77D3FC466}" destId="{DB9D12BA-6AAB-465C-A843-1803C97B1710}" srcOrd="0" destOrd="0" presId="urn:microsoft.com/office/officeart/2005/8/layout/radial5"/>
    <dgm:cxn modelId="{4E939EFA-CE21-4426-ADA1-0DEFD11F1937}" type="presParOf" srcId="{947A1A77-3AC3-472A-B178-7F95D0F743EF}" destId="{FA6D492A-ACFC-4708-B44D-FB139C663A9A}" srcOrd="6" destOrd="0" presId="urn:microsoft.com/office/officeart/2005/8/layout/radial5"/>
    <dgm:cxn modelId="{E9851D02-0448-4380-83E9-EA33310D609D}" type="presParOf" srcId="{947A1A77-3AC3-472A-B178-7F95D0F743EF}" destId="{BD827F0F-7AB5-4782-929E-7A0F8E4FB8B1}" srcOrd="7" destOrd="0" presId="urn:microsoft.com/office/officeart/2005/8/layout/radial5"/>
    <dgm:cxn modelId="{B5EFE10E-815B-4DB9-9280-4DEF05EDA885}" type="presParOf" srcId="{BD827F0F-7AB5-4782-929E-7A0F8E4FB8B1}" destId="{6D47FE14-E035-4616-84ED-3BD8F5D5DD48}" srcOrd="0" destOrd="0" presId="urn:microsoft.com/office/officeart/2005/8/layout/radial5"/>
    <dgm:cxn modelId="{4D32EA62-EFDC-4143-8A97-8D0F52E2E131}" type="presParOf" srcId="{947A1A77-3AC3-472A-B178-7F95D0F743EF}" destId="{39B6E102-ED2F-432A-A9CA-DC8F24CB0E32}" srcOrd="8" destOrd="0" presId="urn:microsoft.com/office/officeart/2005/8/layout/radial5"/>
    <dgm:cxn modelId="{B8C07533-13E0-495C-A3E2-53D2E4925945}" type="presParOf" srcId="{947A1A77-3AC3-472A-B178-7F95D0F743EF}" destId="{C0966FA1-66F4-406F-84DF-44AE5030BF76}" srcOrd="9" destOrd="0" presId="urn:microsoft.com/office/officeart/2005/8/layout/radial5"/>
    <dgm:cxn modelId="{26582CBD-D354-454E-ADCC-B3B1DAF07385}" type="presParOf" srcId="{C0966FA1-66F4-406F-84DF-44AE5030BF76}" destId="{E4CB3F84-015F-4400-B684-67CF35CD8C43}" srcOrd="0" destOrd="0" presId="urn:microsoft.com/office/officeart/2005/8/layout/radial5"/>
    <dgm:cxn modelId="{3ED67740-DF2F-4A29-8B9F-9C50A3179B28}" type="presParOf" srcId="{947A1A77-3AC3-472A-B178-7F95D0F743EF}" destId="{A475DBDF-5460-4124-B042-C4251E8B8014}" srcOrd="10" destOrd="0" presId="urn:microsoft.com/office/officeart/2005/8/layout/radial5"/>
    <dgm:cxn modelId="{27036237-6448-407C-BDF6-A01B90166891}" type="presParOf" srcId="{947A1A77-3AC3-472A-B178-7F95D0F743EF}" destId="{08D86B72-E6E0-46EC-B5FA-3FF7AF424571}" srcOrd="11" destOrd="0" presId="urn:microsoft.com/office/officeart/2005/8/layout/radial5"/>
    <dgm:cxn modelId="{5003A9C1-40F0-42D6-89FB-02AF30F894D2}" type="presParOf" srcId="{08D86B72-E6E0-46EC-B5FA-3FF7AF424571}" destId="{AD9455B6-D308-4164-A28F-E2030F9753F1}" srcOrd="0" destOrd="0" presId="urn:microsoft.com/office/officeart/2005/8/layout/radial5"/>
    <dgm:cxn modelId="{965EEB22-A83C-4986-8D1F-00DB300D902D}" type="presParOf" srcId="{947A1A77-3AC3-472A-B178-7F95D0F743EF}" destId="{B898C344-8B5B-4AEC-B09B-B6CE7C0D2C5F}" srcOrd="12" destOrd="0" presId="urn:microsoft.com/office/officeart/2005/8/layout/radial5"/>
    <dgm:cxn modelId="{736980D3-A494-4D27-957D-4605B5D3F389}" type="presParOf" srcId="{947A1A77-3AC3-472A-B178-7F95D0F743EF}" destId="{00BF0B0E-75D3-4D9E-88A5-397DB8E5014F}" srcOrd="13" destOrd="0" presId="urn:microsoft.com/office/officeart/2005/8/layout/radial5"/>
    <dgm:cxn modelId="{67D046D1-453B-42E9-B8C2-0D7486B9B0D8}" type="presParOf" srcId="{00BF0B0E-75D3-4D9E-88A5-397DB8E5014F}" destId="{AD047235-87F4-42D5-B40B-613825FFBA7C}" srcOrd="0" destOrd="0" presId="urn:microsoft.com/office/officeart/2005/8/layout/radial5"/>
    <dgm:cxn modelId="{96FA018D-4F2A-4985-86DC-FD998A32DDF3}" type="presParOf" srcId="{947A1A77-3AC3-472A-B178-7F95D0F743EF}" destId="{C8C857D4-70C8-46FF-A6BE-FB0B34339429}" srcOrd="14" destOrd="0" presId="urn:microsoft.com/office/officeart/2005/8/layout/radial5"/>
    <dgm:cxn modelId="{557EC806-1160-4B80-8A9D-C1592D281B07}" type="presParOf" srcId="{947A1A77-3AC3-472A-B178-7F95D0F743EF}" destId="{BD1D53D2-4BC6-418E-A256-4E394DB1D86A}" srcOrd="15" destOrd="0" presId="urn:microsoft.com/office/officeart/2005/8/layout/radial5"/>
    <dgm:cxn modelId="{83396746-4605-47A7-9A3F-F00E497D9576}" type="presParOf" srcId="{BD1D53D2-4BC6-418E-A256-4E394DB1D86A}" destId="{767F4972-41EF-4A71-9770-D4C84798E66A}" srcOrd="0" destOrd="0" presId="urn:microsoft.com/office/officeart/2005/8/layout/radial5"/>
    <dgm:cxn modelId="{D19C5484-24DB-477D-80FD-B51E6FC1E815}" type="presParOf" srcId="{947A1A77-3AC3-472A-B178-7F95D0F743EF}" destId="{0BA161FC-B762-4C70-B54E-A7B8F13C5D71}" srcOrd="16" destOrd="0" presId="urn:microsoft.com/office/officeart/2005/8/layout/radial5"/>
    <dgm:cxn modelId="{138EE8A8-0476-4580-BB11-47797E56F6C8}" type="presParOf" srcId="{947A1A77-3AC3-472A-B178-7F95D0F743EF}" destId="{53BB03C0-58FD-4B70-9863-F439F09F354A}" srcOrd="17" destOrd="0" presId="urn:microsoft.com/office/officeart/2005/8/layout/radial5"/>
    <dgm:cxn modelId="{02355E55-850A-408F-834C-404D7F9F533F}" type="presParOf" srcId="{53BB03C0-58FD-4B70-9863-F439F09F354A}" destId="{D439698E-FF70-465F-9A42-3ADEC9074092}" srcOrd="0" destOrd="0" presId="urn:microsoft.com/office/officeart/2005/8/layout/radial5"/>
    <dgm:cxn modelId="{C80DC6F5-DCC8-48FC-AF51-0A57F410C290}" type="presParOf" srcId="{947A1A77-3AC3-472A-B178-7F95D0F743EF}" destId="{AB4F6CC2-6453-4031-81C3-0C9B334957F7}" srcOrd="18" destOrd="0" presId="urn:microsoft.com/office/officeart/2005/8/layout/radial5"/>
    <dgm:cxn modelId="{246EE242-1DEB-4E5F-A25F-FD29871AC721}" type="presParOf" srcId="{947A1A77-3AC3-472A-B178-7F95D0F743EF}" destId="{1CF0FAD7-7E5C-454B-B5B5-D3FAB065C8C1}" srcOrd="19" destOrd="0" presId="urn:microsoft.com/office/officeart/2005/8/layout/radial5"/>
    <dgm:cxn modelId="{95CEAE54-0BA0-4920-ADE5-0C41D0C9B4C3}" type="presParOf" srcId="{1CF0FAD7-7E5C-454B-B5B5-D3FAB065C8C1}" destId="{295B5B95-5A77-44BF-AF38-28529F956FED}" srcOrd="0" destOrd="0" presId="urn:microsoft.com/office/officeart/2005/8/layout/radial5"/>
    <dgm:cxn modelId="{DFA7023F-A2BE-4034-BEF7-995BE391ECFA}" type="presParOf" srcId="{947A1A77-3AC3-472A-B178-7F95D0F743EF}" destId="{4EE336A4-3B1A-4BA2-9DC6-00BAD2554C19}" srcOrd="20" destOrd="0" presId="urn:microsoft.com/office/officeart/2005/8/layout/radial5"/>
    <dgm:cxn modelId="{4126C4C9-5C02-4E6D-8B55-B3A6599EF206}" type="presParOf" srcId="{947A1A77-3AC3-472A-B178-7F95D0F743EF}" destId="{CD19E1C8-BFE6-4029-BB9A-0A406EA014C2}" srcOrd="21" destOrd="0" presId="urn:microsoft.com/office/officeart/2005/8/layout/radial5"/>
    <dgm:cxn modelId="{123E5D9A-6408-4C09-8DFD-B58C831691F2}" type="presParOf" srcId="{CD19E1C8-BFE6-4029-BB9A-0A406EA014C2}" destId="{6AE42634-A100-45AC-8C24-1C7323DAC54A}" srcOrd="0" destOrd="0" presId="urn:microsoft.com/office/officeart/2005/8/layout/radial5"/>
    <dgm:cxn modelId="{E4CBFF9D-0759-44A1-8945-3461FD01F741}" type="presParOf" srcId="{947A1A77-3AC3-472A-B178-7F95D0F743EF}" destId="{A70420F8-E25D-4FFF-911E-5B40DEC48F01}" srcOrd="22" destOrd="0" presId="urn:microsoft.com/office/officeart/2005/8/layout/radial5"/>
    <dgm:cxn modelId="{CA048D73-DEFF-4503-BBDA-AE150C9BB5D4}" type="presParOf" srcId="{947A1A77-3AC3-472A-B178-7F95D0F743EF}" destId="{80CD0866-16A3-4DF9-95BE-A3E20A48A9AE}" srcOrd="23" destOrd="0" presId="urn:microsoft.com/office/officeart/2005/8/layout/radial5"/>
    <dgm:cxn modelId="{880DFABF-03D7-4B14-BE7A-0A60864166C3}" type="presParOf" srcId="{80CD0866-16A3-4DF9-95BE-A3E20A48A9AE}" destId="{C35DC0C9-AC1E-4A6C-A710-0337654310B6}" srcOrd="0" destOrd="0" presId="urn:microsoft.com/office/officeart/2005/8/layout/radial5"/>
    <dgm:cxn modelId="{B98DBCDA-5B52-4F22-B9BF-AED1562B9889}" type="presParOf" srcId="{947A1A77-3AC3-472A-B178-7F95D0F743EF}" destId="{82D28386-C113-43FA-88B2-14B7C81329ED}" srcOrd="24" destOrd="0" presId="urn:microsoft.com/office/officeart/2005/8/layout/radial5"/>
    <dgm:cxn modelId="{0428109E-943A-4CD5-8A95-037E36CCE668}" type="presParOf" srcId="{947A1A77-3AC3-472A-B178-7F95D0F743EF}" destId="{2854A8E6-3B3D-496A-9F70-B42B98742A8C}" srcOrd="25" destOrd="0" presId="urn:microsoft.com/office/officeart/2005/8/layout/radial5"/>
    <dgm:cxn modelId="{FC68E563-0DFE-4BF1-83AA-ADECB2B41B3A}" type="presParOf" srcId="{2854A8E6-3B3D-496A-9F70-B42B98742A8C}" destId="{0F249998-19F7-45F8-9179-0F1608A70D87}" srcOrd="0" destOrd="0" presId="urn:microsoft.com/office/officeart/2005/8/layout/radial5"/>
    <dgm:cxn modelId="{F2A7871D-FE3A-435B-8C7A-75A37EDE9A3B}" type="presParOf" srcId="{947A1A77-3AC3-472A-B178-7F95D0F743EF}" destId="{2D356E3C-41E9-4A96-A38A-94E1AF238A1D}" srcOrd="26" destOrd="0" presId="urn:microsoft.com/office/officeart/2005/8/layout/radial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F6F51A-E2EC-4C69-A683-0A37724C0A6A}"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pPr rtl="1"/>
          <a:endParaRPr lang="ar-SA"/>
        </a:p>
      </dgm:t>
    </dgm:pt>
    <dgm:pt modelId="{4EC96654-185D-40CD-9985-3FBDAA76B729}">
      <dgm:prSet phldrT="[نص]"/>
      <dgm:spPr/>
      <dgm:t>
        <a:bodyPr/>
        <a:lstStyle/>
        <a:p>
          <a:pPr rtl="1"/>
          <a:r>
            <a:rPr lang="ar-JO" dirty="0" smtClean="0"/>
            <a:t>ركائز العمل الأخلاقي</a:t>
          </a:r>
          <a:endParaRPr lang="ar-SA" dirty="0"/>
        </a:p>
      </dgm:t>
    </dgm:pt>
    <dgm:pt modelId="{C9C08E16-D21D-4712-86D9-5090BAA5B332}" type="parTrans" cxnId="{C4F90B27-2043-4C28-9324-AA286F07AB3B}">
      <dgm:prSet/>
      <dgm:spPr/>
      <dgm:t>
        <a:bodyPr/>
        <a:lstStyle/>
        <a:p>
          <a:pPr rtl="1"/>
          <a:endParaRPr lang="ar-SA"/>
        </a:p>
      </dgm:t>
    </dgm:pt>
    <dgm:pt modelId="{D7806214-E152-43D2-9893-CC9FC85B05A5}" type="sibTrans" cxnId="{C4F90B27-2043-4C28-9324-AA286F07AB3B}">
      <dgm:prSet/>
      <dgm:spPr/>
      <dgm:t>
        <a:bodyPr/>
        <a:lstStyle/>
        <a:p>
          <a:pPr rtl="1"/>
          <a:endParaRPr lang="ar-SA"/>
        </a:p>
      </dgm:t>
    </dgm:pt>
    <dgm:pt modelId="{2EEE9D13-B87B-49A2-80F9-BA99F60C5747}">
      <dgm:prSet phldrT="[نص]"/>
      <dgm:spPr/>
      <dgm:t>
        <a:bodyPr/>
        <a:lstStyle/>
        <a:p>
          <a:pPr rtl="1"/>
          <a:r>
            <a:rPr lang="ar-SA" dirty="0" smtClean="0"/>
            <a:t>العمل الإيجابي </a:t>
          </a:r>
          <a:endParaRPr lang="ar-SA" dirty="0"/>
        </a:p>
      </dgm:t>
    </dgm:pt>
    <dgm:pt modelId="{D34F1849-A1F5-44C9-AFDC-C95DE8E640FE}" type="parTrans" cxnId="{4351133A-8C1C-431A-B08C-E6401D672B9A}">
      <dgm:prSet/>
      <dgm:spPr/>
      <dgm:t>
        <a:bodyPr/>
        <a:lstStyle/>
        <a:p>
          <a:pPr rtl="1"/>
          <a:endParaRPr lang="ar-SA"/>
        </a:p>
      </dgm:t>
    </dgm:pt>
    <dgm:pt modelId="{04129CCA-ABDB-4F5A-A872-6D8A1B95B1B2}" type="sibTrans" cxnId="{4351133A-8C1C-431A-B08C-E6401D672B9A}">
      <dgm:prSet/>
      <dgm:spPr/>
      <dgm:t>
        <a:bodyPr/>
        <a:lstStyle/>
        <a:p>
          <a:pPr rtl="1"/>
          <a:endParaRPr lang="ar-SA"/>
        </a:p>
      </dgm:t>
    </dgm:pt>
    <dgm:pt modelId="{C8586002-0403-4034-87BE-E20243359145}">
      <dgm:prSet/>
      <dgm:spPr/>
      <dgm:t>
        <a:bodyPr/>
        <a:lstStyle/>
        <a:p>
          <a:pPr rtl="1"/>
          <a:r>
            <a:rPr lang="ar-SA" smtClean="0"/>
            <a:t>تجنب الضرر </a:t>
          </a:r>
          <a:endParaRPr lang="en-US" dirty="0" smtClean="0"/>
        </a:p>
      </dgm:t>
    </dgm:pt>
    <dgm:pt modelId="{F329C0F9-B3B9-4A06-919F-877650646865}" type="parTrans" cxnId="{31143F33-1228-47C9-8517-C50D129862BE}">
      <dgm:prSet/>
      <dgm:spPr/>
      <dgm:t>
        <a:bodyPr/>
        <a:lstStyle/>
        <a:p>
          <a:pPr rtl="1"/>
          <a:endParaRPr lang="ar-SA"/>
        </a:p>
      </dgm:t>
    </dgm:pt>
    <dgm:pt modelId="{8E0A79E1-EF9F-4348-BBF2-B76687DED1A5}" type="sibTrans" cxnId="{31143F33-1228-47C9-8517-C50D129862BE}">
      <dgm:prSet/>
      <dgm:spPr/>
      <dgm:t>
        <a:bodyPr/>
        <a:lstStyle/>
        <a:p>
          <a:pPr rtl="1"/>
          <a:endParaRPr lang="ar-SA"/>
        </a:p>
      </dgm:t>
    </dgm:pt>
    <dgm:pt modelId="{DB561CB0-B716-490C-B8A0-62C38CCA8F48}" type="pres">
      <dgm:prSet presAssocID="{1EF6F51A-E2EC-4C69-A683-0A37724C0A6A}" presName="cycle" presStyleCnt="0">
        <dgm:presLayoutVars>
          <dgm:chMax val="1"/>
          <dgm:dir/>
          <dgm:animLvl val="ctr"/>
          <dgm:resizeHandles val="exact"/>
        </dgm:presLayoutVars>
      </dgm:prSet>
      <dgm:spPr/>
      <dgm:t>
        <a:bodyPr/>
        <a:lstStyle/>
        <a:p>
          <a:pPr rtl="1"/>
          <a:endParaRPr lang="ar-SA"/>
        </a:p>
      </dgm:t>
    </dgm:pt>
    <dgm:pt modelId="{5ED764AF-4682-455B-9937-05F86D0290DA}" type="pres">
      <dgm:prSet presAssocID="{4EC96654-185D-40CD-9985-3FBDAA76B729}" presName="centerShape" presStyleLbl="node0" presStyleIdx="0" presStyleCnt="1"/>
      <dgm:spPr/>
      <dgm:t>
        <a:bodyPr/>
        <a:lstStyle/>
        <a:p>
          <a:pPr rtl="1"/>
          <a:endParaRPr lang="ar-SA"/>
        </a:p>
      </dgm:t>
    </dgm:pt>
    <dgm:pt modelId="{2AF9E1F8-F4E1-404E-935F-7A6FF91750BA}" type="pres">
      <dgm:prSet presAssocID="{D34F1849-A1F5-44C9-AFDC-C95DE8E640FE}" presName="parTrans" presStyleLbl="bgSibTrans2D1" presStyleIdx="0" presStyleCnt="2"/>
      <dgm:spPr/>
      <dgm:t>
        <a:bodyPr/>
        <a:lstStyle/>
        <a:p>
          <a:pPr rtl="1"/>
          <a:endParaRPr lang="ar-SA"/>
        </a:p>
      </dgm:t>
    </dgm:pt>
    <dgm:pt modelId="{A7710BAE-AD66-4AB6-B9E8-19A39F444EE0}" type="pres">
      <dgm:prSet presAssocID="{2EEE9D13-B87B-49A2-80F9-BA99F60C5747}" presName="node" presStyleLbl="node1" presStyleIdx="0" presStyleCnt="2">
        <dgm:presLayoutVars>
          <dgm:bulletEnabled val="1"/>
        </dgm:presLayoutVars>
      </dgm:prSet>
      <dgm:spPr/>
      <dgm:t>
        <a:bodyPr/>
        <a:lstStyle/>
        <a:p>
          <a:pPr rtl="1"/>
          <a:endParaRPr lang="ar-SA"/>
        </a:p>
      </dgm:t>
    </dgm:pt>
    <dgm:pt modelId="{C82DE55E-0665-41E8-841B-C3E180FE9E03}" type="pres">
      <dgm:prSet presAssocID="{F329C0F9-B3B9-4A06-919F-877650646865}" presName="parTrans" presStyleLbl="bgSibTrans2D1" presStyleIdx="1" presStyleCnt="2"/>
      <dgm:spPr/>
      <dgm:t>
        <a:bodyPr/>
        <a:lstStyle/>
        <a:p>
          <a:pPr rtl="1"/>
          <a:endParaRPr lang="ar-SA"/>
        </a:p>
      </dgm:t>
    </dgm:pt>
    <dgm:pt modelId="{19FD82FB-D767-41EF-B224-E777B83D545D}" type="pres">
      <dgm:prSet presAssocID="{C8586002-0403-4034-87BE-E20243359145}" presName="node" presStyleLbl="node1" presStyleIdx="1" presStyleCnt="2">
        <dgm:presLayoutVars>
          <dgm:bulletEnabled val="1"/>
        </dgm:presLayoutVars>
      </dgm:prSet>
      <dgm:spPr/>
      <dgm:t>
        <a:bodyPr/>
        <a:lstStyle/>
        <a:p>
          <a:pPr rtl="1"/>
          <a:endParaRPr lang="ar-SA"/>
        </a:p>
      </dgm:t>
    </dgm:pt>
  </dgm:ptLst>
  <dgm:cxnLst>
    <dgm:cxn modelId="{CAA9094E-2A27-4C1C-85FE-06FD80849A2C}" type="presOf" srcId="{2EEE9D13-B87B-49A2-80F9-BA99F60C5747}" destId="{A7710BAE-AD66-4AB6-B9E8-19A39F444EE0}" srcOrd="0" destOrd="0" presId="urn:microsoft.com/office/officeart/2005/8/layout/radial4"/>
    <dgm:cxn modelId="{78088498-C37B-4C13-A22D-C0B8B1EA09E1}" type="presOf" srcId="{F329C0F9-B3B9-4A06-919F-877650646865}" destId="{C82DE55E-0665-41E8-841B-C3E180FE9E03}" srcOrd="0" destOrd="0" presId="urn:microsoft.com/office/officeart/2005/8/layout/radial4"/>
    <dgm:cxn modelId="{FA5114BB-D5E5-4678-92AE-1C9F8834B350}" type="presOf" srcId="{C8586002-0403-4034-87BE-E20243359145}" destId="{19FD82FB-D767-41EF-B224-E777B83D545D}" srcOrd="0" destOrd="0" presId="urn:microsoft.com/office/officeart/2005/8/layout/radial4"/>
    <dgm:cxn modelId="{C4F90B27-2043-4C28-9324-AA286F07AB3B}" srcId="{1EF6F51A-E2EC-4C69-A683-0A37724C0A6A}" destId="{4EC96654-185D-40CD-9985-3FBDAA76B729}" srcOrd="0" destOrd="0" parTransId="{C9C08E16-D21D-4712-86D9-5090BAA5B332}" sibTransId="{D7806214-E152-43D2-9893-CC9FC85B05A5}"/>
    <dgm:cxn modelId="{4E055A35-F0BE-4243-8F1C-1E478A434C30}" type="presOf" srcId="{1EF6F51A-E2EC-4C69-A683-0A37724C0A6A}" destId="{DB561CB0-B716-490C-B8A0-62C38CCA8F48}" srcOrd="0" destOrd="0" presId="urn:microsoft.com/office/officeart/2005/8/layout/radial4"/>
    <dgm:cxn modelId="{8E807C17-1A9F-44E2-AD89-A296CE4452B6}" type="presOf" srcId="{4EC96654-185D-40CD-9985-3FBDAA76B729}" destId="{5ED764AF-4682-455B-9937-05F86D0290DA}" srcOrd="0" destOrd="0" presId="urn:microsoft.com/office/officeart/2005/8/layout/radial4"/>
    <dgm:cxn modelId="{7C325D22-5CC5-42BF-944F-E02F373AE13C}" type="presOf" srcId="{D34F1849-A1F5-44C9-AFDC-C95DE8E640FE}" destId="{2AF9E1F8-F4E1-404E-935F-7A6FF91750BA}" srcOrd="0" destOrd="0" presId="urn:microsoft.com/office/officeart/2005/8/layout/radial4"/>
    <dgm:cxn modelId="{4351133A-8C1C-431A-B08C-E6401D672B9A}" srcId="{4EC96654-185D-40CD-9985-3FBDAA76B729}" destId="{2EEE9D13-B87B-49A2-80F9-BA99F60C5747}" srcOrd="0" destOrd="0" parTransId="{D34F1849-A1F5-44C9-AFDC-C95DE8E640FE}" sibTransId="{04129CCA-ABDB-4F5A-A872-6D8A1B95B1B2}"/>
    <dgm:cxn modelId="{31143F33-1228-47C9-8517-C50D129862BE}" srcId="{4EC96654-185D-40CD-9985-3FBDAA76B729}" destId="{C8586002-0403-4034-87BE-E20243359145}" srcOrd="1" destOrd="0" parTransId="{F329C0F9-B3B9-4A06-919F-877650646865}" sibTransId="{8E0A79E1-EF9F-4348-BBF2-B76687DED1A5}"/>
    <dgm:cxn modelId="{13604639-4EF3-45EB-87CE-960A4225584D}" type="presParOf" srcId="{DB561CB0-B716-490C-B8A0-62C38CCA8F48}" destId="{5ED764AF-4682-455B-9937-05F86D0290DA}" srcOrd="0" destOrd="0" presId="urn:microsoft.com/office/officeart/2005/8/layout/radial4"/>
    <dgm:cxn modelId="{35000634-2D5A-4510-9B7B-1021009FA4FB}" type="presParOf" srcId="{DB561CB0-B716-490C-B8A0-62C38CCA8F48}" destId="{2AF9E1F8-F4E1-404E-935F-7A6FF91750BA}" srcOrd="1" destOrd="0" presId="urn:microsoft.com/office/officeart/2005/8/layout/radial4"/>
    <dgm:cxn modelId="{8CAC672B-F89F-4C80-B0B7-72864B5087C4}" type="presParOf" srcId="{DB561CB0-B716-490C-B8A0-62C38CCA8F48}" destId="{A7710BAE-AD66-4AB6-B9E8-19A39F444EE0}" srcOrd="2" destOrd="0" presId="urn:microsoft.com/office/officeart/2005/8/layout/radial4"/>
    <dgm:cxn modelId="{C2C56E9F-8F4E-4014-9A94-68670B988C08}" type="presParOf" srcId="{DB561CB0-B716-490C-B8A0-62C38CCA8F48}" destId="{C82DE55E-0665-41E8-841B-C3E180FE9E03}" srcOrd="3" destOrd="0" presId="urn:microsoft.com/office/officeart/2005/8/layout/radial4"/>
    <dgm:cxn modelId="{83B05733-3BF5-452A-807E-8EBDED06024C}" type="presParOf" srcId="{DB561CB0-B716-490C-B8A0-62C38CCA8F48}" destId="{19FD82FB-D767-41EF-B224-E777B83D545D}" srcOrd="4"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0C4B62-ABD2-45C8-A30E-459CE2B1A58C}"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pPr rtl="1"/>
          <a:endParaRPr lang="ar-SA"/>
        </a:p>
      </dgm:t>
    </dgm:pt>
    <dgm:pt modelId="{AAC630ED-F181-47AE-966C-EF5D39691E16}">
      <dgm:prSet phldrT="[نص]"/>
      <dgm:spPr/>
      <dgm:t>
        <a:bodyPr/>
        <a:lstStyle/>
        <a:p>
          <a:pPr rtl="1"/>
          <a:r>
            <a:rPr lang="ar-JO" b="1" dirty="0" smtClean="0"/>
            <a:t>أولا: </a:t>
          </a:r>
          <a:r>
            <a:rPr lang="ar-SA" b="1" dirty="0" smtClean="0"/>
            <a:t>السرقة العلمية </a:t>
          </a:r>
          <a:endParaRPr lang="ar-SA" dirty="0"/>
        </a:p>
      </dgm:t>
    </dgm:pt>
    <dgm:pt modelId="{CF808854-79B3-45F5-921C-5E676EE42FAE}" type="parTrans" cxnId="{D0764348-C5D5-4990-94DF-AE75606CA2EE}">
      <dgm:prSet/>
      <dgm:spPr/>
      <dgm:t>
        <a:bodyPr/>
        <a:lstStyle/>
        <a:p>
          <a:pPr rtl="1"/>
          <a:endParaRPr lang="ar-SA"/>
        </a:p>
      </dgm:t>
    </dgm:pt>
    <dgm:pt modelId="{2261C2F8-A664-4F6D-983C-57A602DD6195}" type="sibTrans" cxnId="{D0764348-C5D5-4990-94DF-AE75606CA2EE}">
      <dgm:prSet/>
      <dgm:spPr/>
      <dgm:t>
        <a:bodyPr/>
        <a:lstStyle/>
        <a:p>
          <a:pPr rtl="1"/>
          <a:endParaRPr lang="ar-SA"/>
        </a:p>
      </dgm:t>
    </dgm:pt>
    <dgm:pt modelId="{6215E22C-D470-42A1-B647-84F20B9BC533}">
      <dgm:prSet/>
      <dgm:spPr/>
      <dgm:t>
        <a:bodyPr/>
        <a:lstStyle/>
        <a:p>
          <a:pPr rtl="1"/>
          <a:r>
            <a:rPr lang="ar-JO" b="1" smtClean="0"/>
            <a:t>ثانيا: الكذب</a:t>
          </a:r>
          <a:endParaRPr lang="ar-JO" b="1" dirty="0" smtClean="0"/>
        </a:p>
      </dgm:t>
    </dgm:pt>
    <dgm:pt modelId="{EA6850E7-F1E1-4BB8-BB4E-5C8D42976972}" type="parTrans" cxnId="{9B106101-AD03-4D1A-9E3E-DCF6A02DE8EC}">
      <dgm:prSet/>
      <dgm:spPr/>
      <dgm:t>
        <a:bodyPr/>
        <a:lstStyle/>
        <a:p>
          <a:pPr rtl="1"/>
          <a:endParaRPr lang="ar-SA"/>
        </a:p>
      </dgm:t>
    </dgm:pt>
    <dgm:pt modelId="{8B2CD80E-2B1D-4F21-8811-2F34AEA5259C}" type="sibTrans" cxnId="{9B106101-AD03-4D1A-9E3E-DCF6A02DE8EC}">
      <dgm:prSet/>
      <dgm:spPr/>
      <dgm:t>
        <a:bodyPr/>
        <a:lstStyle/>
        <a:p>
          <a:pPr rtl="1"/>
          <a:endParaRPr lang="ar-SA"/>
        </a:p>
      </dgm:t>
    </dgm:pt>
    <dgm:pt modelId="{5B8E97E2-6ADE-42A6-8A6F-6118667F380B}">
      <dgm:prSet/>
      <dgm:spPr/>
      <dgm:t>
        <a:bodyPr/>
        <a:lstStyle/>
        <a:p>
          <a:pPr rtl="1"/>
          <a:r>
            <a:rPr lang="ar-JO" b="1" smtClean="0"/>
            <a:t>ثالثا: الحقد والحسد</a:t>
          </a:r>
          <a:endParaRPr lang="ar-JO" b="1" dirty="0" smtClean="0"/>
        </a:p>
      </dgm:t>
    </dgm:pt>
    <dgm:pt modelId="{50D45906-463C-4297-AED4-5687777B83D9}" type="parTrans" cxnId="{4D006DE7-AB9E-45C8-BD8E-7098D70E34F7}">
      <dgm:prSet/>
      <dgm:spPr/>
      <dgm:t>
        <a:bodyPr/>
        <a:lstStyle/>
        <a:p>
          <a:pPr rtl="1"/>
          <a:endParaRPr lang="ar-SA"/>
        </a:p>
      </dgm:t>
    </dgm:pt>
    <dgm:pt modelId="{10FBE4B4-2D49-4DD3-AED5-ECFA5B7BC627}" type="sibTrans" cxnId="{4D006DE7-AB9E-45C8-BD8E-7098D70E34F7}">
      <dgm:prSet/>
      <dgm:spPr/>
      <dgm:t>
        <a:bodyPr/>
        <a:lstStyle/>
        <a:p>
          <a:pPr rtl="1"/>
          <a:endParaRPr lang="ar-SA"/>
        </a:p>
      </dgm:t>
    </dgm:pt>
    <dgm:pt modelId="{E7AF2715-3E91-459A-9ECF-DA119A289588}">
      <dgm:prSet/>
      <dgm:spPr/>
      <dgm:t>
        <a:bodyPr/>
        <a:lstStyle/>
        <a:p>
          <a:pPr rtl="1"/>
          <a:r>
            <a:rPr lang="ar-JO" b="1" dirty="0" smtClean="0"/>
            <a:t>رابعا: العجلة</a:t>
          </a:r>
          <a:endParaRPr lang="en-US" b="1" dirty="0"/>
        </a:p>
      </dgm:t>
    </dgm:pt>
    <dgm:pt modelId="{307FCD08-579D-4C94-88B4-70B90685A797}" type="parTrans" cxnId="{23B66D98-1975-4CC7-8859-5E2FD1FDA870}">
      <dgm:prSet/>
      <dgm:spPr/>
      <dgm:t>
        <a:bodyPr/>
        <a:lstStyle/>
        <a:p>
          <a:pPr rtl="1"/>
          <a:endParaRPr lang="ar-SA"/>
        </a:p>
      </dgm:t>
    </dgm:pt>
    <dgm:pt modelId="{13A4D69E-D6A9-4129-9785-67DFF452E324}" type="sibTrans" cxnId="{23B66D98-1975-4CC7-8859-5E2FD1FDA870}">
      <dgm:prSet/>
      <dgm:spPr/>
      <dgm:t>
        <a:bodyPr/>
        <a:lstStyle/>
        <a:p>
          <a:pPr rtl="1"/>
          <a:endParaRPr lang="ar-SA"/>
        </a:p>
      </dgm:t>
    </dgm:pt>
    <dgm:pt modelId="{CF1CAAA7-C0FC-44B4-8444-05CAEEA3C3C8}">
      <dgm:prSet/>
      <dgm:spPr/>
      <dgm:t>
        <a:bodyPr/>
        <a:lstStyle/>
        <a:p>
          <a:pPr rtl="1"/>
          <a:r>
            <a:rPr lang="ar-JO" b="1" dirty="0" smtClean="0"/>
            <a:t>خامسا: عدم الأمانة</a:t>
          </a:r>
          <a:endParaRPr lang="en-US" b="1" dirty="0"/>
        </a:p>
      </dgm:t>
    </dgm:pt>
    <dgm:pt modelId="{A2182E93-B65F-4CDA-904F-31244D5BAE30}" type="parTrans" cxnId="{74A1E011-15F8-46E1-B8DF-48541F5B4448}">
      <dgm:prSet/>
      <dgm:spPr/>
      <dgm:t>
        <a:bodyPr/>
        <a:lstStyle/>
        <a:p>
          <a:pPr rtl="1"/>
          <a:endParaRPr lang="ar-SA"/>
        </a:p>
      </dgm:t>
    </dgm:pt>
    <dgm:pt modelId="{743D3A14-2131-4D28-BC87-69D9B277DF1A}" type="sibTrans" cxnId="{74A1E011-15F8-46E1-B8DF-48541F5B4448}">
      <dgm:prSet/>
      <dgm:spPr/>
      <dgm:t>
        <a:bodyPr/>
        <a:lstStyle/>
        <a:p>
          <a:pPr rtl="1"/>
          <a:endParaRPr lang="ar-SA"/>
        </a:p>
      </dgm:t>
    </dgm:pt>
    <dgm:pt modelId="{949BD7C4-1215-4A99-B506-3190085C086A}" type="pres">
      <dgm:prSet presAssocID="{7B0C4B62-ABD2-45C8-A30E-459CE2B1A58C}" presName="Name0" presStyleCnt="0">
        <dgm:presLayoutVars>
          <dgm:chMax val="7"/>
          <dgm:chPref val="7"/>
          <dgm:dir/>
          <dgm:animLvl val="lvl"/>
        </dgm:presLayoutVars>
      </dgm:prSet>
      <dgm:spPr/>
      <dgm:t>
        <a:bodyPr/>
        <a:lstStyle/>
        <a:p>
          <a:pPr rtl="1"/>
          <a:endParaRPr lang="ar-SA"/>
        </a:p>
      </dgm:t>
    </dgm:pt>
    <dgm:pt modelId="{0E22E4FC-0766-44A5-88EF-2F462BCF1459}" type="pres">
      <dgm:prSet presAssocID="{AAC630ED-F181-47AE-966C-EF5D39691E16}" presName="Accent1" presStyleCnt="0"/>
      <dgm:spPr/>
    </dgm:pt>
    <dgm:pt modelId="{3F731A8C-0225-4A67-AFB6-A69FE0C6779C}" type="pres">
      <dgm:prSet presAssocID="{AAC630ED-F181-47AE-966C-EF5D39691E16}" presName="Accent" presStyleLbl="node1" presStyleIdx="0" presStyleCnt="5" custLinFactNeighborX="-2034" custLinFactNeighborY="-1353"/>
      <dgm:spPr/>
    </dgm:pt>
    <dgm:pt modelId="{60F4F859-4F7F-4916-A1E6-7413135663F7}" type="pres">
      <dgm:prSet presAssocID="{AAC630ED-F181-47AE-966C-EF5D39691E16}" presName="Parent1" presStyleLbl="revTx" presStyleIdx="0" presStyleCnt="5">
        <dgm:presLayoutVars>
          <dgm:chMax val="1"/>
          <dgm:chPref val="1"/>
          <dgm:bulletEnabled val="1"/>
        </dgm:presLayoutVars>
      </dgm:prSet>
      <dgm:spPr/>
      <dgm:t>
        <a:bodyPr/>
        <a:lstStyle/>
        <a:p>
          <a:pPr rtl="1"/>
          <a:endParaRPr lang="ar-SA"/>
        </a:p>
      </dgm:t>
    </dgm:pt>
    <dgm:pt modelId="{62A68EE5-C05A-4E97-BD49-0DBF452D5D15}" type="pres">
      <dgm:prSet presAssocID="{6215E22C-D470-42A1-B647-84F20B9BC533}" presName="Accent2" presStyleCnt="0"/>
      <dgm:spPr/>
    </dgm:pt>
    <dgm:pt modelId="{EF90017F-BC43-45D4-8F22-89DD5B79B5E4}" type="pres">
      <dgm:prSet presAssocID="{6215E22C-D470-42A1-B647-84F20B9BC533}" presName="Accent" presStyleLbl="node1" presStyleIdx="1" presStyleCnt="5"/>
      <dgm:spPr/>
    </dgm:pt>
    <dgm:pt modelId="{E2C0C4CE-6A43-4752-96F6-4583CB35B9EA}" type="pres">
      <dgm:prSet presAssocID="{6215E22C-D470-42A1-B647-84F20B9BC533}" presName="Parent2" presStyleLbl="revTx" presStyleIdx="1" presStyleCnt="5">
        <dgm:presLayoutVars>
          <dgm:chMax val="1"/>
          <dgm:chPref val="1"/>
          <dgm:bulletEnabled val="1"/>
        </dgm:presLayoutVars>
      </dgm:prSet>
      <dgm:spPr/>
      <dgm:t>
        <a:bodyPr/>
        <a:lstStyle/>
        <a:p>
          <a:pPr rtl="1"/>
          <a:endParaRPr lang="ar-SA"/>
        </a:p>
      </dgm:t>
    </dgm:pt>
    <dgm:pt modelId="{6CAE9587-ACA5-4FF8-B7E6-3F324B79793F}" type="pres">
      <dgm:prSet presAssocID="{5B8E97E2-6ADE-42A6-8A6F-6118667F380B}" presName="Accent3" presStyleCnt="0"/>
      <dgm:spPr/>
    </dgm:pt>
    <dgm:pt modelId="{56ED719F-0166-4276-9700-173B2DC1875A}" type="pres">
      <dgm:prSet presAssocID="{5B8E97E2-6ADE-42A6-8A6F-6118667F380B}" presName="Accent" presStyleLbl="node1" presStyleIdx="2" presStyleCnt="5"/>
      <dgm:spPr/>
    </dgm:pt>
    <dgm:pt modelId="{80BFF1B1-7470-4A91-8D5D-82A9D6A17669}" type="pres">
      <dgm:prSet presAssocID="{5B8E97E2-6ADE-42A6-8A6F-6118667F380B}" presName="Parent3" presStyleLbl="revTx" presStyleIdx="2" presStyleCnt="5">
        <dgm:presLayoutVars>
          <dgm:chMax val="1"/>
          <dgm:chPref val="1"/>
          <dgm:bulletEnabled val="1"/>
        </dgm:presLayoutVars>
      </dgm:prSet>
      <dgm:spPr/>
      <dgm:t>
        <a:bodyPr/>
        <a:lstStyle/>
        <a:p>
          <a:pPr rtl="1"/>
          <a:endParaRPr lang="ar-SA"/>
        </a:p>
      </dgm:t>
    </dgm:pt>
    <dgm:pt modelId="{745D940D-6414-4808-A03E-FC41ADAE4411}" type="pres">
      <dgm:prSet presAssocID="{E7AF2715-3E91-459A-9ECF-DA119A289588}" presName="Accent4" presStyleCnt="0"/>
      <dgm:spPr/>
    </dgm:pt>
    <dgm:pt modelId="{E9858C80-AF21-4C89-B162-78EC3D36B948}" type="pres">
      <dgm:prSet presAssocID="{E7AF2715-3E91-459A-9ECF-DA119A289588}" presName="Accent" presStyleLbl="node1" presStyleIdx="3" presStyleCnt="5"/>
      <dgm:spPr/>
    </dgm:pt>
    <dgm:pt modelId="{46900DB3-28D0-449A-9057-000C2AFC1A60}" type="pres">
      <dgm:prSet presAssocID="{E7AF2715-3E91-459A-9ECF-DA119A289588}" presName="Parent4" presStyleLbl="revTx" presStyleIdx="3" presStyleCnt="5">
        <dgm:presLayoutVars>
          <dgm:chMax val="1"/>
          <dgm:chPref val="1"/>
          <dgm:bulletEnabled val="1"/>
        </dgm:presLayoutVars>
      </dgm:prSet>
      <dgm:spPr/>
      <dgm:t>
        <a:bodyPr/>
        <a:lstStyle/>
        <a:p>
          <a:pPr rtl="1"/>
          <a:endParaRPr lang="ar-SA"/>
        </a:p>
      </dgm:t>
    </dgm:pt>
    <dgm:pt modelId="{CD6A11B5-49E7-4A51-80C0-80309C424CEA}" type="pres">
      <dgm:prSet presAssocID="{CF1CAAA7-C0FC-44B4-8444-05CAEEA3C3C8}" presName="Accent5" presStyleCnt="0"/>
      <dgm:spPr/>
    </dgm:pt>
    <dgm:pt modelId="{52BA01B4-B306-4AEA-97F7-24A1FFC4687E}" type="pres">
      <dgm:prSet presAssocID="{CF1CAAA7-C0FC-44B4-8444-05CAEEA3C3C8}" presName="Accent" presStyleLbl="node1" presStyleIdx="4" presStyleCnt="5"/>
      <dgm:spPr/>
    </dgm:pt>
    <dgm:pt modelId="{C0C2D245-3AE7-49D4-81FE-9F38B3AA1E5F}" type="pres">
      <dgm:prSet presAssocID="{CF1CAAA7-C0FC-44B4-8444-05CAEEA3C3C8}" presName="Parent5" presStyleLbl="revTx" presStyleIdx="4" presStyleCnt="5">
        <dgm:presLayoutVars>
          <dgm:chMax val="1"/>
          <dgm:chPref val="1"/>
          <dgm:bulletEnabled val="1"/>
        </dgm:presLayoutVars>
      </dgm:prSet>
      <dgm:spPr/>
      <dgm:t>
        <a:bodyPr/>
        <a:lstStyle/>
        <a:p>
          <a:pPr rtl="1"/>
          <a:endParaRPr lang="ar-SA"/>
        </a:p>
      </dgm:t>
    </dgm:pt>
  </dgm:ptLst>
  <dgm:cxnLst>
    <dgm:cxn modelId="{CCC46BCC-5673-4224-A636-28DD81825216}" type="presOf" srcId="{7B0C4B62-ABD2-45C8-A30E-459CE2B1A58C}" destId="{949BD7C4-1215-4A99-B506-3190085C086A}" srcOrd="0" destOrd="0" presId="urn:microsoft.com/office/officeart/2009/layout/CircleArrowProcess"/>
    <dgm:cxn modelId="{A37DAB76-FF2A-4779-989E-ADCC7EE68AD4}" type="presOf" srcId="{6215E22C-D470-42A1-B647-84F20B9BC533}" destId="{E2C0C4CE-6A43-4752-96F6-4583CB35B9EA}" srcOrd="0" destOrd="0" presId="urn:microsoft.com/office/officeart/2009/layout/CircleArrowProcess"/>
    <dgm:cxn modelId="{9B106101-AD03-4D1A-9E3E-DCF6A02DE8EC}" srcId="{7B0C4B62-ABD2-45C8-A30E-459CE2B1A58C}" destId="{6215E22C-D470-42A1-B647-84F20B9BC533}" srcOrd="1" destOrd="0" parTransId="{EA6850E7-F1E1-4BB8-BB4E-5C8D42976972}" sibTransId="{8B2CD80E-2B1D-4F21-8811-2F34AEA5259C}"/>
    <dgm:cxn modelId="{8BDBBD16-2976-43E0-B397-0E10A1F6AE16}" type="presOf" srcId="{AAC630ED-F181-47AE-966C-EF5D39691E16}" destId="{60F4F859-4F7F-4916-A1E6-7413135663F7}" srcOrd="0" destOrd="0" presId="urn:microsoft.com/office/officeart/2009/layout/CircleArrowProcess"/>
    <dgm:cxn modelId="{74A1E011-15F8-46E1-B8DF-48541F5B4448}" srcId="{7B0C4B62-ABD2-45C8-A30E-459CE2B1A58C}" destId="{CF1CAAA7-C0FC-44B4-8444-05CAEEA3C3C8}" srcOrd="4" destOrd="0" parTransId="{A2182E93-B65F-4CDA-904F-31244D5BAE30}" sibTransId="{743D3A14-2131-4D28-BC87-69D9B277DF1A}"/>
    <dgm:cxn modelId="{76CF838B-D217-41AA-B43E-EA4ED2AB1277}" type="presOf" srcId="{E7AF2715-3E91-459A-9ECF-DA119A289588}" destId="{46900DB3-28D0-449A-9057-000C2AFC1A60}" srcOrd="0" destOrd="0" presId="urn:microsoft.com/office/officeart/2009/layout/CircleArrowProcess"/>
    <dgm:cxn modelId="{163EC3A7-6D31-4458-9871-3719D687027A}" type="presOf" srcId="{CF1CAAA7-C0FC-44B4-8444-05CAEEA3C3C8}" destId="{C0C2D245-3AE7-49D4-81FE-9F38B3AA1E5F}" srcOrd="0" destOrd="0" presId="urn:microsoft.com/office/officeart/2009/layout/CircleArrowProcess"/>
    <dgm:cxn modelId="{D0764348-C5D5-4990-94DF-AE75606CA2EE}" srcId="{7B0C4B62-ABD2-45C8-A30E-459CE2B1A58C}" destId="{AAC630ED-F181-47AE-966C-EF5D39691E16}" srcOrd="0" destOrd="0" parTransId="{CF808854-79B3-45F5-921C-5E676EE42FAE}" sibTransId="{2261C2F8-A664-4F6D-983C-57A602DD6195}"/>
    <dgm:cxn modelId="{23B66D98-1975-4CC7-8859-5E2FD1FDA870}" srcId="{7B0C4B62-ABD2-45C8-A30E-459CE2B1A58C}" destId="{E7AF2715-3E91-459A-9ECF-DA119A289588}" srcOrd="3" destOrd="0" parTransId="{307FCD08-579D-4C94-88B4-70B90685A797}" sibTransId="{13A4D69E-D6A9-4129-9785-67DFF452E324}"/>
    <dgm:cxn modelId="{5404DAE5-7F58-48F9-BD01-0856EEF3C8A3}" type="presOf" srcId="{5B8E97E2-6ADE-42A6-8A6F-6118667F380B}" destId="{80BFF1B1-7470-4A91-8D5D-82A9D6A17669}" srcOrd="0" destOrd="0" presId="urn:microsoft.com/office/officeart/2009/layout/CircleArrowProcess"/>
    <dgm:cxn modelId="{4D006DE7-AB9E-45C8-BD8E-7098D70E34F7}" srcId="{7B0C4B62-ABD2-45C8-A30E-459CE2B1A58C}" destId="{5B8E97E2-6ADE-42A6-8A6F-6118667F380B}" srcOrd="2" destOrd="0" parTransId="{50D45906-463C-4297-AED4-5687777B83D9}" sibTransId="{10FBE4B4-2D49-4DD3-AED5-ECFA5B7BC627}"/>
    <dgm:cxn modelId="{3A5EBAE5-BBB0-43C4-9C74-4166F5D00460}" type="presParOf" srcId="{949BD7C4-1215-4A99-B506-3190085C086A}" destId="{0E22E4FC-0766-44A5-88EF-2F462BCF1459}" srcOrd="0" destOrd="0" presId="urn:microsoft.com/office/officeart/2009/layout/CircleArrowProcess"/>
    <dgm:cxn modelId="{E51A9E03-B208-4D4A-A7B6-02364F03380D}" type="presParOf" srcId="{0E22E4FC-0766-44A5-88EF-2F462BCF1459}" destId="{3F731A8C-0225-4A67-AFB6-A69FE0C6779C}" srcOrd="0" destOrd="0" presId="urn:microsoft.com/office/officeart/2009/layout/CircleArrowProcess"/>
    <dgm:cxn modelId="{41DE1F1F-2352-44AF-AFC6-8CC43B2F9864}" type="presParOf" srcId="{949BD7C4-1215-4A99-B506-3190085C086A}" destId="{60F4F859-4F7F-4916-A1E6-7413135663F7}" srcOrd="1" destOrd="0" presId="urn:microsoft.com/office/officeart/2009/layout/CircleArrowProcess"/>
    <dgm:cxn modelId="{2F844281-F0BE-4CB0-91AB-1BD353EF1415}" type="presParOf" srcId="{949BD7C4-1215-4A99-B506-3190085C086A}" destId="{62A68EE5-C05A-4E97-BD49-0DBF452D5D15}" srcOrd="2" destOrd="0" presId="urn:microsoft.com/office/officeart/2009/layout/CircleArrowProcess"/>
    <dgm:cxn modelId="{00AC9512-12DC-47E8-B41D-4075849F8A48}" type="presParOf" srcId="{62A68EE5-C05A-4E97-BD49-0DBF452D5D15}" destId="{EF90017F-BC43-45D4-8F22-89DD5B79B5E4}" srcOrd="0" destOrd="0" presId="urn:microsoft.com/office/officeart/2009/layout/CircleArrowProcess"/>
    <dgm:cxn modelId="{BEFA03B3-55F3-4F98-B327-2CAAF6EF504B}" type="presParOf" srcId="{949BD7C4-1215-4A99-B506-3190085C086A}" destId="{E2C0C4CE-6A43-4752-96F6-4583CB35B9EA}" srcOrd="3" destOrd="0" presId="urn:microsoft.com/office/officeart/2009/layout/CircleArrowProcess"/>
    <dgm:cxn modelId="{53178563-4F87-4837-A771-EF2D9878CB1D}" type="presParOf" srcId="{949BD7C4-1215-4A99-B506-3190085C086A}" destId="{6CAE9587-ACA5-4FF8-B7E6-3F324B79793F}" srcOrd="4" destOrd="0" presId="urn:microsoft.com/office/officeart/2009/layout/CircleArrowProcess"/>
    <dgm:cxn modelId="{182D16B2-F100-48BE-BB30-90D563205D3C}" type="presParOf" srcId="{6CAE9587-ACA5-4FF8-B7E6-3F324B79793F}" destId="{56ED719F-0166-4276-9700-173B2DC1875A}" srcOrd="0" destOrd="0" presId="urn:microsoft.com/office/officeart/2009/layout/CircleArrowProcess"/>
    <dgm:cxn modelId="{1D1DDA89-755A-4D08-867E-1DE75769BCFA}" type="presParOf" srcId="{949BD7C4-1215-4A99-B506-3190085C086A}" destId="{80BFF1B1-7470-4A91-8D5D-82A9D6A17669}" srcOrd="5" destOrd="0" presId="urn:microsoft.com/office/officeart/2009/layout/CircleArrowProcess"/>
    <dgm:cxn modelId="{2CDB1E47-7737-453F-9093-8263DCA9CB17}" type="presParOf" srcId="{949BD7C4-1215-4A99-B506-3190085C086A}" destId="{745D940D-6414-4808-A03E-FC41ADAE4411}" srcOrd="6" destOrd="0" presId="urn:microsoft.com/office/officeart/2009/layout/CircleArrowProcess"/>
    <dgm:cxn modelId="{0A47AE06-0C4C-491B-AC13-98B0CA5E8EFE}" type="presParOf" srcId="{745D940D-6414-4808-A03E-FC41ADAE4411}" destId="{E9858C80-AF21-4C89-B162-78EC3D36B948}" srcOrd="0" destOrd="0" presId="urn:microsoft.com/office/officeart/2009/layout/CircleArrowProcess"/>
    <dgm:cxn modelId="{B9B80A50-A14A-4397-93C8-A515E89608EE}" type="presParOf" srcId="{949BD7C4-1215-4A99-B506-3190085C086A}" destId="{46900DB3-28D0-449A-9057-000C2AFC1A60}" srcOrd="7" destOrd="0" presId="urn:microsoft.com/office/officeart/2009/layout/CircleArrowProcess"/>
    <dgm:cxn modelId="{D5048E36-E313-4299-9BEF-B8A0C5B44450}" type="presParOf" srcId="{949BD7C4-1215-4A99-B506-3190085C086A}" destId="{CD6A11B5-49E7-4A51-80C0-80309C424CEA}" srcOrd="8" destOrd="0" presId="urn:microsoft.com/office/officeart/2009/layout/CircleArrowProcess"/>
    <dgm:cxn modelId="{86D621CB-F092-48CD-A836-8B1B9399322E}" type="presParOf" srcId="{CD6A11B5-49E7-4A51-80C0-80309C424CEA}" destId="{52BA01B4-B306-4AEA-97F7-24A1FFC4687E}" srcOrd="0" destOrd="0" presId="urn:microsoft.com/office/officeart/2009/layout/CircleArrowProcess"/>
    <dgm:cxn modelId="{F2F1B2A8-F4CB-4395-B36E-7D0366857117}" type="presParOf" srcId="{949BD7C4-1215-4A99-B506-3190085C086A}" destId="{C0C2D245-3AE7-49D4-81FE-9F38B3AA1E5F}" srcOrd="9"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A1D7FCE-7E61-40D6-AF91-F125369AF753}" type="doc">
      <dgm:prSet loTypeId="urn:microsoft.com/office/officeart/2005/8/layout/hProcess9" loCatId="process" qsTypeId="urn:microsoft.com/office/officeart/2005/8/quickstyle/simple1" qsCatId="simple" csTypeId="urn:microsoft.com/office/officeart/2005/8/colors/accent1_2" csCatId="accent1" phldr="1"/>
      <dgm:spPr/>
    </dgm:pt>
    <dgm:pt modelId="{4F7F0476-6551-4B50-95D5-8BDAE0081240}">
      <dgm:prSet phldrT="[نص]"/>
      <dgm:spPr/>
      <dgm:t>
        <a:bodyPr/>
        <a:lstStyle/>
        <a:p>
          <a:pPr rtl="1"/>
          <a:r>
            <a:rPr lang="ar-SA" b="1" dirty="0" smtClean="0">
              <a:solidFill>
                <a:schemeClr val="tx1"/>
              </a:solidFill>
            </a:rPr>
            <a:t>غياب الوازع الديني والأخلاقي</a:t>
          </a:r>
          <a:endParaRPr lang="ar-SA" b="1" dirty="0">
            <a:solidFill>
              <a:schemeClr val="tx1"/>
            </a:solidFill>
          </a:endParaRPr>
        </a:p>
      </dgm:t>
    </dgm:pt>
    <dgm:pt modelId="{4E4CA0AD-751E-4EED-B4A8-99A1AA27A2F3}" type="parTrans" cxnId="{63CA358A-DE1B-468B-A23C-F7D7300E203F}">
      <dgm:prSet/>
      <dgm:spPr/>
      <dgm:t>
        <a:bodyPr/>
        <a:lstStyle/>
        <a:p>
          <a:pPr rtl="1"/>
          <a:endParaRPr lang="ar-SA"/>
        </a:p>
      </dgm:t>
    </dgm:pt>
    <dgm:pt modelId="{0602B1A0-6352-41F8-A744-B7A8599164C4}" type="sibTrans" cxnId="{63CA358A-DE1B-468B-A23C-F7D7300E203F}">
      <dgm:prSet/>
      <dgm:spPr/>
      <dgm:t>
        <a:bodyPr/>
        <a:lstStyle/>
        <a:p>
          <a:pPr rtl="1"/>
          <a:endParaRPr lang="ar-SA"/>
        </a:p>
      </dgm:t>
    </dgm:pt>
    <dgm:pt modelId="{DF2D7D14-A2C1-4D04-B255-BFA8A0EE703C}">
      <dgm:prSet/>
      <dgm:spPr/>
      <dgm:t>
        <a:bodyPr/>
        <a:lstStyle/>
        <a:p>
          <a:pPr rtl="1"/>
          <a:r>
            <a:rPr lang="ar-SA" b="1" dirty="0" smtClean="0">
              <a:solidFill>
                <a:schemeClr val="tx1"/>
              </a:solidFill>
            </a:rPr>
            <a:t>نفاذ الوقت وصعوبة البحث</a:t>
          </a:r>
          <a:endParaRPr lang="ar-JO" b="1" dirty="0" smtClean="0">
            <a:solidFill>
              <a:schemeClr val="tx1"/>
            </a:solidFill>
          </a:endParaRPr>
        </a:p>
      </dgm:t>
    </dgm:pt>
    <dgm:pt modelId="{09E6A3D9-F530-40D2-B9DF-F2E686F61D31}" type="parTrans" cxnId="{1818C68B-A6EC-4D98-BBE8-29926A9B2886}">
      <dgm:prSet/>
      <dgm:spPr/>
      <dgm:t>
        <a:bodyPr/>
        <a:lstStyle/>
        <a:p>
          <a:pPr rtl="1"/>
          <a:endParaRPr lang="ar-SA"/>
        </a:p>
      </dgm:t>
    </dgm:pt>
    <dgm:pt modelId="{0864C865-F8E3-40D8-A596-E55699A0B721}" type="sibTrans" cxnId="{1818C68B-A6EC-4D98-BBE8-29926A9B2886}">
      <dgm:prSet/>
      <dgm:spPr/>
      <dgm:t>
        <a:bodyPr/>
        <a:lstStyle/>
        <a:p>
          <a:pPr rtl="1"/>
          <a:endParaRPr lang="ar-SA"/>
        </a:p>
      </dgm:t>
    </dgm:pt>
    <dgm:pt modelId="{E7B16098-576B-47A5-9E90-7A9831383216}">
      <dgm:prSet/>
      <dgm:spPr/>
      <dgm:t>
        <a:bodyPr/>
        <a:lstStyle/>
        <a:p>
          <a:pPr rtl="1"/>
          <a:r>
            <a:rPr lang="ar-SA" b="1" dirty="0" smtClean="0">
              <a:solidFill>
                <a:schemeClr val="tx1"/>
              </a:solidFill>
            </a:rPr>
            <a:t>عدم معرفة الباحث بالأساليب الصحيحة للبحث العلمي</a:t>
          </a:r>
          <a:endParaRPr lang="ar-JO" b="1" dirty="0" smtClean="0">
            <a:solidFill>
              <a:schemeClr val="tx1"/>
            </a:solidFill>
          </a:endParaRPr>
        </a:p>
      </dgm:t>
    </dgm:pt>
    <dgm:pt modelId="{23CFBE08-7436-4BA5-B5AC-35DD4DBCC876}" type="parTrans" cxnId="{8C3064A8-4788-4927-B536-45D48618E22F}">
      <dgm:prSet/>
      <dgm:spPr/>
      <dgm:t>
        <a:bodyPr/>
        <a:lstStyle/>
        <a:p>
          <a:pPr rtl="1"/>
          <a:endParaRPr lang="ar-SA"/>
        </a:p>
      </dgm:t>
    </dgm:pt>
    <dgm:pt modelId="{35FB3B50-B289-49DC-B519-DB1BCEECC87C}" type="sibTrans" cxnId="{8C3064A8-4788-4927-B536-45D48618E22F}">
      <dgm:prSet/>
      <dgm:spPr/>
      <dgm:t>
        <a:bodyPr/>
        <a:lstStyle/>
        <a:p>
          <a:pPr rtl="1"/>
          <a:endParaRPr lang="ar-SA"/>
        </a:p>
      </dgm:t>
    </dgm:pt>
    <dgm:pt modelId="{4600F543-5973-4702-BCB5-717E157A2A29}">
      <dgm:prSet/>
      <dgm:spPr/>
      <dgm:t>
        <a:bodyPr/>
        <a:lstStyle/>
        <a:p>
          <a:pPr rtl="1"/>
          <a:r>
            <a:rPr lang="ar-SA" b="1" dirty="0" smtClean="0">
              <a:solidFill>
                <a:schemeClr val="tx1"/>
              </a:solidFill>
            </a:rPr>
            <a:t>السعي نحو الحصول على الترقيات والدرجات العلمية</a:t>
          </a:r>
          <a:endParaRPr lang="ar-JO" b="1" dirty="0" smtClean="0">
            <a:solidFill>
              <a:schemeClr val="tx1"/>
            </a:solidFill>
          </a:endParaRPr>
        </a:p>
      </dgm:t>
    </dgm:pt>
    <dgm:pt modelId="{C26366E7-C1A0-4C54-A0C4-8F370C05A2B8}" type="parTrans" cxnId="{FE48EE96-184B-4361-B68F-E74B16CB6E24}">
      <dgm:prSet/>
      <dgm:spPr/>
      <dgm:t>
        <a:bodyPr/>
        <a:lstStyle/>
        <a:p>
          <a:pPr rtl="1"/>
          <a:endParaRPr lang="ar-SA"/>
        </a:p>
      </dgm:t>
    </dgm:pt>
    <dgm:pt modelId="{7C7CB0C2-BA67-4C1F-B860-C13BAAC6462F}" type="sibTrans" cxnId="{FE48EE96-184B-4361-B68F-E74B16CB6E24}">
      <dgm:prSet/>
      <dgm:spPr/>
      <dgm:t>
        <a:bodyPr/>
        <a:lstStyle/>
        <a:p>
          <a:pPr rtl="1"/>
          <a:endParaRPr lang="ar-SA"/>
        </a:p>
      </dgm:t>
    </dgm:pt>
    <dgm:pt modelId="{A8B89437-16ED-4067-B8ED-6DF5A725FD51}">
      <dgm:prSet/>
      <dgm:spPr/>
      <dgm:t>
        <a:bodyPr/>
        <a:lstStyle/>
        <a:p>
          <a:pPr rtl="1"/>
          <a:r>
            <a:rPr lang="ar-SA" b="1" dirty="0" smtClean="0">
              <a:solidFill>
                <a:schemeClr val="tx1"/>
              </a:solidFill>
            </a:rPr>
            <a:t>غياب ثقافة العقاب وبروز ثقافة التسامح</a:t>
          </a:r>
          <a:endParaRPr lang="ar-JO" b="1" dirty="0" smtClean="0">
            <a:solidFill>
              <a:schemeClr val="tx1"/>
            </a:solidFill>
          </a:endParaRPr>
        </a:p>
      </dgm:t>
    </dgm:pt>
    <dgm:pt modelId="{7E4F5602-C392-4B2E-B705-A522021ADAC9}" type="parTrans" cxnId="{18C81FD1-C8A4-45BD-A508-7712444B96C2}">
      <dgm:prSet/>
      <dgm:spPr/>
      <dgm:t>
        <a:bodyPr/>
        <a:lstStyle/>
        <a:p>
          <a:pPr rtl="1"/>
          <a:endParaRPr lang="ar-SA"/>
        </a:p>
      </dgm:t>
    </dgm:pt>
    <dgm:pt modelId="{D57E2F8E-C011-45C8-92CC-3D43EBFE34CB}" type="sibTrans" cxnId="{18C81FD1-C8A4-45BD-A508-7712444B96C2}">
      <dgm:prSet/>
      <dgm:spPr/>
      <dgm:t>
        <a:bodyPr/>
        <a:lstStyle/>
        <a:p>
          <a:pPr rtl="1"/>
          <a:endParaRPr lang="ar-SA"/>
        </a:p>
      </dgm:t>
    </dgm:pt>
    <dgm:pt modelId="{9BBF6F35-49B1-44DE-94A7-A0A9B582D918}">
      <dgm:prSet/>
      <dgm:spPr/>
      <dgm:t>
        <a:bodyPr/>
        <a:lstStyle/>
        <a:p>
          <a:pPr rtl="1"/>
          <a:r>
            <a:rPr lang="ar-SA" b="1" dirty="0" smtClean="0">
              <a:solidFill>
                <a:schemeClr val="tx1"/>
              </a:solidFill>
            </a:rPr>
            <a:t>العجز والتكاسل العلمي</a:t>
          </a:r>
          <a:endParaRPr lang="ar-JO" b="1" dirty="0" smtClean="0">
            <a:solidFill>
              <a:schemeClr val="tx1"/>
            </a:solidFill>
          </a:endParaRPr>
        </a:p>
      </dgm:t>
    </dgm:pt>
    <dgm:pt modelId="{0EAEA303-6C00-42EB-A23A-432A7AEA1B8F}" type="parTrans" cxnId="{95844554-2CFA-4336-8B04-FFE3A914257A}">
      <dgm:prSet/>
      <dgm:spPr/>
      <dgm:t>
        <a:bodyPr/>
        <a:lstStyle/>
        <a:p>
          <a:pPr rtl="1"/>
          <a:endParaRPr lang="ar-SA"/>
        </a:p>
      </dgm:t>
    </dgm:pt>
    <dgm:pt modelId="{98578757-079F-4550-B9D0-DB49E73B5541}" type="sibTrans" cxnId="{95844554-2CFA-4336-8B04-FFE3A914257A}">
      <dgm:prSet/>
      <dgm:spPr/>
      <dgm:t>
        <a:bodyPr/>
        <a:lstStyle/>
        <a:p>
          <a:pPr rtl="1"/>
          <a:endParaRPr lang="ar-SA"/>
        </a:p>
      </dgm:t>
    </dgm:pt>
    <dgm:pt modelId="{BE2F2AEF-15B2-48BF-9CC9-06DC18C91505}">
      <dgm:prSet/>
      <dgm:spPr/>
      <dgm:t>
        <a:bodyPr/>
        <a:lstStyle/>
        <a:p>
          <a:pPr rtl="1"/>
          <a:r>
            <a:rPr lang="ar-SA" b="1" dirty="0" smtClean="0">
              <a:solidFill>
                <a:schemeClr val="tx1"/>
              </a:solidFill>
            </a:rPr>
            <a:t>الإحساس بالأمان وعدم كشفه</a:t>
          </a:r>
          <a:endParaRPr lang="ar-SA" b="1" dirty="0" smtClean="0">
            <a:solidFill>
              <a:schemeClr val="tx1"/>
            </a:solidFill>
            <a:latin typeface="Simplified Arabic" panose="02020603050405020304" pitchFamily="18" charset="-78"/>
            <a:cs typeface="Simplified Arabic" panose="02020603050405020304" pitchFamily="18" charset="-78"/>
          </a:endParaRPr>
        </a:p>
      </dgm:t>
    </dgm:pt>
    <dgm:pt modelId="{B581BB2B-2D92-452A-83FB-BCD24F5C1E88}" type="parTrans" cxnId="{8777E828-7EF1-4B16-A803-7EACBE955E6F}">
      <dgm:prSet/>
      <dgm:spPr/>
      <dgm:t>
        <a:bodyPr/>
        <a:lstStyle/>
        <a:p>
          <a:pPr rtl="1"/>
          <a:endParaRPr lang="ar-SA"/>
        </a:p>
      </dgm:t>
    </dgm:pt>
    <dgm:pt modelId="{2BD0718A-E8EB-48B7-B2AC-E9059C16850B}" type="sibTrans" cxnId="{8777E828-7EF1-4B16-A803-7EACBE955E6F}">
      <dgm:prSet/>
      <dgm:spPr/>
      <dgm:t>
        <a:bodyPr/>
        <a:lstStyle/>
        <a:p>
          <a:pPr rtl="1"/>
          <a:endParaRPr lang="ar-SA"/>
        </a:p>
      </dgm:t>
    </dgm:pt>
    <dgm:pt modelId="{CE349906-F190-43E1-90BF-97561459E617}" type="pres">
      <dgm:prSet presAssocID="{8A1D7FCE-7E61-40D6-AF91-F125369AF753}" presName="CompostProcess" presStyleCnt="0">
        <dgm:presLayoutVars>
          <dgm:dir/>
          <dgm:resizeHandles val="exact"/>
        </dgm:presLayoutVars>
      </dgm:prSet>
      <dgm:spPr/>
    </dgm:pt>
    <dgm:pt modelId="{EF962BFF-4F2F-4E9E-85F1-A188C93C2F68}" type="pres">
      <dgm:prSet presAssocID="{8A1D7FCE-7E61-40D6-AF91-F125369AF753}" presName="arrow" presStyleLbl="bgShp" presStyleIdx="0" presStyleCnt="1" custScaleX="117647"/>
      <dgm:spPr/>
    </dgm:pt>
    <dgm:pt modelId="{A3F08DF1-E8E2-4A6C-98AF-9250A6872941}" type="pres">
      <dgm:prSet presAssocID="{8A1D7FCE-7E61-40D6-AF91-F125369AF753}" presName="linearProcess" presStyleCnt="0"/>
      <dgm:spPr/>
    </dgm:pt>
    <dgm:pt modelId="{E03584D4-3BD1-4621-91E6-F94799EECAD6}" type="pres">
      <dgm:prSet presAssocID="{4F7F0476-6551-4B50-95D5-8BDAE0081240}" presName="textNode" presStyleLbl="node1" presStyleIdx="0" presStyleCnt="7">
        <dgm:presLayoutVars>
          <dgm:bulletEnabled val="1"/>
        </dgm:presLayoutVars>
      </dgm:prSet>
      <dgm:spPr/>
      <dgm:t>
        <a:bodyPr/>
        <a:lstStyle/>
        <a:p>
          <a:pPr rtl="1"/>
          <a:endParaRPr lang="ar-SA"/>
        </a:p>
      </dgm:t>
    </dgm:pt>
    <dgm:pt modelId="{09FA1EF0-9E82-42FF-BF07-36D118968BD3}" type="pres">
      <dgm:prSet presAssocID="{0602B1A0-6352-41F8-A744-B7A8599164C4}" presName="sibTrans" presStyleCnt="0"/>
      <dgm:spPr/>
    </dgm:pt>
    <dgm:pt modelId="{8AD97FF1-702A-4EDA-9648-4B0DB980A8C8}" type="pres">
      <dgm:prSet presAssocID="{DF2D7D14-A2C1-4D04-B255-BFA8A0EE703C}" presName="textNode" presStyleLbl="node1" presStyleIdx="1" presStyleCnt="7">
        <dgm:presLayoutVars>
          <dgm:bulletEnabled val="1"/>
        </dgm:presLayoutVars>
      </dgm:prSet>
      <dgm:spPr/>
      <dgm:t>
        <a:bodyPr/>
        <a:lstStyle/>
        <a:p>
          <a:pPr rtl="1"/>
          <a:endParaRPr lang="ar-SA"/>
        </a:p>
      </dgm:t>
    </dgm:pt>
    <dgm:pt modelId="{F9247D6F-3011-4388-A2CF-44A0137A7BC2}" type="pres">
      <dgm:prSet presAssocID="{0864C865-F8E3-40D8-A596-E55699A0B721}" presName="sibTrans" presStyleCnt="0"/>
      <dgm:spPr/>
    </dgm:pt>
    <dgm:pt modelId="{7E37CC7B-AE62-4D20-9F2D-69AA952F509F}" type="pres">
      <dgm:prSet presAssocID="{E7B16098-576B-47A5-9E90-7A9831383216}" presName="textNode" presStyleLbl="node1" presStyleIdx="2" presStyleCnt="7">
        <dgm:presLayoutVars>
          <dgm:bulletEnabled val="1"/>
        </dgm:presLayoutVars>
      </dgm:prSet>
      <dgm:spPr/>
      <dgm:t>
        <a:bodyPr/>
        <a:lstStyle/>
        <a:p>
          <a:pPr rtl="1"/>
          <a:endParaRPr lang="ar-SA"/>
        </a:p>
      </dgm:t>
    </dgm:pt>
    <dgm:pt modelId="{79D664FE-C7AF-4256-BC91-C497A9E6CCF1}" type="pres">
      <dgm:prSet presAssocID="{35FB3B50-B289-49DC-B519-DB1BCEECC87C}" presName="sibTrans" presStyleCnt="0"/>
      <dgm:spPr/>
    </dgm:pt>
    <dgm:pt modelId="{8E74BE7E-E82B-42F1-9C61-58B6736F2064}" type="pres">
      <dgm:prSet presAssocID="{4600F543-5973-4702-BCB5-717E157A2A29}" presName="textNode" presStyleLbl="node1" presStyleIdx="3" presStyleCnt="7">
        <dgm:presLayoutVars>
          <dgm:bulletEnabled val="1"/>
        </dgm:presLayoutVars>
      </dgm:prSet>
      <dgm:spPr/>
      <dgm:t>
        <a:bodyPr/>
        <a:lstStyle/>
        <a:p>
          <a:pPr rtl="1"/>
          <a:endParaRPr lang="ar-SA"/>
        </a:p>
      </dgm:t>
    </dgm:pt>
    <dgm:pt modelId="{B29E6997-C680-4B16-A186-9EE580FBDBE7}" type="pres">
      <dgm:prSet presAssocID="{7C7CB0C2-BA67-4C1F-B860-C13BAAC6462F}" presName="sibTrans" presStyleCnt="0"/>
      <dgm:spPr/>
    </dgm:pt>
    <dgm:pt modelId="{DF6CA084-73D4-4166-BC15-97813A21A838}" type="pres">
      <dgm:prSet presAssocID="{A8B89437-16ED-4067-B8ED-6DF5A725FD51}" presName="textNode" presStyleLbl="node1" presStyleIdx="4" presStyleCnt="7">
        <dgm:presLayoutVars>
          <dgm:bulletEnabled val="1"/>
        </dgm:presLayoutVars>
      </dgm:prSet>
      <dgm:spPr/>
      <dgm:t>
        <a:bodyPr/>
        <a:lstStyle/>
        <a:p>
          <a:pPr rtl="1"/>
          <a:endParaRPr lang="ar-SA"/>
        </a:p>
      </dgm:t>
    </dgm:pt>
    <dgm:pt modelId="{18BD33AE-D319-42F5-A0E3-0DA56C4F2A4B}" type="pres">
      <dgm:prSet presAssocID="{D57E2F8E-C011-45C8-92CC-3D43EBFE34CB}" presName="sibTrans" presStyleCnt="0"/>
      <dgm:spPr/>
    </dgm:pt>
    <dgm:pt modelId="{8E4F29CB-0EF8-4E36-8538-294DC49651AF}" type="pres">
      <dgm:prSet presAssocID="{9BBF6F35-49B1-44DE-94A7-A0A9B582D918}" presName="textNode" presStyleLbl="node1" presStyleIdx="5" presStyleCnt="7">
        <dgm:presLayoutVars>
          <dgm:bulletEnabled val="1"/>
        </dgm:presLayoutVars>
      </dgm:prSet>
      <dgm:spPr/>
      <dgm:t>
        <a:bodyPr/>
        <a:lstStyle/>
        <a:p>
          <a:pPr rtl="1"/>
          <a:endParaRPr lang="ar-SA"/>
        </a:p>
      </dgm:t>
    </dgm:pt>
    <dgm:pt modelId="{83CA2EB6-93ED-49C6-8092-00F105DB55E3}" type="pres">
      <dgm:prSet presAssocID="{98578757-079F-4550-B9D0-DB49E73B5541}" presName="sibTrans" presStyleCnt="0"/>
      <dgm:spPr/>
    </dgm:pt>
    <dgm:pt modelId="{CEE7CD4C-F8A0-48C5-BA72-08ABDBB2FFE8}" type="pres">
      <dgm:prSet presAssocID="{BE2F2AEF-15B2-48BF-9CC9-06DC18C91505}" presName="textNode" presStyleLbl="node1" presStyleIdx="6" presStyleCnt="7">
        <dgm:presLayoutVars>
          <dgm:bulletEnabled val="1"/>
        </dgm:presLayoutVars>
      </dgm:prSet>
      <dgm:spPr/>
      <dgm:t>
        <a:bodyPr/>
        <a:lstStyle/>
        <a:p>
          <a:pPr rtl="1"/>
          <a:endParaRPr lang="ar-SA"/>
        </a:p>
      </dgm:t>
    </dgm:pt>
  </dgm:ptLst>
  <dgm:cxnLst>
    <dgm:cxn modelId="{8777E828-7EF1-4B16-A803-7EACBE955E6F}" srcId="{8A1D7FCE-7E61-40D6-AF91-F125369AF753}" destId="{BE2F2AEF-15B2-48BF-9CC9-06DC18C91505}" srcOrd="6" destOrd="0" parTransId="{B581BB2B-2D92-452A-83FB-BCD24F5C1E88}" sibTransId="{2BD0718A-E8EB-48B7-B2AC-E9059C16850B}"/>
    <dgm:cxn modelId="{63CA358A-DE1B-468B-A23C-F7D7300E203F}" srcId="{8A1D7FCE-7E61-40D6-AF91-F125369AF753}" destId="{4F7F0476-6551-4B50-95D5-8BDAE0081240}" srcOrd="0" destOrd="0" parTransId="{4E4CA0AD-751E-4EED-B4A8-99A1AA27A2F3}" sibTransId="{0602B1A0-6352-41F8-A744-B7A8599164C4}"/>
    <dgm:cxn modelId="{BADCC6EE-B459-4AB7-92B0-4A14B6098544}" type="presOf" srcId="{BE2F2AEF-15B2-48BF-9CC9-06DC18C91505}" destId="{CEE7CD4C-F8A0-48C5-BA72-08ABDBB2FFE8}" srcOrd="0" destOrd="0" presId="urn:microsoft.com/office/officeart/2005/8/layout/hProcess9"/>
    <dgm:cxn modelId="{A0C87C5B-668D-48CF-9E9C-B374313ADBB8}" type="presOf" srcId="{4600F543-5973-4702-BCB5-717E157A2A29}" destId="{8E74BE7E-E82B-42F1-9C61-58B6736F2064}" srcOrd="0" destOrd="0" presId="urn:microsoft.com/office/officeart/2005/8/layout/hProcess9"/>
    <dgm:cxn modelId="{95844554-2CFA-4336-8B04-FFE3A914257A}" srcId="{8A1D7FCE-7E61-40D6-AF91-F125369AF753}" destId="{9BBF6F35-49B1-44DE-94A7-A0A9B582D918}" srcOrd="5" destOrd="0" parTransId="{0EAEA303-6C00-42EB-A23A-432A7AEA1B8F}" sibTransId="{98578757-079F-4550-B9D0-DB49E73B5541}"/>
    <dgm:cxn modelId="{AFFB0273-261E-46B3-BB40-52ED05A052CF}" type="presOf" srcId="{E7B16098-576B-47A5-9E90-7A9831383216}" destId="{7E37CC7B-AE62-4D20-9F2D-69AA952F509F}" srcOrd="0" destOrd="0" presId="urn:microsoft.com/office/officeart/2005/8/layout/hProcess9"/>
    <dgm:cxn modelId="{18C81FD1-C8A4-45BD-A508-7712444B96C2}" srcId="{8A1D7FCE-7E61-40D6-AF91-F125369AF753}" destId="{A8B89437-16ED-4067-B8ED-6DF5A725FD51}" srcOrd="4" destOrd="0" parTransId="{7E4F5602-C392-4B2E-B705-A522021ADAC9}" sibTransId="{D57E2F8E-C011-45C8-92CC-3D43EBFE34CB}"/>
    <dgm:cxn modelId="{4290BFE6-974E-452F-AE2D-9C814DA4219E}" type="presOf" srcId="{9BBF6F35-49B1-44DE-94A7-A0A9B582D918}" destId="{8E4F29CB-0EF8-4E36-8538-294DC49651AF}" srcOrd="0" destOrd="0" presId="urn:microsoft.com/office/officeart/2005/8/layout/hProcess9"/>
    <dgm:cxn modelId="{F7403F19-AB18-49DB-BB3D-FB3A39EEE6FC}" type="presOf" srcId="{8A1D7FCE-7E61-40D6-AF91-F125369AF753}" destId="{CE349906-F190-43E1-90BF-97561459E617}" srcOrd="0" destOrd="0" presId="urn:microsoft.com/office/officeart/2005/8/layout/hProcess9"/>
    <dgm:cxn modelId="{8C3064A8-4788-4927-B536-45D48618E22F}" srcId="{8A1D7FCE-7E61-40D6-AF91-F125369AF753}" destId="{E7B16098-576B-47A5-9E90-7A9831383216}" srcOrd="2" destOrd="0" parTransId="{23CFBE08-7436-4BA5-B5AC-35DD4DBCC876}" sibTransId="{35FB3B50-B289-49DC-B519-DB1BCEECC87C}"/>
    <dgm:cxn modelId="{8FE75A82-9FBC-4B9E-AE6D-F7465F2F7A65}" type="presOf" srcId="{A8B89437-16ED-4067-B8ED-6DF5A725FD51}" destId="{DF6CA084-73D4-4166-BC15-97813A21A838}" srcOrd="0" destOrd="0" presId="urn:microsoft.com/office/officeart/2005/8/layout/hProcess9"/>
    <dgm:cxn modelId="{FAF7A7AE-2749-4751-BDAA-D439DAB41B36}" type="presOf" srcId="{DF2D7D14-A2C1-4D04-B255-BFA8A0EE703C}" destId="{8AD97FF1-702A-4EDA-9648-4B0DB980A8C8}" srcOrd="0" destOrd="0" presId="urn:microsoft.com/office/officeart/2005/8/layout/hProcess9"/>
    <dgm:cxn modelId="{EE0C7591-8B2C-448D-A6F4-758BC87C9F01}" type="presOf" srcId="{4F7F0476-6551-4B50-95D5-8BDAE0081240}" destId="{E03584D4-3BD1-4621-91E6-F94799EECAD6}" srcOrd="0" destOrd="0" presId="urn:microsoft.com/office/officeart/2005/8/layout/hProcess9"/>
    <dgm:cxn modelId="{1818C68B-A6EC-4D98-BBE8-29926A9B2886}" srcId="{8A1D7FCE-7E61-40D6-AF91-F125369AF753}" destId="{DF2D7D14-A2C1-4D04-B255-BFA8A0EE703C}" srcOrd="1" destOrd="0" parTransId="{09E6A3D9-F530-40D2-B9DF-F2E686F61D31}" sibTransId="{0864C865-F8E3-40D8-A596-E55699A0B721}"/>
    <dgm:cxn modelId="{FE48EE96-184B-4361-B68F-E74B16CB6E24}" srcId="{8A1D7FCE-7E61-40D6-AF91-F125369AF753}" destId="{4600F543-5973-4702-BCB5-717E157A2A29}" srcOrd="3" destOrd="0" parTransId="{C26366E7-C1A0-4C54-A0C4-8F370C05A2B8}" sibTransId="{7C7CB0C2-BA67-4C1F-B860-C13BAAC6462F}"/>
    <dgm:cxn modelId="{9E5FBE36-3AFA-4EC8-8EF9-D3DD6E20E032}" type="presParOf" srcId="{CE349906-F190-43E1-90BF-97561459E617}" destId="{EF962BFF-4F2F-4E9E-85F1-A188C93C2F68}" srcOrd="0" destOrd="0" presId="urn:microsoft.com/office/officeart/2005/8/layout/hProcess9"/>
    <dgm:cxn modelId="{AB518341-C24F-449C-ABE1-331A7381E720}" type="presParOf" srcId="{CE349906-F190-43E1-90BF-97561459E617}" destId="{A3F08DF1-E8E2-4A6C-98AF-9250A6872941}" srcOrd="1" destOrd="0" presId="urn:microsoft.com/office/officeart/2005/8/layout/hProcess9"/>
    <dgm:cxn modelId="{D124451C-0AD8-4707-BA79-A8B9C928D878}" type="presParOf" srcId="{A3F08DF1-E8E2-4A6C-98AF-9250A6872941}" destId="{E03584D4-3BD1-4621-91E6-F94799EECAD6}" srcOrd="0" destOrd="0" presId="urn:microsoft.com/office/officeart/2005/8/layout/hProcess9"/>
    <dgm:cxn modelId="{9A504529-87FF-45EF-9276-0E422BCDDAAF}" type="presParOf" srcId="{A3F08DF1-E8E2-4A6C-98AF-9250A6872941}" destId="{09FA1EF0-9E82-42FF-BF07-36D118968BD3}" srcOrd="1" destOrd="0" presId="urn:microsoft.com/office/officeart/2005/8/layout/hProcess9"/>
    <dgm:cxn modelId="{A020D889-FC8B-41A4-BB42-6FE106B8818A}" type="presParOf" srcId="{A3F08DF1-E8E2-4A6C-98AF-9250A6872941}" destId="{8AD97FF1-702A-4EDA-9648-4B0DB980A8C8}" srcOrd="2" destOrd="0" presId="urn:microsoft.com/office/officeart/2005/8/layout/hProcess9"/>
    <dgm:cxn modelId="{4D509AC2-5282-4FDE-838B-BA3FA667DD86}" type="presParOf" srcId="{A3F08DF1-E8E2-4A6C-98AF-9250A6872941}" destId="{F9247D6F-3011-4388-A2CF-44A0137A7BC2}" srcOrd="3" destOrd="0" presId="urn:microsoft.com/office/officeart/2005/8/layout/hProcess9"/>
    <dgm:cxn modelId="{F0BB0803-299C-4B5D-B040-417D644DB904}" type="presParOf" srcId="{A3F08DF1-E8E2-4A6C-98AF-9250A6872941}" destId="{7E37CC7B-AE62-4D20-9F2D-69AA952F509F}" srcOrd="4" destOrd="0" presId="urn:microsoft.com/office/officeart/2005/8/layout/hProcess9"/>
    <dgm:cxn modelId="{3705B0DD-F551-44E9-9BDF-B821BDF07003}" type="presParOf" srcId="{A3F08DF1-E8E2-4A6C-98AF-9250A6872941}" destId="{79D664FE-C7AF-4256-BC91-C497A9E6CCF1}" srcOrd="5" destOrd="0" presId="urn:microsoft.com/office/officeart/2005/8/layout/hProcess9"/>
    <dgm:cxn modelId="{CCE4DD83-C8A5-47FB-B07D-78FA8018C1CE}" type="presParOf" srcId="{A3F08DF1-E8E2-4A6C-98AF-9250A6872941}" destId="{8E74BE7E-E82B-42F1-9C61-58B6736F2064}" srcOrd="6" destOrd="0" presId="urn:microsoft.com/office/officeart/2005/8/layout/hProcess9"/>
    <dgm:cxn modelId="{154D3364-3BF8-4D90-AD77-BBC66E017C7E}" type="presParOf" srcId="{A3F08DF1-E8E2-4A6C-98AF-9250A6872941}" destId="{B29E6997-C680-4B16-A186-9EE580FBDBE7}" srcOrd="7" destOrd="0" presId="urn:microsoft.com/office/officeart/2005/8/layout/hProcess9"/>
    <dgm:cxn modelId="{0DE2C32A-FEDB-4B27-A878-2DB0284107DB}" type="presParOf" srcId="{A3F08DF1-E8E2-4A6C-98AF-9250A6872941}" destId="{DF6CA084-73D4-4166-BC15-97813A21A838}" srcOrd="8" destOrd="0" presId="urn:microsoft.com/office/officeart/2005/8/layout/hProcess9"/>
    <dgm:cxn modelId="{29315D9E-BBCF-4EF8-B90B-A0C8F448F419}" type="presParOf" srcId="{A3F08DF1-E8E2-4A6C-98AF-9250A6872941}" destId="{18BD33AE-D319-42F5-A0E3-0DA56C4F2A4B}" srcOrd="9" destOrd="0" presId="urn:microsoft.com/office/officeart/2005/8/layout/hProcess9"/>
    <dgm:cxn modelId="{019A488F-CD26-4CC9-AF1D-93AD50409A97}" type="presParOf" srcId="{A3F08DF1-E8E2-4A6C-98AF-9250A6872941}" destId="{8E4F29CB-0EF8-4E36-8538-294DC49651AF}" srcOrd="10" destOrd="0" presId="urn:microsoft.com/office/officeart/2005/8/layout/hProcess9"/>
    <dgm:cxn modelId="{0E2B23E8-7473-4164-B613-F7BF627A850D}" type="presParOf" srcId="{A3F08DF1-E8E2-4A6C-98AF-9250A6872941}" destId="{83CA2EB6-93ED-49C6-8092-00F105DB55E3}" srcOrd="11" destOrd="0" presId="urn:microsoft.com/office/officeart/2005/8/layout/hProcess9"/>
    <dgm:cxn modelId="{5C3EFC6D-9004-40BC-9793-A6C2C7693AEC}" type="presParOf" srcId="{A3F08DF1-E8E2-4A6C-98AF-9250A6872941}" destId="{CEE7CD4C-F8A0-48C5-BA72-08ABDBB2FFE8}" srcOrd="1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31CFA9-4869-4693-B34F-CD4CF4B53C3F}">
      <dsp:nvSpPr>
        <dsp:cNvPr id="0" name=""/>
        <dsp:cNvSpPr/>
      </dsp:nvSpPr>
      <dsp:spPr>
        <a:xfrm>
          <a:off x="6592952" y="2258856"/>
          <a:ext cx="952928" cy="95292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صفات الباحث العلمي</a:t>
          </a:r>
          <a:endParaRPr lang="ar-SA" sz="1800" b="1" kern="1200" dirty="0"/>
        </a:p>
      </dsp:txBody>
      <dsp:txXfrm>
        <a:off x="6732505" y="2398409"/>
        <a:ext cx="673822" cy="673822"/>
      </dsp:txXfrm>
    </dsp:sp>
    <dsp:sp modelId="{C4C22E95-7A9F-4402-A950-379DB05C9294}">
      <dsp:nvSpPr>
        <dsp:cNvPr id="0" name=""/>
        <dsp:cNvSpPr/>
      </dsp:nvSpPr>
      <dsp:spPr>
        <a:xfrm rot="16200000">
          <a:off x="6699994" y="1343925"/>
          <a:ext cx="738843"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6771640" y="1511099"/>
        <a:ext cx="595551" cy="286583"/>
      </dsp:txXfrm>
    </dsp:sp>
    <dsp:sp modelId="{F5A4F970-BC78-48FC-B26A-866D11298DF0}">
      <dsp:nvSpPr>
        <dsp:cNvPr id="0" name=""/>
        <dsp:cNvSpPr/>
      </dsp:nvSpPr>
      <dsp:spPr>
        <a:xfrm>
          <a:off x="6647969" y="21919"/>
          <a:ext cx="842893"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التقدير</a:t>
          </a:r>
          <a:endParaRPr lang="ar-SA" sz="1800" b="1" kern="1200" dirty="0"/>
        </a:p>
      </dsp:txBody>
      <dsp:txXfrm>
        <a:off x="6771408" y="145358"/>
        <a:ext cx="596015" cy="596015"/>
      </dsp:txXfrm>
    </dsp:sp>
    <dsp:sp modelId="{5EE51D5D-2689-4DE9-B950-2F80F5710638}">
      <dsp:nvSpPr>
        <dsp:cNvPr id="0" name=""/>
        <dsp:cNvSpPr/>
      </dsp:nvSpPr>
      <dsp:spPr>
        <a:xfrm rot="17861538">
          <a:off x="7236845" y="1489203"/>
          <a:ext cx="722481"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275195" y="1648170"/>
        <a:ext cx="579189" cy="286583"/>
      </dsp:txXfrm>
    </dsp:sp>
    <dsp:sp modelId="{3EC62AB9-C710-4570-8BEE-4CEE5C8D8FF2}">
      <dsp:nvSpPr>
        <dsp:cNvPr id="0" name=""/>
        <dsp:cNvSpPr/>
      </dsp:nvSpPr>
      <dsp:spPr>
        <a:xfrm>
          <a:off x="7459273" y="284449"/>
          <a:ext cx="1350534"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err="1" smtClean="0"/>
            <a:t>الانفتاحية</a:t>
          </a:r>
          <a:endParaRPr lang="ar-SA" sz="1800" b="1" kern="1200" dirty="0"/>
        </a:p>
      </dsp:txBody>
      <dsp:txXfrm>
        <a:off x="7657054" y="407888"/>
        <a:ext cx="954972" cy="596015"/>
      </dsp:txXfrm>
    </dsp:sp>
    <dsp:sp modelId="{019940E0-3C7C-4F77-8EE5-4ED77D3FC466}">
      <dsp:nvSpPr>
        <dsp:cNvPr id="0" name=""/>
        <dsp:cNvSpPr/>
      </dsp:nvSpPr>
      <dsp:spPr>
        <a:xfrm rot="19523077">
          <a:off x="7631820" y="1876112"/>
          <a:ext cx="672766"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644502" y="2012340"/>
        <a:ext cx="529474" cy="286583"/>
      </dsp:txXfrm>
    </dsp:sp>
    <dsp:sp modelId="{FA6D492A-ACFC-4708-B44D-FB139C663A9A}">
      <dsp:nvSpPr>
        <dsp:cNvPr id="0" name=""/>
        <dsp:cNvSpPr/>
      </dsp:nvSpPr>
      <dsp:spPr>
        <a:xfrm>
          <a:off x="8291639" y="1011895"/>
          <a:ext cx="1328037"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المسؤولية</a:t>
          </a:r>
          <a:endParaRPr lang="ar-SA" sz="1800" b="1" kern="1200" dirty="0"/>
        </a:p>
      </dsp:txBody>
      <dsp:txXfrm>
        <a:off x="8486126" y="1135334"/>
        <a:ext cx="939063" cy="596015"/>
      </dsp:txXfrm>
    </dsp:sp>
    <dsp:sp modelId="{BD827F0F-7AB5-4782-929E-7A0F8E4FB8B1}">
      <dsp:nvSpPr>
        <dsp:cNvPr id="0" name=""/>
        <dsp:cNvSpPr/>
      </dsp:nvSpPr>
      <dsp:spPr>
        <a:xfrm rot="21184615">
          <a:off x="7796984" y="2370315"/>
          <a:ext cx="623320"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797506" y="2474479"/>
        <a:ext cx="480028" cy="286583"/>
      </dsp:txXfrm>
    </dsp:sp>
    <dsp:sp modelId="{39B6E102-ED2F-432A-A9CA-DC8F24CB0E32}">
      <dsp:nvSpPr>
        <dsp:cNvPr id="0" name=""/>
        <dsp:cNvSpPr/>
      </dsp:nvSpPr>
      <dsp:spPr>
        <a:xfrm>
          <a:off x="8699020" y="2037609"/>
          <a:ext cx="1291279"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الدقة</a:t>
          </a:r>
          <a:endParaRPr lang="ar-SA" sz="1800" b="1" kern="1200" dirty="0"/>
        </a:p>
      </dsp:txBody>
      <dsp:txXfrm>
        <a:off x="8888123" y="2161048"/>
        <a:ext cx="913073" cy="596015"/>
      </dsp:txXfrm>
    </dsp:sp>
    <dsp:sp modelId="{C0966FA1-66F4-406F-84DF-44AE5030BF76}">
      <dsp:nvSpPr>
        <dsp:cNvPr id="0" name=""/>
        <dsp:cNvSpPr/>
      </dsp:nvSpPr>
      <dsp:spPr>
        <a:xfrm rot="1246154">
          <a:off x="7746453" y="2876725"/>
          <a:ext cx="651062"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751109" y="2946847"/>
        <a:ext cx="507770" cy="286583"/>
      </dsp:txXfrm>
    </dsp:sp>
    <dsp:sp modelId="{A475DBDF-5460-4124-B042-C4251E8B8014}">
      <dsp:nvSpPr>
        <dsp:cNvPr id="0" name=""/>
        <dsp:cNvSpPr/>
      </dsp:nvSpPr>
      <dsp:spPr>
        <a:xfrm>
          <a:off x="8581112" y="3126612"/>
          <a:ext cx="1262637"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المشروعية</a:t>
          </a:r>
          <a:endParaRPr lang="ar-SA" sz="1800" b="1" kern="1200" dirty="0"/>
        </a:p>
      </dsp:txBody>
      <dsp:txXfrm>
        <a:off x="8766021" y="3250051"/>
        <a:ext cx="892819" cy="596015"/>
      </dsp:txXfrm>
    </dsp:sp>
    <dsp:sp modelId="{08D86B72-E6E0-46EC-B5FA-3FF7AF424571}">
      <dsp:nvSpPr>
        <dsp:cNvPr id="0" name=""/>
        <dsp:cNvSpPr/>
      </dsp:nvSpPr>
      <dsp:spPr>
        <a:xfrm rot="2907692">
          <a:off x="7460771" y="3336633"/>
          <a:ext cx="705873"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484907" y="3378533"/>
        <a:ext cx="562581" cy="286583"/>
      </dsp:txXfrm>
    </dsp:sp>
    <dsp:sp modelId="{B898C344-8B5B-4AEC-B09B-B6CE7C0D2C5F}">
      <dsp:nvSpPr>
        <dsp:cNvPr id="0" name=""/>
        <dsp:cNvSpPr/>
      </dsp:nvSpPr>
      <dsp:spPr>
        <a:xfrm>
          <a:off x="7962833" y="4029427"/>
          <a:ext cx="1252860"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الانصاف</a:t>
          </a:r>
          <a:endParaRPr lang="ar-SA" sz="1800" b="1" kern="1200" dirty="0"/>
        </a:p>
      </dsp:txBody>
      <dsp:txXfrm>
        <a:off x="8146310" y="4152866"/>
        <a:ext cx="885906" cy="596015"/>
      </dsp:txXfrm>
    </dsp:sp>
    <dsp:sp modelId="{00BF0B0E-75D3-4D9E-88A5-397DB8E5014F}">
      <dsp:nvSpPr>
        <dsp:cNvPr id="0" name=""/>
        <dsp:cNvSpPr/>
      </dsp:nvSpPr>
      <dsp:spPr>
        <a:xfrm rot="4569231">
          <a:off x="6976810" y="3612465"/>
          <a:ext cx="735331"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031310" y="3638429"/>
        <a:ext cx="592039" cy="286583"/>
      </dsp:txXfrm>
    </dsp:sp>
    <dsp:sp modelId="{C8C857D4-70C8-46FF-A6BE-FB0B34339429}">
      <dsp:nvSpPr>
        <dsp:cNvPr id="0" name=""/>
        <dsp:cNvSpPr/>
      </dsp:nvSpPr>
      <dsp:spPr>
        <a:xfrm>
          <a:off x="6999018" y="4539229"/>
          <a:ext cx="1237797"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التواضع</a:t>
          </a:r>
          <a:endParaRPr lang="ar-SA" sz="1800" b="1" kern="1200" dirty="0"/>
        </a:p>
      </dsp:txBody>
      <dsp:txXfrm>
        <a:off x="7180289" y="4662668"/>
        <a:ext cx="875255" cy="596015"/>
      </dsp:txXfrm>
    </dsp:sp>
    <dsp:sp modelId="{BD1D53D2-4BC6-418E-A256-4E394DB1D86A}">
      <dsp:nvSpPr>
        <dsp:cNvPr id="0" name=""/>
        <dsp:cNvSpPr/>
      </dsp:nvSpPr>
      <dsp:spPr>
        <a:xfrm rot="6230769">
          <a:off x="6424165" y="3615584"/>
          <a:ext cx="738843"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6512957" y="3641548"/>
        <a:ext cx="595551" cy="286583"/>
      </dsp:txXfrm>
    </dsp:sp>
    <dsp:sp modelId="{0BA161FC-B762-4C70-B54E-A7B8F13C5D71}">
      <dsp:nvSpPr>
        <dsp:cNvPr id="0" name=""/>
        <dsp:cNvSpPr/>
      </dsp:nvSpPr>
      <dsp:spPr>
        <a:xfrm>
          <a:off x="6099468" y="4539229"/>
          <a:ext cx="842893"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الحرية</a:t>
          </a:r>
          <a:endParaRPr lang="ar-SA" sz="1800" b="1" kern="1200" dirty="0"/>
        </a:p>
      </dsp:txBody>
      <dsp:txXfrm>
        <a:off x="6222907" y="4662668"/>
        <a:ext cx="596015" cy="596015"/>
      </dsp:txXfrm>
    </dsp:sp>
    <dsp:sp modelId="{53BB03C0-58FD-4B70-9863-F439F09F354A}">
      <dsp:nvSpPr>
        <dsp:cNvPr id="0" name=""/>
        <dsp:cNvSpPr/>
      </dsp:nvSpPr>
      <dsp:spPr>
        <a:xfrm rot="7892308">
          <a:off x="5935695" y="3359216"/>
          <a:ext cx="738843"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6054851" y="3401116"/>
        <a:ext cx="595551" cy="286583"/>
      </dsp:txXfrm>
    </dsp:sp>
    <dsp:sp modelId="{AB4F6CC2-6453-4031-81C3-0C9B334957F7}">
      <dsp:nvSpPr>
        <dsp:cNvPr id="0" name=""/>
        <dsp:cNvSpPr/>
      </dsp:nvSpPr>
      <dsp:spPr>
        <a:xfrm>
          <a:off x="5128122" y="4029427"/>
          <a:ext cx="842893"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النقد الهادف</a:t>
          </a:r>
          <a:endParaRPr lang="ar-SA" sz="1800" b="1" kern="1200" dirty="0"/>
        </a:p>
      </dsp:txBody>
      <dsp:txXfrm>
        <a:off x="5251561" y="4152866"/>
        <a:ext cx="596015" cy="596015"/>
      </dsp:txXfrm>
    </dsp:sp>
    <dsp:sp modelId="{1CF0FAD7-7E5C-454B-B5B5-D3FAB065C8C1}">
      <dsp:nvSpPr>
        <dsp:cNvPr id="0" name=""/>
        <dsp:cNvSpPr/>
      </dsp:nvSpPr>
      <dsp:spPr>
        <a:xfrm rot="9553846">
          <a:off x="5767652" y="2870421"/>
          <a:ext cx="631634"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5906288" y="2940543"/>
        <a:ext cx="488342" cy="286583"/>
      </dsp:txXfrm>
    </dsp:sp>
    <dsp:sp modelId="{4EE336A4-3B1A-4BA2-9DC6-00BAD2554C19}">
      <dsp:nvSpPr>
        <dsp:cNvPr id="0" name=""/>
        <dsp:cNvSpPr/>
      </dsp:nvSpPr>
      <dsp:spPr>
        <a:xfrm>
          <a:off x="4241276" y="3126612"/>
          <a:ext cx="1370249"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السلامة </a:t>
          </a:r>
          <a:endParaRPr lang="ar-SA" sz="1800" b="1" kern="1200" dirty="0"/>
        </a:p>
      </dsp:txBody>
      <dsp:txXfrm>
        <a:off x="4441944" y="3250051"/>
        <a:ext cx="968913" cy="596015"/>
      </dsp:txXfrm>
    </dsp:sp>
    <dsp:sp modelId="{CD19E1C8-BFE6-4029-BB9A-0A406EA014C2}">
      <dsp:nvSpPr>
        <dsp:cNvPr id="0" name=""/>
        <dsp:cNvSpPr/>
      </dsp:nvSpPr>
      <dsp:spPr>
        <a:xfrm rot="11215385">
          <a:off x="5726404" y="2370932"/>
          <a:ext cx="617728"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5869174" y="2475096"/>
        <a:ext cx="474436" cy="286583"/>
      </dsp:txXfrm>
    </dsp:sp>
    <dsp:sp modelId="{A70420F8-E25D-4FFF-911E-5B40DEC48F01}">
      <dsp:nvSpPr>
        <dsp:cNvPr id="0" name=""/>
        <dsp:cNvSpPr/>
      </dsp:nvSpPr>
      <dsp:spPr>
        <a:xfrm>
          <a:off x="4137499" y="2037609"/>
          <a:ext cx="1313346"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سرية المعلومات</a:t>
          </a:r>
          <a:endParaRPr lang="ar-SA" sz="1800" b="1" kern="1200" dirty="0"/>
        </a:p>
      </dsp:txBody>
      <dsp:txXfrm>
        <a:off x="4329834" y="2161048"/>
        <a:ext cx="928676" cy="596015"/>
      </dsp:txXfrm>
    </dsp:sp>
    <dsp:sp modelId="{80CD0866-16A3-4DF9-95BE-A3E20A48A9AE}">
      <dsp:nvSpPr>
        <dsp:cNvPr id="0" name=""/>
        <dsp:cNvSpPr/>
      </dsp:nvSpPr>
      <dsp:spPr>
        <a:xfrm rot="12876923">
          <a:off x="5847334" y="1881542"/>
          <a:ext cx="662320"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5977944" y="2017770"/>
        <a:ext cx="519028" cy="286583"/>
      </dsp:txXfrm>
    </dsp:sp>
    <dsp:sp modelId="{82D28386-C113-43FA-88B2-14B7C81329ED}">
      <dsp:nvSpPr>
        <dsp:cNvPr id="0" name=""/>
        <dsp:cNvSpPr/>
      </dsp:nvSpPr>
      <dsp:spPr>
        <a:xfrm>
          <a:off x="4463195" y="1011895"/>
          <a:ext cx="1439957"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البعد عن الأمل المزيف</a:t>
          </a:r>
          <a:endParaRPr lang="ar-SA" sz="1800" b="1" kern="1200" dirty="0"/>
        </a:p>
      </dsp:txBody>
      <dsp:txXfrm>
        <a:off x="4674072" y="1135334"/>
        <a:ext cx="1018203" cy="596015"/>
      </dsp:txXfrm>
    </dsp:sp>
    <dsp:sp modelId="{2854A8E6-3B3D-496A-9F70-B42B98742A8C}">
      <dsp:nvSpPr>
        <dsp:cNvPr id="0" name=""/>
        <dsp:cNvSpPr/>
      </dsp:nvSpPr>
      <dsp:spPr>
        <a:xfrm rot="14538462">
          <a:off x="6176498" y="1486571"/>
          <a:ext cx="725730"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6281440" y="1645538"/>
        <a:ext cx="582438" cy="286583"/>
      </dsp:txXfrm>
    </dsp:sp>
    <dsp:sp modelId="{2D356E3C-41E9-4A96-A38A-94E1AF238A1D}">
      <dsp:nvSpPr>
        <dsp:cNvPr id="0" name=""/>
        <dsp:cNvSpPr/>
      </dsp:nvSpPr>
      <dsp:spPr>
        <a:xfrm>
          <a:off x="5408711" y="284449"/>
          <a:ext cx="1191160"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عدم استغلال </a:t>
          </a:r>
          <a:r>
            <a:rPr lang="ar-JO" sz="1300" kern="1200" dirty="0" smtClean="0"/>
            <a:t>المواقف</a:t>
          </a:r>
          <a:endParaRPr lang="ar-SA" sz="1300" kern="1200" dirty="0"/>
        </a:p>
      </dsp:txBody>
      <dsp:txXfrm>
        <a:off x="5583152" y="407888"/>
        <a:ext cx="842278" cy="5960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D764AF-4682-455B-9937-05F86D0290DA}">
      <dsp:nvSpPr>
        <dsp:cNvPr id="0" name=""/>
        <dsp:cNvSpPr/>
      </dsp:nvSpPr>
      <dsp:spPr>
        <a:xfrm>
          <a:off x="3350789" y="2175631"/>
          <a:ext cx="3090682" cy="30906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lvl="0" algn="ctr" defTabSz="2355850" rtl="1">
            <a:lnSpc>
              <a:spcPct val="90000"/>
            </a:lnSpc>
            <a:spcBef>
              <a:spcPct val="0"/>
            </a:spcBef>
            <a:spcAft>
              <a:spcPct val="35000"/>
            </a:spcAft>
          </a:pPr>
          <a:r>
            <a:rPr lang="ar-JO" sz="5300" kern="1200" dirty="0" smtClean="0"/>
            <a:t>ركائز العمل الأخلاقي</a:t>
          </a:r>
          <a:endParaRPr lang="ar-SA" sz="5300" kern="1200" dirty="0"/>
        </a:p>
      </dsp:txBody>
      <dsp:txXfrm>
        <a:off x="3803409" y="2628251"/>
        <a:ext cx="2185442" cy="2185442"/>
      </dsp:txXfrm>
    </dsp:sp>
    <dsp:sp modelId="{2AF9E1F8-F4E1-404E-935F-7A6FF91750BA}">
      <dsp:nvSpPr>
        <dsp:cNvPr id="0" name=""/>
        <dsp:cNvSpPr/>
      </dsp:nvSpPr>
      <dsp:spPr>
        <a:xfrm rot="12900000">
          <a:off x="1252285" y="1598820"/>
          <a:ext cx="2484170" cy="880844"/>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7710BAE-AD66-4AB6-B9E8-19A39F444EE0}">
      <dsp:nvSpPr>
        <dsp:cNvPr id="0" name=""/>
        <dsp:cNvSpPr/>
      </dsp:nvSpPr>
      <dsp:spPr>
        <a:xfrm>
          <a:off x="8840" y="152352"/>
          <a:ext cx="2936148" cy="23489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825" tIns="123825" rIns="123825" bIns="123825" numCol="1" spcCol="1270" anchor="ctr" anchorCtr="0">
          <a:noAutofit/>
        </a:bodyPr>
        <a:lstStyle/>
        <a:p>
          <a:pPr lvl="0" algn="ctr" defTabSz="2889250" rtl="1">
            <a:lnSpc>
              <a:spcPct val="90000"/>
            </a:lnSpc>
            <a:spcBef>
              <a:spcPct val="0"/>
            </a:spcBef>
            <a:spcAft>
              <a:spcPct val="35000"/>
            </a:spcAft>
          </a:pPr>
          <a:r>
            <a:rPr lang="ar-SA" sz="6500" kern="1200" dirty="0" smtClean="0"/>
            <a:t>العمل الإيجابي </a:t>
          </a:r>
          <a:endParaRPr lang="ar-SA" sz="6500" kern="1200" dirty="0"/>
        </a:p>
      </dsp:txBody>
      <dsp:txXfrm>
        <a:off x="77637" y="221149"/>
        <a:ext cx="2798554" cy="2211324"/>
      </dsp:txXfrm>
    </dsp:sp>
    <dsp:sp modelId="{C82DE55E-0665-41E8-841B-C3E180FE9E03}">
      <dsp:nvSpPr>
        <dsp:cNvPr id="0" name=""/>
        <dsp:cNvSpPr/>
      </dsp:nvSpPr>
      <dsp:spPr>
        <a:xfrm rot="19500000">
          <a:off x="6055806" y="1598820"/>
          <a:ext cx="2484170" cy="880844"/>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9FD82FB-D767-41EF-B224-E777B83D545D}">
      <dsp:nvSpPr>
        <dsp:cNvPr id="0" name=""/>
        <dsp:cNvSpPr/>
      </dsp:nvSpPr>
      <dsp:spPr>
        <a:xfrm>
          <a:off x="6847273" y="152352"/>
          <a:ext cx="2936148" cy="23489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825" tIns="123825" rIns="123825" bIns="123825" numCol="1" spcCol="1270" anchor="ctr" anchorCtr="0">
          <a:noAutofit/>
        </a:bodyPr>
        <a:lstStyle/>
        <a:p>
          <a:pPr lvl="0" algn="ctr" defTabSz="2889250" rtl="1">
            <a:lnSpc>
              <a:spcPct val="90000"/>
            </a:lnSpc>
            <a:spcBef>
              <a:spcPct val="0"/>
            </a:spcBef>
            <a:spcAft>
              <a:spcPct val="35000"/>
            </a:spcAft>
          </a:pPr>
          <a:r>
            <a:rPr lang="ar-SA" sz="6500" kern="1200" smtClean="0"/>
            <a:t>تجنب الضرر </a:t>
          </a:r>
          <a:endParaRPr lang="en-US" sz="6500" kern="1200" dirty="0" smtClean="0"/>
        </a:p>
      </dsp:txBody>
      <dsp:txXfrm>
        <a:off x="6916070" y="221149"/>
        <a:ext cx="2798554" cy="22113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731A8C-0225-4A67-AFB6-A69FE0C6779C}">
      <dsp:nvSpPr>
        <dsp:cNvPr id="0" name=""/>
        <dsp:cNvSpPr/>
      </dsp:nvSpPr>
      <dsp:spPr>
        <a:xfrm>
          <a:off x="3423715" y="-22712"/>
          <a:ext cx="1678618" cy="1678703"/>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F4F859-4F7F-4916-A1E6-7413135663F7}">
      <dsp:nvSpPr>
        <dsp:cNvPr id="0" name=""/>
        <dsp:cNvSpPr/>
      </dsp:nvSpPr>
      <dsp:spPr>
        <a:xfrm>
          <a:off x="3828470" y="607974"/>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ar-JO" sz="1600" b="1" kern="1200" dirty="0" smtClean="0"/>
            <a:t>أولا: </a:t>
          </a:r>
          <a:r>
            <a:rPr lang="ar-SA" sz="1600" b="1" kern="1200" dirty="0" smtClean="0"/>
            <a:t>السرقة العلمية </a:t>
          </a:r>
          <a:endParaRPr lang="ar-SA" sz="1600" kern="1200" dirty="0"/>
        </a:p>
      </dsp:txBody>
      <dsp:txXfrm>
        <a:off x="3828470" y="607974"/>
        <a:ext cx="936764" cy="468172"/>
      </dsp:txXfrm>
    </dsp:sp>
    <dsp:sp modelId="{EF90017F-BC43-45D4-8F22-89DD5B79B5E4}">
      <dsp:nvSpPr>
        <dsp:cNvPr id="0" name=""/>
        <dsp:cNvSpPr/>
      </dsp:nvSpPr>
      <dsp:spPr>
        <a:xfrm>
          <a:off x="2991523" y="964522"/>
          <a:ext cx="1678618" cy="1678703"/>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C0C4CE-6A43-4752-96F6-4583CB35B9EA}">
      <dsp:nvSpPr>
        <dsp:cNvPr id="0" name=""/>
        <dsp:cNvSpPr/>
      </dsp:nvSpPr>
      <dsp:spPr>
        <a:xfrm>
          <a:off x="3360246" y="1574664"/>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ar-JO" sz="1600" b="1" kern="1200" smtClean="0"/>
            <a:t>ثانيا: الكذب</a:t>
          </a:r>
          <a:endParaRPr lang="ar-JO" sz="1600" b="1" kern="1200" dirty="0" smtClean="0"/>
        </a:p>
      </dsp:txBody>
      <dsp:txXfrm>
        <a:off x="3360246" y="1574664"/>
        <a:ext cx="936764" cy="468172"/>
      </dsp:txXfrm>
    </dsp:sp>
    <dsp:sp modelId="{56ED719F-0166-4276-9700-173B2DC1875A}">
      <dsp:nvSpPr>
        <dsp:cNvPr id="0" name=""/>
        <dsp:cNvSpPr/>
      </dsp:nvSpPr>
      <dsp:spPr>
        <a:xfrm>
          <a:off x="3457858" y="1933380"/>
          <a:ext cx="1678618" cy="1678703"/>
        </a:xfrm>
        <a:prstGeom prst="circularArrow">
          <a:avLst>
            <a:gd name="adj1" fmla="val 10980"/>
            <a:gd name="adj2" fmla="val 1142322"/>
            <a:gd name="adj3" fmla="val 4500000"/>
            <a:gd name="adj4" fmla="val 135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BFF1B1-7470-4A91-8D5D-82A9D6A17669}">
      <dsp:nvSpPr>
        <dsp:cNvPr id="0" name=""/>
        <dsp:cNvSpPr/>
      </dsp:nvSpPr>
      <dsp:spPr>
        <a:xfrm>
          <a:off x="3828470" y="2540812"/>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ar-JO" sz="1600" b="1" kern="1200" smtClean="0"/>
            <a:t>ثالثا: الحقد والحسد</a:t>
          </a:r>
          <a:endParaRPr lang="ar-JO" sz="1600" b="1" kern="1200" dirty="0" smtClean="0"/>
        </a:p>
      </dsp:txBody>
      <dsp:txXfrm>
        <a:off x="3828470" y="2540812"/>
        <a:ext cx="936764" cy="468172"/>
      </dsp:txXfrm>
    </dsp:sp>
    <dsp:sp modelId="{E9858C80-AF21-4C89-B162-78EC3D36B948}">
      <dsp:nvSpPr>
        <dsp:cNvPr id="0" name=""/>
        <dsp:cNvSpPr/>
      </dsp:nvSpPr>
      <dsp:spPr>
        <a:xfrm>
          <a:off x="2991523" y="2899528"/>
          <a:ext cx="1678618" cy="1678703"/>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900DB3-28D0-449A-9057-000C2AFC1A60}">
      <dsp:nvSpPr>
        <dsp:cNvPr id="0" name=""/>
        <dsp:cNvSpPr/>
      </dsp:nvSpPr>
      <dsp:spPr>
        <a:xfrm>
          <a:off x="3360246" y="3507503"/>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ar-JO" sz="1600" b="1" kern="1200" dirty="0" smtClean="0"/>
            <a:t>رابعا: العجلة</a:t>
          </a:r>
          <a:endParaRPr lang="en-US" sz="1600" b="1" kern="1200" dirty="0"/>
        </a:p>
      </dsp:txBody>
      <dsp:txXfrm>
        <a:off x="3360246" y="3507503"/>
        <a:ext cx="936764" cy="468172"/>
      </dsp:txXfrm>
    </dsp:sp>
    <dsp:sp modelId="{52BA01B4-B306-4AEA-97F7-24A1FFC4687E}">
      <dsp:nvSpPr>
        <dsp:cNvPr id="0" name=""/>
        <dsp:cNvSpPr/>
      </dsp:nvSpPr>
      <dsp:spPr>
        <a:xfrm>
          <a:off x="3577197" y="3975675"/>
          <a:ext cx="1442144" cy="1442991"/>
        </a:xfrm>
        <a:prstGeom prst="blockArc">
          <a:avLst>
            <a:gd name="adj1" fmla="val 13500000"/>
            <a:gd name="adj2" fmla="val 10800000"/>
            <a:gd name="adj3" fmla="val 1274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C2D245-3AE7-49D4-81FE-9F38B3AA1E5F}">
      <dsp:nvSpPr>
        <dsp:cNvPr id="0" name=""/>
        <dsp:cNvSpPr/>
      </dsp:nvSpPr>
      <dsp:spPr>
        <a:xfrm>
          <a:off x="3828470" y="4474193"/>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ar-JO" sz="1600" b="1" kern="1200" dirty="0" smtClean="0"/>
            <a:t>خامسا: عدم الأمانة</a:t>
          </a:r>
          <a:endParaRPr lang="en-US" sz="1600" b="1" kern="1200" dirty="0"/>
        </a:p>
      </dsp:txBody>
      <dsp:txXfrm>
        <a:off x="3828470" y="4474193"/>
        <a:ext cx="936764" cy="4681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962BFF-4F2F-4E9E-85F1-A188C93C2F68}">
      <dsp:nvSpPr>
        <dsp:cNvPr id="0" name=""/>
        <dsp:cNvSpPr/>
      </dsp:nvSpPr>
      <dsp:spPr>
        <a:xfrm>
          <a:off x="2" y="0"/>
          <a:ext cx="9490358" cy="4979059"/>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3584D4-3BD1-4621-91E6-F94799EECAD6}">
      <dsp:nvSpPr>
        <dsp:cNvPr id="0" name=""/>
        <dsp:cNvSpPr/>
      </dsp:nvSpPr>
      <dsp:spPr>
        <a:xfrm>
          <a:off x="810" y="1493717"/>
          <a:ext cx="1299827" cy="199162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b="1" kern="1200" dirty="0" smtClean="0">
              <a:solidFill>
                <a:schemeClr val="tx1"/>
              </a:solidFill>
            </a:rPr>
            <a:t>غياب الوازع الديني والأخلاقي</a:t>
          </a:r>
          <a:endParaRPr lang="ar-SA" sz="2100" b="1" kern="1200" dirty="0">
            <a:solidFill>
              <a:schemeClr val="tx1"/>
            </a:solidFill>
          </a:endParaRPr>
        </a:p>
      </dsp:txBody>
      <dsp:txXfrm>
        <a:off x="64262" y="1557169"/>
        <a:ext cx="1172923" cy="1864719"/>
      </dsp:txXfrm>
    </dsp:sp>
    <dsp:sp modelId="{8AD97FF1-702A-4EDA-9648-4B0DB980A8C8}">
      <dsp:nvSpPr>
        <dsp:cNvPr id="0" name=""/>
        <dsp:cNvSpPr/>
      </dsp:nvSpPr>
      <dsp:spPr>
        <a:xfrm>
          <a:off x="1365629" y="1493717"/>
          <a:ext cx="1299827" cy="199162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b="1" kern="1200" dirty="0" smtClean="0">
              <a:solidFill>
                <a:schemeClr val="tx1"/>
              </a:solidFill>
            </a:rPr>
            <a:t>نفاذ الوقت وصعوبة البحث</a:t>
          </a:r>
          <a:endParaRPr lang="ar-JO" sz="2100" b="1" kern="1200" dirty="0" smtClean="0">
            <a:solidFill>
              <a:schemeClr val="tx1"/>
            </a:solidFill>
          </a:endParaRPr>
        </a:p>
      </dsp:txBody>
      <dsp:txXfrm>
        <a:off x="1429081" y="1557169"/>
        <a:ext cx="1172923" cy="1864719"/>
      </dsp:txXfrm>
    </dsp:sp>
    <dsp:sp modelId="{7E37CC7B-AE62-4D20-9F2D-69AA952F509F}">
      <dsp:nvSpPr>
        <dsp:cNvPr id="0" name=""/>
        <dsp:cNvSpPr/>
      </dsp:nvSpPr>
      <dsp:spPr>
        <a:xfrm>
          <a:off x="2730448" y="1493717"/>
          <a:ext cx="1299827" cy="199162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b="1" kern="1200" dirty="0" smtClean="0">
              <a:solidFill>
                <a:schemeClr val="tx1"/>
              </a:solidFill>
            </a:rPr>
            <a:t>عدم معرفة الباحث بالأساليب الصحيحة للبحث العلمي</a:t>
          </a:r>
          <a:endParaRPr lang="ar-JO" sz="2100" b="1" kern="1200" dirty="0" smtClean="0">
            <a:solidFill>
              <a:schemeClr val="tx1"/>
            </a:solidFill>
          </a:endParaRPr>
        </a:p>
      </dsp:txBody>
      <dsp:txXfrm>
        <a:off x="2793900" y="1557169"/>
        <a:ext cx="1172923" cy="1864719"/>
      </dsp:txXfrm>
    </dsp:sp>
    <dsp:sp modelId="{8E74BE7E-E82B-42F1-9C61-58B6736F2064}">
      <dsp:nvSpPr>
        <dsp:cNvPr id="0" name=""/>
        <dsp:cNvSpPr/>
      </dsp:nvSpPr>
      <dsp:spPr>
        <a:xfrm>
          <a:off x="4095267" y="1493717"/>
          <a:ext cx="1299827" cy="199162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b="1" kern="1200" dirty="0" smtClean="0">
              <a:solidFill>
                <a:schemeClr val="tx1"/>
              </a:solidFill>
            </a:rPr>
            <a:t>السعي نحو الحصول على الترقيات والدرجات العلمية</a:t>
          </a:r>
          <a:endParaRPr lang="ar-JO" sz="2100" b="1" kern="1200" dirty="0" smtClean="0">
            <a:solidFill>
              <a:schemeClr val="tx1"/>
            </a:solidFill>
          </a:endParaRPr>
        </a:p>
      </dsp:txBody>
      <dsp:txXfrm>
        <a:off x="4158719" y="1557169"/>
        <a:ext cx="1172923" cy="1864719"/>
      </dsp:txXfrm>
    </dsp:sp>
    <dsp:sp modelId="{DF6CA084-73D4-4166-BC15-97813A21A838}">
      <dsp:nvSpPr>
        <dsp:cNvPr id="0" name=""/>
        <dsp:cNvSpPr/>
      </dsp:nvSpPr>
      <dsp:spPr>
        <a:xfrm>
          <a:off x="5460086" y="1493717"/>
          <a:ext cx="1299827" cy="199162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b="1" kern="1200" dirty="0" smtClean="0">
              <a:solidFill>
                <a:schemeClr val="tx1"/>
              </a:solidFill>
            </a:rPr>
            <a:t>غياب ثقافة العقاب وبروز ثقافة التسامح</a:t>
          </a:r>
          <a:endParaRPr lang="ar-JO" sz="2100" b="1" kern="1200" dirty="0" smtClean="0">
            <a:solidFill>
              <a:schemeClr val="tx1"/>
            </a:solidFill>
          </a:endParaRPr>
        </a:p>
      </dsp:txBody>
      <dsp:txXfrm>
        <a:off x="5523538" y="1557169"/>
        <a:ext cx="1172923" cy="1864719"/>
      </dsp:txXfrm>
    </dsp:sp>
    <dsp:sp modelId="{8E4F29CB-0EF8-4E36-8538-294DC49651AF}">
      <dsp:nvSpPr>
        <dsp:cNvPr id="0" name=""/>
        <dsp:cNvSpPr/>
      </dsp:nvSpPr>
      <dsp:spPr>
        <a:xfrm>
          <a:off x="6824905" y="1493717"/>
          <a:ext cx="1299827" cy="199162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b="1" kern="1200" dirty="0" smtClean="0">
              <a:solidFill>
                <a:schemeClr val="tx1"/>
              </a:solidFill>
            </a:rPr>
            <a:t>العجز والتكاسل العلمي</a:t>
          </a:r>
          <a:endParaRPr lang="ar-JO" sz="2100" b="1" kern="1200" dirty="0" smtClean="0">
            <a:solidFill>
              <a:schemeClr val="tx1"/>
            </a:solidFill>
          </a:endParaRPr>
        </a:p>
      </dsp:txBody>
      <dsp:txXfrm>
        <a:off x="6888357" y="1557169"/>
        <a:ext cx="1172923" cy="1864719"/>
      </dsp:txXfrm>
    </dsp:sp>
    <dsp:sp modelId="{CEE7CD4C-F8A0-48C5-BA72-08ABDBB2FFE8}">
      <dsp:nvSpPr>
        <dsp:cNvPr id="0" name=""/>
        <dsp:cNvSpPr/>
      </dsp:nvSpPr>
      <dsp:spPr>
        <a:xfrm>
          <a:off x="8189724" y="1493717"/>
          <a:ext cx="1299827" cy="199162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b="1" kern="1200" dirty="0" smtClean="0">
              <a:solidFill>
                <a:schemeClr val="tx1"/>
              </a:solidFill>
            </a:rPr>
            <a:t>الإحساس بالأمان وعدم كشفه</a:t>
          </a:r>
          <a:endParaRPr lang="ar-SA" sz="2100" b="1" kern="1200" dirty="0" smtClean="0">
            <a:solidFill>
              <a:schemeClr val="tx1"/>
            </a:solidFill>
            <a:latin typeface="Simplified Arabic" panose="02020603050405020304" pitchFamily="18" charset="-78"/>
            <a:cs typeface="Simplified Arabic" panose="02020603050405020304" pitchFamily="18" charset="-78"/>
          </a:endParaRPr>
        </a:p>
      </dsp:txBody>
      <dsp:txXfrm>
        <a:off x="8253176" y="1557169"/>
        <a:ext cx="1172923" cy="1864719"/>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8947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71045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137658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12</a:t>
            </a:fld>
            <a:endParaRPr lang="en-US"/>
          </a:p>
        </p:txBody>
      </p:sp>
    </p:spTree>
    <p:extLst>
      <p:ext uri="{BB962C8B-B14F-4D97-AF65-F5344CB8AC3E}">
        <p14:creationId xmlns:p14="http://schemas.microsoft.com/office/powerpoint/2010/main" val="971078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8BB250-E466-4CB7-BEAA-33A8BA048D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4679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30</a:t>
            </a:fld>
            <a:endParaRPr lang="en-US"/>
          </a:p>
        </p:txBody>
      </p:sp>
    </p:spTree>
    <p:extLst>
      <p:ext uri="{BB962C8B-B14F-4D97-AF65-F5344CB8AC3E}">
        <p14:creationId xmlns:p14="http://schemas.microsoft.com/office/powerpoint/2010/main" val="37728945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31</a:t>
            </a:fld>
            <a:endParaRPr lang="en-US"/>
          </a:p>
        </p:txBody>
      </p:sp>
    </p:spTree>
    <p:extLst>
      <p:ext uri="{BB962C8B-B14F-4D97-AF65-F5344CB8AC3E}">
        <p14:creationId xmlns:p14="http://schemas.microsoft.com/office/powerpoint/2010/main" val="807255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smtClean="0"/>
              <a:t>انقر لتحرير نمط العنوان الرئيسي</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smtClean="0"/>
              <a:t>انقر لتحرير نمط العنوان الثانوي الرئيسي</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pPr/>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647274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idx="1"/>
          </p:nvPr>
        </p:nvSpPr>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pPr/>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795944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049705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pPr/>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089539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pPr/>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06217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pPr/>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1967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01600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35525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092984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pPr/>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33251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pPr/>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709108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4093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93091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3564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47590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37808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smtClean="0"/>
              <a:t>انقر لتحرير نمط العنوان الرئيسي</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smtClean="0"/>
              <a:t>انقر لتحرير نمط العنوان الثانوي الرئيسي</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pPr/>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527865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idx="1"/>
          </p:nvPr>
        </p:nvSpPr>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pPr/>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422162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03428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pPr/>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363516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pPr/>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2732962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pPr/>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272103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2974116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33941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825255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pPr/>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2704342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pPr/>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7873849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85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221143188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3828563730"/>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17.xml"/><Relationship Id="rId7" Type="http://schemas.openxmlformats.org/officeDocument/2006/relationships/diagramColors" Target="../diagrams/colors1.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diagramQuickStyle" Target="../diagrams/quickStyle1.xml"/><Relationship Id="rId5" Type="http://schemas.openxmlformats.org/officeDocument/2006/relationships/diagramLayout" Target="../diagrams/layout1.xml"/><Relationship Id="rId10" Type="http://schemas.openxmlformats.org/officeDocument/2006/relationships/image" Target="../media/image6.png"/><Relationship Id="rId4" Type="http://schemas.openxmlformats.org/officeDocument/2006/relationships/diagramData" Target="../diagrams/data1.xml"/><Relationship Id="rId9"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6.png"/><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3.wma"/><Relationship Id="rId1" Type="http://schemas.microsoft.com/office/2007/relationships/media" Target="../media/media3.wma"/><Relationship Id="rId5" Type="http://schemas.openxmlformats.org/officeDocument/2006/relationships/image" Target="../media/image6.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4.wma"/><Relationship Id="rId1" Type="http://schemas.microsoft.com/office/2007/relationships/media" Target="../media/media4.wma"/><Relationship Id="rId5" Type="http://schemas.openxmlformats.org/officeDocument/2006/relationships/image" Target="../media/image6.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6.png"/><Relationship Id="rId2" Type="http://schemas.openxmlformats.org/officeDocument/2006/relationships/diagramData" Target="../diagrams/data2.xml"/><Relationship Id="rId1" Type="http://schemas.openxmlformats.org/officeDocument/2006/relationships/slideLayout" Target="../slideLayouts/slideLayout1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6.png"/><Relationship Id="rId2" Type="http://schemas.openxmlformats.org/officeDocument/2006/relationships/diagramData" Target="../diagrams/data3.xml"/><Relationship Id="rId1" Type="http://schemas.openxmlformats.org/officeDocument/2006/relationships/slideLayout" Target="../slideLayouts/slideLayout1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6.png"/><Relationship Id="rId2" Type="http://schemas.openxmlformats.org/officeDocument/2006/relationships/diagramData" Target="../diagrams/data4.xml"/><Relationship Id="rId1" Type="http://schemas.openxmlformats.org/officeDocument/2006/relationships/slideLayout" Target="../slideLayouts/slideLayout1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28.xml"/><Relationship Id="rId6" Type="http://schemas.openxmlformats.org/officeDocument/2006/relationships/image" Target="NULL"/><Relationship Id="rId11" Type="http://schemas.openxmlformats.org/officeDocument/2006/relationships/image" Target="../media/image6.png"/><Relationship Id="rId10"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108644" y="2424037"/>
            <a:ext cx="3534942" cy="1384995"/>
          </a:xfrm>
          <a:prstGeom prst="rect">
            <a:avLst/>
          </a:prstGeom>
          <a:noFill/>
        </p:spPr>
        <p:txBody>
          <a:bodyPr wrap="non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a:p>
            <a:pPr algn="ctr"/>
            <a:r>
              <a:rPr lang="ar-JO" sz="2800" b="1" dirty="0" smtClean="0">
                <a:solidFill>
                  <a:srgbClr val="00B0F0"/>
                </a:solidFill>
                <a:latin typeface="Alexandria" pitchFamily="2" charset="-78"/>
                <a:cs typeface="Alexandria" pitchFamily="2" charset="-78"/>
              </a:rPr>
              <a:t>د. الاء طارق </a:t>
            </a:r>
            <a:r>
              <a:rPr lang="ar-JO" sz="2800" b="1" dirty="0" err="1" smtClean="0">
                <a:solidFill>
                  <a:srgbClr val="00B0F0"/>
                </a:solidFill>
                <a:latin typeface="Alexandria" pitchFamily="2" charset="-78"/>
                <a:cs typeface="Alexandria" pitchFamily="2" charset="-78"/>
              </a:rPr>
              <a:t>الضمرات</a:t>
            </a:r>
            <a:endParaRPr lang="ar-JO" sz="2800" b="1" dirty="0" smtClean="0">
              <a:solidFill>
                <a:srgbClr val="00B0F0"/>
              </a:solidFill>
              <a:latin typeface="Alexandria" pitchFamily="2" charset="-78"/>
              <a:cs typeface="Alexandria" pitchFamily="2" charset="-78"/>
            </a:endParaRPr>
          </a:p>
        </p:txBody>
      </p:sp>
      <p:sp>
        <p:nvSpPr>
          <p:cNvPr id="34" name="Rectangle: Rounded Corners 33"/>
          <p:cNvSpPr/>
          <p:nvPr/>
        </p:nvSpPr>
        <p:spPr>
          <a:xfrm>
            <a:off x="414984" y="5976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pitchFamily="2" charset="-78"/>
                <a:cs typeface="Alexandria" pitchFamily="2" charset="-78"/>
              </a:rPr>
              <a:t>Lecture </a:t>
            </a:r>
            <a:r>
              <a:rPr lang="en-US" sz="2800" b="1" dirty="0" smtClean="0">
                <a:solidFill>
                  <a:schemeClr val="bg1"/>
                </a:solidFill>
                <a:latin typeface="Alexandria" pitchFamily="2" charset="-78"/>
                <a:cs typeface="Alexandria" pitchFamily="2" charset="-78"/>
              </a:rPr>
              <a:t>2</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9269" y="5104240"/>
            <a:ext cx="2834430" cy="707886"/>
          </a:xfrm>
          <a:prstGeom prst="rect">
            <a:avLst/>
          </a:prstGeom>
          <a:noFill/>
        </p:spPr>
        <p:txBody>
          <a:bodyPr wrap="none" rtlCol="0">
            <a:spAutoFit/>
          </a:bodyPr>
          <a:lstStyle/>
          <a:p>
            <a:r>
              <a:rPr lang="en-US" sz="2000" dirty="0">
                <a:latin typeface="Alexandria" pitchFamily="2" charset="-78"/>
                <a:cs typeface="Alexandria" pitchFamily="2" charset="-78"/>
              </a:rPr>
              <a:t>RSC </a:t>
            </a:r>
            <a:r>
              <a:rPr lang="en-US" sz="2000" dirty="0" smtClean="0">
                <a:latin typeface="Alexandria" pitchFamily="2" charset="-78"/>
                <a:cs typeface="Alexandria" pitchFamily="2" charset="-78"/>
              </a:rPr>
              <a:t>701</a:t>
            </a:r>
          </a:p>
          <a:p>
            <a:r>
              <a:rPr lang="ar-JO" sz="2000" dirty="0" smtClean="0">
                <a:latin typeface="Alexandria" pitchFamily="2" charset="-78"/>
                <a:cs typeface="Alexandria" pitchFamily="2" charset="-78"/>
              </a:rPr>
              <a:t>ماجستير القيادة التربوية</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6008144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en-US" sz="2800" b="1" dirty="0" smtClean="0">
                <a:solidFill>
                  <a:schemeClr val="tx1"/>
                </a:solidFill>
                <a:latin typeface="Alexandria" pitchFamily="2" charset="-78"/>
                <a:cs typeface="Alexandria" pitchFamily="2" charset="-78"/>
              </a:rPr>
              <a:t>2</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Alaa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30"/>
          <p:cNvSpPr txBox="1"/>
          <p:nvPr/>
        </p:nvSpPr>
        <p:spPr>
          <a:xfrm>
            <a:off x="5680365" y="3111531"/>
            <a:ext cx="3899534" cy="1384995"/>
          </a:xfrm>
          <a:prstGeom prst="rect">
            <a:avLst/>
          </a:prstGeom>
          <a:noFill/>
        </p:spPr>
        <p:txBody>
          <a:bodyPr wrap="squar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r>
              <a:rPr lang="ar-JO" sz="2800" b="1" dirty="0" smtClean="0">
                <a:solidFill>
                  <a:srgbClr val="00B0F0"/>
                </a:solidFill>
                <a:latin typeface="Alexandria" pitchFamily="2" charset="-78"/>
                <a:cs typeface="Alexandria" pitchFamily="2" charset="-78"/>
              </a:rPr>
              <a:t>أخلاقيات البحث العلمي</a:t>
            </a:r>
          </a:p>
          <a:p>
            <a:pPr algn="ctr"/>
            <a:endParaRPr lang="ar-JO"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916216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24">
            <a:extLst>
              <a:ext uri="{FF2B5EF4-FFF2-40B4-BE49-F238E27FC236}">
                <a16:creationId xmlns:a16="http://schemas.microsoft.com/office/drawing/2014/main" id="{904B7CA6-23A4-2E24-5FFC-ECEA38831F6A}"/>
              </a:ext>
            </a:extLst>
          </p:cNvPr>
          <p:cNvSpPr txBox="1"/>
          <p:nvPr/>
        </p:nvSpPr>
        <p:spPr>
          <a:xfrm>
            <a:off x="5192772" y="899652"/>
            <a:ext cx="5628212" cy="6740307"/>
          </a:xfrm>
          <a:prstGeom prst="rect">
            <a:avLst/>
          </a:prstGeom>
          <a:noFill/>
        </p:spPr>
        <p:txBody>
          <a:bodyPr wrap="square" rtlCol="0">
            <a:spAutoFit/>
          </a:bodyPr>
          <a:lstStyle/>
          <a:p>
            <a:pPr algn="ctr" rtl="1"/>
            <a:r>
              <a:rPr lang="ar-JO" sz="2800" b="1" dirty="0" smtClean="0">
                <a:solidFill>
                  <a:srgbClr val="2D3956"/>
                </a:solidFill>
                <a:latin typeface="Simplified Arabic" panose="02020603050405020304" pitchFamily="18" charset="-78"/>
                <a:cs typeface="Simplified Arabic" panose="02020603050405020304" pitchFamily="18" charset="-78"/>
              </a:rPr>
              <a:t>المحتويات</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مفهوم الأخلاق ونشأتها ومصادرها</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الفرق بين الأخلاق والأخلاقيات</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مفهوم أخلاقيات البحث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أهمية أخلاقيات البحث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مصادر الأخلاقيات</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صفات الباحث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شروط نجاح البحث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الخصائص المهنية للباحث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مؤهلات الباحث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أهمية القيم الأخلاقية للبحوث العلمية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المبادئ الأخلاقية للبحث العلمي وضوابطها</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اعتبارات السلوكيات الأخلاقية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علاقة القيم الأخلاقية بالبحث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الصفات المرفوضة بالباحث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توصيات للباحث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الخاتمة</a:t>
            </a:r>
          </a:p>
          <a:p>
            <a:pPr marL="457200" indent="-457200" algn="r" rtl="1">
              <a:buFontTx/>
              <a:buChar char="-"/>
            </a:pPr>
            <a:endParaRPr lang="ar-JO" sz="2800" b="1" dirty="0" smtClean="0">
              <a:latin typeface="Simplified Arabic" panose="02020603050405020304" pitchFamily="18" charset="-78"/>
              <a:cs typeface="Simplified Arabic" panose="02020603050405020304" pitchFamily="18" charset="-78"/>
            </a:endParaRPr>
          </a:p>
          <a:p>
            <a:pPr algn="r" rtl="1"/>
            <a:endParaRPr lang="ar-JO" sz="2800" b="1" dirty="0" smtClean="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05768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798257" y="2155119"/>
            <a:ext cx="9033163" cy="4293483"/>
          </a:xfrm>
          <a:prstGeom prst="rect">
            <a:avLst/>
          </a:prstGeom>
          <a:noFill/>
        </p:spPr>
        <p:txBody>
          <a:bodyPr wrap="square" rtlCol="0">
            <a:spAutoFit/>
          </a:bodyPr>
          <a:lstStyle/>
          <a:p>
            <a:pPr algn="ctr" rtl="1">
              <a:lnSpc>
                <a:spcPct val="150000"/>
              </a:lnSpc>
            </a:pPr>
            <a:r>
              <a:rPr lang="ar-JO" sz="2000" b="1" dirty="0">
                <a:latin typeface="Alexandria" pitchFamily="2" charset="-78"/>
                <a:cs typeface="Alexandria" pitchFamily="2" charset="-78"/>
              </a:rPr>
              <a:t>المقدمة</a:t>
            </a:r>
          </a:p>
          <a:p>
            <a:pPr algn="just" rtl="1">
              <a:lnSpc>
                <a:spcPct val="150000"/>
              </a:lnSpc>
            </a:pPr>
            <a:r>
              <a:rPr lang="ar-SA" dirty="0">
                <a:latin typeface="Alexandria" pitchFamily="2" charset="-78"/>
                <a:cs typeface="Alexandria" pitchFamily="2" charset="-78"/>
              </a:rPr>
              <a:t>يعد البحث العلمي عملاً سامياً وأخلاقياً يهدف إلى تطوير المجتمع وتحقيق الرفاهية لأبنائه، ولا مكان للمصالح والأهواء الشخصية فيه والبعيدة عن الأخلاق، فالبحث عن المعرفة لم يعد عملاً عشوائياً يقوم به الأفراد بحسب تصوراتهم واجتهاداتهم الشخصية وإنما أصبح خاضعاً لخصائص ولقواعد علمية ومعايير تحكمه وأسس موضوعية منها ما يتعلق بالبحث، ومنها ما يتعلق بالباحث ، فليس كل عمل بحثي يعد بحثاً علمياً وليس كل تقرير يعد تقريراً موضوعياً وليس كل كاتب يعد باحثاً، فالبحث العلمي يتطلب القيام بخطوات منهجية تنتهي بالنتائج دون تحيز أو محاباة على حساب الموضوعية.</a:t>
            </a:r>
            <a:endParaRPr lang="en-US" dirty="0">
              <a:latin typeface="Alexandria" pitchFamily="2" charset="-78"/>
              <a:cs typeface="Alexandria" pitchFamily="2" charset="-78"/>
            </a:endParaRPr>
          </a:p>
          <a:p>
            <a:pPr algn="r" rtl="1"/>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1386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176616"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08268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64043" y="1730721"/>
            <a:ext cx="9682942" cy="2554545"/>
          </a:xfrm>
          <a:prstGeom prst="rect">
            <a:avLst/>
          </a:prstGeom>
          <a:noFill/>
        </p:spPr>
        <p:txBody>
          <a:bodyPr wrap="square" rtlCol="1">
            <a:spAutoFit/>
          </a:bodyPr>
          <a:lstStyle/>
          <a:p>
            <a:pPr algn="just" rtl="1"/>
            <a:r>
              <a:rPr lang="ar-SA" sz="2000" dirty="0" smtClean="0">
                <a:latin typeface="Alexandria" pitchFamily="2" charset="-78"/>
                <a:cs typeface="Alexandria" pitchFamily="2" charset="-78"/>
              </a:rPr>
              <a:t>إن العلاقة بين الأخلاق والبحث العلمي علاقة قديمة ووثيقة، فكما أن الإنسان بطبعه يبحث عن الحقيقة فهو بفطرته كائن أخلاقي، ولكن ومع تسارع الكشوفات العلمية وانشغال الإنسان بالبحث العلمي وتطوير نفسه في هذا المجال دون أن يهتم بتطوير أخلاقه، ظهرت بعض الانتهاكات في البحوث العلمية، لذا ظهرت الحاجة إلى وجود بحث علمي موثوق ولابد من وجود مصداقية واثبات لنتائج الدراسات والبحوث ويحدث ذلك من خلال أخلاقيات البحث العلمي التي يجب اتباعها حتى تصل الينا نتائج دراسات حقيقية تساهم في حل المشكلات والظواهر التي يحتاجها الإنسان في حياته اليومية والمستقبلية لذلك لابد من وجود أخلاقيات في البحث العلمي.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86101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39240" y="1904188"/>
            <a:ext cx="9225742" cy="3416320"/>
          </a:xfrm>
          <a:prstGeom prst="rect">
            <a:avLst/>
          </a:prstGeom>
          <a:noFill/>
        </p:spPr>
        <p:txBody>
          <a:bodyPr wrap="square" rtlCol="1">
            <a:spAutoFit/>
          </a:bodyPr>
          <a:lstStyle/>
          <a:p>
            <a:pPr algn="ctr" rtl="1">
              <a:lnSpc>
                <a:spcPct val="150000"/>
              </a:lnSpc>
            </a:pPr>
            <a:r>
              <a:rPr lang="ar-JO" sz="3200" b="1" dirty="0" smtClean="0">
                <a:latin typeface="Alexandria" pitchFamily="2" charset="-78"/>
                <a:cs typeface="Alexandria" pitchFamily="2" charset="-78"/>
              </a:rPr>
              <a:t>مفهوم الأخلاق</a:t>
            </a:r>
            <a:endParaRPr lang="ar-JO" sz="3200" dirty="0" smtClean="0">
              <a:latin typeface="Alexandria" pitchFamily="2" charset="-78"/>
              <a:cs typeface="Alexandria" pitchFamily="2" charset="-78"/>
            </a:endParaRPr>
          </a:p>
          <a:p>
            <a:pPr algn="just" rtl="1"/>
            <a:r>
              <a:rPr lang="ar-SA" sz="2400" dirty="0">
                <a:latin typeface="Alexandria" pitchFamily="2" charset="-78"/>
                <a:cs typeface="Alexandria" pitchFamily="2" charset="-78"/>
              </a:rPr>
              <a:t>الأخلاق لغة: خُلُق ويعني الطَّبع والسجيّة والعادة والمروءة والفطرة، ويقال للذي ألف شيئاً، صار له خلق، أي: أصبح عنده </a:t>
            </a:r>
            <a:r>
              <a:rPr lang="ar-SA" sz="2400" dirty="0" smtClean="0">
                <a:latin typeface="Alexandria" pitchFamily="2" charset="-78"/>
                <a:cs typeface="Alexandria" pitchFamily="2" charset="-78"/>
              </a:rPr>
              <a:t>عادة</a:t>
            </a:r>
            <a:r>
              <a:rPr lang="ar-JO" sz="2400" dirty="0" smtClean="0">
                <a:latin typeface="Alexandria" pitchFamily="2" charset="-78"/>
                <a:cs typeface="Alexandria" pitchFamily="2" charset="-78"/>
              </a:rPr>
              <a:t>.</a:t>
            </a:r>
            <a:r>
              <a:rPr lang="ar-SA" sz="2400" dirty="0" smtClean="0">
                <a:latin typeface="Alexandria" pitchFamily="2" charset="-78"/>
                <a:cs typeface="Alexandria" pitchFamily="2" charset="-78"/>
              </a:rPr>
              <a:t> </a:t>
            </a: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الأخلاق </a:t>
            </a:r>
            <a:r>
              <a:rPr lang="ar-JO" sz="2400" dirty="0" smtClean="0">
                <a:latin typeface="Alexandria" pitchFamily="2" charset="-78"/>
                <a:cs typeface="Alexandria" pitchFamily="2" charset="-78"/>
              </a:rPr>
              <a:t>اصطلاحا</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أنها مجموعة القيم والمعايير التي يعتمد عليها أفراد المجتمع للتميز بين </a:t>
            </a:r>
            <a:r>
              <a:rPr lang="ar-SA" sz="2400" dirty="0" smtClean="0">
                <a:latin typeface="Alexandria" pitchFamily="2" charset="-78"/>
                <a:cs typeface="Alexandria" pitchFamily="2" charset="-78"/>
              </a:rPr>
              <a:t>ما</a:t>
            </a:r>
            <a:r>
              <a:rPr lang="ar-JO" sz="2400" dirty="0" smtClean="0">
                <a:latin typeface="Alexandria" pitchFamily="2" charset="-78"/>
                <a:cs typeface="Alexandria" pitchFamily="2" charset="-78"/>
              </a:rPr>
              <a:t> </a:t>
            </a:r>
            <a:r>
              <a:rPr lang="ar-SA" sz="2400" dirty="0" smtClean="0">
                <a:latin typeface="Alexandria" pitchFamily="2" charset="-78"/>
                <a:cs typeface="Alexandria" pitchFamily="2" charset="-78"/>
              </a:rPr>
              <a:t>هو </a:t>
            </a:r>
            <a:r>
              <a:rPr lang="ar-SA" sz="2400" dirty="0">
                <a:latin typeface="Alexandria" pitchFamily="2" charset="-78"/>
                <a:cs typeface="Alexandria" pitchFamily="2" charset="-78"/>
              </a:rPr>
              <a:t>جيد وما هو سيئ ، بين ما هو صواب وما هو خطأ وتركز على مفهوم الصواب والخطأ في </a:t>
            </a:r>
            <a:r>
              <a:rPr lang="ar-SA" sz="2400" dirty="0" smtClean="0">
                <a:latin typeface="Alexandria" pitchFamily="2" charset="-78"/>
                <a:cs typeface="Alexandria" pitchFamily="2" charset="-78"/>
              </a:rPr>
              <a:t>السلوك، </a:t>
            </a:r>
            <a:r>
              <a:rPr lang="ar-SA" sz="2400" dirty="0">
                <a:latin typeface="Alexandria" pitchFamily="2" charset="-78"/>
                <a:cs typeface="Alexandria" pitchFamily="2" charset="-78"/>
              </a:rPr>
              <a:t>وتقدم دليلاً على الأنشطة الأخلاقية وغير </a:t>
            </a:r>
            <a:r>
              <a:rPr lang="ar-SA" sz="2400" dirty="0" smtClean="0">
                <a:latin typeface="Alexandria" pitchFamily="2" charset="-78"/>
                <a:cs typeface="Alexandria" pitchFamily="2" charset="-78"/>
              </a:rPr>
              <a:t>الأخلاقية، </a:t>
            </a:r>
            <a:r>
              <a:rPr lang="ar-SA" sz="2400" dirty="0">
                <a:latin typeface="Alexandria" pitchFamily="2" charset="-78"/>
                <a:cs typeface="Alexandria" pitchFamily="2" charset="-78"/>
              </a:rPr>
              <a:t>وعلى ما هو مقبول أو غير مقبول اجتماعياً </a:t>
            </a:r>
            <a:r>
              <a:rPr lang="ar-JO" sz="2400" dirty="0" smtClean="0">
                <a:latin typeface="Alexandria" pitchFamily="2" charset="-78"/>
                <a:cs typeface="Alexandria" pitchFamily="2" charset="-78"/>
              </a:rPr>
              <a:t>.</a:t>
            </a: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261431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0436" y="1011382"/>
            <a:ext cx="11082357" cy="48768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20436" y="588183"/>
            <a:ext cx="10888843" cy="6001643"/>
          </a:xfrm>
          <a:prstGeom prst="rect">
            <a:avLst/>
          </a:prstGeom>
          <a:noFill/>
        </p:spPr>
        <p:txBody>
          <a:bodyPr wrap="square" rtlCol="1">
            <a:spAutoFit/>
          </a:bodyPr>
          <a:lstStyle/>
          <a:p>
            <a:pPr algn="ctr" rtl="1">
              <a:lnSpc>
                <a:spcPct val="150000"/>
              </a:lnSpc>
            </a:pPr>
            <a:endParaRPr lang="ar-JO" sz="1600" b="1" dirty="0" smtClean="0">
              <a:latin typeface="Alexandria" pitchFamily="2" charset="-78"/>
              <a:cs typeface="Alexandria" pitchFamily="2" charset="-78"/>
            </a:endParaRPr>
          </a:p>
          <a:p>
            <a:pPr algn="ctr" rtl="1">
              <a:lnSpc>
                <a:spcPct val="150000"/>
              </a:lnSpc>
            </a:pPr>
            <a:r>
              <a:rPr lang="ar-JO" sz="1600" b="1" dirty="0" smtClean="0">
                <a:latin typeface="Alexandria" pitchFamily="2" charset="-78"/>
                <a:cs typeface="Alexandria" pitchFamily="2" charset="-78"/>
              </a:rPr>
              <a:t>نشأة الأخلاق</a:t>
            </a:r>
            <a:endParaRPr lang="en-US" sz="1600" b="1"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الفترة الأولى </a:t>
            </a:r>
            <a:r>
              <a:rPr lang="ar-SA" sz="1600" dirty="0">
                <a:latin typeface="Alexandria" pitchFamily="2" charset="-78"/>
                <a:cs typeface="Alexandria" pitchFamily="2" charset="-78"/>
              </a:rPr>
              <a:t>: وكان يمثلها فيثاغورس </a:t>
            </a:r>
            <a:r>
              <a:rPr lang="ar-SA" sz="1600" dirty="0" err="1" smtClean="0">
                <a:latin typeface="Alexandria" pitchFamily="2" charset="-78"/>
                <a:cs typeface="Alexandria" pitchFamily="2" charset="-78"/>
              </a:rPr>
              <a:t>وديمقراطيس</a:t>
            </a:r>
            <a:r>
              <a:rPr lang="ar-SA" sz="1600" dirty="0">
                <a:latin typeface="Alexandria" pitchFamily="2" charset="-78"/>
                <a:cs typeface="Alexandria" pitchFamily="2" charset="-78"/>
              </a:rPr>
              <a:t>، وكان أهم مبادئ هذه </a:t>
            </a:r>
            <a:r>
              <a:rPr lang="ar-SA" sz="1600" dirty="0" smtClean="0">
                <a:latin typeface="Alexandria" pitchFamily="2" charset="-78"/>
                <a:cs typeface="Alexandria" pitchFamily="2" charset="-78"/>
              </a:rPr>
              <a:t>المس</a:t>
            </a:r>
            <a:r>
              <a:rPr lang="ar-JO" sz="1600" dirty="0" err="1" smtClean="0">
                <a:latin typeface="Alexandria" pitchFamily="2" charset="-78"/>
                <a:cs typeface="Alexandria" pitchFamily="2" charset="-78"/>
              </a:rPr>
              <a:t>ؤو</a:t>
            </a:r>
            <a:r>
              <a:rPr lang="ar-SA" sz="1600" dirty="0" smtClean="0">
                <a:latin typeface="Alexandria" pitchFamily="2" charset="-78"/>
                <a:cs typeface="Alexandria" pitchFamily="2" charset="-78"/>
              </a:rPr>
              <a:t>لية والاحترام</a:t>
            </a:r>
            <a:r>
              <a:rPr lang="ar-JO"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الفترة الثانية </a:t>
            </a:r>
            <a:r>
              <a:rPr lang="ar-SA" sz="1600" dirty="0">
                <a:latin typeface="Alexandria" pitchFamily="2" charset="-78"/>
                <a:cs typeface="Alexandria" pitchFamily="2" charset="-78"/>
              </a:rPr>
              <a:t>: كان يمثلها سقراط، </a:t>
            </a:r>
            <a:r>
              <a:rPr lang="ar-SA" sz="1600" dirty="0" smtClean="0">
                <a:latin typeface="Alexandria" pitchFamily="2" charset="-78"/>
                <a:cs typeface="Alexandria" pitchFamily="2" charset="-78"/>
              </a:rPr>
              <a:t>افلاطون، </a:t>
            </a:r>
            <a:r>
              <a:rPr lang="ar-SA" sz="1600" dirty="0">
                <a:latin typeface="Alexandria" pitchFamily="2" charset="-78"/>
                <a:cs typeface="Alexandria" pitchFamily="2" charset="-78"/>
              </a:rPr>
              <a:t>وارسطو، </a:t>
            </a:r>
            <a:r>
              <a:rPr lang="ar-JO" sz="1600" dirty="0" smtClean="0">
                <a:latin typeface="Alexandria" pitchFamily="2" charset="-78"/>
                <a:cs typeface="Alexandria" pitchFamily="2" charset="-78"/>
              </a:rPr>
              <a:t>إذ</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يعتبر سقراط من أوائل مؤسسي </a:t>
            </a:r>
            <a:r>
              <a:rPr lang="ar-JO" sz="1600" dirty="0" smtClean="0">
                <a:latin typeface="Alexandria" pitchFamily="2" charset="-78"/>
                <a:cs typeface="Alexandria" pitchFamily="2" charset="-78"/>
              </a:rPr>
              <a:t>ا</a:t>
            </a:r>
            <a:r>
              <a:rPr lang="ar-SA" sz="1600" dirty="0" smtClean="0">
                <a:latin typeface="Alexandria" pitchFamily="2" charset="-78"/>
                <a:cs typeface="Alexandria" pitchFamily="2" charset="-78"/>
              </a:rPr>
              <a:t>لأخلاق </a:t>
            </a:r>
            <a:r>
              <a:rPr lang="ar-SA" sz="1600" dirty="0">
                <a:latin typeface="Alexandria" pitchFamily="2" charset="-78"/>
                <a:cs typeface="Alexandria" pitchFamily="2" charset="-78"/>
              </a:rPr>
              <a:t>الفعلية وقال أن غاية الأخلاق </a:t>
            </a:r>
            <a:r>
              <a:rPr lang="ar-SA" sz="1600" dirty="0" smtClean="0">
                <a:latin typeface="Alexandria" pitchFamily="2" charset="-78"/>
                <a:cs typeface="Alexandria" pitchFamily="2" charset="-78"/>
              </a:rPr>
              <a:t>السعادة، </a:t>
            </a:r>
            <a:r>
              <a:rPr lang="ar-SA" sz="1600" dirty="0">
                <a:latin typeface="Alexandria" pitchFamily="2" charset="-78"/>
                <a:cs typeface="Alexandria" pitchFamily="2" charset="-78"/>
              </a:rPr>
              <a:t>وكان اهتمامه متجهاً نحو الإنسان ومنحصراً في دائرة الأخلاق. أما أفلاطون فقد </a:t>
            </a:r>
            <a:r>
              <a:rPr lang="ar-SA" sz="1600" dirty="0" smtClean="0">
                <a:latin typeface="Alexandria" pitchFamily="2" charset="-78"/>
                <a:cs typeface="Alexandria" pitchFamily="2" charset="-78"/>
              </a:rPr>
              <a:t>أكد </a:t>
            </a:r>
            <a:r>
              <a:rPr lang="ar-SA" sz="1600" dirty="0">
                <a:latin typeface="Alexandria" pitchFamily="2" charset="-78"/>
                <a:cs typeface="Alexandria" pitchFamily="2" charset="-78"/>
              </a:rPr>
              <a:t>على الإنسان أن يترفع عن أمور الدنيا ويكون هناك في داخله رقيب ذاتي على أعماله وتصرفاته. أما ارسطو كان </a:t>
            </a:r>
            <a:r>
              <a:rPr lang="ar-JO" sz="1600" dirty="0" smtClean="0">
                <a:latin typeface="Alexandria" pitchFamily="2" charset="-78"/>
                <a:cs typeface="Alexandria" pitchFamily="2" charset="-78"/>
              </a:rPr>
              <a:t>ا</a:t>
            </a:r>
            <a:r>
              <a:rPr lang="ar-SA" sz="1600" dirty="0" err="1" smtClean="0">
                <a:latin typeface="Alexandria" pitchFamily="2" charset="-78"/>
                <a:cs typeface="Alexandria" pitchFamily="2" charset="-78"/>
              </a:rPr>
              <a:t>هتمامه</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بأن الأخلاق تتحقق في أفعال الإنسان حيث يتم التمييز ما بين ما ينبغي فعله ، وما هو الذي يتجنب فعله ويعتبر نشاط أنساني يتميز به الإنسان لأن يمتلك العقل. </a:t>
            </a: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الفترة </a:t>
            </a:r>
            <a:r>
              <a:rPr lang="ar-SA" sz="1600" b="1" dirty="0" smtClean="0">
                <a:latin typeface="Alexandria" pitchFamily="2" charset="-78"/>
                <a:cs typeface="Alexandria" pitchFamily="2" charset="-78"/>
              </a:rPr>
              <a:t>الثالثة: </a:t>
            </a:r>
            <a:r>
              <a:rPr lang="ar-SA" sz="1600" dirty="0">
                <a:latin typeface="Alexandria" pitchFamily="2" charset="-78"/>
                <a:cs typeface="Alexandria" pitchFamily="2" charset="-78"/>
              </a:rPr>
              <a:t>وهي مستمرة في حياة المجتمع في الفكر المعاصر واتسمت بالتعقيد والتشابك ومنها الماركسية وهي التي تصورت الأخلاق على أنها وعي مستقل عن الدين. </a:t>
            </a:r>
            <a:endParaRPr lang="ar-JO" sz="1600" dirty="0" smtClean="0">
              <a:latin typeface="Alexandria" pitchFamily="2" charset="-78"/>
              <a:cs typeface="Alexandria" pitchFamily="2" charset="-78"/>
            </a:endParaRPr>
          </a:p>
          <a:p>
            <a:pPr algn="just" rtl="1">
              <a:lnSpc>
                <a:spcPct val="150000"/>
              </a:lnSpc>
            </a:pPr>
            <a:r>
              <a:rPr lang="ar-SA" sz="1600" b="1" dirty="0" smtClean="0">
                <a:latin typeface="Alexandria" pitchFamily="2" charset="-78"/>
                <a:cs typeface="Alexandria" pitchFamily="2" charset="-78"/>
              </a:rPr>
              <a:t>الفترة </a:t>
            </a:r>
            <a:r>
              <a:rPr lang="ar-SA" sz="1600" b="1" dirty="0">
                <a:latin typeface="Alexandria" pitchFamily="2" charset="-78"/>
                <a:cs typeface="Alexandria" pitchFamily="2" charset="-78"/>
              </a:rPr>
              <a:t>الرابعة: </a:t>
            </a:r>
            <a:r>
              <a:rPr lang="ar-SA" sz="1600" dirty="0">
                <a:latin typeface="Alexandria" pitchFamily="2" charset="-78"/>
                <a:cs typeface="Alexandria" pitchFamily="2" charset="-78"/>
              </a:rPr>
              <a:t>الشريعة الإسلامية أكدت على أهمية أخلاق الإنسان وكيفية التعامل مع الناس بكل محبة وخير.</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الأخلاق في الإسلام عبارة عن المبادئ والقواعد المنظمة للسلوك </a:t>
            </a:r>
            <a:r>
              <a:rPr lang="ar-SA" sz="1600" dirty="0" smtClean="0">
                <a:latin typeface="Alexandria" pitchFamily="2" charset="-78"/>
                <a:cs typeface="Alexandria" pitchFamily="2" charset="-78"/>
              </a:rPr>
              <a:t>الإنساني، </a:t>
            </a:r>
            <a:r>
              <a:rPr lang="ar-SA" sz="1600" dirty="0">
                <a:latin typeface="Alexandria" pitchFamily="2" charset="-78"/>
                <a:cs typeface="Alexandria" pitchFamily="2" charset="-78"/>
              </a:rPr>
              <a:t>والتي يحددها الوحي لتنظيم حياة الإنسان على نحو يحقق الغاية من وجوده في هذا العالم على الوجه الأكمل </a:t>
            </a:r>
            <a:r>
              <a:rPr lang="ar-SA" sz="1600" dirty="0" smtClean="0">
                <a:latin typeface="Alexandria" pitchFamily="2" charset="-78"/>
                <a:cs typeface="Alexandria" pitchFamily="2" charset="-78"/>
              </a:rPr>
              <a:t>والأتم</a:t>
            </a:r>
            <a:r>
              <a:rPr lang="ar-JO" sz="1600" dirty="0" smtClean="0">
                <a:latin typeface="Alexandria" pitchFamily="2" charset="-78"/>
                <a:cs typeface="Alexandria" pitchFamily="2" charset="-78"/>
              </a:rPr>
              <a:t>، و</a:t>
            </a:r>
            <a:r>
              <a:rPr lang="ar-SA" sz="1600" dirty="0" smtClean="0">
                <a:latin typeface="Alexandria" pitchFamily="2" charset="-78"/>
                <a:cs typeface="Alexandria" pitchFamily="2" charset="-78"/>
              </a:rPr>
              <a:t>الهدف </a:t>
            </a:r>
            <a:r>
              <a:rPr lang="ar-SA" sz="1600" dirty="0">
                <a:latin typeface="Alexandria" pitchFamily="2" charset="-78"/>
                <a:cs typeface="Alexandria" pitchFamily="2" charset="-78"/>
              </a:rPr>
              <a:t>من كل الرسالات هدف </a:t>
            </a:r>
            <a:r>
              <a:rPr lang="ar-SA" sz="1600" dirty="0" smtClean="0">
                <a:latin typeface="Alexandria" pitchFamily="2" charset="-78"/>
                <a:cs typeface="Alexandria" pitchFamily="2" charset="-78"/>
              </a:rPr>
              <a:t>أخلاقي، </a:t>
            </a:r>
            <a:r>
              <a:rPr lang="ar-SA" sz="1600" dirty="0">
                <a:latin typeface="Alexandria" pitchFamily="2" charset="-78"/>
                <a:cs typeface="Alexandria" pitchFamily="2" charset="-78"/>
              </a:rPr>
              <a:t>والدين نفسه هو حسن الخلق </a:t>
            </a:r>
            <a:r>
              <a:rPr lang="ar-SA" sz="1600" dirty="0" smtClean="0">
                <a:latin typeface="Alexandria" pitchFamily="2" charset="-78"/>
                <a:cs typeface="Alexandria" pitchFamily="2" charset="-78"/>
              </a:rPr>
              <a:t>.</a:t>
            </a:r>
            <a:endParaRPr lang="ar-JO" sz="1600" dirty="0">
              <a:latin typeface="Alexandria" pitchFamily="2" charset="-78"/>
              <a:cs typeface="Alexandria" pitchFamily="2" charset="-78"/>
            </a:endParaRPr>
          </a:p>
          <a:p>
            <a:pPr algn="just" rtl="1"/>
            <a:endParaRPr lang="en-US" sz="2400" dirty="0" smtClean="0"/>
          </a:p>
          <a:p>
            <a:pPr algn="just" rtl="1"/>
            <a:endParaRPr lang="en-US" sz="2400"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928" y="50012"/>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036" y="1017726"/>
            <a:ext cx="11234757"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58982" y="1086868"/>
            <a:ext cx="10751127" cy="3939540"/>
          </a:xfrm>
          <a:prstGeom prst="rect">
            <a:avLst/>
          </a:prstGeom>
          <a:noFill/>
        </p:spPr>
        <p:txBody>
          <a:bodyPr wrap="square" rtlCol="1">
            <a:spAutoFit/>
          </a:bodyPr>
          <a:lstStyle/>
          <a:p>
            <a:pPr algn="ctr" rtl="1">
              <a:lnSpc>
                <a:spcPct val="150000"/>
              </a:lnSpc>
            </a:pPr>
            <a:r>
              <a:rPr lang="ar-JO" sz="2000" b="1" dirty="0" smtClean="0">
                <a:latin typeface="Alexandria" pitchFamily="2" charset="-78"/>
                <a:cs typeface="Alexandria" pitchFamily="2" charset="-78"/>
              </a:rPr>
              <a:t>مصادر الأخلاق</a:t>
            </a:r>
          </a:p>
          <a:p>
            <a:pPr marL="342900" lvl="0" indent="-342900" algn="just" rtl="1">
              <a:buFont typeface="Wingdings" panose="05000000000000000000" pitchFamily="2" charset="2"/>
              <a:buChar char="v"/>
            </a:pPr>
            <a:r>
              <a:rPr lang="ar-SA" sz="2000" b="1" dirty="0">
                <a:latin typeface="Alexandria" pitchFamily="2" charset="-78"/>
                <a:cs typeface="Alexandria" pitchFamily="2" charset="-78"/>
              </a:rPr>
              <a:t>الأسرة : </a:t>
            </a:r>
            <a:r>
              <a:rPr lang="ar-SA" sz="2000" dirty="0">
                <a:latin typeface="Alexandria" pitchFamily="2" charset="-78"/>
                <a:cs typeface="Alexandria" pitchFamily="2" charset="-78"/>
              </a:rPr>
              <a:t>ويقصد بها من يعيش مع الشخص من الأهل والأقارب والمحيطين فيه سواء الأب أو الأم أو الأخوة والأعمام والأخوال والأقارب وهي أكثر و أول مصدر يأخذ منها الإنسان القيم والمفاهيم والاعتقادات التي قد تؤثر على سلوكيات وانطباع الإنسان لمدى طويلة في حياته. </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v"/>
            </a:pPr>
            <a:r>
              <a:rPr lang="ar-SA" sz="2000" b="1" dirty="0">
                <a:latin typeface="Alexandria" pitchFamily="2" charset="-78"/>
                <a:cs typeface="Alexandria" pitchFamily="2" charset="-78"/>
              </a:rPr>
              <a:t>الزملاء</a:t>
            </a:r>
            <a:r>
              <a:rPr lang="ar-SA" sz="2000" dirty="0">
                <a:latin typeface="Alexandria" pitchFamily="2" charset="-78"/>
                <a:cs typeface="Alexandria" pitchFamily="2" charset="-78"/>
              </a:rPr>
              <a:t> : وهم الذين يتعايش معهم بفعل التواجد ويكون السبب الدراسة أو العمل أو السكن ويكون التفاعل معهم بسبب الظروف الاعتيادية وهنا يتم تعديل أو ترسيخ الأخلاق التي قد أكتسبها من أسرته. </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v"/>
            </a:pPr>
            <a:r>
              <a:rPr lang="ar-SA" sz="2000" b="1" dirty="0">
                <a:latin typeface="Alexandria" pitchFamily="2" charset="-78"/>
                <a:cs typeface="Alexandria" pitchFamily="2" charset="-78"/>
              </a:rPr>
              <a:t>الأقران والأصدقاء </a:t>
            </a:r>
            <a:r>
              <a:rPr lang="ar-SA" sz="2000" dirty="0">
                <a:latin typeface="Alexandria" pitchFamily="2" charset="-78"/>
                <a:cs typeface="Alexandria" pitchFamily="2" charset="-78"/>
              </a:rPr>
              <a:t>: وهم الذين يعايشهم كأبناء الحي الواحد أو الذين يختارهم حباً وتجانس في الأفكار أو السلوك وهم الذين لهم تأثير كبير على سلوكيات وأخلاق الإنسان. </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v"/>
            </a:pPr>
            <a:r>
              <a:rPr lang="ar-SA" sz="2000" b="1" dirty="0">
                <a:latin typeface="Alexandria" pitchFamily="2" charset="-78"/>
                <a:cs typeface="Alexandria" pitchFamily="2" charset="-78"/>
              </a:rPr>
              <a:t>المعلمون والمربون والرؤساء</a:t>
            </a:r>
            <a:r>
              <a:rPr lang="ar-SA" sz="2000" dirty="0">
                <a:latin typeface="Alexandria" pitchFamily="2" charset="-78"/>
                <a:cs typeface="Alexandria" pitchFamily="2" charset="-78"/>
              </a:rPr>
              <a:t>: وهم الذين يتم فرضهم في حياة الإنسان ضمن منظومة اجتماعية التي يوجد فيها ويكون أكثر ارتباط بعمل وتعامل مستمر معهم وعندما يكون قدوة له ويرغب بالتعلم منهم والتأثر في </a:t>
            </a:r>
            <a:r>
              <a:rPr lang="ar-SA" sz="2000" dirty="0" smtClean="0">
                <a:latin typeface="Alexandria" pitchFamily="2" charset="-78"/>
                <a:cs typeface="Alexandria" pitchFamily="2" charset="-78"/>
              </a:rPr>
              <a:t>سلوكهم</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036" y="1086868"/>
            <a:ext cx="11234757" cy="48013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58982" y="1086868"/>
            <a:ext cx="10751127" cy="4801314"/>
          </a:xfrm>
          <a:prstGeom prst="rect">
            <a:avLst/>
          </a:prstGeom>
          <a:noFill/>
        </p:spPr>
        <p:txBody>
          <a:bodyPr wrap="square" rtlCol="1">
            <a:spAutoFit/>
          </a:bodyPr>
          <a:lstStyle/>
          <a:p>
            <a:pPr algn="ctr" rtl="1">
              <a:lnSpc>
                <a:spcPct val="150000"/>
              </a:lnSpc>
            </a:pPr>
            <a:r>
              <a:rPr lang="ar-JO" sz="2400" b="1" dirty="0" smtClean="0">
                <a:latin typeface="Alexandria" pitchFamily="2" charset="-78"/>
                <a:cs typeface="Alexandria" pitchFamily="2" charset="-78"/>
              </a:rPr>
              <a:t>أهمية الأخلاق</a:t>
            </a:r>
          </a:p>
          <a:p>
            <a:pPr algn="just" rtl="1">
              <a:lnSpc>
                <a:spcPct val="150000"/>
              </a:lnSpc>
            </a:pPr>
            <a:r>
              <a:rPr lang="ar-SA" sz="2000" dirty="0">
                <a:latin typeface="Alexandria" pitchFamily="2" charset="-78"/>
                <a:cs typeface="Alexandria" pitchFamily="2" charset="-78"/>
              </a:rPr>
              <a:t>للأخلاق أهمية بالغة وذات خطورة لما لها من تأثير كبير في حياة الأفراد والجماعات والأمم فهي أحيانا مشكلة العصر عندما تكون عكس ذلك ، إن هدف الأخلاق تحقيق السعادة في الحياة الفردية والجماعية. ذلك أن الحياة الأخلاقية هي الحياة الخيرة البعيدة عن الشرور بجميع أنواعها وصورها، فإذا انتشرت الأخلاق الحسنة انتشر الخير والأمن والأمان الفردي والجماعي، فتنتشر الثقة المتبادلة والألفة والمحبة بين الناس وإذا غابت انتشرت الشرور وزادت العداوة والبغضاء وتناصر الناس من أجل المناصب والمادة والشهوات، فلا بد من القيم الأخلاقية الضابطة لهذه النوازع وإلا كثرت الشرور التي هي سبب التعاسة والشقاء في حياة الأفراد والجماعات ولهذا قال أحد الأخلاقيين الفرنسيين : (إن الحياة من غير قيم وإن كانت حلوة على الشفاه فإنها مرة على القلوب والنفوس</a:t>
            </a:r>
            <a:r>
              <a:rPr lang="ar-SA" sz="2000" dirty="0" smtClean="0">
                <a:latin typeface="Alexandria" pitchFamily="2" charset="-78"/>
                <a:cs typeface="Alexandria" pitchFamily="2" charset="-78"/>
              </a:rPr>
              <a:t>)</a:t>
            </a:r>
            <a:r>
              <a:rPr lang="ar-JO" sz="2000" dirty="0" smtClean="0">
                <a:latin typeface="Alexandria" pitchFamily="2" charset="-78"/>
                <a:cs typeface="Alexandria" pitchFamily="2" charset="-78"/>
              </a:rPr>
              <a:t>.</a:t>
            </a:r>
            <a:endParaRPr lang="ar-JO" sz="3600" dirty="0" smtClean="0">
              <a:latin typeface="Simplified Arabic" panose="02020603050405020304" pitchFamily="18"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181543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374074"/>
            <a:ext cx="8734549" cy="1385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ربع نص 1"/>
          <p:cNvSpPr txBox="1"/>
          <p:nvPr/>
        </p:nvSpPr>
        <p:spPr>
          <a:xfrm>
            <a:off x="865911" y="1280263"/>
            <a:ext cx="10307782" cy="4562788"/>
          </a:xfrm>
          <a:prstGeom prst="rect">
            <a:avLst/>
          </a:prstGeom>
          <a:noFill/>
        </p:spPr>
        <p:txBody>
          <a:bodyPr wrap="square" rtlCol="1">
            <a:spAutoFit/>
          </a:bodyPr>
          <a:lstStyle/>
          <a:p>
            <a:pPr algn="ctr" rtl="1">
              <a:lnSpc>
                <a:spcPct val="150000"/>
              </a:lnSpc>
            </a:pPr>
            <a:r>
              <a:rPr lang="ar-JO" sz="2000" b="1" dirty="0" smtClean="0">
                <a:latin typeface="Alexandria" pitchFamily="2" charset="-78"/>
                <a:cs typeface="Alexandria" pitchFamily="2" charset="-78"/>
              </a:rPr>
              <a:t>الفرق بين الأخلاق والأخلاقيات</a:t>
            </a:r>
          </a:p>
          <a:p>
            <a:pPr algn="r" rtl="1">
              <a:lnSpc>
                <a:spcPct val="150000"/>
              </a:lnSpc>
            </a:pPr>
            <a:r>
              <a:rPr lang="ar-SA" sz="2000" dirty="0">
                <a:latin typeface="Alexandria" pitchFamily="2" charset="-78"/>
                <a:cs typeface="Alexandria" pitchFamily="2" charset="-78"/>
              </a:rPr>
              <a:t>هناك فرق بين الأخلاق والأخلاقيات من حيث أن الأخلاق صفة تشمل جميع الناس وتكون سمة أو صفة مشتركة بينهم ويتم العمل فيها في مراحل مبكرة من حياة الإنسان وتبدأ منذ الخليقة وتكون مصدرها بشكل أكبر من الدين أو الفطرة. </a:t>
            </a:r>
            <a:endParaRPr lang="ar-JO" sz="2000" dirty="0" smtClean="0">
              <a:latin typeface="Alexandria" pitchFamily="2" charset="-78"/>
              <a:cs typeface="Alexandria" pitchFamily="2" charset="-78"/>
            </a:endParaRPr>
          </a:p>
          <a:p>
            <a:pPr algn="r" rtl="1">
              <a:lnSpc>
                <a:spcPct val="150000"/>
              </a:lnSpc>
            </a:pPr>
            <a:r>
              <a:rPr lang="ar-SA" sz="2000" dirty="0" smtClean="0">
                <a:latin typeface="Alexandria" pitchFamily="2" charset="-78"/>
                <a:cs typeface="Alexandria" pitchFamily="2" charset="-78"/>
              </a:rPr>
              <a:t>أما </a:t>
            </a:r>
            <a:r>
              <a:rPr lang="ar-SA" sz="2000" dirty="0">
                <a:latin typeface="Alexandria" pitchFamily="2" charset="-78"/>
                <a:cs typeface="Alexandria" pitchFamily="2" charset="-78"/>
              </a:rPr>
              <a:t>الأخلاقيات صفة تخص المجتمع معين أو فئة معينة وتبدأ العمل فيها في مراحل متقدمة نتيجة </a:t>
            </a:r>
            <a:r>
              <a:rPr lang="ar-JO" sz="2000" dirty="0" smtClean="0">
                <a:latin typeface="Alexandria" pitchFamily="2" charset="-78"/>
                <a:cs typeface="Alexandria" pitchFamily="2" charset="-78"/>
              </a:rPr>
              <a:t>ا</a:t>
            </a:r>
            <a:r>
              <a:rPr lang="ar-SA" sz="2000" dirty="0" smtClean="0">
                <a:latin typeface="Alexandria" pitchFamily="2" charset="-78"/>
                <a:cs typeface="Alexandria" pitchFamily="2" charset="-78"/>
              </a:rPr>
              <a:t>كتسابها </a:t>
            </a:r>
            <a:r>
              <a:rPr lang="ar-SA" sz="2000" dirty="0">
                <a:latin typeface="Alexandria" pitchFamily="2" charset="-78"/>
                <a:cs typeface="Alexandria" pitchFamily="2" charset="-78"/>
              </a:rPr>
              <a:t>أو تعلمها أو دراستها عند الانضمام لمجتمع آخر وعادة يكون مصدرها القوانين والأنظمة بجانب المصدر الأساســي وهـو الـدين .</a:t>
            </a:r>
            <a:endParaRPr lang="en-US" sz="2000" dirty="0">
              <a:latin typeface="Alexandria" pitchFamily="2" charset="-78"/>
              <a:cs typeface="Alexandria" pitchFamily="2" charset="-78"/>
            </a:endParaRPr>
          </a:p>
          <a:p>
            <a:pPr algn="r" rtl="1">
              <a:lnSpc>
                <a:spcPct val="150000"/>
              </a:lnSpc>
            </a:pPr>
            <a:endParaRPr lang="ar-JO" sz="2800" b="1" dirty="0" smtClean="0">
              <a:latin typeface="Simplified Arabic" panose="02020603050405020304" pitchFamily="18" charset="-78"/>
              <a:cs typeface="Simplified Arabic" panose="02020603050405020304" pitchFamily="18" charset="-78"/>
            </a:endParaRPr>
          </a:p>
          <a:p>
            <a:pPr algn="ctr" rtl="1">
              <a:lnSpc>
                <a:spcPct val="150000"/>
              </a:lnSpc>
            </a:pPr>
            <a:endParaRPr lang="en-US" sz="2800" b="1" dirty="0">
              <a:latin typeface="Simplified Arabic" panose="02020603050405020304" pitchFamily="18" charset="-78"/>
              <a:cs typeface="Simplified Arabic" panose="02020603050405020304" pitchFamily="18"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9"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183020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46620"/>
            <a:ext cx="9565822" cy="1045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97184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64043" y="1519599"/>
            <a:ext cx="9442502" cy="3809504"/>
          </a:xfrm>
          <a:prstGeom prst="rect">
            <a:avLst/>
          </a:prstGeom>
          <a:noFill/>
        </p:spPr>
        <p:txBody>
          <a:bodyPr wrap="square" rtlCol="1">
            <a:spAutoFit/>
          </a:bodyPr>
          <a:lstStyle/>
          <a:p>
            <a:pPr indent="457200" algn="ctr" rtl="1">
              <a:lnSpc>
                <a:spcPct val="150000"/>
              </a:lnSpc>
            </a:pPr>
            <a:r>
              <a:rPr lang="ar-JO" sz="2000" b="1" dirty="0" smtClean="0">
                <a:latin typeface="Alexandria" pitchFamily="2" charset="-78"/>
                <a:cs typeface="Alexandria" pitchFamily="2" charset="-78"/>
              </a:rPr>
              <a:t>مفهوم أخلاقيات البحث العلمي</a:t>
            </a:r>
            <a:endParaRPr lang="ar-JO" sz="2000" dirty="0">
              <a:latin typeface="Alexandria" pitchFamily="2" charset="-78"/>
              <a:cs typeface="Alexandria" pitchFamily="2" charset="-78"/>
            </a:endParaRPr>
          </a:p>
          <a:p>
            <a:pPr indent="457200" algn="just" rtl="1">
              <a:lnSpc>
                <a:spcPct val="150000"/>
              </a:lnSpc>
            </a:pPr>
            <a:r>
              <a:rPr lang="ar-JO" sz="2000" dirty="0" smtClean="0">
                <a:latin typeface="Alexandria" pitchFamily="2" charset="-78"/>
                <a:cs typeface="Alexandria" pitchFamily="2" charset="-78"/>
              </a:rPr>
              <a:t>أخلاقيات </a:t>
            </a:r>
            <a:r>
              <a:rPr lang="ar-JO" sz="2000" dirty="0">
                <a:latin typeface="Alexandria" pitchFamily="2" charset="-78"/>
                <a:cs typeface="Alexandria" pitchFamily="2" charset="-78"/>
              </a:rPr>
              <a:t>البحث </a:t>
            </a:r>
            <a:r>
              <a:rPr lang="ar-JO" sz="2000" dirty="0" smtClean="0">
                <a:latin typeface="Alexandria" pitchFamily="2" charset="-78"/>
                <a:cs typeface="Alexandria" pitchFamily="2" charset="-78"/>
              </a:rPr>
              <a:t>العلمي:  مجموعة من المبادئ العامة والمبادئ التوجیھیة التي تشكل وتوجه الطريقة التي تصمم بها أي أبحاث تشمل الكائنات </a:t>
            </a:r>
            <a:r>
              <a:rPr lang="ar-JO" sz="2000" dirty="0" err="1" smtClean="0">
                <a:latin typeface="Alexandria" pitchFamily="2" charset="-78"/>
                <a:cs typeface="Alexandria" pitchFamily="2" charset="-78"/>
              </a:rPr>
              <a:t>الحیة</a:t>
            </a:r>
            <a:r>
              <a:rPr lang="ar-JO" sz="2000" dirty="0" smtClean="0">
                <a:latin typeface="Alexandria" pitchFamily="2" charset="-78"/>
                <a:cs typeface="Alexandria" pitchFamily="2" charset="-78"/>
              </a:rPr>
              <a:t> وطريقة إجرائها وإدارتها </a:t>
            </a:r>
            <a:r>
              <a:rPr lang="ar-JO" sz="2000" dirty="0" err="1" smtClean="0">
                <a:latin typeface="Alexandria" pitchFamily="2" charset="-78"/>
                <a:cs typeface="Alexandria" pitchFamily="2" charset="-78"/>
              </a:rPr>
              <a:t>واستخدامھا</a:t>
            </a:r>
            <a:r>
              <a:rPr lang="ar-JO" sz="2000" dirty="0" smtClean="0">
                <a:latin typeface="Alexandria" pitchFamily="2" charset="-78"/>
                <a:cs typeface="Alexandria" pitchFamily="2" charset="-78"/>
              </a:rPr>
              <a:t> </a:t>
            </a:r>
            <a:r>
              <a:rPr lang="ar-JO" sz="2000" dirty="0" err="1" smtClean="0">
                <a:latin typeface="Alexandria" pitchFamily="2" charset="-78"/>
                <a:cs typeface="Alexandria" pitchFamily="2" charset="-78"/>
              </a:rPr>
              <a:t>ونشرھا</a:t>
            </a:r>
            <a:r>
              <a:rPr lang="ar-JO" sz="2000" dirty="0" smtClean="0">
                <a:latin typeface="Alexandria" pitchFamily="2" charset="-78"/>
                <a:cs typeface="Alexandria" pitchFamily="2" charset="-78"/>
              </a:rPr>
              <a:t>، وترتبط بأهداف العلم وطرائق البحث فيه والقضايا والظواهر التي يدرسها. </a:t>
            </a:r>
          </a:p>
          <a:p>
            <a:pPr indent="457200" algn="just" rtl="1">
              <a:lnSpc>
                <a:spcPct val="150000"/>
              </a:lnSpc>
            </a:pPr>
            <a:r>
              <a:rPr lang="ar-SA" sz="2000" dirty="0" smtClean="0">
                <a:latin typeface="Alexandria" pitchFamily="2" charset="-78"/>
                <a:cs typeface="Alexandria" pitchFamily="2" charset="-78"/>
              </a:rPr>
              <a:t>وتعرف بأنها: تطبيق أساسيات المبادئ الأخلاقية في العمل البحثي. وتشمل مجالات الاختبارات على الإنسان والحيوان،</a:t>
            </a:r>
            <a:r>
              <a:rPr lang="ar-JO" sz="2000" dirty="0" smtClean="0">
                <a:latin typeface="Alexandria" pitchFamily="2" charset="-78"/>
                <a:cs typeface="Alexandria" pitchFamily="2" charset="-78"/>
              </a:rPr>
              <a:t> والنباتات.</a:t>
            </a:r>
            <a:endParaRPr lang="en-US" sz="2000" dirty="0" smtClean="0">
              <a:latin typeface="Alexandria" pitchFamily="2" charset="-78"/>
              <a:cs typeface="Alexandria" pitchFamily="2" charset="-78"/>
            </a:endParaRPr>
          </a:p>
          <a:p>
            <a:pPr indent="457200" algn="just" rtl="1">
              <a:lnSpc>
                <a:spcPct val="150000"/>
              </a:lnSpc>
            </a:pPr>
            <a:endParaRPr lang="ar-JO" sz="2400" dirty="0" smtClean="0"/>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847719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626179" y="374073"/>
            <a:ext cx="9176616" cy="1268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906905" y="1700429"/>
            <a:ext cx="8016240" cy="3477875"/>
          </a:xfrm>
          <a:prstGeom prst="rect">
            <a:avLst/>
          </a:prstGeom>
          <a:noFill/>
        </p:spPr>
        <p:txBody>
          <a:bodyPr wrap="square" rtlCol="1">
            <a:spAutoFit/>
          </a:bodyPr>
          <a:lstStyle/>
          <a:p>
            <a:pPr algn="ctr"/>
            <a:r>
              <a:rPr lang="ar-JO" sz="2000" b="1" cap="all" dirty="0">
                <a:latin typeface="Alexandria" pitchFamily="2" charset="-78"/>
                <a:cs typeface="Alexandria" pitchFamily="2" charset="-78"/>
              </a:rPr>
              <a:t>أهمية أخلاقيات البحث العلمي</a:t>
            </a:r>
          </a:p>
          <a:p>
            <a:pPr algn="r"/>
            <a:r>
              <a:rPr lang="ar-JO" sz="2000" b="1" dirty="0">
                <a:latin typeface="Alexandria" pitchFamily="2" charset="-78"/>
                <a:cs typeface="Alexandria" pitchFamily="2" charset="-78"/>
              </a:rPr>
              <a:t>أخلاقيات البحث مهمة لعدد من الأسباب، وهي:</a:t>
            </a:r>
            <a:endParaRPr lang="ar-JO" sz="2000" dirty="0">
              <a:latin typeface="Alexandria" pitchFamily="2" charset="-78"/>
              <a:cs typeface="Alexandria" pitchFamily="2" charset="-78"/>
            </a:endParaRPr>
          </a:p>
          <a:p>
            <a:pPr marL="342900" indent="-342900" algn="r" rtl="1">
              <a:buFont typeface="Arial" panose="020B0604020202020204" pitchFamily="34" charset="0"/>
              <a:buChar char="•"/>
            </a:pPr>
            <a:r>
              <a:rPr lang="ar-JO" sz="2000" dirty="0">
                <a:latin typeface="Alexandria" pitchFamily="2" charset="-78"/>
                <a:cs typeface="Alexandria" pitchFamily="2" charset="-78"/>
              </a:rPr>
              <a:t>أنها تعزز أهداف البحث العلمي مثل زيادة المعرفة.</a:t>
            </a:r>
          </a:p>
          <a:p>
            <a:pPr marL="342900" indent="-342900" algn="r" rtl="1">
              <a:buFont typeface="Arial" panose="020B0604020202020204" pitchFamily="34" charset="0"/>
              <a:buChar char="•"/>
            </a:pPr>
            <a:r>
              <a:rPr lang="ar-JO" sz="2000" dirty="0">
                <a:latin typeface="Alexandria" pitchFamily="2" charset="-78"/>
                <a:cs typeface="Alexandria" pitchFamily="2" charset="-78"/>
              </a:rPr>
              <a:t>تدعم القيم المطلوبة للعمل التعاوني، مثل الاحترام المتبادل، وهذا أمر ضروري لأن البحث العلمي يعتمد على التعاون بين الباحثين.</a:t>
            </a:r>
          </a:p>
          <a:p>
            <a:pPr marL="342900" indent="-342900" algn="r" rtl="1">
              <a:buFont typeface="Arial" panose="020B0604020202020204" pitchFamily="34" charset="0"/>
              <a:buChar char="•"/>
            </a:pPr>
            <a:r>
              <a:rPr lang="ar-JO" sz="2000" dirty="0">
                <a:latin typeface="Alexandria" pitchFamily="2" charset="-78"/>
                <a:cs typeface="Alexandria" pitchFamily="2" charset="-78"/>
              </a:rPr>
              <a:t>أنها تعني أن من الممكن مساءلة الباحثين عن تصرفاتهم أثناء عملية البحث.</a:t>
            </a:r>
          </a:p>
          <a:p>
            <a:pPr marL="342900" indent="-342900" algn="r" rtl="1">
              <a:buFont typeface="Arial" panose="020B0604020202020204" pitchFamily="34" charset="0"/>
              <a:buChar char="•"/>
            </a:pPr>
            <a:r>
              <a:rPr lang="ar-JO" sz="2000" dirty="0">
                <a:latin typeface="Alexandria" pitchFamily="2" charset="-78"/>
                <a:cs typeface="Alexandria" pitchFamily="2" charset="-78"/>
              </a:rPr>
              <a:t>تعطي للبحث موثوقية كبيرة لدى القراء، حين يتأكد القراء من أن الباحث قد التزم بأخلاقيات البحث العلمي في جميع مراحل الدراسة.</a:t>
            </a:r>
          </a:p>
          <a:p>
            <a:pPr marL="342900" indent="-342900" algn="r" rtl="1">
              <a:buFont typeface="Arial" panose="020B0604020202020204" pitchFamily="34" charset="0"/>
              <a:buChar char="•"/>
            </a:pPr>
            <a:r>
              <a:rPr lang="ar-JO" sz="2000" dirty="0">
                <a:latin typeface="Alexandria" pitchFamily="2" charset="-78"/>
                <a:cs typeface="Alexandria" pitchFamily="2" charset="-78"/>
              </a:rPr>
              <a:t>أنها تدعم القيم الاجتماعية والأخلاقية الهامة، مثل مبدأ عدم الإضرار بالآخرين.</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1"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483996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4665178" y="5309005"/>
            <a:ext cx="2739830" cy="300753"/>
          </a:xfrm>
          <a:prstGeom prst="ellipse">
            <a:avLst/>
          </a:prstGeom>
          <a:solidFill>
            <a:schemeClr val="tx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reeform 5"/>
          <p:cNvSpPr>
            <a:spLocks/>
          </p:cNvSpPr>
          <p:nvPr/>
        </p:nvSpPr>
        <p:spPr bwMode="auto">
          <a:xfrm>
            <a:off x="4007380" y="3844300"/>
            <a:ext cx="3482976"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B0A9C50-B290-4C30-A65A-9D7AB111D154}"/>
              </a:ext>
            </a:extLst>
          </p:cNvPr>
          <p:cNvSpPr txBox="1"/>
          <p:nvPr/>
        </p:nvSpPr>
        <p:spPr>
          <a:xfrm>
            <a:off x="3546708" y="332077"/>
            <a:ext cx="5497985" cy="923330"/>
          </a:xfrm>
          <a:prstGeom prst="rect">
            <a:avLst/>
          </a:prstGeom>
          <a:noFill/>
        </p:spPr>
        <p:txBody>
          <a:bodyPr wrap="square" rtlCol="0">
            <a:spAutoFit/>
          </a:bodyPr>
          <a:lstStyle/>
          <a:p>
            <a:pPr algn="ctr" rtl="1"/>
            <a:r>
              <a:rPr lang="ar-SA" sz="5400" b="1" dirty="0">
                <a:latin typeface="Alexandria" pitchFamily="2" charset="-78"/>
                <a:cs typeface="Alexandria" pitchFamily="2" charset="-78"/>
              </a:rPr>
              <a:t>مصادر الأخلاقيات</a:t>
            </a:r>
            <a:endParaRPr lang="en-US" sz="5400" b="1" dirty="0">
              <a:latin typeface="Alexandria" pitchFamily="2" charset="-78"/>
              <a:cs typeface="Alexandria" pitchFamily="2" charset="-78"/>
            </a:endParaRPr>
          </a:p>
        </p:txBody>
      </p:sp>
      <p:grpSp>
        <p:nvGrpSpPr>
          <p:cNvPr id="36" name="Group 35">
            <a:extLst>
              <a:ext uri="{FF2B5EF4-FFF2-40B4-BE49-F238E27FC236}">
                <a16:creationId xmlns:a16="http://schemas.microsoft.com/office/drawing/2014/main" id="{2D5FAAC8-4DCE-4294-BF1E-FDD9D9F30F9B}"/>
              </a:ext>
            </a:extLst>
          </p:cNvPr>
          <p:cNvGrpSpPr/>
          <p:nvPr/>
        </p:nvGrpSpPr>
        <p:grpSpPr>
          <a:xfrm>
            <a:off x="5237620" y="1676400"/>
            <a:ext cx="1731496" cy="2111981"/>
            <a:chOff x="7549436" y="-3035119"/>
            <a:chExt cx="1474296" cy="1798263"/>
          </a:xfrm>
          <a:solidFill>
            <a:schemeClr val="accent2"/>
          </a:solidFill>
        </p:grpSpPr>
        <p:sp>
          <p:nvSpPr>
            <p:cNvPr id="37" name="Freeform 5">
              <a:extLst>
                <a:ext uri="{FF2B5EF4-FFF2-40B4-BE49-F238E27FC236}">
                  <a16:creationId xmlns:a16="http://schemas.microsoft.com/office/drawing/2014/main" id="{DB0C78FB-797C-48A5-8471-90AE252A576B}"/>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grpFill/>
            <a:ln>
              <a:noFill/>
            </a:ln>
          </p:spPr>
          <p:txBody>
            <a:bodyPr vert="horz" wrap="square" lIns="91440" tIns="45720" rIns="91440" bIns="45720" numCol="1" anchor="t" anchorCtr="0" compatLnSpc="1">
              <a:prstTxWarp prst="textNoShape">
                <a:avLst/>
              </a:prstTxWarp>
            </a:bodyPr>
            <a:lstStyle/>
            <a:p>
              <a:endParaRPr lang="en-GB">
                <a:solidFill>
                  <a:schemeClr val="accent6">
                    <a:lumMod val="60000"/>
                    <a:lumOff val="40000"/>
                  </a:schemeClr>
                </a:solidFill>
              </a:endParaRPr>
            </a:p>
          </p:txBody>
        </p:sp>
        <p:sp>
          <p:nvSpPr>
            <p:cNvPr id="38" name="Freeform 6">
              <a:extLst>
                <a:ext uri="{FF2B5EF4-FFF2-40B4-BE49-F238E27FC236}">
                  <a16:creationId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0" name="Freeform 7">
              <a:extLst>
                <a:ext uri="{FF2B5EF4-FFF2-40B4-BE49-F238E27FC236}">
                  <a16:creationId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1" name="Freeform 8">
              <a:extLst>
                <a:ext uri="{FF2B5EF4-FFF2-40B4-BE49-F238E27FC236}">
                  <a16:creationId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2" name="Freeform 9">
              <a:extLst>
                <a:ext uri="{FF2B5EF4-FFF2-40B4-BE49-F238E27FC236}">
                  <a16:creationId xmlns:a16="http://schemas.microsoft.com/office/drawing/2014/main" id="{1B0A7BE6-A9F5-4F69-BB46-5FED15DE916E}"/>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3" name="Freeform 10">
              <a:extLst>
                <a:ext uri="{FF2B5EF4-FFF2-40B4-BE49-F238E27FC236}">
                  <a16:creationId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4" name="Freeform 11">
              <a:extLst>
                <a:ext uri="{FF2B5EF4-FFF2-40B4-BE49-F238E27FC236}">
                  <a16:creationId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5" name="Freeform 12">
              <a:extLst>
                <a:ext uri="{FF2B5EF4-FFF2-40B4-BE49-F238E27FC236}">
                  <a16:creationId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9" name="Freeform 13">
              <a:extLst>
                <a:ext uri="{FF2B5EF4-FFF2-40B4-BE49-F238E27FC236}">
                  <a16:creationId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0" name="Freeform 14">
              <a:extLst>
                <a:ext uri="{FF2B5EF4-FFF2-40B4-BE49-F238E27FC236}">
                  <a16:creationId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1" name="Freeform 15">
              <a:extLst>
                <a:ext uri="{FF2B5EF4-FFF2-40B4-BE49-F238E27FC236}">
                  <a16:creationId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2" name="Freeform 16">
              <a:extLst>
                <a:ext uri="{FF2B5EF4-FFF2-40B4-BE49-F238E27FC236}">
                  <a16:creationId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3" name="Freeform 17">
              <a:extLst>
                <a:ext uri="{FF2B5EF4-FFF2-40B4-BE49-F238E27FC236}">
                  <a16:creationId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4" name="Freeform 18">
              <a:extLst>
                <a:ext uri="{FF2B5EF4-FFF2-40B4-BE49-F238E27FC236}">
                  <a16:creationId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66" name="Oval 65">
            <a:extLst>
              <a:ext uri="{FF2B5EF4-FFF2-40B4-BE49-F238E27FC236}">
                <a16:creationId xmlns:a16="http://schemas.microsoft.com/office/drawing/2014/main" id="{B327ECD0-E1B0-4737-8A11-DA4355BE380C}"/>
              </a:ext>
            </a:extLst>
          </p:cNvPr>
          <p:cNvSpPr/>
          <p:nvPr/>
        </p:nvSpPr>
        <p:spPr>
          <a:xfrm>
            <a:off x="1610540" y="2008325"/>
            <a:ext cx="506366" cy="5063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1</a:t>
            </a:r>
          </a:p>
        </p:txBody>
      </p:sp>
      <p:sp>
        <p:nvSpPr>
          <p:cNvPr id="67" name="TextBox 66">
            <a:extLst>
              <a:ext uri="{FF2B5EF4-FFF2-40B4-BE49-F238E27FC236}">
                <a16:creationId xmlns:a16="http://schemas.microsoft.com/office/drawing/2014/main" id="{43E9AA7E-9A40-4378-BA1F-D2DC2684ED35}"/>
              </a:ext>
            </a:extLst>
          </p:cNvPr>
          <p:cNvSpPr txBox="1"/>
          <p:nvPr/>
        </p:nvSpPr>
        <p:spPr>
          <a:xfrm>
            <a:off x="1074454" y="4875745"/>
            <a:ext cx="2088918" cy="523220"/>
          </a:xfrm>
          <a:prstGeom prst="rect">
            <a:avLst/>
          </a:prstGeom>
          <a:noFill/>
        </p:spPr>
        <p:txBody>
          <a:bodyPr wrap="square" rtlCol="0">
            <a:spAutoFit/>
          </a:bodyPr>
          <a:lstStyle/>
          <a:p>
            <a:pPr lvl="0" algn="just" rtl="1">
              <a:defRPr/>
            </a:pPr>
            <a:r>
              <a:rPr lang="ar-JO" sz="2800" b="1" noProof="0" dirty="0" smtClean="0">
                <a:latin typeface="Open Sans" panose="020B0606030504020204" pitchFamily="34" charset="0"/>
              </a:rPr>
              <a:t>المصدر الديني</a:t>
            </a:r>
            <a:endParaRPr kumimoji="0" lang="en-GB" sz="2800" b="1" i="0" u="none" strike="noStrike" kern="1200" cap="none" spc="0" normalizeH="0" baseline="0" noProof="0" dirty="0">
              <a:ln>
                <a:noFill/>
              </a:ln>
              <a:effectLst/>
              <a:uLnTx/>
              <a:uFillTx/>
              <a:latin typeface="Noto Sans" panose="020B0502040504020204" pitchFamily="34"/>
              <a:ea typeface="Noto Sans" panose="020B0502040504020204" pitchFamily="34"/>
              <a:cs typeface="Noto Sans" panose="020B0502040504020204" pitchFamily="34"/>
            </a:endParaRPr>
          </a:p>
        </p:txBody>
      </p:sp>
      <p:sp>
        <p:nvSpPr>
          <p:cNvPr id="68" name="Oval 67">
            <a:extLst>
              <a:ext uri="{FF2B5EF4-FFF2-40B4-BE49-F238E27FC236}">
                <a16:creationId xmlns:a16="http://schemas.microsoft.com/office/drawing/2014/main" id="{A445E318-5EBB-456A-AB1D-82C950818623}"/>
              </a:ext>
            </a:extLst>
          </p:cNvPr>
          <p:cNvSpPr/>
          <p:nvPr/>
        </p:nvSpPr>
        <p:spPr>
          <a:xfrm>
            <a:off x="1610540" y="4305476"/>
            <a:ext cx="506366" cy="5063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a:t>
            </a:r>
          </a:p>
        </p:txBody>
      </p:sp>
      <p:sp>
        <p:nvSpPr>
          <p:cNvPr id="73" name="Oval 72">
            <a:extLst>
              <a:ext uri="{FF2B5EF4-FFF2-40B4-BE49-F238E27FC236}">
                <a16:creationId xmlns:a16="http://schemas.microsoft.com/office/drawing/2014/main" id="{6C67BB8D-4F08-4687-95FD-F1D81ABCF35D}"/>
              </a:ext>
            </a:extLst>
          </p:cNvPr>
          <p:cNvSpPr/>
          <p:nvPr/>
        </p:nvSpPr>
        <p:spPr>
          <a:xfrm>
            <a:off x="9829286" y="2026479"/>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a:t>
            </a:r>
          </a:p>
        </p:txBody>
      </p:sp>
      <p:sp>
        <p:nvSpPr>
          <p:cNvPr id="75" name="TextBox 74">
            <a:extLst>
              <a:ext uri="{FF2B5EF4-FFF2-40B4-BE49-F238E27FC236}">
                <a16:creationId xmlns:a16="http://schemas.microsoft.com/office/drawing/2014/main" id="{F4AF6505-A775-4864-B23C-39B7D60FE049}"/>
              </a:ext>
            </a:extLst>
          </p:cNvPr>
          <p:cNvSpPr txBox="1"/>
          <p:nvPr/>
        </p:nvSpPr>
        <p:spPr>
          <a:xfrm>
            <a:off x="762000" y="2691345"/>
            <a:ext cx="2401372" cy="523220"/>
          </a:xfrm>
          <a:prstGeom prst="rect">
            <a:avLst/>
          </a:prstGeom>
          <a:noFill/>
        </p:spPr>
        <p:txBody>
          <a:bodyPr wrap="square" rtlCol="0">
            <a:spAutoFit/>
          </a:bodyPr>
          <a:lstStyle/>
          <a:p>
            <a:pPr lvl="0" algn="just" rtl="1">
              <a:defRPr/>
            </a:pPr>
            <a:r>
              <a:rPr lang="ar-SA" sz="2800" b="1" dirty="0"/>
              <a:t>المصدر </a:t>
            </a:r>
            <a:r>
              <a:rPr lang="ar-SA" sz="2800" b="1" dirty="0" smtClean="0"/>
              <a:t>السياسي</a:t>
            </a:r>
            <a:endParaRPr kumimoji="0" lang="en-GB" sz="2800" i="0" u="none" strike="noStrike" kern="1200" cap="none" spc="0" normalizeH="0" baseline="0" noProof="0" dirty="0">
              <a:ln>
                <a:noFill/>
              </a:ln>
              <a:effectLst/>
              <a:uLnTx/>
              <a:uFillTx/>
              <a:latin typeface="Noto Sans" panose="020B0502040504020204" pitchFamily="34"/>
              <a:ea typeface="Noto Sans" panose="020B0502040504020204" pitchFamily="34"/>
              <a:cs typeface="Noto Sans" panose="020B0502040504020204" pitchFamily="34"/>
            </a:endParaRPr>
          </a:p>
        </p:txBody>
      </p:sp>
      <p:sp>
        <p:nvSpPr>
          <p:cNvPr id="76" name="TextBox 75">
            <a:extLst>
              <a:ext uri="{FF2B5EF4-FFF2-40B4-BE49-F238E27FC236}">
                <a16:creationId xmlns:a16="http://schemas.microsoft.com/office/drawing/2014/main" id="{A98F7418-2E84-4D83-AB5C-A6C8FD62F902}"/>
              </a:ext>
            </a:extLst>
          </p:cNvPr>
          <p:cNvSpPr txBox="1"/>
          <p:nvPr/>
        </p:nvSpPr>
        <p:spPr>
          <a:xfrm>
            <a:off x="8589818" y="2691345"/>
            <a:ext cx="2312341" cy="523220"/>
          </a:xfrm>
          <a:prstGeom prst="rect">
            <a:avLst/>
          </a:prstGeom>
          <a:noFill/>
        </p:spPr>
        <p:txBody>
          <a:bodyPr wrap="square" rtlCol="0">
            <a:spAutoFit/>
          </a:bodyPr>
          <a:lstStyle/>
          <a:p>
            <a:pPr lvl="0" algn="just" rtl="1">
              <a:defRPr/>
            </a:pPr>
            <a:r>
              <a:rPr lang="ar-JO" sz="2800" b="1" noProof="0" dirty="0" smtClean="0">
                <a:latin typeface="Open Sans" panose="020B0606030504020204" pitchFamily="34" charset="0"/>
              </a:rPr>
              <a:t>المصدر الاجتماعي</a:t>
            </a:r>
            <a:endParaRPr kumimoji="0" lang="en-GB" sz="2800" b="1" i="0" u="none" strike="noStrike" kern="1200" cap="none" spc="0" normalizeH="0" baseline="0" noProof="0" dirty="0">
              <a:ln>
                <a:noFill/>
              </a:ln>
              <a:effectLst/>
              <a:uLnTx/>
              <a:uFillTx/>
              <a:latin typeface="Noto Sans" panose="020B0502040504020204" pitchFamily="34"/>
              <a:ea typeface="Noto Sans" panose="020B0502040504020204" pitchFamily="34"/>
              <a:cs typeface="Noto Sans" panose="020B0502040504020204" pitchFamily="34"/>
            </a:endParaRPr>
          </a:p>
        </p:txBody>
      </p:sp>
      <p:sp>
        <p:nvSpPr>
          <p:cNvPr id="77" name="Oval 76">
            <a:extLst>
              <a:ext uri="{FF2B5EF4-FFF2-40B4-BE49-F238E27FC236}">
                <a16:creationId xmlns:a16="http://schemas.microsoft.com/office/drawing/2014/main" id="{30944E66-AC4C-4425-AB68-2D7ACD83CD9A}"/>
              </a:ext>
            </a:extLst>
          </p:cNvPr>
          <p:cNvSpPr/>
          <p:nvPr/>
        </p:nvSpPr>
        <p:spPr>
          <a:xfrm>
            <a:off x="9829286" y="4039429"/>
            <a:ext cx="506366" cy="50636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t>4</a:t>
            </a:r>
            <a:endParaRPr lang="en-US" b="1" dirty="0"/>
          </a:p>
        </p:txBody>
      </p:sp>
      <p:sp>
        <p:nvSpPr>
          <p:cNvPr id="78" name="TextBox 77">
            <a:extLst>
              <a:ext uri="{FF2B5EF4-FFF2-40B4-BE49-F238E27FC236}">
                <a16:creationId xmlns:a16="http://schemas.microsoft.com/office/drawing/2014/main" id="{91FE69F6-9293-4343-B952-0660EA60F5D7}"/>
              </a:ext>
            </a:extLst>
          </p:cNvPr>
          <p:cNvSpPr txBox="1"/>
          <p:nvPr/>
        </p:nvSpPr>
        <p:spPr>
          <a:xfrm>
            <a:off x="8334364" y="4704295"/>
            <a:ext cx="2567795" cy="523220"/>
          </a:xfrm>
          <a:prstGeom prst="rect">
            <a:avLst/>
          </a:prstGeom>
          <a:noFill/>
        </p:spPr>
        <p:txBody>
          <a:bodyPr wrap="square" rtlCol="0">
            <a:spAutoFit/>
          </a:bodyPr>
          <a:lstStyle/>
          <a:p>
            <a:pPr lvl="0" algn="just" rtl="1">
              <a:defRPr/>
            </a:pPr>
            <a:r>
              <a:rPr lang="ar-SA" sz="2800" b="1" dirty="0"/>
              <a:t>المصدر الاقتصادي</a:t>
            </a:r>
            <a:endParaRPr kumimoji="0" lang="en-GB" sz="2800" i="0" u="none" strike="noStrike" kern="1200" cap="none" spc="0" normalizeH="0" baseline="0" noProof="0" dirty="0">
              <a:ln>
                <a:noFill/>
              </a:ln>
              <a:effectLst/>
              <a:uLnTx/>
              <a:uFillTx/>
              <a:latin typeface="Noto Sans" panose="020B0502040504020204" pitchFamily="34"/>
              <a:ea typeface="Noto Sans" panose="020B0502040504020204" pitchFamily="34"/>
              <a:cs typeface="Noto Sans" panose="020B0502040504020204" pitchFamily="34"/>
            </a:endParaRPr>
          </a:p>
        </p:txBody>
      </p:sp>
      <p:sp>
        <p:nvSpPr>
          <p:cNvPr id="29" name="Oval 28">
            <a:extLst>
              <a:ext uri="{FF2B5EF4-FFF2-40B4-BE49-F238E27FC236}">
                <a16:creationId xmlns:a16="http://schemas.microsoft.com/office/drawing/2014/main" id="{B3187278-174E-40F9-9099-8E759C168EB1}"/>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algn="ctr"/>
            <a:r>
              <a:rPr lang="en-GB" dirty="0">
                <a:latin typeface="Noto Sans" panose="020B0502040504020204" pitchFamily="34"/>
                <a:ea typeface="Noto Sans" panose="020B0502040504020204" pitchFamily="34"/>
                <a:cs typeface="Noto Sans" panose="020B0502040504020204" pitchFamily="34"/>
              </a:rPr>
              <a:t>2</a:t>
            </a:r>
          </a:p>
        </p:txBody>
      </p:sp>
      <p:pic>
        <p:nvPicPr>
          <p:cNvPr id="3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39"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40492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1164" y="1062658"/>
            <a:ext cx="11055927"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263989" y="1351507"/>
            <a:ext cx="10238509" cy="4093428"/>
          </a:xfrm>
          <a:prstGeom prst="rect">
            <a:avLst/>
          </a:prstGeom>
          <a:noFill/>
        </p:spPr>
        <p:txBody>
          <a:bodyPr wrap="square" rtlCol="1">
            <a:spAutoFit/>
          </a:bodyPr>
          <a:lstStyle/>
          <a:p>
            <a:pPr algn="ctr" rtl="1"/>
            <a:r>
              <a:rPr lang="ar-SA" sz="2000" b="1" dirty="0">
                <a:latin typeface="Alexandria" pitchFamily="2" charset="-78"/>
                <a:cs typeface="Alexandria" pitchFamily="2" charset="-78"/>
              </a:rPr>
              <a:t>مصادر </a:t>
            </a:r>
            <a:r>
              <a:rPr lang="ar-SA" sz="2000" b="1" dirty="0" smtClean="0">
                <a:latin typeface="Alexandria" pitchFamily="2" charset="-78"/>
                <a:cs typeface="Alexandria" pitchFamily="2" charset="-78"/>
              </a:rPr>
              <a:t>الأخلاقيات</a:t>
            </a:r>
            <a:endParaRPr lang="en-US" sz="2000" b="1" dirty="0">
              <a:latin typeface="Alexandria" pitchFamily="2" charset="-78"/>
              <a:cs typeface="Alexandria" pitchFamily="2" charset="-78"/>
            </a:endParaRPr>
          </a:p>
          <a:p>
            <a:pPr lvl="0" algn="just" rtl="1"/>
            <a:r>
              <a:rPr lang="ar-SA" sz="2000" b="1" dirty="0">
                <a:latin typeface="Alexandria" pitchFamily="2" charset="-78"/>
                <a:cs typeface="Alexandria" pitchFamily="2" charset="-78"/>
              </a:rPr>
              <a:t>المصدر السياسي: </a:t>
            </a:r>
            <a:r>
              <a:rPr lang="ar-SA" sz="2000" dirty="0">
                <a:latin typeface="Alexandria" pitchFamily="2" charset="-78"/>
                <a:cs typeface="Alexandria" pitchFamily="2" charset="-78"/>
              </a:rPr>
              <a:t>هي نمط السياسي المتبع في المجتمع وكيفية تطبيقه في المجتمع لما لديه تأثير على المجتمع ومدى تطبيق الأخلاقيات التي تنص عليه القوانين والأنظمة أي اذا كان النظام الذي طبق في المجتمع يقوم على الحوار والمناقشة والمشاركة واحترام الرأي الأخر فهو يؤثر إيجابياً في أخلاقيات الأفراد عكس المجتمع الدكتاتوري الذي يخلق مجتمع بعيد عن الأخلاقيات الإيجابية في المجتمع </a:t>
            </a:r>
            <a:endParaRPr lang="en-US" sz="2000" dirty="0">
              <a:latin typeface="Alexandria" pitchFamily="2" charset="-78"/>
              <a:cs typeface="Alexandria" pitchFamily="2" charset="-78"/>
            </a:endParaRPr>
          </a:p>
          <a:p>
            <a:pPr lvl="0" algn="just" rtl="1"/>
            <a:r>
              <a:rPr lang="ar-SA" sz="2000" b="1" dirty="0">
                <a:latin typeface="Alexandria" pitchFamily="2" charset="-78"/>
                <a:cs typeface="Alexandria" pitchFamily="2" charset="-78"/>
              </a:rPr>
              <a:t>المصدر </a:t>
            </a:r>
            <a:r>
              <a:rPr lang="ar-SA" sz="2000" b="1" dirty="0" smtClean="0">
                <a:latin typeface="Alexandria" pitchFamily="2" charset="-78"/>
                <a:cs typeface="Alexandria" pitchFamily="2" charset="-78"/>
              </a:rPr>
              <a:t>الديني</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ويعد من أهم مصادر أخلاقيات </a:t>
            </a:r>
            <a:r>
              <a:rPr lang="ar-SA" sz="2000" dirty="0" smtClean="0">
                <a:latin typeface="Alexandria" pitchFamily="2" charset="-78"/>
                <a:cs typeface="Alexandria" pitchFamily="2" charset="-78"/>
              </a:rPr>
              <a:t>ال</a:t>
            </a:r>
            <a:r>
              <a:rPr lang="ar-JO" sz="2000" dirty="0" smtClean="0">
                <a:latin typeface="Alexandria" pitchFamily="2" charset="-78"/>
                <a:cs typeface="Alexandria" pitchFamily="2" charset="-78"/>
              </a:rPr>
              <a:t>بحث</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وتشمل هذا المصدر على المبادئ والتنظيمات التي تحقق السعادة للمجتمع بجانب الرقابة الذاتية النابعة من مخافة الله والتي تؤدي إلى تنظيم حياتهم في كل مكان وزمان وفي جميع المجالات كما أن هناك تشريعات وقوانين وأنظمة معمول بها نابعة من العقيدة والديانات ، ويقصد بالتشريعات دستور الدولة والقوانين كافه المنبثقة عنه، واللوائح والتعليمات المختلفة مثل تقديم المصلحة العامة على المصلحة الخاصة عدم إفشاء أسرار العمل، </a:t>
            </a:r>
            <a:r>
              <a:rPr lang="ar-SA" sz="2000" dirty="0" smtClean="0">
                <a:latin typeface="Alexandria" pitchFamily="2" charset="-78"/>
                <a:cs typeface="Alexandria" pitchFamily="2" charset="-78"/>
              </a:rPr>
              <a:t>والابتعاد </a:t>
            </a:r>
            <a:r>
              <a:rPr lang="ar-SA" sz="2000" dirty="0">
                <a:latin typeface="Alexandria" pitchFamily="2" charset="-78"/>
                <a:cs typeface="Alexandria" pitchFamily="2" charset="-78"/>
              </a:rPr>
              <a:t>عن المحسوبية </a:t>
            </a:r>
            <a:r>
              <a:rPr lang="ar-SA" sz="2000" dirty="0" smtClean="0">
                <a:latin typeface="Alexandria" pitchFamily="2" charset="-78"/>
                <a:cs typeface="Alexandria" pitchFamily="2" charset="-78"/>
              </a:rPr>
              <a:t>البشري</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260502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1164" y="1062658"/>
            <a:ext cx="11055927"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059872" y="1352882"/>
            <a:ext cx="10238509" cy="3579698"/>
          </a:xfrm>
          <a:prstGeom prst="rect">
            <a:avLst/>
          </a:prstGeom>
          <a:noFill/>
        </p:spPr>
        <p:txBody>
          <a:bodyPr wrap="square" rtlCol="1">
            <a:spAutoFit/>
          </a:bodyPr>
          <a:lstStyle/>
          <a:p>
            <a:pPr algn="ctr" rtl="1"/>
            <a:r>
              <a:rPr lang="ar-SA" sz="2000" b="1" dirty="0">
                <a:latin typeface="Alexandria" pitchFamily="2" charset="-78"/>
                <a:cs typeface="Alexandria" pitchFamily="2" charset="-78"/>
              </a:rPr>
              <a:t>مصادر </a:t>
            </a:r>
            <a:r>
              <a:rPr lang="ar-SA" sz="2000" b="1" dirty="0" smtClean="0">
                <a:latin typeface="Alexandria" pitchFamily="2" charset="-78"/>
                <a:cs typeface="Alexandria" pitchFamily="2" charset="-78"/>
              </a:rPr>
              <a:t>الأخلاقيات</a:t>
            </a:r>
            <a:endParaRPr lang="en-US" sz="2000" b="1" dirty="0">
              <a:latin typeface="Alexandria" pitchFamily="2" charset="-78"/>
              <a:cs typeface="Alexandria" pitchFamily="2" charset="-78"/>
            </a:endParaRPr>
          </a:p>
          <a:p>
            <a:pPr lvl="0" algn="just" rtl="1">
              <a:lnSpc>
                <a:spcPct val="150000"/>
              </a:lnSpc>
            </a:pPr>
            <a:r>
              <a:rPr lang="ar-SA" sz="2000" b="1" dirty="0">
                <a:latin typeface="Alexandria" pitchFamily="2" charset="-78"/>
                <a:cs typeface="Alexandria" pitchFamily="2" charset="-78"/>
              </a:rPr>
              <a:t>المصدر الاجتماعي: </a:t>
            </a:r>
            <a:r>
              <a:rPr lang="ar-SA" sz="2000" dirty="0">
                <a:latin typeface="Alexandria" pitchFamily="2" charset="-78"/>
                <a:cs typeface="Alexandria" pitchFamily="2" charset="-78"/>
              </a:rPr>
              <a:t>وهي الثقافة الخاصة في كل مجتمع والتي تقوم بتحديد القيم والمعتقدات والعلاقات ونمط العيش التي يتعامل بها الأفراد وتنتقل إلى مجتمع آخر أو بين أفراد المجتمع الواحد والتي تكون إيجابية تؤثر على المجتمع بشكل </a:t>
            </a:r>
            <a:r>
              <a:rPr lang="ar-JO" sz="2000" dirty="0">
                <a:latin typeface="Alexandria" pitchFamily="2" charset="-78"/>
                <a:cs typeface="Alexandria" pitchFamily="2" charset="-78"/>
              </a:rPr>
              <a:t>ا</a:t>
            </a:r>
            <a:r>
              <a:rPr lang="ar-SA" sz="2000" dirty="0" err="1">
                <a:latin typeface="Alexandria" pitchFamily="2" charset="-78"/>
                <a:cs typeface="Alexandria" pitchFamily="2" charset="-78"/>
              </a:rPr>
              <a:t>يجابي</a:t>
            </a:r>
            <a:r>
              <a:rPr lang="ar-SA" sz="2000" dirty="0">
                <a:latin typeface="Alexandria" pitchFamily="2" charset="-78"/>
                <a:cs typeface="Alexandria" pitchFamily="2" charset="-78"/>
              </a:rPr>
              <a:t> أو أنها تؤثر بشكل سلبي على الأفراد والمجتمع. </a:t>
            </a:r>
            <a:endParaRPr lang="en-US" sz="2000" dirty="0">
              <a:latin typeface="Alexandria" pitchFamily="2" charset="-78"/>
              <a:cs typeface="Alexandria" pitchFamily="2" charset="-78"/>
            </a:endParaRPr>
          </a:p>
          <a:p>
            <a:pPr lvl="0" algn="just" rtl="1">
              <a:lnSpc>
                <a:spcPct val="150000"/>
              </a:lnSpc>
            </a:pPr>
            <a:r>
              <a:rPr lang="ar-SA" sz="2000" b="1" dirty="0">
                <a:latin typeface="Alexandria" pitchFamily="2" charset="-78"/>
                <a:cs typeface="Alexandria" pitchFamily="2" charset="-78"/>
              </a:rPr>
              <a:t>المصدر الاقتصادي </a:t>
            </a:r>
            <a:r>
              <a:rPr lang="ar-SA" sz="2000" dirty="0">
                <a:latin typeface="Alexandria" pitchFamily="2" charset="-78"/>
                <a:cs typeface="Alexandria" pitchFamily="2" charset="-78"/>
              </a:rPr>
              <a:t>: وهي الظروف الاقتصادية السائدة في المجتمع التي لها تأثير كبير على سلوكيات وأخلاق الفرد في المجتمع أي أن الظروف الاقتصادية كلما كانت صعبة اثرت بشكل كبير على المعايير الأخلاقية في سلوكيات </a:t>
            </a:r>
            <a:r>
              <a:rPr lang="ar-SA" sz="2000" dirty="0" smtClean="0">
                <a:latin typeface="Alexandria" pitchFamily="2" charset="-78"/>
                <a:cs typeface="Alexandria" pitchFamily="2" charset="-78"/>
              </a:rPr>
              <a:t>الافراد</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917336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20737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263989" y="1551512"/>
            <a:ext cx="9407235" cy="3416320"/>
          </a:xfrm>
          <a:prstGeom prst="rect">
            <a:avLst/>
          </a:prstGeom>
          <a:noFill/>
        </p:spPr>
        <p:txBody>
          <a:bodyPr wrap="square" rtlCol="1">
            <a:spAutoFit/>
          </a:bodyPr>
          <a:lstStyle/>
          <a:p>
            <a:pPr algn="ctr" rtl="1"/>
            <a:r>
              <a:rPr lang="ar-SA" b="1" dirty="0">
                <a:latin typeface="Alexandria" pitchFamily="2" charset="-78"/>
                <a:cs typeface="Alexandria" pitchFamily="2" charset="-78"/>
              </a:rPr>
              <a:t>صفات الباحث </a:t>
            </a:r>
            <a:r>
              <a:rPr lang="ar-SA" b="1" dirty="0" smtClean="0">
                <a:latin typeface="Alexandria" pitchFamily="2" charset="-78"/>
                <a:cs typeface="Alexandria" pitchFamily="2" charset="-78"/>
              </a:rPr>
              <a:t>العلمي</a:t>
            </a:r>
            <a:endParaRPr lang="en-US" b="1" dirty="0">
              <a:latin typeface="Alexandria" pitchFamily="2" charset="-78"/>
              <a:cs typeface="Alexandria" pitchFamily="2" charset="-78"/>
            </a:endParaRPr>
          </a:p>
          <a:p>
            <a:pPr marL="342900" lvl="0" indent="-342900" algn="r" rtl="1">
              <a:buFont typeface="Wingdings" panose="05000000000000000000" pitchFamily="2" charset="2"/>
              <a:buChar char="v"/>
            </a:pPr>
            <a:r>
              <a:rPr lang="ar-SA" dirty="0">
                <a:latin typeface="Alexandria" pitchFamily="2" charset="-78"/>
                <a:cs typeface="Alexandria" pitchFamily="2" charset="-78"/>
              </a:rPr>
              <a:t>أن يكون الباحث محب للعلم ولدية حب الاستطلاع واكتشاف ما هو جديد في العلم والأيمان بالعلم في حل المشكلات التي تواجه الإنسان بجميع المجالات والعلوم المختلفة. </a:t>
            </a:r>
            <a:endParaRPr lang="en-US" dirty="0">
              <a:latin typeface="Alexandria" pitchFamily="2" charset="-78"/>
              <a:cs typeface="Alexandria" pitchFamily="2" charset="-78"/>
            </a:endParaRPr>
          </a:p>
          <a:p>
            <a:pPr marL="342900" lvl="0" indent="-342900" algn="r" rtl="1">
              <a:buFont typeface="Wingdings" panose="05000000000000000000" pitchFamily="2" charset="2"/>
              <a:buChar char="v"/>
            </a:pPr>
            <a:r>
              <a:rPr lang="ar-SA" dirty="0">
                <a:latin typeface="Alexandria" pitchFamily="2" charset="-78"/>
                <a:cs typeface="Alexandria" pitchFamily="2" charset="-78"/>
              </a:rPr>
              <a:t>أن يكون لدى الباحث عمق في كل ما يقرأ ولا يتوقف إلى ما توصل اليه غيره من نتائج بل عليه دراستها وتطويرها. </a:t>
            </a:r>
            <a:endParaRPr lang="en-US" dirty="0">
              <a:latin typeface="Alexandria" pitchFamily="2" charset="-78"/>
              <a:cs typeface="Alexandria" pitchFamily="2" charset="-78"/>
            </a:endParaRPr>
          </a:p>
          <a:p>
            <a:pPr marL="342900" lvl="0" indent="-342900" algn="r" rtl="1">
              <a:buFont typeface="Wingdings" panose="05000000000000000000" pitchFamily="2" charset="2"/>
              <a:buChar char="v"/>
            </a:pPr>
            <a:r>
              <a:rPr lang="ar-SA" dirty="0">
                <a:latin typeface="Alexandria" pitchFamily="2" charset="-78"/>
                <a:cs typeface="Alexandria" pitchFamily="2" charset="-78"/>
              </a:rPr>
              <a:t>الصبر والمثابرة والإصرار والصمود في تحقيق الأهداف المراد تحقيقها. </a:t>
            </a:r>
            <a:endParaRPr lang="en-US" dirty="0">
              <a:latin typeface="Alexandria" pitchFamily="2" charset="-78"/>
              <a:cs typeface="Alexandria" pitchFamily="2" charset="-78"/>
            </a:endParaRPr>
          </a:p>
          <a:p>
            <a:pPr marL="342900" lvl="0" indent="-342900" algn="r" rtl="1">
              <a:buFont typeface="Wingdings" panose="05000000000000000000" pitchFamily="2" charset="2"/>
              <a:buChar char="v"/>
            </a:pPr>
            <a:r>
              <a:rPr lang="ar-SA" dirty="0">
                <a:latin typeface="Alexandria" pitchFamily="2" charset="-78"/>
                <a:cs typeface="Alexandria" pitchFamily="2" charset="-78"/>
              </a:rPr>
              <a:t>أن يكون لدى الباحث الدقة الكبيرة في جمع المعلومات والملاحظات وعدم التسرع في اعطاء النتيجة حتى يتأكد الباحث من نتائج بحثه. </a:t>
            </a:r>
            <a:endParaRPr lang="en-US" dirty="0">
              <a:latin typeface="Alexandria" pitchFamily="2" charset="-78"/>
              <a:cs typeface="Alexandria" pitchFamily="2" charset="-78"/>
            </a:endParaRPr>
          </a:p>
          <a:p>
            <a:pPr marL="342900" lvl="0" indent="-342900" algn="r" rtl="1">
              <a:buFont typeface="Wingdings" panose="05000000000000000000" pitchFamily="2" charset="2"/>
              <a:buChar char="v"/>
            </a:pPr>
            <a:r>
              <a:rPr lang="ar-SA" dirty="0">
                <a:latin typeface="Alexandria" pitchFamily="2" charset="-78"/>
                <a:cs typeface="Alexandria" pitchFamily="2" charset="-78"/>
              </a:rPr>
              <a:t>على الباحث استغلال قدراته الفكرية والأبداع الخيالي في تحقيق الغايات المنشودة لتحقيق نتائج حقيقه. </a:t>
            </a:r>
            <a:endParaRPr lang="en-US" dirty="0">
              <a:latin typeface="Alexandria" pitchFamily="2" charset="-78"/>
              <a:cs typeface="Alexandria" pitchFamily="2" charset="-78"/>
            </a:endParaRPr>
          </a:p>
          <a:p>
            <a:pPr marL="342900" lvl="0" indent="-342900" algn="r" rtl="1">
              <a:buFont typeface="Wingdings" panose="05000000000000000000" pitchFamily="2" charset="2"/>
              <a:buChar char="v"/>
            </a:pPr>
            <a:r>
              <a:rPr lang="ar-SA" dirty="0">
                <a:latin typeface="Alexandria" pitchFamily="2" charset="-78"/>
                <a:cs typeface="Alexandria" pitchFamily="2" charset="-78"/>
              </a:rPr>
              <a:t>الأمانة العلمية الكاملة في أثبات أراء الأخرين بكل صدق مع احترام وجهات نظر الأخرين في نتائجهم وعدم التعصب لنتائج بحثه على حساب نتائج الأخرين. </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053378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ربع نص 1"/>
          <p:cNvSpPr txBox="1"/>
          <p:nvPr/>
        </p:nvSpPr>
        <p:spPr>
          <a:xfrm>
            <a:off x="1263989" y="1551512"/>
            <a:ext cx="9407235" cy="400110"/>
          </a:xfrm>
          <a:prstGeom prst="rect">
            <a:avLst/>
          </a:prstGeom>
          <a:noFill/>
        </p:spPr>
        <p:txBody>
          <a:bodyPr wrap="square" rtlCol="1">
            <a:spAutoFit/>
          </a:bodyPr>
          <a:lstStyle/>
          <a:p>
            <a:pPr algn="ctr" rtl="1"/>
            <a:r>
              <a:rPr lang="ar-SA" sz="2000" dirty="0" smtClean="0"/>
              <a:t> </a:t>
            </a:r>
            <a:endParaRPr lang="en-US" sz="2000" dirty="0"/>
          </a:p>
        </p:txBody>
      </p:sp>
      <p:graphicFrame>
        <p:nvGraphicFramePr>
          <p:cNvPr id="3" name="رسم تخطيطي 2"/>
          <p:cNvGraphicFramePr/>
          <p:nvPr>
            <p:extLst>
              <p:ext uri="{D42A27DB-BD31-4B8C-83A1-F6EECF244321}">
                <p14:modId xmlns:p14="http://schemas.microsoft.com/office/powerpoint/2010/main" val="2042716087"/>
              </p:ext>
            </p:extLst>
          </p:nvPr>
        </p:nvGraphicFramePr>
        <p:xfrm>
          <a:off x="-1096294" y="726978"/>
          <a:ext cx="14127799" cy="54040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1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754443" y="4703618"/>
            <a:ext cx="609600" cy="609600"/>
          </a:xfrm>
          <a:prstGeom prst="rect">
            <a:avLst/>
          </a:prstGeom>
        </p:spPr>
      </p:pic>
      <p:pic>
        <p:nvPicPr>
          <p:cNvPr id="9" name="Graphic 21"/>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022570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085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Group 40">
            <a:extLst>
              <a:ext uri="{FF2B5EF4-FFF2-40B4-BE49-F238E27FC236}">
                <a16:creationId xmlns:a16="http://schemas.microsoft.com/office/drawing/2014/main" id="{C623271A-7191-4072-95FA-90A1C2E44B40}"/>
              </a:ext>
            </a:extLst>
          </p:cNvPr>
          <p:cNvGrpSpPr/>
          <p:nvPr/>
        </p:nvGrpSpPr>
        <p:grpSpPr>
          <a:xfrm>
            <a:off x="4520329" y="1989928"/>
            <a:ext cx="930508" cy="748174"/>
            <a:chOff x="4506161" y="2240759"/>
            <a:chExt cx="2838596" cy="2282374"/>
          </a:xfrm>
        </p:grpSpPr>
        <p:sp>
          <p:nvSpPr>
            <p:cNvPr id="42" name="Rectangle: Rounded Corners 41">
              <a:extLst>
                <a:ext uri="{FF2B5EF4-FFF2-40B4-BE49-F238E27FC236}">
                  <a16:creationId xmlns:a16="http://schemas.microsoft.com/office/drawing/2014/main" id="{98F66F4C-CC4E-4F68-9B7E-BDA86BD23792}"/>
                </a:ext>
              </a:extLst>
            </p:cNvPr>
            <p:cNvSpPr/>
            <p:nvPr/>
          </p:nvSpPr>
          <p:spPr>
            <a:xfrm>
              <a:off x="5444382" y="2240759"/>
              <a:ext cx="962153" cy="710337"/>
            </a:xfrm>
            <a:prstGeom prst="roundRect">
              <a:avLst>
                <a:gd name="adj" fmla="val 14204"/>
              </a:avLst>
            </a:prstGeom>
            <a:noFill/>
            <a:ln w="63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3" name="Rectangle: Rounded Corners 42">
              <a:extLst>
                <a:ext uri="{FF2B5EF4-FFF2-40B4-BE49-F238E27FC236}">
                  <a16:creationId xmlns:a16="http://schemas.microsoft.com/office/drawing/2014/main" id="{D18B306D-AA5E-4BCF-8758-6E7784902436}"/>
                </a:ext>
              </a:extLst>
            </p:cNvPr>
            <p:cNvSpPr/>
            <p:nvPr/>
          </p:nvSpPr>
          <p:spPr>
            <a:xfrm>
              <a:off x="4506161" y="2595927"/>
              <a:ext cx="2838596" cy="1927206"/>
            </a:xfrm>
            <a:prstGeom prst="roundRect">
              <a:avLst>
                <a:gd name="adj" fmla="val 142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49" name="Group 48">
            <a:extLst>
              <a:ext uri="{FF2B5EF4-FFF2-40B4-BE49-F238E27FC236}">
                <a16:creationId xmlns:a16="http://schemas.microsoft.com/office/drawing/2014/main" id="{F93B9AF4-0866-4597-8174-B86D514FF150}"/>
              </a:ext>
            </a:extLst>
          </p:cNvPr>
          <p:cNvGrpSpPr/>
          <p:nvPr/>
        </p:nvGrpSpPr>
        <p:grpSpPr>
          <a:xfrm flipH="1">
            <a:off x="7350230" y="3750732"/>
            <a:ext cx="4841769" cy="3107268"/>
            <a:chOff x="1111250" y="1946275"/>
            <a:chExt cx="3822700" cy="4510087"/>
          </a:xfrm>
        </p:grpSpPr>
        <p:sp>
          <p:nvSpPr>
            <p:cNvPr id="50" name="Freeform 5">
              <a:extLst>
                <a:ext uri="{FF2B5EF4-FFF2-40B4-BE49-F238E27FC236}">
                  <a16:creationId xmlns:a16="http://schemas.microsoft.com/office/drawing/2014/main" id="{A4728687-6628-4F2A-BA5E-FFBEBCC96D19}"/>
                </a:ext>
              </a:extLst>
            </p:cNvPr>
            <p:cNvSpPr>
              <a:spLocks/>
            </p:cNvSpPr>
            <p:nvPr/>
          </p:nvSpPr>
          <p:spPr bwMode="auto">
            <a:xfrm>
              <a:off x="1111250" y="2432050"/>
              <a:ext cx="3822700" cy="4024312"/>
            </a:xfrm>
            <a:custGeom>
              <a:avLst/>
              <a:gdLst>
                <a:gd name="T0" fmla="*/ 2255 w 2408"/>
                <a:gd name="T1" fmla="*/ 286 h 2535"/>
                <a:gd name="T2" fmla="*/ 2132 w 2408"/>
                <a:gd name="T3" fmla="*/ 384 h 2535"/>
                <a:gd name="T4" fmla="*/ 1920 w 2408"/>
                <a:gd name="T5" fmla="*/ 550 h 2535"/>
                <a:gd name="T6" fmla="*/ 1806 w 2408"/>
                <a:gd name="T7" fmla="*/ 823 h 2535"/>
                <a:gd name="T8" fmla="*/ 1471 w 2408"/>
                <a:gd name="T9" fmla="*/ 1196 h 2535"/>
                <a:gd name="T10" fmla="*/ 1020 w 2408"/>
                <a:gd name="T11" fmla="*/ 2535 h 2535"/>
                <a:gd name="T12" fmla="*/ 0 w 2408"/>
                <a:gd name="T13" fmla="*/ 2535 h 2535"/>
                <a:gd name="T14" fmla="*/ 0 w 2408"/>
                <a:gd name="T15" fmla="*/ 636 h 2535"/>
                <a:gd name="T16" fmla="*/ 0 w 2408"/>
                <a:gd name="T17" fmla="*/ 262 h 2535"/>
                <a:gd name="T18" fmla="*/ 2408 w 2408"/>
                <a:gd name="T19" fmla="*/ 0 h 2535"/>
                <a:gd name="T20" fmla="*/ 2255 w 2408"/>
                <a:gd name="T21" fmla="*/ 286 h 2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8" h="2535">
                  <a:moveTo>
                    <a:pt x="2255" y="286"/>
                  </a:moveTo>
                  <a:lnTo>
                    <a:pt x="2132" y="384"/>
                  </a:lnTo>
                  <a:lnTo>
                    <a:pt x="1920" y="550"/>
                  </a:lnTo>
                  <a:lnTo>
                    <a:pt x="1806" y="823"/>
                  </a:lnTo>
                  <a:lnTo>
                    <a:pt x="1471" y="1196"/>
                  </a:lnTo>
                  <a:lnTo>
                    <a:pt x="1020" y="2535"/>
                  </a:lnTo>
                  <a:lnTo>
                    <a:pt x="0" y="2535"/>
                  </a:lnTo>
                  <a:lnTo>
                    <a:pt x="0" y="636"/>
                  </a:lnTo>
                  <a:lnTo>
                    <a:pt x="0" y="262"/>
                  </a:lnTo>
                  <a:lnTo>
                    <a:pt x="2408" y="0"/>
                  </a:lnTo>
                  <a:lnTo>
                    <a:pt x="2255" y="286"/>
                  </a:lnTo>
                  <a:close/>
                </a:path>
              </a:pathLst>
            </a:custGeom>
            <a:solidFill>
              <a:schemeClr val="bg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51" name="Freeform 6">
              <a:extLst>
                <a:ext uri="{FF2B5EF4-FFF2-40B4-BE49-F238E27FC236}">
                  <a16:creationId xmlns:a16="http://schemas.microsoft.com/office/drawing/2014/main" id="{BABA7824-EAE2-4FBC-A1FE-99CB4FA7DCE3}"/>
                </a:ext>
              </a:extLst>
            </p:cNvPr>
            <p:cNvSpPr>
              <a:spLocks/>
            </p:cNvSpPr>
            <p:nvPr/>
          </p:nvSpPr>
          <p:spPr bwMode="auto">
            <a:xfrm>
              <a:off x="1111250" y="1946275"/>
              <a:ext cx="3822700" cy="1114425"/>
            </a:xfrm>
            <a:custGeom>
              <a:avLst/>
              <a:gdLst>
                <a:gd name="T0" fmla="*/ 2408 w 2408"/>
                <a:gd name="T1" fmla="*/ 306 h 702"/>
                <a:gd name="T2" fmla="*/ 1711 w 2408"/>
                <a:gd name="T3" fmla="*/ 453 h 702"/>
                <a:gd name="T4" fmla="*/ 1444 w 2408"/>
                <a:gd name="T5" fmla="*/ 453 h 702"/>
                <a:gd name="T6" fmla="*/ 796 w 2408"/>
                <a:gd name="T7" fmla="*/ 553 h 702"/>
                <a:gd name="T8" fmla="*/ 493 w 2408"/>
                <a:gd name="T9" fmla="*/ 568 h 702"/>
                <a:gd name="T10" fmla="*/ 0 w 2408"/>
                <a:gd name="T11" fmla="*/ 702 h 702"/>
                <a:gd name="T12" fmla="*/ 0 w 2408"/>
                <a:gd name="T13" fmla="*/ 0 h 702"/>
                <a:gd name="T14" fmla="*/ 2352 w 2408"/>
                <a:gd name="T15" fmla="*/ 225 h 702"/>
                <a:gd name="T16" fmla="*/ 2408 w 2408"/>
                <a:gd name="T17" fmla="*/ 306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8" h="702">
                  <a:moveTo>
                    <a:pt x="2408" y="306"/>
                  </a:moveTo>
                  <a:lnTo>
                    <a:pt x="1711" y="453"/>
                  </a:lnTo>
                  <a:lnTo>
                    <a:pt x="1444" y="453"/>
                  </a:lnTo>
                  <a:lnTo>
                    <a:pt x="796" y="553"/>
                  </a:lnTo>
                  <a:lnTo>
                    <a:pt x="493" y="568"/>
                  </a:lnTo>
                  <a:lnTo>
                    <a:pt x="0" y="702"/>
                  </a:lnTo>
                  <a:lnTo>
                    <a:pt x="0" y="0"/>
                  </a:lnTo>
                  <a:lnTo>
                    <a:pt x="2352" y="225"/>
                  </a:lnTo>
                  <a:lnTo>
                    <a:pt x="2408" y="30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52" name="Freeform 7">
              <a:extLst>
                <a:ext uri="{FF2B5EF4-FFF2-40B4-BE49-F238E27FC236}">
                  <a16:creationId xmlns:a16="http://schemas.microsoft.com/office/drawing/2014/main" id="{0307926F-3D1B-4171-97C0-6B913C4AF1DD}"/>
                </a:ext>
              </a:extLst>
            </p:cNvPr>
            <p:cNvSpPr>
              <a:spLocks/>
            </p:cNvSpPr>
            <p:nvPr/>
          </p:nvSpPr>
          <p:spPr bwMode="auto">
            <a:xfrm>
              <a:off x="1643063" y="2824163"/>
              <a:ext cx="731838" cy="3184525"/>
            </a:xfrm>
            <a:custGeom>
              <a:avLst/>
              <a:gdLst>
                <a:gd name="T0" fmla="*/ 0 w 461"/>
                <a:gd name="T1" fmla="*/ 2006 h 2006"/>
                <a:gd name="T2" fmla="*/ 158 w 461"/>
                <a:gd name="T3" fmla="*/ 15 h 2006"/>
                <a:gd name="T4" fmla="*/ 461 w 461"/>
                <a:gd name="T5" fmla="*/ 0 h 2006"/>
                <a:gd name="T6" fmla="*/ 0 w 461"/>
                <a:gd name="T7" fmla="*/ 2006 h 2006"/>
              </a:gdLst>
              <a:ahLst/>
              <a:cxnLst>
                <a:cxn ang="0">
                  <a:pos x="T0" y="T1"/>
                </a:cxn>
                <a:cxn ang="0">
                  <a:pos x="T2" y="T3"/>
                </a:cxn>
                <a:cxn ang="0">
                  <a:pos x="T4" y="T5"/>
                </a:cxn>
                <a:cxn ang="0">
                  <a:pos x="T6" y="T7"/>
                </a:cxn>
              </a:cxnLst>
              <a:rect l="0" t="0" r="r" b="b"/>
              <a:pathLst>
                <a:path w="461" h="2006">
                  <a:moveTo>
                    <a:pt x="0" y="2006"/>
                  </a:moveTo>
                  <a:lnTo>
                    <a:pt x="158" y="15"/>
                  </a:lnTo>
                  <a:lnTo>
                    <a:pt x="461" y="0"/>
                  </a:lnTo>
                  <a:lnTo>
                    <a:pt x="0" y="2006"/>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53" name="Freeform 8">
              <a:extLst>
                <a:ext uri="{FF2B5EF4-FFF2-40B4-BE49-F238E27FC236}">
                  <a16:creationId xmlns:a16="http://schemas.microsoft.com/office/drawing/2014/main" id="{0C69B671-BCBC-4F9C-AA22-490F3D043E8D}"/>
                </a:ext>
              </a:extLst>
            </p:cNvPr>
            <p:cNvSpPr>
              <a:spLocks/>
            </p:cNvSpPr>
            <p:nvPr/>
          </p:nvSpPr>
          <p:spPr bwMode="auto">
            <a:xfrm>
              <a:off x="2963863" y="2665413"/>
              <a:ext cx="863600" cy="2046287"/>
            </a:xfrm>
            <a:custGeom>
              <a:avLst/>
              <a:gdLst>
                <a:gd name="T0" fmla="*/ 0 w 544"/>
                <a:gd name="T1" fmla="*/ 1289 h 1289"/>
                <a:gd name="T2" fmla="*/ 277 w 544"/>
                <a:gd name="T3" fmla="*/ 0 h 1289"/>
                <a:gd name="T4" fmla="*/ 544 w 544"/>
                <a:gd name="T5" fmla="*/ 0 h 1289"/>
                <a:gd name="T6" fmla="*/ 0 w 544"/>
                <a:gd name="T7" fmla="*/ 1289 h 1289"/>
              </a:gdLst>
              <a:ahLst/>
              <a:cxnLst>
                <a:cxn ang="0">
                  <a:pos x="T0" y="T1"/>
                </a:cxn>
                <a:cxn ang="0">
                  <a:pos x="T2" y="T3"/>
                </a:cxn>
                <a:cxn ang="0">
                  <a:pos x="T4" y="T5"/>
                </a:cxn>
                <a:cxn ang="0">
                  <a:pos x="T6" y="T7"/>
                </a:cxn>
              </a:cxnLst>
              <a:rect l="0" t="0" r="r" b="b"/>
              <a:pathLst>
                <a:path w="544" h="1289">
                  <a:moveTo>
                    <a:pt x="0" y="1289"/>
                  </a:moveTo>
                  <a:lnTo>
                    <a:pt x="277" y="0"/>
                  </a:lnTo>
                  <a:lnTo>
                    <a:pt x="544" y="0"/>
                  </a:lnTo>
                  <a:lnTo>
                    <a:pt x="0" y="1289"/>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grpSp>
      <p:sp>
        <p:nvSpPr>
          <p:cNvPr id="26" name="TextBox 25">
            <a:extLst>
              <a:ext uri="{FF2B5EF4-FFF2-40B4-BE49-F238E27FC236}">
                <a16:creationId xmlns:a16="http://schemas.microsoft.com/office/drawing/2014/main" id="{FAFC57C1-2422-430F-9641-A0492381AB94}"/>
              </a:ext>
            </a:extLst>
          </p:cNvPr>
          <p:cNvSpPr txBox="1"/>
          <p:nvPr/>
        </p:nvSpPr>
        <p:spPr>
          <a:xfrm>
            <a:off x="1511231" y="1580559"/>
            <a:ext cx="2588265" cy="400110"/>
          </a:xfrm>
          <a:prstGeom prst="rect">
            <a:avLst/>
          </a:prstGeom>
          <a:noFill/>
        </p:spPr>
        <p:txBody>
          <a:bodyPr wrap="square" rtlCol="0">
            <a:spAutoFit/>
          </a:bodyPr>
          <a:lstStyle/>
          <a:p>
            <a:pPr lvl="0" algn="r">
              <a:defRPr/>
            </a:pPr>
            <a:r>
              <a:rPr lang="ar-SA" sz="2000" dirty="0"/>
              <a:t>حب </a:t>
            </a:r>
            <a:r>
              <a:rPr lang="ar-SA" sz="2000" dirty="0" smtClean="0"/>
              <a:t>ال</a:t>
            </a:r>
            <a:r>
              <a:rPr lang="ar-JO" sz="2000" dirty="0" smtClean="0"/>
              <a:t>ا</a:t>
            </a:r>
            <a:r>
              <a:rPr lang="ar-SA" sz="2000" dirty="0" err="1" smtClean="0"/>
              <a:t>ستطلاع</a:t>
            </a:r>
            <a:endParaRPr kumimoji="0" lang="en-GB" sz="20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7" name="TextBox 26">
            <a:extLst>
              <a:ext uri="{FF2B5EF4-FFF2-40B4-BE49-F238E27FC236}">
                <a16:creationId xmlns:a16="http://schemas.microsoft.com/office/drawing/2014/main" id="{48ACEB28-9D09-49AD-8F61-206F020D8134}"/>
              </a:ext>
            </a:extLst>
          </p:cNvPr>
          <p:cNvSpPr txBox="1"/>
          <p:nvPr/>
        </p:nvSpPr>
        <p:spPr>
          <a:xfrm>
            <a:off x="1511231" y="2463222"/>
            <a:ext cx="2588265" cy="646331"/>
          </a:xfrm>
          <a:prstGeom prst="rect">
            <a:avLst/>
          </a:prstGeom>
          <a:noFill/>
        </p:spPr>
        <p:txBody>
          <a:bodyPr wrap="square" rtlCol="0">
            <a:spAutoFit/>
          </a:bodyPr>
          <a:lstStyle/>
          <a:p>
            <a:pPr lvl="0" algn="r" rtl="1"/>
            <a:r>
              <a:rPr lang="ar-SA" dirty="0"/>
              <a:t>جمع البيانات بكل مصداقية وعدم الإكثار من الاقتباس. </a:t>
            </a:r>
            <a:endParaRPr lang="en-US" dirty="0"/>
          </a:p>
        </p:txBody>
      </p:sp>
      <p:sp>
        <p:nvSpPr>
          <p:cNvPr id="29" name="Oval 28">
            <a:extLst>
              <a:ext uri="{FF2B5EF4-FFF2-40B4-BE49-F238E27FC236}">
                <a16:creationId xmlns:a16="http://schemas.microsoft.com/office/drawing/2014/main" id="{A055F80E-D8B6-4FF1-918B-6B925A28C601}"/>
              </a:ext>
            </a:extLst>
          </p:cNvPr>
          <p:cNvSpPr/>
          <p:nvPr/>
        </p:nvSpPr>
        <p:spPr>
          <a:xfrm>
            <a:off x="703048" y="1665503"/>
            <a:ext cx="506366" cy="5063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1</a:t>
            </a:r>
          </a:p>
        </p:txBody>
      </p:sp>
      <p:sp>
        <p:nvSpPr>
          <p:cNvPr id="30" name="Oval 29">
            <a:extLst>
              <a:ext uri="{FF2B5EF4-FFF2-40B4-BE49-F238E27FC236}">
                <a16:creationId xmlns:a16="http://schemas.microsoft.com/office/drawing/2014/main" id="{F63D5998-7724-49BB-8858-F2C2D99C9CE1}"/>
              </a:ext>
            </a:extLst>
          </p:cNvPr>
          <p:cNvSpPr/>
          <p:nvPr/>
        </p:nvSpPr>
        <p:spPr>
          <a:xfrm>
            <a:off x="703048" y="2478316"/>
            <a:ext cx="506366" cy="5063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2</a:t>
            </a:r>
          </a:p>
        </p:txBody>
      </p:sp>
      <p:sp>
        <p:nvSpPr>
          <p:cNvPr id="31" name="Oval 30">
            <a:extLst>
              <a:ext uri="{FF2B5EF4-FFF2-40B4-BE49-F238E27FC236}">
                <a16:creationId xmlns:a16="http://schemas.microsoft.com/office/drawing/2014/main" id="{310C92C6-14DB-4BAE-9A8E-C125E736A2EE}"/>
              </a:ext>
            </a:extLst>
          </p:cNvPr>
          <p:cNvSpPr/>
          <p:nvPr/>
        </p:nvSpPr>
        <p:spPr>
          <a:xfrm>
            <a:off x="8069800" y="1380133"/>
            <a:ext cx="506366" cy="5063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3</a:t>
            </a:r>
          </a:p>
        </p:txBody>
      </p:sp>
      <p:sp>
        <p:nvSpPr>
          <p:cNvPr id="33" name="Oval 32">
            <a:extLst>
              <a:ext uri="{FF2B5EF4-FFF2-40B4-BE49-F238E27FC236}">
                <a16:creationId xmlns:a16="http://schemas.microsoft.com/office/drawing/2014/main" id="{5BE857F5-C025-4745-AD2B-31B1C9D79E3A}"/>
              </a:ext>
            </a:extLst>
          </p:cNvPr>
          <p:cNvSpPr/>
          <p:nvPr/>
        </p:nvSpPr>
        <p:spPr>
          <a:xfrm>
            <a:off x="8069800" y="2237079"/>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FFFF"/>
                </a:solidFill>
                <a:effectLst/>
                <a:uLnTx/>
                <a:uFillTx/>
                <a:latin typeface="Calibri" panose="020F0502020204030204"/>
                <a:ea typeface="+mn-ea"/>
                <a:cs typeface="+mn-cs"/>
              </a:rPr>
              <a:t>4</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B1FC35F5-AC25-4142-959E-0076B74DBA52}"/>
              </a:ext>
            </a:extLst>
          </p:cNvPr>
          <p:cNvSpPr txBox="1"/>
          <p:nvPr/>
        </p:nvSpPr>
        <p:spPr>
          <a:xfrm>
            <a:off x="8837615" y="1387516"/>
            <a:ext cx="2588265" cy="877163"/>
          </a:xfrm>
          <a:prstGeom prst="rect">
            <a:avLst/>
          </a:prstGeom>
          <a:noFill/>
        </p:spPr>
        <p:txBody>
          <a:bodyPr wrap="square" rtlCol="0">
            <a:spAutoFit/>
          </a:bodyPr>
          <a:lstStyle/>
          <a:p>
            <a:pPr algn="r">
              <a:defRPr/>
            </a:pPr>
            <a:r>
              <a:rPr lang="ar-SA" dirty="0"/>
              <a:t>التحلي بالصبر والثبات وتحمل المصاعب. </a:t>
            </a:r>
            <a:endParaRPr lang="en-US" dirty="0"/>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mn-cs"/>
              </a:rPr>
              <a:t>. </a:t>
            </a:r>
            <a:endParaRPr kumimoji="0" lang="en-GB" sz="15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5" name="TextBox 34">
            <a:extLst>
              <a:ext uri="{FF2B5EF4-FFF2-40B4-BE49-F238E27FC236}">
                <a16:creationId xmlns:a16="http://schemas.microsoft.com/office/drawing/2014/main" id="{589110A5-092F-4AFE-9608-9B8B35E270BE}"/>
              </a:ext>
            </a:extLst>
          </p:cNvPr>
          <p:cNvSpPr txBox="1"/>
          <p:nvPr/>
        </p:nvSpPr>
        <p:spPr>
          <a:xfrm>
            <a:off x="8924019" y="2264679"/>
            <a:ext cx="2588265" cy="369332"/>
          </a:xfrm>
          <a:prstGeom prst="rect">
            <a:avLst/>
          </a:prstGeom>
          <a:noFill/>
        </p:spPr>
        <p:txBody>
          <a:bodyPr wrap="square" rtlCol="0">
            <a:spAutoFit/>
          </a:bodyPr>
          <a:lstStyle/>
          <a:p>
            <a:pPr lvl="0" algn="r" rtl="1"/>
            <a:r>
              <a:rPr lang="ar-SA" dirty="0"/>
              <a:t>الموضوعية والتجرد العلمي</a:t>
            </a:r>
            <a:endParaRPr lang="en-US" dirty="0"/>
          </a:p>
        </p:txBody>
      </p:sp>
      <p:grpSp>
        <p:nvGrpSpPr>
          <p:cNvPr id="28" name="Group 27">
            <a:extLst>
              <a:ext uri="{FF2B5EF4-FFF2-40B4-BE49-F238E27FC236}">
                <a16:creationId xmlns:a16="http://schemas.microsoft.com/office/drawing/2014/main" id="{E638292C-6939-45CB-9F19-0E9ADFF1E283}"/>
              </a:ext>
            </a:extLst>
          </p:cNvPr>
          <p:cNvGrpSpPr/>
          <p:nvPr/>
        </p:nvGrpSpPr>
        <p:grpSpPr>
          <a:xfrm>
            <a:off x="2" y="3750732"/>
            <a:ext cx="4841769" cy="3107268"/>
            <a:chOff x="1111250" y="1946275"/>
            <a:chExt cx="3822700" cy="4510087"/>
          </a:xfrm>
        </p:grpSpPr>
        <p:sp>
          <p:nvSpPr>
            <p:cNvPr id="32" name="Freeform 5">
              <a:extLst>
                <a:ext uri="{FF2B5EF4-FFF2-40B4-BE49-F238E27FC236}">
                  <a16:creationId xmlns:a16="http://schemas.microsoft.com/office/drawing/2014/main" id="{90962C4B-C7BF-4612-A688-016ECC23D77F}"/>
                </a:ext>
              </a:extLst>
            </p:cNvPr>
            <p:cNvSpPr>
              <a:spLocks/>
            </p:cNvSpPr>
            <p:nvPr/>
          </p:nvSpPr>
          <p:spPr bwMode="auto">
            <a:xfrm>
              <a:off x="1111250" y="2432050"/>
              <a:ext cx="3822700" cy="4024312"/>
            </a:xfrm>
            <a:custGeom>
              <a:avLst/>
              <a:gdLst>
                <a:gd name="T0" fmla="*/ 2255 w 2408"/>
                <a:gd name="T1" fmla="*/ 286 h 2535"/>
                <a:gd name="T2" fmla="*/ 2132 w 2408"/>
                <a:gd name="T3" fmla="*/ 384 h 2535"/>
                <a:gd name="T4" fmla="*/ 1920 w 2408"/>
                <a:gd name="T5" fmla="*/ 550 h 2535"/>
                <a:gd name="T6" fmla="*/ 1806 w 2408"/>
                <a:gd name="T7" fmla="*/ 823 h 2535"/>
                <a:gd name="T8" fmla="*/ 1471 w 2408"/>
                <a:gd name="T9" fmla="*/ 1196 h 2535"/>
                <a:gd name="T10" fmla="*/ 1020 w 2408"/>
                <a:gd name="T11" fmla="*/ 2535 h 2535"/>
                <a:gd name="T12" fmla="*/ 0 w 2408"/>
                <a:gd name="T13" fmla="*/ 2535 h 2535"/>
                <a:gd name="T14" fmla="*/ 0 w 2408"/>
                <a:gd name="T15" fmla="*/ 636 h 2535"/>
                <a:gd name="T16" fmla="*/ 0 w 2408"/>
                <a:gd name="T17" fmla="*/ 262 h 2535"/>
                <a:gd name="T18" fmla="*/ 2408 w 2408"/>
                <a:gd name="T19" fmla="*/ 0 h 2535"/>
                <a:gd name="T20" fmla="*/ 2255 w 2408"/>
                <a:gd name="T21" fmla="*/ 286 h 2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8" h="2535">
                  <a:moveTo>
                    <a:pt x="2255" y="286"/>
                  </a:moveTo>
                  <a:lnTo>
                    <a:pt x="2132" y="384"/>
                  </a:lnTo>
                  <a:lnTo>
                    <a:pt x="1920" y="550"/>
                  </a:lnTo>
                  <a:lnTo>
                    <a:pt x="1806" y="823"/>
                  </a:lnTo>
                  <a:lnTo>
                    <a:pt x="1471" y="1196"/>
                  </a:lnTo>
                  <a:lnTo>
                    <a:pt x="1020" y="2535"/>
                  </a:lnTo>
                  <a:lnTo>
                    <a:pt x="0" y="2535"/>
                  </a:lnTo>
                  <a:lnTo>
                    <a:pt x="0" y="636"/>
                  </a:lnTo>
                  <a:lnTo>
                    <a:pt x="0" y="262"/>
                  </a:lnTo>
                  <a:lnTo>
                    <a:pt x="2408" y="0"/>
                  </a:lnTo>
                  <a:lnTo>
                    <a:pt x="2255" y="286"/>
                  </a:lnTo>
                  <a:close/>
                </a:path>
              </a:pathLst>
            </a:custGeom>
            <a:solidFill>
              <a:schemeClr val="bg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36" name="Freeform 6">
              <a:extLst>
                <a:ext uri="{FF2B5EF4-FFF2-40B4-BE49-F238E27FC236}">
                  <a16:creationId xmlns:a16="http://schemas.microsoft.com/office/drawing/2014/main" id="{F8045B8C-6935-4EE1-BDF7-F8C71DAD7CAA}"/>
                </a:ext>
              </a:extLst>
            </p:cNvPr>
            <p:cNvSpPr>
              <a:spLocks/>
            </p:cNvSpPr>
            <p:nvPr/>
          </p:nvSpPr>
          <p:spPr bwMode="auto">
            <a:xfrm>
              <a:off x="1111250" y="1946275"/>
              <a:ext cx="3822700" cy="1114425"/>
            </a:xfrm>
            <a:custGeom>
              <a:avLst/>
              <a:gdLst>
                <a:gd name="T0" fmla="*/ 2408 w 2408"/>
                <a:gd name="T1" fmla="*/ 306 h 702"/>
                <a:gd name="T2" fmla="*/ 1711 w 2408"/>
                <a:gd name="T3" fmla="*/ 453 h 702"/>
                <a:gd name="T4" fmla="*/ 1444 w 2408"/>
                <a:gd name="T5" fmla="*/ 453 h 702"/>
                <a:gd name="T6" fmla="*/ 796 w 2408"/>
                <a:gd name="T7" fmla="*/ 553 h 702"/>
                <a:gd name="T8" fmla="*/ 493 w 2408"/>
                <a:gd name="T9" fmla="*/ 568 h 702"/>
                <a:gd name="T10" fmla="*/ 0 w 2408"/>
                <a:gd name="T11" fmla="*/ 702 h 702"/>
                <a:gd name="T12" fmla="*/ 0 w 2408"/>
                <a:gd name="T13" fmla="*/ 0 h 702"/>
                <a:gd name="T14" fmla="*/ 2352 w 2408"/>
                <a:gd name="T15" fmla="*/ 225 h 702"/>
                <a:gd name="T16" fmla="*/ 2408 w 2408"/>
                <a:gd name="T17" fmla="*/ 306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8" h="702">
                  <a:moveTo>
                    <a:pt x="2408" y="306"/>
                  </a:moveTo>
                  <a:lnTo>
                    <a:pt x="1711" y="453"/>
                  </a:lnTo>
                  <a:lnTo>
                    <a:pt x="1444" y="453"/>
                  </a:lnTo>
                  <a:lnTo>
                    <a:pt x="796" y="553"/>
                  </a:lnTo>
                  <a:lnTo>
                    <a:pt x="493" y="568"/>
                  </a:lnTo>
                  <a:lnTo>
                    <a:pt x="0" y="702"/>
                  </a:lnTo>
                  <a:lnTo>
                    <a:pt x="0" y="0"/>
                  </a:lnTo>
                  <a:lnTo>
                    <a:pt x="2352" y="225"/>
                  </a:lnTo>
                  <a:lnTo>
                    <a:pt x="2408" y="30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37" name="Freeform 7">
              <a:extLst>
                <a:ext uri="{FF2B5EF4-FFF2-40B4-BE49-F238E27FC236}">
                  <a16:creationId xmlns:a16="http://schemas.microsoft.com/office/drawing/2014/main" id="{C05F5402-62E9-4908-AF13-22F7675D1F30}"/>
                </a:ext>
              </a:extLst>
            </p:cNvPr>
            <p:cNvSpPr>
              <a:spLocks/>
            </p:cNvSpPr>
            <p:nvPr/>
          </p:nvSpPr>
          <p:spPr bwMode="auto">
            <a:xfrm>
              <a:off x="1643063" y="2824163"/>
              <a:ext cx="731838" cy="3184525"/>
            </a:xfrm>
            <a:custGeom>
              <a:avLst/>
              <a:gdLst>
                <a:gd name="T0" fmla="*/ 0 w 461"/>
                <a:gd name="T1" fmla="*/ 2006 h 2006"/>
                <a:gd name="T2" fmla="*/ 158 w 461"/>
                <a:gd name="T3" fmla="*/ 15 h 2006"/>
                <a:gd name="T4" fmla="*/ 461 w 461"/>
                <a:gd name="T5" fmla="*/ 0 h 2006"/>
                <a:gd name="T6" fmla="*/ 0 w 461"/>
                <a:gd name="T7" fmla="*/ 2006 h 2006"/>
              </a:gdLst>
              <a:ahLst/>
              <a:cxnLst>
                <a:cxn ang="0">
                  <a:pos x="T0" y="T1"/>
                </a:cxn>
                <a:cxn ang="0">
                  <a:pos x="T2" y="T3"/>
                </a:cxn>
                <a:cxn ang="0">
                  <a:pos x="T4" y="T5"/>
                </a:cxn>
                <a:cxn ang="0">
                  <a:pos x="T6" y="T7"/>
                </a:cxn>
              </a:cxnLst>
              <a:rect l="0" t="0" r="r" b="b"/>
              <a:pathLst>
                <a:path w="461" h="2006">
                  <a:moveTo>
                    <a:pt x="0" y="2006"/>
                  </a:moveTo>
                  <a:lnTo>
                    <a:pt x="158" y="15"/>
                  </a:lnTo>
                  <a:lnTo>
                    <a:pt x="461" y="0"/>
                  </a:lnTo>
                  <a:lnTo>
                    <a:pt x="0" y="2006"/>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38" name="Freeform 8">
              <a:extLst>
                <a:ext uri="{FF2B5EF4-FFF2-40B4-BE49-F238E27FC236}">
                  <a16:creationId xmlns:a16="http://schemas.microsoft.com/office/drawing/2014/main" id="{FA8CEBC9-41D2-481C-803F-9917335AA3E4}"/>
                </a:ext>
              </a:extLst>
            </p:cNvPr>
            <p:cNvSpPr>
              <a:spLocks/>
            </p:cNvSpPr>
            <p:nvPr/>
          </p:nvSpPr>
          <p:spPr bwMode="auto">
            <a:xfrm>
              <a:off x="2963863" y="2665413"/>
              <a:ext cx="863600" cy="2046287"/>
            </a:xfrm>
            <a:custGeom>
              <a:avLst/>
              <a:gdLst>
                <a:gd name="T0" fmla="*/ 0 w 544"/>
                <a:gd name="T1" fmla="*/ 1289 h 1289"/>
                <a:gd name="T2" fmla="*/ 277 w 544"/>
                <a:gd name="T3" fmla="*/ 0 h 1289"/>
                <a:gd name="T4" fmla="*/ 544 w 544"/>
                <a:gd name="T5" fmla="*/ 0 h 1289"/>
                <a:gd name="T6" fmla="*/ 0 w 544"/>
                <a:gd name="T7" fmla="*/ 1289 h 1289"/>
              </a:gdLst>
              <a:ahLst/>
              <a:cxnLst>
                <a:cxn ang="0">
                  <a:pos x="T0" y="T1"/>
                </a:cxn>
                <a:cxn ang="0">
                  <a:pos x="T2" y="T3"/>
                </a:cxn>
                <a:cxn ang="0">
                  <a:pos x="T4" y="T5"/>
                </a:cxn>
                <a:cxn ang="0">
                  <a:pos x="T6" y="T7"/>
                </a:cxn>
              </a:cxnLst>
              <a:rect l="0" t="0" r="r" b="b"/>
              <a:pathLst>
                <a:path w="544" h="1289">
                  <a:moveTo>
                    <a:pt x="0" y="1289"/>
                  </a:moveTo>
                  <a:lnTo>
                    <a:pt x="277" y="0"/>
                  </a:lnTo>
                  <a:lnTo>
                    <a:pt x="544" y="0"/>
                  </a:lnTo>
                  <a:lnTo>
                    <a:pt x="0" y="1289"/>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grpSp>
      <p:sp>
        <p:nvSpPr>
          <p:cNvPr id="40" name="Freeform: Shape 39">
            <a:extLst>
              <a:ext uri="{FF2B5EF4-FFF2-40B4-BE49-F238E27FC236}">
                <a16:creationId xmlns:a16="http://schemas.microsoft.com/office/drawing/2014/main" id="{EA500979-7EC5-4F71-9F59-7E7FD1A4C4E7}"/>
              </a:ext>
            </a:extLst>
          </p:cNvPr>
          <p:cNvSpPr/>
          <p:nvPr/>
        </p:nvSpPr>
        <p:spPr>
          <a:xfrm rot="10800000">
            <a:off x="4114799" y="3658227"/>
            <a:ext cx="3840945" cy="131180"/>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 name="Rectangle: Rounded Corners 1">
            <a:extLst>
              <a:ext uri="{FF2B5EF4-FFF2-40B4-BE49-F238E27FC236}">
                <a16:creationId xmlns:a16="http://schemas.microsoft.com/office/drawing/2014/main" id="{2BFDA43C-59AB-444B-950D-5C66AEA2471E}"/>
              </a:ext>
            </a:extLst>
          </p:cNvPr>
          <p:cNvSpPr/>
          <p:nvPr/>
        </p:nvSpPr>
        <p:spPr>
          <a:xfrm>
            <a:off x="3959755" y="3514751"/>
            <a:ext cx="169333" cy="558800"/>
          </a:xfrm>
          <a:prstGeom prst="roundRect">
            <a:avLst>
              <a:gd name="adj" fmla="val 35417"/>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9" name="Rectangle: Rounded Corners 38">
            <a:extLst>
              <a:ext uri="{FF2B5EF4-FFF2-40B4-BE49-F238E27FC236}">
                <a16:creationId xmlns:a16="http://schemas.microsoft.com/office/drawing/2014/main" id="{48C09036-90AC-4E21-AD63-56D8DB004746}"/>
              </a:ext>
            </a:extLst>
          </p:cNvPr>
          <p:cNvSpPr/>
          <p:nvPr/>
        </p:nvSpPr>
        <p:spPr>
          <a:xfrm>
            <a:off x="7917075" y="3514751"/>
            <a:ext cx="169333" cy="558800"/>
          </a:xfrm>
          <a:prstGeom prst="roundRect">
            <a:avLst>
              <a:gd name="adj" fmla="val 35417"/>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5" name="Group 4">
            <a:extLst>
              <a:ext uri="{FF2B5EF4-FFF2-40B4-BE49-F238E27FC236}">
                <a16:creationId xmlns:a16="http://schemas.microsoft.com/office/drawing/2014/main" id="{49000D9B-A576-4BEE-9918-13C07B4AA75E}"/>
              </a:ext>
            </a:extLst>
          </p:cNvPr>
          <p:cNvGrpSpPr/>
          <p:nvPr/>
        </p:nvGrpSpPr>
        <p:grpSpPr>
          <a:xfrm>
            <a:off x="4861303" y="895141"/>
            <a:ext cx="2241910" cy="2865134"/>
            <a:chOff x="4521578" y="640110"/>
            <a:chExt cx="2241910" cy="2865134"/>
          </a:xfrm>
          <a:solidFill>
            <a:schemeClr val="tx1"/>
          </a:solidFill>
        </p:grpSpPr>
        <p:sp>
          <p:nvSpPr>
            <p:cNvPr id="62" name="Oval 9">
              <a:extLst>
                <a:ext uri="{FF2B5EF4-FFF2-40B4-BE49-F238E27FC236}">
                  <a16:creationId xmlns:a16="http://schemas.microsoft.com/office/drawing/2014/main" id="{59FE3737-DA59-42B0-85E7-64C7E2500C01}"/>
                </a:ext>
              </a:extLst>
            </p:cNvPr>
            <p:cNvSpPr>
              <a:spLocks noChangeArrowheads="1"/>
            </p:cNvSpPr>
            <p:nvPr/>
          </p:nvSpPr>
          <p:spPr bwMode="auto">
            <a:xfrm>
              <a:off x="5456921" y="640110"/>
              <a:ext cx="521189" cy="51988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3" name="Oval 10">
              <a:extLst>
                <a:ext uri="{FF2B5EF4-FFF2-40B4-BE49-F238E27FC236}">
                  <a16:creationId xmlns:a16="http://schemas.microsoft.com/office/drawing/2014/main" id="{8953D367-0E50-4442-A64B-3A5D048BA550}"/>
                </a:ext>
              </a:extLst>
            </p:cNvPr>
            <p:cNvSpPr>
              <a:spLocks noChangeArrowheads="1"/>
            </p:cNvSpPr>
            <p:nvPr/>
          </p:nvSpPr>
          <p:spPr bwMode="auto">
            <a:xfrm>
              <a:off x="5443963" y="1203801"/>
              <a:ext cx="465039" cy="46316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4" name="Freeform 11">
              <a:extLst>
                <a:ext uri="{FF2B5EF4-FFF2-40B4-BE49-F238E27FC236}">
                  <a16:creationId xmlns:a16="http://schemas.microsoft.com/office/drawing/2014/main" id="{17340192-3EFD-4B45-898E-4D9682BC676F}"/>
                </a:ext>
              </a:extLst>
            </p:cNvPr>
            <p:cNvSpPr>
              <a:spLocks/>
            </p:cNvSpPr>
            <p:nvPr/>
          </p:nvSpPr>
          <p:spPr bwMode="auto">
            <a:xfrm>
              <a:off x="5443963" y="1276328"/>
              <a:ext cx="465039" cy="1096506"/>
            </a:xfrm>
            <a:custGeom>
              <a:avLst/>
              <a:gdLst>
                <a:gd name="T0" fmla="*/ 473 w 730"/>
                <a:gd name="T1" fmla="*/ 1730 h 1730"/>
                <a:gd name="T2" fmla="*/ 257 w 730"/>
                <a:gd name="T3" fmla="*/ 1730 h 1730"/>
                <a:gd name="T4" fmla="*/ 0 w 730"/>
                <a:gd name="T5" fmla="*/ 1473 h 1730"/>
                <a:gd name="T6" fmla="*/ 0 w 730"/>
                <a:gd name="T7" fmla="*/ 257 h 1730"/>
                <a:gd name="T8" fmla="*/ 257 w 730"/>
                <a:gd name="T9" fmla="*/ 0 h 1730"/>
                <a:gd name="T10" fmla="*/ 473 w 730"/>
                <a:gd name="T11" fmla="*/ 0 h 1730"/>
                <a:gd name="T12" fmla="*/ 730 w 730"/>
                <a:gd name="T13" fmla="*/ 257 h 1730"/>
                <a:gd name="T14" fmla="*/ 730 w 730"/>
                <a:gd name="T15" fmla="*/ 1473 h 1730"/>
                <a:gd name="T16" fmla="*/ 473 w 730"/>
                <a:gd name="T17" fmla="*/ 1730 h 1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0" h="1730">
                  <a:moveTo>
                    <a:pt x="473" y="1730"/>
                  </a:moveTo>
                  <a:cubicBezTo>
                    <a:pt x="257" y="1730"/>
                    <a:pt x="257" y="1730"/>
                    <a:pt x="257" y="1730"/>
                  </a:cubicBezTo>
                  <a:cubicBezTo>
                    <a:pt x="116" y="1730"/>
                    <a:pt x="0" y="1614"/>
                    <a:pt x="0" y="1473"/>
                  </a:cubicBezTo>
                  <a:cubicBezTo>
                    <a:pt x="0" y="257"/>
                    <a:pt x="0" y="257"/>
                    <a:pt x="0" y="257"/>
                  </a:cubicBezTo>
                  <a:cubicBezTo>
                    <a:pt x="0" y="116"/>
                    <a:pt x="116" y="0"/>
                    <a:pt x="257" y="0"/>
                  </a:cubicBezTo>
                  <a:cubicBezTo>
                    <a:pt x="473" y="0"/>
                    <a:pt x="473" y="0"/>
                    <a:pt x="473" y="0"/>
                  </a:cubicBezTo>
                  <a:cubicBezTo>
                    <a:pt x="615" y="0"/>
                    <a:pt x="730" y="116"/>
                    <a:pt x="730" y="257"/>
                  </a:cubicBezTo>
                  <a:cubicBezTo>
                    <a:pt x="730" y="1473"/>
                    <a:pt x="730" y="1473"/>
                    <a:pt x="730" y="1473"/>
                  </a:cubicBezTo>
                  <a:cubicBezTo>
                    <a:pt x="730" y="1614"/>
                    <a:pt x="615" y="1730"/>
                    <a:pt x="473" y="17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6" name="Freeform 13">
              <a:extLst>
                <a:ext uri="{FF2B5EF4-FFF2-40B4-BE49-F238E27FC236}">
                  <a16:creationId xmlns:a16="http://schemas.microsoft.com/office/drawing/2014/main" id="{26854ECF-34BB-40F8-BA3D-EB340DAEDE36}"/>
                </a:ext>
              </a:extLst>
            </p:cNvPr>
            <p:cNvSpPr>
              <a:spLocks/>
            </p:cNvSpPr>
            <p:nvPr/>
          </p:nvSpPr>
          <p:spPr bwMode="auto">
            <a:xfrm rot="21097900">
              <a:off x="5689644" y="2067695"/>
              <a:ext cx="404569" cy="683611"/>
            </a:xfrm>
            <a:custGeom>
              <a:avLst/>
              <a:gdLst>
                <a:gd name="T0" fmla="*/ 475 w 637"/>
                <a:gd name="T1" fmla="*/ 1047 h 1079"/>
                <a:gd name="T2" fmla="*/ 475 w 637"/>
                <a:gd name="T3" fmla="*/ 1047 h 1079"/>
                <a:gd name="T4" fmla="*/ 228 w 637"/>
                <a:gd name="T5" fmla="*/ 917 h 1079"/>
                <a:gd name="T6" fmla="*/ 32 w 637"/>
                <a:gd name="T7" fmla="*/ 278 h 1079"/>
                <a:gd name="T8" fmla="*/ 162 w 637"/>
                <a:gd name="T9" fmla="*/ 32 h 1079"/>
                <a:gd name="T10" fmla="*/ 162 w 637"/>
                <a:gd name="T11" fmla="*/ 32 h 1079"/>
                <a:gd name="T12" fmla="*/ 408 w 637"/>
                <a:gd name="T13" fmla="*/ 162 h 1079"/>
                <a:gd name="T14" fmla="*/ 605 w 637"/>
                <a:gd name="T15" fmla="*/ 801 h 1079"/>
                <a:gd name="T16" fmla="*/ 475 w 637"/>
                <a:gd name="T17" fmla="*/ 1047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7" h="1079">
                  <a:moveTo>
                    <a:pt x="475" y="1047"/>
                  </a:moveTo>
                  <a:cubicBezTo>
                    <a:pt x="475" y="1047"/>
                    <a:pt x="475" y="1047"/>
                    <a:pt x="475" y="1047"/>
                  </a:cubicBezTo>
                  <a:cubicBezTo>
                    <a:pt x="371" y="1079"/>
                    <a:pt x="260" y="1020"/>
                    <a:pt x="228" y="917"/>
                  </a:cubicBezTo>
                  <a:cubicBezTo>
                    <a:pt x="32" y="278"/>
                    <a:pt x="32" y="278"/>
                    <a:pt x="32" y="278"/>
                  </a:cubicBezTo>
                  <a:cubicBezTo>
                    <a:pt x="0" y="174"/>
                    <a:pt x="58" y="64"/>
                    <a:pt x="162" y="32"/>
                  </a:cubicBezTo>
                  <a:cubicBezTo>
                    <a:pt x="162" y="32"/>
                    <a:pt x="162" y="32"/>
                    <a:pt x="162" y="32"/>
                  </a:cubicBezTo>
                  <a:cubicBezTo>
                    <a:pt x="265" y="0"/>
                    <a:pt x="376" y="58"/>
                    <a:pt x="408" y="162"/>
                  </a:cubicBezTo>
                  <a:cubicBezTo>
                    <a:pt x="605" y="801"/>
                    <a:pt x="605" y="801"/>
                    <a:pt x="605" y="801"/>
                  </a:cubicBezTo>
                  <a:cubicBezTo>
                    <a:pt x="637" y="904"/>
                    <a:pt x="578" y="1015"/>
                    <a:pt x="475" y="10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7" name="Freeform 14">
              <a:extLst>
                <a:ext uri="{FF2B5EF4-FFF2-40B4-BE49-F238E27FC236}">
                  <a16:creationId xmlns:a16="http://schemas.microsoft.com/office/drawing/2014/main" id="{43D123BA-DBC0-47B9-AD05-935D158987BB}"/>
                </a:ext>
              </a:extLst>
            </p:cNvPr>
            <p:cNvSpPr>
              <a:spLocks/>
            </p:cNvSpPr>
            <p:nvPr/>
          </p:nvSpPr>
          <p:spPr bwMode="auto">
            <a:xfrm>
              <a:off x="5841333" y="2507815"/>
              <a:ext cx="273553" cy="997411"/>
            </a:xfrm>
            <a:custGeom>
              <a:avLst/>
              <a:gdLst>
                <a:gd name="T0" fmla="*/ 191 w 430"/>
                <a:gd name="T1" fmla="*/ 1571 h 1574"/>
                <a:gd name="T2" fmla="*/ 191 w 430"/>
                <a:gd name="T3" fmla="*/ 1571 h 1574"/>
                <a:gd name="T4" fmla="*/ 3 w 430"/>
                <a:gd name="T5" fmla="*/ 1371 h 1574"/>
                <a:gd name="T6" fmla="*/ 38 w 430"/>
                <a:gd name="T7" fmla="*/ 191 h 1574"/>
                <a:gd name="T8" fmla="*/ 238 w 430"/>
                <a:gd name="T9" fmla="*/ 3 h 1574"/>
                <a:gd name="T10" fmla="*/ 238 w 430"/>
                <a:gd name="T11" fmla="*/ 3 h 1574"/>
                <a:gd name="T12" fmla="*/ 427 w 430"/>
                <a:gd name="T13" fmla="*/ 203 h 1574"/>
                <a:gd name="T14" fmla="*/ 391 w 430"/>
                <a:gd name="T15" fmla="*/ 1383 h 1574"/>
                <a:gd name="T16" fmla="*/ 191 w 430"/>
                <a:gd name="T17" fmla="*/ 1571 h 1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0" h="1574">
                  <a:moveTo>
                    <a:pt x="191" y="1571"/>
                  </a:moveTo>
                  <a:cubicBezTo>
                    <a:pt x="191" y="1571"/>
                    <a:pt x="191" y="1571"/>
                    <a:pt x="191" y="1571"/>
                  </a:cubicBezTo>
                  <a:cubicBezTo>
                    <a:pt x="85" y="1568"/>
                    <a:pt x="0" y="1478"/>
                    <a:pt x="3" y="1371"/>
                  </a:cubicBezTo>
                  <a:cubicBezTo>
                    <a:pt x="38" y="191"/>
                    <a:pt x="38" y="191"/>
                    <a:pt x="38" y="191"/>
                  </a:cubicBezTo>
                  <a:cubicBezTo>
                    <a:pt x="42" y="85"/>
                    <a:pt x="132" y="0"/>
                    <a:pt x="238" y="3"/>
                  </a:cubicBezTo>
                  <a:cubicBezTo>
                    <a:pt x="238" y="3"/>
                    <a:pt x="238" y="3"/>
                    <a:pt x="238" y="3"/>
                  </a:cubicBezTo>
                  <a:cubicBezTo>
                    <a:pt x="345" y="6"/>
                    <a:pt x="430" y="96"/>
                    <a:pt x="427" y="203"/>
                  </a:cubicBezTo>
                  <a:cubicBezTo>
                    <a:pt x="391" y="1383"/>
                    <a:pt x="391" y="1383"/>
                    <a:pt x="391" y="1383"/>
                  </a:cubicBezTo>
                  <a:cubicBezTo>
                    <a:pt x="388" y="1489"/>
                    <a:pt x="298" y="1574"/>
                    <a:pt x="191" y="15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68" name="Freeform 15">
              <a:extLst>
                <a:ext uri="{FF2B5EF4-FFF2-40B4-BE49-F238E27FC236}">
                  <a16:creationId xmlns:a16="http://schemas.microsoft.com/office/drawing/2014/main" id="{5B525FF5-61CD-4098-A1DA-BF2C2D63FEC5}"/>
                </a:ext>
              </a:extLst>
            </p:cNvPr>
            <p:cNvSpPr>
              <a:spLocks/>
            </p:cNvSpPr>
            <p:nvPr/>
          </p:nvSpPr>
          <p:spPr bwMode="auto">
            <a:xfrm>
              <a:off x="5456921" y="2082012"/>
              <a:ext cx="250517" cy="717361"/>
            </a:xfrm>
            <a:custGeom>
              <a:avLst/>
              <a:gdLst>
                <a:gd name="T0" fmla="*/ 197 w 394"/>
                <a:gd name="T1" fmla="*/ 1132 h 1132"/>
                <a:gd name="T2" fmla="*/ 197 w 394"/>
                <a:gd name="T3" fmla="*/ 1132 h 1132"/>
                <a:gd name="T4" fmla="*/ 0 w 394"/>
                <a:gd name="T5" fmla="*/ 935 h 1132"/>
                <a:gd name="T6" fmla="*/ 0 w 394"/>
                <a:gd name="T7" fmla="*/ 197 h 1132"/>
                <a:gd name="T8" fmla="*/ 197 w 394"/>
                <a:gd name="T9" fmla="*/ 0 h 1132"/>
                <a:gd name="T10" fmla="*/ 197 w 394"/>
                <a:gd name="T11" fmla="*/ 0 h 1132"/>
                <a:gd name="T12" fmla="*/ 394 w 394"/>
                <a:gd name="T13" fmla="*/ 197 h 1132"/>
                <a:gd name="T14" fmla="*/ 394 w 394"/>
                <a:gd name="T15" fmla="*/ 935 h 1132"/>
                <a:gd name="T16" fmla="*/ 197 w 394"/>
                <a:gd name="T17" fmla="*/ 1132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132">
                  <a:moveTo>
                    <a:pt x="197" y="1132"/>
                  </a:moveTo>
                  <a:cubicBezTo>
                    <a:pt x="197" y="1132"/>
                    <a:pt x="197" y="1132"/>
                    <a:pt x="197" y="1132"/>
                  </a:cubicBezTo>
                  <a:cubicBezTo>
                    <a:pt x="88" y="1132"/>
                    <a:pt x="0" y="1044"/>
                    <a:pt x="0" y="935"/>
                  </a:cubicBezTo>
                  <a:cubicBezTo>
                    <a:pt x="0" y="197"/>
                    <a:pt x="0" y="197"/>
                    <a:pt x="0" y="197"/>
                  </a:cubicBezTo>
                  <a:cubicBezTo>
                    <a:pt x="0" y="89"/>
                    <a:pt x="88" y="0"/>
                    <a:pt x="197" y="0"/>
                  </a:cubicBezTo>
                  <a:cubicBezTo>
                    <a:pt x="197" y="0"/>
                    <a:pt x="197" y="0"/>
                    <a:pt x="197" y="0"/>
                  </a:cubicBezTo>
                  <a:cubicBezTo>
                    <a:pt x="305" y="0"/>
                    <a:pt x="394" y="89"/>
                    <a:pt x="394" y="197"/>
                  </a:cubicBezTo>
                  <a:cubicBezTo>
                    <a:pt x="394" y="935"/>
                    <a:pt x="394" y="935"/>
                    <a:pt x="394" y="935"/>
                  </a:cubicBezTo>
                  <a:cubicBezTo>
                    <a:pt x="394" y="1044"/>
                    <a:pt x="305" y="1132"/>
                    <a:pt x="197" y="11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9" name="Freeform 16">
              <a:extLst>
                <a:ext uri="{FF2B5EF4-FFF2-40B4-BE49-F238E27FC236}">
                  <a16:creationId xmlns:a16="http://schemas.microsoft.com/office/drawing/2014/main" id="{F12EFAD9-9C46-46FD-A2E2-8B2FD56C982B}"/>
                </a:ext>
              </a:extLst>
            </p:cNvPr>
            <p:cNvSpPr>
              <a:spLocks/>
            </p:cNvSpPr>
            <p:nvPr/>
          </p:nvSpPr>
          <p:spPr bwMode="auto">
            <a:xfrm>
              <a:off x="5262555" y="2558098"/>
              <a:ext cx="453521" cy="947146"/>
            </a:xfrm>
            <a:custGeom>
              <a:avLst/>
              <a:gdLst>
                <a:gd name="T0" fmla="*/ 170 w 715"/>
                <a:gd name="T1" fmla="*/ 1467 h 1494"/>
                <a:gd name="T2" fmla="*/ 161 w 715"/>
                <a:gd name="T3" fmla="*/ 1465 h 1494"/>
                <a:gd name="T4" fmla="*/ 27 w 715"/>
                <a:gd name="T5" fmla="*/ 1233 h 1494"/>
                <a:gd name="T6" fmla="*/ 313 w 715"/>
                <a:gd name="T7" fmla="*/ 161 h 1494"/>
                <a:gd name="T8" fmla="*/ 544 w 715"/>
                <a:gd name="T9" fmla="*/ 27 h 1494"/>
                <a:gd name="T10" fmla="*/ 554 w 715"/>
                <a:gd name="T11" fmla="*/ 30 h 1494"/>
                <a:gd name="T12" fmla="*/ 688 w 715"/>
                <a:gd name="T13" fmla="*/ 262 h 1494"/>
                <a:gd name="T14" fmla="*/ 402 w 715"/>
                <a:gd name="T15" fmla="*/ 1333 h 1494"/>
                <a:gd name="T16" fmla="*/ 170 w 715"/>
                <a:gd name="T17" fmla="*/ 1467 h 1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5" h="1494">
                  <a:moveTo>
                    <a:pt x="170" y="1467"/>
                  </a:moveTo>
                  <a:cubicBezTo>
                    <a:pt x="161" y="1465"/>
                    <a:pt x="161" y="1465"/>
                    <a:pt x="161" y="1465"/>
                  </a:cubicBezTo>
                  <a:cubicBezTo>
                    <a:pt x="60" y="1438"/>
                    <a:pt x="0" y="1334"/>
                    <a:pt x="27" y="1233"/>
                  </a:cubicBezTo>
                  <a:cubicBezTo>
                    <a:pt x="313" y="161"/>
                    <a:pt x="313" y="161"/>
                    <a:pt x="313" y="161"/>
                  </a:cubicBezTo>
                  <a:cubicBezTo>
                    <a:pt x="340" y="61"/>
                    <a:pt x="444" y="0"/>
                    <a:pt x="544" y="27"/>
                  </a:cubicBezTo>
                  <a:cubicBezTo>
                    <a:pt x="554" y="30"/>
                    <a:pt x="554" y="30"/>
                    <a:pt x="554" y="30"/>
                  </a:cubicBezTo>
                  <a:cubicBezTo>
                    <a:pt x="655" y="57"/>
                    <a:pt x="715" y="161"/>
                    <a:pt x="688" y="262"/>
                  </a:cubicBezTo>
                  <a:cubicBezTo>
                    <a:pt x="402" y="1333"/>
                    <a:pt x="402" y="1333"/>
                    <a:pt x="402" y="1333"/>
                  </a:cubicBezTo>
                  <a:cubicBezTo>
                    <a:pt x="375" y="1434"/>
                    <a:pt x="271" y="1494"/>
                    <a:pt x="170" y="14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 name="Rectangle: Rounded Corners 3">
              <a:extLst>
                <a:ext uri="{FF2B5EF4-FFF2-40B4-BE49-F238E27FC236}">
                  <a16:creationId xmlns:a16="http://schemas.microsoft.com/office/drawing/2014/main" id="{9C6D8E97-8947-4852-8FB5-D763FA86AAF0}"/>
                </a:ext>
              </a:extLst>
            </p:cNvPr>
            <p:cNvSpPr/>
            <p:nvPr/>
          </p:nvSpPr>
          <p:spPr>
            <a:xfrm rot="20566409">
              <a:off x="4521578" y="1374790"/>
              <a:ext cx="1202953" cy="20850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9" name="Rectangle: Rounded Corners 78">
              <a:extLst>
                <a:ext uri="{FF2B5EF4-FFF2-40B4-BE49-F238E27FC236}">
                  <a16:creationId xmlns:a16="http://schemas.microsoft.com/office/drawing/2014/main" id="{7F593566-E831-4BBF-93D7-AF9DCFF2F294}"/>
                </a:ext>
              </a:extLst>
            </p:cNvPr>
            <p:cNvSpPr/>
            <p:nvPr/>
          </p:nvSpPr>
          <p:spPr>
            <a:xfrm rot="1683263">
              <a:off x="5560535" y="1442068"/>
              <a:ext cx="1202953" cy="20850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80" name="Freeform: Shape 79">
            <a:extLst>
              <a:ext uri="{FF2B5EF4-FFF2-40B4-BE49-F238E27FC236}">
                <a16:creationId xmlns:a16="http://schemas.microsoft.com/office/drawing/2014/main" id="{453B11D3-4585-4E9A-8A2E-E59FEE605FBD}"/>
              </a:ext>
            </a:extLst>
          </p:cNvPr>
          <p:cNvSpPr/>
          <p:nvPr/>
        </p:nvSpPr>
        <p:spPr>
          <a:xfrm rot="10800000">
            <a:off x="3947053" y="3727872"/>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1" name="Freeform: Shape 80">
            <a:extLst>
              <a:ext uri="{FF2B5EF4-FFF2-40B4-BE49-F238E27FC236}">
                <a16:creationId xmlns:a16="http://schemas.microsoft.com/office/drawing/2014/main" id="{BC2CDF31-2DE8-4B13-826E-1799BB5D5D4F}"/>
              </a:ext>
            </a:extLst>
          </p:cNvPr>
          <p:cNvSpPr/>
          <p:nvPr/>
        </p:nvSpPr>
        <p:spPr>
          <a:xfrm rot="10800000">
            <a:off x="3947053" y="3834234"/>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2" name="Freeform: Shape 81">
            <a:extLst>
              <a:ext uri="{FF2B5EF4-FFF2-40B4-BE49-F238E27FC236}">
                <a16:creationId xmlns:a16="http://schemas.microsoft.com/office/drawing/2014/main" id="{07B75AA0-52D2-4208-BF12-69E3DF7B1C88}"/>
              </a:ext>
            </a:extLst>
          </p:cNvPr>
          <p:cNvSpPr/>
          <p:nvPr/>
        </p:nvSpPr>
        <p:spPr>
          <a:xfrm rot="10800000">
            <a:off x="7909453" y="3727872"/>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3" name="Freeform: Shape 82">
            <a:extLst>
              <a:ext uri="{FF2B5EF4-FFF2-40B4-BE49-F238E27FC236}">
                <a16:creationId xmlns:a16="http://schemas.microsoft.com/office/drawing/2014/main" id="{BC6C1245-4541-4388-BA01-94B95FCC445F}"/>
              </a:ext>
            </a:extLst>
          </p:cNvPr>
          <p:cNvSpPr/>
          <p:nvPr/>
        </p:nvSpPr>
        <p:spPr>
          <a:xfrm rot="10800000">
            <a:off x="7909453" y="3834234"/>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 name="Flowchart: Decision 5">
            <a:extLst>
              <a:ext uri="{FF2B5EF4-FFF2-40B4-BE49-F238E27FC236}">
                <a16:creationId xmlns:a16="http://schemas.microsoft.com/office/drawing/2014/main" id="{25915CB5-C834-4966-8C89-589EE34FA520}"/>
              </a:ext>
            </a:extLst>
          </p:cNvPr>
          <p:cNvSpPr/>
          <p:nvPr/>
        </p:nvSpPr>
        <p:spPr>
          <a:xfrm rot="5400000">
            <a:off x="5975581" y="1496174"/>
            <a:ext cx="164049" cy="117658"/>
          </a:xfrm>
          <a:prstGeom prst="flowChartDecisi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5" name="Flowchart: Decision 44">
            <a:extLst>
              <a:ext uri="{FF2B5EF4-FFF2-40B4-BE49-F238E27FC236}">
                <a16:creationId xmlns:a16="http://schemas.microsoft.com/office/drawing/2014/main" id="{835BE09B-0F6D-4F32-AEBA-0F9A6FAD2612}"/>
              </a:ext>
            </a:extLst>
          </p:cNvPr>
          <p:cNvSpPr/>
          <p:nvPr/>
        </p:nvSpPr>
        <p:spPr>
          <a:xfrm rot="5400000">
            <a:off x="5712715" y="1902379"/>
            <a:ext cx="677550" cy="139425"/>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387"/>
              <a:gd name="connsiteX1" fmla="*/ 5000 w 10000"/>
              <a:gd name="connsiteY1" fmla="*/ 0 h 11387"/>
              <a:gd name="connsiteX2" fmla="*/ 10000 w 10000"/>
              <a:gd name="connsiteY2" fmla="*/ 5000 h 11387"/>
              <a:gd name="connsiteX3" fmla="*/ 7699 w 10000"/>
              <a:gd name="connsiteY3" fmla="*/ 11387 h 11387"/>
              <a:gd name="connsiteX4" fmla="*/ 0 w 10000"/>
              <a:gd name="connsiteY4" fmla="*/ 5000 h 11387"/>
              <a:gd name="connsiteX0" fmla="*/ 0 w 10000"/>
              <a:gd name="connsiteY0" fmla="*/ 4538 h 10925"/>
              <a:gd name="connsiteX1" fmla="*/ 7785 w 10000"/>
              <a:gd name="connsiteY1" fmla="*/ 0 h 10925"/>
              <a:gd name="connsiteX2" fmla="*/ 10000 w 10000"/>
              <a:gd name="connsiteY2" fmla="*/ 4538 h 10925"/>
              <a:gd name="connsiteX3" fmla="*/ 7699 w 10000"/>
              <a:gd name="connsiteY3" fmla="*/ 10925 h 10925"/>
              <a:gd name="connsiteX4" fmla="*/ 0 w 10000"/>
              <a:gd name="connsiteY4" fmla="*/ 4538 h 10925"/>
              <a:gd name="connsiteX0" fmla="*/ 0 w 10000"/>
              <a:gd name="connsiteY0" fmla="*/ 5463 h 11850"/>
              <a:gd name="connsiteX1" fmla="*/ 7742 w 10000"/>
              <a:gd name="connsiteY1" fmla="*/ 0 h 11850"/>
              <a:gd name="connsiteX2" fmla="*/ 10000 w 10000"/>
              <a:gd name="connsiteY2" fmla="*/ 5463 h 11850"/>
              <a:gd name="connsiteX3" fmla="*/ 7699 w 10000"/>
              <a:gd name="connsiteY3" fmla="*/ 11850 h 11850"/>
              <a:gd name="connsiteX4" fmla="*/ 0 w 10000"/>
              <a:gd name="connsiteY4" fmla="*/ 5463 h 11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1850">
                <a:moveTo>
                  <a:pt x="0" y="5463"/>
                </a:moveTo>
                <a:lnTo>
                  <a:pt x="7742" y="0"/>
                </a:lnTo>
                <a:lnTo>
                  <a:pt x="10000" y="5463"/>
                </a:lnTo>
                <a:lnTo>
                  <a:pt x="7699" y="11850"/>
                </a:lnTo>
                <a:lnTo>
                  <a:pt x="0" y="54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مربع نص 2"/>
          <p:cNvSpPr txBox="1"/>
          <p:nvPr/>
        </p:nvSpPr>
        <p:spPr>
          <a:xfrm>
            <a:off x="9416236" y="3044187"/>
            <a:ext cx="2096048" cy="646331"/>
          </a:xfrm>
          <a:prstGeom prst="rect">
            <a:avLst/>
          </a:prstGeom>
          <a:noFill/>
        </p:spPr>
        <p:txBody>
          <a:bodyPr wrap="square" rtlCol="1">
            <a:spAutoFit/>
          </a:bodyPr>
          <a:lstStyle/>
          <a:p>
            <a:pPr lvl="0" algn="r" rtl="1"/>
            <a:r>
              <a:rPr lang="ar-SA" dirty="0"/>
              <a:t>عدم التقليل من شأن وقدر الباحثين الآخرين. </a:t>
            </a:r>
            <a:endParaRPr lang="en-US" dirty="0"/>
          </a:p>
        </p:txBody>
      </p:sp>
      <p:sp>
        <p:nvSpPr>
          <p:cNvPr id="57" name="Oval 32">
            <a:extLst>
              <a:ext uri="{FF2B5EF4-FFF2-40B4-BE49-F238E27FC236}">
                <a16:creationId xmlns:a16="http://schemas.microsoft.com/office/drawing/2014/main" id="{5BE857F5-C025-4745-AD2B-31B1C9D79E3A}"/>
              </a:ext>
            </a:extLst>
          </p:cNvPr>
          <p:cNvSpPr/>
          <p:nvPr/>
        </p:nvSpPr>
        <p:spPr>
          <a:xfrm>
            <a:off x="8085971" y="3131282"/>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FFFF"/>
                </a:solidFill>
                <a:effectLst/>
                <a:uLnTx/>
                <a:uFillTx/>
                <a:latin typeface="Calibri" panose="020F0502020204030204"/>
                <a:ea typeface="+mn-ea"/>
                <a:cs typeface="+mn-cs"/>
              </a:rPr>
              <a:t>5</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مربع نص 6"/>
          <p:cNvSpPr txBox="1"/>
          <p:nvPr/>
        </p:nvSpPr>
        <p:spPr>
          <a:xfrm>
            <a:off x="4350328" y="4997409"/>
            <a:ext cx="3460182" cy="523220"/>
          </a:xfrm>
          <a:prstGeom prst="rect">
            <a:avLst/>
          </a:prstGeom>
          <a:noFill/>
        </p:spPr>
        <p:txBody>
          <a:bodyPr wrap="square" rtlCol="1">
            <a:spAutoFit/>
          </a:bodyPr>
          <a:lstStyle/>
          <a:p>
            <a:pPr algn="ctr" rtl="1"/>
            <a:r>
              <a:rPr lang="ar-SA" sz="2800" b="1" dirty="0">
                <a:solidFill>
                  <a:schemeClr val="accent1"/>
                </a:solidFill>
              </a:rPr>
              <a:t>شروط نجاح البحث العلمي</a:t>
            </a:r>
            <a:endParaRPr lang="ar-JO" sz="2800" b="1" dirty="0">
              <a:solidFill>
                <a:schemeClr val="accent1"/>
              </a:solidFill>
            </a:endParaRPr>
          </a:p>
        </p:txBody>
      </p:sp>
      <p:pic>
        <p:nvPicPr>
          <p:cNvPr id="8" name="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80308" y="4830345"/>
            <a:ext cx="609600" cy="609600"/>
          </a:xfrm>
          <a:prstGeom prst="rect">
            <a:avLst/>
          </a:prstGeom>
        </p:spPr>
      </p:pic>
      <p:pic>
        <p:nvPicPr>
          <p:cNvPr id="5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55"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16690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195"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E20D09A7-83DA-47D7-8835-65AA6E22E227}"/>
              </a:ext>
            </a:extLst>
          </p:cNvPr>
          <p:cNvSpPr/>
          <p:nvPr/>
        </p:nvSpPr>
        <p:spPr>
          <a:xfrm>
            <a:off x="1966571" y="1171289"/>
            <a:ext cx="1483031" cy="85954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3124222" y="1180208"/>
            <a:ext cx="8635144" cy="859540"/>
            <a:chOff x="2189480" y="2153920"/>
            <a:chExt cx="7213599" cy="1137920"/>
          </a:xfrm>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1966571" y="2135327"/>
            <a:ext cx="1483032" cy="85954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3124222" y="2123615"/>
            <a:ext cx="8635144" cy="859540"/>
            <a:chOff x="2189480" y="2153920"/>
            <a:chExt cx="7213599" cy="1137920"/>
          </a:xfrm>
          <a:solidFill>
            <a:schemeClr val="accent2"/>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966570" y="3053679"/>
            <a:ext cx="1483031" cy="859540"/>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3146658" y="3041967"/>
            <a:ext cx="8661504" cy="859540"/>
            <a:chOff x="2189480" y="2153920"/>
            <a:chExt cx="7213599" cy="1137920"/>
          </a:xfrm>
          <a:solidFill>
            <a:schemeClr val="accent4"/>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947183" y="3972689"/>
            <a:ext cx="1483031" cy="85954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3124221" y="3984262"/>
            <a:ext cx="8733141" cy="859540"/>
            <a:chOff x="2189480" y="2153920"/>
            <a:chExt cx="7213599" cy="1137920"/>
          </a:xfrm>
          <a:solidFill>
            <a:schemeClr val="accent5"/>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2" name="Arrow: Pentagon 21">
            <a:extLst>
              <a:ext uri="{FF2B5EF4-FFF2-40B4-BE49-F238E27FC236}">
                <a16:creationId xmlns:a16="http://schemas.microsoft.com/office/drawing/2014/main" id="{7A635083-451F-40BF-9734-33850F7342D3}"/>
              </a:ext>
            </a:extLst>
          </p:cNvPr>
          <p:cNvSpPr/>
          <p:nvPr/>
        </p:nvSpPr>
        <p:spPr>
          <a:xfrm>
            <a:off x="1948991" y="4926749"/>
            <a:ext cx="1483031" cy="859540"/>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23" name="Group 22">
            <a:extLst>
              <a:ext uri="{FF2B5EF4-FFF2-40B4-BE49-F238E27FC236}">
                <a16:creationId xmlns:a16="http://schemas.microsoft.com/office/drawing/2014/main" id="{2CC8895A-9474-4AF5-956A-D6B3CEFA3279}"/>
              </a:ext>
            </a:extLst>
          </p:cNvPr>
          <p:cNvGrpSpPr/>
          <p:nvPr/>
        </p:nvGrpSpPr>
        <p:grpSpPr>
          <a:xfrm>
            <a:off x="3146657" y="4936069"/>
            <a:ext cx="8760057" cy="859540"/>
            <a:chOff x="2189480" y="2153920"/>
            <a:chExt cx="7213599" cy="1137920"/>
          </a:xfrm>
          <a:solidFill>
            <a:schemeClr val="accent6"/>
          </a:solidFill>
        </p:grpSpPr>
        <p:sp>
          <p:nvSpPr>
            <p:cNvPr id="24" name="Arrow: Chevron 23">
              <a:extLst>
                <a:ext uri="{FF2B5EF4-FFF2-40B4-BE49-F238E27FC236}">
                  <a16:creationId xmlns:a16="http://schemas.microsoft.com/office/drawing/2014/main" id="{FA5ECFFC-D03C-4BA5-970C-397D9248009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90B1D260-A41C-4E95-A755-8E359C341F2F}"/>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2033802" y="1219428"/>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01</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2025887" y="2154710"/>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2006326" y="3016407"/>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2006325" y="4039257"/>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1" name="TextBox 30">
            <a:extLst>
              <a:ext uri="{FF2B5EF4-FFF2-40B4-BE49-F238E27FC236}">
                <a16:creationId xmlns:a16="http://schemas.microsoft.com/office/drawing/2014/main" id="{1B1F7E83-9D5F-403A-AEC1-1DBFB6EEEFA9}"/>
              </a:ext>
            </a:extLst>
          </p:cNvPr>
          <p:cNvSpPr txBox="1"/>
          <p:nvPr/>
        </p:nvSpPr>
        <p:spPr>
          <a:xfrm>
            <a:off x="2025886" y="5053277"/>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5</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2" name="TextBox 31">
            <a:extLst>
              <a:ext uri="{FF2B5EF4-FFF2-40B4-BE49-F238E27FC236}">
                <a16:creationId xmlns:a16="http://schemas.microsoft.com/office/drawing/2014/main" id="{6622EE78-8826-4D13-896F-3CE387814C90}"/>
              </a:ext>
            </a:extLst>
          </p:cNvPr>
          <p:cNvSpPr txBox="1"/>
          <p:nvPr/>
        </p:nvSpPr>
        <p:spPr>
          <a:xfrm>
            <a:off x="3699164" y="1431889"/>
            <a:ext cx="7855527" cy="400110"/>
          </a:xfrm>
          <a:prstGeom prst="rect">
            <a:avLst/>
          </a:prstGeom>
          <a:noFill/>
        </p:spPr>
        <p:txBody>
          <a:bodyPr wrap="square" rtlCol="0">
            <a:spAutoFit/>
          </a:bodyPr>
          <a:lstStyle/>
          <a:p>
            <a:pPr lvl="0" algn="just" rtl="1">
              <a:defRPr/>
            </a:pPr>
            <a:r>
              <a:rPr lang="ar-SA" sz="2000" dirty="0">
                <a:solidFill>
                  <a:schemeClr val="bg1"/>
                </a:solidFill>
              </a:rPr>
              <a:t>قدرة الباحث على الصبر والتحمل عند البحث عن مصادر المعلومات المطلوبة والمناسبة</a:t>
            </a:r>
            <a:endParaRPr kumimoji="0" lang="en-GB" sz="2000" b="0" i="0" u="none" strike="noStrike" kern="1200" cap="none" spc="0" normalizeH="0" baseline="0" noProof="0" dirty="0">
              <a:ln>
                <a:noFill/>
              </a:ln>
              <a:solidFill>
                <a:schemeClr val="bg1"/>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3534866" y="2252267"/>
            <a:ext cx="8019825" cy="707886"/>
          </a:xfrm>
          <a:prstGeom prst="rect">
            <a:avLst/>
          </a:prstGeom>
          <a:noFill/>
        </p:spPr>
        <p:txBody>
          <a:bodyPr wrap="square" rtlCol="0">
            <a:spAutoFit/>
          </a:bodyPr>
          <a:lstStyle/>
          <a:p>
            <a:pPr lvl="0" algn="just" rtl="1">
              <a:defRPr/>
            </a:pPr>
            <a:r>
              <a:rPr lang="ar-SA" sz="2000" dirty="0">
                <a:solidFill>
                  <a:schemeClr val="bg1"/>
                </a:solidFill>
              </a:rPr>
              <a:t>التركيز وقوة الملاحظة عند جمع المعلومات وتحليلها وتفسيرها وتجنب الاجتهادات الخاطئة في شرح مدلولات المعلومات التي يستخدمها ومعانيها</a:t>
            </a:r>
            <a:r>
              <a:rPr lang="ar-SA" dirty="0"/>
              <a:t>. </a:t>
            </a:r>
            <a:endParaRPr kumimoji="0" lang="en-GB" sz="15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3534867" y="3179580"/>
            <a:ext cx="8019824" cy="707886"/>
          </a:xfrm>
          <a:prstGeom prst="rect">
            <a:avLst/>
          </a:prstGeom>
          <a:noFill/>
        </p:spPr>
        <p:txBody>
          <a:bodyPr wrap="square" rtlCol="0">
            <a:spAutoFit/>
          </a:bodyPr>
          <a:lstStyle/>
          <a:p>
            <a:pPr lvl="0" algn="just" rtl="1">
              <a:defRPr/>
            </a:pPr>
            <a:r>
              <a:rPr lang="ar-SA" sz="2000" dirty="0">
                <a:solidFill>
                  <a:schemeClr val="bg1"/>
                </a:solidFill>
              </a:rPr>
              <a:t>تجرد الباحث علمياً وأن يكون موضوعياً في كتابته وبحثه بحيث لا يسمح الباحث لعاطفته بالسيطرة على أفكاره أو على تفسيراته وتبريراته</a:t>
            </a:r>
            <a:r>
              <a:rPr lang="ar-SA" sz="2000" dirty="0"/>
              <a:t>. </a:t>
            </a:r>
            <a:endParaRPr kumimoji="0" lang="en-GB" sz="20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3301969" y="4129823"/>
            <a:ext cx="8252722" cy="707886"/>
          </a:xfrm>
          <a:prstGeom prst="rect">
            <a:avLst/>
          </a:prstGeom>
          <a:noFill/>
        </p:spPr>
        <p:txBody>
          <a:bodyPr wrap="square" rtlCol="0">
            <a:spAutoFit/>
          </a:bodyPr>
          <a:lstStyle/>
          <a:p>
            <a:pPr lvl="0" algn="r" rtl="1"/>
            <a:r>
              <a:rPr lang="ar-SA" sz="2000" dirty="0">
                <a:solidFill>
                  <a:schemeClr val="bg1"/>
                </a:solidFill>
              </a:rPr>
              <a:t>الأمانة العلمية : فليس له الحق في تحريف أي معلومة أو تغييرها أو السماح لنفسه بالتعدي على أفكار الآخرين ونسبتها إلى نفسه، وأن يحترم حقوق الملكية الفكرية. </a:t>
            </a:r>
            <a:endParaRPr lang="en-US" sz="2000" dirty="0">
              <a:solidFill>
                <a:schemeClr val="bg1"/>
              </a:solidFill>
            </a:endParaRPr>
          </a:p>
        </p:txBody>
      </p:sp>
      <p:sp>
        <p:nvSpPr>
          <p:cNvPr id="44" name="TextBox 43">
            <a:extLst>
              <a:ext uri="{FF2B5EF4-FFF2-40B4-BE49-F238E27FC236}">
                <a16:creationId xmlns:a16="http://schemas.microsoft.com/office/drawing/2014/main" id="{9F3B5A5C-D55A-43EE-80B7-2C870122EFC4}"/>
              </a:ext>
            </a:extLst>
          </p:cNvPr>
          <p:cNvSpPr txBox="1"/>
          <p:nvPr/>
        </p:nvSpPr>
        <p:spPr>
          <a:xfrm>
            <a:off x="3426886" y="5089893"/>
            <a:ext cx="8283832" cy="707886"/>
          </a:xfrm>
          <a:prstGeom prst="rect">
            <a:avLst/>
          </a:prstGeom>
          <a:noFill/>
        </p:spPr>
        <p:txBody>
          <a:bodyPr wrap="square" rtlCol="0">
            <a:spAutoFit/>
          </a:bodyPr>
          <a:lstStyle/>
          <a:p>
            <a:pPr lvl="0" algn="r" rtl="1"/>
            <a:r>
              <a:rPr lang="ar-SA" sz="2000" dirty="0">
                <a:solidFill>
                  <a:schemeClr val="bg1"/>
                </a:solidFill>
              </a:rPr>
              <a:t>التأكد من أن المعلومات التي يعتمد عليها الباحث في دراسته معلومات دقيقة وأن يسعى في البحث إلى التحقق من دقة تلك المعلومات. </a:t>
            </a:r>
            <a:endParaRPr lang="en-US" sz="2000" dirty="0">
              <a:solidFill>
                <a:schemeClr val="bg1"/>
              </a:solidFill>
            </a:endParaRPr>
          </a:p>
        </p:txBody>
      </p:sp>
      <p:sp>
        <p:nvSpPr>
          <p:cNvPr id="35" name="Arrow: Pentagon 21">
            <a:extLst>
              <a:ext uri="{FF2B5EF4-FFF2-40B4-BE49-F238E27FC236}">
                <a16:creationId xmlns:a16="http://schemas.microsoft.com/office/drawing/2014/main" id="{7A635083-451F-40BF-9734-33850F7342D3}"/>
              </a:ext>
            </a:extLst>
          </p:cNvPr>
          <p:cNvSpPr/>
          <p:nvPr/>
        </p:nvSpPr>
        <p:spPr>
          <a:xfrm>
            <a:off x="1933747" y="5859906"/>
            <a:ext cx="1483031" cy="85954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0" name="Group 22">
            <a:extLst>
              <a:ext uri="{FF2B5EF4-FFF2-40B4-BE49-F238E27FC236}">
                <a16:creationId xmlns:a16="http://schemas.microsoft.com/office/drawing/2014/main" id="{2CC8895A-9474-4AF5-956A-D6B3CEFA3279}"/>
              </a:ext>
            </a:extLst>
          </p:cNvPr>
          <p:cNvGrpSpPr/>
          <p:nvPr/>
        </p:nvGrpSpPr>
        <p:grpSpPr>
          <a:xfrm>
            <a:off x="3124221" y="5869226"/>
            <a:ext cx="8832252" cy="859540"/>
            <a:chOff x="2189480" y="2153920"/>
            <a:chExt cx="7213599" cy="1137920"/>
          </a:xfrm>
          <a:solidFill>
            <a:schemeClr val="accent2"/>
          </a:solidFill>
        </p:grpSpPr>
        <p:sp>
          <p:nvSpPr>
            <p:cNvPr id="41" name="Arrow: Chevron 23">
              <a:extLst>
                <a:ext uri="{FF2B5EF4-FFF2-40B4-BE49-F238E27FC236}">
                  <a16:creationId xmlns:a16="http://schemas.microsoft.com/office/drawing/2014/main" id="{FA5ECFFC-D03C-4BA5-970C-397D9248009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2" name="Rectangle 24">
              <a:extLst>
                <a:ext uri="{FF2B5EF4-FFF2-40B4-BE49-F238E27FC236}">
                  <a16:creationId xmlns:a16="http://schemas.microsoft.com/office/drawing/2014/main" id="{90B1D260-A41C-4E95-A755-8E359C341F2F}"/>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45" name="TextBox 30">
            <a:extLst>
              <a:ext uri="{FF2B5EF4-FFF2-40B4-BE49-F238E27FC236}">
                <a16:creationId xmlns:a16="http://schemas.microsoft.com/office/drawing/2014/main" id="{1B1F7E83-9D5F-403A-AEC1-1DBFB6EEEFA9}"/>
              </a:ext>
            </a:extLst>
          </p:cNvPr>
          <p:cNvSpPr txBox="1"/>
          <p:nvPr/>
        </p:nvSpPr>
        <p:spPr>
          <a:xfrm>
            <a:off x="2006324" y="5985801"/>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6</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6" name="مستطيل 5"/>
          <p:cNvSpPr/>
          <p:nvPr/>
        </p:nvSpPr>
        <p:spPr>
          <a:xfrm>
            <a:off x="3301969" y="5949433"/>
            <a:ext cx="8604746" cy="707886"/>
          </a:xfrm>
          <a:prstGeom prst="rect">
            <a:avLst/>
          </a:prstGeom>
        </p:spPr>
        <p:txBody>
          <a:bodyPr wrap="square">
            <a:spAutoFit/>
          </a:bodyPr>
          <a:lstStyle/>
          <a:p>
            <a:pPr algn="r" rtl="1"/>
            <a:r>
              <a:rPr lang="ar-SA" sz="2000" dirty="0">
                <a:solidFill>
                  <a:schemeClr val="bg1"/>
                </a:solidFill>
                <a:ea typeface="Times New Roman" panose="02020603050405020304" pitchFamily="18" charset="0"/>
              </a:rPr>
              <a:t>التواضع تواضع الباحث العلمي وعدم ترفعه على الباحثين الآخرين الذين سبقوه في مجال بحثه وموضوعه الذي يتناوله </a:t>
            </a:r>
            <a:r>
              <a:rPr lang="ar-JO" sz="2000" dirty="0">
                <a:solidFill>
                  <a:schemeClr val="bg1"/>
                </a:solidFill>
                <a:ea typeface="Times New Roman" panose="02020603050405020304" pitchFamily="18" charset="0"/>
              </a:rPr>
              <a:t>و</a:t>
            </a:r>
            <a:r>
              <a:rPr lang="ar-SA" sz="2000" dirty="0" smtClean="0">
                <a:solidFill>
                  <a:schemeClr val="bg1"/>
                </a:solidFill>
              </a:rPr>
              <a:t>الثقة </a:t>
            </a:r>
            <a:r>
              <a:rPr lang="ar-SA" sz="2000" dirty="0">
                <a:solidFill>
                  <a:schemeClr val="bg1"/>
                </a:solidFill>
              </a:rPr>
              <a:t>بالنفس : بمعنى أن يثق الباحث في قدراته في البحث والتحليل </a:t>
            </a:r>
            <a:r>
              <a:rPr lang="ar-SA" sz="2000" dirty="0" smtClean="0">
                <a:solidFill>
                  <a:schemeClr val="bg1"/>
                </a:solidFill>
              </a:rPr>
              <a:t>والنقد</a:t>
            </a:r>
            <a:r>
              <a:rPr lang="ar-JO" sz="2000" dirty="0" smtClean="0">
                <a:solidFill>
                  <a:schemeClr val="bg1"/>
                </a:solidFill>
              </a:rPr>
              <a:t>.</a:t>
            </a:r>
            <a:endParaRPr lang="ar-JO" sz="2000" dirty="0">
              <a:solidFill>
                <a:schemeClr val="bg1"/>
              </a:solidFill>
            </a:endParaRPr>
          </a:p>
        </p:txBody>
      </p:sp>
      <p:sp>
        <p:nvSpPr>
          <p:cNvPr id="8" name="مستطيل 7"/>
          <p:cNvSpPr/>
          <p:nvPr/>
        </p:nvSpPr>
        <p:spPr>
          <a:xfrm>
            <a:off x="5186595" y="342902"/>
            <a:ext cx="3538148" cy="461665"/>
          </a:xfrm>
          <a:prstGeom prst="rect">
            <a:avLst/>
          </a:prstGeom>
        </p:spPr>
        <p:txBody>
          <a:bodyPr wrap="none">
            <a:spAutoFit/>
          </a:bodyPr>
          <a:lstStyle/>
          <a:p>
            <a:r>
              <a:rPr lang="ar-SA" sz="2400" b="1" dirty="0">
                <a:solidFill>
                  <a:srgbClr val="222222"/>
                </a:solidFill>
                <a:ea typeface="Times New Roman" panose="02020603050405020304" pitchFamily="18" charset="0"/>
              </a:rPr>
              <a:t>الخصائص المهنية للباحث العلمي </a:t>
            </a:r>
            <a:endParaRPr lang="ar-JO" sz="2400" b="1" dirty="0"/>
          </a:p>
        </p:txBody>
      </p:sp>
      <p:pic>
        <p:nvPicPr>
          <p:cNvPr id="21" name="1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54389" y="4317149"/>
            <a:ext cx="609600" cy="609600"/>
          </a:xfrm>
          <a:prstGeom prst="rect">
            <a:avLst/>
          </a:prstGeom>
        </p:spPr>
      </p:pic>
      <p:pic>
        <p:nvPicPr>
          <p:cNvPr id="4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Tree>
    <p:extLst>
      <p:ext uri="{BB962C8B-B14F-4D97-AF65-F5344CB8AC3E}">
        <p14:creationId xmlns:p14="http://schemas.microsoft.com/office/powerpoint/2010/main" val="19863117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9133" fill="hold"/>
                                        <p:tgtEl>
                                          <p:spTgt spid="21"/>
                                        </p:tgtEl>
                                      </p:cBhvr>
                                    </p:cmd>
                                  </p:childTnLst>
                                </p:cTn>
                              </p:par>
                            </p:childTnLst>
                          </p:cTn>
                        </p:par>
                      </p:childTnLst>
                    </p:cTn>
                  </p:par>
                </p:childTnLst>
              </p:cTn>
              <p:nextCondLst>
                <p:cond evt="onClick" delay="0">
                  <p:tgtEl>
                    <p:spTgt spid="21"/>
                  </p:tgtEl>
                </p:cond>
              </p:nextCondLst>
            </p:seq>
            <p:audio>
              <p:cMediaNode vol="80000">
                <p:cTn id="7" fill="hold" display="0">
                  <p:stCondLst>
                    <p:cond delay="indefinite"/>
                  </p:stCondLst>
                  <p:endCondLst>
                    <p:cond evt="onStopAudio" delay="0">
                      <p:tgtEl>
                        <p:sldTgt/>
                      </p:tgtEl>
                    </p:cond>
                  </p:endCondLst>
                </p:cTn>
                <p:tgtEl>
                  <p:spTgt spid="21"/>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2728179" y="430089"/>
            <a:ext cx="5915891" cy="923330"/>
          </a:xfrm>
          <a:prstGeom prst="rect">
            <a:avLst/>
          </a:prstGeom>
          <a:noFill/>
        </p:spPr>
        <p:txBody>
          <a:bodyPr wrap="square" rtlCol="0">
            <a:spAutoFit/>
          </a:bodyPr>
          <a:lstStyle/>
          <a:p>
            <a:pPr algn="ctr" rtl="1"/>
            <a:r>
              <a:rPr lang="ar-SA" sz="5400" dirty="0"/>
              <a:t>مؤهلات الباحث العلمي</a:t>
            </a:r>
            <a:endParaRPr lang="en-US" sz="5400" dirty="0"/>
          </a:p>
        </p:txBody>
      </p:sp>
      <p:grpSp>
        <p:nvGrpSpPr>
          <p:cNvPr id="4" name="Group 3">
            <a:extLst>
              <a:ext uri="{FF2B5EF4-FFF2-40B4-BE49-F238E27FC236}">
                <a16:creationId xmlns:a16="http://schemas.microsoft.com/office/drawing/2014/main" id="{34157836-DB83-41E4-956D-A15CCCBA447F}"/>
              </a:ext>
            </a:extLst>
          </p:cNvPr>
          <p:cNvGrpSpPr/>
          <p:nvPr/>
        </p:nvGrpSpPr>
        <p:grpSpPr>
          <a:xfrm>
            <a:off x="1305123" y="4216748"/>
            <a:ext cx="4105074" cy="1498990"/>
            <a:chOff x="4137226" y="4377856"/>
            <a:chExt cx="3565005" cy="1301781"/>
          </a:xfrm>
        </p:grpSpPr>
        <p:sp>
          <p:nvSpPr>
            <p:cNvPr id="2" name="Flowchart: Decision 1">
              <a:extLst>
                <a:ext uri="{FF2B5EF4-FFF2-40B4-BE49-F238E27FC236}">
                  <a16:creationId xmlns:a16="http://schemas.microsoft.com/office/drawing/2014/main" id="{5067CFC8-BFCB-4F86-91CA-635B922321BF}"/>
                </a:ext>
              </a:extLst>
            </p:cNvPr>
            <p:cNvSpPr/>
            <p:nvPr/>
          </p:nvSpPr>
          <p:spPr>
            <a:xfrm>
              <a:off x="4137226" y="4377856"/>
              <a:ext cx="3565002" cy="587495"/>
            </a:xfrm>
            <a:prstGeom prst="flowChartDecision">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Parallelogram 13">
              <a:extLst>
                <a:ext uri="{FF2B5EF4-FFF2-40B4-BE49-F238E27FC236}">
                  <a16:creationId xmlns:a16="http://schemas.microsoft.com/office/drawing/2014/main" id="{823E8CAE-4C42-4CD6-9AE9-662BABD48BE3}"/>
                </a:ext>
              </a:extLst>
            </p:cNvPr>
            <p:cNvSpPr/>
            <p:nvPr/>
          </p:nvSpPr>
          <p:spPr>
            <a:xfrm rot="5400000">
              <a:off x="4524461" y="4284371"/>
              <a:ext cx="1008031" cy="1782501"/>
            </a:xfrm>
            <a:prstGeom prst="parallelogram">
              <a:avLst>
                <a:gd name="adj" fmla="val 2913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a16="http://schemas.microsoft.com/office/drawing/2014/main" id="{CF1AAEA3-6A56-4C71-8028-DD1A9457CF86}"/>
                </a:ext>
              </a:extLst>
            </p:cNvPr>
            <p:cNvSpPr/>
            <p:nvPr/>
          </p:nvSpPr>
          <p:spPr>
            <a:xfrm rot="5400000" flipV="1">
              <a:off x="6306965" y="4284371"/>
              <a:ext cx="1008032" cy="1782500"/>
            </a:xfrm>
            <a:prstGeom prst="parallelogram">
              <a:avLst>
                <a:gd name="adj" fmla="val 2917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6F1D9846-746B-4E8E-B35C-FB7BFF440607}"/>
              </a:ext>
            </a:extLst>
          </p:cNvPr>
          <p:cNvGrpSpPr/>
          <p:nvPr/>
        </p:nvGrpSpPr>
        <p:grpSpPr>
          <a:xfrm>
            <a:off x="1838533" y="3435347"/>
            <a:ext cx="3038262" cy="1109437"/>
            <a:chOff x="4137226" y="4377856"/>
            <a:chExt cx="3565005" cy="1301781"/>
          </a:xfrm>
        </p:grpSpPr>
        <p:sp>
          <p:nvSpPr>
            <p:cNvPr id="23" name="Flowchart: Decision 22">
              <a:extLst>
                <a:ext uri="{FF2B5EF4-FFF2-40B4-BE49-F238E27FC236}">
                  <a16:creationId xmlns:a16="http://schemas.microsoft.com/office/drawing/2014/main" id="{58F2C9E4-EB3E-4E43-9C97-CAC085E60C51}"/>
                </a:ext>
              </a:extLst>
            </p:cNvPr>
            <p:cNvSpPr/>
            <p:nvPr/>
          </p:nvSpPr>
          <p:spPr>
            <a:xfrm>
              <a:off x="4137226" y="4377856"/>
              <a:ext cx="3565002" cy="587495"/>
            </a:xfrm>
            <a:prstGeom prst="flowChartDecisi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a16="http://schemas.microsoft.com/office/drawing/2014/main" id="{26956502-1750-4934-A5D2-F85268575FA9}"/>
              </a:ext>
            </a:extLst>
          </p:cNvPr>
          <p:cNvGrpSpPr/>
          <p:nvPr/>
        </p:nvGrpSpPr>
        <p:grpSpPr>
          <a:xfrm>
            <a:off x="2160261" y="2764634"/>
            <a:ext cx="2394806" cy="874475"/>
            <a:chOff x="4137226" y="4377856"/>
            <a:chExt cx="3565005" cy="1301781"/>
          </a:xfrm>
        </p:grpSpPr>
        <p:sp>
          <p:nvSpPr>
            <p:cNvPr id="27" name="Flowchart: Decision 26">
              <a:extLst>
                <a:ext uri="{FF2B5EF4-FFF2-40B4-BE49-F238E27FC236}">
                  <a16:creationId xmlns:a16="http://schemas.microsoft.com/office/drawing/2014/main" id="{37D70F86-AA74-46B5-B452-B1099CA8C04F}"/>
                </a:ext>
              </a:extLst>
            </p:cNvPr>
            <p:cNvSpPr/>
            <p:nvPr/>
          </p:nvSpPr>
          <p:spPr>
            <a:xfrm>
              <a:off x="4137226" y="4377856"/>
              <a:ext cx="3565002" cy="587495"/>
            </a:xfrm>
            <a:prstGeom prst="flowChartDecision">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FCADD52A-5E48-41AF-8C6F-BBE579259625}"/>
              </a:ext>
            </a:extLst>
          </p:cNvPr>
          <p:cNvGrpSpPr/>
          <p:nvPr/>
        </p:nvGrpSpPr>
        <p:grpSpPr>
          <a:xfrm>
            <a:off x="2426338" y="2208076"/>
            <a:ext cx="1862651" cy="680156"/>
            <a:chOff x="4137226" y="4377856"/>
            <a:chExt cx="3565005" cy="1301781"/>
          </a:xfrm>
        </p:grpSpPr>
        <p:sp>
          <p:nvSpPr>
            <p:cNvPr id="31" name="Flowchart: Decision 30">
              <a:extLst>
                <a:ext uri="{FF2B5EF4-FFF2-40B4-BE49-F238E27FC236}">
                  <a16:creationId xmlns:a16="http://schemas.microsoft.com/office/drawing/2014/main" id="{B08E9880-039A-40D3-AB88-0F3B7B9AE611}"/>
                </a:ext>
              </a:extLst>
            </p:cNvPr>
            <p:cNvSpPr/>
            <p:nvPr/>
          </p:nvSpPr>
          <p:spPr>
            <a:xfrm>
              <a:off x="4137226" y="4377856"/>
              <a:ext cx="3565002" cy="587495"/>
            </a:xfrm>
            <a:prstGeom prst="flowChartDecision">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Parallelogram 31">
              <a:extLst>
                <a:ext uri="{FF2B5EF4-FFF2-40B4-BE49-F238E27FC236}">
                  <a16:creationId xmlns:a16="http://schemas.microsoft.com/office/drawing/2014/main" id="{3C20715F-64C0-4FE4-8D05-2E338AA5471C}"/>
                </a:ext>
              </a:extLst>
            </p:cNvPr>
            <p:cNvSpPr/>
            <p:nvPr/>
          </p:nvSpPr>
          <p:spPr>
            <a:xfrm rot="5400000">
              <a:off x="4524461" y="4284371"/>
              <a:ext cx="1008031" cy="1782501"/>
            </a:xfrm>
            <a:prstGeom prst="parallelogram">
              <a:avLst>
                <a:gd name="adj" fmla="val 29132"/>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3" name="Parallelogram 32">
              <a:extLst>
                <a:ext uri="{FF2B5EF4-FFF2-40B4-BE49-F238E27FC236}">
                  <a16:creationId xmlns:a16="http://schemas.microsoft.com/office/drawing/2014/main" id="{6F8F47A8-C5DD-4AC0-9BB7-8167FDC6D44D}"/>
                </a:ext>
              </a:extLst>
            </p:cNvPr>
            <p:cNvSpPr/>
            <p:nvPr/>
          </p:nvSpPr>
          <p:spPr>
            <a:xfrm rot="5400000" flipV="1">
              <a:off x="6306965" y="4284371"/>
              <a:ext cx="1008032" cy="1782500"/>
            </a:xfrm>
            <a:prstGeom prst="parallelogram">
              <a:avLst>
                <a:gd name="adj" fmla="val 29179"/>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4" name="Group 33">
            <a:extLst>
              <a:ext uri="{FF2B5EF4-FFF2-40B4-BE49-F238E27FC236}">
                <a16:creationId xmlns:a16="http://schemas.microsoft.com/office/drawing/2014/main" id="{379326D4-64CD-4799-9DBA-FE779A0305EF}"/>
              </a:ext>
            </a:extLst>
          </p:cNvPr>
          <p:cNvGrpSpPr/>
          <p:nvPr/>
        </p:nvGrpSpPr>
        <p:grpSpPr>
          <a:xfrm>
            <a:off x="2818338" y="1828525"/>
            <a:ext cx="1078651" cy="393875"/>
            <a:chOff x="4137226" y="4377856"/>
            <a:chExt cx="3565005" cy="1301781"/>
          </a:xfrm>
        </p:grpSpPr>
        <p:sp>
          <p:nvSpPr>
            <p:cNvPr id="35" name="Flowchart: Decision 34">
              <a:extLst>
                <a:ext uri="{FF2B5EF4-FFF2-40B4-BE49-F238E27FC236}">
                  <a16:creationId xmlns:a16="http://schemas.microsoft.com/office/drawing/2014/main" id="{68F3E827-F77A-4474-81C6-016216AB5E33}"/>
                </a:ext>
              </a:extLst>
            </p:cNvPr>
            <p:cNvSpPr/>
            <p:nvPr/>
          </p:nvSpPr>
          <p:spPr>
            <a:xfrm>
              <a:off x="4137226" y="4377856"/>
              <a:ext cx="3565002" cy="587495"/>
            </a:xfrm>
            <a:prstGeom prst="flowChartDecision">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38" name="Parallelogram 37">
              <a:extLst>
                <a:ext uri="{FF2B5EF4-FFF2-40B4-BE49-F238E27FC236}">
                  <a16:creationId xmlns:a16="http://schemas.microsoft.com/office/drawing/2014/main" id="{56ABD8CA-7CE2-40F8-9B0D-1A2FF9B3754C}"/>
                </a:ext>
              </a:extLst>
            </p:cNvPr>
            <p:cNvSpPr/>
            <p:nvPr/>
          </p:nvSpPr>
          <p:spPr>
            <a:xfrm rot="5400000">
              <a:off x="4524461" y="4284371"/>
              <a:ext cx="1008031" cy="1782501"/>
            </a:xfrm>
            <a:prstGeom prst="parallelogram">
              <a:avLst>
                <a:gd name="adj" fmla="val 29132"/>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39" name="Parallelogram 38">
              <a:extLst>
                <a:ext uri="{FF2B5EF4-FFF2-40B4-BE49-F238E27FC236}">
                  <a16:creationId xmlns:a16="http://schemas.microsoft.com/office/drawing/2014/main" id="{B575B6FD-0C22-4C2B-88BB-C245BF1B1830}"/>
                </a:ext>
              </a:extLst>
            </p:cNvPr>
            <p:cNvSpPr/>
            <p:nvPr/>
          </p:nvSpPr>
          <p:spPr>
            <a:xfrm rot="5400000" flipV="1">
              <a:off x="6306965" y="4284371"/>
              <a:ext cx="1008032" cy="1782500"/>
            </a:xfrm>
            <a:prstGeom prst="parallelogram">
              <a:avLst>
                <a:gd name="adj" fmla="val 2917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40" name="TextBox 39">
            <a:extLst>
              <a:ext uri="{FF2B5EF4-FFF2-40B4-BE49-F238E27FC236}">
                <a16:creationId xmlns:a16="http://schemas.microsoft.com/office/drawing/2014/main" id="{F381B375-2743-4386-80B8-1FA1E80F7E9D}"/>
              </a:ext>
            </a:extLst>
          </p:cNvPr>
          <p:cNvSpPr txBox="1"/>
          <p:nvPr/>
        </p:nvSpPr>
        <p:spPr>
          <a:xfrm>
            <a:off x="7478723" y="1542598"/>
            <a:ext cx="3397727" cy="461665"/>
          </a:xfrm>
          <a:prstGeom prst="rect">
            <a:avLst/>
          </a:prstGeom>
          <a:noFill/>
        </p:spPr>
        <p:txBody>
          <a:bodyPr wrap="square" rtlCol="0">
            <a:spAutoFit/>
          </a:bodyPr>
          <a:lstStyle/>
          <a:p>
            <a:pPr algn="r" rtl="1"/>
            <a:r>
              <a:rPr lang="ar-SA" sz="2400" b="1" dirty="0"/>
              <a:t>التخصص العلمي والتعمق </a:t>
            </a:r>
            <a:r>
              <a:rPr lang="ar-SA" sz="2400" b="1" dirty="0" smtClean="0"/>
              <a:t>فيه</a:t>
            </a:r>
            <a:endParaRPr lang="en-US" sz="2400" b="1" dirty="0"/>
          </a:p>
        </p:txBody>
      </p:sp>
      <p:sp>
        <p:nvSpPr>
          <p:cNvPr id="41" name="Oval 40">
            <a:extLst>
              <a:ext uri="{FF2B5EF4-FFF2-40B4-BE49-F238E27FC236}">
                <a16:creationId xmlns:a16="http://schemas.microsoft.com/office/drawing/2014/main" id="{7A83825E-1EE2-4E27-B7C1-4EF0FD2D4D4A}"/>
              </a:ext>
            </a:extLst>
          </p:cNvPr>
          <p:cNvSpPr/>
          <p:nvPr/>
        </p:nvSpPr>
        <p:spPr>
          <a:xfrm>
            <a:off x="6615442" y="1643986"/>
            <a:ext cx="506366" cy="50636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1</a:t>
            </a:r>
          </a:p>
        </p:txBody>
      </p:sp>
      <p:sp>
        <p:nvSpPr>
          <p:cNvPr id="42" name="Oval 41">
            <a:extLst>
              <a:ext uri="{FF2B5EF4-FFF2-40B4-BE49-F238E27FC236}">
                <a16:creationId xmlns:a16="http://schemas.microsoft.com/office/drawing/2014/main" id="{1DC9CB7D-F47F-41EA-B7FF-319D97A7F478}"/>
              </a:ext>
            </a:extLst>
          </p:cNvPr>
          <p:cNvSpPr/>
          <p:nvPr/>
        </p:nvSpPr>
        <p:spPr>
          <a:xfrm>
            <a:off x="6615442" y="2481770"/>
            <a:ext cx="506366" cy="5063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2</a:t>
            </a:r>
          </a:p>
        </p:txBody>
      </p:sp>
      <p:sp>
        <p:nvSpPr>
          <p:cNvPr id="43" name="Oval 42">
            <a:extLst>
              <a:ext uri="{FF2B5EF4-FFF2-40B4-BE49-F238E27FC236}">
                <a16:creationId xmlns:a16="http://schemas.microsoft.com/office/drawing/2014/main" id="{5CBEA206-30A3-4EC0-B498-D8EF0D8F27C0}"/>
              </a:ext>
            </a:extLst>
          </p:cNvPr>
          <p:cNvSpPr/>
          <p:nvPr/>
        </p:nvSpPr>
        <p:spPr>
          <a:xfrm>
            <a:off x="6615442" y="3352410"/>
            <a:ext cx="506366" cy="5063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3</a:t>
            </a:r>
          </a:p>
        </p:txBody>
      </p:sp>
      <p:sp>
        <p:nvSpPr>
          <p:cNvPr id="44" name="TextBox 43">
            <a:extLst>
              <a:ext uri="{FF2B5EF4-FFF2-40B4-BE49-F238E27FC236}">
                <a16:creationId xmlns:a16="http://schemas.microsoft.com/office/drawing/2014/main" id="{86F59546-50F5-4584-ACAB-55B35DAFCB48}"/>
              </a:ext>
            </a:extLst>
          </p:cNvPr>
          <p:cNvSpPr txBox="1"/>
          <p:nvPr/>
        </p:nvSpPr>
        <p:spPr>
          <a:xfrm>
            <a:off x="7478723" y="2382622"/>
            <a:ext cx="3397727" cy="461665"/>
          </a:xfrm>
          <a:prstGeom prst="rect">
            <a:avLst/>
          </a:prstGeom>
          <a:noFill/>
        </p:spPr>
        <p:txBody>
          <a:bodyPr wrap="square" rtlCol="0">
            <a:spAutoFit/>
          </a:bodyPr>
          <a:lstStyle/>
          <a:p>
            <a:pPr algn="r" rtl="1"/>
            <a:r>
              <a:rPr lang="ar-SA" sz="2400" b="1" dirty="0"/>
              <a:t>معرفة مصادر </a:t>
            </a:r>
            <a:r>
              <a:rPr lang="ar-SA" sz="2400" b="1" dirty="0" smtClean="0"/>
              <a:t>البحث</a:t>
            </a:r>
            <a:endParaRPr lang="en-US" sz="2400" b="1" dirty="0"/>
          </a:p>
        </p:txBody>
      </p:sp>
      <p:sp>
        <p:nvSpPr>
          <p:cNvPr id="45" name="TextBox 44">
            <a:extLst>
              <a:ext uri="{FF2B5EF4-FFF2-40B4-BE49-F238E27FC236}">
                <a16:creationId xmlns:a16="http://schemas.microsoft.com/office/drawing/2014/main" id="{B94A5F2C-56AA-40D0-9AE7-3D587E057123}"/>
              </a:ext>
            </a:extLst>
          </p:cNvPr>
          <p:cNvSpPr txBox="1"/>
          <p:nvPr/>
        </p:nvSpPr>
        <p:spPr>
          <a:xfrm>
            <a:off x="7672370" y="3297816"/>
            <a:ext cx="3688357" cy="461665"/>
          </a:xfrm>
          <a:prstGeom prst="rect">
            <a:avLst/>
          </a:prstGeom>
          <a:noFill/>
        </p:spPr>
        <p:txBody>
          <a:bodyPr wrap="square" rtlCol="0">
            <a:spAutoFit/>
          </a:bodyPr>
          <a:lstStyle/>
          <a:p>
            <a:pPr algn="r" rtl="1"/>
            <a:r>
              <a:rPr lang="ar-SA" sz="2400" b="1" dirty="0"/>
              <a:t>متابعة كل جديد في مجال </a:t>
            </a:r>
            <a:r>
              <a:rPr lang="ar-SA" sz="2400" b="1" dirty="0" smtClean="0"/>
              <a:t>التخصص</a:t>
            </a:r>
            <a:endParaRPr lang="en-US" sz="2400" b="1" dirty="0"/>
          </a:p>
        </p:txBody>
      </p:sp>
      <p:sp>
        <p:nvSpPr>
          <p:cNvPr id="46" name="Oval 45">
            <a:extLst>
              <a:ext uri="{FF2B5EF4-FFF2-40B4-BE49-F238E27FC236}">
                <a16:creationId xmlns:a16="http://schemas.microsoft.com/office/drawing/2014/main" id="{65935268-297F-46AB-A09D-CDD5F6F2F7A5}"/>
              </a:ext>
            </a:extLst>
          </p:cNvPr>
          <p:cNvSpPr/>
          <p:nvPr/>
        </p:nvSpPr>
        <p:spPr>
          <a:xfrm>
            <a:off x="6615442" y="4149549"/>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dirty="0">
                <a:ln>
                  <a:noFill/>
                </a:ln>
                <a:solidFill>
                  <a:srgbClr val="FFFFFF"/>
                </a:solidFill>
                <a:effectLst/>
                <a:uLnTx/>
                <a:uFillTx/>
                <a:latin typeface="Calibri" panose="020F0502020204030204"/>
                <a:ea typeface="+mn-ea"/>
                <a:cs typeface="+mn-cs"/>
              </a:rPr>
              <a:t>4</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7" name="TextBox 46">
            <a:extLst>
              <a:ext uri="{FF2B5EF4-FFF2-40B4-BE49-F238E27FC236}">
                <a16:creationId xmlns:a16="http://schemas.microsoft.com/office/drawing/2014/main" id="{7EC3E097-A0DB-4CE0-A60B-A7EC9A8A34C0}"/>
              </a:ext>
            </a:extLst>
          </p:cNvPr>
          <p:cNvSpPr txBox="1"/>
          <p:nvPr/>
        </p:nvSpPr>
        <p:spPr>
          <a:xfrm>
            <a:off x="7575704" y="4065199"/>
            <a:ext cx="3591060" cy="830997"/>
          </a:xfrm>
          <a:prstGeom prst="rect">
            <a:avLst/>
          </a:prstGeom>
          <a:noFill/>
        </p:spPr>
        <p:txBody>
          <a:bodyPr wrap="square" rtlCol="0">
            <a:spAutoFit/>
          </a:bodyPr>
          <a:lstStyle/>
          <a:p>
            <a:pPr algn="r" rtl="1"/>
            <a:r>
              <a:rPr lang="ar-SA" sz="2400" b="1" dirty="0"/>
              <a:t>الاطلاع على العلوم المكمّلة </a:t>
            </a:r>
            <a:r>
              <a:rPr lang="ar-SA" sz="2400" b="1" dirty="0" smtClean="0"/>
              <a:t>للتخصص</a:t>
            </a:r>
            <a:endParaRPr lang="en-US" sz="2400" b="1" dirty="0"/>
          </a:p>
        </p:txBody>
      </p:sp>
      <p:sp>
        <p:nvSpPr>
          <p:cNvPr id="48" name="Oval 47">
            <a:extLst>
              <a:ext uri="{FF2B5EF4-FFF2-40B4-BE49-F238E27FC236}">
                <a16:creationId xmlns:a16="http://schemas.microsoft.com/office/drawing/2014/main" id="{282F2B23-94CC-4073-BC84-B3F0BF4D1110}"/>
              </a:ext>
            </a:extLst>
          </p:cNvPr>
          <p:cNvSpPr/>
          <p:nvPr/>
        </p:nvSpPr>
        <p:spPr>
          <a:xfrm>
            <a:off x="6615442" y="5111275"/>
            <a:ext cx="506366" cy="5063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dirty="0">
                <a:ln>
                  <a:noFill/>
                </a:ln>
                <a:solidFill>
                  <a:srgbClr val="FFFFFF"/>
                </a:solidFill>
                <a:effectLst/>
                <a:uLnTx/>
                <a:uFillTx/>
                <a:latin typeface="Calibri" panose="020F0502020204030204"/>
                <a:ea typeface="+mn-ea"/>
                <a:cs typeface="+mn-cs"/>
              </a:rPr>
              <a:t>5</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9" name="TextBox 48">
            <a:extLst>
              <a:ext uri="{FF2B5EF4-FFF2-40B4-BE49-F238E27FC236}">
                <a16:creationId xmlns:a16="http://schemas.microsoft.com/office/drawing/2014/main" id="{A30B8A6C-97BE-4A44-AA7D-66F2A443C897}"/>
              </a:ext>
            </a:extLst>
          </p:cNvPr>
          <p:cNvSpPr txBox="1"/>
          <p:nvPr/>
        </p:nvSpPr>
        <p:spPr>
          <a:xfrm>
            <a:off x="7575703" y="4995820"/>
            <a:ext cx="3785024" cy="830997"/>
          </a:xfrm>
          <a:prstGeom prst="rect">
            <a:avLst/>
          </a:prstGeom>
          <a:noFill/>
        </p:spPr>
        <p:txBody>
          <a:bodyPr wrap="square" rtlCol="0">
            <a:spAutoFit/>
          </a:bodyPr>
          <a:lstStyle/>
          <a:p>
            <a:pPr algn="r" rtl="1"/>
            <a:r>
              <a:rPr lang="ar-SA" sz="2400" b="1" dirty="0"/>
              <a:t>الممارسة الدائمة للبحث وعدم التوقف عنه</a:t>
            </a:r>
            <a:endParaRPr lang="en-US" sz="2400" b="1" dirty="0"/>
          </a:p>
        </p:txBody>
      </p:sp>
      <p:pic>
        <p:nvPicPr>
          <p:cNvPr id="3" name="2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45860" y="4815183"/>
            <a:ext cx="609600" cy="609600"/>
          </a:xfrm>
          <a:prstGeom prst="rect">
            <a:avLst/>
          </a:prstGeom>
        </p:spPr>
      </p:pic>
      <p:pic>
        <p:nvPicPr>
          <p:cNvPr id="53"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54"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329215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5006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05081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64043" y="1557200"/>
            <a:ext cx="9357359" cy="3170099"/>
          </a:xfrm>
          <a:prstGeom prst="rect">
            <a:avLst/>
          </a:prstGeom>
          <a:noFill/>
        </p:spPr>
        <p:txBody>
          <a:bodyPr wrap="square" rtlCol="1">
            <a:spAutoFit/>
          </a:bodyPr>
          <a:lstStyle/>
          <a:p>
            <a:pPr algn="ctr" rtl="1"/>
            <a:r>
              <a:rPr lang="ar-SA" sz="2000" b="1" dirty="0">
                <a:latin typeface="Alexandria" pitchFamily="2" charset="-78"/>
                <a:cs typeface="Alexandria" pitchFamily="2" charset="-78"/>
              </a:rPr>
              <a:t>أهمية القيم الأخلاقية للبحوث العلمية </a:t>
            </a:r>
            <a:endParaRPr lang="ar-JO" sz="2000" b="1" dirty="0" smtClean="0">
              <a:latin typeface="Alexandria" pitchFamily="2" charset="-78"/>
              <a:cs typeface="Alexandria" pitchFamily="2" charset="-78"/>
            </a:endParaRPr>
          </a:p>
          <a:p>
            <a:pPr algn="just" rtl="1"/>
            <a:endParaRPr lang="en-US" sz="2000" b="1"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sz="2000" dirty="0">
                <a:latin typeface="Alexandria" pitchFamily="2" charset="-78"/>
                <a:cs typeface="Alexandria" pitchFamily="2" charset="-78"/>
              </a:rPr>
              <a:t>تعريف الباحثين بمنظومة قيم الأخلاق العلمية يساعدهم على اتخاذها إطاراً مرجعياً لهم في مختلف المواقف التي تواجههم الاجتماعية والمهنية والتطورات التكنولوجية وتحديات العصر في المستقبل، دونما تأثر بالقيم السلبية التي تزاحم القيم الإيجابية </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sz="2000" dirty="0">
                <a:latin typeface="Alexandria" pitchFamily="2" charset="-78"/>
                <a:cs typeface="Alexandria" pitchFamily="2" charset="-78"/>
              </a:rPr>
              <a:t>إن توافر القيم الأخلاقية العلمية لدى الطلاب يساعدهم على القيام بتقويم ممارسات أعضاء هيئة التدريس سواء داخل القاعات الدراسية أم خارجها </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sz="2000" dirty="0">
                <a:latin typeface="Alexandria" pitchFamily="2" charset="-78"/>
                <a:cs typeface="Alexandria" pitchFamily="2" charset="-78"/>
              </a:rPr>
              <a:t>تعتبر القيم العلمية إحدى ركائز التعليم المتميز في المجتمع، والمسؤول عن إنتاج المعرفة النافعة، والوعي بأساليب التعامل معها.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1"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127097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00545" y="1557200"/>
            <a:ext cx="10169237" cy="3416320"/>
          </a:xfrm>
          <a:prstGeom prst="rect">
            <a:avLst/>
          </a:prstGeom>
          <a:noFill/>
        </p:spPr>
        <p:txBody>
          <a:bodyPr wrap="square" rtlCol="1">
            <a:spAutoFit/>
          </a:bodyPr>
          <a:lstStyle/>
          <a:p>
            <a:pPr algn="ctr" rtl="1"/>
            <a:r>
              <a:rPr lang="ar-SA" b="1" dirty="0">
                <a:latin typeface="Alexandria" pitchFamily="2" charset="-78"/>
                <a:cs typeface="Alexandria" pitchFamily="2" charset="-78"/>
              </a:rPr>
              <a:t>أهمية القيم الأخلاقية للبحوث العلمية </a:t>
            </a:r>
            <a:endParaRPr lang="en-US" b="1"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dirty="0" smtClean="0">
                <a:latin typeface="Alexandria" pitchFamily="2" charset="-78"/>
                <a:cs typeface="Alexandria" pitchFamily="2" charset="-78"/>
              </a:rPr>
              <a:t>تسهم </a:t>
            </a:r>
            <a:r>
              <a:rPr lang="ar-SA" dirty="0">
                <a:latin typeface="Alexandria" pitchFamily="2" charset="-78"/>
                <a:cs typeface="Alexandria" pitchFamily="2" charset="-78"/>
              </a:rPr>
              <a:t>القيم العلمية في إغناء مهارات الباحثين المتصلة بالعلم، مثل: القدرة على التحليل وتوافر الخلفية النظرية المعينة على تفسير المشكلات المجتمعية والتعامل مع الحقائق العلمية عند دراسة النظريات العلمية وعند ربطها بالبيئة وتفعيل النتائج وتنمي الإحساس بالمشاركة إزاء قضايا العلم ومشكلات البيئة. </a:t>
            </a:r>
            <a:endParaRPr lang="en-US"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dirty="0">
                <a:latin typeface="Alexandria" pitchFamily="2" charset="-78"/>
                <a:cs typeface="Alexandria" pitchFamily="2" charset="-78"/>
              </a:rPr>
              <a:t>الاهتمام بالقيم العلمية من شأنه أن يسهم في دفع حركة البحث العلمي في تخصصات عدة، الأمر الذي يؤدي إلى تهيئة بيئة علمية تزدهر فيها العلوم ويستشعر الفرد بمكانة العلم والعلماء والثقافة العلمية </a:t>
            </a:r>
            <a:endParaRPr lang="en-US"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dirty="0">
                <a:latin typeface="Alexandria" pitchFamily="2" charset="-78"/>
                <a:cs typeface="Alexandria" pitchFamily="2" charset="-78"/>
              </a:rPr>
              <a:t>لبعض قيم الأخلاق العلمية دور مهم في دراسة فلسفة العلم في إطار السياق الاجتماعي والثقافي للمجتمع على مختلف المستويات المحلية والعالمية، مثل الشمولية والدقة التجريبية والخصوبة الفكرية والقابلية للتجريب والمرونة العلمية والتعليل العلمي والبحث عن الأسباب والتوافق العلم</a:t>
            </a:r>
            <a:r>
              <a:rPr lang="ar-JO" dirty="0">
                <a:latin typeface="Alexandria" pitchFamily="2" charset="-78"/>
                <a:cs typeface="Alexandria" pitchFamily="2" charset="-78"/>
              </a:rPr>
              <a:t>ي </a:t>
            </a:r>
            <a:r>
              <a:rPr lang="en-US"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549563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080654" y="1536173"/>
            <a:ext cx="10169237" cy="3170099"/>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المبادئ الأخلاقية للبحث </a:t>
            </a:r>
            <a:r>
              <a:rPr lang="ar-SA" sz="2000" b="1" dirty="0" smtClean="0">
                <a:latin typeface="Alexandria" pitchFamily="2" charset="-78"/>
                <a:cs typeface="Alexandria" pitchFamily="2" charset="-78"/>
              </a:rPr>
              <a:t>العلمي</a:t>
            </a:r>
            <a:endParaRPr lang="ar-JO" sz="2000" b="1" dirty="0" smtClean="0">
              <a:latin typeface="Alexandria" pitchFamily="2" charset="-78"/>
              <a:cs typeface="Alexandria" pitchFamily="2" charset="-78"/>
            </a:endParaRPr>
          </a:p>
          <a:p>
            <a:pPr algn="ctr" rtl="1"/>
            <a:endParaRPr lang="en-US" sz="2000" b="1" dirty="0">
              <a:latin typeface="Alexandria" pitchFamily="2" charset="-78"/>
              <a:cs typeface="Alexandria" pitchFamily="2" charset="-78"/>
            </a:endParaRPr>
          </a:p>
          <a:p>
            <a:pPr marL="342900" lvl="0" indent="-342900" algn="just" rtl="1">
              <a:buFont typeface="Wingdings" panose="05000000000000000000" pitchFamily="2" charset="2"/>
              <a:buChar char="q"/>
            </a:pPr>
            <a:r>
              <a:rPr lang="ar-SA" sz="2000" dirty="0">
                <a:latin typeface="Alexandria" pitchFamily="2" charset="-78"/>
                <a:cs typeface="Alexandria" pitchFamily="2" charset="-78"/>
              </a:rPr>
              <a:t>أن ينظر الباحث إلى القضايا الأخلاقية على أنها مشكلة مجتمعية يضع فيها نتائج بحثه دون التحيز لمشاعره وأهواءه. </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q"/>
            </a:pPr>
            <a:r>
              <a:rPr lang="ar-SA" sz="2000" dirty="0">
                <a:latin typeface="Alexandria" pitchFamily="2" charset="-78"/>
                <a:cs typeface="Alexandria" pitchFamily="2" charset="-78"/>
              </a:rPr>
              <a:t>يجب أن تتم إجراء البحث بطريقة تحافظ على أمانة وسرية المؤسسات التي يتم الدراسة عليها أو الأشخاص </a:t>
            </a:r>
            <a:r>
              <a:rPr lang="ar-SA" sz="2000" dirty="0" err="1">
                <a:latin typeface="Alexandria" pitchFamily="2" charset="-78"/>
                <a:cs typeface="Alexandria" pitchFamily="2" charset="-78"/>
              </a:rPr>
              <a:t>المبحوثين</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q"/>
            </a:pPr>
            <a:r>
              <a:rPr lang="ar-SA" sz="2000" dirty="0">
                <a:latin typeface="Alexandria" pitchFamily="2" charset="-78"/>
                <a:cs typeface="Alexandria" pitchFamily="2" charset="-78"/>
              </a:rPr>
              <a:t>أن يكون هناك تفكير علمي وجدي في أهمية المشكلة وإيجاد حلول علمية مناسبة. </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q"/>
            </a:pPr>
            <a:r>
              <a:rPr lang="ar-JO" sz="2000" dirty="0" smtClean="0">
                <a:latin typeface="Alexandria" pitchFamily="2" charset="-78"/>
                <a:cs typeface="Alexandria" pitchFamily="2" charset="-78"/>
              </a:rPr>
              <a:t>ال</a:t>
            </a:r>
            <a:r>
              <a:rPr lang="ar-SA" sz="2000" dirty="0" smtClean="0">
                <a:latin typeface="Alexandria" pitchFamily="2" charset="-78"/>
                <a:cs typeface="Alexandria" pitchFamily="2" charset="-78"/>
              </a:rPr>
              <a:t>محاولة </a:t>
            </a:r>
            <a:r>
              <a:rPr lang="ar-SA" sz="2000" dirty="0">
                <a:latin typeface="Alexandria" pitchFamily="2" charset="-78"/>
                <a:cs typeface="Alexandria" pitchFamily="2" charset="-78"/>
              </a:rPr>
              <a:t>قدر الإمكان من إمكانية حماية حقوق المشاركين في البحث. </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q"/>
            </a:pPr>
            <a:r>
              <a:rPr lang="ar-SA" sz="2000" dirty="0">
                <a:latin typeface="Alexandria" pitchFamily="2" charset="-78"/>
                <a:cs typeface="Alexandria" pitchFamily="2" charset="-78"/>
              </a:rPr>
              <a:t>العمل بجدية على أن تكون نتائج الدراسات بأسلوب علمي حتى يكون في المستقبل مشروع علمي هادف ويتسم بالمصداقية.</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610831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080654" y="1536173"/>
            <a:ext cx="10169237" cy="2862322"/>
          </a:xfrm>
          <a:prstGeom prst="rect">
            <a:avLst/>
          </a:prstGeom>
          <a:noFill/>
        </p:spPr>
        <p:txBody>
          <a:bodyPr wrap="square" rtlCol="1">
            <a:spAutoFit/>
          </a:bodyPr>
          <a:lstStyle/>
          <a:p>
            <a:pPr algn="ctr" rtl="1"/>
            <a:r>
              <a:rPr lang="ar-SA" sz="2000" b="1" dirty="0" smtClean="0">
                <a:latin typeface="Alexandria" pitchFamily="2" charset="-78"/>
                <a:cs typeface="Alexandria" pitchFamily="2" charset="-78"/>
              </a:rPr>
              <a:t>الضوابط </a:t>
            </a:r>
            <a:r>
              <a:rPr lang="ar-SA" sz="2000" b="1" dirty="0">
                <a:latin typeface="Alexandria" pitchFamily="2" charset="-78"/>
                <a:cs typeface="Alexandria" pitchFamily="2" charset="-78"/>
              </a:rPr>
              <a:t>الأخلاقية في البحث العلمي </a:t>
            </a:r>
            <a:endParaRPr lang="ar-JO" sz="2000" b="1" dirty="0" smtClean="0">
              <a:latin typeface="Alexandria" pitchFamily="2" charset="-78"/>
              <a:cs typeface="Alexandria" pitchFamily="2" charset="-78"/>
            </a:endParaRPr>
          </a:p>
          <a:p>
            <a:pPr algn="just" rtl="1"/>
            <a:endParaRPr lang="en-US" sz="2000" dirty="0">
              <a:latin typeface="Alexandria" pitchFamily="2" charset="-78"/>
              <a:cs typeface="Alexandria" pitchFamily="2" charset="-78"/>
            </a:endParaRPr>
          </a:p>
          <a:p>
            <a:pPr marL="457200" indent="-457200" algn="just" rtl="1">
              <a:buFont typeface="Arial" panose="020B0604020202020204" pitchFamily="34" charset="0"/>
              <a:buChar char="•"/>
            </a:pPr>
            <a:r>
              <a:rPr lang="ar-SA" sz="2000" dirty="0">
                <a:latin typeface="Alexandria" pitchFamily="2" charset="-78"/>
                <a:cs typeface="Alexandria" pitchFamily="2" charset="-78"/>
              </a:rPr>
              <a:t>اختيار موضوع دقيق نتائجها قابلها للقياس والتحقق. </a:t>
            </a:r>
            <a:endParaRPr lang="en-US" sz="2000" dirty="0">
              <a:latin typeface="Alexandria" pitchFamily="2" charset="-78"/>
              <a:cs typeface="Alexandria" pitchFamily="2" charset="-78"/>
            </a:endParaRPr>
          </a:p>
          <a:p>
            <a:pPr marL="457200" indent="-457200" algn="just" rtl="1">
              <a:buFont typeface="Arial" panose="020B0604020202020204" pitchFamily="34" charset="0"/>
              <a:buChar char="•"/>
            </a:pPr>
            <a:r>
              <a:rPr lang="ar-SA" sz="2000" dirty="0">
                <a:latin typeface="Alexandria" pitchFamily="2" charset="-78"/>
                <a:cs typeface="Alexandria" pitchFamily="2" charset="-78"/>
              </a:rPr>
              <a:t> لضمان الدقة والموضوعية في الأبحاث يجب أن تكون إجراء الابحاث أن تكون بشكل جماعي حتى تقلل من حدة التعصب لرأي معين ويكون أكثر دقة لوجود أكثر من شخص يعمل في البحث. </a:t>
            </a:r>
            <a:endParaRPr lang="en-US" sz="2000" dirty="0">
              <a:latin typeface="Alexandria" pitchFamily="2" charset="-78"/>
              <a:cs typeface="Alexandria" pitchFamily="2" charset="-78"/>
            </a:endParaRPr>
          </a:p>
          <a:p>
            <a:pPr marL="457200" indent="-457200" algn="just" rtl="1">
              <a:buFont typeface="Arial" panose="020B0604020202020204" pitchFamily="34" charset="0"/>
              <a:buChar char="•"/>
            </a:pPr>
            <a:r>
              <a:rPr lang="ar-SA" sz="2000" dirty="0">
                <a:latin typeface="Alexandria" pitchFamily="2" charset="-78"/>
                <a:cs typeface="Alexandria" pitchFamily="2" charset="-78"/>
              </a:rPr>
              <a:t>البحوث العلمية المخبرية يمكن السيطرة على المتغيرات بشكل أفضل من البحوث التطبيقية والنظرية. ويكون ذلك باستخدام أدوات قياس تحكم تكنولوجية عالية وأجهزة متطورة.</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912537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رسم تخطيطي 3"/>
          <p:cNvGraphicFramePr/>
          <p:nvPr>
            <p:extLst>
              <p:ext uri="{D42A27DB-BD31-4B8C-83A1-F6EECF244321}">
                <p14:modId xmlns:p14="http://schemas.microsoft.com/office/powerpoint/2010/main" val="2646917138"/>
              </p:ext>
            </p:extLst>
          </p:nvPr>
        </p:nvGraphicFramePr>
        <p:xfrm>
          <a:off x="1364043" y="892713"/>
          <a:ext cx="97922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9"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696689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30220" y="1190368"/>
            <a:ext cx="10597449" cy="47841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86371" y="1308456"/>
            <a:ext cx="9285149" cy="3913059"/>
          </a:xfrm>
          <a:prstGeom prst="rect">
            <a:avLst/>
          </a:prstGeom>
          <a:noFill/>
        </p:spPr>
        <p:txBody>
          <a:bodyPr wrap="square" rtlCol="1">
            <a:spAutoFit/>
          </a:bodyPr>
          <a:lstStyle/>
          <a:p>
            <a:pPr algn="ctr" rtl="1">
              <a:lnSpc>
                <a:spcPct val="150000"/>
              </a:lnSpc>
            </a:pPr>
            <a:r>
              <a:rPr lang="ar-SA" sz="2400" b="1" dirty="0" smtClean="0">
                <a:latin typeface="Alexandria" pitchFamily="2" charset="-78"/>
                <a:cs typeface="Alexandria" pitchFamily="2" charset="-78"/>
              </a:rPr>
              <a:t>اعتبارات </a:t>
            </a:r>
            <a:r>
              <a:rPr lang="ar-SA" sz="2400" b="1" dirty="0">
                <a:latin typeface="Alexandria" pitchFamily="2" charset="-78"/>
                <a:cs typeface="Alexandria" pitchFamily="2" charset="-78"/>
              </a:rPr>
              <a:t>السلوك الاخلاقي</a:t>
            </a:r>
            <a:r>
              <a:rPr lang="ar-SA" sz="2400" dirty="0" smtClean="0">
                <a:latin typeface="Alexandria" pitchFamily="2" charset="-78"/>
                <a:cs typeface="Alexandria" pitchFamily="2" charset="-78"/>
              </a:rPr>
              <a:t> </a:t>
            </a:r>
            <a:endParaRPr lang="ar-JO" sz="2400" dirty="0" smtClean="0">
              <a:latin typeface="Alexandria" pitchFamily="2" charset="-78"/>
              <a:cs typeface="Alexandria" pitchFamily="2" charset="-78"/>
            </a:endParaRPr>
          </a:p>
          <a:p>
            <a:pPr algn="just" rtl="1">
              <a:lnSpc>
                <a:spcPct val="150000"/>
              </a:lnSpc>
            </a:pPr>
            <a:endParaRPr lang="ar-JO" sz="2400" dirty="0" smtClean="0">
              <a:latin typeface="Alexandria" pitchFamily="2" charset="-78"/>
              <a:cs typeface="Alexandria" pitchFamily="2" charset="-78"/>
            </a:endParaRPr>
          </a:p>
          <a:p>
            <a:pPr algn="just" rtl="1">
              <a:lnSpc>
                <a:spcPct val="150000"/>
              </a:lnSpc>
            </a:pPr>
            <a:r>
              <a:rPr lang="ar-SA" sz="2400" dirty="0">
                <a:latin typeface="Alexandria" pitchFamily="2" charset="-78"/>
                <a:cs typeface="Alexandria" pitchFamily="2" charset="-78"/>
              </a:rPr>
              <a:t>المصداقية</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Truthfulness </a:t>
            </a:r>
            <a:r>
              <a:rPr lang="ar-SA" sz="2400" dirty="0" smtClean="0">
                <a:latin typeface="Alexandria" pitchFamily="2" charset="-78"/>
                <a:cs typeface="Alexandria" pitchFamily="2" charset="-78"/>
              </a:rPr>
              <a:t>يجب </a:t>
            </a:r>
            <a:r>
              <a:rPr lang="ar-SA" sz="2400" dirty="0">
                <a:latin typeface="Alexandria" pitchFamily="2" charset="-78"/>
                <a:cs typeface="Alexandria" pitchFamily="2" charset="-78"/>
              </a:rPr>
              <a:t>أن تكون نتائج </a:t>
            </a:r>
            <a:r>
              <a:rPr lang="ar-SA" sz="2400" dirty="0" smtClean="0">
                <a:latin typeface="Alexandria" pitchFamily="2" charset="-78"/>
                <a:cs typeface="Alexandria" pitchFamily="2" charset="-78"/>
              </a:rPr>
              <a:t>بحثك </a:t>
            </a:r>
            <a:r>
              <a:rPr lang="ar-SA" sz="2400" dirty="0">
                <a:latin typeface="Alexandria" pitchFamily="2" charset="-78"/>
                <a:cs typeface="Alexandria" pitchFamily="2" charset="-78"/>
              </a:rPr>
              <a:t>منقولة بصدق، وأن تكون أمينا فيما تنقله، وألا تكمل أية معلومات ناقصة أو غير كاملة معتمداً على ما تظنه قد حصل، ولا تحاول إدخال بيانات معتمدا على نتائج النظريات أو الأشخاص الآخرين. </a:t>
            </a:r>
            <a:endParaRPr lang="en-US" sz="2400" dirty="0">
              <a:latin typeface="Alexandria" pitchFamily="2" charset="-78"/>
              <a:cs typeface="Alexandria" pitchFamily="2" charset="-78"/>
            </a:endParaRPr>
          </a:p>
          <a:p>
            <a:pPr algn="r" rtl="1">
              <a:lnSpc>
                <a:spcPct val="150000"/>
              </a:lnSpc>
            </a:pPr>
            <a:endParaRPr lang="en-US" sz="2400" dirty="0"/>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92317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30220" y="1135800"/>
            <a:ext cx="10597449" cy="48387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86369" y="1135800"/>
            <a:ext cx="9285149" cy="3733586"/>
          </a:xfrm>
          <a:prstGeom prst="rect">
            <a:avLst/>
          </a:prstGeom>
          <a:noFill/>
        </p:spPr>
        <p:txBody>
          <a:bodyPr wrap="square" rtlCol="1">
            <a:spAutoFit/>
          </a:bodyPr>
          <a:lstStyle/>
          <a:p>
            <a:pPr algn="ctr" rtl="1">
              <a:lnSpc>
                <a:spcPct val="150000"/>
              </a:lnSpc>
            </a:pPr>
            <a:r>
              <a:rPr lang="ar-SA" sz="2000" b="1" dirty="0" smtClean="0">
                <a:latin typeface="Alexandria" pitchFamily="2" charset="-78"/>
                <a:cs typeface="Alexandria" pitchFamily="2" charset="-78"/>
              </a:rPr>
              <a:t>اعتبارات </a:t>
            </a:r>
            <a:r>
              <a:rPr lang="ar-SA" sz="2000" b="1" dirty="0">
                <a:latin typeface="Alexandria" pitchFamily="2" charset="-78"/>
                <a:cs typeface="Alexandria" pitchFamily="2" charset="-78"/>
              </a:rPr>
              <a:t>السلوك الاخلاقي</a:t>
            </a:r>
            <a:r>
              <a:rPr lang="ar-SA" sz="2000" dirty="0" smtClean="0">
                <a:latin typeface="Alexandria" pitchFamily="2" charset="-78"/>
                <a:cs typeface="Alexandria" pitchFamily="2" charset="-78"/>
              </a:rPr>
              <a:t> </a:t>
            </a:r>
            <a:endParaRPr lang="ar-JO" sz="2000" dirty="0" smtClean="0">
              <a:latin typeface="Alexandria" pitchFamily="2" charset="-78"/>
              <a:cs typeface="Alexandria" pitchFamily="2" charset="-78"/>
            </a:endParaRPr>
          </a:p>
          <a:p>
            <a:pPr algn="just" rtl="1">
              <a:lnSpc>
                <a:spcPct val="150000"/>
              </a:lnSpc>
            </a:pPr>
            <a:r>
              <a:rPr lang="ar-SA" sz="2000" b="1" dirty="0">
                <a:latin typeface="Alexandria" pitchFamily="2" charset="-78"/>
                <a:cs typeface="Alexandria" pitchFamily="2" charset="-78"/>
              </a:rPr>
              <a:t>الثقة</a:t>
            </a:r>
            <a:r>
              <a:rPr lang="en-US" sz="2000" b="1" dirty="0">
                <a:latin typeface="Alexandria" pitchFamily="2" charset="-78"/>
                <a:cs typeface="Alexandria" pitchFamily="2" charset="-78"/>
              </a:rPr>
              <a:t> </a:t>
            </a:r>
            <a:r>
              <a:rPr lang="en-US" sz="2000" dirty="0">
                <a:latin typeface="Alexandria" pitchFamily="2" charset="-78"/>
                <a:cs typeface="Alexandria" pitchFamily="2" charset="-78"/>
              </a:rPr>
              <a:t>Trust </a:t>
            </a:r>
            <a:r>
              <a:rPr lang="ar-SA" sz="2000" dirty="0" smtClean="0">
                <a:latin typeface="Alexandria" pitchFamily="2" charset="-78"/>
                <a:cs typeface="Alexandria" pitchFamily="2" charset="-78"/>
              </a:rPr>
              <a:t>يعتمد </a:t>
            </a:r>
            <a:r>
              <a:rPr lang="ar-SA" sz="2000" dirty="0">
                <a:latin typeface="Alexandria" pitchFamily="2" charset="-78"/>
                <a:cs typeface="Alexandria" pitchFamily="2" charset="-78"/>
              </a:rPr>
              <a:t>البحث العلمي على الثقة المتبادلة بين العلماء بحيث يقوم كل باحث بإجراء بحثه بدقة وعناية لذا فإن على الباحث أن يحاول بناء علاقة ثقة مع الذين يعلم معهم، حتى يحصل على تعاون أكبر منهم ونتائج أكثر </a:t>
            </a:r>
            <a:r>
              <a:rPr lang="ar-SA" sz="2000" dirty="0" smtClean="0">
                <a:latin typeface="Alexandria" pitchFamily="2" charset="-78"/>
                <a:cs typeface="Alexandria" pitchFamily="2" charset="-78"/>
              </a:rPr>
              <a:t>أدقة</a:t>
            </a:r>
            <a:r>
              <a:rPr lang="ar-JO" sz="2000" dirty="0" smtClean="0">
                <a:latin typeface="Alexandria" pitchFamily="2" charset="-78"/>
                <a:cs typeface="Alexandria" pitchFamily="2" charset="-78"/>
              </a:rPr>
              <a:t>.</a:t>
            </a:r>
          </a:p>
          <a:p>
            <a:pPr algn="just" rtl="1">
              <a:lnSpc>
                <a:spcPct val="150000"/>
              </a:lnSpc>
            </a:pPr>
            <a:endParaRPr lang="ar-JO" sz="2000" dirty="0" smtClean="0">
              <a:latin typeface="Alexandria" pitchFamily="2" charset="-78"/>
              <a:cs typeface="Alexandria" pitchFamily="2" charset="-78"/>
            </a:endParaRPr>
          </a:p>
          <a:p>
            <a:pPr algn="just" rtl="1">
              <a:lnSpc>
                <a:spcPct val="150000"/>
              </a:lnSpc>
            </a:pPr>
            <a:r>
              <a:rPr lang="ar-SA" sz="2000" b="1" dirty="0">
                <a:latin typeface="Alexandria" pitchFamily="2" charset="-78"/>
                <a:cs typeface="Alexandria" pitchFamily="2" charset="-78"/>
              </a:rPr>
              <a:t>مراعاة مشاعر الآخرين</a:t>
            </a:r>
            <a:r>
              <a:rPr lang="en-US" sz="2000" b="1" dirty="0">
                <a:latin typeface="Alexandria" pitchFamily="2" charset="-78"/>
                <a:cs typeface="Alexandria" pitchFamily="2" charset="-78"/>
              </a:rPr>
              <a:t> Vulnerability </a:t>
            </a:r>
            <a:r>
              <a:rPr lang="ar-SA" sz="2000" dirty="0">
                <a:latin typeface="Alexandria" pitchFamily="2" charset="-78"/>
                <a:cs typeface="Alexandria" pitchFamily="2" charset="-78"/>
              </a:rPr>
              <a:t>قد يكون بعض المستهدفين أكثر عرضة للشعور بالانهزامية أو الاستسلام بسبب عامل السن أو المرض أو عدم القدرة على الفهم أو التعبير؛ فيجب عليك مراعاة مشاعرهم</a:t>
            </a:r>
            <a:r>
              <a:rPr lang="en-US" sz="20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420847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30220" y="1308456"/>
            <a:ext cx="10597449" cy="46660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86371" y="1308456"/>
            <a:ext cx="9508102" cy="3785652"/>
          </a:xfrm>
          <a:prstGeom prst="rect">
            <a:avLst/>
          </a:prstGeom>
          <a:noFill/>
        </p:spPr>
        <p:txBody>
          <a:bodyPr wrap="square" rtlCol="1">
            <a:spAutoFit/>
          </a:bodyPr>
          <a:lstStyle/>
          <a:p>
            <a:pPr algn="ctr" rtl="1">
              <a:lnSpc>
                <a:spcPct val="150000"/>
              </a:lnSpc>
            </a:pPr>
            <a:r>
              <a:rPr lang="ar-SA" sz="2000" b="1" dirty="0" smtClean="0">
                <a:latin typeface="Alexandria" pitchFamily="2" charset="-78"/>
                <a:cs typeface="Alexandria" pitchFamily="2" charset="-78"/>
              </a:rPr>
              <a:t>اعتبارات </a:t>
            </a:r>
            <a:r>
              <a:rPr lang="ar-SA" sz="2000" b="1" dirty="0">
                <a:latin typeface="Alexandria" pitchFamily="2" charset="-78"/>
                <a:cs typeface="Alexandria" pitchFamily="2" charset="-78"/>
              </a:rPr>
              <a:t>السلوك الاخلاقي</a:t>
            </a:r>
            <a:r>
              <a:rPr lang="ar-SA" sz="2000" dirty="0" smtClean="0">
                <a:latin typeface="Alexandria" pitchFamily="2" charset="-78"/>
                <a:cs typeface="Alexandria" pitchFamily="2" charset="-78"/>
              </a:rPr>
              <a:t> </a:t>
            </a:r>
            <a:endParaRPr lang="ar-JO" sz="2000" dirty="0" smtClean="0">
              <a:latin typeface="Alexandria" pitchFamily="2" charset="-78"/>
              <a:cs typeface="Alexandria" pitchFamily="2" charset="-78"/>
            </a:endParaRPr>
          </a:p>
          <a:p>
            <a:pPr algn="just" rtl="1">
              <a:lnSpc>
                <a:spcPct val="150000"/>
              </a:lnSpc>
            </a:pPr>
            <a:endParaRPr lang="ar-JO" sz="2000" dirty="0" smtClean="0">
              <a:latin typeface="Alexandria" pitchFamily="2" charset="-78"/>
              <a:cs typeface="Alexandria" pitchFamily="2" charset="-78"/>
            </a:endParaRPr>
          </a:p>
          <a:p>
            <a:pPr algn="just" rtl="1"/>
            <a:r>
              <a:rPr lang="ar-SA" sz="2000" b="1" dirty="0">
                <a:latin typeface="Alexandria" pitchFamily="2" charset="-78"/>
                <a:cs typeface="Alexandria" pitchFamily="2" charset="-78"/>
              </a:rPr>
              <a:t>الخبرة</a:t>
            </a:r>
            <a:r>
              <a:rPr lang="en-US" sz="2000" b="1" dirty="0">
                <a:latin typeface="Alexandria" pitchFamily="2" charset="-78"/>
                <a:cs typeface="Alexandria" pitchFamily="2" charset="-78"/>
              </a:rPr>
              <a:t> </a:t>
            </a:r>
            <a:r>
              <a:rPr lang="en-US" sz="2000" dirty="0">
                <a:latin typeface="Alexandria" pitchFamily="2" charset="-78"/>
                <a:cs typeface="Alexandria" pitchFamily="2" charset="-78"/>
              </a:rPr>
              <a:t>Expertise </a:t>
            </a:r>
            <a:r>
              <a:rPr lang="ar-SA" sz="2000" dirty="0">
                <a:latin typeface="Alexandria" pitchFamily="2" charset="-78"/>
                <a:cs typeface="Alexandria" pitchFamily="2" charset="-78"/>
              </a:rPr>
              <a:t>يجب أن يكون العمل الذي تقوم به في البحث مناسباً لمستوى خبرتك وتدريبك، أولا أعد العمل المبدئي ثم حاول فهم النظرية بدقة قبل أن تطبق المفاهيم أو الإجراءات، وسيكون الشخص الخبير في مجال بحثك خير مساعد لك في اختيار الأشياء التي ينبغي عليك النظر فيها. </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a:p>
            <a:pPr algn="just" rtl="1"/>
            <a:r>
              <a:rPr lang="ar-SA" sz="2000" dirty="0" smtClean="0">
                <a:latin typeface="Alexandria" pitchFamily="2" charset="-78"/>
                <a:cs typeface="Alexandria" pitchFamily="2" charset="-78"/>
              </a:rPr>
              <a:t> </a:t>
            </a:r>
            <a:r>
              <a:rPr lang="ar-SA" sz="2000" b="1" dirty="0">
                <a:latin typeface="Alexandria" pitchFamily="2" charset="-78"/>
                <a:cs typeface="Alexandria" pitchFamily="2" charset="-78"/>
              </a:rPr>
              <a:t>السلامة</a:t>
            </a:r>
            <a:r>
              <a:rPr lang="en-US" sz="2000" b="1" dirty="0">
                <a:latin typeface="Alexandria" pitchFamily="2" charset="-78"/>
                <a:cs typeface="Alexandria" pitchFamily="2" charset="-78"/>
              </a:rPr>
              <a:t> Safety </a:t>
            </a:r>
            <a:r>
              <a:rPr lang="ar-SA" sz="2000" dirty="0">
                <a:latin typeface="Alexandria" pitchFamily="2" charset="-78"/>
                <a:cs typeface="Alexandria" pitchFamily="2" charset="-78"/>
              </a:rPr>
              <a:t>لا تعرض نفسك لخطر جسدي أو أخلاقي، وخذ احتياطاتك التحضيرية عند التجارب كلها، ولا تحاول تنفيذ بحثك في بيئات قد تكون خطرة من النواحي الجيولوجية، الجوية، الاجتماعية، أو الكيميائية، كما أن سلامة المستهدفين من البحث مهمة أيضاً، فلا تحرجهم أو تشعرهم بالخجل أو تعرضهم للخطر في موضوع بحثك</a:t>
            </a:r>
            <a:r>
              <a:rPr lang="en-US" sz="20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253974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5018" y="1166842"/>
            <a:ext cx="10962651" cy="48077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37034" y="1227968"/>
            <a:ext cx="10418618" cy="4247317"/>
          </a:xfrm>
          <a:prstGeom prst="rect">
            <a:avLst/>
          </a:prstGeom>
          <a:noFill/>
        </p:spPr>
        <p:txBody>
          <a:bodyPr wrap="square" rtlCol="1">
            <a:spAutoFit/>
          </a:bodyPr>
          <a:lstStyle/>
          <a:p>
            <a:pPr algn="ctr" rtl="1">
              <a:lnSpc>
                <a:spcPct val="150000"/>
              </a:lnSpc>
            </a:pPr>
            <a:r>
              <a:rPr lang="ar-SA" sz="2000" b="1" dirty="0" smtClean="0">
                <a:latin typeface="Alexandria" pitchFamily="2" charset="-78"/>
                <a:cs typeface="Alexandria" pitchFamily="2" charset="-78"/>
              </a:rPr>
              <a:t>اعتبارات </a:t>
            </a:r>
            <a:r>
              <a:rPr lang="ar-SA" sz="2000" b="1" dirty="0">
                <a:latin typeface="Alexandria" pitchFamily="2" charset="-78"/>
                <a:cs typeface="Alexandria" pitchFamily="2" charset="-78"/>
              </a:rPr>
              <a:t>السلوك الاخلاقي</a:t>
            </a:r>
            <a:r>
              <a:rPr lang="ar-SA" sz="2000" dirty="0" smtClean="0">
                <a:latin typeface="Alexandria" pitchFamily="2" charset="-78"/>
                <a:cs typeface="Alexandria" pitchFamily="2" charset="-78"/>
              </a:rPr>
              <a:t> </a:t>
            </a:r>
            <a:endParaRPr lang="ar-JO" sz="2000" dirty="0" smtClean="0">
              <a:latin typeface="Alexandria" pitchFamily="2" charset="-78"/>
              <a:cs typeface="Alexandria" pitchFamily="2" charset="-78"/>
            </a:endParaRPr>
          </a:p>
          <a:p>
            <a:pPr algn="just" rtl="1"/>
            <a:r>
              <a:rPr lang="ar-SA" sz="2000" b="1" dirty="0">
                <a:latin typeface="Alexandria" pitchFamily="2" charset="-78"/>
                <a:cs typeface="Alexandria" pitchFamily="2" charset="-78"/>
              </a:rPr>
              <a:t>الموافقة</a:t>
            </a:r>
            <a:r>
              <a:rPr lang="en-US" sz="2000" b="1" dirty="0">
                <a:latin typeface="Alexandria" pitchFamily="2" charset="-78"/>
                <a:cs typeface="Alexandria" pitchFamily="2" charset="-78"/>
              </a:rPr>
              <a:t> C</a:t>
            </a:r>
            <a:r>
              <a:rPr lang="en-US" sz="2000" dirty="0">
                <a:latin typeface="Alexandria" pitchFamily="2" charset="-78"/>
                <a:cs typeface="Alexandria" pitchFamily="2" charset="-78"/>
              </a:rPr>
              <a:t>onsent </a:t>
            </a:r>
            <a:r>
              <a:rPr lang="ar-SA" sz="2000" dirty="0">
                <a:latin typeface="Alexandria" pitchFamily="2" charset="-78"/>
                <a:cs typeface="Alexandria" pitchFamily="2" charset="-78"/>
              </a:rPr>
              <a:t>تأكد دائماً من حصولك على موافقة سابقة من الذين تود العمل معهم خلال فترة البحث، إذ يجب أن يعلم الأفراد المراد دراستهم أنهم تحت </a:t>
            </a:r>
            <a:r>
              <a:rPr lang="ar-SA" sz="2000" dirty="0" smtClean="0">
                <a:latin typeface="Alexandria" pitchFamily="2" charset="-78"/>
                <a:cs typeface="Alexandria" pitchFamily="2" charset="-78"/>
              </a:rPr>
              <a:t>الدراسة</a:t>
            </a:r>
            <a:r>
              <a:rPr lang="ar-JO" sz="2000" dirty="0" smtClean="0">
                <a:latin typeface="Alexandria" pitchFamily="2" charset="-78"/>
                <a:cs typeface="Alexandria" pitchFamily="2" charset="-78"/>
              </a:rPr>
              <a:t>.</a:t>
            </a:r>
          </a:p>
          <a:p>
            <a:pPr algn="just" rtl="1"/>
            <a:endParaRPr lang="en-US" sz="2000" dirty="0">
              <a:latin typeface="Alexandria" pitchFamily="2" charset="-78"/>
              <a:cs typeface="Alexandria" pitchFamily="2" charset="-78"/>
            </a:endParaRPr>
          </a:p>
          <a:p>
            <a:pPr algn="just" rtl="1"/>
            <a:r>
              <a:rPr lang="ar-SA" sz="2000" b="1" dirty="0">
                <a:latin typeface="Alexandria" pitchFamily="2" charset="-78"/>
                <a:cs typeface="Alexandria" pitchFamily="2" charset="-78"/>
              </a:rPr>
              <a:t>الانسحاب</a:t>
            </a:r>
            <a:r>
              <a:rPr lang="en-US" sz="2000" dirty="0">
                <a:latin typeface="Alexandria" pitchFamily="2" charset="-78"/>
                <a:cs typeface="Alexandria" pitchFamily="2" charset="-78"/>
              </a:rPr>
              <a:t> Withdrawal </a:t>
            </a:r>
            <a:r>
              <a:rPr lang="ar-SA" sz="2000" dirty="0">
                <a:latin typeface="Alexandria" pitchFamily="2" charset="-78"/>
                <a:cs typeface="Alexandria" pitchFamily="2" charset="-78"/>
              </a:rPr>
              <a:t>الأفراد المراد دراستهم أو العاملون في البحث أو طلابه لديهم الحق للانسحاب من الدراسة في أي وقت، ويجب أن نتذكر دائماً أن المشاركين غالبا ما يكونون متطوعين ويجب معاملتهم باحترام وأن الوقت الذي يخصمونه لأجل البحث يمكنهم أن يقضوه في عمل آخر أكثر ربحاً وفائدة لهم، ولهذا السبب يجب أن نتوقع انسحاب بعض المشاركين، وهذا أحيانا يجعل من نتائج البحث ليست ذات معنى</a:t>
            </a:r>
            <a:r>
              <a:rPr lang="ar-SA" sz="2000" dirty="0" smtClean="0">
                <a:latin typeface="Alexandria" pitchFamily="2" charset="-78"/>
                <a:cs typeface="Alexandria" pitchFamily="2" charset="-78"/>
              </a:rPr>
              <a:t>.</a:t>
            </a:r>
            <a:endParaRPr lang="ar-JO" sz="2000" dirty="0" smtClean="0">
              <a:latin typeface="Alexandria" pitchFamily="2" charset="-78"/>
              <a:cs typeface="Alexandria" pitchFamily="2" charset="-78"/>
            </a:endParaRPr>
          </a:p>
          <a:p>
            <a:pPr algn="just" rtl="1"/>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a:t>
            </a:r>
            <a:r>
              <a:rPr lang="ar-SA" sz="2000" b="1" dirty="0">
                <a:latin typeface="Alexandria" pitchFamily="2" charset="-78"/>
                <a:cs typeface="Alexandria" pitchFamily="2" charset="-78"/>
              </a:rPr>
              <a:t>التسجيل الرقمي</a:t>
            </a:r>
            <a:r>
              <a:rPr lang="en-US" sz="2000" b="1" dirty="0">
                <a:latin typeface="Alexandria" pitchFamily="2" charset="-78"/>
                <a:cs typeface="Alexandria" pitchFamily="2" charset="-78"/>
              </a:rPr>
              <a:t> Digital Recording : </a:t>
            </a:r>
            <a:r>
              <a:rPr lang="ar-SA" sz="2000" dirty="0">
                <a:latin typeface="Alexandria" pitchFamily="2" charset="-78"/>
                <a:cs typeface="Alexandria" pitchFamily="2" charset="-78"/>
              </a:rPr>
              <a:t>لا تقم بتسجيل الأصوات أو التقاط صور أو تصوير فيديو دون موافقة المستهدفين من البحث، وأحصل على الموافقة المسبقة قبل بدء أي تسجيل، ولا بد أن تدرك أن طلب الموافقة بعد التصوير غير مقبول.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196156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5018" y="1405799"/>
            <a:ext cx="10962651" cy="456875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59189" y="1459229"/>
            <a:ext cx="10418618" cy="3939540"/>
          </a:xfrm>
          <a:prstGeom prst="rect">
            <a:avLst/>
          </a:prstGeom>
          <a:noFill/>
        </p:spPr>
        <p:txBody>
          <a:bodyPr wrap="square" rtlCol="1">
            <a:spAutoFit/>
          </a:bodyPr>
          <a:lstStyle/>
          <a:p>
            <a:pPr algn="ctr" rtl="1">
              <a:lnSpc>
                <a:spcPct val="150000"/>
              </a:lnSpc>
            </a:pPr>
            <a:r>
              <a:rPr lang="ar-SA" sz="2000" b="1" dirty="0" smtClean="0">
                <a:latin typeface="Alexandria" pitchFamily="2" charset="-78"/>
                <a:cs typeface="Alexandria" pitchFamily="2" charset="-78"/>
              </a:rPr>
              <a:t>اعتبارات </a:t>
            </a:r>
            <a:r>
              <a:rPr lang="ar-SA" sz="2000" b="1" dirty="0">
                <a:latin typeface="Alexandria" pitchFamily="2" charset="-78"/>
                <a:cs typeface="Alexandria" pitchFamily="2" charset="-78"/>
              </a:rPr>
              <a:t>السلوك الاخلاقي</a:t>
            </a:r>
            <a:r>
              <a:rPr lang="ar-SA" sz="2000" dirty="0" smtClean="0">
                <a:latin typeface="Alexandria" pitchFamily="2" charset="-78"/>
                <a:cs typeface="Alexandria" pitchFamily="2" charset="-78"/>
              </a:rPr>
              <a:t> </a:t>
            </a:r>
            <a:endParaRPr lang="ar-JO" sz="2000" dirty="0" smtClean="0">
              <a:latin typeface="Alexandria" pitchFamily="2" charset="-78"/>
              <a:cs typeface="Alexandria" pitchFamily="2" charset="-78"/>
            </a:endParaRPr>
          </a:p>
          <a:p>
            <a:pPr algn="just" rtl="1"/>
            <a:r>
              <a:rPr lang="ar-SA" sz="2000" b="1" dirty="0">
                <a:latin typeface="Alexandria" pitchFamily="2" charset="-78"/>
                <a:cs typeface="Alexandria" pitchFamily="2" charset="-78"/>
              </a:rPr>
              <a:t>التغذية </a:t>
            </a:r>
            <a:r>
              <a:rPr lang="ar-SA" sz="2000" b="1" dirty="0" smtClean="0">
                <a:latin typeface="Alexandria" pitchFamily="2" charset="-78"/>
                <a:cs typeface="Alexandria" pitchFamily="2" charset="-78"/>
              </a:rPr>
              <a:t>الراج</a:t>
            </a:r>
            <a:r>
              <a:rPr lang="ar-JO" sz="2000" b="1" dirty="0" smtClean="0">
                <a:latin typeface="Alexandria" pitchFamily="2" charset="-78"/>
                <a:cs typeface="Alexandria" pitchFamily="2" charset="-78"/>
              </a:rPr>
              <a:t>ع</a:t>
            </a:r>
            <a:r>
              <a:rPr lang="ar-SA" sz="2000" b="1" dirty="0" smtClean="0">
                <a:latin typeface="Alexandria" pitchFamily="2" charset="-78"/>
                <a:cs typeface="Alexandria" pitchFamily="2" charset="-78"/>
              </a:rPr>
              <a:t>ة</a:t>
            </a:r>
            <a:r>
              <a:rPr lang="en-US" sz="2000" b="1" dirty="0" smtClean="0">
                <a:latin typeface="Alexandria" pitchFamily="2" charset="-78"/>
                <a:cs typeface="Alexandria" pitchFamily="2" charset="-78"/>
              </a:rPr>
              <a:t> </a:t>
            </a:r>
            <a:r>
              <a:rPr lang="en-US" sz="2000" b="1" dirty="0">
                <a:latin typeface="Alexandria" pitchFamily="2" charset="-78"/>
                <a:cs typeface="Alexandria" pitchFamily="2" charset="-78"/>
              </a:rPr>
              <a:t>F</a:t>
            </a:r>
            <a:r>
              <a:rPr lang="en-US" sz="2000" dirty="0">
                <a:latin typeface="Alexandria" pitchFamily="2" charset="-78"/>
                <a:cs typeface="Alexandria" pitchFamily="2" charset="-78"/>
              </a:rPr>
              <a:t>eedback </a:t>
            </a:r>
            <a:r>
              <a:rPr lang="ar-SA" sz="2000" dirty="0">
                <a:latin typeface="Alexandria" pitchFamily="2" charset="-78"/>
                <a:cs typeface="Alexandria" pitchFamily="2" charset="-78"/>
              </a:rPr>
              <a:t>إذا كان بمقدورك إعطاء تغذية راجعة للمستهدفين من بحثك فافعل، قد لا يكون بمقدورك تزويد المشاركين بالتقرير كاملاً ، ولكن إعطاؤهم ملخصا أو بعض العبارات والتوصيات قد تكون مهمة لديهم وتفي بالغرض المطلوب، وتأكد دائماً من أخذ الموافقة المسبقة قبل النشر. </a:t>
            </a:r>
            <a:endParaRPr lang="ar-JO" sz="2000" dirty="0" smtClean="0">
              <a:latin typeface="Alexandria" pitchFamily="2" charset="-78"/>
              <a:cs typeface="Alexandria" pitchFamily="2" charset="-78"/>
            </a:endParaRPr>
          </a:p>
          <a:p>
            <a:pPr algn="just" rtl="1"/>
            <a:endParaRPr lang="en-US" sz="2000" dirty="0">
              <a:latin typeface="Alexandria" pitchFamily="2" charset="-78"/>
              <a:cs typeface="Alexandria" pitchFamily="2" charset="-78"/>
            </a:endParaRPr>
          </a:p>
          <a:p>
            <a:pPr algn="just" rtl="1"/>
            <a:r>
              <a:rPr lang="ar-SA" sz="2000" b="1" dirty="0">
                <a:latin typeface="Alexandria" pitchFamily="2" charset="-78"/>
                <a:cs typeface="Alexandria" pitchFamily="2" charset="-78"/>
              </a:rPr>
              <a:t>الأمل المزيف الكاذب</a:t>
            </a:r>
            <a:r>
              <a:rPr lang="en-US" sz="2000" b="1" dirty="0">
                <a:latin typeface="Alexandria" pitchFamily="2" charset="-78"/>
                <a:cs typeface="Alexandria" pitchFamily="2" charset="-78"/>
              </a:rPr>
              <a:t> </a:t>
            </a:r>
            <a:r>
              <a:rPr lang="en-US" sz="2000" dirty="0">
                <a:latin typeface="Alexandria" pitchFamily="2" charset="-78"/>
                <a:cs typeface="Alexandria" pitchFamily="2" charset="-78"/>
              </a:rPr>
              <a:t>False Hope : </a:t>
            </a:r>
            <a:r>
              <a:rPr lang="ar-SA" sz="2000" dirty="0">
                <a:latin typeface="Alexandria" pitchFamily="2" charset="-78"/>
                <a:cs typeface="Alexandria" pitchFamily="2" charset="-78"/>
              </a:rPr>
              <a:t>لا تجعل المستهدفين يعتقدون من خلال أسئلتك بأن الأمور سوف تتغير بسبب بحثك أو مشروعك الذي تجريه، ولا تعط وعوداً خارج نطاق بحثك أو سلطتك أو مركزك أو تأثيرك </a:t>
            </a:r>
            <a:endParaRPr lang="en-US" sz="2000" dirty="0" smtClean="0">
              <a:latin typeface="Alexandria" pitchFamily="2" charset="-78"/>
              <a:cs typeface="Alexandria" pitchFamily="2" charset="-78"/>
            </a:endParaRPr>
          </a:p>
          <a:p>
            <a:pPr algn="just" rtl="1"/>
            <a:endParaRPr lang="en-US" sz="2000" dirty="0">
              <a:latin typeface="Alexandria" pitchFamily="2" charset="-78"/>
              <a:cs typeface="Alexandria" pitchFamily="2" charset="-78"/>
            </a:endParaRPr>
          </a:p>
          <a:p>
            <a:pPr algn="just" rtl="1"/>
            <a:r>
              <a:rPr lang="ar-SA" sz="2000" b="1" dirty="0">
                <a:latin typeface="Alexandria" pitchFamily="2" charset="-78"/>
                <a:cs typeface="Alexandria" pitchFamily="2" charset="-78"/>
              </a:rPr>
              <a:t>استغلال الموقف</a:t>
            </a:r>
            <a:r>
              <a:rPr lang="en-US" sz="2000" b="1" dirty="0">
                <a:latin typeface="Alexandria" pitchFamily="2" charset="-78"/>
                <a:cs typeface="Alexandria" pitchFamily="2" charset="-78"/>
              </a:rPr>
              <a:t> </a:t>
            </a:r>
            <a:r>
              <a:rPr lang="en-US" sz="2000" dirty="0">
                <a:latin typeface="Alexandria" pitchFamily="2" charset="-78"/>
                <a:cs typeface="Alexandria" pitchFamily="2" charset="-78"/>
              </a:rPr>
              <a:t>Exploitation </a:t>
            </a:r>
            <a:r>
              <a:rPr lang="ar-SA" sz="2000" dirty="0">
                <a:latin typeface="Alexandria" pitchFamily="2" charset="-78"/>
                <a:cs typeface="Alexandria" pitchFamily="2" charset="-78"/>
              </a:rPr>
              <a:t>لا تستغل المواقف لصالح بحثك؛ فلا تفسر ما تلاحظه أو ما يقوله الآخرون بشكل غير مباشر حتى تخدم بحثك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387128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5018" y="1158443"/>
            <a:ext cx="10962651" cy="48161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37034" y="1450234"/>
            <a:ext cx="10418618" cy="3369512"/>
          </a:xfrm>
          <a:prstGeom prst="rect">
            <a:avLst/>
          </a:prstGeom>
          <a:noFill/>
        </p:spPr>
        <p:txBody>
          <a:bodyPr wrap="square" rtlCol="1">
            <a:spAutoFit/>
          </a:bodyPr>
          <a:lstStyle/>
          <a:p>
            <a:pPr algn="ctr" rtl="1">
              <a:lnSpc>
                <a:spcPct val="150000"/>
              </a:lnSpc>
            </a:pPr>
            <a:r>
              <a:rPr lang="ar-SA" b="1" dirty="0" smtClean="0">
                <a:latin typeface="Alexandria" pitchFamily="2" charset="-78"/>
                <a:cs typeface="Alexandria" pitchFamily="2" charset="-78"/>
              </a:rPr>
              <a:t>اعتبارات </a:t>
            </a:r>
            <a:r>
              <a:rPr lang="ar-SA" b="1" dirty="0">
                <a:latin typeface="Alexandria" pitchFamily="2" charset="-78"/>
                <a:cs typeface="Alexandria" pitchFamily="2" charset="-78"/>
              </a:rPr>
              <a:t>السلوك الاخلاقي</a:t>
            </a:r>
            <a:r>
              <a:rPr lang="ar-SA" dirty="0" smtClean="0">
                <a:latin typeface="Alexandria" pitchFamily="2" charset="-78"/>
                <a:cs typeface="Alexandria" pitchFamily="2" charset="-78"/>
              </a:rPr>
              <a:t> </a:t>
            </a:r>
            <a:endParaRPr lang="ar-JO" dirty="0" smtClean="0">
              <a:latin typeface="Alexandria" pitchFamily="2" charset="-78"/>
              <a:cs typeface="Alexandria" pitchFamily="2" charset="-78"/>
            </a:endParaRPr>
          </a:p>
          <a:p>
            <a:pPr algn="just" rtl="1">
              <a:lnSpc>
                <a:spcPct val="150000"/>
              </a:lnSpc>
            </a:pPr>
            <a:r>
              <a:rPr lang="ar-SA" b="1" dirty="0">
                <a:latin typeface="Alexandria" pitchFamily="2" charset="-78"/>
                <a:cs typeface="Alexandria" pitchFamily="2" charset="-78"/>
              </a:rPr>
              <a:t>سرية المعلومات</a:t>
            </a:r>
            <a:r>
              <a:rPr lang="en-US" b="1" dirty="0">
                <a:latin typeface="Alexandria" pitchFamily="2" charset="-78"/>
                <a:cs typeface="Alexandria" pitchFamily="2" charset="-78"/>
              </a:rPr>
              <a:t> </a:t>
            </a:r>
            <a:r>
              <a:rPr lang="en-US" dirty="0">
                <a:latin typeface="Alexandria" pitchFamily="2" charset="-78"/>
                <a:cs typeface="Alexandria" pitchFamily="2" charset="-78"/>
              </a:rPr>
              <a:t>Anonymity </a:t>
            </a:r>
            <a:r>
              <a:rPr lang="ar-SA" dirty="0">
                <a:latin typeface="Alexandria" pitchFamily="2" charset="-78"/>
                <a:cs typeface="Alexandria" pitchFamily="2" charset="-78"/>
              </a:rPr>
              <a:t>عليك حماية هوية المستهدفين في كل الأوقات فلا تعط أسماء أو تلميحات تؤدي إلى كشف هويتهم الحقيقية، ويمكن تحقيق ذلك من خلال تحويل الأسماء إلى أرقام أو رموز مع التأكد من إتلاف كل ما يتعلق بهوية المستهدفين بعد انتهاء الدراسة. </a:t>
            </a:r>
            <a:endParaRPr lang="ar-JO" dirty="0" smtClean="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lnSpc>
                <a:spcPct val="150000"/>
              </a:lnSpc>
            </a:pPr>
            <a:r>
              <a:rPr lang="ar-SA" b="1" dirty="0">
                <a:latin typeface="Alexandria" pitchFamily="2" charset="-78"/>
                <a:cs typeface="Alexandria" pitchFamily="2" charset="-78"/>
              </a:rPr>
              <a:t>حقوق الحيوان</a:t>
            </a:r>
            <a:r>
              <a:rPr lang="en-US" b="1" dirty="0">
                <a:latin typeface="Alexandria" pitchFamily="2" charset="-78"/>
                <a:cs typeface="Alexandria" pitchFamily="2" charset="-78"/>
              </a:rPr>
              <a:t> </a:t>
            </a:r>
            <a:r>
              <a:rPr lang="en-US" dirty="0">
                <a:latin typeface="Alexandria" pitchFamily="2" charset="-78"/>
                <a:cs typeface="Alexandria" pitchFamily="2" charset="-78"/>
              </a:rPr>
              <a:t>Animal Rights </a:t>
            </a:r>
            <a:r>
              <a:rPr lang="ar-SA" dirty="0">
                <a:latin typeface="Alexandria" pitchFamily="2" charset="-78"/>
                <a:cs typeface="Alexandria" pitchFamily="2" charset="-78"/>
              </a:rPr>
              <a:t>إذا كانت دراستك متعلقة بالحيوان فإن هناك اعتبارات أخلاقية في هذا الخصوص يجب عليك مراعاتها ؛ إذ يجب عليك معاملة الحيوان ورعايته اللائقة به والإحساس بمدى الألم وعدم الراحة عنده.</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941863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1055" y="1294601"/>
            <a:ext cx="11331739" cy="46754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471055" y="1531684"/>
            <a:ext cx="11096212" cy="3733586"/>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علاقة القيم الأخلاقية بالبحث العلمي</a:t>
            </a:r>
            <a:endParaRPr lang="en-US" sz="2000" b="1"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 ولتوضح هذه العلاقة لا بد أن يتصف الباحث العلمي بالخصائص القيمية التالية : </a:t>
            </a: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توجيه بحوثه لما يفيد المعرفة والمجتمع والإنسانية كالتزام أخلاقي أساسي بحكم وظيفته البحثية. </a:t>
            </a: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الأمانة العلمية في تنفيذ بحوثه ومؤلفاته فلا ينسب لنفسه إلا فكره وعمله ويجب أن يكون مقدار الاستفادة من الآخرين معروفا محدداً.</a:t>
            </a: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في البحوث المشتركة يجب توضيح أدوار المشتركين بدقة والابتعاد عن المجاملة.</a:t>
            </a:r>
            <a:endParaRPr lang="en-US" sz="2000" dirty="0">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407316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1055" y="1190368"/>
            <a:ext cx="11331739" cy="47796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588818" y="1254445"/>
            <a:ext cx="11096212" cy="4836389"/>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علاقة القيم الأخلاقية بالبحث العلمي</a:t>
            </a:r>
            <a:endParaRPr lang="en-US" sz="2000" b="1"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 ولتوضح هذه العلاقة لا بد أن يتصف الباحث العلمي بالخصائص القيمية التالية : </a:t>
            </a: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smtClean="0">
                <a:latin typeface="Alexandria" pitchFamily="2" charset="-78"/>
                <a:cs typeface="Alexandria" pitchFamily="2" charset="-78"/>
              </a:rPr>
              <a:t>الموضوعية </a:t>
            </a:r>
            <a:r>
              <a:rPr lang="ar-SA" sz="2000" dirty="0">
                <a:latin typeface="Alexandria" pitchFamily="2" charset="-78"/>
                <a:cs typeface="Alexandria" pitchFamily="2" charset="-78"/>
              </a:rPr>
              <a:t>في تلخيص وجهات النظر العلمية للآخرين يجب توخي الدقة دون تحيز وفقاً للهوى وذلك بالموضوعية.</a:t>
            </a: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  عدم بتر النصوص المنقولة بما يخل بقصد صاحبها سواء أكان بقصد أو غير قصد. </a:t>
            </a:r>
            <a:endParaRPr lang="ar-JO" sz="2000" dirty="0" smtClean="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في الاقتباس يجب أن يكون المصدر محدداً وواضحاً. </a:t>
            </a:r>
            <a:endParaRPr lang="ar-JO" sz="2000" dirty="0" smtClean="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لا بد أن تذكر المراجع بأمانة تامة وبدقة تمكن من الرجوع إليها ولا يذكر مراجع لم يتم استخدامها إلا باعتبارها قائمة قراءة إضافية. </a:t>
            </a:r>
            <a:endParaRPr lang="en-US" sz="2000" dirty="0">
              <a:latin typeface="Alexandria" pitchFamily="2" charset="-78"/>
              <a:cs typeface="Alexandria" pitchFamily="2" charset="-78"/>
            </a:endParaRPr>
          </a:p>
          <a:p>
            <a:pPr algn="r" rtl="1">
              <a:lnSpc>
                <a:spcPct val="150000"/>
              </a:lnSpc>
            </a:pPr>
            <a:endParaRPr lang="en-US" sz="2400" dirty="0"/>
          </a:p>
          <a:p>
            <a:pPr marL="342900" indent="-342900" algn="r" rtl="1">
              <a:lnSpc>
                <a:spcPct val="150000"/>
              </a:lnSpc>
              <a:buFont typeface="Wingdings" panose="05000000000000000000" pitchFamily="2" charset="2"/>
              <a:buChar char="Ø"/>
            </a:pPr>
            <a:endParaRPr lang="en-US" sz="2400" dirty="0"/>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079276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1055" y="1190368"/>
            <a:ext cx="11331739" cy="47796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657452" y="1190368"/>
            <a:ext cx="10958944" cy="4708981"/>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علاقة القيم الأخلاقية بالبحث </a:t>
            </a:r>
            <a:r>
              <a:rPr lang="ar-SA" sz="2000" b="1" dirty="0" smtClean="0">
                <a:latin typeface="Alexandria" pitchFamily="2" charset="-78"/>
                <a:cs typeface="Alexandria" pitchFamily="2" charset="-78"/>
              </a:rPr>
              <a:t>العلمي</a:t>
            </a:r>
            <a:endParaRPr lang="en-US" sz="20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smtClean="0">
                <a:latin typeface="Alexandria" pitchFamily="2" charset="-78"/>
                <a:cs typeface="Alexandria" pitchFamily="2" charset="-78"/>
              </a:rPr>
              <a:t>في </a:t>
            </a:r>
            <a:r>
              <a:rPr lang="ar-SA" sz="2000" dirty="0">
                <a:latin typeface="Alexandria" pitchFamily="2" charset="-78"/>
                <a:cs typeface="Alexandria" pitchFamily="2" charset="-78"/>
              </a:rPr>
              <a:t>جمع البيانات الميدانية يراعى الدقة والصدق والأمانة مع الابتعاد عن الإيحاء </a:t>
            </a:r>
            <a:r>
              <a:rPr lang="ar-SA" sz="2000" dirty="0" smtClean="0">
                <a:latin typeface="Alexandria" pitchFamily="2" charset="-78"/>
                <a:cs typeface="Alexandria" pitchFamily="2" charset="-78"/>
              </a:rPr>
              <a:t>للمستقص</a:t>
            </a:r>
            <a:r>
              <a:rPr lang="ar-JO" sz="2000" dirty="0" smtClean="0">
                <a:latin typeface="Alexandria" pitchFamily="2" charset="-78"/>
                <a:cs typeface="Alexandria" pitchFamily="2" charset="-78"/>
              </a:rPr>
              <a:t>ي</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منهم الإجابة </a:t>
            </a: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في تحليل البيانات الميدانية لا بد يقوم الباحث بنفسه بالتحليل ولا يسند للغير أكثر من الحسابات والتحليلات الرقمية التي تقوم بها الآلات أما التفسير والتقييم والمقارنة والاستنتاج فتلك كلها مسؤولية الباحث</a:t>
            </a: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المحافظة على السرية خصوصاً فيما يتعلق بأمور شخصية أو مسائل مالية أو سلوكية. </a:t>
            </a:r>
            <a:endParaRPr lang="en-US" sz="20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2000" dirty="0">
                <a:latin typeface="Alexandria" pitchFamily="2" charset="-78"/>
                <a:cs typeface="Alexandria" pitchFamily="2" charset="-78"/>
              </a:rPr>
              <a:t>يراعى تحديث البيانات في المؤلفات المقررة على الطلاب حتى لا يتوهم الطلاب حقائق مغلوطة نتيجة لعدم تحديث البيانات أو على الأقل ليكونوا محيطين بالأوضاع الحديثة وهذه مسؤولية أخلاقية جسيمة</a:t>
            </a:r>
            <a:r>
              <a:rPr lang="en-US" sz="20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822814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ربع نص 1"/>
          <p:cNvSpPr txBox="1"/>
          <p:nvPr/>
        </p:nvSpPr>
        <p:spPr>
          <a:xfrm>
            <a:off x="4879251" y="3146209"/>
            <a:ext cx="9268690" cy="954107"/>
          </a:xfrm>
          <a:prstGeom prst="rect">
            <a:avLst/>
          </a:prstGeom>
          <a:noFill/>
        </p:spPr>
        <p:txBody>
          <a:bodyPr wrap="square" rtlCol="1">
            <a:spAutoFit/>
          </a:bodyPr>
          <a:lstStyle/>
          <a:p>
            <a:pPr algn="ctr" rtl="1"/>
            <a:r>
              <a:rPr lang="ar-SA" sz="3200" b="1" dirty="0" smtClean="0"/>
              <a:t>الصفات المذمومة عند الباحث </a:t>
            </a:r>
            <a:endParaRPr lang="ar-JO" sz="3200" b="1" dirty="0" smtClean="0"/>
          </a:p>
          <a:p>
            <a:pPr algn="ctr" rtl="1"/>
            <a:endParaRPr lang="ar-JO" sz="2400" b="1" dirty="0" smtClean="0"/>
          </a:p>
        </p:txBody>
      </p:sp>
      <p:graphicFrame>
        <p:nvGraphicFramePr>
          <p:cNvPr id="3" name="رسم تخطيطي 2"/>
          <p:cNvGraphicFramePr/>
          <p:nvPr>
            <p:extLst>
              <p:ext uri="{D42A27DB-BD31-4B8C-83A1-F6EECF244321}">
                <p14:modId xmlns:p14="http://schemas.microsoft.com/office/powerpoint/2010/main" val="3338186887"/>
              </p:ext>
            </p:extLst>
          </p:nvPr>
        </p:nvGraphicFramePr>
        <p:xfrm>
          <a:off x="1054662" y="85237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163519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98570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413165" y="1899171"/>
            <a:ext cx="9268690" cy="3693319"/>
          </a:xfrm>
          <a:prstGeom prst="rect">
            <a:avLst/>
          </a:prstGeom>
          <a:noFill/>
        </p:spPr>
        <p:txBody>
          <a:bodyPr wrap="square" rtlCol="1">
            <a:spAutoFit/>
          </a:bodyPr>
          <a:lstStyle/>
          <a:p>
            <a:pPr algn="ctr" rtl="1"/>
            <a:r>
              <a:rPr lang="ar-SA" sz="2400" b="1" dirty="0" smtClean="0">
                <a:latin typeface="Alexandria" pitchFamily="2" charset="-78"/>
                <a:cs typeface="Alexandria" pitchFamily="2" charset="-78"/>
              </a:rPr>
              <a:t>الصفات المذمومة عند الباحث </a:t>
            </a:r>
            <a:endParaRPr lang="ar-JO" sz="2400" b="1" dirty="0" smtClean="0">
              <a:latin typeface="Alexandria" pitchFamily="2" charset="-78"/>
              <a:cs typeface="Alexandria" pitchFamily="2" charset="-78"/>
            </a:endParaRPr>
          </a:p>
          <a:p>
            <a:pPr algn="just" rtl="1"/>
            <a:r>
              <a:rPr lang="ar-JO" sz="2400" b="1" dirty="0" smtClean="0">
                <a:latin typeface="Alexandria" pitchFamily="2" charset="-78"/>
                <a:cs typeface="Alexandria" pitchFamily="2" charset="-78"/>
              </a:rPr>
              <a:t>أولا: </a:t>
            </a:r>
            <a:r>
              <a:rPr lang="ar-SA" sz="2400" b="1" dirty="0" smtClean="0">
                <a:latin typeface="Alexandria" pitchFamily="2" charset="-78"/>
                <a:cs typeface="Alexandria" pitchFamily="2" charset="-78"/>
              </a:rPr>
              <a:t>السرقة </a:t>
            </a:r>
            <a:r>
              <a:rPr lang="ar-SA" sz="2400" b="1" dirty="0">
                <a:latin typeface="Alexandria" pitchFamily="2" charset="-78"/>
                <a:cs typeface="Alexandria" pitchFamily="2" charset="-78"/>
              </a:rPr>
              <a:t>العلمية </a:t>
            </a:r>
            <a:endParaRPr lang="ar-JO" sz="2400" b="1" dirty="0" smtClean="0">
              <a:latin typeface="Alexandria" pitchFamily="2" charset="-78"/>
              <a:cs typeface="Alexandria" pitchFamily="2" charset="-78"/>
            </a:endParaRPr>
          </a:p>
          <a:p>
            <a:pPr algn="just" rtl="1"/>
            <a:r>
              <a:rPr lang="ar-SA" sz="2400" dirty="0" smtClean="0">
                <a:latin typeface="Alexandria" pitchFamily="2" charset="-78"/>
                <a:cs typeface="Alexandria" pitchFamily="2" charset="-78"/>
              </a:rPr>
              <a:t>من </a:t>
            </a:r>
            <a:r>
              <a:rPr lang="ar-SA" sz="2400" dirty="0">
                <a:latin typeface="Alexandria" pitchFamily="2" charset="-78"/>
                <a:cs typeface="Alexandria" pitchFamily="2" charset="-78"/>
              </a:rPr>
              <a:t>المشاكل الأخلاقية المعقدة </a:t>
            </a:r>
            <a:r>
              <a:rPr lang="ar-SA" sz="2400" dirty="0" smtClean="0">
                <a:latin typeface="Alexandria" pitchFamily="2" charset="-78"/>
                <a:cs typeface="Alexandria" pitchFamily="2" charset="-78"/>
              </a:rPr>
              <a:t>السرقة </a:t>
            </a:r>
            <a:r>
              <a:rPr lang="ar-SA" sz="2400" dirty="0">
                <a:latin typeface="Alexandria" pitchFamily="2" charset="-78"/>
                <a:cs typeface="Alexandria" pitchFamily="2" charset="-78"/>
              </a:rPr>
              <a:t>العلمية </a:t>
            </a:r>
            <a:r>
              <a:rPr lang="ar-SA" sz="2400" dirty="0" smtClean="0">
                <a:latin typeface="Alexandria" pitchFamily="2" charset="-78"/>
                <a:cs typeface="Alexandria" pitchFamily="2" charset="-78"/>
              </a:rPr>
              <a:t>ف</a:t>
            </a:r>
            <a:r>
              <a:rPr lang="ar-JO" sz="2400" dirty="0" smtClean="0">
                <a:latin typeface="Alexandria" pitchFamily="2" charset="-78"/>
                <a:cs typeface="Alexandria" pitchFamily="2" charset="-78"/>
              </a:rPr>
              <a:t>ف</a:t>
            </a:r>
            <a:r>
              <a:rPr lang="ar-SA" sz="2400" dirty="0" smtClean="0">
                <a:latin typeface="Alexandria" pitchFamily="2" charset="-78"/>
                <a:cs typeface="Alexandria" pitchFamily="2" charset="-78"/>
              </a:rPr>
              <a:t>ي </a:t>
            </a:r>
            <a:r>
              <a:rPr lang="ar-SA" sz="2400" dirty="0">
                <a:latin typeface="Alexandria" pitchFamily="2" charset="-78"/>
                <a:cs typeface="Alexandria" pitchFamily="2" charset="-78"/>
              </a:rPr>
              <a:t>أبسط معانيها </a:t>
            </a:r>
            <a:r>
              <a:rPr lang="ar-JO" sz="2400" dirty="0" smtClean="0">
                <a:latin typeface="Alexandria" pitchFamily="2" charset="-78"/>
                <a:cs typeface="Alexandria" pitchFamily="2" charset="-78"/>
              </a:rPr>
              <a:t>تشير لا</a:t>
            </a:r>
            <a:r>
              <a:rPr lang="ar-SA" sz="2400" dirty="0" err="1" smtClean="0">
                <a:latin typeface="Alexandria" pitchFamily="2" charset="-78"/>
                <a:cs typeface="Alexandria" pitchFamily="2" charset="-78"/>
              </a:rPr>
              <a:t>ستخدام</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غير معترف به لأفكار وأعمال الآخرين بقصد أو من غير قصد. </a:t>
            </a:r>
            <a:endParaRPr lang="ar-JO" sz="2400" dirty="0" smtClean="0">
              <a:latin typeface="Alexandria" pitchFamily="2" charset="-78"/>
              <a:cs typeface="Alexandria" pitchFamily="2" charset="-78"/>
            </a:endParaRPr>
          </a:p>
          <a:p>
            <a:pPr algn="just" rtl="1"/>
            <a:r>
              <a:rPr lang="ar-SA" sz="2400" dirty="0" smtClean="0">
                <a:latin typeface="Alexandria" pitchFamily="2" charset="-78"/>
                <a:cs typeface="Alexandria" pitchFamily="2" charset="-78"/>
              </a:rPr>
              <a:t>وتحدث </a:t>
            </a:r>
            <a:r>
              <a:rPr lang="ar-SA" sz="2400" dirty="0">
                <a:latin typeface="Alexandria" pitchFamily="2" charset="-78"/>
                <a:cs typeface="Alexandria" pitchFamily="2" charset="-78"/>
              </a:rPr>
              <a:t>السرقة العلمية بشكل مبسط عندما يقوم الكاتب متعمدا باستخدام كلمات أو أفكار أو معلومات ليست عامة خاصة المتعلقة بشخص آخر دون تعرف أو ذكر هذا الشخص أو مصدر هذه الأفكار أو المعلومات، وقد نسبها إلى نفسه ، سواء تم ذلك ورقياً أو </a:t>
            </a:r>
            <a:r>
              <a:rPr lang="ar-SA" sz="2400" dirty="0" smtClean="0">
                <a:latin typeface="Alexandria" pitchFamily="2" charset="-78"/>
                <a:cs typeface="Alexandria" pitchFamily="2" charset="-78"/>
              </a:rPr>
              <a:t>إلكترونياً</a:t>
            </a:r>
            <a:r>
              <a:rPr lang="ar-JO" sz="2400" dirty="0" smtClean="0">
                <a:latin typeface="Alexandria" pitchFamily="2" charset="-78"/>
                <a:cs typeface="Alexandria" pitchFamily="2" charset="-78"/>
              </a:rPr>
              <a:t>.</a:t>
            </a:r>
          </a:p>
          <a:p>
            <a:pPr algn="r"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665645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190368"/>
            <a:ext cx="10442902" cy="471478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906713" y="1159273"/>
            <a:ext cx="7894448" cy="684803"/>
          </a:xfrm>
          <a:prstGeom prst="rect">
            <a:avLst/>
          </a:prstGeom>
          <a:noFill/>
        </p:spPr>
        <p:txBody>
          <a:bodyPr wrap="square" rtlCol="1">
            <a:spAutoFit/>
          </a:bodyPr>
          <a:lstStyle/>
          <a:p>
            <a:pPr algn="ctr" rtl="1">
              <a:lnSpc>
                <a:spcPct val="150000"/>
              </a:lnSpc>
            </a:pPr>
            <a:r>
              <a:rPr lang="ar-SA" sz="2800" b="1" dirty="0" smtClean="0"/>
              <a:t>أسباب اللجوء للسرقة العلمية</a:t>
            </a:r>
            <a:r>
              <a:rPr lang="ar-JO" sz="2800" b="1" dirty="0" smtClean="0">
                <a:latin typeface="Simplified Arabic" panose="02020603050405020304" pitchFamily="18" charset="-78"/>
                <a:cs typeface="Simplified Arabic" panose="02020603050405020304" pitchFamily="18" charset="-78"/>
              </a:rPr>
              <a:t>     </a:t>
            </a:r>
          </a:p>
        </p:txBody>
      </p:sp>
      <p:graphicFrame>
        <p:nvGraphicFramePr>
          <p:cNvPr id="4" name="رسم تخطيطي 3"/>
          <p:cNvGraphicFramePr/>
          <p:nvPr/>
        </p:nvGraphicFramePr>
        <p:xfrm>
          <a:off x="1648691" y="1159273"/>
          <a:ext cx="9490363" cy="49790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1"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606126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760" y="1057934"/>
            <a:ext cx="10668000" cy="45148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836488" y="1330212"/>
            <a:ext cx="10026481" cy="3970318"/>
          </a:xfrm>
          <a:prstGeom prst="rect">
            <a:avLst/>
          </a:prstGeom>
          <a:noFill/>
        </p:spPr>
        <p:txBody>
          <a:bodyPr wrap="square" rtlCol="1">
            <a:spAutoFit/>
          </a:bodyPr>
          <a:lstStyle/>
          <a:p>
            <a:pPr algn="ctr" rtl="1"/>
            <a:r>
              <a:rPr lang="ar-SA" b="1" dirty="0">
                <a:latin typeface="Alexandria" pitchFamily="2" charset="-78"/>
                <a:cs typeface="Alexandria" pitchFamily="2" charset="-78"/>
              </a:rPr>
              <a:t>الآثار السلبية المترتبة على السرقة </a:t>
            </a:r>
            <a:r>
              <a:rPr lang="ar-SA" b="1" dirty="0" smtClean="0">
                <a:latin typeface="Alexandria" pitchFamily="2" charset="-78"/>
                <a:cs typeface="Alexandria" pitchFamily="2" charset="-78"/>
              </a:rPr>
              <a:t>العلمية</a:t>
            </a:r>
            <a:endParaRPr lang="ar-JO" b="1" dirty="0" smtClean="0">
              <a:latin typeface="Alexandria" pitchFamily="2" charset="-78"/>
              <a:cs typeface="Alexandria" pitchFamily="2" charset="-78"/>
            </a:endParaRPr>
          </a:p>
          <a:p>
            <a:pPr algn="ctr" rtl="1"/>
            <a:endParaRPr lang="en-US" dirty="0">
              <a:latin typeface="Alexandria" pitchFamily="2" charset="-78"/>
              <a:cs typeface="Alexandria" pitchFamily="2" charset="-78"/>
            </a:endParaRPr>
          </a:p>
          <a:p>
            <a:pPr marL="457200" indent="-457200" algn="r" rtl="1">
              <a:buFont typeface="Wingdings" panose="05000000000000000000" pitchFamily="2" charset="2"/>
              <a:buChar char="ü"/>
            </a:pPr>
            <a:r>
              <a:rPr lang="ar-SA" dirty="0">
                <a:latin typeface="Alexandria" pitchFamily="2" charset="-78"/>
                <a:cs typeface="Alexandria" pitchFamily="2" charset="-78"/>
              </a:rPr>
              <a:t>تقضي على ملكة البحث العلمي النزيه وتجعل الباحث لا يبالي من أين أتى </a:t>
            </a:r>
            <a:r>
              <a:rPr lang="ar-SA" dirty="0" smtClean="0">
                <a:latin typeface="Alexandria" pitchFamily="2" charset="-78"/>
                <a:cs typeface="Alexandria" pitchFamily="2" charset="-78"/>
              </a:rPr>
              <a:t>بالمعلومة، </a:t>
            </a:r>
            <a:r>
              <a:rPr lang="ar-SA" dirty="0">
                <a:latin typeface="Alexandria" pitchFamily="2" charset="-78"/>
                <a:cs typeface="Alexandria" pitchFamily="2" charset="-78"/>
              </a:rPr>
              <a:t>ولا </a:t>
            </a:r>
            <a:r>
              <a:rPr lang="ar-SA" dirty="0" smtClean="0">
                <a:latin typeface="Alexandria" pitchFamily="2" charset="-78"/>
                <a:cs typeface="Alexandria" pitchFamily="2" charset="-78"/>
              </a:rPr>
              <a:t>مصدرها</a:t>
            </a:r>
            <a:r>
              <a:rPr lang="ar-JO" dirty="0" smtClean="0">
                <a:latin typeface="Alexandria" pitchFamily="2" charset="-78"/>
                <a:cs typeface="Alexandria" pitchFamily="2" charset="-78"/>
              </a:rPr>
              <a:t>.</a:t>
            </a:r>
            <a:r>
              <a:rPr lang="ar-SA" dirty="0" smtClean="0">
                <a:latin typeface="Alexandria" pitchFamily="2" charset="-78"/>
                <a:cs typeface="Alexandria" pitchFamily="2" charset="-78"/>
              </a:rPr>
              <a:t> </a:t>
            </a:r>
            <a:endParaRPr lang="en-US" dirty="0">
              <a:latin typeface="Alexandria" pitchFamily="2" charset="-78"/>
              <a:cs typeface="Alexandria" pitchFamily="2" charset="-78"/>
            </a:endParaRPr>
          </a:p>
          <a:p>
            <a:pPr marL="457200" indent="-457200" algn="r" rtl="1">
              <a:buFont typeface="Wingdings" panose="05000000000000000000" pitchFamily="2" charset="2"/>
              <a:buChar char="ü"/>
            </a:pPr>
            <a:r>
              <a:rPr lang="ar-SA" dirty="0">
                <a:latin typeface="Alexandria" pitchFamily="2" charset="-78"/>
                <a:cs typeface="Alexandria" pitchFamily="2" charset="-78"/>
              </a:rPr>
              <a:t>تنشئ عقليات هشة علميا، متهرئة فكريا ، ويكون نتاجها أن تكون الأمة فراغا من كل عقلية </a:t>
            </a:r>
            <a:r>
              <a:rPr lang="ar-SA" dirty="0" smtClean="0">
                <a:latin typeface="Alexandria" pitchFamily="2" charset="-78"/>
                <a:cs typeface="Alexandria" pitchFamily="2" charset="-78"/>
              </a:rPr>
              <a:t>بحثية</a:t>
            </a:r>
            <a:r>
              <a:rPr lang="ar-JO" dirty="0" smtClean="0">
                <a:latin typeface="Alexandria" pitchFamily="2" charset="-78"/>
                <a:cs typeface="Alexandria" pitchFamily="2" charset="-78"/>
              </a:rPr>
              <a:t>.</a:t>
            </a:r>
            <a:endParaRPr lang="en-US" dirty="0">
              <a:latin typeface="Alexandria" pitchFamily="2" charset="-78"/>
              <a:cs typeface="Alexandria" pitchFamily="2" charset="-78"/>
            </a:endParaRPr>
          </a:p>
          <a:p>
            <a:pPr marL="457200" indent="-457200" algn="r" rtl="1">
              <a:buFont typeface="Wingdings" panose="05000000000000000000" pitchFamily="2" charset="2"/>
              <a:buChar char="ü"/>
            </a:pPr>
            <a:r>
              <a:rPr lang="ar-SA" dirty="0">
                <a:latin typeface="Alexandria" pitchFamily="2" charset="-78"/>
                <a:cs typeface="Alexandria" pitchFamily="2" charset="-78"/>
              </a:rPr>
              <a:t>تقتل موهبة الإبداع </a:t>
            </a:r>
            <a:r>
              <a:rPr lang="ar-SA" dirty="0" smtClean="0">
                <a:latin typeface="Alexandria" pitchFamily="2" charset="-78"/>
                <a:cs typeface="Alexandria" pitchFamily="2" charset="-78"/>
              </a:rPr>
              <a:t>والتنافس</a:t>
            </a:r>
            <a:r>
              <a:rPr lang="ar-JO" dirty="0" smtClean="0">
                <a:latin typeface="Alexandria" pitchFamily="2" charset="-78"/>
                <a:cs typeface="Alexandria" pitchFamily="2" charset="-78"/>
              </a:rPr>
              <a:t>.</a:t>
            </a:r>
            <a:r>
              <a:rPr lang="ar-SA" dirty="0" smtClean="0">
                <a:latin typeface="Alexandria" pitchFamily="2" charset="-78"/>
                <a:cs typeface="Alexandria" pitchFamily="2" charset="-78"/>
              </a:rPr>
              <a:t> </a:t>
            </a:r>
            <a:endParaRPr lang="ar-JO" dirty="0" smtClean="0">
              <a:latin typeface="Alexandria" pitchFamily="2" charset="-78"/>
              <a:cs typeface="Alexandria" pitchFamily="2" charset="-78"/>
            </a:endParaRPr>
          </a:p>
          <a:p>
            <a:pPr marL="285750" indent="-285750" algn="r" rtl="1">
              <a:buFont typeface="Wingdings" panose="05000000000000000000" pitchFamily="2" charset="2"/>
              <a:buChar char="ü"/>
            </a:pPr>
            <a:r>
              <a:rPr lang="ar-SA" dirty="0">
                <a:latin typeface="Alexandria" pitchFamily="2" charset="-78"/>
                <a:cs typeface="Alexandria" pitchFamily="2" charset="-78"/>
              </a:rPr>
              <a:t>إصابة الباحث بالسلبية واليأس والإحباط.</a:t>
            </a:r>
            <a:endParaRPr lang="en-US" dirty="0">
              <a:latin typeface="Alexandria" pitchFamily="2" charset="-78"/>
              <a:cs typeface="Alexandria" pitchFamily="2" charset="-78"/>
            </a:endParaRPr>
          </a:p>
          <a:p>
            <a:pPr marL="285750" indent="-285750" algn="r" rtl="1">
              <a:buFont typeface="Wingdings" panose="05000000000000000000" pitchFamily="2" charset="2"/>
              <a:buChar char="ü"/>
            </a:pPr>
            <a:r>
              <a:rPr lang="ar-SA" dirty="0">
                <a:latin typeface="Alexandria" pitchFamily="2" charset="-78"/>
                <a:cs typeface="Alexandria" pitchFamily="2" charset="-78"/>
              </a:rPr>
              <a:t>تؤدي ظاهرة السرقات العلمية إلى حصول الباحثين على درجات علمية لا يستحقونها.</a:t>
            </a:r>
            <a:endParaRPr lang="en-US" dirty="0">
              <a:latin typeface="Alexandria" pitchFamily="2" charset="-78"/>
              <a:cs typeface="Alexandria" pitchFamily="2" charset="-78"/>
            </a:endParaRPr>
          </a:p>
          <a:p>
            <a:pPr marL="285750" indent="-285750" algn="r" rtl="1">
              <a:buFont typeface="Wingdings" panose="05000000000000000000" pitchFamily="2" charset="2"/>
              <a:buChar char="ü"/>
            </a:pPr>
            <a:r>
              <a:rPr lang="ar-SA" dirty="0">
                <a:latin typeface="Alexandria" pitchFamily="2" charset="-78"/>
                <a:cs typeface="Alexandria" pitchFamily="2" charset="-78"/>
              </a:rPr>
              <a:t>تدخل المجتمع الأكاديمي بعض من العناصر الفاسدة تفسد أكثر ما تصلح.</a:t>
            </a:r>
            <a:endParaRPr lang="en-US" dirty="0">
              <a:latin typeface="Alexandria" pitchFamily="2" charset="-78"/>
              <a:cs typeface="Alexandria" pitchFamily="2" charset="-78"/>
            </a:endParaRPr>
          </a:p>
          <a:p>
            <a:pPr marL="285750" indent="-285750" algn="r" rtl="1">
              <a:buFont typeface="Wingdings" panose="05000000000000000000" pitchFamily="2" charset="2"/>
              <a:buChar char="ü"/>
            </a:pPr>
            <a:r>
              <a:rPr lang="ar-SA" dirty="0">
                <a:latin typeface="Alexandria" pitchFamily="2" charset="-78"/>
                <a:cs typeface="Alexandria" pitchFamily="2" charset="-78"/>
              </a:rPr>
              <a:t>من المحتمل أن يعتلي مثل هؤلاء مناصب إدارية حساسة في الوسط العلمي، مما يجعل البحث العلمي ألعوبة في أيدي مجموعة من اللصوص والانتهازيين.</a:t>
            </a:r>
            <a:endParaRPr lang="en-US" dirty="0">
              <a:latin typeface="Alexandria" pitchFamily="2" charset="-78"/>
              <a:cs typeface="Alexandria" pitchFamily="2" charset="-78"/>
            </a:endParaRPr>
          </a:p>
          <a:p>
            <a:pPr rtl="1"/>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marL="457200" indent="-457200" algn="r" rtl="1">
              <a:buFont typeface="Wingdings" panose="05000000000000000000" pitchFamily="2" charset="2"/>
              <a:buChar char="ü"/>
            </a:pPr>
            <a:endParaRPr lang="en-US"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1"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8716653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190368"/>
            <a:ext cx="10621732" cy="48535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 name="مربع نص 1"/>
          <p:cNvSpPr txBox="1"/>
          <p:nvPr/>
        </p:nvSpPr>
        <p:spPr>
          <a:xfrm>
            <a:off x="1181062" y="1319527"/>
            <a:ext cx="10442902" cy="3477875"/>
          </a:xfrm>
          <a:prstGeom prst="rect">
            <a:avLst/>
          </a:prstGeom>
          <a:noFill/>
        </p:spPr>
        <p:txBody>
          <a:bodyPr wrap="square" rtlCol="1">
            <a:spAutoFit/>
          </a:bodyPr>
          <a:lstStyle/>
          <a:p>
            <a:pPr algn="ctr" rtl="1"/>
            <a:r>
              <a:rPr lang="ar-SA" sz="2000" b="1" dirty="0">
                <a:latin typeface="Alexandria" pitchFamily="2" charset="-78"/>
                <a:cs typeface="Alexandria" pitchFamily="2" charset="-78"/>
              </a:rPr>
              <a:t>أنواع السرقات </a:t>
            </a:r>
            <a:r>
              <a:rPr lang="ar-SA" sz="2000" b="1" dirty="0" smtClean="0">
                <a:latin typeface="Alexandria" pitchFamily="2" charset="-78"/>
                <a:cs typeface="Alexandria" pitchFamily="2" charset="-78"/>
              </a:rPr>
              <a:t>العلمية</a:t>
            </a:r>
            <a:endParaRPr lang="ar-JO" sz="2000" b="1" dirty="0" smtClean="0">
              <a:latin typeface="Alexandria" pitchFamily="2" charset="-78"/>
              <a:cs typeface="Alexandria" pitchFamily="2" charset="-78"/>
            </a:endParaRPr>
          </a:p>
          <a:p>
            <a:pPr algn="ctr" rtl="1"/>
            <a:endParaRPr lang="en-US" sz="2000" b="1" dirty="0">
              <a:latin typeface="Alexandria" pitchFamily="2" charset="-78"/>
              <a:cs typeface="Alexandria" pitchFamily="2" charset="-78"/>
            </a:endParaRPr>
          </a:p>
          <a:p>
            <a:pPr marL="342900" indent="-342900" algn="r" rtl="1">
              <a:buFont typeface="Wingdings" panose="05000000000000000000" pitchFamily="2" charset="2"/>
              <a:buChar char="v"/>
            </a:pPr>
            <a:r>
              <a:rPr lang="ar-SA" sz="2000" dirty="0" smtClean="0">
                <a:latin typeface="Alexandria" pitchFamily="2" charset="-78"/>
                <a:cs typeface="Alexandria" pitchFamily="2" charset="-78"/>
              </a:rPr>
              <a:t>اقتباس </a:t>
            </a:r>
            <a:r>
              <a:rPr lang="ar-SA" sz="2000" dirty="0">
                <a:latin typeface="Alexandria" pitchFamily="2" charset="-78"/>
                <a:cs typeface="Alexandria" pitchFamily="2" charset="-78"/>
              </a:rPr>
              <a:t>كلي أو جزئي للأفكار أو المعلومات أو نص أو فقرة أو مقطع من مقال أو كتب أو مجالات أو دراسات أو تقارير أو من المواقع الإلكترونية أو إعادة صياغتها دون ذكر مصدرها أو أصحابها الأصليين.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v"/>
            </a:pPr>
            <a:r>
              <a:rPr lang="ar-SA" sz="2000" dirty="0">
                <a:latin typeface="Alexandria" pitchFamily="2" charset="-78"/>
                <a:cs typeface="Alexandria" pitchFamily="2" charset="-78"/>
              </a:rPr>
              <a:t>استعمال معطيات خاصة دون تحديد مصدرها وأصحابها الأصليين.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v"/>
            </a:pPr>
            <a:r>
              <a:rPr lang="ar-SA" sz="2000" dirty="0">
                <a:latin typeface="Alexandria" pitchFamily="2" charset="-78"/>
                <a:cs typeface="Alexandria" pitchFamily="2" charset="-78"/>
              </a:rPr>
              <a:t>استعمال برهان أو استدلال معين دون ذكر مصدره وأصحابه الأصليين.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v"/>
            </a:pPr>
            <a:r>
              <a:rPr lang="ar-SA" sz="2000" dirty="0">
                <a:latin typeface="Alexandria" pitchFamily="2" charset="-78"/>
                <a:cs typeface="Alexandria" pitchFamily="2" charset="-78"/>
              </a:rPr>
              <a:t>نشر نص أو مقال أو مطبوعة أو تقرير أنجز من طرف هيئة أو مؤسسة واعتبارها عملا شخصياً.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v"/>
            </a:pPr>
            <a:r>
              <a:rPr lang="ar-SA" sz="2000" dirty="0">
                <a:latin typeface="Alexandria" pitchFamily="2" charset="-78"/>
                <a:cs typeface="Alexandria" pitchFamily="2" charset="-78"/>
              </a:rPr>
              <a:t>استعمال إنتاج فني معين أو إدراج خرائط أو صور أو منحنيات بيانية أو جداول إحصائية أو مخططات في نص أو مقال دون الإشارة إلى مصدرها وأصحابها الأصليين.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5678762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179294"/>
            <a:ext cx="10621732" cy="48646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81062" y="1382285"/>
            <a:ext cx="10442902" cy="4093428"/>
          </a:xfrm>
          <a:prstGeom prst="rect">
            <a:avLst/>
          </a:prstGeom>
          <a:noFill/>
        </p:spPr>
        <p:txBody>
          <a:bodyPr wrap="square" rtlCol="1">
            <a:spAutoFit/>
          </a:bodyPr>
          <a:lstStyle/>
          <a:p>
            <a:pPr algn="ctr" rtl="1"/>
            <a:r>
              <a:rPr lang="ar-SA" sz="2000" b="1" dirty="0">
                <a:latin typeface="Alexandria" pitchFamily="2" charset="-78"/>
                <a:cs typeface="Alexandria" pitchFamily="2" charset="-78"/>
              </a:rPr>
              <a:t>أنواع السرقات </a:t>
            </a:r>
            <a:r>
              <a:rPr lang="ar-SA" sz="2000" b="1" dirty="0" smtClean="0">
                <a:latin typeface="Alexandria" pitchFamily="2" charset="-78"/>
                <a:cs typeface="Alexandria" pitchFamily="2" charset="-78"/>
              </a:rPr>
              <a:t>العلمية</a:t>
            </a:r>
            <a:endParaRPr lang="ar-JO" sz="2000" b="1" dirty="0" smtClean="0">
              <a:latin typeface="Alexandria" pitchFamily="2" charset="-78"/>
              <a:cs typeface="Alexandria" pitchFamily="2" charset="-78"/>
            </a:endParaRPr>
          </a:p>
          <a:p>
            <a:pPr algn="ctr" rtl="1"/>
            <a:endParaRPr lang="en-US" sz="2000" b="1" dirty="0">
              <a:latin typeface="Alexandria" pitchFamily="2" charset="-78"/>
              <a:cs typeface="Alexandria" pitchFamily="2" charset="-78"/>
            </a:endParaRPr>
          </a:p>
          <a:p>
            <a:pPr marL="342900" indent="-342900" algn="r" rtl="1">
              <a:buFont typeface="Wingdings" panose="05000000000000000000" pitchFamily="2" charset="2"/>
              <a:buChar char="v"/>
            </a:pPr>
            <a:r>
              <a:rPr lang="ar-SA" sz="2000" dirty="0" smtClean="0">
                <a:latin typeface="Alexandria" pitchFamily="2" charset="-78"/>
                <a:cs typeface="Alexandria" pitchFamily="2" charset="-78"/>
              </a:rPr>
              <a:t>الترجمة </a:t>
            </a:r>
            <a:r>
              <a:rPr lang="ar-SA" sz="2000" dirty="0">
                <a:latin typeface="Alexandria" pitchFamily="2" charset="-78"/>
                <a:cs typeface="Alexandria" pitchFamily="2" charset="-78"/>
              </a:rPr>
              <a:t>إلى إحدى اللغات التي يستعملها الباحث دون ذكر المترجم والمصدر.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v"/>
            </a:pPr>
            <a:r>
              <a:rPr lang="ar-SA" sz="2000" dirty="0">
                <a:latin typeface="Alexandria" pitchFamily="2" charset="-78"/>
                <a:cs typeface="Alexandria" pitchFamily="2" charset="-78"/>
              </a:rPr>
              <a:t>إدراج الباحث لاسمه في بحث أو أي عمل آخر دون المشاركة في إعداده.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v"/>
            </a:pPr>
            <a:r>
              <a:rPr lang="ar-SA" sz="2000" dirty="0">
                <a:latin typeface="Alexandria" pitchFamily="2" charset="-78"/>
                <a:cs typeface="Alexandria" pitchFamily="2" charset="-78"/>
              </a:rPr>
              <a:t>قيام الباحث الرئيسي بإدراج اسم باحث آخر لم يشارك في إنجاز العمل بإذنه أو دون إذنه بغرض المساعدة على نشر العمل استنادا لسمعته العلمية.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v"/>
            </a:pPr>
            <a:r>
              <a:rPr lang="ar-SA" sz="2000" dirty="0">
                <a:latin typeface="Alexandria" pitchFamily="2" charset="-78"/>
                <a:cs typeface="Alexandria" pitchFamily="2" charset="-78"/>
              </a:rPr>
              <a:t>قيام الأستاذ أو الباحث بتكليف الطلبة أو أطراف أخرى بإنجاز أعمال علمية من أجل تثبيتها في مشروع بحث أو إنجاز كتاب علمي أو مطبوعة بيداغوجية أو تقرير </a:t>
            </a:r>
            <a:r>
              <a:rPr lang="ar-SA" sz="2000" dirty="0" smtClean="0">
                <a:latin typeface="Alexandria" pitchFamily="2" charset="-78"/>
                <a:cs typeface="Alexandria" pitchFamily="2" charset="-78"/>
              </a:rPr>
              <a:t>علمي</a:t>
            </a:r>
            <a:r>
              <a:rPr lang="ar-JO" sz="2000" dirty="0" smtClean="0">
                <a:latin typeface="Alexandria" pitchFamily="2" charset="-78"/>
                <a:cs typeface="Alexandria" pitchFamily="2" charset="-78"/>
              </a:rPr>
              <a:t>.</a:t>
            </a:r>
          </a:p>
          <a:p>
            <a:pPr marL="342900" indent="-342900" algn="r" rtl="1">
              <a:buFont typeface="Wingdings" panose="05000000000000000000" pitchFamily="2" charset="2"/>
              <a:buChar char="v"/>
            </a:pP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استعمال أعمال الطلبة ومذكراتهم كمداخلات في ملتقيات علمية أو لنشر مقالات علمية في المجلات والدوريات.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v"/>
            </a:pPr>
            <a:r>
              <a:rPr lang="ar-SA" sz="2000" dirty="0">
                <a:latin typeface="Alexandria" pitchFamily="2" charset="-78"/>
                <a:cs typeface="Alexandria" pitchFamily="2" charset="-78"/>
              </a:rPr>
              <a:t>إدراج أسماء الخبراء ومحكمين في اللجان العلمية للملتقيات والمجالات والدوريات من أجل كسب المصداقية دون علم وموافقة وتعهد كتابي من قبل وأصحابها أو دون مشاركتهم الفعلية في أعمالها.</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684114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00545" y="1028342"/>
            <a:ext cx="10902249" cy="501557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64043" y="1335525"/>
            <a:ext cx="10183091" cy="4401205"/>
          </a:xfrm>
          <a:prstGeom prst="rect">
            <a:avLst/>
          </a:prstGeom>
          <a:noFill/>
        </p:spPr>
        <p:txBody>
          <a:bodyPr wrap="square" rtlCol="1">
            <a:spAutoFit/>
          </a:bodyPr>
          <a:lstStyle/>
          <a:p>
            <a:pPr algn="ctr" rtl="1"/>
            <a:r>
              <a:rPr lang="ar-SA" sz="2000" b="1" dirty="0">
                <a:latin typeface="Alexandria" pitchFamily="2" charset="-78"/>
                <a:cs typeface="Alexandria" pitchFamily="2" charset="-78"/>
              </a:rPr>
              <a:t>كيفية تجنب السرقة </a:t>
            </a:r>
            <a:r>
              <a:rPr lang="ar-SA" sz="2000" b="1" dirty="0" smtClean="0">
                <a:latin typeface="Alexandria" pitchFamily="2" charset="-78"/>
                <a:cs typeface="Alexandria" pitchFamily="2" charset="-78"/>
              </a:rPr>
              <a:t>العلمية</a:t>
            </a:r>
            <a:endParaRPr lang="ar-JO" sz="2000" b="1" dirty="0" smtClean="0">
              <a:latin typeface="Alexandria" pitchFamily="2" charset="-78"/>
              <a:cs typeface="Alexandria" pitchFamily="2" charset="-78"/>
            </a:endParaRPr>
          </a:p>
          <a:p>
            <a:pPr algn="ctr" rtl="1"/>
            <a:endParaRPr lang="ar-JO" sz="2000" b="1" dirty="0" smtClean="0">
              <a:latin typeface="Alexandria" pitchFamily="2" charset="-78"/>
              <a:cs typeface="Alexandria" pitchFamily="2" charset="-78"/>
            </a:endParaRPr>
          </a:p>
          <a:p>
            <a:pPr marL="342900" lvl="0" indent="-342900" algn="just" rtl="1">
              <a:buFont typeface="Wingdings" panose="05000000000000000000" pitchFamily="2" charset="2"/>
              <a:buChar char="q"/>
            </a:pPr>
            <a:r>
              <a:rPr lang="ar-SA" sz="2000" dirty="0">
                <a:latin typeface="Alexandria" pitchFamily="2" charset="-78"/>
                <a:cs typeface="Alexandria" pitchFamily="2" charset="-78"/>
              </a:rPr>
              <a:t>قد تكون بعض السرقات الأدبية غير مقصودة، ولكن ليس لدينا طريقة لتخمين نية الباحث لذلك وبصرف النظر عن تضمين الاقتباس المباشر، يجب على الباحث تجنب القص واللصق عن كتابة أي شيء يريد أن يتضمنه في بحثه العلمي.</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q"/>
            </a:pPr>
            <a:r>
              <a:rPr lang="ar-SA" sz="2000" dirty="0">
                <a:latin typeface="Alexandria" pitchFamily="2" charset="-78"/>
                <a:cs typeface="Alexandria" pitchFamily="2" charset="-78"/>
              </a:rPr>
              <a:t>يجب على الباحث أن لا يحاول الاحتيال على برامج اكتشاف السرقات العلمية لأنهم يكتشفون سوء الممارسة ويتقنون جيداً كافة اللغات سواء كانت عربية أو أجنبية، ويعرفون جيداً كافة الحيل الفنية في الكتابة، ولكن يمكن للباحث إعادة صياغة محتوى المراد نقله ولكن بأسلوبه الشخصي دون الخلل في المعنى الأصلي للمحتوى.</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q"/>
            </a:pPr>
            <a:r>
              <a:rPr lang="ar-SA" sz="2000" dirty="0">
                <a:latin typeface="Alexandria" pitchFamily="2" charset="-78"/>
                <a:cs typeface="Alexandria" pitchFamily="2" charset="-78"/>
              </a:rPr>
              <a:t>تجنب كافة مواقع وبرامج إعادة الصياغة والتي تتيح للباحث مقالات أو نصوص جاهزة ومخصصة، وبغض النظر عن الادعاءات التي تفيد بعدم وجود خطر الوقوع في السرقة العلمية، إلا أنه هناك بعض البرامج مثل (</a:t>
            </a:r>
            <a:r>
              <a:rPr lang="af-ZA" sz="2000" dirty="0">
                <a:latin typeface="Alexandria" pitchFamily="2" charset="-78"/>
                <a:cs typeface="Alexandria" pitchFamily="2" charset="-78"/>
              </a:rPr>
              <a:t>Turnitin</a:t>
            </a:r>
            <a:r>
              <a:rPr lang="ar-SA" sz="2000" dirty="0">
                <a:latin typeface="Alexandria" pitchFamily="2" charset="-78"/>
                <a:cs typeface="Alexandria" pitchFamily="2" charset="-78"/>
              </a:rPr>
              <a:t>) تستطيع الوصول إلى كافة المواقع، وقد تكون عقوبة استخدام هذه المواقع شديدة جداً على الباحث.</a:t>
            </a:r>
            <a:endParaRPr lang="en-US" sz="2000" dirty="0">
              <a:latin typeface="Alexandria" pitchFamily="2" charset="-78"/>
              <a:cs typeface="Alexandria" pitchFamily="2" charset="-78"/>
            </a:endParaRPr>
          </a:p>
          <a:p>
            <a:pPr algn="ctr" rtl="1"/>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034031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0436" y="1285192"/>
            <a:ext cx="10792691" cy="461996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883918" y="1515277"/>
            <a:ext cx="10199717" cy="3170099"/>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الصفات المذمومة عند الباحث العلمي</a:t>
            </a:r>
            <a:endParaRPr lang="en-US" sz="2000" dirty="0">
              <a:latin typeface="Alexandria" pitchFamily="2" charset="-78"/>
              <a:cs typeface="Alexandria" pitchFamily="2" charset="-78"/>
            </a:endParaRPr>
          </a:p>
          <a:p>
            <a:pPr algn="r" rtl="1"/>
            <a:r>
              <a:rPr lang="ar-SA" sz="2000" b="1" dirty="0">
                <a:latin typeface="Alexandria" pitchFamily="2" charset="-78"/>
                <a:cs typeface="Alexandria" pitchFamily="2" charset="-78"/>
              </a:rPr>
              <a:t>ثانيا: الكذب :</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وهي صفة قريبة متشابهة لصفة السرقة أي أنها مكملة لبعض أي نسب الأعمال إلية، وتكون الكذب عن الباحث فيما يلي: </a:t>
            </a:r>
            <a:endParaRPr lang="ar-JO" sz="2000" dirty="0" smtClean="0">
              <a:latin typeface="Alexandria" pitchFamily="2" charset="-78"/>
              <a:cs typeface="Alexandria" pitchFamily="2" charset="-78"/>
            </a:endParaRPr>
          </a:p>
          <a:p>
            <a:pPr algn="r" rtl="1"/>
            <a:endParaRPr lang="en-US" sz="2000" dirty="0">
              <a:latin typeface="Alexandria" pitchFamily="2" charset="-78"/>
              <a:cs typeface="Alexandria" pitchFamily="2" charset="-78"/>
            </a:endParaRPr>
          </a:p>
          <a:p>
            <a:pPr marL="342900" indent="-342900" algn="r" rtl="1">
              <a:buFont typeface="Wingdings" panose="05000000000000000000" pitchFamily="2" charset="2"/>
              <a:buChar char="Ø"/>
            </a:pPr>
            <a:r>
              <a:rPr lang="ar-SA" sz="2000" dirty="0">
                <a:latin typeface="Alexandria" pitchFamily="2" charset="-78"/>
                <a:cs typeface="Alexandria" pitchFamily="2" charset="-78"/>
              </a:rPr>
              <a:t> ذكر مراجع ومصادر ليست موجودة أو لم يرجع إليها الباحث.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Ø"/>
            </a:pPr>
            <a:r>
              <a:rPr lang="ar-SA" sz="2000" dirty="0">
                <a:latin typeface="Alexandria" pitchFamily="2" charset="-78"/>
                <a:cs typeface="Alexandria" pitchFamily="2" charset="-78"/>
              </a:rPr>
              <a:t> ذكر أقوال ومعلومات عن الباحثين وعلماء وهم لم يذكروها من الأصل أي افتراء على العلماء والباحثين.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Ø"/>
            </a:pPr>
            <a:r>
              <a:rPr lang="ar-SA" sz="2000" dirty="0">
                <a:latin typeface="Alexandria" pitchFamily="2" charset="-78"/>
                <a:cs typeface="Alexandria" pitchFamily="2" charset="-78"/>
              </a:rPr>
              <a:t>ذكر حقائق ونظريات وهمية حتى يوهم الناس أنه صاحب اكتشاف.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Ø"/>
            </a:pPr>
            <a:r>
              <a:rPr lang="ar-SA" sz="2000" dirty="0">
                <a:latin typeface="Alexandria" pitchFamily="2" charset="-78"/>
                <a:cs typeface="Alexandria" pitchFamily="2" charset="-78"/>
              </a:rPr>
              <a:t> ذكر معلومات وحقائق ليست صحيحة وبدون ادلة حتي ينافس زملاءه </a:t>
            </a:r>
            <a:r>
              <a:rPr lang="ar-SA" sz="2000" dirty="0" smtClean="0">
                <a:latin typeface="Alexandria" pitchFamily="2" charset="-78"/>
                <a:cs typeface="Alexandria" pitchFamily="2" charset="-78"/>
              </a:rPr>
              <a:t>واصحابه</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4474021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24000" y="1746148"/>
            <a:ext cx="8399145" cy="2348592"/>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الصفات المذمومة عند الباحث العلمي</a:t>
            </a:r>
            <a:endParaRPr lang="en-US" sz="2000" dirty="0">
              <a:latin typeface="Alexandria" pitchFamily="2" charset="-78"/>
              <a:cs typeface="Alexandria" pitchFamily="2" charset="-78"/>
            </a:endParaRPr>
          </a:p>
          <a:p>
            <a:pPr algn="r" rtl="1">
              <a:lnSpc>
                <a:spcPct val="150000"/>
              </a:lnSpc>
            </a:pPr>
            <a:r>
              <a:rPr lang="ar-SA" sz="2000" b="1" dirty="0">
                <a:latin typeface="Alexandria" pitchFamily="2" charset="-78"/>
                <a:cs typeface="Alexandria" pitchFamily="2" charset="-78"/>
              </a:rPr>
              <a:t>ثالثا: الحقد والحسد والشماتة:</a:t>
            </a:r>
            <a:endParaRPr lang="en-US" sz="2000" b="1"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 يتمنى الباحث زوال النعمة عن الغير نتيجة نجاح فكرة أو نشاط جيد، والحسد يورث الحقد والضغينة في القلب ويتمنى الباحث زوال النعمة التي أنعم الله بها على عالم أو زميل أو صديق أو خلاف ذلك. </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1"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7591547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190368"/>
            <a:ext cx="11000508" cy="48535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 name="مربع نص 1"/>
          <p:cNvSpPr txBox="1"/>
          <p:nvPr/>
        </p:nvSpPr>
        <p:spPr>
          <a:xfrm>
            <a:off x="754443" y="1385439"/>
            <a:ext cx="10598726" cy="4041363"/>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الصفات المذمومة عند الباحث العلمي</a:t>
            </a:r>
            <a:endParaRPr lang="en-US" sz="2000" dirty="0">
              <a:latin typeface="Alexandria" pitchFamily="2" charset="-78"/>
              <a:cs typeface="Alexandria" pitchFamily="2" charset="-78"/>
            </a:endParaRPr>
          </a:p>
          <a:p>
            <a:pPr algn="r" rtl="1">
              <a:lnSpc>
                <a:spcPct val="150000"/>
              </a:lnSpc>
            </a:pPr>
            <a:r>
              <a:rPr lang="ar-SA" sz="2000" b="1" dirty="0">
                <a:latin typeface="Alexandria" pitchFamily="2" charset="-78"/>
                <a:cs typeface="Alexandria" pitchFamily="2" charset="-78"/>
              </a:rPr>
              <a:t>رابعا: العجلة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 وهي فعل الشيء قبل وقته اللائق به.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إن العجلة تؤدي إلى أمور كثيرة تقلل من قيمة البحث من حيث كثرة </a:t>
            </a:r>
            <a:r>
              <a:rPr lang="ar-SA" sz="2000" dirty="0" smtClean="0">
                <a:latin typeface="Alexandria" pitchFamily="2" charset="-78"/>
                <a:cs typeface="Alexandria" pitchFamily="2" charset="-78"/>
              </a:rPr>
              <a:t>الوقوع </a:t>
            </a:r>
            <a:r>
              <a:rPr lang="ar-SA" sz="2000" dirty="0">
                <a:latin typeface="Alexandria" pitchFamily="2" charset="-78"/>
                <a:cs typeface="Alexandria" pitchFamily="2" charset="-78"/>
              </a:rPr>
              <a:t>في الخطأ وخلخلة البحث أو </a:t>
            </a:r>
            <a:r>
              <a:rPr lang="ar-SA" sz="2000" dirty="0" smtClean="0">
                <a:latin typeface="Alexandria" pitchFamily="2" charset="-78"/>
                <a:cs typeface="Alexandria" pitchFamily="2" charset="-78"/>
              </a:rPr>
              <a:t>عدم </a:t>
            </a:r>
            <a:r>
              <a:rPr lang="ar-SA" sz="2000" dirty="0">
                <a:latin typeface="Alexandria" pitchFamily="2" charset="-78"/>
                <a:cs typeface="Alexandria" pitchFamily="2" charset="-78"/>
              </a:rPr>
              <a:t>اكتماله، </a:t>
            </a:r>
            <a:r>
              <a:rPr lang="ar-SA" sz="2000" dirty="0" smtClean="0">
                <a:latin typeface="Alexandria" pitchFamily="2" charset="-78"/>
                <a:cs typeface="Alexandria" pitchFamily="2" charset="-78"/>
              </a:rPr>
              <a:t>و</a:t>
            </a:r>
            <a:r>
              <a:rPr lang="ar-JO" sz="2000" dirty="0" smtClean="0">
                <a:latin typeface="Alexandria" pitchFamily="2" charset="-78"/>
                <a:cs typeface="Alexandria" pitchFamily="2" charset="-78"/>
              </a:rPr>
              <a:t>كثرة </a:t>
            </a:r>
            <a:r>
              <a:rPr lang="ar-SA" sz="2000" dirty="0" smtClean="0">
                <a:latin typeface="Alexandria" pitchFamily="2" charset="-78"/>
                <a:cs typeface="Alexandria" pitchFamily="2" charset="-78"/>
              </a:rPr>
              <a:t>الأخطاء </a:t>
            </a:r>
            <a:r>
              <a:rPr lang="ar-SA" sz="2000" dirty="0">
                <a:latin typeface="Alexandria" pitchFamily="2" charset="-78"/>
                <a:cs typeface="Alexandria" pitchFamily="2" charset="-78"/>
              </a:rPr>
              <a:t>العلمية.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والعجلة تؤدي إلى التسرع بإعطاء النتائج التي تكون في الغالب نتائج </a:t>
            </a:r>
            <a:r>
              <a:rPr lang="ar-SA" sz="2000" dirty="0" smtClean="0">
                <a:latin typeface="Alexandria" pitchFamily="2" charset="-78"/>
                <a:cs typeface="Alexandria" pitchFamily="2" charset="-78"/>
              </a:rPr>
              <a:t>خطأ</a:t>
            </a:r>
            <a:r>
              <a:rPr lang="ar-JO" sz="2000" dirty="0" smtClean="0">
                <a:latin typeface="Alexandria" pitchFamily="2" charset="-78"/>
                <a:cs typeface="Alexandria" pitchFamily="2" charset="-78"/>
              </a:rPr>
              <a:t>، قد تعود</a:t>
            </a:r>
            <a:r>
              <a:rPr lang="ar-SA" sz="2000" dirty="0" smtClean="0">
                <a:latin typeface="Alexandria" pitchFamily="2" charset="-78"/>
                <a:cs typeface="Alexandria" pitchFamily="2" charset="-78"/>
              </a:rPr>
              <a:t> </a:t>
            </a:r>
            <a:r>
              <a:rPr lang="ar-JO" sz="2000" dirty="0" smtClean="0">
                <a:latin typeface="Alexandria" pitchFamily="2" charset="-78"/>
                <a:cs typeface="Alexandria" pitchFamily="2" charset="-78"/>
              </a:rPr>
              <a:t>ل</a:t>
            </a:r>
            <a:r>
              <a:rPr lang="ar-SA" sz="2000" dirty="0" smtClean="0">
                <a:latin typeface="Alexandria" pitchFamily="2" charset="-78"/>
                <a:cs typeface="Alexandria" pitchFamily="2" charset="-78"/>
              </a:rPr>
              <a:t>قلة </a:t>
            </a:r>
            <a:r>
              <a:rPr lang="ar-SA" sz="2000" dirty="0">
                <a:latin typeface="Alexandria" pitchFamily="2" charset="-78"/>
                <a:cs typeface="Alexandria" pitchFamily="2" charset="-78"/>
              </a:rPr>
              <a:t>الأدلة الكافية والتي تقل من قيمة البحث أو كثرة الأخطاء نتيجة التسرع في اعطاء النتيجة خاصة في البحوث التجريبية أو التطبيقية، فعلى الباحث أن لا يتسرع وأن يكدح جماح نفسه وأن يقاوم طبعه في اصدار الأحكام </a:t>
            </a:r>
            <a:r>
              <a:rPr lang="ar-SA" sz="2000" dirty="0" smtClean="0">
                <a:latin typeface="Alexandria" pitchFamily="2" charset="-78"/>
                <a:cs typeface="Alexandria" pitchFamily="2" charset="-78"/>
              </a:rPr>
              <a:t>والنتائج</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لأنه اذا لم ينتبه إلى ذلك لا يأمن الخطأ.</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1984668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5208" y="1100099"/>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59188" y="1274827"/>
            <a:ext cx="10324745" cy="4247317"/>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الصفات المذمومة عند الباحث العلمي</a:t>
            </a:r>
            <a:endParaRPr lang="en-US" sz="2000" dirty="0">
              <a:latin typeface="Alexandria" pitchFamily="2" charset="-78"/>
              <a:cs typeface="Alexandria" pitchFamily="2" charset="-78"/>
            </a:endParaRPr>
          </a:p>
          <a:p>
            <a:pPr algn="r" rtl="1">
              <a:lnSpc>
                <a:spcPct val="150000"/>
              </a:lnSpc>
            </a:pPr>
            <a:r>
              <a:rPr lang="ar-JO" sz="2000" b="1" dirty="0" smtClean="0">
                <a:latin typeface="Alexandria" pitchFamily="2" charset="-78"/>
                <a:cs typeface="Alexandria" pitchFamily="2" charset="-78"/>
              </a:rPr>
              <a:t>خامس</a:t>
            </a:r>
            <a:r>
              <a:rPr lang="ar-SA" sz="2000" b="1" dirty="0" smtClean="0">
                <a:latin typeface="Alexandria" pitchFamily="2" charset="-78"/>
                <a:cs typeface="Alexandria" pitchFamily="2" charset="-78"/>
              </a:rPr>
              <a:t>ا</a:t>
            </a:r>
            <a:r>
              <a:rPr lang="ar-SA" sz="2000" b="1" dirty="0">
                <a:latin typeface="Alexandria" pitchFamily="2" charset="-78"/>
                <a:cs typeface="Alexandria" pitchFamily="2" charset="-78"/>
              </a:rPr>
              <a:t>: </a:t>
            </a:r>
            <a:r>
              <a:rPr lang="ar-JO" sz="2000" b="1" dirty="0" smtClean="0">
                <a:latin typeface="Alexandria" pitchFamily="2" charset="-78"/>
                <a:cs typeface="Alexandria" pitchFamily="2" charset="-78"/>
              </a:rPr>
              <a:t>عدم الأمانة</a:t>
            </a:r>
          </a:p>
          <a:p>
            <a:pPr algn="just" rtl="1"/>
            <a:r>
              <a:rPr lang="ar-SA" sz="2000" dirty="0">
                <a:latin typeface="Alexandria" pitchFamily="2" charset="-78"/>
                <a:cs typeface="Alexandria" pitchFamily="2" charset="-78"/>
              </a:rPr>
              <a:t>ومن بين الممارسات التي تعكس عدم الأمانة في البحث العلمي هي: </a:t>
            </a:r>
            <a:endParaRPr lang="en-US" sz="2000" dirty="0">
              <a:latin typeface="Alexandria" pitchFamily="2" charset="-78"/>
              <a:cs typeface="Alexandria" pitchFamily="2" charset="-78"/>
            </a:endParaRPr>
          </a:p>
          <a:p>
            <a:pPr lvl="0" algn="just" rtl="1"/>
            <a:r>
              <a:rPr lang="ar-JO" sz="2000" b="1" dirty="0" smtClean="0">
                <a:latin typeface="Alexandria" pitchFamily="2" charset="-78"/>
                <a:cs typeface="Alexandria" pitchFamily="2" charset="-78"/>
              </a:rPr>
              <a:t>1. </a:t>
            </a:r>
            <a:r>
              <a:rPr lang="ar-SA" sz="2000" b="1" dirty="0" smtClean="0">
                <a:latin typeface="Alexandria" pitchFamily="2" charset="-78"/>
                <a:cs typeface="Alexandria" pitchFamily="2" charset="-78"/>
              </a:rPr>
              <a:t>التحريف</a:t>
            </a:r>
            <a:r>
              <a:rPr lang="ar-SA" sz="2000" b="1" dirty="0">
                <a:latin typeface="Alexandria" pitchFamily="2" charset="-78"/>
                <a:cs typeface="Alexandria" pitchFamily="2" charset="-78"/>
              </a:rPr>
              <a:t>: </a:t>
            </a:r>
            <a:r>
              <a:rPr lang="ar-SA" sz="2000" dirty="0">
                <a:latin typeface="Alexandria" pitchFamily="2" charset="-78"/>
                <a:cs typeface="Alexandria" pitchFamily="2" charset="-78"/>
              </a:rPr>
              <a:t>ويحدث عندما لا يضع الباحث تقارير حول المعلومات أو النتائج بموضوعية،  فتظهر من خلاله بعض </a:t>
            </a:r>
            <a:r>
              <a:rPr lang="ar-SA" sz="2000" dirty="0" err="1">
                <a:latin typeface="Alexandria" pitchFamily="2" charset="-78"/>
                <a:cs typeface="Alexandria" pitchFamily="2" charset="-78"/>
              </a:rPr>
              <a:t>السلوكات</a:t>
            </a:r>
            <a:r>
              <a:rPr lang="ar-SA" sz="2000" dirty="0">
                <a:latin typeface="Alexandria" pitchFamily="2" charset="-78"/>
                <a:cs typeface="Alexandria" pitchFamily="2" charset="-78"/>
              </a:rPr>
              <a:t> مثل: تزوير المعلومات قد يقع الباحث في مثل هذه الانحرافات الأخلاقية من أجل أن يحصل على النتائج التي تعبر عن وجهة نظره أو النتائج التي يرغب في الحصول عليها</a:t>
            </a:r>
            <a:r>
              <a:rPr lang="en-US" sz="2000" dirty="0">
                <a:latin typeface="Alexandria" pitchFamily="2" charset="-78"/>
                <a:cs typeface="Alexandria" pitchFamily="2" charset="-78"/>
              </a:rPr>
              <a:t>.</a:t>
            </a:r>
          </a:p>
          <a:p>
            <a:pPr algn="just" rtl="1"/>
            <a:r>
              <a:rPr lang="ar-SA" sz="2000" dirty="0">
                <a:latin typeface="Alexandria" pitchFamily="2" charset="-78"/>
                <a:cs typeface="Alexandria" pitchFamily="2" charset="-78"/>
              </a:rPr>
              <a:t>أو تكون عينة الدراسة بعيدة مكانيا عن الباحث ويصعب الوصول إليها، فيدعي أنه طبق على العينة ووزع الاستبيان أو قام بمقابلتهم، أو يقوم بالعمل الميداني للدراسة على أفراد لا علاقة لهم بعينة الدراسة، ثم يواصل الباحث دراسته وكأن شيئا لم يحدث. </a:t>
            </a:r>
            <a:endParaRPr lang="en-US" sz="2000" dirty="0">
              <a:latin typeface="Alexandria" pitchFamily="2" charset="-78"/>
              <a:cs typeface="Alexandria" pitchFamily="2" charset="-78"/>
            </a:endParaRPr>
          </a:p>
          <a:p>
            <a:pPr algn="just" rtl="1">
              <a:lnSpc>
                <a:spcPct val="150000"/>
              </a:lnSpc>
            </a:pPr>
            <a:endParaRPr lang="en-US" sz="2000" dirty="0">
              <a:latin typeface="Alexandria" pitchFamily="2" charset="-78"/>
              <a:cs typeface="Alexandria" pitchFamily="2" charset="-78"/>
            </a:endParaRPr>
          </a:p>
          <a:p>
            <a:pPr algn="r" rtl="1">
              <a:lnSpc>
                <a:spcPct val="150000"/>
              </a:lnSpc>
            </a:pPr>
            <a:endParaRPr lang="ar-SA"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0127147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9545" y="1094509"/>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20436" y="1488702"/>
            <a:ext cx="10598726" cy="4041363"/>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الصفات المذمومة عند الباحث العلمي</a:t>
            </a:r>
            <a:endParaRPr lang="en-US" sz="2000" dirty="0">
              <a:latin typeface="Alexandria" pitchFamily="2" charset="-78"/>
              <a:cs typeface="Alexandria" pitchFamily="2" charset="-78"/>
            </a:endParaRPr>
          </a:p>
          <a:p>
            <a:pPr algn="r" rtl="1">
              <a:lnSpc>
                <a:spcPct val="150000"/>
              </a:lnSpc>
            </a:pPr>
            <a:r>
              <a:rPr lang="ar-JO" sz="2000" b="1" dirty="0" smtClean="0">
                <a:latin typeface="Alexandria" pitchFamily="2" charset="-78"/>
                <a:cs typeface="Alexandria" pitchFamily="2" charset="-78"/>
              </a:rPr>
              <a:t>خامس</a:t>
            </a:r>
            <a:r>
              <a:rPr lang="ar-SA" sz="2000" b="1" dirty="0" smtClean="0">
                <a:latin typeface="Alexandria" pitchFamily="2" charset="-78"/>
                <a:cs typeface="Alexandria" pitchFamily="2" charset="-78"/>
              </a:rPr>
              <a:t>ا</a:t>
            </a:r>
            <a:r>
              <a:rPr lang="ar-SA" sz="2000" b="1" dirty="0">
                <a:latin typeface="Alexandria" pitchFamily="2" charset="-78"/>
                <a:cs typeface="Alexandria" pitchFamily="2" charset="-78"/>
              </a:rPr>
              <a:t>: </a:t>
            </a:r>
            <a:r>
              <a:rPr lang="ar-JO" sz="2000" b="1" dirty="0" smtClean="0">
                <a:latin typeface="Alexandria" pitchFamily="2" charset="-78"/>
                <a:cs typeface="Alexandria" pitchFamily="2" charset="-78"/>
              </a:rPr>
              <a:t>عدم الأمانة</a:t>
            </a:r>
          </a:p>
          <a:p>
            <a:pPr algn="just" rtl="1"/>
            <a:r>
              <a:rPr lang="ar-SA" sz="2000" dirty="0">
                <a:latin typeface="Alexandria" pitchFamily="2" charset="-78"/>
                <a:cs typeface="Alexandria" pitchFamily="2" charset="-78"/>
              </a:rPr>
              <a:t>ومن بين الممارسات التي تعكس عدم الأمانة في البحث العلمي هي: </a:t>
            </a:r>
            <a:endParaRPr lang="en-US" sz="2000" dirty="0">
              <a:latin typeface="Alexandria" pitchFamily="2" charset="-78"/>
              <a:cs typeface="Alexandria" pitchFamily="2" charset="-78"/>
            </a:endParaRPr>
          </a:p>
          <a:p>
            <a:pPr lvl="0" algn="just" rtl="1"/>
            <a:r>
              <a:rPr lang="ar-JO" sz="2000" b="1" dirty="0" smtClean="0">
                <a:latin typeface="Alexandria" pitchFamily="2" charset="-78"/>
                <a:cs typeface="Alexandria" pitchFamily="2" charset="-78"/>
              </a:rPr>
              <a:t>2. </a:t>
            </a:r>
            <a:r>
              <a:rPr lang="ar-SA" sz="2000" b="1" dirty="0" smtClean="0">
                <a:latin typeface="Alexandria" pitchFamily="2" charset="-78"/>
                <a:cs typeface="Alexandria" pitchFamily="2" charset="-78"/>
              </a:rPr>
              <a:t>سوء </a:t>
            </a:r>
            <a:r>
              <a:rPr lang="ar-SA" sz="2000" b="1" dirty="0">
                <a:latin typeface="Alexandria" pitchFamily="2" charset="-78"/>
                <a:cs typeface="Alexandria" pitchFamily="2" charset="-78"/>
              </a:rPr>
              <a:t>استخدام الأساليب الإحصائية </a:t>
            </a:r>
            <a:r>
              <a:rPr lang="ar-SA" sz="2000" dirty="0">
                <a:latin typeface="Alexandria" pitchFamily="2" charset="-78"/>
                <a:cs typeface="Alexandria" pitchFamily="2" charset="-78"/>
              </a:rPr>
              <a:t>وتظهر من خلال اختيار الباحث فقط للأساليب الإحصائية التي بإمكانها أن تعطي دلالة إحصائية ايجابية لنتائجه، مع العلم أن لجوء الباحث إلى أكثر من أسلوب إحصائي لإثبات الدلالة أو صدق الأداة أو قياس ثباتها مقبول من الناحية المنهجية، ولكن أن نختار أسلوب معين من بين جميع الأساليب الإحصائية الأخرى لا لسبب إلا لأنه يُمكن من إثبات الدلالة الإحصائية، فهذا يعتبر مناف للأمان العلمية. </a:t>
            </a:r>
            <a:endParaRPr lang="en-US" sz="2000" dirty="0">
              <a:latin typeface="Alexandria" pitchFamily="2" charset="-78"/>
              <a:cs typeface="Alexandria" pitchFamily="2" charset="-78"/>
            </a:endParaRPr>
          </a:p>
          <a:p>
            <a:pPr lvl="0" algn="just" rtl="1"/>
            <a:r>
              <a:rPr lang="ar-JO" sz="2000" b="1" dirty="0" smtClean="0">
                <a:latin typeface="Alexandria" pitchFamily="2" charset="-78"/>
                <a:cs typeface="Alexandria" pitchFamily="2" charset="-78"/>
              </a:rPr>
              <a:t>3. </a:t>
            </a:r>
            <a:r>
              <a:rPr lang="ar-SA" sz="2000" b="1" dirty="0" smtClean="0">
                <a:latin typeface="Alexandria" pitchFamily="2" charset="-78"/>
                <a:cs typeface="Alexandria" pitchFamily="2" charset="-78"/>
              </a:rPr>
              <a:t>تلفيق </a:t>
            </a:r>
            <a:r>
              <a:rPr lang="ar-SA" sz="2000" b="1" dirty="0">
                <a:latin typeface="Alexandria" pitchFamily="2" charset="-78"/>
                <a:cs typeface="Alexandria" pitchFamily="2" charset="-78"/>
              </a:rPr>
              <a:t>النتائج (الاختلاق) </a:t>
            </a:r>
            <a:r>
              <a:rPr lang="ar-SA" sz="2000" dirty="0">
                <a:latin typeface="Alexandria" pitchFamily="2" charset="-78"/>
                <a:cs typeface="Alexandria" pitchFamily="2" charset="-78"/>
              </a:rPr>
              <a:t>: عندما يتوصل الباحث إلى مجموعة من النتائج من خلال بحثه، وتكون هذه الأخيرة لا تخدم وجهة نظره أو لا تروق للجهة الممولة للبحث المؤسسات، رجال </a:t>
            </a:r>
            <a:r>
              <a:rPr lang="ar-SA" sz="2000" dirty="0" smtClean="0">
                <a:latin typeface="Alexandria" pitchFamily="2" charset="-78"/>
                <a:cs typeface="Alexandria" pitchFamily="2" charset="-78"/>
              </a:rPr>
              <a:t>الأعمال</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الحكومات </a:t>
            </a:r>
            <a:r>
              <a:rPr lang="ar-SA" sz="2000" dirty="0" smtClean="0">
                <a:latin typeface="Alexandria" pitchFamily="2" charset="-78"/>
                <a:cs typeface="Alexandria" pitchFamily="2" charset="-78"/>
              </a:rPr>
              <a:t>(</a:t>
            </a:r>
            <a:r>
              <a:rPr lang="ar-JO" sz="2000" dirty="0" smtClean="0">
                <a:latin typeface="Alexandria" pitchFamily="2" charset="-78"/>
                <a:cs typeface="Alexandria" pitchFamily="2" charset="-78"/>
              </a:rPr>
              <a:t>الخ</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فيقوم باختلاق نتائج أخرى تحقق له النقاط السالفة الذكر. </a:t>
            </a:r>
            <a:endParaRPr lang="en-US" sz="2000" dirty="0">
              <a:latin typeface="Alexandria" pitchFamily="2" charset="-78"/>
              <a:cs typeface="Alexandria" pitchFamily="2" charset="-78"/>
            </a:endParaRPr>
          </a:p>
          <a:p>
            <a:pPr algn="just" rtl="1">
              <a:lnSpc>
                <a:spcPct val="150000"/>
              </a:lnSpc>
            </a:pPr>
            <a:endParaRPr lang="ar-SA"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1370164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222662"/>
            <a:ext cx="11000508" cy="48212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89709" y="1385439"/>
            <a:ext cx="10418618" cy="4708981"/>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الصفات المذمومة عند الباحث العلمي</a:t>
            </a:r>
            <a:endParaRPr lang="en-US" sz="2000" dirty="0">
              <a:latin typeface="Alexandria" pitchFamily="2" charset="-78"/>
              <a:cs typeface="Alexandria" pitchFamily="2" charset="-78"/>
            </a:endParaRPr>
          </a:p>
          <a:p>
            <a:pPr algn="r" rtl="1">
              <a:lnSpc>
                <a:spcPct val="150000"/>
              </a:lnSpc>
            </a:pPr>
            <a:r>
              <a:rPr lang="ar-JO" sz="2000" b="1" dirty="0" smtClean="0">
                <a:latin typeface="Alexandria" pitchFamily="2" charset="-78"/>
                <a:cs typeface="Alexandria" pitchFamily="2" charset="-78"/>
              </a:rPr>
              <a:t>خامس</a:t>
            </a:r>
            <a:r>
              <a:rPr lang="ar-SA" sz="2000" b="1" dirty="0" smtClean="0">
                <a:latin typeface="Alexandria" pitchFamily="2" charset="-78"/>
                <a:cs typeface="Alexandria" pitchFamily="2" charset="-78"/>
              </a:rPr>
              <a:t>ا</a:t>
            </a:r>
            <a:r>
              <a:rPr lang="ar-SA" sz="2000" b="1" dirty="0">
                <a:latin typeface="Alexandria" pitchFamily="2" charset="-78"/>
                <a:cs typeface="Alexandria" pitchFamily="2" charset="-78"/>
              </a:rPr>
              <a:t>: </a:t>
            </a:r>
            <a:r>
              <a:rPr lang="ar-JO" sz="2000" b="1" dirty="0" smtClean="0">
                <a:latin typeface="Alexandria" pitchFamily="2" charset="-78"/>
                <a:cs typeface="Alexandria" pitchFamily="2" charset="-78"/>
              </a:rPr>
              <a:t>عدم الأمانة</a:t>
            </a:r>
          </a:p>
          <a:p>
            <a:pPr algn="just" rtl="1"/>
            <a:r>
              <a:rPr lang="ar-SA" sz="2000" dirty="0">
                <a:latin typeface="Alexandria" pitchFamily="2" charset="-78"/>
                <a:cs typeface="Alexandria" pitchFamily="2" charset="-78"/>
              </a:rPr>
              <a:t>ومن بين الممارسات التي تعكس عدم الأمانة في البحث العلمي هي: </a:t>
            </a:r>
            <a:endParaRPr lang="en-US" sz="2000" dirty="0">
              <a:latin typeface="Alexandria" pitchFamily="2" charset="-78"/>
              <a:cs typeface="Alexandria" pitchFamily="2" charset="-78"/>
            </a:endParaRPr>
          </a:p>
          <a:p>
            <a:pPr lvl="0" algn="just" rtl="1"/>
            <a:r>
              <a:rPr lang="ar-JO" sz="2000" b="1" dirty="0" smtClean="0">
                <a:latin typeface="Alexandria" pitchFamily="2" charset="-78"/>
                <a:cs typeface="Alexandria" pitchFamily="2" charset="-78"/>
              </a:rPr>
              <a:t>4. </a:t>
            </a:r>
            <a:r>
              <a:rPr lang="ar-SA" sz="2000" dirty="0">
                <a:latin typeface="Alexandria" pitchFamily="2" charset="-78"/>
                <a:cs typeface="Alexandria" pitchFamily="2" charset="-78"/>
              </a:rPr>
              <a:t>التحيز (التظليل): وهو أن ينحاز الباحث ببحثه نحو اتجاه معين، لأجل تحقيق هدف معين، ومن أكثر الأمثلة حول الانحياز في البحوث وهو علم قياس أبعاد الجمجمة وقد أجريت فيه دراسات عملية خلال الفرن 19، وآنذاك اعتقد علماء هذا العلم بأن حجم رأس الإنسان وشكله يحددان حيثيات الشخصية والذكاء، واعتقدوا أن الإنسان الأقرب شبها إلى القرود أو أصحاب الجماجم الصغيرة يكونون في مرحلة دنيا من التفكير العقلي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فهذا التحيز نتج من افتراضات عرقية بحتة، وبالتالي تفضيل عرق بشري على آخر، وهذا بهدف تظليل الرأي العام وإقناعهم بالتفضيلات العرقية </a:t>
            </a:r>
            <a:r>
              <a:rPr lang="ar-SA" sz="2000" dirty="0" smtClean="0">
                <a:latin typeface="Alexandria" pitchFamily="2" charset="-78"/>
                <a:cs typeface="Alexandria" pitchFamily="2" charset="-78"/>
              </a:rPr>
              <a:t>بناء</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على شواهد علمية قامت على التحيز في دراستها. </a:t>
            </a:r>
            <a:endParaRPr lang="ar-JO" sz="2000" dirty="0" smtClean="0">
              <a:latin typeface="Alexandria" pitchFamily="2" charset="-78"/>
              <a:cs typeface="Alexandria" pitchFamily="2" charset="-78"/>
            </a:endParaRPr>
          </a:p>
          <a:p>
            <a:pPr algn="just" rtl="1"/>
            <a:r>
              <a:rPr lang="ar-SA" sz="2000" dirty="0" smtClean="0">
                <a:latin typeface="Alexandria" pitchFamily="2" charset="-78"/>
                <a:cs typeface="Alexandria" pitchFamily="2" charset="-78"/>
              </a:rPr>
              <a:t>ونفس </a:t>
            </a:r>
            <a:r>
              <a:rPr lang="ar-SA" sz="2000" dirty="0">
                <a:latin typeface="Alexandria" pitchFamily="2" charset="-78"/>
                <a:cs typeface="Alexandria" pitchFamily="2" charset="-78"/>
              </a:rPr>
              <a:t>المثال ما وقع في الانتخابات الرئاسية من خلال التحيز في القيام بالدراسات الاستطلاعية ومحاولة التعرف على نتائج الانتخابات قبل </a:t>
            </a:r>
            <a:r>
              <a:rPr lang="ar-SA" sz="2000" dirty="0" smtClean="0">
                <a:latin typeface="Alexandria" pitchFamily="2" charset="-78"/>
                <a:cs typeface="Alexandria" pitchFamily="2" charset="-78"/>
              </a:rPr>
              <a:t>إجرائها</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algn="just" rtl="1">
              <a:lnSpc>
                <a:spcPct val="150000"/>
              </a:lnSpc>
            </a:pPr>
            <a:endParaRPr lang="ar-SA"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0403172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190368"/>
            <a:ext cx="11000508" cy="48535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609601" y="1457834"/>
            <a:ext cx="10598726" cy="3420873"/>
          </a:xfrm>
          <a:prstGeom prst="rect">
            <a:avLst/>
          </a:prstGeom>
          <a:noFill/>
        </p:spPr>
        <p:txBody>
          <a:bodyPr wrap="square" rtlCol="1">
            <a:spAutoFit/>
          </a:bodyPr>
          <a:lstStyle/>
          <a:p>
            <a:pPr algn="ctr" rtl="1"/>
            <a:r>
              <a:rPr lang="ar-SA" sz="2000" b="1" dirty="0"/>
              <a:t>الصفات المذمومة عند الباحث العلمي</a:t>
            </a:r>
            <a:endParaRPr lang="en-US" sz="2000" dirty="0"/>
          </a:p>
          <a:p>
            <a:pPr algn="r" rtl="1">
              <a:lnSpc>
                <a:spcPct val="150000"/>
              </a:lnSpc>
            </a:pPr>
            <a:r>
              <a:rPr lang="ar-JO" sz="2000" b="1" dirty="0" smtClean="0"/>
              <a:t>خامس</a:t>
            </a:r>
            <a:r>
              <a:rPr lang="ar-SA" sz="2000" b="1" dirty="0" smtClean="0"/>
              <a:t>ا</a:t>
            </a:r>
            <a:r>
              <a:rPr lang="ar-SA" sz="2000" b="1" dirty="0"/>
              <a:t>: </a:t>
            </a:r>
            <a:r>
              <a:rPr lang="ar-JO" sz="2000" b="1" dirty="0" smtClean="0"/>
              <a:t>عدم الأمانة</a:t>
            </a:r>
          </a:p>
          <a:p>
            <a:pPr algn="just" rtl="1"/>
            <a:r>
              <a:rPr lang="ar-SA" sz="2000" dirty="0"/>
              <a:t>ومن بين الممارسات التي تعكس عدم الأمانة في البحث العلمي هي: </a:t>
            </a:r>
            <a:endParaRPr lang="en-US" sz="2000" dirty="0"/>
          </a:p>
          <a:p>
            <a:pPr lvl="0" algn="just" rtl="1"/>
            <a:r>
              <a:rPr lang="ar-JO" sz="2000" dirty="0" smtClean="0"/>
              <a:t>5. ا</a:t>
            </a:r>
            <a:r>
              <a:rPr lang="ar-SA" sz="2000" b="1" dirty="0" smtClean="0"/>
              <a:t>لانتحال </a:t>
            </a:r>
            <a:r>
              <a:rPr lang="ar-SA" sz="2000" b="1" dirty="0"/>
              <a:t>وعدم التقدير </a:t>
            </a:r>
            <a:r>
              <a:rPr lang="ar-SA" sz="2000" dirty="0"/>
              <a:t>لمن يستحق من الأمانة في البحوث العلمية أن يقدر الباحث من ساعدوه في انجاز البحث في كل مرحلة من مراحله (جمع </a:t>
            </a:r>
            <a:r>
              <a:rPr lang="ar-SA" sz="2000" dirty="0" smtClean="0"/>
              <a:t>المع</a:t>
            </a:r>
            <a:r>
              <a:rPr lang="ar-JO" sz="2000" dirty="0" smtClean="0"/>
              <a:t>ل</a:t>
            </a:r>
            <a:r>
              <a:rPr lang="ar-SA" sz="2000" dirty="0" smtClean="0"/>
              <a:t>ومات </a:t>
            </a:r>
            <a:r>
              <a:rPr lang="ar-SA" sz="2000" dirty="0"/>
              <a:t>المعالجة الإحصائية، تحليل النتائج ...)، وأقل ما يمكن هو التنويه بهم في صفحة الشكر والتقدير</a:t>
            </a:r>
            <a:r>
              <a:rPr lang="en-US" sz="2000" dirty="0" smtClean="0"/>
              <a:t>.</a:t>
            </a:r>
            <a:endParaRPr lang="ar-JO" sz="2000" dirty="0" smtClean="0"/>
          </a:p>
          <a:p>
            <a:pPr algn="just" rtl="1"/>
            <a:r>
              <a:rPr lang="ar-JO" sz="2000" dirty="0" smtClean="0"/>
              <a:t>6. </a:t>
            </a:r>
            <a:r>
              <a:rPr lang="ar-SA" sz="2000" b="1" dirty="0"/>
              <a:t>الحرية في المشاركة</a:t>
            </a:r>
            <a:r>
              <a:rPr lang="ar-SA" sz="2000" dirty="0"/>
              <a:t>: إن مشاركة أفراد العينة يكون </a:t>
            </a:r>
            <a:r>
              <a:rPr lang="ar-SA" sz="2000" dirty="0" err="1"/>
              <a:t>مطواعية</a:t>
            </a:r>
            <a:r>
              <a:rPr lang="ar-SA" sz="2000" dirty="0"/>
              <a:t> دون أي ضغوط وهي مشكلة قد يتعرض لها الباحث ويجب عليه حلها من خلال المقارنة بين نتائج البحث المرجوة والتجاوزات الأخلاقية لهذا البحث فلا يمكن بأي حال من الأحوال إجبار الأفراد على المشاركة سواء عن طريق التهديد أو العقوبة أو سحب بعض الحقوق أو عن طريق حوافز غير عادية يضعف أمامها الأفراد، لذلك لا بد أن يكون عن طواعية بحيث يشعر الأفراد بأنهم جزء من </a:t>
            </a:r>
            <a:r>
              <a:rPr lang="ar-SA" sz="2000" dirty="0" smtClean="0"/>
              <a:t>البحث</a:t>
            </a:r>
            <a:r>
              <a:rPr lang="ar-JO" sz="2000" dirty="0" smtClean="0"/>
              <a:t>.</a:t>
            </a:r>
            <a:endParaRPr lang="en-US" sz="2000" dirty="0"/>
          </a:p>
          <a:p>
            <a:pPr algn="just" rtl="1">
              <a:lnSpc>
                <a:spcPct val="150000"/>
              </a:lnSpc>
            </a:pPr>
            <a:endParaRPr lang="ar-SA" sz="2000" dirty="0"/>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5206488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220177"/>
            <a:ext cx="11000508" cy="48237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609601" y="1596459"/>
            <a:ext cx="10598726" cy="4041363"/>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الصفات المذمومة عند الباحث العلمي</a:t>
            </a:r>
            <a:endParaRPr lang="en-US" sz="2000" dirty="0">
              <a:latin typeface="Alexandria" pitchFamily="2" charset="-78"/>
              <a:cs typeface="Alexandria" pitchFamily="2" charset="-78"/>
            </a:endParaRPr>
          </a:p>
          <a:p>
            <a:pPr algn="r" rtl="1">
              <a:lnSpc>
                <a:spcPct val="150000"/>
              </a:lnSpc>
            </a:pPr>
            <a:r>
              <a:rPr lang="ar-JO" sz="2000" b="1" dirty="0" smtClean="0">
                <a:latin typeface="Alexandria" pitchFamily="2" charset="-78"/>
                <a:cs typeface="Alexandria" pitchFamily="2" charset="-78"/>
              </a:rPr>
              <a:t>خامس</a:t>
            </a:r>
            <a:r>
              <a:rPr lang="ar-SA" sz="2000" b="1" dirty="0" smtClean="0">
                <a:latin typeface="Alexandria" pitchFamily="2" charset="-78"/>
                <a:cs typeface="Alexandria" pitchFamily="2" charset="-78"/>
              </a:rPr>
              <a:t>ا</a:t>
            </a:r>
            <a:r>
              <a:rPr lang="ar-SA" sz="2000" b="1" dirty="0">
                <a:latin typeface="Alexandria" pitchFamily="2" charset="-78"/>
                <a:cs typeface="Alexandria" pitchFamily="2" charset="-78"/>
              </a:rPr>
              <a:t>: </a:t>
            </a:r>
            <a:r>
              <a:rPr lang="ar-JO" sz="2000" b="1" dirty="0" smtClean="0">
                <a:latin typeface="Alexandria" pitchFamily="2" charset="-78"/>
                <a:cs typeface="Alexandria" pitchFamily="2" charset="-78"/>
              </a:rPr>
              <a:t>عدم الأمانة</a:t>
            </a:r>
          </a:p>
          <a:p>
            <a:pPr algn="just" rtl="1"/>
            <a:r>
              <a:rPr lang="ar-SA" sz="2000" dirty="0">
                <a:latin typeface="Alexandria" pitchFamily="2" charset="-78"/>
                <a:cs typeface="Alexandria" pitchFamily="2" charset="-78"/>
              </a:rPr>
              <a:t>ومن بين الممارسات التي تعكس عدم الأمانة في البحث العلمي هي: </a:t>
            </a:r>
            <a:endParaRPr lang="en-US" sz="2000" dirty="0">
              <a:latin typeface="Alexandria" pitchFamily="2" charset="-78"/>
              <a:cs typeface="Alexandria" pitchFamily="2" charset="-78"/>
            </a:endParaRPr>
          </a:p>
          <a:p>
            <a:pPr lvl="0" algn="r" rtl="1"/>
            <a:r>
              <a:rPr lang="ar-JO" sz="2000" dirty="0" smtClean="0">
                <a:latin typeface="Alexandria" pitchFamily="2" charset="-78"/>
                <a:cs typeface="Alexandria" pitchFamily="2" charset="-78"/>
              </a:rPr>
              <a:t>7. </a:t>
            </a:r>
            <a:r>
              <a:rPr lang="ar-SA" sz="2000" b="1" dirty="0" smtClean="0">
                <a:latin typeface="Alexandria" pitchFamily="2" charset="-78"/>
                <a:cs typeface="Alexandria" pitchFamily="2" charset="-78"/>
              </a:rPr>
              <a:t>حق </a:t>
            </a:r>
            <a:r>
              <a:rPr lang="ar-SA" sz="2000" b="1" dirty="0">
                <a:latin typeface="Alexandria" pitchFamily="2" charset="-78"/>
                <a:cs typeface="Alexandria" pitchFamily="2" charset="-78"/>
              </a:rPr>
              <a:t>تقرير الذات؛ </a:t>
            </a:r>
            <a:r>
              <a:rPr lang="ar-SA" sz="2000" dirty="0">
                <a:latin typeface="Alexandria" pitchFamily="2" charset="-78"/>
                <a:cs typeface="Alexandria" pitchFamily="2" charset="-78"/>
              </a:rPr>
              <a:t>أي أنه من حق الشخص المشارك أن يتخذ قراره بنفسه بدون تكمل الباحث وإحداث تغيرات في سلوكه، وإن حدث ذلك فهو انتهاك لمبدأ الحق في تقرير الذات. </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 </a:t>
            </a:r>
            <a:r>
              <a:rPr lang="ar-JO" sz="2000" dirty="0" smtClean="0">
                <a:latin typeface="Alexandria" pitchFamily="2" charset="-78"/>
                <a:cs typeface="Alexandria" pitchFamily="2" charset="-78"/>
              </a:rPr>
              <a:t>8. </a:t>
            </a:r>
            <a:r>
              <a:rPr lang="ar-SA" sz="2000" b="1" dirty="0" smtClean="0">
                <a:latin typeface="Alexandria" pitchFamily="2" charset="-78"/>
                <a:cs typeface="Alexandria" pitchFamily="2" charset="-78"/>
              </a:rPr>
              <a:t>الضرر </a:t>
            </a:r>
            <a:r>
              <a:rPr lang="ar-SA" sz="2000" b="1" dirty="0">
                <a:latin typeface="Alexandria" pitchFamily="2" charset="-78"/>
                <a:cs typeface="Alexandria" pitchFamily="2" charset="-78"/>
              </a:rPr>
              <a:t>الجسدي والنفسي </a:t>
            </a:r>
            <a:r>
              <a:rPr lang="ar-SA" sz="2000" dirty="0">
                <a:latin typeface="Alexandria" pitchFamily="2" charset="-78"/>
                <a:cs typeface="Alexandria" pitchFamily="2" charset="-78"/>
              </a:rPr>
              <a:t>وتعنى به الضرر الذي يمكن أن يتعرض له المشارك مع سبق الإصرار، مثل وضع المشارك في مواقف محرجة ومطلقة قد تسبب </a:t>
            </a:r>
            <a:r>
              <a:rPr lang="ar-SA" sz="2000" dirty="0" smtClean="0">
                <a:latin typeface="Alexandria" pitchFamily="2" charset="-78"/>
                <a:cs typeface="Alexandria" pitchFamily="2" charset="-78"/>
              </a:rPr>
              <a:t>له</a:t>
            </a:r>
            <a:r>
              <a:rPr lang="ar-JO" sz="2000" dirty="0" smtClean="0">
                <a:latin typeface="Alexandria" pitchFamily="2" charset="-78"/>
                <a:cs typeface="Alexandria" pitchFamily="2" charset="-78"/>
              </a:rPr>
              <a:t> فقدان</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العمل وفقدان الاحترام لذاته. أما الأضرار التي ليست للباحث علاقة بها فهي لا تدخل ضمن المقصود. </a:t>
            </a:r>
            <a:r>
              <a:rPr lang="ar-JO" sz="2000" dirty="0" smtClean="0">
                <a:latin typeface="Alexandria" pitchFamily="2" charset="-78"/>
                <a:cs typeface="Alexandria" pitchFamily="2" charset="-78"/>
              </a:rPr>
              <a:t>و</a:t>
            </a:r>
            <a:r>
              <a:rPr lang="ar-SA" sz="2000" dirty="0" smtClean="0">
                <a:latin typeface="Alexandria" pitchFamily="2" charset="-78"/>
                <a:cs typeface="Alexandria" pitchFamily="2" charset="-78"/>
              </a:rPr>
              <a:t>على </a:t>
            </a:r>
            <a:r>
              <a:rPr lang="ar-SA" sz="2000" dirty="0">
                <a:latin typeface="Alexandria" pitchFamily="2" charset="-78"/>
                <a:cs typeface="Alexandria" pitchFamily="2" charset="-78"/>
              </a:rPr>
              <a:t>الباحث أن ينظر إن كان الضرر الذي </a:t>
            </a:r>
            <a:r>
              <a:rPr lang="ar-SA" sz="2000" dirty="0" smtClean="0">
                <a:latin typeface="Alexandria" pitchFamily="2" charset="-78"/>
                <a:cs typeface="Alexandria" pitchFamily="2" charset="-78"/>
              </a:rPr>
              <a:t>سي</a:t>
            </a:r>
            <a:r>
              <a:rPr lang="ar-JO" sz="2000" dirty="0" smtClean="0">
                <a:latin typeface="Alexandria" pitchFamily="2" charset="-78"/>
                <a:cs typeface="Alexandria" pitchFamily="2" charset="-78"/>
              </a:rPr>
              <a:t>تسبب به</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للمشارك أكبر من النتائج المتوقعة فعليه أن يتوقف فورا </a:t>
            </a:r>
            <a:r>
              <a:rPr lang="ar-SA" sz="2000" dirty="0" smtClean="0">
                <a:latin typeface="Alexandria" pitchFamily="2" charset="-78"/>
                <a:cs typeface="Alexandria" pitchFamily="2" charset="-78"/>
              </a:rPr>
              <a:t>حتى </a:t>
            </a:r>
            <a:r>
              <a:rPr lang="ar-SA" sz="2000" dirty="0">
                <a:latin typeface="Alexandria" pitchFamily="2" charset="-78"/>
                <a:cs typeface="Alexandria" pitchFamily="2" charset="-78"/>
              </a:rPr>
              <a:t>يتعامل مع هذا الضرر، وإن كان الضرر بسيطا فلا بأس بشرط أن يزيل ذلك الضرر فور الانتهاء من البحث. </a:t>
            </a:r>
            <a:endParaRPr lang="en-US" sz="2000" dirty="0">
              <a:latin typeface="Alexandria" pitchFamily="2" charset="-78"/>
              <a:cs typeface="Alexandria" pitchFamily="2" charset="-78"/>
            </a:endParaRPr>
          </a:p>
          <a:p>
            <a:pPr algn="r" rtl="1">
              <a:lnSpc>
                <a:spcPct val="150000"/>
              </a:lnSpc>
            </a:pPr>
            <a:endParaRPr lang="ar-SA"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6780193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9545" y="1071607"/>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20436" y="1537190"/>
            <a:ext cx="10598726" cy="3425810"/>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الصفات المذمومة عند الباحث العلمي</a:t>
            </a:r>
            <a:endParaRPr lang="en-US" sz="2000" dirty="0">
              <a:latin typeface="Alexandria" pitchFamily="2" charset="-78"/>
              <a:cs typeface="Alexandria" pitchFamily="2" charset="-78"/>
            </a:endParaRPr>
          </a:p>
          <a:p>
            <a:pPr algn="r" rtl="1">
              <a:lnSpc>
                <a:spcPct val="150000"/>
              </a:lnSpc>
            </a:pPr>
            <a:r>
              <a:rPr lang="ar-JO" sz="2000" b="1" dirty="0" smtClean="0">
                <a:latin typeface="Alexandria" pitchFamily="2" charset="-78"/>
                <a:cs typeface="Alexandria" pitchFamily="2" charset="-78"/>
              </a:rPr>
              <a:t>خامس</a:t>
            </a:r>
            <a:r>
              <a:rPr lang="ar-SA" sz="2000" b="1" dirty="0" smtClean="0">
                <a:latin typeface="Alexandria" pitchFamily="2" charset="-78"/>
                <a:cs typeface="Alexandria" pitchFamily="2" charset="-78"/>
              </a:rPr>
              <a:t>ا</a:t>
            </a:r>
            <a:r>
              <a:rPr lang="ar-SA" sz="2000" b="1" dirty="0">
                <a:latin typeface="Alexandria" pitchFamily="2" charset="-78"/>
                <a:cs typeface="Alexandria" pitchFamily="2" charset="-78"/>
              </a:rPr>
              <a:t>: </a:t>
            </a:r>
            <a:r>
              <a:rPr lang="ar-JO" sz="2000" b="1" dirty="0" smtClean="0">
                <a:latin typeface="Alexandria" pitchFamily="2" charset="-78"/>
                <a:cs typeface="Alexandria" pitchFamily="2" charset="-78"/>
              </a:rPr>
              <a:t>عدم الأمانة</a:t>
            </a:r>
          </a:p>
          <a:p>
            <a:pPr algn="just" rtl="1"/>
            <a:r>
              <a:rPr lang="ar-SA" sz="2000" dirty="0">
                <a:latin typeface="Alexandria" pitchFamily="2" charset="-78"/>
                <a:cs typeface="Alexandria" pitchFamily="2" charset="-78"/>
              </a:rPr>
              <a:t>ومن بين الممارسات التي تعكس عدم الأمانة في البحث العلمي هي: </a:t>
            </a:r>
            <a:endParaRPr lang="en-US" sz="2000" dirty="0">
              <a:latin typeface="Alexandria" pitchFamily="2" charset="-78"/>
              <a:cs typeface="Alexandria" pitchFamily="2" charset="-78"/>
            </a:endParaRPr>
          </a:p>
          <a:p>
            <a:pPr lvl="0" algn="just" rtl="1"/>
            <a:r>
              <a:rPr lang="ar-JO" sz="2000" dirty="0" smtClean="0">
                <a:latin typeface="Alexandria" pitchFamily="2" charset="-78"/>
                <a:cs typeface="Alexandria" pitchFamily="2" charset="-78"/>
              </a:rPr>
              <a:t> 9. </a:t>
            </a:r>
            <a:r>
              <a:rPr lang="ar-SA" sz="2000" b="1" dirty="0" smtClean="0">
                <a:latin typeface="Alexandria" pitchFamily="2" charset="-78"/>
                <a:cs typeface="Alexandria" pitchFamily="2" charset="-78"/>
              </a:rPr>
              <a:t>اخفاء </a:t>
            </a:r>
            <a:r>
              <a:rPr lang="ar-SA" sz="2000" b="1" dirty="0">
                <a:latin typeface="Alexandria" pitchFamily="2" charset="-78"/>
                <a:cs typeface="Alexandria" pitchFamily="2" charset="-78"/>
              </a:rPr>
              <a:t>حقيقة هدف البحث عن </a:t>
            </a:r>
            <a:r>
              <a:rPr lang="ar-SA" sz="2000" b="1" dirty="0" smtClean="0">
                <a:latin typeface="Alexandria" pitchFamily="2" charset="-78"/>
                <a:cs typeface="Alexandria" pitchFamily="2" charset="-78"/>
              </a:rPr>
              <a:t>المشارك</a:t>
            </a:r>
            <a:r>
              <a:rPr lang="ar-JO" sz="2000" b="1" dirty="0" smtClean="0">
                <a:latin typeface="Alexandria" pitchFamily="2" charset="-78"/>
                <a:cs typeface="Alexandria" pitchFamily="2" charset="-78"/>
              </a:rPr>
              <a:t>ين</a:t>
            </a:r>
            <a:r>
              <a:rPr lang="ar-SA" sz="2000" b="1" dirty="0" smtClean="0">
                <a:latin typeface="Alexandria" pitchFamily="2" charset="-78"/>
                <a:cs typeface="Alexandria" pitchFamily="2" charset="-78"/>
              </a:rPr>
              <a:t>: </a:t>
            </a:r>
            <a:r>
              <a:rPr lang="ar-SA" sz="2000" dirty="0">
                <a:latin typeface="Alexandria" pitchFamily="2" charset="-78"/>
                <a:cs typeface="Alexandria" pitchFamily="2" charset="-78"/>
              </a:rPr>
              <a:t>بعض المشاركين في البحوث يدرك أنه جزء </a:t>
            </a:r>
            <a:r>
              <a:rPr lang="ar-SA" sz="2000" dirty="0" smtClean="0">
                <a:latin typeface="Alexandria" pitchFamily="2" charset="-78"/>
                <a:cs typeface="Alexandria" pitchFamily="2" charset="-78"/>
              </a:rPr>
              <a:t>من </a:t>
            </a:r>
            <a:r>
              <a:rPr lang="ar-SA" sz="2000" dirty="0">
                <a:latin typeface="Alexandria" pitchFamily="2" charset="-78"/>
                <a:cs typeface="Alexandria" pitchFamily="2" charset="-78"/>
              </a:rPr>
              <a:t>البحث ولكنه لا يدرك حقيقة الهدف من البحث كليا أو جزئيا وهذا مناف لكرامة الإنسان. وفي هذا الموضوع رأيان: رأي يقول بأنه ليس من الضروري أن يعلم المشارك بكل تفاصيل البحث، يكفي أن يعلم بأنه جزء من البحث والمدة التي سيقضيها في المشاركة، والمخاطر التي سيقابلها. ورأي يقول بأنه من الضروري جدا أن تقدم للمشارك المعلومات الكافية والواضحة . </a:t>
            </a:r>
            <a:r>
              <a:rPr lang="ar-JO" sz="2000" dirty="0" smtClean="0">
                <a:latin typeface="Alexandria" pitchFamily="2" charset="-78"/>
                <a:cs typeface="Alexandria" pitchFamily="2" charset="-78"/>
              </a:rPr>
              <a:t>لذا</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وجب على الباحث أن يوازن بين النتائج والتكاليف</a:t>
            </a:r>
            <a:r>
              <a:rPr lang="en-US" sz="2000" dirty="0">
                <a:latin typeface="Alexandria" pitchFamily="2" charset="-78"/>
                <a:cs typeface="Alexandria" pitchFamily="2" charset="-78"/>
              </a:rPr>
              <a:t>.</a:t>
            </a:r>
          </a:p>
          <a:p>
            <a:pPr algn="just" rtl="1">
              <a:lnSpc>
                <a:spcPct val="150000"/>
              </a:lnSpc>
            </a:pPr>
            <a:endParaRPr lang="ar-SA"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7153943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190368"/>
            <a:ext cx="11000508" cy="48535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609601" y="1352111"/>
            <a:ext cx="10598726" cy="4616007"/>
          </a:xfrm>
          <a:prstGeom prst="rect">
            <a:avLst/>
          </a:prstGeom>
          <a:noFill/>
        </p:spPr>
        <p:txBody>
          <a:bodyPr wrap="square" rtlCol="1">
            <a:spAutoFit/>
          </a:bodyPr>
          <a:lstStyle/>
          <a:p>
            <a:pPr algn="ctr" rtl="1"/>
            <a:r>
              <a:rPr lang="ar-SA" b="1" dirty="0">
                <a:latin typeface="Alexandria" pitchFamily="2" charset="-78"/>
                <a:cs typeface="Alexandria" pitchFamily="2" charset="-78"/>
              </a:rPr>
              <a:t>توصيات تتعلق بأخلاقيات البحث </a:t>
            </a:r>
            <a:r>
              <a:rPr lang="ar-SA" b="1" dirty="0" smtClean="0">
                <a:latin typeface="Alexandria" pitchFamily="2" charset="-78"/>
                <a:cs typeface="Alexandria" pitchFamily="2" charset="-78"/>
              </a:rPr>
              <a:t>العلمي</a:t>
            </a:r>
            <a:endParaRPr lang="ar-JO" b="1" dirty="0" smtClean="0">
              <a:latin typeface="Alexandria" pitchFamily="2" charset="-78"/>
              <a:cs typeface="Alexandria" pitchFamily="2" charset="-78"/>
            </a:endParaRPr>
          </a:p>
          <a:p>
            <a:pPr algn="ctr" rtl="1"/>
            <a:endParaRPr lang="en-US" dirty="0">
              <a:latin typeface="Alexandria" pitchFamily="2" charset="-78"/>
              <a:cs typeface="Alexandria" pitchFamily="2" charset="-78"/>
            </a:endParaRPr>
          </a:p>
          <a:p>
            <a:pPr marL="457200" lvl="0" indent="-457200" algn="just" rtl="1">
              <a:buFont typeface="+mj-lt"/>
              <a:buAutoNum type="arabicPeriod"/>
            </a:pPr>
            <a:r>
              <a:rPr lang="ar-SA" dirty="0">
                <a:latin typeface="Alexandria" pitchFamily="2" charset="-78"/>
                <a:cs typeface="Alexandria" pitchFamily="2" charset="-78"/>
              </a:rPr>
              <a:t>يجب على كل هيئة بحثية أو مشرفة على البحث العلمي أن تكون لها لجنة متابعة لأخلاقيات البحث العلمي وتكون وظيفتها فحص كل حالات سواء السلوك المحتملة، وتقرير العقوبة المناسبة لمن يخالف. فضلا عن نشر المعايير الأخلاقية للبحث العلمي والإعلان عنها. </a:t>
            </a:r>
            <a:endParaRPr lang="en-US" dirty="0">
              <a:latin typeface="Alexandria" pitchFamily="2" charset="-78"/>
              <a:cs typeface="Alexandria" pitchFamily="2" charset="-78"/>
            </a:endParaRPr>
          </a:p>
          <a:p>
            <a:pPr marL="457200" lvl="0" indent="-457200" algn="just" rtl="1">
              <a:buFont typeface="+mj-lt"/>
              <a:buAutoNum type="arabicPeriod"/>
            </a:pPr>
            <a:r>
              <a:rPr lang="ar-SA" dirty="0">
                <a:latin typeface="Alexandria" pitchFamily="2" charset="-78"/>
                <a:cs typeface="Alexandria" pitchFamily="2" charset="-78"/>
              </a:rPr>
              <a:t>يجب على كل الباحثين اتباع وقراءة المعايير الخاصة بنزاهة البحث العلمي. </a:t>
            </a:r>
            <a:endParaRPr lang="en-US" dirty="0">
              <a:latin typeface="Alexandria" pitchFamily="2" charset="-78"/>
              <a:cs typeface="Alexandria" pitchFamily="2" charset="-78"/>
            </a:endParaRPr>
          </a:p>
          <a:p>
            <a:pPr marL="457200" lvl="0" indent="-457200" algn="just" rtl="1">
              <a:buFont typeface="+mj-lt"/>
              <a:buAutoNum type="arabicPeriod"/>
            </a:pPr>
            <a:r>
              <a:rPr lang="ar-SA" dirty="0">
                <a:latin typeface="Alexandria" pitchFamily="2" charset="-78"/>
                <a:cs typeface="Alexandria" pitchFamily="2" charset="-78"/>
              </a:rPr>
              <a:t>الإيمان بالمبادئ الأساسية للبحث العلمي المتمثل في النزاهة والثقة والمصداقية وإتباع خطوات البحث العلمي التي توجد بين ثنايا مؤلفات مناهج البحث العلمي. </a:t>
            </a:r>
            <a:endParaRPr lang="en-US" dirty="0">
              <a:latin typeface="Alexandria" pitchFamily="2" charset="-78"/>
              <a:cs typeface="Alexandria" pitchFamily="2" charset="-78"/>
            </a:endParaRPr>
          </a:p>
          <a:p>
            <a:pPr marL="457200" lvl="0" indent="-457200" algn="just" rtl="1">
              <a:buFont typeface="+mj-lt"/>
              <a:buAutoNum type="arabicPeriod"/>
            </a:pPr>
            <a:r>
              <a:rPr lang="ar-SA" dirty="0">
                <a:latin typeface="Alexandria" pitchFamily="2" charset="-78"/>
                <a:cs typeface="Alexandria" pitchFamily="2" charset="-78"/>
              </a:rPr>
              <a:t>إعداد كتيب يحمل صفة ميثاق أخلاقيات البحوث العلمية يوزع على الباحثين الجدد حتى لا تكون حجة على المؤسسة أو المركز البحثي بعد معرفتهم بهذا الميثاق. </a:t>
            </a:r>
            <a:endParaRPr lang="en-US" dirty="0">
              <a:latin typeface="Alexandria" pitchFamily="2" charset="-78"/>
              <a:cs typeface="Alexandria" pitchFamily="2" charset="-78"/>
            </a:endParaRPr>
          </a:p>
          <a:p>
            <a:pPr marL="457200" lvl="0" indent="-457200" algn="just" rtl="1">
              <a:buFont typeface="+mj-lt"/>
              <a:buAutoNum type="arabicPeriod"/>
            </a:pPr>
            <a:r>
              <a:rPr lang="ar-SA" dirty="0">
                <a:latin typeface="Alexandria" pitchFamily="2" charset="-78"/>
                <a:cs typeface="Alexandria" pitchFamily="2" charset="-78"/>
              </a:rPr>
              <a:t>يجب أن تكون هناك لجان دولية لأخلاقيات البحث العلمي. ترعاها الجمعيات العلمية أو الحكومات، ما دام البحث هذه الأيام يستوعب علماء من دول مختلفة، كما أن البحث العلمي يثمر نتائج عالمية، ومن ثم يجب علينا أن نعنى بأخلاقيات البحث على المستوى الدولي، إضافة إلى ذلك تساعد اللجان الدولية لأخلاقيات البحث في تأسيس معايير دولية للسلوك العلمي، واضحة في اعتبارها بعض التباينات المهمة بين الأمم المختلفة. </a:t>
            </a:r>
            <a:endParaRPr lang="en-US" dirty="0">
              <a:latin typeface="Alexandria" pitchFamily="2" charset="-78"/>
              <a:cs typeface="Alexandria" pitchFamily="2" charset="-78"/>
            </a:endParaRPr>
          </a:p>
          <a:p>
            <a:pPr marL="457200" indent="-457200" algn="just" rtl="1">
              <a:lnSpc>
                <a:spcPct val="150000"/>
              </a:lnSpc>
              <a:buFont typeface="+mj-lt"/>
              <a:buAutoNum type="arabicPeriod"/>
            </a:pPr>
            <a:endParaRPr lang="ar-SA"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6395547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190368"/>
            <a:ext cx="11000508" cy="48535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609601" y="1572965"/>
            <a:ext cx="10598726" cy="3693319"/>
          </a:xfrm>
          <a:prstGeom prst="rect">
            <a:avLst/>
          </a:prstGeom>
          <a:noFill/>
        </p:spPr>
        <p:txBody>
          <a:bodyPr wrap="square" rtlCol="1">
            <a:spAutoFit/>
          </a:bodyPr>
          <a:lstStyle/>
          <a:p>
            <a:pPr algn="ctr" rtl="1"/>
            <a:r>
              <a:rPr lang="ar-JO" b="1" dirty="0" smtClean="0">
                <a:latin typeface="Alexandria" pitchFamily="2" charset="-78"/>
                <a:cs typeface="Alexandria" pitchFamily="2" charset="-78"/>
              </a:rPr>
              <a:t>الخاتمة</a:t>
            </a:r>
          </a:p>
          <a:p>
            <a:pPr algn="r" rtl="1"/>
            <a:endParaRPr lang="ar-JO" dirty="0" smtClean="0">
              <a:latin typeface="Alexandria" pitchFamily="2" charset="-78"/>
              <a:cs typeface="Alexandria" pitchFamily="2" charset="-78"/>
            </a:endParaRPr>
          </a:p>
          <a:p>
            <a:pPr algn="r" rtl="1"/>
            <a:r>
              <a:rPr lang="ar-SA" dirty="0" smtClean="0">
                <a:latin typeface="Alexandria" pitchFamily="2" charset="-78"/>
                <a:cs typeface="Alexandria" pitchFamily="2" charset="-78"/>
              </a:rPr>
              <a:t>تقتضي </a:t>
            </a:r>
            <a:r>
              <a:rPr lang="ar-SA" dirty="0">
                <a:latin typeface="Alexandria" pitchFamily="2" charset="-78"/>
                <a:cs typeface="Alexandria" pitchFamily="2" charset="-78"/>
              </a:rPr>
              <a:t>أخلاقيات البحث العلمي احترام حقوق الآخرين وآرائهم وكرامتهم، سواء أكانوا من الزملاء الباحثين أم من المشاركين في البحث أم من المستهدفين بالبحث، وتتبنى مبادئ أخلاقيات البحث العلمي عامة قيمتي "العمل الإيجابي وتجنب الضرر"، وهاتان القيمتان يجب أن تكونا ركيزتي الاعتبارات الأخلاقية خلال عملية البحث العلمي. </a:t>
            </a:r>
            <a:endParaRPr lang="en-US" dirty="0">
              <a:latin typeface="Alexandria" pitchFamily="2" charset="-78"/>
              <a:cs typeface="Alexandria" pitchFamily="2" charset="-78"/>
            </a:endParaRPr>
          </a:p>
          <a:p>
            <a:pPr algn="r" rtl="1" fontAlgn="base"/>
            <a:r>
              <a:rPr lang="ar-IQ" dirty="0">
                <a:latin typeface="Alexandria" pitchFamily="2" charset="-78"/>
                <a:cs typeface="Alexandria" pitchFamily="2" charset="-78"/>
              </a:rPr>
              <a:t>لقد تولدت لدى الباحثين أعراف وتقاليد يفترض في كل باحث ان يلتزم بها ، كما أن ثمة اعتبارات أخلاقية لها في معظم الحالات أصول في الاعراف والتقاليد والتشريعات  السائدة في اغلب بلدان العالم ، ومن هذه الاعتبارات :</a:t>
            </a:r>
            <a:endParaRPr lang="en-US" dirty="0">
              <a:latin typeface="Alexandria" pitchFamily="2" charset="-78"/>
              <a:cs typeface="Alexandria" pitchFamily="2" charset="-78"/>
            </a:endParaRPr>
          </a:p>
          <a:p>
            <a:pPr marL="342900" indent="-342900" algn="r" rtl="1" fontAlgn="base">
              <a:buFont typeface="Wingdings" panose="05000000000000000000" pitchFamily="2" charset="2"/>
              <a:buChar char="v"/>
            </a:pPr>
            <a:r>
              <a:rPr lang="ar-JO" dirty="0" smtClean="0">
                <a:latin typeface="Alexandria" pitchFamily="2" charset="-78"/>
                <a:cs typeface="Alexandria" pitchFamily="2" charset="-78"/>
              </a:rPr>
              <a:t>أ</a:t>
            </a:r>
            <a:r>
              <a:rPr lang="ar-IQ" dirty="0" smtClean="0">
                <a:latin typeface="Alexandria" pitchFamily="2" charset="-78"/>
                <a:cs typeface="Alexandria" pitchFamily="2" charset="-78"/>
              </a:rPr>
              <a:t>ن </a:t>
            </a:r>
            <a:r>
              <a:rPr lang="ar-IQ" dirty="0">
                <a:latin typeface="Alexandria" pitchFamily="2" charset="-78"/>
                <a:cs typeface="Alexandria" pitchFamily="2" charset="-78"/>
              </a:rPr>
              <a:t>أي تغيير أو تزييف أو </a:t>
            </a:r>
            <a:r>
              <a:rPr lang="ar-IQ" dirty="0" smtClean="0">
                <a:latin typeface="Alexandria" pitchFamily="2" charset="-78"/>
                <a:cs typeface="Alexandria" pitchFamily="2" charset="-78"/>
              </a:rPr>
              <a:t>تزوير </a:t>
            </a:r>
            <a:r>
              <a:rPr lang="ar-IQ" dirty="0">
                <a:latin typeface="Alexandria" pitchFamily="2" charset="-78"/>
                <a:cs typeface="Alexandria" pitchFamily="2" charset="-78"/>
              </a:rPr>
              <a:t>في البيانات التي جمعها الباحث يلغي صحة البحث ويجعله مرفوضا أصلا ، كذلك لا يجوز لباحث أن يخفي جوانب من بياناته ويقتصر على ما يدعم نتيجة </a:t>
            </a:r>
            <a:r>
              <a:rPr lang="ar-IQ" dirty="0" smtClean="0">
                <a:latin typeface="Alexandria" pitchFamily="2" charset="-78"/>
                <a:cs typeface="Alexandria" pitchFamily="2" charset="-78"/>
              </a:rPr>
              <a:t>معينة، </a:t>
            </a:r>
            <a:r>
              <a:rPr lang="ar-IQ" dirty="0">
                <a:latin typeface="Alexandria" pitchFamily="2" charset="-78"/>
                <a:cs typeface="Alexandria" pitchFamily="2" charset="-78"/>
              </a:rPr>
              <a:t>وهذا يعني أيضا أنه </a:t>
            </a:r>
            <a:r>
              <a:rPr lang="ar-IQ" dirty="0" err="1">
                <a:latin typeface="Alexandria" pitchFamily="2" charset="-78"/>
                <a:cs typeface="Alexandria" pitchFamily="2" charset="-78"/>
              </a:rPr>
              <a:t>لايجوز</a:t>
            </a:r>
            <a:r>
              <a:rPr lang="ar-IQ" dirty="0">
                <a:latin typeface="Alexandria" pitchFamily="2" charset="-78"/>
                <a:cs typeface="Alexandria" pitchFamily="2" charset="-78"/>
              </a:rPr>
              <a:t> له </a:t>
            </a:r>
            <a:r>
              <a:rPr lang="ar-JO" dirty="0" smtClean="0">
                <a:latin typeface="Alexandria" pitchFamily="2" charset="-78"/>
                <a:cs typeface="Alexandria" pitchFamily="2" charset="-78"/>
              </a:rPr>
              <a:t>أ</a:t>
            </a:r>
            <a:r>
              <a:rPr lang="ar-IQ" dirty="0" smtClean="0">
                <a:latin typeface="Alexandria" pitchFamily="2" charset="-78"/>
                <a:cs typeface="Alexandria" pitchFamily="2" charset="-78"/>
              </a:rPr>
              <a:t>ن </a:t>
            </a:r>
            <a:r>
              <a:rPr lang="ar-IQ" dirty="0">
                <a:latin typeface="Alexandria" pitchFamily="2" charset="-78"/>
                <a:cs typeface="Alexandria" pitchFamily="2" charset="-78"/>
              </a:rPr>
              <a:t>يقتصر على جمع بيانات  بشكل متحيز ويتجنب جمع بيانات انها قد تفسد عليه النتيجة التي يريد لها ان تتحقق ، مثل هذا الاجراء مناف للموضوعية ، ويبطل صحة البحث </a:t>
            </a:r>
            <a:r>
              <a:rPr lang="ar-IQ" dirty="0" smtClean="0">
                <a:latin typeface="Alexandria" pitchFamily="2" charset="-78"/>
                <a:cs typeface="Alexandria" pitchFamily="2" charset="-78"/>
              </a:rPr>
              <a:t>.</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0267014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427018"/>
            <a:ext cx="11000508" cy="46168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609601" y="1596594"/>
            <a:ext cx="10598726" cy="4154984"/>
          </a:xfrm>
          <a:prstGeom prst="rect">
            <a:avLst/>
          </a:prstGeom>
          <a:noFill/>
        </p:spPr>
        <p:txBody>
          <a:bodyPr wrap="square" rtlCol="1">
            <a:spAutoFit/>
          </a:bodyPr>
          <a:lstStyle/>
          <a:p>
            <a:pPr algn="ctr" rtl="1"/>
            <a:r>
              <a:rPr lang="ar-JO" sz="3200" b="1" dirty="0" smtClean="0">
                <a:latin typeface="Alexandria" pitchFamily="2" charset="-78"/>
                <a:cs typeface="Alexandria" pitchFamily="2" charset="-78"/>
              </a:rPr>
              <a:t>الخاتمة</a:t>
            </a:r>
          </a:p>
          <a:p>
            <a:pPr algn="r" rtl="1"/>
            <a:endParaRPr lang="ar-JO" sz="2000" dirty="0" smtClean="0">
              <a:latin typeface="Alexandria" pitchFamily="2" charset="-78"/>
              <a:cs typeface="Alexandria" pitchFamily="2" charset="-78"/>
            </a:endParaRPr>
          </a:p>
          <a:p>
            <a:pPr algn="r" rtl="1"/>
            <a:r>
              <a:rPr lang="ar-IQ" sz="2000" dirty="0" smtClean="0">
                <a:latin typeface="Alexandria" pitchFamily="2" charset="-78"/>
                <a:cs typeface="Alexandria" pitchFamily="2" charset="-78"/>
              </a:rPr>
              <a:t>ومن </a:t>
            </a:r>
            <a:r>
              <a:rPr lang="ar-IQ" sz="2000" dirty="0">
                <a:latin typeface="Alexandria" pitchFamily="2" charset="-78"/>
                <a:cs typeface="Alexandria" pitchFamily="2" charset="-78"/>
              </a:rPr>
              <a:t>هذه الاعتبارات :</a:t>
            </a:r>
            <a:endParaRPr lang="en-US" sz="2000" dirty="0">
              <a:latin typeface="Alexandria" pitchFamily="2" charset="-78"/>
              <a:cs typeface="Alexandria" pitchFamily="2" charset="-78"/>
            </a:endParaRPr>
          </a:p>
          <a:p>
            <a:pPr marL="457200" indent="-457200" algn="just" rtl="1" fontAlgn="base">
              <a:buFont typeface="Wingdings" panose="05000000000000000000" pitchFamily="2" charset="2"/>
              <a:buChar char="v"/>
            </a:pPr>
            <a:r>
              <a:rPr lang="ar-IQ" sz="2400" dirty="0" smtClean="0">
                <a:latin typeface="Alexandria" pitchFamily="2" charset="-78"/>
                <a:cs typeface="Alexandria" pitchFamily="2" charset="-78"/>
              </a:rPr>
              <a:t>يجب </a:t>
            </a:r>
            <a:r>
              <a:rPr lang="ar-IQ" sz="2400" dirty="0">
                <a:latin typeface="Alexandria" pitchFamily="2" charset="-78"/>
                <a:cs typeface="Alexandria" pitchFamily="2" charset="-78"/>
              </a:rPr>
              <a:t>ان تتضمن اجراءات البحث ما يبرر الثقة في البيانات المتجمعة </a:t>
            </a:r>
            <a:r>
              <a:rPr lang="ar-IQ" sz="2400" dirty="0" smtClean="0">
                <a:latin typeface="Alexandria" pitchFamily="2" charset="-78"/>
                <a:cs typeface="Alexandria" pitchFamily="2" charset="-78"/>
              </a:rPr>
              <a:t>فيه، </a:t>
            </a:r>
            <a:r>
              <a:rPr lang="ar-IQ" sz="2400" dirty="0">
                <a:latin typeface="Alexandria" pitchFamily="2" charset="-78"/>
                <a:cs typeface="Alexandria" pitchFamily="2" charset="-78"/>
              </a:rPr>
              <a:t>من هذه الاجراءات </a:t>
            </a:r>
            <a:r>
              <a:rPr lang="ar-IQ" sz="2400" dirty="0" smtClean="0">
                <a:latin typeface="Alexandria" pitchFamily="2" charset="-78"/>
                <a:cs typeface="Alexandria" pitchFamily="2" charset="-78"/>
              </a:rPr>
              <a:t>اس</a:t>
            </a:r>
            <a:r>
              <a:rPr lang="ar-JO" sz="2400" dirty="0" smtClean="0">
                <a:latin typeface="Alexandria" pitchFamily="2" charset="-78"/>
                <a:cs typeface="Alexandria" pitchFamily="2" charset="-78"/>
              </a:rPr>
              <a:t>ت</a:t>
            </a:r>
            <a:r>
              <a:rPr lang="ar-IQ" sz="2400" dirty="0" smtClean="0">
                <a:latin typeface="Alexandria" pitchFamily="2" charset="-78"/>
                <a:cs typeface="Alexandria" pitchFamily="2" charset="-78"/>
              </a:rPr>
              <a:t>خدام </a:t>
            </a:r>
            <a:r>
              <a:rPr lang="ar-IQ" sz="2400" dirty="0">
                <a:latin typeface="Alexandria" pitchFamily="2" charset="-78"/>
                <a:cs typeface="Alexandria" pitchFamily="2" charset="-78"/>
              </a:rPr>
              <a:t>اساليب موضوعية في الملاحظة وجمع </a:t>
            </a:r>
            <a:r>
              <a:rPr lang="ar-IQ" sz="2400" dirty="0" smtClean="0">
                <a:latin typeface="Alexandria" pitchFamily="2" charset="-78"/>
                <a:cs typeface="Alexandria" pitchFamily="2" charset="-78"/>
              </a:rPr>
              <a:t>البيانات، </a:t>
            </a:r>
            <a:r>
              <a:rPr lang="ar-IQ" sz="2400" dirty="0">
                <a:latin typeface="Alexandria" pitchFamily="2" charset="-78"/>
                <a:cs typeface="Alexandria" pitchFamily="2" charset="-78"/>
              </a:rPr>
              <a:t>واستخلاص دلالات عن الصدق </a:t>
            </a:r>
            <a:r>
              <a:rPr lang="ar-IQ" sz="2400" dirty="0" smtClean="0">
                <a:latin typeface="Alexandria" pitchFamily="2" charset="-78"/>
                <a:cs typeface="Alexandria" pitchFamily="2" charset="-78"/>
              </a:rPr>
              <a:t>وثباتها، </a:t>
            </a:r>
            <a:r>
              <a:rPr lang="ar-IQ" sz="2400" dirty="0">
                <a:latin typeface="Alexandria" pitchFamily="2" charset="-78"/>
                <a:cs typeface="Alexandria" pitchFamily="2" charset="-78"/>
              </a:rPr>
              <a:t>ويفترض أن يذكر وصف دقيق لهذه الاجراءات والدلالات في تقرير البحث .</a:t>
            </a:r>
            <a:endParaRPr lang="en-US" sz="2400" dirty="0">
              <a:latin typeface="Alexandria" pitchFamily="2" charset="-78"/>
              <a:cs typeface="Alexandria" pitchFamily="2" charset="-78"/>
            </a:endParaRPr>
          </a:p>
          <a:p>
            <a:pPr marL="457200" indent="-457200" algn="just" rtl="1" fontAlgn="base">
              <a:buFont typeface="Wingdings" panose="05000000000000000000" pitchFamily="2" charset="2"/>
              <a:buChar char="v"/>
            </a:pPr>
            <a:r>
              <a:rPr lang="ar-IQ" sz="2400" dirty="0" smtClean="0">
                <a:latin typeface="Alexandria" pitchFamily="2" charset="-78"/>
                <a:cs typeface="Alexandria" pitchFamily="2" charset="-78"/>
              </a:rPr>
              <a:t>يفترض </a:t>
            </a:r>
            <a:r>
              <a:rPr lang="ar-IQ" sz="2400" dirty="0">
                <a:latin typeface="Alexandria" pitchFamily="2" charset="-78"/>
                <a:cs typeface="Alexandria" pitchFamily="2" charset="-78"/>
              </a:rPr>
              <a:t>في الباحث أن يكون واعيا للمحددات وأية جوانب قصور في اجراءات </a:t>
            </a:r>
            <a:r>
              <a:rPr lang="ar-IQ" sz="2400" dirty="0" smtClean="0">
                <a:latin typeface="Alexandria" pitchFamily="2" charset="-78"/>
                <a:cs typeface="Alexandria" pitchFamily="2" charset="-78"/>
              </a:rPr>
              <a:t>بحثه، </a:t>
            </a:r>
            <a:r>
              <a:rPr lang="ar-IQ" sz="2400" dirty="0">
                <a:latin typeface="Alexandria" pitchFamily="2" charset="-78"/>
                <a:cs typeface="Alexandria" pitchFamily="2" charset="-78"/>
              </a:rPr>
              <a:t>خاصة في انتقاء العينات وضبط العوامل وطرق القياس والمعالجة الاحصائية وعمليات الاستنتاج ، ويفترض أن تذكر هذه المحددات ان وجدت في التقرير النهائي  للبحث </a:t>
            </a:r>
            <a:r>
              <a:rPr lang="ar-IQ" sz="2400" dirty="0" smtClean="0">
                <a:latin typeface="Alexandria" pitchFamily="2" charset="-78"/>
                <a:cs typeface="Alexandria" pitchFamily="2" charset="-78"/>
              </a:rPr>
              <a:t>.</a:t>
            </a: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637" y="114025"/>
            <a:ext cx="2305141" cy="1076343"/>
          </a:xfrm>
          <a:prstGeom prst="rect">
            <a:avLst/>
          </a:prstGeom>
        </p:spPr>
      </p:pic>
      <p:sp>
        <p:nvSpPr>
          <p:cNvPr id="10"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6058839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cstate="print">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
        <p:nvSpPr>
          <p:cNvPr id="3" name="مربع نص 2"/>
          <p:cNvSpPr txBox="1"/>
          <p:nvPr/>
        </p:nvSpPr>
        <p:spPr>
          <a:xfrm>
            <a:off x="2209800" y="1920240"/>
            <a:ext cx="7970520" cy="1661993"/>
          </a:xfrm>
          <a:prstGeom prst="rect">
            <a:avLst/>
          </a:prstGeom>
          <a:solidFill>
            <a:schemeClr val="bg1">
              <a:lumMod val="50000"/>
            </a:schemeClr>
          </a:solidFill>
        </p:spPr>
        <p:txBody>
          <a:bodyPr wrap="square" rtlCol="1">
            <a:spAutoFit/>
          </a:bodyPr>
          <a:lstStyle/>
          <a:p>
            <a:pPr algn="ctr" rtl="1"/>
            <a:r>
              <a:rPr lang="ar-SA" sz="2800" dirty="0">
                <a:solidFill>
                  <a:schemeClr val="bg1"/>
                </a:solidFill>
              </a:rPr>
              <a:t>سنتطرق إن شاء الله في المحاضرة القادمة إلى </a:t>
            </a:r>
            <a:r>
              <a:rPr lang="ar-JO" sz="2800" dirty="0" smtClean="0">
                <a:solidFill>
                  <a:schemeClr val="bg1"/>
                </a:solidFill>
              </a:rPr>
              <a:t>خطة البحث العلمي وعناصرها</a:t>
            </a:r>
            <a:endParaRPr lang="en-US" sz="2800" dirty="0">
              <a:solidFill>
                <a:schemeClr val="bg1"/>
              </a:solidFill>
            </a:endParaRPr>
          </a:p>
          <a:p>
            <a:pPr algn="ctr" rtl="1"/>
            <a:r>
              <a:rPr lang="ar-SA" sz="2800" dirty="0">
                <a:solidFill>
                  <a:schemeClr val="bg1"/>
                </a:solidFill>
              </a:rPr>
              <a:t>شكرا لاستماعكم ووفقكم الله لما يحبه </a:t>
            </a:r>
            <a:r>
              <a:rPr lang="ar-SA" sz="2800" dirty="0" err="1">
                <a:solidFill>
                  <a:schemeClr val="bg1"/>
                </a:solidFill>
              </a:rPr>
              <a:t>ويرضاه</a:t>
            </a:r>
            <a:r>
              <a:rPr lang="ar-SA" sz="2800" dirty="0">
                <a:solidFill>
                  <a:schemeClr val="bg1"/>
                </a:solidFill>
              </a:rPr>
              <a:t>  </a:t>
            </a:r>
            <a:endParaRPr lang="en-US" sz="2800" dirty="0">
              <a:solidFill>
                <a:schemeClr val="bg1"/>
              </a:solidFill>
            </a:endParaRPr>
          </a:p>
          <a:p>
            <a:pPr rtl="1"/>
            <a:r>
              <a:rPr lang="ar-SA" dirty="0"/>
              <a:t> </a:t>
            </a:r>
            <a:endParaRPr lang="en-US" dirty="0"/>
          </a:p>
        </p:txBody>
      </p:sp>
      <p:pic>
        <p:nvPicPr>
          <p:cNvPr id="11"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26419" y="503764"/>
            <a:ext cx="2305141" cy="1076343"/>
          </a:xfrm>
          <a:prstGeom prst="rect">
            <a:avLst/>
          </a:prstGeom>
        </p:spPr>
      </p:pic>
    </p:spTree>
    <p:extLst>
      <p:ext uri="{BB962C8B-B14F-4D97-AF65-F5344CB8AC3E}">
        <p14:creationId xmlns:p14="http://schemas.microsoft.com/office/powerpoint/2010/main" val="320599330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نسق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نسق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نسق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نسق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نسق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نسق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023690E-149C-4326-88D9-187B2510D041}"/>
</file>

<file path=customXml/itemProps2.xml><?xml version="1.0" encoding="utf-8"?>
<ds:datastoreItem xmlns:ds="http://schemas.openxmlformats.org/officeDocument/2006/customXml" ds:itemID="{6E74EAAB-6C12-43E1-BDD1-A1670DC5F2E3}"/>
</file>

<file path=docProps/app.xml><?xml version="1.0" encoding="utf-8"?>
<Properties xmlns="http://schemas.openxmlformats.org/officeDocument/2006/extended-properties" xmlns:vt="http://schemas.openxmlformats.org/officeDocument/2006/docPropsVTypes">
  <Template>Office Theme</Template>
  <TotalTime>4530</TotalTime>
  <Words>5101</Words>
  <Application>Microsoft Office PowerPoint</Application>
  <PresentationFormat>شاشة عريضة</PresentationFormat>
  <Paragraphs>381</Paragraphs>
  <Slides>54</Slides>
  <Notes>8</Notes>
  <HiddenSlides>0</HiddenSlides>
  <MMClips>4</MMClips>
  <ScaleCrop>false</ScaleCrop>
  <HeadingPairs>
    <vt:vector size="6" baseType="variant">
      <vt:variant>
        <vt:lpstr>الخطوط المستخدمة</vt:lpstr>
      </vt:variant>
      <vt:variant>
        <vt:i4>11</vt:i4>
      </vt:variant>
      <vt:variant>
        <vt:lpstr>نسق</vt:lpstr>
      </vt:variant>
      <vt:variant>
        <vt:i4>2</vt:i4>
      </vt:variant>
      <vt:variant>
        <vt:lpstr>عناوين الشرائح</vt:lpstr>
      </vt:variant>
      <vt:variant>
        <vt:i4>54</vt:i4>
      </vt:variant>
    </vt:vector>
  </HeadingPairs>
  <TitlesOfParts>
    <vt:vector size="67" baseType="lpstr">
      <vt:lpstr>Alexandria</vt:lpstr>
      <vt:lpstr>Arial</vt:lpstr>
      <vt:lpstr>Calibri</vt:lpstr>
      <vt:lpstr>Calibri Light</vt:lpstr>
      <vt:lpstr>Noto Sans</vt:lpstr>
      <vt:lpstr>Open Sans</vt:lpstr>
      <vt:lpstr>Roboto Light</vt:lpstr>
      <vt:lpstr>Simplified Arabic</vt:lpstr>
      <vt:lpstr>Tajawal Medium</vt:lpstr>
      <vt:lpstr>Times New Roman</vt:lpstr>
      <vt:lpstr>Wingdings</vt: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145</cp:revision>
  <dcterms:created xsi:type="dcterms:W3CDTF">2023-04-29T09:08:23Z</dcterms:created>
  <dcterms:modified xsi:type="dcterms:W3CDTF">2024-02-07T10:46:06Z</dcterms:modified>
</cp:coreProperties>
</file>