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6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24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8.xml" ContentType="application/vnd.openxmlformats-officedocument.presentationml.tags+xml"/>
  <Override PartName="/ppt/tags/tag25.xml" ContentType="application/vnd.openxmlformats-officedocument.presentationml.tags+xml"/>
  <Override PartName="/ppt/tags/tag29.xml" ContentType="application/vnd.openxmlformats-officedocument.presentationml.tags+xml"/>
  <Override PartName="/ppt/tags/tag21.xml" ContentType="application/vnd.openxmlformats-officedocument.presentationml.tags+xml"/>
  <Override PartName="/ppt/tags/tag20.xml" ContentType="application/vnd.openxmlformats-officedocument.presentationml.tags+xml"/>
  <Override PartName="/ppt/tags/tag27.xml" ContentType="application/vnd.openxmlformats-officedocument.presentationml.tags+xml"/>
  <Override PartName="/ppt/tags/tag22.xml" ContentType="application/vnd.openxmlformats-officedocument.presentationml.tags+xml"/>
  <Override PartName="/ppt/tags/tag30.xml" ContentType="application/vnd.openxmlformats-officedocument.presentationml.tags+xml"/>
  <Override PartName="/ppt/tags/tag23.xml" ContentType="application/vnd.openxmlformats-officedocument.presentationml.tags+xml"/>
  <Override PartName="/ppt/tags/tag9.xml" ContentType="application/vnd.openxmlformats-officedocument.presentationml.tags+xml"/>
  <Override PartName="/ppt/tags/tag26.xml" ContentType="application/vnd.openxmlformats-officedocument.presentationml.tags+xml"/>
  <Override PartName="/ppt/tags/tag28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7" r:id="rId2"/>
    <p:sldId id="382" r:id="rId3"/>
    <p:sldId id="259" r:id="rId4"/>
    <p:sldId id="260" r:id="rId5"/>
    <p:sldId id="279" r:id="rId6"/>
    <p:sldId id="262" r:id="rId7"/>
    <p:sldId id="305" r:id="rId8"/>
    <p:sldId id="280" r:id="rId9"/>
    <p:sldId id="263" r:id="rId10"/>
    <p:sldId id="306" r:id="rId11"/>
    <p:sldId id="265" r:id="rId12"/>
    <p:sldId id="264" r:id="rId13"/>
    <p:sldId id="272" r:id="rId14"/>
    <p:sldId id="273" r:id="rId15"/>
    <p:sldId id="274" r:id="rId16"/>
    <p:sldId id="267" r:id="rId17"/>
    <p:sldId id="307" r:id="rId18"/>
    <p:sldId id="270" r:id="rId19"/>
    <p:sldId id="268" r:id="rId20"/>
    <p:sldId id="308" r:id="rId21"/>
    <p:sldId id="269" r:id="rId22"/>
    <p:sldId id="271" r:id="rId23"/>
    <p:sldId id="275" r:id="rId24"/>
    <p:sldId id="276" r:id="rId25"/>
    <p:sldId id="309" r:id="rId26"/>
    <p:sldId id="277" r:id="rId27"/>
    <p:sldId id="281" r:id="rId28"/>
    <p:sldId id="283" r:id="rId29"/>
    <p:sldId id="282" r:id="rId30"/>
    <p:sldId id="284" r:id="rId31"/>
    <p:sldId id="310" r:id="rId32"/>
    <p:sldId id="311" r:id="rId33"/>
    <p:sldId id="312" r:id="rId34"/>
    <p:sldId id="285" r:id="rId35"/>
    <p:sldId id="313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08" autoAdjust="0"/>
    <p:restoredTop sz="89846" autoAdjust="0"/>
  </p:normalViewPr>
  <p:slideViewPr>
    <p:cSldViewPr snapToGrid="0">
      <p:cViewPr varScale="1">
        <p:scale>
          <a:sx n="57" d="100"/>
          <a:sy n="57" d="100"/>
        </p:scale>
        <p:origin x="81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C93CF1-6C3F-4F70-8B67-04781BEA65DC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ABCD59-4068-408B-9F40-665D35CFD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139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152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746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3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896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9481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0710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You’ve been communicating your entire life, of course, but if don’t yet have a lot of work experience, the expectations of a professional environment might require some adjustment.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6298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7728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93665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60472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4438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85774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64282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86248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62808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78506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216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86253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08451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93461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50125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49923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03526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11079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0024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39875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588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8.png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7.sv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0975" y="4708455"/>
            <a:ext cx="4462990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469491" y="4981900"/>
            <a:ext cx="4722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MGM223</a:t>
            </a: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916669" y="3183582"/>
            <a:ext cx="4722509" cy="2314144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b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</a:br>
            <a:r>
              <a:rPr lang="en-US" sz="4400" b="1" dirty="0"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lecture No. 1</a:t>
            </a:r>
            <a:br>
              <a:rPr lang="en-US" sz="4400" b="1" dirty="0"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</a:br>
            <a:r>
              <a:rPr lang="en-US" sz="4400" b="1" dirty="0"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BY      </a:t>
            </a:r>
            <a:br>
              <a:rPr lang="ar-EG" sz="4400" b="1" dirty="0"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</a:br>
            <a:r>
              <a:rPr lang="en-US" sz="4400" b="1" dirty="0"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 Dr. Manal  El-Sayed</a:t>
            </a:r>
            <a:endParaRPr sz="4400" b="1" dirty="0"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416C449D-3FBF-3FED-D22C-A53371ADA7C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E3E8D7D-A75C-EE01-5F43-BE0416AE3EE0}"/>
              </a:ext>
            </a:extLst>
          </p:cNvPr>
          <p:cNvSpPr/>
          <p:nvPr/>
        </p:nvSpPr>
        <p:spPr>
          <a:xfrm>
            <a:off x="5050432" y="-605780"/>
            <a:ext cx="7782357" cy="7578725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5824FDE-CAF7-9265-998D-0D0070EB2C86}"/>
              </a:ext>
            </a:extLst>
          </p:cNvPr>
          <p:cNvSpPr/>
          <p:nvPr/>
        </p:nvSpPr>
        <p:spPr>
          <a:xfrm>
            <a:off x="5780661" y="-27622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 w="12700" cap="flat" cmpd="sng" algn="ctr">
            <a:solidFill>
              <a:srgbClr val="4472C4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663A550-89FF-7823-DB10-7DA40EEAA87C}"/>
              </a:ext>
            </a:extLst>
          </p:cNvPr>
          <p:cNvSpPr txBox="1"/>
          <p:nvPr/>
        </p:nvSpPr>
        <p:spPr>
          <a:xfrm>
            <a:off x="1505414" y="2305813"/>
            <a:ext cx="384670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PRESENTATION AND WRITING SKILLS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44A10972-5B02-41B2-A41A-03F21A789D17}"/>
              </a:ext>
            </a:extLst>
          </p:cNvPr>
          <p:cNvSpPr/>
          <p:nvPr/>
        </p:nvSpPr>
        <p:spPr>
          <a:xfrm>
            <a:off x="5676900" y="0"/>
            <a:ext cx="6565900" cy="4572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F43CF54D-9A2C-ECAB-7261-72BE5EBC9655}"/>
              </a:ext>
            </a:extLst>
          </p:cNvPr>
          <p:cNvSpPr/>
          <p:nvPr/>
        </p:nvSpPr>
        <p:spPr>
          <a:xfrm flipV="1">
            <a:off x="50801" y="-123252"/>
            <a:ext cx="12191999" cy="5816453"/>
          </a:xfrm>
          <a:prstGeom prst="round1Rect">
            <a:avLst>
              <a:gd name="adj" fmla="val 32222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28888C36-E544-0F80-2251-60C3B5856E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36755"/>
            <a:ext cx="8659664" cy="530079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ysClr val="window" lastClr="FFFFFF">
              <a:lumMod val="85000"/>
              <a:alpha val="50000"/>
            </a:sysClr>
          </a:solidFill>
        </p:spPr>
      </p:pic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34C768CD-433B-5E84-4701-88B987178659}"/>
              </a:ext>
            </a:extLst>
          </p:cNvPr>
          <p:cNvSpPr/>
          <p:nvPr/>
        </p:nvSpPr>
        <p:spPr>
          <a:xfrm>
            <a:off x="5577779" y="3731813"/>
            <a:ext cx="6163770" cy="2304351"/>
          </a:xfrm>
          <a:prstGeom prst="flowChartAlternate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lecture No.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  <a:sym typeface="Poppins ExtraBold"/>
              </a:rPr>
              <a:t>Communication Process in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Today’s Global Business Environment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  <a:sym typeface="Poppins ExtraBold"/>
              </a:rPr>
              <a:t> 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FAD60DE3-EDB8-3F5E-D640-3528681A1B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F115AD77-1823-691C-459D-A6E421A610F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9872" y="-30211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29E8001-DBF9-911E-7DBE-82697DD66AD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www.midocean.ae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451EBB-3F74-49EB-C7C5-24819B972910}"/>
              </a:ext>
            </a:extLst>
          </p:cNvPr>
          <p:cNvSpPr txBox="1"/>
          <p:nvPr/>
        </p:nvSpPr>
        <p:spPr>
          <a:xfrm>
            <a:off x="510943" y="557449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7BFB31-68E0-5835-AA54-322BC4C08575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Manal Elsayed </a:t>
            </a:r>
          </a:p>
        </p:txBody>
      </p:sp>
    </p:spTree>
    <p:extLst>
      <p:ext uri="{BB962C8B-B14F-4D97-AF65-F5344CB8AC3E}">
        <p14:creationId xmlns:p14="http://schemas.microsoft.com/office/powerpoint/2010/main" val="1773568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54836"/>
            <a:ext cx="9631887" cy="1992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89452" y="1456922"/>
            <a:ext cx="10967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77819" y="1284887"/>
            <a:ext cx="8806489" cy="4288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b="1" dirty="0">
                <a:solidFill>
                  <a:schemeClr val="tx2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Learn why communication matters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Identify skills today’s employers expect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Explore the communication process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Commit to ethical communication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Communicate in a diverse world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b="1" dirty="0">
                <a:solidFill>
                  <a:srgbClr val="7030A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Use communication technology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639098" y="1073337"/>
            <a:ext cx="7193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Understanding Why Communication Matters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05829" y="807293"/>
            <a:ext cx="200891" cy="5038536"/>
          </a:xfrm>
          <a:prstGeom prst="rect">
            <a:avLst/>
          </a:prstGeom>
        </p:spPr>
      </p:pic>
      <p:sp>
        <p:nvSpPr>
          <p:cNvPr id="5" name="Scroll: Horizontal 4">
            <a:extLst>
              <a:ext uri="{FF2B5EF4-FFF2-40B4-BE49-F238E27FC236}">
                <a16:creationId xmlns:a16="http://schemas.microsoft.com/office/drawing/2014/main" id="{2AB26F1E-01F3-8B8B-8FB2-BC88D6C487B0}"/>
              </a:ext>
            </a:extLst>
          </p:cNvPr>
          <p:cNvSpPr/>
          <p:nvPr/>
        </p:nvSpPr>
        <p:spPr>
          <a:xfrm>
            <a:off x="1556692" y="2483922"/>
            <a:ext cx="4094921" cy="1212030"/>
          </a:xfrm>
          <a:prstGeom prst="horizontalScroll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Communication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DAB5B4-A669-06D8-ACA5-A9F2AFBC6865}"/>
              </a:ext>
            </a:extLst>
          </p:cNvPr>
          <p:cNvSpPr/>
          <p:nvPr/>
        </p:nvSpPr>
        <p:spPr>
          <a:xfrm rot="21420213">
            <a:off x="6324199" y="2133559"/>
            <a:ext cx="5247219" cy="347385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 the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process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of transferring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information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and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meaning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between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senders and receivers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using one or more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written, oral, visual, or electronic channels.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F1F511-DB87-D185-AB49-C817C4379027}"/>
              </a:ext>
            </a:extLst>
          </p:cNvPr>
          <p:cNvSpPr/>
          <p:nvPr/>
        </p:nvSpPr>
        <p:spPr>
          <a:xfrm>
            <a:off x="1157191" y="761574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09377B9D-BFF2-9CCA-3218-4BC94F22972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207331" y="199881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0FF1388-279A-9D3F-8273-E2EBA9D71508}"/>
              </a:ext>
            </a:extLst>
          </p:cNvPr>
          <p:cNvSpPr txBox="1"/>
          <p:nvPr/>
        </p:nvSpPr>
        <p:spPr>
          <a:xfrm>
            <a:off x="8470995" y="63054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982541" y="652463"/>
            <a:ext cx="710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09124" y="1268976"/>
            <a:ext cx="5585351" cy="417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+mn-cs"/>
              </a:rPr>
              <a:t>The essence of communication is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sharing—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+mn-cs"/>
              </a:rPr>
              <a:t>providing data, information, insights, and inspiration in an exchange that benefits both you and the people with whom you are communicating.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449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62357" y="587097"/>
            <a:ext cx="7525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27698" y="1270955"/>
            <a:ext cx="7031523" cy="4499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Communication is important to your company: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sz="2800" b="1" u="sng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Effective communication helps businesses in numerous ways: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Closer ties with important communities in the marketplace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20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412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62357" y="545683"/>
            <a:ext cx="71465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24862" y="1704766"/>
            <a:ext cx="6427194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Communication is important to your company: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Opportunities to influence conversations, perceptions, and trends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5220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32063" y="663402"/>
            <a:ext cx="7445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15496" y="1657181"/>
            <a:ext cx="7145551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Communication is important to your company: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Ability to “humanize” otherwise impersonal business organizations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(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إضفاء الطابع الإنساني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)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Faster problem solving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Stronger decision making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6819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32797" y="527207"/>
            <a:ext cx="7603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08894" y="1547705"/>
            <a:ext cx="6564227" cy="3254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Communication is important to your company:</a:t>
            </a:r>
            <a:endParaRPr lang="en-US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Increased productivity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Steadier workflow</a:t>
            </a:r>
            <a:r>
              <a:rPr lang="ar-EG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 تدفق الأعمال بطريقة أكثر ثباتًا</a:t>
            </a:r>
            <a:endParaRPr lang="en-US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651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78354" y="566931"/>
            <a:ext cx="68352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33506" y="1477248"/>
            <a:ext cx="6961004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Communication is important to your company: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More compelling promotional images</a:t>
            </a:r>
            <a:r>
              <a:rPr lang="en-US" sz="2800" b="1" dirty="0"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Enhanced professional images and stronger brands.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Clear financial advantages.</a:t>
            </a:r>
          </a:p>
        </p:txBody>
      </p:sp>
    </p:spTree>
    <p:extLst>
      <p:ext uri="{BB962C8B-B14F-4D97-AF65-F5344CB8AC3E}">
        <p14:creationId xmlns:p14="http://schemas.microsoft.com/office/powerpoint/2010/main" val="2213007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27657" y="687929"/>
            <a:ext cx="7316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00735" y="1426397"/>
            <a:ext cx="8666681" cy="4118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Effective communication strengthens the connection between company and: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all its stakeholders,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those groups affected in some way by the company’s actions: customers, employees, shareholders, suppliers, neighbors,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the community, the nation, and the world.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9049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0013" y="566226"/>
            <a:ext cx="8592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812156" y="1438981"/>
            <a:ext cx="7199441" cy="362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To make your communication efforts as effective as possible, focus on making them:  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practical, </a:t>
            </a:r>
            <a:r>
              <a:rPr lang="ar-EG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 عملي </a:t>
            </a:r>
            <a:endParaRPr lang="en-US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 eaLnBrk="1" hangingPunct="1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factual,</a:t>
            </a:r>
            <a:r>
              <a:rPr lang="en-US" altLang="ja-JP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.</a:t>
            </a:r>
            <a:r>
              <a:rPr lang="ar-EG" altLang="ja-JP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 حقائقي </a:t>
            </a:r>
            <a:endParaRPr lang="en-US" altLang="ja-JP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 eaLnBrk="0" fontAlgn="base" hangingPunct="0">
              <a:spcBef>
                <a:spcPct val="300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b="1" dirty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concise, </a:t>
            </a:r>
            <a:r>
              <a:rPr lang="ar-EG" sz="2800" b="1" dirty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مختصر </a:t>
            </a:r>
            <a:endParaRPr lang="en-US" sz="2800" b="1" dirty="0">
              <a:solidFill>
                <a:schemeClr val="tx2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 eaLnBrk="0" fontAlgn="base" hangingPunct="0">
              <a:spcBef>
                <a:spcPct val="300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b="1" dirty="0">
                <a:solidFill>
                  <a:schemeClr val="accent5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clear, </a:t>
            </a:r>
            <a:r>
              <a:rPr lang="ar-EG" sz="2800" b="1" dirty="0">
                <a:solidFill>
                  <a:schemeClr val="accent5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واضح </a:t>
            </a:r>
            <a:endParaRPr lang="en-US" sz="2800" b="1" dirty="0">
              <a:solidFill>
                <a:schemeClr val="accent5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 eaLnBrk="0" fontAlgn="base" hangingPunct="0">
              <a:spcBef>
                <a:spcPct val="300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Persuasive, </a:t>
            </a:r>
            <a:r>
              <a:rPr lang="ar-EG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مقنع </a:t>
            </a:r>
            <a:endParaRPr lang="en-US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688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28966" y="583474"/>
            <a:ext cx="7357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58098" y="1401704"/>
            <a:ext cx="9156356" cy="403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To make your communication efforts as effective as possible, focus on making them: 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practical, </a:t>
            </a:r>
            <a:r>
              <a:rPr kumimoji="0" lang="en-US" altLang="ja-JP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Provide practical information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factual, </a:t>
            </a:r>
            <a:r>
              <a:rPr kumimoji="0" lang="en-US" altLang="ja-JP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Give facts rather than vague impressions.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ja-JP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Offer compelling, </a:t>
            </a:r>
            <a:r>
              <a:rPr kumimoji="0" lang="en-US" altLang="ja-JP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persuasive arguments and recommendations.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84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0013" y="568070"/>
            <a:ext cx="7220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1434" y="1147980"/>
            <a:ext cx="7220678" cy="4245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To make your communication efforts as effective as possible, focus on making them: 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Concise, </a:t>
            </a:r>
            <a:r>
              <a:rPr kumimoji="0" lang="en-US" altLang="ja-JP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</a:rPr>
              <a:t>Present information in a concise, efficient manner.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400" b="1" dirty="0">
                <a:solidFill>
                  <a:srgbClr val="4472C4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C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lear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, </a:t>
            </a:r>
            <a:r>
              <a:rPr kumimoji="0" lang="en-US" altLang="ja-JP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</a:rPr>
              <a:t>Clarify expectations and responsibilities.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400" b="1" dirty="0">
                <a:solidFill>
                  <a:srgbClr val="FFC000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P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ersuasive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, </a:t>
            </a:r>
            <a:r>
              <a:rPr kumimoji="0" lang="en-US" altLang="ja-JP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</a:rPr>
              <a:t>Offer compelling, persuasive arguments and recommendations.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pic>
        <p:nvPicPr>
          <p:cNvPr id="8" name="Graphic 7" descr="Clipboard Partially Checked outline">
            <a:extLst>
              <a:ext uri="{FF2B5EF4-FFF2-40B4-BE49-F238E27FC236}">
                <a16:creationId xmlns:a16="http://schemas.microsoft.com/office/drawing/2014/main" id="{2ABA67DE-8467-D76D-003B-5354A5F6A0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533993" y="1147980"/>
            <a:ext cx="3381783" cy="43919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1483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63091" y="586730"/>
            <a:ext cx="9151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kern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C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60401" y="1460867"/>
            <a:ext cx="7480264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This section offers a brief look at </a:t>
            </a:r>
          </a:p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the skills that employers will expect you to have.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The organizational context. 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Center on audience.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Business etiquette.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7356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02763" y="647211"/>
            <a:ext cx="9130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20512" y="1584657"/>
            <a:ext cx="6097486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1. What Employers Expect: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Organizing ideas and information logically and completely.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Expressing yourself coherently and persuasively in a variety of media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u="sng" dirty="0"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783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7818" y="574339"/>
            <a:ext cx="9135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54593" y="1815546"/>
            <a:ext cx="6139249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1. What Employers Expect: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Constructing compelling narratives (telling stories) to gain acceptance for important ideas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36185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62357" y="729368"/>
            <a:ext cx="8903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881046" y="1578797"/>
            <a:ext cx="6088509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What Employers Expect: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Evaluating data and information critically to know what you can and cannot trust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Actively listening to others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474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0013" y="463620"/>
            <a:ext cx="68094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12939" y="1549825"/>
            <a:ext cx="5859448" cy="459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What Employers Expect: </a:t>
            </a:r>
          </a:p>
          <a:p>
            <a:pPr marL="457200" marR="0" lvl="0" indent="-457200"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Communicating with diverse audiences</a:t>
            </a:r>
          </a:p>
          <a:p>
            <a:pPr marL="457200" marR="0" lvl="0" indent="-457200"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Using communication technologies</a:t>
            </a:r>
          </a:p>
          <a:p>
            <a:pPr marL="457200" marR="0" lvl="0" indent="-457200"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Using standard grammar and spelling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537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5141" y="536724"/>
            <a:ext cx="9381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FD7525-9916-1D17-6C6C-E62A2D0A94BE}"/>
              </a:ext>
            </a:extLst>
          </p:cNvPr>
          <p:cNvSpPr txBox="1"/>
          <p:nvPr/>
        </p:nvSpPr>
        <p:spPr>
          <a:xfrm>
            <a:off x="1383344" y="1772185"/>
            <a:ext cx="5916154" cy="3300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What Employers Expect: </a:t>
            </a:r>
          </a:p>
          <a:p>
            <a:pPr marL="457200" marR="0" lvl="0" indent="-457200" algn="l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Adapting messages and styles</a:t>
            </a:r>
          </a:p>
          <a:p>
            <a:pPr marL="457200" marR="0" lvl="0" indent="-457200" algn="l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Communicating in a civilized manner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307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374686" y="718160"/>
            <a:ext cx="902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43669" y="1584657"/>
            <a:ext cx="7029307" cy="394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What Employers Expect: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Communicating ethically, even when choices aren’t crystal clear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Respecting company information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Following laws and regulations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5216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6225" y="6156864"/>
            <a:ext cx="7147880" cy="1478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00612" y="653688"/>
            <a:ext cx="9084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Communicating in Today’s Global Business Environment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87072" y="1112143"/>
            <a:ext cx="8055164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What Employers Expect: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Managing your time wisely and using resources efficiently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Practicing and developing your communication skills over time, starting with the opportunities you will have throughout this course.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619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05502" y="638632"/>
            <a:ext cx="9726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23884" y="1322327"/>
            <a:ext cx="8005944" cy="307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kern="0" dirty="0"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2. The organizational context. </a:t>
            </a:r>
          </a:p>
          <a:p>
            <a:pPr algn="ctr">
              <a:lnSpc>
                <a:spcPct val="150000"/>
              </a:lnSpc>
            </a:pPr>
            <a:endParaRPr lang="en-US" sz="3600" b="1" kern="0" dirty="0"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"/>
            </a:endParaRPr>
          </a:p>
          <a:p>
            <a:pPr algn="ctr">
              <a:lnSpc>
                <a:spcPct val="150000"/>
              </a:lnSpc>
            </a:pPr>
            <a:endParaRPr lang="en-US" sz="3600" b="1" kern="0" dirty="0"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"/>
            </a:endParaRPr>
          </a:p>
          <a:p>
            <a:pPr algn="ctr">
              <a:lnSpc>
                <a:spcPct val="150000"/>
              </a:lnSpc>
            </a:pPr>
            <a:endParaRPr lang="en-US" sz="2800" b="1" dirty="0"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90609D-1239-004F-65A0-45A0165EF5CF}"/>
              </a:ext>
            </a:extLst>
          </p:cNvPr>
          <p:cNvSpPr/>
          <p:nvPr/>
        </p:nvSpPr>
        <p:spPr>
          <a:xfrm>
            <a:off x="1082799" y="2152045"/>
            <a:ext cx="3045407" cy="163195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75000"/>
              </a:srgb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Communication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Channels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B3EC12-B23D-AC62-E2E8-947606EF0480}"/>
              </a:ext>
            </a:extLst>
          </p:cNvPr>
          <p:cNvSpPr/>
          <p:nvPr/>
        </p:nvSpPr>
        <p:spPr>
          <a:xfrm>
            <a:off x="8047909" y="2042606"/>
            <a:ext cx="3212485" cy="163195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75000"/>
              </a:srgb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Company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Policies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C68AEC2-A341-398D-145B-9A71CAAF3C1B}"/>
              </a:ext>
            </a:extLst>
          </p:cNvPr>
          <p:cNvSpPr/>
          <p:nvPr/>
        </p:nvSpPr>
        <p:spPr>
          <a:xfrm>
            <a:off x="2605502" y="4006025"/>
            <a:ext cx="3112381" cy="1508088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75000"/>
              </a:srgb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Organizational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Structure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33D2754-E92D-79D6-3A86-7DB0E9653B30}"/>
              </a:ext>
            </a:extLst>
          </p:cNvPr>
          <p:cNvSpPr/>
          <p:nvPr/>
        </p:nvSpPr>
        <p:spPr>
          <a:xfrm>
            <a:off x="6710154" y="3917852"/>
            <a:ext cx="3468688" cy="1503684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75000"/>
              </a:srgb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Personal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Relationships</a:t>
            </a:r>
          </a:p>
        </p:txBody>
      </p:sp>
      <p:pic>
        <p:nvPicPr>
          <p:cNvPr id="18" name="Graphic 17" descr="Back with solid fill">
            <a:extLst>
              <a:ext uri="{FF2B5EF4-FFF2-40B4-BE49-F238E27FC236}">
                <a16:creationId xmlns:a16="http://schemas.microsoft.com/office/drawing/2014/main" id="{CF69A526-149D-E614-91BF-E2D1F862B9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54295" y="2290627"/>
            <a:ext cx="914400" cy="914400"/>
          </a:xfrm>
          <a:prstGeom prst="rect">
            <a:avLst/>
          </a:prstGeom>
        </p:spPr>
      </p:pic>
      <p:pic>
        <p:nvPicPr>
          <p:cNvPr id="21" name="Graphic 20" descr="Back with solid fill">
            <a:extLst>
              <a:ext uri="{FF2B5EF4-FFF2-40B4-BE49-F238E27FC236}">
                <a16:creationId xmlns:a16="http://schemas.microsoft.com/office/drawing/2014/main" id="{68685F8C-C5FC-0247-6B5F-F3E3C077CD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348195" y="2246809"/>
            <a:ext cx="914400" cy="914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38324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6575" y="6112504"/>
            <a:ext cx="9612118" cy="1988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7641" y="691535"/>
            <a:ext cx="9864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35887" y="1212208"/>
            <a:ext cx="7594512" cy="1824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kern="0" dirty="0"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3. Center on Audience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kern="0" dirty="0"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An audience center approach </a:t>
            </a:r>
          </a:p>
        </p:txBody>
      </p:sp>
      <p:sp>
        <p:nvSpPr>
          <p:cNvPr id="12" name="Rounded Rectangle 13">
            <a:extLst>
              <a:ext uri="{FF2B5EF4-FFF2-40B4-BE49-F238E27FC236}">
                <a16:creationId xmlns:a16="http://schemas.microsoft.com/office/drawing/2014/main" id="{9EDAD355-61CD-A124-7E94-D2F137780B6B}"/>
              </a:ext>
            </a:extLst>
          </p:cNvPr>
          <p:cNvSpPr/>
          <p:nvPr/>
        </p:nvSpPr>
        <p:spPr>
          <a:xfrm>
            <a:off x="3610535" y="4689053"/>
            <a:ext cx="4191000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Audience Needs</a:t>
            </a:r>
          </a:p>
        </p:txBody>
      </p:sp>
      <p:sp>
        <p:nvSpPr>
          <p:cNvPr id="15" name="Rounded Rectangle 15">
            <a:extLst>
              <a:ext uri="{FF2B5EF4-FFF2-40B4-BE49-F238E27FC236}">
                <a16:creationId xmlns:a16="http://schemas.microsoft.com/office/drawing/2014/main" id="{ECAA538D-A854-0AD6-88B4-2C5C4FAC34C3}"/>
              </a:ext>
            </a:extLst>
          </p:cNvPr>
          <p:cNvSpPr/>
          <p:nvPr/>
        </p:nvSpPr>
        <p:spPr>
          <a:xfrm>
            <a:off x="6087333" y="3308570"/>
            <a:ext cx="4191000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Listening Ability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271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55149" y="686069"/>
            <a:ext cx="9167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43173" y="1161905"/>
            <a:ext cx="8005944" cy="2426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3. Center on Audience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4">
            <a:extLst>
              <a:ext uri="{FF2B5EF4-FFF2-40B4-BE49-F238E27FC236}">
                <a16:creationId xmlns:a16="http://schemas.microsoft.com/office/drawing/2014/main" id="{5DB088A1-A1AE-9959-96B7-05DB81C805DE}"/>
              </a:ext>
            </a:extLst>
          </p:cNvPr>
          <p:cNvSpPr/>
          <p:nvPr/>
        </p:nvSpPr>
        <p:spPr>
          <a:xfrm>
            <a:off x="3280412" y="2381060"/>
            <a:ext cx="5486400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Writing and Speaking</a:t>
            </a:r>
          </a:p>
        </p:txBody>
      </p:sp>
      <p:sp>
        <p:nvSpPr>
          <p:cNvPr id="20" name="Rounded Rectangle 16">
            <a:extLst>
              <a:ext uri="{FF2B5EF4-FFF2-40B4-BE49-F238E27FC236}">
                <a16:creationId xmlns:a16="http://schemas.microsoft.com/office/drawing/2014/main" id="{8DDA40B5-DA2E-E10F-F246-399583A8C09D}"/>
              </a:ext>
            </a:extLst>
          </p:cNvPr>
          <p:cNvSpPr/>
          <p:nvPr/>
        </p:nvSpPr>
        <p:spPr>
          <a:xfrm>
            <a:off x="3781564" y="3838560"/>
            <a:ext cx="5638800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Working Relationships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819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24113" y="613009"/>
            <a:ext cx="906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22414" y="1184293"/>
            <a:ext cx="6019314" cy="2426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4. Business etiquette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4622414" y="2397382"/>
            <a:ext cx="4667574" cy="30585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50800" dist="381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Respect</a:t>
            </a:r>
          </a:p>
          <a:p>
            <a:pPr marL="571500" marR="0" lvl="0" indent="-5715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50800" dist="381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Courtesy</a:t>
            </a:r>
          </a:p>
          <a:p>
            <a:pPr marL="571500" marR="0" lvl="0" indent="-5715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Common Sense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013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324015" y="586003"/>
            <a:ext cx="9252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+mj-ea"/>
                <a:cs typeface="+mj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6" name="Rounded Rectangle 6">
            <a:extLst>
              <a:ext uri="{FF2B5EF4-FFF2-40B4-BE49-F238E27FC236}">
                <a16:creationId xmlns:a16="http://schemas.microsoft.com/office/drawing/2014/main" id="{FD273268-61F3-736F-A8C2-A847AE18F665}"/>
              </a:ext>
            </a:extLst>
          </p:cNvPr>
          <p:cNvSpPr/>
          <p:nvPr/>
        </p:nvSpPr>
        <p:spPr>
          <a:xfrm>
            <a:off x="1778271" y="2771811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1. Sender has an idea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BD33989-3B96-8826-70D2-D91B1987ADE7}"/>
              </a:ext>
            </a:extLst>
          </p:cNvPr>
          <p:cNvSpPr/>
          <p:nvPr/>
        </p:nvSpPr>
        <p:spPr>
          <a:xfrm>
            <a:off x="2015923" y="4092422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2. Sender encodes the idea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3257539" y="1288144"/>
            <a:ext cx="6420418" cy="78152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6495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43973" y="548028"/>
            <a:ext cx="9123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1" name="Rounded Rectangle 8">
            <a:extLst>
              <a:ext uri="{FF2B5EF4-FFF2-40B4-BE49-F238E27FC236}">
                <a16:creationId xmlns:a16="http://schemas.microsoft.com/office/drawing/2014/main" id="{585B7285-BF6D-9992-EA3F-9ABCEE8771AA}"/>
              </a:ext>
            </a:extLst>
          </p:cNvPr>
          <p:cNvSpPr/>
          <p:nvPr/>
        </p:nvSpPr>
        <p:spPr>
          <a:xfrm>
            <a:off x="1546264" y="2329826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3. Sender produces the message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16F4CEAE-5437-EF70-8E29-C2C46F14CAAF}"/>
              </a:ext>
            </a:extLst>
          </p:cNvPr>
          <p:cNvSpPr/>
          <p:nvPr/>
        </p:nvSpPr>
        <p:spPr>
          <a:xfrm>
            <a:off x="1708122" y="3747253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4. Sender transmits the message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2991174" y="1299846"/>
            <a:ext cx="6962566" cy="69589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0" normalizeH="0" baseline="0" noProof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5974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12202" y="547440"/>
            <a:ext cx="80980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2640013" y="1289344"/>
            <a:ext cx="7856645" cy="5906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  <p:sp>
        <p:nvSpPr>
          <p:cNvPr id="18" name="Rounded Rectangle 6">
            <a:extLst>
              <a:ext uri="{FF2B5EF4-FFF2-40B4-BE49-F238E27FC236}">
                <a16:creationId xmlns:a16="http://schemas.microsoft.com/office/drawing/2014/main" id="{5DE14390-244F-F22D-74AA-A2D331B3E730}"/>
              </a:ext>
            </a:extLst>
          </p:cNvPr>
          <p:cNvSpPr/>
          <p:nvPr/>
        </p:nvSpPr>
        <p:spPr>
          <a:xfrm>
            <a:off x="1552304" y="2452897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5. Audience receives the message</a:t>
            </a:r>
          </a:p>
        </p:txBody>
      </p:sp>
      <p:sp>
        <p:nvSpPr>
          <p:cNvPr id="19" name="Rounded Rectangle 7">
            <a:extLst>
              <a:ext uri="{FF2B5EF4-FFF2-40B4-BE49-F238E27FC236}">
                <a16:creationId xmlns:a16="http://schemas.microsoft.com/office/drawing/2014/main" id="{F943F8F3-5089-0D1E-0160-AB6287DD4DF1}"/>
              </a:ext>
            </a:extLst>
          </p:cNvPr>
          <p:cNvSpPr/>
          <p:nvPr/>
        </p:nvSpPr>
        <p:spPr>
          <a:xfrm>
            <a:off x="1537802" y="3690127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6. Receiver decodes the message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5740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61366" y="465833"/>
            <a:ext cx="93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1975931" y="1212875"/>
            <a:ext cx="7856645" cy="73529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  <p:sp>
        <p:nvSpPr>
          <p:cNvPr id="20" name="Rounded Rectangle 8">
            <a:extLst>
              <a:ext uri="{FF2B5EF4-FFF2-40B4-BE49-F238E27FC236}">
                <a16:creationId xmlns:a16="http://schemas.microsoft.com/office/drawing/2014/main" id="{0F64EF4C-B61D-0BFD-56A9-918B9AA4A4E8}"/>
              </a:ext>
            </a:extLst>
          </p:cNvPr>
          <p:cNvSpPr/>
          <p:nvPr/>
        </p:nvSpPr>
        <p:spPr>
          <a:xfrm>
            <a:off x="1625212" y="2294188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7. Receiver responds to the message</a:t>
            </a:r>
          </a:p>
        </p:txBody>
      </p:sp>
      <p:sp>
        <p:nvSpPr>
          <p:cNvPr id="21" name="Rounded Rectangle 9">
            <a:extLst>
              <a:ext uri="{FF2B5EF4-FFF2-40B4-BE49-F238E27FC236}">
                <a16:creationId xmlns:a16="http://schemas.microsoft.com/office/drawing/2014/main" id="{2AB4340C-7526-3721-6F94-8682A04CB7F6}"/>
              </a:ext>
            </a:extLst>
          </p:cNvPr>
          <p:cNvSpPr/>
          <p:nvPr/>
        </p:nvSpPr>
        <p:spPr>
          <a:xfrm>
            <a:off x="1625212" y="3436930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8. Receiver provides feedback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3580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40350" y="477848"/>
            <a:ext cx="929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2632797" y="1058733"/>
            <a:ext cx="7856645" cy="68104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0" normalizeH="0" baseline="0" noProof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C8171-D9FA-E4D3-E81A-C3D9EA641FEF}"/>
              </a:ext>
            </a:extLst>
          </p:cNvPr>
          <p:cNvSpPr txBox="1"/>
          <p:nvPr/>
        </p:nvSpPr>
        <p:spPr>
          <a:xfrm>
            <a:off x="1491097" y="1888598"/>
            <a:ext cx="685838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communication process described 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before 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generally represents </a:t>
            </a:r>
            <a:r>
              <a:rPr lang="en-US" sz="3600" b="1" u="sng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traditional nature of much business communication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which was primarily defined by a publishing or broadcasting mindset. </a:t>
            </a:r>
            <a:endParaRPr lang="en-GB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679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5141" y="556910"/>
            <a:ext cx="7935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C8171-D9FA-E4D3-E81A-C3D9EA641FEF}"/>
              </a:ext>
            </a:extLst>
          </p:cNvPr>
          <p:cNvSpPr txBox="1"/>
          <p:nvPr/>
        </p:nvSpPr>
        <p:spPr>
          <a:xfrm>
            <a:off x="1266937" y="1383512"/>
            <a:ext cx="9658125" cy="3697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200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 newer and increasingly effective social communication model has emerged, characterized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200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by communication that is: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interactive,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conversational,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and usually open to all who want to participate.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9408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5141" y="619043"/>
            <a:ext cx="8657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C8171-D9FA-E4D3-E81A-C3D9EA641FEF}"/>
              </a:ext>
            </a:extLst>
          </p:cNvPr>
          <p:cNvSpPr txBox="1"/>
          <p:nvPr/>
        </p:nvSpPr>
        <p:spPr>
          <a:xfrm>
            <a:off x="1677643" y="1340275"/>
            <a:ext cx="8195405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 sender in a social media environment initiates: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 conversation by sharing valuable information,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then that information is often revised and reshaped by the web of participants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as they share and comment on it.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3087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63092" y="585360"/>
            <a:ext cx="8261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1308894" y="1913786"/>
            <a:ext cx="3626602" cy="99549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398CC49-69B4-87F1-47BA-48909B9992DC}"/>
              </a:ext>
            </a:extLst>
          </p:cNvPr>
          <p:cNvGrpSpPr/>
          <p:nvPr/>
        </p:nvGrpSpPr>
        <p:grpSpPr>
          <a:xfrm>
            <a:off x="1798461" y="1674522"/>
            <a:ext cx="7905750" cy="3793188"/>
            <a:chOff x="628650" y="2074212"/>
            <a:chExt cx="7905750" cy="3793188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3562303-27E6-952F-7F8D-13ED13C850F7}"/>
                </a:ext>
              </a:extLst>
            </p:cNvPr>
            <p:cNvSpPr/>
            <p:nvPr/>
          </p:nvSpPr>
          <p:spPr>
            <a:xfrm>
              <a:off x="628650" y="2572838"/>
              <a:ext cx="1809750" cy="7620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rPr>
                <a:t>Traditional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rPr>
                <a:t>Approach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A8D8906-C48B-C482-7759-2C6C9E5269E2}"/>
                </a:ext>
              </a:extLst>
            </p:cNvPr>
            <p:cNvSpPr/>
            <p:nvPr/>
          </p:nvSpPr>
          <p:spPr>
            <a:xfrm>
              <a:off x="6705600" y="2572838"/>
              <a:ext cx="1809750" cy="7620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rPr>
                <a:t>Social Media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rPr>
                <a:t>Approach</a:t>
              </a:r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493C961-4FA3-15B5-C0E0-E842A2D26C29}"/>
                </a:ext>
              </a:extLst>
            </p:cNvPr>
            <p:cNvCxnSpPr>
              <a:cxnSpLocks/>
            </p:cNvCxnSpPr>
            <p:nvPr/>
          </p:nvCxnSpPr>
          <p:spPr>
            <a:xfrm>
              <a:off x="2358257" y="2974145"/>
              <a:ext cx="812800" cy="45754"/>
            </a:xfrm>
            <a:prstGeom prst="line">
              <a:avLst/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939EF8A7-7F4D-A29F-9CCF-7755B2F924C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12657" y="3032428"/>
              <a:ext cx="973086" cy="45754"/>
            </a:xfrm>
            <a:prstGeom prst="line">
              <a:avLst/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sp>
          <p:nvSpPr>
            <p:cNvPr id="23" name="AutoShape 18">
              <a:extLst>
                <a:ext uri="{FF2B5EF4-FFF2-40B4-BE49-F238E27FC236}">
                  <a16:creationId xmlns:a16="http://schemas.microsoft.com/office/drawing/2014/main" id="{63E80094-71AC-564E-58A4-6C2F257A4F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0497" y="2074212"/>
              <a:ext cx="2481314" cy="140564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FFFFFF">
                  <a:lumMod val="85000"/>
                </a:srgbClr>
              </a:solidFill>
              <a:round/>
              <a:headEnd/>
              <a:tailEnd/>
            </a:ln>
            <a:effectLst>
              <a:outerShdw blurRad="50800" dist="177800" dir="8100000" algn="tr" rotWithShape="0">
                <a:srgbClr val="808080">
                  <a:alpha val="4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</a:rPr>
                <a:t>Hybrid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</a:rPr>
                <a:t>Method</a:t>
              </a:r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63B77B58-EB82-DF54-5A37-A1BECAB7A110}"/>
                </a:ext>
              </a:extLst>
            </p:cNvPr>
            <p:cNvGrpSpPr/>
            <p:nvPr/>
          </p:nvGrpSpPr>
          <p:grpSpPr>
            <a:xfrm>
              <a:off x="634732" y="4572000"/>
              <a:ext cx="7899668" cy="1295400"/>
              <a:chOff x="634732" y="4572000"/>
              <a:chExt cx="7899668" cy="1295400"/>
            </a:xfrm>
          </p:grpSpPr>
          <p:sp>
            <p:nvSpPr>
              <p:cNvPr id="29" name="Rounded Rectangle 24">
                <a:extLst>
                  <a:ext uri="{FF2B5EF4-FFF2-40B4-BE49-F238E27FC236}">
                    <a16:creationId xmlns:a16="http://schemas.microsoft.com/office/drawing/2014/main" id="{11292E4B-B217-63E4-7E33-173843319B53}"/>
                  </a:ext>
                </a:extLst>
              </p:cNvPr>
              <p:cNvSpPr/>
              <p:nvPr/>
            </p:nvSpPr>
            <p:spPr>
              <a:xfrm>
                <a:off x="634732" y="4572000"/>
                <a:ext cx="1700824" cy="1295400"/>
              </a:xfrm>
              <a:prstGeom prst="roundRect">
                <a:avLst/>
              </a:prstGeom>
              <a:solidFill>
                <a:srgbClr val="FFFFFF"/>
              </a:solidFill>
              <a:ln w="9525" cap="flat" cmpd="sng" algn="ctr">
                <a:solidFill>
                  <a:srgbClr val="FFFFFF">
                    <a:lumMod val="85000"/>
                  </a:srgbClr>
                </a:solidFill>
                <a:prstDash val="solid"/>
              </a:ln>
              <a:effectLst>
                <a:outerShdw blurRad="50800" dist="177800" dir="8100000" algn="tr" rotWithShape="0">
                  <a:srgbClr val="808080">
                    <a:alpha val="40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Strategic</a:t>
                </a: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Plans</a:t>
                </a:r>
              </a:p>
            </p:txBody>
          </p:sp>
          <p:sp>
            <p:nvSpPr>
              <p:cNvPr id="30" name="Rounded Rectangle 25">
                <a:extLst>
                  <a:ext uri="{FF2B5EF4-FFF2-40B4-BE49-F238E27FC236}">
                    <a16:creationId xmlns:a16="http://schemas.microsoft.com/office/drawing/2014/main" id="{C8AE77DA-F77B-714D-B28E-850816349DE8}"/>
                  </a:ext>
                </a:extLst>
              </p:cNvPr>
              <p:cNvSpPr/>
              <p:nvPr/>
            </p:nvSpPr>
            <p:spPr>
              <a:xfrm>
                <a:off x="2514600" y="4572000"/>
                <a:ext cx="1700824" cy="1295400"/>
              </a:xfrm>
              <a:prstGeom prst="roundRect">
                <a:avLst/>
              </a:prstGeom>
              <a:solidFill>
                <a:srgbClr val="FFFFFF"/>
              </a:solidFill>
              <a:ln w="9525" cap="flat" cmpd="sng" algn="ctr">
                <a:solidFill>
                  <a:srgbClr val="FFFFFF">
                    <a:lumMod val="85000"/>
                  </a:srgbClr>
                </a:solidFill>
                <a:prstDash val="solid"/>
              </a:ln>
              <a:effectLst>
                <a:outerShdw blurRad="50800" dist="177800" dir="8100000" algn="tr" rotWithShape="0">
                  <a:srgbClr val="808080">
                    <a:alpha val="40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Policies</a:t>
                </a:r>
              </a:p>
            </p:txBody>
          </p:sp>
          <p:sp>
            <p:nvSpPr>
              <p:cNvPr id="31" name="Rounded Rectangle 38">
                <a:extLst>
                  <a:ext uri="{FF2B5EF4-FFF2-40B4-BE49-F238E27FC236}">
                    <a16:creationId xmlns:a16="http://schemas.microsoft.com/office/drawing/2014/main" id="{BBFA1B9E-AB10-D6A1-3528-65C90119E7AB}"/>
                  </a:ext>
                </a:extLst>
              </p:cNvPr>
              <p:cNvSpPr/>
              <p:nvPr/>
            </p:nvSpPr>
            <p:spPr>
              <a:xfrm>
                <a:off x="4928576" y="4572000"/>
                <a:ext cx="1700824" cy="1295400"/>
              </a:xfrm>
              <a:prstGeom prst="roundRect">
                <a:avLst/>
              </a:prstGeom>
              <a:solidFill>
                <a:srgbClr val="FFFFFF"/>
              </a:solidFill>
              <a:ln w="9525" cap="flat" cmpd="sng" algn="ctr">
                <a:solidFill>
                  <a:srgbClr val="FFFFFF">
                    <a:lumMod val="85000"/>
                  </a:srgbClr>
                </a:solidFill>
                <a:prstDash val="solid"/>
              </a:ln>
              <a:effectLst>
                <a:outerShdw blurRad="50800" dist="177800" dir="8100000" algn="tr" rotWithShape="0">
                  <a:srgbClr val="808080">
                    <a:alpha val="40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Customer</a:t>
                </a: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Support</a:t>
                </a:r>
              </a:p>
            </p:txBody>
          </p:sp>
          <p:sp>
            <p:nvSpPr>
              <p:cNvPr id="32" name="Rounded Rectangle 39">
                <a:extLst>
                  <a:ext uri="{FF2B5EF4-FFF2-40B4-BE49-F238E27FC236}">
                    <a16:creationId xmlns:a16="http://schemas.microsoft.com/office/drawing/2014/main" id="{2F0CC67B-DA6E-81FD-D04A-F2AA58F1F3A8}"/>
                  </a:ext>
                </a:extLst>
              </p:cNvPr>
              <p:cNvSpPr/>
              <p:nvPr/>
            </p:nvSpPr>
            <p:spPr>
              <a:xfrm>
                <a:off x="6833576" y="4572000"/>
                <a:ext cx="1700824" cy="1295400"/>
              </a:xfrm>
              <a:prstGeom prst="roundRect">
                <a:avLst/>
              </a:prstGeom>
              <a:solidFill>
                <a:srgbClr val="FFFFFF"/>
              </a:solidFill>
              <a:ln w="9525" cap="flat" cmpd="sng" algn="ctr">
                <a:solidFill>
                  <a:srgbClr val="FFFFFF">
                    <a:lumMod val="85000"/>
                  </a:srgbClr>
                </a:solidFill>
                <a:prstDash val="solid"/>
              </a:ln>
              <a:effectLst>
                <a:outerShdw blurRad="50800" dist="177800" dir="8100000" algn="tr" rotWithShape="0">
                  <a:srgbClr val="808080">
                    <a:alpha val="40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Project</a:t>
                </a: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Updates</a:t>
                </a:r>
              </a:p>
            </p:txBody>
          </p:sp>
        </p:grpSp>
        <p:cxnSp>
          <p:nvCxnSpPr>
            <p:cNvPr id="25" name="Elbow Connector 43">
              <a:extLst>
                <a:ext uri="{FF2B5EF4-FFF2-40B4-BE49-F238E27FC236}">
                  <a16:creationId xmlns:a16="http://schemas.microsoft.com/office/drawing/2014/main" id="{43DB7C11-467D-8652-A6E1-166ED14846F9}"/>
                </a:ext>
              </a:extLst>
            </p:cNvPr>
            <p:cNvCxnSpPr>
              <a:cxnSpLocks/>
              <a:stCxn id="23" idx="2"/>
              <a:endCxn id="29" idx="0"/>
            </p:cNvCxnSpPr>
            <p:nvPr/>
          </p:nvCxnSpPr>
          <p:spPr>
            <a:xfrm rot="5400000">
              <a:off x="2447077" y="2517922"/>
              <a:ext cx="1092145" cy="3016010"/>
            </a:xfrm>
            <a:prstGeom prst="bentConnector3">
              <a:avLst>
                <a:gd name="adj1" fmla="val 50000"/>
              </a:avLst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26" name="Elbow Connector 46">
              <a:extLst>
                <a:ext uri="{FF2B5EF4-FFF2-40B4-BE49-F238E27FC236}">
                  <a16:creationId xmlns:a16="http://schemas.microsoft.com/office/drawing/2014/main" id="{698231DA-5C08-F06E-00FA-06879F19556A}"/>
                </a:ext>
              </a:extLst>
            </p:cNvPr>
            <p:cNvCxnSpPr>
              <a:cxnSpLocks/>
              <a:stCxn id="23" idx="2"/>
              <a:endCxn id="30" idx="0"/>
            </p:cNvCxnSpPr>
            <p:nvPr/>
          </p:nvCxnSpPr>
          <p:spPr>
            <a:xfrm rot="5400000">
              <a:off x="3387011" y="3457856"/>
              <a:ext cx="1092145" cy="1136142"/>
            </a:xfrm>
            <a:prstGeom prst="bentConnector3">
              <a:avLst>
                <a:gd name="adj1" fmla="val 50000"/>
              </a:avLst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27" name="Elbow Connector 49">
              <a:extLst>
                <a:ext uri="{FF2B5EF4-FFF2-40B4-BE49-F238E27FC236}">
                  <a16:creationId xmlns:a16="http://schemas.microsoft.com/office/drawing/2014/main" id="{43B617E2-0924-28D6-DD15-B24D14A9795A}"/>
                </a:ext>
              </a:extLst>
            </p:cNvPr>
            <p:cNvCxnSpPr>
              <a:cxnSpLocks/>
              <a:stCxn id="23" idx="2"/>
              <a:endCxn id="32" idx="0"/>
            </p:cNvCxnSpPr>
            <p:nvPr/>
          </p:nvCxnSpPr>
          <p:spPr>
            <a:xfrm rot="16200000" flipH="1">
              <a:off x="5546499" y="2434510"/>
              <a:ext cx="1092145" cy="3182834"/>
            </a:xfrm>
            <a:prstGeom prst="bentConnector3">
              <a:avLst>
                <a:gd name="adj1" fmla="val 50000"/>
              </a:avLst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28" name="Elbow Connector 51">
              <a:extLst>
                <a:ext uri="{FF2B5EF4-FFF2-40B4-BE49-F238E27FC236}">
                  <a16:creationId xmlns:a16="http://schemas.microsoft.com/office/drawing/2014/main" id="{69B3261F-2E94-6A07-7742-5A4E9EA83ECB}"/>
                </a:ext>
              </a:extLst>
            </p:cNvPr>
            <p:cNvCxnSpPr>
              <a:cxnSpLocks/>
              <a:stCxn id="23" idx="2"/>
              <a:endCxn id="31" idx="0"/>
            </p:cNvCxnSpPr>
            <p:nvPr/>
          </p:nvCxnSpPr>
          <p:spPr>
            <a:xfrm rot="16200000" flipH="1">
              <a:off x="4593999" y="3387010"/>
              <a:ext cx="1092145" cy="1277834"/>
            </a:xfrm>
            <a:prstGeom prst="bentConnector3">
              <a:avLst>
                <a:gd name="adj1" fmla="val 50000"/>
              </a:avLst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7137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6781800" y="3132604"/>
            <a:ext cx="4178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لكم كل الشكر والتقدير والاحترام،</a:t>
            </a:r>
            <a:endParaRPr kumimoji="0" lang="ar-SA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CC050E7-8A0B-5715-F5DE-ECE2C7121B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45807"/>
          </a:xfrm>
          <a:prstGeom prst="rect">
            <a:avLst/>
          </a:prstGeom>
        </p:spPr>
      </p:pic>
      <p:sp>
        <p:nvSpPr>
          <p:cNvPr id="4" name="Parallelogram 13">
            <a:extLst>
              <a:ext uri="{FF2B5EF4-FFF2-40B4-BE49-F238E27FC236}">
                <a16:creationId xmlns:a16="http://schemas.microsoft.com/office/drawing/2014/main" id="{3DA8BC19-45ED-3686-574F-FF8F4F3C3E97}"/>
              </a:ext>
            </a:extLst>
          </p:cNvPr>
          <p:cNvSpPr/>
          <p:nvPr/>
        </p:nvSpPr>
        <p:spPr>
          <a:xfrm rot="16200000" flipV="1">
            <a:off x="-1352018" y="3625037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ED5ACA1C-EE8B-77B7-9DBC-C4D6FA7E0653}"/>
              </a:ext>
            </a:extLst>
          </p:cNvPr>
          <p:cNvSpPr/>
          <p:nvPr/>
        </p:nvSpPr>
        <p:spPr>
          <a:xfrm flipH="1">
            <a:off x="7477981" y="4332933"/>
            <a:ext cx="4714019" cy="2553974"/>
          </a:xfrm>
          <a:prstGeom prst="rtTriangle">
            <a:avLst/>
          </a:prstGeom>
          <a:solidFill>
            <a:srgbClr val="669BBC">
              <a:alpha val="76863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F1BFB01-F549-AD22-77C4-008E96CDF1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0768" y="351988"/>
            <a:ext cx="2578832" cy="120711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1532D34-446D-BE63-7631-D0AF06476FDD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B6BC1713-0AFE-1EE5-41FC-511321A6A2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2597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10.7|75.8|42.2|22.5|3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4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78.7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.1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71.3|4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4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|1.8|37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1.5|1.2|1.5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77|119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99.1|77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5.6|10|4.2|4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1.9|77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82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80.7|50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7|77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69.9|47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5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6|119.6|56.6|59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|9.4|1.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4|0.8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3.3|118.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5|59.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72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33.5|27.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6|17.9|26.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47.7|0.8|0.5|0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CFB147B-8AE9-4258-A2C3-91FEC093870F}"/>
</file>

<file path=customXml/itemProps2.xml><?xml version="1.0" encoding="utf-8"?>
<ds:datastoreItem xmlns:ds="http://schemas.openxmlformats.org/officeDocument/2006/customXml" ds:itemID="{06123C53-B224-4A81-999D-EF26D2EDAB24}"/>
</file>

<file path=customXml/itemProps3.xml><?xml version="1.0" encoding="utf-8"?>
<ds:datastoreItem xmlns:ds="http://schemas.openxmlformats.org/officeDocument/2006/customXml" ds:itemID="{2AC6870D-D95F-4FCA-889A-5C426CE853EC}"/>
</file>

<file path=docProps/app.xml><?xml version="1.0" encoding="utf-8"?>
<Properties xmlns="http://schemas.openxmlformats.org/officeDocument/2006/extended-properties" xmlns:vt="http://schemas.openxmlformats.org/officeDocument/2006/docPropsVTypes">
  <TotalTime>1301</TotalTime>
  <Words>993</Words>
  <Application>Microsoft Office PowerPoint</Application>
  <PresentationFormat>Widescreen</PresentationFormat>
  <Paragraphs>200</Paragraphs>
  <Slides>35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5" baseType="lpstr">
      <vt:lpstr>Arial</vt:lpstr>
      <vt:lpstr>Arial Narrow</vt:lpstr>
      <vt:lpstr>Calibri</vt:lpstr>
      <vt:lpstr>Calibri Light</vt:lpstr>
      <vt:lpstr>Sakkal Majalla</vt:lpstr>
      <vt:lpstr>Tahoma</vt:lpstr>
      <vt:lpstr>Tajawal Medium</vt:lpstr>
      <vt:lpstr>Times New Roman</vt:lpstr>
      <vt:lpstr>Wingdings</vt:lpstr>
      <vt:lpstr>Office Theme</vt:lpstr>
      <vt:lpstr> lecture No. 1 BY        Dr. Manal  El-Sayed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Manal Elsayed Abdelhamid Shabat</cp:lastModifiedBy>
  <cp:revision>32</cp:revision>
  <dcterms:created xsi:type="dcterms:W3CDTF">2021-08-03T13:03:26Z</dcterms:created>
  <dcterms:modified xsi:type="dcterms:W3CDTF">2024-01-18T20:43:18Z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