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E877060-84E6-4F47-BA63-F55A8743673B}" type="datetimeFigureOut">
              <a:rPr lang="ar-SA" smtClean="0"/>
              <a:t>06/03/1445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04F8D04-5B74-437D-AD4A-C7D0EB341478}" type="slidenum">
              <a:rPr lang="ar-SA" smtClean="0"/>
              <a:t>‹#›</a:t>
            </a:fld>
            <a:endParaRPr lang="ar-SA"/>
          </a:p>
        </p:txBody>
      </p:sp>
    </p:spTree>
    <p:extLst>
      <p:ext uri="{BB962C8B-B14F-4D97-AF65-F5344CB8AC3E}">
        <p14:creationId xmlns:p14="http://schemas.microsoft.com/office/powerpoint/2010/main" val="319687118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3553108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3012822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2408150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EEC00392-042A-4F38-B40E-9CB3E62BCF57}" type="datetimeFigureOut">
              <a:rPr lang="ar-SA" smtClean="0"/>
              <a:t>06/03/1445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293707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EEC00392-042A-4F38-B40E-9CB3E62BCF57}" type="datetimeFigureOut">
              <a:rPr lang="ar-SA" smtClean="0"/>
              <a:t>06/03/1445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1841424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EEC00392-042A-4F38-B40E-9CB3E62BCF57}" type="datetimeFigureOut">
              <a:rPr lang="ar-SA" smtClean="0"/>
              <a:t>06/03/1445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3020947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EEC00392-042A-4F38-B40E-9CB3E62BCF57}" type="datetimeFigureOut">
              <a:rPr lang="ar-SA" smtClean="0"/>
              <a:t>06/03/1445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2893944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EEC00392-042A-4F38-B40E-9CB3E62BCF57}" type="datetimeFigureOut">
              <a:rPr lang="ar-SA" smtClean="0"/>
              <a:t>06/03/1445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1767134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EEC00392-042A-4F38-B40E-9CB3E62BCF57}" type="datetimeFigureOut">
              <a:rPr lang="ar-SA" smtClean="0"/>
              <a:t>06/03/1445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4281395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606485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1BAEE06F-E6DF-4071-B9DC-B350D63F7BAC}" type="slidenum">
              <a:rPr lang="ar-SA" smtClean="0"/>
              <a:t>‹#›</a:t>
            </a:fld>
            <a:endParaRPr lang="ar-SA"/>
          </a:p>
        </p:txBody>
      </p:sp>
    </p:spTree>
    <p:extLst>
      <p:ext uri="{BB962C8B-B14F-4D97-AF65-F5344CB8AC3E}">
        <p14:creationId xmlns:p14="http://schemas.microsoft.com/office/powerpoint/2010/main" val="773276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9970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88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EC00392-042A-4F38-B40E-9CB3E62BCF57}" type="datetimeFigureOut">
              <a:rPr lang="ar-SA" smtClean="0"/>
              <a:t>06/03/1445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BAEE06F-E6DF-4071-B9DC-B350D63F7BAC}" type="slidenum">
              <a:rPr lang="ar-SA" smtClean="0"/>
              <a:t>‹#›</a:t>
            </a:fld>
            <a:endParaRPr lang="ar-SA"/>
          </a:p>
        </p:txBody>
      </p:sp>
    </p:spTree>
    <p:extLst>
      <p:ext uri="{BB962C8B-B14F-4D97-AF65-F5344CB8AC3E}">
        <p14:creationId xmlns:p14="http://schemas.microsoft.com/office/powerpoint/2010/main" val="3928149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3.xml"/><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grpSp>
        <p:nvGrpSpPr>
          <p:cNvPr id="5"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6"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Rounded Corners 33">
            <a:extLst>
              <a:ext uri="{FF2B5EF4-FFF2-40B4-BE49-F238E27FC236}">
                <a16:creationId xmlns:a16="http://schemas.microsoft.com/office/drawing/2014/main" xmlns="" id="{15C30772-0DD8-7BE1-E943-20DE696CFBEA}"/>
              </a:ext>
            </a:extLst>
          </p:cNvPr>
          <p:cNvSpPr/>
          <p:nvPr/>
        </p:nvSpPr>
        <p:spPr>
          <a:xfrm>
            <a:off x="924409" y="3284074"/>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C00000"/>
                </a:solidFill>
                <a:latin typeface="Book Antiqua" panose="02040602050305030304" pitchFamily="18" charset="0"/>
              </a:rPr>
              <a:t>Introduction</a:t>
            </a:r>
            <a:endParaRPr lang="en-US" sz="2800" b="1" dirty="0">
              <a:solidFill>
                <a:srgbClr val="C00000"/>
              </a:solidFill>
              <a:latin typeface="Book Antiqua" panose="02040602050305030304" pitchFamily="18" charset="0"/>
            </a:endParaRPr>
          </a:p>
        </p:txBody>
      </p:sp>
      <p:sp>
        <p:nvSpPr>
          <p:cNvPr id="12"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
          <p:cNvSpPr>
            <a:spLocks noChangeArrowheads="1"/>
          </p:cNvSpPr>
          <p:nvPr/>
        </p:nvSpPr>
        <p:spPr bwMode="auto">
          <a:xfrm>
            <a:off x="1638300" y="37258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altLang="ar-SA" sz="1800" b="0" i="0" u="none" strike="noStrike" cap="none" normalizeH="0" baseline="0" smtClean="0">
                <a:ln>
                  <a:noFill/>
                </a:ln>
                <a:solidFill>
                  <a:schemeClr val="tx1"/>
                </a:solidFill>
                <a:effectLst/>
                <a:latin typeface="Arial" pitchFamily="34" charset="0"/>
                <a:cs typeface="Arial" pitchFamily="34" charset="0"/>
              </a:rPr>
              <a:t/>
            </a:r>
            <a:br>
              <a:rPr kumimoji="0" lang="ar-SA" altLang="ar-SA" sz="1800" b="0" i="0" u="none" strike="noStrike" cap="none" normalizeH="0" baseline="0" smtClean="0">
                <a:ln>
                  <a:noFill/>
                </a:ln>
                <a:solidFill>
                  <a:schemeClr val="tx1"/>
                </a:solidFill>
                <a:effectLst/>
                <a:latin typeface="Arial" pitchFamily="34" charset="0"/>
                <a:cs typeface="Arial" pitchFamily="34" charset="0"/>
              </a:rPr>
            </a:br>
            <a:endParaRPr kumimoji="0" lang="ar-SA" altLang="ar-SA"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مربع نص 19"/>
          <p:cNvSpPr txBox="1"/>
          <p:nvPr/>
        </p:nvSpPr>
        <p:spPr>
          <a:xfrm>
            <a:off x="0" y="1656715"/>
            <a:ext cx="4685834" cy="896771"/>
          </a:xfrm>
          <a:prstGeom prst="rect">
            <a:avLst/>
          </a:prstGeom>
          <a:noFill/>
        </p:spPr>
        <p:txBody>
          <a:bodyPr wrap="square" lIns="95619" tIns="47809" rIns="95619" bIns="47809" rtlCol="1">
            <a:spAutoFit/>
          </a:bodyPr>
          <a:lstStyle/>
          <a:p>
            <a:pPr algn="ctr"/>
            <a:r>
              <a:rPr lang="en-US" sz="3200" b="1" dirty="0">
                <a:solidFill>
                  <a:schemeClr val="tx2">
                    <a:lumMod val="60000"/>
                    <a:lumOff val="40000"/>
                  </a:schemeClr>
                </a:solidFill>
                <a:ea typeface="Calibri"/>
                <a:cs typeface="Calibri"/>
                <a:sym typeface="Calibri"/>
              </a:rPr>
              <a:t>Project</a:t>
            </a:r>
            <a:r>
              <a:rPr lang="en-US" sz="3200" b="1" dirty="0" smtClean="0">
                <a:solidFill>
                  <a:schemeClr val="tx2">
                    <a:lumMod val="60000"/>
                    <a:lumOff val="40000"/>
                  </a:schemeClr>
                </a:solidFill>
              </a:rPr>
              <a:t> </a:t>
            </a:r>
            <a:r>
              <a:rPr lang="en-US" sz="3200" b="1" dirty="0">
                <a:solidFill>
                  <a:schemeClr val="tx2">
                    <a:lumMod val="60000"/>
                    <a:lumOff val="40000"/>
                  </a:schemeClr>
                </a:solidFill>
                <a:ea typeface="Calibri"/>
                <a:cs typeface="Calibri"/>
                <a:sym typeface="Calibri"/>
              </a:rPr>
              <a:t>Feasibility Study</a:t>
            </a:r>
            <a:r>
              <a:rPr lang="en-US" sz="2800" b="1" u="sng" dirty="0">
                <a:solidFill>
                  <a:schemeClr val="lt1"/>
                </a:solidFill>
                <a:ea typeface="Calibri"/>
                <a:cs typeface="Calibri"/>
                <a:sym typeface="Calibri"/>
              </a:rPr>
              <a:t/>
            </a:r>
            <a:br>
              <a:rPr lang="en-US" sz="2800" b="1" u="sng" dirty="0">
                <a:solidFill>
                  <a:schemeClr val="lt1"/>
                </a:solidFill>
                <a:ea typeface="Calibri"/>
                <a:cs typeface="Calibri"/>
                <a:sym typeface="Calibri"/>
              </a:rPr>
            </a:br>
            <a:r>
              <a:rPr lang="en-US" sz="2000" b="1" dirty="0" smtClean="0">
                <a:solidFill>
                  <a:schemeClr val="lt1"/>
                </a:solidFill>
              </a:rPr>
              <a:t>PMG201</a:t>
            </a:r>
            <a:endParaRPr lang="ar-SA" sz="2000" dirty="0">
              <a:solidFill>
                <a:srgbClr val="C00000"/>
              </a:solidFill>
            </a:endParaRPr>
          </a:p>
        </p:txBody>
      </p:sp>
      <p:sp>
        <p:nvSpPr>
          <p:cNvPr id="21" name="مربع نص 20"/>
          <p:cNvSpPr txBox="1"/>
          <p:nvPr/>
        </p:nvSpPr>
        <p:spPr>
          <a:xfrm>
            <a:off x="0" y="4600215"/>
            <a:ext cx="5076056" cy="1035270"/>
          </a:xfrm>
          <a:prstGeom prst="rect">
            <a:avLst/>
          </a:prstGeom>
          <a:noFill/>
        </p:spPr>
        <p:txBody>
          <a:bodyPr wrap="square" lIns="95619" tIns="47809" rIns="95619" bIns="47809" rtlCol="1">
            <a:spAutoFit/>
          </a:bodyPr>
          <a:lstStyle/>
          <a:p>
            <a:pPr algn="ctr" rtl="0"/>
            <a:endParaRPr lang="en-US" sz="2000" b="1" u="sng" dirty="0" smtClean="0">
              <a:solidFill>
                <a:schemeClr val="lt1"/>
              </a:solidFill>
              <a:ea typeface="Calibri"/>
              <a:cs typeface="Calibri"/>
              <a:sym typeface="Calibri"/>
            </a:endParaRPr>
          </a:p>
          <a:p>
            <a:pPr algn="ctr" rtl="0"/>
            <a:endParaRPr lang="en-US" sz="2000" b="1" dirty="0">
              <a:solidFill>
                <a:schemeClr val="bg1"/>
              </a:solidFill>
              <a:latin typeface="Calibri" panose="020F0502020204030204" pitchFamily="34" charset="0"/>
              <a:cs typeface="Calibri" panose="020F0502020204030204" pitchFamily="34" charset="0"/>
            </a:endParaRPr>
          </a:p>
          <a:p>
            <a:pPr algn="ctr" rtl="0"/>
            <a:r>
              <a:rPr lang="en-US" sz="2100" b="1" dirty="0">
                <a:solidFill>
                  <a:schemeClr val="accent3">
                    <a:lumMod val="40000"/>
                    <a:lumOff val="60000"/>
                  </a:schemeClr>
                </a:solidFill>
                <a:latin typeface="Calibri" panose="020F0502020204030204" pitchFamily="34" charset="0"/>
                <a:cs typeface="Calibri" panose="020F0502020204030204" pitchFamily="34" charset="0"/>
              </a:rPr>
              <a:t>Prepared by: Mrs. Deena </a:t>
            </a:r>
            <a:r>
              <a:rPr lang="en-US" sz="2100" b="1" dirty="0" err="1">
                <a:solidFill>
                  <a:schemeClr val="accent3">
                    <a:lumMod val="40000"/>
                    <a:lumOff val="60000"/>
                  </a:schemeClr>
                </a:solidFill>
                <a:latin typeface="Calibri" panose="020F0502020204030204" pitchFamily="34" charset="0"/>
                <a:cs typeface="Calibri" panose="020F0502020204030204" pitchFamily="34" charset="0"/>
              </a:rPr>
              <a:t>Ibraheem</a:t>
            </a:r>
            <a:endParaRPr lang="ar-SA" sz="2100" b="1" dirty="0">
              <a:solidFill>
                <a:schemeClr val="accent3">
                  <a:lumMod val="40000"/>
                  <a:lumOff val="60000"/>
                </a:schemeClr>
              </a:solidFill>
              <a:latin typeface="Calibri" panose="020F0502020204030204" pitchFamily="34" charset="0"/>
              <a:cs typeface="Calibri" panose="020F0502020204030204" pitchFamily="34" charset="0"/>
            </a:endParaRPr>
          </a:p>
        </p:txBody>
      </p:sp>
      <p:pic>
        <p:nvPicPr>
          <p:cNvPr id="2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23"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5" name="Picture 3"/>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4685834" y="260648"/>
            <a:ext cx="4392488" cy="601941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4065618"/>
      </p:ext>
    </p:extLst>
  </p:cSld>
  <p:clrMapOvr>
    <a:masterClrMapping/>
  </p:clrMapOvr>
  <mc:AlternateContent xmlns:mc="http://schemas.openxmlformats.org/markup-compatibility/2006" xmlns:p14="http://schemas.microsoft.com/office/powerpoint/2010/main">
    <mc:Choice Requires="p14">
      <p:transition spd="slow" p14:dur="2000" advTm="57611"/>
    </mc:Choice>
    <mc:Fallback xmlns="">
      <p:transition spd="slow" advTm="5761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sp>
        <p:nvSpPr>
          <p:cNvPr id="11"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3"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5972" y="3421344"/>
            <a:ext cx="3960440" cy="1953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6885" y="1340768"/>
            <a:ext cx="5608637" cy="193499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634827407"/>
      </p:ext>
    </p:extLst>
  </p:cSld>
  <p:clrMapOvr>
    <a:masterClrMapping/>
  </p:clrMapOvr>
  <mc:AlternateContent xmlns:mc="http://schemas.openxmlformats.org/markup-compatibility/2006" xmlns:p14="http://schemas.microsoft.com/office/powerpoint/2010/main">
    <mc:Choice Requires="p14">
      <p:transition spd="slow" p14:dur="2000" advTm="43481"/>
    </mc:Choice>
    <mc:Fallback xmlns="">
      <p:transition spd="slow" advTm="4348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3"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74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1294716"/>
            <a:ext cx="3960440" cy="4966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4549" y="1844824"/>
            <a:ext cx="3312368" cy="4205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9195" y="1196752"/>
            <a:ext cx="4283075" cy="1120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828443"/>
      </p:ext>
    </p:extLst>
  </p:cSld>
  <p:clrMapOvr>
    <a:masterClrMapping/>
  </p:clrMapOvr>
  <mc:AlternateContent xmlns:mc="http://schemas.openxmlformats.org/markup-compatibility/2006" xmlns:p14="http://schemas.microsoft.com/office/powerpoint/2010/main">
    <mc:Choice Requires="p14">
      <p:transition spd="slow" p14:dur="2000" advTm="37164"/>
    </mc:Choice>
    <mc:Fallback xmlns="">
      <p:transition spd="slow" advTm="371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صورة 1"/>
          <p:cNvSpPr>
            <a:spLocks noGrp="1"/>
          </p:cNvSpPr>
          <p:nvPr>
            <p:ph type="pic" sz="quarter" idx="10"/>
          </p:nvPr>
        </p:nvSpPr>
        <p:spPr/>
      </p:sp>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4"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5"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267155"/>
            <a:ext cx="3960440" cy="490229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1988840"/>
            <a:ext cx="4176464" cy="25665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1379611"/>
      </p:ext>
    </p:extLst>
  </p:cSld>
  <p:clrMapOvr>
    <a:masterClrMapping/>
  </p:clrMapOvr>
  <mc:AlternateContent xmlns:mc="http://schemas.openxmlformats.org/markup-compatibility/2006" xmlns:p14="http://schemas.microsoft.com/office/powerpoint/2010/main">
    <mc:Choice Requires="p14">
      <p:transition spd="slow" p14:dur="2000" advTm="52150"/>
    </mc:Choice>
    <mc:Fallback xmlns="">
      <p:transition spd="slow" advTm="5215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5363" y="836712"/>
            <a:ext cx="4533900" cy="211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806148" y="3140968"/>
            <a:ext cx="5633273" cy="954107"/>
          </a:xfrm>
          <a:prstGeom prst="rect">
            <a:avLst/>
          </a:prstGeom>
          <a:blipFill>
            <a:blip r:embed="rId5"/>
            <a:tile tx="0" ty="0" sx="100000" sy="100000" flip="none" algn="tl"/>
          </a:blipFill>
          <a:ln w="38100">
            <a:solidFill>
              <a:schemeClr val="tx1"/>
            </a:solidFill>
          </a:ln>
          <a:effectLst>
            <a:outerShdw blurRad="76200" dist="12700" dir="2700000" sy="-23000" kx="-800400" algn="bl" rotWithShape="0">
              <a:prstClr val="black">
                <a:alpha val="20000"/>
              </a:prstClr>
            </a:outerShdw>
          </a:effectLst>
        </p:spPr>
        <p:txBody>
          <a:bodyPr wrap="none">
            <a:spAutoFit/>
          </a:bodyPr>
          <a:lstStyle/>
          <a:p>
            <a:pPr algn="ctr"/>
            <a:r>
              <a:rPr lang="en-US" sz="2800" b="1" dirty="0">
                <a:solidFill>
                  <a:srgbClr val="C00000"/>
                </a:solidFill>
              </a:rPr>
              <a:t>PMG101 </a:t>
            </a:r>
            <a:endParaRPr lang="en-US" sz="2800" b="1" dirty="0" smtClean="0">
              <a:solidFill>
                <a:srgbClr val="C00000"/>
              </a:solidFill>
            </a:endParaRPr>
          </a:p>
          <a:p>
            <a:pPr algn="ctr"/>
            <a:r>
              <a:rPr lang="en-US" sz="2800" b="1" dirty="0" smtClean="0">
                <a:solidFill>
                  <a:srgbClr val="C00000"/>
                </a:solidFill>
              </a:rPr>
              <a:t>Foundations </a:t>
            </a:r>
            <a:r>
              <a:rPr lang="en-US" sz="2800" b="1" dirty="0">
                <a:solidFill>
                  <a:srgbClr val="C00000"/>
                </a:solidFill>
              </a:rPr>
              <a:t>of Project Management</a:t>
            </a:r>
            <a:endParaRPr lang="ar-SA" sz="2800" b="1" dirty="0">
              <a:solidFill>
                <a:srgbClr val="C00000"/>
              </a:solidFill>
            </a:endParaRPr>
          </a:p>
        </p:txBody>
      </p:sp>
    </p:spTree>
    <p:extLst>
      <p:ext uri="{BB962C8B-B14F-4D97-AF65-F5344CB8AC3E}">
        <p14:creationId xmlns:p14="http://schemas.microsoft.com/office/powerpoint/2010/main" val="3309248837"/>
      </p:ext>
    </p:extLst>
  </p:cSld>
  <p:clrMapOvr>
    <a:masterClrMapping/>
  </p:clrMapOvr>
  <mc:AlternateContent xmlns:mc="http://schemas.openxmlformats.org/markup-compatibility/2006" xmlns:p14="http://schemas.microsoft.com/office/powerpoint/2010/main">
    <mc:Choice Requires="p14">
      <p:transition spd="slow" p14:dur="2000" advTm="140758"/>
    </mc:Choice>
    <mc:Fallback xmlns="">
      <p:transition spd="slow" advTm="1407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graphicFrame>
        <p:nvGraphicFramePr>
          <p:cNvPr id="8" name="جدول 7"/>
          <p:cNvGraphicFramePr>
            <a:graphicFrameLocks noGrp="1"/>
          </p:cNvGraphicFramePr>
          <p:nvPr>
            <p:extLst>
              <p:ext uri="{D42A27DB-BD31-4B8C-83A1-F6EECF244321}">
                <p14:modId xmlns:p14="http://schemas.microsoft.com/office/powerpoint/2010/main" val="2740084490"/>
              </p:ext>
            </p:extLst>
          </p:nvPr>
        </p:nvGraphicFramePr>
        <p:xfrm>
          <a:off x="683568" y="2204864"/>
          <a:ext cx="7920880" cy="2931160"/>
        </p:xfrm>
        <a:graphic>
          <a:graphicData uri="http://schemas.openxmlformats.org/drawingml/2006/table">
            <a:tbl>
              <a:tblPr rtl="1" firstRow="1" bandRow="1">
                <a:tableStyleId>{5C22544A-7EE6-4342-B048-85BDC9FD1C3A}</a:tableStyleId>
              </a:tblPr>
              <a:tblGrid>
                <a:gridCol w="4244477"/>
                <a:gridCol w="3676403"/>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accent1">
                              <a:lumMod val="75000"/>
                            </a:schemeClr>
                          </a:solidFill>
                          <a:latin typeface="Book Antiqua" panose="02040602050305030304" pitchFamily="18" charset="0"/>
                          <a:ea typeface="+mn-ea"/>
                          <a:cs typeface="+mn-cs"/>
                        </a:rPr>
                        <a:t>Lecture 2: </a:t>
                      </a:r>
                      <a:r>
                        <a:rPr lang="en-US" sz="1800" b="1" i="0" u="none" strike="noStrike" kern="1200" dirty="0" smtClean="0">
                          <a:solidFill>
                            <a:schemeClr val="tx1"/>
                          </a:solidFill>
                          <a:effectLst/>
                          <a:latin typeface="Book Antiqua" panose="02040602050305030304" pitchFamily="18" charset="0"/>
                          <a:ea typeface="+mn-ea"/>
                          <a:cs typeface="+mn-cs"/>
                        </a:rPr>
                        <a:t>Economic analysis</a:t>
                      </a:r>
                      <a:r>
                        <a:rPr lang="en-US" sz="1800" b="1" kern="1200" dirty="0" smtClean="0">
                          <a:solidFill>
                            <a:schemeClr val="tx1"/>
                          </a:solidFill>
                          <a:latin typeface="Book Antiqua" panose="02040602050305030304" pitchFamily="18" charset="0"/>
                          <a:ea typeface="+mn-ea"/>
                          <a:cs typeface="+mn-cs"/>
                        </a:rPr>
                        <a:t>.</a:t>
                      </a:r>
                    </a:p>
                  </a:txBody>
                  <a:tcPr>
                    <a:solidFill>
                      <a:srgbClr val="ECF1B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1: </a:t>
                      </a:r>
                      <a:r>
                        <a:rPr lang="en-US" sz="1800" b="1" i="0" u="none" strike="noStrike" kern="1200" dirty="0" smtClean="0">
                          <a:solidFill>
                            <a:schemeClr val="tx1"/>
                          </a:solidFill>
                          <a:effectLst/>
                          <a:latin typeface="Book Antiqua" panose="02040602050305030304" pitchFamily="18" charset="0"/>
                          <a:ea typeface="+mn-ea"/>
                          <a:cs typeface="+mn-cs"/>
                        </a:rPr>
                        <a:t>Project overview and basic data analysis.</a:t>
                      </a:r>
                      <a:endParaRPr lang="en-US" sz="1800" b="1" dirty="0" smtClean="0">
                        <a:solidFill>
                          <a:schemeClr val="tx1"/>
                        </a:solidFill>
                        <a:latin typeface="Book Antiqua" panose="02040602050305030304" pitchFamily="18" charset="0"/>
                      </a:endParaRPr>
                    </a:p>
                  </a:txBody>
                  <a:tcPr>
                    <a:solidFill>
                      <a:srgbClr val="ECF1B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accent1">
                              <a:lumMod val="75000"/>
                            </a:schemeClr>
                          </a:solidFill>
                          <a:latin typeface="Book Antiqua" panose="02040602050305030304" pitchFamily="18" charset="0"/>
                          <a:ea typeface="+mn-ea"/>
                          <a:cs typeface="+mn-cs"/>
                        </a:rPr>
                        <a:t>Lecture 4: </a:t>
                      </a:r>
                      <a:r>
                        <a:rPr lang="en-US" sz="1800" b="1" i="0" u="none" strike="noStrike" kern="1200" dirty="0" smtClean="0">
                          <a:solidFill>
                            <a:schemeClr val="tx1"/>
                          </a:solidFill>
                          <a:effectLst/>
                          <a:latin typeface="Book Antiqua" panose="02040602050305030304" pitchFamily="18" charset="0"/>
                          <a:ea typeface="+mn-ea"/>
                          <a:cs typeface="+mn-cs"/>
                        </a:rPr>
                        <a:t>The world of project management.</a:t>
                      </a:r>
                      <a:endParaRPr lang="ar-SA" sz="1800" b="1" dirty="0">
                        <a:solidFill>
                          <a:schemeClr val="tx1"/>
                        </a:solidFill>
                        <a:latin typeface="Book Antiqua" panose="02040602050305030304" pitchFamily="18" charset="0"/>
                      </a:endParaRPr>
                    </a:p>
                  </a:txBody>
                  <a:tcPr>
                    <a:solidFill>
                      <a:schemeClr val="accent6">
                        <a:lumMod val="60000"/>
                        <a:lumOff val="40000"/>
                      </a:schemeClr>
                    </a:solidFill>
                  </a:tcPr>
                </a:tc>
                <a:tc>
                  <a:txBody>
                    <a:bodyPr/>
                    <a:lstStyle/>
                    <a:p>
                      <a:pPr marL="0" indent="0" algn="l" rtl="0">
                        <a:buNone/>
                      </a:pPr>
                      <a:r>
                        <a:rPr lang="en-US" sz="1800" b="1" kern="1200" dirty="0" smtClean="0">
                          <a:solidFill>
                            <a:schemeClr val="accent1">
                              <a:lumMod val="75000"/>
                            </a:schemeClr>
                          </a:solidFill>
                          <a:latin typeface="Book Antiqua" panose="02040602050305030304" pitchFamily="18" charset="0"/>
                          <a:ea typeface="+mn-ea"/>
                          <a:cs typeface="+mn-cs"/>
                        </a:rPr>
                        <a:t>Lecture 3: </a:t>
                      </a:r>
                      <a:r>
                        <a:rPr lang="en-US" sz="1800" b="1" i="0" u="none" strike="noStrike" kern="1200" dirty="0" smtClean="0">
                          <a:solidFill>
                            <a:schemeClr val="tx1"/>
                          </a:solidFill>
                          <a:effectLst/>
                          <a:latin typeface="Book Antiqua" panose="02040602050305030304" pitchFamily="18" charset="0"/>
                          <a:ea typeface="+mn-ea"/>
                          <a:cs typeface="+mn-cs"/>
                        </a:rPr>
                        <a:t>Policy analysis</a:t>
                      </a:r>
                      <a:r>
                        <a:rPr lang="en-US" sz="1800" b="1" kern="1200" dirty="0" smtClean="0">
                          <a:solidFill>
                            <a:schemeClr val="tx1"/>
                          </a:solidFill>
                          <a:latin typeface="Book Antiqua" panose="02040602050305030304" pitchFamily="18" charset="0"/>
                          <a:ea typeface="+mn-ea"/>
                          <a:cs typeface="+mn-cs"/>
                        </a:rPr>
                        <a:t>.</a:t>
                      </a:r>
                      <a:endParaRPr lang="ar-SA" sz="1800" b="1" kern="1200" dirty="0" smtClean="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6: </a:t>
                      </a:r>
                      <a:r>
                        <a:rPr lang="en-US" sz="1800" b="1" i="0" u="none" strike="noStrike" kern="1200" dirty="0" smtClean="0">
                          <a:solidFill>
                            <a:schemeClr val="tx1"/>
                          </a:solidFill>
                          <a:effectLst/>
                          <a:latin typeface="Book Antiqua" panose="02040602050305030304" pitchFamily="18" charset="0"/>
                          <a:ea typeface="+mn-ea"/>
                          <a:cs typeface="+mn-cs"/>
                        </a:rPr>
                        <a:t>Planning the project.</a:t>
                      </a:r>
                      <a:endParaRPr lang="en-US" sz="1800" b="0" dirty="0" smtClean="0">
                        <a:solidFill>
                          <a:schemeClr val="tx1"/>
                        </a:solidFill>
                        <a:effectLst/>
                        <a:latin typeface="Book Antiqua" panose="02040602050305030304" pitchFamily="18" charset="0"/>
                      </a:endParaRPr>
                    </a:p>
                    <a:p>
                      <a:pPr algn="l" rtl="0"/>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c>
                  <a:txBody>
                    <a:bodyPr/>
                    <a:lstStyle/>
                    <a:p>
                      <a:pPr algn="l" rtl="0"/>
                      <a:r>
                        <a:rPr lang="en-US" sz="1800" b="1" kern="1200" dirty="0" smtClean="0">
                          <a:solidFill>
                            <a:schemeClr val="accent1">
                              <a:lumMod val="75000"/>
                            </a:schemeClr>
                          </a:solidFill>
                          <a:latin typeface="Book Antiqua" panose="02040602050305030304" pitchFamily="18" charset="0"/>
                          <a:ea typeface="+mn-ea"/>
                          <a:cs typeface="+mn-cs"/>
                        </a:rPr>
                        <a:t>Lecture 5: </a:t>
                      </a:r>
                      <a:r>
                        <a:rPr lang="en-US" sz="1800" b="1" i="0" u="none" strike="noStrike" kern="1200" dirty="0" smtClean="0">
                          <a:solidFill>
                            <a:schemeClr val="tx1"/>
                          </a:solidFill>
                          <a:effectLst/>
                          <a:latin typeface="Book Antiqua" panose="02040602050305030304" pitchFamily="18" charset="0"/>
                          <a:ea typeface="+mn-ea"/>
                          <a:cs typeface="+mn-cs"/>
                        </a:rPr>
                        <a:t>The manager, the organization, and the team</a:t>
                      </a:r>
                      <a:r>
                        <a:rPr lang="en-US" sz="1800" b="1" kern="1200" dirty="0" smtClean="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8:  </a:t>
                      </a:r>
                      <a:r>
                        <a:rPr lang="en-US" sz="1800" b="1" i="0" u="none" strike="noStrike" kern="1200" dirty="0" smtClean="0">
                          <a:solidFill>
                            <a:schemeClr val="tx1"/>
                          </a:solidFill>
                          <a:effectLst/>
                          <a:latin typeface="Book Antiqua" panose="02040602050305030304" pitchFamily="18" charset="0"/>
                          <a:ea typeface="+mn-ea"/>
                          <a:cs typeface="+mn-cs"/>
                        </a:rPr>
                        <a:t>Scheduling the project.</a:t>
                      </a:r>
                      <a:endParaRPr lang="en-US" sz="1800" b="0" dirty="0" smtClean="0">
                        <a:solidFill>
                          <a:schemeClr val="tx1"/>
                        </a:solidFill>
                        <a:effectLst/>
                        <a:latin typeface="Book Antiqua" panose="02040602050305030304" pitchFamily="18" charset="0"/>
                      </a:endParaRPr>
                    </a:p>
                  </a:txBody>
                  <a:tcPr>
                    <a:solidFill>
                      <a:schemeClr val="accent6">
                        <a:lumMod val="60000"/>
                        <a:lumOff val="40000"/>
                      </a:schemeClr>
                    </a:solidFill>
                  </a:tcPr>
                </a:tc>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7: </a:t>
                      </a:r>
                      <a:r>
                        <a:rPr lang="en-US" sz="1800" b="1" i="0" u="none" strike="noStrike" kern="1200" dirty="0" smtClean="0">
                          <a:solidFill>
                            <a:schemeClr val="tx1"/>
                          </a:solidFill>
                          <a:effectLst/>
                          <a:latin typeface="Book Antiqua" panose="02040602050305030304" pitchFamily="18" charset="0"/>
                          <a:ea typeface="+mn-ea"/>
                          <a:cs typeface="+mn-cs"/>
                        </a:rPr>
                        <a:t>Budgeting the Project.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10: </a:t>
                      </a:r>
                      <a:r>
                        <a:rPr lang="en-US" sz="1800" b="1" i="0" u="none" strike="noStrike" kern="1200" dirty="0" smtClean="0">
                          <a:solidFill>
                            <a:schemeClr val="tx1"/>
                          </a:solidFill>
                          <a:effectLst/>
                          <a:latin typeface="Book Antiqua" panose="02040602050305030304" pitchFamily="18" charset="0"/>
                          <a:ea typeface="+mn-ea"/>
                          <a:cs typeface="+mn-cs"/>
                        </a:rPr>
                        <a:t>Monitoring and controlling the project.</a:t>
                      </a:r>
                      <a:endParaRPr lang="en-US" sz="1800" b="0" dirty="0" smtClean="0">
                        <a:solidFill>
                          <a:schemeClr val="tx1"/>
                        </a:solidFill>
                        <a:effectLst/>
                        <a:latin typeface="Book Antiqua" panose="02040602050305030304" pitchFamily="18" charset="0"/>
                      </a:endParaRPr>
                    </a:p>
                  </a:txBody>
                  <a:tcPr>
                    <a:solidFill>
                      <a:srgbClr val="ECF1B1"/>
                    </a:solidFill>
                  </a:tcPr>
                </a:tc>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9: </a:t>
                      </a:r>
                      <a:r>
                        <a:rPr lang="en-US" sz="1800" b="1" i="0" u="none" strike="noStrike" kern="1200" dirty="0" smtClean="0">
                          <a:solidFill>
                            <a:schemeClr val="tx1"/>
                          </a:solidFill>
                          <a:effectLst/>
                          <a:latin typeface="Book Antiqua" panose="02040602050305030304" pitchFamily="18" charset="0"/>
                          <a:ea typeface="+mn-ea"/>
                          <a:cs typeface="+mn-cs"/>
                        </a:rPr>
                        <a:t>Allocating resources to the project.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r>
            </a:tbl>
          </a:graphicData>
        </a:graphic>
      </p:graphicFrame>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754656"/>
            <a:ext cx="4680519" cy="12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325933"/>
      </p:ext>
    </p:extLst>
  </p:cSld>
  <p:clrMapOvr>
    <a:masterClrMapping/>
  </p:clrMapOvr>
  <mc:AlternateContent xmlns:mc="http://schemas.openxmlformats.org/markup-compatibility/2006" xmlns:p14="http://schemas.microsoft.com/office/powerpoint/2010/main">
    <mc:Choice Requires="p14">
      <p:transition spd="slow" p14:dur="2000" advTm="192212"/>
    </mc:Choice>
    <mc:Fallback xmlns="">
      <p:transition spd="slow" advTm="1922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048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089568"/>
            <a:ext cx="4444603" cy="47036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4331849"/>
      </p:ext>
    </p:extLst>
  </p:cSld>
  <p:clrMapOvr>
    <a:masterClrMapping/>
  </p:clrMapOvr>
  <mc:AlternateContent xmlns:mc="http://schemas.openxmlformats.org/markup-compatibility/2006" xmlns:p14="http://schemas.microsoft.com/office/powerpoint/2010/main">
    <mc:Choice Requires="p14">
      <p:transition spd="slow" p14:dur="2000" advTm="44748"/>
    </mc:Choice>
    <mc:Fallback xmlns="">
      <p:transition spd="slow" advTm="4474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1"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2"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9" y="1124744"/>
            <a:ext cx="432047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9114" y="1556792"/>
            <a:ext cx="3582982"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7407132"/>
      </p:ext>
    </p:extLst>
  </p:cSld>
  <p:clrMapOvr>
    <a:masterClrMapping/>
  </p:clrMapOvr>
  <mc:AlternateContent xmlns:mc="http://schemas.openxmlformats.org/markup-compatibility/2006" xmlns:p14="http://schemas.microsoft.com/office/powerpoint/2010/main">
    <mc:Choice Requires="p14">
      <p:transition spd="slow" p14:dur="2000" advTm="197772"/>
    </mc:Choice>
    <mc:Fallback xmlns="">
      <p:transition spd="slow" advTm="1977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1"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2"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15" name="مستطيل 14"/>
          <p:cNvSpPr/>
          <p:nvPr/>
        </p:nvSpPr>
        <p:spPr>
          <a:xfrm>
            <a:off x="718397" y="1696162"/>
            <a:ext cx="3586855" cy="3170099"/>
          </a:xfrm>
          <a:prstGeom prst="rect">
            <a:avLst/>
          </a:prstGeom>
        </p:spPr>
        <p:txBody>
          <a:bodyPr wrap="square">
            <a:spAutoFit/>
          </a:bodyPr>
          <a:lstStyle/>
          <a:p>
            <a:pPr algn="l" rtl="0"/>
            <a:r>
              <a:rPr lang="en-US" sz="2000" dirty="0" smtClean="0">
                <a:solidFill>
                  <a:schemeClr val="accent5">
                    <a:lumMod val="20000"/>
                    <a:lumOff val="80000"/>
                  </a:schemeClr>
                </a:solidFill>
              </a:rPr>
              <a:t>Project </a:t>
            </a:r>
            <a:r>
              <a:rPr lang="en-US" sz="2000" dirty="0">
                <a:solidFill>
                  <a:schemeClr val="accent5">
                    <a:lumMod val="20000"/>
                    <a:lumOff val="80000"/>
                  </a:schemeClr>
                </a:solidFill>
              </a:rPr>
              <a:t>management is the use of specific knowledge, skills, tools and techniques to deliver something of value to people. The development of software for an improved business process, the construction of a building, </a:t>
            </a:r>
            <a:r>
              <a:rPr lang="en-US" sz="2000" dirty="0" smtClean="0">
                <a:solidFill>
                  <a:schemeClr val="accent5">
                    <a:lumMod val="20000"/>
                    <a:lumOff val="80000"/>
                  </a:schemeClr>
                </a:solidFill>
              </a:rPr>
              <a:t>the </a:t>
            </a:r>
            <a:r>
              <a:rPr lang="en-US" sz="2000" dirty="0">
                <a:solidFill>
                  <a:schemeClr val="accent5">
                    <a:lumMod val="20000"/>
                    <a:lumOff val="80000"/>
                  </a:schemeClr>
                </a:solidFill>
              </a:rPr>
              <a:t>expansion of sales into a new geographic market—these are all examples of projects</a:t>
            </a:r>
            <a:r>
              <a:rPr lang="en-US" sz="2000" dirty="0" smtClean="0">
                <a:solidFill>
                  <a:schemeClr val="accent5">
                    <a:lumMod val="20000"/>
                    <a:lumOff val="80000"/>
                  </a:schemeClr>
                </a:solidFill>
              </a:rPr>
              <a:t>.</a:t>
            </a:r>
            <a:endParaRPr lang="en-US" sz="2000" dirty="0">
              <a:solidFill>
                <a:schemeClr val="accent5">
                  <a:lumMod val="20000"/>
                  <a:lumOff val="80000"/>
                </a:schemeClr>
              </a:solidFill>
            </a:endParaRPr>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5252" y="1696162"/>
            <a:ext cx="4464496" cy="338902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مستطيل 16"/>
          <p:cNvSpPr/>
          <p:nvPr/>
        </p:nvSpPr>
        <p:spPr>
          <a:xfrm>
            <a:off x="2187266" y="1110049"/>
            <a:ext cx="3956468" cy="461665"/>
          </a:xfrm>
          <a:prstGeom prst="rect">
            <a:avLst/>
          </a:prstGeom>
        </p:spPr>
        <p:txBody>
          <a:bodyPr wrap="none">
            <a:spAutoFit/>
          </a:bodyPr>
          <a:lstStyle/>
          <a:p>
            <a:pPr algn="ctr"/>
            <a:r>
              <a:rPr lang="en-US" sz="2400" b="1" dirty="0" smtClean="0">
                <a:solidFill>
                  <a:srgbClr val="C00000"/>
                </a:solidFill>
              </a:rPr>
              <a:t>What is Project Management </a:t>
            </a:r>
            <a:endParaRPr lang="ar-SA" sz="2400" b="1" dirty="0">
              <a:solidFill>
                <a:srgbClr val="C00000"/>
              </a:solidFill>
            </a:endParaRPr>
          </a:p>
        </p:txBody>
      </p:sp>
    </p:spTree>
    <p:extLst>
      <p:ext uri="{BB962C8B-B14F-4D97-AF65-F5344CB8AC3E}">
        <p14:creationId xmlns:p14="http://schemas.microsoft.com/office/powerpoint/2010/main" val="262003629"/>
      </p:ext>
    </p:extLst>
  </p:cSld>
  <p:clrMapOvr>
    <a:masterClrMapping/>
  </p:clrMapOvr>
  <mc:AlternateContent xmlns:mc="http://schemas.openxmlformats.org/markup-compatibility/2006" xmlns:p14="http://schemas.microsoft.com/office/powerpoint/2010/main">
    <mc:Choice Requires="p14">
      <p:transition spd="slow" p14:dur="2000" advTm="144233"/>
    </mc:Choice>
    <mc:Fallback xmlns="">
      <p:transition spd="slow" advTm="14423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1"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2"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7536" y="2060848"/>
            <a:ext cx="3951020" cy="361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2286000" y="971550"/>
            <a:ext cx="4572000" cy="830997"/>
          </a:xfrm>
          <a:prstGeom prst="rect">
            <a:avLst/>
          </a:prstGeom>
        </p:spPr>
        <p:txBody>
          <a:bodyPr>
            <a:spAutoFit/>
          </a:bodyPr>
          <a:lstStyle/>
          <a:p>
            <a:pPr algn="ctr" rtl="0"/>
            <a:r>
              <a:rPr lang="en-US" sz="2400" b="1" dirty="0">
                <a:solidFill>
                  <a:srgbClr val="C00000"/>
                </a:solidFill>
              </a:rPr>
              <a:t>The Triple Constraint in Project Management: Time, Scope &amp; Cost</a:t>
            </a:r>
          </a:p>
        </p:txBody>
      </p:sp>
      <p:sp>
        <p:nvSpPr>
          <p:cNvPr id="8" name="مستطيل 7"/>
          <p:cNvSpPr/>
          <p:nvPr/>
        </p:nvSpPr>
        <p:spPr>
          <a:xfrm>
            <a:off x="395536" y="2551837"/>
            <a:ext cx="4572000" cy="1938992"/>
          </a:xfrm>
          <a:prstGeom prst="rect">
            <a:avLst/>
          </a:prstGeom>
        </p:spPr>
        <p:txBody>
          <a:bodyPr>
            <a:spAutoFit/>
          </a:bodyPr>
          <a:lstStyle/>
          <a:p>
            <a:pPr algn="l" rtl="0"/>
            <a:r>
              <a:rPr lang="en-US" sz="2000" b="1" dirty="0" smtClean="0">
                <a:solidFill>
                  <a:schemeClr val="accent5">
                    <a:lumMod val="20000"/>
                    <a:lumOff val="80000"/>
                  </a:schemeClr>
                </a:solidFill>
              </a:rPr>
              <a:t>1- Cost</a:t>
            </a:r>
            <a:r>
              <a:rPr lang="en-US" sz="2000" b="1" dirty="0">
                <a:solidFill>
                  <a:schemeClr val="accent5">
                    <a:lumMod val="20000"/>
                    <a:lumOff val="80000"/>
                  </a:schemeClr>
                </a:solidFill>
              </a:rPr>
              <a:t>: </a:t>
            </a:r>
            <a:r>
              <a:rPr lang="en-US" sz="2000" dirty="0">
                <a:solidFill>
                  <a:schemeClr val="accent5">
                    <a:lumMod val="20000"/>
                    <a:lumOff val="80000"/>
                  </a:schemeClr>
                </a:solidFill>
              </a:rPr>
              <a:t>The financial constraints of a project, also known as the project </a:t>
            </a:r>
            <a:r>
              <a:rPr lang="en-US" sz="2000" dirty="0" smtClean="0">
                <a:solidFill>
                  <a:schemeClr val="accent5">
                    <a:lumMod val="20000"/>
                    <a:lumOff val="80000"/>
                  </a:schemeClr>
                </a:solidFill>
              </a:rPr>
              <a:t>budget.</a:t>
            </a:r>
            <a:endParaRPr lang="en-US" sz="2000" dirty="0">
              <a:solidFill>
                <a:schemeClr val="accent5">
                  <a:lumMod val="20000"/>
                  <a:lumOff val="80000"/>
                </a:schemeClr>
              </a:solidFill>
            </a:endParaRPr>
          </a:p>
          <a:p>
            <a:pPr algn="l" rtl="0"/>
            <a:r>
              <a:rPr lang="en-US" sz="2000" b="1" dirty="0" smtClean="0">
                <a:solidFill>
                  <a:schemeClr val="accent5">
                    <a:lumMod val="20000"/>
                    <a:lumOff val="80000"/>
                  </a:schemeClr>
                </a:solidFill>
              </a:rPr>
              <a:t>2- Scope</a:t>
            </a:r>
            <a:r>
              <a:rPr lang="en-US" sz="2000" b="1" dirty="0">
                <a:solidFill>
                  <a:schemeClr val="accent5">
                    <a:lumMod val="20000"/>
                    <a:lumOff val="80000"/>
                  </a:schemeClr>
                </a:solidFill>
              </a:rPr>
              <a:t>: </a:t>
            </a:r>
            <a:r>
              <a:rPr lang="en-US" sz="2000" dirty="0">
                <a:solidFill>
                  <a:schemeClr val="accent5">
                    <a:lumMod val="20000"/>
                    <a:lumOff val="80000"/>
                  </a:schemeClr>
                </a:solidFill>
              </a:rPr>
              <a:t>The tasks required to fulfill the project’s </a:t>
            </a:r>
            <a:r>
              <a:rPr lang="en-US" sz="2000" dirty="0" smtClean="0">
                <a:solidFill>
                  <a:schemeClr val="accent5">
                    <a:lumMod val="20000"/>
                    <a:lumOff val="80000"/>
                  </a:schemeClr>
                </a:solidFill>
              </a:rPr>
              <a:t>goals.</a:t>
            </a:r>
            <a:endParaRPr lang="en-US" sz="2000" dirty="0">
              <a:solidFill>
                <a:schemeClr val="accent5">
                  <a:lumMod val="20000"/>
                  <a:lumOff val="80000"/>
                </a:schemeClr>
              </a:solidFill>
            </a:endParaRPr>
          </a:p>
          <a:p>
            <a:pPr algn="l" rtl="0"/>
            <a:r>
              <a:rPr lang="en-US" sz="2000" b="1" dirty="0" smtClean="0">
                <a:solidFill>
                  <a:schemeClr val="accent5">
                    <a:lumMod val="20000"/>
                    <a:lumOff val="80000"/>
                  </a:schemeClr>
                </a:solidFill>
              </a:rPr>
              <a:t>3- Time</a:t>
            </a:r>
            <a:r>
              <a:rPr lang="en-US" sz="2000" b="1" dirty="0">
                <a:solidFill>
                  <a:schemeClr val="accent5">
                    <a:lumMod val="20000"/>
                    <a:lumOff val="80000"/>
                  </a:schemeClr>
                </a:solidFill>
              </a:rPr>
              <a:t>:</a:t>
            </a:r>
            <a:r>
              <a:rPr lang="en-US" sz="2000" dirty="0">
                <a:solidFill>
                  <a:schemeClr val="accent5">
                    <a:lumMod val="20000"/>
                    <a:lumOff val="80000"/>
                  </a:schemeClr>
                </a:solidFill>
              </a:rPr>
              <a:t> The schedule for the project to reach </a:t>
            </a:r>
            <a:r>
              <a:rPr lang="en-US" sz="2000" dirty="0" smtClean="0">
                <a:solidFill>
                  <a:schemeClr val="accent5">
                    <a:lumMod val="20000"/>
                    <a:lumOff val="80000"/>
                  </a:schemeClr>
                </a:solidFill>
              </a:rPr>
              <a:t>completion.</a:t>
            </a:r>
            <a:endParaRPr lang="en-US" sz="2000" dirty="0">
              <a:solidFill>
                <a:schemeClr val="accent5">
                  <a:lumMod val="20000"/>
                  <a:lumOff val="80000"/>
                </a:schemeClr>
              </a:solidFill>
            </a:endParaRPr>
          </a:p>
        </p:txBody>
      </p:sp>
    </p:spTree>
    <p:extLst>
      <p:ext uri="{BB962C8B-B14F-4D97-AF65-F5344CB8AC3E}">
        <p14:creationId xmlns:p14="http://schemas.microsoft.com/office/powerpoint/2010/main" val="3550916084"/>
      </p:ext>
    </p:extLst>
  </p:cSld>
  <p:clrMapOvr>
    <a:masterClrMapping/>
  </p:clrMapOvr>
  <mc:AlternateContent xmlns:mc="http://schemas.openxmlformats.org/markup-compatibility/2006" xmlns:p14="http://schemas.microsoft.com/office/powerpoint/2010/main">
    <mc:Choice Requires="p14">
      <p:transition spd="slow" p14:dur="2000" advTm="226187"/>
    </mc:Choice>
    <mc:Fallback xmlns="">
      <p:transition spd="slow" advTm="22618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7" name="مستطيل 6"/>
          <p:cNvSpPr/>
          <p:nvPr/>
        </p:nvSpPr>
        <p:spPr>
          <a:xfrm>
            <a:off x="395536" y="1137980"/>
            <a:ext cx="4104456" cy="5016758"/>
          </a:xfrm>
          <a:prstGeom prst="rect">
            <a:avLst/>
          </a:prstGeom>
        </p:spPr>
        <p:txBody>
          <a:bodyPr wrap="square">
            <a:spAutoFit/>
          </a:bodyPr>
          <a:lstStyle/>
          <a:p>
            <a:pPr algn="l" rtl="0"/>
            <a:r>
              <a:rPr lang="en-US" sz="2000" b="1" dirty="0" smtClean="0">
                <a:solidFill>
                  <a:srgbClr val="C00000"/>
                </a:solidFill>
              </a:rPr>
              <a:t>Who is the Project Manager? </a:t>
            </a:r>
            <a:r>
              <a:rPr lang="en-US" sz="2000" dirty="0" smtClean="0"/>
              <a:t/>
            </a:r>
            <a:br>
              <a:rPr lang="en-US" sz="2000" dirty="0" smtClean="0"/>
            </a:br>
            <a:endParaRPr lang="en-US" sz="2000" dirty="0" smtClean="0"/>
          </a:p>
          <a:p>
            <a:pPr marL="285750" indent="-285750" algn="l" rtl="0">
              <a:buFont typeface="Arial" panose="020B0604020202020204" pitchFamily="34" charset="0"/>
              <a:buChar char="•"/>
            </a:pPr>
            <a:r>
              <a:rPr lang="en-US" sz="2000" dirty="0" smtClean="0">
                <a:solidFill>
                  <a:schemeClr val="accent5">
                    <a:lumMod val="20000"/>
                    <a:lumOff val="80000"/>
                  </a:schemeClr>
                </a:solidFill>
              </a:rPr>
              <a:t>Determine </a:t>
            </a:r>
            <a:r>
              <a:rPr lang="en-US" sz="2000" dirty="0">
                <a:solidFill>
                  <a:schemeClr val="accent5">
                    <a:lumMod val="20000"/>
                    <a:lumOff val="80000"/>
                  </a:schemeClr>
                </a:solidFill>
              </a:rPr>
              <a:t>and define the scope of a project scope and </a:t>
            </a:r>
            <a:r>
              <a:rPr lang="en-US" sz="2000" dirty="0" smtClean="0">
                <a:solidFill>
                  <a:schemeClr val="accent5">
                    <a:lumMod val="20000"/>
                    <a:lumOff val="80000"/>
                  </a:schemeClr>
                </a:solidFill>
              </a:rPr>
              <a:t>its objectives with </a:t>
            </a:r>
            <a:r>
              <a:rPr lang="en-US" sz="2000" dirty="0">
                <a:solidFill>
                  <a:schemeClr val="accent5">
                    <a:lumMod val="20000"/>
                    <a:lumOff val="80000"/>
                  </a:schemeClr>
                </a:solidFill>
              </a:rPr>
              <a:t>team members to make sure that all </a:t>
            </a:r>
            <a:r>
              <a:rPr lang="en-US" sz="2000" dirty="0" smtClean="0">
                <a:solidFill>
                  <a:schemeClr val="accent5">
                    <a:lumMod val="20000"/>
                    <a:lumOff val="80000"/>
                  </a:schemeClr>
                </a:solidFill>
              </a:rPr>
              <a:t>parties are </a:t>
            </a:r>
            <a:r>
              <a:rPr lang="en-US" sz="2000" dirty="0">
                <a:solidFill>
                  <a:schemeClr val="accent5">
                    <a:lumMod val="20000"/>
                    <a:lumOff val="80000"/>
                  </a:schemeClr>
                </a:solidFill>
              </a:rPr>
              <a:t>on track with project requirements, deadlines, </a:t>
            </a:r>
            <a:r>
              <a:rPr lang="en-US" sz="2000" dirty="0" smtClean="0">
                <a:solidFill>
                  <a:schemeClr val="accent5">
                    <a:lumMod val="20000"/>
                    <a:lumOff val="80000"/>
                  </a:schemeClr>
                </a:solidFill>
              </a:rPr>
              <a:t>and</a:t>
            </a:r>
            <a:r>
              <a:rPr lang="en-US" sz="2000" dirty="0">
                <a:solidFill>
                  <a:schemeClr val="accent5">
                    <a:lumMod val="20000"/>
                    <a:lumOff val="80000"/>
                  </a:schemeClr>
                </a:solidFill>
              </a:rPr>
              <a:t> </a:t>
            </a:r>
            <a:r>
              <a:rPr lang="en-US" sz="2000" dirty="0" smtClean="0">
                <a:solidFill>
                  <a:schemeClr val="accent5">
                    <a:lumMod val="20000"/>
                    <a:lumOff val="80000"/>
                  </a:schemeClr>
                </a:solidFill>
              </a:rPr>
              <a:t>schedules.</a:t>
            </a:r>
            <a:endParaRPr lang="en-US" sz="2000" dirty="0">
              <a:solidFill>
                <a:schemeClr val="accent5">
                  <a:lumMod val="20000"/>
                  <a:lumOff val="80000"/>
                </a:schemeClr>
              </a:solidFill>
            </a:endParaRPr>
          </a:p>
          <a:p>
            <a:pPr marL="285750" indent="-285750" algn="l" rtl="0">
              <a:buFont typeface="Arial" panose="020B0604020202020204" pitchFamily="34" charset="0"/>
              <a:buChar char="•"/>
            </a:pPr>
            <a:r>
              <a:rPr lang="en-US" sz="2000" dirty="0" smtClean="0">
                <a:solidFill>
                  <a:schemeClr val="accent5">
                    <a:lumMod val="20000"/>
                    <a:lumOff val="80000"/>
                  </a:schemeClr>
                </a:solidFill>
              </a:rPr>
              <a:t>Lead </a:t>
            </a:r>
            <a:r>
              <a:rPr lang="en-US" sz="2000" dirty="0">
                <a:solidFill>
                  <a:schemeClr val="accent5">
                    <a:lumMod val="20000"/>
                    <a:lumOff val="80000"/>
                  </a:schemeClr>
                </a:solidFill>
              </a:rPr>
              <a:t>project planning </a:t>
            </a:r>
            <a:r>
              <a:rPr lang="en-US" sz="2000" dirty="0" smtClean="0">
                <a:solidFill>
                  <a:schemeClr val="accent5">
                    <a:lumMod val="20000"/>
                    <a:lumOff val="80000"/>
                  </a:schemeClr>
                </a:solidFill>
              </a:rPr>
              <a:t>sessions.</a:t>
            </a:r>
            <a:r>
              <a:rPr lang="en-US" sz="2000" dirty="0">
                <a:solidFill>
                  <a:schemeClr val="accent5">
                    <a:lumMod val="20000"/>
                    <a:lumOff val="80000"/>
                  </a:schemeClr>
                </a:solidFill>
              </a:rPr>
              <a:t> </a:t>
            </a:r>
            <a:endParaRPr lang="en-US" sz="2000" dirty="0" smtClean="0">
              <a:solidFill>
                <a:schemeClr val="accent5">
                  <a:lumMod val="20000"/>
                  <a:lumOff val="80000"/>
                </a:schemeClr>
              </a:solidFill>
            </a:endParaRPr>
          </a:p>
          <a:p>
            <a:pPr marL="285750" indent="-285750" algn="l" rtl="0">
              <a:buFont typeface="Arial" panose="020B0604020202020204" pitchFamily="34" charset="0"/>
              <a:buChar char="•"/>
            </a:pPr>
            <a:r>
              <a:rPr lang="en-US" sz="2000" dirty="0" smtClean="0">
                <a:solidFill>
                  <a:schemeClr val="accent5">
                    <a:lumMod val="20000"/>
                    <a:lumOff val="80000"/>
                  </a:schemeClr>
                </a:solidFill>
              </a:rPr>
              <a:t>Prepare </a:t>
            </a:r>
            <a:r>
              <a:rPr lang="en-US" sz="2000" dirty="0">
                <a:solidFill>
                  <a:schemeClr val="accent5">
                    <a:lumMod val="20000"/>
                    <a:lumOff val="80000"/>
                  </a:schemeClr>
                </a:solidFill>
              </a:rPr>
              <a:t>budgets based on the scope of work and </a:t>
            </a:r>
            <a:r>
              <a:rPr lang="en-US" sz="2000" dirty="0" smtClean="0">
                <a:solidFill>
                  <a:schemeClr val="accent5">
                    <a:lumMod val="20000"/>
                    <a:lumOff val="80000"/>
                  </a:schemeClr>
                </a:solidFill>
              </a:rPr>
              <a:t>resource</a:t>
            </a:r>
            <a:r>
              <a:rPr lang="en-US" sz="2000" dirty="0">
                <a:solidFill>
                  <a:schemeClr val="accent5">
                    <a:lumMod val="20000"/>
                    <a:lumOff val="80000"/>
                  </a:schemeClr>
                </a:solidFill>
              </a:rPr>
              <a:t> </a:t>
            </a:r>
            <a:r>
              <a:rPr lang="en-US" sz="2000" dirty="0" smtClean="0">
                <a:solidFill>
                  <a:schemeClr val="accent5">
                    <a:lumMod val="20000"/>
                    <a:lumOff val="80000"/>
                  </a:schemeClr>
                </a:solidFill>
              </a:rPr>
              <a:t>requirements.</a:t>
            </a:r>
            <a:endParaRPr lang="en-US" sz="2000" dirty="0">
              <a:solidFill>
                <a:schemeClr val="accent5">
                  <a:lumMod val="20000"/>
                  <a:lumOff val="80000"/>
                </a:schemeClr>
              </a:solidFill>
            </a:endParaRPr>
          </a:p>
          <a:p>
            <a:pPr marL="285750" indent="-285750" algn="l" rtl="0">
              <a:buFont typeface="Arial" panose="020B0604020202020204" pitchFamily="34" charset="0"/>
              <a:buChar char="•"/>
            </a:pPr>
            <a:r>
              <a:rPr lang="en-US" sz="2000" dirty="0" smtClean="0">
                <a:solidFill>
                  <a:schemeClr val="accent5">
                    <a:lumMod val="20000"/>
                    <a:lumOff val="80000"/>
                  </a:schemeClr>
                </a:solidFill>
              </a:rPr>
              <a:t>Manage </a:t>
            </a:r>
            <a:r>
              <a:rPr lang="en-US" sz="2000" dirty="0">
                <a:solidFill>
                  <a:schemeClr val="accent5">
                    <a:lumMod val="20000"/>
                    <a:lumOff val="80000"/>
                  </a:schemeClr>
                </a:solidFill>
              </a:rPr>
              <a:t>project progress by adapting work as </a:t>
            </a:r>
            <a:r>
              <a:rPr lang="en-US" sz="2000" dirty="0" smtClean="0">
                <a:solidFill>
                  <a:schemeClr val="accent5">
                    <a:lumMod val="20000"/>
                    <a:lumOff val="80000"/>
                  </a:schemeClr>
                </a:solidFill>
              </a:rPr>
              <a:t>required.</a:t>
            </a:r>
            <a:endParaRPr lang="en-US" sz="2000" dirty="0">
              <a:solidFill>
                <a:schemeClr val="accent5">
                  <a:lumMod val="20000"/>
                  <a:lumOff val="80000"/>
                </a:schemeClr>
              </a:solidFill>
            </a:endParaRPr>
          </a:p>
          <a:p>
            <a:pPr marL="285750" indent="-285750" algn="l" rtl="0">
              <a:buFont typeface="Arial" panose="020B0604020202020204" pitchFamily="34" charset="0"/>
              <a:buChar char="•"/>
            </a:pPr>
            <a:r>
              <a:rPr lang="en-US" sz="2000" dirty="0" smtClean="0">
                <a:solidFill>
                  <a:schemeClr val="accent5">
                    <a:lumMod val="20000"/>
                    <a:lumOff val="80000"/>
                  </a:schemeClr>
                </a:solidFill>
              </a:rPr>
              <a:t>Manage </a:t>
            </a:r>
            <a:r>
              <a:rPr lang="en-US" sz="2000" dirty="0">
                <a:solidFill>
                  <a:schemeClr val="accent5">
                    <a:lumMod val="20000"/>
                    <a:lumOff val="80000"/>
                  </a:schemeClr>
                </a:solidFill>
              </a:rPr>
              <a:t>relationships with clients and shareholders</a:t>
            </a:r>
            <a:endParaRPr lang="ar-SA" sz="2000" dirty="0">
              <a:solidFill>
                <a:schemeClr val="accent5">
                  <a:lumMod val="20000"/>
                  <a:lumOff val="80000"/>
                </a:schemeClr>
              </a:solidFill>
            </a:endParaRPr>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6068" y="1556792"/>
            <a:ext cx="4392488" cy="34563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2120276"/>
      </p:ext>
    </p:extLst>
  </p:cSld>
  <p:clrMapOvr>
    <a:masterClrMapping/>
  </p:clrMapOvr>
  <mc:AlternateContent xmlns:mc="http://schemas.openxmlformats.org/markup-compatibility/2006" xmlns:p14="http://schemas.microsoft.com/office/powerpoint/2010/main">
    <mc:Choice Requires="p14">
      <p:transition spd="slow" p14:dur="2000" advTm="182192"/>
    </mc:Choice>
    <mc:Fallback xmlns="">
      <p:transition spd="slow" advTm="18219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433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661" y="1340768"/>
            <a:ext cx="7666037" cy="42148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123020300"/>
      </p:ext>
    </p:extLst>
  </p:cSld>
  <p:clrMapOvr>
    <a:masterClrMapping/>
  </p:clrMapOvr>
  <mc:AlternateContent xmlns:mc="http://schemas.openxmlformats.org/markup-compatibility/2006" xmlns:p14="http://schemas.microsoft.com/office/powerpoint/2010/main">
    <mc:Choice Requires="p14">
      <p:transition spd="slow" p14:dur="2000" advTm="31372"/>
    </mc:Choice>
    <mc:Fallback xmlns="">
      <p:transition spd="slow" advTm="3137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3"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95536" y="1628800"/>
            <a:ext cx="3456384" cy="3170099"/>
          </a:xfrm>
          <a:prstGeom prst="rect">
            <a:avLst/>
          </a:prstGeom>
        </p:spPr>
        <p:txBody>
          <a:bodyPr wrap="square">
            <a:spAutoFit/>
          </a:bodyPr>
          <a:lstStyle/>
          <a:p>
            <a:pPr algn="l" rtl="0"/>
            <a:r>
              <a:rPr lang="en-US" sz="2000" dirty="0" smtClean="0">
                <a:solidFill>
                  <a:schemeClr val="accent5">
                    <a:lumMod val="20000"/>
                    <a:lumOff val="80000"/>
                  </a:schemeClr>
                </a:solidFill>
              </a:rPr>
              <a:t>The </a:t>
            </a:r>
            <a:r>
              <a:rPr lang="en-US" sz="2000" dirty="0">
                <a:solidFill>
                  <a:schemeClr val="accent5">
                    <a:lumMod val="20000"/>
                    <a:lumOff val="80000"/>
                  </a:schemeClr>
                </a:solidFill>
              </a:rPr>
              <a:t>feasibility study is an integrated set of specialized studies that are carried out to determine the validity of the investment in all its aspects, so some search for how to prepare a feasibility study, to predict knowledge of the possibilities and failure of the project.</a:t>
            </a:r>
            <a:endParaRPr lang="ar-SA" sz="2000" dirty="0">
              <a:solidFill>
                <a:schemeClr val="accent5">
                  <a:lumMod val="20000"/>
                  <a:lumOff val="80000"/>
                </a:schemeClr>
              </a:solidFill>
            </a:endParaRPr>
          </a:p>
        </p:txBody>
      </p:sp>
      <p:pic>
        <p:nvPicPr>
          <p:cNvPr id="13313"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772816"/>
            <a:ext cx="4054096" cy="355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339752" y="980727"/>
            <a:ext cx="3803734" cy="461665"/>
          </a:xfrm>
          <a:prstGeom prst="rect">
            <a:avLst/>
          </a:prstGeom>
        </p:spPr>
        <p:txBody>
          <a:bodyPr wrap="none">
            <a:spAutoFit/>
          </a:bodyPr>
          <a:lstStyle/>
          <a:p>
            <a:r>
              <a:rPr lang="en-US" sz="2400" b="1" dirty="0" smtClean="0">
                <a:solidFill>
                  <a:srgbClr val="00B0F0"/>
                </a:solidFill>
              </a:rPr>
              <a:t>What is the feasibility study </a:t>
            </a:r>
            <a:endParaRPr lang="ar-SA" sz="2400" b="1" dirty="0">
              <a:solidFill>
                <a:srgbClr val="00B0F0"/>
              </a:solidFill>
            </a:endParaRPr>
          </a:p>
        </p:txBody>
      </p:sp>
    </p:spTree>
    <p:extLst>
      <p:ext uri="{BB962C8B-B14F-4D97-AF65-F5344CB8AC3E}">
        <p14:creationId xmlns:p14="http://schemas.microsoft.com/office/powerpoint/2010/main" val="2030286421"/>
      </p:ext>
    </p:extLst>
  </p:cSld>
  <p:clrMapOvr>
    <a:masterClrMapping/>
  </p:clrMapOvr>
  <mc:AlternateContent xmlns:mc="http://schemas.openxmlformats.org/markup-compatibility/2006" xmlns:p14="http://schemas.microsoft.com/office/powerpoint/2010/main">
    <mc:Choice Requires="p14">
      <p:transition spd="slow" p14:dur="2000" advTm="136212"/>
    </mc:Choice>
    <mc:Fallback xmlns="">
      <p:transition spd="slow" advTm="13621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7" name="مستطيل 6"/>
          <p:cNvSpPr/>
          <p:nvPr/>
        </p:nvSpPr>
        <p:spPr>
          <a:xfrm>
            <a:off x="611560" y="1475746"/>
            <a:ext cx="4104456" cy="3785652"/>
          </a:xfrm>
          <a:prstGeom prst="rect">
            <a:avLst/>
          </a:prstGeom>
        </p:spPr>
        <p:txBody>
          <a:bodyPr wrap="square">
            <a:spAutoFit/>
          </a:bodyPr>
          <a:lstStyle/>
          <a:p>
            <a:pPr algn="l" rtl="0"/>
            <a:r>
              <a:rPr lang="en-US" sz="2000" b="1" dirty="0">
                <a:solidFill>
                  <a:srgbClr val="FF0000"/>
                </a:solidFill>
              </a:rPr>
              <a:t>Contents of a Feasibility </a:t>
            </a:r>
            <a:r>
              <a:rPr lang="en-US" sz="2000" b="1" dirty="0" smtClean="0">
                <a:solidFill>
                  <a:srgbClr val="FF0000"/>
                </a:solidFill>
              </a:rPr>
              <a:t>Study:</a:t>
            </a:r>
            <a:endParaRPr lang="en-US" sz="2000" b="1" dirty="0">
              <a:solidFill>
                <a:srgbClr val="FF0000"/>
              </a:solidFill>
            </a:endParaRPr>
          </a:p>
          <a:p>
            <a:pPr algn="l" rtl="0"/>
            <a:r>
              <a:rPr lang="en-US" sz="2000" dirty="0">
                <a:solidFill>
                  <a:schemeClr val="accent5">
                    <a:lumMod val="20000"/>
                    <a:lumOff val="80000"/>
                  </a:schemeClr>
                </a:solidFill>
              </a:rPr>
              <a:t>The most-common feasibility study should include the following sections:</a:t>
            </a:r>
          </a:p>
          <a:p>
            <a:pPr marL="342900" indent="-342900" algn="l" rtl="0">
              <a:buFont typeface="Arial" panose="020B0604020202020204" pitchFamily="34" charset="0"/>
              <a:buChar char="•"/>
            </a:pPr>
            <a:r>
              <a:rPr lang="en-US" sz="2000" dirty="0">
                <a:solidFill>
                  <a:schemeClr val="accent5">
                    <a:lumMod val="20000"/>
                    <a:lumOff val="80000"/>
                  </a:schemeClr>
                </a:solidFill>
              </a:rPr>
              <a:t>An Executive </a:t>
            </a:r>
            <a:r>
              <a:rPr lang="en-US" sz="2000" dirty="0" smtClean="0">
                <a:solidFill>
                  <a:schemeClr val="accent5">
                    <a:lumMod val="20000"/>
                    <a:lumOff val="80000"/>
                  </a:schemeClr>
                </a:solidFill>
              </a:rPr>
              <a:t>Summary.</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Description of Product or </a:t>
            </a:r>
            <a:r>
              <a:rPr lang="en-US" sz="2000" dirty="0" smtClean="0">
                <a:solidFill>
                  <a:schemeClr val="accent5">
                    <a:lumMod val="20000"/>
                    <a:lumOff val="80000"/>
                  </a:schemeClr>
                </a:solidFill>
              </a:rPr>
              <a:t>Service.</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Technology </a:t>
            </a:r>
            <a:r>
              <a:rPr lang="en-US" sz="2000" dirty="0" smtClean="0">
                <a:solidFill>
                  <a:schemeClr val="accent5">
                    <a:lumMod val="20000"/>
                    <a:lumOff val="80000"/>
                  </a:schemeClr>
                </a:solidFill>
              </a:rPr>
              <a:t>Considerations.</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Product or Service </a:t>
            </a:r>
            <a:r>
              <a:rPr lang="en-US" sz="2000" dirty="0" smtClean="0">
                <a:solidFill>
                  <a:schemeClr val="accent5">
                    <a:lumMod val="20000"/>
                    <a:lumOff val="80000"/>
                  </a:schemeClr>
                </a:solidFill>
              </a:rPr>
              <a:t>Marketplace.</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Identification of Specific </a:t>
            </a:r>
            <a:r>
              <a:rPr lang="en-US" sz="2000" dirty="0" smtClean="0">
                <a:solidFill>
                  <a:schemeClr val="accent5">
                    <a:lumMod val="20000"/>
                    <a:lumOff val="80000"/>
                  </a:schemeClr>
                </a:solidFill>
              </a:rPr>
              <a:t>Market.</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Marketing </a:t>
            </a:r>
            <a:r>
              <a:rPr lang="en-US" sz="2000" dirty="0" smtClean="0">
                <a:solidFill>
                  <a:schemeClr val="accent5">
                    <a:lumMod val="20000"/>
                    <a:lumOff val="80000"/>
                  </a:schemeClr>
                </a:solidFill>
              </a:rPr>
              <a:t>Strategy.</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Organization </a:t>
            </a:r>
            <a:r>
              <a:rPr lang="en-US" sz="2000" dirty="0" smtClean="0">
                <a:solidFill>
                  <a:schemeClr val="accent5">
                    <a:lumMod val="20000"/>
                    <a:lumOff val="80000"/>
                  </a:schemeClr>
                </a:solidFill>
              </a:rPr>
              <a:t>Structure.</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smtClean="0">
                <a:solidFill>
                  <a:schemeClr val="accent5">
                    <a:lumMod val="20000"/>
                    <a:lumOff val="80000"/>
                  </a:schemeClr>
                </a:solidFill>
              </a:rPr>
              <a:t>Schedule.</a:t>
            </a:r>
            <a:endParaRPr lang="en-US" sz="2000" dirty="0">
              <a:solidFill>
                <a:schemeClr val="accent5">
                  <a:lumMod val="20000"/>
                  <a:lumOff val="80000"/>
                </a:schemeClr>
              </a:solidFill>
            </a:endParaRPr>
          </a:p>
          <a:p>
            <a:pPr marL="342900" indent="-342900" algn="l" rtl="0">
              <a:buFont typeface="Arial" panose="020B0604020202020204" pitchFamily="34" charset="0"/>
              <a:buChar char="•"/>
            </a:pPr>
            <a:r>
              <a:rPr lang="en-US" sz="2000" dirty="0">
                <a:solidFill>
                  <a:schemeClr val="accent5">
                    <a:lumMod val="20000"/>
                    <a:lumOff val="80000"/>
                  </a:schemeClr>
                </a:solidFill>
              </a:rPr>
              <a:t>Financial </a:t>
            </a:r>
            <a:r>
              <a:rPr lang="en-US" sz="2000" dirty="0" smtClean="0">
                <a:solidFill>
                  <a:schemeClr val="accent5">
                    <a:lumMod val="20000"/>
                    <a:lumOff val="80000"/>
                  </a:schemeClr>
                </a:solidFill>
              </a:rPr>
              <a:t>Projections.</a:t>
            </a:r>
            <a:endParaRPr lang="en-US" sz="2000" dirty="0">
              <a:solidFill>
                <a:schemeClr val="accent5">
                  <a:lumMod val="20000"/>
                  <a:lumOff val="80000"/>
                </a:schemeClr>
              </a:solidFill>
            </a:endParaRPr>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475746"/>
            <a:ext cx="4171841" cy="3735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0591261"/>
      </p:ext>
    </p:extLst>
  </p:cSld>
  <p:clrMapOvr>
    <a:masterClrMapping/>
  </p:clrMapOvr>
  <mc:AlternateContent xmlns:mc="http://schemas.openxmlformats.org/markup-compatibility/2006" xmlns:p14="http://schemas.microsoft.com/office/powerpoint/2010/main">
    <mc:Choice Requires="p14">
      <p:transition spd="slow" p14:dur="2000" advTm="229174"/>
    </mc:Choice>
    <mc:Fallback xmlns="">
      <p:transition spd="slow" advTm="2291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11"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2"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7" name="مستطيل 6"/>
          <p:cNvSpPr/>
          <p:nvPr/>
        </p:nvSpPr>
        <p:spPr>
          <a:xfrm>
            <a:off x="756835" y="1196752"/>
            <a:ext cx="7535667" cy="954107"/>
          </a:xfrm>
          <a:prstGeom prst="rect">
            <a:avLst/>
          </a:prstGeom>
        </p:spPr>
        <p:txBody>
          <a:bodyPr wrap="square">
            <a:spAutoFit/>
          </a:bodyPr>
          <a:lstStyle/>
          <a:p>
            <a:pPr algn="ctr" rtl="0"/>
            <a:r>
              <a:rPr lang="en-US" sz="2000" b="1" dirty="0">
                <a:solidFill>
                  <a:srgbClr val="C00000"/>
                </a:solidFill>
              </a:rPr>
              <a:t>Feasibility Study vs. Business </a:t>
            </a:r>
            <a:r>
              <a:rPr lang="en-US" sz="2000" b="1" dirty="0" smtClean="0">
                <a:solidFill>
                  <a:srgbClr val="C00000"/>
                </a:solidFill>
              </a:rPr>
              <a:t>Plan</a:t>
            </a:r>
          </a:p>
          <a:p>
            <a:pPr algn="l" rtl="0"/>
            <a:r>
              <a:rPr lang="en-US" dirty="0">
                <a:solidFill>
                  <a:schemeClr val="accent3">
                    <a:lumMod val="20000"/>
                    <a:lumOff val="80000"/>
                  </a:schemeClr>
                </a:solidFill>
              </a:rPr>
              <a:t>The separate roles of the feasibility study and the business plan are frequently misunderstood. </a:t>
            </a:r>
          </a:p>
        </p:txBody>
      </p:sp>
      <p:graphicFrame>
        <p:nvGraphicFramePr>
          <p:cNvPr id="8" name="جدول 7"/>
          <p:cNvGraphicFramePr>
            <a:graphicFrameLocks noGrp="1"/>
          </p:cNvGraphicFramePr>
          <p:nvPr>
            <p:extLst>
              <p:ext uri="{D42A27DB-BD31-4B8C-83A1-F6EECF244321}">
                <p14:modId xmlns:p14="http://schemas.microsoft.com/office/powerpoint/2010/main" val="1198793851"/>
              </p:ext>
            </p:extLst>
          </p:nvPr>
        </p:nvGraphicFramePr>
        <p:xfrm>
          <a:off x="600232" y="2276872"/>
          <a:ext cx="7848872" cy="3407896"/>
        </p:xfrm>
        <a:graphic>
          <a:graphicData uri="http://schemas.openxmlformats.org/drawingml/2006/table">
            <a:tbl>
              <a:tblPr rtl="1" firstRow="1" bandRow="1">
                <a:tableStyleId>{5C22544A-7EE6-4342-B048-85BDC9FD1C3A}</a:tableStyleId>
              </a:tblPr>
              <a:tblGrid>
                <a:gridCol w="3924436"/>
                <a:gridCol w="3924436"/>
              </a:tblGrid>
              <a:tr h="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Business Plan</a:t>
                      </a:r>
                    </a:p>
                  </a:txBody>
                  <a:tcPr/>
                </a:tc>
                <a:tc>
                  <a:txBody>
                    <a:bodyPr/>
                    <a:lstStyle/>
                    <a:p>
                      <a:pPr algn="ctr" rtl="0"/>
                      <a:r>
                        <a:rPr lang="en-US" dirty="0" smtClean="0"/>
                        <a:t>Feasibility Study </a:t>
                      </a:r>
                      <a:endParaRPr lang="ar-SA" dirty="0"/>
                    </a:p>
                  </a:txBody>
                  <a:tcPr/>
                </a:tc>
              </a:tr>
              <a:tr h="1213336">
                <a:tc>
                  <a:txBody>
                    <a:bodyPr/>
                    <a:lstStyle/>
                    <a:p>
                      <a:pPr algn="l" rtl="0"/>
                      <a:r>
                        <a:rPr lang="en-US" sz="1800" b="0" i="0" kern="1200" dirty="0" smtClean="0">
                          <a:solidFill>
                            <a:schemeClr val="dk1"/>
                          </a:solidFill>
                          <a:effectLst/>
                          <a:latin typeface="+mn-lt"/>
                          <a:ea typeface="+mn-ea"/>
                          <a:cs typeface="+mn-cs"/>
                        </a:rPr>
                        <a:t>The business plan provides a planning function. The business plan outlines the actions needed to take the proposal from "idea" to "reality."</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provides an investigating function.</a:t>
                      </a:r>
                      <a:r>
                        <a:rPr lang="en-US" sz="1800" b="0" i="0" kern="1200" baseline="0" dirty="0" smtClean="0">
                          <a:solidFill>
                            <a:schemeClr val="dk1"/>
                          </a:solidFill>
                          <a:effectLst/>
                          <a:latin typeface="+mn-lt"/>
                          <a:ea typeface="+mn-ea"/>
                          <a:cs typeface="+mn-cs"/>
                        </a:rPr>
                        <a:t> </a:t>
                      </a:r>
                      <a:r>
                        <a:rPr lang="en-US" sz="1800" b="0" i="0" kern="1200" dirty="0" smtClean="0">
                          <a:solidFill>
                            <a:schemeClr val="dk1"/>
                          </a:solidFill>
                          <a:effectLst/>
                          <a:latin typeface="+mn-lt"/>
                          <a:ea typeface="+mn-ea"/>
                          <a:cs typeface="+mn-cs"/>
                        </a:rPr>
                        <a:t>It addresses the question of "Is this a viable business venture?"</a:t>
                      </a:r>
                      <a:endParaRPr lang="ar-SA" dirty="0"/>
                    </a:p>
                  </a:txBody>
                  <a:tcPr/>
                </a:tc>
              </a:tr>
              <a:tr h="370840">
                <a:tc>
                  <a:txBody>
                    <a:bodyPr/>
                    <a:lstStyle/>
                    <a:p>
                      <a:pPr algn="l" rtl="0"/>
                      <a:r>
                        <a:rPr lang="en-US" sz="1800" b="0" i="0" kern="1200" dirty="0" smtClean="0">
                          <a:solidFill>
                            <a:schemeClr val="dk1"/>
                          </a:solidFill>
                          <a:effectLst/>
                          <a:latin typeface="+mn-lt"/>
                          <a:ea typeface="+mn-ea"/>
                          <a:cs typeface="+mn-cs"/>
                        </a:rPr>
                        <a:t>The business plan deals with only one alternative or scenario. </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outlines and analyzes several alternatives or methods of achieving business success.</a:t>
                      </a:r>
                      <a:endParaRPr lang="ar-SA" dirty="0"/>
                    </a:p>
                  </a:txBody>
                  <a:tcPr/>
                </a:tc>
              </a:tr>
              <a:tr h="370840">
                <a:tc>
                  <a:txBody>
                    <a:bodyPr/>
                    <a:lstStyle/>
                    <a:p>
                      <a:pPr algn="l" rtl="0"/>
                      <a:r>
                        <a:rPr lang="en-US" sz="1800" b="0" i="0" kern="1200" dirty="0" smtClean="0">
                          <a:solidFill>
                            <a:schemeClr val="dk1"/>
                          </a:solidFill>
                          <a:effectLst/>
                          <a:latin typeface="+mn-lt"/>
                          <a:ea typeface="+mn-ea"/>
                          <a:cs typeface="+mn-cs"/>
                        </a:rPr>
                        <a:t>A business plan is prepared only after the business venture has been deemed to be feasible. </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is conducted before the business plan.</a:t>
                      </a:r>
                      <a:endParaRPr lang="ar-SA" dirty="0"/>
                    </a:p>
                  </a:txBody>
                  <a:tcPr/>
                </a:tc>
              </a:tr>
            </a:tbl>
          </a:graphicData>
        </a:graphic>
      </p:graphicFrame>
    </p:spTree>
    <p:extLst>
      <p:ext uri="{BB962C8B-B14F-4D97-AF65-F5344CB8AC3E}">
        <p14:creationId xmlns:p14="http://schemas.microsoft.com/office/powerpoint/2010/main" val="379494805"/>
      </p:ext>
    </p:extLst>
  </p:cSld>
  <p:clrMapOvr>
    <a:masterClrMapping/>
  </p:clrMapOvr>
  <mc:AlternateContent xmlns:mc="http://schemas.openxmlformats.org/markup-compatibility/2006" xmlns:p14="http://schemas.microsoft.com/office/powerpoint/2010/main">
    <mc:Choice Requires="p14">
      <p:transition spd="slow" p14:dur="2000" advTm="305740"/>
    </mc:Choice>
    <mc:Fallback xmlns="">
      <p:transition spd="slow" advTm="3057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2289"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7" y="1062038"/>
            <a:ext cx="7391650" cy="48152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8965228"/>
      </p:ext>
    </p:extLst>
  </p:cSld>
  <p:clrMapOvr>
    <a:masterClrMapping/>
  </p:clrMapOvr>
  <mc:AlternateContent xmlns:mc="http://schemas.openxmlformats.org/markup-compatibility/2006" xmlns:p14="http://schemas.microsoft.com/office/powerpoint/2010/main">
    <mc:Choice Requires="p14">
      <p:transition spd="slow" p14:dur="2000" advTm="301709"/>
    </mc:Choice>
    <mc:Fallback xmlns="">
      <p:transition spd="slow" advTm="30170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904" y="1196752"/>
            <a:ext cx="7487512" cy="46085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74325685"/>
      </p:ext>
    </p:extLst>
  </p:cSld>
  <p:clrMapOvr>
    <a:masterClrMapping/>
  </p:clrMapOvr>
  <mc:AlternateContent xmlns:mc="http://schemas.openxmlformats.org/markup-compatibility/2006" xmlns:p14="http://schemas.microsoft.com/office/powerpoint/2010/main">
    <mc:Choice Requires="p14">
      <p:transition spd="slow" p14:dur="2000" advTm="29692"/>
    </mc:Choice>
    <mc:Fallback xmlns="">
      <p:transition spd="slow" advTm="29692"/>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425</Words>
  <Application>Microsoft Office PowerPoint</Application>
  <PresentationFormat>عرض على الشاشة (3:4)‏</PresentationFormat>
  <Paragraphs>71</Paragraphs>
  <Slides>17</Slides>
  <Notes>1</Notes>
  <HiddenSlides>0</HiddenSlides>
  <MMClips>0</MMClips>
  <ScaleCrop>false</ScaleCrop>
  <HeadingPairs>
    <vt:vector size="4" baseType="variant">
      <vt:variant>
        <vt:lpstr>نسق</vt:lpstr>
      </vt:variant>
      <vt:variant>
        <vt:i4>1</vt:i4>
      </vt:variant>
      <vt:variant>
        <vt:lpstr>عناوين الشرائح</vt:lpstr>
      </vt:variant>
      <vt:variant>
        <vt:i4>17</vt:i4>
      </vt:variant>
    </vt:vector>
  </HeadingPairs>
  <TitlesOfParts>
    <vt:vector size="18"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2023-09-20T00:37:02Z</dcterms:created>
  <dcterms:modified xsi:type="dcterms:W3CDTF">2023-09-20T00:39:25Z</dcterms:modified>
</cp:coreProperties>
</file>