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1.xml" ContentType="application/vnd.openxmlformats-officedocument.presentationml.tags+xml"/>
  <Override PartName="/ppt/tags/tag22.xml" ContentType="application/vnd.openxmlformats-officedocument.presentationml.tags+xml"/>
  <Override PartName="/ppt/tags/tag17.xml" ContentType="application/vnd.openxmlformats-officedocument.presentationml.tags+xml"/>
  <Override PartName="/ppt/tags/tag23.xml" ContentType="application/vnd.openxmlformats-officedocument.presentationml.tags+xml"/>
  <Override PartName="/ppt/tags/tag10.xml" ContentType="application/vnd.openxmlformats-officedocument.presentationml.tags+xml"/>
  <Override PartName="/ppt/tags/tag14.xml" ContentType="application/vnd.openxmlformats-officedocument.presentationml.tags+xml"/>
  <Override PartName="/ppt/tags/tag1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4.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19.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20.xml" ContentType="application/vnd.openxmlformats-officedocument.presentationml.tags+xml"/>
  <Override PartName="/ppt/tags/tag12.xml" ContentType="application/vnd.openxmlformats-officedocument.presentationml.tags+xml"/>
  <Override PartName="/ppt/tags/tag21.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41" r:id="rId8"/>
    <p:sldId id="557" r:id="rId9"/>
    <p:sldId id="613" r:id="rId10"/>
    <p:sldId id="559" r:id="rId11"/>
    <p:sldId id="635" r:id="rId12"/>
    <p:sldId id="271" r:id="rId13"/>
    <p:sldId id="554" r:id="rId14"/>
    <p:sldId id="602" r:id="rId15"/>
    <p:sldId id="586" r:id="rId16"/>
    <p:sldId id="587" r:id="rId17"/>
    <p:sldId id="624" r:id="rId18"/>
    <p:sldId id="588" r:id="rId19"/>
    <p:sldId id="507" r:id="rId20"/>
    <p:sldId id="509" r:id="rId21"/>
    <p:sldId id="508" r:id="rId22"/>
    <p:sldId id="590" r:id="rId23"/>
    <p:sldId id="622" r:id="rId24"/>
    <p:sldId id="636" r:id="rId25"/>
    <p:sldId id="568" r:id="rId26"/>
    <p:sldId id="569" r:id="rId27"/>
    <p:sldId id="614" r:id="rId28"/>
    <p:sldId id="615"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41"/>
            <p14:sldId id="557"/>
            <p14:sldId id="613"/>
            <p14:sldId id="559"/>
            <p14:sldId id="635"/>
            <p14:sldId id="271"/>
            <p14:sldId id="554"/>
            <p14:sldId id="602"/>
            <p14:sldId id="586"/>
            <p14:sldId id="587"/>
            <p14:sldId id="624"/>
            <p14:sldId id="588"/>
            <p14:sldId id="507"/>
            <p14:sldId id="509"/>
            <p14:sldId id="508"/>
            <p14:sldId id="590"/>
            <p14:sldId id="622"/>
            <p14:sldId id="636"/>
            <p14:sldId id="568"/>
            <p14:sldId id="569"/>
            <p14:sldId id="614"/>
            <p14:sldId id="615"/>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AA8890-6B6A-43A6-8254-05AD50FF8D01}" type="doc">
      <dgm:prSet loTypeId="urn:microsoft.com/office/officeart/2005/8/layout/chevron2" loCatId="process" qsTypeId="urn:microsoft.com/office/officeart/2005/8/quickstyle/simple1" qsCatId="simple" csTypeId="urn:microsoft.com/office/officeart/2005/8/colors/colorful1" csCatId="colorful" phldr="1"/>
      <dgm:spPr/>
      <dgm:t>
        <a:bodyPr/>
        <a:lstStyle/>
        <a:p>
          <a:endParaRPr lang="en-US"/>
        </a:p>
      </dgm:t>
    </dgm:pt>
    <dgm:pt modelId="{57C50619-07E5-4FED-B725-A839AF513A12}">
      <dgm:prSet phldrT="[Text]"/>
      <dgm:spPr/>
      <dgm:t>
        <a:bodyPr/>
        <a:lstStyle/>
        <a:p>
          <a:r>
            <a:rPr lang="ar-SY" dirty="0"/>
            <a:t>1</a:t>
          </a:r>
          <a:endParaRPr lang="en-US" dirty="0"/>
        </a:p>
      </dgm:t>
    </dgm:pt>
    <dgm:pt modelId="{2DD7F95B-A0A7-4D77-A0BD-137B7A1672DA}" type="parTrans" cxnId="{3205CE28-D155-491A-BCCF-86650BFCD319}">
      <dgm:prSet/>
      <dgm:spPr/>
      <dgm:t>
        <a:bodyPr/>
        <a:lstStyle/>
        <a:p>
          <a:endParaRPr lang="en-US"/>
        </a:p>
      </dgm:t>
    </dgm:pt>
    <dgm:pt modelId="{FE987698-C78A-400A-9D82-105425AE7EE3}" type="sibTrans" cxnId="{3205CE28-D155-491A-BCCF-86650BFCD319}">
      <dgm:prSet/>
      <dgm:spPr/>
      <dgm:t>
        <a:bodyPr/>
        <a:lstStyle/>
        <a:p>
          <a:endParaRPr lang="en-US"/>
        </a:p>
      </dgm:t>
    </dgm:pt>
    <dgm:pt modelId="{8BB11A4E-92E4-4B82-9273-E5DC23BACD2F}">
      <dgm:prSet phldrT="[Text]" custT="1"/>
      <dgm:spPr/>
      <dgm:t>
        <a:bodyPr/>
        <a:lstStyle/>
        <a:p>
          <a:pPr algn="r" rtl="1">
            <a:buNone/>
          </a:pPr>
          <a:r>
            <a:rPr lang="ar-SA" sz="3000" b="0" dirty="0"/>
            <a:t>التحليل المبدئي للسوق والجمهور المستهدف</a:t>
          </a:r>
          <a:endParaRPr lang="en-US" sz="3000" b="0" dirty="0"/>
        </a:p>
      </dgm:t>
    </dgm:pt>
    <dgm:pt modelId="{B0A4020A-FE3F-4A36-8A56-4B13B517B37E}" type="parTrans" cxnId="{C0FD1811-72FB-46C8-BB00-125FC273738F}">
      <dgm:prSet/>
      <dgm:spPr/>
      <dgm:t>
        <a:bodyPr/>
        <a:lstStyle/>
        <a:p>
          <a:endParaRPr lang="en-US"/>
        </a:p>
      </dgm:t>
    </dgm:pt>
    <dgm:pt modelId="{E07C3D53-03DB-4C68-8DF5-504463137B7A}" type="sibTrans" cxnId="{C0FD1811-72FB-46C8-BB00-125FC273738F}">
      <dgm:prSet/>
      <dgm:spPr/>
      <dgm:t>
        <a:bodyPr/>
        <a:lstStyle/>
        <a:p>
          <a:endParaRPr lang="en-US"/>
        </a:p>
      </dgm:t>
    </dgm:pt>
    <dgm:pt modelId="{E21A07DE-C695-4E3E-8523-4D88D7C8E6F7}">
      <dgm:prSet phldrT="[Text]"/>
      <dgm:spPr/>
      <dgm:t>
        <a:bodyPr/>
        <a:lstStyle/>
        <a:p>
          <a:r>
            <a:rPr lang="ar-SY" dirty="0"/>
            <a:t>2</a:t>
          </a:r>
          <a:endParaRPr lang="en-US" dirty="0"/>
        </a:p>
      </dgm:t>
    </dgm:pt>
    <dgm:pt modelId="{CD46937B-F9BE-45CD-A921-11AD4E8C5356}" type="parTrans" cxnId="{40FC08E7-AAFC-4E57-B9DB-5233CC72C6EE}">
      <dgm:prSet/>
      <dgm:spPr/>
      <dgm:t>
        <a:bodyPr/>
        <a:lstStyle/>
        <a:p>
          <a:endParaRPr lang="en-US"/>
        </a:p>
      </dgm:t>
    </dgm:pt>
    <dgm:pt modelId="{2FE5C0A0-AA93-4087-BF03-4ECCB1B46F2A}" type="sibTrans" cxnId="{40FC08E7-AAFC-4E57-B9DB-5233CC72C6EE}">
      <dgm:prSet/>
      <dgm:spPr/>
      <dgm:t>
        <a:bodyPr/>
        <a:lstStyle/>
        <a:p>
          <a:endParaRPr lang="en-US"/>
        </a:p>
      </dgm:t>
    </dgm:pt>
    <dgm:pt modelId="{35A4D3F1-F777-43ED-9322-C033E274027B}">
      <dgm:prSet phldrT="[Text]"/>
      <dgm:spPr/>
      <dgm:t>
        <a:bodyPr/>
        <a:lstStyle/>
        <a:p>
          <a:r>
            <a:rPr lang="ar-SY" dirty="0"/>
            <a:t>3</a:t>
          </a:r>
          <a:endParaRPr lang="en-US" dirty="0"/>
        </a:p>
      </dgm:t>
    </dgm:pt>
    <dgm:pt modelId="{E94F7844-91A8-4986-B8DA-D9767C0AFB29}" type="parTrans" cxnId="{EFE4418E-B239-4089-9C7C-3CCC12468F29}">
      <dgm:prSet/>
      <dgm:spPr/>
      <dgm:t>
        <a:bodyPr/>
        <a:lstStyle/>
        <a:p>
          <a:endParaRPr lang="en-US"/>
        </a:p>
      </dgm:t>
    </dgm:pt>
    <dgm:pt modelId="{3F275E92-2A65-4EE4-A756-3FBD0089CF9A}" type="sibTrans" cxnId="{EFE4418E-B239-4089-9C7C-3CCC12468F29}">
      <dgm:prSet/>
      <dgm:spPr/>
      <dgm:t>
        <a:bodyPr/>
        <a:lstStyle/>
        <a:p>
          <a:endParaRPr lang="en-US"/>
        </a:p>
      </dgm:t>
    </dgm:pt>
    <dgm:pt modelId="{DA85D520-6FE7-4770-A7AA-408658374E12}">
      <dgm:prSet phldrT="[Text]"/>
      <dgm:spPr/>
      <dgm:t>
        <a:bodyPr/>
        <a:lstStyle/>
        <a:p>
          <a:r>
            <a:rPr lang="ar-SY" dirty="0"/>
            <a:t>4</a:t>
          </a:r>
          <a:endParaRPr lang="en-US" dirty="0"/>
        </a:p>
      </dgm:t>
    </dgm:pt>
    <dgm:pt modelId="{69093256-CE53-4898-9525-D62C9D1D8123}" type="parTrans" cxnId="{55DFE0D7-8DFC-42DC-B3E5-E2AFDAE3767C}">
      <dgm:prSet/>
      <dgm:spPr/>
      <dgm:t>
        <a:bodyPr/>
        <a:lstStyle/>
        <a:p>
          <a:endParaRPr lang="en-US"/>
        </a:p>
      </dgm:t>
    </dgm:pt>
    <dgm:pt modelId="{810BA0D8-B812-40C4-9AD2-CBD3D55EA35A}" type="sibTrans" cxnId="{55DFE0D7-8DFC-42DC-B3E5-E2AFDAE3767C}">
      <dgm:prSet/>
      <dgm:spPr/>
      <dgm:t>
        <a:bodyPr/>
        <a:lstStyle/>
        <a:p>
          <a:endParaRPr lang="en-US"/>
        </a:p>
      </dgm:t>
    </dgm:pt>
    <dgm:pt modelId="{0EEA131A-D47A-42BE-A252-B7F5118FA395}">
      <dgm:prSet/>
      <dgm:spPr/>
      <dgm:t>
        <a:bodyPr/>
        <a:lstStyle/>
        <a:p>
          <a:r>
            <a:rPr lang="ar-SY" dirty="0"/>
            <a:t>5</a:t>
          </a:r>
          <a:endParaRPr lang="en-US" dirty="0"/>
        </a:p>
      </dgm:t>
    </dgm:pt>
    <dgm:pt modelId="{96C4AB2A-5F89-4C16-AE28-05D2F7F44C19}" type="parTrans" cxnId="{C22187BB-A284-4073-B833-E1937AA22CD0}">
      <dgm:prSet/>
      <dgm:spPr/>
      <dgm:t>
        <a:bodyPr/>
        <a:lstStyle/>
        <a:p>
          <a:endParaRPr lang="en-US"/>
        </a:p>
      </dgm:t>
    </dgm:pt>
    <dgm:pt modelId="{96744ADA-FB64-4403-A0D0-1AA30BD5421B}" type="sibTrans" cxnId="{C22187BB-A284-4073-B833-E1937AA22CD0}">
      <dgm:prSet/>
      <dgm:spPr/>
      <dgm:t>
        <a:bodyPr/>
        <a:lstStyle/>
        <a:p>
          <a:endParaRPr lang="en-US"/>
        </a:p>
      </dgm:t>
    </dgm:pt>
    <dgm:pt modelId="{8A604133-E033-453B-9F0C-25CFEDA1E8A4}">
      <dgm:prSet custT="1"/>
      <dgm:spPr/>
      <dgm:t>
        <a:bodyPr/>
        <a:lstStyle/>
        <a:p>
          <a:pPr algn="r">
            <a:buNone/>
          </a:pPr>
          <a:r>
            <a:rPr lang="ar-SY" sz="3000" dirty="0"/>
            <a:t>المراقبة والتقييم المستمر </a:t>
          </a:r>
          <a:endParaRPr lang="en-US" sz="3000" dirty="0"/>
        </a:p>
      </dgm:t>
    </dgm:pt>
    <dgm:pt modelId="{BA38111C-9CF5-42BA-8018-44455574D4DF}" type="parTrans" cxnId="{DE0646E4-4BF2-47DD-AD0F-AC54E93D7488}">
      <dgm:prSet/>
      <dgm:spPr/>
      <dgm:t>
        <a:bodyPr/>
        <a:lstStyle/>
        <a:p>
          <a:endParaRPr lang="en-US"/>
        </a:p>
      </dgm:t>
    </dgm:pt>
    <dgm:pt modelId="{43F25A42-DE27-479D-B7D0-1AAC4FBB9707}" type="sibTrans" cxnId="{DE0646E4-4BF2-47DD-AD0F-AC54E93D7488}">
      <dgm:prSet/>
      <dgm:spPr/>
      <dgm:t>
        <a:bodyPr/>
        <a:lstStyle/>
        <a:p>
          <a:endParaRPr lang="en-US"/>
        </a:p>
      </dgm:t>
    </dgm:pt>
    <dgm:pt modelId="{70D70670-68F1-4B50-8772-C71BD3CC74E6}">
      <dgm:prSet custT="1"/>
      <dgm:spPr/>
      <dgm:t>
        <a:bodyPr/>
        <a:lstStyle/>
        <a:p>
          <a:pPr algn="r">
            <a:buNone/>
          </a:pPr>
          <a:r>
            <a:rPr lang="ar-SY" sz="3000" dirty="0"/>
            <a:t>التخطيط الزمني والتنفيذي للحملة</a:t>
          </a:r>
          <a:endParaRPr lang="en-US" sz="3000" dirty="0"/>
        </a:p>
      </dgm:t>
    </dgm:pt>
    <dgm:pt modelId="{FACB12A8-777D-4D94-94C3-35DADD79B585}" type="parTrans" cxnId="{CF65FC8A-B291-4592-B530-7F515F1FBBF6}">
      <dgm:prSet/>
      <dgm:spPr/>
      <dgm:t>
        <a:bodyPr/>
        <a:lstStyle/>
        <a:p>
          <a:endParaRPr lang="en-US"/>
        </a:p>
      </dgm:t>
    </dgm:pt>
    <dgm:pt modelId="{A09E9DCA-EBAE-4D8B-9A64-01259892F464}" type="sibTrans" cxnId="{CF65FC8A-B291-4592-B530-7F515F1FBBF6}">
      <dgm:prSet/>
      <dgm:spPr/>
      <dgm:t>
        <a:bodyPr/>
        <a:lstStyle/>
        <a:p>
          <a:endParaRPr lang="en-US"/>
        </a:p>
      </dgm:t>
    </dgm:pt>
    <dgm:pt modelId="{7567CB28-B974-469C-84AF-1BA72F1B230F}">
      <dgm:prSet custT="1"/>
      <dgm:spPr/>
      <dgm:t>
        <a:bodyPr/>
        <a:lstStyle/>
        <a:p>
          <a:pPr algn="r">
            <a:buNone/>
          </a:pPr>
          <a:r>
            <a:rPr lang="ar-SA" sz="3000" b="0" dirty="0"/>
            <a:t>تحديد المزيج الاتصالي </a:t>
          </a:r>
          <a:endParaRPr lang="en-US" sz="3000" b="0" dirty="0"/>
        </a:p>
      </dgm:t>
    </dgm:pt>
    <dgm:pt modelId="{512F4253-347F-412F-A853-EAEE61E1CD68}" type="parTrans" cxnId="{20BC94C1-2382-4631-8FA6-2EDC8A57762C}">
      <dgm:prSet/>
      <dgm:spPr/>
      <dgm:t>
        <a:bodyPr/>
        <a:lstStyle/>
        <a:p>
          <a:endParaRPr lang="en-US"/>
        </a:p>
      </dgm:t>
    </dgm:pt>
    <dgm:pt modelId="{B332E9C1-5C2B-4E6D-A205-88E33AAB1975}" type="sibTrans" cxnId="{20BC94C1-2382-4631-8FA6-2EDC8A57762C}">
      <dgm:prSet/>
      <dgm:spPr/>
      <dgm:t>
        <a:bodyPr/>
        <a:lstStyle/>
        <a:p>
          <a:endParaRPr lang="en-US"/>
        </a:p>
      </dgm:t>
    </dgm:pt>
    <dgm:pt modelId="{521D007C-3ECA-4EFF-9D78-660F0BFE3CF8}">
      <dgm:prSet custT="1"/>
      <dgm:spPr/>
      <dgm:t>
        <a:bodyPr/>
        <a:lstStyle/>
        <a:p>
          <a:pPr algn="r">
            <a:buNone/>
          </a:pPr>
          <a:r>
            <a:rPr lang="ar-SA" sz="3000" b="0" dirty="0"/>
            <a:t>تحديد هوية العلامة ورسالتها المحورية</a:t>
          </a:r>
          <a:endParaRPr lang="en-US" sz="3000" b="0" dirty="0"/>
        </a:p>
      </dgm:t>
    </dgm:pt>
    <dgm:pt modelId="{A1960CF8-8A23-4AD3-B493-2CA7988BFD53}" type="parTrans" cxnId="{A708711F-9FFB-4FBF-A16E-07EF582599E1}">
      <dgm:prSet/>
      <dgm:spPr/>
      <dgm:t>
        <a:bodyPr/>
        <a:lstStyle/>
        <a:p>
          <a:endParaRPr lang="en-US"/>
        </a:p>
      </dgm:t>
    </dgm:pt>
    <dgm:pt modelId="{16577C37-E91D-4EF6-BC3F-2C8EC9FED3C7}" type="sibTrans" cxnId="{A708711F-9FFB-4FBF-A16E-07EF582599E1}">
      <dgm:prSet/>
      <dgm:spPr/>
      <dgm:t>
        <a:bodyPr/>
        <a:lstStyle/>
        <a:p>
          <a:endParaRPr lang="en-US"/>
        </a:p>
      </dgm:t>
    </dgm:pt>
    <dgm:pt modelId="{1DED572C-8CB0-4160-B32E-B3FEBF7461BC}" type="pres">
      <dgm:prSet presAssocID="{F6AA8890-6B6A-43A6-8254-05AD50FF8D01}" presName="linearFlow" presStyleCnt="0">
        <dgm:presLayoutVars>
          <dgm:dir val="rev"/>
          <dgm:animLvl val="lvl"/>
          <dgm:resizeHandles val="exact"/>
        </dgm:presLayoutVars>
      </dgm:prSet>
      <dgm:spPr/>
    </dgm:pt>
    <dgm:pt modelId="{C73E63FC-9DDC-4DFC-8A71-166C644BBE14}" type="pres">
      <dgm:prSet presAssocID="{57C50619-07E5-4FED-B725-A839AF513A12}" presName="composite" presStyleCnt="0"/>
      <dgm:spPr/>
    </dgm:pt>
    <dgm:pt modelId="{7646192C-0BD6-4287-8C0F-AA3E41D20FDE}" type="pres">
      <dgm:prSet presAssocID="{57C50619-07E5-4FED-B725-A839AF513A12}" presName="parentText" presStyleLbl="alignNode1" presStyleIdx="0" presStyleCnt="5">
        <dgm:presLayoutVars>
          <dgm:chMax val="1"/>
          <dgm:bulletEnabled val="1"/>
        </dgm:presLayoutVars>
      </dgm:prSet>
      <dgm:spPr/>
    </dgm:pt>
    <dgm:pt modelId="{0AC1CDE3-D414-4A32-82D6-0D1778F79BAC}" type="pres">
      <dgm:prSet presAssocID="{57C50619-07E5-4FED-B725-A839AF513A12}" presName="descendantText" presStyleLbl="alignAcc1" presStyleIdx="0" presStyleCnt="5">
        <dgm:presLayoutVars>
          <dgm:bulletEnabled val="1"/>
        </dgm:presLayoutVars>
      </dgm:prSet>
      <dgm:spPr/>
    </dgm:pt>
    <dgm:pt modelId="{E2DF7269-0E42-421F-BBDC-59F46AB150C8}" type="pres">
      <dgm:prSet presAssocID="{FE987698-C78A-400A-9D82-105425AE7EE3}" presName="sp" presStyleCnt="0"/>
      <dgm:spPr/>
    </dgm:pt>
    <dgm:pt modelId="{C7938861-C2C2-45FC-B982-4DBEB97DB4EE}" type="pres">
      <dgm:prSet presAssocID="{E21A07DE-C695-4E3E-8523-4D88D7C8E6F7}" presName="composite" presStyleCnt="0"/>
      <dgm:spPr/>
    </dgm:pt>
    <dgm:pt modelId="{A7342035-5CF4-425A-9200-FB69D7833119}" type="pres">
      <dgm:prSet presAssocID="{E21A07DE-C695-4E3E-8523-4D88D7C8E6F7}" presName="parentText" presStyleLbl="alignNode1" presStyleIdx="1" presStyleCnt="5">
        <dgm:presLayoutVars>
          <dgm:chMax val="1"/>
          <dgm:bulletEnabled val="1"/>
        </dgm:presLayoutVars>
      </dgm:prSet>
      <dgm:spPr/>
    </dgm:pt>
    <dgm:pt modelId="{8B508CAC-FF7C-4B38-A346-944FAF4D9792}" type="pres">
      <dgm:prSet presAssocID="{E21A07DE-C695-4E3E-8523-4D88D7C8E6F7}" presName="descendantText" presStyleLbl="alignAcc1" presStyleIdx="1" presStyleCnt="5">
        <dgm:presLayoutVars>
          <dgm:bulletEnabled val="1"/>
        </dgm:presLayoutVars>
      </dgm:prSet>
      <dgm:spPr/>
    </dgm:pt>
    <dgm:pt modelId="{0453CEDB-C2C2-4AC0-8F83-4C4491C1CEA5}" type="pres">
      <dgm:prSet presAssocID="{2FE5C0A0-AA93-4087-BF03-4ECCB1B46F2A}" presName="sp" presStyleCnt="0"/>
      <dgm:spPr/>
    </dgm:pt>
    <dgm:pt modelId="{D5DA0995-B280-4BE9-A824-068C4204A579}" type="pres">
      <dgm:prSet presAssocID="{35A4D3F1-F777-43ED-9322-C033E274027B}" presName="composite" presStyleCnt="0"/>
      <dgm:spPr/>
    </dgm:pt>
    <dgm:pt modelId="{16478C90-B075-429A-87AC-261CE69E3B19}" type="pres">
      <dgm:prSet presAssocID="{35A4D3F1-F777-43ED-9322-C033E274027B}" presName="parentText" presStyleLbl="alignNode1" presStyleIdx="2" presStyleCnt="5">
        <dgm:presLayoutVars>
          <dgm:chMax val="1"/>
          <dgm:bulletEnabled val="1"/>
        </dgm:presLayoutVars>
      </dgm:prSet>
      <dgm:spPr/>
    </dgm:pt>
    <dgm:pt modelId="{311F4267-4A17-4824-827D-3DAD428022AB}" type="pres">
      <dgm:prSet presAssocID="{35A4D3F1-F777-43ED-9322-C033E274027B}" presName="descendantText" presStyleLbl="alignAcc1" presStyleIdx="2" presStyleCnt="5">
        <dgm:presLayoutVars>
          <dgm:bulletEnabled val="1"/>
        </dgm:presLayoutVars>
      </dgm:prSet>
      <dgm:spPr/>
    </dgm:pt>
    <dgm:pt modelId="{2B244F83-A1FD-4A11-B7DF-6451D4BDEAA1}" type="pres">
      <dgm:prSet presAssocID="{3F275E92-2A65-4EE4-A756-3FBD0089CF9A}" presName="sp" presStyleCnt="0"/>
      <dgm:spPr/>
    </dgm:pt>
    <dgm:pt modelId="{B54E269A-C6A4-43E2-90FB-83FF7EB0E06C}" type="pres">
      <dgm:prSet presAssocID="{DA85D520-6FE7-4770-A7AA-408658374E12}" presName="composite" presStyleCnt="0"/>
      <dgm:spPr/>
    </dgm:pt>
    <dgm:pt modelId="{926FA553-1E27-4873-B139-BE3E433E113B}" type="pres">
      <dgm:prSet presAssocID="{DA85D520-6FE7-4770-A7AA-408658374E12}" presName="parentText" presStyleLbl="alignNode1" presStyleIdx="3" presStyleCnt="5">
        <dgm:presLayoutVars>
          <dgm:chMax val="1"/>
          <dgm:bulletEnabled val="1"/>
        </dgm:presLayoutVars>
      </dgm:prSet>
      <dgm:spPr/>
    </dgm:pt>
    <dgm:pt modelId="{BAC31CB2-64D7-46ED-9CAC-B91ABDA46CAE}" type="pres">
      <dgm:prSet presAssocID="{DA85D520-6FE7-4770-A7AA-408658374E12}" presName="descendantText" presStyleLbl="alignAcc1" presStyleIdx="3" presStyleCnt="5">
        <dgm:presLayoutVars>
          <dgm:bulletEnabled val="1"/>
        </dgm:presLayoutVars>
      </dgm:prSet>
      <dgm:spPr/>
    </dgm:pt>
    <dgm:pt modelId="{FC4D3CFB-0064-4655-AC94-DD78E30F76BA}" type="pres">
      <dgm:prSet presAssocID="{810BA0D8-B812-40C4-9AD2-CBD3D55EA35A}" presName="sp" presStyleCnt="0"/>
      <dgm:spPr/>
    </dgm:pt>
    <dgm:pt modelId="{B44F2D05-43A3-4D64-BBD4-DF227AF0FAA7}" type="pres">
      <dgm:prSet presAssocID="{0EEA131A-D47A-42BE-A252-B7F5118FA395}" presName="composite" presStyleCnt="0"/>
      <dgm:spPr/>
    </dgm:pt>
    <dgm:pt modelId="{0E02DC2E-5F43-4D4C-8581-43BF2DDF4500}" type="pres">
      <dgm:prSet presAssocID="{0EEA131A-D47A-42BE-A252-B7F5118FA395}" presName="parentText" presStyleLbl="alignNode1" presStyleIdx="4" presStyleCnt="5">
        <dgm:presLayoutVars>
          <dgm:chMax val="1"/>
          <dgm:bulletEnabled val="1"/>
        </dgm:presLayoutVars>
      </dgm:prSet>
      <dgm:spPr/>
    </dgm:pt>
    <dgm:pt modelId="{70C89CDC-6509-4E60-B353-49A8433F52D6}" type="pres">
      <dgm:prSet presAssocID="{0EEA131A-D47A-42BE-A252-B7F5118FA395}" presName="descendantText" presStyleLbl="alignAcc1" presStyleIdx="4" presStyleCnt="5">
        <dgm:presLayoutVars>
          <dgm:bulletEnabled val="1"/>
        </dgm:presLayoutVars>
      </dgm:prSet>
      <dgm:spPr/>
    </dgm:pt>
  </dgm:ptLst>
  <dgm:cxnLst>
    <dgm:cxn modelId="{C0FD1811-72FB-46C8-BB00-125FC273738F}" srcId="{57C50619-07E5-4FED-B725-A839AF513A12}" destId="{8BB11A4E-92E4-4B82-9273-E5DC23BACD2F}" srcOrd="0" destOrd="0" parTransId="{B0A4020A-FE3F-4A36-8A56-4B13B517B37E}" sibTransId="{E07C3D53-03DB-4C68-8DF5-504463137B7A}"/>
    <dgm:cxn modelId="{6F589C19-0675-4A92-A227-FAAC5AE924B5}" type="presOf" srcId="{0EEA131A-D47A-42BE-A252-B7F5118FA395}" destId="{0E02DC2E-5F43-4D4C-8581-43BF2DDF4500}" srcOrd="0" destOrd="0" presId="urn:microsoft.com/office/officeart/2005/8/layout/chevron2"/>
    <dgm:cxn modelId="{171F221C-AA09-4764-810C-06CB16F6881E}" type="presOf" srcId="{F6AA8890-6B6A-43A6-8254-05AD50FF8D01}" destId="{1DED572C-8CB0-4160-B32E-B3FEBF7461BC}" srcOrd="0" destOrd="0" presId="urn:microsoft.com/office/officeart/2005/8/layout/chevron2"/>
    <dgm:cxn modelId="{A708711F-9FFB-4FBF-A16E-07EF582599E1}" srcId="{E21A07DE-C695-4E3E-8523-4D88D7C8E6F7}" destId="{521D007C-3ECA-4EFF-9D78-660F0BFE3CF8}" srcOrd="0" destOrd="0" parTransId="{A1960CF8-8A23-4AD3-B493-2CA7988BFD53}" sibTransId="{16577C37-E91D-4EF6-BC3F-2C8EC9FED3C7}"/>
    <dgm:cxn modelId="{3205CE28-D155-491A-BCCF-86650BFCD319}" srcId="{F6AA8890-6B6A-43A6-8254-05AD50FF8D01}" destId="{57C50619-07E5-4FED-B725-A839AF513A12}" srcOrd="0" destOrd="0" parTransId="{2DD7F95B-A0A7-4D77-A0BD-137B7A1672DA}" sibTransId="{FE987698-C78A-400A-9D82-105425AE7EE3}"/>
    <dgm:cxn modelId="{051A2431-D946-43D3-B4D1-1CEA6C523774}" type="presOf" srcId="{521D007C-3ECA-4EFF-9D78-660F0BFE3CF8}" destId="{8B508CAC-FF7C-4B38-A346-944FAF4D9792}" srcOrd="0" destOrd="0" presId="urn:microsoft.com/office/officeart/2005/8/layout/chevron2"/>
    <dgm:cxn modelId="{A511E438-A118-4D64-86A2-4A3074482C15}" type="presOf" srcId="{DA85D520-6FE7-4770-A7AA-408658374E12}" destId="{926FA553-1E27-4873-B139-BE3E433E113B}" srcOrd="0" destOrd="0" presId="urn:microsoft.com/office/officeart/2005/8/layout/chevron2"/>
    <dgm:cxn modelId="{DB6F1C4A-3D04-4184-B89A-9519DC271043}" type="presOf" srcId="{70D70670-68F1-4B50-8772-C71BD3CC74E6}" destId="{BAC31CB2-64D7-46ED-9CAC-B91ABDA46CAE}" srcOrd="0" destOrd="0" presId="urn:microsoft.com/office/officeart/2005/8/layout/chevron2"/>
    <dgm:cxn modelId="{81143175-E965-4BD1-A0B5-82A02E720258}" type="presOf" srcId="{57C50619-07E5-4FED-B725-A839AF513A12}" destId="{7646192C-0BD6-4287-8C0F-AA3E41D20FDE}" srcOrd="0" destOrd="0" presId="urn:microsoft.com/office/officeart/2005/8/layout/chevron2"/>
    <dgm:cxn modelId="{60B8DD7D-83BE-44AC-B323-396F886F5C09}" type="presOf" srcId="{E21A07DE-C695-4E3E-8523-4D88D7C8E6F7}" destId="{A7342035-5CF4-425A-9200-FB69D7833119}" srcOrd="0" destOrd="0" presId="urn:microsoft.com/office/officeart/2005/8/layout/chevron2"/>
    <dgm:cxn modelId="{CF65FC8A-B291-4592-B530-7F515F1FBBF6}" srcId="{DA85D520-6FE7-4770-A7AA-408658374E12}" destId="{70D70670-68F1-4B50-8772-C71BD3CC74E6}" srcOrd="0" destOrd="0" parTransId="{FACB12A8-777D-4D94-94C3-35DADD79B585}" sibTransId="{A09E9DCA-EBAE-4D8B-9A64-01259892F464}"/>
    <dgm:cxn modelId="{EFE4418E-B239-4089-9C7C-3CCC12468F29}" srcId="{F6AA8890-6B6A-43A6-8254-05AD50FF8D01}" destId="{35A4D3F1-F777-43ED-9322-C033E274027B}" srcOrd="2" destOrd="0" parTransId="{E94F7844-91A8-4986-B8DA-D9767C0AFB29}" sibTransId="{3F275E92-2A65-4EE4-A756-3FBD0089CF9A}"/>
    <dgm:cxn modelId="{9F15F898-6F5F-4AE4-9430-2982BC9C4612}" type="presOf" srcId="{7567CB28-B974-469C-84AF-1BA72F1B230F}" destId="{311F4267-4A17-4824-827D-3DAD428022AB}" srcOrd="0" destOrd="0" presId="urn:microsoft.com/office/officeart/2005/8/layout/chevron2"/>
    <dgm:cxn modelId="{AB2BB3A7-F738-4473-B2AE-2F145FBBFF5C}" type="presOf" srcId="{35A4D3F1-F777-43ED-9322-C033E274027B}" destId="{16478C90-B075-429A-87AC-261CE69E3B19}" srcOrd="0" destOrd="0" presId="urn:microsoft.com/office/officeart/2005/8/layout/chevron2"/>
    <dgm:cxn modelId="{336F9DB6-B970-44A5-AF0A-808AA11EFA0F}" type="presOf" srcId="{8A604133-E033-453B-9F0C-25CFEDA1E8A4}" destId="{70C89CDC-6509-4E60-B353-49A8433F52D6}" srcOrd="0" destOrd="0" presId="urn:microsoft.com/office/officeart/2005/8/layout/chevron2"/>
    <dgm:cxn modelId="{C22187BB-A284-4073-B833-E1937AA22CD0}" srcId="{F6AA8890-6B6A-43A6-8254-05AD50FF8D01}" destId="{0EEA131A-D47A-42BE-A252-B7F5118FA395}" srcOrd="4" destOrd="0" parTransId="{96C4AB2A-5F89-4C16-AE28-05D2F7F44C19}" sibTransId="{96744ADA-FB64-4403-A0D0-1AA30BD5421B}"/>
    <dgm:cxn modelId="{20BC94C1-2382-4631-8FA6-2EDC8A57762C}" srcId="{35A4D3F1-F777-43ED-9322-C033E274027B}" destId="{7567CB28-B974-469C-84AF-1BA72F1B230F}" srcOrd="0" destOrd="0" parTransId="{512F4253-347F-412F-A853-EAEE61E1CD68}" sibTransId="{B332E9C1-5C2B-4E6D-A205-88E33AAB1975}"/>
    <dgm:cxn modelId="{55DFE0D7-8DFC-42DC-B3E5-E2AFDAE3767C}" srcId="{F6AA8890-6B6A-43A6-8254-05AD50FF8D01}" destId="{DA85D520-6FE7-4770-A7AA-408658374E12}" srcOrd="3" destOrd="0" parTransId="{69093256-CE53-4898-9525-D62C9D1D8123}" sibTransId="{810BA0D8-B812-40C4-9AD2-CBD3D55EA35A}"/>
    <dgm:cxn modelId="{DE0646E4-4BF2-47DD-AD0F-AC54E93D7488}" srcId="{0EEA131A-D47A-42BE-A252-B7F5118FA395}" destId="{8A604133-E033-453B-9F0C-25CFEDA1E8A4}" srcOrd="0" destOrd="0" parTransId="{BA38111C-9CF5-42BA-8018-44455574D4DF}" sibTransId="{43F25A42-DE27-479D-B7D0-1AAC4FBB9707}"/>
    <dgm:cxn modelId="{40FC08E7-AAFC-4E57-B9DB-5233CC72C6EE}" srcId="{F6AA8890-6B6A-43A6-8254-05AD50FF8D01}" destId="{E21A07DE-C695-4E3E-8523-4D88D7C8E6F7}" srcOrd="1" destOrd="0" parTransId="{CD46937B-F9BE-45CD-A921-11AD4E8C5356}" sibTransId="{2FE5C0A0-AA93-4087-BF03-4ECCB1B46F2A}"/>
    <dgm:cxn modelId="{3388E1EF-B322-4128-87F3-6DCEA02D8913}" type="presOf" srcId="{8BB11A4E-92E4-4B82-9273-E5DC23BACD2F}" destId="{0AC1CDE3-D414-4A32-82D6-0D1778F79BAC}" srcOrd="0" destOrd="0" presId="urn:microsoft.com/office/officeart/2005/8/layout/chevron2"/>
    <dgm:cxn modelId="{783A2580-21E1-4F41-988B-A81D11BD8FB5}" type="presParOf" srcId="{1DED572C-8CB0-4160-B32E-B3FEBF7461BC}" destId="{C73E63FC-9DDC-4DFC-8A71-166C644BBE14}" srcOrd="0" destOrd="0" presId="urn:microsoft.com/office/officeart/2005/8/layout/chevron2"/>
    <dgm:cxn modelId="{DE9D9517-BC13-4104-9249-8DEF323121C9}" type="presParOf" srcId="{C73E63FC-9DDC-4DFC-8A71-166C644BBE14}" destId="{7646192C-0BD6-4287-8C0F-AA3E41D20FDE}" srcOrd="0" destOrd="0" presId="urn:microsoft.com/office/officeart/2005/8/layout/chevron2"/>
    <dgm:cxn modelId="{4F2A10B2-066F-4B19-9FEF-FFD6D62698C9}" type="presParOf" srcId="{C73E63FC-9DDC-4DFC-8A71-166C644BBE14}" destId="{0AC1CDE3-D414-4A32-82D6-0D1778F79BAC}" srcOrd="1" destOrd="0" presId="urn:microsoft.com/office/officeart/2005/8/layout/chevron2"/>
    <dgm:cxn modelId="{C1449876-5427-4342-B35E-31F6159E81C2}" type="presParOf" srcId="{1DED572C-8CB0-4160-B32E-B3FEBF7461BC}" destId="{E2DF7269-0E42-421F-BBDC-59F46AB150C8}" srcOrd="1" destOrd="0" presId="urn:microsoft.com/office/officeart/2005/8/layout/chevron2"/>
    <dgm:cxn modelId="{2D747816-11DF-4910-9A77-65577341DB31}" type="presParOf" srcId="{1DED572C-8CB0-4160-B32E-B3FEBF7461BC}" destId="{C7938861-C2C2-45FC-B982-4DBEB97DB4EE}" srcOrd="2" destOrd="0" presId="urn:microsoft.com/office/officeart/2005/8/layout/chevron2"/>
    <dgm:cxn modelId="{C52BA8F9-A1F7-4E31-A17E-53BC77C78821}" type="presParOf" srcId="{C7938861-C2C2-45FC-B982-4DBEB97DB4EE}" destId="{A7342035-5CF4-425A-9200-FB69D7833119}" srcOrd="0" destOrd="0" presId="urn:microsoft.com/office/officeart/2005/8/layout/chevron2"/>
    <dgm:cxn modelId="{6DC98BBB-6903-4268-BF18-8F3539B9450F}" type="presParOf" srcId="{C7938861-C2C2-45FC-B982-4DBEB97DB4EE}" destId="{8B508CAC-FF7C-4B38-A346-944FAF4D9792}" srcOrd="1" destOrd="0" presId="urn:microsoft.com/office/officeart/2005/8/layout/chevron2"/>
    <dgm:cxn modelId="{B9502EEE-E80F-4C78-97AA-ACAE92F64866}" type="presParOf" srcId="{1DED572C-8CB0-4160-B32E-B3FEBF7461BC}" destId="{0453CEDB-C2C2-4AC0-8F83-4C4491C1CEA5}" srcOrd="3" destOrd="0" presId="urn:microsoft.com/office/officeart/2005/8/layout/chevron2"/>
    <dgm:cxn modelId="{A844C77C-D555-4544-A9B2-EF4E5C7C4A9E}" type="presParOf" srcId="{1DED572C-8CB0-4160-B32E-B3FEBF7461BC}" destId="{D5DA0995-B280-4BE9-A824-068C4204A579}" srcOrd="4" destOrd="0" presId="urn:microsoft.com/office/officeart/2005/8/layout/chevron2"/>
    <dgm:cxn modelId="{46504354-92C6-44B8-BE7F-7BE9F6817C4A}" type="presParOf" srcId="{D5DA0995-B280-4BE9-A824-068C4204A579}" destId="{16478C90-B075-429A-87AC-261CE69E3B19}" srcOrd="0" destOrd="0" presId="urn:microsoft.com/office/officeart/2005/8/layout/chevron2"/>
    <dgm:cxn modelId="{CA5B6E21-EF43-459D-951C-85BA2E5AB858}" type="presParOf" srcId="{D5DA0995-B280-4BE9-A824-068C4204A579}" destId="{311F4267-4A17-4824-827D-3DAD428022AB}" srcOrd="1" destOrd="0" presId="urn:microsoft.com/office/officeart/2005/8/layout/chevron2"/>
    <dgm:cxn modelId="{DBB68795-703E-4965-823A-F7BF72084940}" type="presParOf" srcId="{1DED572C-8CB0-4160-B32E-B3FEBF7461BC}" destId="{2B244F83-A1FD-4A11-B7DF-6451D4BDEAA1}" srcOrd="5" destOrd="0" presId="urn:microsoft.com/office/officeart/2005/8/layout/chevron2"/>
    <dgm:cxn modelId="{551F9FFC-19C5-405A-9095-1984F1DC2FDE}" type="presParOf" srcId="{1DED572C-8CB0-4160-B32E-B3FEBF7461BC}" destId="{B54E269A-C6A4-43E2-90FB-83FF7EB0E06C}" srcOrd="6" destOrd="0" presId="urn:microsoft.com/office/officeart/2005/8/layout/chevron2"/>
    <dgm:cxn modelId="{C8DB8A2A-749B-410B-A757-84FD8F434E50}" type="presParOf" srcId="{B54E269A-C6A4-43E2-90FB-83FF7EB0E06C}" destId="{926FA553-1E27-4873-B139-BE3E433E113B}" srcOrd="0" destOrd="0" presId="urn:microsoft.com/office/officeart/2005/8/layout/chevron2"/>
    <dgm:cxn modelId="{6998EDAA-4F20-4134-9B94-EED95ACE791D}" type="presParOf" srcId="{B54E269A-C6A4-43E2-90FB-83FF7EB0E06C}" destId="{BAC31CB2-64D7-46ED-9CAC-B91ABDA46CAE}" srcOrd="1" destOrd="0" presId="urn:microsoft.com/office/officeart/2005/8/layout/chevron2"/>
    <dgm:cxn modelId="{24268A4C-601A-4E29-8E33-BAE7682F4505}" type="presParOf" srcId="{1DED572C-8CB0-4160-B32E-B3FEBF7461BC}" destId="{FC4D3CFB-0064-4655-AC94-DD78E30F76BA}" srcOrd="7" destOrd="0" presId="urn:microsoft.com/office/officeart/2005/8/layout/chevron2"/>
    <dgm:cxn modelId="{C2066040-4823-41E0-AA3A-2D1B8DA4A27B}" type="presParOf" srcId="{1DED572C-8CB0-4160-B32E-B3FEBF7461BC}" destId="{B44F2D05-43A3-4D64-BBD4-DF227AF0FAA7}" srcOrd="8" destOrd="0" presId="urn:microsoft.com/office/officeart/2005/8/layout/chevron2"/>
    <dgm:cxn modelId="{DCEFFC7B-6563-470B-943C-92C910A751BD}" type="presParOf" srcId="{B44F2D05-43A3-4D64-BBD4-DF227AF0FAA7}" destId="{0E02DC2E-5F43-4D4C-8581-43BF2DDF4500}" srcOrd="0" destOrd="0" presId="urn:microsoft.com/office/officeart/2005/8/layout/chevron2"/>
    <dgm:cxn modelId="{7BE64F2A-904D-4132-AB96-2805AC0B1552}" type="presParOf" srcId="{B44F2D05-43A3-4D64-BBD4-DF227AF0FAA7}" destId="{70C89CDC-6509-4E60-B353-49A8433F52D6}"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46192C-0BD6-4287-8C0F-AA3E41D20FDE}">
      <dsp:nvSpPr>
        <dsp:cNvPr id="0" name=""/>
        <dsp:cNvSpPr/>
      </dsp:nvSpPr>
      <dsp:spPr>
        <a:xfrm rot="5400000">
          <a:off x="6130125" y="135854"/>
          <a:ext cx="891693" cy="624185"/>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SY" sz="1700" kern="1200" dirty="0"/>
            <a:t>1</a:t>
          </a:r>
          <a:endParaRPr lang="en-US" sz="1700" kern="1200" dirty="0"/>
        </a:p>
      </dsp:txBody>
      <dsp:txXfrm rot="-5400000">
        <a:off x="6263880" y="314193"/>
        <a:ext cx="624185" cy="267508"/>
      </dsp:txXfrm>
    </dsp:sp>
    <dsp:sp modelId="{0AC1CDE3-D414-4A32-82D6-0D1778F79BAC}">
      <dsp:nvSpPr>
        <dsp:cNvPr id="0" name=""/>
        <dsp:cNvSpPr/>
      </dsp:nvSpPr>
      <dsp:spPr>
        <a:xfrm rot="16200000">
          <a:off x="2842139" y="-2840039"/>
          <a:ext cx="579600" cy="6263879"/>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213360" bIns="19050" numCol="1" spcCol="1270" anchor="ctr" anchorCtr="0">
          <a:noAutofit/>
        </a:bodyPr>
        <a:lstStyle/>
        <a:p>
          <a:pPr marL="285750" lvl="1" indent="-285750" algn="r" defTabSz="1333500" rtl="1">
            <a:lnSpc>
              <a:spcPct val="90000"/>
            </a:lnSpc>
            <a:spcBef>
              <a:spcPct val="0"/>
            </a:spcBef>
            <a:spcAft>
              <a:spcPct val="15000"/>
            </a:spcAft>
            <a:buNone/>
          </a:pPr>
          <a:r>
            <a:rPr lang="ar-SA" sz="3000" b="0" kern="1200" dirty="0"/>
            <a:t>التحليل المبدئي للسوق والجمهور المستهدف</a:t>
          </a:r>
          <a:endParaRPr lang="en-US" sz="3000" b="0" kern="1200" dirty="0"/>
        </a:p>
      </dsp:txBody>
      <dsp:txXfrm rot="5400000">
        <a:off x="28294" y="30394"/>
        <a:ext cx="6235585" cy="523012"/>
      </dsp:txXfrm>
    </dsp:sp>
    <dsp:sp modelId="{A7342035-5CF4-425A-9200-FB69D7833119}">
      <dsp:nvSpPr>
        <dsp:cNvPr id="0" name=""/>
        <dsp:cNvSpPr/>
      </dsp:nvSpPr>
      <dsp:spPr>
        <a:xfrm rot="5400000">
          <a:off x="6130125" y="907621"/>
          <a:ext cx="891693" cy="624185"/>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SY" sz="1700" kern="1200" dirty="0"/>
            <a:t>2</a:t>
          </a:r>
          <a:endParaRPr lang="en-US" sz="1700" kern="1200" dirty="0"/>
        </a:p>
      </dsp:txBody>
      <dsp:txXfrm rot="-5400000">
        <a:off x="6263880" y="1085960"/>
        <a:ext cx="624185" cy="267508"/>
      </dsp:txXfrm>
    </dsp:sp>
    <dsp:sp modelId="{8B508CAC-FF7C-4B38-A346-944FAF4D9792}">
      <dsp:nvSpPr>
        <dsp:cNvPr id="0" name=""/>
        <dsp:cNvSpPr/>
      </dsp:nvSpPr>
      <dsp:spPr>
        <a:xfrm rot="16200000">
          <a:off x="2842139" y="-2068272"/>
          <a:ext cx="579600" cy="6263879"/>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213360" bIns="19050" numCol="1" spcCol="1270" anchor="ctr" anchorCtr="0">
          <a:noAutofit/>
        </a:bodyPr>
        <a:lstStyle/>
        <a:p>
          <a:pPr marL="285750" lvl="1" indent="-285750" algn="r" defTabSz="1333500">
            <a:lnSpc>
              <a:spcPct val="90000"/>
            </a:lnSpc>
            <a:spcBef>
              <a:spcPct val="0"/>
            </a:spcBef>
            <a:spcAft>
              <a:spcPct val="15000"/>
            </a:spcAft>
            <a:buNone/>
          </a:pPr>
          <a:r>
            <a:rPr lang="ar-SA" sz="3000" b="0" kern="1200" dirty="0"/>
            <a:t>تحديد هوية العلامة ورسالتها المحورية</a:t>
          </a:r>
          <a:endParaRPr lang="en-US" sz="3000" b="0" kern="1200" dirty="0"/>
        </a:p>
      </dsp:txBody>
      <dsp:txXfrm rot="5400000">
        <a:off x="28294" y="802161"/>
        <a:ext cx="6235585" cy="523012"/>
      </dsp:txXfrm>
    </dsp:sp>
    <dsp:sp modelId="{16478C90-B075-429A-87AC-261CE69E3B19}">
      <dsp:nvSpPr>
        <dsp:cNvPr id="0" name=""/>
        <dsp:cNvSpPr/>
      </dsp:nvSpPr>
      <dsp:spPr>
        <a:xfrm rot="5400000">
          <a:off x="6130125" y="1679388"/>
          <a:ext cx="891693" cy="624185"/>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SY" sz="1700" kern="1200" dirty="0"/>
            <a:t>3</a:t>
          </a:r>
          <a:endParaRPr lang="en-US" sz="1700" kern="1200" dirty="0"/>
        </a:p>
      </dsp:txBody>
      <dsp:txXfrm rot="-5400000">
        <a:off x="6263880" y="1857727"/>
        <a:ext cx="624185" cy="267508"/>
      </dsp:txXfrm>
    </dsp:sp>
    <dsp:sp modelId="{311F4267-4A17-4824-827D-3DAD428022AB}">
      <dsp:nvSpPr>
        <dsp:cNvPr id="0" name=""/>
        <dsp:cNvSpPr/>
      </dsp:nvSpPr>
      <dsp:spPr>
        <a:xfrm rot="16200000">
          <a:off x="2842139" y="-1296505"/>
          <a:ext cx="579600" cy="6263879"/>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213360" bIns="19050" numCol="1" spcCol="1270" anchor="ctr" anchorCtr="0">
          <a:noAutofit/>
        </a:bodyPr>
        <a:lstStyle/>
        <a:p>
          <a:pPr marL="285750" lvl="1" indent="-285750" algn="r" defTabSz="1333500">
            <a:lnSpc>
              <a:spcPct val="90000"/>
            </a:lnSpc>
            <a:spcBef>
              <a:spcPct val="0"/>
            </a:spcBef>
            <a:spcAft>
              <a:spcPct val="15000"/>
            </a:spcAft>
            <a:buNone/>
          </a:pPr>
          <a:r>
            <a:rPr lang="ar-SA" sz="3000" b="0" kern="1200" dirty="0"/>
            <a:t>تحديد المزيج الاتصالي </a:t>
          </a:r>
          <a:endParaRPr lang="en-US" sz="3000" b="0" kern="1200" dirty="0"/>
        </a:p>
      </dsp:txBody>
      <dsp:txXfrm rot="5400000">
        <a:off x="28294" y="1573928"/>
        <a:ext cx="6235585" cy="523012"/>
      </dsp:txXfrm>
    </dsp:sp>
    <dsp:sp modelId="{926FA553-1E27-4873-B139-BE3E433E113B}">
      <dsp:nvSpPr>
        <dsp:cNvPr id="0" name=""/>
        <dsp:cNvSpPr/>
      </dsp:nvSpPr>
      <dsp:spPr>
        <a:xfrm rot="5400000">
          <a:off x="6130125" y="2451155"/>
          <a:ext cx="891693" cy="624185"/>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SY" sz="1700" kern="1200" dirty="0"/>
            <a:t>4</a:t>
          </a:r>
          <a:endParaRPr lang="en-US" sz="1700" kern="1200" dirty="0"/>
        </a:p>
      </dsp:txBody>
      <dsp:txXfrm rot="-5400000">
        <a:off x="6263880" y="2629494"/>
        <a:ext cx="624185" cy="267508"/>
      </dsp:txXfrm>
    </dsp:sp>
    <dsp:sp modelId="{BAC31CB2-64D7-46ED-9CAC-B91ABDA46CAE}">
      <dsp:nvSpPr>
        <dsp:cNvPr id="0" name=""/>
        <dsp:cNvSpPr/>
      </dsp:nvSpPr>
      <dsp:spPr>
        <a:xfrm rot="16200000">
          <a:off x="2842139" y="-524738"/>
          <a:ext cx="579600" cy="6263879"/>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213360" bIns="19050" numCol="1" spcCol="1270" anchor="ctr" anchorCtr="0">
          <a:noAutofit/>
        </a:bodyPr>
        <a:lstStyle/>
        <a:p>
          <a:pPr marL="285750" lvl="1" indent="-285750" algn="r" defTabSz="1333500">
            <a:lnSpc>
              <a:spcPct val="90000"/>
            </a:lnSpc>
            <a:spcBef>
              <a:spcPct val="0"/>
            </a:spcBef>
            <a:spcAft>
              <a:spcPct val="15000"/>
            </a:spcAft>
            <a:buNone/>
          </a:pPr>
          <a:r>
            <a:rPr lang="ar-SY" sz="3000" kern="1200" dirty="0"/>
            <a:t>التخطيط الزمني والتنفيذي للحملة</a:t>
          </a:r>
          <a:endParaRPr lang="en-US" sz="3000" kern="1200" dirty="0"/>
        </a:p>
      </dsp:txBody>
      <dsp:txXfrm rot="5400000">
        <a:off x="28294" y="2345695"/>
        <a:ext cx="6235585" cy="523012"/>
      </dsp:txXfrm>
    </dsp:sp>
    <dsp:sp modelId="{0E02DC2E-5F43-4D4C-8581-43BF2DDF4500}">
      <dsp:nvSpPr>
        <dsp:cNvPr id="0" name=""/>
        <dsp:cNvSpPr/>
      </dsp:nvSpPr>
      <dsp:spPr>
        <a:xfrm rot="5400000">
          <a:off x="6130125" y="3222922"/>
          <a:ext cx="891693" cy="624185"/>
        </a:xfrm>
        <a:prstGeom prst="chevron">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ar-SY" sz="1700" kern="1200" dirty="0"/>
            <a:t>5</a:t>
          </a:r>
          <a:endParaRPr lang="en-US" sz="1700" kern="1200" dirty="0"/>
        </a:p>
      </dsp:txBody>
      <dsp:txXfrm rot="-5400000">
        <a:off x="6263880" y="3401261"/>
        <a:ext cx="624185" cy="267508"/>
      </dsp:txXfrm>
    </dsp:sp>
    <dsp:sp modelId="{70C89CDC-6509-4E60-B353-49A8433F52D6}">
      <dsp:nvSpPr>
        <dsp:cNvPr id="0" name=""/>
        <dsp:cNvSpPr/>
      </dsp:nvSpPr>
      <dsp:spPr>
        <a:xfrm rot="16200000">
          <a:off x="2842139" y="247028"/>
          <a:ext cx="579600" cy="6263879"/>
        </a:xfrm>
        <a:prstGeom prst="round2Same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 tIns="19050" rIns="213360" bIns="19050" numCol="1" spcCol="1270" anchor="ctr" anchorCtr="0">
          <a:noAutofit/>
        </a:bodyPr>
        <a:lstStyle/>
        <a:p>
          <a:pPr marL="285750" lvl="1" indent="-285750" algn="r" defTabSz="1333500">
            <a:lnSpc>
              <a:spcPct val="90000"/>
            </a:lnSpc>
            <a:spcBef>
              <a:spcPct val="0"/>
            </a:spcBef>
            <a:spcAft>
              <a:spcPct val="15000"/>
            </a:spcAft>
            <a:buNone/>
          </a:pPr>
          <a:r>
            <a:rPr lang="ar-SY" sz="3000" kern="1200" dirty="0"/>
            <a:t>المراقبة والتقييم المستمر </a:t>
          </a:r>
          <a:endParaRPr lang="en-US" sz="3000" kern="1200" dirty="0"/>
        </a:p>
      </dsp:txBody>
      <dsp:txXfrm rot="5400000">
        <a:off x="28294" y="3117461"/>
        <a:ext cx="6235585" cy="52301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21/10/2025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slideLayout" Target="../slideLayouts/slideLayout16.xml"/><Relationship Id="rId1" Type="http://schemas.openxmlformats.org/officeDocument/2006/relationships/tags" Target="../tags/tag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hyperlink" Target="https://www.coca-cola.com/xf/ar" TargetMode="External"/><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8.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9.png"/><Relationship Id="rId4" Type="http://schemas.openxmlformats.org/officeDocument/2006/relationships/hyperlink" Target="https://www.youtube.com/watch?v=BPX9v8F547k"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nike.com/"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0.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samsung.com/ae_ar/"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1.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www.unilever.com/" TargetMode="External"/><Relationship Id="rId2" Type="http://schemas.openxmlformats.org/officeDocument/2006/relationships/slideLayout" Target="../slideLayouts/slideLayout16.xml"/><Relationship Id="rId1" Type="http://schemas.openxmlformats.org/officeDocument/2006/relationships/tags" Target="../tags/tag9.xml"/><Relationship Id="rId5" Type="http://schemas.openxmlformats.org/officeDocument/2006/relationships/image" Target="../media/image1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Mpxpw3dhcvk"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3.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s://www.dove.com/us/en/home.html"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4.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hyperlink" Target="https://open.spotify.com/"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5.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hyperlink" Target="https://www.starbucks.com/" TargetMode="External"/><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6.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hyperlink" Target="https://www.mcdonalds.com/us/en-us.html"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17.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P4W03F9Bk1g" TargetMode="Externa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atorade.com/" TargetMode="External"/><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ikea.com/" TargetMode="External"/><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llstate.com/" TargetMode="Externa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www.amazon.com/"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2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hyperlink" Target="https://www.leocoffee.co.in/"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3.jpe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hyperlink" Target="https://www.kfc.com/"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24.jpe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hyperlink" Target="https://www.bloomskincare.com/" TargetMode="External"/><Relationship Id="rId2" Type="http://schemas.openxmlformats.org/officeDocument/2006/relationships/slideLayout" Target="../slideLayouts/slideLayout16.xml"/><Relationship Id="rId1" Type="http://schemas.openxmlformats.org/officeDocument/2006/relationships/tags" Target="../tags/tag19.xml"/><Relationship Id="rId5" Type="http://schemas.openxmlformats.org/officeDocument/2006/relationships/image" Target="../media/image25.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hyperlink" Target="https://www.patagonia.com/home/"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26.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pFvY1kZPgnw&amp;list=RDeVjf_W2Bk-4&amp;index=2" TargetMode="External"/><Relationship Id="rId2" Type="http://schemas.openxmlformats.org/officeDocument/2006/relationships/slideLayout" Target="../slideLayouts/slideLayout16.xml"/><Relationship Id="rId1" Type="http://schemas.openxmlformats.org/officeDocument/2006/relationships/tags" Target="../tags/tag21.xml"/><Relationship Id="rId5" Type="http://schemas.openxmlformats.org/officeDocument/2006/relationships/image" Target="../media/image27.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hyperlink" Target="https://www.nestle.com/" TargetMode="External"/><Relationship Id="rId2" Type="http://schemas.openxmlformats.org/officeDocument/2006/relationships/slideLayout" Target="../slideLayouts/slideLayout16.xml"/><Relationship Id="rId1" Type="http://schemas.openxmlformats.org/officeDocument/2006/relationships/tags" Target="../tags/tag23.xml"/><Relationship Id="rId5" Type="http://schemas.openxmlformats.org/officeDocument/2006/relationships/image" Target="../media/image29.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hyperlink" Target="https://www.loreal.com/en/" TargetMode="External"/><Relationship Id="rId2" Type="http://schemas.openxmlformats.org/officeDocument/2006/relationships/slideLayout" Target="../slideLayouts/slideLayout16.xml"/><Relationship Id="rId1" Type="http://schemas.openxmlformats.org/officeDocument/2006/relationships/tags" Target="../tags/tag24.xml"/><Relationship Id="rId5" Type="http://schemas.openxmlformats.org/officeDocument/2006/relationships/image" Target="../media/image30.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26241" y="3478036"/>
            <a:ext cx="853751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تطوير برامج اتصال تسويقي عالمي متكامل</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الخامسة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704"/>
    </mc:Choice>
    <mc:Fallback xmlns="">
      <p:transition spd="slow" advTm="187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500149"/>
            <a:ext cx="8417320" cy="4575035"/>
          </a:xfrm>
          <a:prstGeom prst="rect">
            <a:avLst/>
          </a:prstGeom>
          <a:noFill/>
        </p:spPr>
        <p:txBody>
          <a:bodyPr wrap="square" rtlCol="0">
            <a:spAutoFit/>
          </a:bodyPr>
          <a:lstStyle/>
          <a:p>
            <a:pPr algn="just" rtl="1">
              <a:lnSpc>
                <a:spcPct val="250000"/>
              </a:lnSpc>
            </a:pPr>
            <a:r>
              <a:rPr lang="ar-SY" sz="2000" dirty="0"/>
              <a:t>يشكّل الاتصال التسويقي المتكامل الإطار الذي تتوحد ضمنه جميع الأنشطة الاتصالية للعلامة التجارية لتقديم رسالة منسجمة ومؤثرة. ومع تطور الأسواق والعولمة الرقمية، أصبح نجاح المؤسسات مرتبطًا بقدرتها على بناء حوار فعّال مع جمهورها المحلي والعالمي. تتناول هذه المحاضرة الخطوات الأساسية لبناء برنامج اتصال تسويقي متكامل، من تحليل السوق والجمهور إلى صياغة الرسائل واختيار القنوات المناسبة. كما تسلط الضوء على أهمية التكامل بين الأسواق العالمية والمحلية. وتهدف في النهاية إلى تمكين الطالب من فهم الأسس العملية لبناء اتصال استراتيجي فعّال في بيئة تنافسية متغيرة.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8673"/>
    </mc:Choice>
    <mc:Fallback xmlns="">
      <p:transition spd="slow" advTm="8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043646"/>
            <a:ext cx="8495854" cy="526753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تفسير مفهوم الاتصال التسويقي المتكامل ودوره في توحيد الجهود الاتصالية للعلامة التجارية ضمن استراتيجية شاملة.</a:t>
            </a:r>
          </a:p>
          <a:p>
            <a:pPr marL="342900" indent="-342900" algn="just" rtl="1">
              <a:lnSpc>
                <a:spcPct val="150000"/>
              </a:lnSpc>
              <a:buFont typeface="Arial" panose="020B0604020202020204" pitchFamily="34" charset="0"/>
              <a:buChar char="•"/>
            </a:pPr>
            <a:r>
              <a:rPr lang="ar-SY" sz="2000" dirty="0"/>
              <a:t>تحليل السوق والجمهور المستهدف وتحديد العوامل النفسية والاجتماعية والسلوكية المؤثرة في صياغة الرسائل الاتصالية.</a:t>
            </a:r>
          </a:p>
          <a:p>
            <a:pPr marL="342900" indent="-342900" algn="just" rtl="1">
              <a:lnSpc>
                <a:spcPct val="150000"/>
              </a:lnSpc>
              <a:buFont typeface="Arial" panose="020B0604020202020204" pitchFamily="34" charset="0"/>
              <a:buChar char="•"/>
            </a:pPr>
            <a:r>
              <a:rPr lang="ar-SY" sz="2000" dirty="0"/>
              <a:t>تصميم برنامج اتصال تسويقي متكامل يضم مراحل التخطيط، التنفيذ، والمراقبة وفق أهداف معرفية وعاطفية وسلوكية محددة.</a:t>
            </a:r>
          </a:p>
          <a:p>
            <a:pPr marL="342900" indent="-342900" algn="just" rtl="1">
              <a:lnSpc>
                <a:spcPct val="150000"/>
              </a:lnSpc>
              <a:buFont typeface="Arial" panose="020B0604020202020204" pitchFamily="34" charset="0"/>
              <a:buChar char="•"/>
            </a:pPr>
            <a:r>
              <a:rPr lang="ar-SY" sz="2000" dirty="0"/>
              <a:t>صياغة رسائل تسويقية موحدة ومتناسقة بصريًا ولفظيًا تراعي الفروقات الثقافية وتعبّر عن هوية العلامة وقيمها.</a:t>
            </a:r>
          </a:p>
          <a:p>
            <a:pPr marL="342900" indent="-342900" algn="just" rtl="1">
              <a:lnSpc>
                <a:spcPct val="150000"/>
              </a:lnSpc>
              <a:buFont typeface="Arial" panose="020B0604020202020204" pitchFamily="34" charset="0"/>
              <a:buChar char="•"/>
            </a:pPr>
            <a:r>
              <a:rPr lang="ar-SY" sz="2000" dirty="0"/>
              <a:t>.تقييم فعالية البرامج الاتصالية باستخدام مؤشرات الأداء الرئيسة وربطها بأهداف المؤسسة الاستراتيجية.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0222"/>
    </mc:Choice>
    <mc:Fallback xmlns="">
      <p:transition spd="slow" advTm="1102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893170" y="961058"/>
            <a:ext cx="334578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خطوات بناء البرنامج الاتصالي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4261"/>
    </mc:Choice>
    <mc:Fallback xmlns="">
      <p:transition spd="slow" advTm="14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5643" y="917773"/>
            <a:ext cx="4955590" cy="5544146"/>
          </a:xfrm>
          <a:prstGeom prst="rect">
            <a:avLst/>
          </a:prstGeom>
        </p:spPr>
        <p:txBody>
          <a:bodyPr wrap="square">
            <a:spAutoFit/>
          </a:bodyPr>
          <a:lstStyle/>
          <a:p>
            <a:pPr algn="just" rtl="1">
              <a:lnSpc>
                <a:spcPct val="200000"/>
              </a:lnSpc>
            </a:pPr>
            <a:r>
              <a:rPr lang="ar-SY" sz="2000" dirty="0"/>
              <a:t>يشكّل هذا المحور الأساس في بناء البرنامج الاتصالي المتكامل، إذ يحوّل الرؤية الاتصالية إلى خطة عملية منظمة. يبدأ بالتحليل المبدئي للسوق والجمهور، ثم بتحديد هوية العلامة ورسالتها المحورية. يلي ذلك اختيار المزيج الاتصالي المناسب، ووضع خطة زمنية دقيقة للتنفيذ، ثم مراقبة الأداء وتقييم النتائج. ومن خلال هذه الخطوات المتتابعة يتحول الاتصال إلى عملية استراتيجية متكاملة تسهم في تحقيق أهداف المؤسسة وتعزيز صورتها في السوق.</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cSld>
  <p:clrMapOvr>
    <a:masterClrMapping/>
  </p:clrMapOvr>
  <p:transition spd="slow" advTm="6082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0082" y="1038134"/>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خطوات بناء البرنامج الاتصالي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graphicFrame>
        <p:nvGraphicFramePr>
          <p:cNvPr id="2" name="Diagram 1">
            <a:extLst>
              <a:ext uri="{FF2B5EF4-FFF2-40B4-BE49-F238E27FC236}">
                <a16:creationId xmlns:a16="http://schemas.microsoft.com/office/drawing/2014/main" id="{3A406D47-5C4E-498D-85BC-0D4167D530AB}"/>
              </a:ext>
            </a:extLst>
          </p:cNvPr>
          <p:cNvGraphicFramePr/>
          <p:nvPr>
            <p:extLst>
              <p:ext uri="{D42A27DB-BD31-4B8C-83A1-F6EECF244321}">
                <p14:modId xmlns:p14="http://schemas.microsoft.com/office/powerpoint/2010/main" val="1693903094"/>
              </p:ext>
            </p:extLst>
          </p:nvPr>
        </p:nvGraphicFramePr>
        <p:xfrm>
          <a:off x="2751940" y="1987421"/>
          <a:ext cx="6888065" cy="39829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30460"/>
    </mc:Choice>
    <mc:Fallback xmlns="">
      <p:transition advTm="23046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77637" y="1010377"/>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التحليل المبدئي للسوق والجمهور المستهدف</a:t>
            </a:r>
          </a:p>
        </p:txBody>
      </p:sp>
      <p:sp>
        <p:nvSpPr>
          <p:cNvPr id="48" name="TextBox 47"/>
          <p:cNvSpPr txBox="1"/>
          <p:nvPr/>
        </p:nvSpPr>
        <p:spPr>
          <a:xfrm>
            <a:off x="825500" y="1511226"/>
            <a:ext cx="10541000" cy="5344476"/>
          </a:xfrm>
          <a:prstGeom prst="rect">
            <a:avLst/>
          </a:prstGeom>
          <a:noFill/>
        </p:spPr>
        <p:txBody>
          <a:bodyPr wrap="square" rtlCol="0">
            <a:spAutoFit/>
          </a:bodyPr>
          <a:lstStyle/>
          <a:p>
            <a:pPr algn="just" rtl="1">
              <a:lnSpc>
                <a:spcPct val="250000"/>
              </a:lnSpc>
            </a:pPr>
            <a:r>
              <a:rPr lang="ar-SY" sz="2000" dirty="0"/>
              <a:t>يبدأ بناء البرنامج الاتصالي بفهم شامل للسوق والجمهور المستهدف، لأن أي تواصل فعال يجب أن ينطلق من معرفة دقيقة بالمتلقّي. وإن تحليل الجمهور يشمل خصائصه النفسية والاجتماعية وأنماط استخدامه للوسائط، بهدف صياغة رسائل تتلاءم مع حاجاته وتصوراته. وتشمل هذه المرحلة تحليل الاتجاهات السوقية والمنافسين وسلوك المستهلك. </a:t>
            </a:r>
          </a:p>
          <a:p>
            <a:pPr algn="just" rtl="1">
              <a:lnSpc>
                <a:spcPct val="250000"/>
              </a:lnSpc>
            </a:pPr>
            <a:r>
              <a:rPr lang="ar-SY" sz="2000" b="1" u="sng" dirty="0"/>
              <a:t>مثال:</a:t>
            </a:r>
            <a:r>
              <a:rPr lang="ar-SY" sz="2000" b="1" dirty="0"/>
              <a:t> </a:t>
            </a:r>
            <a:r>
              <a:rPr lang="ar-SY" sz="2000" dirty="0"/>
              <a:t>استخدمت كوكاكولا في حملتها "</a:t>
            </a:r>
            <a:r>
              <a:rPr lang="en-US" sz="2000" dirty="0"/>
              <a:t> Share a Coke” </a:t>
            </a:r>
            <a:r>
              <a:rPr lang="ar-SY" sz="2000" dirty="0"/>
              <a:t>" بيانات ديموغرافية دقيقة لمعرفة الأسماء </a:t>
            </a:r>
          </a:p>
          <a:p>
            <a:pPr algn="just" rtl="1">
              <a:lnSpc>
                <a:spcPct val="250000"/>
              </a:lnSpc>
            </a:pPr>
            <a:r>
              <a:rPr lang="ar-SY" sz="2000" dirty="0"/>
              <a:t>الشائعة لدى الشباب في كل بلد، مما عزز التفاعل العاطفي وجعل المستهلك يشعر بأن المنتج موجه له شخصيًا.</a:t>
            </a:r>
          </a:p>
          <a:p>
            <a:pPr algn="just" rtl="1">
              <a:lnSpc>
                <a:spcPct val="250000"/>
              </a:lnSpc>
            </a:pPr>
            <a:r>
              <a:rPr lang="ar-SY" sz="2000" b="1" dirty="0"/>
              <a:t>رابط موقع الشركة: </a:t>
            </a:r>
            <a:r>
              <a:rPr lang="en-US" sz="2000" dirty="0">
                <a:hlinkClick r:id="rId3"/>
              </a:rPr>
              <a:t>https://www.coca-cola.com/xf/ar</a:t>
            </a:r>
            <a:endParaRPr lang="ar-SY" sz="2000" dirty="0"/>
          </a:p>
          <a:p>
            <a:pPr algn="just" rtl="1">
              <a:lnSpc>
                <a:spcPct val="25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6" name="Picture 2" descr="Share a Coke with your Family and Friends">
            <a:extLst>
              <a:ext uri="{FF2B5EF4-FFF2-40B4-BE49-F238E27FC236}">
                <a16:creationId xmlns:a16="http://schemas.microsoft.com/office/drawing/2014/main" id="{BCC38DB0-4D39-46B9-9002-346408A9A8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186106"/>
            <a:ext cx="2225610" cy="16670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1077922"/>
      </p:ext>
    </p:extLst>
  </p:cSld>
  <p:clrMapOvr>
    <a:masterClrMapping/>
  </p:clrMapOvr>
  <mc:AlternateContent xmlns:mc="http://schemas.openxmlformats.org/markup-compatibility/2006" xmlns:p14="http://schemas.microsoft.com/office/powerpoint/2010/main">
    <mc:Choice Requires="p14">
      <p:transition p14:dur="10" advTm="230460"/>
    </mc:Choice>
    <mc:Fallback xmlns="">
      <p:transition advTm="2304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9195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تحديد هوية العلامة ورسالتها المحورية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10939" y="1586407"/>
            <a:ext cx="10812719" cy="5883085"/>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بعد تحديد الجمهور، يجب بلورة هوية العلامة التجارية التي تعكس شخصيتها وقيمها الجوهرية. وإن الهوية الاتصالية هي المرآة التي يرى من خلالها المستهلك الشركة، وتشمل الاسم، الشعار، والألوان والأسلوب اللغوي المستخدم. وينبغي أن تتسق الرسالة المحورية مع هذه الهوية وتعبّر عن القيمة المضافة التي تقدمها الشركة. ويؤدي غياب الاتساق إلى تشويش إدراكي لدى الجمهور. لذا يجب أن تكون الرسالة بسيطة، محددة، ومتكررة بصيغ مختلفة في القنوات كافة.</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تبني (</a:t>
            </a:r>
            <a:r>
              <a:rPr lang="en-US" sz="2000" dirty="0">
                <a:latin typeface="Times New Roman" panose="02020603050405020304" pitchFamily="18" charset="0"/>
              </a:rPr>
              <a:t>Apple</a:t>
            </a:r>
            <a:r>
              <a:rPr lang="ar-SY" sz="2000" dirty="0">
                <a:latin typeface="Times New Roman" panose="02020603050405020304" pitchFamily="18" charset="0"/>
              </a:rPr>
              <a:t>) رسالتها الموحدة "</a:t>
            </a:r>
            <a:r>
              <a:rPr lang="en-US" sz="2000" dirty="0">
                <a:latin typeface="Times New Roman" panose="02020603050405020304" pitchFamily="18" charset="0"/>
              </a:rPr>
              <a:t> Think Different </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التي تجسّد قيم الابتكار والتميّز، </a:t>
            </a:r>
          </a:p>
          <a:p>
            <a:pPr marL="231775" algn="just" rtl="1">
              <a:lnSpc>
                <a:spcPct val="200000"/>
              </a:lnSpc>
            </a:pPr>
            <a:r>
              <a:rPr lang="ar-SY" sz="2000" dirty="0">
                <a:latin typeface="Times New Roman" panose="02020603050405020304" pitchFamily="18" charset="0"/>
              </a:rPr>
              <a:t>وتظهر في كل تفاصيلها من الإعلانات إلى تصميم المنتجات.</a:t>
            </a:r>
          </a:p>
          <a:p>
            <a:pPr marL="231775" algn="just" rtl="1">
              <a:lnSpc>
                <a:spcPct val="200000"/>
              </a:lnSpc>
            </a:pPr>
            <a:r>
              <a:rPr lang="ar-SY" sz="2000" b="1" dirty="0">
                <a:latin typeface="Times New Roman" panose="02020603050405020304" pitchFamily="18" charset="0"/>
              </a:rPr>
              <a:t>رابط فيديو حملة "</a:t>
            </a:r>
            <a:r>
              <a:rPr lang="en-US" sz="2000" dirty="0">
                <a:latin typeface="Times New Roman" panose="02020603050405020304" pitchFamily="18" charset="0"/>
              </a:rPr>
              <a:t>Think Different </a:t>
            </a:r>
            <a:r>
              <a:rPr lang="ar-SY" sz="2000" b="1" dirty="0">
                <a:latin typeface="Times New Roman" panose="02020603050405020304" pitchFamily="18" charset="0"/>
              </a:rPr>
              <a:t>" : </a:t>
            </a:r>
            <a:r>
              <a:rPr lang="en-US" sz="2000" b="1" dirty="0">
                <a:latin typeface="Times New Roman" panose="02020603050405020304" pitchFamily="18" charset="0"/>
                <a:hlinkClick r:id="rId4"/>
              </a:rPr>
              <a:t>https://www.youtube.com/watch?v=BPX9v8F547k</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050" name="Picture 2" descr="Think Different — Living Large With Less">
            <a:extLst>
              <a:ext uri="{FF2B5EF4-FFF2-40B4-BE49-F238E27FC236}">
                <a16:creationId xmlns:a16="http://schemas.microsoft.com/office/drawing/2014/main" id="{2B156C7E-8AA5-4650-81EF-9A74ECC361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939" y="3765949"/>
            <a:ext cx="2921306" cy="1524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13305"/>
    </mc:Choice>
    <mc:Fallback xmlns="">
      <p:transition advTm="2133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8625" y="945910"/>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تحديد المزيج الاتصالي </a:t>
            </a:r>
          </a:p>
        </p:txBody>
      </p:sp>
      <p:sp>
        <p:nvSpPr>
          <p:cNvPr id="48" name="TextBox 47"/>
          <p:cNvSpPr txBox="1"/>
          <p:nvPr/>
        </p:nvSpPr>
        <p:spPr>
          <a:xfrm>
            <a:off x="825500" y="1715849"/>
            <a:ext cx="10541000" cy="4921284"/>
          </a:xfrm>
          <a:prstGeom prst="rect">
            <a:avLst/>
          </a:prstGeom>
          <a:noFill/>
        </p:spPr>
        <p:txBody>
          <a:bodyPr wrap="square" rtlCol="0">
            <a:spAutoFit/>
          </a:bodyPr>
          <a:lstStyle/>
          <a:p>
            <a:pPr algn="just" rtl="1">
              <a:lnSpc>
                <a:spcPct val="250000"/>
              </a:lnSpc>
            </a:pPr>
            <a:r>
              <a:rPr lang="ar-SY" sz="2000" dirty="0"/>
              <a:t>يُعرَّف المزيج الاتصالي بأنه: تنسيق الأدوات الاتصالية المختلفة لتحقيق هدف موحّد. ويتضمن هذا المزيج الإعلان</a:t>
            </a:r>
            <a:r>
              <a:rPr lang="en-US" sz="2000" dirty="0"/>
              <a:t>، </a:t>
            </a:r>
            <a:r>
              <a:rPr lang="ar-SY" sz="2000" dirty="0"/>
              <a:t>العلاقات العامة</a:t>
            </a:r>
            <a:r>
              <a:rPr lang="en-US" sz="2000" dirty="0"/>
              <a:t>، </a:t>
            </a:r>
            <a:r>
              <a:rPr lang="ar-SY" sz="2000" dirty="0"/>
              <a:t>التسويق المباشر</a:t>
            </a:r>
            <a:r>
              <a:rPr lang="en-US" sz="2000" dirty="0"/>
              <a:t>، </a:t>
            </a:r>
            <a:r>
              <a:rPr lang="ar-SY" sz="2000" dirty="0"/>
              <a:t>ترويج المبيعات، والوسائط الرقمية. ويُختار المزيج المناسب بناءً على طبيعة الجمهور والمرحلة التي يمر بها المنتج في دورة حياته. وإن الاستخدام المتكامل لهذه الأدوات هو ما يمنح العلامة تأثيرًا قويًا ومستدامًا في السوق.</a:t>
            </a:r>
          </a:p>
          <a:p>
            <a:pPr algn="just" rtl="1">
              <a:lnSpc>
                <a:spcPct val="250000"/>
              </a:lnSpc>
            </a:pPr>
            <a:r>
              <a:rPr lang="ar-SY" sz="2000" b="1" u="sng" dirty="0"/>
              <a:t>مثال</a:t>
            </a:r>
            <a:r>
              <a:rPr lang="ar-SY" sz="2000" b="1" dirty="0"/>
              <a:t>: </a:t>
            </a:r>
            <a:r>
              <a:rPr lang="ar-SY" sz="2000" dirty="0"/>
              <a:t>تجمع (</a:t>
            </a:r>
            <a:r>
              <a:rPr lang="en-US" sz="2000" dirty="0"/>
              <a:t>Nike</a:t>
            </a:r>
            <a:r>
              <a:rPr lang="ar-SY" sz="2000" dirty="0"/>
              <a:t>) بين الإعلان التلفزيوني والوسائط الرقمية وتطبيقاتها الخاصة لبناء علاقة تفاعلية</a:t>
            </a:r>
          </a:p>
          <a:p>
            <a:pPr algn="just" rtl="1">
              <a:lnSpc>
                <a:spcPct val="200000"/>
              </a:lnSpc>
            </a:pPr>
            <a:r>
              <a:rPr lang="ar-SY" sz="2000" dirty="0"/>
              <a:t> مع جمهورها الرياضي، حيث يصبح كل عدّاء مشاركًا في رواية العلامة.</a:t>
            </a:r>
          </a:p>
          <a:p>
            <a:pPr algn="just" rtl="1">
              <a:lnSpc>
                <a:spcPct val="200000"/>
              </a:lnSpc>
            </a:pPr>
            <a:r>
              <a:rPr lang="ar-SY" sz="2000" b="1" dirty="0"/>
              <a:t>رابط موقع الشركة: </a:t>
            </a:r>
            <a:r>
              <a:rPr lang="en-US" sz="2000" b="1" dirty="0">
                <a:hlinkClick r:id="rId3"/>
              </a:rPr>
              <a:t>https://www.nike.com/</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Buy Nike Sneaker Clipart">
            <a:extLst>
              <a:ext uri="{FF2B5EF4-FFF2-40B4-BE49-F238E27FC236}">
                <a16:creationId xmlns:a16="http://schemas.microsoft.com/office/drawing/2014/main" id="{501AB380-CD8E-40A4-9EF4-87279EB116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943136"/>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2881"/>
    </mc:Choice>
    <mc:Fallback xmlns="">
      <p:transition advTm="262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25934" y="1040775"/>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التخطيط الزمني والتنفيذي للحملة</a:t>
            </a:r>
          </a:p>
        </p:txBody>
      </p:sp>
      <p:sp>
        <p:nvSpPr>
          <p:cNvPr id="48" name="TextBox 47"/>
          <p:cNvSpPr txBox="1"/>
          <p:nvPr/>
        </p:nvSpPr>
        <p:spPr>
          <a:xfrm>
            <a:off x="825500" y="1504227"/>
            <a:ext cx="10541000" cy="5353773"/>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rPr>
              <a:t>تُعد الجدولة الزمنية والتنسيق التنفيذي من العناصر الحيوية في إدارة أي برنامج اتصالي متكامل. حيث ينبغي وضع جدول دقيق يحدّد مواعيد إطلاق الرسائل، وتوقيت استخدام كل قناة وفقًا لأهداف مرحلية. ويُوصى بالمرونة في التطبيق بما يسمح بالتعديل وفق مؤشرات الأداء اللحظية. فالاتصال الفعّال ليس حدثًا لحظيًا بل سلسلة متكاملة من الأنشطة المتزامنة.</a:t>
            </a:r>
          </a:p>
          <a:p>
            <a:pPr algn="just" rtl="1">
              <a:lnSpc>
                <a:spcPct val="2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في حملة (</a:t>
            </a:r>
            <a:r>
              <a:rPr lang="en-US" sz="2000" dirty="0">
                <a:effectLst/>
                <a:latin typeface="Times New Roman" panose="02020603050405020304" pitchFamily="18" charset="0"/>
                <a:ea typeface="Times New Roman" panose="02020603050405020304" pitchFamily="18" charset="0"/>
              </a:rPr>
              <a:t>Samsung Galaxy Launch </a:t>
            </a:r>
            <a:r>
              <a:rPr lang="ar-SY" sz="2000" dirty="0">
                <a:effectLst/>
                <a:latin typeface="Times New Roman" panose="02020603050405020304" pitchFamily="18" charset="0"/>
                <a:ea typeface="Times New Roman" panose="02020603050405020304" pitchFamily="18" charset="0"/>
              </a:rPr>
              <a:t>) اعتمدت الشركة على خطة زمنية ثلاثية المراحل </a:t>
            </a:r>
          </a:p>
          <a:p>
            <a:pPr algn="just" rtl="1">
              <a:lnSpc>
                <a:spcPct val="250000"/>
              </a:lnSpc>
            </a:pPr>
            <a:r>
              <a:rPr lang="ar-SY" sz="2000" dirty="0">
                <a:effectLst/>
                <a:latin typeface="Times New Roman" panose="02020603050405020304" pitchFamily="18" charset="0"/>
                <a:ea typeface="Times New Roman" panose="02020603050405020304" pitchFamily="18" charset="0"/>
              </a:rPr>
              <a:t>تبدأ بتسريبات تشويقية، ثم الإعلانات الرسمية، وأخيرًا الفعاليات التجريبية العالمية، مما خلق ترقّبًا عالميًا قويًا.</a:t>
            </a:r>
          </a:p>
          <a:p>
            <a:pPr algn="just" rtl="1">
              <a:lnSpc>
                <a:spcPct val="25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https://www.samsung.com/ae_ar/</a:t>
            </a:r>
            <a:endParaRPr lang="ar-SY" sz="2000" dirty="0">
              <a:latin typeface="Times New Roman" panose="02020603050405020304" pitchFamily="18" charset="0"/>
            </a:endParaRPr>
          </a:p>
          <a:p>
            <a:pPr algn="just" rtl="1">
              <a:lnSpc>
                <a:spcPct val="250000"/>
              </a:lnSpc>
            </a:pPr>
            <a:endParaRPr lang="en-US"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 name="Picture 2" descr="Samsung “Unpacked” the Galaxy Note8 ...">
            <a:extLst>
              <a:ext uri="{FF2B5EF4-FFF2-40B4-BE49-F238E27FC236}">
                <a16:creationId xmlns:a16="http://schemas.microsoft.com/office/drawing/2014/main" id="{DED466F3-C663-46A4-BFD3-9C78D5BEF8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349022"/>
            <a:ext cx="2206949" cy="14187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72016"/>
    </mc:Choice>
    <mc:Fallback xmlns="">
      <p:transition advTm="27201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96850" y="905162"/>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المراقبة والتقييم المستمر </a:t>
            </a:r>
          </a:p>
        </p:txBody>
      </p:sp>
      <p:sp>
        <p:nvSpPr>
          <p:cNvPr id="48" name="TextBox 47"/>
          <p:cNvSpPr txBox="1"/>
          <p:nvPr/>
        </p:nvSpPr>
        <p:spPr>
          <a:xfrm>
            <a:off x="825500" y="1610962"/>
            <a:ext cx="10541000" cy="5075172"/>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تُختتم مراحل بناء البرنامج الاتصالي بوضع نظام مراقبة وتقييم دوري يقيس الأداء مقابل الأهداف المحددة. </a:t>
            </a:r>
            <a:r>
              <a:rPr lang="ar-SY" sz="2000" dirty="0">
                <a:effectLst/>
                <a:ea typeface="Times New Roman" panose="02020603050405020304" pitchFamily="18" charset="0"/>
              </a:rPr>
              <a:t>و</a:t>
            </a:r>
            <a:r>
              <a:rPr lang="ar-SA" sz="2000" dirty="0">
                <a:effectLst/>
                <a:ea typeface="Times New Roman" panose="02020603050405020304" pitchFamily="18" charset="0"/>
              </a:rPr>
              <a:t>التقييم لا يتم بعد الحملة فقط، بل خلال تنفيذها لتصحيح المسار عند الحاجة. وتُستخدم أدوات مثل تحليل البيانات الرقمية، تتبع نسب التفاعل، واستطلاعات الرأي. </a:t>
            </a:r>
            <a:r>
              <a:rPr lang="ar-SY" sz="2000" dirty="0">
                <a:effectLst/>
                <a:ea typeface="Times New Roman" panose="02020603050405020304" pitchFamily="18" charset="0"/>
              </a:rPr>
              <a:t>و</a:t>
            </a:r>
            <a:r>
              <a:rPr lang="ar-SA" sz="2000" dirty="0">
                <a:effectLst/>
                <a:ea typeface="Times New Roman" panose="02020603050405020304" pitchFamily="18" charset="0"/>
              </a:rPr>
              <a:t> تشمل المؤشرات الرئيسية الوعي بالعلامة</a:t>
            </a:r>
            <a:r>
              <a:rPr lang="ar-SY" sz="2000" dirty="0">
                <a:effectLst/>
                <a:ea typeface="Times New Roman" panose="02020603050405020304" pitchFamily="18" charset="0"/>
              </a:rPr>
              <a:t>، </a:t>
            </a:r>
            <a:r>
              <a:rPr lang="ar-SA" sz="2000" dirty="0">
                <a:effectLst/>
                <a:ea typeface="Times New Roman" panose="02020603050405020304" pitchFamily="18" charset="0"/>
              </a:rPr>
              <a:t>ونية الشراء</a:t>
            </a:r>
            <a:r>
              <a:rPr lang="ar-SY" sz="2000" dirty="0">
                <a:effectLst/>
                <a:ea typeface="Times New Roman" panose="02020603050405020304" pitchFamily="18" charset="0"/>
              </a:rPr>
              <a:t>، </a:t>
            </a:r>
            <a:r>
              <a:rPr lang="ar-SA" sz="2000" dirty="0">
                <a:effectLst/>
                <a:ea typeface="Times New Roman" panose="02020603050405020304" pitchFamily="18" charset="0"/>
              </a:rPr>
              <a:t>وصورة الشركة .</a:t>
            </a:r>
            <a:endParaRPr lang="ar-SY" sz="2000" dirty="0">
              <a:effectLst/>
              <a:ea typeface="Times New Roman" panose="02020603050405020304" pitchFamily="18" charset="0"/>
            </a:endParaRPr>
          </a:p>
          <a:p>
            <a:pPr algn="just" rtl="1">
              <a:lnSpc>
                <a:spcPct val="2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تعتمد</a:t>
            </a:r>
            <a:r>
              <a:rPr lang="ar-SY" sz="2000" dirty="0">
                <a:effectLst/>
                <a:ea typeface="Times New Roman" panose="02020603050405020304" pitchFamily="18" charset="0"/>
              </a:rPr>
              <a:t> شركة</a:t>
            </a:r>
            <a:r>
              <a:rPr lang="ar-SA" sz="2000" dirty="0">
                <a:effectLst/>
                <a:ea typeface="Times New Roman" panose="02020603050405020304" pitchFamily="18" charset="0"/>
              </a:rPr>
              <a:t> </a:t>
            </a:r>
            <a:r>
              <a:rPr lang="ar-SY" sz="2000" dirty="0">
                <a:effectLst/>
                <a:ea typeface="Times New Roman" panose="02020603050405020304" pitchFamily="18" charset="0"/>
              </a:rPr>
              <a:t>(</a:t>
            </a:r>
            <a:r>
              <a:rPr lang="en-US" sz="2000" dirty="0">
                <a:effectLst/>
                <a:ea typeface="Times New Roman" panose="02020603050405020304" pitchFamily="18" charset="0"/>
              </a:rPr>
              <a:t>Unilever</a:t>
            </a:r>
            <a:r>
              <a:rPr lang="ar-SY" sz="2000" dirty="0">
                <a:effectLst/>
                <a:ea typeface="Times New Roman" panose="02020603050405020304" pitchFamily="18" charset="0"/>
              </a:rPr>
              <a:t>) </a:t>
            </a:r>
            <a:r>
              <a:rPr lang="ar-SA" sz="2000" dirty="0">
                <a:effectLst/>
                <a:ea typeface="Times New Roman" panose="02020603050405020304" pitchFamily="18" charset="0"/>
              </a:rPr>
              <a:t>على لوحات قيادة رقمية لمتابعة تفاعل الجمهور مع حملاتها الأسبوعية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عبر الدول،</a:t>
            </a:r>
            <a:r>
              <a:rPr lang="ar-SY" sz="2000" dirty="0">
                <a:effectLst/>
                <a:ea typeface="Times New Roman" panose="02020603050405020304" pitchFamily="18" charset="0"/>
              </a:rPr>
              <a:t> </a:t>
            </a:r>
            <a:r>
              <a:rPr lang="ar-SA" sz="2000" dirty="0">
                <a:effectLst/>
                <a:ea typeface="Times New Roman" panose="02020603050405020304" pitchFamily="18" charset="0"/>
              </a:rPr>
              <a:t>وتستخدم النتائج لتعديل محتوى الرسائل في الوقت الفعلي.</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rPr>
              <a:t>رابط موقع الشركة: </a:t>
            </a:r>
            <a:r>
              <a:rPr lang="en-US" sz="2000" b="1" dirty="0">
                <a:ea typeface="Times New Roman" panose="02020603050405020304" pitchFamily="18" charset="0"/>
                <a:hlinkClick r:id="rId3"/>
              </a:rPr>
              <a:t>https://www.unilever.com/</a:t>
            </a: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 name="Picture 2" descr="Unilever - Wikipedia">
            <a:extLst>
              <a:ext uri="{FF2B5EF4-FFF2-40B4-BE49-F238E27FC236}">
                <a16:creationId xmlns:a16="http://schemas.microsoft.com/office/drawing/2014/main" id="{9F525044-5C77-4916-AB6B-EB322128EC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1227" y="3872204"/>
            <a:ext cx="1790155" cy="19834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314018"/>
    </mc:Choice>
    <mc:Fallback xmlns="">
      <p:transition advTm="31401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965422" y="966945"/>
            <a:ext cx="2925801"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تحديد الأهداف الاتصالية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6590"/>
    </mc:Choice>
    <mc:Fallback xmlns="">
      <p:transition spd="slow" advTm="16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2815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162352"/>
            <a:ext cx="5205083" cy="4659289"/>
          </a:xfrm>
          <a:prstGeom prst="rect">
            <a:avLst/>
          </a:prstGeom>
        </p:spPr>
        <p:txBody>
          <a:bodyPr wrap="square">
            <a:spAutoFit/>
          </a:bodyPr>
          <a:lstStyle/>
          <a:p>
            <a:pPr algn="just" rtl="1">
              <a:lnSpc>
                <a:spcPct val="150000"/>
              </a:lnSpc>
            </a:pPr>
            <a:r>
              <a:rPr lang="ar-SY" sz="2000" dirty="0"/>
              <a:t>يُركّز هذا المحور على جوهر العملية الاتصالية، أي تحديد الأهداف التي توجه جميع أنشطة الاتصال التسويقي نحو نتائج قابلة للقياس والتأثير. فالاتصال لا يقتصر على نشر الرسائل، بل يهدف إلى إحداث تغيير معرفي وعاطفي وسلوكي لدى الجمهور المستهدف. تبدأ العملية بترسيخ الوعي بالعلامة</a:t>
            </a:r>
            <a:r>
              <a:rPr lang="en-US" sz="2000" dirty="0"/>
              <a:t>، </a:t>
            </a:r>
            <a:r>
              <a:rPr lang="ar-SY" sz="2000" dirty="0"/>
              <a:t>ثم بناء روابط وجدانية إيجابية معها</a:t>
            </a:r>
            <a:r>
              <a:rPr lang="en-US" sz="2000" dirty="0"/>
              <a:t>، </a:t>
            </a:r>
            <a:r>
              <a:rPr lang="ar-SY" sz="2000" dirty="0"/>
              <a:t>وصولًا إلى تحفيز السلوك الشرائي أو التفاعلي. كما تمتد الأهداف لتشمل الاتصال الداخلي الذي يعزز الانسجام التنظيمي، والاتصال الدولي الذي يوازن بين التوحيد العالمي والتكيّف الثقافي. وبهذا يصبح تحديد الأهداف حجر الأساس لكل استراتيجية اتصال ناجحة.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7213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5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 المعرفية </a:t>
            </a:r>
          </a:p>
        </p:txBody>
      </p:sp>
      <p:sp>
        <p:nvSpPr>
          <p:cNvPr id="48" name="TextBox 47"/>
          <p:cNvSpPr txBox="1"/>
          <p:nvPr/>
        </p:nvSpPr>
        <p:spPr>
          <a:xfrm>
            <a:off x="890814" y="1637255"/>
            <a:ext cx="10541000" cy="5382948"/>
          </a:xfrm>
          <a:prstGeom prst="rect">
            <a:avLst/>
          </a:prstGeom>
          <a:noFill/>
        </p:spPr>
        <p:txBody>
          <a:bodyPr wrap="square" rtlCol="0">
            <a:spAutoFit/>
          </a:bodyPr>
          <a:lstStyle/>
          <a:p>
            <a:pPr algn="just" rtl="1">
              <a:lnSpc>
                <a:spcPct val="250000"/>
              </a:lnSpc>
            </a:pPr>
            <a:r>
              <a:rPr lang="ar-SY" sz="2000" dirty="0"/>
              <a:t>تهدف هذه الأهداف إلى زيادة وعي المستهلك بالعلامة وبخصائص منتجاتها، وهي تمثل المرحلة الأولى في عملية الإقناع. فالهدف المعرفي يتمثل في جعل المستهلك يعرف ويُدرك قبل أن يؤمن ويشتري. وتشمل هذه الأهداف نشر المعلومات، توضيح المزايا، وتعريف الجمهور بالمستجدات. ويجب أن تكون الرسائل في هذه المرحلة واضحة ومباشرة، خالية من التعقيد.</a:t>
            </a:r>
          </a:p>
          <a:p>
            <a:pPr algn="just" rtl="1">
              <a:lnSpc>
                <a:spcPct val="200000"/>
              </a:lnSpc>
            </a:pPr>
            <a:r>
              <a:rPr lang="ar-SY" sz="2000" b="1" u="sng" dirty="0"/>
              <a:t>مثال</a:t>
            </a:r>
            <a:r>
              <a:rPr lang="ar-SY" sz="2000" u="sng" dirty="0"/>
              <a:t>:</a:t>
            </a:r>
            <a:r>
              <a:rPr lang="ar-SY" sz="2000" dirty="0"/>
              <a:t>  اعتمدت شركة (</a:t>
            </a:r>
            <a:r>
              <a:rPr lang="en-US" sz="2000" dirty="0"/>
              <a:t>Tesla</a:t>
            </a:r>
            <a:r>
              <a:rPr lang="ar-SY" sz="2000" dirty="0"/>
              <a:t>) على فيديوهات تعليمية قصيرة لشرح مفهوم القيادة الذاتية، مما ساعد </a:t>
            </a:r>
            <a:endParaRPr lang="en-US" sz="2000" dirty="0"/>
          </a:p>
          <a:p>
            <a:pPr algn="just" rtl="1">
              <a:lnSpc>
                <a:spcPct val="200000"/>
              </a:lnSpc>
            </a:pPr>
            <a:r>
              <a:rPr lang="ar-SY" sz="2000" dirty="0"/>
              <a:t>في رفع الوعي العالمي بتقنيتها الفريدة حتى لدى غير المشترين.</a:t>
            </a:r>
          </a:p>
          <a:p>
            <a:pPr algn="just" rtl="1">
              <a:lnSpc>
                <a:spcPct val="200000"/>
              </a:lnSpc>
            </a:pPr>
            <a:r>
              <a:rPr lang="ar-SY" sz="2000" b="1" dirty="0"/>
              <a:t>رابط الفيديو الذي يوضح ذلك: </a:t>
            </a:r>
            <a:r>
              <a:rPr lang="en-US" sz="2000" dirty="0">
                <a:hlinkClick r:id="rId3"/>
              </a:rPr>
              <a:t>https://www.youtube.com/watch?v=Mpxpw3dhcvk</a:t>
            </a:r>
            <a:endParaRPr lang="ar-SY"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History and Meaning of the Tesla Logo ...">
            <a:extLst>
              <a:ext uri="{FF2B5EF4-FFF2-40B4-BE49-F238E27FC236}">
                <a16:creationId xmlns:a16="http://schemas.microsoft.com/office/drawing/2014/main" id="{8070CAED-A518-4524-8A40-046C5EE925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717" y="4116795"/>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372378"/>
    </mc:Choice>
    <mc:Fallback xmlns="">
      <p:transition advTm="37237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70915"/>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 العاطفية </a:t>
            </a:r>
          </a:p>
        </p:txBody>
      </p:sp>
      <p:sp>
        <p:nvSpPr>
          <p:cNvPr id="48" name="TextBox 47"/>
          <p:cNvSpPr txBox="1"/>
          <p:nvPr/>
        </p:nvSpPr>
        <p:spPr>
          <a:xfrm>
            <a:off x="825500" y="1711669"/>
            <a:ext cx="10541000" cy="4921284"/>
          </a:xfrm>
          <a:prstGeom prst="rect">
            <a:avLst/>
          </a:prstGeom>
          <a:noFill/>
        </p:spPr>
        <p:txBody>
          <a:bodyPr wrap="square" rtlCol="0">
            <a:spAutoFit/>
          </a:bodyPr>
          <a:lstStyle/>
          <a:p>
            <a:pPr algn="just" rtl="1">
              <a:lnSpc>
                <a:spcPct val="200000"/>
              </a:lnSpc>
            </a:pPr>
            <a:r>
              <a:rPr lang="ar-SY" sz="2000" dirty="0"/>
              <a:t>تستهدف هذه الأهداف خلق استجابات وجدانية إيجابية تجاه العلامة، كالإعجاب أو الثقة أو الانتماء. وتعتبر اللغة البصرية والموسيقى والسرد القصصي من أهم أدوات التأثير العاطفي. وتستند هذه المرحلة إلى علم النفس الاتصالي الذي يرى أن القرار الشرائي غالبًا ما تحركه العاطفة أكثر من المنطق. ومن ثم، يجب تصميم الرسائل والحملات بطريقة تثير المشاعر وتخلق ارتباطًا شخصيًا مع الجمهور لتعزيز ولائه للعلامة.</a:t>
            </a:r>
          </a:p>
          <a:p>
            <a:pPr algn="just" rtl="1">
              <a:lnSpc>
                <a:spcPct val="200000"/>
              </a:lnSpc>
            </a:pPr>
            <a:r>
              <a:rPr lang="ar-SY" sz="2000" b="1" u="sng" dirty="0"/>
              <a:t>مثال</a:t>
            </a:r>
            <a:r>
              <a:rPr lang="ar-SY" sz="2000" dirty="0"/>
              <a:t>: نجحت حملة (</a:t>
            </a:r>
            <a:r>
              <a:rPr lang="en-US" sz="2000" dirty="0"/>
              <a:t>Dove Real Beauty </a:t>
            </a:r>
            <a:r>
              <a:rPr lang="ar-SY" sz="2000" dirty="0"/>
              <a:t>) في تحفيز مشاعر الثقة لدى النساء من خلال صور</a:t>
            </a:r>
          </a:p>
          <a:p>
            <a:pPr algn="just" rtl="1">
              <a:lnSpc>
                <a:spcPct val="200000"/>
              </a:lnSpc>
            </a:pPr>
            <a:r>
              <a:rPr lang="ar-SY" sz="2000" dirty="0"/>
              <a:t> نساء عاديات غير مثاليّات، مما نقل العلامة من منتج تجميلي إلى رمز إنساني للجمال الطبيعي.</a:t>
            </a:r>
          </a:p>
          <a:p>
            <a:pPr algn="just" rtl="1">
              <a:lnSpc>
                <a:spcPct val="200000"/>
              </a:lnSpc>
            </a:pPr>
            <a:r>
              <a:rPr lang="ar-SY" sz="2000" b="1" dirty="0"/>
              <a:t>رابط موقع الشركة: </a:t>
            </a:r>
            <a:r>
              <a:rPr lang="en-US" sz="2000" b="1" dirty="0">
                <a:hlinkClick r:id="rId3"/>
              </a:rPr>
              <a:t>https://www.dove.com/us/en/home.html</a:t>
            </a:r>
            <a:endParaRPr lang="en-US" sz="2000" b="1"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Dove Real Beauty Campaign">
            <a:extLst>
              <a:ext uri="{FF2B5EF4-FFF2-40B4-BE49-F238E27FC236}">
                <a16:creationId xmlns:a16="http://schemas.microsoft.com/office/drawing/2014/main" id="{FBCC2723-5D70-4BC7-9670-32D8600BA2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478702"/>
            <a:ext cx="2750986" cy="149280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12781"/>
    </mc:Choice>
    <mc:Fallback xmlns="">
      <p:transition advTm="2127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9901" y="961658"/>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 السلوكية </a:t>
            </a:r>
          </a:p>
        </p:txBody>
      </p:sp>
      <p:sp>
        <p:nvSpPr>
          <p:cNvPr id="48" name="TextBox 47"/>
          <p:cNvSpPr txBox="1"/>
          <p:nvPr/>
        </p:nvSpPr>
        <p:spPr>
          <a:xfrm>
            <a:off x="858386" y="1607054"/>
            <a:ext cx="10812720" cy="503836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تُترجم الأهداف المعرفية والعاطفية إلى سلوك فعلي، مثل تجربة المنتج أو الشراء أو التوصية به. يتطلب تحقيق السلوك المرغوب توفير حوافز وإزالة العوائق أمام الفعل. ويُقترح استخدام استراتيجيات مثل التجارب المجانية، والعروض المؤقتة، وبرامج الولاء. وتهدف هذه الأدوات إلى تحويل الاهتمام والوعي إلى أفعال ملموسة تزيد من المبيعات وتعزز التفاعل المستدام مع العلامة التجارية.</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أطلقت منصة (</a:t>
            </a:r>
            <a:r>
              <a:rPr lang="en-US" sz="2000" dirty="0">
                <a:latin typeface="Times New Roman" panose="02020603050405020304" pitchFamily="18" charset="0"/>
              </a:rPr>
              <a:t>Spotify</a:t>
            </a:r>
            <a:r>
              <a:rPr lang="ar-SY" sz="2000" dirty="0">
                <a:latin typeface="Times New Roman" panose="02020603050405020304" pitchFamily="18" charset="0"/>
              </a:rPr>
              <a:t>) حملة "</a:t>
            </a:r>
            <a:r>
              <a:rPr lang="en-US" sz="2000" dirty="0">
                <a:latin typeface="Times New Roman" panose="02020603050405020304" pitchFamily="18" charset="0"/>
              </a:rPr>
              <a:t>Try Premium for Free</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التي منحت المستخدمين شهرًا مجانيًا لاختبار الخدمة، </a:t>
            </a:r>
          </a:p>
          <a:p>
            <a:pPr marL="231775" algn="just" rtl="1">
              <a:lnSpc>
                <a:spcPct val="200000"/>
              </a:lnSpc>
            </a:pPr>
            <a:r>
              <a:rPr lang="ar-SY" sz="2000" dirty="0">
                <a:latin typeface="Times New Roman" panose="02020603050405020304" pitchFamily="18" charset="0"/>
              </a:rPr>
              <a:t>فارتفع عدد المشتركين المدفوعين بنسبة تجاوزت 40% خلال فترة قصيرة.</a:t>
            </a:r>
            <a:endParaRPr lang="en-US" sz="2000" dirty="0">
              <a:latin typeface="Times New Roman" panose="02020603050405020304" pitchFamily="18" charset="0"/>
            </a:endParaRPr>
          </a:p>
          <a:p>
            <a:pPr marL="231775" algn="just" rtl="1">
              <a:lnSpc>
                <a:spcPct val="200000"/>
              </a:lnSpc>
            </a:pPr>
            <a:r>
              <a:rPr lang="ar-SY" sz="2000" b="1" dirty="0">
                <a:latin typeface="Times New Roman" panose="02020603050405020304" pitchFamily="18" charset="0"/>
              </a:rPr>
              <a:t>رابط المنصة: </a:t>
            </a:r>
            <a:r>
              <a:rPr lang="en-US" sz="2000" dirty="0">
                <a:latin typeface="Times New Roman" panose="02020603050405020304" pitchFamily="18" charset="0"/>
                <a:hlinkClick r:id="rId3"/>
              </a:rPr>
              <a:t>https://open.spotify.com/</a:t>
            </a:r>
            <a:endParaRPr lang="ar-SY" sz="2000" dirty="0">
              <a:latin typeface="Times New Roman" panose="02020603050405020304" pitchFamily="18" charset="0"/>
            </a:endParaRPr>
          </a:p>
          <a:p>
            <a:pPr marL="231775"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7170" name="Picture 2" descr="How to Get Spotify 3 Months Free Trial ...">
            <a:extLst>
              <a:ext uri="{FF2B5EF4-FFF2-40B4-BE49-F238E27FC236}">
                <a16:creationId xmlns:a16="http://schemas.microsoft.com/office/drawing/2014/main" id="{7B7D7C3F-B764-4624-B4E3-E7B3AEFC20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3069" y="4478839"/>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54644"/>
    </mc:Choice>
    <mc:Fallback xmlns="">
      <p:transition advTm="15464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31455"/>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 الاتصالية الداخلية </a:t>
            </a:r>
          </a:p>
        </p:txBody>
      </p:sp>
      <p:sp>
        <p:nvSpPr>
          <p:cNvPr id="48" name="TextBox 47"/>
          <p:cNvSpPr txBox="1"/>
          <p:nvPr/>
        </p:nvSpPr>
        <p:spPr>
          <a:xfrm>
            <a:off x="830393" y="1545511"/>
            <a:ext cx="10812720" cy="5346144"/>
          </a:xfrm>
          <a:prstGeom prst="rect">
            <a:avLst/>
          </a:prstGeom>
          <a:noFill/>
        </p:spPr>
        <p:txBody>
          <a:bodyPr wrap="square" rtlCol="0">
            <a:spAutoFit/>
          </a:bodyPr>
          <a:lstStyle/>
          <a:p>
            <a:pPr marL="231775" algn="just" rtl="1">
              <a:lnSpc>
                <a:spcPct val="250000"/>
              </a:lnSpc>
            </a:pPr>
            <a:r>
              <a:rPr lang="ar-SY" sz="2000" dirty="0"/>
              <a:t>إن نجاح الاتصال الخارجي يبدأ من الداخل، لأن الموظفين هم أول سفراء للعلامة. لذلك تُدرج أهداف داخلية تسعى إلى مواءمة قيم العاملين مع الرسالة الاتصالية. ويعزز الاتصال الداخلي الانتماء ويقلّل التناقض في الرسائل الموجهة للجمهور. كما يساهم هذا التناغم الداخلي في تحسين تجربة العملاء وزيادة مصداقية العلامة في جميع نقاط التفاعل. </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تطلق (</a:t>
            </a:r>
            <a:r>
              <a:rPr lang="en-US" sz="2000" dirty="0">
                <a:latin typeface="Times New Roman" panose="02020603050405020304" pitchFamily="18" charset="0"/>
              </a:rPr>
              <a:t>Starbucks</a:t>
            </a:r>
            <a:r>
              <a:rPr lang="ar-SY" sz="2000" dirty="0">
                <a:latin typeface="Times New Roman" panose="02020603050405020304" pitchFamily="18" charset="0"/>
              </a:rPr>
              <a:t>) حملات داخلية لتدريب الموظفين على قيم "الدفء والترحيب" قبل كل حملة </a:t>
            </a:r>
          </a:p>
          <a:p>
            <a:pPr marL="231775" algn="just" rtl="1">
              <a:lnSpc>
                <a:spcPct val="250000"/>
              </a:lnSpc>
            </a:pPr>
            <a:r>
              <a:rPr lang="ar-SY" sz="2000" dirty="0">
                <a:latin typeface="Times New Roman" panose="02020603050405020304" pitchFamily="18" charset="0"/>
              </a:rPr>
              <a:t>عالمية، مما يضمن أن التجربة الاتصالية تبدأ من نقطة البيع نفسها.</a:t>
            </a:r>
          </a:p>
          <a:p>
            <a:pPr marL="231775" algn="just" rtl="1">
              <a:lnSpc>
                <a:spcPct val="25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https://www.starbucks.com/</a:t>
            </a:r>
            <a:endParaRPr lang="ar-SY" sz="2000" dirty="0">
              <a:latin typeface="Times New Roman" panose="02020603050405020304" pitchFamily="18" charset="0"/>
            </a:endParaRPr>
          </a:p>
          <a:p>
            <a:pPr marL="231775"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3">
            <a:extLst>
              <a:ext uri="{FF2B5EF4-FFF2-40B4-BE49-F238E27FC236}">
                <a16:creationId xmlns:a16="http://schemas.microsoft.com/office/drawing/2014/main" id="{404E2C8E-962F-475B-87F3-0816C76FFD57}"/>
              </a:ext>
            </a:extLst>
          </p:cNvPr>
          <p:cNvPicPr>
            <a:picLocks noChangeAspect="1"/>
          </p:cNvPicPr>
          <p:nvPr/>
        </p:nvPicPr>
        <p:blipFill>
          <a:blip r:embed="rId5"/>
          <a:stretch>
            <a:fillRect/>
          </a:stretch>
        </p:blipFill>
        <p:spPr>
          <a:xfrm>
            <a:off x="830393" y="4476999"/>
            <a:ext cx="2990850" cy="153352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76663"/>
    </mc:Choice>
    <mc:Fallback xmlns="">
      <p:transition advTm="17666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0877"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 الدولية والعابرة للثقافات </a:t>
            </a:r>
          </a:p>
        </p:txBody>
      </p:sp>
      <p:sp>
        <p:nvSpPr>
          <p:cNvPr id="48" name="TextBox 47"/>
          <p:cNvSpPr txBox="1"/>
          <p:nvPr/>
        </p:nvSpPr>
        <p:spPr>
          <a:xfrm>
            <a:off x="739518" y="1637255"/>
            <a:ext cx="10812720" cy="492128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في سياق العولمة، يجب صياغة الأهداف الاتصالية بحيث تراعي الفروقات الثقافية وتحافظ في الوقت نفسه على هوية العلامة. تظل الفكرة المركزية للرسالة ثابتة، بينما تتكيف أساليب عرضها ولغتها مع الثقافة المحلية لكل سوق. ويتيح هذا النهج للعلامة التواصل بفاعلية مع جماهير متنوعة دون فقدان قيمها الجوهرية. كما يعزز الانسجام بين الرسالة والخصوصيات الثقافية، مما يزيد من قبول المستهلكين وثقتهم بالعلامة.</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 حملة (</a:t>
            </a:r>
            <a:r>
              <a:rPr lang="en-US" sz="2000" dirty="0">
                <a:latin typeface="Times New Roman" panose="02020603050405020304" pitchFamily="18" charset="0"/>
              </a:rPr>
              <a:t>McDonald’s I’m Lovin’ It </a:t>
            </a:r>
            <a:r>
              <a:rPr lang="ar-SY" sz="2000" dirty="0">
                <a:latin typeface="Times New Roman" panose="02020603050405020304" pitchFamily="18" charset="0"/>
              </a:rPr>
              <a:t>) استخدمت شعارًا واحدًا عالميًا مع تعديلات لغوية </a:t>
            </a:r>
          </a:p>
          <a:p>
            <a:pPr marL="231775" algn="just" rtl="1">
              <a:lnSpc>
                <a:spcPct val="200000"/>
              </a:lnSpc>
            </a:pPr>
            <a:r>
              <a:rPr lang="ar-SY" sz="2000" dirty="0">
                <a:latin typeface="Times New Roman" panose="02020603050405020304" pitchFamily="18" charset="0"/>
              </a:rPr>
              <a:t>وثقافية في الموسيقى والإخراج، مما ضمن التوحيد في الهوية والتنوع في التعبير.</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https://www.mcdonalds.com/us/en-us.html</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Chicago Magazine">
            <a:extLst>
              <a:ext uri="{FF2B5EF4-FFF2-40B4-BE49-F238E27FC236}">
                <a16:creationId xmlns:a16="http://schemas.microsoft.com/office/drawing/2014/main" id="{21A14761-3A67-4EA8-89DF-BEEF7FA87E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8153" y="3599835"/>
            <a:ext cx="1952625" cy="2343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90292"/>
    </mc:Choice>
    <mc:Fallback xmlns="">
      <p:transition advTm="1902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173695" y="904321"/>
            <a:ext cx="278473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اختيار القنوات والأدوات</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3298"/>
    </mc:Choice>
    <mc:Fallback xmlns="">
      <p:transition spd="slow" advTm="13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045759"/>
            <a:ext cx="4650962" cy="5582619"/>
          </a:xfrm>
          <a:prstGeom prst="rect">
            <a:avLst/>
          </a:prstGeom>
        </p:spPr>
        <p:txBody>
          <a:bodyPr wrap="square">
            <a:spAutoFit/>
          </a:bodyPr>
          <a:lstStyle/>
          <a:p>
            <a:pPr algn="just" rtl="1">
              <a:lnSpc>
                <a:spcPct val="150000"/>
              </a:lnSpc>
            </a:pPr>
            <a:r>
              <a:rPr lang="ar-SY" sz="2000" dirty="0"/>
              <a:t>يمثل اختيار القنوات والأدوات أحد العناصر الأساسية في بناء برنامج اتصالي فعّال، إذ يحدد كيفية وصول الرسائل إلى الجمهور المستهدف وتأثيرها عليه. يشمل ذلك الوسائل التقليدية التي تضمن المصداقية والانتشار الواسع، والوسائل الرقمية التي تتيح تفاعلاً لحظيًا وتحليلاً دقيقًا لأداء الحملات. كما تلعب العلاقات العامة دورًا استراتيجيًا في تعزيز الصورة الذهنية والسمعة المؤسسية. إضافةً إلى ذلك، توفر القنوات البديلة والتجريبية تجارب حية تجعل المستهلك جزءًا من الرسالة، ما يعزز التفاعل والارتباط بالعلامة. ومن خلال الجمع بين هذه الأدوات بشكل متكامل، يمكن تحقيق أقصى تأثير اتصالي وبناء علاقة مستدامة مع الجمهور.</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7229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237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الوسائل التقليدية </a:t>
            </a:r>
          </a:p>
        </p:txBody>
      </p:sp>
      <p:sp>
        <p:nvSpPr>
          <p:cNvPr id="48" name="TextBox 47"/>
          <p:cNvSpPr txBox="1"/>
          <p:nvPr/>
        </p:nvSpPr>
        <p:spPr>
          <a:xfrm>
            <a:off x="626140" y="1622231"/>
            <a:ext cx="10740360" cy="5071645"/>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تستمر الوسائل التقليدية مثل التلفزيون والراديو والمطبوعات في لعب دور مهم في بناء الثقة والمصداقية، لا سيما في الأسواق الناشئة. تتيح هذه الوسائل مدىً واسعًا من الانتشار وتجذب جمهورًا متنوعًا يعتمد على المصادر التقليدية للمعلومات. ومع دمجها بالوسائط الرقمية، يمكن تحقيق تكامل اتصالي يوازن بين الوصول الواسع والتفاعل اللحظي، مما يعزز فاعلية الحملات ويضمن تأثيرًا أكبر للرسائل الموجهة.</a:t>
            </a:r>
          </a:p>
          <a:p>
            <a:pPr algn="just" defTabSz="344488" rtl="1">
              <a:lnSpc>
                <a:spcPct val="200000"/>
              </a:lnSpc>
              <a:spcAft>
                <a:spcPts val="800"/>
              </a:spcAft>
              <a:tabLst>
                <a:tab pos="285750" algn="l"/>
              </a:tabLst>
            </a:pPr>
            <a:r>
              <a:rPr lang="ar-SY" sz="2000" b="1" u="sng" dirty="0"/>
              <a:t>مثال:</a:t>
            </a:r>
            <a:r>
              <a:rPr lang="ar-SY" sz="2000" dirty="0"/>
              <a:t> استخدمت شركة (</a:t>
            </a:r>
            <a:r>
              <a:rPr lang="en-US" sz="2000" dirty="0"/>
              <a:t>Toyota</a:t>
            </a:r>
            <a:r>
              <a:rPr lang="ar-SY" sz="2000" dirty="0"/>
              <a:t>) الإعلانات التلفزيونية في اليابان لتسليط الضوء على السلامة </a:t>
            </a:r>
            <a:endParaRPr lang="en-US" sz="2000" dirty="0"/>
          </a:p>
          <a:p>
            <a:pPr algn="just" defTabSz="344488" rtl="1">
              <a:lnSpc>
                <a:spcPct val="200000"/>
              </a:lnSpc>
              <a:spcAft>
                <a:spcPts val="800"/>
              </a:spcAft>
              <a:tabLst>
                <a:tab pos="285750" algn="l"/>
              </a:tabLst>
            </a:pPr>
            <a:r>
              <a:rPr lang="ar-SY" sz="2000" dirty="0"/>
              <a:t>والجودة، مما رسخ ثقة المستهلكين الأكبر سنًا الذين يفضلون الوسائل التقليدية.</a:t>
            </a:r>
          </a:p>
          <a:p>
            <a:pPr algn="just" defTabSz="344488" rtl="1">
              <a:lnSpc>
                <a:spcPct val="150000"/>
              </a:lnSpc>
              <a:spcAft>
                <a:spcPts val="800"/>
              </a:spcAft>
              <a:tabLst>
                <a:tab pos="285750" algn="l"/>
              </a:tabLst>
            </a:pPr>
            <a:r>
              <a:rPr lang="ar-SY" sz="2000" b="1" dirty="0"/>
              <a:t>رابط فيديو الإعلان: </a:t>
            </a:r>
            <a:r>
              <a:rPr lang="en-US" sz="2000" b="1" dirty="0">
                <a:hlinkClick r:id="rId2"/>
              </a:rPr>
              <a:t>https://www.youtube.com/watch?v=P4W03F9Bk1g</a:t>
            </a:r>
            <a:endParaRPr lang="en-US" sz="2000" b="1" dirty="0"/>
          </a:p>
          <a:p>
            <a:pPr algn="just" defTabSz="344488" rtl="1">
              <a:lnSpc>
                <a:spcPct val="15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 name="Picture 1">
            <a:extLst>
              <a:ext uri="{FF2B5EF4-FFF2-40B4-BE49-F238E27FC236}">
                <a16:creationId xmlns:a16="http://schemas.microsoft.com/office/drawing/2014/main" id="{AABF75DE-B01B-4747-9128-D99A7A912897}"/>
              </a:ext>
            </a:extLst>
          </p:cNvPr>
          <p:cNvPicPr>
            <a:picLocks noChangeAspect="1"/>
          </p:cNvPicPr>
          <p:nvPr/>
        </p:nvPicPr>
        <p:blipFill>
          <a:blip r:embed="rId4"/>
          <a:stretch>
            <a:fillRect/>
          </a:stretch>
        </p:blipFill>
        <p:spPr>
          <a:xfrm>
            <a:off x="753140" y="4334044"/>
            <a:ext cx="2857500" cy="1600200"/>
          </a:xfrm>
          <a:prstGeom prst="rect">
            <a:avLst/>
          </a:prstGeom>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39635"/>
    </mc:Choice>
    <mc:Fallback xmlns="">
      <p:transition advTm="2396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4908" y="91654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الوسائل الرقمية </a:t>
            </a:r>
          </a:p>
        </p:txBody>
      </p:sp>
      <p:sp>
        <p:nvSpPr>
          <p:cNvPr id="48" name="TextBox 47"/>
          <p:cNvSpPr txBox="1"/>
          <p:nvPr/>
        </p:nvSpPr>
        <p:spPr>
          <a:xfrm>
            <a:off x="825500" y="1715847"/>
            <a:ext cx="10541000" cy="4972580"/>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تمثل الوسائط الرقمية العمود الفقري للاتصال الحديث، إذ تتيح تفاعلاً لحظيًا ورصدًا دقيقًا لأداء الحملات وتحليل نتائجها. لقد حولت هذه الوسائل الاتصال من كونه أحادي الجانب إلى حوار متبادل، يسمح للمستهلك بالمشاركة الفعّالة في الرسالة. كما تمكّن الشركات من تخصيص المحتوى وفق سلوكيات واهتمامات الجمهور، مما يزيد من التفاعل والارتباط بالعلامة.</a:t>
            </a:r>
            <a:endParaRPr lang="en-US" sz="2000" dirty="0"/>
          </a:p>
          <a:p>
            <a:pPr algn="just" defTabSz="344488" rtl="1">
              <a:lnSpc>
                <a:spcPct val="200000"/>
              </a:lnSpc>
              <a:spcAft>
                <a:spcPts val="800"/>
              </a:spcAft>
              <a:tabLst>
                <a:tab pos="285750" algn="l"/>
              </a:tabLst>
            </a:pPr>
            <a:r>
              <a:rPr lang="ar-SY" sz="2000" b="1" u="sng" dirty="0"/>
              <a:t>مثال</a:t>
            </a:r>
            <a:r>
              <a:rPr lang="ar-SY" sz="2000" dirty="0"/>
              <a:t>: استخدمت شركة (</a:t>
            </a:r>
            <a:r>
              <a:rPr lang="en-US" sz="2000" dirty="0"/>
              <a:t>Gatorade</a:t>
            </a:r>
            <a:r>
              <a:rPr lang="ar-SY" sz="2000" dirty="0"/>
              <a:t>)</a:t>
            </a:r>
            <a:r>
              <a:rPr lang="en-US" sz="2000" dirty="0"/>
              <a:t>، </a:t>
            </a:r>
            <a:r>
              <a:rPr lang="ar-SY" sz="2000" dirty="0"/>
              <a:t>المتخصصة في المشروبات الرياضية، في حملتها الشهيرة "</a:t>
            </a:r>
            <a:r>
              <a:rPr lang="en-US" sz="2000" dirty="0"/>
              <a:t>Gatorade Dunk</a:t>
            </a:r>
            <a:r>
              <a:rPr lang="ar-SY" sz="2000" dirty="0"/>
              <a:t>" </a:t>
            </a:r>
          </a:p>
          <a:p>
            <a:pPr algn="just" defTabSz="344488" rtl="1">
              <a:lnSpc>
                <a:spcPct val="150000"/>
              </a:lnSpc>
              <a:spcAft>
                <a:spcPts val="800"/>
              </a:spcAft>
              <a:tabLst>
                <a:tab pos="285750" algn="l"/>
              </a:tabLst>
            </a:pPr>
            <a:r>
              <a:rPr lang="ar-SY" sz="2000" dirty="0"/>
              <a:t>أدوات التحليل الاجتماعي لرصد تفاعل الرياضيين مع محتواها لحظة بلحظة، </a:t>
            </a:r>
          </a:p>
          <a:p>
            <a:pPr algn="just" defTabSz="344488" rtl="1">
              <a:lnSpc>
                <a:spcPct val="150000"/>
              </a:lnSpc>
              <a:spcAft>
                <a:spcPts val="800"/>
              </a:spcAft>
              <a:tabLst>
                <a:tab pos="285750" algn="l"/>
              </a:tabLst>
            </a:pPr>
            <a:r>
              <a:rPr lang="ar-SY" sz="2000" dirty="0"/>
              <a:t>مما مكّنها من تعديل الرسائل في الزمن الحقيقي.</a:t>
            </a:r>
          </a:p>
          <a:p>
            <a:pPr algn="just" defTabSz="344488" rtl="1">
              <a:lnSpc>
                <a:spcPct val="150000"/>
              </a:lnSpc>
              <a:spcAft>
                <a:spcPts val="800"/>
              </a:spcAft>
              <a:tabLst>
                <a:tab pos="285750" algn="l"/>
              </a:tabLst>
            </a:pPr>
            <a:r>
              <a:rPr lang="ar-SY" sz="2000" b="1" dirty="0"/>
              <a:t>رابط موقع الشركة: </a:t>
            </a:r>
            <a:r>
              <a:rPr lang="en-US" sz="2000" dirty="0">
                <a:hlinkClick r:id="rId2"/>
              </a:rPr>
              <a:t>https://www.gatorade.com/</a:t>
            </a:r>
            <a:endParaRPr lang="ar-SY" sz="2000" dirty="0"/>
          </a:p>
          <a:p>
            <a:pPr algn="just" defTabSz="344488" rtl="1">
              <a:lnSpc>
                <a:spcPct val="200000"/>
              </a:lnSpc>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9218" name="Picture 2" descr="Gatorade Frost 4 Flavor Variety Pack ...">
            <a:extLst>
              <a:ext uri="{FF2B5EF4-FFF2-40B4-BE49-F238E27FC236}">
                <a16:creationId xmlns:a16="http://schemas.microsoft.com/office/drawing/2014/main" id="{0E6C3E13-B2BA-4767-81F3-87F0299E5D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762" y="4244920"/>
            <a:ext cx="2497289" cy="18413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211907"/>
    </mc:Choice>
    <mc:Fallback xmlns="">
      <p:transition advTm="21190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467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العلاقات العامة والاتصال المؤسسي </a:t>
            </a:r>
          </a:p>
        </p:txBody>
      </p:sp>
      <p:sp>
        <p:nvSpPr>
          <p:cNvPr id="48" name="TextBox 47"/>
          <p:cNvSpPr txBox="1"/>
          <p:nvPr/>
        </p:nvSpPr>
        <p:spPr>
          <a:xfrm>
            <a:off x="762000" y="1654993"/>
            <a:ext cx="10541000" cy="5062348"/>
          </a:xfrm>
          <a:prstGeom prst="rect">
            <a:avLst/>
          </a:prstGeom>
          <a:noFill/>
        </p:spPr>
        <p:txBody>
          <a:bodyPr wrap="square" rtlCol="0">
            <a:spAutoFit/>
          </a:bodyPr>
          <a:lstStyle/>
          <a:p>
            <a:pPr algn="just" defTabSz="344488" rtl="1">
              <a:lnSpc>
                <a:spcPct val="200000"/>
              </a:lnSpc>
              <a:spcAft>
                <a:spcPts val="800"/>
              </a:spcAft>
            </a:pPr>
            <a:r>
              <a:rPr lang="ar-SY" sz="2000" dirty="0"/>
              <a:t>تُعد العلاقات العامة أداة استراتيجية لبناء الصورة الذهنية وتعزيز السمعة المؤسسية، إذ تلعب دورًا محوريًا في التواصل مع الجمهور والمجتمع. تركز على سرد قصص واقعية عن مساهمات الشركة وأنشطتها المجتمعية، بما يعكس قيمها ومبادئها. ويساهم هذا النهج في تعزيز الثقة طويلة الأمد ويخلق رابطًا إيجابيًا ومستدامًا بين المؤسسة وجمهورها. كما تساعد العلاقات العامة على إدارة الأزمات وتحويل التحديات إلى فرص لتعزيز مصداقية العلامة وسمعتها.</a:t>
            </a:r>
          </a:p>
          <a:p>
            <a:pPr algn="just" defTabSz="344488" rtl="1">
              <a:lnSpc>
                <a:spcPct val="200000"/>
              </a:lnSpc>
              <a:spcAft>
                <a:spcPts val="800"/>
              </a:spcAft>
            </a:pPr>
            <a:r>
              <a:rPr lang="ar-SY" sz="2000" b="1" u="sng" dirty="0"/>
              <a:t>مثال</a:t>
            </a:r>
            <a:r>
              <a:rPr lang="ar-SY" sz="2000" dirty="0"/>
              <a:t>: قيام  (</a:t>
            </a:r>
            <a:r>
              <a:rPr lang="en-US" sz="2000" dirty="0"/>
              <a:t>IKEA</a:t>
            </a:r>
            <a:r>
              <a:rPr lang="ar-SY" sz="2000" dirty="0"/>
              <a:t>) بنشر تقرير الاستدامة العالمي كجزء من برنامجها الاتصالي، عارضة </a:t>
            </a:r>
          </a:p>
          <a:p>
            <a:pPr algn="just" defTabSz="344488" rtl="1">
              <a:lnSpc>
                <a:spcPct val="200000"/>
              </a:lnSpc>
              <a:spcAft>
                <a:spcPts val="800"/>
              </a:spcAft>
            </a:pPr>
            <a:r>
              <a:rPr lang="ar-SY" sz="2000" dirty="0"/>
              <a:t>إنجازاتها البيئية مما عزز صورتها كعلامة مسؤولة بيئيًا.</a:t>
            </a:r>
          </a:p>
          <a:p>
            <a:pPr algn="just" defTabSz="344488" rtl="1">
              <a:lnSpc>
                <a:spcPct val="150000"/>
              </a:lnSpc>
              <a:spcAft>
                <a:spcPts val="800"/>
              </a:spcAft>
            </a:pPr>
            <a:r>
              <a:rPr lang="ar-SY" sz="2000" b="1" dirty="0"/>
              <a:t>رابط موقع الشركة: </a:t>
            </a:r>
            <a:r>
              <a:rPr lang="en-US" sz="2000" b="1" dirty="0">
                <a:hlinkClick r:id="rId2"/>
              </a:rPr>
              <a:t>https://www.ikea.com/</a:t>
            </a:r>
            <a:endParaRPr lang="ar-SY" sz="2000" b="1" dirty="0"/>
          </a:p>
          <a:p>
            <a:pPr algn="just" defTabSz="344488" rtl="1">
              <a:lnSpc>
                <a:spcPct val="150000"/>
              </a:lnSpc>
              <a:spcAft>
                <a:spcPts val="800"/>
              </a:spcAft>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2" descr="IKEA Gift Card | The Perfect ...">
            <a:extLst>
              <a:ext uri="{FF2B5EF4-FFF2-40B4-BE49-F238E27FC236}">
                <a16:creationId xmlns:a16="http://schemas.microsoft.com/office/drawing/2014/main" id="{401DF0BD-63A3-494F-A1AE-65D4CFCAA6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6604" y="4179458"/>
            <a:ext cx="2695575" cy="1695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244298"/>
    </mc:Choice>
    <mc:Fallback xmlns="">
      <p:transition advTm="24429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2617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القنوات البديلة </a:t>
            </a:r>
          </a:p>
        </p:txBody>
      </p:sp>
      <p:sp>
        <p:nvSpPr>
          <p:cNvPr id="48" name="TextBox 47"/>
          <p:cNvSpPr txBox="1"/>
          <p:nvPr/>
        </p:nvSpPr>
        <p:spPr>
          <a:xfrm>
            <a:off x="825500" y="1631974"/>
            <a:ext cx="10541000" cy="5011052"/>
          </a:xfrm>
          <a:prstGeom prst="rect">
            <a:avLst/>
          </a:prstGeom>
          <a:noFill/>
        </p:spPr>
        <p:txBody>
          <a:bodyPr wrap="square" rtlCol="0">
            <a:spAutoFit/>
          </a:bodyPr>
          <a:lstStyle/>
          <a:p>
            <a:pPr algn="just" defTabSz="344488" rtl="1">
              <a:lnSpc>
                <a:spcPct val="200000"/>
              </a:lnSpc>
              <a:spcAft>
                <a:spcPts val="800"/>
              </a:spcAft>
            </a:pPr>
            <a:r>
              <a:rPr lang="ar-SY" sz="2000" dirty="0"/>
              <a:t>تلعب القنوات غير التقليدية دورًا متناميًا في استراتيجيات الاتصال المعاصر، وتشمل التسويق الغوريلا والتجارب التفاعلية وتقنيات الواقع المعزز. تتيح هذه الوسائل للمستهلكين الانخراط المباشر والمشاركة الفعلية في الأحداث، ما يجعل التجربة أكثر حيوية وواقعية. كما تعزز من التفاعل العاطفي والذاكرة الإيجابية المرتبطة بالعلامة التجارية، وتساهم في خلق تأثير طويل الأمد يتجاوز وسائل الإعلان التقليدية.</a:t>
            </a:r>
          </a:p>
          <a:p>
            <a:pPr algn="just" defTabSz="344488" rtl="1">
              <a:spcAft>
                <a:spcPts val="800"/>
              </a:spcAft>
            </a:pPr>
            <a:r>
              <a:rPr lang="ar-SY" sz="2000" b="1" u="sng" dirty="0"/>
              <a:t>مثال</a:t>
            </a:r>
            <a:r>
              <a:rPr lang="ar-SY" sz="2000" dirty="0"/>
              <a:t>: نفذت شركة (</a:t>
            </a:r>
            <a:r>
              <a:rPr lang="en-US" sz="2000" dirty="0"/>
              <a:t>Allstate Insurance </a:t>
            </a:r>
            <a:r>
              <a:rPr lang="ar-SY" sz="2000" dirty="0"/>
              <a:t>)، مختصة في التأمين،  حملة ميدانية استخدمت سيارات</a:t>
            </a:r>
          </a:p>
          <a:p>
            <a:pPr algn="just" defTabSz="344488" rtl="1">
              <a:lnSpc>
                <a:spcPct val="150000"/>
              </a:lnSpc>
              <a:spcAft>
                <a:spcPts val="800"/>
              </a:spcAft>
            </a:pPr>
            <a:r>
              <a:rPr lang="ar-SY" sz="2000" dirty="0"/>
              <a:t>مدمرة مع شعار "</a:t>
            </a:r>
            <a:r>
              <a:rPr lang="en-US" sz="2000" dirty="0"/>
              <a:t> Mayhem is everywhere </a:t>
            </a:r>
            <a:r>
              <a:rPr lang="ar-SY" sz="2000" dirty="0"/>
              <a:t>"</a:t>
            </a:r>
            <a:r>
              <a:rPr lang="en-US" sz="2000" dirty="0"/>
              <a:t> </a:t>
            </a:r>
            <a:r>
              <a:rPr lang="ar-SY" sz="2000" dirty="0"/>
              <a:t>في شوارع المدن، ما جذب انتباه المارة وأثار </a:t>
            </a:r>
          </a:p>
          <a:p>
            <a:pPr algn="just" defTabSz="344488" rtl="1">
              <a:lnSpc>
                <a:spcPct val="150000"/>
              </a:lnSpc>
              <a:spcAft>
                <a:spcPts val="800"/>
              </a:spcAft>
            </a:pPr>
            <a:r>
              <a:rPr lang="ar-SY" sz="2000" dirty="0"/>
              <a:t>نقاشًا واسعًا حول أهمية التأمين.</a:t>
            </a:r>
          </a:p>
          <a:p>
            <a:pPr algn="just" defTabSz="344488" rtl="1">
              <a:spcAft>
                <a:spcPts val="800"/>
              </a:spcAft>
            </a:pPr>
            <a:r>
              <a:rPr lang="ar-SY" sz="2000" dirty="0"/>
              <a:t>رابط موقع الشركة: </a:t>
            </a:r>
            <a:r>
              <a:rPr lang="en-US" sz="2000" dirty="0">
                <a:hlinkClick r:id="rId2"/>
              </a:rPr>
              <a:t>https://www.allstate.com/</a:t>
            </a:r>
            <a:endParaRPr lang="ar-SY" sz="2000" dirty="0"/>
          </a:p>
          <a:p>
            <a:pPr algn="just" defTabSz="344488" rtl="1">
              <a:lnSpc>
                <a:spcPct val="15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 name="Picture 2" descr="Sell Allstate Life Insurance Company ...">
            <a:extLst>
              <a:ext uri="{FF2B5EF4-FFF2-40B4-BE49-F238E27FC236}">
                <a16:creationId xmlns:a16="http://schemas.microsoft.com/office/drawing/2014/main" id="{451E67F0-2F81-449C-9468-3F4F684EC1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000766"/>
            <a:ext cx="2524125"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51782"/>
    </mc:Choice>
    <mc:Fallback xmlns="">
      <p:transition advTm="15178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106486" y="989083"/>
            <a:ext cx="278473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صياغة الرسائل الموحدة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9374"/>
    </mc:Choice>
    <mc:Fallback xmlns="">
      <p:transition spd="slow" advTm="9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871088"/>
            <a:ext cx="4865639" cy="6044283"/>
          </a:xfrm>
          <a:prstGeom prst="rect">
            <a:avLst/>
          </a:prstGeom>
        </p:spPr>
        <p:txBody>
          <a:bodyPr wrap="square">
            <a:spAutoFit/>
          </a:bodyPr>
          <a:lstStyle/>
          <a:p>
            <a:pPr algn="just" rtl="1">
              <a:lnSpc>
                <a:spcPct val="150000"/>
              </a:lnSpc>
            </a:pPr>
            <a:r>
              <a:rPr lang="ar-SY" sz="2000" dirty="0"/>
              <a:t>تعد صياغة الرسائل الموحدة أحد الركائز الأساسية لنجاح أي برنامج اتصالي، حيث تضمن وصول فكرة مركزية واضحة ومتسقة عبر جميع القنوات والأدوات المستخدمة. يتيح التركيز على فكرة محورية واحدة تقوية الانطباع لدى الجمهور ومنع التشتت الذي يقلل من فاعلية الاتصال. كما يتطلب الاتصال الحديث تناغمًا بصريًا ولفظيًا يعكس شخصية العلامة ويعزز التعرف عليها الفوري. في الوقت نفسه، يجب أن توازن الشركات بين الهوية العالمية للرسالة والتكيف الثقافي مع خصوصيات الأسواق المحلية لضمان القبول والتفاعل. علاوة على ذلك، يزداد تأثير الرسائل عندما يشارك الجمهور في إنتاجها، وتكتسب مصداقية إضافية إذا ارتبطت بالقيم الأخلاقية والمسؤولية المجتمعية للعلامة.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65815">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4911" y="931456"/>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وضوح الفكرة المركزية </a:t>
            </a:r>
          </a:p>
        </p:txBody>
      </p:sp>
      <p:sp>
        <p:nvSpPr>
          <p:cNvPr id="48" name="TextBox 47"/>
          <p:cNvSpPr txBox="1"/>
          <p:nvPr/>
        </p:nvSpPr>
        <p:spPr>
          <a:xfrm>
            <a:off x="825500" y="1715849"/>
            <a:ext cx="10541000" cy="4922951"/>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تشير الدراسات الحديثة في مجال الاتصال التسويقي إلى أن الرسالة الناجحة تقوم على فكرة محورية واحدة تكون واضحة ومترابطة عبر جميع القنوات الإعلامية. وتُعد هذه الفكرة بمثابة </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الخيط الذهبي</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 الذي يوحّد عناصر الاتصال ويمنحها الاتساق والتكامل. إذ إنّ تشتت الرسائل وتعدد توجهاتها يؤدي إلى ضعف التأثير في الجمهور وانخفاض مستوى الوعي بالعلامة أو الفكرة. </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اعتمدت شركة (</a:t>
            </a:r>
            <a:r>
              <a:rPr lang="en-US" sz="2000" dirty="0">
                <a:effectLst/>
                <a:latin typeface="Times New Roman" panose="02020603050405020304" pitchFamily="18" charset="0"/>
                <a:ea typeface="Times New Roman" panose="02020603050405020304" pitchFamily="18" charset="0"/>
              </a:rPr>
              <a:t>Amazon</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فكرة محورية واحدة هي "العميل أولاً"، إذ تركز كل استراتيجياتها الاتصالية </a:t>
            </a:r>
          </a:p>
          <a:p>
            <a:pPr algn="just" rtl="1">
              <a:lnSpc>
                <a:spcPct val="200000"/>
              </a:lnSpc>
            </a:pPr>
            <a:r>
              <a:rPr lang="ar-SY" sz="2000" dirty="0">
                <a:effectLst/>
                <a:latin typeface="Times New Roman" panose="02020603050405020304" pitchFamily="18" charset="0"/>
                <a:ea typeface="Times New Roman" panose="02020603050405020304" pitchFamily="18" charset="0"/>
              </a:rPr>
              <a:t>على تسهيل حياة المستهلك وتقديم تجربة تسوّق مريحة وسريعة، مما جعلها نموذجًا عالميًا</a:t>
            </a:r>
          </a:p>
          <a:p>
            <a:pPr algn="just" rtl="1">
              <a:lnSpc>
                <a:spcPct val="200000"/>
              </a:lnSpc>
            </a:pPr>
            <a:r>
              <a:rPr lang="ar-SY" sz="2000" dirty="0">
                <a:effectLst/>
                <a:latin typeface="Times New Roman" panose="02020603050405020304" pitchFamily="18" charset="0"/>
                <a:ea typeface="Times New Roman" panose="02020603050405020304" pitchFamily="18" charset="0"/>
              </a:rPr>
              <a:t> في الاتساق بين الرسالة والممارسة.</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https://www.amazon.com/</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1026" name="Picture 2" descr="Amazon Logo and symbol, meaning ...">
            <a:extLst>
              <a:ext uri="{FF2B5EF4-FFF2-40B4-BE49-F238E27FC236}">
                <a16:creationId xmlns:a16="http://schemas.microsoft.com/office/drawing/2014/main" id="{E9D9AF01-C740-471D-9838-F1EC0022EF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6161" y="442541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202701"/>
    </mc:Choice>
    <mc:Fallback xmlns="">
      <p:transition advTm="20270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79381" y="92502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التناسق البصري واللفظي </a:t>
            </a:r>
          </a:p>
        </p:txBody>
      </p:sp>
      <p:sp>
        <p:nvSpPr>
          <p:cNvPr id="48" name="TextBox 47"/>
          <p:cNvSpPr txBox="1"/>
          <p:nvPr/>
        </p:nvSpPr>
        <p:spPr>
          <a:xfrm>
            <a:off x="825500" y="1702990"/>
            <a:ext cx="10541000" cy="4921284"/>
          </a:xfrm>
          <a:prstGeom prst="rect">
            <a:avLst/>
          </a:prstGeom>
          <a:noFill/>
        </p:spPr>
        <p:txBody>
          <a:bodyPr wrap="square" rtlCol="0">
            <a:spAutoFit/>
          </a:bodyPr>
          <a:lstStyle/>
          <a:p>
            <a:pPr algn="just" rtl="1">
              <a:lnSpc>
                <a:spcPct val="200000"/>
              </a:lnSpc>
            </a:pPr>
            <a:r>
              <a:rPr lang="ar-SY" sz="2000" dirty="0"/>
              <a:t>تشير الدراسات إلى أهمية تناغم اللغة والصورة في الرسائل التسويقية بحيث تعكس المعنى ذاته، إذ يتحقق الاتصال المتكامل عندما تتوحد عناصر الشكل والمضمون بشكل متناسق. وإن اختيار الألوان والخطوط والصور ينبغي أن يعكس شخصية العلامة التجارية باستمرار ويعزز هويتها. ويُعد هذا التناغم بين العناصر البصرية واللفظية عاملاً رئيسيًا في بناء صورة ذهنية قوية.</a:t>
            </a:r>
          </a:p>
          <a:p>
            <a:pPr algn="just" rtl="1">
              <a:lnSpc>
                <a:spcPct val="200000"/>
              </a:lnSpc>
            </a:pPr>
            <a:r>
              <a:rPr lang="ar-SY" sz="2000" b="1" u="sng" dirty="0"/>
              <a:t>مثال</a:t>
            </a:r>
            <a:r>
              <a:rPr lang="ar-SY" sz="2000" u="sng" dirty="0"/>
              <a:t>:</a:t>
            </a:r>
            <a:r>
              <a:rPr lang="ar-SY" sz="2000" dirty="0"/>
              <a:t> تركز شركة (</a:t>
            </a:r>
            <a:r>
              <a:rPr lang="en-US" sz="2000" dirty="0"/>
              <a:t>Leo Coffee</a:t>
            </a:r>
            <a:r>
              <a:rPr lang="ar-SY" sz="2000" dirty="0"/>
              <a:t>) وهي مقهى مستقل ناشئ يقدّم قهوة مختصة ومشروبات مبتكرة، على </a:t>
            </a:r>
          </a:p>
          <a:p>
            <a:pPr algn="just" rtl="1">
              <a:lnSpc>
                <a:spcPct val="200000"/>
              </a:lnSpc>
            </a:pPr>
            <a:r>
              <a:rPr lang="ar-SY" sz="2000" dirty="0"/>
              <a:t>تناغم لغتها الإعلانية مع الصور في حملاتها الرقمية، حيث تستخدم ألوانًا دافئة وخطوطًا عصرية </a:t>
            </a:r>
          </a:p>
          <a:p>
            <a:pPr algn="just" rtl="1">
              <a:lnSpc>
                <a:spcPct val="200000"/>
              </a:lnSpc>
            </a:pPr>
            <a:r>
              <a:rPr lang="ar-SY" sz="2000" dirty="0"/>
              <a:t>تعكس شخصيتها الشبابية والمرحة، مما يعزز هوية علامتها ويجعلها مميزة في سوق المقاهي المستقلّة</a:t>
            </a:r>
          </a:p>
          <a:p>
            <a:pPr algn="just" rtl="1">
              <a:lnSpc>
                <a:spcPct val="200000"/>
              </a:lnSpc>
            </a:pPr>
            <a:r>
              <a:rPr lang="ar-SY" sz="2000" b="1" dirty="0"/>
              <a:t>رابط موقع المقهى: </a:t>
            </a:r>
            <a:r>
              <a:rPr lang="en-US" sz="2000" b="1" dirty="0">
                <a:hlinkClick r:id="rId3"/>
              </a:rPr>
              <a:t>https://www.leocoffee.co.in/</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050" name="Picture 2" descr="Leos coffee and cream">
            <a:extLst>
              <a:ext uri="{FF2B5EF4-FFF2-40B4-BE49-F238E27FC236}">
                <a16:creationId xmlns:a16="http://schemas.microsoft.com/office/drawing/2014/main" id="{1FAD9794-E8A6-4829-9B15-BF8E2D9851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185" y="4096042"/>
            <a:ext cx="1733550" cy="1838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66134"/>
    </mc:Choice>
    <mc:Fallback xmlns="">
      <p:transition advTm="16613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2383"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التكيّف الثقافي دون فقدان الهوية </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إن ينبغي على الشركات تحقيق توازن دقيق بين الحفاظ على هوية علامتها التجارية وضمان احترام الخصوصيات الثقافية للأسواق المختلفة. فحتى الرسائل الموحدة عالميًا قد تتطلب تعديلات لغوية أو رمزية لتجنب سوء الفهم أو التفسير الخاطئ لدى جماهير متنوعة ثقافيًا. ويُعد هذا التكيّف الثقافي عنصرًا أساسيًا لتعزيز فعالية الاتصال التسويقي، إذ يساهم في بناء علاقة ثقة مع العملاء المحليين ويضمن وصول الرسالة بدقة ووضوح دون التأثير على جوهر العلامة التجارية.</a:t>
            </a:r>
          </a:p>
          <a:p>
            <a:pPr algn="just" rtl="1">
              <a:lnSpc>
                <a:spcPct val="200000"/>
              </a:lnSpc>
            </a:pPr>
            <a:r>
              <a:rPr lang="ar-SY" sz="2000" b="1" u="sng" dirty="0"/>
              <a:t>مثال</a:t>
            </a:r>
            <a:r>
              <a:rPr lang="ar-SY" sz="2000" dirty="0"/>
              <a:t>: قامت شركة (</a:t>
            </a:r>
            <a:r>
              <a:rPr lang="en-US" sz="2000" dirty="0"/>
              <a:t>KFC</a:t>
            </a:r>
            <a:r>
              <a:rPr lang="ar-SY" sz="2000" dirty="0"/>
              <a:t>) بتعديل شعاراتها في السوق الصينية لتسليط الضوء على "المذاق العائلي" بدلاً </a:t>
            </a:r>
          </a:p>
          <a:p>
            <a:pPr algn="just" rtl="1">
              <a:lnSpc>
                <a:spcPct val="200000"/>
              </a:lnSpc>
            </a:pPr>
            <a:r>
              <a:rPr lang="ar-SY" sz="2000" dirty="0"/>
              <a:t>من التركيز على "الوجبة السريعة"، ما ساعدها على تعزيز قبولها ثقافيًا مع الحفاظ على هويتها.</a:t>
            </a:r>
            <a:endParaRPr lang="en-US" sz="2000" dirty="0"/>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https://www.kfc.com/</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3074" name="Picture 2" descr="Produkte | Start">
            <a:extLst>
              <a:ext uri="{FF2B5EF4-FFF2-40B4-BE49-F238E27FC236}">
                <a16:creationId xmlns:a16="http://schemas.microsoft.com/office/drawing/2014/main" id="{6D4D15AE-A5EC-4C1A-A5B0-95567CD1C8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763778"/>
            <a:ext cx="2221511" cy="22215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82797"/>
    </mc:Choice>
    <mc:Fallback xmlns="">
      <p:transition advTm="18279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9679" y="948807"/>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التفاعل والمحتوى المُنشأ من المستخدم </a:t>
            </a:r>
          </a:p>
        </p:txBody>
      </p:sp>
      <p:sp>
        <p:nvSpPr>
          <p:cNvPr id="48" name="TextBox 47"/>
          <p:cNvSpPr txBox="1"/>
          <p:nvPr/>
        </p:nvSpPr>
        <p:spPr>
          <a:xfrm>
            <a:off x="825500" y="1747516"/>
            <a:ext cx="10541000" cy="6769610"/>
          </a:xfrm>
          <a:prstGeom prst="rect">
            <a:avLst/>
          </a:prstGeom>
          <a:noFill/>
        </p:spPr>
        <p:txBody>
          <a:bodyPr wrap="square" rtlCol="0">
            <a:spAutoFit/>
          </a:bodyPr>
          <a:lstStyle/>
          <a:p>
            <a:pPr algn="just" rtl="1">
              <a:lnSpc>
                <a:spcPct val="200000"/>
              </a:lnSpc>
            </a:pPr>
            <a:r>
              <a:rPr lang="ar-SY" sz="2000" dirty="0"/>
              <a:t>يعتمد الاتصال المعاصر على إشراك الجمهور في عملية إنتاج المعنى بدلاً من اقتصار دوره على الاستقبال السلبي للمحتوى. فالمحتوى الذي يساهم في إنشائه المستخدمون يعزز مصداقية العلامة التجارية بشكل كبير لأنه نابع من تجارب واقعية وملموسة. ويُسهم هذا التفاعل في بناء علاقة أعمق بين العلامة وجمهورها، حيث يشعر العملاء بأن صوتهم مؤثر ومُعترف به، مما يزيد من الولاء والثقة ويُحفّز على مشاركة المزيد من التجارب الإيجابية مع الآخرين.</a:t>
            </a:r>
          </a:p>
          <a:p>
            <a:pPr algn="just" rtl="1">
              <a:lnSpc>
                <a:spcPct val="200000"/>
              </a:lnSpc>
            </a:pPr>
            <a:r>
              <a:rPr lang="ar-SY" sz="2000" b="1" u="sng" dirty="0"/>
              <a:t>مثال</a:t>
            </a:r>
            <a:r>
              <a:rPr lang="ar-SY" sz="2000" dirty="0"/>
              <a:t>: قامت شركة (</a:t>
            </a:r>
            <a:r>
              <a:rPr lang="en-US" sz="2000" dirty="0"/>
              <a:t>BLOOM SKINCARE</a:t>
            </a:r>
            <a:r>
              <a:rPr lang="ar-SY" sz="2000" dirty="0"/>
              <a:t>)</a:t>
            </a:r>
            <a:r>
              <a:rPr lang="en-US" sz="2000" dirty="0"/>
              <a:t> </a:t>
            </a:r>
            <a:r>
              <a:rPr lang="ar-SY" sz="2000" dirty="0"/>
              <a:t>الناشئة، المتخصصة في منتجات العناية بالبشرة الطبيعية، </a:t>
            </a:r>
            <a:endParaRPr lang="en-US" sz="2000" dirty="0"/>
          </a:p>
          <a:p>
            <a:pPr algn="just" rtl="1">
              <a:lnSpc>
                <a:spcPct val="200000"/>
              </a:lnSpc>
            </a:pPr>
            <a:r>
              <a:rPr lang="ar-SY" sz="2000" dirty="0"/>
              <a:t>بتشجيع عملائها على مشاركة تجاربهم مع منتجاتها عبر وسائل التواصل الاجتماعي.</a:t>
            </a:r>
          </a:p>
          <a:p>
            <a:pPr algn="just" rtl="1">
              <a:lnSpc>
                <a:spcPct val="200000"/>
              </a:lnSpc>
            </a:pPr>
            <a:r>
              <a:rPr lang="ar-SY" sz="2000" b="1" dirty="0"/>
              <a:t>رابط موقع الشركة الذي يوضح ذلك: </a:t>
            </a:r>
            <a:r>
              <a:rPr lang="en-US" sz="2000" dirty="0">
                <a:hlinkClick r:id="rId3"/>
              </a:rPr>
              <a:t>https://www.bloomskincare.com/</a:t>
            </a:r>
            <a:endParaRPr lang="en-US"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098" name="Picture 2" descr="Best Skincare Products in Pakistan ...">
            <a:extLst>
              <a:ext uri="{FF2B5EF4-FFF2-40B4-BE49-F238E27FC236}">
                <a16:creationId xmlns:a16="http://schemas.microsoft.com/office/drawing/2014/main" id="{148AD73A-CFC3-4B22-B79A-7E2822B86E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1966" y="4004193"/>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31889"/>
    </mc:Choice>
    <mc:Fallback xmlns="">
      <p:transition advTm="13188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58239"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الرسالة الأخلاقية والمسؤولية المجتمعية</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أصبحت القيم الأخلاقية عنصراً أساسياً في الاتصال التسويقي الحديث، حيث لم تعد الشركات تركز فقط على بيع المنتجات بل على التعبير عن مبادئها ومسؤوليتها الاجتماعية. فالخطاب القيمي المستدام يعزز الثقة بين العلامة والجمهور ويُسهم في بناء علاقة طويلة المدى مبنية على الاحترام المتبادل. كما يُساعد هذا النهج في تمييز العلامة في بيئة تنافسية مزدحمة، ويزيد من التفاعل الإيجابي والمشاركة المجتمعية حول الرسائل التسويقية.</a:t>
            </a:r>
            <a:endParaRPr lang="en-US" sz="2000" dirty="0"/>
          </a:p>
          <a:p>
            <a:pPr algn="just" rtl="1">
              <a:lnSpc>
                <a:spcPct val="200000"/>
              </a:lnSpc>
            </a:pPr>
            <a:r>
              <a:rPr lang="ar-SY" sz="2000" b="1" u="sng" dirty="0"/>
              <a:t>مثال</a:t>
            </a:r>
            <a:r>
              <a:rPr lang="ar-SY" sz="2000" dirty="0"/>
              <a:t>: أطلقت شركة (</a:t>
            </a:r>
            <a:r>
              <a:rPr lang="en-US" sz="1800" dirty="0">
                <a:effectLst/>
                <a:latin typeface="Times New Roman" panose="02020603050405020304" pitchFamily="18" charset="0"/>
                <a:ea typeface="Times New Roman" panose="02020603050405020304" pitchFamily="18" charset="0"/>
              </a:rPr>
              <a:t>Patagonia</a:t>
            </a:r>
            <a:r>
              <a:rPr lang="ar-SY" sz="2000" dirty="0"/>
              <a:t>) حملة بعنوان "</a:t>
            </a:r>
            <a:r>
              <a:rPr lang="en-US" sz="2000" dirty="0"/>
              <a:t>Don’t Buy This Jacket</a:t>
            </a:r>
            <a:r>
              <a:rPr lang="ar-SY" sz="2000" dirty="0"/>
              <a:t>"</a:t>
            </a:r>
            <a:r>
              <a:rPr lang="en-US" sz="2000" dirty="0"/>
              <a:t>، </a:t>
            </a:r>
            <a:r>
              <a:rPr lang="ar-SY" sz="2000" dirty="0"/>
              <a:t>والتي شجعت المستهلكين </a:t>
            </a:r>
          </a:p>
          <a:p>
            <a:pPr algn="just" rtl="1">
              <a:lnSpc>
                <a:spcPct val="200000"/>
              </a:lnSpc>
            </a:pPr>
            <a:r>
              <a:rPr lang="ar-SY" sz="2000" dirty="0"/>
              <a:t>على إعادة استخدام الملابس بدلًا من شرائها، مما عزز مكانة العلامة كرمز للاستدامة والوعي البيئي</a:t>
            </a:r>
          </a:p>
          <a:p>
            <a:pPr algn="just" rtl="1">
              <a:lnSpc>
                <a:spcPct val="200000"/>
              </a:lnSpc>
            </a:pPr>
            <a:r>
              <a:rPr lang="ar-SY" sz="2000" b="1" dirty="0">
                <a:latin typeface="Times New Roman" panose="02020603050405020304" pitchFamily="18" charset="0"/>
              </a:rPr>
              <a:t>رابط موقع الشركة لتوضيح المثال: </a:t>
            </a:r>
            <a:r>
              <a:rPr lang="en-US" sz="2000" b="1" dirty="0">
                <a:latin typeface="Times New Roman" panose="02020603050405020304" pitchFamily="18" charset="0"/>
                <a:hlinkClick r:id="rId3"/>
              </a:rPr>
              <a:t>https://www.patagonia.com/home/</a:t>
            </a:r>
            <a:endParaRPr lang="ar-SY"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5122" name="Picture 2" descr="‫تبلیغات منفی چیست؟ تاثیرات تبلیغات منفی بر جامعه - کانون تبلیغاتی ایران زمین‬‎">
            <a:extLst>
              <a:ext uri="{FF2B5EF4-FFF2-40B4-BE49-F238E27FC236}">
                <a16:creationId xmlns:a16="http://schemas.microsoft.com/office/drawing/2014/main" id="{C5FA8561-5090-474B-9007-10B1EA5458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884" y="4077478"/>
            <a:ext cx="2225610" cy="18490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94413"/>
    </mc:Choice>
    <mc:Fallback xmlns="">
      <p:transition advTm="19441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447535" y="966945"/>
            <a:ext cx="423705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التكامل بين الأسواق المحلية والعالمية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8071"/>
    </mc:Choice>
    <mc:Fallback xmlns="">
      <p:transition spd="slow" advTm="8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91653" y="1045759"/>
            <a:ext cx="4865639" cy="5120954"/>
          </a:xfrm>
          <a:prstGeom prst="rect">
            <a:avLst/>
          </a:prstGeom>
        </p:spPr>
        <p:txBody>
          <a:bodyPr wrap="square">
            <a:spAutoFit/>
          </a:bodyPr>
          <a:lstStyle/>
          <a:p>
            <a:pPr algn="just" rtl="1">
              <a:lnSpc>
                <a:spcPct val="150000"/>
              </a:lnSpc>
            </a:pPr>
            <a:r>
              <a:rPr lang="ar-SY" sz="2000" dirty="0"/>
              <a:t>يشكل التكامل بين الأسواق المحلية والعالمية تحديًا محوريًا في التسويق الحديث، إذ تعمل الشركات اليوم في بيئة مترابطة ومتعددة الثقافات. ويقتضي النجاح تحقيق توازن بين التوحيد العالمي الذي يحافظ على هوية العلامة، والتكيّف المحلي الذي يراعي خصوصيات كل سوق. ويبرز في هذا الإطار مفهوم النهج التكاملي المرن الذي يجمع بين الثبات في الرسالة والمرونة في التطبيق. ويتناول هذا المحور أساليب إدارة الصورة العالمية، وتنسيق الجهود الإقليمية، وبناء العلامة المحلية العالمية. فالتميّز التسويقي يتحقق عندما تتحدث العلامة بلغة العالم وتفكر بعقل السوق المحلي.</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6312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4965"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التكيّف مقابل التوحيد </a:t>
            </a:r>
          </a:p>
        </p:txBody>
      </p:sp>
      <p:sp>
        <p:nvSpPr>
          <p:cNvPr id="48" name="TextBox 47"/>
          <p:cNvSpPr txBox="1"/>
          <p:nvPr/>
        </p:nvSpPr>
        <p:spPr>
          <a:xfrm>
            <a:off x="825500" y="1488717"/>
            <a:ext cx="10541000" cy="4961423"/>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cs typeface="Times New Roman" panose="02020603050405020304" pitchFamily="18" charset="0"/>
              </a:rPr>
              <a:t>تواجه الشركات العالمية تحديًا استراتيجيًا يتمثل في الموازنة بين التوحيد العالمي لضمان الاتساق في الهوية، والتكيّف المحلي لتلبية احتياجات وثقافات الأسواق المختلفة. ويُعدّ الحل الأمثل في اتباع نهج تكاملي مرن يجمع بين الثبات في جوهر الرسالة والمرونة في أساليب عرضها وتنفيذها. ففي هذا الإطار، تُحافظ العلامة على شخصيتها الموحدة عالميًا، مع تكييف أدواتها ومضامينها بما يتلاءم مع الخصوصيات الثقافية واللغوية لكل سوق.</a:t>
            </a:r>
          </a:p>
          <a:p>
            <a:pPr algn="just" rtl="1">
              <a:lnSpc>
                <a:spcPct val="20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تحافظ شركة بيبسي (</a:t>
            </a:r>
            <a:r>
              <a:rPr lang="en-US" sz="2000" dirty="0">
                <a:effectLst/>
                <a:latin typeface="Times New Roman" panose="02020603050405020304" pitchFamily="18" charset="0"/>
                <a:ea typeface="Times New Roman" panose="02020603050405020304" pitchFamily="18" charset="0"/>
              </a:rPr>
              <a:t>Pepsi</a:t>
            </a:r>
            <a:r>
              <a:rPr lang="ar-SY" sz="2000" dirty="0">
                <a:effectLst/>
                <a:latin typeface="Times New Roman" panose="02020603050405020304" pitchFamily="18" charset="0"/>
                <a:ea typeface="Times New Roman" panose="02020603050405020304" pitchFamily="18" charset="0"/>
              </a:rPr>
              <a:t>) على شعارها ولونها المميز عالميًا، لكنها تعدّل نكهات منتجاتها </a:t>
            </a:r>
          </a:p>
          <a:p>
            <a:pPr algn="just" rtl="1">
              <a:lnSpc>
                <a:spcPct val="150000"/>
              </a:lnSpc>
            </a:pPr>
            <a:r>
              <a:rPr lang="ar-SY" sz="2000" dirty="0">
                <a:effectLst/>
                <a:latin typeface="Times New Roman" panose="02020603050405020304" pitchFamily="18" charset="0"/>
                <a:ea typeface="Times New Roman" panose="02020603050405020304" pitchFamily="18" charset="0"/>
              </a:rPr>
              <a:t>وحملاتها الإعلانية لتناسب العادات والذوق المحلي في كل سوق.</a:t>
            </a:r>
          </a:p>
          <a:p>
            <a:pPr algn="just" rtl="1">
              <a:lnSpc>
                <a:spcPct val="150000"/>
              </a:lnSpc>
            </a:pPr>
            <a:r>
              <a:rPr lang="ar-SY" sz="2000" b="1" dirty="0">
                <a:latin typeface="Times New Roman" panose="02020603050405020304" pitchFamily="18" charset="0"/>
              </a:rPr>
              <a:t>رابط فيديو يوضح ذلك: </a:t>
            </a:r>
            <a:r>
              <a:rPr lang="en-US" sz="2000" b="1" dirty="0">
                <a:latin typeface="Times New Roman" panose="02020603050405020304" pitchFamily="18" charset="0"/>
                <a:hlinkClick r:id="rId3"/>
              </a:rPr>
              <a:t>https://www.youtube.com/watch?v=pFvY1kZPgnw&amp;list=RDeVjf_W2Bk-4&amp;index=2</a:t>
            </a:r>
            <a:endParaRPr lang="ar-SY" sz="2000" b="1" dirty="0">
              <a:latin typeface="Times New Roman" panose="02020603050405020304" pitchFamily="18" charset="0"/>
            </a:endParaRPr>
          </a:p>
          <a:p>
            <a:pPr algn="just" rtl="1">
              <a:lnSpc>
                <a:spcPct val="1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6146" name="Picture 2" descr="Pepsi | Pepsi cola | Pepsi UK">
            <a:extLst>
              <a:ext uri="{FF2B5EF4-FFF2-40B4-BE49-F238E27FC236}">
                <a16:creationId xmlns:a16="http://schemas.microsoft.com/office/drawing/2014/main" id="{747F0747-58E3-40C2-BDCC-3742486829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8551" y="3293794"/>
            <a:ext cx="1227449" cy="17722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52960"/>
    </mc:Choice>
    <mc:Fallback xmlns="">
      <p:transition advTm="1529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27863" y="923363"/>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الصورة العالمية </a:t>
            </a:r>
          </a:p>
        </p:txBody>
      </p:sp>
      <p:sp>
        <p:nvSpPr>
          <p:cNvPr id="48" name="TextBox 47"/>
          <p:cNvSpPr txBox="1"/>
          <p:nvPr/>
        </p:nvSpPr>
        <p:spPr>
          <a:xfrm>
            <a:off x="825500" y="1628907"/>
            <a:ext cx="10541000" cy="4575035"/>
          </a:xfrm>
          <a:prstGeom prst="rect">
            <a:avLst/>
          </a:prstGeom>
          <a:noFill/>
        </p:spPr>
        <p:txBody>
          <a:bodyPr wrap="square" rtlCol="0">
            <a:spAutoFit/>
          </a:bodyPr>
          <a:lstStyle/>
          <a:p>
            <a:pPr algn="just" rtl="1">
              <a:lnSpc>
                <a:spcPct val="250000"/>
              </a:lnSpc>
            </a:pPr>
            <a:r>
              <a:rPr lang="ar-SY" sz="2000" dirty="0"/>
              <a:t>يُعدّ الحفاظ على الاتساق في الصورة الذهنية عبر مختلف الدول من أبرز سمات العلامات التجارية القوية. فنجاح الشركة عالميًا يعتمد على قدرتها في إيصال قيم موحدة تعبّر عن جوهرها، مهما اختلفت اللغات أو الثقافات. إن توحيد الرسائل البصرية واللفظية يمنح العلامة هوية متماسكة تعزز ثقة الجمهور وتُسهم في بناء ولاء طويل الأمد.</a:t>
            </a:r>
          </a:p>
          <a:p>
            <a:pPr algn="just" rtl="1">
              <a:lnSpc>
                <a:spcPct val="250000"/>
              </a:lnSpc>
            </a:pPr>
            <a:r>
              <a:rPr lang="ar-SY" sz="2000" b="1" u="sng" dirty="0"/>
              <a:t>مثال</a:t>
            </a:r>
            <a:r>
              <a:rPr lang="ar-SY" sz="2000" dirty="0"/>
              <a:t>: تحافظ شركة (</a:t>
            </a:r>
            <a:r>
              <a:rPr lang="en-US" sz="2000" dirty="0"/>
              <a:t>Google</a:t>
            </a:r>
            <a:r>
              <a:rPr lang="ar-SY" sz="2000" dirty="0"/>
              <a:t>) على صورة راسخة تقوم على الابتكار والانفتاح في جميع فروعها </a:t>
            </a:r>
          </a:p>
          <a:p>
            <a:pPr algn="just" rtl="1">
              <a:lnSpc>
                <a:spcPct val="250000"/>
              </a:lnSpc>
            </a:pPr>
            <a:r>
              <a:rPr lang="ar-SY" sz="2000" dirty="0"/>
              <a:t>حول العالم، رغم اختلاف التشريعات والبيئات المحلية، من خلال اعتماد لغة بصرية موحدة وسياسات </a:t>
            </a:r>
          </a:p>
          <a:p>
            <a:pPr algn="just" rtl="1">
              <a:lnSpc>
                <a:spcPct val="200000"/>
              </a:lnSpc>
            </a:pPr>
            <a:r>
              <a:rPr lang="ar-SY" sz="2000" dirty="0"/>
              <a:t>تواصل تقوم على الشفافية والثقة مع الجمهور.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3">
            <a:extLst>
              <a:ext uri="{FF2B5EF4-FFF2-40B4-BE49-F238E27FC236}">
                <a16:creationId xmlns:a16="http://schemas.microsoft.com/office/drawing/2014/main" id="{EBD7B735-5804-498F-8B02-E6645A881A18}"/>
              </a:ext>
            </a:extLst>
          </p:cNvPr>
          <p:cNvPicPr>
            <a:picLocks noChangeAspect="1"/>
          </p:cNvPicPr>
          <p:nvPr/>
        </p:nvPicPr>
        <p:blipFill>
          <a:blip r:embed="rId4"/>
          <a:stretch>
            <a:fillRect/>
          </a:stretch>
        </p:blipFill>
        <p:spPr>
          <a:xfrm>
            <a:off x="761701" y="3610946"/>
            <a:ext cx="2505529" cy="1870073"/>
          </a:xfrm>
          <a:prstGeom prst="rect">
            <a:avLst/>
          </a:prstGeom>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21229"/>
    </mc:Choice>
    <mc:Fallback xmlns="">
      <p:transition advTm="12122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49553" y="91502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تنسيق الفرق الإقليمية </a:t>
            </a:r>
          </a:p>
        </p:txBody>
      </p:sp>
      <p:sp>
        <p:nvSpPr>
          <p:cNvPr id="48" name="TextBox 47"/>
          <p:cNvSpPr txBox="1"/>
          <p:nvPr/>
        </p:nvSpPr>
        <p:spPr>
          <a:xfrm>
            <a:off x="825500" y="1597423"/>
            <a:ext cx="10541000" cy="4807535"/>
          </a:xfrm>
          <a:prstGeom prst="rect">
            <a:avLst/>
          </a:prstGeom>
          <a:noFill/>
        </p:spPr>
        <p:txBody>
          <a:bodyPr wrap="square" rtlCol="0">
            <a:spAutoFit/>
          </a:bodyPr>
          <a:lstStyle/>
          <a:p>
            <a:pPr algn="just" rtl="1">
              <a:lnSpc>
                <a:spcPct val="200000"/>
              </a:lnSpc>
            </a:pPr>
            <a:r>
              <a:rPr lang="ar-SY" sz="2000" dirty="0"/>
              <a:t>يتطلب نجاح الاتصال التسويقي العالمي وجود آلية تنسيق فعالة تربط بين المقر الرئيسي والفِرق الإقليمية لضمان الانسجام في الرسائل والاستراتيجيات. فالتنسيق المتوازن يتيح نقل الخبرات وتبادل المعرفة بين الأسواق المختلفة، مع الحفاظ على حرية الإبداع المحلي الذي يعكس خصوصية كل سوق. وتُسهم هذه العملية في توحيد المعايير الاتصالية دون فرض مركزية مفرطة، مما يضمن تحقيق التكامل بين الرؤية العالمية والتنفيذ المحلي.</a:t>
            </a:r>
          </a:p>
          <a:p>
            <a:pPr algn="just" rtl="1">
              <a:lnSpc>
                <a:spcPct val="150000"/>
              </a:lnSpc>
            </a:pPr>
            <a:r>
              <a:rPr lang="ar-SY" sz="2000" b="1" u="sng" dirty="0"/>
              <a:t>مثال</a:t>
            </a:r>
            <a:r>
              <a:rPr lang="ar-SY" sz="2000" dirty="0"/>
              <a:t>: تطبّق شركة (</a:t>
            </a:r>
            <a:r>
              <a:rPr lang="en-US" sz="2000" dirty="0"/>
              <a:t>Nestlé</a:t>
            </a:r>
            <a:r>
              <a:rPr lang="ar-SY" sz="2000" dirty="0"/>
              <a:t>) نموذج تنسيق عالمي يربط بين المقر الرئيسي والفروع الإقليمية، حيث تُحدَّد الاستراتيجيات العامة في المركز بينما تُمنح الفرق المحلية حرية تكييف الحملات بما يتناسب مع العادات الغذائية </a:t>
            </a:r>
          </a:p>
          <a:p>
            <a:pPr algn="just" rtl="1">
              <a:lnSpc>
                <a:spcPct val="150000"/>
              </a:lnSpc>
            </a:pPr>
            <a:r>
              <a:rPr lang="ar-SY" sz="2000" dirty="0"/>
              <a:t>والثقافات المختلفة في كل سوق.</a:t>
            </a:r>
          </a:p>
          <a:p>
            <a:pPr algn="just" rtl="1">
              <a:lnSpc>
                <a:spcPct val="15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https://www.nestle.com/</a:t>
            </a:r>
            <a:endParaRPr lang="ar-SY" sz="2000" b="1" dirty="0">
              <a:latin typeface="Times New Roman" panose="02020603050405020304" pitchFamily="18" charset="0"/>
            </a:endParaRPr>
          </a:p>
          <a:p>
            <a:pPr algn="just" rtl="1">
              <a:lnSpc>
                <a:spcPct val="1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2" name="Picture 1">
            <a:extLst>
              <a:ext uri="{FF2B5EF4-FFF2-40B4-BE49-F238E27FC236}">
                <a16:creationId xmlns:a16="http://schemas.microsoft.com/office/drawing/2014/main" id="{A5C3FD2D-5E27-4DF8-B322-8AD1B4EE8DA5}"/>
              </a:ext>
            </a:extLst>
          </p:cNvPr>
          <p:cNvPicPr>
            <a:picLocks noChangeAspect="1"/>
          </p:cNvPicPr>
          <p:nvPr/>
        </p:nvPicPr>
        <p:blipFill>
          <a:blip r:embed="rId5"/>
          <a:stretch>
            <a:fillRect/>
          </a:stretch>
        </p:blipFill>
        <p:spPr>
          <a:xfrm>
            <a:off x="937628" y="4450207"/>
            <a:ext cx="1682717" cy="16827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29001"/>
    </mc:Choice>
    <mc:Fallback xmlns="">
      <p:transition advTm="12900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53747"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العلامة العالمية المحلية </a:t>
            </a:r>
          </a:p>
        </p:txBody>
      </p:sp>
      <p:sp>
        <p:nvSpPr>
          <p:cNvPr id="48" name="TextBox 47"/>
          <p:cNvSpPr txBox="1"/>
          <p:nvPr/>
        </p:nvSpPr>
        <p:spPr>
          <a:xfrm>
            <a:off x="825500" y="1509880"/>
            <a:ext cx="10541000" cy="5346144"/>
          </a:xfrm>
          <a:prstGeom prst="rect">
            <a:avLst/>
          </a:prstGeom>
          <a:noFill/>
        </p:spPr>
        <p:txBody>
          <a:bodyPr wrap="square" rtlCol="0">
            <a:spAutoFit/>
          </a:bodyPr>
          <a:lstStyle/>
          <a:p>
            <a:pPr algn="just" rtl="1">
              <a:lnSpc>
                <a:spcPct val="250000"/>
              </a:lnSpc>
            </a:pPr>
            <a:r>
              <a:rPr lang="ar-SY" sz="2000" dirty="0"/>
              <a:t>يُعدّ مفهوم العولمة المحلية أحد الاتجاهات الاستراتيجية التي تسمح للعلامات التجارية بالجمع بين الحضور العالمي والهوية المحلية في الوقت نفسه. فالعلامة الناجحة هي التي تتمكن من التحدث بلغة العالم، مع مراعاة احتياجات وتفضيلات كل سوق محلي بشكل دقيق. ويساعد هذا النهج في تعزيز القرب العاطفي والثقافي مع العملاء، مع الحفاظ على الاتساق والتميز على المستوى العالمي. </a:t>
            </a:r>
            <a:r>
              <a:rPr lang="ar-SY" sz="2000" b="1" u="sng" dirty="0"/>
              <a:t>مثال</a:t>
            </a:r>
            <a:r>
              <a:rPr lang="ar-SY" sz="2000" dirty="0"/>
              <a:t>: تقدم شركة (</a:t>
            </a:r>
            <a:r>
              <a:rPr lang="en-US" sz="2000" dirty="0"/>
              <a:t>L’Oréal</a:t>
            </a:r>
            <a:r>
              <a:rPr lang="ar-SY" sz="2000" dirty="0"/>
              <a:t>) منتجات تجميل بتراكيب محلية تناسب أسواق آسيا وأفريقيا، مع الحفاظ على هويتها وشعارها العالمي، مما يجمع بين الطابع العالمي والتكيف مع الاحتياجات المحلية.</a:t>
            </a:r>
          </a:p>
          <a:p>
            <a:pPr algn="just" rtl="1">
              <a:lnSpc>
                <a:spcPct val="25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https://www.loreal.com/en/</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pic>
        <p:nvPicPr>
          <p:cNvPr id="4" name="Picture 3">
            <a:extLst>
              <a:ext uri="{FF2B5EF4-FFF2-40B4-BE49-F238E27FC236}">
                <a16:creationId xmlns:a16="http://schemas.microsoft.com/office/drawing/2014/main" id="{48EA5BA3-D0FD-4A89-A4BB-500DF504D9FC}"/>
              </a:ext>
            </a:extLst>
          </p:cNvPr>
          <p:cNvPicPr>
            <a:picLocks noChangeAspect="1"/>
          </p:cNvPicPr>
          <p:nvPr/>
        </p:nvPicPr>
        <p:blipFill>
          <a:blip r:embed="rId5"/>
          <a:stretch>
            <a:fillRect/>
          </a:stretch>
        </p:blipFill>
        <p:spPr>
          <a:xfrm>
            <a:off x="819385" y="4516845"/>
            <a:ext cx="3238500" cy="1409700"/>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82883"/>
    </mc:Choice>
    <mc:Fallback xmlns="">
      <p:transition advTm="828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7516" y="1506059"/>
            <a:ext cx="8130073" cy="4575035"/>
          </a:xfrm>
          <a:prstGeom prst="rect">
            <a:avLst/>
          </a:prstGeom>
          <a:noFill/>
        </p:spPr>
        <p:txBody>
          <a:bodyPr wrap="square" rtlCol="0">
            <a:spAutoFit/>
          </a:bodyPr>
          <a:lstStyle/>
          <a:p>
            <a:pPr algn="just" rtl="1">
              <a:lnSpc>
                <a:spcPct val="250000"/>
              </a:lnSpc>
            </a:pPr>
            <a:r>
              <a:rPr lang="ar-SY" sz="2000" dirty="0"/>
              <a:t>يتضح من خلال دراسة محاور هذه المحاضرة أن بناء برنامج اتصال تسويقي عالمي متكامل هو عملية استراتيجية تتطلب وعيًا متكاملًا بالبيئة السوقية، والجمهور، والهوية المؤسسية، والأهداف الاتصالية. فالنجاح في هذا المجال لا يتحقق من خلال أداة واحدة أو حملة مؤقتة، بل من خلال تنسيق محكم بين القنوات والرسائل لضمان وحدة الصوت الاتصالي عبر الزمن والأسواق. وإن الاتصال التسويقي المتكامل ليس مجرد أداة للترويج، بل منظومة استراتيجية لبناء الثقة، وترسيخ الصورة الذهنية، وتحقيق التفوق التنافسي في الأسواق العالمية.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55073"/>
    </mc:Choice>
    <mc:Fallback xmlns="">
      <p:transition spd="slow" advTm="5507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23934" y="5109268"/>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تنفيذ استراتيجية الاتصال التسويقي المتكامل</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5</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2794"/>
    </mc:Choice>
    <mc:Fallback xmlns="">
      <p:transition spd="slow" advTm="127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72"/>
    </mc:Choice>
    <mc:Fallback xmlns="">
      <p:transition spd="slow" advTm="447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1.6"/>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ags/tag24.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76DF25-12A8-4B58-B9C9-3CC1F0884664}"/>
</file>

<file path=customXml/itemProps2.xml><?xml version="1.0" encoding="utf-8"?>
<ds:datastoreItem xmlns:ds="http://schemas.openxmlformats.org/officeDocument/2006/customXml" ds:itemID="{CB35195C-D4FD-49E5-86C4-69B258408BF6}"/>
</file>

<file path=customXml/itemProps3.xml><?xml version="1.0" encoding="utf-8"?>
<ds:datastoreItem xmlns:ds="http://schemas.openxmlformats.org/officeDocument/2006/customXml" ds:itemID="{56D48514-D2B0-46F5-B264-80F7EFF93270}"/>
</file>

<file path=docProps/app.xml><?xml version="1.0" encoding="utf-8"?>
<Properties xmlns="http://schemas.openxmlformats.org/officeDocument/2006/extended-properties" xmlns:vt="http://schemas.openxmlformats.org/officeDocument/2006/docPropsVTypes">
  <TotalTime>5906</TotalTime>
  <Words>3597</Words>
  <Application>Microsoft Office PowerPoint</Application>
  <PresentationFormat>Widescreen</PresentationFormat>
  <Paragraphs>249</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1053</cp:revision>
  <dcterms:created xsi:type="dcterms:W3CDTF">2025-07-01T03:58:26Z</dcterms:created>
  <dcterms:modified xsi:type="dcterms:W3CDTF">2025-10-21T18:29:57Z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