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6"/>
  </p:notesMasterIdLst>
  <p:sldIdLst>
    <p:sldId id="257" r:id="rId2"/>
    <p:sldId id="260" r:id="rId3"/>
    <p:sldId id="278" r:id="rId4"/>
    <p:sldId id="279" r:id="rId5"/>
    <p:sldId id="280" r:id="rId6"/>
    <p:sldId id="281" r:id="rId7"/>
    <p:sldId id="282" r:id="rId8"/>
    <p:sldId id="283" r:id="rId9"/>
    <p:sldId id="284" r:id="rId10"/>
    <p:sldId id="285" r:id="rId11"/>
    <p:sldId id="286" r:id="rId12"/>
    <p:sldId id="288" r:id="rId13"/>
    <p:sldId id="289" r:id="rId14"/>
    <p:sldId id="290" r:id="rId15"/>
    <p:sldId id="291" r:id="rId16"/>
    <p:sldId id="292" r:id="rId17"/>
    <p:sldId id="295" r:id="rId18"/>
    <p:sldId id="294" r:id="rId19"/>
    <p:sldId id="296" r:id="rId20"/>
    <p:sldId id="297" r:id="rId21"/>
    <p:sldId id="298" r:id="rId22"/>
    <p:sldId id="309" r:id="rId23"/>
    <p:sldId id="310" r:id="rId24"/>
    <p:sldId id="299" r:id="rId25"/>
    <p:sldId id="301" r:id="rId26"/>
    <p:sldId id="302" r:id="rId27"/>
    <p:sldId id="304" r:id="rId28"/>
    <p:sldId id="305" r:id="rId29"/>
    <p:sldId id="307" r:id="rId30"/>
    <p:sldId id="306" r:id="rId31"/>
    <p:sldId id="311" r:id="rId32"/>
    <p:sldId id="312" r:id="rId33"/>
    <p:sldId id="313" r:id="rId34"/>
    <p:sldId id="277" r:id="rId3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4A9E1"/>
    <a:srgbClr val="0A1F61"/>
    <a:srgbClr val="FF951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4EB7C00-E7FF-C8A4-2741-EA8F6D022361}" v="5" dt="2022-08-03T16:26:52.640"/>
    <p1510:client id="{20F4562D-9DA3-6763-9DA9-D4339AEC76D4}" v="71" dt="2022-03-30T20:18:22.290"/>
    <p1510:client id="{28ABE2B6-B35C-3726-FBE5-F681BB3E923B}" v="2013" dt="2022-03-27T20:37:04.002"/>
    <p1510:client id="{3E2257C1-C812-1E47-A89A-A60F582B7576}" v="1216" dt="2022-03-29T21:03:25.233"/>
    <p1510:client id="{A42369DC-E1CD-F38A-DD87-8DD8795387AB}" v="1245" dt="2022-07-30T21:01:25.078"/>
    <p1510:client id="{B687827A-62DE-BC9F-1236-3980B4506E5D}" v="1214" dt="2022-08-01T12:21:44.157"/>
    <p1510:client id="{B8138EB4-6602-CDD1-BA63-D84BB4F70B71}" v="444" dt="2022-07-30T21:11:04.739"/>
    <p1510:client id="{CC36AD00-1BA9-BD4D-7097-15BE5AECE030}" v="4319" dt="2022-07-30T11:54:33.575"/>
    <p1510:client id="{F69BCA34-7C0D-796D-D5A3-ED12BBBB0E37}" v="6" dt="2022-04-05T20:32:33.549"/>
    <p1510:client id="{FAC789C0-F472-1EE7-127F-67150AB804DC}" v="1456" dt="2022-03-30T15:53:54.278"/>
    <p1510:client id="{FEFC951E-4B72-EB9E-4640-52A5DEB0E8B7}" v="892" dt="2022-03-29T18:37:25.35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1E883E5-0B2E-4B0C-ADEF-2168F1C0A3C6}" type="datetimeFigureOut">
              <a:t>8/4/2022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D1BCEE-EC07-4154-8DD5-9FA7262CE3F3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27585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8/4/2022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26919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8/4/2022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0292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8/4/2022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09986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8/4/2022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8450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8/4/2022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9277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8/4/2022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87034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8/4/2022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52875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8/4/2022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77237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8/4/2022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39824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8/4/2022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4212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8/4/2022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62943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74A31B-FF56-417B-8DEE-958FFCC6BCD5}" type="datetimeFigureOut">
              <a:rPr lang="en-US" smtClean="0"/>
              <a:t>8/4/2022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52454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emf"/><Relationship Id="rId5" Type="http://schemas.openxmlformats.org/officeDocument/2006/relationships/image" Target="../media/image4.emf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7" Type="http://schemas.openxmlformats.org/officeDocument/2006/relationships/image" Target="../media/image15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e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7" Type="http://schemas.openxmlformats.org/officeDocument/2006/relationships/image" Target="../media/image1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18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71964" y="-117903"/>
            <a:ext cx="12335929" cy="7093806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 rot="10800000">
            <a:off x="-91301" y="-101603"/>
            <a:ext cx="12350045" cy="7044267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  <a:alpha val="27000"/>
                </a:schemeClr>
              </a:gs>
              <a:gs pos="100000">
                <a:srgbClr val="0A1F61">
                  <a:alpha val="42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984" r="914" b="11911"/>
          <a:stretch/>
        </p:blipFill>
        <p:spPr>
          <a:xfrm rot="10800000" flipH="1">
            <a:off x="-81742" y="-101602"/>
            <a:ext cx="12355484" cy="272288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762" y="308506"/>
            <a:ext cx="1699476" cy="1524000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12889" y="4288121"/>
            <a:ext cx="6714451" cy="197233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74C6022D-AB14-6358-67FF-8CC95DBFA33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09562" y="4722832"/>
            <a:ext cx="5134780" cy="1264705"/>
          </a:xfrm>
          <a:prstGeom prst="rect">
            <a:avLst/>
          </a:prstGeom>
        </p:spPr>
      </p:pic>
      <p:sp>
        <p:nvSpPr>
          <p:cNvPr id="17" name="TextBox 2">
            <a:extLst>
              <a:ext uri="{FF2B5EF4-FFF2-40B4-BE49-F238E27FC236}">
                <a16:creationId xmlns:a16="http://schemas.microsoft.com/office/drawing/2014/main" id="{B39A7C35-C569-CE35-6636-6A3A236B8F3D}"/>
              </a:ext>
            </a:extLst>
          </p:cNvPr>
          <p:cNvSpPr txBox="1"/>
          <p:nvPr/>
        </p:nvSpPr>
        <p:spPr>
          <a:xfrm>
            <a:off x="7283308" y="4670434"/>
            <a:ext cx="5076068" cy="132343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>
                <a:solidFill>
                  <a:schemeClr val="bg1"/>
                </a:solidFill>
                <a:ea typeface="+mn-lt"/>
                <a:cs typeface="+mn-lt"/>
              </a:rPr>
              <a:t>CYB550</a:t>
            </a:r>
          </a:p>
          <a:p>
            <a:r>
              <a:rPr lang="en-US" sz="2600">
                <a:solidFill>
                  <a:schemeClr val="bg1"/>
                </a:solidFill>
                <a:ea typeface="+mn-lt"/>
                <a:cs typeface="+mn-lt"/>
              </a:rPr>
              <a:t>Programming Foundations In Python</a:t>
            </a:r>
            <a:endParaRPr lang="en-US" sz="2600">
              <a:solidFill>
                <a:schemeClr val="bg1"/>
              </a:solidFill>
              <a:cs typeface="Calibri"/>
            </a:endParaRPr>
          </a:p>
        </p:txBody>
      </p:sp>
      <p:sp>
        <p:nvSpPr>
          <p:cNvPr id="13" name="TextBox 1">
            <a:extLst>
              <a:ext uri="{FF2B5EF4-FFF2-40B4-BE49-F238E27FC236}">
                <a16:creationId xmlns:a16="http://schemas.microsoft.com/office/drawing/2014/main" id="{E28ED5B4-7546-4952-CE49-EFF845908530}"/>
              </a:ext>
            </a:extLst>
          </p:cNvPr>
          <p:cNvSpPr txBox="1"/>
          <p:nvPr/>
        </p:nvSpPr>
        <p:spPr>
          <a:xfrm>
            <a:off x="-144092" y="4624922"/>
            <a:ext cx="6342314" cy="1338828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>
                <a:solidFill>
                  <a:schemeClr val="bg1"/>
                </a:solidFill>
                <a:ea typeface="+mn-lt"/>
                <a:cs typeface="+mn-lt"/>
              </a:rPr>
              <a:t> File Handling and GUI</a:t>
            </a:r>
          </a:p>
          <a:p>
            <a:r>
              <a:rPr lang="en-US" sz="2800">
                <a:solidFill>
                  <a:srgbClr val="24A9E1"/>
                </a:solidFill>
                <a:ea typeface="+mn-lt"/>
                <a:cs typeface="Tajawal Medium"/>
              </a:rPr>
              <a:t>Prepared</a:t>
            </a:r>
            <a:r>
              <a:rPr lang="en-US" sz="2800">
                <a:solidFill>
                  <a:srgbClr val="24A9E1"/>
                </a:solidFill>
                <a:latin typeface="Tajawal Medium" panose="00000600000000000000" pitchFamily="2" charset="-78"/>
                <a:cs typeface="Tajawal Medium"/>
              </a:rPr>
              <a:t> by Dr. Hamada I. </a:t>
            </a:r>
            <a:r>
              <a:rPr lang="en-US" sz="2800" err="1">
                <a:solidFill>
                  <a:srgbClr val="24A9E1"/>
                </a:solidFill>
                <a:latin typeface="Tajawal Medium" panose="00000600000000000000" pitchFamily="2" charset="-78"/>
                <a:cs typeface="Tajawal Medium"/>
              </a:rPr>
              <a:t>AbdulWakel</a:t>
            </a:r>
            <a:endParaRPr lang="en-US" sz="2400">
              <a:solidFill>
                <a:srgbClr val="FFFFFF"/>
              </a:solidFill>
              <a:latin typeface="Calibri" panose="020F0502020204030204"/>
              <a:cs typeface="Calibri"/>
            </a:endParaRPr>
          </a:p>
          <a:p>
            <a:r>
              <a:rPr lang="en-US" sz="2500">
                <a:solidFill>
                  <a:srgbClr val="FFC000"/>
                </a:solidFill>
                <a:latin typeface="Tajawal Medium" panose="00000600000000000000" pitchFamily="2" charset="-78"/>
                <a:cs typeface="Tajawal Medium"/>
              </a:rPr>
              <a:t>Lecture 10</a:t>
            </a:r>
          </a:p>
        </p:txBody>
      </p:sp>
    </p:spTree>
    <p:extLst>
      <p:ext uri="{BB962C8B-B14F-4D97-AF65-F5344CB8AC3E}">
        <p14:creationId xmlns:p14="http://schemas.microsoft.com/office/powerpoint/2010/main" val="32530180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36149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434717" y="572245"/>
            <a:ext cx="4152099" cy="523220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2800">
                <a:solidFill>
                  <a:schemeClr val="bg1"/>
                </a:solidFill>
                <a:latin typeface="Tajawal Medium" panose="00000600000000000000" pitchFamily="2" charset="-78"/>
                <a:cs typeface="Tajawal Medium"/>
              </a:rPr>
              <a:t>MODULE OBJECTIVES</a:t>
            </a:r>
            <a:endParaRPr lang="en-US" sz="2800">
              <a:solidFill>
                <a:schemeClr val="bg1"/>
              </a:solidFill>
              <a:cs typeface="Tajawal Medium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088935" y="2211342"/>
            <a:ext cx="10083231" cy="369331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600" dirty="0">
                <a:solidFill>
                  <a:srgbClr val="0A1F61"/>
                </a:solidFill>
                <a:cs typeface="Tajawal ExtraBold"/>
              </a:rPr>
              <a:t>Explain the meaning of file handling.</a:t>
            </a:r>
            <a:endParaRPr lang="en-US" sz="2600" dirty="0">
              <a:solidFill>
                <a:srgbClr val="000000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endParaRPr lang="en-US" sz="2600" dirty="0">
              <a:solidFill>
                <a:srgbClr val="0A1F61"/>
              </a:solidFill>
              <a:cs typeface="Tajawal ExtraBold"/>
            </a:endParaRPr>
          </a:p>
          <a:p>
            <a:pPr marL="285750" indent="-285750">
              <a:buFont typeface="Arial"/>
              <a:buChar char="•"/>
            </a:pPr>
            <a:r>
              <a:rPr lang="en-US" sz="2600" dirty="0">
                <a:solidFill>
                  <a:srgbClr val="0A1F61"/>
                </a:solidFill>
                <a:cs typeface="Calibri" panose="020F0502020204030204"/>
              </a:rPr>
              <a:t>Learn the file operations.</a:t>
            </a:r>
          </a:p>
          <a:p>
            <a:pPr marL="285750" indent="-285750">
              <a:buFont typeface="Arial"/>
              <a:buChar char="•"/>
            </a:pPr>
            <a:endParaRPr lang="en-US" sz="2600" dirty="0">
              <a:solidFill>
                <a:srgbClr val="0A1F6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US" sz="2600" dirty="0">
                <a:solidFill>
                  <a:srgbClr val="0A1F61"/>
                </a:solidFill>
              </a:rPr>
              <a:t>Know the difference between Terminal-based and graphical user interface programs.</a:t>
            </a:r>
            <a:endParaRPr lang="en-US" sz="2600" dirty="0">
              <a:solidFill>
                <a:srgbClr val="0A1F61"/>
              </a:solidFill>
              <a:cs typeface="Calibri" panose="020F0502020204030204"/>
            </a:endParaRPr>
          </a:p>
          <a:p>
            <a:pPr marL="285750" indent="-285750">
              <a:buFont typeface="Arial"/>
              <a:buChar char="•"/>
            </a:pPr>
            <a:endParaRPr lang="en-US" sz="2600" dirty="0">
              <a:solidFill>
                <a:srgbClr val="0A1F61"/>
              </a:solidFill>
              <a:cs typeface="Calibri" panose="020F0502020204030204"/>
            </a:endParaRPr>
          </a:p>
          <a:p>
            <a:pPr marL="285750" indent="-285750">
              <a:buFont typeface="Arial"/>
              <a:buChar char="•"/>
            </a:pPr>
            <a:r>
              <a:rPr lang="en-US" sz="2600" dirty="0">
                <a:solidFill>
                  <a:srgbClr val="0A1F61"/>
                </a:solidFill>
                <a:cs typeface="Calibri" panose="020F0502020204030204"/>
              </a:rPr>
              <a:t>Learn the </a:t>
            </a:r>
            <a:r>
              <a:rPr lang="en-US" sz="2600" dirty="0" err="1">
                <a:solidFill>
                  <a:srgbClr val="0A1F61"/>
                </a:solidFill>
                <a:cs typeface="Calibri" panose="020F0502020204030204"/>
              </a:rPr>
              <a:t>Tkinter</a:t>
            </a:r>
            <a:r>
              <a:rPr lang="en-US" sz="2600" dirty="0">
                <a:solidFill>
                  <a:srgbClr val="0A1F61"/>
                </a:solidFill>
                <a:cs typeface="Calibri" panose="020F0502020204030204"/>
              </a:rPr>
              <a:t> GUI framework.</a:t>
            </a:r>
          </a:p>
          <a:p>
            <a:pPr marL="285750" indent="-285750">
              <a:buFont typeface="Arial"/>
              <a:buChar char="•"/>
            </a:pPr>
            <a:endParaRPr lang="en-US" sz="2600">
              <a:solidFill>
                <a:srgbClr val="0A1F61"/>
              </a:solidFill>
              <a:cs typeface="Calibri" panose="020F0502020204030204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4E62D97-3D3F-CFD6-C7FF-10BFD899E391}"/>
              </a:ext>
            </a:extLst>
          </p:cNvPr>
          <p:cNvSpPr txBox="1"/>
          <p:nvPr/>
        </p:nvSpPr>
        <p:spPr>
          <a:xfrm>
            <a:off x="143526" y="294234"/>
            <a:ext cx="1885453" cy="523220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>
                <a:solidFill>
                  <a:schemeClr val="bg1"/>
                </a:solidFill>
                <a:latin typeface="Tajawal Medium" panose="00000600000000000000" pitchFamily="2" charset="-78"/>
                <a:cs typeface="Tajawal Medium"/>
              </a:rPr>
              <a:t>Lecture 10</a:t>
            </a:r>
          </a:p>
        </p:txBody>
      </p:sp>
    </p:spTree>
    <p:extLst>
      <p:ext uri="{BB962C8B-B14F-4D97-AF65-F5344CB8AC3E}">
        <p14:creationId xmlns:p14="http://schemas.microsoft.com/office/powerpoint/2010/main" val="26994558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36149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434717" y="572245"/>
            <a:ext cx="2286203" cy="523220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2800">
                <a:solidFill>
                  <a:schemeClr val="bg1"/>
                </a:solidFill>
                <a:latin typeface="Tajawal Medium" panose="00000600000000000000" pitchFamily="2" charset="-78"/>
                <a:cs typeface="Tajawal Medium"/>
              </a:rPr>
              <a:t>File Handling</a:t>
            </a:r>
            <a:endParaRPr lang="en-US" sz="2800">
              <a:solidFill>
                <a:schemeClr val="bg1"/>
              </a:solidFill>
              <a:cs typeface="Tajawal Medium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088935" y="2211342"/>
            <a:ext cx="10083231" cy="289310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600" b="1">
                <a:solidFill>
                  <a:srgbClr val="0A1F61"/>
                </a:solidFill>
                <a:ea typeface="+mn-lt"/>
                <a:cs typeface="+mn-lt"/>
              </a:rPr>
              <a:t>Files</a:t>
            </a:r>
            <a:r>
              <a:rPr lang="en-US" sz="2600">
                <a:solidFill>
                  <a:srgbClr val="0A1F61"/>
                </a:solidFill>
                <a:ea typeface="+mn-lt"/>
                <a:cs typeface="+mn-lt"/>
              </a:rPr>
              <a:t> are named locations on disk to store related information. </a:t>
            </a:r>
            <a:endParaRPr lang="en-US"/>
          </a:p>
          <a:p>
            <a:pPr marL="285750" indent="-285750">
              <a:buFont typeface="Arial"/>
              <a:buChar char="•"/>
            </a:pPr>
            <a:endParaRPr lang="en-US" sz="2600">
              <a:solidFill>
                <a:srgbClr val="0A1F61"/>
              </a:solidFill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 sz="2600">
                <a:solidFill>
                  <a:srgbClr val="0A1F61"/>
                </a:solidFill>
                <a:ea typeface="+mn-lt"/>
                <a:cs typeface="+mn-lt"/>
              </a:rPr>
              <a:t>They are used to permanently store data in a non-volatile memory (e.g. hard disk).</a:t>
            </a:r>
          </a:p>
          <a:p>
            <a:pPr marL="285750" indent="-285750">
              <a:buFont typeface="Arial"/>
              <a:buChar char="•"/>
            </a:pPr>
            <a:endParaRPr lang="en-US" sz="2600">
              <a:solidFill>
                <a:srgbClr val="0A1F6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US" sz="2600">
                <a:solidFill>
                  <a:srgbClr val="0A1F61"/>
                </a:solidFill>
              </a:rPr>
              <a:t>Since RAM is volatile (which loses its data when the computer is turned off).</a:t>
            </a:r>
            <a:endParaRPr lang="en-US" sz="2600">
              <a:solidFill>
                <a:srgbClr val="0A1F61"/>
              </a:solidFill>
              <a:cs typeface="Calibri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4E62D97-3D3F-CFD6-C7FF-10BFD899E391}"/>
              </a:ext>
            </a:extLst>
          </p:cNvPr>
          <p:cNvSpPr txBox="1"/>
          <p:nvPr/>
        </p:nvSpPr>
        <p:spPr>
          <a:xfrm>
            <a:off x="143526" y="294234"/>
            <a:ext cx="1885453" cy="523220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>
                <a:solidFill>
                  <a:schemeClr val="bg1"/>
                </a:solidFill>
                <a:latin typeface="Tajawal Medium" panose="00000600000000000000" pitchFamily="2" charset="-78"/>
                <a:cs typeface="Tajawal Medium"/>
              </a:rPr>
              <a:t>Lecture 10</a:t>
            </a:r>
          </a:p>
        </p:txBody>
      </p:sp>
    </p:spTree>
    <p:extLst>
      <p:ext uri="{BB962C8B-B14F-4D97-AF65-F5344CB8AC3E}">
        <p14:creationId xmlns:p14="http://schemas.microsoft.com/office/powerpoint/2010/main" val="33237034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36149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434717" y="572245"/>
            <a:ext cx="2624436" cy="523220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2800">
                <a:solidFill>
                  <a:schemeClr val="bg1"/>
                </a:solidFill>
                <a:latin typeface="Tajawal Medium" panose="00000600000000000000" pitchFamily="2" charset="-78"/>
                <a:cs typeface="Tajawal Medium"/>
              </a:rPr>
              <a:t>File Operations</a:t>
            </a:r>
            <a:endParaRPr lang="en-US" sz="2800">
              <a:solidFill>
                <a:schemeClr val="bg1"/>
              </a:solidFill>
              <a:cs typeface="Tajawal Medium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4E62D97-3D3F-CFD6-C7FF-10BFD899E391}"/>
              </a:ext>
            </a:extLst>
          </p:cNvPr>
          <p:cNvSpPr txBox="1"/>
          <p:nvPr/>
        </p:nvSpPr>
        <p:spPr>
          <a:xfrm>
            <a:off x="143526" y="294234"/>
            <a:ext cx="1885453" cy="523220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>
                <a:solidFill>
                  <a:schemeClr val="bg1"/>
                </a:solidFill>
                <a:latin typeface="Tajawal Medium" panose="00000600000000000000" pitchFamily="2" charset="-78"/>
                <a:cs typeface="Tajawal Medium"/>
              </a:rPr>
              <a:t>Lecture 10</a:t>
            </a:r>
          </a:p>
        </p:txBody>
      </p:sp>
      <p:pic>
        <p:nvPicPr>
          <p:cNvPr id="8" name="Picture 9" descr="Diagram&#10;&#10;Description automatically generated">
            <a:extLst>
              <a:ext uri="{FF2B5EF4-FFF2-40B4-BE49-F238E27FC236}">
                <a16:creationId xmlns:a16="http://schemas.microsoft.com/office/drawing/2014/main" id="{A3B1E00B-35B6-5E1F-8A53-B2C2232272D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82815" y="1391752"/>
            <a:ext cx="5877463" cy="4563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64630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36149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434717" y="572245"/>
            <a:ext cx="2225289" cy="523220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2800">
                <a:solidFill>
                  <a:schemeClr val="bg1"/>
                </a:solidFill>
                <a:latin typeface="Tajawal Medium" panose="00000600000000000000" pitchFamily="2" charset="-78"/>
                <a:cs typeface="Tajawal Medium"/>
              </a:rPr>
              <a:t>Opening File</a:t>
            </a:r>
            <a:endParaRPr lang="en-US" sz="2800">
              <a:solidFill>
                <a:schemeClr val="bg1"/>
              </a:solidFill>
              <a:cs typeface="Tajawal Medium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088935" y="2211342"/>
            <a:ext cx="10083231" cy="329320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600">
                <a:solidFill>
                  <a:srgbClr val="0A1F61"/>
                </a:solidFill>
                <a:ea typeface="+mn-lt"/>
                <a:cs typeface="+mn-lt"/>
              </a:rPr>
              <a:t>The syntax of opening a file is:</a:t>
            </a:r>
            <a:endParaRPr lang="en-US">
              <a:solidFill>
                <a:srgbClr val="000000"/>
              </a:solidFill>
              <a:ea typeface="+mn-lt"/>
              <a:cs typeface="+mn-lt"/>
            </a:endParaRPr>
          </a:p>
          <a:p>
            <a:r>
              <a:rPr lang="en-US" sz="2600">
                <a:solidFill>
                  <a:srgbClr val="0A1F61"/>
                </a:solidFill>
                <a:cs typeface="Calibri"/>
              </a:rPr>
              <a:t>     </a:t>
            </a:r>
            <a:r>
              <a:rPr lang="en-US" sz="2600" err="1">
                <a:solidFill>
                  <a:srgbClr val="24A9E1"/>
                </a:solidFill>
                <a:cs typeface="Calibri"/>
              </a:rPr>
              <a:t>File_object_name</a:t>
            </a:r>
            <a:r>
              <a:rPr lang="en-US" sz="2600">
                <a:solidFill>
                  <a:srgbClr val="24A9E1"/>
                </a:solidFill>
                <a:cs typeface="Calibri"/>
              </a:rPr>
              <a:t> = open(filename, mode)</a:t>
            </a:r>
            <a:r>
              <a:rPr lang="en-US" sz="2600">
                <a:solidFill>
                  <a:srgbClr val="0A1F61"/>
                </a:solidFill>
                <a:cs typeface="Calibri"/>
              </a:rPr>
              <a:t> </a:t>
            </a:r>
          </a:p>
          <a:p>
            <a:pPr marL="285750" indent="-285750">
              <a:buFont typeface="Arial"/>
              <a:buChar char="•"/>
            </a:pPr>
            <a:endParaRPr lang="en-US" sz="2600">
              <a:solidFill>
                <a:srgbClr val="0A1F61"/>
              </a:solidFill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 sz="2600">
                <a:solidFill>
                  <a:srgbClr val="0A1F61"/>
                </a:solidFill>
                <a:ea typeface="+mn-lt"/>
                <a:cs typeface="+mn-lt"/>
              </a:rPr>
              <a:t>The "filename" is a string argument which specify filename along with its path.</a:t>
            </a:r>
            <a:endParaRPr lang="en-US"/>
          </a:p>
          <a:p>
            <a:pPr marL="285750" indent="-285750">
              <a:buFont typeface="Arial"/>
              <a:buChar char="•"/>
            </a:pPr>
            <a:endParaRPr lang="en-US" sz="2600">
              <a:solidFill>
                <a:srgbClr val="0A1F61"/>
              </a:solidFill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 sz="2600">
                <a:solidFill>
                  <a:srgbClr val="0A1F61"/>
                </a:solidFill>
                <a:ea typeface="+mn-lt"/>
                <a:cs typeface="+mn-lt"/>
              </a:rPr>
              <a:t>The mode is a string argument which used to specify how file will be used.</a:t>
            </a:r>
            <a:endParaRPr lang="en-US" sz="2600">
              <a:solidFill>
                <a:srgbClr val="0A1F61"/>
              </a:solidFill>
              <a:cs typeface="Calibri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4E62D97-3D3F-CFD6-C7FF-10BFD899E391}"/>
              </a:ext>
            </a:extLst>
          </p:cNvPr>
          <p:cNvSpPr txBox="1"/>
          <p:nvPr/>
        </p:nvSpPr>
        <p:spPr>
          <a:xfrm>
            <a:off x="143526" y="294234"/>
            <a:ext cx="1885453" cy="523220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>
                <a:solidFill>
                  <a:schemeClr val="bg1"/>
                </a:solidFill>
                <a:latin typeface="Tajawal Medium" panose="00000600000000000000" pitchFamily="2" charset="-78"/>
                <a:cs typeface="Tajawal Medium"/>
              </a:rPr>
              <a:t>Lecture 10</a:t>
            </a:r>
          </a:p>
        </p:txBody>
      </p:sp>
    </p:spTree>
    <p:extLst>
      <p:ext uri="{BB962C8B-B14F-4D97-AF65-F5344CB8AC3E}">
        <p14:creationId xmlns:p14="http://schemas.microsoft.com/office/powerpoint/2010/main" val="10532404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36149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434717" y="572245"/>
            <a:ext cx="3405099" cy="523220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2800">
                <a:solidFill>
                  <a:schemeClr val="bg1"/>
                </a:solidFill>
                <a:latin typeface="Tajawal Medium" panose="00000600000000000000" pitchFamily="2" charset="-78"/>
                <a:cs typeface="Tajawal Medium"/>
              </a:rPr>
              <a:t>Opening File Modes</a:t>
            </a:r>
            <a:endParaRPr lang="en-US" sz="2800">
              <a:solidFill>
                <a:schemeClr val="bg1"/>
              </a:solidFill>
              <a:cs typeface="Tajawal Medium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088935" y="2211342"/>
            <a:ext cx="10083231" cy="209288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600">
                <a:solidFill>
                  <a:srgbClr val="0A1F61"/>
                </a:solidFill>
                <a:ea typeface="+mn-lt"/>
                <a:cs typeface="+mn-lt"/>
              </a:rPr>
              <a:t>Modes of opening a file:</a:t>
            </a:r>
            <a:endParaRPr lang="en-US">
              <a:solidFill>
                <a:srgbClr val="000000"/>
              </a:solidFill>
              <a:ea typeface="+mn-lt"/>
              <a:cs typeface="+mn-lt"/>
            </a:endParaRPr>
          </a:p>
          <a:p>
            <a:pPr marL="742950" lvl="1" indent="-285750">
              <a:buFont typeface="Arial"/>
              <a:buChar char="•"/>
            </a:pPr>
            <a:r>
              <a:rPr lang="en-US" sz="2600">
                <a:solidFill>
                  <a:srgbClr val="24A9E1"/>
                </a:solidFill>
                <a:ea typeface="+mn-lt"/>
                <a:cs typeface="+mn-lt"/>
              </a:rPr>
              <a:t>"r"</a:t>
            </a:r>
            <a:r>
              <a:rPr lang="en-US" sz="2600">
                <a:solidFill>
                  <a:srgbClr val="0A1F61"/>
                </a:solidFill>
                <a:ea typeface="+mn-lt"/>
                <a:cs typeface="+mn-lt"/>
              </a:rPr>
              <a:t>     Open a file for reading.</a:t>
            </a:r>
            <a:endParaRPr lang="en-US" sz="2600">
              <a:solidFill>
                <a:srgbClr val="0A1F61"/>
              </a:solidFill>
              <a:cs typeface="Calibri"/>
            </a:endParaRPr>
          </a:p>
          <a:p>
            <a:pPr marL="742950" lvl="1" indent="-285750">
              <a:buFont typeface="Arial"/>
              <a:buChar char="•"/>
            </a:pPr>
            <a:r>
              <a:rPr lang="en-US" sz="2600">
                <a:solidFill>
                  <a:srgbClr val="24A9E1"/>
                </a:solidFill>
                <a:ea typeface="+mn-lt"/>
                <a:cs typeface="+mn-lt"/>
              </a:rPr>
              <a:t>"w"</a:t>
            </a:r>
            <a:r>
              <a:rPr lang="en-US" sz="2600">
                <a:solidFill>
                  <a:srgbClr val="0A1F61"/>
                </a:solidFill>
                <a:ea typeface="+mn-lt"/>
                <a:cs typeface="+mn-lt"/>
              </a:rPr>
              <a:t>   Open a file for writing.</a:t>
            </a:r>
          </a:p>
          <a:p>
            <a:pPr marL="742950" lvl="1" indent="-285750">
              <a:buFont typeface="Arial"/>
              <a:buChar char="•"/>
            </a:pPr>
            <a:r>
              <a:rPr lang="en-US" sz="2600">
                <a:solidFill>
                  <a:srgbClr val="24A9E1"/>
                </a:solidFill>
                <a:ea typeface="+mn-lt"/>
                <a:cs typeface="+mn-lt"/>
              </a:rPr>
              <a:t>"a"</a:t>
            </a:r>
            <a:r>
              <a:rPr lang="en-US" sz="2600">
                <a:solidFill>
                  <a:srgbClr val="0A1F61"/>
                </a:solidFill>
                <a:ea typeface="+mn-lt"/>
                <a:cs typeface="+mn-lt"/>
              </a:rPr>
              <a:t>    Open a file for appending.  </a:t>
            </a:r>
          </a:p>
          <a:p>
            <a:endParaRPr lang="en-US" sz="2600">
              <a:solidFill>
                <a:srgbClr val="0A1F61"/>
              </a:solidFill>
              <a:ea typeface="+mn-lt"/>
              <a:cs typeface="+mn-lt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4E62D97-3D3F-CFD6-C7FF-10BFD899E391}"/>
              </a:ext>
            </a:extLst>
          </p:cNvPr>
          <p:cNvSpPr txBox="1"/>
          <p:nvPr/>
        </p:nvSpPr>
        <p:spPr>
          <a:xfrm>
            <a:off x="143526" y="294234"/>
            <a:ext cx="1885453" cy="523220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>
                <a:solidFill>
                  <a:schemeClr val="bg1"/>
                </a:solidFill>
                <a:latin typeface="Tajawal Medium" panose="00000600000000000000" pitchFamily="2" charset="-78"/>
                <a:cs typeface="Tajawal Medium"/>
              </a:rPr>
              <a:t>Lecture 10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2430C68-4C84-D9BA-5CED-567BAE1FCFBC}"/>
              </a:ext>
            </a:extLst>
          </p:cNvPr>
          <p:cNvSpPr txBox="1"/>
          <p:nvPr/>
        </p:nvSpPr>
        <p:spPr>
          <a:xfrm>
            <a:off x="9555192" y="698740"/>
            <a:ext cx="989163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000" b="1"/>
              <a:t>Cont'd</a:t>
            </a:r>
          </a:p>
        </p:txBody>
      </p:sp>
    </p:spTree>
    <p:extLst>
      <p:ext uri="{BB962C8B-B14F-4D97-AF65-F5344CB8AC3E}">
        <p14:creationId xmlns:p14="http://schemas.microsoft.com/office/powerpoint/2010/main" val="15760966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36149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434717" y="572245"/>
            <a:ext cx="2064989" cy="523220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2800">
                <a:solidFill>
                  <a:schemeClr val="bg1"/>
                </a:solidFill>
                <a:latin typeface="Tajawal Medium" panose="00000600000000000000" pitchFamily="2" charset="-78"/>
                <a:cs typeface="Tajawal Medium"/>
              </a:rPr>
              <a:t>Closing File</a:t>
            </a:r>
            <a:endParaRPr lang="en-US" sz="2800">
              <a:solidFill>
                <a:schemeClr val="bg1"/>
              </a:solidFill>
              <a:cs typeface="Tajawal Medium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088935" y="2211342"/>
            <a:ext cx="10083231" cy="329320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600">
                <a:solidFill>
                  <a:srgbClr val="0A1F61"/>
                </a:solidFill>
                <a:ea typeface="+mn-lt"/>
                <a:cs typeface="+mn-lt"/>
              </a:rPr>
              <a:t>When we are done with performing operations on the file, we need to properly close the file.</a:t>
            </a:r>
          </a:p>
          <a:p>
            <a:pPr marL="285750" indent="-285750">
              <a:buFont typeface="Arial"/>
              <a:buChar char="•"/>
            </a:pPr>
            <a:endParaRPr lang="en-US" sz="2600">
              <a:solidFill>
                <a:srgbClr val="0A1F61"/>
              </a:solidFill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 sz="2600">
                <a:solidFill>
                  <a:srgbClr val="0A1F61"/>
                </a:solidFill>
                <a:ea typeface="+mn-lt"/>
                <a:cs typeface="+mn-lt"/>
              </a:rPr>
              <a:t>Closing a file will </a:t>
            </a:r>
            <a:r>
              <a:rPr lang="en-US" sz="2600" b="1">
                <a:solidFill>
                  <a:srgbClr val="0A1F61"/>
                </a:solidFill>
                <a:ea typeface="+mn-lt"/>
                <a:cs typeface="+mn-lt"/>
              </a:rPr>
              <a:t>free up the resources</a:t>
            </a:r>
            <a:r>
              <a:rPr lang="en-US" sz="2600">
                <a:solidFill>
                  <a:srgbClr val="0A1F61"/>
                </a:solidFill>
                <a:ea typeface="+mn-lt"/>
                <a:cs typeface="+mn-lt"/>
              </a:rPr>
              <a:t> that were tied with the file.</a:t>
            </a:r>
          </a:p>
          <a:p>
            <a:pPr marL="285750" indent="-285750">
              <a:buFont typeface="Arial"/>
              <a:buChar char="•"/>
            </a:pPr>
            <a:endParaRPr lang="en-US" sz="2600">
              <a:solidFill>
                <a:srgbClr val="0A1F61"/>
              </a:solidFill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 sz="2600">
                <a:solidFill>
                  <a:srgbClr val="0A1F61"/>
                </a:solidFill>
                <a:ea typeface="+mn-lt"/>
                <a:cs typeface="+mn-lt"/>
              </a:rPr>
              <a:t>The syntax for closing a file is:</a:t>
            </a:r>
          </a:p>
          <a:p>
            <a:endParaRPr lang="en-US" sz="2600">
              <a:solidFill>
                <a:srgbClr val="0A1F61"/>
              </a:solidFill>
              <a:ea typeface="+mn-lt"/>
              <a:cs typeface="+mn-lt"/>
            </a:endParaRPr>
          </a:p>
          <a:p>
            <a:r>
              <a:rPr lang="en-US" sz="2600">
                <a:solidFill>
                  <a:srgbClr val="0A1F61"/>
                </a:solidFill>
                <a:ea typeface="+mn-lt"/>
                <a:cs typeface="+mn-lt"/>
              </a:rPr>
              <a:t>     </a:t>
            </a:r>
            <a:r>
              <a:rPr lang="en-US" sz="2600" err="1">
                <a:solidFill>
                  <a:srgbClr val="24A9E1"/>
                </a:solidFill>
                <a:ea typeface="+mn-lt"/>
                <a:cs typeface="+mn-lt"/>
              </a:rPr>
              <a:t>File_object_name.close</a:t>
            </a:r>
            <a:r>
              <a:rPr lang="en-US" sz="2600">
                <a:solidFill>
                  <a:srgbClr val="24A9E1"/>
                </a:solidFill>
                <a:ea typeface="+mn-lt"/>
                <a:cs typeface="+mn-lt"/>
              </a:rPr>
              <a:t>()</a:t>
            </a:r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4E62D97-3D3F-CFD6-C7FF-10BFD899E391}"/>
              </a:ext>
            </a:extLst>
          </p:cNvPr>
          <p:cNvSpPr txBox="1"/>
          <p:nvPr/>
        </p:nvSpPr>
        <p:spPr>
          <a:xfrm>
            <a:off x="143526" y="294234"/>
            <a:ext cx="1885453" cy="523220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>
                <a:solidFill>
                  <a:schemeClr val="bg1"/>
                </a:solidFill>
                <a:latin typeface="Tajawal Medium" panose="00000600000000000000" pitchFamily="2" charset="-78"/>
                <a:cs typeface="Tajawal Medium"/>
              </a:rPr>
              <a:t>Lecture 10</a:t>
            </a:r>
          </a:p>
        </p:txBody>
      </p:sp>
    </p:spTree>
    <p:extLst>
      <p:ext uri="{BB962C8B-B14F-4D97-AF65-F5344CB8AC3E}">
        <p14:creationId xmlns:p14="http://schemas.microsoft.com/office/powerpoint/2010/main" val="6144403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36149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434717" y="572245"/>
            <a:ext cx="2064989" cy="523220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2800">
                <a:solidFill>
                  <a:schemeClr val="bg1"/>
                </a:solidFill>
                <a:latin typeface="Tajawal Medium" panose="00000600000000000000" pitchFamily="2" charset="-78"/>
                <a:cs typeface="Tajawal Medium"/>
              </a:rPr>
              <a:t>Closing File</a:t>
            </a:r>
            <a:endParaRPr lang="en-US" sz="2800">
              <a:solidFill>
                <a:schemeClr val="bg1"/>
              </a:solidFill>
              <a:cs typeface="Tajawal Medium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088935" y="2211342"/>
            <a:ext cx="10083231" cy="329320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 algn="just">
              <a:buFont typeface="Arial"/>
              <a:buChar char="•"/>
            </a:pPr>
            <a:r>
              <a:rPr lang="en-US" sz="2600">
                <a:solidFill>
                  <a:srgbClr val="0A1F61"/>
                </a:solidFill>
                <a:ea typeface="+mn-lt"/>
                <a:cs typeface="+mn-lt"/>
              </a:rPr>
              <a:t>If an exception occurs when we are performing some operation with the file, the code exits without closing the file. So, we use </a:t>
            </a:r>
            <a:r>
              <a:rPr lang="en-US" sz="2600">
                <a:solidFill>
                  <a:srgbClr val="24A9E1"/>
                </a:solidFill>
                <a:ea typeface="+mn-lt"/>
                <a:cs typeface="+mn-lt"/>
              </a:rPr>
              <a:t>try .. finally</a:t>
            </a:r>
            <a:r>
              <a:rPr lang="en-US" sz="2600">
                <a:solidFill>
                  <a:srgbClr val="0A1F61"/>
                </a:solidFill>
                <a:ea typeface="+mn-lt"/>
                <a:cs typeface="+mn-lt"/>
              </a:rPr>
              <a:t> statement.</a:t>
            </a:r>
            <a:endParaRPr lang="en-US"/>
          </a:p>
          <a:p>
            <a:endParaRPr lang="en-US" sz="2600">
              <a:solidFill>
                <a:srgbClr val="0A1F61"/>
              </a:solidFill>
              <a:ea typeface="+mn-lt"/>
              <a:cs typeface="+mn-lt"/>
            </a:endParaRPr>
          </a:p>
          <a:p>
            <a:r>
              <a:rPr lang="en-US" sz="2600">
                <a:solidFill>
                  <a:srgbClr val="0A1F61"/>
                </a:solidFill>
                <a:ea typeface="+mn-lt"/>
                <a:cs typeface="+mn-lt"/>
              </a:rPr>
              <a:t>   </a:t>
            </a:r>
            <a:r>
              <a:rPr lang="en-US" sz="2600">
                <a:solidFill>
                  <a:srgbClr val="24A9E1"/>
                </a:solidFill>
                <a:ea typeface="+mn-lt"/>
                <a:cs typeface="+mn-lt"/>
              </a:rPr>
              <a:t>try:</a:t>
            </a:r>
            <a:endParaRPr lang="en-US">
              <a:solidFill>
                <a:srgbClr val="24A9E1"/>
              </a:solidFill>
              <a:ea typeface="+mn-lt"/>
              <a:cs typeface="+mn-lt"/>
            </a:endParaRPr>
          </a:p>
          <a:p>
            <a:r>
              <a:rPr lang="en-US" sz="2600">
                <a:solidFill>
                  <a:srgbClr val="24A9E1"/>
                </a:solidFill>
                <a:ea typeface="+mn-lt"/>
                <a:cs typeface="+mn-lt"/>
              </a:rPr>
              <a:t>          </a:t>
            </a:r>
            <a:r>
              <a:rPr lang="en-US" sz="2600" err="1">
                <a:solidFill>
                  <a:srgbClr val="24A9E1"/>
                </a:solidFill>
                <a:ea typeface="+mn-lt"/>
                <a:cs typeface="+mn-lt"/>
              </a:rPr>
              <a:t>File_object_name</a:t>
            </a:r>
            <a:r>
              <a:rPr lang="en-US" sz="2600">
                <a:solidFill>
                  <a:srgbClr val="24A9E1"/>
                </a:solidFill>
                <a:ea typeface="+mn-lt"/>
                <a:cs typeface="+mn-lt"/>
              </a:rPr>
              <a:t> = open(filename, mode)</a:t>
            </a:r>
          </a:p>
          <a:p>
            <a:r>
              <a:rPr lang="en-US" sz="2600">
                <a:solidFill>
                  <a:srgbClr val="24A9E1"/>
                </a:solidFill>
                <a:ea typeface="+mn-lt"/>
                <a:cs typeface="+mn-lt"/>
              </a:rPr>
              <a:t>   finally:</a:t>
            </a:r>
          </a:p>
          <a:p>
            <a:r>
              <a:rPr lang="en-US" sz="2600">
                <a:solidFill>
                  <a:srgbClr val="0A1F61"/>
                </a:solidFill>
                <a:ea typeface="+mn-lt"/>
                <a:cs typeface="+mn-lt"/>
              </a:rPr>
              <a:t>          </a:t>
            </a:r>
            <a:r>
              <a:rPr lang="en-US" sz="2600" err="1">
                <a:solidFill>
                  <a:srgbClr val="24A9E1"/>
                </a:solidFill>
                <a:ea typeface="+mn-lt"/>
                <a:cs typeface="+mn-lt"/>
              </a:rPr>
              <a:t>File_object_name.close</a:t>
            </a:r>
            <a:r>
              <a:rPr lang="en-US" sz="2600">
                <a:solidFill>
                  <a:srgbClr val="24A9E1"/>
                </a:solidFill>
                <a:ea typeface="+mn-lt"/>
                <a:cs typeface="+mn-lt"/>
              </a:rPr>
              <a:t>()</a:t>
            </a:r>
            <a:endParaRPr lang="en-US">
              <a:cs typeface="Calibri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4E62D97-3D3F-CFD6-C7FF-10BFD899E391}"/>
              </a:ext>
            </a:extLst>
          </p:cNvPr>
          <p:cNvSpPr txBox="1"/>
          <p:nvPr/>
        </p:nvSpPr>
        <p:spPr>
          <a:xfrm>
            <a:off x="143526" y="294234"/>
            <a:ext cx="1885453" cy="523220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>
                <a:solidFill>
                  <a:schemeClr val="bg1"/>
                </a:solidFill>
                <a:latin typeface="Tajawal Medium" panose="00000600000000000000" pitchFamily="2" charset="-78"/>
                <a:cs typeface="Tajawal Medium"/>
              </a:rPr>
              <a:t>Lecture 10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0851710-9E70-926E-3B64-0436F6FABDD6}"/>
              </a:ext>
            </a:extLst>
          </p:cNvPr>
          <p:cNvSpPr txBox="1"/>
          <p:nvPr/>
        </p:nvSpPr>
        <p:spPr>
          <a:xfrm>
            <a:off x="9555192" y="698740"/>
            <a:ext cx="989163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000" b="1"/>
              <a:t>Cont'd</a:t>
            </a:r>
          </a:p>
        </p:txBody>
      </p:sp>
    </p:spTree>
    <p:extLst>
      <p:ext uri="{BB962C8B-B14F-4D97-AF65-F5344CB8AC3E}">
        <p14:creationId xmlns:p14="http://schemas.microsoft.com/office/powerpoint/2010/main" val="1747373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36149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434717" y="572245"/>
            <a:ext cx="2064989" cy="523220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2800">
                <a:solidFill>
                  <a:schemeClr val="bg1"/>
                </a:solidFill>
                <a:latin typeface="Tajawal Medium" panose="00000600000000000000" pitchFamily="2" charset="-78"/>
                <a:cs typeface="Tajawal Medium"/>
              </a:rPr>
              <a:t>Closing File</a:t>
            </a:r>
            <a:endParaRPr lang="en-US" sz="2800">
              <a:solidFill>
                <a:schemeClr val="bg1"/>
              </a:solidFill>
              <a:cs typeface="Tajawal Medium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088935" y="2211342"/>
            <a:ext cx="10083231" cy="249299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 algn="just">
              <a:buFont typeface="Arial"/>
              <a:buChar char="•"/>
            </a:pPr>
            <a:r>
              <a:rPr lang="en-US" sz="2600">
                <a:solidFill>
                  <a:srgbClr val="0A1F61"/>
                </a:solidFill>
                <a:ea typeface="+mn-lt"/>
                <a:cs typeface="+mn-lt"/>
              </a:rPr>
              <a:t>The best way to close a file is by using the </a:t>
            </a:r>
            <a:r>
              <a:rPr lang="en-US" sz="2600">
                <a:solidFill>
                  <a:srgbClr val="24A9E1"/>
                </a:solidFill>
                <a:ea typeface="+mn-lt"/>
                <a:cs typeface="+mn-lt"/>
              </a:rPr>
              <a:t>with</a:t>
            </a:r>
            <a:r>
              <a:rPr lang="en-US" sz="2600">
                <a:solidFill>
                  <a:srgbClr val="0A1F61"/>
                </a:solidFill>
                <a:ea typeface="+mn-lt"/>
                <a:cs typeface="+mn-lt"/>
              </a:rPr>
              <a:t> statement. This ensures that the file is closed when the block inside the with statement is exited.</a:t>
            </a:r>
            <a:endParaRPr lang="en-US">
              <a:solidFill>
                <a:srgbClr val="000000"/>
              </a:solidFill>
              <a:ea typeface="+mn-lt"/>
              <a:cs typeface="+mn-lt"/>
            </a:endParaRPr>
          </a:p>
          <a:p>
            <a:pPr algn="just"/>
            <a:endParaRPr lang="en-US" sz="2600">
              <a:solidFill>
                <a:srgbClr val="0A1F61"/>
              </a:solidFill>
              <a:ea typeface="+mn-lt"/>
              <a:cs typeface="+mn-lt"/>
            </a:endParaRPr>
          </a:p>
          <a:p>
            <a:pPr algn="just">
              <a:buFont typeface="Arial"/>
            </a:pPr>
            <a:r>
              <a:rPr lang="en-US" sz="2600">
                <a:solidFill>
                  <a:srgbClr val="0A1F61"/>
                </a:solidFill>
                <a:ea typeface="+mn-lt"/>
                <a:cs typeface="+mn-lt"/>
              </a:rPr>
              <a:t>   </a:t>
            </a:r>
            <a:r>
              <a:rPr lang="en-US" sz="2600">
                <a:solidFill>
                  <a:srgbClr val="24A9E1"/>
                </a:solidFill>
                <a:ea typeface="+mn-lt"/>
                <a:cs typeface="+mn-lt"/>
              </a:rPr>
              <a:t>with open(filename, mode) as f:</a:t>
            </a:r>
            <a:endParaRPr lang="en-US">
              <a:solidFill>
                <a:srgbClr val="000000"/>
              </a:solidFill>
              <a:ea typeface="+mn-lt"/>
              <a:cs typeface="+mn-lt"/>
            </a:endParaRPr>
          </a:p>
          <a:p>
            <a:pPr algn="just">
              <a:buFont typeface="Arial"/>
            </a:pPr>
            <a:r>
              <a:rPr lang="en-US" sz="2600">
                <a:solidFill>
                  <a:srgbClr val="24A9E1"/>
                </a:solidFill>
                <a:cs typeface="Calibri"/>
              </a:rPr>
              <a:t>           #file operations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4E62D97-3D3F-CFD6-C7FF-10BFD899E391}"/>
              </a:ext>
            </a:extLst>
          </p:cNvPr>
          <p:cNvSpPr txBox="1"/>
          <p:nvPr/>
        </p:nvSpPr>
        <p:spPr>
          <a:xfrm>
            <a:off x="143526" y="294234"/>
            <a:ext cx="1885453" cy="523220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>
                <a:solidFill>
                  <a:schemeClr val="bg1"/>
                </a:solidFill>
                <a:latin typeface="Tajawal Medium" panose="00000600000000000000" pitchFamily="2" charset="-78"/>
                <a:cs typeface="Tajawal Medium"/>
              </a:rPr>
              <a:t>Lecture 10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0851710-9E70-926E-3B64-0436F6FABDD6}"/>
              </a:ext>
            </a:extLst>
          </p:cNvPr>
          <p:cNvSpPr txBox="1"/>
          <p:nvPr/>
        </p:nvSpPr>
        <p:spPr>
          <a:xfrm>
            <a:off x="9555192" y="698740"/>
            <a:ext cx="989163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000" b="1"/>
              <a:t>Cont'd</a:t>
            </a:r>
          </a:p>
        </p:txBody>
      </p:sp>
    </p:spTree>
    <p:extLst>
      <p:ext uri="{BB962C8B-B14F-4D97-AF65-F5344CB8AC3E}">
        <p14:creationId xmlns:p14="http://schemas.microsoft.com/office/powerpoint/2010/main" val="4521162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36149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434717" y="572245"/>
            <a:ext cx="3884397" cy="523220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2800">
                <a:solidFill>
                  <a:schemeClr val="bg1"/>
                </a:solidFill>
                <a:latin typeface="Tajawal Medium" panose="00000600000000000000" pitchFamily="2" charset="-78"/>
                <a:cs typeface="Tajawal Medium"/>
              </a:rPr>
              <a:t>Reading Data from File</a:t>
            </a:r>
            <a:endParaRPr lang="en-US" sz="2800">
              <a:solidFill>
                <a:schemeClr val="bg1"/>
              </a:solidFill>
              <a:cs typeface="Tajawal Medium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088935" y="2211342"/>
            <a:ext cx="10083231" cy="289310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600">
                <a:solidFill>
                  <a:srgbClr val="0A1F61"/>
                </a:solidFill>
                <a:ea typeface="+mn-lt"/>
                <a:cs typeface="+mn-lt"/>
              </a:rPr>
              <a:t>We must open the file in reading </a:t>
            </a:r>
            <a:r>
              <a:rPr lang="en-US" sz="2600">
                <a:solidFill>
                  <a:srgbClr val="24A9E1"/>
                </a:solidFill>
                <a:ea typeface="+mn-lt"/>
                <a:cs typeface="+mn-lt"/>
              </a:rPr>
              <a:t>r</a:t>
            </a:r>
            <a:r>
              <a:rPr lang="en-US" sz="2600">
                <a:solidFill>
                  <a:srgbClr val="0A1F61"/>
                </a:solidFill>
                <a:ea typeface="+mn-lt"/>
                <a:cs typeface="+mn-lt"/>
              </a:rPr>
              <a:t> mode.</a:t>
            </a:r>
          </a:p>
          <a:p>
            <a:pPr marL="285750" indent="-285750">
              <a:buFont typeface="Arial"/>
              <a:buChar char="•"/>
            </a:pPr>
            <a:endParaRPr lang="en-US" sz="2600">
              <a:solidFill>
                <a:srgbClr val="0A1F61"/>
              </a:solidFill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 sz="2600">
                <a:solidFill>
                  <a:srgbClr val="0A1F61"/>
                </a:solidFill>
                <a:ea typeface="+mn-lt"/>
                <a:cs typeface="+mn-lt"/>
              </a:rPr>
              <a:t>To read data back from the file you need one of these methods:</a:t>
            </a:r>
          </a:p>
          <a:p>
            <a:pPr marL="742950" lvl="1" indent="-285750">
              <a:buFont typeface="Arial"/>
              <a:buChar char="•"/>
            </a:pPr>
            <a:r>
              <a:rPr lang="en-US" sz="2600">
                <a:solidFill>
                  <a:srgbClr val="24A9E1"/>
                </a:solidFill>
                <a:cs typeface="Calibri"/>
              </a:rPr>
              <a:t>read([number])</a:t>
            </a:r>
            <a:r>
              <a:rPr lang="en-US" sz="2600">
                <a:solidFill>
                  <a:srgbClr val="0A1F61"/>
                </a:solidFill>
                <a:cs typeface="Calibri"/>
              </a:rPr>
              <a:t> : return specified number of characters from the file. If the number is omitted, it will read the entire content.</a:t>
            </a:r>
          </a:p>
          <a:p>
            <a:pPr marL="742950" lvl="1" indent="-285750">
              <a:buFont typeface="Arial"/>
              <a:buChar char="•"/>
            </a:pPr>
            <a:r>
              <a:rPr lang="en-US" sz="2600" err="1">
                <a:solidFill>
                  <a:srgbClr val="24A9E1"/>
                </a:solidFill>
                <a:cs typeface="Calibri"/>
              </a:rPr>
              <a:t>readline</a:t>
            </a:r>
            <a:r>
              <a:rPr lang="en-US" sz="2600">
                <a:solidFill>
                  <a:srgbClr val="24A9E1"/>
                </a:solidFill>
                <a:cs typeface="Calibri"/>
              </a:rPr>
              <a:t>()</a:t>
            </a:r>
            <a:r>
              <a:rPr lang="en-US" sz="2600">
                <a:solidFill>
                  <a:srgbClr val="0A1F61"/>
                </a:solidFill>
                <a:cs typeface="Calibri"/>
              </a:rPr>
              <a:t> : returns the next line of the file.</a:t>
            </a:r>
          </a:p>
          <a:p>
            <a:pPr marL="742950" lvl="1" indent="-285750">
              <a:buFont typeface="Arial"/>
              <a:buChar char="•"/>
            </a:pPr>
            <a:r>
              <a:rPr lang="en-US" sz="2600" err="1">
                <a:solidFill>
                  <a:srgbClr val="24A9E1"/>
                </a:solidFill>
                <a:cs typeface="Calibri"/>
              </a:rPr>
              <a:t>readlines</a:t>
            </a:r>
            <a:r>
              <a:rPr lang="en-US" sz="2600">
                <a:solidFill>
                  <a:srgbClr val="24A9E1"/>
                </a:solidFill>
                <a:cs typeface="Calibri"/>
              </a:rPr>
              <a:t>()</a:t>
            </a:r>
            <a:r>
              <a:rPr lang="en-US" sz="2600">
                <a:solidFill>
                  <a:srgbClr val="0A1F61"/>
                </a:solidFill>
                <a:cs typeface="Calibri"/>
              </a:rPr>
              <a:t> : read all the lines as a list of strings.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4E62D97-3D3F-CFD6-C7FF-10BFD899E391}"/>
              </a:ext>
            </a:extLst>
          </p:cNvPr>
          <p:cNvSpPr txBox="1"/>
          <p:nvPr/>
        </p:nvSpPr>
        <p:spPr>
          <a:xfrm>
            <a:off x="143526" y="294234"/>
            <a:ext cx="1885453" cy="523220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>
                <a:solidFill>
                  <a:schemeClr val="bg1"/>
                </a:solidFill>
                <a:latin typeface="Tajawal Medium" panose="00000600000000000000" pitchFamily="2" charset="-78"/>
                <a:cs typeface="Tajawal Medium"/>
              </a:rPr>
              <a:t>Lecture 10</a:t>
            </a:r>
          </a:p>
        </p:txBody>
      </p:sp>
    </p:spTree>
    <p:extLst>
      <p:ext uri="{BB962C8B-B14F-4D97-AF65-F5344CB8AC3E}">
        <p14:creationId xmlns:p14="http://schemas.microsoft.com/office/powerpoint/2010/main" val="6667695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36149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434717" y="572245"/>
            <a:ext cx="3884397" cy="523220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2800">
                <a:solidFill>
                  <a:schemeClr val="bg1"/>
                </a:solidFill>
                <a:latin typeface="Tajawal Medium" panose="00000600000000000000" pitchFamily="2" charset="-78"/>
                <a:cs typeface="Tajawal Medium"/>
              </a:rPr>
              <a:t>Reading Data from File</a:t>
            </a:r>
            <a:endParaRPr lang="en-US" sz="2800">
              <a:solidFill>
                <a:schemeClr val="bg1"/>
              </a:solidFill>
              <a:cs typeface="Tajawal Medium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088935" y="2211342"/>
            <a:ext cx="10083231" cy="329320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600">
                <a:solidFill>
                  <a:srgbClr val="0A1F61"/>
                </a:solidFill>
                <a:ea typeface="+mn-lt"/>
                <a:cs typeface="+mn-lt"/>
              </a:rPr>
              <a:t>Example:</a:t>
            </a:r>
          </a:p>
          <a:p>
            <a:r>
              <a:rPr lang="en-US" sz="2600">
                <a:solidFill>
                  <a:srgbClr val="0A1F61"/>
                </a:solidFill>
                <a:cs typeface="Calibri"/>
              </a:rPr>
              <a:t>   </a:t>
            </a:r>
            <a:r>
              <a:rPr lang="en-US" sz="2600">
                <a:solidFill>
                  <a:srgbClr val="24A9E1"/>
                </a:solidFill>
                <a:ea typeface="+mn-lt"/>
                <a:cs typeface="+mn-lt"/>
              </a:rPr>
              <a:t>import </a:t>
            </a:r>
            <a:r>
              <a:rPr lang="en-US" sz="2600" err="1">
                <a:solidFill>
                  <a:srgbClr val="24A9E1"/>
                </a:solidFill>
                <a:ea typeface="+mn-lt"/>
                <a:cs typeface="+mn-lt"/>
              </a:rPr>
              <a:t>os</a:t>
            </a:r>
          </a:p>
          <a:p>
            <a:r>
              <a:rPr lang="en-US" sz="2600">
                <a:solidFill>
                  <a:srgbClr val="24A9E1"/>
                </a:solidFill>
                <a:ea typeface="+mn-lt"/>
                <a:cs typeface="+mn-lt"/>
              </a:rPr>
              <a:t>   </a:t>
            </a:r>
            <a:r>
              <a:rPr lang="en-US" sz="2600" err="1">
                <a:solidFill>
                  <a:srgbClr val="24A9E1"/>
                </a:solidFill>
                <a:ea typeface="+mn-lt"/>
                <a:cs typeface="+mn-lt"/>
              </a:rPr>
              <a:t>os.chdir</a:t>
            </a:r>
            <a:r>
              <a:rPr lang="en-US" sz="2600">
                <a:solidFill>
                  <a:srgbClr val="24A9E1"/>
                </a:solidFill>
                <a:ea typeface="+mn-lt"/>
                <a:cs typeface="+mn-lt"/>
              </a:rPr>
              <a:t>("/media/dell/Work/python codes/Lec5Codes")</a:t>
            </a:r>
            <a:br>
              <a:rPr lang="en-US">
                <a:solidFill>
                  <a:srgbClr val="24A9E1"/>
                </a:solidFill>
              </a:rPr>
            </a:br>
            <a:r>
              <a:rPr lang="en-US">
                <a:solidFill>
                  <a:srgbClr val="24A9E1"/>
                </a:solidFill>
                <a:cs typeface="Calibri"/>
              </a:rPr>
              <a:t>   </a:t>
            </a:r>
            <a:r>
              <a:rPr lang="en-US">
                <a:solidFill>
                  <a:srgbClr val="24A9E1"/>
                </a:solidFill>
                <a:ea typeface="+mn-lt"/>
                <a:cs typeface="+mn-lt"/>
              </a:rPr>
              <a:t>  </a:t>
            </a:r>
            <a:r>
              <a:rPr lang="en-US" sz="2600">
                <a:solidFill>
                  <a:srgbClr val="24A9E1"/>
                </a:solidFill>
                <a:ea typeface="+mn-lt"/>
                <a:cs typeface="+mn-lt"/>
              </a:rPr>
              <a:t>f = open("myfile.txt", "r")</a:t>
            </a:r>
            <a:endParaRPr lang="en-US">
              <a:solidFill>
                <a:srgbClr val="24A9E1"/>
              </a:solidFill>
              <a:cs typeface="Calibri" panose="020F0502020204030204"/>
            </a:endParaRPr>
          </a:p>
          <a:p>
            <a:r>
              <a:rPr lang="en-US" sz="2600">
                <a:solidFill>
                  <a:srgbClr val="24A9E1"/>
                </a:solidFill>
                <a:ea typeface="+mn-lt"/>
                <a:cs typeface="+mn-lt"/>
              </a:rPr>
              <a:t>   print(</a:t>
            </a:r>
            <a:r>
              <a:rPr lang="en-US" sz="2600" err="1">
                <a:solidFill>
                  <a:srgbClr val="24A9E1"/>
                </a:solidFill>
                <a:ea typeface="+mn-lt"/>
                <a:cs typeface="+mn-lt"/>
              </a:rPr>
              <a:t>f.read</a:t>
            </a:r>
            <a:r>
              <a:rPr lang="en-US" sz="2600">
                <a:solidFill>
                  <a:srgbClr val="24A9E1"/>
                </a:solidFill>
                <a:ea typeface="+mn-lt"/>
                <a:cs typeface="+mn-lt"/>
              </a:rPr>
              <a:t>(10))</a:t>
            </a:r>
            <a:endParaRPr lang="en-US">
              <a:solidFill>
                <a:srgbClr val="24A9E1"/>
              </a:solidFill>
              <a:cs typeface="Calibri"/>
            </a:endParaRPr>
          </a:p>
          <a:p>
            <a:r>
              <a:rPr lang="en-US" sz="2600">
                <a:solidFill>
                  <a:srgbClr val="24A9E1"/>
                </a:solidFill>
                <a:ea typeface="+mn-lt"/>
                <a:cs typeface="+mn-lt"/>
              </a:rPr>
              <a:t>   print(</a:t>
            </a:r>
            <a:r>
              <a:rPr lang="en-US" sz="2600" err="1">
                <a:solidFill>
                  <a:srgbClr val="24A9E1"/>
                </a:solidFill>
                <a:ea typeface="+mn-lt"/>
                <a:cs typeface="+mn-lt"/>
              </a:rPr>
              <a:t>f.readline</a:t>
            </a:r>
            <a:r>
              <a:rPr lang="en-US" sz="2600">
                <a:solidFill>
                  <a:srgbClr val="24A9E1"/>
                </a:solidFill>
                <a:ea typeface="+mn-lt"/>
                <a:cs typeface="+mn-lt"/>
              </a:rPr>
              <a:t>())</a:t>
            </a:r>
            <a:endParaRPr lang="en-US">
              <a:solidFill>
                <a:srgbClr val="24A9E1"/>
              </a:solidFill>
              <a:ea typeface="+mn-lt"/>
              <a:cs typeface="+mn-lt"/>
            </a:endParaRPr>
          </a:p>
          <a:p>
            <a:r>
              <a:rPr lang="en-US" sz="2600">
                <a:solidFill>
                  <a:srgbClr val="24A9E1"/>
                </a:solidFill>
                <a:ea typeface="+mn-lt"/>
                <a:cs typeface="+mn-lt"/>
              </a:rPr>
              <a:t>   print(</a:t>
            </a:r>
            <a:r>
              <a:rPr lang="en-US" sz="2600" err="1">
                <a:solidFill>
                  <a:srgbClr val="24A9E1"/>
                </a:solidFill>
                <a:ea typeface="+mn-lt"/>
                <a:cs typeface="+mn-lt"/>
              </a:rPr>
              <a:t>f.read</a:t>
            </a:r>
            <a:r>
              <a:rPr lang="en-US" sz="2600">
                <a:solidFill>
                  <a:srgbClr val="24A9E1"/>
                </a:solidFill>
                <a:ea typeface="+mn-lt"/>
                <a:cs typeface="+mn-lt"/>
              </a:rPr>
              <a:t>())</a:t>
            </a:r>
            <a:endParaRPr lang="en-US"/>
          </a:p>
          <a:p>
            <a:r>
              <a:rPr lang="en-US" sz="2600">
                <a:solidFill>
                  <a:srgbClr val="24A9E1"/>
                </a:solidFill>
                <a:ea typeface="+mn-lt"/>
                <a:cs typeface="+mn-lt"/>
              </a:rPr>
              <a:t>   </a:t>
            </a:r>
            <a:r>
              <a:rPr lang="en-US" sz="2600" err="1">
                <a:solidFill>
                  <a:srgbClr val="24A9E1"/>
                </a:solidFill>
                <a:ea typeface="+mn-lt"/>
                <a:cs typeface="+mn-lt"/>
              </a:rPr>
              <a:t>f.close</a:t>
            </a:r>
            <a:r>
              <a:rPr lang="en-US" sz="2600">
                <a:solidFill>
                  <a:srgbClr val="24A9E1"/>
                </a:solidFill>
                <a:ea typeface="+mn-lt"/>
                <a:cs typeface="+mn-lt"/>
              </a:rPr>
              <a:t>()</a:t>
            </a:r>
            <a:endParaRPr lang="en-US">
              <a:solidFill>
                <a:srgbClr val="24A9E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4E62D97-3D3F-CFD6-C7FF-10BFD899E391}"/>
              </a:ext>
            </a:extLst>
          </p:cNvPr>
          <p:cNvSpPr txBox="1"/>
          <p:nvPr/>
        </p:nvSpPr>
        <p:spPr>
          <a:xfrm>
            <a:off x="143526" y="294234"/>
            <a:ext cx="1885453" cy="523220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>
                <a:solidFill>
                  <a:schemeClr val="bg1"/>
                </a:solidFill>
                <a:latin typeface="Tajawal Medium" panose="00000600000000000000" pitchFamily="2" charset="-78"/>
                <a:cs typeface="Tajawal Medium"/>
              </a:rPr>
              <a:t>Lecture 10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ECFB08F-A84F-AE08-3C92-ABCDA12246FA}"/>
              </a:ext>
            </a:extLst>
          </p:cNvPr>
          <p:cNvSpPr txBox="1"/>
          <p:nvPr/>
        </p:nvSpPr>
        <p:spPr>
          <a:xfrm>
            <a:off x="9555192" y="698740"/>
            <a:ext cx="989163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000" b="1"/>
              <a:t>Cont'd</a:t>
            </a:r>
          </a:p>
        </p:txBody>
      </p:sp>
    </p:spTree>
    <p:extLst>
      <p:ext uri="{BB962C8B-B14F-4D97-AF65-F5344CB8AC3E}">
        <p14:creationId xmlns:p14="http://schemas.microsoft.com/office/powerpoint/2010/main" val="22616632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36149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434717" y="572245"/>
            <a:ext cx="3884397" cy="523220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2800">
                <a:solidFill>
                  <a:schemeClr val="bg1"/>
                </a:solidFill>
                <a:latin typeface="Tajawal Medium" panose="00000600000000000000" pitchFamily="2" charset="-78"/>
                <a:cs typeface="Tajawal Medium"/>
              </a:rPr>
              <a:t>Reading Data from File</a:t>
            </a:r>
            <a:endParaRPr lang="en-US" sz="2800">
              <a:solidFill>
                <a:schemeClr val="bg1"/>
              </a:solidFill>
              <a:cs typeface="Tajawal Medium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088935" y="2211342"/>
            <a:ext cx="10083231" cy="249299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600">
                <a:solidFill>
                  <a:srgbClr val="0A1F61"/>
                </a:solidFill>
                <a:ea typeface="+mn-lt"/>
                <a:cs typeface="+mn-lt"/>
              </a:rPr>
              <a:t>Example:</a:t>
            </a:r>
          </a:p>
          <a:p>
            <a:r>
              <a:rPr lang="en-US" sz="2600">
                <a:solidFill>
                  <a:srgbClr val="0A1F61"/>
                </a:solidFill>
                <a:cs typeface="Calibri"/>
              </a:rPr>
              <a:t>   </a:t>
            </a:r>
            <a:endParaRPr lang="en-US" sz="2600">
              <a:solidFill>
                <a:srgbClr val="24A9E1"/>
              </a:solidFill>
              <a:cs typeface="Calibri"/>
            </a:endParaRPr>
          </a:p>
          <a:p>
            <a:r>
              <a:rPr lang="en-US" sz="2600">
                <a:solidFill>
                  <a:srgbClr val="24A9E1"/>
                </a:solidFill>
                <a:ea typeface="+mn-lt"/>
                <a:cs typeface="+mn-lt"/>
              </a:rPr>
              <a:t>   lines = </a:t>
            </a:r>
            <a:r>
              <a:rPr lang="en-US" sz="2600" err="1">
                <a:solidFill>
                  <a:srgbClr val="24A9E1"/>
                </a:solidFill>
                <a:ea typeface="+mn-lt"/>
                <a:cs typeface="+mn-lt"/>
              </a:rPr>
              <a:t>f.readlines</a:t>
            </a:r>
            <a:r>
              <a:rPr lang="en-US" sz="2600">
                <a:solidFill>
                  <a:srgbClr val="24A9E1"/>
                </a:solidFill>
                <a:ea typeface="+mn-lt"/>
                <a:cs typeface="+mn-lt"/>
              </a:rPr>
              <a:t>()</a:t>
            </a:r>
            <a:endParaRPr lang="en-US">
              <a:solidFill>
                <a:srgbClr val="24A9E1"/>
              </a:solidFill>
              <a:cs typeface="Calibri"/>
            </a:endParaRPr>
          </a:p>
          <a:p>
            <a:r>
              <a:rPr lang="en-US" sz="2600">
                <a:solidFill>
                  <a:srgbClr val="24A9E1"/>
                </a:solidFill>
                <a:ea typeface="+mn-lt"/>
                <a:cs typeface="+mn-lt"/>
              </a:rPr>
              <a:t>   for </a:t>
            </a:r>
            <a:r>
              <a:rPr lang="en-US" sz="2600" err="1">
                <a:solidFill>
                  <a:srgbClr val="24A9E1"/>
                </a:solidFill>
                <a:ea typeface="+mn-lt"/>
                <a:cs typeface="+mn-lt"/>
              </a:rPr>
              <a:t>i</a:t>
            </a:r>
            <a:r>
              <a:rPr lang="en-US" sz="2600">
                <a:solidFill>
                  <a:srgbClr val="24A9E1"/>
                </a:solidFill>
                <a:ea typeface="+mn-lt"/>
                <a:cs typeface="+mn-lt"/>
              </a:rPr>
              <a:t> in lines:</a:t>
            </a:r>
          </a:p>
          <a:p>
            <a:r>
              <a:rPr lang="en-US" sz="2600">
                <a:solidFill>
                  <a:srgbClr val="24A9E1"/>
                </a:solidFill>
                <a:ea typeface="+mn-lt"/>
                <a:cs typeface="+mn-lt"/>
              </a:rPr>
              <a:t>          print(</a:t>
            </a:r>
            <a:r>
              <a:rPr lang="en-US" sz="2600" err="1">
                <a:solidFill>
                  <a:srgbClr val="24A9E1"/>
                </a:solidFill>
                <a:ea typeface="+mn-lt"/>
                <a:cs typeface="+mn-lt"/>
              </a:rPr>
              <a:t>i</a:t>
            </a:r>
            <a:r>
              <a:rPr lang="en-US" sz="2600">
                <a:solidFill>
                  <a:srgbClr val="24A9E1"/>
                </a:solidFill>
                <a:ea typeface="+mn-lt"/>
                <a:cs typeface="+mn-lt"/>
              </a:rPr>
              <a:t>)</a:t>
            </a:r>
          </a:p>
          <a:p>
            <a:r>
              <a:rPr lang="en-US" sz="2600">
                <a:solidFill>
                  <a:srgbClr val="24A9E1"/>
                </a:solidFill>
                <a:ea typeface="+mn-lt"/>
                <a:cs typeface="+mn-lt"/>
              </a:rPr>
              <a:t>   </a:t>
            </a:r>
            <a:endParaRPr lang="en-US" sz="2600">
              <a:solidFill>
                <a:srgbClr val="24A9E1"/>
              </a:solidFill>
              <a:cs typeface="Calibri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4E62D97-3D3F-CFD6-C7FF-10BFD899E391}"/>
              </a:ext>
            </a:extLst>
          </p:cNvPr>
          <p:cNvSpPr txBox="1"/>
          <p:nvPr/>
        </p:nvSpPr>
        <p:spPr>
          <a:xfrm>
            <a:off x="143526" y="294234"/>
            <a:ext cx="1885453" cy="523220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>
                <a:solidFill>
                  <a:schemeClr val="bg1"/>
                </a:solidFill>
                <a:latin typeface="Tajawal Medium" panose="00000600000000000000" pitchFamily="2" charset="-78"/>
                <a:cs typeface="Tajawal Medium"/>
              </a:rPr>
              <a:t>Lecture 10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ECFB08F-A84F-AE08-3C92-ABCDA12246FA}"/>
              </a:ext>
            </a:extLst>
          </p:cNvPr>
          <p:cNvSpPr txBox="1"/>
          <p:nvPr/>
        </p:nvSpPr>
        <p:spPr>
          <a:xfrm>
            <a:off x="9555192" y="698740"/>
            <a:ext cx="989163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000" b="1"/>
              <a:t>Cont'd</a:t>
            </a:r>
          </a:p>
        </p:txBody>
      </p:sp>
    </p:spTree>
    <p:extLst>
      <p:ext uri="{BB962C8B-B14F-4D97-AF65-F5344CB8AC3E}">
        <p14:creationId xmlns:p14="http://schemas.microsoft.com/office/powerpoint/2010/main" val="10895430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36149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434717" y="572245"/>
            <a:ext cx="3235116" cy="523220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2800">
                <a:solidFill>
                  <a:schemeClr val="bg1"/>
                </a:solidFill>
                <a:latin typeface="Tajawal Medium" panose="00000600000000000000" pitchFamily="2" charset="-78"/>
                <a:cs typeface="Tajawal Medium"/>
              </a:rPr>
              <a:t>Writing Data to File</a:t>
            </a:r>
            <a:endParaRPr lang="en-US" sz="2800">
              <a:solidFill>
                <a:schemeClr val="bg1"/>
              </a:solidFill>
              <a:cs typeface="Tajawal Medium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088935" y="2211342"/>
            <a:ext cx="10083231" cy="169277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600">
                <a:solidFill>
                  <a:srgbClr val="0A1F61"/>
                </a:solidFill>
                <a:ea typeface="+mn-lt"/>
                <a:cs typeface="+mn-lt"/>
              </a:rPr>
              <a:t>We need to open it in write </a:t>
            </a:r>
            <a:r>
              <a:rPr lang="en-US" sz="2600">
                <a:solidFill>
                  <a:srgbClr val="24A9E1"/>
                </a:solidFill>
                <a:ea typeface="+mn-lt"/>
                <a:cs typeface="+mn-lt"/>
              </a:rPr>
              <a:t>w</a:t>
            </a:r>
            <a:r>
              <a:rPr lang="en-US" sz="2600">
                <a:solidFill>
                  <a:srgbClr val="0A1F61"/>
                </a:solidFill>
                <a:ea typeface="+mn-lt"/>
                <a:cs typeface="+mn-lt"/>
              </a:rPr>
              <a:t>, append </a:t>
            </a:r>
            <a:r>
              <a:rPr lang="en-US" sz="2600">
                <a:solidFill>
                  <a:srgbClr val="24A9E1"/>
                </a:solidFill>
                <a:ea typeface="+mn-lt"/>
                <a:cs typeface="+mn-lt"/>
              </a:rPr>
              <a:t>a</a:t>
            </a:r>
            <a:r>
              <a:rPr lang="en-US" sz="2600">
                <a:solidFill>
                  <a:srgbClr val="0A1F61"/>
                </a:solidFill>
                <a:ea typeface="+mn-lt"/>
                <a:cs typeface="+mn-lt"/>
              </a:rPr>
              <a:t> or exclusive creation </a:t>
            </a:r>
            <a:r>
              <a:rPr lang="en-US" sz="2600">
                <a:solidFill>
                  <a:srgbClr val="24A9E1"/>
                </a:solidFill>
                <a:ea typeface="+mn-lt"/>
                <a:cs typeface="+mn-lt"/>
              </a:rPr>
              <a:t>x</a:t>
            </a:r>
            <a:r>
              <a:rPr lang="en-US" sz="2600">
                <a:solidFill>
                  <a:srgbClr val="0A1F61"/>
                </a:solidFill>
                <a:ea typeface="+mn-lt"/>
                <a:cs typeface="+mn-lt"/>
              </a:rPr>
              <a:t> mode.</a:t>
            </a:r>
          </a:p>
          <a:p>
            <a:pPr marL="285750" indent="-285750">
              <a:buFont typeface="Arial"/>
              <a:buChar char="•"/>
            </a:pPr>
            <a:endParaRPr lang="en-US" sz="2600">
              <a:solidFill>
                <a:srgbClr val="0A1F61"/>
              </a:solidFill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 sz="2600">
                <a:solidFill>
                  <a:srgbClr val="0A1F61"/>
                </a:solidFill>
                <a:ea typeface="+mn-lt"/>
                <a:cs typeface="+mn-lt"/>
              </a:rPr>
              <a:t>We need to be careful with the w mode, as it will overwrite into the file if it already exists.</a:t>
            </a:r>
            <a:endParaRPr lang="en-US" sz="2600">
              <a:solidFill>
                <a:srgbClr val="0A1F61"/>
              </a:solidFill>
              <a:cs typeface="Calibri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4E62D97-3D3F-CFD6-C7FF-10BFD899E391}"/>
              </a:ext>
            </a:extLst>
          </p:cNvPr>
          <p:cNvSpPr txBox="1"/>
          <p:nvPr/>
        </p:nvSpPr>
        <p:spPr>
          <a:xfrm>
            <a:off x="143526" y="294234"/>
            <a:ext cx="1885453" cy="523220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>
                <a:solidFill>
                  <a:schemeClr val="bg1"/>
                </a:solidFill>
                <a:latin typeface="Tajawal Medium" panose="00000600000000000000" pitchFamily="2" charset="-78"/>
                <a:cs typeface="Tajawal Medium"/>
              </a:rPr>
              <a:t>Lecture 10</a:t>
            </a:r>
          </a:p>
        </p:txBody>
      </p:sp>
    </p:spTree>
    <p:extLst>
      <p:ext uri="{BB962C8B-B14F-4D97-AF65-F5344CB8AC3E}">
        <p14:creationId xmlns:p14="http://schemas.microsoft.com/office/powerpoint/2010/main" val="323073901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36149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434717" y="572245"/>
            <a:ext cx="3235116" cy="523220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2800">
                <a:solidFill>
                  <a:schemeClr val="bg1"/>
                </a:solidFill>
                <a:latin typeface="Tajawal Medium" panose="00000600000000000000" pitchFamily="2" charset="-78"/>
                <a:cs typeface="Tajawal Medium"/>
              </a:rPr>
              <a:t>Writing Data to File</a:t>
            </a:r>
            <a:endParaRPr lang="en-US" sz="2800">
              <a:solidFill>
                <a:schemeClr val="bg1"/>
              </a:solidFill>
              <a:cs typeface="Tajawal Medium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088935" y="2211342"/>
            <a:ext cx="10083231" cy="289310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600">
                <a:solidFill>
                  <a:srgbClr val="0A1F61"/>
                </a:solidFill>
                <a:ea typeface="+mn-lt"/>
                <a:cs typeface="+mn-lt"/>
              </a:rPr>
              <a:t>Example:</a:t>
            </a:r>
          </a:p>
          <a:p>
            <a:r>
              <a:rPr lang="en-US" sz="2600">
                <a:solidFill>
                  <a:srgbClr val="0A1F61"/>
                </a:solidFill>
                <a:cs typeface="Calibri"/>
              </a:rPr>
              <a:t>   </a:t>
            </a:r>
            <a:r>
              <a:rPr lang="en-US" sz="2600">
                <a:solidFill>
                  <a:srgbClr val="24A9E1"/>
                </a:solidFill>
                <a:ea typeface="+mn-lt"/>
                <a:cs typeface="+mn-lt"/>
              </a:rPr>
              <a:t>import </a:t>
            </a:r>
            <a:r>
              <a:rPr lang="en-US" sz="2600" err="1">
                <a:solidFill>
                  <a:srgbClr val="24A9E1"/>
                </a:solidFill>
                <a:ea typeface="+mn-lt"/>
                <a:cs typeface="+mn-lt"/>
              </a:rPr>
              <a:t>os</a:t>
            </a:r>
            <a:endParaRPr lang="en-US" sz="2600">
              <a:solidFill>
                <a:srgbClr val="24A9E1"/>
              </a:solidFill>
              <a:ea typeface="+mn-lt"/>
              <a:cs typeface="+mn-lt"/>
            </a:endParaRPr>
          </a:p>
          <a:p>
            <a:r>
              <a:rPr lang="en-US" sz="2600">
                <a:solidFill>
                  <a:srgbClr val="24A9E1"/>
                </a:solidFill>
                <a:ea typeface="+mn-lt"/>
                <a:cs typeface="+mn-lt"/>
              </a:rPr>
              <a:t>   </a:t>
            </a:r>
            <a:r>
              <a:rPr lang="en-US" sz="2600" err="1">
                <a:solidFill>
                  <a:srgbClr val="24A9E1"/>
                </a:solidFill>
                <a:ea typeface="+mn-lt"/>
                <a:cs typeface="+mn-lt"/>
              </a:rPr>
              <a:t>os.chdir</a:t>
            </a:r>
            <a:r>
              <a:rPr lang="en-US" sz="2600">
                <a:solidFill>
                  <a:srgbClr val="24A9E1"/>
                </a:solidFill>
                <a:ea typeface="+mn-lt"/>
                <a:cs typeface="+mn-lt"/>
              </a:rPr>
              <a:t>("/media/dell/Work/python codes/Lec5Codes")</a:t>
            </a:r>
            <a:br>
              <a:rPr lang="en-US">
                <a:solidFill>
                  <a:srgbClr val="24A9E1"/>
                </a:solidFill>
              </a:rPr>
            </a:br>
            <a:r>
              <a:rPr lang="en-US">
                <a:solidFill>
                  <a:srgbClr val="24A9E1"/>
                </a:solidFill>
                <a:cs typeface="Calibri"/>
              </a:rPr>
              <a:t>   </a:t>
            </a:r>
            <a:r>
              <a:rPr lang="en-US">
                <a:solidFill>
                  <a:srgbClr val="24A9E1"/>
                </a:solidFill>
                <a:ea typeface="+mn-lt"/>
                <a:cs typeface="+mn-lt"/>
              </a:rPr>
              <a:t>  </a:t>
            </a:r>
            <a:r>
              <a:rPr lang="en-US" sz="2600">
                <a:solidFill>
                  <a:srgbClr val="24A9E1"/>
                </a:solidFill>
                <a:ea typeface="+mn-lt"/>
                <a:cs typeface="+mn-lt"/>
              </a:rPr>
              <a:t>with open("myfile.txt", </a:t>
            </a:r>
            <a:r>
              <a:rPr lang="en-US" sz="2600" b="1">
                <a:solidFill>
                  <a:srgbClr val="24A9E1"/>
                </a:solidFill>
                <a:ea typeface="+mn-lt"/>
                <a:cs typeface="+mn-lt"/>
              </a:rPr>
              <a:t>"w"</a:t>
            </a:r>
            <a:r>
              <a:rPr lang="en-US" sz="2600">
                <a:solidFill>
                  <a:srgbClr val="24A9E1"/>
                </a:solidFill>
                <a:ea typeface="+mn-lt"/>
                <a:cs typeface="+mn-lt"/>
              </a:rPr>
              <a:t>) as f:</a:t>
            </a:r>
            <a:endParaRPr lang="en-US">
              <a:solidFill>
                <a:srgbClr val="24A9E1"/>
              </a:solidFill>
              <a:cs typeface="Calibri" panose="020F0502020204030204"/>
            </a:endParaRPr>
          </a:p>
          <a:p>
            <a:r>
              <a:rPr lang="en-US" sz="2600">
                <a:solidFill>
                  <a:srgbClr val="24A9E1"/>
                </a:solidFill>
                <a:ea typeface="+mn-lt"/>
                <a:cs typeface="+mn-lt"/>
              </a:rPr>
              <a:t>            </a:t>
            </a:r>
            <a:r>
              <a:rPr lang="en-US" sz="2600" err="1">
                <a:solidFill>
                  <a:srgbClr val="24A9E1"/>
                </a:solidFill>
                <a:ea typeface="+mn-lt"/>
                <a:cs typeface="+mn-lt"/>
              </a:rPr>
              <a:t>f.write</a:t>
            </a:r>
            <a:r>
              <a:rPr lang="en-US" sz="2600">
                <a:solidFill>
                  <a:srgbClr val="24A9E1"/>
                </a:solidFill>
                <a:ea typeface="+mn-lt"/>
                <a:cs typeface="+mn-lt"/>
              </a:rPr>
              <a:t>("My Name: Hamada I.")</a:t>
            </a:r>
            <a:endParaRPr lang="en-US">
              <a:solidFill>
                <a:srgbClr val="24A9E1"/>
              </a:solidFill>
              <a:cs typeface="Calibri"/>
            </a:endParaRPr>
          </a:p>
          <a:p>
            <a:r>
              <a:rPr lang="en-US" sz="2600">
                <a:solidFill>
                  <a:srgbClr val="24A9E1"/>
                </a:solidFill>
                <a:ea typeface="+mn-lt"/>
                <a:cs typeface="+mn-lt"/>
              </a:rPr>
              <a:t>            </a:t>
            </a:r>
            <a:r>
              <a:rPr lang="en-US" sz="2600" err="1">
                <a:solidFill>
                  <a:srgbClr val="24A9E1"/>
                </a:solidFill>
                <a:ea typeface="+mn-lt"/>
                <a:cs typeface="+mn-lt"/>
              </a:rPr>
              <a:t>f.write</a:t>
            </a:r>
            <a:r>
              <a:rPr lang="en-US" sz="2600">
                <a:solidFill>
                  <a:srgbClr val="24A9E1"/>
                </a:solidFill>
                <a:ea typeface="+mn-lt"/>
                <a:cs typeface="+mn-lt"/>
              </a:rPr>
              <a:t>("I'm a teacher at FCI")</a:t>
            </a:r>
            <a:endParaRPr lang="en-US">
              <a:solidFill>
                <a:srgbClr val="24A9E1"/>
              </a:solidFill>
              <a:ea typeface="+mn-lt"/>
              <a:cs typeface="+mn-lt"/>
            </a:endParaRPr>
          </a:p>
          <a:p>
            <a:r>
              <a:rPr lang="en-US" sz="2600">
                <a:solidFill>
                  <a:srgbClr val="24A9E1"/>
                </a:solidFill>
                <a:ea typeface="+mn-lt"/>
                <a:cs typeface="+mn-lt"/>
              </a:rPr>
              <a:t>   </a:t>
            </a:r>
            <a:endParaRPr lang="en-US" sz="2600">
              <a:solidFill>
                <a:srgbClr val="24A9E1"/>
              </a:solidFill>
              <a:cs typeface="Calibri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4E62D97-3D3F-CFD6-C7FF-10BFD899E391}"/>
              </a:ext>
            </a:extLst>
          </p:cNvPr>
          <p:cNvSpPr txBox="1"/>
          <p:nvPr/>
        </p:nvSpPr>
        <p:spPr>
          <a:xfrm>
            <a:off x="143526" y="294234"/>
            <a:ext cx="1885453" cy="523220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>
                <a:solidFill>
                  <a:schemeClr val="bg1"/>
                </a:solidFill>
                <a:latin typeface="Tajawal Medium" panose="00000600000000000000" pitchFamily="2" charset="-78"/>
                <a:cs typeface="Tajawal Medium"/>
              </a:rPr>
              <a:t>Lecture 10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ECFB08F-A84F-AE08-3C92-ABCDA12246FA}"/>
              </a:ext>
            </a:extLst>
          </p:cNvPr>
          <p:cNvSpPr txBox="1"/>
          <p:nvPr/>
        </p:nvSpPr>
        <p:spPr>
          <a:xfrm>
            <a:off x="9555192" y="698740"/>
            <a:ext cx="989163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000" b="1"/>
              <a:t>Cont'd</a:t>
            </a:r>
          </a:p>
        </p:txBody>
      </p:sp>
    </p:spTree>
    <p:extLst>
      <p:ext uri="{BB962C8B-B14F-4D97-AF65-F5344CB8AC3E}">
        <p14:creationId xmlns:p14="http://schemas.microsoft.com/office/powerpoint/2010/main" val="27819951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36149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434717" y="572245"/>
            <a:ext cx="3235116" cy="523220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2800">
                <a:solidFill>
                  <a:schemeClr val="bg1"/>
                </a:solidFill>
                <a:latin typeface="Tajawal Medium" panose="00000600000000000000" pitchFamily="2" charset="-78"/>
                <a:cs typeface="Tajawal Medium"/>
              </a:rPr>
              <a:t>Writing Data to File</a:t>
            </a:r>
            <a:endParaRPr lang="en-US" sz="2800">
              <a:solidFill>
                <a:schemeClr val="bg1"/>
              </a:solidFill>
              <a:cs typeface="Tajawal Medium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088935" y="2211342"/>
            <a:ext cx="10083231" cy="249299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600">
                <a:solidFill>
                  <a:srgbClr val="0A1F61"/>
                </a:solidFill>
                <a:ea typeface="+mn-lt"/>
                <a:cs typeface="+mn-lt"/>
              </a:rPr>
              <a:t>Example:</a:t>
            </a:r>
          </a:p>
          <a:p>
            <a:r>
              <a:rPr lang="en-US" sz="2600">
                <a:solidFill>
                  <a:srgbClr val="0A1F61"/>
                </a:solidFill>
                <a:cs typeface="Calibri"/>
              </a:rPr>
              <a:t>   </a:t>
            </a:r>
            <a:r>
              <a:rPr lang="en-US" sz="2600">
                <a:solidFill>
                  <a:srgbClr val="24A9E1"/>
                </a:solidFill>
                <a:ea typeface="+mn-lt"/>
                <a:cs typeface="+mn-lt"/>
              </a:rPr>
              <a:t>import </a:t>
            </a:r>
            <a:r>
              <a:rPr lang="en-US" sz="2600" err="1">
                <a:solidFill>
                  <a:srgbClr val="24A9E1"/>
                </a:solidFill>
                <a:ea typeface="+mn-lt"/>
                <a:cs typeface="+mn-lt"/>
              </a:rPr>
              <a:t>os</a:t>
            </a:r>
            <a:endParaRPr lang="en-US" sz="2600">
              <a:solidFill>
                <a:srgbClr val="24A9E1"/>
              </a:solidFill>
              <a:ea typeface="+mn-lt"/>
              <a:cs typeface="+mn-lt"/>
            </a:endParaRPr>
          </a:p>
          <a:p>
            <a:r>
              <a:rPr lang="en-US" sz="2600">
                <a:solidFill>
                  <a:srgbClr val="24A9E1"/>
                </a:solidFill>
                <a:ea typeface="+mn-lt"/>
                <a:cs typeface="+mn-lt"/>
              </a:rPr>
              <a:t>   </a:t>
            </a:r>
            <a:r>
              <a:rPr lang="en-US" sz="2600" err="1">
                <a:solidFill>
                  <a:srgbClr val="24A9E1"/>
                </a:solidFill>
                <a:ea typeface="+mn-lt"/>
                <a:cs typeface="+mn-lt"/>
              </a:rPr>
              <a:t>os.chdir</a:t>
            </a:r>
            <a:r>
              <a:rPr lang="en-US" sz="2600">
                <a:solidFill>
                  <a:srgbClr val="24A9E1"/>
                </a:solidFill>
                <a:ea typeface="+mn-lt"/>
                <a:cs typeface="+mn-lt"/>
              </a:rPr>
              <a:t>("/media/dell/Work/python codes/Lec5Codes")</a:t>
            </a:r>
            <a:br>
              <a:rPr lang="en-US">
                <a:solidFill>
                  <a:srgbClr val="24A9E1"/>
                </a:solidFill>
              </a:rPr>
            </a:br>
            <a:r>
              <a:rPr lang="en-US">
                <a:solidFill>
                  <a:srgbClr val="24A9E1"/>
                </a:solidFill>
                <a:cs typeface="Calibri"/>
              </a:rPr>
              <a:t>   </a:t>
            </a:r>
            <a:r>
              <a:rPr lang="en-US">
                <a:solidFill>
                  <a:srgbClr val="24A9E1"/>
                </a:solidFill>
                <a:ea typeface="+mn-lt"/>
                <a:cs typeface="+mn-lt"/>
              </a:rPr>
              <a:t>  </a:t>
            </a:r>
            <a:r>
              <a:rPr lang="en-US" sz="2600">
                <a:solidFill>
                  <a:srgbClr val="24A9E1"/>
                </a:solidFill>
                <a:ea typeface="+mn-lt"/>
                <a:cs typeface="+mn-lt"/>
              </a:rPr>
              <a:t>with open("myfile.txt", </a:t>
            </a:r>
            <a:r>
              <a:rPr lang="en-US" sz="2600" b="1">
                <a:solidFill>
                  <a:srgbClr val="24A9E1"/>
                </a:solidFill>
                <a:ea typeface="+mn-lt"/>
                <a:cs typeface="+mn-lt"/>
              </a:rPr>
              <a:t>"a"</a:t>
            </a:r>
            <a:r>
              <a:rPr lang="en-US" sz="2600">
                <a:solidFill>
                  <a:srgbClr val="24A9E1"/>
                </a:solidFill>
                <a:ea typeface="+mn-lt"/>
                <a:cs typeface="+mn-lt"/>
              </a:rPr>
              <a:t>) as f:</a:t>
            </a:r>
            <a:endParaRPr lang="en-US">
              <a:solidFill>
                <a:srgbClr val="24A9E1"/>
              </a:solidFill>
              <a:cs typeface="Calibri" panose="020F0502020204030204"/>
            </a:endParaRPr>
          </a:p>
          <a:p>
            <a:r>
              <a:rPr lang="en-US" sz="2600">
                <a:solidFill>
                  <a:srgbClr val="24A9E1"/>
                </a:solidFill>
                <a:ea typeface="+mn-lt"/>
                <a:cs typeface="+mn-lt"/>
              </a:rPr>
              <a:t>            </a:t>
            </a:r>
            <a:r>
              <a:rPr lang="en-US" sz="2600" err="1">
                <a:solidFill>
                  <a:srgbClr val="24A9E1"/>
                </a:solidFill>
                <a:ea typeface="+mn-lt"/>
                <a:cs typeface="+mn-lt"/>
              </a:rPr>
              <a:t>f.write</a:t>
            </a:r>
            <a:r>
              <a:rPr lang="en-US" sz="2600">
                <a:solidFill>
                  <a:srgbClr val="24A9E1"/>
                </a:solidFill>
                <a:ea typeface="+mn-lt"/>
                <a:cs typeface="+mn-lt"/>
              </a:rPr>
              <a:t>("I have 3 wonderful kids")</a:t>
            </a:r>
            <a:endParaRPr lang="en-US">
              <a:solidFill>
                <a:srgbClr val="24A9E1"/>
              </a:solidFill>
              <a:ea typeface="+mn-lt"/>
              <a:cs typeface="+mn-lt"/>
            </a:endParaRPr>
          </a:p>
          <a:p>
            <a:r>
              <a:rPr lang="en-US" sz="2600">
                <a:solidFill>
                  <a:srgbClr val="24A9E1"/>
                </a:solidFill>
                <a:ea typeface="+mn-lt"/>
                <a:cs typeface="+mn-lt"/>
              </a:rPr>
              <a:t>   </a:t>
            </a:r>
            <a:endParaRPr lang="en-US" sz="2600">
              <a:solidFill>
                <a:srgbClr val="24A9E1"/>
              </a:solidFill>
              <a:cs typeface="Calibri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4E62D97-3D3F-CFD6-C7FF-10BFD899E391}"/>
              </a:ext>
            </a:extLst>
          </p:cNvPr>
          <p:cNvSpPr txBox="1"/>
          <p:nvPr/>
        </p:nvSpPr>
        <p:spPr>
          <a:xfrm>
            <a:off x="143526" y="294234"/>
            <a:ext cx="1885453" cy="523220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>
                <a:solidFill>
                  <a:schemeClr val="bg1"/>
                </a:solidFill>
                <a:latin typeface="Tajawal Medium" panose="00000600000000000000" pitchFamily="2" charset="-78"/>
                <a:cs typeface="Tajawal Medium"/>
              </a:rPr>
              <a:t>Lecture 10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ECFB08F-A84F-AE08-3C92-ABCDA12246FA}"/>
              </a:ext>
            </a:extLst>
          </p:cNvPr>
          <p:cNvSpPr txBox="1"/>
          <p:nvPr/>
        </p:nvSpPr>
        <p:spPr>
          <a:xfrm>
            <a:off x="9555192" y="698740"/>
            <a:ext cx="989163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000" b="1"/>
              <a:t>Cont'd</a:t>
            </a:r>
          </a:p>
        </p:txBody>
      </p:sp>
    </p:spTree>
    <p:extLst>
      <p:ext uri="{BB962C8B-B14F-4D97-AF65-F5344CB8AC3E}">
        <p14:creationId xmlns:p14="http://schemas.microsoft.com/office/powerpoint/2010/main" val="104161820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36149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434717" y="572245"/>
            <a:ext cx="5061001" cy="523220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2800">
                <a:solidFill>
                  <a:schemeClr val="bg1"/>
                </a:solidFill>
                <a:latin typeface="Tajawal Medium" panose="00000600000000000000" pitchFamily="2" charset="-78"/>
                <a:cs typeface="Tajawal Medium"/>
              </a:rPr>
              <a:t>Graphical User Interface (GUI)</a:t>
            </a:r>
            <a:endParaRPr lang="en-US" sz="2800">
              <a:solidFill>
                <a:schemeClr val="bg1"/>
              </a:solidFill>
              <a:cs typeface="Tajawal Medium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088935" y="2211342"/>
            <a:ext cx="10500174" cy="329320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457200" indent="-457200" algn="just">
              <a:buFont typeface="Arial"/>
              <a:buChar char="•"/>
            </a:pPr>
            <a:r>
              <a:rPr lang="en-US" sz="2600" dirty="0">
                <a:solidFill>
                  <a:srgbClr val="0A1F61"/>
                </a:solidFill>
                <a:ea typeface="+mn-lt"/>
                <a:cs typeface="+mn-lt"/>
              </a:rPr>
              <a:t>Program versions:</a:t>
            </a:r>
            <a:endParaRPr lang="en-US" dirty="0">
              <a:solidFill>
                <a:srgbClr val="000000"/>
              </a:solidFill>
              <a:ea typeface="+mn-lt"/>
              <a:cs typeface="+mn-lt"/>
            </a:endParaRPr>
          </a:p>
          <a:p>
            <a:pPr marL="914400" lvl="1" indent="-457200" algn="just">
              <a:buFont typeface="Arial"/>
              <a:buChar char="•"/>
            </a:pPr>
            <a:r>
              <a:rPr lang="en-US" sz="2600" dirty="0">
                <a:solidFill>
                  <a:srgbClr val="0A1F61"/>
                </a:solidFill>
                <a:ea typeface="+mn-lt"/>
                <a:cs typeface="+mn-lt"/>
              </a:rPr>
              <a:t>The terminal-based version.</a:t>
            </a:r>
            <a:endParaRPr lang="en-US" dirty="0">
              <a:solidFill>
                <a:srgbClr val="000000"/>
              </a:solidFill>
              <a:ea typeface="+mn-lt"/>
              <a:cs typeface="+mn-lt"/>
            </a:endParaRPr>
          </a:p>
          <a:p>
            <a:pPr marL="914400" lvl="1" indent="-457200" algn="just">
              <a:buFont typeface="Arial"/>
              <a:buChar char="•"/>
            </a:pPr>
            <a:r>
              <a:rPr lang="en-US" sz="2600" dirty="0">
                <a:solidFill>
                  <a:srgbClr val="0A1F61"/>
                </a:solidFill>
                <a:ea typeface="+mn-lt"/>
                <a:cs typeface="+mn-lt"/>
              </a:rPr>
              <a:t>The GUI version.</a:t>
            </a:r>
            <a:endParaRPr lang="en-US" dirty="0">
              <a:solidFill>
                <a:srgbClr val="000000"/>
              </a:solidFill>
              <a:ea typeface="+mn-lt"/>
              <a:cs typeface="+mn-lt"/>
            </a:endParaRPr>
          </a:p>
          <a:p>
            <a:pPr marL="457200" indent="-457200" algn="just">
              <a:buFont typeface="Arial"/>
              <a:buChar char="•"/>
            </a:pPr>
            <a:endParaRPr lang="en-US" sz="2600">
              <a:solidFill>
                <a:srgbClr val="0A1F61"/>
              </a:solidFill>
              <a:ea typeface="+mn-lt"/>
              <a:cs typeface="+mn-lt"/>
            </a:endParaRPr>
          </a:p>
          <a:p>
            <a:pPr marL="457200" indent="-457200" algn="just">
              <a:buFont typeface="Arial"/>
              <a:buChar char="•"/>
            </a:pPr>
            <a:r>
              <a:rPr lang="en-US" sz="2600" dirty="0">
                <a:solidFill>
                  <a:srgbClr val="0A1F61"/>
                </a:solidFill>
                <a:ea typeface="+mn-lt"/>
                <a:cs typeface="+mn-lt"/>
              </a:rPr>
              <a:t>Both programs perform exactly the same function.</a:t>
            </a:r>
          </a:p>
          <a:p>
            <a:pPr marL="457200" indent="-457200" algn="just">
              <a:buFont typeface="Arial"/>
              <a:buChar char="•"/>
            </a:pPr>
            <a:endParaRPr lang="en-US" sz="2600">
              <a:solidFill>
                <a:srgbClr val="0A1F61"/>
              </a:solidFill>
              <a:ea typeface="+mn-lt"/>
              <a:cs typeface="+mn-lt"/>
            </a:endParaRPr>
          </a:p>
          <a:p>
            <a:pPr marL="457200" indent="-457200" algn="just">
              <a:buFont typeface="Arial"/>
              <a:buChar char="•"/>
            </a:pPr>
            <a:r>
              <a:rPr lang="en-US" sz="2600" dirty="0">
                <a:solidFill>
                  <a:srgbClr val="0A1F61"/>
                </a:solidFill>
                <a:ea typeface="+mn-lt"/>
                <a:cs typeface="+mn-lt"/>
              </a:rPr>
              <a:t>Their behavior, or look and feel, from a user’s perspective are quite different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4E62D97-3D3F-CFD6-C7FF-10BFD899E391}"/>
              </a:ext>
            </a:extLst>
          </p:cNvPr>
          <p:cNvSpPr txBox="1"/>
          <p:nvPr/>
        </p:nvSpPr>
        <p:spPr>
          <a:xfrm>
            <a:off x="143526" y="294234"/>
            <a:ext cx="1885453" cy="523220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>
                <a:solidFill>
                  <a:schemeClr val="bg1"/>
                </a:solidFill>
                <a:latin typeface="Tajawal Medium" panose="00000600000000000000" pitchFamily="2" charset="-78"/>
                <a:cs typeface="Tajawal Medium"/>
              </a:rPr>
              <a:t>Lecture 10</a:t>
            </a:r>
          </a:p>
        </p:txBody>
      </p:sp>
    </p:spTree>
    <p:extLst>
      <p:ext uri="{BB962C8B-B14F-4D97-AF65-F5344CB8AC3E}">
        <p14:creationId xmlns:p14="http://schemas.microsoft.com/office/powerpoint/2010/main" val="56627068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36149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434717" y="572245"/>
            <a:ext cx="5061001" cy="523220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2800">
                <a:solidFill>
                  <a:schemeClr val="bg1"/>
                </a:solidFill>
                <a:latin typeface="Tajawal Medium" panose="00000600000000000000" pitchFamily="2" charset="-78"/>
                <a:cs typeface="Tajawal Medium"/>
              </a:rPr>
              <a:t>Graphical User Interface (GUI)</a:t>
            </a:r>
            <a:endParaRPr lang="en-US" sz="2800">
              <a:solidFill>
                <a:schemeClr val="bg1"/>
              </a:solidFill>
              <a:cs typeface="Tajawal Medium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088935" y="2211342"/>
            <a:ext cx="10083231" cy="289310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457200" indent="-457200">
              <a:buFont typeface="Arial"/>
              <a:buChar char="•"/>
            </a:pPr>
            <a:r>
              <a:rPr lang="en-US" sz="2600">
                <a:solidFill>
                  <a:srgbClr val="0A1F61"/>
                </a:solidFill>
                <a:cs typeface="Calibri" panose="020F0502020204030204"/>
              </a:rPr>
              <a:t>GUI-based program:</a:t>
            </a:r>
            <a:endParaRPr lang="en-US"/>
          </a:p>
          <a:p>
            <a:pPr marL="914400" lvl="1" indent="-457200">
              <a:buFont typeface="Arial"/>
              <a:buChar char="•"/>
            </a:pPr>
            <a:r>
              <a:rPr lang="en-US" sz="2600">
                <a:solidFill>
                  <a:srgbClr val="0A1F61"/>
                </a:solidFill>
                <a:cs typeface="Calibri" panose="020F0502020204030204"/>
              </a:rPr>
              <a:t> It is user-friendly and simple.</a:t>
            </a:r>
          </a:p>
          <a:p>
            <a:pPr marL="914400" lvl="1" indent="-457200">
              <a:buFont typeface="Arial"/>
              <a:buChar char="•"/>
            </a:pPr>
            <a:r>
              <a:rPr lang="en-US" sz="2600">
                <a:solidFill>
                  <a:srgbClr val="0A1F61"/>
                </a:solidFill>
                <a:cs typeface="Calibri" panose="020F0502020204030204"/>
              </a:rPr>
              <a:t>It is attractive for non-technical users.</a:t>
            </a:r>
          </a:p>
          <a:p>
            <a:pPr marL="914400" lvl="1" indent="-457200">
              <a:buFont typeface="Arial"/>
              <a:buChar char="•"/>
            </a:pPr>
            <a:r>
              <a:rPr lang="en-US" sz="2600">
                <a:solidFill>
                  <a:srgbClr val="0A1F61"/>
                </a:solidFill>
                <a:cs typeface="Calibri" panose="020F0502020204030204"/>
              </a:rPr>
              <a:t>No need to execute commands for carrying out functions like opening file , saving etc.</a:t>
            </a:r>
          </a:p>
          <a:p>
            <a:pPr marL="914400" lvl="1" indent="-457200">
              <a:buFont typeface="Arial"/>
              <a:buChar char="•"/>
            </a:pPr>
            <a:r>
              <a:rPr lang="en-US" sz="2600">
                <a:solidFill>
                  <a:srgbClr val="0A1F61"/>
                </a:solidFill>
                <a:cs typeface="Calibri" panose="020F0502020204030204"/>
              </a:rPr>
              <a:t>Look and feel is better than text interface</a:t>
            </a:r>
          </a:p>
          <a:p>
            <a:pPr marL="914400" lvl="1" indent="-457200">
              <a:buFont typeface="Arial"/>
              <a:buChar char="•"/>
            </a:pPr>
            <a:r>
              <a:rPr lang="en-US" sz="2600">
                <a:solidFill>
                  <a:srgbClr val="0A1F61"/>
                </a:solidFill>
                <a:cs typeface="Calibri" panose="020F0502020204030204"/>
              </a:rPr>
              <a:t>User can switch quickly between tasks on the GUI interface.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4E62D97-3D3F-CFD6-C7FF-10BFD899E391}"/>
              </a:ext>
            </a:extLst>
          </p:cNvPr>
          <p:cNvSpPr txBox="1"/>
          <p:nvPr/>
        </p:nvSpPr>
        <p:spPr>
          <a:xfrm>
            <a:off x="143526" y="294234"/>
            <a:ext cx="1885453" cy="523220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>
                <a:solidFill>
                  <a:schemeClr val="bg1"/>
                </a:solidFill>
                <a:latin typeface="Tajawal Medium" panose="00000600000000000000" pitchFamily="2" charset="-78"/>
                <a:cs typeface="Tajawal Medium"/>
              </a:rPr>
              <a:t>Lecture 10</a:t>
            </a:r>
          </a:p>
        </p:txBody>
      </p:sp>
    </p:spTree>
    <p:extLst>
      <p:ext uri="{BB962C8B-B14F-4D97-AF65-F5344CB8AC3E}">
        <p14:creationId xmlns:p14="http://schemas.microsoft.com/office/powerpoint/2010/main" val="108214266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36149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434717" y="572245"/>
            <a:ext cx="4464684" cy="523220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2800">
                <a:solidFill>
                  <a:schemeClr val="bg1"/>
                </a:solidFill>
                <a:latin typeface="Tajawal Medium" panose="00000600000000000000" pitchFamily="2" charset="-78"/>
                <a:cs typeface="Tajawal Medium"/>
              </a:rPr>
              <a:t>Event-driven Programming</a:t>
            </a:r>
            <a:endParaRPr lang="en-US" sz="2800">
              <a:solidFill>
                <a:schemeClr val="bg1"/>
              </a:solidFill>
              <a:cs typeface="Tajawal Medium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088935" y="2211342"/>
            <a:ext cx="10083231" cy="129266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457200" indent="-457200">
              <a:buFont typeface="Arial"/>
              <a:buChar char="•"/>
            </a:pPr>
            <a:r>
              <a:rPr lang="en-US" sz="2600">
                <a:solidFill>
                  <a:srgbClr val="0A1F61"/>
                </a:solidFill>
                <a:ea typeface="+mn-lt"/>
                <a:cs typeface="+mn-lt"/>
              </a:rPr>
              <a:t>In GUI, The user-generated </a:t>
            </a:r>
            <a:r>
              <a:rPr lang="en-US" sz="2600" b="1">
                <a:solidFill>
                  <a:srgbClr val="0A1F61"/>
                </a:solidFill>
                <a:ea typeface="+mn-lt"/>
                <a:cs typeface="+mn-lt"/>
              </a:rPr>
              <a:t>events </a:t>
            </a:r>
            <a:r>
              <a:rPr lang="en-US" sz="2600">
                <a:solidFill>
                  <a:srgbClr val="0A1F61"/>
                </a:solidFill>
                <a:ea typeface="+mn-lt"/>
                <a:cs typeface="+mn-lt"/>
              </a:rPr>
              <a:t>(i.e., mouse clicks, button clicks) to </a:t>
            </a:r>
            <a:r>
              <a:rPr lang="en-US" sz="2600" b="1">
                <a:solidFill>
                  <a:srgbClr val="0A1F61"/>
                </a:solidFill>
                <a:ea typeface="+mn-lt"/>
                <a:cs typeface="+mn-lt"/>
              </a:rPr>
              <a:t>trigger</a:t>
            </a:r>
            <a:r>
              <a:rPr lang="en-US" sz="2600">
                <a:solidFill>
                  <a:srgbClr val="0A1F61"/>
                </a:solidFill>
                <a:ea typeface="+mn-lt"/>
                <a:cs typeface="+mn-lt"/>
              </a:rPr>
              <a:t> operations in the program to respond by pulling in inputs, processing them, and displaying results.</a:t>
            </a:r>
            <a:endParaRPr lang="en-US">
              <a:cs typeface="Calibri" panose="020F0502020204030204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4E62D97-3D3F-CFD6-C7FF-10BFD899E391}"/>
              </a:ext>
            </a:extLst>
          </p:cNvPr>
          <p:cNvSpPr txBox="1"/>
          <p:nvPr/>
        </p:nvSpPr>
        <p:spPr>
          <a:xfrm>
            <a:off x="143526" y="294234"/>
            <a:ext cx="1885453" cy="523220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>
                <a:solidFill>
                  <a:schemeClr val="bg1"/>
                </a:solidFill>
                <a:latin typeface="Tajawal Medium" panose="00000600000000000000" pitchFamily="2" charset="-78"/>
                <a:cs typeface="Tajawal Medium"/>
              </a:rPr>
              <a:t>Lecture 10</a:t>
            </a:r>
          </a:p>
        </p:txBody>
      </p:sp>
      <p:pic>
        <p:nvPicPr>
          <p:cNvPr id="8" name="Picture 9" descr="Diagram&#10;&#10;Description automatically generated">
            <a:extLst>
              <a:ext uri="{FF2B5EF4-FFF2-40B4-BE49-F238E27FC236}">
                <a16:creationId xmlns:a16="http://schemas.microsoft.com/office/drawing/2014/main" id="{9E05FC91-FCAA-6AC0-333B-95264EF8C34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89230" y="3434359"/>
            <a:ext cx="4813539" cy="25196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46378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36149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434717" y="572245"/>
            <a:ext cx="2922595" cy="523220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2800">
                <a:solidFill>
                  <a:schemeClr val="bg1"/>
                </a:solidFill>
                <a:latin typeface="Tajawal Medium" panose="00000600000000000000" pitchFamily="2" charset="-78"/>
                <a:cs typeface="Tajawal Medium"/>
              </a:rPr>
              <a:t>GUI Frameworks</a:t>
            </a:r>
            <a:endParaRPr lang="en-US" sz="2800" err="1">
              <a:solidFill>
                <a:schemeClr val="bg1"/>
              </a:solidFill>
              <a:cs typeface="Tajawal Medium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088935" y="2211342"/>
            <a:ext cx="10083231" cy="289310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457200" indent="-457200">
              <a:buFont typeface="Arial"/>
              <a:buChar char="•"/>
            </a:pPr>
            <a:r>
              <a:rPr lang="en-US" sz="2600">
                <a:solidFill>
                  <a:srgbClr val="0A1F61"/>
                </a:solidFill>
                <a:ea typeface="+mn-lt"/>
                <a:cs typeface="+mn-lt"/>
              </a:rPr>
              <a:t>For GUI, there are a number of frameworks used to create UI:</a:t>
            </a:r>
          </a:p>
          <a:p>
            <a:pPr marL="914400" lvl="1" indent="-457200">
              <a:buFont typeface="Arial"/>
              <a:buChar char="•"/>
            </a:pPr>
            <a:r>
              <a:rPr lang="en-US" sz="2600" err="1">
                <a:solidFill>
                  <a:srgbClr val="0A1F61"/>
                </a:solidFill>
                <a:cs typeface="Calibri" panose="020F0502020204030204"/>
              </a:rPr>
              <a:t>PyGUI</a:t>
            </a:r>
          </a:p>
          <a:p>
            <a:pPr marL="914400" lvl="1" indent="-457200">
              <a:buFont typeface="Arial"/>
              <a:buChar char="•"/>
            </a:pPr>
            <a:r>
              <a:rPr lang="en-US" sz="2600">
                <a:solidFill>
                  <a:srgbClr val="0A1F61"/>
                </a:solidFill>
                <a:cs typeface="Calibri" panose="020F0502020204030204"/>
              </a:rPr>
              <a:t>Wax</a:t>
            </a:r>
          </a:p>
          <a:p>
            <a:pPr marL="914400" lvl="1" indent="-457200">
              <a:buFont typeface="Arial"/>
              <a:buChar char="•"/>
            </a:pPr>
            <a:r>
              <a:rPr lang="en-US" sz="2600" err="1">
                <a:solidFill>
                  <a:srgbClr val="0A1F61"/>
                </a:solidFill>
                <a:cs typeface="Calibri" panose="020F0502020204030204"/>
              </a:rPr>
              <a:t>Pyforms</a:t>
            </a:r>
            <a:endParaRPr lang="en-US" sz="2600">
              <a:solidFill>
                <a:srgbClr val="0A1F61"/>
              </a:solidFill>
              <a:cs typeface="Calibri" panose="020F0502020204030204"/>
            </a:endParaRPr>
          </a:p>
          <a:p>
            <a:pPr marL="914400" lvl="1" indent="-457200">
              <a:buFont typeface="Arial"/>
              <a:buChar char="•"/>
            </a:pPr>
            <a:r>
              <a:rPr lang="en-US" sz="2600" err="1">
                <a:solidFill>
                  <a:srgbClr val="0A1F61"/>
                </a:solidFill>
                <a:cs typeface="Calibri" panose="020F0502020204030204"/>
              </a:rPr>
              <a:t>PySimpleGUI</a:t>
            </a:r>
          </a:p>
          <a:p>
            <a:pPr marL="914400" lvl="1" indent="-457200">
              <a:buFont typeface="Arial"/>
              <a:buChar char="•"/>
            </a:pPr>
            <a:r>
              <a:rPr lang="en-US" sz="2600" err="1">
                <a:solidFill>
                  <a:srgbClr val="24A9E1"/>
                </a:solidFill>
                <a:cs typeface="Calibri" panose="020F0502020204030204"/>
              </a:rPr>
              <a:t>Tkinter</a:t>
            </a:r>
            <a:endParaRPr lang="en-US" sz="2600">
              <a:solidFill>
                <a:srgbClr val="24A9E1"/>
              </a:solidFill>
              <a:cs typeface="Calibri" panose="020F0502020204030204"/>
            </a:endParaRPr>
          </a:p>
          <a:p>
            <a:pPr marL="914400" lvl="1" indent="-457200">
              <a:buFont typeface="Arial"/>
              <a:buChar char="•"/>
            </a:pPr>
            <a:r>
              <a:rPr lang="en-US" sz="2600">
                <a:solidFill>
                  <a:srgbClr val="0A1F61"/>
                </a:solidFill>
                <a:cs typeface="Calibri" panose="020F0502020204030204"/>
              </a:rPr>
              <a:t>….., and more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4E62D97-3D3F-CFD6-C7FF-10BFD899E391}"/>
              </a:ext>
            </a:extLst>
          </p:cNvPr>
          <p:cNvSpPr txBox="1"/>
          <p:nvPr/>
        </p:nvSpPr>
        <p:spPr>
          <a:xfrm>
            <a:off x="143526" y="294234"/>
            <a:ext cx="1885453" cy="523220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>
                <a:solidFill>
                  <a:schemeClr val="bg1"/>
                </a:solidFill>
                <a:latin typeface="Tajawal Medium" panose="00000600000000000000" pitchFamily="2" charset="-78"/>
                <a:cs typeface="Tajawal Medium"/>
              </a:rPr>
              <a:t>Lecture 10</a:t>
            </a:r>
          </a:p>
        </p:txBody>
      </p:sp>
    </p:spTree>
    <p:extLst>
      <p:ext uri="{BB962C8B-B14F-4D97-AF65-F5344CB8AC3E}">
        <p14:creationId xmlns:p14="http://schemas.microsoft.com/office/powerpoint/2010/main" val="29781556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36149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434717" y="572245"/>
            <a:ext cx="3183885" cy="523220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2800" err="1">
                <a:solidFill>
                  <a:schemeClr val="bg1"/>
                </a:solidFill>
                <a:latin typeface="Tajawal Medium" panose="00000600000000000000" pitchFamily="2" charset="-78"/>
                <a:cs typeface="Tajawal Medium"/>
              </a:rPr>
              <a:t>Tkinter</a:t>
            </a:r>
            <a:r>
              <a:rPr lang="en-US" sz="2800">
                <a:solidFill>
                  <a:schemeClr val="bg1"/>
                </a:solidFill>
                <a:latin typeface="Tajawal Medium" panose="00000600000000000000" pitchFamily="2" charset="-78"/>
                <a:cs typeface="Tajawal Medium"/>
              </a:rPr>
              <a:t> Framework</a:t>
            </a:r>
            <a:endParaRPr lang="en-US" sz="2800" err="1">
              <a:solidFill>
                <a:schemeClr val="bg1"/>
              </a:solidFill>
              <a:cs typeface="Tajawal Medium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088935" y="2211342"/>
            <a:ext cx="10083231" cy="249299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457200" indent="-457200">
              <a:buFont typeface="Arial"/>
              <a:buChar char="•"/>
            </a:pPr>
            <a:r>
              <a:rPr lang="en-US" sz="2600" err="1">
                <a:solidFill>
                  <a:srgbClr val="0A1F61"/>
                </a:solidFill>
                <a:ea typeface="+mn-lt"/>
                <a:cs typeface="+mn-lt"/>
              </a:rPr>
              <a:t>Tkinter</a:t>
            </a:r>
            <a:r>
              <a:rPr lang="en-US" sz="2600">
                <a:solidFill>
                  <a:srgbClr val="0A1F61"/>
                </a:solidFill>
                <a:ea typeface="+mn-lt"/>
                <a:cs typeface="+mn-lt"/>
              </a:rPr>
              <a:t> is included with Python as a library. To use it:</a:t>
            </a:r>
          </a:p>
          <a:p>
            <a:r>
              <a:rPr lang="en-US" sz="2600">
                <a:solidFill>
                  <a:srgbClr val="0A1F61"/>
                </a:solidFill>
                <a:cs typeface="Calibri"/>
              </a:rPr>
              <a:t>       </a:t>
            </a:r>
            <a:r>
              <a:rPr lang="en-US" sz="2600">
                <a:solidFill>
                  <a:srgbClr val="24A9E1"/>
                </a:solidFill>
                <a:cs typeface="Calibri"/>
              </a:rPr>
              <a:t>from </a:t>
            </a:r>
            <a:r>
              <a:rPr lang="en-US" sz="2600" err="1">
                <a:solidFill>
                  <a:srgbClr val="24A9E1"/>
                </a:solidFill>
                <a:cs typeface="Calibri"/>
              </a:rPr>
              <a:t>tkinter</a:t>
            </a:r>
            <a:r>
              <a:rPr lang="en-US" sz="2600">
                <a:solidFill>
                  <a:srgbClr val="24A9E1"/>
                </a:solidFill>
                <a:cs typeface="Calibri"/>
              </a:rPr>
              <a:t> import *</a:t>
            </a:r>
            <a:r>
              <a:rPr lang="en-US" sz="2600">
                <a:solidFill>
                  <a:srgbClr val="0A1F61"/>
                </a:solidFill>
                <a:cs typeface="Calibri"/>
              </a:rPr>
              <a:t> </a:t>
            </a:r>
          </a:p>
          <a:p>
            <a:endParaRPr lang="en-US" sz="2600">
              <a:solidFill>
                <a:srgbClr val="0A1F61"/>
              </a:solidFill>
              <a:cs typeface="Calibri"/>
            </a:endParaRPr>
          </a:p>
          <a:p>
            <a:pPr marL="457200" indent="-457200">
              <a:buFont typeface="Arial"/>
              <a:buChar char="•"/>
            </a:pPr>
            <a:r>
              <a:rPr lang="en-US" sz="2600" err="1">
                <a:solidFill>
                  <a:srgbClr val="0A1F61"/>
                </a:solidFill>
                <a:cs typeface="Calibri"/>
              </a:rPr>
              <a:t>Tkinter</a:t>
            </a:r>
            <a:r>
              <a:rPr lang="en-US" sz="2600">
                <a:solidFill>
                  <a:srgbClr val="0A1F61"/>
                </a:solidFill>
                <a:cs typeface="Calibri"/>
              </a:rPr>
              <a:t> gives you the ability to create Windows with widgets in them.</a:t>
            </a:r>
          </a:p>
          <a:p>
            <a:pPr marL="457200" indent="-457200">
              <a:buFont typeface="Arial"/>
              <a:buChar char="•"/>
            </a:pPr>
            <a:endParaRPr lang="en-US" sz="2600">
              <a:solidFill>
                <a:srgbClr val="0A1F61"/>
              </a:solidFill>
              <a:cs typeface="Calibri"/>
            </a:endParaRPr>
          </a:p>
          <a:p>
            <a:pPr marL="457200" indent="-457200">
              <a:buFont typeface="Arial"/>
              <a:buChar char="•"/>
            </a:pPr>
            <a:r>
              <a:rPr lang="en-US" sz="2600">
                <a:solidFill>
                  <a:srgbClr val="0A1F61"/>
                </a:solidFill>
                <a:cs typeface="Calibri"/>
              </a:rPr>
              <a:t>A widget is a graphical component on the screen.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4E62D97-3D3F-CFD6-C7FF-10BFD899E391}"/>
              </a:ext>
            </a:extLst>
          </p:cNvPr>
          <p:cNvSpPr txBox="1"/>
          <p:nvPr/>
        </p:nvSpPr>
        <p:spPr>
          <a:xfrm>
            <a:off x="143526" y="294234"/>
            <a:ext cx="1885453" cy="523220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>
                <a:solidFill>
                  <a:schemeClr val="bg1"/>
                </a:solidFill>
                <a:latin typeface="Tajawal Medium" panose="00000600000000000000" pitchFamily="2" charset="-78"/>
                <a:cs typeface="Tajawal Medium"/>
              </a:rPr>
              <a:t>Lecture 10</a:t>
            </a:r>
          </a:p>
        </p:txBody>
      </p:sp>
    </p:spTree>
    <p:extLst>
      <p:ext uri="{BB962C8B-B14F-4D97-AF65-F5344CB8AC3E}">
        <p14:creationId xmlns:p14="http://schemas.microsoft.com/office/powerpoint/2010/main" val="141083495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36149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434717" y="572245"/>
            <a:ext cx="2682145" cy="523220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2800" err="1">
                <a:solidFill>
                  <a:schemeClr val="bg1"/>
                </a:solidFill>
                <a:latin typeface="Tajawal Medium" panose="00000600000000000000" pitchFamily="2" charset="-78"/>
                <a:cs typeface="Tajawal Medium"/>
              </a:rPr>
              <a:t>Tkinter</a:t>
            </a:r>
            <a:r>
              <a:rPr lang="en-US" sz="2800">
                <a:solidFill>
                  <a:schemeClr val="bg1"/>
                </a:solidFill>
                <a:latin typeface="Tajawal Medium" panose="00000600000000000000" pitchFamily="2" charset="-78"/>
                <a:cs typeface="Tajawal Medium"/>
              </a:rPr>
              <a:t> Widgets</a:t>
            </a:r>
            <a:endParaRPr lang="en-US" sz="2800" err="1">
              <a:solidFill>
                <a:schemeClr val="bg1"/>
              </a:solidFill>
              <a:cs typeface="Tajawal Medium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088935" y="2211342"/>
            <a:ext cx="10083231" cy="329320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457200" indent="-457200">
              <a:buFont typeface="Arial"/>
              <a:buChar char="•"/>
            </a:pPr>
            <a:r>
              <a:rPr lang="en-US" sz="2600">
                <a:solidFill>
                  <a:srgbClr val="0A1F61"/>
                </a:solidFill>
                <a:ea typeface="+mn-lt"/>
                <a:cs typeface="+mn-lt"/>
              </a:rPr>
              <a:t>Containers: include frame, </a:t>
            </a:r>
            <a:r>
              <a:rPr lang="en-US" sz="2600" err="1">
                <a:solidFill>
                  <a:srgbClr val="0A1F61"/>
                </a:solidFill>
                <a:ea typeface="+mn-lt"/>
                <a:cs typeface="+mn-lt"/>
              </a:rPr>
              <a:t>labelframe</a:t>
            </a:r>
            <a:r>
              <a:rPr lang="en-US" sz="2600">
                <a:solidFill>
                  <a:srgbClr val="0A1F61"/>
                </a:solidFill>
                <a:ea typeface="+mn-lt"/>
                <a:cs typeface="+mn-lt"/>
              </a:rPr>
              <a:t>, and paned window.</a:t>
            </a:r>
            <a:endParaRPr lang="en-US" sz="2600">
              <a:solidFill>
                <a:srgbClr val="0A1F61"/>
              </a:solidFill>
              <a:cs typeface="Calibri"/>
            </a:endParaRPr>
          </a:p>
          <a:p>
            <a:pPr marL="457200" indent="-457200">
              <a:buFont typeface="Arial"/>
              <a:buChar char="•"/>
            </a:pPr>
            <a:endParaRPr lang="en-US" sz="2600">
              <a:solidFill>
                <a:srgbClr val="0A1F61"/>
              </a:solidFill>
              <a:cs typeface="Calibri"/>
            </a:endParaRPr>
          </a:p>
          <a:p>
            <a:pPr marL="457200" indent="-457200">
              <a:buFont typeface="Arial"/>
              <a:buChar char="•"/>
            </a:pPr>
            <a:r>
              <a:rPr lang="en-US" sz="2600">
                <a:solidFill>
                  <a:srgbClr val="0A1F61"/>
                </a:solidFill>
                <a:cs typeface="Calibri"/>
              </a:rPr>
              <a:t>Buttons: include buttons, radio buttons, check buttons, and menu buttons.</a:t>
            </a:r>
          </a:p>
          <a:p>
            <a:pPr marL="457200" indent="-457200">
              <a:buFont typeface="Arial"/>
              <a:buChar char="•"/>
            </a:pPr>
            <a:endParaRPr lang="en-US" sz="2600">
              <a:solidFill>
                <a:srgbClr val="0A1F61"/>
              </a:solidFill>
              <a:cs typeface="Calibri"/>
            </a:endParaRPr>
          </a:p>
          <a:p>
            <a:pPr marL="457200" indent="-457200">
              <a:buFont typeface="Arial"/>
              <a:buChar char="•"/>
            </a:pPr>
            <a:r>
              <a:rPr lang="en-US" sz="2600">
                <a:solidFill>
                  <a:srgbClr val="0A1F61"/>
                </a:solidFill>
                <a:cs typeface="Calibri"/>
              </a:rPr>
              <a:t>Text: include labels and messages.</a:t>
            </a:r>
            <a:endParaRPr lang="en-US"/>
          </a:p>
          <a:p>
            <a:pPr marL="457200" indent="-457200">
              <a:buFont typeface="Arial"/>
              <a:buChar char="•"/>
            </a:pPr>
            <a:endParaRPr lang="en-US" sz="2600">
              <a:solidFill>
                <a:srgbClr val="0A1F61"/>
              </a:solidFill>
              <a:cs typeface="Calibri"/>
            </a:endParaRPr>
          </a:p>
          <a:p>
            <a:pPr marL="457200" indent="-457200">
              <a:buFont typeface="Arial"/>
              <a:buChar char="•"/>
            </a:pPr>
            <a:r>
              <a:rPr lang="en-US" sz="2600">
                <a:solidFill>
                  <a:srgbClr val="0A1F61"/>
                </a:solidFill>
                <a:cs typeface="Calibri"/>
              </a:rPr>
              <a:t>Entry: include scale, scrollbar, </a:t>
            </a:r>
            <a:r>
              <a:rPr lang="en-US" sz="2600" err="1">
                <a:solidFill>
                  <a:srgbClr val="0A1F61"/>
                </a:solidFill>
                <a:cs typeface="Calibri"/>
              </a:rPr>
              <a:t>Listbox</a:t>
            </a:r>
            <a:r>
              <a:rPr lang="en-US" sz="2600">
                <a:solidFill>
                  <a:srgbClr val="0A1F61"/>
                </a:solidFill>
                <a:cs typeface="Calibri"/>
              </a:rPr>
              <a:t>, and </a:t>
            </a:r>
            <a:r>
              <a:rPr lang="en-US" sz="2600" err="1">
                <a:solidFill>
                  <a:srgbClr val="0A1F61"/>
                </a:solidFill>
                <a:cs typeface="Calibri"/>
              </a:rPr>
              <a:t>optionmenu</a:t>
            </a:r>
            <a:r>
              <a:rPr lang="en-US" sz="2600">
                <a:solidFill>
                  <a:srgbClr val="0A1F61"/>
                </a:solidFill>
                <a:cs typeface="Calibri"/>
              </a:rPr>
              <a:t>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4E62D97-3D3F-CFD6-C7FF-10BFD899E391}"/>
              </a:ext>
            </a:extLst>
          </p:cNvPr>
          <p:cNvSpPr txBox="1"/>
          <p:nvPr/>
        </p:nvSpPr>
        <p:spPr>
          <a:xfrm>
            <a:off x="143526" y="294234"/>
            <a:ext cx="1885453" cy="523220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>
                <a:solidFill>
                  <a:schemeClr val="bg1"/>
                </a:solidFill>
                <a:latin typeface="Tajawal Medium" panose="00000600000000000000" pitchFamily="2" charset="-78"/>
                <a:cs typeface="Tajawal Medium"/>
              </a:rPr>
              <a:t>Lecture 10</a:t>
            </a:r>
          </a:p>
        </p:txBody>
      </p:sp>
    </p:spTree>
    <p:extLst>
      <p:ext uri="{BB962C8B-B14F-4D97-AF65-F5344CB8AC3E}">
        <p14:creationId xmlns:p14="http://schemas.microsoft.com/office/powerpoint/2010/main" val="203464230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36149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434717" y="572245"/>
            <a:ext cx="2021707" cy="523220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2800">
                <a:solidFill>
                  <a:schemeClr val="bg1"/>
                </a:solidFill>
                <a:latin typeface="Tajawal Medium" panose="00000600000000000000" pitchFamily="2" charset="-78"/>
                <a:cs typeface="Tajawal Medium"/>
              </a:rPr>
              <a:t>Alert Boxes</a:t>
            </a:r>
            <a:endParaRPr lang="en-US" sz="2800" err="1">
              <a:solidFill>
                <a:schemeClr val="bg1"/>
              </a:solidFill>
              <a:cs typeface="Tajawal Medium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088934" y="1938172"/>
            <a:ext cx="10227005" cy="409342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457200" indent="-457200">
              <a:buFont typeface="Arial"/>
              <a:buChar char="•"/>
            </a:pPr>
            <a:r>
              <a:rPr lang="en-US" sz="2600" dirty="0">
                <a:solidFill>
                  <a:srgbClr val="0A1F61"/>
                </a:solidFill>
                <a:ea typeface="+mn-lt"/>
                <a:cs typeface="+mn-lt"/>
              </a:rPr>
              <a:t>You can create alert boxes using the </a:t>
            </a:r>
            <a:r>
              <a:rPr lang="en-US" sz="2600" dirty="0" err="1">
                <a:solidFill>
                  <a:srgbClr val="0A1F61"/>
                </a:solidFill>
                <a:ea typeface="+mn-lt"/>
                <a:cs typeface="+mn-lt"/>
              </a:rPr>
              <a:t>messagebox</a:t>
            </a:r>
            <a:r>
              <a:rPr lang="en-US" sz="2600" dirty="0">
                <a:solidFill>
                  <a:srgbClr val="0A1F61"/>
                </a:solidFill>
                <a:ea typeface="+mn-lt"/>
                <a:cs typeface="+mn-lt"/>
              </a:rPr>
              <a:t> method.</a:t>
            </a:r>
          </a:p>
          <a:p>
            <a:pPr marL="457200" indent="-457200">
              <a:buFont typeface="Arial"/>
              <a:buChar char="•"/>
            </a:pPr>
            <a:endParaRPr lang="en-US" sz="2600">
              <a:solidFill>
                <a:srgbClr val="0A1F61"/>
              </a:solidFill>
              <a:ea typeface="+mn-lt"/>
              <a:cs typeface="+mn-lt"/>
            </a:endParaRPr>
          </a:p>
          <a:p>
            <a:pPr marL="457200" indent="-457200">
              <a:buFont typeface="Arial"/>
              <a:buChar char="•"/>
            </a:pPr>
            <a:r>
              <a:rPr lang="en-US" sz="2600" dirty="0">
                <a:solidFill>
                  <a:srgbClr val="0A1F61"/>
                </a:solidFill>
                <a:ea typeface="+mn-lt"/>
                <a:cs typeface="+mn-lt"/>
              </a:rPr>
              <a:t>The </a:t>
            </a:r>
            <a:r>
              <a:rPr lang="en-US" sz="2600" dirty="0" err="1">
                <a:solidFill>
                  <a:srgbClr val="0A1F61"/>
                </a:solidFill>
                <a:ea typeface="+mn-lt"/>
                <a:cs typeface="+mn-lt"/>
              </a:rPr>
              <a:t>messagebox</a:t>
            </a:r>
            <a:r>
              <a:rPr lang="en-US" sz="2600" dirty="0">
                <a:solidFill>
                  <a:srgbClr val="0A1F61"/>
                </a:solidFill>
                <a:ea typeface="+mn-lt"/>
                <a:cs typeface="+mn-lt"/>
              </a:rPr>
              <a:t> module is used to display the message boxes. </a:t>
            </a:r>
          </a:p>
          <a:p>
            <a:pPr marL="457200" indent="-457200">
              <a:buFont typeface="Arial"/>
              <a:buChar char="•"/>
            </a:pPr>
            <a:endParaRPr lang="en-US" sz="2600">
              <a:solidFill>
                <a:srgbClr val="0A1F61"/>
              </a:solidFill>
              <a:ea typeface="+mn-lt"/>
              <a:cs typeface="+mn-lt"/>
            </a:endParaRPr>
          </a:p>
          <a:p>
            <a:pPr marL="457200" indent="-457200">
              <a:buFont typeface="Arial"/>
              <a:buChar char="•"/>
            </a:pPr>
            <a:endParaRPr lang="en-US" sz="2600" dirty="0">
              <a:solidFill>
                <a:srgbClr val="0A1F61"/>
              </a:solidFill>
              <a:ea typeface="+mn-lt"/>
              <a:cs typeface="+mn-lt"/>
            </a:endParaRPr>
          </a:p>
          <a:p>
            <a:pPr marL="457200" indent="-457200">
              <a:buFont typeface="Arial"/>
              <a:buChar char="•"/>
            </a:pPr>
            <a:endParaRPr lang="en-US" sz="2600" dirty="0">
              <a:solidFill>
                <a:srgbClr val="0A1F61"/>
              </a:solidFill>
              <a:ea typeface="+mn-lt"/>
              <a:cs typeface="+mn-lt"/>
            </a:endParaRPr>
          </a:p>
          <a:p>
            <a:endParaRPr lang="en-US" sz="2600">
              <a:solidFill>
                <a:srgbClr val="0A1F61"/>
              </a:solidFill>
              <a:ea typeface="+mn-lt"/>
              <a:cs typeface="+mn-lt"/>
            </a:endParaRPr>
          </a:p>
          <a:p>
            <a:endParaRPr lang="en-US" sz="2600" dirty="0">
              <a:solidFill>
                <a:srgbClr val="0A1F61"/>
              </a:solidFill>
              <a:ea typeface="+mn-lt"/>
              <a:cs typeface="+mn-lt"/>
            </a:endParaRPr>
          </a:p>
          <a:p>
            <a:endParaRPr lang="en-US" sz="2600" dirty="0">
              <a:solidFill>
                <a:srgbClr val="0A1F61"/>
              </a:solidFill>
              <a:ea typeface="+mn-lt"/>
              <a:cs typeface="+mn-lt"/>
            </a:endParaRPr>
          </a:p>
          <a:p>
            <a:pPr algn="just"/>
            <a:r>
              <a:rPr lang="en-US" sz="2600" dirty="0">
                <a:solidFill>
                  <a:srgbClr val="0A1F61"/>
                </a:solidFill>
                <a:ea typeface="+mn-lt"/>
                <a:cs typeface="+mn-lt"/>
              </a:rPr>
              <a:t>                         </a:t>
            </a:r>
            <a:r>
              <a:rPr lang="en-US" sz="2600" dirty="0" err="1">
                <a:solidFill>
                  <a:srgbClr val="24A9E1"/>
                </a:solidFill>
                <a:ea typeface="+mn-lt"/>
                <a:cs typeface="+mn-lt"/>
              </a:rPr>
              <a:t>messagebox.function_name</a:t>
            </a:r>
            <a:r>
              <a:rPr lang="en-US" sz="2600" dirty="0">
                <a:solidFill>
                  <a:srgbClr val="24A9E1"/>
                </a:solidFill>
                <a:ea typeface="+mn-lt"/>
                <a:cs typeface="+mn-lt"/>
              </a:rPr>
              <a:t>(title, message [, options])</a:t>
            </a:r>
            <a:endParaRPr lang="en-US" sz="2600" dirty="0">
              <a:solidFill>
                <a:srgbClr val="000000"/>
              </a:solidFill>
              <a:ea typeface="+mn-lt"/>
              <a:cs typeface="+mn-lt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4E62D97-3D3F-CFD6-C7FF-10BFD899E391}"/>
              </a:ext>
            </a:extLst>
          </p:cNvPr>
          <p:cNvSpPr txBox="1"/>
          <p:nvPr/>
        </p:nvSpPr>
        <p:spPr>
          <a:xfrm>
            <a:off x="143526" y="294234"/>
            <a:ext cx="1885453" cy="523220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>
                <a:solidFill>
                  <a:schemeClr val="bg1"/>
                </a:solidFill>
                <a:latin typeface="Tajawal Medium" panose="00000600000000000000" pitchFamily="2" charset="-78"/>
                <a:cs typeface="Tajawal Medium"/>
              </a:rPr>
              <a:t>Lecture 10</a:t>
            </a:r>
          </a:p>
        </p:txBody>
      </p:sp>
      <p:pic>
        <p:nvPicPr>
          <p:cNvPr id="8" name="Picture 9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73B3BA7-CFD7-25E5-9BE5-3D4F14DFCE1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31343" y="3427986"/>
            <a:ext cx="10320066" cy="1885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473440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36149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434717" y="572245"/>
            <a:ext cx="1822487" cy="523220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ea typeface="+mn-lt"/>
                <a:cs typeface="+mn-lt"/>
              </a:rPr>
              <a:t>Alert Boxes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088935" y="1938172"/>
            <a:ext cx="10083231" cy="369331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600" dirty="0">
                <a:solidFill>
                  <a:srgbClr val="0A1F61"/>
                </a:solidFill>
                <a:ea typeface="+mn-lt"/>
                <a:cs typeface="+mn-lt"/>
              </a:rPr>
              <a:t>Example:</a:t>
            </a:r>
          </a:p>
          <a:p>
            <a:r>
              <a:rPr lang="en-US" sz="2600" dirty="0">
                <a:solidFill>
                  <a:srgbClr val="24A9E1"/>
                </a:solidFill>
                <a:ea typeface="+mn-lt"/>
                <a:cs typeface="+mn-lt"/>
              </a:rPr>
              <a:t>    from </a:t>
            </a:r>
            <a:r>
              <a:rPr lang="en-US" sz="2600" dirty="0" err="1">
                <a:solidFill>
                  <a:srgbClr val="24A9E1"/>
                </a:solidFill>
                <a:ea typeface="+mn-lt"/>
                <a:cs typeface="+mn-lt"/>
              </a:rPr>
              <a:t>tkinter</a:t>
            </a:r>
            <a:r>
              <a:rPr lang="en-US" sz="2600" dirty="0">
                <a:solidFill>
                  <a:srgbClr val="24A9E1"/>
                </a:solidFill>
                <a:ea typeface="+mn-lt"/>
                <a:cs typeface="+mn-lt"/>
              </a:rPr>
              <a:t> import </a:t>
            </a:r>
            <a:r>
              <a:rPr lang="en-US" sz="2600" dirty="0" err="1">
                <a:solidFill>
                  <a:srgbClr val="24A9E1"/>
                </a:solidFill>
                <a:ea typeface="+mn-lt"/>
                <a:cs typeface="+mn-lt"/>
              </a:rPr>
              <a:t>messagebox</a:t>
            </a:r>
            <a:endParaRPr lang="en-US" dirty="0">
              <a:solidFill>
                <a:srgbClr val="24A9E1"/>
              </a:solidFill>
              <a:ea typeface="Calibri" panose="020F0502020204030204"/>
              <a:cs typeface="Calibri" panose="020F0502020204030204"/>
            </a:endParaRPr>
          </a:p>
          <a:p>
            <a:r>
              <a:rPr lang="en-US" sz="2600" dirty="0">
                <a:solidFill>
                  <a:srgbClr val="24A9E1"/>
                </a:solidFill>
                <a:ea typeface="+mn-lt"/>
                <a:cs typeface="+mn-lt"/>
              </a:rPr>
              <a:t>    </a:t>
            </a:r>
            <a:endParaRPr lang="en-US" dirty="0">
              <a:solidFill>
                <a:srgbClr val="24A9E1"/>
              </a:solidFill>
              <a:ea typeface="+mn-lt"/>
              <a:cs typeface="+mn-lt"/>
            </a:endParaRPr>
          </a:p>
          <a:p>
            <a:r>
              <a:rPr lang="en-US" sz="2600" dirty="0">
                <a:solidFill>
                  <a:srgbClr val="24A9E1"/>
                </a:solidFill>
                <a:ea typeface="+mn-lt"/>
                <a:cs typeface="+mn-lt"/>
              </a:rPr>
              <a:t>   </a:t>
            </a:r>
            <a:r>
              <a:rPr lang="en-US" sz="2600" dirty="0" err="1">
                <a:solidFill>
                  <a:srgbClr val="24A9E1"/>
                </a:solidFill>
                <a:ea typeface="+mn-lt"/>
                <a:cs typeface="+mn-lt"/>
              </a:rPr>
              <a:t>messagebox.showinfo</a:t>
            </a:r>
            <a:r>
              <a:rPr lang="en-US" sz="2600" dirty="0">
                <a:solidFill>
                  <a:srgbClr val="24A9E1"/>
                </a:solidFill>
                <a:ea typeface="+mn-lt"/>
                <a:cs typeface="+mn-lt"/>
              </a:rPr>
              <a:t>("</a:t>
            </a:r>
            <a:r>
              <a:rPr lang="en-US" sz="2600" dirty="0" err="1">
                <a:solidFill>
                  <a:srgbClr val="24A9E1"/>
                </a:solidFill>
                <a:ea typeface="+mn-lt"/>
                <a:cs typeface="+mn-lt"/>
              </a:rPr>
              <a:t>title","Information</a:t>
            </a:r>
            <a:r>
              <a:rPr lang="en-US" sz="2600" dirty="0">
                <a:solidFill>
                  <a:srgbClr val="24A9E1"/>
                </a:solidFill>
                <a:ea typeface="+mn-lt"/>
                <a:cs typeface="+mn-lt"/>
              </a:rPr>
              <a:t>")</a:t>
            </a:r>
          </a:p>
          <a:p>
            <a:r>
              <a:rPr lang="en-US" sz="2600" dirty="0">
                <a:solidFill>
                  <a:srgbClr val="24A9E1"/>
                </a:solidFill>
                <a:ea typeface="+mn-lt"/>
                <a:cs typeface="+mn-lt"/>
              </a:rPr>
              <a:t>   </a:t>
            </a:r>
            <a:r>
              <a:rPr lang="en-US" sz="2600" dirty="0" err="1">
                <a:solidFill>
                  <a:srgbClr val="24A9E1"/>
                </a:solidFill>
                <a:ea typeface="+mn-lt"/>
                <a:cs typeface="+mn-lt"/>
              </a:rPr>
              <a:t>messagebox.showwarning</a:t>
            </a:r>
            <a:r>
              <a:rPr lang="en-US" sz="2600" dirty="0">
                <a:solidFill>
                  <a:srgbClr val="24A9E1"/>
                </a:solidFill>
                <a:ea typeface="+mn-lt"/>
                <a:cs typeface="+mn-lt"/>
              </a:rPr>
              <a:t>("</a:t>
            </a:r>
            <a:r>
              <a:rPr lang="en-US" sz="2600" dirty="0" err="1">
                <a:solidFill>
                  <a:srgbClr val="24A9E1"/>
                </a:solidFill>
                <a:ea typeface="+mn-lt"/>
                <a:cs typeface="+mn-lt"/>
              </a:rPr>
              <a:t>title","Warning</a:t>
            </a:r>
            <a:r>
              <a:rPr lang="en-US" sz="2600" dirty="0">
                <a:solidFill>
                  <a:srgbClr val="24A9E1"/>
                </a:solidFill>
                <a:ea typeface="+mn-lt"/>
                <a:cs typeface="+mn-lt"/>
              </a:rPr>
              <a:t>") </a:t>
            </a:r>
            <a:endParaRPr lang="en-US" dirty="0">
              <a:solidFill>
                <a:srgbClr val="24A9E1"/>
              </a:solidFill>
              <a:cs typeface="Calibri"/>
            </a:endParaRPr>
          </a:p>
          <a:p>
            <a:r>
              <a:rPr lang="en-US" sz="2600" dirty="0">
                <a:solidFill>
                  <a:srgbClr val="24A9E1"/>
                </a:solidFill>
                <a:ea typeface="+mn-lt"/>
                <a:cs typeface="+mn-lt"/>
              </a:rPr>
              <a:t>   </a:t>
            </a:r>
            <a:r>
              <a:rPr lang="en-US" sz="2600" dirty="0" err="1">
                <a:solidFill>
                  <a:srgbClr val="24A9E1"/>
                </a:solidFill>
                <a:ea typeface="+mn-lt"/>
                <a:cs typeface="+mn-lt"/>
              </a:rPr>
              <a:t>messagebox.showerror</a:t>
            </a:r>
            <a:r>
              <a:rPr lang="en-US" sz="2600" dirty="0">
                <a:solidFill>
                  <a:srgbClr val="24A9E1"/>
                </a:solidFill>
                <a:ea typeface="+mn-lt"/>
                <a:cs typeface="+mn-lt"/>
              </a:rPr>
              <a:t>("</a:t>
            </a:r>
            <a:r>
              <a:rPr lang="en-US" sz="2600" dirty="0" err="1">
                <a:solidFill>
                  <a:srgbClr val="24A9E1"/>
                </a:solidFill>
                <a:ea typeface="+mn-lt"/>
                <a:cs typeface="+mn-lt"/>
              </a:rPr>
              <a:t>title","Error</a:t>
            </a:r>
            <a:r>
              <a:rPr lang="en-US" sz="2600" dirty="0">
                <a:solidFill>
                  <a:srgbClr val="24A9E1"/>
                </a:solidFill>
                <a:ea typeface="+mn-lt"/>
                <a:cs typeface="+mn-lt"/>
              </a:rPr>
              <a:t>")</a:t>
            </a:r>
            <a:endParaRPr lang="en-US" dirty="0">
              <a:solidFill>
                <a:srgbClr val="24A9E1"/>
              </a:solidFill>
              <a:cs typeface="Calibri"/>
            </a:endParaRPr>
          </a:p>
          <a:p>
            <a:r>
              <a:rPr lang="en-US" sz="2600" dirty="0">
                <a:solidFill>
                  <a:srgbClr val="24A9E1"/>
                </a:solidFill>
                <a:cs typeface="Calibri"/>
              </a:rPr>
              <a:t>  </a:t>
            </a:r>
            <a:r>
              <a:rPr lang="en-US" sz="2600" dirty="0">
                <a:solidFill>
                  <a:srgbClr val="24A9E1"/>
                </a:solidFill>
                <a:ea typeface="+mn-lt"/>
                <a:cs typeface="+mn-lt"/>
              </a:rPr>
              <a:t> </a:t>
            </a:r>
            <a:r>
              <a:rPr lang="en-US" sz="2600" err="1">
                <a:solidFill>
                  <a:srgbClr val="24A9E1"/>
                </a:solidFill>
                <a:ea typeface="+mn-lt"/>
                <a:cs typeface="+mn-lt"/>
              </a:rPr>
              <a:t>messagebox.askquestion</a:t>
            </a:r>
            <a:r>
              <a:rPr lang="en-US" sz="2600" dirty="0">
                <a:solidFill>
                  <a:srgbClr val="24A9E1"/>
                </a:solidFill>
                <a:ea typeface="+mn-lt"/>
                <a:cs typeface="+mn-lt"/>
              </a:rPr>
              <a:t>("title", "Do you love GUI?")</a:t>
            </a:r>
            <a:endParaRPr lang="en-US" dirty="0">
              <a:solidFill>
                <a:srgbClr val="24A9E1"/>
              </a:solidFill>
              <a:cs typeface="Calibri"/>
            </a:endParaRPr>
          </a:p>
          <a:p>
            <a:r>
              <a:rPr lang="en-US" sz="2600" dirty="0">
                <a:solidFill>
                  <a:srgbClr val="24A9E1"/>
                </a:solidFill>
                <a:ea typeface="+mn-lt"/>
                <a:cs typeface="+mn-lt"/>
              </a:rPr>
              <a:t>   response = </a:t>
            </a:r>
            <a:r>
              <a:rPr lang="en-US" sz="2600" dirty="0" err="1">
                <a:solidFill>
                  <a:srgbClr val="24A9E1"/>
                </a:solidFill>
                <a:ea typeface="+mn-lt"/>
                <a:cs typeface="+mn-lt"/>
              </a:rPr>
              <a:t>messagebox.askyesnocancel</a:t>
            </a:r>
            <a:r>
              <a:rPr lang="en-US" sz="2600" dirty="0">
                <a:solidFill>
                  <a:srgbClr val="24A9E1"/>
                </a:solidFill>
                <a:ea typeface="+mn-lt"/>
                <a:cs typeface="+mn-lt"/>
              </a:rPr>
              <a:t>("title", "Do you love GUI?")</a:t>
            </a:r>
          </a:p>
          <a:p>
            <a:r>
              <a:rPr lang="en-US" sz="2600" dirty="0">
                <a:ea typeface="+mn-lt"/>
                <a:cs typeface="+mn-lt"/>
              </a:rPr>
              <a:t>   </a:t>
            </a:r>
            <a:r>
              <a:rPr lang="en-US" sz="2600" dirty="0">
                <a:solidFill>
                  <a:srgbClr val="24A9E1"/>
                </a:solidFill>
                <a:ea typeface="+mn-lt"/>
                <a:cs typeface="+mn-lt"/>
              </a:rPr>
              <a:t>print(response)</a:t>
            </a:r>
            <a:endParaRPr lang="en-US" dirty="0">
              <a:solidFill>
                <a:srgbClr val="24A9E1"/>
              </a:solidFill>
              <a:cs typeface="Calibri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4E62D97-3D3F-CFD6-C7FF-10BFD899E391}"/>
              </a:ext>
            </a:extLst>
          </p:cNvPr>
          <p:cNvSpPr txBox="1"/>
          <p:nvPr/>
        </p:nvSpPr>
        <p:spPr>
          <a:xfrm>
            <a:off x="143526" y="294234"/>
            <a:ext cx="1885453" cy="523220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>
                <a:solidFill>
                  <a:schemeClr val="bg1"/>
                </a:solidFill>
                <a:latin typeface="Tajawal Medium" panose="00000600000000000000" pitchFamily="2" charset="-78"/>
                <a:cs typeface="Tajawal Medium"/>
              </a:rPr>
              <a:t>Lecture 10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ECFB08F-A84F-AE08-3C92-ABCDA12246FA}"/>
              </a:ext>
            </a:extLst>
          </p:cNvPr>
          <p:cNvSpPr txBox="1"/>
          <p:nvPr/>
        </p:nvSpPr>
        <p:spPr>
          <a:xfrm>
            <a:off x="9555192" y="698740"/>
            <a:ext cx="989163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000" b="1"/>
              <a:t>Cont'd</a:t>
            </a:r>
          </a:p>
        </p:txBody>
      </p:sp>
    </p:spTree>
    <p:extLst>
      <p:ext uri="{BB962C8B-B14F-4D97-AF65-F5344CB8AC3E}">
        <p14:creationId xmlns:p14="http://schemas.microsoft.com/office/powerpoint/2010/main" val="72116424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36149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434717" y="572245"/>
            <a:ext cx="2424062" cy="523220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2800" err="1">
                <a:solidFill>
                  <a:schemeClr val="bg1"/>
                </a:solidFill>
                <a:latin typeface="Tajawal Medium" panose="00000600000000000000" pitchFamily="2" charset="-78"/>
                <a:cs typeface="Tajawal Medium"/>
              </a:rPr>
              <a:t>Tkinter</a:t>
            </a:r>
            <a:r>
              <a:rPr lang="en-US" sz="2800">
                <a:solidFill>
                  <a:schemeClr val="bg1"/>
                </a:solidFill>
                <a:latin typeface="Tajawal Medium" panose="00000600000000000000" pitchFamily="2" charset="-78"/>
                <a:cs typeface="Tajawal Medium"/>
              </a:rPr>
              <a:t> Frame</a:t>
            </a:r>
            <a:endParaRPr lang="en-US" sz="2800" err="1">
              <a:solidFill>
                <a:schemeClr val="bg1"/>
              </a:solidFill>
              <a:cs typeface="Tajawal Medium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088935" y="2211342"/>
            <a:ext cx="10083231" cy="329320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457200" indent="-457200">
              <a:buFont typeface="Arial"/>
              <a:buChar char="•"/>
            </a:pPr>
            <a:r>
              <a:rPr lang="en-US" sz="2600">
                <a:solidFill>
                  <a:srgbClr val="0A1F61"/>
                </a:solidFill>
                <a:ea typeface="+mn-lt"/>
                <a:cs typeface="+mn-lt"/>
              </a:rPr>
              <a:t>A frame is basically a rectangular area that can contain other widgets.</a:t>
            </a:r>
            <a:endParaRPr lang="en-US"/>
          </a:p>
          <a:p>
            <a:pPr marL="457200" indent="-457200">
              <a:buFont typeface="Arial"/>
              <a:buChar char="•"/>
            </a:pPr>
            <a:r>
              <a:rPr lang="en-US" sz="2600">
                <a:solidFill>
                  <a:srgbClr val="0A1F61"/>
                </a:solidFill>
                <a:ea typeface="+mn-lt"/>
                <a:cs typeface="+mn-lt"/>
              </a:rPr>
              <a:t>An empty </a:t>
            </a:r>
            <a:r>
              <a:rPr lang="en-US" sz="2600" err="1">
                <a:solidFill>
                  <a:srgbClr val="0A1F61"/>
                </a:solidFill>
                <a:ea typeface="+mn-lt"/>
                <a:cs typeface="+mn-lt"/>
              </a:rPr>
              <a:t>Tkinter</a:t>
            </a:r>
            <a:r>
              <a:rPr lang="en-US" sz="2600">
                <a:solidFill>
                  <a:srgbClr val="0A1F61"/>
                </a:solidFill>
                <a:ea typeface="+mn-lt"/>
                <a:cs typeface="+mn-lt"/>
              </a:rPr>
              <a:t> top-level window can be created by using the following steps:</a:t>
            </a:r>
          </a:p>
          <a:p>
            <a:pPr marL="914400" lvl="1" indent="-457200">
              <a:buFont typeface="Arial"/>
              <a:buChar char="•"/>
            </a:pPr>
            <a:r>
              <a:rPr lang="en-US" sz="2600">
                <a:solidFill>
                  <a:srgbClr val="0A1F61"/>
                </a:solidFill>
                <a:ea typeface="+mn-lt"/>
                <a:cs typeface="+mn-lt"/>
              </a:rPr>
              <a:t>import the </a:t>
            </a:r>
            <a:r>
              <a:rPr lang="en-US" sz="2600" err="1">
                <a:solidFill>
                  <a:srgbClr val="0A1F61"/>
                </a:solidFill>
                <a:ea typeface="+mn-lt"/>
                <a:cs typeface="+mn-lt"/>
              </a:rPr>
              <a:t>Tkinter</a:t>
            </a:r>
            <a:r>
              <a:rPr lang="en-US" sz="2600">
                <a:solidFill>
                  <a:srgbClr val="0A1F61"/>
                </a:solidFill>
                <a:ea typeface="+mn-lt"/>
                <a:cs typeface="+mn-lt"/>
              </a:rPr>
              <a:t> module.</a:t>
            </a:r>
            <a:endParaRPr lang="en-US">
              <a:solidFill>
                <a:srgbClr val="0A1F61"/>
              </a:solidFill>
              <a:ea typeface="+mn-lt"/>
              <a:cs typeface="+mn-lt"/>
            </a:endParaRPr>
          </a:p>
          <a:p>
            <a:pPr marL="914400" lvl="1" indent="-457200">
              <a:buFont typeface="Arial"/>
              <a:buChar char="•"/>
            </a:pPr>
            <a:r>
              <a:rPr lang="en-US" sz="2600">
                <a:solidFill>
                  <a:srgbClr val="0A1F61"/>
                </a:solidFill>
                <a:ea typeface="+mn-lt"/>
                <a:cs typeface="+mn-lt"/>
              </a:rPr>
              <a:t>Create the main application window.</a:t>
            </a:r>
            <a:endParaRPr lang="en-US">
              <a:solidFill>
                <a:srgbClr val="0A1F61"/>
              </a:solidFill>
              <a:ea typeface="+mn-lt"/>
              <a:cs typeface="+mn-lt"/>
            </a:endParaRPr>
          </a:p>
          <a:p>
            <a:pPr marL="914400" lvl="1" indent="-457200">
              <a:buFont typeface="Arial"/>
              <a:buChar char="•"/>
            </a:pPr>
            <a:r>
              <a:rPr lang="en-US" sz="2600">
                <a:solidFill>
                  <a:srgbClr val="0A1F61"/>
                </a:solidFill>
                <a:ea typeface="+mn-lt"/>
                <a:cs typeface="+mn-lt"/>
              </a:rPr>
              <a:t>Add the widgets like labels, buttons, frames, etc. to the window.</a:t>
            </a:r>
            <a:endParaRPr lang="en-US">
              <a:solidFill>
                <a:srgbClr val="0A1F61"/>
              </a:solidFill>
              <a:ea typeface="+mn-lt"/>
              <a:cs typeface="+mn-lt"/>
            </a:endParaRPr>
          </a:p>
          <a:p>
            <a:pPr marL="914400" lvl="1" indent="-457200">
              <a:buFont typeface="Arial"/>
              <a:buChar char="•"/>
            </a:pPr>
            <a:r>
              <a:rPr lang="en-US" sz="2600">
                <a:solidFill>
                  <a:srgbClr val="0A1F61"/>
                </a:solidFill>
                <a:ea typeface="+mn-lt"/>
                <a:cs typeface="+mn-lt"/>
              </a:rPr>
              <a:t>Call the main event loop so that the actions can take place on the user's computer screen.</a:t>
            </a:r>
            <a:endParaRPr lang="en-US">
              <a:solidFill>
                <a:srgbClr val="0A1F61"/>
              </a:solidFill>
              <a:cs typeface="Calibri" panose="020F0502020204030204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4E62D97-3D3F-CFD6-C7FF-10BFD899E391}"/>
              </a:ext>
            </a:extLst>
          </p:cNvPr>
          <p:cNvSpPr txBox="1"/>
          <p:nvPr/>
        </p:nvSpPr>
        <p:spPr>
          <a:xfrm>
            <a:off x="143526" y="294234"/>
            <a:ext cx="1885453" cy="523220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>
                <a:solidFill>
                  <a:schemeClr val="bg1"/>
                </a:solidFill>
                <a:latin typeface="Tajawal Medium" panose="00000600000000000000" pitchFamily="2" charset="-78"/>
                <a:cs typeface="Tajawal Medium"/>
              </a:rPr>
              <a:t>Lecture 10</a:t>
            </a:r>
          </a:p>
        </p:txBody>
      </p:sp>
    </p:spTree>
    <p:extLst>
      <p:ext uri="{BB962C8B-B14F-4D97-AF65-F5344CB8AC3E}">
        <p14:creationId xmlns:p14="http://schemas.microsoft.com/office/powerpoint/2010/main" val="124372690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36149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434717" y="572245"/>
            <a:ext cx="2210733" cy="523220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2800" err="1">
                <a:solidFill>
                  <a:schemeClr val="bg1"/>
                </a:solidFill>
                <a:ea typeface="+mn-lt"/>
                <a:cs typeface="+mn-lt"/>
              </a:rPr>
              <a:t>Tkinter</a:t>
            </a:r>
            <a:r>
              <a:rPr lang="en-US" sz="2800">
                <a:solidFill>
                  <a:schemeClr val="bg1"/>
                </a:solidFill>
                <a:ea typeface="+mn-lt"/>
                <a:cs typeface="+mn-lt"/>
              </a:rPr>
              <a:t> Frame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088935" y="2211342"/>
            <a:ext cx="10083231" cy="289310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600">
                <a:solidFill>
                  <a:srgbClr val="0A1F61"/>
                </a:solidFill>
                <a:ea typeface="+mn-lt"/>
                <a:cs typeface="+mn-lt"/>
              </a:rPr>
              <a:t>Example:</a:t>
            </a:r>
          </a:p>
          <a:p>
            <a:r>
              <a:rPr lang="en-US" sz="2600">
                <a:solidFill>
                  <a:srgbClr val="0A1F61"/>
                </a:solidFill>
                <a:cs typeface="Calibri"/>
              </a:rPr>
              <a:t>   </a:t>
            </a:r>
            <a:r>
              <a:rPr lang="en-US" sz="2600">
                <a:solidFill>
                  <a:srgbClr val="24A9E1"/>
                </a:solidFill>
                <a:ea typeface="+mn-lt"/>
                <a:cs typeface="+mn-lt"/>
              </a:rPr>
              <a:t>from </a:t>
            </a:r>
            <a:r>
              <a:rPr lang="en-US" sz="2600" err="1">
                <a:solidFill>
                  <a:srgbClr val="24A9E1"/>
                </a:solidFill>
                <a:ea typeface="+mn-lt"/>
                <a:cs typeface="+mn-lt"/>
              </a:rPr>
              <a:t>tkinter</a:t>
            </a:r>
            <a:r>
              <a:rPr lang="en-US" sz="2600">
                <a:solidFill>
                  <a:srgbClr val="24A9E1"/>
                </a:solidFill>
                <a:ea typeface="+mn-lt"/>
                <a:cs typeface="+mn-lt"/>
              </a:rPr>
              <a:t> import *</a:t>
            </a:r>
          </a:p>
          <a:p>
            <a:r>
              <a:rPr lang="en-US" sz="2600">
                <a:solidFill>
                  <a:srgbClr val="24A9E1"/>
                </a:solidFill>
                <a:ea typeface="+mn-lt"/>
                <a:cs typeface="+mn-lt"/>
              </a:rPr>
              <a:t>   </a:t>
            </a:r>
          </a:p>
          <a:p>
            <a:r>
              <a:rPr lang="en-US" sz="2600">
                <a:solidFill>
                  <a:srgbClr val="24A9E1"/>
                </a:solidFill>
                <a:ea typeface="+mn-lt"/>
                <a:cs typeface="+mn-lt"/>
              </a:rPr>
              <a:t>   </a:t>
            </a:r>
            <a:r>
              <a:rPr lang="en-US" sz="2600" err="1">
                <a:solidFill>
                  <a:srgbClr val="24A9E1"/>
                </a:solidFill>
                <a:ea typeface="+mn-lt"/>
                <a:cs typeface="+mn-lt"/>
              </a:rPr>
              <a:t>mainFrame</a:t>
            </a:r>
            <a:r>
              <a:rPr lang="en-US" sz="2600">
                <a:solidFill>
                  <a:srgbClr val="24A9E1"/>
                </a:solidFill>
                <a:ea typeface="+mn-lt"/>
                <a:cs typeface="+mn-lt"/>
              </a:rPr>
              <a:t> = Tk()</a:t>
            </a:r>
            <a:endParaRPr lang="en-US"/>
          </a:p>
          <a:p>
            <a:r>
              <a:rPr lang="en-US" sz="2600">
                <a:ea typeface="+mn-lt"/>
                <a:cs typeface="+mn-lt"/>
              </a:rPr>
              <a:t>   </a:t>
            </a:r>
            <a:r>
              <a:rPr lang="en-US" sz="2600" err="1">
                <a:solidFill>
                  <a:srgbClr val="24A9E1"/>
                </a:solidFill>
                <a:ea typeface="+mn-lt"/>
                <a:cs typeface="+mn-lt"/>
              </a:rPr>
              <a:t>mainFrame.title</a:t>
            </a:r>
            <a:r>
              <a:rPr lang="en-US" sz="2600">
                <a:solidFill>
                  <a:srgbClr val="24A9E1"/>
                </a:solidFill>
                <a:ea typeface="+mn-lt"/>
                <a:cs typeface="+mn-lt"/>
              </a:rPr>
              <a:t>("The main frame title")</a:t>
            </a:r>
            <a:endParaRPr lang="en-US">
              <a:solidFill>
                <a:srgbClr val="24A9E1"/>
              </a:solidFill>
              <a:ea typeface="+mn-lt"/>
              <a:cs typeface="+mn-lt"/>
            </a:endParaRPr>
          </a:p>
          <a:p>
            <a:r>
              <a:rPr lang="en-US" sz="2600">
                <a:solidFill>
                  <a:srgbClr val="24A9E1"/>
                </a:solidFill>
                <a:ea typeface="+mn-lt"/>
                <a:cs typeface="+mn-lt"/>
              </a:rPr>
              <a:t>   </a:t>
            </a:r>
            <a:r>
              <a:rPr lang="en-US" sz="2600" err="1">
                <a:solidFill>
                  <a:srgbClr val="24A9E1"/>
                </a:solidFill>
                <a:ea typeface="+mn-lt"/>
                <a:cs typeface="+mn-lt"/>
              </a:rPr>
              <a:t>mainFrame.geometry</a:t>
            </a:r>
            <a:r>
              <a:rPr lang="en-US" sz="2600">
                <a:solidFill>
                  <a:srgbClr val="24A9E1"/>
                </a:solidFill>
                <a:ea typeface="+mn-lt"/>
                <a:cs typeface="+mn-lt"/>
              </a:rPr>
              <a:t>("300x300")</a:t>
            </a:r>
            <a:endParaRPr lang="en-US">
              <a:solidFill>
                <a:srgbClr val="24A9E1"/>
              </a:solidFill>
              <a:ea typeface="+mn-lt"/>
              <a:cs typeface="+mn-lt"/>
            </a:endParaRPr>
          </a:p>
          <a:p>
            <a:r>
              <a:rPr lang="en-US" sz="2600">
                <a:solidFill>
                  <a:srgbClr val="24A9E1"/>
                </a:solidFill>
                <a:cs typeface="Calibri"/>
              </a:rPr>
              <a:t>   </a:t>
            </a:r>
            <a:r>
              <a:rPr lang="en-US" sz="2600" err="1">
                <a:solidFill>
                  <a:srgbClr val="24A9E1"/>
                </a:solidFill>
                <a:cs typeface="Calibri"/>
              </a:rPr>
              <a:t>mainFrame.mainloop</a:t>
            </a:r>
            <a:r>
              <a:rPr lang="en-US" sz="2600">
                <a:solidFill>
                  <a:srgbClr val="24A9E1"/>
                </a:solidFill>
                <a:cs typeface="Calibri"/>
              </a:rPr>
              <a:t>()   </a:t>
            </a:r>
            <a:r>
              <a:rPr lang="en-US" sz="2600">
                <a:solidFill>
                  <a:srgbClr val="24A9E1"/>
                </a:solidFill>
                <a:ea typeface="+mn-lt"/>
                <a:cs typeface="+mn-lt"/>
              </a:rPr>
              <a:t>#listens for events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4E62D97-3D3F-CFD6-C7FF-10BFD899E391}"/>
              </a:ext>
            </a:extLst>
          </p:cNvPr>
          <p:cNvSpPr txBox="1"/>
          <p:nvPr/>
        </p:nvSpPr>
        <p:spPr>
          <a:xfrm>
            <a:off x="143526" y="294234"/>
            <a:ext cx="1885453" cy="523220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>
                <a:solidFill>
                  <a:schemeClr val="bg1"/>
                </a:solidFill>
                <a:latin typeface="Tajawal Medium" panose="00000600000000000000" pitchFamily="2" charset="-78"/>
                <a:cs typeface="Tajawal Medium"/>
              </a:rPr>
              <a:t>Lecture 10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ECFB08F-A84F-AE08-3C92-ABCDA12246FA}"/>
              </a:ext>
            </a:extLst>
          </p:cNvPr>
          <p:cNvSpPr txBox="1"/>
          <p:nvPr/>
        </p:nvSpPr>
        <p:spPr>
          <a:xfrm>
            <a:off x="9555192" y="698740"/>
            <a:ext cx="989163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000" b="1"/>
              <a:t>Cont'd</a:t>
            </a:r>
          </a:p>
        </p:txBody>
      </p:sp>
      <p:pic>
        <p:nvPicPr>
          <p:cNvPr id="8" name="Picture 11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4664004-39EB-0B23-ACBC-3AFB3582EE0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95069" y="2635820"/>
            <a:ext cx="1924050" cy="2276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774052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36149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434717" y="572245"/>
            <a:ext cx="1483098" cy="523220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/>
              </a:rPr>
              <a:t>Widgets</a:t>
            </a:r>
            <a:endParaRPr lang="en-US" sz="2800" dirty="0" err="1">
              <a:solidFill>
                <a:schemeClr val="bg1"/>
              </a:solidFill>
              <a:cs typeface="Tajawal Medium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4E62D97-3D3F-CFD6-C7FF-10BFD899E391}"/>
              </a:ext>
            </a:extLst>
          </p:cNvPr>
          <p:cNvSpPr txBox="1"/>
          <p:nvPr/>
        </p:nvSpPr>
        <p:spPr>
          <a:xfrm>
            <a:off x="143526" y="294234"/>
            <a:ext cx="1885453" cy="523220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>
                <a:solidFill>
                  <a:schemeClr val="bg1"/>
                </a:solidFill>
                <a:latin typeface="Tajawal Medium" panose="00000600000000000000" pitchFamily="2" charset="-78"/>
                <a:cs typeface="Tajawal Medium"/>
              </a:rPr>
              <a:t>Lecture 10</a:t>
            </a:r>
          </a:p>
        </p:txBody>
      </p:sp>
      <p:pic>
        <p:nvPicPr>
          <p:cNvPr id="8" name="Picture 9" descr="Diagram&#10;&#10;Description automatically generated">
            <a:extLst>
              <a:ext uri="{FF2B5EF4-FFF2-40B4-BE49-F238E27FC236}">
                <a16:creationId xmlns:a16="http://schemas.microsoft.com/office/drawing/2014/main" id="{3BAD0299-6B5D-4B79-A91F-324D48BC221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35308" y="1368830"/>
            <a:ext cx="5561161" cy="4580417"/>
          </a:xfrm>
          <a:prstGeom prst="rect">
            <a:avLst/>
          </a:prstGeom>
        </p:spPr>
      </p:pic>
      <p:pic>
        <p:nvPicPr>
          <p:cNvPr id="12" name="Picture 9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CA14210C-29BC-F1D2-654D-358D5D3B410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18192" y="1439892"/>
            <a:ext cx="3574749" cy="4510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362642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36149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434717" y="572245"/>
            <a:ext cx="3039678" cy="523220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ea typeface="+mn-lt"/>
                <a:cs typeface="+mn-lt"/>
              </a:rPr>
              <a:t>Geometry Manager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060180" y="1938172"/>
            <a:ext cx="10083231" cy="89255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457200" indent="-457200">
              <a:buFont typeface="Arial"/>
              <a:buChar char="•"/>
            </a:pPr>
            <a:r>
              <a:rPr lang="en-US" sz="2600">
                <a:solidFill>
                  <a:srgbClr val="0A1F61"/>
                </a:solidFill>
                <a:ea typeface="+mn-lt"/>
                <a:cs typeface="+mn-lt"/>
              </a:rPr>
              <a:t>The geometry measurements allow you to organize the widgets and throughout the parent frames or parent widget area.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4E62D97-3D3F-CFD6-C7FF-10BFD899E391}"/>
              </a:ext>
            </a:extLst>
          </p:cNvPr>
          <p:cNvSpPr txBox="1"/>
          <p:nvPr/>
        </p:nvSpPr>
        <p:spPr>
          <a:xfrm>
            <a:off x="143526" y="294234"/>
            <a:ext cx="1885453" cy="523220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>
                <a:solidFill>
                  <a:schemeClr val="bg1"/>
                </a:solidFill>
                <a:latin typeface="Tajawal Medium" panose="00000600000000000000" pitchFamily="2" charset="-78"/>
                <a:cs typeface="Tajawal Medium"/>
              </a:rPr>
              <a:t>Lecture 10</a:t>
            </a:r>
          </a:p>
        </p:txBody>
      </p:sp>
      <p:pic>
        <p:nvPicPr>
          <p:cNvPr id="8" name="Graphic 9">
            <a:extLst>
              <a:ext uri="{FF2B5EF4-FFF2-40B4-BE49-F238E27FC236}">
                <a16:creationId xmlns:a16="http://schemas.microsoft.com/office/drawing/2014/main" id="{788BE163-3BDF-5BC2-5ECC-21834B0EE39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157267" y="2643097"/>
            <a:ext cx="5877463" cy="3311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903049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36149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434717" y="572245"/>
            <a:ext cx="3039678" cy="523220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cs typeface="Tajawal Medium"/>
              </a:rPr>
              <a:t>Geometry Manager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088934" y="1938172"/>
            <a:ext cx="10227005" cy="369331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457200" indent="-457200">
              <a:buFont typeface="Arial"/>
              <a:buChar char="•"/>
            </a:pPr>
            <a:r>
              <a:rPr lang="en-US" sz="2600" dirty="0">
                <a:solidFill>
                  <a:srgbClr val="0A1F61"/>
                </a:solidFill>
                <a:ea typeface="+mn-lt"/>
                <a:cs typeface="+mn-lt"/>
              </a:rPr>
              <a:t>The geometry allows you to organize the widgets on the parent frames.</a:t>
            </a:r>
          </a:p>
          <a:p>
            <a:pPr marL="914400" lvl="1" indent="-457200">
              <a:buFont typeface="Arial"/>
              <a:buChar char="•"/>
            </a:pPr>
            <a:r>
              <a:rPr lang="en-US" sz="2600" b="1" dirty="0">
                <a:solidFill>
                  <a:srgbClr val="0A1F61"/>
                </a:solidFill>
                <a:ea typeface="+mn-lt"/>
                <a:cs typeface="+mn-lt"/>
              </a:rPr>
              <a:t>pack()</a:t>
            </a:r>
            <a:r>
              <a:rPr lang="en-US" sz="2600" dirty="0">
                <a:solidFill>
                  <a:srgbClr val="0A1F61"/>
                </a:solidFill>
                <a:ea typeface="+mn-lt"/>
                <a:cs typeface="+mn-lt"/>
              </a:rPr>
              <a:t>: It organizes the widgets in a block manner, and the complete available width is occupied by it.</a:t>
            </a:r>
          </a:p>
          <a:p>
            <a:pPr lvl="1"/>
            <a:r>
              <a:rPr lang="en-US" sz="2600" dirty="0">
                <a:ea typeface="+mn-lt"/>
                <a:cs typeface="+mn-lt"/>
              </a:rPr>
              <a:t>               </a:t>
            </a:r>
            <a:r>
              <a:rPr lang="en-US" sz="2600" dirty="0" err="1">
                <a:solidFill>
                  <a:srgbClr val="24A9E1"/>
                </a:solidFill>
                <a:ea typeface="+mn-lt"/>
                <a:cs typeface="+mn-lt"/>
              </a:rPr>
              <a:t>widget.pack</a:t>
            </a:r>
            <a:r>
              <a:rPr lang="en-US" sz="2600" dirty="0">
                <a:solidFill>
                  <a:srgbClr val="24A9E1"/>
                </a:solidFill>
                <a:ea typeface="+mn-lt"/>
                <a:cs typeface="+mn-lt"/>
              </a:rPr>
              <a:t>(options)  </a:t>
            </a:r>
            <a:endParaRPr lang="en-US">
              <a:ea typeface="+mn-lt"/>
              <a:cs typeface="+mn-lt"/>
            </a:endParaRPr>
          </a:p>
          <a:p>
            <a:pPr marL="914400" lvl="1" indent="-457200">
              <a:buFont typeface="Arial"/>
              <a:buChar char="•"/>
            </a:pPr>
            <a:r>
              <a:rPr lang="en-US" sz="2600" b="1" dirty="0">
                <a:solidFill>
                  <a:srgbClr val="0A1F61"/>
                </a:solidFill>
                <a:ea typeface="+mn-lt"/>
                <a:cs typeface="+mn-lt"/>
              </a:rPr>
              <a:t>grid():</a:t>
            </a:r>
            <a:r>
              <a:rPr lang="en-US" sz="2600" dirty="0">
                <a:solidFill>
                  <a:srgbClr val="0A1F61"/>
                </a:solidFill>
                <a:ea typeface="+mn-lt"/>
                <a:cs typeface="+mn-lt"/>
              </a:rPr>
              <a:t> It organizes the widgets in a table-like structure.</a:t>
            </a:r>
          </a:p>
          <a:p>
            <a:pPr lvl="1"/>
            <a:r>
              <a:rPr lang="en-US" sz="2600" dirty="0">
                <a:solidFill>
                  <a:srgbClr val="24A9E1"/>
                </a:solidFill>
                <a:ea typeface="+mn-lt"/>
                <a:cs typeface="+mn-lt"/>
              </a:rPr>
              <a:t>               </a:t>
            </a:r>
            <a:r>
              <a:rPr lang="en-US" sz="2600" dirty="0" err="1">
                <a:solidFill>
                  <a:srgbClr val="24A9E1"/>
                </a:solidFill>
                <a:ea typeface="+mn-lt"/>
                <a:cs typeface="+mn-lt"/>
              </a:rPr>
              <a:t>widget.grid</a:t>
            </a:r>
            <a:r>
              <a:rPr lang="en-US" sz="2600" dirty="0">
                <a:solidFill>
                  <a:srgbClr val="24A9E1"/>
                </a:solidFill>
                <a:ea typeface="+mn-lt"/>
                <a:cs typeface="+mn-lt"/>
              </a:rPr>
              <a:t>(options) </a:t>
            </a:r>
            <a:endParaRPr lang="en-US" dirty="0"/>
          </a:p>
          <a:p>
            <a:pPr marL="914400" lvl="1" indent="-457200">
              <a:buFont typeface="Arial"/>
              <a:buChar char="•"/>
            </a:pPr>
            <a:r>
              <a:rPr lang="en-US" sz="2600" b="1" dirty="0">
                <a:solidFill>
                  <a:srgbClr val="0A1F61"/>
                </a:solidFill>
                <a:ea typeface="+mn-lt"/>
                <a:cs typeface="+mn-lt"/>
              </a:rPr>
              <a:t>place()</a:t>
            </a:r>
            <a:r>
              <a:rPr lang="en-US" sz="2600" dirty="0">
                <a:solidFill>
                  <a:srgbClr val="0A1F61"/>
                </a:solidFill>
                <a:ea typeface="+mn-lt"/>
                <a:cs typeface="+mn-lt"/>
              </a:rPr>
              <a:t>: Its purpose is to place the widgets at a specific position as instructed by the user in the parent widget.</a:t>
            </a:r>
          </a:p>
          <a:p>
            <a:pPr lvl="1"/>
            <a:r>
              <a:rPr lang="en-US" sz="2600" dirty="0">
                <a:solidFill>
                  <a:srgbClr val="0A1F61"/>
                </a:solidFill>
                <a:cs typeface="Calibri"/>
              </a:rPr>
              <a:t>           </a:t>
            </a:r>
            <a:r>
              <a:rPr lang="en-US" sz="2600" dirty="0">
                <a:solidFill>
                  <a:srgbClr val="0A1F61"/>
                </a:solidFill>
                <a:ea typeface="+mn-lt"/>
                <a:cs typeface="+mn-lt"/>
              </a:rPr>
              <a:t>    </a:t>
            </a:r>
            <a:r>
              <a:rPr lang="en-US" sz="2600" dirty="0" err="1">
                <a:solidFill>
                  <a:srgbClr val="24A9E1"/>
                </a:solidFill>
                <a:ea typeface="+mn-lt"/>
                <a:cs typeface="+mn-lt"/>
              </a:rPr>
              <a:t>widget.place</a:t>
            </a:r>
            <a:r>
              <a:rPr lang="en-US" sz="2600" dirty="0">
                <a:solidFill>
                  <a:srgbClr val="24A9E1"/>
                </a:solidFill>
                <a:ea typeface="+mn-lt"/>
                <a:cs typeface="+mn-lt"/>
              </a:rPr>
              <a:t>(options) </a:t>
            </a:r>
            <a:endParaRPr lang="en-US" sz="2600" dirty="0">
              <a:solidFill>
                <a:srgbClr val="0A1F61"/>
              </a:solidFill>
              <a:cs typeface="Calibri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4E62D97-3D3F-CFD6-C7FF-10BFD899E391}"/>
              </a:ext>
            </a:extLst>
          </p:cNvPr>
          <p:cNvSpPr txBox="1"/>
          <p:nvPr/>
        </p:nvSpPr>
        <p:spPr>
          <a:xfrm>
            <a:off x="143526" y="294234"/>
            <a:ext cx="1885453" cy="523220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>
                <a:solidFill>
                  <a:schemeClr val="bg1"/>
                </a:solidFill>
                <a:latin typeface="Tajawal Medium" panose="00000600000000000000" pitchFamily="2" charset="-78"/>
                <a:cs typeface="Tajawal Medium"/>
              </a:rPr>
              <a:t>Lecture 10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5D34563-6E53-44D3-BB78-62CC4338E011}"/>
              </a:ext>
            </a:extLst>
          </p:cNvPr>
          <p:cNvSpPr txBox="1"/>
          <p:nvPr/>
        </p:nvSpPr>
        <p:spPr>
          <a:xfrm>
            <a:off x="9555192" y="698740"/>
            <a:ext cx="989163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000" b="1"/>
              <a:t>Cont'd</a:t>
            </a:r>
          </a:p>
        </p:txBody>
      </p:sp>
    </p:spTree>
    <p:extLst>
      <p:ext uri="{BB962C8B-B14F-4D97-AF65-F5344CB8AC3E}">
        <p14:creationId xmlns:p14="http://schemas.microsoft.com/office/powerpoint/2010/main" val="129745832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36149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434717" y="572245"/>
            <a:ext cx="3039678" cy="523220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cs typeface="Tajawal Medium"/>
              </a:rPr>
              <a:t>Geometry Manager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088934" y="1938172"/>
            <a:ext cx="10227005" cy="249299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457200" indent="-457200">
              <a:buFont typeface="Arial"/>
              <a:buChar char="•"/>
            </a:pPr>
            <a:r>
              <a:rPr lang="en-US" sz="2600">
                <a:solidFill>
                  <a:srgbClr val="0A1F61"/>
                </a:solidFill>
                <a:ea typeface="+mn-lt"/>
                <a:cs typeface="+mn-lt"/>
              </a:rPr>
              <a:t>The grid layout uses the matrix row-column concept.</a:t>
            </a:r>
          </a:p>
          <a:p>
            <a:r>
              <a:rPr lang="en-US" sz="2600">
                <a:solidFill>
                  <a:srgbClr val="0A1F61"/>
                </a:solidFill>
                <a:ea typeface="+mn-lt"/>
                <a:cs typeface="+mn-lt"/>
              </a:rPr>
              <a:t>                                    </a:t>
            </a:r>
          </a:p>
          <a:p>
            <a:endParaRPr lang="en-US" sz="2600">
              <a:solidFill>
                <a:srgbClr val="0A1F61"/>
              </a:solidFill>
              <a:ea typeface="+mn-lt"/>
              <a:cs typeface="+mn-lt"/>
            </a:endParaRPr>
          </a:p>
          <a:p>
            <a:endParaRPr lang="en-US" sz="2600">
              <a:solidFill>
                <a:srgbClr val="0A1F61"/>
              </a:solidFill>
              <a:ea typeface="+mn-lt"/>
              <a:cs typeface="+mn-lt"/>
            </a:endParaRPr>
          </a:p>
          <a:p>
            <a:pPr marL="457200" indent="-457200">
              <a:buFont typeface="Arial"/>
              <a:buChar char="•"/>
            </a:pPr>
            <a:r>
              <a:rPr lang="en-US" sz="2600">
                <a:solidFill>
                  <a:srgbClr val="0A1F61"/>
                </a:solidFill>
                <a:ea typeface="+mn-lt"/>
                <a:cs typeface="+mn-lt"/>
              </a:rPr>
              <a:t>Grid primarily takes two parameters row and column. Imagine 00 corresponds to the first widget.</a:t>
            </a:r>
            <a:endParaRPr lang="en-US" sz="2600">
              <a:solidFill>
                <a:srgbClr val="0A1F61"/>
              </a:solidFill>
              <a:cs typeface="Calibri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4E62D97-3D3F-CFD6-C7FF-10BFD899E391}"/>
              </a:ext>
            </a:extLst>
          </p:cNvPr>
          <p:cNvSpPr txBox="1"/>
          <p:nvPr/>
        </p:nvSpPr>
        <p:spPr>
          <a:xfrm>
            <a:off x="143526" y="294234"/>
            <a:ext cx="1885453" cy="523220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>
                <a:solidFill>
                  <a:schemeClr val="bg1"/>
                </a:solidFill>
                <a:latin typeface="Tajawal Medium" panose="00000600000000000000" pitchFamily="2" charset="-78"/>
                <a:cs typeface="Tajawal Medium"/>
              </a:rPr>
              <a:t>Lecture 10</a:t>
            </a:r>
          </a:p>
        </p:txBody>
      </p:sp>
      <p:graphicFrame>
        <p:nvGraphicFramePr>
          <p:cNvPr id="8" name="Table 9">
            <a:extLst>
              <a:ext uri="{FF2B5EF4-FFF2-40B4-BE49-F238E27FC236}">
                <a16:creationId xmlns:a16="http://schemas.microsoft.com/office/drawing/2014/main" id="{AC4353D4-33FC-6E79-9AD2-64BE5E90726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4628034"/>
              </p:ext>
            </p:extLst>
          </p:nvPr>
        </p:nvGraphicFramePr>
        <p:xfrm>
          <a:off x="4800888" y="2648942"/>
          <a:ext cx="1741916" cy="7416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70958">
                  <a:extLst>
                    <a:ext uri="{9D8B030D-6E8A-4147-A177-3AD203B41FA5}">
                      <a16:colId xmlns:a16="http://schemas.microsoft.com/office/drawing/2014/main" val="2710770034"/>
                    </a:ext>
                  </a:extLst>
                </a:gridCol>
                <a:gridCol w="870958">
                  <a:extLst>
                    <a:ext uri="{9D8B030D-6E8A-4147-A177-3AD203B41FA5}">
                      <a16:colId xmlns:a16="http://schemas.microsoft.com/office/drawing/2014/main" val="216157676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b="1"/>
                        <a:t>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/>
                        <a:t>01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1256798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b="1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/>
                        <a:t>11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26396643"/>
                  </a:ext>
                </a:extLst>
              </a:tr>
            </a:tbl>
          </a:graphicData>
        </a:graphic>
      </p:graphicFrame>
      <p:sp>
        <p:nvSpPr>
          <p:cNvPr id="12" name="TextBox 11">
            <a:extLst>
              <a:ext uri="{FF2B5EF4-FFF2-40B4-BE49-F238E27FC236}">
                <a16:creationId xmlns:a16="http://schemas.microsoft.com/office/drawing/2014/main" id="{60E1A03C-CE94-933C-7923-BF44B9628404}"/>
              </a:ext>
            </a:extLst>
          </p:cNvPr>
          <p:cNvSpPr txBox="1"/>
          <p:nvPr/>
        </p:nvSpPr>
        <p:spPr>
          <a:xfrm>
            <a:off x="9555192" y="698740"/>
            <a:ext cx="989163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000" b="1"/>
              <a:t>Cont'd</a:t>
            </a:r>
          </a:p>
        </p:txBody>
      </p:sp>
    </p:spTree>
    <p:extLst>
      <p:ext uri="{BB962C8B-B14F-4D97-AF65-F5344CB8AC3E}">
        <p14:creationId xmlns:p14="http://schemas.microsoft.com/office/powerpoint/2010/main" val="88743644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36149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434717" y="572245"/>
            <a:ext cx="3039678" cy="523220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ea typeface="+mn-lt"/>
                <a:cs typeface="+mn-lt"/>
              </a:rPr>
              <a:t>Geometry Manager</a:t>
            </a:r>
            <a:endParaRPr lang="en-US" sz="2800" dirty="0">
              <a:solidFill>
                <a:schemeClr val="bg1"/>
              </a:solidFill>
              <a:cs typeface="Calibri" panose="020F0502020204030204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088935" y="1938172"/>
            <a:ext cx="10083231" cy="329320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600" dirty="0">
                <a:solidFill>
                  <a:srgbClr val="0A1F61"/>
                </a:solidFill>
                <a:ea typeface="+mn-lt"/>
                <a:cs typeface="+mn-lt"/>
              </a:rPr>
              <a:t>Example:</a:t>
            </a:r>
          </a:p>
          <a:p>
            <a:endParaRPr lang="en-US" sz="2600">
              <a:solidFill>
                <a:srgbClr val="24A9E1"/>
              </a:solidFill>
              <a:cs typeface="Calibri" panose="020F0502020204030204"/>
            </a:endParaRPr>
          </a:p>
          <a:p>
            <a:r>
              <a:rPr lang="en-US" sz="2600" dirty="0">
                <a:solidFill>
                  <a:srgbClr val="24A9E1"/>
                </a:solidFill>
                <a:ea typeface="+mn-lt"/>
                <a:cs typeface="+mn-lt"/>
              </a:rPr>
              <a:t>   username = Label(root, text="User Name:").pack(side=TOP)</a:t>
            </a:r>
            <a:endParaRPr lang="en-US">
              <a:solidFill>
                <a:srgbClr val="24A9E1"/>
              </a:solidFill>
              <a:cs typeface="Calibri"/>
            </a:endParaRPr>
          </a:p>
          <a:p>
            <a:endParaRPr lang="en-US" sz="2600" dirty="0">
              <a:solidFill>
                <a:srgbClr val="24A9E1"/>
              </a:solidFill>
              <a:ea typeface="+mn-lt"/>
              <a:cs typeface="+mn-lt"/>
            </a:endParaRPr>
          </a:p>
          <a:p>
            <a:r>
              <a:rPr lang="en-US" sz="2600" dirty="0">
                <a:solidFill>
                  <a:srgbClr val="24A9E1"/>
                </a:solidFill>
                <a:ea typeface="+mn-lt"/>
                <a:cs typeface="+mn-lt"/>
              </a:rPr>
              <a:t>   username = Label(root, text="User Name:").grid(row=0)</a:t>
            </a:r>
          </a:p>
          <a:p>
            <a:endParaRPr lang="en-US" sz="2600" dirty="0">
              <a:solidFill>
                <a:srgbClr val="24A9E1"/>
              </a:solidFill>
              <a:ea typeface="+mn-lt"/>
              <a:cs typeface="+mn-lt"/>
            </a:endParaRPr>
          </a:p>
          <a:p>
            <a:r>
              <a:rPr lang="en-US" sz="2600" dirty="0">
                <a:solidFill>
                  <a:srgbClr val="24A9E1"/>
                </a:solidFill>
                <a:ea typeface="+mn-lt"/>
                <a:cs typeface="+mn-lt"/>
              </a:rPr>
              <a:t>   username = Label(root, text="User Name:").place(x = 30,y = 50)</a:t>
            </a:r>
            <a:endParaRPr lang="en-US">
              <a:solidFill>
                <a:srgbClr val="24A9E1"/>
              </a:solidFill>
              <a:ea typeface="+mn-lt"/>
              <a:cs typeface="+mn-lt"/>
            </a:endParaRPr>
          </a:p>
          <a:p>
            <a:endParaRPr lang="en-US" sz="2600" dirty="0">
              <a:cs typeface="Calibri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4E62D97-3D3F-CFD6-C7FF-10BFD899E391}"/>
              </a:ext>
            </a:extLst>
          </p:cNvPr>
          <p:cNvSpPr txBox="1"/>
          <p:nvPr/>
        </p:nvSpPr>
        <p:spPr>
          <a:xfrm>
            <a:off x="143526" y="294234"/>
            <a:ext cx="1885453" cy="523220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>
                <a:solidFill>
                  <a:schemeClr val="bg1"/>
                </a:solidFill>
                <a:latin typeface="Tajawal Medium" panose="00000600000000000000" pitchFamily="2" charset="-78"/>
                <a:cs typeface="Tajawal Medium"/>
              </a:rPr>
              <a:t>Lecture 10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ECFB08F-A84F-AE08-3C92-ABCDA12246FA}"/>
              </a:ext>
            </a:extLst>
          </p:cNvPr>
          <p:cNvSpPr txBox="1"/>
          <p:nvPr/>
        </p:nvSpPr>
        <p:spPr>
          <a:xfrm>
            <a:off x="9555192" y="698740"/>
            <a:ext cx="989163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000" b="1"/>
              <a:t>Cont'd</a:t>
            </a:r>
          </a:p>
        </p:txBody>
      </p:sp>
    </p:spTree>
    <p:extLst>
      <p:ext uri="{BB962C8B-B14F-4D97-AF65-F5344CB8AC3E}">
        <p14:creationId xmlns:p14="http://schemas.microsoft.com/office/powerpoint/2010/main" val="27936455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36149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434717" y="572245"/>
            <a:ext cx="2802370" cy="523220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/>
              </a:rPr>
              <a:t>Adding Widgets</a:t>
            </a:r>
            <a:endParaRPr lang="en-US" sz="2800" dirty="0" err="1">
              <a:solidFill>
                <a:schemeClr val="bg1"/>
              </a:solidFill>
              <a:cs typeface="Tajawal Medium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088935" y="2211342"/>
            <a:ext cx="10083231" cy="249299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457200" indent="-457200">
              <a:buFont typeface="Arial"/>
              <a:buChar char="•"/>
            </a:pPr>
            <a:r>
              <a:rPr lang="en-US" sz="2600" dirty="0">
                <a:solidFill>
                  <a:srgbClr val="0A1F61"/>
                </a:solidFill>
                <a:ea typeface="+mn-lt"/>
                <a:cs typeface="+mn-lt"/>
              </a:rPr>
              <a:t>Any widget can be added using this syntax:</a:t>
            </a:r>
          </a:p>
          <a:p>
            <a:r>
              <a:rPr lang="en-US" sz="2600" dirty="0">
                <a:solidFill>
                  <a:srgbClr val="0A1F61"/>
                </a:solidFill>
                <a:ea typeface="+mn-lt"/>
                <a:cs typeface="+mn-lt"/>
              </a:rPr>
              <a:t>      </a:t>
            </a:r>
          </a:p>
          <a:p>
            <a:r>
              <a:rPr lang="en-US" sz="2600" dirty="0">
                <a:solidFill>
                  <a:srgbClr val="24A9E1"/>
                </a:solidFill>
                <a:ea typeface="+mn-lt"/>
                <a:cs typeface="+mn-lt"/>
              </a:rPr>
              <a:t>      </a:t>
            </a:r>
            <a:r>
              <a:rPr lang="en-US" sz="2600" dirty="0" err="1">
                <a:solidFill>
                  <a:srgbClr val="24A9E1"/>
                </a:solidFill>
                <a:ea typeface="+mn-lt"/>
                <a:cs typeface="+mn-lt"/>
              </a:rPr>
              <a:t>widget_var_name</a:t>
            </a:r>
            <a:r>
              <a:rPr lang="en-US" sz="2600" dirty="0">
                <a:solidFill>
                  <a:srgbClr val="24A9E1"/>
                </a:solidFill>
                <a:ea typeface="+mn-lt"/>
                <a:cs typeface="+mn-lt"/>
              </a:rPr>
              <a:t> = </a:t>
            </a:r>
            <a:r>
              <a:rPr lang="en-US" sz="2600" dirty="0" err="1">
                <a:solidFill>
                  <a:srgbClr val="24A9E1"/>
                </a:solidFill>
                <a:ea typeface="+mn-lt"/>
                <a:cs typeface="+mn-lt"/>
              </a:rPr>
              <a:t>widgetName</a:t>
            </a:r>
            <a:r>
              <a:rPr lang="en-US" sz="2600" dirty="0">
                <a:solidFill>
                  <a:srgbClr val="24A9E1"/>
                </a:solidFill>
                <a:ea typeface="+mn-lt"/>
                <a:cs typeface="+mn-lt"/>
              </a:rPr>
              <a:t>(parent, option = placeholder)</a:t>
            </a:r>
            <a:endParaRPr lang="en-US"/>
          </a:p>
          <a:p>
            <a:pPr algn="just"/>
            <a:r>
              <a:rPr lang="en-US" sz="2600" dirty="0">
                <a:solidFill>
                  <a:srgbClr val="0A1F61"/>
                </a:solidFill>
                <a:ea typeface="+mn-lt"/>
                <a:cs typeface="+mn-lt"/>
              </a:rPr>
              <a:t>     </a:t>
            </a:r>
          </a:p>
          <a:p>
            <a:pPr algn="just"/>
            <a:r>
              <a:rPr lang="en-US" sz="2600" dirty="0">
                <a:solidFill>
                  <a:srgbClr val="0A1F61"/>
                </a:solidFill>
                <a:ea typeface="+mn-lt"/>
                <a:cs typeface="+mn-lt"/>
              </a:rPr>
              <a:t>     Where </a:t>
            </a:r>
            <a:r>
              <a:rPr lang="en-US" sz="2600" b="1" dirty="0">
                <a:solidFill>
                  <a:srgbClr val="0A1F61"/>
                </a:solidFill>
                <a:ea typeface="+mn-lt"/>
                <a:cs typeface="+mn-lt"/>
              </a:rPr>
              <a:t>parent </a:t>
            </a:r>
            <a:r>
              <a:rPr lang="en-US" sz="2600" dirty="0">
                <a:solidFill>
                  <a:srgbClr val="0A1F61"/>
                </a:solidFill>
                <a:ea typeface="+mn-lt"/>
                <a:cs typeface="+mn-lt"/>
              </a:rPr>
              <a:t>is the argument for the parent frame while </a:t>
            </a:r>
            <a:r>
              <a:rPr lang="en-US" sz="2600" b="1" dirty="0">
                <a:solidFill>
                  <a:srgbClr val="0A1F61"/>
                </a:solidFill>
                <a:ea typeface="+mn-lt"/>
                <a:cs typeface="+mn-lt"/>
              </a:rPr>
              <a:t>option</a:t>
            </a:r>
            <a:r>
              <a:rPr lang="en-US" sz="2600" dirty="0">
                <a:solidFill>
                  <a:srgbClr val="0A1F61"/>
                </a:solidFill>
                <a:ea typeface="+mn-lt"/>
                <a:cs typeface="+mn-lt"/>
              </a:rPr>
              <a:t> is a placeholder that can have various values differ from widget to the other</a:t>
            </a:r>
            <a:endParaRPr lang="en-US" sz="2600" dirty="0">
              <a:solidFill>
                <a:srgbClr val="0A1F61"/>
              </a:solidFill>
              <a:cs typeface="Calibri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4E62D97-3D3F-CFD6-C7FF-10BFD899E391}"/>
              </a:ext>
            </a:extLst>
          </p:cNvPr>
          <p:cNvSpPr txBox="1"/>
          <p:nvPr/>
        </p:nvSpPr>
        <p:spPr>
          <a:xfrm>
            <a:off x="143526" y="294234"/>
            <a:ext cx="1885453" cy="523220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>
                <a:solidFill>
                  <a:schemeClr val="bg1"/>
                </a:solidFill>
                <a:latin typeface="Tajawal Medium" panose="00000600000000000000" pitchFamily="2" charset="-78"/>
                <a:cs typeface="Tajawal Medium"/>
              </a:rPr>
              <a:t>Lecture 10</a:t>
            </a:r>
          </a:p>
        </p:txBody>
      </p:sp>
    </p:spTree>
    <p:extLst>
      <p:ext uri="{BB962C8B-B14F-4D97-AF65-F5344CB8AC3E}">
        <p14:creationId xmlns:p14="http://schemas.microsoft.com/office/powerpoint/2010/main" val="425239133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36149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434717" y="572245"/>
            <a:ext cx="2802370" cy="523220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/>
              </a:rPr>
              <a:t>Adding Widgets</a:t>
            </a:r>
            <a:endParaRPr lang="en-US" sz="2800" dirty="0" err="1">
              <a:solidFill>
                <a:schemeClr val="bg1"/>
              </a:solidFill>
              <a:cs typeface="Tajawal Medium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240671" y="2211342"/>
            <a:ext cx="11765381" cy="298543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457200" indent="-457200">
              <a:buFont typeface="Arial"/>
              <a:buChar char="•"/>
            </a:pPr>
            <a:r>
              <a:rPr lang="en-US" sz="2600" dirty="0">
                <a:solidFill>
                  <a:srgbClr val="0A1F61"/>
                </a:solidFill>
                <a:ea typeface="+mn-lt"/>
                <a:cs typeface="+mn-lt"/>
              </a:rPr>
              <a:t>Example:</a:t>
            </a:r>
          </a:p>
          <a:p>
            <a:r>
              <a:rPr lang="en-US" sz="2600" dirty="0">
                <a:solidFill>
                  <a:srgbClr val="0A1F61"/>
                </a:solidFill>
                <a:ea typeface="+mn-lt"/>
                <a:cs typeface="+mn-lt"/>
              </a:rPr>
              <a:t>      </a:t>
            </a:r>
            <a:r>
              <a:rPr lang="en-US" sz="2200" dirty="0" err="1">
                <a:solidFill>
                  <a:srgbClr val="24A9E1"/>
                </a:solidFill>
                <a:ea typeface="+mn-lt"/>
                <a:cs typeface="+mn-lt"/>
              </a:rPr>
              <a:t>btnOk</a:t>
            </a:r>
            <a:r>
              <a:rPr lang="en-US" sz="2200" dirty="0">
                <a:solidFill>
                  <a:srgbClr val="24A9E1"/>
                </a:solidFill>
                <a:ea typeface="+mn-lt"/>
                <a:cs typeface="+mn-lt"/>
              </a:rPr>
              <a:t> = Button(root, text="Ok", </a:t>
            </a:r>
            <a:r>
              <a:rPr lang="en-US" sz="2200" dirty="0" err="1">
                <a:solidFill>
                  <a:srgbClr val="24A9E1"/>
                </a:solidFill>
                <a:ea typeface="+mn-lt"/>
                <a:cs typeface="+mn-lt"/>
              </a:rPr>
              <a:t>fg</a:t>
            </a:r>
            <a:r>
              <a:rPr lang="en-US" sz="2200" dirty="0">
                <a:solidFill>
                  <a:srgbClr val="24A9E1"/>
                </a:solidFill>
                <a:ea typeface="+mn-lt"/>
                <a:cs typeface="+mn-lt"/>
              </a:rPr>
              <a:t>="red", bd=2, </a:t>
            </a:r>
            <a:r>
              <a:rPr lang="en-US" sz="2200" dirty="0" err="1">
                <a:solidFill>
                  <a:srgbClr val="24A9E1"/>
                </a:solidFill>
                <a:ea typeface="+mn-lt"/>
                <a:cs typeface="+mn-lt"/>
              </a:rPr>
              <a:t>bg</a:t>
            </a:r>
            <a:r>
              <a:rPr lang="en-US" sz="2200" dirty="0">
                <a:solidFill>
                  <a:srgbClr val="24A9E1"/>
                </a:solidFill>
                <a:ea typeface="+mn-lt"/>
                <a:cs typeface="+mn-lt"/>
              </a:rPr>
              <a:t>="light blue")</a:t>
            </a:r>
            <a:endParaRPr lang="en-US" sz="2200" dirty="0">
              <a:solidFill>
                <a:srgbClr val="24A9E1"/>
              </a:solidFill>
              <a:cs typeface="Calibri"/>
            </a:endParaRPr>
          </a:p>
          <a:p>
            <a:r>
              <a:rPr lang="en-US" sz="2200" dirty="0">
                <a:solidFill>
                  <a:srgbClr val="24A9E1"/>
                </a:solidFill>
                <a:ea typeface="+mn-lt"/>
                <a:cs typeface="+mn-lt"/>
              </a:rPr>
              <a:t>      </a:t>
            </a:r>
            <a:r>
              <a:rPr lang="en-US" sz="2200" dirty="0" err="1">
                <a:solidFill>
                  <a:srgbClr val="24A9E1"/>
                </a:solidFill>
                <a:ea typeface="+mn-lt"/>
                <a:cs typeface="+mn-lt"/>
              </a:rPr>
              <a:t>usName</a:t>
            </a:r>
            <a:r>
              <a:rPr lang="en-US" sz="2200" dirty="0">
                <a:solidFill>
                  <a:srgbClr val="24A9E1"/>
                </a:solidFill>
                <a:ea typeface="+mn-lt"/>
                <a:cs typeface="+mn-lt"/>
              </a:rPr>
              <a:t> = Entry(root, width=20).pack()</a:t>
            </a:r>
          </a:p>
          <a:p>
            <a:r>
              <a:rPr lang="en-US" sz="2200" dirty="0">
                <a:solidFill>
                  <a:srgbClr val="24A9E1"/>
                </a:solidFill>
                <a:ea typeface="+mn-lt"/>
                <a:cs typeface="+mn-lt"/>
              </a:rPr>
              <a:t>      </a:t>
            </a:r>
          </a:p>
          <a:p>
            <a:r>
              <a:rPr lang="en-US" sz="2200" dirty="0">
                <a:solidFill>
                  <a:srgbClr val="24A9E1"/>
                </a:solidFill>
                <a:ea typeface="+mn-lt"/>
                <a:cs typeface="+mn-lt"/>
              </a:rPr>
              <a:t>      var1 = </a:t>
            </a:r>
            <a:r>
              <a:rPr lang="en-US" sz="2200" dirty="0" err="1">
                <a:solidFill>
                  <a:srgbClr val="24A9E1"/>
                </a:solidFill>
                <a:ea typeface="+mn-lt"/>
                <a:cs typeface="+mn-lt"/>
              </a:rPr>
              <a:t>IntVar</a:t>
            </a:r>
            <a:r>
              <a:rPr lang="en-US" sz="2200" dirty="0">
                <a:solidFill>
                  <a:srgbClr val="24A9E1"/>
                </a:solidFill>
                <a:ea typeface="+mn-lt"/>
                <a:cs typeface="+mn-lt"/>
              </a:rPr>
              <a:t>()</a:t>
            </a:r>
          </a:p>
          <a:p>
            <a:r>
              <a:rPr lang="en-US" sz="2200" dirty="0">
                <a:solidFill>
                  <a:srgbClr val="24A9E1"/>
                </a:solidFill>
                <a:ea typeface="+mn-lt"/>
                <a:cs typeface="+mn-lt"/>
              </a:rPr>
              <a:t>      var2 = </a:t>
            </a:r>
            <a:r>
              <a:rPr lang="en-US" sz="2200" dirty="0" err="1">
                <a:solidFill>
                  <a:srgbClr val="24A9E1"/>
                </a:solidFill>
                <a:ea typeface="+mn-lt"/>
                <a:cs typeface="+mn-lt"/>
              </a:rPr>
              <a:t>IntVar</a:t>
            </a:r>
            <a:r>
              <a:rPr lang="en-US" sz="2200" dirty="0">
                <a:solidFill>
                  <a:srgbClr val="24A9E1"/>
                </a:solidFill>
                <a:ea typeface="+mn-lt"/>
                <a:cs typeface="+mn-lt"/>
              </a:rPr>
              <a:t>()</a:t>
            </a:r>
            <a:endParaRPr lang="en-US" sz="2200">
              <a:solidFill>
                <a:srgbClr val="24A9E1"/>
              </a:solidFill>
              <a:cs typeface="Calibri"/>
            </a:endParaRPr>
          </a:p>
          <a:p>
            <a:r>
              <a:rPr lang="en-US" sz="2600" dirty="0">
                <a:solidFill>
                  <a:srgbClr val="24A9E1"/>
                </a:solidFill>
                <a:ea typeface="+mn-lt"/>
                <a:cs typeface="+mn-lt"/>
              </a:rPr>
              <a:t>      </a:t>
            </a:r>
            <a:r>
              <a:rPr lang="en-US" sz="2200" dirty="0">
                <a:solidFill>
                  <a:srgbClr val="24A9E1"/>
                </a:solidFill>
                <a:ea typeface="+mn-lt"/>
                <a:cs typeface="+mn-lt"/>
              </a:rPr>
              <a:t>ChkBttn1 = </a:t>
            </a:r>
            <a:r>
              <a:rPr lang="en-US" sz="2200" err="1">
                <a:solidFill>
                  <a:srgbClr val="24A9E1"/>
                </a:solidFill>
                <a:ea typeface="+mn-lt"/>
                <a:cs typeface="+mn-lt"/>
              </a:rPr>
              <a:t>Checkbutton</a:t>
            </a:r>
            <a:r>
              <a:rPr lang="en-US" sz="2200" dirty="0">
                <a:solidFill>
                  <a:srgbClr val="24A9E1"/>
                </a:solidFill>
                <a:ea typeface="+mn-lt"/>
                <a:cs typeface="+mn-lt"/>
              </a:rPr>
              <a:t>(root, text="Option 1", variable=var1, </a:t>
            </a:r>
            <a:r>
              <a:rPr lang="en-US" sz="2200" err="1">
                <a:solidFill>
                  <a:srgbClr val="24A9E1"/>
                </a:solidFill>
                <a:ea typeface="+mn-lt"/>
                <a:cs typeface="+mn-lt"/>
              </a:rPr>
              <a:t>onvalue</a:t>
            </a:r>
            <a:r>
              <a:rPr lang="en-US" sz="2200" dirty="0">
                <a:solidFill>
                  <a:srgbClr val="24A9E1"/>
                </a:solidFill>
                <a:ea typeface="+mn-lt"/>
                <a:cs typeface="+mn-lt"/>
              </a:rPr>
              <a:t>=1, </a:t>
            </a:r>
            <a:r>
              <a:rPr lang="en-US" sz="2200" err="1">
                <a:solidFill>
                  <a:srgbClr val="24A9E1"/>
                </a:solidFill>
                <a:ea typeface="+mn-lt"/>
                <a:cs typeface="+mn-lt"/>
              </a:rPr>
              <a:t>offvalue</a:t>
            </a:r>
            <a:r>
              <a:rPr lang="en-US" sz="2200" dirty="0">
                <a:solidFill>
                  <a:srgbClr val="24A9E1"/>
                </a:solidFill>
                <a:ea typeface="+mn-lt"/>
                <a:cs typeface="+mn-lt"/>
              </a:rPr>
              <a:t>=0).pack()</a:t>
            </a:r>
            <a:endParaRPr lang="en-US" sz="2200">
              <a:solidFill>
                <a:srgbClr val="24A9E1"/>
              </a:solidFill>
              <a:cs typeface="Calibri"/>
            </a:endParaRPr>
          </a:p>
          <a:p>
            <a:r>
              <a:rPr lang="en-US" sz="2200" dirty="0">
                <a:solidFill>
                  <a:srgbClr val="24A9E1"/>
                </a:solidFill>
                <a:ea typeface="+mn-lt"/>
                <a:cs typeface="+mn-lt"/>
              </a:rPr>
              <a:t>       ChkBttn2 = </a:t>
            </a:r>
            <a:r>
              <a:rPr lang="en-US" sz="2200" err="1">
                <a:solidFill>
                  <a:srgbClr val="24A9E1"/>
                </a:solidFill>
                <a:ea typeface="+mn-lt"/>
                <a:cs typeface="+mn-lt"/>
              </a:rPr>
              <a:t>Checkbutton</a:t>
            </a:r>
            <a:r>
              <a:rPr lang="en-US" sz="2200" dirty="0">
                <a:solidFill>
                  <a:srgbClr val="24A9E1"/>
                </a:solidFill>
                <a:ea typeface="+mn-lt"/>
                <a:cs typeface="+mn-lt"/>
              </a:rPr>
              <a:t>(root, text="Option 2", variable=var2, </a:t>
            </a:r>
            <a:r>
              <a:rPr lang="en-US" sz="2200" err="1">
                <a:solidFill>
                  <a:srgbClr val="24A9E1"/>
                </a:solidFill>
                <a:ea typeface="+mn-lt"/>
                <a:cs typeface="+mn-lt"/>
              </a:rPr>
              <a:t>onvalue</a:t>
            </a:r>
            <a:r>
              <a:rPr lang="en-US" sz="2200" dirty="0">
                <a:solidFill>
                  <a:srgbClr val="24A9E1"/>
                </a:solidFill>
                <a:ea typeface="+mn-lt"/>
                <a:cs typeface="+mn-lt"/>
              </a:rPr>
              <a:t>=1, </a:t>
            </a:r>
            <a:r>
              <a:rPr lang="en-US" sz="2200" err="1">
                <a:solidFill>
                  <a:srgbClr val="24A9E1"/>
                </a:solidFill>
                <a:ea typeface="+mn-lt"/>
                <a:cs typeface="+mn-lt"/>
              </a:rPr>
              <a:t>offvalue</a:t>
            </a:r>
            <a:r>
              <a:rPr lang="en-US" sz="2200" dirty="0">
                <a:solidFill>
                  <a:srgbClr val="24A9E1"/>
                </a:solidFill>
                <a:ea typeface="+mn-lt"/>
                <a:cs typeface="+mn-lt"/>
              </a:rPr>
              <a:t>=0).pack()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4E62D97-3D3F-CFD6-C7FF-10BFD899E391}"/>
              </a:ext>
            </a:extLst>
          </p:cNvPr>
          <p:cNvSpPr txBox="1"/>
          <p:nvPr/>
        </p:nvSpPr>
        <p:spPr>
          <a:xfrm>
            <a:off x="143526" y="294234"/>
            <a:ext cx="1885453" cy="523220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>
                <a:solidFill>
                  <a:schemeClr val="bg1"/>
                </a:solidFill>
                <a:latin typeface="Tajawal Medium" panose="00000600000000000000" pitchFamily="2" charset="-78"/>
                <a:cs typeface="Tajawal Medium"/>
              </a:rPr>
              <a:t>Lecture 10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BD51B0B-8B58-E367-A80C-3E9F804BD38C}"/>
              </a:ext>
            </a:extLst>
          </p:cNvPr>
          <p:cNvSpPr txBox="1"/>
          <p:nvPr/>
        </p:nvSpPr>
        <p:spPr>
          <a:xfrm>
            <a:off x="9555192" y="698740"/>
            <a:ext cx="989163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000" b="1"/>
              <a:t>Cont'd</a:t>
            </a:r>
          </a:p>
        </p:txBody>
      </p:sp>
    </p:spTree>
    <p:extLst>
      <p:ext uri="{BB962C8B-B14F-4D97-AF65-F5344CB8AC3E}">
        <p14:creationId xmlns:p14="http://schemas.microsoft.com/office/powerpoint/2010/main" val="398965008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36149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434717" y="572245"/>
            <a:ext cx="2802370" cy="523220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/>
              </a:rPr>
              <a:t>Adding Widgets</a:t>
            </a:r>
            <a:endParaRPr lang="en-US" sz="2800" dirty="0" err="1">
              <a:solidFill>
                <a:schemeClr val="bg1"/>
              </a:solidFill>
              <a:cs typeface="Tajawal Medium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240671" y="2125078"/>
            <a:ext cx="11765381" cy="35394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457200" indent="-457200">
              <a:buFont typeface="Arial"/>
              <a:buChar char="•"/>
            </a:pPr>
            <a:r>
              <a:rPr lang="en-US" sz="2600" dirty="0">
                <a:solidFill>
                  <a:srgbClr val="0A1F61"/>
                </a:solidFill>
                <a:ea typeface="+mn-lt"/>
                <a:cs typeface="+mn-lt"/>
              </a:rPr>
              <a:t>Example:</a:t>
            </a:r>
          </a:p>
          <a:p>
            <a:r>
              <a:rPr lang="en-US" sz="2200" dirty="0">
                <a:solidFill>
                  <a:srgbClr val="000000"/>
                </a:solidFill>
                <a:ea typeface="+mn-lt"/>
                <a:cs typeface="+mn-lt"/>
              </a:rPr>
              <a:t> </a:t>
            </a:r>
            <a:r>
              <a:rPr lang="en-US" sz="2200" dirty="0">
                <a:ea typeface="+mn-lt"/>
                <a:cs typeface="+mn-lt"/>
              </a:rPr>
              <a:t>       </a:t>
            </a:r>
            <a:r>
              <a:rPr lang="en-US" sz="2200" dirty="0">
                <a:solidFill>
                  <a:srgbClr val="24A9E1"/>
                </a:solidFill>
                <a:ea typeface="+mn-lt"/>
                <a:cs typeface="+mn-lt"/>
              </a:rPr>
              <a:t>var1 = </a:t>
            </a:r>
            <a:r>
              <a:rPr lang="en-US" sz="2200" dirty="0" err="1">
                <a:solidFill>
                  <a:srgbClr val="24A9E1"/>
                </a:solidFill>
                <a:ea typeface="+mn-lt"/>
                <a:cs typeface="+mn-lt"/>
              </a:rPr>
              <a:t>StringVar</a:t>
            </a:r>
            <a:r>
              <a:rPr lang="en-US" sz="2200" dirty="0">
                <a:solidFill>
                  <a:srgbClr val="24A9E1"/>
                </a:solidFill>
                <a:ea typeface="+mn-lt"/>
                <a:cs typeface="+mn-lt"/>
              </a:rPr>
              <a:t>()</a:t>
            </a:r>
            <a:endParaRPr lang="en-US" sz="2200">
              <a:solidFill>
                <a:srgbClr val="24A9E1"/>
              </a:solidFill>
              <a:cs typeface="Calibri"/>
            </a:endParaRPr>
          </a:p>
          <a:p>
            <a:r>
              <a:rPr lang="en-US" sz="2200" dirty="0">
                <a:solidFill>
                  <a:srgbClr val="24A9E1"/>
                </a:solidFill>
                <a:ea typeface="+mn-lt"/>
                <a:cs typeface="+mn-lt"/>
              </a:rPr>
              <a:t>        </a:t>
            </a:r>
            <a:r>
              <a:rPr lang="en-US" sz="2200" dirty="0" err="1">
                <a:solidFill>
                  <a:srgbClr val="24A9E1"/>
                </a:solidFill>
                <a:ea typeface="+mn-lt"/>
                <a:cs typeface="+mn-lt"/>
              </a:rPr>
              <a:t>RBttn</a:t>
            </a:r>
            <a:r>
              <a:rPr lang="en-US" sz="2200" dirty="0">
                <a:solidFill>
                  <a:srgbClr val="24A9E1"/>
                </a:solidFill>
                <a:ea typeface="+mn-lt"/>
                <a:cs typeface="+mn-lt"/>
              </a:rPr>
              <a:t> = </a:t>
            </a:r>
            <a:r>
              <a:rPr lang="en-US" sz="2200" dirty="0" err="1">
                <a:solidFill>
                  <a:srgbClr val="24A9E1"/>
                </a:solidFill>
                <a:ea typeface="+mn-lt"/>
                <a:cs typeface="+mn-lt"/>
              </a:rPr>
              <a:t>Radiobutton</a:t>
            </a:r>
            <a:r>
              <a:rPr lang="en-US" sz="2200" dirty="0">
                <a:solidFill>
                  <a:srgbClr val="24A9E1"/>
                </a:solidFill>
                <a:ea typeface="+mn-lt"/>
                <a:cs typeface="+mn-lt"/>
              </a:rPr>
              <a:t>(root, text = "Option1", variable = var1, value = 1).pack()</a:t>
            </a:r>
            <a:endParaRPr lang="en-US" dirty="0">
              <a:solidFill>
                <a:srgbClr val="24A9E1"/>
              </a:solidFill>
              <a:cs typeface="Calibri"/>
            </a:endParaRPr>
          </a:p>
          <a:p>
            <a:r>
              <a:rPr lang="en-US" sz="2200" dirty="0">
                <a:solidFill>
                  <a:srgbClr val="24A9E1"/>
                </a:solidFill>
                <a:ea typeface="+mn-lt"/>
                <a:cs typeface="+mn-lt"/>
              </a:rPr>
              <a:t>        RBttn2 = </a:t>
            </a:r>
            <a:r>
              <a:rPr lang="en-US" sz="2200" dirty="0" err="1">
                <a:solidFill>
                  <a:srgbClr val="24A9E1"/>
                </a:solidFill>
                <a:ea typeface="+mn-lt"/>
                <a:cs typeface="+mn-lt"/>
              </a:rPr>
              <a:t>Radiobutton</a:t>
            </a:r>
            <a:r>
              <a:rPr lang="en-US" sz="2200" dirty="0">
                <a:solidFill>
                  <a:srgbClr val="24A9E1"/>
                </a:solidFill>
                <a:ea typeface="+mn-lt"/>
                <a:cs typeface="+mn-lt"/>
              </a:rPr>
              <a:t>(root, text = "Option2", variable = var1, value = 2).pack()</a:t>
            </a:r>
          </a:p>
          <a:p>
            <a:r>
              <a:rPr lang="en-US" sz="2200" dirty="0">
                <a:solidFill>
                  <a:srgbClr val="24A9E1"/>
                </a:solidFill>
                <a:ea typeface="+mn-lt"/>
                <a:cs typeface="+mn-lt"/>
              </a:rPr>
              <a:t>       </a:t>
            </a:r>
            <a:endParaRPr lang="en-US">
              <a:solidFill>
                <a:srgbClr val="24A9E1"/>
              </a:solidFill>
              <a:ea typeface="+mn-lt"/>
              <a:cs typeface="+mn-lt"/>
            </a:endParaRPr>
          </a:p>
          <a:p>
            <a:r>
              <a:rPr lang="en-US" sz="2200" dirty="0">
                <a:solidFill>
                  <a:srgbClr val="24A9E1"/>
                </a:solidFill>
                <a:ea typeface="+mn-lt"/>
                <a:cs typeface="+mn-lt"/>
              </a:rPr>
              <a:t>        label = Label(root, text = "Label text" ).pack()</a:t>
            </a:r>
            <a:endParaRPr lang="en-US" sz="2200" dirty="0">
              <a:solidFill>
                <a:srgbClr val="24A9E1"/>
              </a:solidFill>
              <a:cs typeface="Calibri"/>
            </a:endParaRPr>
          </a:p>
          <a:p>
            <a:endParaRPr lang="en-US" sz="2200" dirty="0">
              <a:solidFill>
                <a:srgbClr val="24A9E1"/>
              </a:solidFill>
              <a:ea typeface="+mn-lt"/>
              <a:cs typeface="+mn-lt"/>
            </a:endParaRPr>
          </a:p>
          <a:p>
            <a:r>
              <a:rPr lang="en-US" sz="2200" dirty="0">
                <a:solidFill>
                  <a:srgbClr val="24A9E1"/>
                </a:solidFill>
                <a:ea typeface="+mn-lt"/>
                <a:cs typeface="+mn-lt"/>
              </a:rPr>
              <a:t>       </a:t>
            </a:r>
            <a:r>
              <a:rPr lang="en-US" sz="2200" dirty="0">
                <a:solidFill>
                  <a:srgbClr val="002060"/>
                </a:solidFill>
                <a:ea typeface="+mn-lt"/>
                <a:cs typeface="+mn-lt"/>
              </a:rPr>
              <a:t>from </a:t>
            </a:r>
            <a:r>
              <a:rPr lang="en-US" sz="2200" dirty="0" err="1">
                <a:solidFill>
                  <a:srgbClr val="002060"/>
                </a:solidFill>
                <a:ea typeface="+mn-lt"/>
                <a:cs typeface="+mn-lt"/>
              </a:rPr>
              <a:t>tkinter</a:t>
            </a:r>
            <a:r>
              <a:rPr lang="en-US" sz="2200" dirty="0">
                <a:solidFill>
                  <a:srgbClr val="002060"/>
                </a:solidFill>
                <a:ea typeface="+mn-lt"/>
                <a:cs typeface="+mn-lt"/>
              </a:rPr>
              <a:t> import </a:t>
            </a:r>
            <a:r>
              <a:rPr lang="en-US" sz="2200" dirty="0" err="1">
                <a:solidFill>
                  <a:srgbClr val="002060"/>
                </a:solidFill>
                <a:ea typeface="+mn-lt"/>
                <a:cs typeface="+mn-lt"/>
              </a:rPr>
              <a:t>ttk</a:t>
            </a:r>
            <a:endParaRPr lang="en-US" dirty="0">
              <a:solidFill>
                <a:srgbClr val="002060"/>
              </a:solidFill>
              <a:cs typeface="Calibri"/>
            </a:endParaRPr>
          </a:p>
          <a:p>
            <a:r>
              <a:rPr lang="en-US" sz="2200" dirty="0">
                <a:solidFill>
                  <a:srgbClr val="24A9E1"/>
                </a:solidFill>
                <a:ea typeface="+mn-lt"/>
                <a:cs typeface="+mn-lt"/>
              </a:rPr>
              <a:t>       </a:t>
            </a:r>
            <a:r>
              <a:rPr lang="en-US" sz="2200" err="1">
                <a:solidFill>
                  <a:srgbClr val="24A9E1"/>
                </a:solidFill>
                <a:ea typeface="+mn-lt"/>
                <a:cs typeface="+mn-lt"/>
              </a:rPr>
              <a:t>vlist</a:t>
            </a:r>
            <a:r>
              <a:rPr lang="en-US" sz="2200" dirty="0">
                <a:solidFill>
                  <a:srgbClr val="24A9E1"/>
                </a:solidFill>
                <a:ea typeface="+mn-lt"/>
                <a:cs typeface="+mn-lt"/>
              </a:rPr>
              <a:t> = ["Option1", "Option2", "Option3", "Option4", "Option5"]</a:t>
            </a:r>
            <a:endParaRPr lang="en-US">
              <a:solidFill>
                <a:srgbClr val="24A9E1"/>
              </a:solidFill>
              <a:cs typeface="Calibri"/>
            </a:endParaRPr>
          </a:p>
          <a:p>
            <a:r>
              <a:rPr lang="en-US" sz="2200" dirty="0">
                <a:solidFill>
                  <a:srgbClr val="24A9E1"/>
                </a:solidFill>
                <a:ea typeface="+mn-lt"/>
                <a:cs typeface="+mn-lt"/>
              </a:rPr>
              <a:t>       Combo = </a:t>
            </a:r>
            <a:r>
              <a:rPr lang="en-US" sz="2200" err="1">
                <a:solidFill>
                  <a:srgbClr val="24A9E1"/>
                </a:solidFill>
                <a:ea typeface="+mn-lt"/>
                <a:cs typeface="+mn-lt"/>
              </a:rPr>
              <a:t>ttk.Combobox</a:t>
            </a:r>
            <a:r>
              <a:rPr lang="en-US" sz="2200" dirty="0">
                <a:solidFill>
                  <a:srgbClr val="24A9E1"/>
                </a:solidFill>
                <a:ea typeface="+mn-lt"/>
                <a:cs typeface="+mn-lt"/>
              </a:rPr>
              <a:t>(root, values = </a:t>
            </a:r>
            <a:r>
              <a:rPr lang="en-US" sz="2200" err="1">
                <a:solidFill>
                  <a:srgbClr val="24A9E1"/>
                </a:solidFill>
                <a:ea typeface="+mn-lt"/>
                <a:cs typeface="+mn-lt"/>
              </a:rPr>
              <a:t>vlist</a:t>
            </a:r>
            <a:r>
              <a:rPr lang="en-US" sz="2200" dirty="0">
                <a:solidFill>
                  <a:srgbClr val="24A9E1"/>
                </a:solidFill>
                <a:ea typeface="+mn-lt"/>
                <a:cs typeface="+mn-lt"/>
              </a:rPr>
              <a:t>).pack()</a:t>
            </a:r>
            <a:endParaRPr lang="en-US" dirty="0">
              <a:solidFill>
                <a:srgbClr val="24A9E1"/>
              </a:solidFill>
              <a:cs typeface="Calibri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4E62D97-3D3F-CFD6-C7FF-10BFD899E391}"/>
              </a:ext>
            </a:extLst>
          </p:cNvPr>
          <p:cNvSpPr txBox="1"/>
          <p:nvPr/>
        </p:nvSpPr>
        <p:spPr>
          <a:xfrm>
            <a:off x="143526" y="294234"/>
            <a:ext cx="1885453" cy="523220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>
                <a:solidFill>
                  <a:schemeClr val="bg1"/>
                </a:solidFill>
                <a:latin typeface="Tajawal Medium" panose="00000600000000000000" pitchFamily="2" charset="-78"/>
                <a:cs typeface="Tajawal Medium"/>
              </a:rPr>
              <a:t>Lecture 10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BD51B0B-8B58-E367-A80C-3E9F804BD38C}"/>
              </a:ext>
            </a:extLst>
          </p:cNvPr>
          <p:cNvSpPr txBox="1"/>
          <p:nvPr/>
        </p:nvSpPr>
        <p:spPr>
          <a:xfrm>
            <a:off x="9555192" y="698740"/>
            <a:ext cx="989163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000" b="1"/>
              <a:t>Cont'd</a:t>
            </a:r>
          </a:p>
        </p:txBody>
      </p:sp>
    </p:spTree>
    <p:extLst>
      <p:ext uri="{BB962C8B-B14F-4D97-AF65-F5344CB8AC3E}">
        <p14:creationId xmlns:p14="http://schemas.microsoft.com/office/powerpoint/2010/main" val="206517103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71964" y="-117903"/>
            <a:ext cx="12335929" cy="7093806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>
          <a:xfrm rot="10800000">
            <a:off x="-156351" y="-135287"/>
            <a:ext cx="12504703" cy="7128574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  <a:alpha val="27000"/>
                </a:schemeClr>
              </a:gs>
              <a:gs pos="100000">
                <a:srgbClr val="FF9518">
                  <a:alpha val="39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29804" y="4653203"/>
            <a:ext cx="6714451" cy="1972334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39261" y="-101602"/>
            <a:ext cx="4169394" cy="7137043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5654562" y="5291928"/>
            <a:ext cx="2665602" cy="707886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4000">
                <a:solidFill>
                  <a:srgbClr val="FF9518"/>
                </a:solidFill>
                <a:cs typeface="Calibri"/>
              </a:rPr>
              <a:t>THANK YOU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4934428"/>
            <a:ext cx="1699476" cy="152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986052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34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5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LENOVO</dc:creator>
  <cp:revision>163</cp:revision>
  <dcterms:created xsi:type="dcterms:W3CDTF">2021-08-03T13:03:26Z</dcterms:created>
  <dcterms:modified xsi:type="dcterms:W3CDTF">2022-08-04T14:56:11Z</dcterms:modified>
</cp:coreProperties>
</file>