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88" r:id="rId10"/>
    <p:sldId id="532" r:id="rId11"/>
    <p:sldId id="590" r:id="rId12"/>
    <p:sldId id="589" r:id="rId13"/>
    <p:sldId id="537" r:id="rId14"/>
    <p:sldId id="539" r:id="rId15"/>
    <p:sldId id="591" r:id="rId16"/>
    <p:sldId id="560" r:id="rId17"/>
    <p:sldId id="313" r:id="rId18"/>
    <p:sldId id="496" r:id="rId19"/>
    <p:sldId id="256" r:id="rId20"/>
    <p:sldId id="533" r:id="rId21"/>
    <p:sldId id="561" r:id="rId22"/>
    <p:sldId id="578" r:id="rId23"/>
    <p:sldId id="562" r:id="rId24"/>
    <p:sldId id="579" r:id="rId25"/>
    <p:sldId id="538" r:id="rId26"/>
    <p:sldId id="563" r:id="rId27"/>
    <p:sldId id="564" r:id="rId28"/>
    <p:sldId id="565" r:id="rId29"/>
    <p:sldId id="566" r:id="rId30"/>
    <p:sldId id="580" r:id="rId31"/>
    <p:sldId id="567" r:id="rId32"/>
    <p:sldId id="568" r:id="rId33"/>
    <p:sldId id="581" r:id="rId34"/>
    <p:sldId id="569" r:id="rId35"/>
    <p:sldId id="570" r:id="rId36"/>
    <p:sldId id="582" r:id="rId37"/>
    <p:sldId id="583" r:id="rId38"/>
    <p:sldId id="584" r:id="rId39"/>
    <p:sldId id="585" r:id="rId40"/>
    <p:sldId id="586" r:id="rId41"/>
    <p:sldId id="587" r:id="rId42"/>
    <p:sldId id="571"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88"/>
            <p14:sldId id="532"/>
            <p14:sldId id="590"/>
            <p14:sldId id="589"/>
            <p14:sldId id="537"/>
            <p14:sldId id="539"/>
            <p14:sldId id="591"/>
            <p14:sldId id="560"/>
            <p14:sldId id="313"/>
            <p14:sldId id="496"/>
            <p14:sldId id="256"/>
            <p14:sldId id="533"/>
            <p14:sldId id="561"/>
            <p14:sldId id="578"/>
            <p14:sldId id="562"/>
            <p14:sldId id="579"/>
            <p14:sldId id="538"/>
            <p14:sldId id="563"/>
            <p14:sldId id="564"/>
            <p14:sldId id="565"/>
            <p14:sldId id="566"/>
            <p14:sldId id="580"/>
            <p14:sldId id="567"/>
            <p14:sldId id="568"/>
            <p14:sldId id="581"/>
            <p14:sldId id="569"/>
            <p14:sldId id="570"/>
            <p14:sldId id="582"/>
            <p14:sldId id="583"/>
            <p14:sldId id="584"/>
            <p14:sldId id="585"/>
            <p14:sldId id="586"/>
            <p14:sldId id="587"/>
            <p14:sldId id="571"/>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2401E7-12E0-4F4C-8425-8AAB44A5DAA3}" v="2" dt="2024-02-23T17:44:08.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A7037-D4A9-6044-17DB-7FACDD9E7F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B572E-91BE-236D-E362-19CC64C85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5F2E8-4188-29A4-3B2F-DF1154D637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9699C0-F971-AF37-1D5D-7936746CEE1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89987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2F56C-C59B-2AB5-CE01-D18916902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FF174A-A7CA-9DBE-8B8A-563520D2421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907527"/>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تتكون من شقين:</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الأول: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الثاني:</a:t>
            </a:r>
            <a:endParaRPr lang="en-US" sz="1400" dirty="0">
              <a:effectLst/>
              <a:latin typeface="Alexandria" pitchFamily="2" charset="-78"/>
              <a:ea typeface="Times New Roman" panose="02020603050405020304" pitchFamily="18" charset="0"/>
              <a:cs typeface="Alexandria" pitchFamily="2" charset="-78"/>
            </a:endParaRPr>
          </a:p>
          <a:p>
            <a:pPr algn="just" rtl="1"/>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792350"/>
          </a:xfrm>
          <a:prstGeom prst="rect">
            <a:avLst/>
          </a:prstGeom>
          <a:noFill/>
        </p:spPr>
        <p:txBody>
          <a:bodyPr wrap="square">
            <a:spAutoFit/>
          </a:bodyPr>
          <a:lstStyle/>
          <a:p>
            <a:pPr algn="just" rtl="1">
              <a:lnSpc>
                <a:spcPct val="107000"/>
              </a:lnSpc>
              <a:spcAft>
                <a:spcPts val="800"/>
              </a:spcAft>
            </a:pPr>
            <a:r>
              <a:rPr lang="ar-AE" sz="1300" kern="100" dirty="0">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يشهد العالم تطوراً متسارعاً في خدمات التقنية، واستخدامات أنظمة الذكاء الاصطناعي (</a:t>
            </a:r>
            <a:r>
              <a:rPr lang="en-US" sz="1300" dirty="0">
                <a:effectLst/>
                <a:latin typeface="Alexandria" pitchFamily="2" charset="-78"/>
                <a:ea typeface="Calibri" panose="020F0502020204030204" pitchFamily="34" charset="0"/>
                <a:cs typeface="Alexandria" pitchFamily="2" charset="-78"/>
              </a:rPr>
              <a:t>Artificial intelligence</a:t>
            </a:r>
            <a:r>
              <a:rPr lang="ar-AE" sz="1300" dirty="0">
                <a:effectLst/>
                <a:latin typeface="Alexandria" pitchFamily="2" charset="-78"/>
                <a:ea typeface="Calibri" panose="020F0502020204030204" pitchFamily="34" charset="0"/>
                <a:cs typeface="Alexandria" pitchFamily="2" charset="-78"/>
              </a:rPr>
              <a:t>)، التي أصبحت اليوم تستخدم في الجرائم المنظمة العابرة للحدود (</a:t>
            </a:r>
            <a:r>
              <a:rPr lang="en-US" sz="1300" dirty="0">
                <a:effectLst/>
                <a:latin typeface="Alexandria" pitchFamily="2" charset="-78"/>
                <a:ea typeface="Calibri" panose="020F0502020204030204" pitchFamily="34" charset="0"/>
                <a:cs typeface="Alexandria" pitchFamily="2" charset="-78"/>
              </a:rPr>
              <a:t>transnational organized crime</a:t>
            </a:r>
            <a:r>
              <a:rPr lang="ar-AE" sz="1300" dirty="0">
                <a:effectLst/>
                <a:latin typeface="Alexandria" pitchFamily="2" charset="-78"/>
                <a:ea typeface="Calibri" panose="020F0502020204030204" pitchFamily="34" charset="0"/>
                <a:cs typeface="Alexandria" pitchFamily="2" charset="-78"/>
              </a:rPr>
              <a:t>) بعد أن احتلت التكنولوجيا جزءاً كبيراً من حياتنا المعاصرة، لكن أنظمة الذكاء الاصطناعي ذاتها التي تستخدم في الجرائم لم تستخدم بعد على نطاق واسع في الكشف عن هذه الجرائم والتحري عنها في العديد من الدول، ما يثير إشكالية في كيفية تحري الجريمة التي ترتكب بدقة يمكن أن تصل إلى 99%.</a:t>
            </a:r>
            <a:endParaRPr lang="ar-AE" sz="13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استخدام أنظمة الذكاء الاصطناعي كأدلة 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889000" y="3012645"/>
            <a:ext cx="10541000" cy="1716111"/>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استخدام أنظمة الذكاء الاصطناعي، يزداد ضرورة، مع استغلال المجرمين في دولهم، أو المجرمين الدوليين (</a:t>
            </a:r>
            <a:r>
              <a:rPr lang="en-US" sz="1400" dirty="0">
                <a:effectLst/>
                <a:latin typeface="Alexandria" pitchFamily="2" charset="-78"/>
                <a:ea typeface="Calibri" panose="020F0502020204030204" pitchFamily="34" charset="0"/>
                <a:cs typeface="Alexandria" pitchFamily="2" charset="-78"/>
              </a:rPr>
              <a:t>International criminals</a:t>
            </a:r>
            <a:r>
              <a:rPr lang="ar-AE" sz="1400" dirty="0">
                <a:effectLst/>
                <a:latin typeface="Alexandria" pitchFamily="2" charset="-78"/>
                <a:ea typeface="Calibri" panose="020F0502020204030204" pitchFamily="34" charset="0"/>
                <a:cs typeface="Alexandria" pitchFamily="2" charset="-78"/>
              </a:rPr>
              <a:t>) للشبكات التقنية المتقدمة، والإنترنت والحوسبة السحابية، إلى جانب استخدام أنظمة الذكاء الاصطناعي ذاتها في ارتكاب الجرائم، وتنفيذ هجمات سيبرانية على الأنظمة الإلكترونية للمؤسسات الحكومية، والشركات، والمنظمات العالمية، وبما يقوض الأمن والأمان للمجتمعات العالمية، خصوصاً مع تزايد آثار العولمة (</a:t>
            </a:r>
            <a:r>
              <a:rPr lang="en-US" sz="1400" dirty="0">
                <a:effectLst/>
                <a:latin typeface="Alexandria" pitchFamily="2" charset="-78"/>
                <a:ea typeface="Calibri" panose="020F0502020204030204" pitchFamily="34" charset="0"/>
                <a:cs typeface="Alexandria" pitchFamily="2" charset="-78"/>
              </a:rPr>
              <a:t>Globalization</a:t>
            </a:r>
            <a:r>
              <a:rPr lang="ar-AE"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825500" y="3115355"/>
            <a:ext cx="10541000" cy="2039276"/>
          </a:xfrm>
          <a:prstGeom prst="rect">
            <a:avLst/>
          </a:prstGeom>
          <a:noFill/>
        </p:spPr>
        <p:txBody>
          <a:bodyPr wrap="square" rtlCol="0">
            <a:spAutoFit/>
          </a:bodyPr>
          <a:lstStyle/>
          <a:p>
            <a:pPr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ذلك أنه أصبح بالإمكان ارتكاب الجريمة في أي دولة من دول العالم، دون أن يكون المجرم متواجداً في ذات الدولة، لكن المشكلة الأساسية التي تثور في هذا المجال ليس فقط إمكانية ارتكاب الجرائم من خلال أنظمة الذكاء الاصطناعي، بل عدم إمكانية اكتشافها لأن الإمكانيات البشرية ما زالت قاصرة عن التحري والاستدلال في هذه الجرائم، وهو ما يتطلب تعديل النصوص القانونية بما </a:t>
            </a:r>
            <a:r>
              <a:rPr lang="ar-AE" sz="1400" dirty="0" err="1">
                <a:effectLst/>
                <a:latin typeface="Alexandria" pitchFamily="2" charset="-78"/>
                <a:ea typeface="Calibri" panose="020F0502020204030204" pitchFamily="34" charset="0"/>
                <a:cs typeface="Alexandria" pitchFamily="2" charset="-78"/>
              </a:rPr>
              <a:t>يتواءم</a:t>
            </a:r>
            <a:r>
              <a:rPr lang="ar-AE" sz="1400" dirty="0">
                <a:effectLst/>
                <a:latin typeface="Alexandria" pitchFamily="2" charset="-78"/>
                <a:ea typeface="Calibri" panose="020F0502020204030204" pitchFamily="34" charset="0"/>
                <a:cs typeface="Alexandria" pitchFamily="2" charset="-78"/>
              </a:rPr>
              <a:t> مع المستقبل والتطور الذي يشهده هذا المجال؛ لا سيما وأن النصوص القانونية ما تزال قاصرة عن تصور إمكانية التحري والاستدلال عن الجرائم عبر أنظمة الذكاء الاصطناعي ذاتها.</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588399"/>
            <a:ext cx="8417320" cy="3591496"/>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العديد من الدول بدأت في تطوير أنظمة الذكاء الاصطناعي لديها لإدماجها في أنظمتها التحقيقية، والتحري عن الجريمة ومنها الولايات المتحدة الأمريكية والمملكة المتحدة، ودولة الإمارات العربية المتحدة، التي أنشأت وزارة متخصصة للذكاء الاصطناعي، انطلاقاً من دقة ونوعية وجودة المعلومات، التي تكشف عنها هذه الأنظمة عند التحري عن الجريمة، وبما يسهم في توفير الوقت والجهد وتحقيق قدر أعلى من العدالة الجنائية والسرعة في ضبط الجناة، لكن لا بد هنا من التفرقة بين استخدام أنظمة الذكاء الاصطناعي في الأنظمة التحقيقية، وبين قيام الذكاء الاصطناعي ذاته بعملية التحري من دون توجيه من قبل الضابطة العدلية ما يثير إشكالية عميقة في تعديل النصوص القانونية في هذا المجال.</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3149248"/>
            <a:ext cx="8417320" cy="1752531"/>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أكدت التجربة في العديد من الدول التي استخدمت الذكاء الاصطناعي في أنظمتها التحقيقية المتقدمة (</a:t>
            </a:r>
            <a:r>
              <a:rPr lang="en-US" sz="1400" dirty="0">
                <a:effectLst/>
                <a:latin typeface="Alexandria" pitchFamily="2" charset="-78"/>
                <a:ea typeface="Calibri" panose="020F0502020204030204" pitchFamily="34" charset="0"/>
                <a:cs typeface="Alexandria" pitchFamily="2" charset="-78"/>
              </a:rPr>
              <a:t>Investigative systems</a:t>
            </a:r>
            <a:r>
              <a:rPr lang="ar-AE" sz="1400" dirty="0">
                <a:effectLst/>
                <a:latin typeface="Alexandria" pitchFamily="2" charset="-78"/>
                <a:ea typeface="Calibri" panose="020F0502020204030204" pitchFamily="34" charset="0"/>
                <a:cs typeface="Alexandria" pitchFamily="2" charset="-78"/>
              </a:rPr>
              <a:t>) أن ذلك أسهم في منع وقوع العديد من الجرائم الخطرة على أمن المجتمع، لا سيما في مجال هجمات الأمن السيبراني وكشف أنظمة الاحتيال، وغيرها من الجرائم التي يمكن الكشف عنها عبر قراءة خوارزميات محددة، لا سيما وأن الجرائم التي ترتكب بهذه الوسائل مُعقدة</a:t>
            </a:r>
            <a:r>
              <a:rPr lang="en-US" sz="1400" dirty="0">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231994"/>
            <a:ext cx="8417320" cy="2298834"/>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حيث تمتاز كيانات الذكاء الاصطناعي بإمكانية التوصل إلى نتائج التحقيقات والتحري عن الجريمة دون تدخل العنصر البشري والوصول إلى نتائج دقيقة ومحددة وتحديد المجرمين، وإحالتهم إلى الجهات القضائية، كما يمكن محاكمتهم بواسطة هذه الأنظمة، وربما استخدامها في تنفيذ العقوبات الجزائية، لكن هذا التصور ربما يحتاج إلى سنوات طويلة، وتعديلات تشريعية تواءم التطور السريع في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3740255"/>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Symbol" panose="05050102010706020507" pitchFamily="18" charset="2"/>
              <a:buChar char=""/>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ما مفهوم كيانات الذكاء الاصطناعي؟</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ظهر في الأعوام الاخيرة مصطلح كيانات الذكاء الاصطناعي (</a:t>
            </a:r>
            <a:r>
              <a:rPr lang="en-US" sz="1400" dirty="0">
                <a:effectLst/>
                <a:latin typeface="Alexandria" pitchFamily="2" charset="-78"/>
                <a:ea typeface="Calibri" panose="020F0502020204030204" pitchFamily="34" charset="0"/>
                <a:cs typeface="Alexandria" pitchFamily="2" charset="-78"/>
              </a:rPr>
              <a:t>Artificial intelligence</a:t>
            </a:r>
            <a:r>
              <a:rPr lang="ar-AE" sz="1400" dirty="0">
                <a:effectLst/>
                <a:latin typeface="Alexandria" pitchFamily="2" charset="-78"/>
                <a:ea typeface="Calibri" panose="020F0502020204030204" pitchFamily="34" charset="0"/>
                <a:cs typeface="Alexandria" pitchFamily="2" charset="-78"/>
              </a:rPr>
              <a:t>) التي تلعب دوراً مهماً ورئيسياً اليوم في عمليات التحري والاستدلال في بعض الدول المتقدمة، ما كرس مفهوم المدينة الآمنة (</a:t>
            </a:r>
            <a:r>
              <a:rPr lang="en-US" sz="1400" dirty="0">
                <a:effectLst/>
                <a:latin typeface="Alexandria" pitchFamily="2" charset="-78"/>
                <a:ea typeface="Calibri" panose="020F0502020204030204" pitchFamily="34" charset="0"/>
                <a:cs typeface="Alexandria" pitchFamily="2" charset="-78"/>
              </a:rPr>
              <a:t>Safe City</a:t>
            </a:r>
            <a:r>
              <a:rPr lang="ar-AE" sz="1400" dirty="0">
                <a:effectLst/>
                <a:latin typeface="Alexandria" pitchFamily="2" charset="-78"/>
                <a:ea typeface="Calibri" panose="020F0502020204030204" pitchFamily="34" charset="0"/>
                <a:cs typeface="Alexandria" pitchFamily="2" charset="-78"/>
              </a:rPr>
              <a:t>) وأدى إلى انخفاض الجريمة بشكل ملحوظ في هذه الدول؛ فمثلاً أشار مكتب التحقيقات الفيدرالي الأمريكي إلى أن معدل جرائم العنف والسرقة انخفض بنسبتي 3.3% و 6.3% على التوالي من إجماليه بسبب استخدام أنظمة الذكاء الاصطناعي في الولايات المتحدة الأمريكية</a:t>
            </a:r>
            <a:r>
              <a:rPr lang="en-US" sz="1400" dirty="0">
                <a:latin typeface="Alexandria" pitchFamily="2" charset="-78"/>
                <a:ea typeface="Calibri" panose="020F0502020204030204" pitchFamily="34" charset="0"/>
                <a:cs typeface="Alexandria" pitchFamily="2" charset="-78"/>
              </a:rPr>
              <a:t>.</a:t>
            </a: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80F6-B0D7-52DA-C040-D7A1BFC6696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296CB0-BA61-136D-BF0D-66D6E7D908E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F65B6B-3ABF-0748-8FB9-A86B2F12AD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E9FCBD3-AF7E-72F0-E30F-DEC6CDE6622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B155E83-EAAA-A69A-8F3A-A875A01A89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89795D-7020-DF99-106A-822AF3E8AA30}"/>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استخدمت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FCB8C74E-E687-E9FE-5F4B-6655EC35CC6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C29936C-A212-2F66-A4FF-4A3C1BD6D76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253D36EA-7C76-B65D-BEBC-0F2C75A7FC5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80B1A5D-77ED-193A-B787-C02DE8E2C3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6076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794646"/>
            <a:ext cx="8120726" cy="3323987"/>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والذكاء الاصطناعي يهدف إلى الوصول إلى الأنظمة التي تتمتع بالذكاء، وتتصرف بالطريقة التي يتصرف بها البشر فيما يتعلق بالتعلم وعدم الفه</a:t>
            </a:r>
            <a:r>
              <a:rPr lang="ar-AE" sz="1400" dirty="0">
                <a:latin typeface="Alexandria" pitchFamily="2" charset="-78"/>
                <a:ea typeface="Calibri" panose="020F0502020204030204" pitchFamily="34" charset="0"/>
                <a:cs typeface="Alexandria" pitchFamily="2" charset="-78"/>
              </a:rPr>
              <a:t>م.</a:t>
            </a: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endParaRPr lang="ar-AE"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ومن هنا، فإن أنظمة الذكاء الاصطناعي تحاكي التفكير والتصرف البشري في مختلف الجوانب، ويمكن استخدام هذه الأنظمة في العديد من المجالات في العصر الراهن، كالعلوم الجنائية، وقيامها بعمليات التفتيش، والتحري، وتتبع المجرمين، وحتى في عمليات إنفاذ القانون وصولاً إلى الحاكمية الرشيدة، وتطبيق القانون</a:t>
            </a:r>
            <a:r>
              <a:rPr lang="en-US" sz="1400" dirty="0">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وبالتالي، فإن أنظمة الذكاء الاصطناعي تشير إلى الأنظمة والأجهزة التي يمكن أن تؤدي ذات المهام البشرية، كما أن لها قدرة </a:t>
            </a:r>
            <a:r>
              <a:rPr lang="ar-AE" sz="1400" dirty="0" err="1">
                <a:effectLst/>
                <a:latin typeface="Alexandria" pitchFamily="2" charset="-78"/>
                <a:ea typeface="Calibri" panose="020F0502020204030204" pitchFamily="34" charset="0"/>
                <a:cs typeface="Alexandria" pitchFamily="2" charset="-78"/>
              </a:rPr>
              <a:t>فائفة</a:t>
            </a:r>
            <a:r>
              <a:rPr lang="ar-AE" sz="1400" dirty="0">
                <a:effectLst/>
                <a:latin typeface="Alexandria" pitchFamily="2" charset="-78"/>
                <a:ea typeface="Calibri" panose="020F0502020204030204" pitchFamily="34" charset="0"/>
                <a:cs typeface="Alexandria" pitchFamily="2" charset="-78"/>
              </a:rPr>
              <a:t> على تحليل البيانات والمعلومات المهمة وفقاً لمجموعة من الخوارزميات المبرمجة، التي تسهم في تحقيق بعض الصفات البشرية في الذكاء الاصطناعي كالحفظ والتنبؤ والتفكير</a:t>
            </a:r>
            <a:r>
              <a:rPr lang="en-US" sz="1400" dirty="0">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33624" y="3026097"/>
            <a:ext cx="9722445" cy="289053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بدأ العمل في أنظمة الذكاء الاصطناعي من خلال العديد من الأنظمة لكن أبرزها على الإطلاق هي الروبوتات التي تحاكي تصرفات البشر في مختلف المجالات، لكن هذه الأنظمة تختلف عن أنظمة الذكاء البشري الطبيعي، كما تتمتع بمجموعة من الخصائص والمميزات.</a:t>
            </a:r>
          </a:p>
          <a:p>
            <a:pPr marL="285750" indent="-285750" algn="just" rtl="1">
              <a:lnSpc>
                <a:spcPct val="107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تتمتع أنظمة الذكاء الاصطناعي بخصائص مشابهة نوعاً ما للذكاء البشري، لا بل ربما تكون أكثر دقة من الذكاء البشري بنسب مرتفعة، لكنها بالمجمل لا تعتمد على العقل والتفكير الذي قد يشوبه العديد من الشوائب، وقد يفقد التركيز في بعض الأحيان، وإنما تقوم بناء على مجموعة من الخوارزميات (</a:t>
            </a:r>
            <a:r>
              <a:rPr lang="en-US" sz="1400" dirty="0">
                <a:effectLst/>
                <a:latin typeface="Alexandria" pitchFamily="2" charset="-78"/>
                <a:ea typeface="Calibri" panose="020F0502020204030204" pitchFamily="34" charset="0"/>
                <a:cs typeface="Alexandria" pitchFamily="2" charset="-78"/>
              </a:rPr>
              <a:t>Algorithms</a:t>
            </a:r>
            <a:r>
              <a:rPr lang="ar-AE" sz="1400" dirty="0">
                <a:effectLst/>
                <a:latin typeface="Alexandria" pitchFamily="2" charset="-78"/>
                <a:ea typeface="Calibri" panose="020F0502020204030204" pitchFamily="34" charset="0"/>
                <a:cs typeface="Alexandria" pitchFamily="2" charset="-78"/>
              </a:rPr>
              <a:t>)، والعمليات الحسابية الدقيقة (</a:t>
            </a:r>
            <a:r>
              <a:rPr lang="en-US" sz="1400" dirty="0">
                <a:effectLst/>
                <a:latin typeface="Alexandria" pitchFamily="2" charset="-78"/>
                <a:ea typeface="Calibri" panose="020F0502020204030204" pitchFamily="34" charset="0"/>
                <a:cs typeface="Alexandria" pitchFamily="2" charset="-78"/>
              </a:rPr>
              <a:t>Accurate calculations</a:t>
            </a:r>
            <a:r>
              <a:rPr lang="ar-AE" sz="1400" dirty="0">
                <a:effectLst/>
                <a:latin typeface="Alexandria" pitchFamily="2" charset="-78"/>
                <a:ea typeface="Calibri" panose="020F0502020204030204" pitchFamily="34" charset="0"/>
                <a:cs typeface="Alexandria" pitchFamily="2" charset="-78"/>
              </a:rPr>
              <a:t>)، لكن بالطبع هذا التشابه هو في أداء بعض المهام، ومن هنا تثور مجموعة من الفروقات بين كل منهما:</a:t>
            </a:r>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233745" y="2141599"/>
            <a:ext cx="7325959" cy="1246495"/>
          </a:xfrm>
          <a:prstGeom prst="rect">
            <a:avLst/>
          </a:prstGeom>
          <a:noFill/>
        </p:spPr>
        <p:txBody>
          <a:bodyPr wrap="square" rtlCol="0">
            <a:spAutoFit/>
          </a:bodyPr>
          <a:lstStyle/>
          <a:p>
            <a:pPr algn="just" rtl="1">
              <a:lnSpc>
                <a:spcPct val="150000"/>
              </a:lnSpc>
            </a:pPr>
            <a:r>
              <a:rPr lang="ar-AE" b="1" dirty="0">
                <a:effectLst>
                  <a:outerShdw blurRad="38100" dist="38100" dir="2700000" algn="tl">
                    <a:srgbClr val="000000">
                      <a:alpha val="43137"/>
                    </a:srgbClr>
                  </a:outerShdw>
                </a:effectLst>
                <a:latin typeface="Alexandria" pitchFamily="2" charset="-78"/>
                <a:cs typeface="Alexandria" pitchFamily="2" charset="-78"/>
              </a:rPr>
              <a:t>تطور أنظمة الذكاء الاصطناعي</a:t>
            </a:r>
            <a:endParaRPr lang="ar-AE" b="1" i="0" dirty="0">
              <a:effectLst>
                <a:outerShdw blurRad="38100" dist="38100" dir="2700000" algn="tl">
                  <a:srgbClr val="000000">
                    <a:alpha val="43137"/>
                  </a:srgbClr>
                </a:outerShdw>
              </a:effectLst>
              <a:latin typeface="Alexandria" pitchFamily="2" charset="-78"/>
              <a:cs typeface="Alexandria" pitchFamily="2" charset="-78"/>
            </a:endParaRPr>
          </a:p>
          <a:p>
            <a:br>
              <a:rPr lang="ar-AE" sz="2400" dirty="0"/>
            </a:br>
            <a:endParaRPr lang="ar" sz="2400" b="1" dirty="0">
              <a:solidFill>
                <a:srgbClr val="00B0F0"/>
              </a:solidFill>
              <a:latin typeface="Alexandria" charset="0"/>
              <a:cs typeface="Alexandria"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753140" y="2563548"/>
            <a:ext cx="10541000" cy="26143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 إن الاستنتاجات التي يتوصل لها العقل البشري لا محدودة وهي على خلاف ذلك في أنظمة الذكاء الاصطناعي؛ الذي يتوصل إلى استنتاجات "محدودة" بفضل البرمجة الدقيقة له.</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لا يتأثر الذكاء الاصطناعي بالعواطف والانفعالات الإنسانية؛ بينما يتأثر الذكاء الإنساني أو البشري بهذه الانفعالات، وهو ما يمكن أن يؤثر على الوظائف التي يقوم بها. </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الإنسان قادر على استحداث نموذج الذكاء الاصطناعي؛ وهو أمر لا يتمكن الذكاء الاصطناعي ذاته من القيام به</a:t>
            </a:r>
            <a:r>
              <a:rPr lang="en-US" sz="1400" b="1" dirty="0">
                <a:latin typeface="Alexandria" charset="0"/>
                <a:cs typeface="Alexandria" charset="0"/>
              </a:rPr>
              <a:t>.</a:t>
            </a:r>
            <a:r>
              <a:rPr lang="ar-AE" sz="1400" b="1" dirty="0">
                <a:latin typeface="Alexandria" charset="0"/>
                <a:cs typeface="Alexandria" charset="0"/>
              </a:rPr>
              <a:t> </a:t>
            </a:r>
          </a:p>
          <a:p>
            <a:pPr marL="285750" indent="-285750" algn="just" rtl="1">
              <a:lnSpc>
                <a:spcPct val="200000"/>
              </a:lnSpc>
              <a:buFont typeface="Wingdings" panose="05000000000000000000" pitchFamily="2" charset="2"/>
              <a:buChar char="q"/>
            </a:pPr>
            <a:endParaRPr lang="ar" sz="14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23850" y="3059346"/>
            <a:ext cx="8671947" cy="400366"/>
          </a:xfrm>
          <a:prstGeom prst="rect">
            <a:avLst/>
          </a:prstGeom>
          <a:noFill/>
        </p:spPr>
        <p:txBody>
          <a:bodyPr wrap="square" rtlCol="0">
            <a:spAutoFit/>
          </a:bodyPr>
          <a:lstStyle/>
          <a:p>
            <a:pPr marL="0" marR="0" algn="just"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الخصائص التي تتمتع بها 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28750" y="1414515"/>
            <a:ext cx="8671947" cy="3610732"/>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من أبرز الخصائص التي تتمتع بها أنظمة الذكاء الاصطناعي ما يلي:</a:t>
            </a:r>
          </a:p>
          <a:p>
            <a:pPr algn="just" rtl="1">
              <a:lnSpc>
                <a:spcPct val="150000"/>
              </a:lnSpc>
            </a:pPr>
            <a:r>
              <a:rPr lang="ar-AE" sz="1400" dirty="0">
                <a:latin typeface="Alexandria" charset="0"/>
                <a:cs typeface="Alexandria" charset="0"/>
              </a:rPr>
              <a:t>•	الدقة والسرعة في تحقيق النتائج المرجوة، وذلك بفضل الخوارزميات التي يستخدمها الذكاء الاصطناعي؛ حيث يقوم الذكاء الاصطناعي بالعمليات المطلوبة وفقاً لمعادلات حسابية محددة وواضحة.</a:t>
            </a:r>
          </a:p>
          <a:p>
            <a:pPr algn="just" rtl="1">
              <a:lnSpc>
                <a:spcPct val="150000"/>
              </a:lnSpc>
            </a:pPr>
            <a:r>
              <a:rPr lang="ar-AE" sz="1400" dirty="0">
                <a:latin typeface="Alexandria" charset="0"/>
                <a:cs typeface="Alexandria" charset="0"/>
              </a:rPr>
              <a:t>•	القدرة على التعلم وتجنب الأخطاء؛ حيث تتضمن أنظمة الذكاء الاصطناعي خوارزميات معينة تمنعها من تكرار العمليات الحسابية "غير الصحيحة"، استناداً إلى برمجيات محددة.</a:t>
            </a:r>
          </a:p>
          <a:p>
            <a:pPr algn="just" rtl="1">
              <a:lnSpc>
                <a:spcPct val="150000"/>
              </a:lnSpc>
            </a:pPr>
            <a:r>
              <a:rPr lang="ar-AE" sz="1400" dirty="0">
                <a:latin typeface="Alexandria" charset="0"/>
                <a:cs typeface="Alexandria" charset="0"/>
              </a:rPr>
              <a:t>•	القدرة على استخدام الخبرات القديمة وتوظيفها في مواقف جديدة بسرعة وبشكل أفضل؛ حيث يمكن من خلال الخوارزميات المحددة بناء بنك معلومات داخلي لدى كيان الذكاء الاصطناعي يمكنه من توظيفها بطريقة جيدة.</a:t>
            </a:r>
          </a:p>
          <a:p>
            <a:pPr algn="just" rtl="1">
              <a:lnSpc>
                <a:spcPct val="150000"/>
              </a:lnSpc>
            </a:pPr>
            <a:r>
              <a:rPr lang="ar-AE" sz="1400" dirty="0">
                <a:latin typeface="Alexandria" charset="0"/>
                <a:cs typeface="Alexandria" charset="0"/>
              </a:rPr>
              <a:t>•	إمكانية التطور بشكل سريع وبما يحاكي الإنسان.</a:t>
            </a:r>
          </a:p>
          <a:p>
            <a:pPr algn="just" rtl="1">
              <a:lnSpc>
                <a:spcPct val="150000"/>
              </a:lnSpc>
            </a:pPr>
            <a:r>
              <a:rPr lang="ar-AE" sz="1400" dirty="0">
                <a:latin typeface="Alexandria" charset="0"/>
                <a:cs typeface="Alexandria" charset="0"/>
              </a:rPr>
              <a:t>•	إمكانية التواصل مع الإنسان واستلام الإشارات وتنفيذها بسرعة ودقة.</a:t>
            </a:r>
          </a:p>
          <a:p>
            <a:pPr algn="just" rtl="1">
              <a:lnSpc>
                <a:spcPct val="150000"/>
              </a:lnSpc>
            </a:pPr>
            <a:r>
              <a:rPr lang="ar-AE" sz="1400" dirty="0">
                <a:latin typeface="Alexandria" charset="0"/>
                <a:cs typeface="Alexandria" charset="0"/>
              </a:rPr>
              <a:t>•	إمكانية البحث وفقاً لمعطيات معينة ما يُمكن من التوصل إلى نتائج دقيقة ومحددة.</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عيوب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800100" lvl="1"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تطور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2225148"/>
            <a:ext cx="8671947" cy="2183418"/>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شهدت كيانات الذكاء الاصطناعي تطوراً لافتاً خلال السنوات الماضية، لكن هل يعني ذلك أن هذه الأنظمة التكنولوجية المتطورة لم تكن معروفة في السابق، وأن تطورها جاء نتيجة الانفتاح العالمي، والتطور التقني، وانتشار شبكات التواصل الإلكترونية والاجتماعية والتوسع في المنصات الرقمية، والتطبيقات الهاتفية التي أصبحت اليوم جزءاً من حياة الإنسان، فضلا عن استخدامها في العديد من المجالات ولعل أبرزها مراحل التحري والتحقيق والتدقيق في الجرائم؟</a:t>
            </a:r>
            <a:endParaRPr lang="en-US" sz="1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393925" y="2917380"/>
            <a:ext cx="9591675" cy="2420663"/>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إن الأسس التي قامت عليها أنظمة الذكاء الاصطناعي ليست حديثة. وإنما قد تكون بمفهومها الحالي ظهرت مع انتشار الروبوتات التي أصبحت تستخدم في فك الشيفرات من خلال خوارزميات معينة للعديد من الجرائم هي الحديثة نسبيا في العلوم الجنائية. </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لكن نشوء الخوارزميات بدأ مع بداية نظرية الحوسبة الخاصة من خلال عالم الرياضيات البريطاني "آلان </a:t>
            </a:r>
            <a:r>
              <a:rPr lang="ar-AE" sz="1400" kern="100" dirty="0" err="1">
                <a:effectLst/>
                <a:latin typeface="Alexandria" pitchFamily="2" charset="-78"/>
                <a:ea typeface="Calibri" panose="020F0502020204030204" pitchFamily="34" charset="0"/>
                <a:cs typeface="Alexandria" pitchFamily="2" charset="-78"/>
              </a:rPr>
              <a:t>تورينغ</a:t>
            </a:r>
            <a:r>
              <a:rPr lang="ar-AE" sz="1400" kern="100" dirty="0">
                <a:effectLst/>
                <a:latin typeface="Alexandria" pitchFamily="2" charset="-78"/>
                <a:ea typeface="Calibri" panose="020F0502020204030204" pitchFamily="34" charset="0"/>
                <a:cs typeface="Alexandria" pitchFamily="2" charset="-78"/>
              </a:rPr>
              <a:t>"، في خمسينيات القرن الماضي، والتي تم التركيز خلالها على كيفية منح الآلات والمحركات ذات الصفات التي يتمتع بها الإنسان؛ أي ذات الصفات البشرية التي تمكنه من التحليل، والتفكير، واستنباط النتائج بشكل مشابه لا بل مطابق للبشر من خلال محاكاة ذات الوظائف للدماغ، والتطور الذاتي، والابتكار</a:t>
            </a:r>
            <a:r>
              <a:rPr lang="en-US" sz="1400" kern="1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395446"/>
            <a:ext cx="8671947" cy="4564839"/>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فإن الذكاء الاصطناعي هو نظام علمي بدأ رسميا في عام 1956 في كلية </a:t>
            </a:r>
            <a:r>
              <a:rPr lang="ar-AE" sz="1400" kern="100" dirty="0" err="1">
                <a:effectLst/>
                <a:latin typeface="Alexandria" pitchFamily="2" charset="-78"/>
                <a:ea typeface="Calibri" panose="020F0502020204030204" pitchFamily="34" charset="0"/>
                <a:cs typeface="Alexandria" pitchFamily="2" charset="-78"/>
              </a:rPr>
              <a:t>دارتموث</a:t>
            </a:r>
            <a:r>
              <a:rPr lang="ar-AE" sz="1400" kern="100" dirty="0">
                <a:effectLst/>
                <a:latin typeface="Alexandria" pitchFamily="2" charset="-78"/>
                <a:ea typeface="Calibri" panose="020F0502020204030204" pitchFamily="34" charset="0"/>
                <a:cs typeface="Alexandria" pitchFamily="2" charset="-78"/>
              </a:rPr>
              <a:t> في هانوفر بالولايات المتحدة الأمريكية، خلال انعقاد مدرسة صيفية نظمها باحثون أمريكيون وهم: جون مكارثي، </a:t>
            </a:r>
            <a:r>
              <a:rPr lang="ar-AE" sz="1400" kern="100" dirty="0" err="1">
                <a:effectLst/>
                <a:latin typeface="Alexandria" pitchFamily="2" charset="-78"/>
                <a:ea typeface="Calibri" panose="020F0502020204030204" pitchFamily="34" charset="0"/>
                <a:cs typeface="Alexandria" pitchFamily="2" charset="-78"/>
              </a:rPr>
              <a:t>مارفن</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مينسكي</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ناثانييل</a:t>
            </a:r>
            <a:r>
              <a:rPr lang="ar-AE" sz="1400" kern="100" dirty="0">
                <a:effectLst/>
                <a:latin typeface="Alexandria" pitchFamily="2" charset="-78"/>
                <a:ea typeface="Calibri" panose="020F0502020204030204" pitchFamily="34" charset="0"/>
                <a:cs typeface="Alexandria" pitchFamily="2" charset="-78"/>
              </a:rPr>
              <a:t> روتشستر وكلود شانون. ومنذ ذلك الحين، نجح مصطلح "الذكاء الاصطناعي" في أن يصبح شائعا لدرجة أن لا أحد يجهله اليوم، وأن هذا الفرع من المعلوماتية آخذ في الانتشار أكثر فأكثر مع مرور الوقت، وبما أن التقنيات التي انبثقت عنه ساهمت بقدر كبير في تغيير العالم على مدى الـ 60 عاماً الماضية</a:t>
            </a:r>
            <a:r>
              <a:rPr lang="en-US" sz="1400" kern="100" dirty="0">
                <a:effectLst/>
                <a:latin typeface="Alexandria" pitchFamily="2" charset="-78"/>
                <a:ea typeface="Calibri" panose="020F0502020204030204" pitchFamily="34" charset="0"/>
                <a:cs typeface="Alexandria" pitchFamily="2" charset="-78"/>
              </a:rPr>
              <a:t>&gt;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كما أن هذا التطور الذي شهدته أنظمة الذكاء الاصطناعي، لن يتوقف؛ إذ تشير دراسة أمريكية بريطانية إلى نتائج مهمة في هذا السياق وهي أن "أنظمة الذكاء الاصطناعي ستعمل على تطوير نفسها خلال السنوات الـ 45 المقبلة بشكل لافت لتحل محل البشر في العديد من المجالات ومنها كتابة المقالات التعليمية، وقيادة الشاحنات، وإجراء الجراحات، والعمل بتجارة التجزئة</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لن يكون بعيداً على هذه الأنظمة أن تدخل في عمليات التحري وتتبع المجرمين والقيام بكل الإجراءات التي تقوم بها الضابطة العدلية ومن ثم النيابة العامة وصولاً إلى القضاء في تتبع العديد من الجرائم المستحدثة في هذا المجال</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1562095"/>
            <a:ext cx="8879810" cy="3713324"/>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فمثلاً عندما تتحرك الضابطة العدلية، فإنها تقوم بجمع الأدلة والمعلومات والبيانات عن الجريمة وإصدار مذكرات التوقيف والاعتقال للبدء في إجراءات التحقيق، وبعد اكتمال هذه الإجراءات والتحقق من وجود الأدلة التي تسمح بإحالة المتهم إلى النيابة العامة يحال المتهم الذي يتم كذلك التحقيق معه بناء على الادلة المتوفرة إلى النيابة العامة، والتي تقرر إما إحالته إلى القضاء أو تبرأته، بناء على المعطيات التي تتوافر لديها، وهي آلية يمكن أن تقوم بها أنظمة الذكاء الاصطناعي ربما بدقة أعلى لأن نسبة التدخل البشري في عمليات جمع المعلومات والبيانات يمكن أن تكون منعدمة، ومن هنا فإن الوصول إلى نتائج دقيقة جداً ربما هو ما يتحقق من خلال عمل أنظمة الذكاء الاصطناعي في التحري عن الجريمة.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ولتحقيق هذه الأهداف في تمكين الذكاء الاصطناعي تم منذ العام 1982 وحتى العام 1990؛ أي خلال 8 سنوات فقط استثمار أكثر من 400 مليون دولار بهدف إحداث ثورة واسعة في عمليات المعالجة المعتمدة على الكمبيوتر وتقنيات الذكاء الاصطناعي، وهو ما أدى إلى إلهام جيل كامل من العلماء، والمهندسين في تطوير أنظمة الذكاء الاصطناعي. </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التنظيم القانوني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4E3B01E-F0F4-B884-E6CC-BE841DBBC4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4F792B9-245C-6F5F-6AC1-3C79E9BE3A8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4E50F3-0A60-8C46-E954-53ED2F218AA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98566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4A563-81BD-883E-8295-D7B1D2934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F08587-D040-2E72-5ECB-E9B777368D4C}"/>
              </a:ext>
            </a:extLst>
          </p:cNvPr>
          <p:cNvSpPr txBox="1"/>
          <p:nvPr/>
        </p:nvSpPr>
        <p:spPr>
          <a:xfrm>
            <a:off x="1485901" y="1894442"/>
            <a:ext cx="8879810" cy="2964401"/>
          </a:xfrm>
          <a:prstGeom prst="rect">
            <a:avLst/>
          </a:prstGeom>
          <a:noFill/>
        </p:spPr>
        <p:txBody>
          <a:bodyPr wrap="square" rtlCol="0">
            <a:spAutoFit/>
          </a:bodyPr>
          <a:lstStyle/>
          <a:p>
            <a:pPr algn="just" rtl="1">
              <a:lnSpc>
                <a:spcPct val="150000"/>
              </a:lnSpc>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اللحظة الأولى لوقوع الجريمة لمعرفة كيف وقعت الجريمة وضبط الفاعلين والأجهزة المستخدمة ورفع بصمات المشتبه بهم وإحالتهم إلى النيابة العامة. ويعد التحري عن الجريمة من أهم وأبرز الإجراءات التي تتبع من أجل الكشف عنها، ومعرفة الفاعل من قبل المكلفين قانوناً للقيام بهذه المهمة، وشدة إجراءات التحري تتفق مع خطورة الجريمة، ومدى تأثيرها على المجتمع.</a:t>
            </a:r>
          </a:p>
          <a:p>
            <a:pPr algn="just" rtl="1">
              <a:lnSpc>
                <a:spcPct val="150000"/>
              </a:lnSpc>
            </a:pPr>
            <a:r>
              <a:rPr lang="ar-AE" sz="1400" dirty="0">
                <a:effectLst/>
                <a:latin typeface="Alexandria" pitchFamily="2" charset="-78"/>
                <a:ea typeface="Calibri" panose="020F0502020204030204" pitchFamily="34" charset="0"/>
                <a:cs typeface="Alexandria" pitchFamily="2" charset="-78"/>
              </a:rPr>
              <a:t>وكان على الضابطة العدلية في كثير من الأحيان الانتقال إلى مسرح الجريمة ومعاينة الجريمة على أرض الواقع وكتابة التقرير التحقيقي المفصل وبيان المشاهد التي اطلع عليها المحقق، ويمكن أن يتطلب ذلك العودة إلى مسرح الجريمة مرة أخرى بقرار من المدعي العام الذي يعتبر رئيساً للضابطة العدلية في حال عدم وضوح البيانات أو المعلومات أو وجود نقص في الاستدلال.</a:t>
            </a:r>
            <a:endParaRPr lang="en-US" sz="1400" dirty="0">
              <a:effectLst/>
              <a:latin typeface="Alexandria" pitchFamily="2" charset="-78"/>
              <a:ea typeface="Calibri" panose="020F0502020204030204" pitchFamily="34" charset="0"/>
              <a:cs typeface="Alexandria" pitchFamily="2" charset="-78"/>
            </a:endParaRPr>
          </a:p>
          <a:p>
            <a:pPr algn="just" rtl="1">
              <a:lnSpc>
                <a:spcPct val="150000"/>
              </a:lnSpc>
            </a:pP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BE37F2-D492-DB9B-A8F4-FC7940D14AA8}"/>
              </a:ext>
            </a:extLst>
          </p:cNvPr>
          <p:cNvSpPr txBox="1"/>
          <p:nvPr/>
        </p:nvSpPr>
        <p:spPr>
          <a:xfrm>
            <a:off x="3362475" y="2511149"/>
            <a:ext cx="8608542" cy="29540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800" dirty="0">
                <a:effectLst/>
                <a:latin typeface="Alexandria" pitchFamily="2" charset="-78"/>
                <a:ea typeface="Calibri" panose="020F0502020204030204" pitchFamily="34" charset="0"/>
                <a:cs typeface="Alexandria" pitchFamily="2" charset="-78"/>
              </a:rPr>
              <a:t> لكن السؤال الذي يثور في ظل ما نشهده من تطور تقني سواء في مجال تطور أنظمة الذكاء الاصطناعي، هل ما نزال فعلاً بحاجة إلى الوسائل التقليدية في التحقيق والتحري وجمع الأدلة والاستدلال، وهل تواكب التشريعات القانونية التطور الحاصل في هذا المجال، أم هل يجب إعادة النظر في مجمل نصوص قانون أصول المحاكمات الجزائية، وهو ما سأحاول الإجابة عنه بشكل أكثر تفصيلاً من خلال البحث في الإشكاليات القانونية لاستخدام أنظمة الذكاء الاصطناعي في التحري والاستدلال</a:t>
            </a:r>
            <a:r>
              <a:rPr lang="en-US" dirty="0">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الإشكاليات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491623"/>
            <a:ext cx="8608542"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يثير استخدام أنظمة الذكاء الاصطناعي في التحري والاستدلال العديد من الإشكاليات القانونية في العديد من القوانين لعدم النص عليها بشكل واضح ومحدد.</a:t>
            </a:r>
          </a:p>
          <a:p>
            <a:pPr marL="285750" indent="-285750" algn="just" rtl="1">
              <a:lnSpc>
                <a:spcPct val="15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وبالتالي، فإن عدم النص على تقنيات الذكاء الاصطناعي لا يمكن أن يضعها ضمن الوسائل التشريعية التي تستند إليها النيابة العامة والضابطة العدلية في الكشف عن الجرائم، وتحديد الجناة، لأن اتخاذها ضمن الوسائل يمكن أن يجعل من آلية التحري باطلة، وبالتالي فإن ذلك سوف يبطل كل الإجراءات اللاحقة تباعاً، لأن ما بني على باطل فهو باطل، لكن لا يقصد في ذلك استخدام أنظمة الذكاء الاصطناعي في جمع الأدلة وإنما أن يقوم الذكاء نفسه بالتحقيق مع المشتبه به. </a:t>
            </a:r>
            <a:endParaRPr lang="en-US" sz="1400" dirty="0">
              <a:effectLst/>
              <a:latin typeface="Alexandria" pitchFamily="2" charset="-78"/>
              <a:ea typeface="Calibri" panose="020F0502020204030204" pitchFamily="34" charset="0"/>
              <a:cs typeface="Alexandria" pitchFamily="2" charset="-78"/>
            </a:endParaRPr>
          </a:p>
          <a:p>
            <a:pPr marL="285750" marR="0" indent="-285750" algn="just" rtl="1">
              <a:lnSpc>
                <a:spcPct val="15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37433" y="3029435"/>
            <a:ext cx="8608542" cy="2183418"/>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لا بد من الإشارة إلى أن التقرير الصادر عام 2008 بعنوان "الروبوتات العسكرية المستقلة، المخاطر، والأخلاقيات، والتصميم"، والذي أعده قسم الأخلاقيات والتكنولوجيا الناشئة في جامعة ولاية كاليفورنيا للتقنيات المتعددة، والذي جاء فيه أن الروبوت القتالي يتمتع بقدر كاف من الذكاء بما يمكنه من التمييز بين الجنود والمدنيين، ما يعني ضرورة مواكبة التشريعات الجزائية لهذا التقدم في مجال الذكاء الاصطناعي</a:t>
            </a:r>
            <a:r>
              <a:rPr lang="en-US" sz="1400" dirty="0">
                <a:effectLst/>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35ABFCA-1737-0A8A-CBD7-056025976C9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الحلول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7D85805-8D8A-614B-5FC9-B2B7F68AA6D8}"/>
              </a:ext>
            </a:extLst>
          </p:cNvPr>
          <p:cNvSpPr txBox="1"/>
          <p:nvPr/>
        </p:nvSpPr>
        <p:spPr>
          <a:xfrm>
            <a:off x="1414032" y="1829458"/>
            <a:ext cx="8879810" cy="3199081"/>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وبالتالي فإن الصعوبات التي يثيرها ارتكاب الجرائم في الوقت الحالي بسبب التطور الذي شهده العالم الحالي يتطلب التحري والتحقيق بذات القدرات والإمكانيات التي تكون قد ارتكبت فيها الجريمة، وهو الأمر الذي يتطلب أن يقوم الذكاء الاصطناعي ذاته بالتحقيق والتحري وصولاً إلى نتيجة معينة، لكن هل هذا مسموح في ظل التطور الذي يشهده العالم اليوم؟</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لا بد من التفرقة بين حالتين؛ وهما استخدام الضابطة العدلية للذكاء الاصطناعي في عملية التحقيق والتحري كأي جهاز إلكتروني آخر، أو قيام الذكاء الاصطناعي ذاته بعملية التحقيق والتحري، وهو ما سنتناوله تالياً.</a:t>
            </a:r>
            <a:endParaRPr lang="en-US" sz="1400" dirty="0">
              <a:effectLst/>
              <a:latin typeface="Alexandria" pitchFamily="2" charset="-78"/>
              <a:ea typeface="Calibri" panose="020F0502020204030204" pitchFamily="34" charset="0"/>
              <a:cs typeface="Alexandria" pitchFamily="2" charset="-78"/>
            </a:endParaRPr>
          </a:p>
          <a:p>
            <a:pPr algn="just" rtl="1">
              <a:lnSpc>
                <a:spcPct val="200000"/>
              </a:lnSpc>
            </a:pP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1FA71D0-AF6A-DED6-CFA3-93981CF45FD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استخدام 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3DCB475-CDDA-959D-7F5F-4FE187F0CF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0BE45647-94CC-E0D2-DDCA-02A9F99E1FE9}"/>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6D7B79A-E7A9-CDFC-44E3-D4C7793E3645}"/>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2962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90FF49-C3A1-7D45-452E-DF8AB872379E}"/>
              </a:ext>
            </a:extLst>
          </p:cNvPr>
          <p:cNvSpPr txBox="1"/>
          <p:nvPr/>
        </p:nvSpPr>
        <p:spPr>
          <a:xfrm>
            <a:off x="1414032" y="2039008"/>
            <a:ext cx="8879810" cy="3160609"/>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تعتبر الأدوات الرقمية وأنظمة الذكاء الاصطناعي وسيلة من الوسائل التي يمكن استخدامها في أنظمة التحري والاستدلال، وكما أشرنا سابقاً أن أغلب الجرائم التي تقع بواسطة التقنيات المتطورة تكون صعبة الإثبات لذلك فإنها تحتاج إلى مجموعة من الوسائل التي يمكن الإثبات من خلالها ومن أبرزها أنظمة الذكاء الاصطناعي؛ حيث استخدمتها العديد من الدول من أجل حل المشكلات الرقمية المعقدة.</a:t>
            </a:r>
          </a:p>
          <a:p>
            <a:pPr marL="0" marR="0" indent="360045" algn="justLow" rtl="1">
              <a:lnSpc>
                <a:spcPct val="200000"/>
              </a:lnSpc>
              <a:spcBef>
                <a:spcPts val="600"/>
              </a:spcBef>
              <a:spcAft>
                <a:spcPts val="300"/>
              </a:spcAft>
            </a:pPr>
            <a:r>
              <a:rPr lang="ar-AE" sz="1400" dirty="0">
                <a:latin typeface="Alexandria" pitchFamily="2" charset="-78"/>
                <a:cs typeface="Alexandria" pitchFamily="2" charset="-78"/>
              </a:rPr>
              <a:t>وتمتاز هذه الأنظمة بقدرتها على التوصل إلى نتائج التحقيقات والتحري عن الجريمة والاستدلال من دون أي تدخل من العنصر البشري؛ ومن ثم الوصول إلى نتائج محددة تسهم في تحديد المجرمين الذين ارتكبوا الفعل بدقة.</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02213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1293-FC5F-C4D1-F835-ACA85B3C24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FE702D-267F-2D17-98DA-6862205BD2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14D867-37AB-79DD-8855-BF7A87D5F6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1D892B7-F6D6-96CF-86C7-96B050F126B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78CFC3-48D1-D869-115B-DF3F563A7872}"/>
              </a:ext>
            </a:extLst>
          </p:cNvPr>
          <p:cNvSpPr txBox="1"/>
          <p:nvPr/>
        </p:nvSpPr>
        <p:spPr>
          <a:xfrm>
            <a:off x="1414032" y="2315553"/>
            <a:ext cx="8879810" cy="2226892"/>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بإمكان الضابطة العدلية استخدام أنظمة الذكاء الاصطناعي في عملية التحري والاستدلال والبحث عن فاعل الجريمة لكن لا يجوز أن يوكل إلى النظام ذاته القيام بالتحري والاستدلال حتى لو كان قادراً على القيام بذلك، ذلك أنه على الرغم من صدور العديد من القوانين الخاصة بجرائم المعلوماتية والجرائم الإلكترونية.</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F2C287E-EFDC-AA0A-6BB8-9AAB949E1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9260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B43DE-59F6-615F-3D52-E0F499BB9D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665C2E-B684-6D6D-0A23-A6412428D80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225E36E-8C7F-2DBF-0CE3-A679A95265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5D2BFAE-D1A5-041C-6B24-5E68F7E4AB4D}"/>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E00C37-DCBA-578D-E737-56BD36D9F972}"/>
              </a:ext>
            </a:extLst>
          </p:cNvPr>
          <p:cNvSpPr txBox="1"/>
          <p:nvPr/>
        </p:nvSpPr>
        <p:spPr>
          <a:xfrm>
            <a:off x="1563876" y="325004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تحري أنظمة الذكاء الاصطناعي ذاتها </a:t>
            </a:r>
            <a:r>
              <a:rPr lang="ar-AE" sz="2000" b="1" dirty="0">
                <a:latin typeface="Alexandria" pitchFamily="2" charset="-78"/>
                <a:ea typeface="Calibri" panose="020F0502020204030204" pitchFamily="34" charset="0"/>
                <a:cs typeface="Alexandria" pitchFamily="2" charset="-78"/>
              </a:rPr>
              <a:t>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9537ED6C-64C4-F2DD-832F-5EE5DCF5B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E397ABE-637E-A6AC-50A0-98A3E2C2A9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C21897C4-39C5-BCB3-CD2C-0EC9CFC23385}"/>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2FB3E6B-4C06-DE6A-3DE2-EDAF4622742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53191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قيام الذكاء الاصطناعي ذاته بعملية التحري والاستدلال أمر غير متصور في قوانين أصول المحاكمات الجزائية تحت طائلة البطلان؛ لكن ذلك لا يمنع من استخدامه كوسيلة في عملية التحري والاستدلال؛ بمعنى أن استخدام الذكاء الاصطناعي جائز كاستخدام أي وسيلة لكن قيامه بالتحري بحد ذاته يجعل الإجراءات باطلة ويمكن الطعن فيها في أي مرحلة من مراحل التقاضي.</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3951" y="1562095"/>
            <a:ext cx="8671947" cy="3191386"/>
          </a:xfrm>
          <a:prstGeom prst="rect">
            <a:avLst/>
          </a:prstGeom>
          <a:noFill/>
        </p:spPr>
        <p:txBody>
          <a:bodyPr wrap="square" rtlCol="0">
            <a:spAutoFit/>
          </a:bodyPr>
          <a:lstStyle/>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مفهوم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تطور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4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400" b="1" i="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0AFE21-193D-4DBB-98D6-5A79BEDCB7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BE03251-1424-49AE-A5B7-6267472B170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41E5FF9-C0A9-4683-9A36-2BBC9B37D01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527</TotalTime>
  <Words>3011</Words>
  <Application>Microsoft Office PowerPoint</Application>
  <PresentationFormat>شاشة عريضة</PresentationFormat>
  <Paragraphs>164</Paragraphs>
  <Slides>41</Slides>
  <Notes>14</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41</vt:i4>
      </vt:variant>
    </vt:vector>
  </HeadingPairs>
  <TitlesOfParts>
    <vt:vector size="51" baseType="lpstr">
      <vt:lpstr>Alexandria</vt:lpstr>
      <vt:lpstr>Arial</vt:lpstr>
      <vt:lpstr>Calibri</vt:lpstr>
      <vt:lpstr>Calibri Light</vt:lpstr>
      <vt:lpstr>Courier New</vt:lpstr>
      <vt:lpstr>Roboto Light</vt:lpstr>
      <vt:lpstr>Segoe UI</vt:lpstr>
      <vt:lpstr>Symbol</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2026-02-25T18:26:37Z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