
<file path=[Content_Types].xml><?xml version="1.0" encoding="utf-8"?>
<Types xmlns="http://schemas.openxmlformats.org/package/2006/content-types">
  <Default Extension="png" ContentType="image/png"/>
  <Default Extension="svg" ContentType="image/svg+xml"/>
  <Default Extension="jpeg" ContentType="image/jpeg"/>
  <Default Extension="webp" ContentType="image/pn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ppt/tags/tag4.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5.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6.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7.xml" ContentType="application/vnd.openxmlformats-officedocument.presentationml.tags+xml"/>
  <Override PartName="/ppt/notesSlides/notesSlide21.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notesSlides/notesSlide22.xml" ContentType="application/vnd.openxmlformats-officedocument.presentationml.notesSlide+xml"/>
  <Override PartName="/ppt/tags/tag10.xml" ContentType="application/vnd.openxmlformats-officedocument.presentationml.tags+xml"/>
  <Override PartName="/ppt/notesSlides/notesSlide23.xml" ContentType="application/vnd.openxmlformats-officedocument.presentationml.notesSlide+xml"/>
  <Override PartName="/ppt/tags/tag11.xml" ContentType="application/vnd.openxmlformats-officedocument.presentationml.tags+xml"/>
  <Override PartName="/ppt/notesSlides/notesSlide24.xml" ContentType="application/vnd.openxmlformats-officedocument.presentationml.notesSlide+xml"/>
  <Override PartName="/ppt/tags/tag12.xml" ContentType="application/vnd.openxmlformats-officedocument.presentationml.tags+xml"/>
  <Override PartName="/ppt/notesSlides/notesSlide25.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notesSlides/notesSlide26.xml" ContentType="application/vnd.openxmlformats-officedocument.presentationml.notesSlide+xml"/>
  <Override PartName="/ppt/tags/tag15.xml" ContentType="application/vnd.openxmlformats-officedocument.presentationml.tags+xml"/>
  <Override PartName="/ppt/notesSlides/notesSlide27.xml" ContentType="application/vnd.openxmlformats-officedocument.presentationml.notesSlide+xml"/>
  <Override PartName="/ppt/tags/tag16.xml" ContentType="application/vnd.openxmlformats-officedocument.presentationml.tags+xml"/>
  <Override PartName="/ppt/notesSlides/notesSlide28.xml" ContentType="application/vnd.openxmlformats-officedocument.presentationml.notesSlide+xml"/>
  <Override PartName="/ppt/tags/tag17.xml" ContentType="application/vnd.openxmlformats-officedocument.presentationml.tags+xml"/>
  <Override PartName="/ppt/notesSlides/notesSlide29.xml" ContentType="application/vnd.openxmlformats-officedocument.presentationml.notesSlide+xml"/>
  <Override PartName="/ppt/tags/tag18.xml" ContentType="application/vnd.openxmlformats-officedocument.presentationml.tags+xml"/>
  <Override PartName="/ppt/notesSlides/notesSlide30.xml" ContentType="application/vnd.openxmlformats-officedocument.presentationml.notesSlide+xml"/>
  <Override PartName="/ppt/tags/tag19.xml" ContentType="application/vnd.openxmlformats-officedocument.presentationml.tags+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770" r:id="rId5"/>
    <p:sldId id="720" r:id="rId6"/>
    <p:sldId id="784" r:id="rId7"/>
    <p:sldId id="717" r:id="rId8"/>
    <p:sldId id="718" r:id="rId9"/>
    <p:sldId id="702" r:id="rId10"/>
    <p:sldId id="776" r:id="rId11"/>
    <p:sldId id="774" r:id="rId12"/>
    <p:sldId id="775" r:id="rId13"/>
    <p:sldId id="794" r:id="rId14"/>
    <p:sldId id="780" r:id="rId15"/>
    <p:sldId id="777" r:id="rId16"/>
    <p:sldId id="802" r:id="rId17"/>
    <p:sldId id="789" r:id="rId18"/>
    <p:sldId id="778" r:id="rId19"/>
    <p:sldId id="808" r:id="rId20"/>
    <p:sldId id="803" r:id="rId21"/>
    <p:sldId id="804" r:id="rId22"/>
    <p:sldId id="706" r:id="rId23"/>
    <p:sldId id="805" r:id="rId24"/>
    <p:sldId id="806" r:id="rId25"/>
    <p:sldId id="809" r:id="rId26"/>
    <p:sldId id="807" r:id="rId27"/>
    <p:sldId id="687" r:id="rId28"/>
    <p:sldId id="772" r:id="rId29"/>
    <p:sldId id="760" r:id="rId30"/>
    <p:sldId id="704" r:id="rId31"/>
    <p:sldId id="763" r:id="rId32"/>
    <p:sldId id="796" r:id="rId33"/>
    <p:sldId id="797" r:id="rId34"/>
    <p:sldId id="798" r:id="rId35"/>
    <p:sldId id="795" r:id="rId36"/>
    <p:sldId id="686" r:id="rId37"/>
    <p:sldId id="801" r:id="rId38"/>
    <p:sldId id="726" r:id="rId39"/>
    <p:sldId id="811" r:id="rId40"/>
    <p:sldId id="728" r:id="rId41"/>
    <p:sldId id="731" r:id="rId42"/>
    <p:sldId id="81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70"/>
            <p14:sldId id="720"/>
            <p14:sldId id="784"/>
            <p14:sldId id="717"/>
            <p14:sldId id="718"/>
            <p14:sldId id="702"/>
            <p14:sldId id="776"/>
            <p14:sldId id="774"/>
            <p14:sldId id="775"/>
            <p14:sldId id="794"/>
            <p14:sldId id="780"/>
            <p14:sldId id="777"/>
            <p14:sldId id="802"/>
            <p14:sldId id="789"/>
            <p14:sldId id="778"/>
            <p14:sldId id="808"/>
            <p14:sldId id="803"/>
            <p14:sldId id="804"/>
            <p14:sldId id="706"/>
            <p14:sldId id="805"/>
            <p14:sldId id="806"/>
            <p14:sldId id="809"/>
            <p14:sldId id="807"/>
            <p14:sldId id="687"/>
            <p14:sldId id="772"/>
            <p14:sldId id="760"/>
            <p14:sldId id="704"/>
            <p14:sldId id="763"/>
            <p14:sldId id="796"/>
            <p14:sldId id="797"/>
            <p14:sldId id="798"/>
            <p14:sldId id="795"/>
            <p14:sldId id="686"/>
            <p14:sldId id="801"/>
            <p14:sldId id="726"/>
            <p14:sldId id="811"/>
            <p14:sldId id="728"/>
            <p14:sldId id="731"/>
            <p14:sldId id="81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59"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3F3F4"/>
    <a:srgbClr val="2D3956"/>
    <a:srgbClr val="0A1F61"/>
    <a:srgbClr val="8E5A6D"/>
    <a:srgbClr val="669BBC"/>
    <a:srgbClr val="FAC748"/>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4869" autoAdjust="0"/>
    <p:restoredTop sz="93772" autoAdjust="0"/>
  </p:normalViewPr>
  <p:slideViewPr>
    <p:cSldViewPr snapToGrid="0" showGuides="1">
      <p:cViewPr varScale="1">
        <p:scale>
          <a:sx n="84" d="100"/>
          <a:sy n="84" d="100"/>
        </p:scale>
        <p:origin x="48" y="82"/>
      </p:cViewPr>
      <p:guideLst>
        <p:guide orient="horz" pos="2159"/>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11/21/2025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19985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89968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641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11/21/2025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9.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6.pn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ags" Target="../tags/tag3.xml"/><Relationship Id="rId5" Type="http://schemas.openxmlformats.org/officeDocument/2006/relationships/image" Target="../media/image6.pn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3.xml"/><Relationship Id="rId1" Type="http://schemas.openxmlformats.org/officeDocument/2006/relationships/tags" Target="../tags/tag4.xml"/><Relationship Id="rId6" Type="http://schemas.openxmlformats.org/officeDocument/2006/relationships/image" Target="../media/image6.png"/><Relationship Id="rId5" Type="http://schemas.openxmlformats.org/officeDocument/2006/relationships/hyperlink" Target="https://www.youtube.com/watch?v=IKVmNU9tXkc" TargetMode="External"/><Relationship Id="rId4" Type="http://schemas.openxmlformats.org/officeDocument/2006/relationships/image" Target="../media/image14.webp"/></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shorts/BS3LESrOevg"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6.webp"/><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shorts/0VJWV9W_TiA"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7.webp"/><Relationship Id="rId7"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hyperlink" Target="https://www.youtube.com/watch?v=YpR9rlFXwZQ&amp;t=3s" TargetMode="External"/><Relationship Id="rId5" Type="http://schemas.openxmlformats.org/officeDocument/2006/relationships/hyperlink" Target="https://www.youtube.com/watch?v=zpf8AB7dbz4&amp;t=4s" TargetMode="External"/><Relationship Id="rId4" Type="http://schemas.openxmlformats.org/officeDocument/2006/relationships/hyperlink" Target="https://www.youtube.com/watch?v=SD5oMxbMcH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2.xml"/><Relationship Id="rId1" Type="http://schemas.openxmlformats.org/officeDocument/2006/relationships/tags" Target="../tags/tag5.xml"/><Relationship Id="rId4" Type="http://schemas.openxmlformats.org/officeDocument/2006/relationships/image" Target="../media/image18.jpg"/></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22.emf"/><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23.webp"/><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24.webp"/><Relationship Id="rId2" Type="http://schemas.openxmlformats.org/officeDocument/2006/relationships/slideLayout" Target="../slideLayouts/slideLayout12.xml"/><Relationship Id="rId1" Type="http://schemas.openxmlformats.org/officeDocument/2006/relationships/tags" Target="../tags/tag6.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28.emf"/><Relationship Id="rId5" Type="http://schemas.openxmlformats.org/officeDocument/2006/relationships/image" Target="../media/image27.emf"/><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31.emf"/><Relationship Id="rId5" Type="http://schemas.openxmlformats.org/officeDocument/2006/relationships/image" Target="../media/image30.emf"/><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9.xml"/><Relationship Id="rId1" Type="http://schemas.openxmlformats.org/officeDocument/2006/relationships/slideLayout" Target="../slideLayouts/slideLayout13.xml"/><Relationship Id="rId5" Type="http://schemas.openxmlformats.org/officeDocument/2006/relationships/image" Target="../media/image33.jp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4.gif"/><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8" Type="http://schemas.openxmlformats.org/officeDocument/2006/relationships/image" Target="../media/image39.jpg"/><Relationship Id="rId3" Type="http://schemas.openxmlformats.org/officeDocument/2006/relationships/notesSlide" Target="../notesSlides/notesSlide21.xml"/><Relationship Id="rId7" Type="http://schemas.openxmlformats.org/officeDocument/2006/relationships/image" Target="../media/image38.emf"/><Relationship Id="rId2" Type="http://schemas.openxmlformats.org/officeDocument/2006/relationships/slideLayout" Target="../slideLayouts/slideLayout13.xml"/><Relationship Id="rId1" Type="http://schemas.openxmlformats.org/officeDocument/2006/relationships/tags" Target="../tags/tag7.xml"/><Relationship Id="rId6" Type="http://schemas.openxmlformats.org/officeDocument/2006/relationships/image" Target="../media/image37.jpg"/><Relationship Id="rId5" Type="http://schemas.openxmlformats.org/officeDocument/2006/relationships/image" Target="../media/image6.png"/><Relationship Id="rId4" Type="http://schemas.openxmlformats.org/officeDocument/2006/relationships/image" Target="../media/image36.jpe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2.xml"/><Relationship Id="rId1" Type="http://schemas.openxmlformats.org/officeDocument/2006/relationships/tags" Target="../tags/tag8.xml"/><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3.xml"/><Relationship Id="rId1" Type="http://schemas.openxmlformats.org/officeDocument/2006/relationships/tags" Target="../tags/tag9.xml"/><Relationship Id="rId5" Type="http://schemas.openxmlformats.org/officeDocument/2006/relationships/image" Target="../media/image6.png"/><Relationship Id="rId4" Type="http://schemas.openxmlformats.org/officeDocument/2006/relationships/image" Target="../media/image41.jpe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6.png"/><Relationship Id="rId2" Type="http://schemas.openxmlformats.org/officeDocument/2006/relationships/slideLayout" Target="../slideLayouts/slideLayout13.xml"/><Relationship Id="rId1" Type="http://schemas.openxmlformats.org/officeDocument/2006/relationships/tags" Target="../tags/tag10.xml"/><Relationship Id="rId6" Type="http://schemas.openxmlformats.org/officeDocument/2006/relationships/hyperlink" Target="https://www.youtube.com/watch?v=E9-k7wtS3bg" TargetMode="External"/><Relationship Id="rId5" Type="http://schemas.openxmlformats.org/officeDocument/2006/relationships/hyperlink" Target="https://www.youtube.com/watch?v=0obZHVTyx5c" TargetMode="External"/><Relationship Id="rId4" Type="http://schemas.openxmlformats.org/officeDocument/2006/relationships/image" Target="../media/image42.jp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3.xml"/><Relationship Id="rId1" Type="http://schemas.openxmlformats.org/officeDocument/2006/relationships/tags" Target="../tags/tag11.xml"/><Relationship Id="rId6" Type="http://schemas.openxmlformats.org/officeDocument/2006/relationships/image" Target="../media/image6.png"/><Relationship Id="rId5" Type="http://schemas.openxmlformats.org/officeDocument/2006/relationships/hyperlink" Target="https://www.youtube.com/watch?v=A_i3orAX1rU" TargetMode="External"/><Relationship Id="rId4" Type="http://schemas.openxmlformats.org/officeDocument/2006/relationships/image" Target="../media/image43.jpe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5.xml"/><Relationship Id="rId7" Type="http://schemas.openxmlformats.org/officeDocument/2006/relationships/image" Target="../media/image6.png"/><Relationship Id="rId2" Type="http://schemas.openxmlformats.org/officeDocument/2006/relationships/slideLayout" Target="../slideLayouts/slideLayout13.xml"/><Relationship Id="rId1" Type="http://schemas.openxmlformats.org/officeDocument/2006/relationships/tags" Target="../tags/tag12.xml"/><Relationship Id="rId6" Type="http://schemas.openxmlformats.org/officeDocument/2006/relationships/hyperlink" Target="https://www.instagram.com/reel/C6oZSryIkIY/" TargetMode="External"/><Relationship Id="rId5" Type="http://schemas.openxmlformats.org/officeDocument/2006/relationships/hyperlink" Target="https://www.youtube.com/watch?v=zX6oNPvC_Jk" TargetMode="External"/><Relationship Id="rId4" Type="http://schemas.openxmlformats.org/officeDocument/2006/relationships/image" Target="../media/image44.jpg"/></Relationships>
</file>

<file path=ppt/slides/_rels/slide32.xml.rels><?xml version="1.0" encoding="UTF-8" standalone="yes"?>
<Relationships xmlns="http://schemas.openxmlformats.org/package/2006/relationships"><Relationship Id="rId3" Type="http://schemas.openxmlformats.org/officeDocument/2006/relationships/image" Target="../media/image45.webp"/><Relationship Id="rId2" Type="http://schemas.openxmlformats.org/officeDocument/2006/relationships/slideLayout" Target="../slideLayouts/slideLayout12.xml"/><Relationship Id="rId1" Type="http://schemas.openxmlformats.org/officeDocument/2006/relationships/tags" Target="../tags/tag13.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3.xml"/><Relationship Id="rId1" Type="http://schemas.openxmlformats.org/officeDocument/2006/relationships/tags" Target="../tags/tag14.xml"/><Relationship Id="rId6" Type="http://schemas.openxmlformats.org/officeDocument/2006/relationships/image" Target="../media/image47.jpg"/><Relationship Id="rId5" Type="http://schemas.openxmlformats.org/officeDocument/2006/relationships/image" Target="../media/image6.png"/><Relationship Id="rId4" Type="http://schemas.openxmlformats.org/officeDocument/2006/relationships/image" Target="../media/image46.webp"/></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3.xml"/><Relationship Id="rId1" Type="http://schemas.openxmlformats.org/officeDocument/2006/relationships/tags" Target="../tags/tag15.xml"/><Relationship Id="rId6" Type="http://schemas.openxmlformats.org/officeDocument/2006/relationships/image" Target="../media/image6.png"/><Relationship Id="rId5" Type="http://schemas.openxmlformats.org/officeDocument/2006/relationships/hyperlink" Target="https://www.youtube.com/watch?v=rqSqJh-ugEM" TargetMode="External"/><Relationship Id="rId4" Type="http://schemas.openxmlformats.org/officeDocument/2006/relationships/image" Target="../media/image48.webp"/></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3.xml"/><Relationship Id="rId1" Type="http://schemas.openxmlformats.org/officeDocument/2006/relationships/tags" Target="../tags/tag16.xml"/><Relationship Id="rId6" Type="http://schemas.openxmlformats.org/officeDocument/2006/relationships/image" Target="../media/image6.png"/><Relationship Id="rId5" Type="http://schemas.openxmlformats.org/officeDocument/2006/relationships/hyperlink" Target="https://www.youtube.com/watch?v=hqLE-SevPI4" TargetMode="External"/><Relationship Id="rId4" Type="http://schemas.openxmlformats.org/officeDocument/2006/relationships/image" Target="../media/image49.webp"/></Relationships>
</file>

<file path=ppt/slides/_rels/slide36.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slideLayout" Target="../slideLayouts/slideLayout12.xml"/><Relationship Id="rId1" Type="http://schemas.openxmlformats.org/officeDocument/2006/relationships/tags" Target="../tags/tag17.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3.xml"/><Relationship Id="rId1" Type="http://schemas.openxmlformats.org/officeDocument/2006/relationships/tags" Target="../tags/tag18.xml"/><Relationship Id="rId5" Type="http://schemas.openxmlformats.org/officeDocument/2006/relationships/image" Target="../media/image6.png"/><Relationship Id="rId4" Type="http://schemas.openxmlformats.org/officeDocument/2006/relationships/image" Target="../media/image52.png"/></Relationships>
</file>

<file path=ppt/slides/_rels/slide39.xml.rels><?xml version="1.0" encoding="UTF-8" standalone="yes"?>
<Relationships xmlns="http://schemas.openxmlformats.org/package/2006/relationships"><Relationship Id="rId8" Type="http://schemas.openxmlformats.org/officeDocument/2006/relationships/hyperlink" Target="https://www.youtube.com/watch?v=-3ob9nn-vmk" TargetMode="External"/><Relationship Id="rId3" Type="http://schemas.openxmlformats.org/officeDocument/2006/relationships/notesSlide" Target="../notesSlides/notesSlide31.xml"/><Relationship Id="rId7" Type="http://schemas.openxmlformats.org/officeDocument/2006/relationships/hyperlink" Target="https://www.youtube.com/watch?v=-2qXHYvqiPI" TargetMode="External"/><Relationship Id="rId2" Type="http://schemas.openxmlformats.org/officeDocument/2006/relationships/slideLayout" Target="../slideLayouts/slideLayout13.xml"/><Relationship Id="rId1" Type="http://schemas.openxmlformats.org/officeDocument/2006/relationships/tags" Target="../tags/tag19.xml"/><Relationship Id="rId6" Type="http://schemas.openxmlformats.org/officeDocument/2006/relationships/hyperlink" Target="https://www.youtube.com/watch?v=AkkgOBP53B4" TargetMode="External"/><Relationship Id="rId11" Type="http://schemas.openxmlformats.org/officeDocument/2006/relationships/image" Target="../media/image6.png"/><Relationship Id="rId5" Type="http://schemas.openxmlformats.org/officeDocument/2006/relationships/hyperlink" Target="https://www.youtube.com/watch?v=mrluyOqH04Q" TargetMode="External"/><Relationship Id="rId10" Type="http://schemas.openxmlformats.org/officeDocument/2006/relationships/hyperlink" Target="https://chatgpt.com/c/691cdaf0-b124-8329-abc5-5cc8021afab7" TargetMode="External"/><Relationship Id="rId4" Type="http://schemas.openxmlformats.org/officeDocument/2006/relationships/image" Target="../media/image53.jpeg"/><Relationship Id="rId9" Type="http://schemas.openxmlformats.org/officeDocument/2006/relationships/hyperlink" Target="https://www.youtube.com/watch?v=KdNYsLeze2U&amp;t=5s"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14.xml"/><Relationship Id="rId6" Type="http://schemas.openxmlformats.org/officeDocument/2006/relationships/image" Target="../media/image57.png"/><Relationship Id="rId5" Type="http://schemas.openxmlformats.org/officeDocument/2006/relationships/image" Target="../media/image56.jpeg"/><Relationship Id="rId4" Type="http://schemas.openxmlformats.org/officeDocument/2006/relationships/image" Target="../media/image5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3152" y="5888443"/>
            <a:ext cx="240487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SA" sz="2800" b="1" dirty="0" smtClean="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004315" y="2485591"/>
            <a:ext cx="2257632" cy="707886"/>
          </a:xfrm>
          <a:prstGeom prst="rect">
            <a:avLst/>
          </a:prstGeom>
          <a:noFill/>
        </p:spPr>
        <p:txBody>
          <a:bodyPr wrap="square" rtlCol="0">
            <a:spAutoFit/>
          </a:bodyPr>
          <a:lstStyle/>
          <a:p>
            <a:r>
              <a:rPr lang="ar-SA" sz="4000" b="1" dirty="0" smtClean="0">
                <a:solidFill>
                  <a:srgbClr val="00B0F0"/>
                </a:solidFill>
                <a:latin typeface="Alexandria" charset="0"/>
                <a:cs typeface="Alexandria" charset="0"/>
              </a:rPr>
              <a:t>المونتــــــاج</a:t>
            </a:r>
            <a:endParaRPr lang="ar-EG" sz="4000" b="1" dirty="0">
              <a:solidFill>
                <a:srgbClr val="00B0F0"/>
              </a:solidFill>
              <a:latin typeface="Alexandria" charset="0"/>
              <a:cs typeface="Alexandria" charset="0"/>
            </a:endParaRPr>
          </a:p>
        </p:txBody>
      </p:sp>
      <p:sp>
        <p:nvSpPr>
          <p:cNvPr id="2" name="Rectangle 1"/>
          <p:cNvSpPr/>
          <p:nvPr/>
        </p:nvSpPr>
        <p:spPr>
          <a:xfrm>
            <a:off x="194617" y="4934963"/>
            <a:ext cx="1095172" cy="369332"/>
          </a:xfrm>
          <a:prstGeom prst="rect">
            <a:avLst/>
          </a:prstGeom>
        </p:spPr>
        <p:txBody>
          <a:bodyPr wrap="none">
            <a:spAutoFit/>
          </a:bodyPr>
          <a:lstStyle/>
          <a:p>
            <a:r>
              <a:rPr lang="en-US" b="1" dirty="0">
                <a:solidFill>
                  <a:srgbClr val="111111"/>
                </a:solidFill>
                <a:latin typeface="Times New Roman" panose="02020603050405020304" pitchFamily="18" charset="0"/>
                <a:ea typeface="Calibri" panose="020F0502020204030204" pitchFamily="34" charset="0"/>
              </a:rPr>
              <a:t>DGM331</a:t>
            </a:r>
            <a:endParaRPr lang="en-US" dirty="0"/>
          </a:p>
        </p:txBody>
      </p:sp>
      <p:sp>
        <p:nvSpPr>
          <p:cNvPr id="3" name="Rectangle 2"/>
          <p:cNvSpPr/>
          <p:nvPr/>
        </p:nvSpPr>
        <p:spPr>
          <a:xfrm>
            <a:off x="1" y="5411703"/>
            <a:ext cx="2075688" cy="400110"/>
          </a:xfrm>
          <a:prstGeom prst="rect">
            <a:avLst/>
          </a:prstGeom>
        </p:spPr>
        <p:txBody>
          <a:bodyPr wrap="square">
            <a:spAutoFit/>
          </a:bodyPr>
          <a:lstStyle/>
          <a:p>
            <a:r>
              <a:rPr lang="ar-SA" sz="2000" b="1" dirty="0" smtClean="0">
                <a:solidFill>
                  <a:srgbClr val="111111"/>
                </a:solidFill>
                <a:latin typeface="The Year of Handicrafts Black" pitchFamily="50" charset="-78"/>
                <a:ea typeface="Calibri" panose="020F0502020204030204" pitchFamily="34" charset="0"/>
                <a:cs typeface="The Year of Handicrafts Black" pitchFamily="50" charset="-78"/>
              </a:rPr>
              <a:t>د.أسامة أحمد </a:t>
            </a:r>
            <a:endParaRPr lang="en-US" sz="2000" dirty="0">
              <a:latin typeface="The Year of Handicrafts Black" pitchFamily="50" charset="-78"/>
              <a:cs typeface="The Year of Handicrafts Black" pitchFamily="50"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2353"/>
    </mc:Choice>
    <mc:Fallback xmlns="">
      <p:transition spd="slow" advTm="2235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31" y="-98623"/>
            <a:ext cx="12682891" cy="7053944"/>
          </a:xfrm>
          <a:prstGeom prst="rect">
            <a:avLst/>
          </a:prstGeom>
        </p:spPr>
      </p:pic>
      <p:sp>
        <p:nvSpPr>
          <p:cNvPr id="2" name="Rectangle: Single Corner Rounded 1"/>
          <p:cNvSpPr/>
          <p:nvPr/>
        </p:nvSpPr>
        <p:spPr>
          <a:xfrm flipV="1">
            <a:off x="-79129" y="-43542"/>
            <a:ext cx="1227112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33099" y="3105844"/>
            <a:ext cx="1967205" cy="646331"/>
          </a:xfrm>
          <a:prstGeom prst="rect">
            <a:avLst/>
          </a:prstGeom>
          <a:noFill/>
        </p:spPr>
        <p:txBody>
          <a:bodyPr wrap="none" rtlCol="0">
            <a:spAutoFit/>
          </a:bodyPr>
          <a:lstStyle/>
          <a:p>
            <a:r>
              <a:rPr lang="ar-SA" sz="3600" b="1" dirty="0" smtClean="0">
                <a:solidFill>
                  <a:srgbClr val="00B0F0"/>
                </a:solidFill>
                <a:latin typeface="Alexandria" charset="0"/>
                <a:cs typeface="Alexandria" charset="0"/>
              </a:rPr>
              <a:t>المونتــــــاج</a:t>
            </a:r>
            <a:endParaRPr lang="ar-EG" sz="3600" b="1" dirty="0">
              <a:solidFill>
                <a:srgbClr val="00B0F0"/>
              </a:solidFill>
              <a:latin typeface="Alexandria" charset="0"/>
              <a:cs typeface="Alexandria" charset="0"/>
            </a:endParaRPr>
          </a:p>
        </p:txBody>
      </p:sp>
      <p:sp>
        <p:nvSpPr>
          <p:cNvPr id="10" name="Rectangle: Rounded Corners 9"/>
          <p:cNvSpPr/>
          <p:nvPr/>
        </p:nvSpPr>
        <p:spPr>
          <a:xfrm>
            <a:off x="5104618" y="3807256"/>
            <a:ext cx="6022975" cy="106827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r>
              <a:rPr lang="ar-SA" sz="2800" dirty="0" smtClean="0">
                <a:solidFill>
                  <a:schemeClr val="tx1"/>
                </a:solidFill>
                <a:latin typeface="Abd Elrady Pro" panose="020F0803030102020204" pitchFamily="34" charset="-78"/>
                <a:cs typeface="Abd Elrady Pro" panose="020F0803030102020204" pitchFamily="34" charset="-78"/>
              </a:rPr>
              <a:t>المونتاج </a:t>
            </a:r>
            <a:r>
              <a:rPr lang="ar-SA" sz="2800" dirty="0">
                <a:solidFill>
                  <a:schemeClr val="tx1"/>
                </a:solidFill>
                <a:latin typeface="Abd Elrady Pro" panose="020F0803030102020204" pitchFamily="34" charset="-78"/>
                <a:cs typeface="Abd Elrady Pro" panose="020F0803030102020204" pitchFamily="34" charset="-78"/>
              </a:rPr>
              <a:t>الوثائقي والروائي – أساليب بناء السرد </a:t>
            </a:r>
            <a:r>
              <a:rPr lang="ar-SA" sz="2800" dirty="0" smtClean="0">
                <a:solidFill>
                  <a:schemeClr val="tx1"/>
                </a:solidFill>
                <a:latin typeface="Abd Elrady Pro" panose="020F0803030102020204" pitchFamily="34" charset="-78"/>
                <a:cs typeface="Abd Elrady Pro" panose="020F0803030102020204" pitchFamily="34" charset="-78"/>
              </a:rPr>
              <a:t>البصري</a:t>
            </a:r>
            <a:endParaRPr lang="ar-SA" dirty="0">
              <a:solidFill>
                <a:schemeClr val="tx1"/>
              </a:solidFill>
            </a:endParaRP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smtClean="0">
                <a:solidFill>
                  <a:srgbClr val="00B0F0"/>
                </a:solidFill>
                <a:latin typeface="Wide Latin" panose="020A0A07050505020404" pitchFamily="18" charset="0"/>
                <a:cs typeface="Alexandria" charset="0"/>
              </a:rPr>
              <a:t>أسامة أحمد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16783"/>
    </mc:Choice>
    <mc:Fallback xmlns="">
      <p:transition advTm="1678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854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a:off x="3454900" y="1414582"/>
            <a:ext cx="1053874" cy="706755"/>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r>
              <a:rPr lang="ar-SA" sz="2000" b="1" dirty="0" smtClean="0">
                <a:solidFill>
                  <a:schemeClr val="bg1"/>
                </a:solidFill>
                <a:latin typeface="Times New Roman" panose="02020603050405020304" pitchFamily="18" charset="0"/>
                <a:cs typeface="Times New Roman" panose="02020603050405020304" pitchFamily="18" charset="0"/>
              </a:rPr>
              <a:t>9</a:t>
            </a:r>
            <a:endParaRPr lang="en-US" sz="20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07103"/>
            <a:ext cx="3386537" cy="1711702"/>
          </a:xfrm>
          <a:prstGeom prst="rect">
            <a:avLst/>
          </a:prstGeom>
        </p:spPr>
      </p:pic>
      <p:sp>
        <p:nvSpPr>
          <p:cNvPr id="12" name="TextBox 11"/>
          <p:cNvSpPr txBox="1"/>
          <p:nvPr/>
        </p:nvSpPr>
        <p:spPr>
          <a:xfrm>
            <a:off x="5553839" y="1125495"/>
            <a:ext cx="4113898" cy="769441"/>
          </a:xfrm>
          <a:prstGeom prst="rect">
            <a:avLst/>
          </a:prstGeom>
          <a:noFill/>
        </p:spPr>
        <p:txBody>
          <a:bodyPr wrap="square" rtlCol="0">
            <a:spAutoFit/>
          </a:bodyPr>
          <a:lstStyle/>
          <a:p>
            <a:pPr algn="ctr">
              <a:lnSpc>
                <a:spcPct val="150000"/>
              </a:lnSpc>
              <a:spcBef>
                <a:spcPct val="20000"/>
              </a:spcBef>
            </a:pPr>
            <a:r>
              <a:rPr lang="ar-EG" sz="3200" b="1" dirty="0">
                <a:solidFill>
                  <a:srgbClr val="00B0F0"/>
                </a:solidFill>
                <a:latin typeface="Simplified Arabic" panose="02020603050405020304" pitchFamily="18" charset="-78"/>
                <a:cs typeface="Simplified Arabic" panose="02020603050405020304" pitchFamily="18" charset="-78"/>
              </a:rPr>
              <a:t>محتويات المحاضرة</a:t>
            </a:r>
          </a:p>
        </p:txBody>
      </p:sp>
      <p:sp>
        <p:nvSpPr>
          <p:cNvPr id="3" name="Rectangle 2"/>
          <p:cNvSpPr/>
          <p:nvPr/>
        </p:nvSpPr>
        <p:spPr>
          <a:xfrm>
            <a:off x="3454900" y="2121337"/>
            <a:ext cx="8440180" cy="4984954"/>
          </a:xfrm>
          <a:prstGeom prst="rect">
            <a:avLst/>
          </a:prstGeom>
        </p:spPr>
        <p:txBody>
          <a:bodyPr wrap="square">
            <a:spAutoFit/>
          </a:bodyPr>
          <a:lstStyle/>
          <a:p>
            <a:pPr marL="457200" lvl="0" indent="-457200" algn="r" rtl="1" eaLnBrk="0" fontAlgn="base" hangingPunct="0">
              <a:lnSpc>
                <a:spcPct val="200000"/>
              </a:lnSpc>
              <a:spcBef>
                <a:spcPct val="0"/>
              </a:spcBef>
              <a:spcAft>
                <a:spcPct val="0"/>
              </a:spcAft>
              <a:buFont typeface="+mj-lt"/>
              <a:buAutoNum type="arabicPeriod"/>
            </a:pPr>
            <a:r>
              <a:rPr lang="ar-SA" altLang="en-US" b="1" dirty="0">
                <a:solidFill>
                  <a:srgbClr val="00B0F0"/>
                </a:solidFill>
                <a:latin typeface="Abd Elrady Pro" panose="020F0803030102020204" pitchFamily="34" charset="-78"/>
                <a:cs typeface="Abd Elrady Pro" panose="020F0803030102020204" pitchFamily="34" charset="-78"/>
              </a:rPr>
              <a:t>مقدمة</a:t>
            </a:r>
            <a:r>
              <a:rPr lang="en-US" altLang="en-US" b="1" dirty="0">
                <a:solidFill>
                  <a:srgbClr val="00B0F0"/>
                </a:solidFill>
                <a:latin typeface="Abd Elrady Pro" panose="020F0803030102020204" pitchFamily="34" charset="-78"/>
                <a:cs typeface="Abd Elrady Pro" panose="020F0803030102020204" pitchFamily="34" charset="-78"/>
              </a:rPr>
              <a:t> </a:t>
            </a:r>
            <a:endParaRPr lang="ar-SA" altLang="en-US" b="1" dirty="0">
              <a:solidFill>
                <a:srgbClr val="00B0F0"/>
              </a:solidFill>
              <a:latin typeface="Abd Elrady Pro" panose="020F0803030102020204" pitchFamily="34" charset="-78"/>
              <a:cs typeface="Abd Elrady Pro" panose="020F0803030102020204" pitchFamily="34" charset="-78"/>
            </a:endParaRPr>
          </a:p>
          <a:p>
            <a:pPr marL="457200" lvl="0" indent="-457200" algn="r" rtl="1" eaLnBrk="0" fontAlgn="base" hangingPunct="0">
              <a:lnSpc>
                <a:spcPct val="200000"/>
              </a:lnSpc>
              <a:spcBef>
                <a:spcPct val="0"/>
              </a:spcBef>
              <a:spcAft>
                <a:spcPct val="0"/>
              </a:spcAft>
              <a:buFont typeface="+mj-lt"/>
              <a:buAutoNum type="arabicPeriod"/>
            </a:pPr>
            <a:r>
              <a:rPr lang="ar-SA" b="1" dirty="0" smtClean="0">
                <a:solidFill>
                  <a:srgbClr val="00B0F0"/>
                </a:solidFill>
                <a:latin typeface="Abd Elrady Pro" panose="020F0803030102020204" pitchFamily="34" charset="-78"/>
                <a:cs typeface="Abd Elrady Pro" panose="020F0803030102020204" pitchFamily="34" charset="-78"/>
              </a:rPr>
              <a:t>الأفلام </a:t>
            </a:r>
            <a:r>
              <a:rPr lang="ar-SA" b="1" dirty="0" smtClean="0">
                <a:solidFill>
                  <a:srgbClr val="00B0F0"/>
                </a:solidFill>
                <a:latin typeface="Abd Elrady Pro" panose="020F0803030102020204" pitchFamily="34" charset="-78"/>
                <a:cs typeface="Abd Elrady Pro" panose="020F0803030102020204" pitchFamily="34" charset="-78"/>
              </a:rPr>
              <a:t>الوثائقية</a:t>
            </a:r>
          </a:p>
          <a:p>
            <a:pPr marL="457200" lvl="0" indent="-457200" algn="r" rtl="1" eaLnBrk="0" fontAlgn="base" hangingPunct="0">
              <a:lnSpc>
                <a:spcPct val="200000"/>
              </a:lnSpc>
              <a:spcBef>
                <a:spcPct val="0"/>
              </a:spcBef>
              <a:spcAft>
                <a:spcPct val="0"/>
              </a:spcAft>
              <a:buFont typeface="+mj-lt"/>
              <a:buAutoNum type="arabicPeriod"/>
            </a:pPr>
            <a:r>
              <a:rPr lang="ar-SA" b="1" dirty="0" smtClean="0">
                <a:solidFill>
                  <a:srgbClr val="00B0F0"/>
                </a:solidFill>
                <a:latin typeface="Abd Elrady Pro" panose="020F0803030102020204" pitchFamily="34" charset="-78"/>
                <a:cs typeface="Abd Elrady Pro" panose="020F0803030102020204" pitchFamily="34" charset="-78"/>
              </a:rPr>
              <a:t>الأفلام </a:t>
            </a:r>
            <a:r>
              <a:rPr lang="ar-SA" b="1" dirty="0" smtClean="0">
                <a:solidFill>
                  <a:srgbClr val="00B0F0"/>
                </a:solidFill>
                <a:latin typeface="Abd Elrady Pro" panose="020F0803030102020204" pitchFamily="34" charset="-78"/>
                <a:cs typeface="Abd Elrady Pro" panose="020F0803030102020204" pitchFamily="34" charset="-78"/>
              </a:rPr>
              <a:t>الروائية</a:t>
            </a:r>
            <a:endParaRPr lang="ar-SA" b="1" dirty="0">
              <a:solidFill>
                <a:srgbClr val="00B0F0"/>
              </a:solidFill>
              <a:latin typeface="Abd Elrady Pro" panose="020F0803030102020204" pitchFamily="34" charset="-78"/>
              <a:cs typeface="Abd Elrady Pro" panose="020F0803030102020204" pitchFamily="34" charset="-78"/>
            </a:endParaRPr>
          </a:p>
          <a:p>
            <a:pPr marL="457200" lvl="0" indent="-457200" algn="r" rtl="1" eaLnBrk="0" fontAlgn="base" hangingPunct="0">
              <a:lnSpc>
                <a:spcPct val="200000"/>
              </a:lnSpc>
              <a:spcBef>
                <a:spcPct val="0"/>
              </a:spcBef>
              <a:spcAft>
                <a:spcPct val="0"/>
              </a:spcAft>
              <a:buFont typeface="+mj-lt"/>
              <a:buAutoNum type="arabicPeriod"/>
            </a:pPr>
            <a:r>
              <a:rPr lang="ar-SA" b="1" dirty="0">
                <a:solidFill>
                  <a:srgbClr val="00B0F0"/>
                </a:solidFill>
                <a:latin typeface="Abd Elrady Pro" panose="020F0803030102020204" pitchFamily="34" charset="-78"/>
                <a:cs typeface="Abd Elrady Pro" panose="020F0803030102020204" pitchFamily="34" charset="-78"/>
              </a:rPr>
              <a:t>الإضاءة في الافلام</a:t>
            </a:r>
          </a:p>
          <a:p>
            <a:pPr marL="457200" indent="-457200" algn="r" rtl="1" eaLnBrk="0" fontAlgn="base" hangingPunct="0">
              <a:lnSpc>
                <a:spcPct val="200000"/>
              </a:lnSpc>
              <a:spcBef>
                <a:spcPct val="0"/>
              </a:spcBef>
              <a:spcAft>
                <a:spcPct val="0"/>
              </a:spcAft>
              <a:buFont typeface="+mj-lt"/>
              <a:buAutoNum type="arabicPeriod"/>
            </a:pPr>
            <a:r>
              <a:rPr lang="ar-SA" b="1" dirty="0">
                <a:solidFill>
                  <a:srgbClr val="00B0F0"/>
                </a:solidFill>
                <a:latin typeface="Abd Elrady Pro" panose="020F0803030102020204" pitchFamily="34" charset="-78"/>
                <a:cs typeface="Abd Elrady Pro" panose="020F0803030102020204" pitchFamily="34" charset="-78"/>
              </a:rPr>
              <a:t>تعريف السرد البصري </a:t>
            </a:r>
            <a:r>
              <a:rPr lang="en-US" b="1" dirty="0">
                <a:solidFill>
                  <a:srgbClr val="00B0F0"/>
                </a:solidFill>
                <a:latin typeface="Abd Elrady Pro" panose="020F0803030102020204" pitchFamily="34" charset="-78"/>
                <a:cs typeface="Abd Elrady Pro" panose="020F0803030102020204" pitchFamily="34" charset="-78"/>
              </a:rPr>
              <a:t>Visual Storytelling</a:t>
            </a:r>
            <a:endParaRPr lang="ar-SA" b="1" dirty="0">
              <a:solidFill>
                <a:srgbClr val="00B0F0"/>
              </a:solidFill>
              <a:latin typeface="Abd Elrady Pro" panose="020F0803030102020204" pitchFamily="34" charset="-78"/>
              <a:cs typeface="Abd Elrady Pro" panose="020F0803030102020204" pitchFamily="34" charset="-78"/>
            </a:endParaRPr>
          </a:p>
          <a:p>
            <a:pPr marL="457200" lvl="0" indent="-457200" algn="r" rtl="1" eaLnBrk="0" fontAlgn="base" hangingPunct="0">
              <a:lnSpc>
                <a:spcPct val="200000"/>
              </a:lnSpc>
              <a:spcBef>
                <a:spcPct val="0"/>
              </a:spcBef>
              <a:spcAft>
                <a:spcPct val="0"/>
              </a:spcAft>
              <a:buFont typeface="+mj-lt"/>
              <a:buAutoNum type="arabicPeriod"/>
            </a:pPr>
            <a:r>
              <a:rPr lang="ar-SA" b="1" dirty="0">
                <a:solidFill>
                  <a:srgbClr val="00B0F0"/>
                </a:solidFill>
                <a:latin typeface="Abd Elrady Pro" panose="020F0803030102020204" pitchFamily="34" charset="-78"/>
                <a:cs typeface="Abd Elrady Pro" panose="020F0803030102020204" pitchFamily="34" charset="-78"/>
              </a:rPr>
              <a:t>أساليب </a:t>
            </a:r>
            <a:r>
              <a:rPr lang="ar-SA" b="1" dirty="0">
                <a:solidFill>
                  <a:srgbClr val="00B0F0"/>
                </a:solidFill>
                <a:latin typeface="Abd Elrady Pro" panose="020F0803030102020204" pitchFamily="34" charset="-78"/>
                <a:cs typeface="Abd Elrady Pro" panose="020F0803030102020204" pitchFamily="34" charset="-78"/>
              </a:rPr>
              <a:t>بناء السرد البصري في </a:t>
            </a:r>
            <a:r>
              <a:rPr lang="ar-SA" b="1" dirty="0">
                <a:solidFill>
                  <a:srgbClr val="00B0F0"/>
                </a:solidFill>
                <a:latin typeface="Abd Elrady Pro" panose="020F0803030102020204" pitchFamily="34" charset="-78"/>
                <a:cs typeface="Abd Elrady Pro" panose="020F0803030102020204" pitchFamily="34" charset="-78"/>
              </a:rPr>
              <a:t>الافلام الوثائقية</a:t>
            </a:r>
            <a:endParaRPr lang="ar-SA" b="1" dirty="0">
              <a:solidFill>
                <a:srgbClr val="00B0F0"/>
              </a:solidFill>
              <a:latin typeface="Abd Elrady Pro" panose="020F0803030102020204" pitchFamily="34" charset="-78"/>
              <a:cs typeface="Abd Elrady Pro" panose="020F0803030102020204" pitchFamily="34" charset="-78"/>
            </a:endParaRPr>
          </a:p>
          <a:p>
            <a:pPr marL="457200" lvl="0" indent="-457200" algn="r" rtl="1" eaLnBrk="0" fontAlgn="base" hangingPunct="0">
              <a:lnSpc>
                <a:spcPct val="200000"/>
              </a:lnSpc>
              <a:spcBef>
                <a:spcPct val="0"/>
              </a:spcBef>
              <a:spcAft>
                <a:spcPct val="0"/>
              </a:spcAft>
              <a:buFont typeface="+mj-lt"/>
              <a:buAutoNum type="arabicPeriod"/>
            </a:pPr>
            <a:r>
              <a:rPr lang="ar-SA" b="1" dirty="0">
                <a:solidFill>
                  <a:srgbClr val="00B0F0"/>
                </a:solidFill>
                <a:latin typeface="Abd Elrady Pro" panose="020F0803030102020204" pitchFamily="34" charset="-78"/>
                <a:cs typeface="Abd Elrady Pro" panose="020F0803030102020204" pitchFamily="34" charset="-78"/>
              </a:rPr>
              <a:t>أساليب بناء السرد البصري في </a:t>
            </a:r>
            <a:r>
              <a:rPr lang="ar-SA" b="1" dirty="0">
                <a:solidFill>
                  <a:srgbClr val="00B0F0"/>
                </a:solidFill>
                <a:latin typeface="Abd Elrady Pro" panose="020F0803030102020204" pitchFamily="34" charset="-78"/>
                <a:cs typeface="Abd Elrady Pro" panose="020F0803030102020204" pitchFamily="34" charset="-78"/>
              </a:rPr>
              <a:t>الافلام الروائية</a:t>
            </a:r>
            <a:endParaRPr lang="ar-SA" b="1" dirty="0">
              <a:solidFill>
                <a:srgbClr val="00B0F0"/>
              </a:solidFill>
              <a:latin typeface="Abd Elrady Pro" panose="020F0803030102020204" pitchFamily="34" charset="-78"/>
              <a:cs typeface="Abd Elrady Pro" panose="020F0803030102020204" pitchFamily="34" charset="-78"/>
            </a:endParaRPr>
          </a:p>
          <a:p>
            <a:pPr marL="457200" lvl="0" indent="-457200" algn="r" rtl="1" eaLnBrk="0" fontAlgn="base" hangingPunct="0">
              <a:lnSpc>
                <a:spcPct val="200000"/>
              </a:lnSpc>
              <a:spcBef>
                <a:spcPct val="0"/>
              </a:spcBef>
              <a:spcAft>
                <a:spcPct val="0"/>
              </a:spcAft>
              <a:buFont typeface="+mj-lt"/>
              <a:buAutoNum type="arabicPeriod"/>
            </a:pPr>
            <a:r>
              <a:rPr lang="ar-SA" b="1" dirty="0">
                <a:solidFill>
                  <a:srgbClr val="00B0F0"/>
                </a:solidFill>
                <a:latin typeface="Abd Elrady Pro" panose="020F0803030102020204" pitchFamily="34" charset="-78"/>
                <a:cs typeface="Abd Elrady Pro" panose="020F0803030102020204" pitchFamily="34" charset="-78"/>
              </a:rPr>
              <a:t>الفرق بين مونتاج الافلام ومونتاج الانواع الاخرى </a:t>
            </a:r>
          </a:p>
          <a:p>
            <a:pPr algn="r" rtl="1" eaLnBrk="0" fontAlgn="base" hangingPunct="0">
              <a:lnSpc>
                <a:spcPct val="150000"/>
              </a:lnSpc>
              <a:spcBef>
                <a:spcPct val="0"/>
              </a:spcBef>
              <a:spcAft>
                <a:spcPct val="0"/>
              </a:spcAft>
            </a:pPr>
            <a:endParaRPr lang="en-US" altLang="en-US" sz="2000" b="1" dirty="0">
              <a:solidFill>
                <a:srgbClr val="00B0F0"/>
              </a:solidFill>
              <a:latin typeface="Bahnschrift Light Condensed" panose="020B0502040204020203" charset="0"/>
              <a:cs typeface="+mj-cs"/>
            </a:endParaRPr>
          </a:p>
        </p:txBody>
      </p:sp>
    </p:spTree>
  </p:cSld>
  <p:clrMapOvr>
    <a:masterClrMapping/>
  </p:clrMapOvr>
  <mc:AlternateContent xmlns:mc="http://schemas.openxmlformats.org/markup-compatibility/2006" xmlns:p14="http://schemas.microsoft.com/office/powerpoint/2010/main">
    <mc:Choice Requires="p14">
      <p:transition p14:dur="0" advTm="30275"/>
    </mc:Choice>
    <mc:Fallback xmlns="">
      <p:transition advTm="3027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7985185" y="1749222"/>
            <a:ext cx="968535" cy="584775"/>
          </a:xfrm>
          <a:prstGeom prst="rect">
            <a:avLst/>
          </a:prstGeom>
          <a:noFill/>
        </p:spPr>
        <p:txBody>
          <a:bodyPr wrap="none" rtlCol="0">
            <a:spAutoFit/>
          </a:bodyPr>
          <a:lstStyle/>
          <a:p>
            <a:pPr algn="just" rtl="1"/>
            <a:r>
              <a:rPr lang="ar-EG" sz="3200" b="1" dirty="0" smtClean="0">
                <a:solidFill>
                  <a:srgbClr val="8E5A6D"/>
                </a:solidFill>
                <a:effectLst>
                  <a:outerShdw blurRad="38100" dist="38100" dir="2700000" algn="tl">
                    <a:srgbClr val="000000">
                      <a:alpha val="43137"/>
                    </a:srgbClr>
                  </a:outerShdw>
                </a:effectLst>
                <a:latin typeface="Candara Light" panose="020E0502030303020204" pitchFamily="34" charset="0"/>
                <a:cs typeface="+mj-cs"/>
              </a:rPr>
              <a:t>مقدمة</a:t>
            </a:r>
            <a:endParaRPr lang="ar-EG" sz="3200" b="1" dirty="0">
              <a:solidFill>
                <a:srgbClr val="8E5A6D"/>
              </a:solidFill>
              <a:effectLst>
                <a:outerShdw blurRad="38100" dist="38100" dir="2700000" algn="tl">
                  <a:srgbClr val="000000">
                    <a:alpha val="43137"/>
                  </a:srgbClr>
                </a:outerShdw>
              </a:effectLst>
              <a:latin typeface="Candara Light" panose="020E0502030303020204" pitchFamily="34" charset="0"/>
              <a:cs typeface="+mj-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pic>
        <p:nvPicPr>
          <p:cNvPr id="8"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375498" y="1390898"/>
            <a:ext cx="6079787" cy="5159514"/>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Sld>
  <p:clrMapOvr>
    <a:masterClrMapping/>
  </p:clrMapOvr>
  <mc:AlternateContent xmlns:mc="http://schemas.openxmlformats.org/markup-compatibility/2006" xmlns:p14="http://schemas.microsoft.com/office/powerpoint/2010/main">
    <mc:Choice Requires="p14">
      <p:transition p14:dur="0" advTm="20554"/>
    </mc:Choice>
    <mc:Fallback xmlns="">
      <p:transition advTm="2055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263082" y="1497035"/>
            <a:ext cx="3865656" cy="684803"/>
          </a:xfrm>
          <a:prstGeom prst="rect">
            <a:avLst/>
          </a:prstGeom>
          <a:noFill/>
        </p:spPr>
        <p:txBody>
          <a:bodyPr wrap="square" rtlCol="0">
            <a:spAutoFit/>
          </a:bodyPr>
          <a:lstStyle/>
          <a:p>
            <a:pPr algn="ctr">
              <a:lnSpc>
                <a:spcPct val="150000"/>
              </a:lnSpc>
              <a:spcBef>
                <a:spcPct val="20000"/>
              </a:spcBef>
            </a:pPr>
            <a:r>
              <a:rPr lang="ar-SA" sz="2800" b="1" dirty="0" smtClean="0">
                <a:solidFill>
                  <a:srgbClr val="00B0F0"/>
                </a:solidFill>
                <a:latin typeface="Simplified Arabic" panose="02020603050405020304" pitchFamily="18" charset="-78"/>
                <a:cs typeface="Simplified Arabic" panose="02020603050405020304" pitchFamily="18" charset="-78"/>
              </a:rPr>
              <a:t>المقدمة</a:t>
            </a:r>
            <a:endParaRPr lang="ar-EG" sz="2800" b="1" dirty="0">
              <a:solidFill>
                <a:srgbClr val="00B0F0"/>
              </a:solidFill>
              <a:latin typeface="Simplified Arabic" panose="02020603050405020304" pitchFamily="18" charset="-78"/>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3385474" y="2246481"/>
            <a:ext cx="8702666" cy="4662815"/>
          </a:xfrm>
          <a:prstGeom prst="rect">
            <a:avLst/>
          </a:prstGeom>
          <a:noFill/>
        </p:spPr>
        <p:txBody>
          <a:bodyPr wrap="square" rtlCol="0">
            <a:spAutoFit/>
          </a:bodyPr>
          <a:lstStyle/>
          <a:p>
            <a:pPr algn="r" rtl="1">
              <a:lnSpc>
                <a:spcPct val="150000"/>
              </a:lnSpc>
            </a:pPr>
            <a:r>
              <a:rPr lang="ar-SA" dirty="0" smtClean="0"/>
              <a:t>يعدّ </a:t>
            </a:r>
            <a:r>
              <a:rPr lang="ar-SA" dirty="0"/>
              <a:t>المونتاج إحدى أهم مراحل صناعة الفيلم، فهو اللحظة التي تتحول فيها اللقطات المتناثرة إلى قصة متماسكة ورؤية فنية مكتملة. وتبرز أهمية المونتاج بشكل خاص في نوعين يُعدّان الأكثر اعتمادًا على السرد البصري وهما: </a:t>
            </a:r>
            <a:r>
              <a:rPr lang="ar-SA" b="1" dirty="0"/>
              <a:t>الفيلم الوثائقي</a:t>
            </a:r>
            <a:r>
              <a:rPr lang="ar-SA" dirty="0"/>
              <a:t> و</a:t>
            </a:r>
            <a:r>
              <a:rPr lang="ar-SA" b="1" dirty="0"/>
              <a:t>الفيلم الروائي</a:t>
            </a:r>
            <a:r>
              <a:rPr lang="ar-SA" dirty="0"/>
              <a:t>؛ إذ يمتلك كل منهما خصوصيته في التعامل مع الصورة والزمن والإيقاع، ويقدّم أشكالًا مختلفة من بناء القصة ومعالجة المادة البصرية.</a:t>
            </a:r>
          </a:p>
          <a:p>
            <a:pPr algn="r" rtl="1">
              <a:lnSpc>
                <a:spcPct val="150000"/>
              </a:lnSpc>
            </a:pPr>
            <a:r>
              <a:rPr lang="ar-SA" dirty="0"/>
              <a:t>في الفيلم الوثائقي، يتمثّل دور المونتير في </a:t>
            </a:r>
            <a:r>
              <a:rPr lang="ar-SA" b="1" dirty="0"/>
              <a:t>استخلاص المعنى من الواقع</a:t>
            </a:r>
            <a:r>
              <a:rPr lang="ar-SA" dirty="0"/>
              <a:t>، وإعادة ترتيب الأحداث والمقابلات والمواد الأرشيفية ليقدّم للمشاهد رؤية واضحة ورسالة مؤثرة. أما في الفيلم الروائي، فإن المونتاج يشكّل </a:t>
            </a:r>
            <a:r>
              <a:rPr lang="ar-SA" b="1" dirty="0"/>
              <a:t>القلب النابض للعمل الدرامي</a:t>
            </a:r>
            <a:r>
              <a:rPr lang="ar-SA" dirty="0"/>
              <a:t>، حيث يتحكم في الإيقاع ويُوجّه مشاعر الجمهور ويبني لحظات التوتر والانفراج، اعتمادًا على سيناريو مكتوب مسبقًا وأداء تمثيلي مصوَّر بعناية.</a:t>
            </a:r>
          </a:p>
          <a:p>
            <a:pPr algn="r" rtl="1">
              <a:lnSpc>
                <a:spcPct val="150000"/>
              </a:lnSpc>
            </a:pPr>
            <a:r>
              <a:rPr lang="ar-SA" dirty="0"/>
              <a:t>تهدف هذه المحاضرة إلى توضيح الفروق الجوهرية بين المونتاج الوثائقي والروائي، والتعرّف على أساليب بناء السرد البصري في كل منهما، إلى جانب بيان الاختلاف بين مونتاج الأفلام السينمائية وبقية أنواع المونتاج الأخرى المستخدمة في التلفزيون والإعلام الرقمي.</a:t>
            </a: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tretch>
            <a:fillRect/>
          </a:stretch>
        </p:blipFill>
        <p:spPr>
          <a:xfrm>
            <a:off x="5197" y="1339321"/>
            <a:ext cx="3386537" cy="1903233"/>
          </a:xfrm>
          <a:prstGeom prst="rect">
            <a:avLst/>
          </a:prstGeom>
        </p:spPr>
      </p:pic>
      <p:sp>
        <p:nvSpPr>
          <p:cNvPr id="17" name="Rectangle 16"/>
          <p:cNvSpPr/>
          <p:nvPr/>
        </p:nvSpPr>
        <p:spPr>
          <a:xfrm>
            <a:off x="3385474" y="13393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p:cNvSpPr txBox="1"/>
          <p:nvPr/>
        </p:nvSpPr>
        <p:spPr>
          <a:xfrm>
            <a:off x="3454900" y="1445360"/>
            <a:ext cx="1053874" cy="706755"/>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r>
              <a:rPr lang="ar-SA" sz="2000" b="1" dirty="0" smtClean="0">
                <a:solidFill>
                  <a:schemeClr val="bg1"/>
                </a:solidFill>
                <a:latin typeface="Times New Roman" panose="02020603050405020304" pitchFamily="18" charset="0"/>
                <a:cs typeface="Times New Roman" panose="02020603050405020304" pitchFamily="18" charset="0"/>
              </a:rPr>
              <a:t>9</a:t>
            </a:r>
            <a:endParaRPr lang="ar-SA" sz="2000" b="1" dirty="0">
              <a:solidFill>
                <a:schemeClr val="bg1"/>
              </a:solidFill>
              <a:latin typeface="Times New Roman" panose="02020603050405020304" pitchFamily="18" charset="0"/>
              <a:cs typeface="Times New Roman" panose="02020603050405020304" pitchFamily="18"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46036"/>
    </mc:Choice>
    <mc:Fallback xmlns="">
      <p:transition advTm="1460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3224336" y="1789587"/>
            <a:ext cx="6414557" cy="3624225"/>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7567975" y="1748286"/>
            <a:ext cx="2305439" cy="584775"/>
          </a:xfrm>
          <a:prstGeom prst="rect">
            <a:avLst/>
          </a:prstGeom>
          <a:noFill/>
        </p:spPr>
        <p:txBody>
          <a:bodyPr wrap="none" rtlCol="0">
            <a:spAutoFit/>
          </a:bodyPr>
          <a:lstStyle/>
          <a:p>
            <a:pPr algn="just" rtl="1"/>
            <a:r>
              <a:rPr lang="ar-SA" sz="3200" b="1" dirty="0" smtClean="0">
                <a:solidFill>
                  <a:srgbClr val="00B0F0"/>
                </a:solidFill>
              </a:rPr>
              <a:t>الأفلام </a:t>
            </a:r>
            <a:r>
              <a:rPr lang="ar-SA" sz="3200" b="1" dirty="0" smtClean="0">
                <a:solidFill>
                  <a:srgbClr val="00B0F0"/>
                </a:solidFill>
              </a:rPr>
              <a:t>الوثائقية </a:t>
            </a:r>
            <a:endParaRPr lang="ar-EG" sz="32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12030"/>
    </mc:Choice>
    <mc:Fallback xmlns="">
      <p:transition advTm="1203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 y="1334518"/>
            <a:ext cx="3385474" cy="190220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31848" y="2979459"/>
            <a:ext cx="8334483" cy="1938992"/>
          </a:xfrm>
          <a:prstGeom prst="rect">
            <a:avLst/>
          </a:prstGeom>
          <a:noFill/>
        </p:spPr>
        <p:txBody>
          <a:bodyPr wrap="square" rtlCol="0">
            <a:spAutoFit/>
          </a:bodyPr>
          <a:lstStyle/>
          <a:p>
            <a:pPr algn="just" rtl="1">
              <a:lnSpc>
                <a:spcPct val="150000"/>
              </a:lnSpc>
            </a:pPr>
            <a:r>
              <a:rPr lang="ar-SA" sz="2000" dirty="0"/>
              <a:t>الفيلم الوثائقي هو عمل بصري يعتمد على الواقع الحقيقي باعتباره مادة </a:t>
            </a:r>
            <a:r>
              <a:rPr lang="ar-SA" sz="2000" dirty="0" smtClean="0"/>
              <a:t>خام </a:t>
            </a:r>
            <a:r>
              <a:rPr lang="ar-SA" sz="2000" dirty="0"/>
              <a:t>لبناء سرد بصري يهدف إلى تقديم الحقيقة، أو تفسيرها، أو تحليلها، أو التعبير عنها بأسلوب فني وإعلامي.</a:t>
            </a:r>
            <a:br>
              <a:rPr lang="ar-SA" sz="2000" dirty="0"/>
            </a:br>
            <a:r>
              <a:rPr lang="ar-SA" sz="2000" dirty="0"/>
              <a:t>لا يقوم </a:t>
            </a:r>
            <a:r>
              <a:rPr lang="ar-SA" sz="2000" dirty="0" smtClean="0"/>
              <a:t>الفيلم الوثائقي </a:t>
            </a:r>
            <a:r>
              <a:rPr lang="ar-SA" sz="2000" dirty="0"/>
              <a:t>على التخييل، ولكنه يستخدم الأساليب السينمائية مثل المونتاج، الإضاءة، الموسيقى والصوت لإيصال رسالة أو فكرة.</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6826574" y="1445360"/>
            <a:ext cx="3716786" cy="523220"/>
          </a:xfrm>
          <a:prstGeom prst="rect">
            <a:avLst/>
          </a:prstGeom>
          <a:noFill/>
        </p:spPr>
        <p:txBody>
          <a:bodyPr wrap="square" rtlCol="0">
            <a:spAutoFit/>
          </a:bodyPr>
          <a:lstStyle/>
          <a:p>
            <a:pPr algn="just" rtl="1"/>
            <a:r>
              <a:rPr lang="ar-SA" sz="2800" b="1" dirty="0">
                <a:solidFill>
                  <a:srgbClr val="00B0F0"/>
                </a:solidFill>
              </a:rPr>
              <a:t>تعريف الفيلم الوثائقي</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236553"/>
    </mc:Choice>
    <mc:Fallback xmlns="">
      <p:transition advTm="2365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19019"/>
            <a:ext cx="3385474" cy="225811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70820" y="2551300"/>
            <a:ext cx="8417320" cy="3785652"/>
          </a:xfrm>
          <a:prstGeom prst="rect">
            <a:avLst/>
          </a:prstGeom>
          <a:noFill/>
        </p:spPr>
        <p:txBody>
          <a:bodyPr wrap="square" rtlCol="0">
            <a:spAutoFit/>
          </a:bodyPr>
          <a:lstStyle/>
          <a:p>
            <a:pPr algn="r" rtl="1">
              <a:lnSpc>
                <a:spcPct val="200000"/>
              </a:lnSpc>
            </a:pPr>
            <a:r>
              <a:rPr lang="ar-SA" sz="2000" b="1" dirty="0"/>
              <a:t>تختلف أهداف الفيلم الوثائقي حسب نوعه، لكن </a:t>
            </a:r>
            <a:r>
              <a:rPr lang="ar-SA" sz="2000" b="1" dirty="0" smtClean="0"/>
              <a:t>أهمها:</a:t>
            </a:r>
            <a:endParaRPr lang="ar-SA" sz="2000" b="1" dirty="0"/>
          </a:p>
          <a:p>
            <a:pPr marL="342900" indent="-342900" algn="r" rtl="1">
              <a:lnSpc>
                <a:spcPct val="200000"/>
              </a:lnSpc>
              <a:buFont typeface="Arial" panose="020B0604020202020204" pitchFamily="34" charset="0"/>
              <a:buChar char="•"/>
            </a:pPr>
            <a:r>
              <a:rPr lang="ar-SA" sz="2000" b="1" dirty="0"/>
              <a:t>التوثيق</a:t>
            </a:r>
            <a:r>
              <a:rPr lang="ar-SA" sz="2000" dirty="0"/>
              <a:t>: تسجيل حدث أو ظاهرة أو شخصية.</a:t>
            </a:r>
          </a:p>
          <a:p>
            <a:pPr marL="342900" indent="-342900" algn="r" rtl="1">
              <a:lnSpc>
                <a:spcPct val="200000"/>
              </a:lnSpc>
              <a:buFont typeface="Arial" panose="020B0604020202020204" pitchFamily="34" charset="0"/>
              <a:buChar char="•"/>
            </a:pPr>
            <a:r>
              <a:rPr lang="ar-SA" sz="2000" b="1" dirty="0"/>
              <a:t>التفسير والتحليل</a:t>
            </a:r>
            <a:r>
              <a:rPr lang="ar-SA" sz="2000" dirty="0"/>
              <a:t>: تقديم فهم أعمق لقضية معينة.</a:t>
            </a:r>
          </a:p>
          <a:p>
            <a:pPr marL="342900" indent="-342900" algn="r" rtl="1">
              <a:lnSpc>
                <a:spcPct val="200000"/>
              </a:lnSpc>
              <a:buFont typeface="Arial" panose="020B0604020202020204" pitchFamily="34" charset="0"/>
              <a:buChar char="•"/>
            </a:pPr>
            <a:r>
              <a:rPr lang="ar-SA" sz="2000" b="1" dirty="0"/>
              <a:t>رفع الوعي</a:t>
            </a:r>
            <a:r>
              <a:rPr lang="ar-SA" sz="2000" dirty="0"/>
              <a:t>: تسليط الضوء على مشكلات اجتماعية أو بيئية.</a:t>
            </a:r>
          </a:p>
          <a:p>
            <a:pPr marL="342900" indent="-342900" algn="r" rtl="1">
              <a:lnSpc>
                <a:spcPct val="200000"/>
              </a:lnSpc>
              <a:buFont typeface="Arial" panose="020B0604020202020204" pitchFamily="34" charset="0"/>
              <a:buChar char="•"/>
            </a:pPr>
            <a:r>
              <a:rPr lang="ar-SA" sz="2000" b="1" dirty="0"/>
              <a:t>التعليم</a:t>
            </a:r>
            <a:r>
              <a:rPr lang="ar-SA" sz="2000" dirty="0"/>
              <a:t>: تقديم معلومات علمية بطريقة ممتعة.</a:t>
            </a:r>
          </a:p>
          <a:p>
            <a:pPr marL="342900" indent="-342900" algn="r" rtl="1">
              <a:lnSpc>
                <a:spcPct val="200000"/>
              </a:lnSpc>
              <a:buFont typeface="Arial" panose="020B0604020202020204" pitchFamily="34" charset="0"/>
              <a:buChar char="•"/>
            </a:pPr>
            <a:r>
              <a:rPr lang="ar-SA" sz="2000" b="1" dirty="0"/>
              <a:t>الفن والتعبير</a:t>
            </a:r>
            <a:r>
              <a:rPr lang="ar-SA" sz="2000" dirty="0"/>
              <a:t>: استخدام الحقيقة كقاعدة لصياغة رؤية مخرج فنية.</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911389" y="1445360"/>
            <a:ext cx="4744673" cy="523220"/>
          </a:xfrm>
          <a:prstGeom prst="rect">
            <a:avLst/>
          </a:prstGeom>
          <a:noFill/>
        </p:spPr>
        <p:txBody>
          <a:bodyPr wrap="square" rtlCol="0">
            <a:spAutoFit/>
          </a:bodyPr>
          <a:lstStyle/>
          <a:p>
            <a:pPr algn="just" rtl="1"/>
            <a:r>
              <a:rPr lang="ar-SA" sz="2800" b="1" dirty="0">
                <a:solidFill>
                  <a:srgbClr val="00B0F0"/>
                </a:solidFill>
              </a:rPr>
              <a:t>الهدف من الفيلم الوثائقي</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p14:dur="0" advTm="161201"/>
    </mc:Choice>
    <mc:Fallback xmlns="">
      <p:transition advTm="16120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 y="1334331"/>
            <a:ext cx="3385474" cy="338547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65313" y="2463911"/>
            <a:ext cx="8417320" cy="4401205"/>
          </a:xfrm>
          <a:prstGeom prst="rect">
            <a:avLst/>
          </a:prstGeom>
          <a:noFill/>
        </p:spPr>
        <p:txBody>
          <a:bodyPr wrap="square" rtlCol="0">
            <a:spAutoFit/>
          </a:bodyPr>
          <a:lstStyle/>
          <a:p>
            <a:pPr marL="342900" indent="-342900" algn="r" rtl="1">
              <a:lnSpc>
                <a:spcPct val="200000"/>
              </a:lnSpc>
              <a:buFont typeface="Arial" panose="020B0604020202020204" pitchFamily="34" charset="0"/>
              <a:buChar char="•"/>
            </a:pPr>
            <a:r>
              <a:rPr lang="ar-SA" sz="2000" b="1" dirty="0" smtClean="0">
                <a:cs typeface="+mj-cs"/>
              </a:rPr>
              <a:t>الاعتماد </a:t>
            </a:r>
            <a:r>
              <a:rPr lang="ar-SA" sz="2000" b="1" dirty="0">
                <a:cs typeface="+mj-cs"/>
              </a:rPr>
              <a:t>على الواقع الحقيقي</a:t>
            </a:r>
            <a:r>
              <a:rPr lang="ar-SA" sz="2000" dirty="0">
                <a:cs typeface="+mj-cs"/>
              </a:rPr>
              <a:t> (أشخاص حقيقيون، مواقع حقيقية).</a:t>
            </a:r>
          </a:p>
          <a:p>
            <a:pPr marL="342900" indent="-342900" algn="r" rtl="1">
              <a:lnSpc>
                <a:spcPct val="200000"/>
              </a:lnSpc>
              <a:buFont typeface="Arial" panose="020B0604020202020204" pitchFamily="34" charset="0"/>
              <a:buChar char="•"/>
            </a:pPr>
            <a:r>
              <a:rPr lang="ar-SA" sz="2000" b="1" dirty="0">
                <a:cs typeface="+mj-cs"/>
              </a:rPr>
              <a:t>غياب النص الدرامي التقليدي</a:t>
            </a:r>
            <a:r>
              <a:rPr lang="ar-SA" sz="2000" dirty="0">
                <a:cs typeface="+mj-cs"/>
              </a:rPr>
              <a:t> المبني على الممثلين والخيال.</a:t>
            </a:r>
          </a:p>
          <a:p>
            <a:pPr marL="342900" indent="-342900" algn="r" rtl="1">
              <a:lnSpc>
                <a:spcPct val="200000"/>
              </a:lnSpc>
              <a:buFont typeface="Arial" panose="020B0604020202020204" pitchFamily="34" charset="0"/>
              <a:buChar char="•"/>
            </a:pPr>
            <a:r>
              <a:rPr lang="ar-SA" sz="2000" b="1" dirty="0">
                <a:cs typeface="+mj-cs"/>
              </a:rPr>
              <a:t>وجود رؤية للمخرج</a:t>
            </a:r>
            <a:r>
              <a:rPr lang="ar-SA" sz="2000" dirty="0">
                <a:cs typeface="+mj-cs"/>
              </a:rPr>
              <a:t> تظهر من خلال طريقة المونتاج وبناء السرد.</a:t>
            </a:r>
          </a:p>
          <a:p>
            <a:pPr marL="342900" indent="-342900" algn="r" rtl="1">
              <a:lnSpc>
                <a:spcPct val="200000"/>
              </a:lnSpc>
              <a:buFont typeface="Arial" panose="020B0604020202020204" pitchFamily="34" charset="0"/>
              <a:buChar char="•"/>
            </a:pPr>
            <a:r>
              <a:rPr lang="ar-SA" sz="2000" b="1" dirty="0">
                <a:cs typeface="+mj-cs"/>
              </a:rPr>
              <a:t>المصداقية</a:t>
            </a:r>
            <a:r>
              <a:rPr lang="ar-SA" sz="2000" dirty="0">
                <a:cs typeface="+mj-cs"/>
              </a:rPr>
              <a:t>: تتجلى في الشهادات، الأرشيف، البحث.</a:t>
            </a:r>
          </a:p>
          <a:p>
            <a:pPr marL="342900" indent="-342900" algn="r" rtl="1">
              <a:lnSpc>
                <a:spcPct val="200000"/>
              </a:lnSpc>
              <a:buFont typeface="Arial" panose="020B0604020202020204" pitchFamily="34" charset="0"/>
              <a:buChar char="•"/>
            </a:pPr>
            <a:r>
              <a:rPr lang="ar-SA" sz="2000" b="1" dirty="0">
                <a:cs typeface="+mj-cs"/>
              </a:rPr>
              <a:t>التنوع</a:t>
            </a:r>
            <a:r>
              <a:rPr lang="ar-SA" sz="2000" dirty="0">
                <a:cs typeface="+mj-cs"/>
              </a:rPr>
              <a:t>: يمكن أن يكون الفيلم قصيرًا أو طويلًا.</a:t>
            </a:r>
          </a:p>
          <a:p>
            <a:pPr marL="342900" indent="-342900" algn="r" rtl="1">
              <a:lnSpc>
                <a:spcPct val="200000"/>
              </a:lnSpc>
              <a:buFont typeface="Arial" panose="020B0604020202020204" pitchFamily="34" charset="0"/>
              <a:buChar char="•"/>
            </a:pPr>
            <a:r>
              <a:rPr lang="ar-SA" sz="2000" b="1" dirty="0">
                <a:cs typeface="+mj-cs"/>
              </a:rPr>
              <a:t>استخدام الصوت الطبيعي</a:t>
            </a:r>
            <a:r>
              <a:rPr lang="ar-SA" sz="2000" dirty="0">
                <a:cs typeface="+mj-cs"/>
              </a:rPr>
              <a:t> والمؤثرات.</a:t>
            </a:r>
          </a:p>
          <a:p>
            <a:pPr marL="342900" indent="-342900" algn="r" rtl="1">
              <a:lnSpc>
                <a:spcPct val="200000"/>
              </a:lnSpc>
              <a:buFont typeface="Arial" panose="020B0604020202020204" pitchFamily="34" charset="0"/>
              <a:buChar char="•"/>
            </a:pPr>
            <a:r>
              <a:rPr lang="ar-SA" sz="2000" b="1" dirty="0">
                <a:cs typeface="+mj-cs"/>
              </a:rPr>
              <a:t>توظيف التعليق الصوتي أو الحوار عند الحاجة</a:t>
            </a:r>
            <a:r>
              <a:rPr lang="ar-SA" sz="2000" dirty="0">
                <a:cs typeface="+mj-cs"/>
              </a:rPr>
              <a:t>.</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911389" y="1445360"/>
            <a:ext cx="4744673" cy="820417"/>
          </a:xfrm>
          <a:prstGeom prst="rect">
            <a:avLst/>
          </a:prstGeom>
          <a:noFill/>
        </p:spPr>
        <p:txBody>
          <a:bodyPr wrap="square" rtlCol="0">
            <a:spAutoFit/>
          </a:bodyPr>
          <a:lstStyle/>
          <a:p>
            <a:pPr algn="r" rtl="1">
              <a:lnSpc>
                <a:spcPct val="200000"/>
              </a:lnSpc>
            </a:pPr>
            <a:r>
              <a:rPr lang="ar-SA" sz="2800" b="1" dirty="0">
                <a:solidFill>
                  <a:srgbClr val="00B0F0"/>
                </a:solidFill>
              </a:rPr>
              <a:t>خصائص الفيلم الوثائقي</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03379"/>
    </mc:Choice>
    <mc:Fallback xmlns="">
      <p:transition advTm="1033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25709" y="1335073"/>
            <a:ext cx="3359765" cy="189170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00482" y="2738303"/>
            <a:ext cx="8417320" cy="3785652"/>
          </a:xfrm>
          <a:prstGeom prst="rect">
            <a:avLst/>
          </a:prstGeom>
          <a:noFill/>
        </p:spPr>
        <p:txBody>
          <a:bodyPr wrap="square" rtlCol="0">
            <a:spAutoFit/>
          </a:bodyPr>
          <a:lstStyle/>
          <a:p>
            <a:pPr algn="r" rtl="1">
              <a:lnSpc>
                <a:spcPct val="200000"/>
              </a:lnSpc>
            </a:pPr>
            <a:r>
              <a:rPr lang="ar-SA" sz="2000" b="1" dirty="0" smtClean="0">
                <a:solidFill>
                  <a:srgbClr val="C00000"/>
                </a:solidFill>
                <a:cs typeface="+mj-cs"/>
              </a:rPr>
              <a:t> </a:t>
            </a:r>
            <a:r>
              <a:rPr lang="ar-SA" sz="2000" b="1" dirty="0">
                <a:solidFill>
                  <a:srgbClr val="C00000"/>
                </a:solidFill>
                <a:cs typeface="+mj-cs"/>
              </a:rPr>
              <a:t>الوثائقي الشعري </a:t>
            </a:r>
            <a:r>
              <a:rPr lang="en-US" sz="2000" b="1" dirty="0" smtClean="0">
                <a:solidFill>
                  <a:srgbClr val="C00000"/>
                </a:solidFill>
                <a:cs typeface="+mj-cs"/>
              </a:rPr>
              <a:t>Poetic)</a:t>
            </a:r>
            <a:r>
              <a:rPr lang="ar-SA" sz="2000" b="1" dirty="0" smtClean="0">
                <a:solidFill>
                  <a:srgbClr val="C00000"/>
                </a:solidFill>
                <a:cs typeface="+mj-cs"/>
              </a:rPr>
              <a:t>)</a:t>
            </a:r>
            <a:endParaRPr lang="en-US" sz="2000" b="1" dirty="0">
              <a:solidFill>
                <a:srgbClr val="C00000"/>
              </a:solidFill>
              <a:cs typeface="+mj-cs"/>
            </a:endParaRPr>
          </a:p>
          <a:p>
            <a:pPr marL="342900" indent="-342900" algn="r" rtl="1">
              <a:lnSpc>
                <a:spcPct val="200000"/>
              </a:lnSpc>
              <a:buFont typeface="Arial" panose="020B0604020202020204" pitchFamily="34" charset="0"/>
              <a:buChar char="•"/>
            </a:pPr>
            <a:r>
              <a:rPr lang="ar-SA" sz="2000" dirty="0">
                <a:cs typeface="+mj-cs"/>
              </a:rPr>
              <a:t>يعتمد على اللقطات الجمالية</a:t>
            </a:r>
          </a:p>
          <a:p>
            <a:pPr marL="342900" indent="-342900" algn="r" rtl="1">
              <a:lnSpc>
                <a:spcPct val="200000"/>
              </a:lnSpc>
              <a:buFont typeface="Arial" panose="020B0604020202020204" pitchFamily="34" charset="0"/>
              <a:buChar char="•"/>
            </a:pPr>
            <a:r>
              <a:rPr lang="ar-SA" sz="2000" dirty="0">
                <a:cs typeface="+mj-cs"/>
              </a:rPr>
              <a:t>سرد غير خطي</a:t>
            </a:r>
          </a:p>
          <a:p>
            <a:pPr marL="342900" indent="-342900" algn="r" rtl="1">
              <a:lnSpc>
                <a:spcPct val="200000"/>
              </a:lnSpc>
              <a:buFont typeface="Arial" panose="020B0604020202020204" pitchFamily="34" charset="0"/>
              <a:buChar char="•"/>
            </a:pPr>
            <a:r>
              <a:rPr lang="ar-SA" sz="2000" dirty="0">
                <a:cs typeface="+mj-cs"/>
              </a:rPr>
              <a:t>موسيقى وصور تعبّر عن </a:t>
            </a:r>
            <a:r>
              <a:rPr lang="ar-SA" sz="2000" dirty="0" smtClean="0">
                <a:cs typeface="+mj-cs"/>
              </a:rPr>
              <a:t>المشاعر</a:t>
            </a:r>
            <a:r>
              <a:rPr lang="tr-TR" sz="2000" dirty="0" smtClean="0">
                <a:cs typeface="+mj-cs"/>
              </a:rPr>
              <a:t> </a:t>
            </a:r>
          </a:p>
          <a:p>
            <a:pPr algn="r" rtl="1">
              <a:lnSpc>
                <a:spcPct val="200000"/>
              </a:lnSpc>
            </a:pPr>
            <a:r>
              <a:rPr lang="ar-SA" sz="2000" dirty="0" smtClean="0">
                <a:cs typeface="+mj-cs"/>
              </a:rPr>
              <a:t>مثال :</a:t>
            </a:r>
            <a:r>
              <a:rPr lang="en-US" sz="2000" dirty="0">
                <a:cs typeface="+mj-cs"/>
              </a:rPr>
              <a:t> </a:t>
            </a:r>
            <a:r>
              <a:rPr lang="en-US" sz="2000" dirty="0">
                <a:cs typeface="+mj-cs"/>
                <a:hlinkClick r:id="rId5"/>
              </a:rPr>
              <a:t>https://</a:t>
            </a:r>
            <a:r>
              <a:rPr lang="en-US" sz="2000" dirty="0" smtClean="0">
                <a:cs typeface="+mj-cs"/>
                <a:hlinkClick r:id="rId5"/>
              </a:rPr>
              <a:t>www.youtube.com/watch?v=IKVmNU9tXkc</a:t>
            </a:r>
            <a:r>
              <a:rPr lang="en-US" sz="2000" dirty="0" smtClean="0">
                <a:cs typeface="+mj-cs"/>
              </a:rPr>
              <a:t> </a:t>
            </a:r>
          </a:p>
          <a:p>
            <a:pPr algn="r" rtl="1">
              <a:lnSpc>
                <a:spcPct val="200000"/>
              </a:lnSpc>
            </a:pPr>
            <a:r>
              <a:rPr lang="tr-TR" sz="2000" dirty="0" smtClean="0">
                <a:cs typeface="+mj-cs"/>
              </a:rPr>
              <a:t> </a:t>
            </a:r>
            <a:endParaRPr lang="ar-SA" sz="2000"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5863493" y="1699735"/>
            <a:ext cx="4200364" cy="658835"/>
          </a:xfrm>
          <a:prstGeom prst="rect">
            <a:avLst/>
          </a:prstGeom>
          <a:noFill/>
        </p:spPr>
        <p:txBody>
          <a:bodyPr wrap="square" rtlCol="0">
            <a:spAutoFit/>
          </a:bodyPr>
          <a:lstStyle/>
          <a:p>
            <a:pPr algn="r" rtl="1">
              <a:lnSpc>
                <a:spcPct val="150000"/>
              </a:lnSpc>
            </a:pPr>
            <a:r>
              <a:rPr lang="ar-SA" sz="2800" b="1" dirty="0">
                <a:solidFill>
                  <a:srgbClr val="00B0F0"/>
                </a:solidFill>
              </a:rPr>
              <a:t>أنواع الفيلم الوثائقي</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03379"/>
    </mc:Choice>
    <mc:Fallback xmlns="">
      <p:transition advTm="1033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09676"/>
            <a:ext cx="3409912" cy="257239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4908"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6537" y="2539387"/>
            <a:ext cx="8560670" cy="3785652"/>
          </a:xfrm>
          <a:prstGeom prst="rect">
            <a:avLst/>
          </a:prstGeom>
          <a:noFill/>
        </p:spPr>
        <p:txBody>
          <a:bodyPr wrap="square" rtlCol="0">
            <a:spAutoFit/>
          </a:bodyPr>
          <a:lstStyle/>
          <a:p>
            <a:pPr algn="r" rtl="1">
              <a:lnSpc>
                <a:spcPct val="200000"/>
              </a:lnSpc>
            </a:pPr>
            <a:r>
              <a:rPr lang="ar-SA" sz="2000" b="1" dirty="0">
                <a:solidFill>
                  <a:srgbClr val="C00000"/>
                </a:solidFill>
                <a:cs typeface="+mj-cs"/>
              </a:rPr>
              <a:t>الوثائقي التفسيري </a:t>
            </a:r>
            <a:r>
              <a:rPr lang="ar-SA" sz="2000" b="1" dirty="0" smtClean="0">
                <a:solidFill>
                  <a:srgbClr val="C00000"/>
                </a:solidFill>
                <a:cs typeface="+mj-cs"/>
              </a:rPr>
              <a:t>(</a:t>
            </a:r>
            <a:r>
              <a:rPr lang="tr-TR" sz="2000" b="1" dirty="0">
                <a:solidFill>
                  <a:srgbClr val="C00000"/>
                </a:solidFill>
                <a:cs typeface="+mj-cs"/>
              </a:rPr>
              <a:t>(</a:t>
            </a:r>
            <a:r>
              <a:rPr lang="en-US" sz="2000" b="1" dirty="0" smtClean="0">
                <a:solidFill>
                  <a:srgbClr val="C00000"/>
                </a:solidFill>
                <a:cs typeface="+mj-cs"/>
              </a:rPr>
              <a:t>Expository</a:t>
            </a:r>
            <a:endParaRPr lang="en-US" sz="2000" b="1" dirty="0">
              <a:solidFill>
                <a:srgbClr val="C00000"/>
              </a:solidFill>
              <a:cs typeface="+mj-cs"/>
            </a:endParaRPr>
          </a:p>
          <a:p>
            <a:pPr marL="342900" indent="-342900" algn="r" rtl="1">
              <a:lnSpc>
                <a:spcPct val="200000"/>
              </a:lnSpc>
              <a:buFont typeface="Arial" panose="020B0604020202020204" pitchFamily="34" charset="0"/>
              <a:buChar char="•"/>
            </a:pPr>
            <a:r>
              <a:rPr lang="ar-SA" sz="2000" dirty="0">
                <a:cs typeface="+mj-cs"/>
              </a:rPr>
              <a:t>الأكثر شيوعًا</a:t>
            </a:r>
          </a:p>
          <a:p>
            <a:pPr marL="342900" indent="-342900" algn="r" rtl="1">
              <a:lnSpc>
                <a:spcPct val="200000"/>
              </a:lnSpc>
              <a:buFont typeface="Arial" panose="020B0604020202020204" pitchFamily="34" charset="0"/>
              <a:buChar char="•"/>
            </a:pPr>
            <a:r>
              <a:rPr lang="ar-SA" sz="2000" dirty="0">
                <a:cs typeface="+mj-cs"/>
              </a:rPr>
              <a:t>تعليق صوتي يقود المشاهد</a:t>
            </a:r>
          </a:p>
          <a:p>
            <a:pPr marL="342900" indent="-342900" algn="r" rtl="1">
              <a:lnSpc>
                <a:spcPct val="200000"/>
              </a:lnSpc>
              <a:buFont typeface="Arial" panose="020B0604020202020204" pitchFamily="34" charset="0"/>
              <a:buChar char="•"/>
            </a:pPr>
            <a:r>
              <a:rPr lang="ar-SA" sz="2000" dirty="0">
                <a:cs typeface="+mj-cs"/>
              </a:rPr>
              <a:t>بنية واضحة وشرح مباشر</a:t>
            </a:r>
          </a:p>
          <a:p>
            <a:pPr algn="r" rtl="1">
              <a:lnSpc>
                <a:spcPct val="200000"/>
              </a:lnSpc>
            </a:pPr>
            <a:r>
              <a:rPr lang="ar-SA" sz="2000" dirty="0">
                <a:cs typeface="+mj-cs"/>
              </a:rPr>
              <a:t>مثال: أفلام البي بي سي </a:t>
            </a:r>
            <a:r>
              <a:rPr lang="ar-SA" sz="2000" dirty="0" smtClean="0">
                <a:cs typeface="+mj-cs"/>
              </a:rPr>
              <a:t>العلمية</a:t>
            </a:r>
            <a:r>
              <a:rPr lang="tr-TR" sz="2000" dirty="0" smtClean="0">
                <a:cs typeface="+mj-cs"/>
              </a:rPr>
              <a:t>  </a:t>
            </a:r>
          </a:p>
          <a:p>
            <a:pPr algn="r" rtl="1">
              <a:lnSpc>
                <a:spcPct val="200000"/>
              </a:lnSpc>
            </a:pPr>
            <a:r>
              <a:rPr lang="en-US" sz="2000" dirty="0">
                <a:cs typeface="+mj-cs"/>
                <a:hlinkClick r:id="rId4"/>
              </a:rPr>
              <a:t>https://</a:t>
            </a:r>
            <a:r>
              <a:rPr lang="en-US" sz="2000" dirty="0" smtClean="0">
                <a:cs typeface="+mj-cs"/>
                <a:hlinkClick r:id="rId4"/>
              </a:rPr>
              <a:t>www.youtube.com/shorts/BS3LESrOevg</a:t>
            </a:r>
            <a:r>
              <a:rPr lang="ar-SA" sz="2000" dirty="0" smtClean="0">
                <a:cs typeface="+mj-cs"/>
              </a:rPr>
              <a:t> </a:t>
            </a:r>
            <a:endParaRPr lang="ar-SA" sz="2000"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508774" y="1550934"/>
            <a:ext cx="5636770" cy="658835"/>
          </a:xfrm>
          <a:prstGeom prst="rect">
            <a:avLst/>
          </a:prstGeom>
          <a:noFill/>
        </p:spPr>
        <p:txBody>
          <a:bodyPr wrap="square" rtlCol="0">
            <a:spAutoFit/>
          </a:bodyPr>
          <a:lstStyle/>
          <a:p>
            <a:pPr algn="r" rtl="1">
              <a:lnSpc>
                <a:spcPct val="150000"/>
              </a:lnSpc>
            </a:pPr>
            <a:r>
              <a:rPr lang="ar-SA" sz="2800" b="1" dirty="0">
                <a:solidFill>
                  <a:srgbClr val="00B0F0"/>
                </a:solidFill>
              </a:rPr>
              <a:t>أنواع الفيلم الوثائقي</a:t>
            </a:r>
          </a:p>
        </p:txBody>
      </p:sp>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4805" y="1311916"/>
            <a:ext cx="3376772" cy="171089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04089" y="2400294"/>
            <a:ext cx="8709662" cy="3170099"/>
          </a:xfrm>
          <a:prstGeom prst="rect">
            <a:avLst/>
          </a:prstGeom>
          <a:noFill/>
        </p:spPr>
        <p:txBody>
          <a:bodyPr wrap="square" rtlCol="0">
            <a:spAutoFit/>
          </a:bodyPr>
          <a:lstStyle/>
          <a:p>
            <a:pPr algn="r" rtl="1">
              <a:lnSpc>
                <a:spcPct val="200000"/>
              </a:lnSpc>
            </a:pPr>
            <a:r>
              <a:rPr lang="ar-SA" sz="2000" b="1" dirty="0" smtClean="0">
                <a:solidFill>
                  <a:srgbClr val="C00000"/>
                </a:solidFill>
              </a:rPr>
              <a:t>الوثائقي </a:t>
            </a:r>
            <a:r>
              <a:rPr lang="ar-SA" sz="2000" b="1" dirty="0">
                <a:solidFill>
                  <a:srgbClr val="C00000"/>
                </a:solidFill>
              </a:rPr>
              <a:t>المراقب </a:t>
            </a:r>
            <a:r>
              <a:rPr lang="ar-SA" sz="2000" b="1" dirty="0" smtClean="0">
                <a:solidFill>
                  <a:srgbClr val="C00000"/>
                </a:solidFill>
              </a:rPr>
              <a:t>(</a:t>
            </a:r>
            <a:r>
              <a:rPr lang="en-US" sz="2000" b="1" dirty="0" smtClean="0">
                <a:solidFill>
                  <a:srgbClr val="C00000"/>
                </a:solidFill>
              </a:rPr>
              <a:t>Observational</a:t>
            </a:r>
            <a:r>
              <a:rPr lang="ar-SA" sz="2000" b="1" dirty="0" smtClean="0">
                <a:solidFill>
                  <a:srgbClr val="C00000"/>
                </a:solidFill>
              </a:rPr>
              <a:t>)</a:t>
            </a:r>
          </a:p>
          <a:p>
            <a:pPr marL="342900" indent="-342900" algn="r" rtl="1">
              <a:lnSpc>
                <a:spcPct val="200000"/>
              </a:lnSpc>
              <a:buFont typeface="Arial" panose="020B0604020202020204" pitchFamily="34" charset="0"/>
              <a:buChar char="•"/>
            </a:pPr>
            <a:r>
              <a:rPr lang="en-US" sz="2000" b="1" dirty="0" smtClean="0"/>
              <a:t> </a:t>
            </a:r>
            <a:r>
              <a:rPr lang="ar-SA" sz="2000" dirty="0" smtClean="0"/>
              <a:t>كاميرا </a:t>
            </a:r>
            <a:r>
              <a:rPr lang="ar-SA" sz="2000" dirty="0"/>
              <a:t>تراقب دون تدخل</a:t>
            </a:r>
          </a:p>
          <a:p>
            <a:pPr marL="342900" indent="-342900" algn="r" rtl="1">
              <a:lnSpc>
                <a:spcPct val="200000"/>
              </a:lnSpc>
              <a:buFont typeface="Arial" panose="020B0604020202020204" pitchFamily="34" charset="0"/>
              <a:buChar char="•"/>
            </a:pPr>
            <a:r>
              <a:rPr lang="ar-SA" sz="2000" dirty="0"/>
              <a:t>لا تعليق صوتي</a:t>
            </a:r>
          </a:p>
          <a:p>
            <a:pPr marL="342900" indent="-342900" algn="r" rtl="1">
              <a:lnSpc>
                <a:spcPct val="200000"/>
              </a:lnSpc>
              <a:buFont typeface="Arial" panose="020B0604020202020204" pitchFamily="34" charset="0"/>
              <a:buChar char="•"/>
            </a:pPr>
            <a:r>
              <a:rPr lang="ar-SA" sz="2000" dirty="0"/>
              <a:t>واقعية عالية</a:t>
            </a:r>
          </a:p>
          <a:p>
            <a:pPr algn="r" rtl="1">
              <a:lnSpc>
                <a:spcPct val="200000"/>
              </a:lnSpc>
            </a:pPr>
            <a:r>
              <a:rPr lang="en-US" sz="2000" dirty="0" smtClean="0">
                <a:hlinkClick r:id="rId4"/>
              </a:rPr>
              <a:t>https</a:t>
            </a:r>
            <a:r>
              <a:rPr lang="en-US" sz="2000" dirty="0">
                <a:hlinkClick r:id="rId4"/>
              </a:rPr>
              <a:t>://</a:t>
            </a:r>
            <a:r>
              <a:rPr lang="en-US" sz="2000" dirty="0" smtClean="0">
                <a:hlinkClick r:id="rId4"/>
              </a:rPr>
              <a:t>www.youtube.com/shorts/0VJWV9W_TiA</a:t>
            </a:r>
            <a:r>
              <a:rPr lang="en-US" sz="2000" dirty="0" smtClean="0"/>
              <a:t> </a:t>
            </a:r>
            <a:endParaRPr lang="ar-SA" sz="2000" dirty="0"/>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77489" y="1486898"/>
            <a:ext cx="5636770" cy="658835"/>
          </a:xfrm>
          <a:prstGeom prst="rect">
            <a:avLst/>
          </a:prstGeom>
          <a:noFill/>
        </p:spPr>
        <p:txBody>
          <a:bodyPr wrap="square" rtlCol="0">
            <a:spAutoFit/>
          </a:bodyPr>
          <a:lstStyle/>
          <a:p>
            <a:pPr algn="r" rtl="1">
              <a:lnSpc>
                <a:spcPct val="150000"/>
              </a:lnSpc>
            </a:pPr>
            <a:r>
              <a:rPr lang="ar-SA" sz="2800" b="1" dirty="0">
                <a:solidFill>
                  <a:srgbClr val="00B0F0"/>
                </a:solidFill>
              </a:rPr>
              <a:t>أنواع الفيلم الوثائقي</a:t>
            </a:r>
          </a:p>
        </p:txBody>
      </p:sp>
    </p:spTree>
  </p:cSld>
  <p:clrMapOvr>
    <a:masterClrMapping/>
  </p:clrMapOvr>
  <mc:AlternateContent xmlns:mc="http://schemas.openxmlformats.org/markup-compatibility/2006" xmlns:p14="http://schemas.microsoft.com/office/powerpoint/2010/main">
    <mc:Choice Requires="p14">
      <p:transition p14:dur="0" advTm="205165"/>
    </mc:Choice>
    <mc:Fallback xmlns="">
      <p:transition advTm="20516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17205"/>
            <a:ext cx="3395938" cy="226248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20718" y="2551300"/>
            <a:ext cx="8771282" cy="4247317"/>
          </a:xfrm>
          <a:prstGeom prst="rect">
            <a:avLst/>
          </a:prstGeom>
          <a:noFill/>
        </p:spPr>
        <p:txBody>
          <a:bodyPr wrap="square" rtlCol="0">
            <a:spAutoFit/>
          </a:bodyPr>
          <a:lstStyle/>
          <a:p>
            <a:pPr algn="r" rtl="1">
              <a:lnSpc>
                <a:spcPct val="150000"/>
              </a:lnSpc>
            </a:pPr>
            <a:r>
              <a:rPr lang="ar-SA" sz="2000" b="1" dirty="0">
                <a:solidFill>
                  <a:srgbClr val="C00000"/>
                </a:solidFill>
                <a:cs typeface="+mj-cs"/>
              </a:rPr>
              <a:t>الوثائقي الدرامي </a:t>
            </a:r>
            <a:r>
              <a:rPr lang="en-US" sz="2000" b="1" dirty="0">
                <a:solidFill>
                  <a:srgbClr val="C00000"/>
                </a:solidFill>
                <a:cs typeface="+mj-cs"/>
              </a:rPr>
              <a:t>(Docudrama)</a:t>
            </a:r>
          </a:p>
          <a:p>
            <a:pPr marL="285750" indent="-285750" algn="r" rtl="1">
              <a:lnSpc>
                <a:spcPct val="150000"/>
              </a:lnSpc>
              <a:buFont typeface="Arial" panose="020B0604020202020204" pitchFamily="34" charset="0"/>
              <a:buChar char="•"/>
            </a:pPr>
            <a:r>
              <a:rPr lang="ar-SA" sz="2000" dirty="0">
                <a:cs typeface="+mj-cs"/>
              </a:rPr>
              <a:t>إعادة تمثيل أحداث واقعية</a:t>
            </a:r>
          </a:p>
          <a:p>
            <a:pPr marL="285750" indent="-285750" algn="r" rtl="1">
              <a:lnSpc>
                <a:spcPct val="150000"/>
              </a:lnSpc>
              <a:buFont typeface="Arial" panose="020B0604020202020204" pitchFamily="34" charset="0"/>
              <a:buChar char="•"/>
            </a:pPr>
            <a:r>
              <a:rPr lang="ar-SA" sz="2000" dirty="0">
                <a:cs typeface="+mj-cs"/>
              </a:rPr>
              <a:t>خليط بين السينما الحقيقية </a:t>
            </a:r>
            <a:r>
              <a:rPr lang="ar-SA" sz="2000" dirty="0" smtClean="0">
                <a:cs typeface="+mj-cs"/>
              </a:rPr>
              <a:t>والدراما</a:t>
            </a:r>
            <a:endParaRPr lang="en-US" sz="2000" dirty="0" smtClean="0">
              <a:cs typeface="+mj-cs"/>
            </a:endParaRPr>
          </a:p>
          <a:p>
            <a:pPr marL="285750" indent="-285750" algn="r" rtl="1">
              <a:lnSpc>
                <a:spcPct val="150000"/>
              </a:lnSpc>
              <a:buFont typeface="Arial" panose="020B0604020202020204" pitchFamily="34" charset="0"/>
              <a:buChar char="•"/>
            </a:pPr>
            <a:r>
              <a:rPr lang="en-US" sz="2000" dirty="0">
                <a:cs typeface="+mj-cs"/>
                <a:hlinkClick r:id="rId4"/>
              </a:rPr>
              <a:t>https://</a:t>
            </a:r>
            <a:r>
              <a:rPr lang="en-US" sz="2000" dirty="0" smtClean="0">
                <a:cs typeface="+mj-cs"/>
                <a:hlinkClick r:id="rId4"/>
              </a:rPr>
              <a:t>www.youtube.com/watch?v=SD5oMxbMcHM</a:t>
            </a:r>
            <a:r>
              <a:rPr lang="en-US" sz="2000" dirty="0" smtClean="0">
                <a:cs typeface="+mj-cs"/>
              </a:rPr>
              <a:t> </a:t>
            </a:r>
            <a:endParaRPr lang="ar-SA" sz="2000" dirty="0" smtClean="0">
              <a:cs typeface="+mj-cs"/>
            </a:endParaRPr>
          </a:p>
          <a:p>
            <a:pPr marL="285750" indent="-285750" algn="r" rtl="1">
              <a:lnSpc>
                <a:spcPct val="150000"/>
              </a:lnSpc>
              <a:buFont typeface="Arial" panose="020B0604020202020204" pitchFamily="34" charset="0"/>
              <a:buChar char="•"/>
            </a:pPr>
            <a:r>
              <a:rPr lang="en-US" sz="2000" dirty="0">
                <a:cs typeface="+mj-cs"/>
                <a:hlinkClick r:id="rId5"/>
              </a:rPr>
              <a:t>https://</a:t>
            </a:r>
            <a:r>
              <a:rPr lang="en-US" sz="2000" dirty="0" smtClean="0">
                <a:cs typeface="+mj-cs"/>
                <a:hlinkClick r:id="rId5"/>
              </a:rPr>
              <a:t>www.youtube.com/watch?v=zpf8AB7dbz4&amp;t=4s</a:t>
            </a:r>
            <a:r>
              <a:rPr lang="ar-SA" sz="2000" dirty="0" smtClean="0">
                <a:cs typeface="+mj-cs"/>
              </a:rPr>
              <a:t> </a:t>
            </a:r>
            <a:endParaRPr lang="ar-SA" sz="2000" dirty="0">
              <a:cs typeface="+mj-cs"/>
            </a:endParaRPr>
          </a:p>
          <a:p>
            <a:pPr algn="r" rtl="1">
              <a:lnSpc>
                <a:spcPct val="150000"/>
              </a:lnSpc>
            </a:pPr>
            <a:r>
              <a:rPr lang="ar-SA" sz="2000" b="1" dirty="0" smtClean="0">
                <a:solidFill>
                  <a:srgbClr val="C00000"/>
                </a:solidFill>
                <a:cs typeface="+mj-cs"/>
              </a:rPr>
              <a:t> </a:t>
            </a:r>
            <a:r>
              <a:rPr lang="ar-SA" sz="2000" b="1" dirty="0">
                <a:solidFill>
                  <a:srgbClr val="C00000"/>
                </a:solidFill>
                <a:cs typeface="+mj-cs"/>
              </a:rPr>
              <a:t>الوثائقي التاريخي</a:t>
            </a:r>
          </a:p>
          <a:p>
            <a:pPr algn="r" rtl="1">
              <a:lnSpc>
                <a:spcPct val="150000"/>
              </a:lnSpc>
            </a:pPr>
            <a:r>
              <a:rPr lang="ar-SA" sz="2000" dirty="0">
                <a:cs typeface="+mj-cs"/>
              </a:rPr>
              <a:t>يعتمد على أرشيف وصور قديمة</a:t>
            </a:r>
          </a:p>
          <a:p>
            <a:pPr algn="r" rtl="1">
              <a:lnSpc>
                <a:spcPct val="150000"/>
              </a:lnSpc>
            </a:pPr>
            <a:r>
              <a:rPr lang="ar-SA" sz="2000" dirty="0">
                <a:cs typeface="+mj-cs"/>
              </a:rPr>
              <a:t>سرد للأحداث </a:t>
            </a:r>
            <a:r>
              <a:rPr lang="ar-SA" sz="2000" dirty="0" smtClean="0">
                <a:cs typeface="+mj-cs"/>
              </a:rPr>
              <a:t>التاريخية </a:t>
            </a:r>
            <a:endParaRPr lang="en-US" sz="2000" dirty="0" smtClean="0">
              <a:cs typeface="+mj-cs"/>
            </a:endParaRPr>
          </a:p>
          <a:p>
            <a:pPr algn="r" rtl="1">
              <a:lnSpc>
                <a:spcPct val="150000"/>
              </a:lnSpc>
            </a:pPr>
            <a:r>
              <a:rPr lang="en-US" sz="2000" dirty="0">
                <a:hlinkClick r:id="rId6"/>
              </a:rPr>
              <a:t>The Destination - </a:t>
            </a:r>
            <a:r>
              <a:rPr lang="ar-SA" sz="2000" dirty="0">
                <a:hlinkClick r:id="rId6"/>
              </a:rPr>
              <a:t>فيلم الوجهة </a:t>
            </a:r>
            <a:r>
              <a:rPr lang="ar-SA" sz="2000" dirty="0" smtClean="0">
                <a:hlinkClick r:id="rId6"/>
              </a:rPr>
              <a:t>– </a:t>
            </a:r>
            <a:r>
              <a:rPr lang="en-US" sz="2000" dirty="0" smtClean="0">
                <a:hlinkClick r:id="rId6"/>
              </a:rPr>
              <a:t>YouTube</a:t>
            </a:r>
            <a:r>
              <a:rPr lang="en-US" sz="2000" dirty="0" smtClean="0"/>
              <a:t> </a:t>
            </a:r>
            <a:endParaRPr lang="ar-SA" sz="2000" dirty="0" smtClean="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77489" y="1486898"/>
            <a:ext cx="5636770" cy="658835"/>
          </a:xfrm>
          <a:prstGeom prst="rect">
            <a:avLst/>
          </a:prstGeom>
          <a:noFill/>
        </p:spPr>
        <p:txBody>
          <a:bodyPr wrap="square" rtlCol="0">
            <a:spAutoFit/>
          </a:bodyPr>
          <a:lstStyle/>
          <a:p>
            <a:pPr algn="r" rtl="1">
              <a:lnSpc>
                <a:spcPct val="150000"/>
              </a:lnSpc>
            </a:pPr>
            <a:r>
              <a:rPr lang="ar-SA" sz="2800" b="1" dirty="0">
                <a:solidFill>
                  <a:srgbClr val="00B0F0"/>
                </a:solidFill>
              </a:rPr>
              <a:t>أنواع الفيلم الوثائقي</a:t>
            </a:r>
          </a:p>
        </p:txBody>
      </p:sp>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565796" y="1481254"/>
            <a:ext cx="4167554" cy="830677"/>
          </a:xfrm>
          <a:prstGeom prst="rect">
            <a:avLst/>
          </a:prstGeom>
          <a:noFill/>
        </p:spPr>
        <p:txBody>
          <a:bodyPr wrap="square" rtlCol="0">
            <a:spAutoFit/>
          </a:bodyPr>
          <a:lstStyle/>
          <a:p>
            <a:pPr lvl="0" algn="ctr" rtl="1" eaLnBrk="0" fontAlgn="base" hangingPunct="0">
              <a:lnSpc>
                <a:spcPct val="200000"/>
              </a:lnSpc>
              <a:spcBef>
                <a:spcPct val="0"/>
              </a:spcBef>
              <a:spcAft>
                <a:spcPct val="0"/>
              </a:spcAft>
            </a:pPr>
            <a:r>
              <a:rPr lang="ar-SA" sz="2800" b="1" dirty="0" smtClean="0">
                <a:solidFill>
                  <a:srgbClr val="00B0F0"/>
                </a:solidFill>
                <a:latin typeface="Arial" panose="020B0604020202020204" pitchFamily="34" charset="0"/>
              </a:rPr>
              <a:t>الفيلم الروائي</a:t>
            </a:r>
            <a:endParaRPr lang="ar-SA" sz="2800" b="1" dirty="0">
              <a:solidFill>
                <a:srgbClr val="00B0F0"/>
              </a:solidFill>
              <a:latin typeface="Arial" panose="020B0604020202020204" pitchFamily="34" charset="0"/>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3333980" y="1891718"/>
            <a:ext cx="6649518" cy="44149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8619"/>
    </mc:Choice>
    <mc:Fallback xmlns="">
      <p:transition advTm="186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36097" y="1335074"/>
            <a:ext cx="3316258" cy="189500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8759"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6536" y="2639519"/>
            <a:ext cx="8701604" cy="4401205"/>
          </a:xfrm>
          <a:prstGeom prst="rect">
            <a:avLst/>
          </a:prstGeom>
          <a:noFill/>
        </p:spPr>
        <p:txBody>
          <a:bodyPr wrap="square" rtlCol="0">
            <a:spAutoFit/>
          </a:bodyPr>
          <a:lstStyle/>
          <a:p>
            <a:pPr algn="r" rtl="1">
              <a:lnSpc>
                <a:spcPct val="200000"/>
              </a:lnSpc>
            </a:pPr>
            <a:r>
              <a:rPr lang="ar-SA" sz="2000" dirty="0">
                <a:cs typeface="+mj-cs"/>
              </a:rPr>
              <a:t>الفيلم الروائي هو عمل سينمائي يعتمد على قصة مختلقة أو مستوحاة من واقع تُحكى عبر لقطات مصورة ومونتاج، ويستخدم عناصر السرد السينمائي (حوار، ممثلين، </a:t>
            </a:r>
            <a:r>
              <a:rPr lang="ar-SA" sz="2000" dirty="0" smtClean="0">
                <a:cs typeface="+mj-cs"/>
              </a:rPr>
              <a:t>إضاءة</a:t>
            </a:r>
            <a:r>
              <a:rPr lang="ar-SA" sz="2000" dirty="0">
                <a:cs typeface="+mj-cs"/>
              </a:rPr>
              <a:t>، موسيقى) لخلق تجربة درامية متكاملة. المخرج يقدّم رؤية فنية تُحوّل النص إلى صورة وصوت وزمن</a:t>
            </a:r>
            <a:r>
              <a:rPr lang="ar-SA" sz="2000" dirty="0" smtClean="0">
                <a:cs typeface="+mj-cs"/>
              </a:rPr>
              <a:t>.</a:t>
            </a:r>
          </a:p>
          <a:p>
            <a:pPr algn="r" rtl="1">
              <a:lnSpc>
                <a:spcPct val="200000"/>
              </a:lnSpc>
            </a:pPr>
            <a:r>
              <a:rPr lang="ar-SA" sz="2000" dirty="0" smtClean="0">
                <a:cs typeface="+mj-cs"/>
              </a:rPr>
              <a:t>يهدف الفيلم الروائي </a:t>
            </a:r>
            <a:r>
              <a:rPr lang="ar-SA" sz="2000" b="1" dirty="0" smtClean="0">
                <a:cs typeface="+mj-cs"/>
              </a:rPr>
              <a:t>الترفيه </a:t>
            </a:r>
            <a:r>
              <a:rPr lang="ar-SA" sz="2000" dirty="0" smtClean="0">
                <a:cs typeface="+mj-cs"/>
              </a:rPr>
              <a:t>(جذب </a:t>
            </a:r>
            <a:r>
              <a:rPr lang="ar-SA" sz="2000" dirty="0">
                <a:cs typeface="+mj-cs"/>
              </a:rPr>
              <a:t>جمهور </a:t>
            </a:r>
            <a:r>
              <a:rPr lang="ar-SA" sz="2000" dirty="0" smtClean="0">
                <a:cs typeface="+mj-cs"/>
              </a:rPr>
              <a:t>وإمتاعه) ، </a:t>
            </a:r>
            <a:r>
              <a:rPr lang="ar-SA" sz="2000" b="1" dirty="0" smtClean="0">
                <a:cs typeface="+mj-cs"/>
              </a:rPr>
              <a:t>التعبير الفني </a:t>
            </a:r>
            <a:r>
              <a:rPr lang="ar-SA" sz="2000" dirty="0" smtClean="0">
                <a:cs typeface="+mj-cs"/>
              </a:rPr>
              <a:t>(نقل </a:t>
            </a:r>
            <a:r>
              <a:rPr lang="ar-SA" sz="2000" dirty="0">
                <a:cs typeface="+mj-cs"/>
              </a:rPr>
              <a:t>رؤية جمالية ومفاهيمية </a:t>
            </a:r>
            <a:r>
              <a:rPr lang="ar-SA" sz="2000" dirty="0" smtClean="0">
                <a:cs typeface="+mj-cs"/>
              </a:rPr>
              <a:t>للمخرج)، </a:t>
            </a:r>
            <a:r>
              <a:rPr lang="ar-SA" sz="2000" b="1" dirty="0" smtClean="0">
                <a:cs typeface="+mj-cs"/>
              </a:rPr>
              <a:t>التأمل </a:t>
            </a:r>
            <a:r>
              <a:rPr lang="ar-SA" sz="2000" b="1" dirty="0">
                <a:cs typeface="+mj-cs"/>
              </a:rPr>
              <a:t>الاجتماعي </a:t>
            </a:r>
            <a:r>
              <a:rPr lang="ar-SA" sz="2000" b="1" dirty="0" smtClean="0">
                <a:cs typeface="+mj-cs"/>
              </a:rPr>
              <a:t>والسياسي </a:t>
            </a:r>
            <a:r>
              <a:rPr lang="ar-SA" sz="2000" dirty="0" smtClean="0">
                <a:cs typeface="+mj-cs"/>
              </a:rPr>
              <a:t>(نقد </a:t>
            </a:r>
            <a:r>
              <a:rPr lang="ar-SA" sz="2000" dirty="0">
                <a:cs typeface="+mj-cs"/>
              </a:rPr>
              <a:t>المجتمع أو استكشاف قضايا </a:t>
            </a:r>
            <a:r>
              <a:rPr lang="ar-SA" sz="2000" dirty="0" smtClean="0">
                <a:cs typeface="+mj-cs"/>
              </a:rPr>
              <a:t>إنسانية)، </a:t>
            </a:r>
            <a:r>
              <a:rPr lang="ar-SA" sz="2000" b="1" dirty="0" smtClean="0">
                <a:cs typeface="+mj-cs"/>
              </a:rPr>
              <a:t>التجربة النفسية </a:t>
            </a:r>
            <a:r>
              <a:rPr lang="ar-SA" sz="2000" dirty="0" smtClean="0">
                <a:cs typeface="+mj-cs"/>
              </a:rPr>
              <a:t>(غمر </a:t>
            </a:r>
            <a:r>
              <a:rPr lang="ar-SA" sz="2000" dirty="0">
                <a:cs typeface="+mj-cs"/>
              </a:rPr>
              <a:t>المشاهد داخل عوالم </a:t>
            </a:r>
            <a:r>
              <a:rPr lang="ar-SA" sz="2000" dirty="0" smtClean="0">
                <a:cs typeface="+mj-cs"/>
              </a:rPr>
              <a:t>الشخصيات).</a:t>
            </a:r>
            <a:endParaRPr lang="ar-SA" sz="2000" dirty="0">
              <a:cs typeface="+mj-cs"/>
            </a:endParaRPr>
          </a:p>
          <a:p>
            <a:pPr algn="r" rtl="1">
              <a:lnSpc>
                <a:spcPct val="200000"/>
              </a:lnSpc>
            </a:pPr>
            <a:endParaRPr lang="ar-SA" sz="2000"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77489" y="1486898"/>
            <a:ext cx="5636770" cy="716350"/>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400" b="1" dirty="0" smtClean="0">
                <a:solidFill>
                  <a:srgbClr val="00B0F0"/>
                </a:solidFill>
                <a:latin typeface="Arial" panose="020B0604020202020204" pitchFamily="34" charset="0"/>
              </a:rPr>
              <a:t>الفيلم الروائي</a:t>
            </a:r>
            <a:endParaRPr lang="ar-SA" altLang="en-US" sz="24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201167"/>
    </mc:Choice>
    <mc:Fallback xmlns="">
      <p:transition advTm="20116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405" y="1335074"/>
            <a:ext cx="3435022" cy="19304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8759"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26696" y="2563826"/>
            <a:ext cx="8701604" cy="3170099"/>
          </a:xfrm>
          <a:prstGeom prst="rect">
            <a:avLst/>
          </a:prstGeom>
          <a:noFill/>
        </p:spPr>
        <p:txBody>
          <a:bodyPr wrap="square" rtlCol="0">
            <a:spAutoFit/>
          </a:bodyPr>
          <a:lstStyle/>
          <a:p>
            <a:pPr marL="342900" indent="-342900" algn="r" rtl="1">
              <a:lnSpc>
                <a:spcPct val="200000"/>
              </a:lnSpc>
              <a:buFont typeface="Arial" panose="020B0604020202020204" pitchFamily="34" charset="0"/>
              <a:buChar char="•"/>
            </a:pPr>
            <a:r>
              <a:rPr lang="ar-SA" sz="2000" b="1" dirty="0" smtClean="0"/>
              <a:t>نص </a:t>
            </a:r>
            <a:r>
              <a:rPr lang="ar-SA" sz="2000" b="1" dirty="0"/>
              <a:t>سردي (سيناريو)</a:t>
            </a:r>
            <a:r>
              <a:rPr lang="ar-SA" sz="2000" dirty="0"/>
              <a:t>: بنية درامية منظمة (مقدمـة — عقدة — ذروة — حل).</a:t>
            </a:r>
          </a:p>
          <a:p>
            <a:pPr marL="342900" indent="-342900" algn="r" rtl="1">
              <a:lnSpc>
                <a:spcPct val="200000"/>
              </a:lnSpc>
              <a:buFont typeface="Arial" panose="020B0604020202020204" pitchFamily="34" charset="0"/>
              <a:buChar char="•"/>
            </a:pPr>
            <a:r>
              <a:rPr lang="ar-SA" sz="2000" b="1" dirty="0"/>
              <a:t>شخصيات/ممثلون</a:t>
            </a:r>
            <a:r>
              <a:rPr lang="ar-SA" sz="2000" dirty="0"/>
              <a:t>: شخصيات مُصاغة بدوافع وصراعات.</a:t>
            </a:r>
          </a:p>
          <a:p>
            <a:pPr marL="342900" indent="-342900" algn="r" rtl="1">
              <a:lnSpc>
                <a:spcPct val="200000"/>
              </a:lnSpc>
              <a:buFont typeface="Arial" panose="020B0604020202020204" pitchFamily="34" charset="0"/>
              <a:buChar char="•"/>
            </a:pPr>
            <a:r>
              <a:rPr lang="ar-SA" sz="2000" b="1" dirty="0"/>
              <a:t>افتـراضيـة موجهـة</a:t>
            </a:r>
            <a:r>
              <a:rPr lang="ar-SA" sz="2000" dirty="0"/>
              <a:t>: رغم التشابه بالواقع، الأحداث مُختلقة أو </a:t>
            </a:r>
            <a:r>
              <a:rPr lang="ar-SA" sz="2000" dirty="0" smtClean="0"/>
              <a:t>مُعاد </a:t>
            </a:r>
            <a:r>
              <a:rPr lang="ar-SA" sz="2000" dirty="0"/>
              <a:t>تركيبها.</a:t>
            </a:r>
          </a:p>
          <a:p>
            <a:pPr marL="342900" indent="-342900" algn="r" rtl="1">
              <a:lnSpc>
                <a:spcPct val="200000"/>
              </a:lnSpc>
              <a:buFont typeface="Arial" panose="020B0604020202020204" pitchFamily="34" charset="0"/>
              <a:buChar char="•"/>
            </a:pPr>
            <a:r>
              <a:rPr lang="ar-SA" sz="2000" b="1" dirty="0"/>
              <a:t>تصميم بصري وسمعي</a:t>
            </a:r>
            <a:r>
              <a:rPr lang="ar-SA" sz="2000" dirty="0"/>
              <a:t>: الصورة، الإضاءة، الصوت، الموسيقى، المونتاج تعمل معًا.</a:t>
            </a:r>
          </a:p>
          <a:p>
            <a:pPr marL="342900" indent="-342900" algn="r" rtl="1">
              <a:lnSpc>
                <a:spcPct val="200000"/>
              </a:lnSpc>
              <a:buFont typeface="Arial" panose="020B0604020202020204" pitchFamily="34" charset="0"/>
              <a:buChar char="•"/>
            </a:pPr>
            <a:r>
              <a:rPr lang="ar-SA" sz="2000" b="1" dirty="0"/>
              <a:t>زمن سينمائي</a:t>
            </a:r>
            <a:r>
              <a:rPr lang="ar-SA" sz="2000" dirty="0"/>
              <a:t>: تحكم في الإيقاع والانتقالات الزمانية والمكانية.</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77489" y="1486898"/>
            <a:ext cx="5636770" cy="820417"/>
          </a:xfrm>
          <a:prstGeom prst="rect">
            <a:avLst/>
          </a:prstGeom>
          <a:noFill/>
        </p:spPr>
        <p:txBody>
          <a:bodyPr wrap="square" rtlCol="0">
            <a:spAutoFit/>
          </a:bodyPr>
          <a:lstStyle/>
          <a:p>
            <a:pPr algn="r" rtl="1">
              <a:lnSpc>
                <a:spcPct val="200000"/>
              </a:lnSpc>
            </a:pPr>
            <a:r>
              <a:rPr lang="ar-SA" sz="2800" b="1" dirty="0">
                <a:solidFill>
                  <a:srgbClr val="00B0F0"/>
                </a:solidFill>
              </a:rPr>
              <a:t>الخصائص </a:t>
            </a:r>
            <a:r>
              <a:rPr lang="ar-SA" sz="2800" b="1" dirty="0" smtClean="0">
                <a:solidFill>
                  <a:srgbClr val="00B0F0"/>
                </a:solidFill>
              </a:rPr>
              <a:t>الأساسية للفيلم الروائي</a:t>
            </a:r>
            <a:endParaRPr lang="ar-SA" sz="2800" b="1" dirty="0">
              <a:solidFill>
                <a:srgbClr val="00B0F0"/>
              </a:solidFill>
            </a:endParaRPr>
          </a:p>
        </p:txBody>
      </p:sp>
    </p:spTree>
    <p:extLst>
      <p:ext uri="{BB962C8B-B14F-4D97-AF65-F5344CB8AC3E}">
        <p14:creationId xmlns:p14="http://schemas.microsoft.com/office/powerpoint/2010/main" val="3567426045"/>
      </p:ext>
    </p:extLst>
  </p:cSld>
  <p:clrMapOvr>
    <a:masterClrMapping/>
  </p:clrMapOvr>
  <mc:AlternateContent xmlns:mc="http://schemas.openxmlformats.org/markup-compatibility/2006" xmlns:p14="http://schemas.microsoft.com/office/powerpoint/2010/main">
    <mc:Choice Requires="p14">
      <p:transition p14:dur="0" advTm="201167"/>
    </mc:Choice>
    <mc:Fallback xmlns="">
      <p:transition advTm="20116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94798" cy="3394798"/>
          </a:xfrm>
          <a:prstGeom prst="rect">
            <a:avLst/>
          </a:prstGeom>
        </p:spPr>
      </p:pic>
      <p:sp>
        <p:nvSpPr>
          <p:cNvPr id="2" name="Right Triangle 1"/>
          <p:cNvSpPr/>
          <p:nvPr/>
        </p:nvSpPr>
        <p:spPr>
          <a:xfrm rot="5400000">
            <a:off x="-4175" y="-2701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94799" y="2262401"/>
            <a:ext cx="8630096" cy="4247317"/>
          </a:xfrm>
          <a:prstGeom prst="rect">
            <a:avLst/>
          </a:prstGeom>
          <a:noFill/>
        </p:spPr>
        <p:txBody>
          <a:bodyPr wrap="square" rtlCol="0">
            <a:spAutoFit/>
          </a:bodyPr>
          <a:lstStyle/>
          <a:p>
            <a:pPr algn="r" rtl="1">
              <a:lnSpc>
                <a:spcPct val="150000"/>
              </a:lnSpc>
            </a:pPr>
            <a:r>
              <a:rPr lang="ar-SA" sz="2000" b="1" dirty="0" smtClean="0"/>
              <a:t>الدراما</a:t>
            </a:r>
            <a:r>
              <a:rPr lang="ar-SA" sz="2000" dirty="0"/>
              <a:t>: تركيز على الصراع الداخلي والعلاقات.</a:t>
            </a:r>
          </a:p>
          <a:p>
            <a:pPr algn="r" rtl="1">
              <a:lnSpc>
                <a:spcPct val="150000"/>
              </a:lnSpc>
            </a:pPr>
            <a:r>
              <a:rPr lang="ar-SA" sz="2000" b="1" dirty="0"/>
              <a:t>الكوميديا</a:t>
            </a:r>
            <a:r>
              <a:rPr lang="ar-SA" sz="2000" dirty="0"/>
              <a:t>: تهدف إلى التسلية والضحك.</a:t>
            </a:r>
          </a:p>
          <a:p>
            <a:pPr algn="r" rtl="1">
              <a:lnSpc>
                <a:spcPct val="150000"/>
              </a:lnSpc>
            </a:pPr>
            <a:r>
              <a:rPr lang="ar-SA" sz="2000" b="1" dirty="0"/>
              <a:t>الأكشن</a:t>
            </a:r>
            <a:r>
              <a:rPr lang="ar-SA" sz="2000" dirty="0"/>
              <a:t>: مشاهد حركة ومطاردات.</a:t>
            </a:r>
          </a:p>
          <a:p>
            <a:pPr algn="r" rtl="1">
              <a:lnSpc>
                <a:spcPct val="150000"/>
              </a:lnSpc>
            </a:pPr>
            <a:r>
              <a:rPr lang="ar-SA" sz="2000" b="1" dirty="0" smtClean="0"/>
              <a:t>الخيال </a:t>
            </a:r>
            <a:r>
              <a:rPr lang="ar-SA" sz="2000" b="1" dirty="0"/>
              <a:t>العلمي </a:t>
            </a:r>
            <a:r>
              <a:rPr lang="ar-SA" sz="2000" b="1" dirty="0" smtClean="0"/>
              <a:t>(</a:t>
            </a:r>
            <a:r>
              <a:rPr lang="en-US" sz="2000" b="1" dirty="0"/>
              <a:t>Sci-Fi</a:t>
            </a:r>
            <a:r>
              <a:rPr lang="ar-SA" sz="2000" b="1" dirty="0" smtClean="0"/>
              <a:t>)</a:t>
            </a:r>
            <a:r>
              <a:rPr lang="en-US" sz="2000" dirty="0" smtClean="0"/>
              <a:t> </a:t>
            </a:r>
            <a:r>
              <a:rPr lang="ar-SA" sz="2000" dirty="0" smtClean="0"/>
              <a:t>عالم </a:t>
            </a:r>
            <a:r>
              <a:rPr lang="ar-SA" sz="2000" dirty="0"/>
              <a:t>مستقبلي أو تقني.</a:t>
            </a:r>
          </a:p>
          <a:p>
            <a:pPr algn="r" rtl="1">
              <a:lnSpc>
                <a:spcPct val="150000"/>
              </a:lnSpc>
            </a:pPr>
            <a:r>
              <a:rPr lang="ar-SA" sz="2000" b="1" dirty="0"/>
              <a:t>الدراما التاريخية</a:t>
            </a:r>
            <a:r>
              <a:rPr lang="ar-SA" sz="2000" dirty="0"/>
              <a:t>: أحداث مبنية على التاريخ.</a:t>
            </a:r>
          </a:p>
          <a:p>
            <a:pPr algn="r" rtl="1">
              <a:lnSpc>
                <a:spcPct val="150000"/>
              </a:lnSpc>
            </a:pPr>
            <a:r>
              <a:rPr lang="ar-SA" sz="2000" b="1" dirty="0"/>
              <a:t>الرعب</a:t>
            </a:r>
            <a:r>
              <a:rPr lang="ar-SA" sz="2000" dirty="0"/>
              <a:t>: إثارة الخوف والتوتر.</a:t>
            </a:r>
          </a:p>
          <a:p>
            <a:pPr algn="r" rtl="1">
              <a:lnSpc>
                <a:spcPct val="150000"/>
              </a:lnSpc>
            </a:pPr>
            <a:r>
              <a:rPr lang="ar-SA" sz="2000" b="1" dirty="0" smtClean="0"/>
              <a:t>الجريمة</a:t>
            </a:r>
            <a:r>
              <a:rPr lang="ar-SA" sz="2000" dirty="0"/>
              <a:t>: جرائم، تحقيقات، مظاهر أخلاقية.</a:t>
            </a:r>
          </a:p>
          <a:p>
            <a:pPr algn="r" rtl="1">
              <a:lnSpc>
                <a:spcPct val="150000"/>
              </a:lnSpc>
            </a:pPr>
            <a:r>
              <a:rPr lang="ar-SA" sz="2000" b="1" dirty="0"/>
              <a:t>الأنيميشن</a:t>
            </a:r>
            <a:r>
              <a:rPr lang="ar-SA" sz="2000" dirty="0"/>
              <a:t>: رسوم متحركة لسرد قصص قصيرة أو طويلة.</a:t>
            </a:r>
          </a:p>
          <a:p>
            <a:pPr algn="r" rtl="1">
              <a:lnSpc>
                <a:spcPct val="150000"/>
              </a:lnSpc>
            </a:pPr>
            <a:r>
              <a:rPr lang="ar-SA" sz="2000" b="1" dirty="0"/>
              <a:t>الهجين </a:t>
            </a:r>
            <a:r>
              <a:rPr lang="en-US" sz="2000" b="1" dirty="0" smtClean="0"/>
              <a:t>Hybrid)</a:t>
            </a:r>
            <a:r>
              <a:rPr lang="en-US" sz="2000" dirty="0" smtClean="0"/>
              <a:t> </a:t>
            </a:r>
            <a:r>
              <a:rPr lang="ar-SA" sz="2000" dirty="0" smtClean="0"/>
              <a:t>) مزيج </a:t>
            </a:r>
            <a:r>
              <a:rPr lang="ar-SA" sz="2000" dirty="0"/>
              <a:t>عناصر: رومانسي كوميدي، وثائقي روائي... إلخ.</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595786" y="1307145"/>
            <a:ext cx="5636770" cy="658835"/>
          </a:xfrm>
          <a:prstGeom prst="rect">
            <a:avLst/>
          </a:prstGeom>
          <a:noFill/>
        </p:spPr>
        <p:txBody>
          <a:bodyPr wrap="square" rtlCol="0">
            <a:spAutoFit/>
          </a:bodyPr>
          <a:lstStyle/>
          <a:p>
            <a:pPr algn="r" rtl="1">
              <a:lnSpc>
                <a:spcPct val="150000"/>
              </a:lnSpc>
            </a:pPr>
            <a:r>
              <a:rPr lang="ar-SA" sz="2800" b="1" dirty="0">
                <a:solidFill>
                  <a:srgbClr val="00B0F0"/>
                </a:solidFill>
              </a:rPr>
              <a:t>أنماط وأنواع الأفلام الروائية</a:t>
            </a:r>
          </a:p>
        </p:txBody>
      </p:sp>
      <p:pic>
        <p:nvPicPr>
          <p:cNvPr id="3" name="Picture 2"/>
          <p:cNvPicPr>
            <a:picLocks noChangeAspect="1"/>
          </p:cNvPicPr>
          <p:nvPr/>
        </p:nvPicPr>
        <p:blipFill>
          <a:blip r:embed="rId5"/>
          <a:stretch>
            <a:fillRect/>
          </a:stretch>
        </p:blipFill>
        <p:spPr>
          <a:xfrm>
            <a:off x="0" y="4675852"/>
            <a:ext cx="4019244" cy="2044798"/>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5474" y="97578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73377" y="952353"/>
            <a:ext cx="3317546" cy="1741712"/>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53837" y="2088530"/>
            <a:ext cx="8305396" cy="4247317"/>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SA" sz="2000" dirty="0"/>
              <a:t>تشكيل القصة</a:t>
            </a:r>
          </a:p>
          <a:p>
            <a:pPr marL="342900" indent="-342900" algn="r" rtl="1">
              <a:lnSpc>
                <a:spcPct val="150000"/>
              </a:lnSpc>
              <a:buFont typeface="Arial" panose="020B0604020202020204" pitchFamily="34" charset="0"/>
              <a:buChar char="•"/>
            </a:pPr>
            <a:r>
              <a:rPr lang="ar-SA" sz="2000" dirty="0"/>
              <a:t>بناء التوتر والذروة</a:t>
            </a:r>
          </a:p>
          <a:p>
            <a:pPr marL="342900" indent="-342900" algn="r" rtl="1">
              <a:lnSpc>
                <a:spcPct val="150000"/>
              </a:lnSpc>
              <a:buFont typeface="Arial" panose="020B0604020202020204" pitchFamily="34" charset="0"/>
              <a:buChar char="•"/>
            </a:pPr>
            <a:r>
              <a:rPr lang="ar-SA" sz="2000" dirty="0"/>
              <a:t>ضبط الإيقاع</a:t>
            </a:r>
          </a:p>
          <a:p>
            <a:pPr marL="342900" indent="-342900" algn="r" rtl="1">
              <a:lnSpc>
                <a:spcPct val="150000"/>
              </a:lnSpc>
              <a:buFont typeface="Arial" panose="020B0604020202020204" pitchFamily="34" charset="0"/>
              <a:buChar char="•"/>
            </a:pPr>
            <a:r>
              <a:rPr lang="ar-SA" sz="2000" dirty="0"/>
              <a:t>إبراز أداء الممثلين</a:t>
            </a:r>
          </a:p>
          <a:p>
            <a:pPr marL="342900" indent="-342900" algn="r" rtl="1">
              <a:lnSpc>
                <a:spcPct val="150000"/>
              </a:lnSpc>
              <a:buFont typeface="Arial" panose="020B0604020202020204" pitchFamily="34" charset="0"/>
              <a:buChar char="•"/>
            </a:pPr>
            <a:r>
              <a:rPr lang="ar-SA" sz="2000" dirty="0"/>
              <a:t>دعم رؤية المخرج</a:t>
            </a:r>
          </a:p>
          <a:p>
            <a:pPr marL="342900" indent="-342900" algn="r" rtl="1">
              <a:lnSpc>
                <a:spcPct val="150000"/>
              </a:lnSpc>
              <a:buFont typeface="Arial" panose="020B0604020202020204" pitchFamily="34" charset="0"/>
              <a:buChar char="•"/>
            </a:pPr>
            <a:r>
              <a:rPr lang="ar-SA" sz="2000" dirty="0"/>
              <a:t>خلق الزمن السينمائي</a:t>
            </a:r>
          </a:p>
          <a:p>
            <a:pPr marL="342900" indent="-342900" algn="r" rtl="1">
              <a:lnSpc>
                <a:spcPct val="150000"/>
              </a:lnSpc>
              <a:buFont typeface="Arial" panose="020B0604020202020204" pitchFamily="34" charset="0"/>
              <a:buChar char="•"/>
            </a:pPr>
            <a:r>
              <a:rPr lang="ar-SA" sz="2000" dirty="0"/>
              <a:t>إيصال الرسالة والمعنى للمشاهد</a:t>
            </a:r>
          </a:p>
          <a:p>
            <a:pPr algn="r" rtl="1">
              <a:lnSpc>
                <a:spcPct val="150000"/>
              </a:lnSpc>
            </a:pPr>
            <a:r>
              <a:rPr lang="ar-SA" sz="2000" dirty="0"/>
              <a:t>ولهذا يُعتبر المونتاج في الفيلم الروائي أحد أهم عناصره وأكثرها تأثيرًا في نجاحه.</a:t>
            </a:r>
          </a:p>
          <a:p>
            <a:pPr marL="342900" indent="-342900" algn="r" rtl="1">
              <a:lnSpc>
                <a:spcPct val="150000"/>
              </a:lnSpc>
              <a:buFont typeface="Arial" panose="020B0604020202020204" pitchFamily="34" charset="0"/>
              <a:buChar char="•"/>
            </a:pPr>
            <a:endParaRPr lang="ar-SA" sz="2000" dirty="0"/>
          </a:p>
        </p:txBody>
      </p:sp>
      <p:sp>
        <p:nvSpPr>
          <p:cNvPr id="18" name="TextBox 17"/>
          <p:cNvSpPr txBox="1"/>
          <p:nvPr/>
        </p:nvSpPr>
        <p:spPr>
          <a:xfrm>
            <a:off x="3453837" y="1086072"/>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430416" y="914191"/>
            <a:ext cx="5636770" cy="82041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rPr>
              <a:t>أهمية دور المونتير في الفيلم الروائي</a:t>
            </a:r>
            <a:endParaRPr lang="ar-SA" sz="28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274938" y="2110146"/>
            <a:ext cx="7225368" cy="2601132"/>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077507" y="1740814"/>
            <a:ext cx="4273063" cy="738664"/>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altLang="en-US" sz="2400" b="1" dirty="0" smtClean="0">
                <a:solidFill>
                  <a:srgbClr val="00B0F0"/>
                </a:solidFill>
                <a:latin typeface="Abd Elrady Pro" panose="020F0803030102020204" pitchFamily="34" charset="-78"/>
                <a:cs typeface="Abd Elrady Pro" panose="020F0803030102020204" pitchFamily="34" charset="-78"/>
              </a:rPr>
              <a:t>الإضاءة </a:t>
            </a:r>
            <a:r>
              <a:rPr lang="ar-SA" altLang="en-US" sz="2400" b="1" dirty="0" smtClean="0">
                <a:solidFill>
                  <a:srgbClr val="00B0F0"/>
                </a:solidFill>
                <a:latin typeface="Abd Elrady Pro" panose="020F0803030102020204" pitchFamily="34" charset="-78"/>
                <a:cs typeface="Abd Elrady Pro" panose="020F0803030102020204" pitchFamily="34" charset="-78"/>
              </a:rPr>
              <a:t>في </a:t>
            </a:r>
            <a:r>
              <a:rPr lang="ar-SA" altLang="en-US" sz="2400" b="1" dirty="0" smtClean="0">
                <a:solidFill>
                  <a:srgbClr val="00B0F0"/>
                </a:solidFill>
                <a:latin typeface="Abd Elrady Pro" panose="020F0803030102020204" pitchFamily="34" charset="-78"/>
                <a:cs typeface="Abd Elrady Pro" panose="020F0803030102020204" pitchFamily="34" charset="-78"/>
              </a:rPr>
              <a:t>الأفلام </a:t>
            </a:r>
            <a:endParaRPr lang="ar-SA" altLang="en-US" sz="2400" b="1" dirty="0">
              <a:solidFill>
                <a:srgbClr val="00B0F0"/>
              </a:solidFill>
              <a:latin typeface="Abd Elrady Pro" panose="020F0803030102020204" pitchFamily="34" charset="-78"/>
              <a:cs typeface="Abd Elrady Pro" panose="020F0803030102020204" pitchFamily="34" charset="-78"/>
            </a:endParaRPr>
          </a:p>
        </p:txBody>
      </p:sp>
      <p:pic>
        <p:nvPicPr>
          <p:cNvPr id="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2434"/>
    </mc:Choice>
    <mc:Fallback xmlns="">
      <p:transition advTm="124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2520"/>
            <a:ext cx="3384921" cy="1718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40375" y="406058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54900" y="2323526"/>
            <a:ext cx="8560117" cy="4708981"/>
          </a:xfrm>
          <a:prstGeom prst="rect">
            <a:avLst/>
          </a:prstGeom>
          <a:noFill/>
        </p:spPr>
        <p:txBody>
          <a:bodyPr wrap="square" rtlCol="0">
            <a:spAutoFit/>
          </a:bodyPr>
          <a:lstStyle/>
          <a:p>
            <a:pPr algn="r" rtl="1">
              <a:lnSpc>
                <a:spcPct val="150000"/>
              </a:lnSpc>
            </a:pPr>
            <a:r>
              <a:rPr lang="ar-SA" sz="2000" dirty="0">
                <a:cs typeface="+mj-cs"/>
              </a:rPr>
              <a:t>الإضاءة عنصر أساسي في اللغة السينمائية، فهي ليست مجرد "إضاءة للمشهد" بل </a:t>
            </a:r>
            <a:r>
              <a:rPr lang="ar-SA" sz="2000" b="1" dirty="0">
                <a:cs typeface="+mj-cs"/>
              </a:rPr>
              <a:t>أداة سردية وجمالية</a:t>
            </a:r>
            <a:r>
              <a:rPr lang="ar-SA" sz="2000" dirty="0">
                <a:cs typeface="+mj-cs"/>
              </a:rPr>
              <a:t> تُستخدم لتوجيه انتباه المشاهد، وبناء الجو الدرامي، وإظهار الشخصيات، ونقل المشاعر.</a:t>
            </a:r>
            <a:br>
              <a:rPr lang="ar-SA" sz="2000" dirty="0">
                <a:cs typeface="+mj-cs"/>
              </a:rPr>
            </a:br>
            <a:r>
              <a:rPr lang="ar-SA" sz="2000" dirty="0">
                <a:cs typeface="+mj-cs"/>
              </a:rPr>
              <a:t>تُعد الإضاءة من أهم العوامل التي تؤثر على </a:t>
            </a:r>
            <a:r>
              <a:rPr lang="ar-SA" sz="2000" b="1" dirty="0">
                <a:cs typeface="+mj-cs"/>
              </a:rPr>
              <a:t>هوية الفيلم</a:t>
            </a:r>
            <a:r>
              <a:rPr lang="ar-SA" sz="2000" dirty="0">
                <a:cs typeface="+mj-cs"/>
              </a:rPr>
              <a:t> وعلى الرؤية الفنية للمخرج ومدير التصوير</a:t>
            </a:r>
            <a:r>
              <a:rPr lang="ar-SA" sz="2000" dirty="0" smtClean="0">
                <a:cs typeface="+mj-cs"/>
              </a:rPr>
              <a:t>.</a:t>
            </a:r>
          </a:p>
          <a:p>
            <a:pPr algn="r" rtl="1">
              <a:lnSpc>
                <a:spcPct val="150000"/>
              </a:lnSpc>
            </a:pPr>
            <a:r>
              <a:rPr lang="ar-SA" sz="2000" dirty="0">
                <a:cs typeface="+mj-cs"/>
              </a:rPr>
              <a:t>الإضاءة السينمائية هي توظيف مصدر الضوء (طبيعي أو صناعي) داخل المشهد بهدف:</a:t>
            </a:r>
          </a:p>
          <a:p>
            <a:pPr marL="342900" indent="-342900" algn="r" rtl="1">
              <a:lnSpc>
                <a:spcPct val="150000"/>
              </a:lnSpc>
              <a:buFont typeface="Arial" panose="020B0604020202020204" pitchFamily="34" charset="0"/>
              <a:buChar char="•"/>
            </a:pPr>
            <a:r>
              <a:rPr lang="ar-SA" sz="2000" dirty="0">
                <a:cs typeface="+mj-cs"/>
              </a:rPr>
              <a:t>تحسين الرؤية</a:t>
            </a:r>
          </a:p>
          <a:p>
            <a:pPr marL="342900" indent="-342900" algn="r" rtl="1">
              <a:lnSpc>
                <a:spcPct val="150000"/>
              </a:lnSpc>
              <a:buFont typeface="Arial" panose="020B0604020202020204" pitchFamily="34" charset="0"/>
              <a:buChar char="•"/>
            </a:pPr>
            <a:r>
              <a:rPr lang="ar-SA" sz="2000" dirty="0">
                <a:cs typeface="+mj-cs"/>
              </a:rPr>
              <a:t>تشكيل الصورة</a:t>
            </a:r>
          </a:p>
          <a:p>
            <a:pPr marL="342900" indent="-342900" algn="r" rtl="1">
              <a:lnSpc>
                <a:spcPct val="150000"/>
              </a:lnSpc>
              <a:buFont typeface="Arial" panose="020B0604020202020204" pitchFamily="34" charset="0"/>
              <a:buChar char="•"/>
            </a:pPr>
            <a:r>
              <a:rPr lang="ar-SA" sz="2000" dirty="0">
                <a:cs typeface="+mj-cs"/>
              </a:rPr>
              <a:t>إبراز الشخصيات والعناصر</a:t>
            </a:r>
          </a:p>
          <a:p>
            <a:pPr marL="342900" indent="-342900" algn="r" rtl="1">
              <a:lnSpc>
                <a:spcPct val="150000"/>
              </a:lnSpc>
              <a:buFont typeface="Arial" panose="020B0604020202020204" pitchFamily="34" charset="0"/>
              <a:buChar char="•"/>
            </a:pPr>
            <a:r>
              <a:rPr lang="ar-SA" sz="2000" dirty="0">
                <a:cs typeface="+mj-cs"/>
              </a:rPr>
              <a:t>خلق جو نفسي ودرامي</a:t>
            </a:r>
          </a:p>
          <a:p>
            <a:pPr marL="342900" indent="-342900" algn="r" rtl="1">
              <a:lnSpc>
                <a:spcPct val="150000"/>
              </a:lnSpc>
              <a:buFont typeface="Arial" panose="020B0604020202020204" pitchFamily="34" charset="0"/>
              <a:buChar char="•"/>
            </a:pPr>
            <a:r>
              <a:rPr lang="ar-SA" sz="2000" dirty="0">
                <a:cs typeface="+mj-cs"/>
              </a:rPr>
              <a:t>دعم السرد البصري</a:t>
            </a:r>
          </a:p>
          <a:p>
            <a:pPr algn="r" rtl="1">
              <a:lnSpc>
                <a:spcPct val="150000"/>
              </a:lnSpc>
            </a:pPr>
            <a:endParaRPr lang="ar-SA" sz="2000"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9" name="TextBox 18"/>
          <p:cNvSpPr txBox="1"/>
          <p:nvPr/>
        </p:nvSpPr>
        <p:spPr>
          <a:xfrm>
            <a:off x="4595786" y="1307145"/>
            <a:ext cx="5636770" cy="820417"/>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altLang="en-US" sz="2800" b="1" dirty="0" smtClean="0">
                <a:solidFill>
                  <a:srgbClr val="00B0F0"/>
                </a:solidFill>
                <a:latin typeface="Arial" panose="020B0604020202020204" pitchFamily="34" charset="0"/>
              </a:rPr>
              <a:t>الإضاءة </a:t>
            </a:r>
            <a:r>
              <a:rPr lang="ar-SA" altLang="en-US" sz="2800" b="1" dirty="0">
                <a:solidFill>
                  <a:srgbClr val="00B0F0"/>
                </a:solidFill>
                <a:latin typeface="Arial" panose="020B0604020202020204" pitchFamily="34" charset="0"/>
              </a:rPr>
              <a:t>في </a:t>
            </a:r>
            <a:r>
              <a:rPr lang="ar-SA" altLang="en-US" sz="2800" b="1" dirty="0" smtClean="0">
                <a:solidFill>
                  <a:srgbClr val="00B0F0"/>
                </a:solidFill>
                <a:latin typeface="Arial" panose="020B0604020202020204" pitchFamily="34" charset="0"/>
              </a:rPr>
              <a:t>الأفلام </a:t>
            </a:r>
            <a:endParaRPr lang="ar-SA" altLang="en-US" sz="28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advTm="219124"/>
    </mc:Choice>
    <mc:Fallback xmlns="">
      <p:transition advTm="21912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414585" y="100652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998876"/>
            <a:ext cx="3482948" cy="19417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1865379"/>
            <a:ext cx="8630096" cy="4247317"/>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b="1" dirty="0"/>
              <a:t>توضيح الصورة وإظهار التفاصيل</a:t>
            </a:r>
          </a:p>
          <a:p>
            <a:pPr algn="r" rtl="1">
              <a:lnSpc>
                <a:spcPct val="150000"/>
              </a:lnSpc>
            </a:pPr>
            <a:r>
              <a:rPr lang="ar-SA" sz="2000" dirty="0"/>
              <a:t>بدون إضاءة مناسبة، لا يمكن للمشاهد رؤية عناصر المشهد بوضوح.</a:t>
            </a:r>
            <a:br>
              <a:rPr lang="ar-SA" sz="2000" dirty="0"/>
            </a:br>
            <a:r>
              <a:rPr lang="ar-SA" sz="2000" dirty="0"/>
              <a:t>الإضاءة تُعرّف الشكل، الحجم، العمق، الملمس، والمسافة.</a:t>
            </a:r>
          </a:p>
          <a:p>
            <a:pPr marL="342900" indent="-342900" algn="r" rtl="1">
              <a:lnSpc>
                <a:spcPct val="150000"/>
              </a:lnSpc>
              <a:buFont typeface="Wingdings" panose="05000000000000000000" pitchFamily="2" charset="2"/>
              <a:buChar char="q"/>
            </a:pPr>
            <a:r>
              <a:rPr lang="ar-SA" sz="2000" b="1" dirty="0" smtClean="0"/>
              <a:t>خلق </a:t>
            </a:r>
            <a:r>
              <a:rPr lang="ar-SA" sz="2000" b="1" dirty="0"/>
              <a:t>الجو والمزاج </a:t>
            </a:r>
            <a:r>
              <a:rPr lang="ar-SA" sz="2000" b="1" dirty="0" smtClean="0"/>
              <a:t>(</a:t>
            </a:r>
            <a:r>
              <a:rPr lang="en-US" sz="2000" b="1" dirty="0"/>
              <a:t>Mood</a:t>
            </a:r>
            <a:r>
              <a:rPr lang="ar-SA" sz="2000" b="1" dirty="0" smtClean="0"/>
              <a:t>)</a:t>
            </a:r>
            <a:endParaRPr lang="en-US" sz="2000" b="1" dirty="0"/>
          </a:p>
          <a:p>
            <a:pPr algn="r" rtl="1">
              <a:lnSpc>
                <a:spcPct val="150000"/>
              </a:lnSpc>
            </a:pPr>
            <a:r>
              <a:rPr lang="ar-SA" sz="2000" dirty="0"/>
              <a:t>الإضاءة هي العامل الأساسي في تكوين شعور المشاهد:</a:t>
            </a:r>
          </a:p>
          <a:p>
            <a:pPr algn="r" rtl="1">
              <a:lnSpc>
                <a:spcPct val="150000"/>
              </a:lnSpc>
            </a:pPr>
            <a:r>
              <a:rPr lang="ar-SA" sz="2000" dirty="0"/>
              <a:t>إضاءة منخفضة = توتر، غموض، رعب</a:t>
            </a:r>
          </a:p>
          <a:p>
            <a:pPr algn="r" rtl="1">
              <a:lnSpc>
                <a:spcPct val="150000"/>
              </a:lnSpc>
            </a:pPr>
            <a:r>
              <a:rPr lang="ar-SA" sz="2000" dirty="0"/>
              <a:t>إضاءة عالية = فرح، حياة، استرخاء</a:t>
            </a:r>
          </a:p>
          <a:p>
            <a:pPr algn="r" rtl="1">
              <a:lnSpc>
                <a:spcPct val="150000"/>
              </a:lnSpc>
            </a:pPr>
            <a:r>
              <a:rPr lang="ar-SA" sz="2000" dirty="0"/>
              <a:t>ضوء حاد = صراع</a:t>
            </a:r>
          </a:p>
          <a:p>
            <a:pPr algn="r" rtl="1">
              <a:lnSpc>
                <a:spcPct val="150000"/>
              </a:lnSpc>
            </a:pPr>
            <a:r>
              <a:rPr lang="ar-SA" sz="2000" dirty="0"/>
              <a:t>ضوء ناعم = حنان أو رومانسية</a:t>
            </a:r>
          </a:p>
        </p:txBody>
      </p:sp>
      <p:sp>
        <p:nvSpPr>
          <p:cNvPr id="18" name="TextBox 17"/>
          <p:cNvSpPr txBox="1"/>
          <p:nvPr/>
        </p:nvSpPr>
        <p:spPr>
          <a:xfrm>
            <a:off x="3482948" y="1116815"/>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9" name="TextBox 18"/>
          <p:cNvSpPr txBox="1"/>
          <p:nvPr/>
        </p:nvSpPr>
        <p:spPr>
          <a:xfrm>
            <a:off x="4563112" y="1021623"/>
            <a:ext cx="5636770" cy="82041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rPr>
              <a:t>أهمية الإضاءة في الأفلام</a:t>
            </a:r>
            <a:endParaRPr lang="ar-SA" sz="2800" b="1" dirty="0">
              <a:solidFill>
                <a:srgbClr val="00B0F0"/>
              </a:solidFill>
              <a:latin typeface="Arial" panose="020B0604020202020204" pitchFamily="34" charset="0"/>
            </a:endParaRPr>
          </a:p>
        </p:txBody>
      </p:sp>
      <p:pic>
        <p:nvPicPr>
          <p:cNvPr id="4" name="Picture 3"/>
          <p:cNvPicPr>
            <a:picLocks noChangeAspect="1"/>
          </p:cNvPicPr>
          <p:nvPr/>
        </p:nvPicPr>
        <p:blipFill>
          <a:blip r:embed="rId5"/>
          <a:stretch>
            <a:fillRect/>
          </a:stretch>
        </p:blipFill>
        <p:spPr>
          <a:xfrm>
            <a:off x="0" y="2976358"/>
            <a:ext cx="3311903" cy="2094529"/>
          </a:xfrm>
          <a:prstGeom prst="rect">
            <a:avLst/>
          </a:prstGeom>
        </p:spPr>
      </p:pic>
      <p:pic>
        <p:nvPicPr>
          <p:cNvPr id="6" name="Picture 5"/>
          <p:cNvPicPr>
            <a:picLocks noChangeAspect="1"/>
          </p:cNvPicPr>
          <p:nvPr/>
        </p:nvPicPr>
        <p:blipFill>
          <a:blip r:embed="rId6"/>
          <a:stretch>
            <a:fillRect/>
          </a:stretch>
        </p:blipFill>
        <p:spPr>
          <a:xfrm>
            <a:off x="0" y="5070886"/>
            <a:ext cx="3311903" cy="186525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5474" y="10614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2381" y="1042533"/>
            <a:ext cx="3435829" cy="223699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2402940"/>
            <a:ext cx="8630096" cy="3785652"/>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b="1" dirty="0"/>
              <a:t>خلق عمق بصري </a:t>
            </a:r>
            <a:r>
              <a:rPr lang="en-US" sz="2000" b="1" dirty="0" smtClean="0"/>
              <a:t>Depth)</a:t>
            </a:r>
            <a:r>
              <a:rPr lang="ar-SA" sz="2000" b="1" dirty="0" smtClean="0"/>
              <a:t>)</a:t>
            </a:r>
            <a:endParaRPr lang="en-US" sz="2000" b="1" dirty="0"/>
          </a:p>
          <a:p>
            <a:pPr algn="r" rtl="1">
              <a:lnSpc>
                <a:spcPct val="150000"/>
              </a:lnSpc>
            </a:pPr>
            <a:r>
              <a:rPr lang="ar-SA" sz="2000" dirty="0"/>
              <a:t>الضوء والظل يساعدان على إعطاء الإحساس بالعمق في المشهد، مما يجعل الصورة سينمائية أكثر.</a:t>
            </a:r>
          </a:p>
          <a:p>
            <a:pPr marL="342900" indent="-342900" algn="r" rtl="1">
              <a:lnSpc>
                <a:spcPct val="150000"/>
              </a:lnSpc>
              <a:buFont typeface="Wingdings" panose="05000000000000000000" pitchFamily="2" charset="2"/>
              <a:buChar char="q"/>
            </a:pPr>
            <a:r>
              <a:rPr lang="ar-SA" sz="2000" b="1" dirty="0" smtClean="0"/>
              <a:t>تحديد </a:t>
            </a:r>
            <a:r>
              <a:rPr lang="ar-SA" sz="2000" b="1" dirty="0"/>
              <a:t>الزمن والمكان</a:t>
            </a:r>
          </a:p>
          <a:p>
            <a:pPr algn="r" rtl="1">
              <a:lnSpc>
                <a:spcPct val="150000"/>
              </a:lnSpc>
            </a:pPr>
            <a:r>
              <a:rPr lang="ar-SA" sz="2000" dirty="0"/>
              <a:t>الإضاءة تُخبر المشاهد:</a:t>
            </a:r>
          </a:p>
          <a:p>
            <a:pPr marL="342900" indent="-342900" algn="r" rtl="1">
              <a:lnSpc>
                <a:spcPct val="150000"/>
              </a:lnSpc>
              <a:buFont typeface="Arial" panose="020B0604020202020204" pitchFamily="34" charset="0"/>
              <a:buChar char="•"/>
            </a:pPr>
            <a:r>
              <a:rPr lang="ar-SA" sz="2000" dirty="0"/>
              <a:t>هل المشهد نهار أم ليل؟</a:t>
            </a:r>
          </a:p>
          <a:p>
            <a:pPr marL="342900" indent="-342900" algn="r" rtl="1">
              <a:lnSpc>
                <a:spcPct val="150000"/>
              </a:lnSpc>
              <a:buFont typeface="Arial" panose="020B0604020202020204" pitchFamily="34" charset="0"/>
              <a:buChar char="•"/>
            </a:pPr>
            <a:r>
              <a:rPr lang="ar-SA" sz="2000" dirty="0"/>
              <a:t>صباح أم غروب؟</a:t>
            </a:r>
          </a:p>
          <a:p>
            <a:pPr marL="342900" indent="-342900" algn="r" rtl="1">
              <a:lnSpc>
                <a:spcPct val="150000"/>
              </a:lnSpc>
              <a:buFont typeface="Arial" panose="020B0604020202020204" pitchFamily="34" charset="0"/>
              <a:buChar char="•"/>
            </a:pPr>
            <a:r>
              <a:rPr lang="ar-SA" sz="2000" dirty="0"/>
              <a:t>مكان خارجي أم داخلي؟</a:t>
            </a:r>
          </a:p>
          <a:p>
            <a:pPr marL="342900" indent="-342900" algn="r" rtl="1">
              <a:lnSpc>
                <a:spcPct val="150000"/>
              </a:lnSpc>
              <a:buFont typeface="Arial" panose="020B0604020202020204" pitchFamily="34" charset="0"/>
              <a:buChar char="•"/>
            </a:pPr>
            <a:r>
              <a:rPr lang="ar-SA" sz="2000" dirty="0"/>
              <a:t>مكان طبيعي أم خيالي؟</a:t>
            </a:r>
          </a:p>
        </p:txBody>
      </p:sp>
      <p:sp>
        <p:nvSpPr>
          <p:cNvPr id="18" name="TextBox 17"/>
          <p:cNvSpPr txBox="1"/>
          <p:nvPr/>
        </p:nvSpPr>
        <p:spPr>
          <a:xfrm>
            <a:off x="3453837" y="1171709"/>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3" name="TextBox 12"/>
          <p:cNvSpPr txBox="1"/>
          <p:nvPr/>
        </p:nvSpPr>
        <p:spPr>
          <a:xfrm>
            <a:off x="4595786" y="1307145"/>
            <a:ext cx="5636770" cy="82041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rPr>
              <a:t>أهمية الإضاءة في الأفلام</a:t>
            </a:r>
            <a:endParaRPr lang="ar-SA" sz="2800" b="1" dirty="0">
              <a:solidFill>
                <a:srgbClr val="00B0F0"/>
              </a:solidFill>
              <a:latin typeface="Arial" panose="020B0604020202020204" pitchFamily="34" charset="0"/>
            </a:endParaRPr>
          </a:p>
        </p:txBody>
      </p:sp>
      <p:pic>
        <p:nvPicPr>
          <p:cNvPr id="4" name="Picture 3"/>
          <p:cNvPicPr>
            <a:picLocks noChangeAspect="1"/>
          </p:cNvPicPr>
          <p:nvPr/>
        </p:nvPicPr>
        <p:blipFill>
          <a:blip r:embed="rId5"/>
          <a:stretch>
            <a:fillRect/>
          </a:stretch>
        </p:blipFill>
        <p:spPr>
          <a:xfrm>
            <a:off x="0" y="3316685"/>
            <a:ext cx="3570000" cy="2002662"/>
          </a:xfrm>
          <a:prstGeom prst="rect">
            <a:avLst/>
          </a:prstGeom>
        </p:spPr>
      </p:pic>
      <p:pic>
        <p:nvPicPr>
          <p:cNvPr id="6" name="Picture 5"/>
          <p:cNvPicPr>
            <a:picLocks noChangeAspect="1"/>
          </p:cNvPicPr>
          <p:nvPr/>
        </p:nvPicPr>
        <p:blipFill>
          <a:blip r:embed="rId6"/>
          <a:stretch>
            <a:fillRect/>
          </a:stretch>
        </p:blipFill>
        <p:spPr>
          <a:xfrm>
            <a:off x="3570000" y="5064417"/>
            <a:ext cx="3189232" cy="1793583"/>
          </a:xfrm>
          <a:prstGeom prst="rect">
            <a:avLst/>
          </a:prstGeom>
        </p:spPr>
      </p:pic>
    </p:spTree>
    <p:extLst>
      <p:ext uri="{BB962C8B-B14F-4D97-AF65-F5344CB8AC3E}">
        <p14:creationId xmlns:p14="http://schemas.microsoft.com/office/powerpoint/2010/main" val="2853732060"/>
      </p:ext>
    </p:extLst>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7650" y="1335074"/>
            <a:ext cx="3321581" cy="210271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2602534"/>
            <a:ext cx="8630096" cy="2862322"/>
          </a:xfrm>
          <a:prstGeom prst="rect">
            <a:avLst/>
          </a:prstGeom>
          <a:noFill/>
        </p:spPr>
        <p:txBody>
          <a:bodyPr wrap="square" rtlCol="0">
            <a:spAutoFit/>
          </a:bodyPr>
          <a:lstStyle/>
          <a:p>
            <a:pPr algn="r" rtl="1">
              <a:lnSpc>
                <a:spcPct val="150000"/>
              </a:lnSpc>
            </a:pPr>
            <a:r>
              <a:rPr lang="ar-SA" sz="2000" b="1" dirty="0">
                <a:cs typeface="+mj-cs"/>
              </a:rPr>
              <a:t>دعم رؤية المخرج ومدير التصوير</a:t>
            </a:r>
          </a:p>
          <a:p>
            <a:pPr marL="342900" indent="-342900" algn="r" rtl="1">
              <a:lnSpc>
                <a:spcPct val="150000"/>
              </a:lnSpc>
              <a:buFont typeface="Arial" panose="020B0604020202020204" pitchFamily="34" charset="0"/>
              <a:buChar char="•"/>
            </a:pPr>
            <a:r>
              <a:rPr lang="ar-SA" sz="2000" dirty="0">
                <a:cs typeface="+mj-cs"/>
              </a:rPr>
              <a:t>الإضاءة تساعد في تحقيق الهوية البصرية للفيلم:</a:t>
            </a:r>
          </a:p>
          <a:p>
            <a:pPr algn="r" rtl="1">
              <a:lnSpc>
                <a:spcPct val="150000"/>
              </a:lnSpc>
            </a:pPr>
            <a:r>
              <a:rPr lang="ar-SA" sz="2000" b="1" dirty="0" smtClean="0"/>
              <a:t>الدراما: </a:t>
            </a:r>
            <a:r>
              <a:rPr lang="ar-SA" sz="2000" dirty="0" smtClean="0"/>
              <a:t>إضاءة </a:t>
            </a:r>
            <a:r>
              <a:rPr lang="ar-SA" sz="2000" dirty="0"/>
              <a:t>طبيعية، ناعمة، تركز على ملامح الممثلين.</a:t>
            </a:r>
          </a:p>
          <a:p>
            <a:pPr algn="r" rtl="1">
              <a:lnSpc>
                <a:spcPct val="150000"/>
              </a:lnSpc>
            </a:pPr>
            <a:r>
              <a:rPr lang="ar-SA" sz="2000" b="1" dirty="0" smtClean="0"/>
              <a:t>الأكشن: </a:t>
            </a:r>
            <a:r>
              <a:rPr lang="ar-SA" sz="2000" dirty="0" smtClean="0"/>
              <a:t>ضوء </a:t>
            </a:r>
            <a:r>
              <a:rPr lang="ar-SA" sz="2000" dirty="0"/>
              <a:t>حاد، تباين قوي، كثرة مصادر </a:t>
            </a:r>
            <a:r>
              <a:rPr lang="ar-SA" sz="2000" dirty="0" smtClean="0"/>
              <a:t>الضوء.</a:t>
            </a:r>
          </a:p>
          <a:p>
            <a:pPr algn="r" rtl="1">
              <a:lnSpc>
                <a:spcPct val="150000"/>
              </a:lnSpc>
            </a:pPr>
            <a:r>
              <a:rPr lang="ar-SA" sz="2000" b="1" dirty="0" smtClean="0"/>
              <a:t>الرعب: </a:t>
            </a:r>
            <a:r>
              <a:rPr lang="ar-SA" sz="2000" dirty="0" smtClean="0"/>
              <a:t>ظلال </a:t>
            </a:r>
            <a:r>
              <a:rPr lang="ar-SA" sz="2000" dirty="0"/>
              <a:t>كثيفة، ضوء منخفض، اتجاهات غير متوقعة</a:t>
            </a:r>
            <a:r>
              <a:rPr lang="ar-SA" sz="2000" dirty="0" smtClean="0"/>
              <a:t>..</a:t>
            </a:r>
            <a:endParaRPr lang="ar-SA" sz="2000" dirty="0"/>
          </a:p>
          <a:p>
            <a:pPr algn="r" rtl="1">
              <a:lnSpc>
                <a:spcPct val="150000"/>
              </a:lnSpc>
            </a:pPr>
            <a:r>
              <a:rPr lang="ar-SA" sz="2000" b="1" dirty="0" smtClean="0"/>
              <a:t> </a:t>
            </a:r>
            <a:r>
              <a:rPr lang="ar-SA" sz="2000" b="1" dirty="0"/>
              <a:t>الخيال </a:t>
            </a:r>
            <a:r>
              <a:rPr lang="ar-SA" sz="2000" b="1" dirty="0" smtClean="0"/>
              <a:t>العلمي: </a:t>
            </a:r>
            <a:r>
              <a:rPr lang="ar-SA" sz="2000" dirty="0" smtClean="0"/>
              <a:t>ألوان </a:t>
            </a:r>
            <a:r>
              <a:rPr lang="ar-SA" sz="2000" dirty="0"/>
              <a:t>باردة، ضوء اصطناعي، نيون، خطوط ضوئية.</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975266" y="1415139"/>
            <a:ext cx="5636770" cy="924420"/>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3200" b="1" dirty="0">
                <a:solidFill>
                  <a:srgbClr val="00B0F0"/>
                </a:solidFill>
              </a:rPr>
              <a:t>أهمية الإضاءة في الأفلام</a:t>
            </a:r>
            <a:endParaRPr lang="ar-SA" sz="3200" b="1" dirty="0">
              <a:solidFill>
                <a:srgbClr val="00B0F0"/>
              </a:solidFill>
              <a:latin typeface="Arial" panose="020B0604020202020204" pitchFamily="34" charset="0"/>
            </a:endParaRPr>
          </a:p>
        </p:txBody>
      </p:sp>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76" y="3437793"/>
            <a:ext cx="3545103" cy="192213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3773490" y="1640945"/>
            <a:ext cx="5480238" cy="4466553"/>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2" name="Rectangle 1"/>
          <p:cNvSpPr/>
          <p:nvPr/>
        </p:nvSpPr>
        <p:spPr>
          <a:xfrm>
            <a:off x="6531043" y="1405888"/>
            <a:ext cx="2980304" cy="820417"/>
          </a:xfrm>
          <a:prstGeom prst="rect">
            <a:avLst/>
          </a:prstGeom>
        </p:spPr>
        <p:txBody>
          <a:bodyPr wrap="none">
            <a:spAutoFit/>
          </a:bodyPr>
          <a:lstStyle/>
          <a:p>
            <a:pPr lvl="0" algn="r" rtl="1" eaLnBrk="0" fontAlgn="base" hangingPunct="0">
              <a:lnSpc>
                <a:spcPct val="200000"/>
              </a:lnSpc>
              <a:spcBef>
                <a:spcPct val="0"/>
              </a:spcBef>
              <a:spcAft>
                <a:spcPct val="0"/>
              </a:spcAft>
            </a:pPr>
            <a:r>
              <a:rPr lang="ar-SA" sz="2800" b="1" dirty="0" smtClean="0">
                <a:solidFill>
                  <a:srgbClr val="00B0F0"/>
                </a:solidFill>
                <a:latin typeface="Arial" panose="020B0604020202020204" pitchFamily="34" charset="0"/>
              </a:rPr>
              <a:t>انواع </a:t>
            </a:r>
            <a:r>
              <a:rPr lang="ar-SA" sz="2800" b="1" dirty="0" smtClean="0">
                <a:solidFill>
                  <a:srgbClr val="00B0F0"/>
                </a:solidFill>
                <a:latin typeface="Arial" panose="020B0604020202020204" pitchFamily="34" charset="0"/>
              </a:rPr>
              <a:t>الإضاءة </a:t>
            </a:r>
            <a:r>
              <a:rPr lang="ar-SA" sz="2800" b="1" dirty="0" smtClean="0">
                <a:solidFill>
                  <a:srgbClr val="00B0F0"/>
                </a:solidFill>
                <a:latin typeface="Arial" panose="020B0604020202020204" pitchFamily="34" charset="0"/>
              </a:rPr>
              <a:t>الرئيسية </a:t>
            </a:r>
            <a:endParaRPr lang="ar-SA" sz="28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14527"/>
    </mc:Choice>
    <mc:Fallback xmlns="">
      <p:transition advTm="1452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87084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870845"/>
            <a:ext cx="3397269" cy="60496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23160"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6537" y="2100977"/>
            <a:ext cx="8701603" cy="4662815"/>
          </a:xfrm>
          <a:prstGeom prst="rect">
            <a:avLst/>
          </a:prstGeom>
          <a:noFill/>
        </p:spPr>
        <p:txBody>
          <a:bodyPr wrap="square" rtlCol="0">
            <a:spAutoFit/>
          </a:bodyPr>
          <a:lstStyle/>
          <a:p>
            <a:pPr marL="342900" indent="-342900" algn="r" rtl="1">
              <a:lnSpc>
                <a:spcPct val="150000"/>
              </a:lnSpc>
              <a:buAutoNum type="arabicPeriod"/>
            </a:pPr>
            <a:r>
              <a:rPr lang="ar-SA" b="1" dirty="0" smtClean="0"/>
              <a:t>الإضاءة </a:t>
            </a:r>
            <a:r>
              <a:rPr lang="ar-SA" b="1" dirty="0"/>
              <a:t>الأساسية (</a:t>
            </a:r>
            <a:r>
              <a:rPr lang="en-US" b="1" dirty="0"/>
              <a:t>Key </a:t>
            </a:r>
            <a:r>
              <a:rPr lang="en-US" b="1" dirty="0" smtClean="0"/>
              <a:t>Light</a:t>
            </a:r>
            <a:r>
              <a:rPr lang="ar-SA" b="1" dirty="0" smtClean="0"/>
              <a:t>)</a:t>
            </a:r>
            <a:endParaRPr lang="en-US" b="1" dirty="0" smtClean="0"/>
          </a:p>
          <a:p>
            <a:pPr algn="r" rtl="1">
              <a:lnSpc>
                <a:spcPct val="150000"/>
              </a:lnSpc>
            </a:pPr>
            <a:r>
              <a:rPr lang="ar-SA" dirty="0" smtClean="0"/>
              <a:t>هي اضاءة موجهة بصورة مباشرة ،وهي المصدر الاساسي للإنارة ،الضوء الرئيسي الذي يحدد شكل الوجه والعناصر.</a:t>
            </a:r>
            <a:br>
              <a:rPr lang="ar-SA" dirty="0" smtClean="0"/>
            </a:br>
            <a:r>
              <a:rPr lang="ar-SA" dirty="0" smtClean="0"/>
              <a:t>هو العنصر الذي يبني أساس المشهد.</a:t>
            </a:r>
          </a:p>
          <a:p>
            <a:pPr algn="r" rtl="1">
              <a:lnSpc>
                <a:spcPct val="150000"/>
              </a:lnSpc>
            </a:pPr>
            <a:r>
              <a:rPr lang="ar-SA" b="1" dirty="0" smtClean="0"/>
              <a:t>2</a:t>
            </a:r>
            <a:r>
              <a:rPr lang="ar-SA" b="1" dirty="0"/>
              <a:t>. إضاءة التعبئة </a:t>
            </a:r>
            <a:r>
              <a:rPr lang="en-US" b="1" dirty="0" smtClean="0"/>
              <a:t>Fill </a:t>
            </a:r>
            <a:r>
              <a:rPr lang="en-US" b="1" dirty="0"/>
              <a:t>Light</a:t>
            </a:r>
            <a:r>
              <a:rPr lang="en-US" b="1" dirty="0" smtClean="0"/>
              <a:t>)</a:t>
            </a:r>
            <a:r>
              <a:rPr lang="ar-SA" b="1" dirty="0" smtClean="0"/>
              <a:t>)</a:t>
            </a:r>
            <a:endParaRPr lang="en-US" b="1" dirty="0"/>
          </a:p>
          <a:p>
            <a:pPr algn="r" rtl="1">
              <a:lnSpc>
                <a:spcPct val="150000"/>
              </a:lnSpc>
            </a:pPr>
            <a:r>
              <a:rPr lang="ar-SA" dirty="0"/>
              <a:t>ضوء مساعد لملء الظلال القوية الناتجة عن الإضاءة الأساسية.</a:t>
            </a:r>
            <a:br>
              <a:rPr lang="ar-SA" dirty="0"/>
            </a:br>
            <a:r>
              <a:rPr lang="ar-SA" dirty="0"/>
              <a:t>يستخدم لتحقيق توازن بصري.</a:t>
            </a:r>
          </a:p>
          <a:p>
            <a:pPr algn="r" rtl="1">
              <a:lnSpc>
                <a:spcPct val="150000"/>
              </a:lnSpc>
            </a:pPr>
            <a:r>
              <a:rPr lang="ar-SA" b="1" dirty="0"/>
              <a:t>3. ضوء الخلفية </a:t>
            </a:r>
            <a:r>
              <a:rPr lang="en-US" b="1" dirty="0" smtClean="0"/>
              <a:t>Back </a:t>
            </a:r>
            <a:r>
              <a:rPr lang="en-US" b="1" dirty="0"/>
              <a:t>Light</a:t>
            </a:r>
            <a:r>
              <a:rPr lang="en-US" b="1" dirty="0" smtClean="0"/>
              <a:t>)</a:t>
            </a:r>
            <a:r>
              <a:rPr lang="ar-SA" b="1" dirty="0" smtClean="0"/>
              <a:t>)</a:t>
            </a:r>
            <a:endParaRPr lang="en-US" b="1" dirty="0"/>
          </a:p>
          <a:p>
            <a:pPr algn="r" rtl="1">
              <a:lnSpc>
                <a:spcPct val="150000"/>
              </a:lnSpc>
            </a:pPr>
            <a:r>
              <a:rPr lang="ar-SA" dirty="0"/>
              <a:t>ضوء يأتي من خلف الفنان ليخلق:</a:t>
            </a:r>
          </a:p>
          <a:p>
            <a:pPr marL="285750" indent="-285750" algn="r" rtl="1">
              <a:lnSpc>
                <a:spcPct val="150000"/>
              </a:lnSpc>
              <a:buFont typeface="Arial" panose="020B0604020202020204" pitchFamily="34" charset="0"/>
              <a:buChar char="•"/>
            </a:pPr>
            <a:r>
              <a:rPr lang="ar-SA" dirty="0"/>
              <a:t>هالة ضوئية</a:t>
            </a:r>
          </a:p>
          <a:p>
            <a:pPr marL="285750" indent="-285750" algn="r" rtl="1">
              <a:lnSpc>
                <a:spcPct val="150000"/>
              </a:lnSpc>
              <a:buFont typeface="Arial" panose="020B0604020202020204" pitchFamily="34" charset="0"/>
              <a:buChar char="•"/>
            </a:pPr>
            <a:r>
              <a:rPr lang="ar-SA" dirty="0"/>
              <a:t>فصل بين الشخصية والخلفية</a:t>
            </a:r>
          </a:p>
          <a:p>
            <a:pPr marL="285750" indent="-285750" algn="r" rtl="1">
              <a:lnSpc>
                <a:spcPct val="150000"/>
              </a:lnSpc>
              <a:buFont typeface="Arial" panose="020B0604020202020204" pitchFamily="34" charset="0"/>
              <a:buChar char="•"/>
            </a:pPr>
            <a:r>
              <a:rPr lang="ar-SA" dirty="0"/>
              <a:t>عمق </a:t>
            </a:r>
            <a:r>
              <a:rPr lang="ar-SA" dirty="0" smtClean="0"/>
              <a:t>بصري</a:t>
            </a:r>
            <a:endParaRPr lang="ar-SA" dirty="0"/>
          </a:p>
        </p:txBody>
      </p:sp>
      <p:sp>
        <p:nvSpPr>
          <p:cNvPr id="18" name="TextBox 17"/>
          <p:cNvSpPr txBox="1"/>
          <p:nvPr/>
        </p:nvSpPr>
        <p:spPr>
          <a:xfrm>
            <a:off x="3454900" y="981131"/>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05130" y="973368"/>
            <a:ext cx="5800105" cy="82041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latin typeface="Arial" panose="020B0604020202020204" pitchFamily="34" charset="0"/>
              </a:rPr>
              <a:t>انواع الاضاءة الرئيسية </a:t>
            </a:r>
          </a:p>
        </p:txBody>
      </p:sp>
    </p:spTree>
  </p:cSld>
  <p:clrMapOvr>
    <a:masterClrMapping/>
  </p:clrMapOvr>
  <mc:AlternateContent xmlns:mc="http://schemas.openxmlformats.org/markup-compatibility/2006" xmlns:p14="http://schemas.microsoft.com/office/powerpoint/2010/main">
    <mc:Choice Requires="p14">
      <p:transition p14:dur="0" advTm="299295"/>
    </mc:Choice>
    <mc:Fallback xmlns="">
      <p:transition advTm="299295"/>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0" y="1335074"/>
            <a:ext cx="3395882" cy="212242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1179318"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31617" y="1951044"/>
            <a:ext cx="8545964" cy="5078313"/>
          </a:xfrm>
          <a:prstGeom prst="rect">
            <a:avLst/>
          </a:prstGeom>
          <a:noFill/>
        </p:spPr>
        <p:txBody>
          <a:bodyPr wrap="square" rtlCol="0">
            <a:spAutoFit/>
          </a:bodyPr>
          <a:lstStyle/>
          <a:p>
            <a:pPr algn="r" rtl="1">
              <a:lnSpc>
                <a:spcPct val="150000"/>
              </a:lnSpc>
            </a:pPr>
            <a:r>
              <a:rPr lang="ar-SA" b="1" dirty="0" smtClean="0"/>
              <a:t>4. إضاءة </a:t>
            </a:r>
            <a:r>
              <a:rPr lang="ar-SA" b="1" dirty="0"/>
              <a:t>الحواف </a:t>
            </a:r>
            <a:r>
              <a:rPr lang="en-US" b="1" dirty="0" smtClean="0"/>
              <a:t>Rim </a:t>
            </a:r>
            <a:r>
              <a:rPr lang="en-US" b="1" dirty="0"/>
              <a:t>Light</a:t>
            </a:r>
            <a:r>
              <a:rPr lang="en-US" b="1" dirty="0" smtClean="0"/>
              <a:t>)</a:t>
            </a:r>
            <a:r>
              <a:rPr lang="ar-SA" b="1" dirty="0" smtClean="0"/>
              <a:t>)</a:t>
            </a:r>
            <a:endParaRPr lang="en-US" b="1" dirty="0"/>
          </a:p>
          <a:p>
            <a:pPr algn="r" rtl="1">
              <a:lnSpc>
                <a:spcPct val="150000"/>
              </a:lnSpc>
            </a:pPr>
            <a:r>
              <a:rPr lang="ar-SA" dirty="0"/>
              <a:t>إضاءة دقيقة حول حواف الشخص لجعله يبرز من الخلفية.</a:t>
            </a:r>
          </a:p>
          <a:p>
            <a:pPr algn="r" rtl="1">
              <a:lnSpc>
                <a:spcPct val="150000"/>
              </a:lnSpc>
            </a:pPr>
            <a:r>
              <a:rPr lang="ar-SA" b="1" dirty="0"/>
              <a:t>5. الإضاءة العملية (</a:t>
            </a:r>
            <a:r>
              <a:rPr lang="en-US" b="1" dirty="0"/>
              <a:t>Practical </a:t>
            </a:r>
            <a:r>
              <a:rPr lang="en-US" b="1" dirty="0" smtClean="0"/>
              <a:t>Light</a:t>
            </a:r>
            <a:r>
              <a:rPr lang="ar-SA" b="1" dirty="0"/>
              <a:t>)</a:t>
            </a:r>
            <a:endParaRPr lang="en-US" b="1" dirty="0"/>
          </a:p>
          <a:p>
            <a:pPr algn="r" rtl="1">
              <a:lnSpc>
                <a:spcPct val="150000"/>
              </a:lnSpc>
            </a:pPr>
            <a:r>
              <a:rPr lang="ar-SA" dirty="0"/>
              <a:t>مصادر ضوء موجودة داخل المشهد نفسه، مثل:</a:t>
            </a:r>
          </a:p>
          <a:p>
            <a:pPr marL="285750" indent="-285750" algn="r" rtl="1">
              <a:lnSpc>
                <a:spcPct val="150000"/>
              </a:lnSpc>
              <a:buFont typeface="Arial" panose="020B0604020202020204" pitchFamily="34" charset="0"/>
              <a:buChar char="•"/>
            </a:pPr>
            <a:r>
              <a:rPr lang="ar-SA" dirty="0"/>
              <a:t>مصابيح</a:t>
            </a:r>
          </a:p>
          <a:p>
            <a:pPr marL="285750" indent="-285750" algn="r" rtl="1">
              <a:lnSpc>
                <a:spcPct val="150000"/>
              </a:lnSpc>
              <a:buFont typeface="Arial" panose="020B0604020202020204" pitchFamily="34" charset="0"/>
              <a:buChar char="•"/>
            </a:pPr>
            <a:r>
              <a:rPr lang="ar-SA" dirty="0"/>
              <a:t>شمع</a:t>
            </a:r>
          </a:p>
          <a:p>
            <a:pPr marL="285750" indent="-285750" algn="r" rtl="1">
              <a:lnSpc>
                <a:spcPct val="150000"/>
              </a:lnSpc>
              <a:buFont typeface="Arial" panose="020B0604020202020204" pitchFamily="34" charset="0"/>
              <a:buChar char="•"/>
            </a:pPr>
            <a:r>
              <a:rPr lang="ar-SA" dirty="0"/>
              <a:t>شاشة تلفاز</a:t>
            </a:r>
          </a:p>
          <a:p>
            <a:pPr marL="285750" indent="-285750" algn="r" rtl="1">
              <a:lnSpc>
                <a:spcPct val="150000"/>
              </a:lnSpc>
              <a:buFont typeface="Arial" panose="020B0604020202020204" pitchFamily="34" charset="0"/>
              <a:buChar char="•"/>
            </a:pPr>
            <a:r>
              <a:rPr lang="ar-SA" dirty="0"/>
              <a:t>نيون</a:t>
            </a:r>
            <a:br>
              <a:rPr lang="ar-SA" dirty="0"/>
            </a:br>
            <a:r>
              <a:rPr lang="ar-SA" dirty="0"/>
              <a:t>تستخدم لخلق واقعية.</a:t>
            </a:r>
          </a:p>
          <a:p>
            <a:pPr algn="r" rtl="1">
              <a:lnSpc>
                <a:spcPct val="150000"/>
              </a:lnSpc>
            </a:pPr>
            <a:r>
              <a:rPr lang="ar-SA" b="1" dirty="0"/>
              <a:t>6. الإضاءة الطبيعية (</a:t>
            </a:r>
            <a:r>
              <a:rPr lang="en-US" b="1" dirty="0"/>
              <a:t>Natural </a:t>
            </a:r>
            <a:r>
              <a:rPr lang="en-US" b="1" dirty="0" smtClean="0"/>
              <a:t>Light</a:t>
            </a:r>
            <a:r>
              <a:rPr lang="ar-SA" b="1" dirty="0" smtClean="0"/>
              <a:t>)</a:t>
            </a:r>
            <a:endParaRPr lang="en-US" b="1" dirty="0"/>
          </a:p>
          <a:p>
            <a:pPr algn="r" rtl="1">
              <a:lnSpc>
                <a:spcPct val="150000"/>
              </a:lnSpc>
            </a:pPr>
            <a:r>
              <a:rPr lang="ar-SA" dirty="0"/>
              <a:t>ضوء الشمس أو ضوء النافذة.</a:t>
            </a:r>
            <a:br>
              <a:rPr lang="ar-SA" dirty="0"/>
            </a:br>
            <a:r>
              <a:rPr lang="ar-SA" dirty="0"/>
              <a:t>تستخدم بكثرة في الأفلام الواقعية أو المستقلة.</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08774" y="1217587"/>
            <a:ext cx="5342201" cy="83099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400" b="1" dirty="0">
                <a:solidFill>
                  <a:srgbClr val="00B0F0"/>
                </a:solidFill>
                <a:latin typeface="Arial" panose="020B0604020202020204" pitchFamily="34" charset="0"/>
              </a:rPr>
              <a:t>انواع الاضاءة الرئيسية </a:t>
            </a:r>
          </a:p>
        </p:txBody>
      </p:sp>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85585" y="3255442"/>
            <a:ext cx="3622105" cy="2292113"/>
          </a:xfrm>
          <a:prstGeom prst="rect">
            <a:avLst/>
          </a:prstGeom>
        </p:spPr>
      </p:pic>
      <p:pic>
        <p:nvPicPr>
          <p:cNvPr id="4" name="Picture 3"/>
          <p:cNvPicPr>
            <a:picLocks noChangeAspect="1"/>
          </p:cNvPicPr>
          <p:nvPr/>
        </p:nvPicPr>
        <p:blipFill>
          <a:blip r:embed="rId7"/>
          <a:stretch>
            <a:fillRect/>
          </a:stretch>
        </p:blipFill>
        <p:spPr>
          <a:xfrm>
            <a:off x="-35735" y="1335074"/>
            <a:ext cx="3431617" cy="2122426"/>
          </a:xfrm>
          <a:prstGeom prst="rect">
            <a:avLst/>
          </a:prstGeom>
        </p:spPr>
      </p:pic>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9466" y="3866495"/>
            <a:ext cx="3639078" cy="2991505"/>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19531"/>
    </mc:Choice>
    <mc:Fallback xmlns="">
      <p:transition advTm="1195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849643" y="1344666"/>
            <a:ext cx="2111475" cy="924420"/>
          </a:xfrm>
          <a:prstGeom prst="rect">
            <a:avLst/>
          </a:prstGeom>
          <a:noFill/>
        </p:spPr>
        <p:txBody>
          <a:bodyPr wrap="none" rtlCol="0">
            <a:spAutoFit/>
          </a:bodyPr>
          <a:lstStyle/>
          <a:p>
            <a:pPr lvl="0" algn="r" rtl="1" eaLnBrk="0" fontAlgn="base" hangingPunct="0">
              <a:lnSpc>
                <a:spcPct val="200000"/>
              </a:lnSpc>
              <a:spcBef>
                <a:spcPct val="0"/>
              </a:spcBef>
              <a:spcAft>
                <a:spcPct val="0"/>
              </a:spcAft>
            </a:pPr>
            <a:r>
              <a:rPr lang="ar-SA" sz="3200" b="1" dirty="0" smtClean="0">
                <a:solidFill>
                  <a:srgbClr val="00B0F0"/>
                </a:solidFill>
              </a:rPr>
              <a:t>السرد البصري</a:t>
            </a:r>
            <a:endParaRPr lang="ar-SA" sz="3200" b="1" dirty="0">
              <a:solidFill>
                <a:srgbClr val="00B0F0"/>
              </a:solidFill>
              <a:latin typeface="Arial" panose="020B0604020202020204" pitchFamily="34" charset="0"/>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3892834" y="1475642"/>
            <a:ext cx="5049997" cy="5049997"/>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8619"/>
    </mc:Choice>
    <mc:Fallback xmlns="">
      <p:transition advTm="186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0" y="1335074"/>
            <a:ext cx="3385474" cy="20788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98249" y="2281923"/>
            <a:ext cx="8417320" cy="4662815"/>
          </a:xfrm>
          <a:prstGeom prst="rect">
            <a:avLst/>
          </a:prstGeom>
          <a:noFill/>
        </p:spPr>
        <p:txBody>
          <a:bodyPr wrap="square" rtlCol="0">
            <a:spAutoFit/>
          </a:bodyPr>
          <a:lstStyle/>
          <a:p>
            <a:pPr algn="r" rtl="1">
              <a:lnSpc>
                <a:spcPct val="150000"/>
              </a:lnSpc>
            </a:pPr>
            <a:r>
              <a:rPr lang="ar-SA" dirty="0">
                <a:cs typeface="+mj-cs"/>
              </a:rPr>
              <a:t>السرد البصري </a:t>
            </a:r>
            <a:r>
              <a:rPr lang="en-US" dirty="0" smtClean="0">
                <a:cs typeface="+mj-cs"/>
              </a:rPr>
              <a:t>Visual </a:t>
            </a:r>
            <a:r>
              <a:rPr lang="en-US" dirty="0">
                <a:cs typeface="+mj-cs"/>
              </a:rPr>
              <a:t>Narrative) </a:t>
            </a:r>
            <a:r>
              <a:rPr lang="ar-SA" dirty="0" smtClean="0">
                <a:cs typeface="+mj-cs"/>
              </a:rPr>
              <a:t>) هو </a:t>
            </a:r>
            <a:r>
              <a:rPr lang="ar-SA" b="1" dirty="0">
                <a:cs typeface="+mj-cs"/>
              </a:rPr>
              <a:t>طريقة تحويل الأحداث والأفكار والمشاعر إلى قصة تُروى عبر الصورة</a:t>
            </a:r>
            <a:r>
              <a:rPr lang="ar-SA" dirty="0">
                <a:cs typeface="+mj-cs"/>
              </a:rPr>
              <a:t> وليس فقط عبر الحوار أو التعليق الصوتي.</a:t>
            </a:r>
            <a:br>
              <a:rPr lang="ar-SA" dirty="0">
                <a:cs typeface="+mj-cs"/>
              </a:rPr>
            </a:br>
            <a:r>
              <a:rPr lang="ar-SA" dirty="0">
                <a:cs typeface="+mj-cs"/>
              </a:rPr>
              <a:t>إنه </a:t>
            </a:r>
            <a:r>
              <a:rPr lang="ar-SA" b="1" dirty="0">
                <a:cs typeface="+mj-cs"/>
              </a:rPr>
              <a:t>لغة بصرية</a:t>
            </a:r>
            <a:r>
              <a:rPr lang="ar-SA" dirty="0">
                <a:cs typeface="+mj-cs"/>
              </a:rPr>
              <a:t> تعتمد على:</a:t>
            </a:r>
          </a:p>
          <a:p>
            <a:pPr marL="342900" indent="-342900" algn="r" rtl="1">
              <a:lnSpc>
                <a:spcPct val="150000"/>
              </a:lnSpc>
              <a:buFont typeface="Arial" panose="020B0604020202020204" pitchFamily="34" charset="0"/>
              <a:buChar char="•"/>
            </a:pPr>
            <a:r>
              <a:rPr lang="ar-SA" b="1" dirty="0">
                <a:cs typeface="+mj-cs"/>
              </a:rPr>
              <a:t>اللقطة</a:t>
            </a:r>
            <a:r>
              <a:rPr lang="ar-SA" dirty="0">
                <a:cs typeface="+mj-cs"/>
              </a:rPr>
              <a:t> وزاوية التصوير</a:t>
            </a:r>
          </a:p>
          <a:p>
            <a:pPr marL="342900" indent="-342900" algn="r" rtl="1">
              <a:lnSpc>
                <a:spcPct val="150000"/>
              </a:lnSpc>
              <a:buFont typeface="Arial" panose="020B0604020202020204" pitchFamily="34" charset="0"/>
              <a:buChar char="•"/>
            </a:pPr>
            <a:r>
              <a:rPr lang="ar-SA" b="1" dirty="0">
                <a:cs typeface="+mj-cs"/>
              </a:rPr>
              <a:t>الحركة</a:t>
            </a:r>
            <a:r>
              <a:rPr lang="ar-SA" dirty="0">
                <a:cs typeface="+mj-cs"/>
              </a:rPr>
              <a:t> داخل الكادر</a:t>
            </a:r>
          </a:p>
          <a:p>
            <a:pPr marL="342900" indent="-342900" algn="r" rtl="1">
              <a:lnSpc>
                <a:spcPct val="150000"/>
              </a:lnSpc>
              <a:buFont typeface="Arial" panose="020B0604020202020204" pitchFamily="34" charset="0"/>
              <a:buChar char="•"/>
            </a:pPr>
            <a:r>
              <a:rPr lang="ar-SA" b="1" dirty="0">
                <a:cs typeface="+mj-cs"/>
              </a:rPr>
              <a:t>الإضاءة</a:t>
            </a:r>
            <a:r>
              <a:rPr lang="ar-SA" dirty="0">
                <a:cs typeface="+mj-cs"/>
              </a:rPr>
              <a:t> والظلال</a:t>
            </a:r>
          </a:p>
          <a:p>
            <a:pPr marL="342900" indent="-342900" algn="r" rtl="1">
              <a:lnSpc>
                <a:spcPct val="150000"/>
              </a:lnSpc>
              <a:buFont typeface="Arial" panose="020B0604020202020204" pitchFamily="34" charset="0"/>
              <a:buChar char="•"/>
            </a:pPr>
            <a:r>
              <a:rPr lang="ar-SA" b="1" dirty="0">
                <a:cs typeface="+mj-cs"/>
              </a:rPr>
              <a:t>الألوان</a:t>
            </a:r>
            <a:endParaRPr lang="ar-SA" dirty="0">
              <a:cs typeface="+mj-cs"/>
            </a:endParaRPr>
          </a:p>
          <a:p>
            <a:pPr marL="342900" indent="-342900" algn="r" rtl="1">
              <a:lnSpc>
                <a:spcPct val="150000"/>
              </a:lnSpc>
              <a:buFont typeface="Arial" panose="020B0604020202020204" pitchFamily="34" charset="0"/>
              <a:buChar char="•"/>
            </a:pPr>
            <a:r>
              <a:rPr lang="ar-SA" b="1" dirty="0">
                <a:cs typeface="+mj-cs"/>
              </a:rPr>
              <a:t>الإيقاع والمونتاج</a:t>
            </a:r>
            <a:endParaRPr lang="ar-SA" dirty="0">
              <a:cs typeface="+mj-cs"/>
            </a:endParaRPr>
          </a:p>
          <a:p>
            <a:pPr marL="342900" indent="-342900" algn="r" rtl="1">
              <a:lnSpc>
                <a:spcPct val="150000"/>
              </a:lnSpc>
              <a:buFont typeface="Arial" panose="020B0604020202020204" pitchFamily="34" charset="0"/>
              <a:buChar char="•"/>
            </a:pPr>
            <a:r>
              <a:rPr lang="ar-SA" b="1" dirty="0">
                <a:cs typeface="+mj-cs"/>
              </a:rPr>
              <a:t>المؤثرات الصوتية </a:t>
            </a:r>
            <a:r>
              <a:rPr lang="ar-SA" b="1" dirty="0" smtClean="0">
                <a:cs typeface="+mj-cs"/>
              </a:rPr>
              <a:t>والموسيقى</a:t>
            </a:r>
          </a:p>
          <a:p>
            <a:pPr algn="r" rtl="1">
              <a:lnSpc>
                <a:spcPct val="150000"/>
              </a:lnSpc>
            </a:pPr>
            <a:r>
              <a:rPr lang="ar-SA" dirty="0"/>
              <a:t>السرد البصري يجعل المشاهد </a:t>
            </a:r>
            <a:r>
              <a:rPr lang="ar-SA" b="1" dirty="0"/>
              <a:t>يفهم القصة دون تفسير مباشر</a:t>
            </a:r>
            <a:r>
              <a:rPr lang="ar-SA" dirty="0"/>
              <a:t>، عبر إشارات بصرية تُحفّز الإدراك العاطفي </a:t>
            </a:r>
            <a:r>
              <a:rPr lang="ar-SA" dirty="0" smtClean="0"/>
              <a:t>والذهني. </a:t>
            </a:r>
            <a:r>
              <a:rPr lang="ar-SA" b="1" dirty="0" smtClean="0"/>
              <a:t>"</a:t>
            </a:r>
            <a:r>
              <a:rPr lang="ar-SA" b="1" dirty="0"/>
              <a:t>أَرِني.. لا تشرح لي" (</a:t>
            </a:r>
            <a:r>
              <a:rPr lang="en-US" b="1" dirty="0"/>
              <a:t>Show, don’t </a:t>
            </a:r>
            <a:r>
              <a:rPr lang="en-US" b="1" dirty="0" smtClean="0"/>
              <a:t>tell</a:t>
            </a:r>
            <a:r>
              <a:rPr lang="ar-SA" b="1" dirty="0" smtClean="0"/>
              <a:t>)</a:t>
            </a:r>
            <a:endParaRPr lang="ar-SA"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117943" y="1391734"/>
            <a:ext cx="5377933" cy="577850"/>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rPr>
              <a:t>تعريف السرد البصري</a:t>
            </a:r>
            <a:endParaRPr lang="ar-SA" sz="2400" b="1" dirty="0">
              <a:solidFill>
                <a:srgbClr val="00B0F0"/>
              </a:solidFill>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35074"/>
            <a:ext cx="3392954" cy="1615692"/>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2110154" y="2296307"/>
            <a:ext cx="9832405" cy="4662815"/>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b="1" dirty="0">
                <a:solidFill>
                  <a:srgbClr val="C00000"/>
                </a:solidFill>
                <a:cs typeface="+mj-cs"/>
              </a:rPr>
              <a:t>السرد عبر الملاحظة المباشرة (</a:t>
            </a:r>
            <a:r>
              <a:rPr lang="en-US" b="1" dirty="0">
                <a:solidFill>
                  <a:srgbClr val="C00000"/>
                </a:solidFill>
                <a:cs typeface="+mj-cs"/>
              </a:rPr>
              <a:t>Observational </a:t>
            </a:r>
            <a:r>
              <a:rPr lang="en-US" b="1" dirty="0" smtClean="0">
                <a:solidFill>
                  <a:srgbClr val="C00000"/>
                </a:solidFill>
                <a:cs typeface="+mj-cs"/>
              </a:rPr>
              <a:t>Narrative</a:t>
            </a:r>
            <a:r>
              <a:rPr lang="ar-SA" b="1" dirty="0" smtClean="0">
                <a:solidFill>
                  <a:srgbClr val="C00000"/>
                </a:solidFill>
                <a:cs typeface="+mj-cs"/>
              </a:rPr>
              <a:t>)</a:t>
            </a:r>
            <a:endParaRPr lang="en-US" b="1" dirty="0">
              <a:solidFill>
                <a:srgbClr val="C00000"/>
              </a:solidFill>
              <a:cs typeface="+mj-cs"/>
            </a:endParaRPr>
          </a:p>
          <a:p>
            <a:pPr marL="342900" indent="-342900" algn="r" rtl="1">
              <a:lnSpc>
                <a:spcPct val="150000"/>
              </a:lnSpc>
              <a:buFont typeface="Arial" panose="020B0604020202020204" pitchFamily="34" charset="0"/>
              <a:buChar char="•"/>
            </a:pPr>
            <a:r>
              <a:rPr lang="ar-SA" dirty="0"/>
              <a:t>يعتمد على تصوير الأحداث كما هي دون تدخل.</a:t>
            </a:r>
          </a:p>
          <a:p>
            <a:pPr marL="342900" indent="-342900" algn="r" rtl="1">
              <a:lnSpc>
                <a:spcPct val="150000"/>
              </a:lnSpc>
              <a:buFont typeface="Arial" panose="020B0604020202020204" pitchFamily="34" charset="0"/>
              <a:buChar char="•"/>
            </a:pPr>
            <a:r>
              <a:rPr lang="ar-SA" dirty="0"/>
              <a:t>لا يوجد تعليق صوتي أو مقابلات طويلة.</a:t>
            </a:r>
          </a:p>
          <a:p>
            <a:pPr algn="r" rtl="1">
              <a:lnSpc>
                <a:spcPct val="150000"/>
              </a:lnSpc>
            </a:pPr>
            <a:r>
              <a:rPr lang="ar-SA" dirty="0"/>
              <a:t>يعتمد السرد على </a:t>
            </a:r>
            <a:r>
              <a:rPr lang="ar-SA" b="1" dirty="0"/>
              <a:t>الصورة والإيقاع والحركة الطبيعية للأشخاص</a:t>
            </a:r>
            <a:r>
              <a:rPr lang="ar-SA" dirty="0"/>
              <a:t>.</a:t>
            </a:r>
          </a:p>
          <a:p>
            <a:pPr algn="r" rtl="1">
              <a:lnSpc>
                <a:spcPct val="150000"/>
              </a:lnSpc>
            </a:pPr>
            <a:r>
              <a:rPr lang="ar-SA" b="1" dirty="0"/>
              <a:t>مثال:</a:t>
            </a:r>
            <a:r>
              <a:rPr lang="ar-SA" dirty="0"/>
              <a:t> فيلم يوثق </a:t>
            </a:r>
            <a:r>
              <a:rPr lang="ar-SA" dirty="0" smtClean="0"/>
              <a:t>حياة</a:t>
            </a:r>
            <a:r>
              <a:rPr lang="ja-JP" altLang="en-US" dirty="0" smtClean="0"/>
              <a:t> </a:t>
            </a:r>
            <a:r>
              <a:rPr lang="en-US" dirty="0" smtClean="0"/>
              <a:t>fisherman </a:t>
            </a:r>
            <a:r>
              <a:rPr lang="ar-SA" dirty="0" smtClean="0"/>
              <a:t>وهو </a:t>
            </a:r>
            <a:r>
              <a:rPr lang="ar-SA" dirty="0"/>
              <a:t>يعمل دون أن يشرح المخرج أي </a:t>
            </a:r>
            <a:r>
              <a:rPr lang="ar-SA" dirty="0" smtClean="0"/>
              <a:t>شي</a:t>
            </a:r>
          </a:p>
          <a:p>
            <a:pPr algn="r" rtl="1">
              <a:lnSpc>
                <a:spcPct val="150000"/>
              </a:lnSpc>
            </a:pPr>
            <a:r>
              <a:rPr lang="en-US" dirty="0">
                <a:hlinkClick r:id="rId5"/>
              </a:rPr>
              <a:t>https://</a:t>
            </a:r>
            <a:r>
              <a:rPr lang="en-US" dirty="0" smtClean="0">
                <a:hlinkClick r:id="rId5"/>
              </a:rPr>
              <a:t>www.youtube.com/watch?v=0obZHVTyx5c</a:t>
            </a:r>
            <a:r>
              <a:rPr lang="ar-SA" dirty="0" smtClean="0"/>
              <a:t> </a:t>
            </a:r>
          </a:p>
          <a:p>
            <a:pPr marL="285750" indent="-285750" algn="r" rtl="1">
              <a:lnSpc>
                <a:spcPct val="150000"/>
              </a:lnSpc>
              <a:buFont typeface="Wingdings" panose="05000000000000000000" pitchFamily="2" charset="2"/>
              <a:buChar char="q"/>
            </a:pPr>
            <a:r>
              <a:rPr lang="ar-SA" b="1" dirty="0">
                <a:solidFill>
                  <a:srgbClr val="C00000"/>
                </a:solidFill>
              </a:rPr>
              <a:t>السرد التفسيري </a:t>
            </a:r>
            <a:r>
              <a:rPr lang="en-US" b="1" dirty="0" smtClean="0">
                <a:solidFill>
                  <a:srgbClr val="C00000"/>
                </a:solidFill>
              </a:rPr>
              <a:t>Expository </a:t>
            </a:r>
            <a:r>
              <a:rPr lang="en-US" b="1" dirty="0">
                <a:solidFill>
                  <a:srgbClr val="C00000"/>
                </a:solidFill>
              </a:rPr>
              <a:t>Narrative</a:t>
            </a:r>
            <a:r>
              <a:rPr lang="en-US" b="1" dirty="0" smtClean="0">
                <a:solidFill>
                  <a:srgbClr val="C00000"/>
                </a:solidFill>
              </a:rPr>
              <a:t>)</a:t>
            </a:r>
            <a:r>
              <a:rPr lang="ar-SA" b="1" dirty="0" smtClean="0">
                <a:solidFill>
                  <a:srgbClr val="C00000"/>
                </a:solidFill>
              </a:rPr>
              <a:t>)</a:t>
            </a:r>
            <a:endParaRPr lang="en-US" b="1" dirty="0">
              <a:solidFill>
                <a:srgbClr val="C00000"/>
              </a:solidFill>
            </a:endParaRPr>
          </a:p>
          <a:p>
            <a:pPr algn="r" rtl="1">
              <a:lnSpc>
                <a:spcPct val="150000"/>
              </a:lnSpc>
            </a:pPr>
            <a:r>
              <a:rPr lang="ar-SA" dirty="0"/>
              <a:t>الأكثر استخدامًا.</a:t>
            </a:r>
          </a:p>
          <a:p>
            <a:pPr algn="r" rtl="1">
              <a:lnSpc>
                <a:spcPct val="150000"/>
              </a:lnSpc>
            </a:pPr>
            <a:r>
              <a:rPr lang="ar-SA" dirty="0"/>
              <a:t>وجود </a:t>
            </a:r>
            <a:r>
              <a:rPr lang="ar-SA" b="1" dirty="0"/>
              <a:t>تعليق صوتي </a:t>
            </a:r>
            <a:r>
              <a:rPr lang="en-US" b="1" dirty="0" smtClean="0"/>
              <a:t>Voice </a:t>
            </a:r>
            <a:r>
              <a:rPr lang="en-US" b="1" dirty="0"/>
              <a:t>Over)</a:t>
            </a:r>
            <a:r>
              <a:rPr lang="en-US" dirty="0"/>
              <a:t> </a:t>
            </a:r>
            <a:r>
              <a:rPr lang="ar-SA" dirty="0" smtClean="0"/>
              <a:t>)يشرح </a:t>
            </a:r>
            <a:r>
              <a:rPr lang="ar-SA" dirty="0"/>
              <a:t>المعلومات.</a:t>
            </a:r>
          </a:p>
          <a:p>
            <a:pPr algn="r" rtl="1">
              <a:lnSpc>
                <a:spcPct val="150000"/>
              </a:lnSpc>
            </a:pPr>
            <a:r>
              <a:rPr lang="ar-SA" dirty="0"/>
              <a:t>الصورة تُستخدم لدعم الحقائق أو الإحصائيات.</a:t>
            </a:r>
          </a:p>
          <a:p>
            <a:pPr algn="r" rtl="1">
              <a:lnSpc>
                <a:spcPct val="150000"/>
              </a:lnSpc>
            </a:pPr>
            <a:r>
              <a:rPr lang="ar-SA" b="1" dirty="0"/>
              <a:t>مثال:</a:t>
            </a:r>
            <a:r>
              <a:rPr lang="ar-SA" dirty="0"/>
              <a:t> أفلام </a:t>
            </a:r>
            <a:r>
              <a:rPr lang="ar-SA" dirty="0" smtClean="0"/>
              <a:t>الطبيعة  (</a:t>
            </a:r>
            <a:r>
              <a:rPr lang="en-US" dirty="0">
                <a:hlinkClick r:id="rId6"/>
              </a:rPr>
              <a:t>https://</a:t>
            </a:r>
            <a:r>
              <a:rPr lang="en-US" dirty="0" smtClean="0">
                <a:hlinkClick r:id="rId6"/>
              </a:rPr>
              <a:t>www.youtube.com/watch?v=E9-k7wtS3bg</a:t>
            </a:r>
            <a:r>
              <a:rPr lang="ar-SA" dirty="0" smtClean="0"/>
              <a:t>)</a:t>
            </a:r>
            <a:endParaRPr lang="ar-SA" dirty="0"/>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0720" y="1231914"/>
            <a:ext cx="5821788" cy="954107"/>
          </a:xfrm>
          <a:prstGeom prst="rect">
            <a:avLst/>
          </a:prstGeom>
          <a:noFill/>
        </p:spPr>
        <p:txBody>
          <a:bodyPr wrap="square" rtlCol="0">
            <a:spAutoFit/>
          </a:bodyPr>
          <a:lstStyle/>
          <a:p>
            <a:pPr algn="r" rtl="1">
              <a:lnSpc>
                <a:spcPct val="200000"/>
              </a:lnSpc>
            </a:pPr>
            <a:r>
              <a:rPr lang="ar-SA" sz="2800" b="1" dirty="0">
                <a:solidFill>
                  <a:srgbClr val="00B0F0"/>
                </a:solidFill>
              </a:rPr>
              <a:t>أساليب بناء السرد البصري في الأفلام الوثائقية</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35074"/>
            <a:ext cx="3419655" cy="288708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70820" y="2203563"/>
            <a:ext cx="8417320" cy="5078313"/>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a:solidFill>
                  <a:srgbClr val="C00000"/>
                </a:solidFill>
                <a:cs typeface="+mj-cs"/>
              </a:rPr>
              <a:t>السرد القصصي عبر الشخصيات </a:t>
            </a:r>
            <a:r>
              <a:rPr lang="ar-SA" b="1" dirty="0" smtClean="0">
                <a:solidFill>
                  <a:srgbClr val="C00000"/>
                </a:solidFill>
                <a:cs typeface="+mj-cs"/>
              </a:rPr>
              <a:t> </a:t>
            </a:r>
            <a:r>
              <a:rPr lang="en-US" b="1" dirty="0" smtClean="0">
                <a:solidFill>
                  <a:srgbClr val="C00000"/>
                </a:solidFill>
                <a:cs typeface="+mj-cs"/>
              </a:rPr>
              <a:t>Character-driven </a:t>
            </a:r>
            <a:r>
              <a:rPr lang="en-US" b="1" dirty="0">
                <a:solidFill>
                  <a:srgbClr val="C00000"/>
                </a:solidFill>
                <a:cs typeface="+mj-cs"/>
              </a:rPr>
              <a:t>Narrative)</a:t>
            </a:r>
          </a:p>
          <a:p>
            <a:pPr algn="r" rtl="1">
              <a:lnSpc>
                <a:spcPct val="150000"/>
              </a:lnSpc>
            </a:pPr>
            <a:r>
              <a:rPr lang="ar-SA" dirty="0">
                <a:cs typeface="+mj-cs"/>
              </a:rPr>
              <a:t>بناء سرد وثائقي حول </a:t>
            </a:r>
            <a:r>
              <a:rPr lang="ar-SA" b="1" dirty="0">
                <a:cs typeface="+mj-cs"/>
              </a:rPr>
              <a:t>شخصية محورية</a:t>
            </a:r>
            <a:r>
              <a:rPr lang="ar-SA" dirty="0">
                <a:cs typeface="+mj-cs"/>
              </a:rPr>
              <a:t> تتغير خلال الأحداث.</a:t>
            </a:r>
          </a:p>
          <a:p>
            <a:pPr algn="r" rtl="1">
              <a:lnSpc>
                <a:spcPct val="150000"/>
              </a:lnSpc>
            </a:pPr>
            <a:r>
              <a:rPr lang="ar-SA" dirty="0">
                <a:cs typeface="+mj-cs"/>
              </a:rPr>
              <a:t>يعتمد على:</a:t>
            </a:r>
          </a:p>
          <a:p>
            <a:pPr lvl="1" algn="r" rtl="1">
              <a:lnSpc>
                <a:spcPct val="150000"/>
              </a:lnSpc>
            </a:pPr>
            <a:r>
              <a:rPr lang="ar-SA" dirty="0">
                <a:cs typeface="+mj-cs"/>
              </a:rPr>
              <a:t>لقطات متابعة </a:t>
            </a:r>
            <a:r>
              <a:rPr lang="en-US" dirty="0" smtClean="0">
                <a:cs typeface="+mj-cs"/>
              </a:rPr>
              <a:t>Follow </a:t>
            </a:r>
            <a:r>
              <a:rPr lang="en-US" dirty="0">
                <a:cs typeface="+mj-cs"/>
              </a:rPr>
              <a:t>shots</a:t>
            </a:r>
            <a:r>
              <a:rPr lang="en-US" dirty="0" smtClean="0">
                <a:cs typeface="+mj-cs"/>
              </a:rPr>
              <a:t>)</a:t>
            </a:r>
            <a:r>
              <a:rPr lang="ar-SA" dirty="0" smtClean="0">
                <a:cs typeface="+mj-cs"/>
              </a:rPr>
              <a:t>)</a:t>
            </a:r>
            <a:r>
              <a:rPr lang="ar-SA" dirty="0">
                <a:cs typeface="+mj-cs"/>
              </a:rPr>
              <a:t> </a:t>
            </a:r>
            <a:r>
              <a:rPr lang="ar-SA" dirty="0" smtClean="0">
                <a:cs typeface="+mj-cs"/>
              </a:rPr>
              <a:t> -   مقابلات</a:t>
            </a:r>
            <a:r>
              <a:rPr lang="ar-SA" dirty="0">
                <a:cs typeface="+mj-cs"/>
              </a:rPr>
              <a:t> </a:t>
            </a:r>
            <a:r>
              <a:rPr lang="ar-SA" dirty="0" smtClean="0">
                <a:cs typeface="+mj-cs"/>
              </a:rPr>
              <a:t>- صوت الشخصية  -  تفاصيل </a:t>
            </a:r>
            <a:r>
              <a:rPr lang="ar-SA" dirty="0">
                <a:cs typeface="+mj-cs"/>
              </a:rPr>
              <a:t>الحياة اليومية</a:t>
            </a:r>
          </a:p>
          <a:p>
            <a:pPr algn="r" rtl="1">
              <a:lnSpc>
                <a:spcPct val="150000"/>
              </a:lnSpc>
            </a:pPr>
            <a:r>
              <a:rPr lang="ar-SA" b="1" dirty="0">
                <a:cs typeface="+mj-cs"/>
              </a:rPr>
              <a:t>فيه عاطفة أقوى، وقصة فيها بداية وذروة ونهاية</a:t>
            </a:r>
            <a:r>
              <a:rPr lang="ar-SA" b="1" dirty="0" smtClean="0">
                <a:cs typeface="+mj-cs"/>
              </a:rPr>
              <a:t>. </a:t>
            </a:r>
          </a:p>
          <a:p>
            <a:pPr algn="r" rtl="1">
              <a:lnSpc>
                <a:spcPct val="150000"/>
              </a:lnSpc>
            </a:pPr>
            <a:r>
              <a:rPr lang="ar-SA" b="1" dirty="0">
                <a:cs typeface="+mj-cs"/>
                <a:hlinkClick r:id="rId5"/>
              </a:rPr>
              <a:t> </a:t>
            </a:r>
            <a:r>
              <a:rPr lang="ar-SA" dirty="0" smtClean="0">
                <a:hlinkClick r:id="rId5"/>
              </a:rPr>
              <a:t>معالم </a:t>
            </a:r>
            <a:r>
              <a:rPr lang="ar-SA" dirty="0">
                <a:hlinkClick r:id="rId5"/>
              </a:rPr>
              <a:t>من المدينة المنورة | أولى أيام الرسول في المدينة </a:t>
            </a:r>
            <a:r>
              <a:rPr lang="en-US" dirty="0">
                <a:hlinkClick r:id="rId5"/>
              </a:rPr>
              <a:t>https://</a:t>
            </a:r>
            <a:r>
              <a:rPr lang="en-US" dirty="0" smtClean="0">
                <a:hlinkClick r:id="rId5"/>
              </a:rPr>
              <a:t>www.youtube.com/watch?v=A_i3orAX1rU</a:t>
            </a:r>
            <a:r>
              <a:rPr lang="ar-SA" dirty="0" smtClean="0"/>
              <a:t> </a:t>
            </a:r>
          </a:p>
          <a:p>
            <a:pPr algn="r" rtl="1">
              <a:lnSpc>
                <a:spcPct val="150000"/>
              </a:lnSpc>
            </a:pPr>
            <a:r>
              <a:rPr lang="ar-SA" b="1" dirty="0" smtClean="0">
                <a:solidFill>
                  <a:srgbClr val="C00000"/>
                </a:solidFill>
                <a:cs typeface="+mj-cs"/>
              </a:rPr>
              <a:t>السرد </a:t>
            </a:r>
            <a:r>
              <a:rPr lang="ar-SA" b="1" dirty="0">
                <a:solidFill>
                  <a:srgbClr val="C00000"/>
                </a:solidFill>
                <a:cs typeface="+mj-cs"/>
              </a:rPr>
              <a:t>البصري الرمزي </a:t>
            </a:r>
            <a:r>
              <a:rPr lang="en-US" b="1" dirty="0" smtClean="0">
                <a:solidFill>
                  <a:srgbClr val="C00000"/>
                </a:solidFill>
                <a:cs typeface="+mj-cs"/>
              </a:rPr>
              <a:t>Symbolic </a:t>
            </a:r>
            <a:r>
              <a:rPr lang="en-US" b="1" dirty="0">
                <a:solidFill>
                  <a:srgbClr val="C00000"/>
                </a:solidFill>
                <a:cs typeface="+mj-cs"/>
              </a:rPr>
              <a:t>Visual Narrative</a:t>
            </a:r>
            <a:r>
              <a:rPr lang="en-US" b="1" dirty="0" smtClean="0">
                <a:solidFill>
                  <a:srgbClr val="C00000"/>
                </a:solidFill>
                <a:cs typeface="+mj-cs"/>
              </a:rPr>
              <a:t>)</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dirty="0">
                <a:cs typeface="+mj-cs"/>
              </a:rPr>
              <a:t>استخدام صور تحمل </a:t>
            </a:r>
            <a:r>
              <a:rPr lang="ar-SA" b="1" dirty="0">
                <a:cs typeface="+mj-cs"/>
              </a:rPr>
              <a:t>معانٍ رمزية</a:t>
            </a:r>
            <a:r>
              <a:rPr lang="ar-SA" dirty="0">
                <a:cs typeface="+mj-cs"/>
              </a:rPr>
              <a:t> مثل:</a:t>
            </a:r>
          </a:p>
          <a:p>
            <a:pPr lvl="1" algn="r" rtl="1">
              <a:lnSpc>
                <a:spcPct val="150000"/>
              </a:lnSpc>
            </a:pPr>
            <a:r>
              <a:rPr lang="ar-SA" dirty="0">
                <a:cs typeface="+mj-cs"/>
              </a:rPr>
              <a:t>لقطة طائر مقيد للدلالة على فقدان الحرية.</a:t>
            </a:r>
          </a:p>
          <a:p>
            <a:pPr lvl="1" algn="r" rtl="1">
              <a:lnSpc>
                <a:spcPct val="150000"/>
              </a:lnSpc>
            </a:pPr>
            <a:r>
              <a:rPr lang="ar-SA" dirty="0">
                <a:cs typeface="+mj-cs"/>
              </a:rPr>
              <a:t>شارع فارغ للدلالة على الوحدة.</a:t>
            </a:r>
          </a:p>
          <a:p>
            <a:pPr algn="r" rtl="1">
              <a:lnSpc>
                <a:spcPct val="150000"/>
              </a:lnSpc>
            </a:pPr>
            <a:endParaRPr lang="ar-SA"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117943" y="1391734"/>
            <a:ext cx="5377933" cy="716350"/>
          </a:xfrm>
          <a:prstGeom prst="rect">
            <a:avLst/>
          </a:prstGeom>
          <a:noFill/>
        </p:spPr>
        <p:txBody>
          <a:bodyPr wrap="square" rtlCol="0">
            <a:spAutoFit/>
          </a:bodyPr>
          <a:lstStyle/>
          <a:p>
            <a:pPr algn="r" rtl="1">
              <a:lnSpc>
                <a:spcPct val="200000"/>
              </a:lnSpc>
            </a:pPr>
            <a:r>
              <a:rPr lang="ar-SA" sz="2400" b="1" dirty="0">
                <a:solidFill>
                  <a:srgbClr val="00B0F0"/>
                </a:solidFill>
              </a:rPr>
              <a:t>أساليب بناء السرد البصري في الأفلام الوثائقية</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 y="1319816"/>
            <a:ext cx="3385474" cy="225698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1268325" y="2033041"/>
            <a:ext cx="10819815" cy="5016758"/>
          </a:xfrm>
          <a:prstGeom prst="rect">
            <a:avLst/>
          </a:prstGeom>
          <a:noFill/>
        </p:spPr>
        <p:txBody>
          <a:bodyPr wrap="square" rtlCol="0">
            <a:spAutoFit/>
          </a:bodyPr>
          <a:lstStyle/>
          <a:p>
            <a:pPr algn="r" rtl="1">
              <a:lnSpc>
                <a:spcPct val="200000"/>
              </a:lnSpc>
            </a:pPr>
            <a:r>
              <a:rPr lang="ar-SA" sz="2000" b="1" dirty="0">
                <a:solidFill>
                  <a:srgbClr val="C00000"/>
                </a:solidFill>
                <a:cs typeface="+mj-cs"/>
              </a:rPr>
              <a:t>السرد عبر الأرشيف </a:t>
            </a:r>
            <a:r>
              <a:rPr lang="en-US" sz="2000" b="1" dirty="0" smtClean="0">
                <a:solidFill>
                  <a:srgbClr val="C00000"/>
                </a:solidFill>
                <a:cs typeface="+mj-cs"/>
              </a:rPr>
              <a:t>Archival </a:t>
            </a:r>
            <a:r>
              <a:rPr lang="en-US" sz="2000" b="1" dirty="0">
                <a:solidFill>
                  <a:srgbClr val="C00000"/>
                </a:solidFill>
                <a:cs typeface="+mj-cs"/>
              </a:rPr>
              <a:t>Narrative</a:t>
            </a:r>
            <a:r>
              <a:rPr lang="en-US" sz="2000" b="1" dirty="0" smtClean="0">
                <a:solidFill>
                  <a:srgbClr val="C00000"/>
                </a:solidFill>
                <a:cs typeface="+mj-cs"/>
              </a:rPr>
              <a:t>)</a:t>
            </a:r>
            <a:r>
              <a:rPr lang="ar-SA" sz="2000" b="1" dirty="0" smtClean="0">
                <a:solidFill>
                  <a:srgbClr val="C00000"/>
                </a:solidFill>
                <a:cs typeface="+mj-cs"/>
              </a:rPr>
              <a:t>)</a:t>
            </a:r>
            <a:endParaRPr lang="en-US" sz="2000" b="1" dirty="0">
              <a:solidFill>
                <a:srgbClr val="C00000"/>
              </a:solidFill>
              <a:cs typeface="+mj-cs"/>
            </a:endParaRPr>
          </a:p>
          <a:p>
            <a:pPr algn="r" rtl="1">
              <a:lnSpc>
                <a:spcPct val="200000"/>
              </a:lnSpc>
            </a:pPr>
            <a:r>
              <a:rPr lang="ar-SA" sz="2000" dirty="0">
                <a:cs typeface="+mj-cs"/>
              </a:rPr>
              <a:t>دمج صور وفيديوهات قديمة، مستندات، تسجيلات تاريخية.</a:t>
            </a:r>
          </a:p>
          <a:p>
            <a:pPr algn="r" rtl="1">
              <a:lnSpc>
                <a:spcPct val="200000"/>
              </a:lnSpc>
            </a:pPr>
            <a:r>
              <a:rPr lang="ar-SA" sz="2000" dirty="0">
                <a:cs typeface="+mj-cs"/>
              </a:rPr>
              <a:t>يستخدم بكثرة في الأفلام السياسية والتاريخية</a:t>
            </a:r>
            <a:r>
              <a:rPr lang="ar-SA" sz="2000" dirty="0" smtClean="0">
                <a:cs typeface="+mj-cs"/>
              </a:rPr>
              <a:t>.</a:t>
            </a:r>
          </a:p>
          <a:p>
            <a:pPr algn="r" rtl="1">
              <a:lnSpc>
                <a:spcPct val="200000"/>
              </a:lnSpc>
            </a:pPr>
            <a:r>
              <a:rPr lang="en-US" sz="2000" dirty="0">
                <a:cs typeface="+mj-cs"/>
                <a:hlinkClick r:id="rId5"/>
              </a:rPr>
              <a:t>https://</a:t>
            </a:r>
            <a:r>
              <a:rPr lang="en-US" sz="2000" dirty="0" smtClean="0">
                <a:cs typeface="+mj-cs"/>
                <a:hlinkClick r:id="rId5"/>
              </a:rPr>
              <a:t>www.youtube.com/watch?v=zX6oNPvC_Jk</a:t>
            </a:r>
            <a:r>
              <a:rPr lang="ar-SA" sz="2000" dirty="0" smtClean="0">
                <a:cs typeface="+mj-cs"/>
              </a:rPr>
              <a:t> </a:t>
            </a:r>
          </a:p>
          <a:p>
            <a:pPr algn="r" rtl="1">
              <a:lnSpc>
                <a:spcPct val="200000"/>
              </a:lnSpc>
            </a:pPr>
            <a:r>
              <a:rPr lang="ar-SA" sz="2000" b="1" dirty="0" smtClean="0">
                <a:cs typeface="+mj-cs"/>
              </a:rPr>
              <a:t> </a:t>
            </a:r>
            <a:r>
              <a:rPr lang="ar-SA" sz="2000" b="1" dirty="0">
                <a:solidFill>
                  <a:srgbClr val="C00000"/>
                </a:solidFill>
                <a:cs typeface="+mj-cs"/>
              </a:rPr>
              <a:t>السرد </a:t>
            </a:r>
            <a:r>
              <a:rPr lang="ar-SA" sz="2000" b="1" dirty="0" smtClean="0">
                <a:solidFill>
                  <a:srgbClr val="C00000"/>
                </a:solidFill>
                <a:cs typeface="+mj-cs"/>
              </a:rPr>
              <a:t>التجريبي (</a:t>
            </a:r>
            <a:r>
              <a:rPr lang="en-US" sz="2000" b="1" dirty="0">
                <a:solidFill>
                  <a:srgbClr val="C00000"/>
                </a:solidFill>
                <a:cs typeface="+mj-cs"/>
              </a:rPr>
              <a:t>Experimental Documentary Narrative</a:t>
            </a:r>
            <a:r>
              <a:rPr lang="ar-SA" sz="2000" b="1" dirty="0" smtClean="0">
                <a:solidFill>
                  <a:srgbClr val="C00000"/>
                </a:solidFill>
                <a:cs typeface="+mj-cs"/>
              </a:rPr>
              <a:t>)</a:t>
            </a:r>
            <a:endParaRPr lang="en-US" sz="2000" b="1" dirty="0">
              <a:solidFill>
                <a:srgbClr val="C00000"/>
              </a:solidFill>
              <a:cs typeface="+mj-cs"/>
            </a:endParaRPr>
          </a:p>
          <a:p>
            <a:pPr algn="r" rtl="1">
              <a:lnSpc>
                <a:spcPct val="200000"/>
              </a:lnSpc>
            </a:pPr>
            <a:r>
              <a:rPr lang="ar-SA" sz="2000" dirty="0">
                <a:cs typeface="+mj-cs"/>
              </a:rPr>
              <a:t>يعتمد على الإيقاع والمؤثرات، وأحيانًا الشعر والنصوص.</a:t>
            </a:r>
          </a:p>
          <a:p>
            <a:pPr algn="r" rtl="1">
              <a:lnSpc>
                <a:spcPct val="200000"/>
              </a:lnSpc>
            </a:pPr>
            <a:r>
              <a:rPr lang="ar-SA" sz="2000" dirty="0">
                <a:cs typeface="+mj-cs"/>
              </a:rPr>
              <a:t>هدفه الإدهاش أو إثارة التأمل وليس نقل معلومات مباشرة</a:t>
            </a:r>
            <a:r>
              <a:rPr lang="ar-SA" sz="2000" dirty="0" smtClean="0">
                <a:cs typeface="+mj-cs"/>
              </a:rPr>
              <a:t>.</a:t>
            </a:r>
            <a:endParaRPr lang="tr-TR" sz="2000" dirty="0" smtClean="0">
              <a:cs typeface="+mj-cs"/>
            </a:endParaRPr>
          </a:p>
          <a:p>
            <a:pPr algn="r" rtl="1">
              <a:lnSpc>
                <a:spcPct val="200000"/>
              </a:lnSpc>
            </a:pPr>
            <a:r>
              <a:rPr lang="ar-SA" sz="2000" dirty="0" smtClean="0">
                <a:cs typeface="+mj-cs"/>
              </a:rPr>
              <a:t> </a:t>
            </a:r>
            <a:r>
              <a:rPr lang="en-US" sz="2000" dirty="0">
                <a:cs typeface="+mj-cs"/>
                <a:hlinkClick r:id="rId6"/>
              </a:rPr>
              <a:t>https://www.instagram.com/reel/C6oZSryIkIY</a:t>
            </a:r>
            <a:r>
              <a:rPr lang="en-US" sz="2000" dirty="0" smtClean="0">
                <a:cs typeface="+mj-cs"/>
                <a:hlinkClick r:id="rId6"/>
              </a:rPr>
              <a:t>/</a:t>
            </a:r>
            <a:r>
              <a:rPr lang="ar-SA" sz="2000" dirty="0" smtClean="0">
                <a:cs typeface="+mj-cs"/>
              </a:rPr>
              <a:t> </a:t>
            </a:r>
            <a:endParaRPr lang="ar-SA" sz="2000"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117943" y="1391734"/>
            <a:ext cx="5377933" cy="716350"/>
          </a:xfrm>
          <a:prstGeom prst="rect">
            <a:avLst/>
          </a:prstGeom>
          <a:noFill/>
        </p:spPr>
        <p:txBody>
          <a:bodyPr wrap="square" rtlCol="0">
            <a:spAutoFit/>
          </a:bodyPr>
          <a:lstStyle/>
          <a:p>
            <a:pPr algn="r" rtl="1">
              <a:lnSpc>
                <a:spcPct val="200000"/>
              </a:lnSpc>
            </a:pPr>
            <a:r>
              <a:rPr lang="ar-SA" sz="2400" b="1" dirty="0">
                <a:solidFill>
                  <a:srgbClr val="00B0F0"/>
                </a:solidFill>
              </a:rPr>
              <a:t>أساليب بناء السرد البصري في الأفلام الوثائقية</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626178" y="2082912"/>
            <a:ext cx="7191024" cy="3595512"/>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TextBox 40"/>
          <p:cNvSpPr txBox="1"/>
          <p:nvPr/>
        </p:nvSpPr>
        <p:spPr>
          <a:xfrm>
            <a:off x="6238353" y="1997562"/>
            <a:ext cx="5517857" cy="523220"/>
          </a:xfrm>
          <a:prstGeom prst="rect">
            <a:avLst/>
          </a:prstGeom>
          <a:noFill/>
        </p:spPr>
        <p:txBody>
          <a:bodyPr wrap="none" rtlCol="0">
            <a:spAutoFit/>
          </a:bodyPr>
          <a:lstStyle/>
          <a:p>
            <a:pPr lvl="0" algn="just" rtl="1">
              <a:defRPr/>
            </a:pPr>
            <a:r>
              <a:rPr lang="ar-SA" sz="2800" b="1" dirty="0" smtClean="0">
                <a:solidFill>
                  <a:srgbClr val="00B0F0"/>
                </a:solidFill>
              </a:rPr>
              <a:t>أساليب بناء السرد البصري في الأفلام الروائية</a:t>
            </a:r>
            <a:endParaRPr lang="ar-SA" sz="2800" b="1" dirty="0">
              <a:solidFill>
                <a:srgbClr val="00B0F0"/>
              </a:solidFill>
              <a:latin typeface="Arial" panose="020B0604020202020204" pitchFamily="34" charset="0"/>
            </a:endParaRPr>
          </a:p>
        </p:txBody>
      </p:sp>
      <p:pic>
        <p:nvPicPr>
          <p:cNvPr id="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8053"/>
    </mc:Choice>
    <mc:Fallback xmlns="">
      <p:transition advTm="80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0" y="1321841"/>
            <a:ext cx="3385474" cy="230106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1747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59980" y="1478540"/>
            <a:ext cx="5175712" cy="523220"/>
          </a:xfrm>
          <a:prstGeom prst="rect">
            <a:avLst/>
          </a:prstGeom>
          <a:noFill/>
        </p:spPr>
        <p:txBody>
          <a:bodyPr wrap="square" rtlCol="0">
            <a:spAutoFit/>
          </a:bodyPr>
          <a:lstStyle/>
          <a:p>
            <a:pPr lvl="0" algn="just" rtl="1">
              <a:defRPr/>
            </a:pPr>
            <a:r>
              <a:rPr lang="ar-SA" sz="2800" b="1" dirty="0">
                <a:solidFill>
                  <a:srgbClr val="00B0F0"/>
                </a:solidFill>
              </a:rPr>
              <a:t>السرد البصري في الأفلام الروائية</a:t>
            </a:r>
            <a:endParaRPr lang="ar-SA" sz="2800" b="1" dirty="0">
              <a:solidFill>
                <a:srgbClr val="00B0F0"/>
              </a:solidFill>
              <a:latin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3385474" y="2394819"/>
            <a:ext cx="8702666" cy="4619854"/>
          </a:xfrm>
          <a:prstGeom prst="rect">
            <a:avLst/>
          </a:prstGeom>
          <a:noFill/>
        </p:spPr>
        <p:txBody>
          <a:bodyPr wrap="square" rtlCol="0">
            <a:spAutoFit/>
          </a:bodyPr>
          <a:lstStyle/>
          <a:p>
            <a:pPr algn="r" rtl="1">
              <a:lnSpc>
                <a:spcPct val="150000"/>
              </a:lnSpc>
            </a:pPr>
            <a:r>
              <a:rPr lang="ar-SA" dirty="0"/>
              <a:t>يختلف السرد الروائي لأنه يعتمد على </a:t>
            </a:r>
            <a:r>
              <a:rPr lang="ar-SA" b="1" dirty="0"/>
              <a:t>قصة مكتوبة مسبقًا</a:t>
            </a:r>
            <a:r>
              <a:rPr lang="ar-SA" dirty="0"/>
              <a:t>، وشخصيات خيالية أو واقعية، وعالمٍ من تصميم المخرج</a:t>
            </a:r>
            <a:r>
              <a:rPr lang="ar-SA" dirty="0" smtClean="0"/>
              <a:t>. </a:t>
            </a:r>
          </a:p>
          <a:p>
            <a:pPr algn="r" rtl="1">
              <a:lnSpc>
                <a:spcPct val="150000"/>
              </a:lnSpc>
            </a:pPr>
            <a:r>
              <a:rPr lang="ar-SA" b="1" dirty="0">
                <a:solidFill>
                  <a:srgbClr val="C00000"/>
                </a:solidFill>
              </a:rPr>
              <a:t>السرد الخطي </a:t>
            </a:r>
            <a:r>
              <a:rPr lang="en-US" b="1" dirty="0" smtClean="0">
                <a:solidFill>
                  <a:srgbClr val="C00000"/>
                </a:solidFill>
              </a:rPr>
              <a:t>Linear </a:t>
            </a:r>
            <a:r>
              <a:rPr lang="en-US" b="1" dirty="0">
                <a:solidFill>
                  <a:srgbClr val="C00000"/>
                </a:solidFill>
              </a:rPr>
              <a:t>Narrative</a:t>
            </a:r>
            <a:r>
              <a:rPr lang="en-US" b="1" dirty="0" smtClean="0">
                <a:solidFill>
                  <a:srgbClr val="C00000"/>
                </a:solidFill>
              </a:rPr>
              <a:t>)</a:t>
            </a:r>
            <a:r>
              <a:rPr lang="ar-SA" b="1" dirty="0" smtClean="0">
                <a:solidFill>
                  <a:srgbClr val="C00000"/>
                </a:solidFill>
              </a:rPr>
              <a:t>)</a:t>
            </a:r>
            <a:endParaRPr lang="en-US" b="1" dirty="0">
              <a:solidFill>
                <a:srgbClr val="C00000"/>
              </a:solidFill>
            </a:endParaRPr>
          </a:p>
          <a:p>
            <a:pPr marL="285750" indent="-285750" algn="r" rtl="1">
              <a:lnSpc>
                <a:spcPct val="150000"/>
              </a:lnSpc>
              <a:buFont typeface="Arial" panose="020B0604020202020204" pitchFamily="34" charset="0"/>
              <a:buChar char="•"/>
            </a:pPr>
            <a:r>
              <a:rPr lang="ar-SA" dirty="0"/>
              <a:t>تسلسل الأحداث من البداية إلى النهاية.</a:t>
            </a:r>
          </a:p>
          <a:p>
            <a:pPr marL="285750" indent="-285750" algn="r" rtl="1">
              <a:lnSpc>
                <a:spcPct val="150000"/>
              </a:lnSpc>
              <a:buFont typeface="Arial" panose="020B0604020202020204" pitchFamily="34" charset="0"/>
              <a:buChar char="•"/>
            </a:pPr>
            <a:r>
              <a:rPr lang="ar-SA" dirty="0"/>
              <a:t>يركز على تطور الشخصية وصراعها.</a:t>
            </a:r>
          </a:p>
          <a:p>
            <a:pPr algn="r" rtl="1">
              <a:lnSpc>
                <a:spcPct val="150000"/>
              </a:lnSpc>
            </a:pPr>
            <a:r>
              <a:rPr lang="ar-SA" b="1" dirty="0">
                <a:solidFill>
                  <a:srgbClr val="C00000"/>
                </a:solidFill>
              </a:rPr>
              <a:t>السرد غير الخطي (</a:t>
            </a:r>
            <a:r>
              <a:rPr lang="en-US" b="1" dirty="0">
                <a:solidFill>
                  <a:srgbClr val="C00000"/>
                </a:solidFill>
              </a:rPr>
              <a:t>Non-linear Narrative</a:t>
            </a:r>
            <a:r>
              <a:rPr lang="ar-SA" b="1" dirty="0">
                <a:solidFill>
                  <a:srgbClr val="C00000"/>
                </a:solidFill>
              </a:rPr>
              <a:t>)</a:t>
            </a:r>
            <a:endParaRPr lang="en-US" b="1" dirty="0">
              <a:solidFill>
                <a:srgbClr val="C00000"/>
              </a:solidFill>
            </a:endParaRPr>
          </a:p>
          <a:p>
            <a:pPr algn="r" rtl="1">
              <a:lnSpc>
                <a:spcPct val="150000"/>
              </a:lnSpc>
            </a:pPr>
            <a:r>
              <a:rPr lang="ar-SA" dirty="0"/>
              <a:t>القصة تُروى عبر:</a:t>
            </a:r>
          </a:p>
          <a:p>
            <a:pPr marL="742950" lvl="1" indent="-285750" algn="r" rtl="1">
              <a:lnSpc>
                <a:spcPct val="150000"/>
              </a:lnSpc>
              <a:buFont typeface="Arial" panose="020B0604020202020204" pitchFamily="34" charset="0"/>
              <a:buChar char="•"/>
            </a:pPr>
            <a:r>
              <a:rPr lang="ar-SA" dirty="0"/>
              <a:t>فلاش باك (</a:t>
            </a:r>
            <a:r>
              <a:rPr lang="en-US" dirty="0" smtClean="0"/>
              <a:t>Flashback</a:t>
            </a:r>
            <a:r>
              <a:rPr lang="ar-SA" dirty="0" smtClean="0"/>
              <a:t>)</a:t>
            </a:r>
            <a:endParaRPr lang="en-US" dirty="0"/>
          </a:p>
          <a:p>
            <a:pPr marL="742950" lvl="1" indent="-285750" algn="r" rtl="1">
              <a:lnSpc>
                <a:spcPct val="150000"/>
              </a:lnSpc>
              <a:buFont typeface="Arial" panose="020B0604020202020204" pitchFamily="34" charset="0"/>
              <a:buChar char="•"/>
            </a:pPr>
            <a:r>
              <a:rPr lang="ar-SA" dirty="0"/>
              <a:t>فلاش فوروارد </a:t>
            </a:r>
            <a:r>
              <a:rPr lang="en-US" dirty="0" smtClean="0"/>
              <a:t>Flash </a:t>
            </a:r>
            <a:r>
              <a:rPr lang="en-US" dirty="0"/>
              <a:t>forward</a:t>
            </a:r>
            <a:r>
              <a:rPr lang="en-US" dirty="0" smtClean="0"/>
              <a:t>)</a:t>
            </a:r>
            <a:r>
              <a:rPr lang="ar-SA" dirty="0" smtClean="0"/>
              <a:t>)</a:t>
            </a:r>
            <a:endParaRPr lang="en-US" dirty="0"/>
          </a:p>
          <a:p>
            <a:pPr marL="742950" lvl="1" indent="-285750" algn="r" rtl="1">
              <a:lnSpc>
                <a:spcPct val="150000"/>
              </a:lnSpc>
              <a:buFont typeface="Arial" panose="020B0604020202020204" pitchFamily="34" charset="0"/>
              <a:buChar char="•"/>
            </a:pPr>
            <a:r>
              <a:rPr lang="ar-SA" dirty="0"/>
              <a:t>ذاكرة الشخصية</a:t>
            </a:r>
          </a:p>
          <a:p>
            <a:pPr marL="285750" indent="-285750" algn="r" rtl="1">
              <a:lnSpc>
                <a:spcPct val="150000"/>
              </a:lnSpc>
              <a:buFont typeface="Arial" panose="020B0604020202020204" pitchFamily="34" charset="0"/>
              <a:buChar char="•"/>
            </a:pPr>
            <a:r>
              <a:rPr lang="ar-SA" dirty="0"/>
              <a:t>يستخدم لإضافة الغموض، أو لكشف المعلومات تدريجيًا.</a:t>
            </a:r>
          </a:p>
          <a:p>
            <a:pPr algn="r" rtl="1">
              <a:lnSpc>
                <a:spcPct val="150000"/>
              </a:lnSpc>
            </a:pPr>
            <a:endParaRPr lang="en-US" dirty="0">
              <a:cs typeface="+mj-cs"/>
            </a:endParaRPr>
          </a:p>
        </p:txBody>
      </p:sp>
      <p:sp>
        <p:nvSpPr>
          <p:cNvPr id="14" name="TextBox 13"/>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 </a:t>
            </a:r>
          </a:p>
        </p:txBody>
      </p:sp>
      <p:sp>
        <p:nvSpPr>
          <p:cNvPr id="16" name="TextBox 15"/>
          <p:cNvSpPr txBox="1"/>
          <p:nvPr/>
        </p:nvSpPr>
        <p:spPr>
          <a:xfrm>
            <a:off x="3510528" y="1691633"/>
            <a:ext cx="942618" cy="400110"/>
          </a:xfrm>
          <a:prstGeom prst="rect">
            <a:avLst/>
          </a:prstGeom>
          <a:noFill/>
        </p:spPr>
        <p:txBody>
          <a:bodyPr wrap="square" rtlCol="0">
            <a:spAutoFit/>
          </a:bodyPr>
          <a:lstStyle/>
          <a:p>
            <a:pPr algn="ctr"/>
            <a:r>
              <a:rPr lang="ar-SA" sz="2000" b="1" dirty="0" smtClean="0">
                <a:solidFill>
                  <a:schemeClr val="bg1"/>
                </a:solidFill>
                <a:latin typeface="Tajawal Medium" panose="00000600000000000000" pitchFamily="2" charset="-78"/>
                <a:cs typeface="Tajawal Medium" panose="00000600000000000000" pitchFamily="2" charset="-78"/>
              </a:rPr>
              <a:t>9</a:t>
            </a:r>
            <a:endParaRPr lang="en-US" sz="7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63" y="3619500"/>
            <a:ext cx="3238500" cy="32385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338485"/>
    </mc:Choice>
    <mc:Fallback xmlns="">
      <p:transition advTm="3384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5">
                                            <p:txEl>
                                              <p:pRg st="0" end="0"/>
                                            </p:txEl>
                                          </p:spTgt>
                                        </p:tgtEl>
                                        <p:attrNameLst>
                                          <p:attrName>style.visibility</p:attrName>
                                        </p:attrNameLst>
                                      </p:cBhvr>
                                      <p:to>
                                        <p:strVal val="visible"/>
                                      </p:to>
                                    </p:set>
                                    <p:animEffect transition="in" filter="fade">
                                      <p:cBhvr>
                                        <p:cTn id="14" dur="1000"/>
                                        <p:tgtEl>
                                          <p:spTgt spid="15">
                                            <p:txEl>
                                              <p:pRg st="0" end="0"/>
                                            </p:txEl>
                                          </p:spTgt>
                                        </p:tgtEl>
                                      </p:cBhvr>
                                    </p:animEffect>
                                    <p:anim calcmode="lin" valueType="num">
                                      <p:cBhvr>
                                        <p:cTn id="15"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5">
                                            <p:txEl>
                                              <p:pRg st="1" end="1"/>
                                            </p:txEl>
                                          </p:spTgt>
                                        </p:tgtEl>
                                        <p:attrNameLst>
                                          <p:attrName>style.visibility</p:attrName>
                                        </p:attrNameLst>
                                      </p:cBhvr>
                                      <p:to>
                                        <p:strVal val="visible"/>
                                      </p:to>
                                    </p:set>
                                    <p:animEffect transition="in" filter="fade">
                                      <p:cBhvr>
                                        <p:cTn id="21" dur="1000"/>
                                        <p:tgtEl>
                                          <p:spTgt spid="15">
                                            <p:txEl>
                                              <p:pRg st="1" end="1"/>
                                            </p:txEl>
                                          </p:spTgt>
                                        </p:tgtEl>
                                      </p:cBhvr>
                                    </p:animEffect>
                                    <p:anim calcmode="lin" valueType="num">
                                      <p:cBhvr>
                                        <p:cTn id="22" dur="10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5">
                                            <p:txEl>
                                              <p:pRg st="2" end="2"/>
                                            </p:txEl>
                                          </p:spTgt>
                                        </p:tgtEl>
                                        <p:attrNameLst>
                                          <p:attrName>style.visibility</p:attrName>
                                        </p:attrNameLst>
                                      </p:cBhvr>
                                      <p:to>
                                        <p:strVal val="visible"/>
                                      </p:to>
                                    </p:set>
                                    <p:animEffect transition="in" filter="fade">
                                      <p:cBhvr>
                                        <p:cTn id="28" dur="1000"/>
                                        <p:tgtEl>
                                          <p:spTgt spid="15">
                                            <p:txEl>
                                              <p:pRg st="2" end="2"/>
                                            </p:txEl>
                                          </p:spTgt>
                                        </p:tgtEl>
                                      </p:cBhvr>
                                    </p:animEffect>
                                    <p:anim calcmode="lin" valueType="num">
                                      <p:cBhvr>
                                        <p:cTn id="29" dur="1000" fill="hold"/>
                                        <p:tgtEl>
                                          <p:spTgt spid="15">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5">
                                            <p:txEl>
                                              <p:pRg st="3" end="3"/>
                                            </p:txEl>
                                          </p:spTgt>
                                        </p:tgtEl>
                                        <p:attrNameLst>
                                          <p:attrName>style.visibility</p:attrName>
                                        </p:attrNameLst>
                                      </p:cBhvr>
                                      <p:to>
                                        <p:strVal val="visible"/>
                                      </p:to>
                                    </p:set>
                                    <p:animEffect transition="in" filter="fade">
                                      <p:cBhvr>
                                        <p:cTn id="35" dur="1000"/>
                                        <p:tgtEl>
                                          <p:spTgt spid="15">
                                            <p:txEl>
                                              <p:pRg st="3" end="3"/>
                                            </p:txEl>
                                          </p:spTgt>
                                        </p:tgtEl>
                                      </p:cBhvr>
                                    </p:animEffect>
                                    <p:anim calcmode="lin" valueType="num">
                                      <p:cBhvr>
                                        <p:cTn id="36" dur="1000" fill="hold"/>
                                        <p:tgtEl>
                                          <p:spTgt spid="15">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5">
                                            <p:txEl>
                                              <p:pRg st="4" end="4"/>
                                            </p:txEl>
                                          </p:spTgt>
                                        </p:tgtEl>
                                        <p:attrNameLst>
                                          <p:attrName>style.visibility</p:attrName>
                                        </p:attrNameLst>
                                      </p:cBhvr>
                                      <p:to>
                                        <p:strVal val="visible"/>
                                      </p:to>
                                    </p:set>
                                    <p:animEffect transition="in" filter="fade">
                                      <p:cBhvr>
                                        <p:cTn id="42" dur="1000"/>
                                        <p:tgtEl>
                                          <p:spTgt spid="15">
                                            <p:txEl>
                                              <p:pRg st="4" end="4"/>
                                            </p:txEl>
                                          </p:spTgt>
                                        </p:tgtEl>
                                      </p:cBhvr>
                                    </p:animEffect>
                                    <p:anim calcmode="lin" valueType="num">
                                      <p:cBhvr>
                                        <p:cTn id="43" dur="1000" fill="hold"/>
                                        <p:tgtEl>
                                          <p:spTgt spid="15">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1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5">
                                            <p:txEl>
                                              <p:pRg st="5" end="5"/>
                                            </p:txEl>
                                          </p:spTgt>
                                        </p:tgtEl>
                                        <p:attrNameLst>
                                          <p:attrName>style.visibility</p:attrName>
                                        </p:attrNameLst>
                                      </p:cBhvr>
                                      <p:to>
                                        <p:strVal val="visible"/>
                                      </p:to>
                                    </p:set>
                                    <p:animEffect transition="in" filter="fade">
                                      <p:cBhvr>
                                        <p:cTn id="49" dur="1000"/>
                                        <p:tgtEl>
                                          <p:spTgt spid="15">
                                            <p:txEl>
                                              <p:pRg st="5" end="5"/>
                                            </p:txEl>
                                          </p:spTgt>
                                        </p:tgtEl>
                                      </p:cBhvr>
                                    </p:animEffect>
                                    <p:anim calcmode="lin" valueType="num">
                                      <p:cBhvr>
                                        <p:cTn id="50" dur="1000" fill="hold"/>
                                        <p:tgtEl>
                                          <p:spTgt spid="15">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1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5">
                                            <p:txEl>
                                              <p:pRg st="6" end="6"/>
                                            </p:txEl>
                                          </p:spTgt>
                                        </p:tgtEl>
                                        <p:attrNameLst>
                                          <p:attrName>style.visibility</p:attrName>
                                        </p:attrNameLst>
                                      </p:cBhvr>
                                      <p:to>
                                        <p:strVal val="visible"/>
                                      </p:to>
                                    </p:set>
                                    <p:animEffect transition="in" filter="fade">
                                      <p:cBhvr>
                                        <p:cTn id="56" dur="1000"/>
                                        <p:tgtEl>
                                          <p:spTgt spid="15">
                                            <p:txEl>
                                              <p:pRg st="6" end="6"/>
                                            </p:txEl>
                                          </p:spTgt>
                                        </p:tgtEl>
                                      </p:cBhvr>
                                    </p:animEffect>
                                    <p:anim calcmode="lin" valueType="num">
                                      <p:cBhvr>
                                        <p:cTn id="57" dur="1000" fill="hold"/>
                                        <p:tgtEl>
                                          <p:spTgt spid="15">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1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5">
                                            <p:txEl>
                                              <p:pRg st="7" end="7"/>
                                            </p:txEl>
                                          </p:spTgt>
                                        </p:tgtEl>
                                        <p:attrNameLst>
                                          <p:attrName>style.visibility</p:attrName>
                                        </p:attrNameLst>
                                      </p:cBhvr>
                                      <p:to>
                                        <p:strVal val="visible"/>
                                      </p:to>
                                    </p:set>
                                    <p:animEffect transition="in" filter="fade">
                                      <p:cBhvr>
                                        <p:cTn id="63" dur="1000"/>
                                        <p:tgtEl>
                                          <p:spTgt spid="15">
                                            <p:txEl>
                                              <p:pRg st="7" end="7"/>
                                            </p:txEl>
                                          </p:spTgt>
                                        </p:tgtEl>
                                      </p:cBhvr>
                                    </p:animEffect>
                                    <p:anim calcmode="lin" valueType="num">
                                      <p:cBhvr>
                                        <p:cTn id="64" dur="1000" fill="hold"/>
                                        <p:tgtEl>
                                          <p:spTgt spid="15">
                                            <p:txEl>
                                              <p:pRg st="7" end="7"/>
                                            </p:txEl>
                                          </p:spTgt>
                                        </p:tgtEl>
                                        <p:attrNameLst>
                                          <p:attrName>ppt_x</p:attrName>
                                        </p:attrNameLst>
                                      </p:cBhvr>
                                      <p:tavLst>
                                        <p:tav tm="0">
                                          <p:val>
                                            <p:strVal val="#ppt_x"/>
                                          </p:val>
                                        </p:tav>
                                        <p:tav tm="100000">
                                          <p:val>
                                            <p:strVal val="#ppt_x"/>
                                          </p:val>
                                        </p:tav>
                                      </p:tavLst>
                                    </p:anim>
                                    <p:anim calcmode="lin" valueType="num">
                                      <p:cBhvr>
                                        <p:cTn id="65" dur="1000" fill="hold"/>
                                        <p:tgtEl>
                                          <p:spTgt spid="1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5">
                                            <p:txEl>
                                              <p:pRg st="8" end="8"/>
                                            </p:txEl>
                                          </p:spTgt>
                                        </p:tgtEl>
                                        <p:attrNameLst>
                                          <p:attrName>style.visibility</p:attrName>
                                        </p:attrNameLst>
                                      </p:cBhvr>
                                      <p:to>
                                        <p:strVal val="visible"/>
                                      </p:to>
                                    </p:set>
                                    <p:animEffect transition="in" filter="fade">
                                      <p:cBhvr>
                                        <p:cTn id="70" dur="1000"/>
                                        <p:tgtEl>
                                          <p:spTgt spid="15">
                                            <p:txEl>
                                              <p:pRg st="8" end="8"/>
                                            </p:txEl>
                                          </p:spTgt>
                                        </p:tgtEl>
                                      </p:cBhvr>
                                    </p:animEffect>
                                    <p:anim calcmode="lin" valueType="num">
                                      <p:cBhvr>
                                        <p:cTn id="71" dur="1000" fill="hold"/>
                                        <p:tgtEl>
                                          <p:spTgt spid="15">
                                            <p:txEl>
                                              <p:pRg st="8" end="8"/>
                                            </p:txEl>
                                          </p:spTgt>
                                        </p:tgtEl>
                                        <p:attrNameLst>
                                          <p:attrName>ppt_x</p:attrName>
                                        </p:attrNameLst>
                                      </p:cBhvr>
                                      <p:tavLst>
                                        <p:tav tm="0">
                                          <p:val>
                                            <p:strVal val="#ppt_x"/>
                                          </p:val>
                                        </p:tav>
                                        <p:tav tm="100000">
                                          <p:val>
                                            <p:strVal val="#ppt_x"/>
                                          </p:val>
                                        </p:tav>
                                      </p:tavLst>
                                    </p:anim>
                                    <p:anim calcmode="lin" valueType="num">
                                      <p:cBhvr>
                                        <p:cTn id="72" dur="1000" fill="hold"/>
                                        <p:tgtEl>
                                          <p:spTgt spid="15">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5">
                                            <p:txEl>
                                              <p:pRg st="9" end="9"/>
                                            </p:txEl>
                                          </p:spTgt>
                                        </p:tgtEl>
                                        <p:attrNameLst>
                                          <p:attrName>style.visibility</p:attrName>
                                        </p:attrNameLst>
                                      </p:cBhvr>
                                      <p:to>
                                        <p:strVal val="visible"/>
                                      </p:to>
                                    </p:set>
                                    <p:animEffect transition="in" filter="fade">
                                      <p:cBhvr>
                                        <p:cTn id="77" dur="1000"/>
                                        <p:tgtEl>
                                          <p:spTgt spid="15">
                                            <p:txEl>
                                              <p:pRg st="9" end="9"/>
                                            </p:txEl>
                                          </p:spTgt>
                                        </p:tgtEl>
                                      </p:cBhvr>
                                    </p:animEffect>
                                    <p:anim calcmode="lin" valueType="num">
                                      <p:cBhvr>
                                        <p:cTn id="78" dur="1000" fill="hold"/>
                                        <p:tgtEl>
                                          <p:spTgt spid="15">
                                            <p:txEl>
                                              <p:pRg st="9" end="9"/>
                                            </p:txEl>
                                          </p:spTgt>
                                        </p:tgtEl>
                                        <p:attrNameLst>
                                          <p:attrName>ppt_x</p:attrName>
                                        </p:attrNameLst>
                                      </p:cBhvr>
                                      <p:tavLst>
                                        <p:tav tm="0">
                                          <p:val>
                                            <p:strVal val="#ppt_x"/>
                                          </p:val>
                                        </p:tav>
                                        <p:tav tm="100000">
                                          <p:val>
                                            <p:strVal val="#ppt_x"/>
                                          </p:val>
                                        </p:tav>
                                      </p:tavLst>
                                    </p:anim>
                                    <p:anim calcmode="lin" valueType="num">
                                      <p:cBhvr>
                                        <p:cTn id="79" dur="1000" fill="hold"/>
                                        <p:tgtEl>
                                          <p:spTgt spid="15">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5474" y="10171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794" y="1012409"/>
            <a:ext cx="3365935" cy="207369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28140" y="1692942"/>
            <a:ext cx="8417320" cy="5078313"/>
          </a:xfrm>
          <a:prstGeom prst="rect">
            <a:avLst/>
          </a:prstGeom>
          <a:noFill/>
        </p:spPr>
        <p:txBody>
          <a:bodyPr wrap="square" rtlCol="0">
            <a:spAutoFit/>
          </a:bodyPr>
          <a:lstStyle/>
          <a:p>
            <a:pPr algn="r" rtl="1">
              <a:lnSpc>
                <a:spcPct val="150000"/>
              </a:lnSpc>
            </a:pPr>
            <a:r>
              <a:rPr lang="ar-SA" b="1" dirty="0">
                <a:solidFill>
                  <a:srgbClr val="C00000"/>
                </a:solidFill>
              </a:rPr>
              <a:t>السرد عبر وجهة نظر الشخصية </a:t>
            </a:r>
            <a:r>
              <a:rPr lang="en-US" b="1" dirty="0" smtClean="0">
                <a:solidFill>
                  <a:srgbClr val="C00000"/>
                </a:solidFill>
              </a:rPr>
              <a:t>Character </a:t>
            </a:r>
            <a:r>
              <a:rPr lang="en-US" b="1" dirty="0">
                <a:solidFill>
                  <a:srgbClr val="C00000"/>
                </a:solidFill>
              </a:rPr>
              <a:t>POV Narrative)</a:t>
            </a:r>
          </a:p>
          <a:p>
            <a:pPr algn="r" rtl="1">
              <a:lnSpc>
                <a:spcPct val="150000"/>
              </a:lnSpc>
            </a:pPr>
            <a:r>
              <a:rPr lang="ar-SA" dirty="0"/>
              <a:t>نرى العالم كما تراه شخصية محددة.</a:t>
            </a:r>
          </a:p>
          <a:p>
            <a:pPr algn="r" rtl="1">
              <a:lnSpc>
                <a:spcPct val="150000"/>
              </a:lnSpc>
            </a:pPr>
            <a:r>
              <a:rPr lang="ar-SA" dirty="0" smtClean="0"/>
              <a:t>استخدام:</a:t>
            </a:r>
          </a:p>
          <a:p>
            <a:pPr marL="285750" indent="-285750" algn="r" rtl="1">
              <a:lnSpc>
                <a:spcPct val="150000"/>
              </a:lnSpc>
              <a:buFont typeface="Arial" panose="020B0604020202020204" pitchFamily="34" charset="0"/>
              <a:buChar char="•"/>
            </a:pPr>
            <a:r>
              <a:rPr lang="ar-SA" dirty="0" smtClean="0"/>
              <a:t>كاميرا ذاتية</a:t>
            </a:r>
          </a:p>
          <a:p>
            <a:pPr marL="285750" indent="-285750" algn="r" rtl="1">
              <a:lnSpc>
                <a:spcPct val="150000"/>
              </a:lnSpc>
              <a:buFont typeface="Arial" panose="020B0604020202020204" pitchFamily="34" charset="0"/>
              <a:buChar char="•"/>
            </a:pPr>
            <a:r>
              <a:rPr lang="ar-SA" dirty="0" smtClean="0"/>
              <a:t>صوت </a:t>
            </a:r>
            <a:r>
              <a:rPr lang="ar-SA" dirty="0"/>
              <a:t>داخلي (</a:t>
            </a:r>
            <a:r>
              <a:rPr lang="en-US" dirty="0"/>
              <a:t>Inner </a:t>
            </a:r>
            <a:r>
              <a:rPr lang="en-US" dirty="0" smtClean="0"/>
              <a:t>monologue</a:t>
            </a:r>
            <a:r>
              <a:rPr lang="ar-SA" dirty="0" smtClean="0"/>
              <a:t>) </a:t>
            </a:r>
          </a:p>
          <a:p>
            <a:pPr marL="285750" indent="-285750" algn="r" rtl="1">
              <a:lnSpc>
                <a:spcPct val="150000"/>
              </a:lnSpc>
              <a:buFont typeface="Arial" panose="020B0604020202020204" pitchFamily="34" charset="0"/>
              <a:buChar char="•"/>
            </a:pPr>
            <a:r>
              <a:rPr lang="ar-SA" dirty="0" smtClean="0"/>
              <a:t>ألوان </a:t>
            </a:r>
            <a:r>
              <a:rPr lang="ar-SA" dirty="0"/>
              <a:t>وإضاءة تعكس حالتها </a:t>
            </a:r>
            <a:r>
              <a:rPr lang="ar-SA" dirty="0" smtClean="0"/>
              <a:t>النفسية </a:t>
            </a:r>
            <a:endParaRPr lang="tr-TR" dirty="0" smtClean="0"/>
          </a:p>
          <a:p>
            <a:pPr algn="r" rtl="1">
              <a:lnSpc>
                <a:spcPct val="150000"/>
              </a:lnSpc>
            </a:pPr>
            <a:r>
              <a:rPr lang="ar-SA" b="1" dirty="0">
                <a:solidFill>
                  <a:srgbClr val="C00000"/>
                </a:solidFill>
              </a:rPr>
              <a:t>السرد عبر الإيقاع البصري والمونتاج</a:t>
            </a:r>
          </a:p>
          <a:p>
            <a:pPr algn="r" rtl="1">
              <a:lnSpc>
                <a:spcPct val="150000"/>
              </a:lnSpc>
            </a:pPr>
            <a:r>
              <a:rPr lang="ar-SA" dirty="0"/>
              <a:t>السرد هنا يعتمد </a:t>
            </a:r>
            <a:r>
              <a:rPr lang="ar-SA" dirty="0" smtClean="0"/>
              <a:t>على: سرعة </a:t>
            </a:r>
            <a:r>
              <a:rPr lang="ar-SA" dirty="0"/>
              <a:t>القطع</a:t>
            </a:r>
          </a:p>
          <a:p>
            <a:pPr marL="285750" indent="-285750" algn="r" rtl="1">
              <a:lnSpc>
                <a:spcPct val="150000"/>
              </a:lnSpc>
              <a:buFont typeface="Arial" panose="020B0604020202020204" pitchFamily="34" charset="0"/>
              <a:buChar char="•"/>
            </a:pPr>
            <a:r>
              <a:rPr lang="ar-SA" dirty="0"/>
              <a:t>تتابع اللقطات</a:t>
            </a:r>
          </a:p>
          <a:p>
            <a:pPr marL="285750" indent="-285750" algn="r" rtl="1">
              <a:lnSpc>
                <a:spcPct val="150000"/>
              </a:lnSpc>
              <a:buFont typeface="Arial" panose="020B0604020202020204" pitchFamily="34" charset="0"/>
              <a:buChar char="•"/>
            </a:pPr>
            <a:r>
              <a:rPr lang="ar-SA" dirty="0"/>
              <a:t>الحركة داخل الكادر</a:t>
            </a:r>
          </a:p>
          <a:p>
            <a:pPr marL="285750" indent="-285750" algn="r" rtl="1">
              <a:lnSpc>
                <a:spcPct val="150000"/>
              </a:lnSpc>
              <a:buFont typeface="Arial" panose="020B0604020202020204" pitchFamily="34" charset="0"/>
              <a:buChar char="•"/>
            </a:pPr>
            <a:r>
              <a:rPr lang="ar-SA" dirty="0"/>
              <a:t>التوازي بين المشاهد </a:t>
            </a:r>
            <a:r>
              <a:rPr lang="en-US" dirty="0" smtClean="0"/>
              <a:t>Montage)</a:t>
            </a:r>
            <a:r>
              <a:rPr lang="ar-SA" dirty="0" smtClean="0"/>
              <a:t>) </a:t>
            </a:r>
            <a:r>
              <a:rPr lang="ar-SA" b="1" dirty="0" smtClean="0"/>
              <a:t>مثال:</a:t>
            </a:r>
            <a:r>
              <a:rPr lang="ar-SA" dirty="0" smtClean="0"/>
              <a:t> مشهد تقطيع بين الضحية والقناص </a:t>
            </a:r>
            <a:r>
              <a:rPr lang="ar-SA" dirty="0"/>
              <a:t>لخلق توتر بصري</a:t>
            </a:r>
            <a:r>
              <a:rPr lang="ar-SA" dirty="0" smtClean="0"/>
              <a:t>.</a:t>
            </a:r>
          </a:p>
          <a:p>
            <a:pPr algn="r" rtl="1">
              <a:lnSpc>
                <a:spcPct val="150000"/>
              </a:lnSpc>
            </a:pPr>
            <a:r>
              <a:rPr lang="en-US" dirty="0">
                <a:hlinkClick r:id="rId5"/>
              </a:rPr>
              <a:t>https://</a:t>
            </a:r>
            <a:r>
              <a:rPr lang="en-US" dirty="0" smtClean="0">
                <a:hlinkClick r:id="rId5"/>
              </a:rPr>
              <a:t>www.youtube.com/watch?v=rqSqJh-ugEM</a:t>
            </a:r>
            <a:r>
              <a:rPr lang="ar-SA" dirty="0" smtClean="0"/>
              <a:t> </a:t>
            </a:r>
            <a:endParaRPr lang="en-US" dirty="0"/>
          </a:p>
        </p:txBody>
      </p:sp>
      <p:sp>
        <p:nvSpPr>
          <p:cNvPr id="14" name="TextBox 13"/>
          <p:cNvSpPr txBox="1"/>
          <p:nvPr/>
        </p:nvSpPr>
        <p:spPr>
          <a:xfrm>
            <a:off x="3522200" y="1052924"/>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530798" y="1478487"/>
            <a:ext cx="942618" cy="3987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9</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5739310" y="1094811"/>
            <a:ext cx="3517309" cy="461665"/>
          </a:xfrm>
          <a:prstGeom prst="rect">
            <a:avLst/>
          </a:prstGeom>
        </p:spPr>
        <p:txBody>
          <a:bodyPr wrap="none">
            <a:spAutoFit/>
          </a:bodyPr>
          <a:lstStyle/>
          <a:p>
            <a:pPr lvl="0" algn="just" rtl="1">
              <a:defRPr/>
            </a:pPr>
            <a:r>
              <a:rPr lang="ar-SA" sz="2400" b="1" dirty="0">
                <a:solidFill>
                  <a:srgbClr val="00B0F0"/>
                </a:solidFill>
              </a:rPr>
              <a:t>السرد البصري في الأفلام الروائية</a:t>
            </a:r>
            <a:endParaRPr lang="ar-SA" sz="2400" b="1" dirty="0">
              <a:solidFill>
                <a:srgbClr val="00B0F0"/>
              </a:solidFill>
              <a:latin typeface="Arial" panose="020B060402020202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89717"/>
    </mc:Choice>
    <mc:Fallback xmlns="">
      <p:transition advTm="897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5474" y="10171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9297" y="1002140"/>
            <a:ext cx="3385528" cy="203999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2338754" y="1734629"/>
            <a:ext cx="9461095" cy="5078313"/>
          </a:xfrm>
          <a:prstGeom prst="rect">
            <a:avLst/>
          </a:prstGeom>
          <a:noFill/>
        </p:spPr>
        <p:txBody>
          <a:bodyPr wrap="square" rtlCol="0">
            <a:spAutoFit/>
          </a:bodyPr>
          <a:lstStyle/>
          <a:p>
            <a:pPr algn="r" rtl="1">
              <a:lnSpc>
                <a:spcPct val="150000"/>
              </a:lnSpc>
            </a:pPr>
            <a:r>
              <a:rPr lang="ar-SA" b="1" dirty="0">
                <a:solidFill>
                  <a:srgbClr val="C00000"/>
                </a:solidFill>
              </a:rPr>
              <a:t>السرد عبر الحركة </a:t>
            </a:r>
            <a:r>
              <a:rPr lang="en-US" b="1" dirty="0">
                <a:solidFill>
                  <a:srgbClr val="C00000"/>
                </a:solidFill>
              </a:rPr>
              <a:t>Blocking &amp; Movement</a:t>
            </a:r>
          </a:p>
          <a:p>
            <a:pPr algn="r" rtl="1">
              <a:lnSpc>
                <a:spcPct val="150000"/>
              </a:lnSpc>
            </a:pPr>
            <a:r>
              <a:rPr lang="ar-SA" dirty="0"/>
              <a:t>حركة الممثلين داخل الكادر تبني المعنى بدون كلام:</a:t>
            </a:r>
          </a:p>
          <a:p>
            <a:pPr lvl="1" algn="r" rtl="1">
              <a:lnSpc>
                <a:spcPct val="150000"/>
              </a:lnSpc>
            </a:pPr>
            <a:r>
              <a:rPr lang="ar-SA" dirty="0" smtClean="0"/>
              <a:t>الابتعاد </a:t>
            </a:r>
            <a:r>
              <a:rPr lang="ar-SA" dirty="0"/>
              <a:t>= </a:t>
            </a:r>
            <a:r>
              <a:rPr lang="ar-SA" dirty="0" smtClean="0"/>
              <a:t>انفصال</a:t>
            </a:r>
          </a:p>
          <a:p>
            <a:pPr lvl="1" algn="r" rtl="1">
              <a:lnSpc>
                <a:spcPct val="150000"/>
              </a:lnSpc>
            </a:pPr>
            <a:r>
              <a:rPr lang="ar-SA" dirty="0" smtClean="0"/>
              <a:t>ارتفاع </a:t>
            </a:r>
            <a:r>
              <a:rPr lang="ar-SA" dirty="0"/>
              <a:t>الكاميرا = </a:t>
            </a:r>
            <a:r>
              <a:rPr lang="ar-SA" dirty="0" smtClean="0"/>
              <a:t>قوة</a:t>
            </a:r>
          </a:p>
          <a:p>
            <a:pPr lvl="1" algn="r" rtl="1">
              <a:lnSpc>
                <a:spcPct val="150000"/>
              </a:lnSpc>
            </a:pPr>
            <a:r>
              <a:rPr lang="ar-SA" dirty="0" smtClean="0"/>
              <a:t>انخفاض </a:t>
            </a:r>
            <a:r>
              <a:rPr lang="ar-SA" dirty="0"/>
              <a:t>= </a:t>
            </a:r>
            <a:r>
              <a:rPr lang="ar-SA" dirty="0" smtClean="0"/>
              <a:t>ضعف </a:t>
            </a:r>
            <a:r>
              <a:rPr lang="tr-TR" dirty="0"/>
              <a:t> </a:t>
            </a:r>
            <a:r>
              <a:rPr lang="tr-TR" dirty="0">
                <a:hlinkClick r:id="rId5"/>
              </a:rPr>
              <a:t>https://</a:t>
            </a:r>
            <a:r>
              <a:rPr lang="tr-TR" dirty="0" smtClean="0">
                <a:hlinkClick r:id="rId5"/>
              </a:rPr>
              <a:t>www.youtube.com/watch?v=hqLE-SevPI4</a:t>
            </a:r>
            <a:r>
              <a:rPr lang="tr-TR" dirty="0" smtClean="0"/>
              <a:t> </a:t>
            </a:r>
            <a:endParaRPr lang="ar-SA" dirty="0" smtClean="0"/>
          </a:p>
          <a:p>
            <a:pPr algn="r" rtl="1">
              <a:lnSpc>
                <a:spcPct val="150000"/>
              </a:lnSpc>
            </a:pPr>
            <a:r>
              <a:rPr lang="ar-SA" b="1" dirty="0" smtClean="0">
                <a:solidFill>
                  <a:srgbClr val="C00000"/>
                </a:solidFill>
              </a:rPr>
              <a:t>السرد </a:t>
            </a:r>
            <a:r>
              <a:rPr lang="ar-SA" b="1" dirty="0">
                <a:solidFill>
                  <a:srgbClr val="C00000"/>
                </a:solidFill>
              </a:rPr>
              <a:t>البصري عبر الإضاءة</a:t>
            </a:r>
          </a:p>
          <a:p>
            <a:pPr algn="r" rtl="1">
              <a:lnSpc>
                <a:spcPct val="150000"/>
              </a:lnSpc>
            </a:pPr>
            <a:r>
              <a:rPr lang="ar-SA" dirty="0"/>
              <a:t>الإضاءة تحمل دلالات روائية:</a:t>
            </a:r>
          </a:p>
          <a:p>
            <a:pPr algn="r" rtl="1">
              <a:lnSpc>
                <a:spcPct val="150000"/>
              </a:lnSpc>
            </a:pPr>
            <a:r>
              <a:rPr lang="en-US" b="1" dirty="0"/>
              <a:t>High-key</a:t>
            </a:r>
            <a:r>
              <a:rPr lang="en-US" dirty="0"/>
              <a:t> → </a:t>
            </a:r>
            <a:r>
              <a:rPr lang="ar-SA" dirty="0"/>
              <a:t>البهجة والكوميديا</a:t>
            </a:r>
          </a:p>
          <a:p>
            <a:pPr algn="r" rtl="1">
              <a:lnSpc>
                <a:spcPct val="150000"/>
              </a:lnSpc>
            </a:pPr>
            <a:r>
              <a:rPr lang="en-US" b="1" dirty="0"/>
              <a:t>Low-key</a:t>
            </a:r>
            <a:r>
              <a:rPr lang="en-US" dirty="0"/>
              <a:t> → </a:t>
            </a:r>
            <a:r>
              <a:rPr lang="ar-SA" dirty="0"/>
              <a:t>الغموض، الخوف، الجريمة</a:t>
            </a:r>
          </a:p>
          <a:p>
            <a:pPr algn="r" rtl="1">
              <a:lnSpc>
                <a:spcPct val="150000"/>
              </a:lnSpc>
            </a:pPr>
            <a:r>
              <a:rPr lang="en-US" b="1" dirty="0"/>
              <a:t>Backlight</a:t>
            </a:r>
            <a:r>
              <a:rPr lang="en-US" dirty="0"/>
              <a:t> → </a:t>
            </a:r>
            <a:r>
              <a:rPr lang="ar-SA" dirty="0"/>
              <a:t>كشف الشخصية في لحظة إدراك</a:t>
            </a:r>
          </a:p>
          <a:p>
            <a:pPr algn="r" rtl="1">
              <a:lnSpc>
                <a:spcPct val="150000"/>
              </a:lnSpc>
            </a:pPr>
            <a:r>
              <a:rPr lang="ar-SA" dirty="0"/>
              <a:t>الإضاءة ليست تقنية فقط، بل أسلوب </a:t>
            </a:r>
            <a:r>
              <a:rPr lang="ar-SA" b="1" dirty="0"/>
              <a:t>سردي يحدد مزاج </a:t>
            </a:r>
            <a:r>
              <a:rPr lang="ar-SA" b="1" dirty="0" smtClean="0"/>
              <a:t>القصة</a:t>
            </a:r>
            <a:r>
              <a:rPr lang="ar-SA" dirty="0" smtClean="0"/>
              <a:t>. </a:t>
            </a:r>
            <a:endParaRPr lang="ar-SA" dirty="0"/>
          </a:p>
          <a:p>
            <a:pPr lvl="1" algn="r" rtl="1">
              <a:lnSpc>
                <a:spcPct val="150000"/>
              </a:lnSpc>
            </a:pPr>
            <a:endParaRPr lang="ar-SA" dirty="0"/>
          </a:p>
        </p:txBody>
      </p:sp>
      <p:sp>
        <p:nvSpPr>
          <p:cNvPr id="14" name="TextBox 13"/>
          <p:cNvSpPr txBox="1"/>
          <p:nvPr/>
        </p:nvSpPr>
        <p:spPr>
          <a:xfrm>
            <a:off x="3522200" y="1052924"/>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530798" y="1478487"/>
            <a:ext cx="942618" cy="3987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9</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6120827" y="1094811"/>
            <a:ext cx="3517310" cy="461665"/>
          </a:xfrm>
          <a:prstGeom prst="rect">
            <a:avLst/>
          </a:prstGeom>
        </p:spPr>
        <p:txBody>
          <a:bodyPr wrap="none">
            <a:spAutoFit/>
          </a:bodyPr>
          <a:lstStyle/>
          <a:p>
            <a:pPr lvl="0" algn="just" rtl="1">
              <a:defRPr/>
            </a:pPr>
            <a:r>
              <a:rPr lang="ar-SA" sz="2400" b="1" dirty="0">
                <a:solidFill>
                  <a:srgbClr val="00B0F0"/>
                </a:solidFill>
              </a:rPr>
              <a:t>السرد البصري في الأفلام الروائية</a:t>
            </a:r>
            <a:endParaRPr lang="ar-SA" sz="2400" b="1" dirty="0">
              <a:solidFill>
                <a:srgbClr val="00B0F0"/>
              </a:solidFill>
              <a:latin typeface="Arial" panose="020B060402020202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89717"/>
    </mc:Choice>
    <mc:Fallback xmlns="">
      <p:transition advTm="897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826556" y="2266944"/>
            <a:ext cx="7570395" cy="3312048"/>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TextBox 40"/>
          <p:cNvSpPr txBox="1"/>
          <p:nvPr/>
        </p:nvSpPr>
        <p:spPr>
          <a:xfrm>
            <a:off x="5854305" y="1973184"/>
            <a:ext cx="5877447" cy="523220"/>
          </a:xfrm>
          <a:prstGeom prst="rect">
            <a:avLst/>
          </a:prstGeom>
          <a:noFill/>
        </p:spPr>
        <p:txBody>
          <a:bodyPr wrap="square" rtlCol="0">
            <a:spAutoFit/>
          </a:bodyPr>
          <a:lstStyle/>
          <a:p>
            <a:pPr lvl="0" algn="just" rtl="1">
              <a:defRPr/>
            </a:pPr>
            <a:r>
              <a:rPr lang="ar-SA" sz="2800" b="1" dirty="0">
                <a:solidFill>
                  <a:srgbClr val="00B0F0"/>
                </a:solidFill>
              </a:rPr>
              <a:t>أهم الفروقات بين مونتاج الفيلم الروائي والوثائقي</a:t>
            </a:r>
            <a:endParaRPr lang="ar-SA" sz="2800" b="1" dirty="0">
              <a:solidFill>
                <a:srgbClr val="00B0F0"/>
              </a:solidFill>
              <a:latin typeface="Tajawal Medium" panose="00000600000000000000" pitchFamily="2" charset="-78"/>
              <a:cs typeface="Times New Roman" panose="02020603050405020304" pitchFamily="18" charset="0"/>
            </a:endParaRPr>
          </a:p>
        </p:txBody>
      </p:sp>
      <p:pic>
        <p:nvPicPr>
          <p:cNvPr id="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custDataLst>
      <p:tags r:id="rId1"/>
    </p:custDataLst>
    <p:extLst>
      <p:ext uri="{BB962C8B-B14F-4D97-AF65-F5344CB8AC3E}">
        <p14:creationId xmlns:p14="http://schemas.microsoft.com/office/powerpoint/2010/main" val="1408457940"/>
      </p:ext>
    </p:extLst>
  </p:cSld>
  <p:clrMapOvr>
    <a:masterClrMapping/>
  </p:clrMapOvr>
  <mc:AlternateContent xmlns:mc="http://schemas.openxmlformats.org/markup-compatibility/2006" xmlns:p14="http://schemas.microsoft.com/office/powerpoint/2010/main">
    <mc:Choice Requires="p14">
      <p:transition p14:dur="0" advTm="8053"/>
    </mc:Choice>
    <mc:Fallback xmlns="">
      <p:transition advTm="80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5474" cy="227977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p:cNvSpPr txBox="1"/>
          <p:nvPr/>
        </p:nvSpPr>
        <p:spPr>
          <a:xfrm>
            <a:off x="4689258" y="1412953"/>
            <a:ext cx="5896680" cy="523220"/>
          </a:xfrm>
          <a:prstGeom prst="rect">
            <a:avLst/>
          </a:prstGeom>
          <a:noFill/>
        </p:spPr>
        <p:txBody>
          <a:bodyPr wrap="square" rtlCol="0">
            <a:spAutoFit/>
          </a:bodyPr>
          <a:lstStyle/>
          <a:p>
            <a:pPr lvl="0" algn="just" rtl="1">
              <a:defRPr/>
            </a:pPr>
            <a:r>
              <a:rPr lang="ar-SA" sz="2800" b="1" dirty="0">
                <a:solidFill>
                  <a:srgbClr val="00B0F0"/>
                </a:solidFill>
              </a:rPr>
              <a:t>أهم الفروقات بين مونتاج الفيلم الروائي والوثائقي</a:t>
            </a:r>
            <a:endParaRPr lang="ar-SA" sz="2800" b="1" dirty="0">
              <a:solidFill>
                <a:srgbClr val="00B0F0"/>
              </a:solidFill>
              <a:latin typeface="Tajawal Medium" panose="00000600000000000000" pitchFamily="2" charset="-78"/>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lvl="0" algn="ctr">
              <a:defRPr/>
            </a:pPr>
            <a:r>
              <a:rPr lang="en-US" sz="2000" dirty="0">
                <a:solidFill>
                  <a:prstClr val="white"/>
                </a:solidFill>
                <a:latin typeface="Times New Roman" panose="02020603050405020304" pitchFamily="18" charset="0"/>
                <a:cs typeface="Times New Roman" panose="02020603050405020304" pitchFamily="18" charset="0"/>
              </a:rPr>
              <a:t>Lecture</a:t>
            </a:r>
            <a:endParaRPr lang="ar-SA" sz="2000" dirty="0">
              <a:solidFill>
                <a:prstClr val="white"/>
              </a:solidFill>
              <a:latin typeface="Times New Roman" panose="02020603050405020304" pitchFamily="18" charset="0"/>
              <a:cs typeface="Times New Roman" panose="02020603050405020304" pitchFamily="18" charset="0"/>
            </a:endParaRPr>
          </a:p>
          <a:p>
            <a:pPr lvl="0" algn="ctr">
              <a:defRPr/>
            </a:pPr>
            <a:r>
              <a:rPr lang="ar-SA" sz="2000" dirty="0" smtClean="0">
                <a:solidFill>
                  <a:prstClr val="white"/>
                </a:solidFill>
                <a:latin typeface="Times New Roman" panose="02020603050405020304" pitchFamily="18" charset="0"/>
                <a:cs typeface="Times New Roman" panose="02020603050405020304" pitchFamily="18" charset="0"/>
              </a:rPr>
              <a:t>9</a:t>
            </a:r>
            <a:endParaRPr lang="en-US" sz="2000" dirty="0">
              <a:solidFill>
                <a:prstClr val="white"/>
              </a:solidFill>
              <a:latin typeface="Times New Roman" panose="02020603050405020304" pitchFamily="18" charset="0"/>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2237841589"/>
              </p:ext>
            </p:extLst>
          </p:nvPr>
        </p:nvGraphicFramePr>
        <p:xfrm>
          <a:off x="3536525" y="2600348"/>
          <a:ext cx="8262753" cy="3614274"/>
        </p:xfrm>
        <a:graphic>
          <a:graphicData uri="http://schemas.openxmlformats.org/drawingml/2006/table">
            <a:tbl>
              <a:tblPr firstRow="1" bandRow="1">
                <a:tableStyleId>{5C22544A-7EE6-4342-B048-85BDC9FD1C3A}</a:tableStyleId>
              </a:tblPr>
              <a:tblGrid>
                <a:gridCol w="2414331">
                  <a:extLst>
                    <a:ext uri="{9D8B030D-6E8A-4147-A177-3AD203B41FA5}">
                      <a16:colId xmlns:a16="http://schemas.microsoft.com/office/drawing/2014/main" val="2090877299"/>
                    </a:ext>
                  </a:extLst>
                </a:gridCol>
                <a:gridCol w="2924211">
                  <a:extLst>
                    <a:ext uri="{9D8B030D-6E8A-4147-A177-3AD203B41FA5}">
                      <a16:colId xmlns:a16="http://schemas.microsoft.com/office/drawing/2014/main" val="1418888144"/>
                    </a:ext>
                  </a:extLst>
                </a:gridCol>
                <a:gridCol w="2924211">
                  <a:extLst>
                    <a:ext uri="{9D8B030D-6E8A-4147-A177-3AD203B41FA5}">
                      <a16:colId xmlns:a16="http://schemas.microsoft.com/office/drawing/2014/main" val="3071709169"/>
                    </a:ext>
                  </a:extLst>
                </a:gridCol>
              </a:tblGrid>
              <a:tr h="602379">
                <a:tc>
                  <a:txBody>
                    <a:bodyPr/>
                    <a:lstStyle/>
                    <a:p>
                      <a:pPr algn="ctr" rtl="1"/>
                      <a:r>
                        <a:rPr lang="ar-SA" dirty="0" smtClean="0"/>
                        <a:t>الروائي</a:t>
                      </a:r>
                      <a:endParaRPr lang="ar-SA" dirty="0"/>
                    </a:p>
                  </a:txBody>
                  <a:tcPr anchor="ctr"/>
                </a:tc>
                <a:tc>
                  <a:txBody>
                    <a:bodyPr/>
                    <a:lstStyle/>
                    <a:p>
                      <a:pPr algn="ctr" rtl="1"/>
                      <a:r>
                        <a:rPr lang="ar-SA" dirty="0" smtClean="0"/>
                        <a:t>الوثائقي</a:t>
                      </a:r>
                      <a:endParaRPr lang="ar-SA" dirty="0"/>
                    </a:p>
                  </a:txBody>
                  <a:tcPr anchor="ctr"/>
                </a:tc>
                <a:tc>
                  <a:txBody>
                    <a:bodyPr/>
                    <a:lstStyle/>
                    <a:p>
                      <a:pPr algn="ctr" rtl="1"/>
                      <a:r>
                        <a:rPr lang="ar-SA" dirty="0" smtClean="0"/>
                        <a:t>العنصر</a:t>
                      </a:r>
                      <a:endParaRPr lang="ar-SA" dirty="0"/>
                    </a:p>
                  </a:txBody>
                  <a:tcPr anchor="ctr"/>
                </a:tc>
                <a:extLst>
                  <a:ext uri="{0D108BD9-81ED-4DB2-BD59-A6C34878D82A}">
                    <a16:rowId xmlns:a16="http://schemas.microsoft.com/office/drawing/2014/main" val="1918064092"/>
                  </a:ext>
                </a:extLst>
              </a:tr>
              <a:tr h="602379">
                <a:tc>
                  <a:txBody>
                    <a:bodyPr/>
                    <a:lstStyle/>
                    <a:p>
                      <a:pPr algn="ctr" rtl="1"/>
                      <a:r>
                        <a:rPr lang="ar-SA" dirty="0" smtClean="0"/>
                        <a:t>تمثيلي</a:t>
                      </a:r>
                      <a:endParaRPr lang="en-US" dirty="0"/>
                    </a:p>
                  </a:txBody>
                  <a:tcPr/>
                </a:tc>
                <a:tc>
                  <a:txBody>
                    <a:bodyPr/>
                    <a:lstStyle/>
                    <a:p>
                      <a:pPr algn="ctr" rtl="1"/>
                      <a:r>
                        <a:rPr lang="ar-SA" dirty="0" smtClean="0"/>
                        <a:t>واقعي</a:t>
                      </a:r>
                      <a:endParaRPr lang="en-US" dirty="0"/>
                    </a:p>
                  </a:txBody>
                  <a:tcPr/>
                </a:tc>
                <a:tc>
                  <a:txBody>
                    <a:bodyPr/>
                    <a:lstStyle/>
                    <a:p>
                      <a:pPr algn="ctr" rtl="1"/>
                      <a:r>
                        <a:rPr lang="ar-SA" dirty="0" smtClean="0"/>
                        <a:t>التصوير</a:t>
                      </a:r>
                      <a:endParaRPr lang="en-US" dirty="0"/>
                    </a:p>
                  </a:txBody>
                  <a:tcPr/>
                </a:tc>
                <a:extLst>
                  <a:ext uri="{0D108BD9-81ED-4DB2-BD59-A6C34878D82A}">
                    <a16:rowId xmlns:a16="http://schemas.microsoft.com/office/drawing/2014/main" val="1057816995"/>
                  </a:ext>
                </a:extLst>
              </a:tr>
              <a:tr h="602379">
                <a:tc>
                  <a:txBody>
                    <a:bodyPr/>
                    <a:lstStyle/>
                    <a:p>
                      <a:pPr algn="ctr" rtl="1"/>
                      <a:r>
                        <a:rPr lang="ar-SA" dirty="0" smtClean="0"/>
                        <a:t>صناعي </a:t>
                      </a:r>
                      <a:endParaRPr lang="en-US" dirty="0"/>
                    </a:p>
                  </a:txBody>
                  <a:tcPr/>
                </a:tc>
                <a:tc>
                  <a:txBody>
                    <a:bodyPr/>
                    <a:lstStyle/>
                    <a:p>
                      <a:pPr algn="ctr" rtl="1"/>
                      <a:r>
                        <a:rPr lang="ar-SA" dirty="0" smtClean="0"/>
                        <a:t>طبيعي</a:t>
                      </a:r>
                      <a:endParaRPr lang="en-US" dirty="0"/>
                    </a:p>
                  </a:txBody>
                  <a:tcPr/>
                </a:tc>
                <a:tc>
                  <a:txBody>
                    <a:bodyPr/>
                    <a:lstStyle/>
                    <a:p>
                      <a:pPr algn="ctr" rtl="1"/>
                      <a:r>
                        <a:rPr lang="ar-SA" dirty="0" smtClean="0"/>
                        <a:t>الصوت</a:t>
                      </a:r>
                      <a:endParaRPr lang="en-US" dirty="0"/>
                    </a:p>
                  </a:txBody>
                  <a:tcPr/>
                </a:tc>
                <a:extLst>
                  <a:ext uri="{0D108BD9-81ED-4DB2-BD59-A6C34878D82A}">
                    <a16:rowId xmlns:a16="http://schemas.microsoft.com/office/drawing/2014/main" val="3953287068"/>
                  </a:ext>
                </a:extLst>
              </a:tr>
              <a:tr h="602379">
                <a:tc>
                  <a:txBody>
                    <a:bodyPr/>
                    <a:lstStyle/>
                    <a:p>
                      <a:pPr algn="ctr" rtl="1"/>
                      <a:r>
                        <a:rPr lang="ar-SA" dirty="0" smtClean="0"/>
                        <a:t>درامي</a:t>
                      </a:r>
                      <a:endParaRPr lang="en-US" dirty="0"/>
                    </a:p>
                  </a:txBody>
                  <a:tcPr/>
                </a:tc>
                <a:tc>
                  <a:txBody>
                    <a:bodyPr/>
                    <a:lstStyle/>
                    <a:p>
                      <a:pPr algn="ctr" rtl="1"/>
                      <a:r>
                        <a:rPr lang="ar-SA" dirty="0" smtClean="0"/>
                        <a:t>حقيقي</a:t>
                      </a:r>
                      <a:endParaRPr lang="en-US" dirty="0"/>
                    </a:p>
                  </a:txBody>
                  <a:tcPr anchor="ctr"/>
                </a:tc>
                <a:tc>
                  <a:txBody>
                    <a:bodyPr/>
                    <a:lstStyle/>
                    <a:p>
                      <a:pPr algn="ctr" rtl="1"/>
                      <a:r>
                        <a:rPr lang="ar-SA" dirty="0" smtClean="0"/>
                        <a:t>السرد</a:t>
                      </a:r>
                      <a:endParaRPr lang="en-US" dirty="0"/>
                    </a:p>
                  </a:txBody>
                  <a:tcPr/>
                </a:tc>
                <a:extLst>
                  <a:ext uri="{0D108BD9-81ED-4DB2-BD59-A6C34878D82A}">
                    <a16:rowId xmlns:a16="http://schemas.microsoft.com/office/drawing/2014/main" val="3940259473"/>
                  </a:ext>
                </a:extLst>
              </a:tr>
              <a:tr h="602379">
                <a:tc>
                  <a:txBody>
                    <a:bodyPr/>
                    <a:lstStyle/>
                    <a:p>
                      <a:pPr algn="ctr" rtl="1"/>
                      <a:r>
                        <a:rPr lang="ar-SA" dirty="0" smtClean="0"/>
                        <a:t>يعتمد على اللقطات التمثيلية</a:t>
                      </a:r>
                      <a:endParaRPr lang="en-US" dirty="0"/>
                    </a:p>
                  </a:txBody>
                  <a:tcPr/>
                </a:tc>
                <a:tc>
                  <a:txBody>
                    <a:bodyPr/>
                    <a:lstStyle/>
                    <a:p>
                      <a:pPr algn="ctr" rtl="1"/>
                      <a:r>
                        <a:rPr lang="ar-SA" dirty="0" smtClean="0">
                          <a:solidFill>
                            <a:schemeClr val="tx1"/>
                          </a:solidFill>
                        </a:rPr>
                        <a:t>يعتمد</a:t>
                      </a:r>
                      <a:r>
                        <a:rPr lang="ar-SA" baseline="0" dirty="0" smtClean="0">
                          <a:solidFill>
                            <a:schemeClr val="tx1"/>
                          </a:solidFill>
                        </a:rPr>
                        <a:t> على المقابلات والوثائق </a:t>
                      </a:r>
                      <a:endParaRPr lang="en-US" dirty="0">
                        <a:solidFill>
                          <a:schemeClr val="tx1"/>
                        </a:solidFill>
                      </a:endParaRPr>
                    </a:p>
                  </a:txBody>
                  <a:tcPr anchor="ctr"/>
                </a:tc>
                <a:tc>
                  <a:txBody>
                    <a:bodyPr/>
                    <a:lstStyle/>
                    <a:p>
                      <a:pPr algn="ctr" rtl="1"/>
                      <a:r>
                        <a:rPr lang="ar-SA" dirty="0" smtClean="0"/>
                        <a:t>المونتاج</a:t>
                      </a:r>
                      <a:endParaRPr lang="en-US" dirty="0"/>
                    </a:p>
                  </a:txBody>
                  <a:tcPr/>
                </a:tc>
                <a:extLst>
                  <a:ext uri="{0D108BD9-81ED-4DB2-BD59-A6C34878D82A}">
                    <a16:rowId xmlns:a16="http://schemas.microsoft.com/office/drawing/2014/main" val="2052690911"/>
                  </a:ext>
                </a:extLst>
              </a:tr>
              <a:tr h="602379">
                <a:tc>
                  <a:txBody>
                    <a:bodyPr/>
                    <a:lstStyle/>
                    <a:p>
                      <a:pPr algn="ctr" rtl="1"/>
                      <a:r>
                        <a:rPr lang="ar-SA" dirty="0" smtClean="0"/>
                        <a:t>يخدم القصة الدرامية </a:t>
                      </a:r>
                      <a:endParaRPr lang="en-US" dirty="0"/>
                    </a:p>
                  </a:txBody>
                  <a:tcPr anchor="ctr"/>
                </a:tc>
                <a:tc>
                  <a:txBody>
                    <a:bodyPr/>
                    <a:lstStyle/>
                    <a:p>
                      <a:pPr algn="ctr" rtl="1"/>
                      <a:r>
                        <a:rPr lang="ar-SA" dirty="0" smtClean="0"/>
                        <a:t>متغير حسب الموضوع</a:t>
                      </a:r>
                      <a:endParaRPr lang="en-US" dirty="0"/>
                    </a:p>
                  </a:txBody>
                  <a:tcPr/>
                </a:tc>
                <a:tc>
                  <a:txBody>
                    <a:bodyPr/>
                    <a:lstStyle/>
                    <a:p>
                      <a:pPr algn="ctr" rtl="1"/>
                      <a:r>
                        <a:rPr lang="ar-SA" dirty="0" smtClean="0"/>
                        <a:t>الإيقاع</a:t>
                      </a:r>
                      <a:endParaRPr lang="en-US" dirty="0"/>
                    </a:p>
                  </a:txBody>
                  <a:tcPr/>
                </a:tc>
                <a:extLst>
                  <a:ext uri="{0D108BD9-81ED-4DB2-BD59-A6C34878D82A}">
                    <a16:rowId xmlns:a16="http://schemas.microsoft.com/office/drawing/2014/main" val="3340195700"/>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p14:dur="0" advTm="59426"/>
    </mc:Choice>
    <mc:Fallback xmlns="">
      <p:transition advTm="5942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07465"/>
            <a:ext cx="3389532" cy="3414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defRPr/>
            </a:pPr>
            <a:r>
              <a:rPr lang="ar-SA" sz="2400" b="1" dirty="0" smtClean="0">
                <a:solidFill>
                  <a:srgbClr val="00B0F0"/>
                </a:solidFill>
                <a:latin typeface="Simplified Arabic" panose="02020603050405020304" pitchFamily="18" charset="-78"/>
                <a:cs typeface="Simplified Arabic" panose="02020603050405020304" pitchFamily="18" charset="-78"/>
              </a:rPr>
              <a:t>الخاتمة </a:t>
            </a:r>
            <a:endParaRPr kumimoji="0" lang="ar-EG" sz="2400" b="1" i="0" u="none" strike="noStrike" kern="1200" cap="none" spc="0" normalizeH="0" baseline="0" noProof="0" dirty="0">
              <a:ln>
                <a:noFill/>
              </a:ln>
              <a:solidFill>
                <a:srgbClr val="00B0F0"/>
              </a:solidFill>
              <a:effectLst/>
              <a:uLnTx/>
              <a:uFillTx/>
              <a:latin typeface="Simplified Arabic" panose="02020603050405020304" pitchFamily="18" charset="-78"/>
              <a:ea typeface="+mn-ea"/>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716390" y="2578908"/>
            <a:ext cx="8417320" cy="369332"/>
          </a:xfrm>
          <a:prstGeom prst="rect">
            <a:avLst/>
          </a:prstGeom>
          <a:noFill/>
        </p:spPr>
        <p:txBody>
          <a:bodyPr wrap="square" rtlCol="0">
            <a:spAutoFit/>
          </a:bodyPr>
          <a:lstStyle/>
          <a:p>
            <a:pPr marL="342900" indent="-342900">
              <a:buFont typeface="Arial" panose="020B0604020202020204" pitchFamily="34" charset="0"/>
              <a:buChar char="•"/>
            </a:pPr>
            <a:endParaRPr lang="en-US" dirty="0">
              <a:cs typeface="+mj-cs"/>
            </a:endParaRPr>
          </a:p>
        </p:txBody>
      </p:sp>
      <p:sp>
        <p:nvSpPr>
          <p:cNvPr id="14" name="TextBox 13"/>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493676" y="1699898"/>
            <a:ext cx="94261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9</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385474" y="2206021"/>
            <a:ext cx="8502465" cy="4708981"/>
          </a:xfrm>
          <a:prstGeom prst="rect">
            <a:avLst/>
          </a:prstGeom>
        </p:spPr>
        <p:txBody>
          <a:bodyPr wrap="square">
            <a:spAutoFit/>
          </a:bodyPr>
          <a:lstStyle/>
          <a:p>
            <a:pPr algn="r" rtl="1">
              <a:lnSpc>
                <a:spcPct val="150000"/>
              </a:lnSpc>
            </a:pPr>
            <a:r>
              <a:rPr lang="ar-SA" sz="2000" dirty="0" smtClean="0"/>
              <a:t>في ختام المحاضرة ،رأينا </a:t>
            </a:r>
            <a:r>
              <a:rPr lang="ar-SA" sz="2000" dirty="0"/>
              <a:t>كيف يختلف السرد البصري بين النوعين: فالمونتاج الوثائقي يعتمد على الحقيقة والمقابلات والوثائق وتعدد المصادر، بينما يقوم المونتاج الروائي على البناء الدرامي، الأداء التمثيلي، وخلق الإيقاع العاطفي والسينمائي.</a:t>
            </a:r>
          </a:p>
          <a:p>
            <a:pPr algn="r" rtl="1">
              <a:lnSpc>
                <a:spcPct val="150000"/>
              </a:lnSpc>
            </a:pPr>
            <a:r>
              <a:rPr lang="ar-SA" sz="2000" dirty="0"/>
              <a:t>ورغم اختلاف الأساليب، يجتمع النوعان في هدف واحد: </a:t>
            </a:r>
            <a:r>
              <a:rPr lang="ar-SA" sz="2000" b="1" dirty="0"/>
              <a:t>تنظيم الزمن والصورة والصوت</a:t>
            </a:r>
            <a:r>
              <a:rPr lang="ar-SA" sz="2000" dirty="0"/>
              <a:t> بطريقة تجعل المشاهد يعيش التجربة بعمق ويتفاعل معها بوعي.</a:t>
            </a:r>
            <a:br>
              <a:rPr lang="ar-SA" sz="2000" dirty="0"/>
            </a:br>
            <a:r>
              <a:rPr lang="ar-SA" sz="2000" dirty="0"/>
              <a:t>إن السرد البصري الناجح، مهما كان نوع الفيلم، يستند إلى رؤية واضحة، وفهم دقيق لأدوات المونتاج، وقدرة على استخدام الإيقاع والانتقالات والربط بين اللقطات لإيصال رسالة الفيلم بأقوى صورة ممكنة.</a:t>
            </a:r>
          </a:p>
          <a:p>
            <a:pPr algn="r" rtl="1">
              <a:lnSpc>
                <a:spcPct val="150000"/>
              </a:lnSpc>
            </a:pPr>
            <a:r>
              <a:rPr lang="ar-SA" sz="2000" dirty="0"/>
              <a:t>ختامًا، يبقى المونتاج هو المرحلة التي يولد فيها الفيلم فعليًا، حيث تتشكل الحكاية، ويتحدد الإيقاع، وتُبنى المشاعر، ويأخذ العمل هويته النهائية. وكلما تعمّقنا في فهم الفروق بين الوثائقي والروائي وأسس السرد البصري، زادت قدرتنا على إنتاج أفلام أكثر إبداعًا، وأكثر تأثيرًا، وأكثر قربًا من المتلقي.</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30101"/>
    </mc:Choice>
    <mc:Fallback xmlns="">
      <p:transition advTm="301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61546" y="1335074"/>
            <a:ext cx="3320009" cy="24876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defRPr/>
            </a:pPr>
            <a:r>
              <a:rPr lang="ar-SA" sz="2400" b="1" dirty="0" smtClean="0">
                <a:solidFill>
                  <a:srgbClr val="00B0F0"/>
                </a:solidFill>
                <a:latin typeface="Simplified Arabic" panose="02020603050405020304" pitchFamily="18" charset="-78"/>
                <a:cs typeface="Simplified Arabic" panose="02020603050405020304" pitchFamily="18" charset="-78"/>
              </a:rPr>
              <a:t>المراجع  </a:t>
            </a:r>
            <a:endParaRPr kumimoji="0" lang="ar-EG" sz="2400" b="1" i="0" u="none" strike="noStrike" kern="1200" cap="none" spc="0" normalizeH="0" baseline="0" noProof="0" dirty="0">
              <a:ln>
                <a:noFill/>
              </a:ln>
              <a:solidFill>
                <a:srgbClr val="00B0F0"/>
              </a:solidFill>
              <a:effectLst/>
              <a:uLnTx/>
              <a:uFillTx/>
              <a:latin typeface="Simplified Arabic" panose="02020603050405020304" pitchFamily="18" charset="-78"/>
              <a:ea typeface="+mn-ea"/>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716390" y="2578908"/>
            <a:ext cx="8417320" cy="3831818"/>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dirty="0">
                <a:cs typeface="+mj-cs"/>
                <a:hlinkClick r:id="rId5"/>
              </a:rPr>
              <a:t>https://</a:t>
            </a:r>
            <a:r>
              <a:rPr lang="en-US" dirty="0" smtClean="0">
                <a:cs typeface="+mj-cs"/>
                <a:hlinkClick r:id="rId5"/>
              </a:rPr>
              <a:t>www.youtube.com/watch?v=mrluyOqH04Q</a:t>
            </a:r>
            <a:endParaRPr lang="ar-SA" dirty="0" smtClean="0">
              <a:cs typeface="+mj-cs"/>
            </a:endParaRPr>
          </a:p>
          <a:p>
            <a:pPr marL="342900" indent="-342900">
              <a:lnSpc>
                <a:spcPct val="150000"/>
              </a:lnSpc>
              <a:buFont typeface="Arial" panose="020B0604020202020204" pitchFamily="34" charset="0"/>
              <a:buChar char="•"/>
            </a:pPr>
            <a:r>
              <a:rPr lang="en-US" dirty="0">
                <a:cs typeface="+mj-cs"/>
                <a:hlinkClick r:id="rId6"/>
              </a:rPr>
              <a:t>https://</a:t>
            </a:r>
            <a:r>
              <a:rPr lang="en-US" dirty="0" smtClean="0">
                <a:cs typeface="+mj-cs"/>
                <a:hlinkClick r:id="rId6"/>
              </a:rPr>
              <a:t>www.youtube.com/watch?v=AkkgOBP53B4</a:t>
            </a:r>
            <a:endParaRPr lang="ar-SA" dirty="0" smtClean="0">
              <a:cs typeface="+mj-cs"/>
            </a:endParaRPr>
          </a:p>
          <a:p>
            <a:pPr marL="342900" indent="-342900">
              <a:lnSpc>
                <a:spcPct val="150000"/>
              </a:lnSpc>
              <a:buFont typeface="Arial" panose="020B0604020202020204" pitchFamily="34" charset="0"/>
              <a:buChar char="•"/>
            </a:pPr>
            <a:r>
              <a:rPr lang="en-US" dirty="0">
                <a:cs typeface="+mj-cs"/>
                <a:hlinkClick r:id="rId7"/>
              </a:rPr>
              <a:t>https://www.youtube.com/watch?v=-</a:t>
            </a:r>
            <a:r>
              <a:rPr lang="en-US" dirty="0" smtClean="0">
                <a:cs typeface="+mj-cs"/>
                <a:hlinkClick r:id="rId7"/>
              </a:rPr>
              <a:t>2qXHYvqiPI</a:t>
            </a:r>
            <a:endParaRPr lang="tr-TR" dirty="0" smtClean="0">
              <a:cs typeface="+mj-cs"/>
            </a:endParaRPr>
          </a:p>
          <a:p>
            <a:pPr marL="342900" indent="-342900">
              <a:lnSpc>
                <a:spcPct val="150000"/>
              </a:lnSpc>
              <a:buFont typeface="Arial" panose="020B0604020202020204" pitchFamily="34" charset="0"/>
              <a:buChar char="•"/>
            </a:pPr>
            <a:r>
              <a:rPr lang="en-US" dirty="0">
                <a:cs typeface="+mj-cs"/>
                <a:hlinkClick r:id="rId8"/>
              </a:rPr>
              <a:t>https://www.youtube.com/watch?v=-</a:t>
            </a:r>
            <a:r>
              <a:rPr lang="en-US" dirty="0" smtClean="0">
                <a:cs typeface="+mj-cs"/>
                <a:hlinkClick r:id="rId8"/>
              </a:rPr>
              <a:t>3ob9nn-vmk</a:t>
            </a:r>
            <a:r>
              <a:rPr lang="tr-TR" dirty="0" smtClean="0">
                <a:cs typeface="+mj-cs"/>
              </a:rPr>
              <a:t> </a:t>
            </a:r>
            <a:endParaRPr lang="ar-SA" dirty="0" smtClean="0">
              <a:cs typeface="+mj-cs"/>
            </a:endParaRPr>
          </a:p>
          <a:p>
            <a:pPr marL="342900" indent="-342900">
              <a:lnSpc>
                <a:spcPct val="150000"/>
              </a:lnSpc>
              <a:buFont typeface="Arial" panose="020B0604020202020204" pitchFamily="34" charset="0"/>
              <a:buChar char="•"/>
            </a:pPr>
            <a:r>
              <a:rPr lang="en-US" dirty="0">
                <a:cs typeface="+mj-cs"/>
                <a:hlinkClick r:id="rId9"/>
              </a:rPr>
              <a:t>https://</a:t>
            </a:r>
            <a:r>
              <a:rPr lang="en-US" dirty="0" smtClean="0">
                <a:cs typeface="+mj-cs"/>
                <a:hlinkClick r:id="rId9"/>
              </a:rPr>
              <a:t>www.youtube.com/watch?v=KdNYsLeze2U&amp;t=5s</a:t>
            </a:r>
            <a:r>
              <a:rPr lang="ar-SA" dirty="0" smtClean="0">
                <a:cs typeface="+mj-cs"/>
              </a:rPr>
              <a:t> </a:t>
            </a:r>
          </a:p>
          <a:p>
            <a:pPr marL="342900" indent="-342900">
              <a:lnSpc>
                <a:spcPct val="150000"/>
              </a:lnSpc>
              <a:buFont typeface="Arial" panose="020B0604020202020204" pitchFamily="34" charset="0"/>
              <a:buChar char="•"/>
            </a:pPr>
            <a:r>
              <a:rPr lang="en-US" dirty="0">
                <a:cs typeface="+mj-cs"/>
                <a:hlinkClick r:id="rId10"/>
              </a:rPr>
              <a:t>https://</a:t>
            </a:r>
            <a:r>
              <a:rPr lang="en-US" dirty="0" smtClean="0">
                <a:cs typeface="+mj-cs"/>
                <a:hlinkClick r:id="rId10"/>
              </a:rPr>
              <a:t>chatgpt.com/c/691cdaf0-b124-8329-abc5-5cc8021afab7</a:t>
            </a:r>
            <a:r>
              <a:rPr lang="ar-SA" dirty="0" smtClean="0">
                <a:cs typeface="+mj-cs"/>
              </a:rPr>
              <a:t>   </a:t>
            </a:r>
          </a:p>
          <a:p>
            <a:pPr marL="342900" indent="-342900" algn="r" rtl="1">
              <a:lnSpc>
                <a:spcPct val="150000"/>
              </a:lnSpc>
              <a:buFont typeface="Arial" panose="020B0604020202020204" pitchFamily="34" charset="0"/>
              <a:buChar char="•"/>
            </a:pPr>
            <a:r>
              <a:rPr lang="ar-SA" dirty="0" smtClean="0">
                <a:cs typeface="+mj-cs"/>
              </a:rPr>
              <a:t>كين دسانجر(2011) تقنيات مونتاج السينما والفيديو التاريخ والنظرية والممارسة .</a:t>
            </a:r>
          </a:p>
          <a:p>
            <a:pPr marL="342900" indent="-342900" algn="r" rtl="1">
              <a:lnSpc>
                <a:spcPct val="150000"/>
              </a:lnSpc>
              <a:buFont typeface="Arial" panose="020B0604020202020204" pitchFamily="34" charset="0"/>
              <a:buChar char="•"/>
            </a:pPr>
            <a:r>
              <a:rPr lang="ar-SA" dirty="0" smtClean="0">
                <a:cs typeface="+mj-cs"/>
              </a:rPr>
              <a:t>عطية المصري (2010) الدراما التلفزيونية ومقوماتهاوضوابطها الفنية.</a:t>
            </a:r>
            <a:endParaRPr lang="tr-TR" dirty="0" smtClean="0">
              <a:cs typeface="+mj-cs"/>
            </a:endParaRPr>
          </a:p>
          <a:p>
            <a:pPr marL="342900" indent="-342900">
              <a:lnSpc>
                <a:spcPct val="150000"/>
              </a:lnSpc>
              <a:buFont typeface="Arial" panose="020B0604020202020204" pitchFamily="34" charset="0"/>
              <a:buChar char="•"/>
            </a:pPr>
            <a:endParaRPr lang="tr-TR" dirty="0" smtClean="0">
              <a:cs typeface="+mj-cs"/>
            </a:endParaRPr>
          </a:p>
        </p:txBody>
      </p:sp>
      <p:sp>
        <p:nvSpPr>
          <p:cNvPr id="14" name="TextBox 13"/>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493676" y="1699898"/>
            <a:ext cx="94261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9</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117962266"/>
      </p:ext>
    </p:extLst>
  </p:cSld>
  <p:clrMapOvr>
    <a:masterClrMapping/>
  </p:clrMapOvr>
  <mc:AlternateContent xmlns:mc="http://schemas.openxmlformats.org/markup-compatibility/2006" xmlns:p14="http://schemas.microsoft.com/office/powerpoint/2010/main">
    <mc:Choice Requires="p14">
      <p:transition p14:dur="0" advTm="30101"/>
    </mc:Choice>
    <mc:Fallback xmlns="">
      <p:transition advTm="301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8" name="Parallelogram 13"/>
          <p:cNvSpPr/>
          <p:nvPr/>
        </p:nvSpPr>
        <p:spPr>
          <a:xfrm rot="16200000" flipV="1">
            <a:off x="-1355388" y="432228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p:cNvSpPr txBox="1"/>
          <p:nvPr/>
        </p:nvSpPr>
        <p:spPr>
          <a:xfrm>
            <a:off x="73297" y="5565967"/>
            <a:ext cx="7398881" cy="684803"/>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defRPr/>
            </a:pPr>
            <a:r>
              <a:rPr lang="ar-SA" sz="2800" b="1" noProof="0" dirty="0" smtClean="0">
                <a:solidFill>
                  <a:schemeClr val="bg1"/>
                </a:solidFill>
                <a:latin typeface="A Soraya" panose="00000700000000000000" pitchFamily="2" charset="-78"/>
                <a:cs typeface="A Soraya" panose="00000700000000000000" pitchFamily="2" charset="-78"/>
              </a:rPr>
              <a:t>شكراً  لحضوركم</a:t>
            </a:r>
            <a:endParaRPr kumimoji="0" lang="ar-SA" sz="2800" b="1" i="0" u="none" strike="noStrike" kern="1200" cap="none" spc="0" normalizeH="0" baseline="0" noProof="0" dirty="0">
              <a:ln>
                <a:noFill/>
              </a:ln>
              <a:solidFill>
                <a:schemeClr val="bg1"/>
              </a:solidFill>
              <a:effectLst/>
              <a:uLnTx/>
              <a:uFillTx/>
              <a:latin typeface="A Soraya" panose="00000700000000000000" pitchFamily="2" charset="-78"/>
              <a:cs typeface="A Soraya"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p14:dur="0" advTm="15831"/>
    </mc:Choice>
    <mc:Fallback xmlns="">
      <p:transition advTm="15831"/>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2"/>
</p:tagLst>
</file>

<file path=ppt/tags/tag2.xml><?xml version="1.0" encoding="utf-8"?>
<p:tagLst xmlns:a="http://schemas.openxmlformats.org/drawingml/2006/main" xmlns:r="http://schemas.openxmlformats.org/officeDocument/2006/relationships" xmlns:p="http://schemas.openxmlformats.org/presentationml/2006/main">
  <p:tag name="TIMING" val="|2.7"/>
</p:tagLst>
</file>

<file path=ppt/tags/tag3.xml><?xml version="1.0" encoding="utf-8"?>
<p:tagLst xmlns:a="http://schemas.openxmlformats.org/drawingml/2006/main" xmlns:r="http://schemas.openxmlformats.org/officeDocument/2006/relationships" xmlns:p="http://schemas.openxmlformats.org/presentationml/2006/main">
  <p:tag name="TIMING" val="|2"/>
</p:tagLst>
</file>

<file path=ppt/tags/tag4.xml><?xml version="1.0" encoding="utf-8"?>
<p:tagLst xmlns:a="http://schemas.openxmlformats.org/drawingml/2006/main" xmlns:r="http://schemas.openxmlformats.org/officeDocument/2006/relationships" xmlns:p="http://schemas.openxmlformats.org/presentationml/2006/main">
  <p:tag name="TIMING" val="|2"/>
</p:tagLst>
</file>

<file path=ppt/tags/tag5.xml><?xml version="1.0" encoding="utf-8"?>
<p:tagLst xmlns:a="http://schemas.openxmlformats.org/drawingml/2006/main" xmlns:r="http://schemas.openxmlformats.org/officeDocument/2006/relationships" xmlns:p="http://schemas.openxmlformats.org/presentationml/2006/main">
  <p:tag name="TIMING" val="|15.8"/>
</p:tagLst>
</file>

<file path=ppt/tags/tag6.xml><?xml version="1.0" encoding="utf-8"?>
<p:tagLst xmlns:a="http://schemas.openxmlformats.org/drawingml/2006/main" xmlns:r="http://schemas.openxmlformats.org/officeDocument/2006/relationships" xmlns:p="http://schemas.openxmlformats.org/presentationml/2006/main">
  <p:tag name="TIMING" val="|8.5"/>
</p:tagLst>
</file>

<file path=ppt/tags/tag7.xml><?xml version="1.0" encoding="utf-8"?>
<p:tagLst xmlns:a="http://schemas.openxmlformats.org/drawingml/2006/main" xmlns:r="http://schemas.openxmlformats.org/officeDocument/2006/relationships" xmlns:p="http://schemas.openxmlformats.org/presentationml/2006/main">
  <p:tag name="TIMING" val="|2.4"/>
</p:tagLst>
</file>

<file path=ppt/tags/tag8.xml><?xml version="1.0" encoding="utf-8"?>
<p:tagLst xmlns:a="http://schemas.openxmlformats.org/drawingml/2006/main" xmlns:r="http://schemas.openxmlformats.org/officeDocument/2006/relationships" xmlns:p="http://schemas.openxmlformats.org/presentationml/2006/main">
  <p:tag name="TIMING" val="|15.8"/>
</p:tagLst>
</file>

<file path=ppt/tags/tag9.xml><?xml version="1.0" encoding="utf-8"?>
<p:tagLst xmlns:a="http://schemas.openxmlformats.org/drawingml/2006/main" xmlns:r="http://schemas.openxmlformats.org/officeDocument/2006/relationships" xmlns:p="http://schemas.openxmlformats.org/presentationml/2006/main">
  <p:tag name="TIMING" val="|1"/>
</p:tagLst>
</file>

<file path=ppt/tags/tag10.xml><?xml version="1.0" encoding="utf-8"?>
<p:tagLst xmlns:a="http://schemas.openxmlformats.org/drawingml/2006/main" xmlns:r="http://schemas.openxmlformats.org/officeDocument/2006/relationships" xmlns:p="http://schemas.openxmlformats.org/presentationml/2006/main">
  <p:tag name="TIMING" val="|1"/>
</p:tagLst>
</file>

<file path=ppt/tags/tag11.xml><?xml version="1.0" encoding="utf-8"?>
<p:tagLst xmlns:a="http://schemas.openxmlformats.org/drawingml/2006/main" xmlns:r="http://schemas.openxmlformats.org/officeDocument/2006/relationships" xmlns:p="http://schemas.openxmlformats.org/presentationml/2006/main">
  <p:tag name="TIMING" val="|1"/>
</p:tagLst>
</file>

<file path=ppt/tags/tag12.xml><?xml version="1.0" encoding="utf-8"?>
<p:tagLst xmlns:a="http://schemas.openxmlformats.org/drawingml/2006/main" xmlns:r="http://schemas.openxmlformats.org/officeDocument/2006/relationships" xmlns:p="http://schemas.openxmlformats.org/presentationml/2006/main">
  <p:tag name="TIMING" val="|1"/>
</p:tagLst>
</file>

<file path=ppt/tags/tag13.xml><?xml version="1.0" encoding="utf-8"?>
<p:tagLst xmlns:a="http://schemas.openxmlformats.org/drawingml/2006/main" xmlns:r="http://schemas.openxmlformats.org/officeDocument/2006/relationships" xmlns:p="http://schemas.openxmlformats.org/presentationml/2006/main">
  <p:tag name="TIMING" val="|8.1"/>
</p:tagLst>
</file>

<file path=ppt/tags/tag14.xml><?xml version="1.0" encoding="utf-8"?>
<p:tagLst xmlns:a="http://schemas.openxmlformats.org/drawingml/2006/main" xmlns:r="http://schemas.openxmlformats.org/officeDocument/2006/relationships" xmlns:p="http://schemas.openxmlformats.org/presentationml/2006/main">
  <p:tag name="TIMING" val="|5.4|1.5|77.2|25.5|32.8|39.4|37.8|26.8|56.2"/>
</p:tagLst>
</file>

<file path=ppt/tags/tag15.xml><?xml version="1.0" encoding="utf-8"?>
<p:tagLst xmlns:a="http://schemas.openxmlformats.org/drawingml/2006/main" xmlns:r="http://schemas.openxmlformats.org/officeDocument/2006/relationships" xmlns:p="http://schemas.openxmlformats.org/presentationml/2006/main">
  <p:tag name="TIMING" val="|0.5"/>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8.1"/>
</p:tagLst>
</file>

<file path=ppt/tags/tag18.xml><?xml version="1.0" encoding="utf-8"?>
<p:tagLst xmlns:a="http://schemas.openxmlformats.org/drawingml/2006/main" xmlns:r="http://schemas.openxmlformats.org/officeDocument/2006/relationships" xmlns:p="http://schemas.openxmlformats.org/presentationml/2006/main">
  <p:tag name="TIMING" val="|0.8|2.5"/>
</p:tagLst>
</file>

<file path=ppt/tags/tag19.xml><?xml version="1.0" encoding="utf-8"?>
<p:tagLst xmlns:a="http://schemas.openxmlformats.org/drawingml/2006/main" xmlns:r="http://schemas.openxmlformats.org/officeDocument/2006/relationships" xmlns:p="http://schemas.openxmlformats.org/presentationml/2006/main">
  <p:tag name="TIMING" val="|0.8|2.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c209a1083653a7fc2510fcdfd40387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70cb4965c9e956f2ff0d98ae70acb9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F489A2-DBD6-4160-9924-B654DB4B86E9}">
  <ds:schemaRefs/>
</ds:datastoreItem>
</file>

<file path=customXml/itemProps2.xml><?xml version="1.0" encoding="utf-8"?>
<ds:datastoreItem xmlns:ds="http://schemas.openxmlformats.org/officeDocument/2006/customXml" ds:itemID="{E43B2208-52EF-42CA-B965-3CB7DCC87174}">
  <ds:schemaRefs>
    <ds:schemaRef ds:uri="49100919-8a76-4266-be0c-7dc583902cb4"/>
    <ds:schemaRef ds:uri="http://purl.org/dc/dcmitype/"/>
    <ds:schemaRef ds:uri="http://schemas.microsoft.com/office/2006/metadata/properties"/>
    <ds:schemaRef ds:uri="http://schemas.microsoft.com/office/2006/documentManagement/types"/>
    <ds:schemaRef ds:uri="http://www.w3.org/XML/1998/namespace"/>
    <ds:schemaRef ds:uri="http://purl.org/dc/terms/"/>
    <ds:schemaRef ds:uri="http://schemas.microsoft.com/office/infopath/2007/PartnerControls"/>
    <ds:schemaRef ds:uri="http://schemas.openxmlformats.org/package/2006/metadata/core-properties"/>
    <ds:schemaRef ds:uri="d13aca44-ef33-4cf4-9980-7f0b00e6eeb9"/>
    <ds:schemaRef ds:uri="http://purl.org/dc/elements/1.1/"/>
  </ds:schemaRefs>
</ds:datastoreItem>
</file>

<file path=customXml/itemProps3.xml><?xml version="1.0" encoding="utf-8"?>
<ds:datastoreItem xmlns:ds="http://schemas.openxmlformats.org/officeDocument/2006/customXml" ds:itemID="{18FDB490-DCFE-4D61-944B-A88F1CC19074}"/>
</file>

<file path=docProps/app.xml><?xml version="1.0" encoding="utf-8"?>
<Properties xmlns="http://schemas.openxmlformats.org/officeDocument/2006/extended-properties" xmlns:vt="http://schemas.openxmlformats.org/officeDocument/2006/docPropsVTypes">
  <TotalTime>1691</TotalTime>
  <Words>1797</Words>
  <Application>Microsoft Office PowerPoint</Application>
  <PresentationFormat>Widescreen</PresentationFormat>
  <Paragraphs>335</Paragraphs>
  <Slides>40</Slides>
  <Notes>31</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40</vt:i4>
      </vt:variant>
    </vt:vector>
  </HeadingPairs>
  <TitlesOfParts>
    <vt:vector size="57" baseType="lpstr">
      <vt:lpstr>游ゴシック</vt:lpstr>
      <vt:lpstr>A Soraya</vt:lpstr>
      <vt:lpstr>Abd Elrady Pro</vt:lpstr>
      <vt:lpstr>Alexandria</vt:lpstr>
      <vt:lpstr>Arial</vt:lpstr>
      <vt:lpstr>Bahnschrift Light Condensed</vt:lpstr>
      <vt:lpstr>Calibri</vt:lpstr>
      <vt:lpstr>Calibri Light</vt:lpstr>
      <vt:lpstr>Candara Light</vt:lpstr>
      <vt:lpstr>Roboto Light</vt:lpstr>
      <vt:lpstr>Simplified Arabic</vt:lpstr>
      <vt:lpstr>Tajawal Medium</vt:lpstr>
      <vt:lpstr>The Year of Handicrafts Black</vt:lpstr>
      <vt:lpstr>Times New Roman</vt:lpstr>
      <vt:lpstr>Wide Latin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631</cp:revision>
  <dcterms:created xsi:type="dcterms:W3CDTF">2023-04-29T09:08:00Z</dcterms:created>
  <dcterms:modified xsi:type="dcterms:W3CDTF">2025-11-21T12:57:06Z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ICV">
    <vt:lpwstr>99C2C1F062734C2182AD0C8EE1322D91_12</vt:lpwstr>
  </property>
  <property fmtid="{D5CDD505-2E9C-101B-9397-08002B2CF9AE}" pid="4" name="KSOProductBuildVer">
    <vt:lpwstr>1033-12.2.0.23131</vt:lpwstr>
  </property>
  <property fmtid="{D5CDD505-2E9C-101B-9397-08002B2CF9AE}" pid="5" name="MediaServiceImageTags">
    <vt:lpwstr/>
  </property>
</Properties>
</file>