
<file path=[Content_Types].xml><?xml version="1.0" encoding="utf-8"?>
<Types xmlns="http://schemas.openxmlformats.org/package/2006/content-types">
  <Default Extension="gif" ContentType="image/gif"/>
  <Default Extension="jpeg" ContentType="image/jpeg"/>
  <Default Extension="jpg" ContentType="image/jpeg"/>
  <Default Extension="mp4" ContentType="video/mp4"/>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diagrams/data1.xml" ContentType="application/vnd.openxmlformats-officedocument.drawingml.diagramData+xml"/>
  <Override PartName="/ppt/slideMasters/slideMaster1.xml" ContentType="application/vnd.openxmlformats-officedocument.presentationml.slideMaster+xml"/>
  <Override PartName="/ppt/slideLayouts/slideLayout14.xml" ContentType="application/vnd.openxmlformats-officedocument.presentationml.slideLayout+xml"/>
  <Override PartName="/ppt/notesSlides/notesSlide1.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Override PartName="/ppt/tableStyles.xml" ContentType="application/vnd.openxmlformats-officedocument.presentationml.tableStyles+xml"/>
  <Override PartName="/ppt/presProps.xml" ContentType="application/vnd.openxmlformats-officedocument.presentationml.presProps+xml"/>
  <Override PartName="/docProps/custom.xml" ContentType="application/vnd.openxmlformats-officedocument.custom-properti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4"/>
  </p:notesMasterIdLst>
  <p:sldIdLst>
    <p:sldId id="494" r:id="rId2"/>
    <p:sldId id="1087" r:id="rId3"/>
    <p:sldId id="953" r:id="rId4"/>
    <p:sldId id="1043" r:id="rId5"/>
    <p:sldId id="1044" r:id="rId6"/>
    <p:sldId id="1045" r:id="rId7"/>
    <p:sldId id="1047" r:id="rId8"/>
    <p:sldId id="1048" r:id="rId9"/>
    <p:sldId id="1049" r:id="rId10"/>
    <p:sldId id="1050" r:id="rId11"/>
    <p:sldId id="1051" r:id="rId12"/>
    <p:sldId id="1052" r:id="rId13"/>
    <p:sldId id="1053" r:id="rId14"/>
    <p:sldId id="1054" r:id="rId15"/>
    <p:sldId id="1055" r:id="rId16"/>
    <p:sldId id="1056" r:id="rId17"/>
    <p:sldId id="1057" r:id="rId18"/>
    <p:sldId id="1066" r:id="rId19"/>
    <p:sldId id="1059" r:id="rId20"/>
    <p:sldId id="1061" r:id="rId21"/>
    <p:sldId id="1060" r:id="rId22"/>
    <p:sldId id="1069" r:id="rId23"/>
    <p:sldId id="1068" r:id="rId24"/>
    <p:sldId id="1079" r:id="rId25"/>
    <p:sldId id="1081" r:id="rId26"/>
    <p:sldId id="1082" r:id="rId27"/>
    <p:sldId id="1085" r:id="rId28"/>
    <p:sldId id="1062" r:id="rId29"/>
    <p:sldId id="1067" r:id="rId30"/>
    <p:sldId id="1064" r:id="rId31"/>
    <p:sldId id="1065" r:id="rId32"/>
    <p:sldId id="1071" r:id="rId33"/>
    <p:sldId id="1072" r:id="rId34"/>
    <p:sldId id="1073" r:id="rId35"/>
    <p:sldId id="1084" r:id="rId36"/>
    <p:sldId id="1074" r:id="rId37"/>
    <p:sldId id="1075" r:id="rId38"/>
    <p:sldId id="1076" r:id="rId39"/>
    <p:sldId id="1077" r:id="rId40"/>
    <p:sldId id="1078" r:id="rId41"/>
    <p:sldId id="1083"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4"/>
            <p14:sldId id="1087"/>
            <p14:sldId id="953"/>
            <p14:sldId id="1043"/>
            <p14:sldId id="1044"/>
            <p14:sldId id="1045"/>
            <p14:sldId id="1047"/>
            <p14:sldId id="1048"/>
            <p14:sldId id="1049"/>
            <p14:sldId id="1050"/>
            <p14:sldId id="1051"/>
            <p14:sldId id="1052"/>
            <p14:sldId id="1053"/>
            <p14:sldId id="1054"/>
            <p14:sldId id="1055"/>
            <p14:sldId id="1056"/>
            <p14:sldId id="1057"/>
            <p14:sldId id="1066"/>
            <p14:sldId id="1059"/>
            <p14:sldId id="1061"/>
            <p14:sldId id="1060"/>
            <p14:sldId id="1069"/>
            <p14:sldId id="1068"/>
            <p14:sldId id="1079"/>
            <p14:sldId id="1081"/>
            <p14:sldId id="1082"/>
            <p14:sldId id="1085"/>
            <p14:sldId id="1062"/>
            <p14:sldId id="1067"/>
            <p14:sldId id="1064"/>
            <p14:sldId id="1065"/>
            <p14:sldId id="1071"/>
            <p14:sldId id="1072"/>
            <p14:sldId id="1073"/>
            <p14:sldId id="1084"/>
            <p14:sldId id="1074"/>
            <p14:sldId id="1075"/>
            <p14:sldId id="1076"/>
            <p14:sldId id="1077"/>
            <p14:sldId id="1078"/>
            <p14:sldId id="1083"/>
            <p14:sldId id="349"/>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B0F0"/>
    <a:srgbClr val="92D050"/>
    <a:srgbClr val="49701E"/>
    <a:srgbClr val="FFC000"/>
    <a:srgbClr val="FFFFFF"/>
    <a:srgbClr val="56C3EA"/>
    <a:srgbClr val="FDD33F"/>
    <a:srgbClr val="E35A35"/>
    <a:srgbClr val="8FAADC"/>
    <a:srgbClr val="FF99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0019" autoAdjust="0"/>
    <p:restoredTop sz="93738" autoAdjust="0"/>
  </p:normalViewPr>
  <p:slideViewPr>
    <p:cSldViewPr snapToGrid="0">
      <p:cViewPr varScale="1">
        <p:scale>
          <a:sx n="76" d="100"/>
          <a:sy n="76" d="100"/>
        </p:scale>
        <p:origin x="638"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50"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customXml" Target="../customXml/item3.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8AA92D8-6A0E-4865-869C-249166A3AFD5}" type="doc">
      <dgm:prSet loTypeId="urn:microsoft.com/office/officeart/2008/layout/AlternatingHexagons" loCatId="list" qsTypeId="urn:microsoft.com/office/officeart/2005/8/quickstyle/3d3" qsCatId="3D" csTypeId="urn:microsoft.com/office/officeart/2005/8/colors/colorful1" csCatId="colorful" phldr="1"/>
      <dgm:spPr/>
      <dgm:t>
        <a:bodyPr/>
        <a:lstStyle/>
        <a:p>
          <a:pPr rtl="1"/>
          <a:endParaRPr lang="ar-EG"/>
        </a:p>
      </dgm:t>
    </dgm:pt>
    <dgm:pt modelId="{AE316D57-D5B1-4E6E-B1E7-8262215BA298}">
      <dgm:prSet phldrT="[Text]" custT="1"/>
      <dgm:spPr/>
      <dgm:t>
        <a:bodyPr/>
        <a:lstStyle/>
        <a:p>
          <a:pPr rtl="1"/>
          <a:r>
            <a:rPr lang="ar-EG" sz="1800" b="0" dirty="0">
              <a:latin typeface="Alexandria" pitchFamily="2" charset="-78"/>
              <a:cs typeface="Alexandria" pitchFamily="2" charset="-78"/>
            </a:rPr>
            <a:t>التفاعلية</a:t>
          </a:r>
        </a:p>
      </dgm:t>
    </dgm:pt>
    <dgm:pt modelId="{1E136D18-1501-4640-9F59-D5D37FB488EE}" type="parTrans" cxnId="{BA047D26-28C6-4EF7-9D33-BA11D82B0103}">
      <dgm:prSet/>
      <dgm:spPr/>
      <dgm:t>
        <a:bodyPr/>
        <a:lstStyle/>
        <a:p>
          <a:pPr rtl="1"/>
          <a:endParaRPr lang="ar-EG"/>
        </a:p>
      </dgm:t>
    </dgm:pt>
    <dgm:pt modelId="{38FAB86C-2460-4F39-87FE-50588BC12FCE}" type="sibTrans" cxnId="{BA047D26-28C6-4EF7-9D33-BA11D82B0103}">
      <dgm:prSet custT="1"/>
      <dgm:spPr/>
      <dgm:t>
        <a:bodyPr/>
        <a:lstStyle/>
        <a:p>
          <a:pPr rtl="1"/>
          <a:r>
            <a:rPr lang="ar-EG" sz="1800" b="0" dirty="0">
              <a:latin typeface="Alexandria" pitchFamily="2" charset="-78"/>
              <a:cs typeface="Alexandria" pitchFamily="2" charset="-78"/>
            </a:rPr>
            <a:t>السرعة الفائقة</a:t>
          </a:r>
        </a:p>
      </dgm:t>
    </dgm:pt>
    <dgm:pt modelId="{43983151-E3CD-4044-A387-9F6F6DBE6D8E}">
      <dgm:prSet phldrT="[Text]" custT="1"/>
      <dgm:spPr/>
      <dgm:t>
        <a:bodyPr/>
        <a:lstStyle/>
        <a:p>
          <a:pPr rtl="1"/>
          <a:r>
            <a:rPr lang="ar-EG" sz="1800" dirty="0">
              <a:latin typeface="Alexandria" pitchFamily="2" charset="-78"/>
              <a:cs typeface="Alexandria" pitchFamily="2" charset="-78"/>
            </a:rPr>
            <a:t>الدمج بين الأدوار</a:t>
          </a:r>
        </a:p>
      </dgm:t>
    </dgm:pt>
    <dgm:pt modelId="{D0B523FE-FA40-41C1-A372-E14630A5B67D}" type="parTrans" cxnId="{1E2572B1-0331-4A77-885B-4A39EE68A699}">
      <dgm:prSet/>
      <dgm:spPr/>
      <dgm:t>
        <a:bodyPr/>
        <a:lstStyle/>
        <a:p>
          <a:pPr rtl="1"/>
          <a:endParaRPr lang="ar-EG"/>
        </a:p>
      </dgm:t>
    </dgm:pt>
    <dgm:pt modelId="{F23266FE-16D9-4998-B6C9-03DC7DA9B52A}" type="sibTrans" cxnId="{1E2572B1-0331-4A77-885B-4A39EE68A699}">
      <dgm:prSet/>
      <dgm:spPr/>
      <dgm:t>
        <a:bodyPr/>
        <a:lstStyle/>
        <a:p>
          <a:pPr rtl="1"/>
          <a:r>
            <a:rPr lang="ar-EG" dirty="0">
              <a:latin typeface="Alexandria" pitchFamily="2" charset="-78"/>
              <a:cs typeface="Alexandria" pitchFamily="2" charset="-78"/>
            </a:rPr>
            <a:t>التخصيص</a:t>
          </a:r>
        </a:p>
      </dgm:t>
    </dgm:pt>
    <dgm:pt modelId="{23E0C6D9-E8C8-4B11-8B02-0575FAA09A14}">
      <dgm:prSet phldrT="[Text]"/>
      <dgm:spPr/>
      <dgm:t>
        <a:bodyPr/>
        <a:lstStyle/>
        <a:p>
          <a:pPr rtl="1"/>
          <a:r>
            <a:rPr lang="ar-EG" dirty="0">
              <a:latin typeface="Alexandria" pitchFamily="2" charset="-78"/>
              <a:cs typeface="Alexandria" pitchFamily="2" charset="-78"/>
            </a:rPr>
            <a:t>التعددية والانتشار</a:t>
          </a:r>
        </a:p>
      </dgm:t>
    </dgm:pt>
    <dgm:pt modelId="{637F98C9-40A1-41B5-B62E-873ED386AD09}" type="parTrans" cxnId="{C6EF416E-45FD-4481-B2C8-1F973ACEA1CC}">
      <dgm:prSet/>
      <dgm:spPr/>
      <dgm:t>
        <a:bodyPr/>
        <a:lstStyle/>
        <a:p>
          <a:pPr rtl="1"/>
          <a:endParaRPr lang="ar-EG"/>
        </a:p>
      </dgm:t>
    </dgm:pt>
    <dgm:pt modelId="{A904D8AA-03BC-4B9D-93F5-0F22657DA22A}" type="sibTrans" cxnId="{C6EF416E-45FD-4481-B2C8-1F973ACEA1CC}">
      <dgm:prSet custT="1"/>
      <dgm:spPr/>
      <dgm:t>
        <a:bodyPr/>
        <a:lstStyle/>
        <a:p>
          <a:pPr rtl="1"/>
          <a:r>
            <a:rPr lang="ar-EG" sz="1800" dirty="0">
              <a:latin typeface="Alexandria" pitchFamily="2" charset="-78"/>
              <a:cs typeface="Alexandria" pitchFamily="2" charset="-78"/>
            </a:rPr>
            <a:t>التكامل الشبكي</a:t>
          </a:r>
        </a:p>
      </dgm:t>
    </dgm:pt>
    <dgm:pt modelId="{FA441436-BBA7-4CC9-9E8F-5475325E87CA}" type="pres">
      <dgm:prSet presAssocID="{28AA92D8-6A0E-4865-869C-249166A3AFD5}" presName="Name0" presStyleCnt="0">
        <dgm:presLayoutVars>
          <dgm:chMax/>
          <dgm:chPref/>
          <dgm:dir/>
          <dgm:animLvl val="lvl"/>
        </dgm:presLayoutVars>
      </dgm:prSet>
      <dgm:spPr/>
    </dgm:pt>
    <dgm:pt modelId="{A8534264-9664-41C6-B6C8-70EED709F357}" type="pres">
      <dgm:prSet presAssocID="{AE316D57-D5B1-4E6E-B1E7-8262215BA298}" presName="composite" presStyleCnt="0"/>
      <dgm:spPr/>
    </dgm:pt>
    <dgm:pt modelId="{37281EDB-D1D3-4611-9F5F-0FD637C4E1F8}" type="pres">
      <dgm:prSet presAssocID="{AE316D57-D5B1-4E6E-B1E7-8262215BA298}" presName="Parent1" presStyleLbl="node1" presStyleIdx="0" presStyleCnt="6">
        <dgm:presLayoutVars>
          <dgm:chMax val="1"/>
          <dgm:chPref val="1"/>
          <dgm:bulletEnabled val="1"/>
        </dgm:presLayoutVars>
      </dgm:prSet>
      <dgm:spPr/>
    </dgm:pt>
    <dgm:pt modelId="{3F516624-1C49-4E97-B0F2-D3E5AF5BF1D2}" type="pres">
      <dgm:prSet presAssocID="{AE316D57-D5B1-4E6E-B1E7-8262215BA298}" presName="Childtext1" presStyleLbl="revTx" presStyleIdx="0" presStyleCnt="3">
        <dgm:presLayoutVars>
          <dgm:chMax val="0"/>
          <dgm:chPref val="0"/>
          <dgm:bulletEnabled val="1"/>
        </dgm:presLayoutVars>
      </dgm:prSet>
      <dgm:spPr/>
    </dgm:pt>
    <dgm:pt modelId="{52284D6E-0634-4675-B6E0-BED7CC7B9076}" type="pres">
      <dgm:prSet presAssocID="{AE316D57-D5B1-4E6E-B1E7-8262215BA298}" presName="BalanceSpacing" presStyleCnt="0"/>
      <dgm:spPr/>
    </dgm:pt>
    <dgm:pt modelId="{CE8F9D4A-64F5-4C99-818D-B70C9F7C7563}" type="pres">
      <dgm:prSet presAssocID="{AE316D57-D5B1-4E6E-B1E7-8262215BA298}" presName="BalanceSpacing1" presStyleCnt="0"/>
      <dgm:spPr/>
    </dgm:pt>
    <dgm:pt modelId="{1B8F4806-0797-41AA-97E4-051D944497ED}" type="pres">
      <dgm:prSet presAssocID="{38FAB86C-2460-4F39-87FE-50588BC12FCE}" presName="Accent1Text" presStyleLbl="node1" presStyleIdx="1" presStyleCnt="6"/>
      <dgm:spPr/>
    </dgm:pt>
    <dgm:pt modelId="{4C2C1789-1D18-4EB8-8FDF-5DDBD1F9D491}" type="pres">
      <dgm:prSet presAssocID="{38FAB86C-2460-4F39-87FE-50588BC12FCE}" presName="spaceBetweenRectangles" presStyleCnt="0"/>
      <dgm:spPr/>
    </dgm:pt>
    <dgm:pt modelId="{085DBACB-E409-4E88-B496-ED5D5B8755AF}" type="pres">
      <dgm:prSet presAssocID="{43983151-E3CD-4044-A387-9F6F6DBE6D8E}" presName="composite" presStyleCnt="0"/>
      <dgm:spPr/>
    </dgm:pt>
    <dgm:pt modelId="{CEF12A1E-CCDD-421F-9473-38DB787D8966}" type="pres">
      <dgm:prSet presAssocID="{43983151-E3CD-4044-A387-9F6F6DBE6D8E}" presName="Parent1" presStyleLbl="node1" presStyleIdx="2" presStyleCnt="6">
        <dgm:presLayoutVars>
          <dgm:chMax val="1"/>
          <dgm:chPref val="1"/>
          <dgm:bulletEnabled val="1"/>
        </dgm:presLayoutVars>
      </dgm:prSet>
      <dgm:spPr/>
    </dgm:pt>
    <dgm:pt modelId="{0E72C9F8-C2B4-461F-8701-3946F30DAF16}" type="pres">
      <dgm:prSet presAssocID="{43983151-E3CD-4044-A387-9F6F6DBE6D8E}" presName="Childtext1" presStyleLbl="revTx" presStyleIdx="1" presStyleCnt="3">
        <dgm:presLayoutVars>
          <dgm:chMax val="0"/>
          <dgm:chPref val="0"/>
          <dgm:bulletEnabled val="1"/>
        </dgm:presLayoutVars>
      </dgm:prSet>
      <dgm:spPr/>
    </dgm:pt>
    <dgm:pt modelId="{E7543F66-00AB-4715-BA75-7763E4980B08}" type="pres">
      <dgm:prSet presAssocID="{43983151-E3CD-4044-A387-9F6F6DBE6D8E}" presName="BalanceSpacing" presStyleCnt="0"/>
      <dgm:spPr/>
    </dgm:pt>
    <dgm:pt modelId="{AC097E68-61F3-4612-A33B-A18CC9BB7135}" type="pres">
      <dgm:prSet presAssocID="{43983151-E3CD-4044-A387-9F6F6DBE6D8E}" presName="BalanceSpacing1" presStyleCnt="0"/>
      <dgm:spPr/>
    </dgm:pt>
    <dgm:pt modelId="{9801A897-8ED1-488C-A600-1119366C4285}" type="pres">
      <dgm:prSet presAssocID="{F23266FE-16D9-4998-B6C9-03DC7DA9B52A}" presName="Accent1Text" presStyleLbl="node1" presStyleIdx="3" presStyleCnt="6"/>
      <dgm:spPr/>
    </dgm:pt>
    <dgm:pt modelId="{C3357B24-0597-4E00-8431-FC9258C7C6F4}" type="pres">
      <dgm:prSet presAssocID="{F23266FE-16D9-4998-B6C9-03DC7DA9B52A}" presName="spaceBetweenRectangles" presStyleCnt="0"/>
      <dgm:spPr/>
    </dgm:pt>
    <dgm:pt modelId="{0C300482-D36E-4410-BE23-2DA865D7B9BB}" type="pres">
      <dgm:prSet presAssocID="{23E0C6D9-E8C8-4B11-8B02-0575FAA09A14}" presName="composite" presStyleCnt="0"/>
      <dgm:spPr/>
    </dgm:pt>
    <dgm:pt modelId="{5DE695E6-0E18-456B-A484-73C782A50B3F}" type="pres">
      <dgm:prSet presAssocID="{23E0C6D9-E8C8-4B11-8B02-0575FAA09A14}" presName="Parent1" presStyleLbl="node1" presStyleIdx="4" presStyleCnt="6">
        <dgm:presLayoutVars>
          <dgm:chMax val="1"/>
          <dgm:chPref val="1"/>
          <dgm:bulletEnabled val="1"/>
        </dgm:presLayoutVars>
      </dgm:prSet>
      <dgm:spPr/>
    </dgm:pt>
    <dgm:pt modelId="{0C5BE1AA-31A0-4ABE-859E-7E691B6F9FA4}" type="pres">
      <dgm:prSet presAssocID="{23E0C6D9-E8C8-4B11-8B02-0575FAA09A14}" presName="Childtext1" presStyleLbl="revTx" presStyleIdx="2" presStyleCnt="3">
        <dgm:presLayoutVars>
          <dgm:chMax val="0"/>
          <dgm:chPref val="0"/>
          <dgm:bulletEnabled val="1"/>
        </dgm:presLayoutVars>
      </dgm:prSet>
      <dgm:spPr/>
    </dgm:pt>
    <dgm:pt modelId="{3A8BCA6A-CACA-4F75-9255-A9ADB1CFB87A}" type="pres">
      <dgm:prSet presAssocID="{23E0C6D9-E8C8-4B11-8B02-0575FAA09A14}" presName="BalanceSpacing" presStyleCnt="0"/>
      <dgm:spPr/>
    </dgm:pt>
    <dgm:pt modelId="{95101027-0DAD-46B6-B87D-E5CBC0B0ABBE}" type="pres">
      <dgm:prSet presAssocID="{23E0C6D9-E8C8-4B11-8B02-0575FAA09A14}" presName="BalanceSpacing1" presStyleCnt="0"/>
      <dgm:spPr/>
    </dgm:pt>
    <dgm:pt modelId="{2653B435-9E7E-4D49-962A-B58BF8576370}" type="pres">
      <dgm:prSet presAssocID="{A904D8AA-03BC-4B9D-93F5-0F22657DA22A}" presName="Accent1Text" presStyleLbl="node1" presStyleIdx="5" presStyleCnt="6"/>
      <dgm:spPr/>
    </dgm:pt>
  </dgm:ptLst>
  <dgm:cxnLst>
    <dgm:cxn modelId="{CB766C04-374C-4ECA-A930-960697383CCF}" type="presOf" srcId="{A904D8AA-03BC-4B9D-93F5-0F22657DA22A}" destId="{2653B435-9E7E-4D49-962A-B58BF8576370}" srcOrd="0" destOrd="0" presId="urn:microsoft.com/office/officeart/2008/layout/AlternatingHexagons"/>
    <dgm:cxn modelId="{BA047D26-28C6-4EF7-9D33-BA11D82B0103}" srcId="{28AA92D8-6A0E-4865-869C-249166A3AFD5}" destId="{AE316D57-D5B1-4E6E-B1E7-8262215BA298}" srcOrd="0" destOrd="0" parTransId="{1E136D18-1501-4640-9F59-D5D37FB488EE}" sibTransId="{38FAB86C-2460-4F39-87FE-50588BC12FCE}"/>
    <dgm:cxn modelId="{C6EF416E-45FD-4481-B2C8-1F973ACEA1CC}" srcId="{28AA92D8-6A0E-4865-869C-249166A3AFD5}" destId="{23E0C6D9-E8C8-4B11-8B02-0575FAA09A14}" srcOrd="2" destOrd="0" parTransId="{637F98C9-40A1-41B5-B62E-873ED386AD09}" sibTransId="{A904D8AA-03BC-4B9D-93F5-0F22657DA22A}"/>
    <dgm:cxn modelId="{F79D9C99-E158-4099-9938-37ED7D2CFF0F}" type="presOf" srcId="{23E0C6D9-E8C8-4B11-8B02-0575FAA09A14}" destId="{5DE695E6-0E18-456B-A484-73C782A50B3F}" srcOrd="0" destOrd="0" presId="urn:microsoft.com/office/officeart/2008/layout/AlternatingHexagons"/>
    <dgm:cxn modelId="{59BEE69B-8CA0-4E77-9659-9106BBA38047}" type="presOf" srcId="{28AA92D8-6A0E-4865-869C-249166A3AFD5}" destId="{FA441436-BBA7-4CC9-9E8F-5475325E87CA}" srcOrd="0" destOrd="0" presId="urn:microsoft.com/office/officeart/2008/layout/AlternatingHexagons"/>
    <dgm:cxn modelId="{A3BA739C-62F9-480C-B4AB-3EC89CF08C4D}" type="presOf" srcId="{F23266FE-16D9-4998-B6C9-03DC7DA9B52A}" destId="{9801A897-8ED1-488C-A600-1119366C4285}" srcOrd="0" destOrd="0" presId="urn:microsoft.com/office/officeart/2008/layout/AlternatingHexagons"/>
    <dgm:cxn modelId="{1E2572B1-0331-4A77-885B-4A39EE68A699}" srcId="{28AA92D8-6A0E-4865-869C-249166A3AFD5}" destId="{43983151-E3CD-4044-A387-9F6F6DBE6D8E}" srcOrd="1" destOrd="0" parTransId="{D0B523FE-FA40-41C1-A372-E14630A5B67D}" sibTransId="{F23266FE-16D9-4998-B6C9-03DC7DA9B52A}"/>
    <dgm:cxn modelId="{7F61F6E0-4955-4231-80E6-6788D438EF4F}" type="presOf" srcId="{AE316D57-D5B1-4E6E-B1E7-8262215BA298}" destId="{37281EDB-D1D3-4611-9F5F-0FD637C4E1F8}" srcOrd="0" destOrd="0" presId="urn:microsoft.com/office/officeart/2008/layout/AlternatingHexagons"/>
    <dgm:cxn modelId="{B71CB6E4-3C59-405E-AC46-C0F61178AC07}" type="presOf" srcId="{38FAB86C-2460-4F39-87FE-50588BC12FCE}" destId="{1B8F4806-0797-41AA-97E4-051D944497ED}" srcOrd="0" destOrd="0" presId="urn:microsoft.com/office/officeart/2008/layout/AlternatingHexagons"/>
    <dgm:cxn modelId="{0ADE73EC-E5A2-4AB8-B14F-E09C089C3BDF}" type="presOf" srcId="{43983151-E3CD-4044-A387-9F6F6DBE6D8E}" destId="{CEF12A1E-CCDD-421F-9473-38DB787D8966}" srcOrd="0" destOrd="0" presId="urn:microsoft.com/office/officeart/2008/layout/AlternatingHexagons"/>
    <dgm:cxn modelId="{83986179-F448-4C29-9D1E-DE00254EB521}" type="presParOf" srcId="{FA441436-BBA7-4CC9-9E8F-5475325E87CA}" destId="{A8534264-9664-41C6-B6C8-70EED709F357}" srcOrd="0" destOrd="0" presId="urn:microsoft.com/office/officeart/2008/layout/AlternatingHexagons"/>
    <dgm:cxn modelId="{D15045ED-C445-4200-AC01-0DE2090DD8B0}" type="presParOf" srcId="{A8534264-9664-41C6-B6C8-70EED709F357}" destId="{37281EDB-D1D3-4611-9F5F-0FD637C4E1F8}" srcOrd="0" destOrd="0" presId="urn:microsoft.com/office/officeart/2008/layout/AlternatingHexagons"/>
    <dgm:cxn modelId="{96F2889E-7E7B-4B05-98DC-A40D7A857466}" type="presParOf" srcId="{A8534264-9664-41C6-B6C8-70EED709F357}" destId="{3F516624-1C49-4E97-B0F2-D3E5AF5BF1D2}" srcOrd="1" destOrd="0" presId="urn:microsoft.com/office/officeart/2008/layout/AlternatingHexagons"/>
    <dgm:cxn modelId="{CF7639B1-1B63-4D35-9475-A8FD4209898B}" type="presParOf" srcId="{A8534264-9664-41C6-B6C8-70EED709F357}" destId="{52284D6E-0634-4675-B6E0-BED7CC7B9076}" srcOrd="2" destOrd="0" presId="urn:microsoft.com/office/officeart/2008/layout/AlternatingHexagons"/>
    <dgm:cxn modelId="{24B9C024-FB3E-4843-98F2-0201692E9B31}" type="presParOf" srcId="{A8534264-9664-41C6-B6C8-70EED709F357}" destId="{CE8F9D4A-64F5-4C99-818D-B70C9F7C7563}" srcOrd="3" destOrd="0" presId="urn:microsoft.com/office/officeart/2008/layout/AlternatingHexagons"/>
    <dgm:cxn modelId="{66DD4707-CB83-4A59-BA56-D49B3A3F1856}" type="presParOf" srcId="{A8534264-9664-41C6-B6C8-70EED709F357}" destId="{1B8F4806-0797-41AA-97E4-051D944497ED}" srcOrd="4" destOrd="0" presId="urn:microsoft.com/office/officeart/2008/layout/AlternatingHexagons"/>
    <dgm:cxn modelId="{4224B538-A1C9-4C6B-AE63-3E3E09641148}" type="presParOf" srcId="{FA441436-BBA7-4CC9-9E8F-5475325E87CA}" destId="{4C2C1789-1D18-4EB8-8FDF-5DDBD1F9D491}" srcOrd="1" destOrd="0" presId="urn:microsoft.com/office/officeart/2008/layout/AlternatingHexagons"/>
    <dgm:cxn modelId="{D888B915-1FA5-4B16-AF5A-77590A2E4A53}" type="presParOf" srcId="{FA441436-BBA7-4CC9-9E8F-5475325E87CA}" destId="{085DBACB-E409-4E88-B496-ED5D5B8755AF}" srcOrd="2" destOrd="0" presId="urn:microsoft.com/office/officeart/2008/layout/AlternatingHexagons"/>
    <dgm:cxn modelId="{41F6304B-8164-43B1-963D-BC8A1A1C1CE5}" type="presParOf" srcId="{085DBACB-E409-4E88-B496-ED5D5B8755AF}" destId="{CEF12A1E-CCDD-421F-9473-38DB787D8966}" srcOrd="0" destOrd="0" presId="urn:microsoft.com/office/officeart/2008/layout/AlternatingHexagons"/>
    <dgm:cxn modelId="{0FB5A0D8-3830-4BF2-AF09-4BE63A65FF4D}" type="presParOf" srcId="{085DBACB-E409-4E88-B496-ED5D5B8755AF}" destId="{0E72C9F8-C2B4-461F-8701-3946F30DAF16}" srcOrd="1" destOrd="0" presId="urn:microsoft.com/office/officeart/2008/layout/AlternatingHexagons"/>
    <dgm:cxn modelId="{DCB2E53D-4629-4904-9CEB-C25EE4A95BCA}" type="presParOf" srcId="{085DBACB-E409-4E88-B496-ED5D5B8755AF}" destId="{E7543F66-00AB-4715-BA75-7763E4980B08}" srcOrd="2" destOrd="0" presId="urn:microsoft.com/office/officeart/2008/layout/AlternatingHexagons"/>
    <dgm:cxn modelId="{7F73689B-B6CD-4EA3-96F7-35E165F99328}" type="presParOf" srcId="{085DBACB-E409-4E88-B496-ED5D5B8755AF}" destId="{AC097E68-61F3-4612-A33B-A18CC9BB7135}" srcOrd="3" destOrd="0" presId="urn:microsoft.com/office/officeart/2008/layout/AlternatingHexagons"/>
    <dgm:cxn modelId="{BE2DD01C-DDC2-4BAA-93C4-2EC6C4BDFC4D}" type="presParOf" srcId="{085DBACB-E409-4E88-B496-ED5D5B8755AF}" destId="{9801A897-8ED1-488C-A600-1119366C4285}" srcOrd="4" destOrd="0" presId="urn:microsoft.com/office/officeart/2008/layout/AlternatingHexagons"/>
    <dgm:cxn modelId="{C1477C0E-D225-4A71-9EF5-7F0027768465}" type="presParOf" srcId="{FA441436-BBA7-4CC9-9E8F-5475325E87CA}" destId="{C3357B24-0597-4E00-8431-FC9258C7C6F4}" srcOrd="3" destOrd="0" presId="urn:microsoft.com/office/officeart/2008/layout/AlternatingHexagons"/>
    <dgm:cxn modelId="{BA280FA9-7601-4D32-AB8E-C026D1221661}" type="presParOf" srcId="{FA441436-BBA7-4CC9-9E8F-5475325E87CA}" destId="{0C300482-D36E-4410-BE23-2DA865D7B9BB}" srcOrd="4" destOrd="0" presId="urn:microsoft.com/office/officeart/2008/layout/AlternatingHexagons"/>
    <dgm:cxn modelId="{E489237A-F234-4E95-934C-754F7277D1DF}" type="presParOf" srcId="{0C300482-D36E-4410-BE23-2DA865D7B9BB}" destId="{5DE695E6-0E18-456B-A484-73C782A50B3F}" srcOrd="0" destOrd="0" presId="urn:microsoft.com/office/officeart/2008/layout/AlternatingHexagons"/>
    <dgm:cxn modelId="{8839E68D-729F-4B17-A3AF-33FA89EBEBF8}" type="presParOf" srcId="{0C300482-D36E-4410-BE23-2DA865D7B9BB}" destId="{0C5BE1AA-31A0-4ABE-859E-7E691B6F9FA4}" srcOrd="1" destOrd="0" presId="urn:microsoft.com/office/officeart/2008/layout/AlternatingHexagons"/>
    <dgm:cxn modelId="{C34A613F-2D44-45E1-B953-0D059249730C}" type="presParOf" srcId="{0C300482-D36E-4410-BE23-2DA865D7B9BB}" destId="{3A8BCA6A-CACA-4F75-9255-A9ADB1CFB87A}" srcOrd="2" destOrd="0" presId="urn:microsoft.com/office/officeart/2008/layout/AlternatingHexagons"/>
    <dgm:cxn modelId="{FCC9825A-FF1D-4FE5-861D-6DF5A8E4F455}" type="presParOf" srcId="{0C300482-D36E-4410-BE23-2DA865D7B9BB}" destId="{95101027-0DAD-46B6-B87D-E5CBC0B0ABBE}" srcOrd="3" destOrd="0" presId="urn:microsoft.com/office/officeart/2008/layout/AlternatingHexagons"/>
    <dgm:cxn modelId="{8A361004-2E3F-4E10-BF2B-5A8C187B527A}" type="presParOf" srcId="{0C300482-D36E-4410-BE23-2DA865D7B9BB}" destId="{2653B435-9E7E-4D49-962A-B58BF8576370}" srcOrd="4" destOrd="0" presId="urn:microsoft.com/office/officeart/2008/layout/AlternatingHexagons"/>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281EDB-D1D3-4611-9F5F-0FD637C4E1F8}">
      <dsp:nvSpPr>
        <dsp:cNvPr id="0" name=""/>
        <dsp:cNvSpPr/>
      </dsp:nvSpPr>
      <dsp:spPr>
        <a:xfrm rot="5400000">
          <a:off x="2642482" y="482397"/>
          <a:ext cx="1735506" cy="1509891"/>
        </a:xfrm>
        <a:prstGeom prst="hexagon">
          <a:avLst>
            <a:gd name="adj" fmla="val 25000"/>
            <a:gd name="vf" fmla="val 115470"/>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ar-EG" sz="1800" b="0" kern="1200" dirty="0">
              <a:latin typeface="Alexandria" pitchFamily="2" charset="-78"/>
              <a:cs typeface="Alexandria" pitchFamily="2" charset="-78"/>
            </a:rPr>
            <a:t>التفاعلية</a:t>
          </a:r>
        </a:p>
      </dsp:txBody>
      <dsp:txXfrm rot="-5400000">
        <a:off x="2990580" y="640040"/>
        <a:ext cx="1039309" cy="1194606"/>
      </dsp:txXfrm>
    </dsp:sp>
    <dsp:sp modelId="{3F516624-1C49-4E97-B0F2-D3E5AF5BF1D2}">
      <dsp:nvSpPr>
        <dsp:cNvPr id="0" name=""/>
        <dsp:cNvSpPr/>
      </dsp:nvSpPr>
      <dsp:spPr>
        <a:xfrm>
          <a:off x="4310999" y="716691"/>
          <a:ext cx="1936825" cy="1041304"/>
        </a:xfrm>
        <a:prstGeom prst="rect">
          <a:avLst/>
        </a:prstGeom>
        <a:noFill/>
        <a:ln w="6350" cap="flat" cmpd="sng" algn="ctr">
          <a:solidFill>
            <a:schemeClr val="dk1">
              <a:alpha val="0"/>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1B8F4806-0797-41AA-97E4-051D944497ED}">
      <dsp:nvSpPr>
        <dsp:cNvPr id="0" name=""/>
        <dsp:cNvSpPr/>
      </dsp:nvSpPr>
      <dsp:spPr>
        <a:xfrm rot="5400000">
          <a:off x="1011800" y="482397"/>
          <a:ext cx="1735506" cy="1509891"/>
        </a:xfrm>
        <a:prstGeom prst="hexagon">
          <a:avLst>
            <a:gd name="adj" fmla="val 25000"/>
            <a:gd name="vf" fmla="val 115470"/>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rtl="1">
            <a:lnSpc>
              <a:spcPct val="90000"/>
            </a:lnSpc>
            <a:spcBef>
              <a:spcPct val="0"/>
            </a:spcBef>
            <a:spcAft>
              <a:spcPct val="35000"/>
            </a:spcAft>
            <a:buNone/>
          </a:pPr>
          <a:r>
            <a:rPr lang="ar-EG" sz="1800" b="0" kern="1200" dirty="0">
              <a:latin typeface="Alexandria" pitchFamily="2" charset="-78"/>
              <a:cs typeface="Alexandria" pitchFamily="2" charset="-78"/>
            </a:rPr>
            <a:t>السرعة الفائقة</a:t>
          </a:r>
        </a:p>
      </dsp:txBody>
      <dsp:txXfrm rot="-5400000">
        <a:off x="1359898" y="640040"/>
        <a:ext cx="1039309" cy="1194606"/>
      </dsp:txXfrm>
    </dsp:sp>
    <dsp:sp modelId="{CEF12A1E-CCDD-421F-9473-38DB787D8966}">
      <dsp:nvSpPr>
        <dsp:cNvPr id="0" name=""/>
        <dsp:cNvSpPr/>
      </dsp:nvSpPr>
      <dsp:spPr>
        <a:xfrm rot="5400000">
          <a:off x="1824017" y="1955495"/>
          <a:ext cx="1735506" cy="1509891"/>
        </a:xfrm>
        <a:prstGeom prst="hexagon">
          <a:avLst>
            <a:gd name="adj" fmla="val 25000"/>
            <a:gd name="vf" fmla="val 115470"/>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ar-EG" sz="1800" kern="1200" dirty="0">
              <a:latin typeface="Alexandria" pitchFamily="2" charset="-78"/>
              <a:cs typeface="Alexandria" pitchFamily="2" charset="-78"/>
            </a:rPr>
            <a:t>الدمج بين الأدوار</a:t>
          </a:r>
        </a:p>
      </dsp:txBody>
      <dsp:txXfrm rot="-5400000">
        <a:off x="2172115" y="2113138"/>
        <a:ext cx="1039309" cy="1194606"/>
      </dsp:txXfrm>
    </dsp:sp>
    <dsp:sp modelId="{0E72C9F8-C2B4-461F-8701-3946F30DAF16}">
      <dsp:nvSpPr>
        <dsp:cNvPr id="0" name=""/>
        <dsp:cNvSpPr/>
      </dsp:nvSpPr>
      <dsp:spPr>
        <a:xfrm>
          <a:off x="0" y="2189789"/>
          <a:ext cx="1874347" cy="1041304"/>
        </a:xfrm>
        <a:prstGeom prst="rect">
          <a:avLst/>
        </a:prstGeom>
        <a:noFill/>
        <a:ln w="6350" cap="flat" cmpd="sng" algn="ctr">
          <a:solidFill>
            <a:schemeClr val="dk1">
              <a:alpha val="0"/>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9801A897-8ED1-488C-A600-1119366C4285}">
      <dsp:nvSpPr>
        <dsp:cNvPr id="0" name=""/>
        <dsp:cNvSpPr/>
      </dsp:nvSpPr>
      <dsp:spPr>
        <a:xfrm rot="5400000">
          <a:off x="3454700" y="1955495"/>
          <a:ext cx="1735506" cy="1509891"/>
        </a:xfrm>
        <a:prstGeom prst="hexagon">
          <a:avLst>
            <a:gd name="adj" fmla="val 25000"/>
            <a:gd name="vf" fmla="val 115470"/>
          </a:avLst>
        </a:prstGeom>
        <a:solidFill>
          <a:schemeClr val="accent5">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rtl="1">
            <a:lnSpc>
              <a:spcPct val="90000"/>
            </a:lnSpc>
            <a:spcBef>
              <a:spcPct val="0"/>
            </a:spcBef>
            <a:spcAft>
              <a:spcPct val="35000"/>
            </a:spcAft>
            <a:buNone/>
          </a:pPr>
          <a:r>
            <a:rPr lang="ar-EG" sz="1800" kern="1200" dirty="0">
              <a:latin typeface="Alexandria" pitchFamily="2" charset="-78"/>
              <a:cs typeface="Alexandria" pitchFamily="2" charset="-78"/>
            </a:rPr>
            <a:t>التخصيص</a:t>
          </a:r>
        </a:p>
      </dsp:txBody>
      <dsp:txXfrm rot="-5400000">
        <a:off x="3802798" y="2113138"/>
        <a:ext cx="1039309" cy="1194606"/>
      </dsp:txXfrm>
    </dsp:sp>
    <dsp:sp modelId="{5DE695E6-0E18-456B-A484-73C782A50B3F}">
      <dsp:nvSpPr>
        <dsp:cNvPr id="0" name=""/>
        <dsp:cNvSpPr/>
      </dsp:nvSpPr>
      <dsp:spPr>
        <a:xfrm rot="5400000">
          <a:off x="2642482" y="3428594"/>
          <a:ext cx="1735506" cy="1509891"/>
        </a:xfrm>
        <a:prstGeom prst="hexagon">
          <a:avLst>
            <a:gd name="adj" fmla="val 25000"/>
            <a:gd name="vf" fmla="val 115470"/>
          </a:avLst>
        </a:prstGeom>
        <a:solidFill>
          <a:schemeClr val="accent6">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ar-EG" sz="1800" kern="1200" dirty="0">
              <a:latin typeface="Alexandria" pitchFamily="2" charset="-78"/>
              <a:cs typeface="Alexandria" pitchFamily="2" charset="-78"/>
            </a:rPr>
            <a:t>التعددية والانتشار</a:t>
          </a:r>
        </a:p>
      </dsp:txBody>
      <dsp:txXfrm rot="-5400000">
        <a:off x="2990580" y="3586237"/>
        <a:ext cx="1039309" cy="1194606"/>
      </dsp:txXfrm>
    </dsp:sp>
    <dsp:sp modelId="{0C5BE1AA-31A0-4ABE-859E-7E691B6F9FA4}">
      <dsp:nvSpPr>
        <dsp:cNvPr id="0" name=""/>
        <dsp:cNvSpPr/>
      </dsp:nvSpPr>
      <dsp:spPr>
        <a:xfrm>
          <a:off x="4310999" y="3662887"/>
          <a:ext cx="1936825" cy="1041304"/>
        </a:xfrm>
        <a:prstGeom prst="rect">
          <a:avLst/>
        </a:prstGeom>
        <a:noFill/>
        <a:ln w="6350" cap="flat" cmpd="sng" algn="ctr">
          <a:solidFill>
            <a:schemeClr val="dk1">
              <a:alpha val="0"/>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2653B435-9E7E-4D49-962A-B58BF8576370}">
      <dsp:nvSpPr>
        <dsp:cNvPr id="0" name=""/>
        <dsp:cNvSpPr/>
      </dsp:nvSpPr>
      <dsp:spPr>
        <a:xfrm rot="5400000">
          <a:off x="1011800" y="3428594"/>
          <a:ext cx="1735506" cy="1509891"/>
        </a:xfrm>
        <a:prstGeom prst="hexagon">
          <a:avLst>
            <a:gd name="adj" fmla="val 25000"/>
            <a:gd name="vf" fmla="val 115470"/>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rtl="1">
            <a:lnSpc>
              <a:spcPct val="90000"/>
            </a:lnSpc>
            <a:spcBef>
              <a:spcPct val="0"/>
            </a:spcBef>
            <a:spcAft>
              <a:spcPct val="35000"/>
            </a:spcAft>
            <a:buNone/>
          </a:pPr>
          <a:r>
            <a:rPr lang="ar-EG" sz="1800" kern="1200" dirty="0">
              <a:latin typeface="Alexandria" pitchFamily="2" charset="-78"/>
              <a:cs typeface="Alexandria" pitchFamily="2" charset="-78"/>
            </a:rPr>
            <a:t>التكامل الشبكي</a:t>
          </a:r>
        </a:p>
      </dsp:txBody>
      <dsp:txXfrm rot="-5400000">
        <a:off x="1359898" y="3586237"/>
        <a:ext cx="1039309" cy="1194606"/>
      </dsp:txXfrm>
    </dsp:sp>
  </dsp:spTree>
</dsp:drawing>
</file>

<file path=ppt/diagrams/layout1.xml><?xml version="1.0" encoding="utf-8"?>
<dgm:layoutDef xmlns:dgm="http://schemas.openxmlformats.org/drawingml/2006/diagram" xmlns:a="http://schemas.openxmlformats.org/drawingml/2006/main" uniqueId="urn:microsoft.com/office/officeart/2008/layout/AlternatingHexagons">
  <dgm:title val=""/>
  <dgm:desc val=""/>
  <dgm:catLst>
    <dgm:cat type="list" pri="1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chMax/>
      <dgm:chPref/>
      <dgm:dir/>
      <dgm:animLvl val="lvl"/>
    </dgm:varLst>
    <dgm:alg type="lin">
      <dgm:param type="linDir" val="fromT"/>
    </dgm:alg>
    <dgm:shape xmlns:r="http://schemas.openxmlformats.org/officeDocument/2006/relationships" r:blip="">
      <dgm:adjLst/>
    </dgm:shape>
    <dgm:constrLst>
      <dgm:constr type="primFontSz" for="des" forName="Parent1" val="65"/>
      <dgm:constr type="primFontSz" for="des" forName="Childtext1" refType="primFontSz" refFor="des" refForName="Parent1" op="lte"/>
      <dgm:constr type="w" for="ch" forName="composite" refType="w"/>
      <dgm:constr type="h" for="ch" forName="composite" refType="h"/>
      <dgm:constr type="h" for="ch" forName="spaceBetweenRectangles" refType="w" refFor="ch" refForName="composite" fact="-0.042"/>
      <dgm:constr type="sp" refType="h" refFor="ch" refForName="composite" op="equ" fact="0.1"/>
    </dgm:constrLst>
    <dgm:forEach name="nodesForEach" axis="ch" ptType="node">
      <dgm:layoutNode name="composite">
        <dgm:alg type="composite">
          <dgm:param type="ar" val="3.6"/>
        </dgm:alg>
        <dgm:shape xmlns:r="http://schemas.openxmlformats.org/officeDocument/2006/relationships" r:blip="">
          <dgm:adjLst/>
        </dgm:shape>
        <dgm:choose name="Name1">
          <dgm:if name="Name2" func="var" arg="dir" op="equ" val="norm">
            <dgm:choose name="Name3">
              <dgm:if name="Name4" axis="self" ptType="node" func="posOdd" op="equ" val="1">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dgm:constr type="h" for="ch" forName="BalanceSpacing" refType="h" fact="0.1"/>
                  <dgm:constr type="l" for="ch" forName="BalanceSpacing1" refType="w" fact="0.69"/>
                  <dgm:constr type="t" for="ch" forName="BalanceSpacing1" refType="h" fact="0.2"/>
                  <dgm:constr type="w" for="ch" forName="BalanceSpacing1" refType="w" fact="0.31"/>
                  <dgm:constr type="h" for="ch" forName="BalanceSpacing1" refType="h" fact="0.6"/>
                </dgm:constrLst>
              </dgm:if>
              <dgm:else name="Name5">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 type="l" for="ch" forName="BalanceSpacing1" refType="w" fact="0"/>
                  <dgm:constr type="t" for="ch" forName="BalanceSpacing1" refType="h" fact="0.2"/>
                  <dgm:constr type="w" for="ch" forName="BalanceSpacing1" refType="w" fact="0.3"/>
                  <dgm:constr type="h" for="ch" forName="BalanceSpacing1" refType="h" fact="0.6"/>
                </dgm:constrLst>
              </dgm:else>
            </dgm:choose>
          </dgm:if>
          <dgm:else name="Name6">
            <dgm:choose name="Name7">
              <dgm:if name="Name8" axis="self" ptType="node" func="posOdd" op="equ" val="1">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Lst>
              </dgm:if>
              <dgm:else name="Name9">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fact="0.18"/>
                  <dgm:constr type="h" for="ch" forName="BalanceSpacing" refType="h"/>
                </dgm:constrLst>
              </dgm:else>
            </dgm:choose>
          </dgm:else>
        </dgm:choose>
        <dgm:layoutNode name="Parent1" styleLbl="node1">
          <dgm:varLst>
            <dgm:chMax val="1"/>
            <dgm:chPref val="1"/>
            <dgm:bulletEnabled val="1"/>
          </dgm:varLst>
          <dgm:alg type="tx"/>
          <dgm:shape xmlns:r="http://schemas.openxmlformats.org/officeDocument/2006/relationships" rot="90" type="hexagon" r:blip="">
            <dgm:adjLst>
              <dgm:adj idx="1" val="0.25"/>
              <dgm:adj idx="2" val="1.154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hildtext1" styleLbl="revTx">
          <dgm:varLst>
            <dgm:chMax val="0"/>
            <dgm:chPref val="0"/>
            <dgm:bulletEnabled val="1"/>
          </dgm:varLst>
          <dgm:choose name="Name10">
            <dgm:if name="Name11" func="var" arg="dir" op="equ" val="norm">
              <dgm:choose name="Name12">
                <dgm:if name="Name13" axis="self" ptType="node" func="posOdd" op="equ" val="1">
                  <dgm:alg type="tx">
                    <dgm:param type="parTxLTRAlign" val="l"/>
                  </dgm:alg>
                </dgm:if>
                <dgm:else name="Name14">
                  <dgm:alg type="tx">
                    <dgm:param type="parTxLTRAlign" val="r"/>
                  </dgm:alg>
                </dgm:else>
              </dgm:choose>
            </dgm:if>
            <dgm:else name="Name15">
              <dgm:choose name="Name16">
                <dgm:if name="Name17" axis="self" ptType="node" func="posOdd" op="equ" val="1">
                  <dgm:alg type="tx">
                    <dgm:param type="parTxLTRAlign" val="r"/>
                  </dgm:alg>
                </dgm:if>
                <dgm:else name="Name18">
                  <dgm:alg type="tx">
                    <dgm:param type="parTxLTRAlign" val="l"/>
                  </dgm:alg>
                </dgm:else>
              </dgm:choose>
            </dgm:else>
          </dgm:choose>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BalanceSpacing">
          <dgm:alg type="sp"/>
          <dgm:shape xmlns:r="http://schemas.openxmlformats.org/officeDocument/2006/relationships" r:blip="">
            <dgm:adjLst/>
          </dgm:shape>
        </dgm:layoutNode>
        <dgm:layoutNode name="BalanceSpacing1">
          <dgm:alg type="sp"/>
          <dgm:shape xmlns:r="http://schemas.openxmlformats.org/officeDocument/2006/relationships" r:blip="">
            <dgm:adjLst/>
          </dgm:shape>
        </dgm:layoutNode>
        <dgm:forEach name="Name19" axis="followSib" ptType="sibTrans" hideLastTrans="0" cnt="1">
          <dgm:layoutNode name="Accent1Text" styleLbl="node1">
            <dgm:alg type="tx"/>
            <dgm:shape xmlns:r="http://schemas.openxmlformats.org/officeDocument/2006/relationships" rot="90" type="hexagon" r:blip="">
              <dgm:adjLst>
                <dgm:adj idx="1" val="0.25"/>
                <dgm:adj idx="2" val="1.1547"/>
              </dgm:adjLst>
            </dgm:shape>
            <dgm:presOf axis="self" ptType="sibTrans"/>
            <dgm:constrLst>
              <dgm:constr type="lMarg"/>
              <dgm:constr type="rMarg"/>
              <dgm:constr type="tMarg"/>
              <dgm:constr type="bMarg"/>
            </dgm:constrLst>
            <dgm:ruleLst>
              <dgm:rule type="primFontSz" val="5" fact="NaN" max="NaN"/>
            </dgm:ruleLst>
          </dgm:layoutNode>
        </dgm:forEach>
      </dgm:layoutNode>
      <dgm:forEach name="Name2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7/2/2025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5B3525-F9A7-4194-689B-A83E5F52AD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915FC84-1731-CDDA-751D-EC722614BFE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8B499B7-8D38-76DE-A56A-3DA0AAE46AE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B54C26C-ACA9-DB00-5F13-551BC2638C0B}"/>
              </a:ext>
            </a:extLst>
          </p:cNvPr>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201118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transition spd="slow" advTm="49796">
    <p:wip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transition spd="slow" advTm="49796">
    <p:wip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transition spd="slow" advTm="49796">
    <p:wip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transition spd="slow" advTm="49796">
    <p:wip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7/2/2025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transition spd="slow" advTm="49796">
    <p:wip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7/2/2025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transition spd="slow" advTm="49796">
    <p:wip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7/2/2025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transition spd="slow" advTm="49796">
    <p:wip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transition spd="slow" advTm="49796">
    <p:wip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transition spd="slow" advTm="49796">
    <p:wip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transition spd="slow" advTm="49796">
    <p:wip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transition spd="slow" advTm="49796">
    <p:wip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373285249"/>
      </p:ext>
    </p:extLst>
  </p:cSld>
  <p:clrMapOvr>
    <a:masterClrMapping/>
  </p:clrMapOvr>
  <p:transition spd="slow" advTm="49796">
    <p:wip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412079168"/>
      </p:ext>
    </p:extLst>
  </p:cSld>
  <p:clrMapOvr>
    <a:masterClrMapping/>
  </p:clrMapOvr>
  <p:transition spd="slow" advTm="49796">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703716947"/>
      </p:ext>
    </p:extLst>
  </p:cSld>
  <p:clrMapOvr>
    <a:masterClrMapping/>
  </p:clrMapOvr>
  <p:transition spd="slow" advTm="49796">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7/2/2025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ransition spd="slow" advTm="49796">
    <p:wipe/>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7.svg"/><Relationship Id="rId7" Type="http://schemas.openxmlformats.org/officeDocument/2006/relationships/image" Target="../media/image11.svg"/><Relationship Id="rId12"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9.svg"/><Relationship Id="rId10" Type="http://schemas.openxmlformats.org/officeDocument/2006/relationships/image" Target="../media/image14.png"/><Relationship Id="rId4" Type="http://schemas.openxmlformats.org/officeDocument/2006/relationships/image" Target="../media/image8.png"/><Relationship Id="rId9" Type="http://schemas.openxmlformats.org/officeDocument/2006/relationships/image" Target="../media/image13.svg"/><Relationship Id="rId1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18.gif"/><Relationship Id="rId7" Type="http://schemas.openxmlformats.org/officeDocument/2006/relationships/diagramColors" Target="../diagrams/colors1.xml"/><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8" Type="http://schemas.openxmlformats.org/officeDocument/2006/relationships/image" Target="../media/image24.svg"/><Relationship Id="rId13" Type="http://schemas.openxmlformats.org/officeDocument/2006/relationships/image" Target="../media/image29.png"/><Relationship Id="rId3" Type="http://schemas.openxmlformats.org/officeDocument/2006/relationships/image" Target="../media/image19.png"/><Relationship Id="rId7" Type="http://schemas.openxmlformats.org/officeDocument/2006/relationships/image" Target="../media/image23.png"/><Relationship Id="rId12" Type="http://schemas.openxmlformats.org/officeDocument/2006/relationships/image" Target="../media/image28.svg"/><Relationship Id="rId2" Type="http://schemas.openxmlformats.org/officeDocument/2006/relationships/image" Target="../media/image5.png"/><Relationship Id="rId16" Type="http://schemas.openxmlformats.org/officeDocument/2006/relationships/image" Target="../media/image32.svg"/><Relationship Id="rId1" Type="http://schemas.openxmlformats.org/officeDocument/2006/relationships/slideLayout" Target="../slideLayouts/slideLayout1.xml"/><Relationship Id="rId6" Type="http://schemas.openxmlformats.org/officeDocument/2006/relationships/image" Target="../media/image22.svg"/><Relationship Id="rId11" Type="http://schemas.openxmlformats.org/officeDocument/2006/relationships/image" Target="../media/image27.png"/><Relationship Id="rId5" Type="http://schemas.openxmlformats.org/officeDocument/2006/relationships/image" Target="../media/image21.png"/><Relationship Id="rId15" Type="http://schemas.openxmlformats.org/officeDocument/2006/relationships/image" Target="../media/image31.png"/><Relationship Id="rId10" Type="http://schemas.openxmlformats.org/officeDocument/2006/relationships/image" Target="../media/image26.svg"/><Relationship Id="rId4" Type="http://schemas.openxmlformats.org/officeDocument/2006/relationships/image" Target="../media/image20.svg"/><Relationship Id="rId9" Type="http://schemas.openxmlformats.org/officeDocument/2006/relationships/image" Target="../media/image25.png"/><Relationship Id="rId14" Type="http://schemas.openxmlformats.org/officeDocument/2006/relationships/image" Target="../media/image30.svg"/></Relationships>
</file>

<file path=ppt/slides/_rels/slide18.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5.png"/><Relationship Id="rId1" Type="http://schemas.openxmlformats.org/officeDocument/2006/relationships/slideLayout" Target="../slideLayouts/slideLayout1.xml"/><Relationship Id="rId4" Type="http://schemas.openxmlformats.org/officeDocument/2006/relationships/image" Target="../media/image34.svg"/></Relationships>
</file>

<file path=ppt/slides/_rels/slide19.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5.png"/><Relationship Id="rId1" Type="http://schemas.openxmlformats.org/officeDocument/2006/relationships/slideLayout" Target="../slideLayouts/slideLayout1.xml"/><Relationship Id="rId4" Type="http://schemas.openxmlformats.org/officeDocument/2006/relationships/image" Target="../media/image36.svg"/></Relationships>
</file>

<file path=ppt/slides/_rels/slide20.xml.rels><?xml version="1.0" encoding="UTF-8" standalone="yes"?>
<Relationships xmlns="http://schemas.openxmlformats.org/package/2006/relationships"><Relationship Id="rId3" Type="http://schemas.openxmlformats.org/officeDocument/2006/relationships/hyperlink" Target="https://open.spotify.com/show/3IM0lmZxpFAY7CwMuv9H4g" TargetMode="External"/><Relationship Id="rId2" Type="http://schemas.openxmlformats.org/officeDocument/2006/relationships/image" Target="../media/image5.png"/><Relationship Id="rId1" Type="http://schemas.openxmlformats.org/officeDocument/2006/relationships/slideLayout" Target="../slideLayouts/slideLayout1.xml"/><Relationship Id="rId5" Type="http://schemas.openxmlformats.org/officeDocument/2006/relationships/image" Target="../media/image38.svg"/><Relationship Id="rId4" Type="http://schemas.openxmlformats.org/officeDocument/2006/relationships/image" Target="../media/image37.png"/></Relationships>
</file>

<file path=ppt/slides/_rels/slide21.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5.png"/><Relationship Id="rId1" Type="http://schemas.openxmlformats.org/officeDocument/2006/relationships/slideLayout" Target="../slideLayouts/slideLayout1.xml"/><Relationship Id="rId4" Type="http://schemas.openxmlformats.org/officeDocument/2006/relationships/image" Target="../media/image40.svg"/></Relationships>
</file>

<file path=ppt/slides/_rels/slide22.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5.png"/><Relationship Id="rId1" Type="http://schemas.openxmlformats.org/officeDocument/2006/relationships/slideLayout" Target="../slideLayouts/slideLayout1.xml"/><Relationship Id="rId4" Type="http://schemas.openxmlformats.org/officeDocument/2006/relationships/image" Target="../media/image42.svg"/></Relationships>
</file>

<file path=ppt/slides/_rels/slide23.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5.png"/><Relationship Id="rId1" Type="http://schemas.openxmlformats.org/officeDocument/2006/relationships/slideLayout" Target="../slideLayouts/slideLayout1.xml"/><Relationship Id="rId4" Type="http://schemas.openxmlformats.org/officeDocument/2006/relationships/image" Target="../media/image44.svg"/></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hyperlink" Target="https://youtu.be/MjzaAiZHAlc?si=JceZFl80KPBEVYxk" TargetMode="External"/><Relationship Id="rId2" Type="http://schemas.openxmlformats.org/officeDocument/2006/relationships/image" Target="../media/image5.png"/><Relationship Id="rId1" Type="http://schemas.openxmlformats.org/officeDocument/2006/relationships/slideLayout" Target="../slideLayouts/slideLayout1.xml"/><Relationship Id="rId4" Type="http://schemas.openxmlformats.org/officeDocument/2006/relationships/image" Target="../media/image45.gif"/></Relationships>
</file>

<file path=ppt/slides/_rels/slide27.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microsoft.com/office/2007/relationships/media" Target="../media/media1.mp4"/><Relationship Id="rId1" Type="http://schemas.openxmlformats.org/officeDocument/2006/relationships/video" Target="NULL" TargetMode="External"/><Relationship Id="rId6" Type="http://schemas.openxmlformats.org/officeDocument/2006/relationships/image" Target="../media/image46.png"/><Relationship Id="rId5" Type="http://schemas.openxmlformats.org/officeDocument/2006/relationships/hyperlink" Target="https://youtu.be/MjzaAiZHAlc?si=JceZFl80KPBEVYxk" TargetMode="External"/><Relationship Id="rId4" Type="http://schemas.openxmlformats.org/officeDocument/2006/relationships/image" Target="../media/image5.png"/></Relationships>
</file>

<file path=ppt/slides/_rels/slide2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5.png"/><Relationship Id="rId1" Type="http://schemas.openxmlformats.org/officeDocument/2006/relationships/slideLayout" Target="../slideLayouts/slideLayout1.xml"/><Relationship Id="rId4" Type="http://schemas.openxmlformats.org/officeDocument/2006/relationships/image" Target="../media/image20.svg"/></Relationships>
</file>

<file path=ppt/slides/_rels/slide29.xml.rels><?xml version="1.0" encoding="UTF-8" standalone="yes"?>
<Relationships xmlns="http://schemas.openxmlformats.org/package/2006/relationships"><Relationship Id="rId3" Type="http://schemas.openxmlformats.org/officeDocument/2006/relationships/hyperlink" Target="https://youtu.be/fxDAyUiXphg?si=fWvuIo2-LsVJ8iWr" TargetMode="External"/><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hyperlink" Target="https://youtu.be/uwvAgDCOdU4?si=BSbSf2MrMs5jtc4p" TargetMode="External"/><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hyperlink" Target="https://youtu.be/H4fhJbufjx4?si=CfQqgcrb7toM_KTs" TargetMode="External"/><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microsoft.com/office/2007/relationships/media" Target="../media/media2.mp4"/><Relationship Id="rId1" Type="http://schemas.openxmlformats.org/officeDocument/2006/relationships/video" Target="NULL" TargetMode="External"/><Relationship Id="rId6" Type="http://schemas.openxmlformats.org/officeDocument/2006/relationships/image" Target="../media/image47.png"/><Relationship Id="rId5" Type="http://schemas.openxmlformats.org/officeDocument/2006/relationships/hyperlink" Target="https://youtu.be/H4fhJbufjx4?si=CfQqgcrb7toM_KTs" TargetMode="External"/><Relationship Id="rId4" Type="http://schemas.openxmlformats.org/officeDocument/2006/relationships/image" Target="../media/image5.png"/></Relationships>
</file>

<file path=ppt/slides/_rels/slide36.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5.png"/><Relationship Id="rId1" Type="http://schemas.openxmlformats.org/officeDocument/2006/relationships/slideLayout" Target="../slideLayouts/slideLayout1.xml"/><Relationship Id="rId4" Type="http://schemas.microsoft.com/office/2007/relationships/hdphoto" Target="../media/hdphoto1.wdp"/></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jpeg"/><Relationship Id="rId1" Type="http://schemas.openxmlformats.org/officeDocument/2006/relationships/slideLayout" Target="../slideLayouts/slideLayout14.xml"/><Relationship Id="rId5" Type="http://schemas.openxmlformats.org/officeDocument/2006/relationships/image" Target="../media/image54.png"/><Relationship Id="rId4" Type="http://schemas.openxmlformats.org/officeDocument/2006/relationships/image" Target="../media/image5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8B2EBE-96D7-A72E-A0BA-5415B43D1068}"/>
            </a:ext>
          </a:extLst>
        </p:cNvPr>
        <p:cNvGrpSpPr/>
        <p:nvPr/>
      </p:nvGrpSpPr>
      <p:grpSpPr>
        <a:xfrm>
          <a:off x="0" y="0"/>
          <a:ext cx="0" cy="0"/>
          <a:chOff x="0" y="0"/>
          <a:chExt cx="0" cy="0"/>
        </a:xfrm>
      </p:grpSpPr>
      <p:sp>
        <p:nvSpPr>
          <p:cNvPr id="18" name="Oval 17">
            <a:extLst>
              <a:ext uri="{FF2B5EF4-FFF2-40B4-BE49-F238E27FC236}">
                <a16:creationId xmlns:a16="http://schemas.microsoft.com/office/drawing/2014/main" id="{286239C7-7885-145A-4C6E-93FFD0814CF7}"/>
              </a:ext>
            </a:extLst>
          </p:cNvPr>
          <p:cNvSpPr/>
          <p:nvPr/>
        </p:nvSpPr>
        <p:spPr>
          <a:xfrm>
            <a:off x="-1582014" y="-404813"/>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6A02B930-2568-D439-AC86-3CC3A2B271DF}"/>
              </a:ext>
            </a:extLst>
          </p:cNvPr>
          <p:cNvSpPr txBox="1"/>
          <p:nvPr/>
        </p:nvSpPr>
        <p:spPr>
          <a:xfrm>
            <a:off x="6679145" y="4089672"/>
            <a:ext cx="5116400" cy="461665"/>
          </a:xfrm>
          <a:prstGeom prst="rect">
            <a:avLst/>
          </a:prstGeom>
          <a:noFill/>
        </p:spPr>
        <p:txBody>
          <a:bodyPr wrap="square" rtlCol="0">
            <a:spAutoFit/>
          </a:bodyPr>
          <a:lstStyle/>
          <a:p>
            <a:pPr algn="ctr"/>
            <a:r>
              <a:rPr lang="en-US" sz="2400" b="1" dirty="0">
                <a:latin typeface="Alexandria" pitchFamily="2" charset="-78"/>
                <a:cs typeface="Alexandria" pitchFamily="2" charset="-78"/>
              </a:rPr>
              <a:t>Prepared by Dr. Rehab Elshafie</a:t>
            </a:r>
          </a:p>
        </p:txBody>
      </p:sp>
      <p:sp>
        <p:nvSpPr>
          <p:cNvPr id="31" name="TextBox 30">
            <a:extLst>
              <a:ext uri="{FF2B5EF4-FFF2-40B4-BE49-F238E27FC236}">
                <a16:creationId xmlns:a16="http://schemas.microsoft.com/office/drawing/2014/main" id="{F43EFCC4-5346-CE25-60AF-A4555CEF54CB}"/>
              </a:ext>
            </a:extLst>
          </p:cNvPr>
          <p:cNvSpPr txBox="1"/>
          <p:nvPr/>
        </p:nvSpPr>
        <p:spPr>
          <a:xfrm>
            <a:off x="7074519" y="1955760"/>
            <a:ext cx="4248279" cy="523220"/>
          </a:xfrm>
          <a:prstGeom prst="rect">
            <a:avLst/>
          </a:prstGeom>
          <a:noFill/>
        </p:spPr>
        <p:txBody>
          <a:bodyPr wrap="none" rtlCol="0">
            <a:spAutoFit/>
          </a:bodyPr>
          <a:lstStyle/>
          <a:p>
            <a:r>
              <a:rPr lang="ar-EG" sz="2800" b="1" dirty="0">
                <a:ln>
                  <a:solidFill>
                    <a:srgbClr val="002060"/>
                  </a:solidFill>
                </a:ln>
                <a:solidFill>
                  <a:srgbClr val="00B0F0"/>
                </a:solidFill>
                <a:latin typeface="Alexandria" pitchFamily="2" charset="-78"/>
                <a:cs typeface="Alexandria" pitchFamily="2" charset="-78"/>
              </a:rPr>
              <a:t>حملات العلاقات العامة</a:t>
            </a:r>
            <a:endParaRPr lang="en-US" sz="2800" b="1" dirty="0">
              <a:ln>
                <a:solidFill>
                  <a:srgbClr val="002060"/>
                </a:solidFill>
              </a:ln>
              <a:solidFill>
                <a:srgbClr val="00B0F0"/>
              </a:solidFill>
              <a:latin typeface="Alexandria" pitchFamily="2" charset="-78"/>
              <a:cs typeface="Alexandria" pitchFamily="2" charset="-78"/>
            </a:endParaRPr>
          </a:p>
        </p:txBody>
      </p:sp>
      <p:sp>
        <p:nvSpPr>
          <p:cNvPr id="34" name="Rectangle: Rounded Corners 33">
            <a:extLst>
              <a:ext uri="{FF2B5EF4-FFF2-40B4-BE49-F238E27FC236}">
                <a16:creationId xmlns:a16="http://schemas.microsoft.com/office/drawing/2014/main" id="{C27E2DC0-01EE-F3B8-3AB6-FE6F8E62FE58}"/>
              </a:ext>
            </a:extLst>
          </p:cNvPr>
          <p:cNvSpPr/>
          <p:nvPr/>
        </p:nvSpPr>
        <p:spPr>
          <a:xfrm>
            <a:off x="7440354" y="5276408"/>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4</a:t>
            </a:r>
          </a:p>
        </p:txBody>
      </p:sp>
      <p:sp>
        <p:nvSpPr>
          <p:cNvPr id="46" name="TextBox 45">
            <a:extLst>
              <a:ext uri="{FF2B5EF4-FFF2-40B4-BE49-F238E27FC236}">
                <a16:creationId xmlns:a16="http://schemas.microsoft.com/office/drawing/2014/main" id="{844644A2-964E-8E15-E2D1-D186C31CD231}"/>
              </a:ext>
            </a:extLst>
          </p:cNvPr>
          <p:cNvSpPr txBox="1"/>
          <p:nvPr/>
        </p:nvSpPr>
        <p:spPr>
          <a:xfrm>
            <a:off x="8678323" y="3100017"/>
            <a:ext cx="1143262" cy="400110"/>
          </a:xfrm>
          <a:prstGeom prst="rect">
            <a:avLst/>
          </a:prstGeom>
          <a:noFill/>
        </p:spPr>
        <p:txBody>
          <a:bodyPr wrap="none" rtlCol="0">
            <a:spAutoFit/>
          </a:bodyPr>
          <a:lstStyle/>
          <a:p>
            <a:r>
              <a:rPr lang="en-US" sz="2000" dirty="0">
                <a:latin typeface="Alexandria" pitchFamily="2" charset="-78"/>
                <a:cs typeface="Alexandria" pitchFamily="2" charset="-78"/>
              </a:rPr>
              <a:t>PRL622</a:t>
            </a:r>
          </a:p>
        </p:txBody>
      </p:sp>
      <p:sp>
        <p:nvSpPr>
          <p:cNvPr id="14" name="Oval 13">
            <a:extLst>
              <a:ext uri="{FF2B5EF4-FFF2-40B4-BE49-F238E27FC236}">
                <a16:creationId xmlns:a16="http://schemas.microsoft.com/office/drawing/2014/main" id="{7861F554-574F-947A-8DF3-93DB35C1F7BE}"/>
              </a:ext>
            </a:extLst>
          </p:cNvPr>
          <p:cNvSpPr/>
          <p:nvPr/>
        </p:nvSpPr>
        <p:spPr>
          <a:xfrm>
            <a:off x="-1314450" y="-320676"/>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E2DA3503-5C8C-95A9-C4AB-BB5D8B2E67F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37345" y="0"/>
            <a:ext cx="2954655" cy="1379622"/>
          </a:xfrm>
          <a:prstGeom prst="rect">
            <a:avLst/>
          </a:prstGeom>
        </p:spPr>
      </p:pic>
      <p:sp>
        <p:nvSpPr>
          <p:cNvPr id="2" name="TextBox 1">
            <a:extLst>
              <a:ext uri="{FF2B5EF4-FFF2-40B4-BE49-F238E27FC236}">
                <a16:creationId xmlns:a16="http://schemas.microsoft.com/office/drawing/2014/main" id="{A9027B3E-5D42-4F34-E91E-3FE6B054BC8E}"/>
              </a:ext>
            </a:extLst>
          </p:cNvPr>
          <p:cNvSpPr txBox="1"/>
          <p:nvPr/>
        </p:nvSpPr>
        <p:spPr>
          <a:xfrm>
            <a:off x="6467907" y="2576797"/>
            <a:ext cx="5346335" cy="523220"/>
          </a:xfrm>
          <a:prstGeom prst="rect">
            <a:avLst/>
          </a:prstGeom>
          <a:noFill/>
        </p:spPr>
        <p:txBody>
          <a:bodyPr wrap="none" rtlCol="0">
            <a:spAutoFit/>
          </a:bodyPr>
          <a:lstStyle/>
          <a:p>
            <a:r>
              <a:rPr lang="en-US" sz="2800" b="1" dirty="0">
                <a:solidFill>
                  <a:schemeClr val="accent1">
                    <a:lumMod val="75000"/>
                  </a:schemeClr>
                </a:solidFill>
                <a:latin typeface="Alexandria" pitchFamily="2" charset="-78"/>
                <a:cs typeface="Alexandria" pitchFamily="2" charset="-78"/>
              </a:rPr>
              <a:t>Public Relations Campaigns</a:t>
            </a:r>
          </a:p>
        </p:txBody>
      </p:sp>
    </p:spTree>
    <p:extLst>
      <p:ext uri="{BB962C8B-B14F-4D97-AF65-F5344CB8AC3E}">
        <p14:creationId xmlns:p14="http://schemas.microsoft.com/office/powerpoint/2010/main" val="3012428116"/>
      </p:ext>
    </p:extLst>
  </p:cSld>
  <p:clrMapOvr>
    <a:masterClrMapping/>
  </p:clrMapOvr>
  <p:transition spd="slow" advTm="72410">
    <p:wipe/>
  </p:transition>
  <p:extLst>
    <p:ext uri="{E180D4A7-C9FB-4DFB-919C-405C955672EB}">
      <p14:showEvtLst xmlns:p14="http://schemas.microsoft.com/office/powerpoint/2010/main">
        <p14:playEvt time="59" objId="3"/>
        <p14:stopEvt time="69867" objId="3"/>
      </p14:showEvtLst>
    </p:ext>
  </p:extLs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4362F29E-DCC6-FAB1-3E8E-827BEA62851E}"/>
              </a:ext>
            </a:extLst>
          </p:cNvPr>
          <p:cNvSpPr>
            <a:spLocks noGrp="1"/>
          </p:cNvSpPr>
          <p:nvPr>
            <p:ph type="pic" sz="quarter" idx="10"/>
          </p:nvPr>
        </p:nvSpPr>
        <p:spPr/>
      </p:sp>
      <p:pic>
        <p:nvPicPr>
          <p:cNvPr id="3" name="Picture Placeholder 17">
            <a:extLst>
              <a:ext uri="{FF2B5EF4-FFF2-40B4-BE49-F238E27FC236}">
                <a16:creationId xmlns:a16="http://schemas.microsoft.com/office/drawing/2014/main" id="{5C95FC98-F08A-3452-DA24-8A306C82A041}"/>
              </a:ext>
            </a:extLst>
          </p:cNvPr>
          <p:cNvPicPr>
            <a:picLocks noChangeAspect="1"/>
          </p:cNvPicPr>
          <p:nvPr/>
        </p:nvPicPr>
        <p:blipFill>
          <a:blip r:embed="rId2"/>
          <a:srcRect t="26805" b="26805"/>
          <a:stretch>
            <a:fillRect/>
          </a:stretch>
        </p:blipFill>
        <p:spPr>
          <a:xfrm>
            <a:off x="1268436"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a:ln w="38100">
            <a:solidFill>
              <a:srgbClr val="002060"/>
            </a:solidFill>
          </a:ln>
        </p:spPr>
      </p:pic>
      <p:pic>
        <p:nvPicPr>
          <p:cNvPr id="4" name="Picture Placeholder 17">
            <a:extLst>
              <a:ext uri="{FF2B5EF4-FFF2-40B4-BE49-F238E27FC236}">
                <a16:creationId xmlns:a16="http://schemas.microsoft.com/office/drawing/2014/main" id="{26B93EC4-EE87-1DC1-6CE1-EF95FC8E90D9}"/>
              </a:ext>
            </a:extLst>
          </p:cNvPr>
          <p:cNvPicPr>
            <a:picLocks noChangeAspect="1"/>
          </p:cNvPicPr>
          <p:nvPr/>
        </p:nvPicPr>
        <p:blipFill>
          <a:blip r:embed="rId2"/>
          <a:srcRect t="26805" b="26805"/>
          <a:stretch>
            <a:fillRect/>
          </a:stretch>
        </p:blipFill>
        <p:spPr>
          <a:xfrm>
            <a:off x="1268436"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a:ln w="38100">
            <a:solidFill>
              <a:srgbClr val="002060"/>
            </a:solidFill>
          </a:ln>
        </p:spPr>
      </p:pic>
      <p:sp>
        <p:nvSpPr>
          <p:cNvPr id="5" name="Rectangle 4">
            <a:extLst>
              <a:ext uri="{FF2B5EF4-FFF2-40B4-BE49-F238E27FC236}">
                <a16:creationId xmlns:a16="http://schemas.microsoft.com/office/drawing/2014/main" id="{ED63F54C-AF76-2807-A383-BF9B63B8AE4C}"/>
              </a:ext>
            </a:extLst>
          </p:cNvPr>
          <p:cNvSpPr/>
          <p:nvPr/>
        </p:nvSpPr>
        <p:spPr>
          <a:xfrm flipV="1">
            <a:off x="3145344" y="377546"/>
            <a:ext cx="859113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377D5EC6-C888-E9E6-EED6-9AFAD839D6B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47" y="-193498"/>
            <a:ext cx="3250440" cy="1517733"/>
          </a:xfrm>
          <a:prstGeom prst="rect">
            <a:avLst/>
          </a:prstGeom>
        </p:spPr>
      </p:pic>
      <p:sp>
        <p:nvSpPr>
          <p:cNvPr id="7" name="Rectangle 6">
            <a:extLst>
              <a:ext uri="{FF2B5EF4-FFF2-40B4-BE49-F238E27FC236}">
                <a16:creationId xmlns:a16="http://schemas.microsoft.com/office/drawing/2014/main" id="{CA1C2D8D-FC04-058E-3CF7-1011849F2B58}"/>
              </a:ext>
            </a:extLst>
          </p:cNvPr>
          <p:cNvSpPr/>
          <p:nvPr/>
        </p:nvSpPr>
        <p:spPr>
          <a:xfrm>
            <a:off x="6096000" y="1312421"/>
            <a:ext cx="4747323" cy="731354"/>
          </a:xfrm>
          <a:prstGeom prst="rect">
            <a:avLst/>
          </a:prstGeom>
          <a:noFill/>
        </p:spPr>
        <p:txBody>
          <a:bodyPr wrap="square">
            <a:spAutoFit/>
          </a:bodyPr>
          <a:lstStyle/>
          <a:p>
            <a:pPr algn="ctr" rtl="1"/>
            <a:r>
              <a:rPr lang="ar-EG" sz="2400" b="1" dirty="0">
                <a:solidFill>
                  <a:srgbClr val="0070C0"/>
                </a:solidFill>
                <a:latin typeface="Alexandria" pitchFamily="2" charset="-78"/>
                <a:cs typeface="Alexandria" pitchFamily="2" charset="-78"/>
              </a:rPr>
              <a:t>المحاضرة الرابعة</a:t>
            </a:r>
            <a:endParaRPr lang="en-US" sz="2400" b="1" dirty="0">
              <a:solidFill>
                <a:srgbClr val="0070C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id="{193C0734-77AD-BD8C-D511-1AB9700178C9}"/>
              </a:ext>
            </a:extLst>
          </p:cNvPr>
          <p:cNvSpPr/>
          <p:nvPr/>
        </p:nvSpPr>
        <p:spPr>
          <a:xfrm>
            <a:off x="409575" y="5156854"/>
            <a:ext cx="5686425" cy="830997"/>
          </a:xfrm>
          <a:prstGeom prst="rect">
            <a:avLst/>
          </a:prstGeom>
          <a:noFill/>
        </p:spPr>
        <p:txBody>
          <a:bodyPr wrap="square">
            <a:spAutoFit/>
          </a:bodyPr>
          <a:lstStyle/>
          <a:p>
            <a:pPr algn="ctr" rtl="1"/>
            <a:r>
              <a:rPr lang="ar-EG" sz="2400" b="1" dirty="0">
                <a:solidFill>
                  <a:srgbClr val="002060"/>
                </a:solidFill>
                <a:latin typeface="Alexandria" pitchFamily="2" charset="-78"/>
                <a:cs typeface="Alexandria" pitchFamily="2" charset="-78"/>
              </a:rPr>
              <a:t>الإعلام الرقمي وحملات العلاقات العامة الرقمية:</a:t>
            </a:r>
            <a:endParaRPr lang="en-US" sz="1600" dirty="0">
              <a:latin typeface="Times New Roman" panose="02020603050405020304" pitchFamily="18" charset="0"/>
              <a:cs typeface="Times New Roman" panose="02020603050405020304" pitchFamily="18" charset="0"/>
            </a:endParaRPr>
          </a:p>
        </p:txBody>
      </p:sp>
      <p:grpSp>
        <p:nvGrpSpPr>
          <p:cNvPr id="9" name="Group 8">
            <a:extLst>
              <a:ext uri="{FF2B5EF4-FFF2-40B4-BE49-F238E27FC236}">
                <a16:creationId xmlns:a16="http://schemas.microsoft.com/office/drawing/2014/main" id="{3CA05FA2-0BAC-7023-7E1F-AA91EC0C53C8}"/>
              </a:ext>
            </a:extLst>
          </p:cNvPr>
          <p:cNvGrpSpPr/>
          <p:nvPr/>
        </p:nvGrpSpPr>
        <p:grpSpPr>
          <a:xfrm>
            <a:off x="10505843" y="1429189"/>
            <a:ext cx="1116793" cy="962568"/>
            <a:chOff x="9878387" y="959393"/>
            <a:chExt cx="1116793" cy="962568"/>
          </a:xfrm>
          <a:solidFill>
            <a:srgbClr val="A4D6F1"/>
          </a:solidFill>
        </p:grpSpPr>
        <p:sp>
          <p:nvSpPr>
            <p:cNvPr id="10" name="Rectangle 9">
              <a:extLst>
                <a:ext uri="{FF2B5EF4-FFF2-40B4-BE49-F238E27FC236}">
                  <a16:creationId xmlns:a16="http://schemas.microsoft.com/office/drawing/2014/main" id="{AB543436-6AE5-A809-DC64-E22E0BEE1EC7}"/>
                </a:ext>
              </a:extLst>
            </p:cNvPr>
            <p:cNvSpPr/>
            <p:nvPr/>
          </p:nvSpPr>
          <p:spPr>
            <a:xfrm>
              <a:off x="9878387" y="959393"/>
              <a:ext cx="1116793" cy="962568"/>
            </a:xfrm>
            <a:prstGeom prst="rect">
              <a:avLst/>
            </a:prstGeom>
            <a:grpFill/>
            <a:ln w="381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11" name="TextBox 10">
              <a:extLst>
                <a:ext uri="{FF2B5EF4-FFF2-40B4-BE49-F238E27FC236}">
                  <a16:creationId xmlns:a16="http://schemas.microsoft.com/office/drawing/2014/main" id="{0C0EEAA2-7BE8-FB04-85C9-223E7CE04E4F}"/>
                </a:ext>
              </a:extLst>
            </p:cNvPr>
            <p:cNvSpPr txBox="1"/>
            <p:nvPr/>
          </p:nvSpPr>
          <p:spPr>
            <a:xfrm>
              <a:off x="9965475" y="1025179"/>
              <a:ext cx="942618" cy="830997"/>
            </a:xfrm>
            <a:prstGeom prst="rect">
              <a:avLst/>
            </a:prstGeom>
            <a:grpFill/>
          </p:spPr>
          <p:txBody>
            <a:bodyPr wrap="square" rtlCol="0">
              <a:spAutoFit/>
            </a:bodyPr>
            <a:lstStyle/>
            <a:p>
              <a:pPr algn="ctr"/>
              <a:r>
                <a:rPr lang="en-US" sz="4800" b="1" dirty="0">
                  <a:solidFill>
                    <a:srgbClr val="002060"/>
                  </a:solidFill>
                  <a:latin typeface="Times New Roman" panose="02020603050405020304" pitchFamily="18" charset="0"/>
                  <a:cs typeface="Times New Roman" panose="02020603050405020304" pitchFamily="18" charset="0"/>
                </a:rPr>
                <a:t>4</a:t>
              </a:r>
              <a:endParaRPr lang="en-US" sz="1400" b="1" dirty="0">
                <a:solidFill>
                  <a:srgbClr val="002060"/>
                </a:solidFill>
                <a:latin typeface="Times New Roman" panose="02020603050405020304" pitchFamily="18" charset="0"/>
                <a:cs typeface="Times New Roman" panose="02020603050405020304" pitchFamily="18" charset="0"/>
              </a:endParaRPr>
            </a:p>
          </p:txBody>
        </p:sp>
      </p:grpSp>
      <p:sp>
        <p:nvSpPr>
          <p:cNvPr id="12" name="TextBox 11">
            <a:extLst>
              <a:ext uri="{FF2B5EF4-FFF2-40B4-BE49-F238E27FC236}">
                <a16:creationId xmlns:a16="http://schemas.microsoft.com/office/drawing/2014/main" id="{CE16350B-99C7-2914-D36D-6481993486E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147564300"/>
      </p:ext>
    </p:extLst>
  </p:cSld>
  <p:clrMapOvr>
    <a:masterClrMapping/>
  </p:clrMapOvr>
  <p:transition spd="slow" advTm="14955">
    <p:wipe/>
  </p:transition>
  <p:extLst>
    <p:ext uri="{E180D4A7-C9FB-4DFB-919C-405C955672EB}">
      <p14:showEvtLst xmlns:p14="http://schemas.microsoft.com/office/powerpoint/2010/main">
        <p14:playEvt time="519" objId="13"/>
        <p14:stopEvt time="9687" objId="13"/>
      </p14:showEvtLst>
    </p:ext>
  </p:extLs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A06C6081-1EBC-484C-8576-FE8597A3C129}"/>
              </a:ext>
            </a:extLst>
          </p:cNvPr>
          <p:cNvSpPr/>
          <p:nvPr/>
        </p:nvSpPr>
        <p:spPr>
          <a:xfrm>
            <a:off x="5842560" y="1013002"/>
            <a:ext cx="4173327" cy="5556738"/>
          </a:xfrm>
          <a:prstGeom prst="roundRect">
            <a:avLst>
              <a:gd name="adj" fmla="val 1835"/>
            </a:avLst>
          </a:prstGeom>
          <a:solidFill>
            <a:srgbClr val="00B0F0"/>
          </a:solidFill>
          <a:ln>
            <a:noFill/>
          </a:ln>
          <a:scene3d>
            <a:camera prst="perspectiveLeft"/>
            <a:lightRig rig="flat" dir="t"/>
          </a:scene3d>
          <a:sp3d extrusionH="146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Rectangle: Rounded Corners 7">
            <a:extLst>
              <a:ext uri="{FF2B5EF4-FFF2-40B4-BE49-F238E27FC236}">
                <a16:creationId xmlns:a16="http://schemas.microsoft.com/office/drawing/2014/main" id="{94D19A6A-E772-41FF-81FB-A3FCFC7567CC}"/>
              </a:ext>
            </a:extLst>
          </p:cNvPr>
          <p:cNvSpPr/>
          <p:nvPr/>
        </p:nvSpPr>
        <p:spPr>
          <a:xfrm>
            <a:off x="1720454" y="1012862"/>
            <a:ext cx="4577095" cy="5556738"/>
          </a:xfrm>
          <a:prstGeom prst="roundRect">
            <a:avLst>
              <a:gd name="adj" fmla="val 1835"/>
            </a:avLst>
          </a:prstGeom>
          <a:solidFill>
            <a:srgbClr val="00B0F0"/>
          </a:solidFill>
          <a:ln>
            <a:noFill/>
          </a:ln>
          <a:scene3d>
            <a:camera prst="perspectiveRight"/>
            <a:lightRig rig="twoPt" dir="t"/>
          </a:scene3d>
          <a:sp3d extrusionH="146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 name="Rectangle 3">
            <a:extLst>
              <a:ext uri="{FF2B5EF4-FFF2-40B4-BE49-F238E27FC236}">
                <a16:creationId xmlns:a16="http://schemas.microsoft.com/office/drawing/2014/main" id="{381A9ECD-146F-4291-9A13-56E2C49ABF89}"/>
              </a:ext>
            </a:extLst>
          </p:cNvPr>
          <p:cNvSpPr/>
          <p:nvPr/>
        </p:nvSpPr>
        <p:spPr>
          <a:xfrm>
            <a:off x="2179384" y="1149760"/>
            <a:ext cx="4047163" cy="5324061"/>
          </a:xfrm>
          <a:prstGeom prst="rect">
            <a:avLst/>
          </a:prstGeom>
          <a:solidFill>
            <a:schemeClr val="bg1"/>
          </a:solidFill>
          <a:ln>
            <a:noFill/>
          </a:ln>
          <a:scene3d>
            <a:camera prst="perspectiveRight"/>
            <a:lightRig rig="twoPt" dir="t"/>
          </a:scene3d>
          <a:sp3d extrusionH="1549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FE58BF59-9748-4AB6-B6CC-FCFCC8BF482B}"/>
              </a:ext>
            </a:extLst>
          </p:cNvPr>
          <p:cNvSpPr/>
          <p:nvPr/>
        </p:nvSpPr>
        <p:spPr>
          <a:xfrm>
            <a:off x="5953564" y="1098633"/>
            <a:ext cx="3667335" cy="5324061"/>
          </a:xfrm>
          <a:prstGeom prst="rect">
            <a:avLst/>
          </a:prstGeom>
          <a:pattFill prst="dotGrid">
            <a:fgClr>
              <a:schemeClr val="bg1">
                <a:lumMod val="95000"/>
              </a:schemeClr>
            </a:fgClr>
            <a:bgClr>
              <a:schemeClr val="bg1"/>
            </a:bgClr>
          </a:pattFill>
          <a:ln>
            <a:noFill/>
          </a:ln>
          <a:scene3d>
            <a:camera prst="perspectiveLeft"/>
            <a:lightRig rig="balanced" dir="t"/>
          </a:scene3d>
          <a:sp3d extrusionH="1549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36" name="Group 35">
            <a:extLst>
              <a:ext uri="{FF2B5EF4-FFF2-40B4-BE49-F238E27FC236}">
                <a16:creationId xmlns:a16="http://schemas.microsoft.com/office/drawing/2014/main" id="{E34368D1-0CFE-4462-928C-169EC708B55E}"/>
              </a:ext>
            </a:extLst>
          </p:cNvPr>
          <p:cNvGrpSpPr/>
          <p:nvPr/>
        </p:nvGrpSpPr>
        <p:grpSpPr>
          <a:xfrm>
            <a:off x="9612789" y="1434892"/>
            <a:ext cx="1964922" cy="675249"/>
            <a:chOff x="9612789" y="1083212"/>
            <a:chExt cx="1964922" cy="675249"/>
          </a:xfrm>
        </p:grpSpPr>
        <p:sp>
          <p:nvSpPr>
            <p:cNvPr id="12" name="Rectangle 11">
              <a:extLst>
                <a:ext uri="{FF2B5EF4-FFF2-40B4-BE49-F238E27FC236}">
                  <a16:creationId xmlns:a16="http://schemas.microsoft.com/office/drawing/2014/main" id="{4DBFF814-6F99-4954-BFC7-27F098580E42}"/>
                </a:ext>
              </a:extLst>
            </p:cNvPr>
            <p:cNvSpPr/>
            <p:nvPr/>
          </p:nvSpPr>
          <p:spPr>
            <a:xfrm>
              <a:off x="9612789" y="1083212"/>
              <a:ext cx="1964922" cy="675249"/>
            </a:xfrm>
            <a:prstGeom prst="rect">
              <a:avLst/>
            </a:prstGeom>
            <a:solidFill>
              <a:srgbClr val="FF9900"/>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TextBox 12">
              <a:extLst>
                <a:ext uri="{FF2B5EF4-FFF2-40B4-BE49-F238E27FC236}">
                  <a16:creationId xmlns:a16="http://schemas.microsoft.com/office/drawing/2014/main" id="{A79D627C-2C6C-4173-B432-F58DCC8FCE68}"/>
                </a:ext>
              </a:extLst>
            </p:cNvPr>
            <p:cNvSpPr txBox="1"/>
            <p:nvPr/>
          </p:nvSpPr>
          <p:spPr>
            <a:xfrm>
              <a:off x="9750431" y="1249093"/>
              <a:ext cx="1238226"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1400" b="1" dirty="0">
                  <a:solidFill>
                    <a:prstClr val="white"/>
                  </a:solidFill>
                  <a:latin typeface="Alexandria" pitchFamily="2" charset="-78"/>
                  <a:cs typeface="Alexandria" pitchFamily="2" charset="-78"/>
                </a:rPr>
                <a:t>مفاهيم</a:t>
              </a:r>
              <a:endParaRPr kumimoji="0" lang="en-US" sz="1400" b="1" i="0" u="none" strike="noStrike" kern="1200" cap="none" spc="0" normalizeH="0" baseline="0" noProof="0" dirty="0">
                <a:ln>
                  <a:noFill/>
                </a:ln>
                <a:solidFill>
                  <a:prstClr val="white"/>
                </a:solidFill>
                <a:effectLst/>
                <a:uLnTx/>
                <a:uFillTx/>
                <a:latin typeface="Alexandria" pitchFamily="2" charset="-78"/>
                <a:cs typeface="Alexandria" pitchFamily="2" charset="-78"/>
              </a:endParaRPr>
            </a:p>
          </p:txBody>
        </p:sp>
        <p:sp>
          <p:nvSpPr>
            <p:cNvPr id="14" name="TextBox 13">
              <a:extLst>
                <a:ext uri="{FF2B5EF4-FFF2-40B4-BE49-F238E27FC236}">
                  <a16:creationId xmlns:a16="http://schemas.microsoft.com/office/drawing/2014/main" id="{81B8D044-6446-42D3-B208-FEF6AD4B0525}"/>
                </a:ext>
              </a:extLst>
            </p:cNvPr>
            <p:cNvSpPr txBox="1"/>
            <p:nvPr/>
          </p:nvSpPr>
          <p:spPr>
            <a:xfrm>
              <a:off x="10630137" y="1258788"/>
              <a:ext cx="780554" cy="338554"/>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prstClr val="white"/>
                  </a:solidFill>
                  <a:effectLst/>
                  <a:uLnTx/>
                  <a:uFillTx/>
                  <a:latin typeface="Alexandria" pitchFamily="2" charset="-78"/>
                  <a:cs typeface="Alexandria" pitchFamily="2" charset="-78"/>
                </a:rPr>
                <a:t>01</a:t>
              </a:r>
            </a:p>
          </p:txBody>
        </p:sp>
      </p:grpSp>
      <p:grpSp>
        <p:nvGrpSpPr>
          <p:cNvPr id="37" name="Group 36">
            <a:extLst>
              <a:ext uri="{FF2B5EF4-FFF2-40B4-BE49-F238E27FC236}">
                <a16:creationId xmlns:a16="http://schemas.microsoft.com/office/drawing/2014/main" id="{D315A847-EDCD-4EC7-A688-29A23F4DB996}"/>
              </a:ext>
            </a:extLst>
          </p:cNvPr>
          <p:cNvGrpSpPr/>
          <p:nvPr/>
        </p:nvGrpSpPr>
        <p:grpSpPr>
          <a:xfrm>
            <a:off x="9609172" y="2285717"/>
            <a:ext cx="1964922" cy="675249"/>
            <a:chOff x="9609172" y="1934037"/>
            <a:chExt cx="1964922" cy="675249"/>
          </a:xfrm>
        </p:grpSpPr>
        <p:sp>
          <p:nvSpPr>
            <p:cNvPr id="17" name="Rectangle 16">
              <a:extLst>
                <a:ext uri="{FF2B5EF4-FFF2-40B4-BE49-F238E27FC236}">
                  <a16:creationId xmlns:a16="http://schemas.microsoft.com/office/drawing/2014/main" id="{65D4ACFE-FBBE-4F64-92FE-243AFFC3D97B}"/>
                </a:ext>
              </a:extLst>
            </p:cNvPr>
            <p:cNvSpPr/>
            <p:nvPr/>
          </p:nvSpPr>
          <p:spPr>
            <a:xfrm>
              <a:off x="9609172" y="1934037"/>
              <a:ext cx="1964922" cy="675249"/>
            </a:xfrm>
            <a:prstGeom prst="rect">
              <a:avLst/>
            </a:prstGeom>
            <a:solidFill>
              <a:srgbClr val="00CC99"/>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8" name="TextBox 17">
              <a:extLst>
                <a:ext uri="{FF2B5EF4-FFF2-40B4-BE49-F238E27FC236}">
                  <a16:creationId xmlns:a16="http://schemas.microsoft.com/office/drawing/2014/main" id="{30B125F4-13E6-46F3-9D99-21BB19295831}"/>
                </a:ext>
              </a:extLst>
            </p:cNvPr>
            <p:cNvSpPr txBox="1"/>
            <p:nvPr/>
          </p:nvSpPr>
          <p:spPr>
            <a:xfrm>
              <a:off x="9671675" y="2089306"/>
              <a:ext cx="1346793" cy="307777"/>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EG" dirty="0"/>
                <a:t>الفروقات</a:t>
              </a:r>
              <a:endParaRPr lang="en-US" dirty="0"/>
            </a:p>
          </p:txBody>
        </p:sp>
        <p:sp>
          <p:nvSpPr>
            <p:cNvPr id="19" name="TextBox 18">
              <a:extLst>
                <a:ext uri="{FF2B5EF4-FFF2-40B4-BE49-F238E27FC236}">
                  <a16:creationId xmlns:a16="http://schemas.microsoft.com/office/drawing/2014/main" id="{BBA7ADF8-22F1-41B9-B4B8-AAD901E80DCB}"/>
                </a:ext>
              </a:extLst>
            </p:cNvPr>
            <p:cNvSpPr txBox="1"/>
            <p:nvPr/>
          </p:nvSpPr>
          <p:spPr>
            <a:xfrm>
              <a:off x="10674255" y="2060092"/>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02</a:t>
              </a:r>
            </a:p>
          </p:txBody>
        </p:sp>
      </p:grpSp>
      <p:grpSp>
        <p:nvGrpSpPr>
          <p:cNvPr id="38" name="Group 37">
            <a:extLst>
              <a:ext uri="{FF2B5EF4-FFF2-40B4-BE49-F238E27FC236}">
                <a16:creationId xmlns:a16="http://schemas.microsoft.com/office/drawing/2014/main" id="{6F29288F-7DE5-4952-9919-FDCBC9F78014}"/>
              </a:ext>
            </a:extLst>
          </p:cNvPr>
          <p:cNvGrpSpPr/>
          <p:nvPr/>
        </p:nvGrpSpPr>
        <p:grpSpPr>
          <a:xfrm>
            <a:off x="9605555" y="3136542"/>
            <a:ext cx="1972156" cy="675249"/>
            <a:chOff x="9605555" y="2784862"/>
            <a:chExt cx="1972156" cy="675249"/>
          </a:xfrm>
        </p:grpSpPr>
        <p:sp>
          <p:nvSpPr>
            <p:cNvPr id="21" name="Rectangle 20">
              <a:extLst>
                <a:ext uri="{FF2B5EF4-FFF2-40B4-BE49-F238E27FC236}">
                  <a16:creationId xmlns:a16="http://schemas.microsoft.com/office/drawing/2014/main" id="{3B4593E3-CF44-49D7-9610-6D3365CDA13C}"/>
                </a:ext>
              </a:extLst>
            </p:cNvPr>
            <p:cNvSpPr/>
            <p:nvPr/>
          </p:nvSpPr>
          <p:spPr>
            <a:xfrm>
              <a:off x="9605555" y="2784862"/>
              <a:ext cx="1972156" cy="675249"/>
            </a:xfrm>
            <a:prstGeom prst="rect">
              <a:avLst/>
            </a:prstGeom>
            <a:solidFill>
              <a:srgbClr val="CC00CC"/>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2" name="TextBox 21">
              <a:extLst>
                <a:ext uri="{FF2B5EF4-FFF2-40B4-BE49-F238E27FC236}">
                  <a16:creationId xmlns:a16="http://schemas.microsoft.com/office/drawing/2014/main" id="{37C33EED-94FD-4FDE-B1B9-FCD3C465AC3B}"/>
                </a:ext>
              </a:extLst>
            </p:cNvPr>
            <p:cNvSpPr txBox="1"/>
            <p:nvPr/>
          </p:nvSpPr>
          <p:spPr>
            <a:xfrm>
              <a:off x="9714122" y="2837793"/>
              <a:ext cx="1328385" cy="523220"/>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EG" dirty="0"/>
                <a:t>مفهوم وسمات</a:t>
              </a:r>
              <a:endParaRPr lang="en-US" dirty="0"/>
            </a:p>
          </p:txBody>
        </p:sp>
        <p:sp>
          <p:nvSpPr>
            <p:cNvPr id="23" name="TextBox 22">
              <a:extLst>
                <a:ext uri="{FF2B5EF4-FFF2-40B4-BE49-F238E27FC236}">
                  <a16:creationId xmlns:a16="http://schemas.microsoft.com/office/drawing/2014/main" id="{22507D44-E774-487A-B9F5-A8E130E8752E}"/>
                </a:ext>
              </a:extLst>
            </p:cNvPr>
            <p:cNvSpPr txBox="1"/>
            <p:nvPr/>
          </p:nvSpPr>
          <p:spPr>
            <a:xfrm>
              <a:off x="10674255" y="3000383"/>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03</a:t>
              </a:r>
            </a:p>
          </p:txBody>
        </p:sp>
      </p:grpSp>
      <p:grpSp>
        <p:nvGrpSpPr>
          <p:cNvPr id="39" name="Group 38">
            <a:extLst>
              <a:ext uri="{FF2B5EF4-FFF2-40B4-BE49-F238E27FC236}">
                <a16:creationId xmlns:a16="http://schemas.microsoft.com/office/drawing/2014/main" id="{D0444B30-30B5-487D-83EF-D753B7D8CB32}"/>
              </a:ext>
            </a:extLst>
          </p:cNvPr>
          <p:cNvGrpSpPr/>
          <p:nvPr/>
        </p:nvGrpSpPr>
        <p:grpSpPr>
          <a:xfrm>
            <a:off x="9543386" y="3987367"/>
            <a:ext cx="2023474" cy="675249"/>
            <a:chOff x="9543386" y="3635687"/>
            <a:chExt cx="2023474" cy="675249"/>
          </a:xfrm>
        </p:grpSpPr>
        <p:sp>
          <p:nvSpPr>
            <p:cNvPr id="25" name="Rectangle 24">
              <a:extLst>
                <a:ext uri="{FF2B5EF4-FFF2-40B4-BE49-F238E27FC236}">
                  <a16:creationId xmlns:a16="http://schemas.microsoft.com/office/drawing/2014/main" id="{EB71E001-60B0-4BB3-BA7D-0B0943B2A278}"/>
                </a:ext>
              </a:extLst>
            </p:cNvPr>
            <p:cNvSpPr/>
            <p:nvPr/>
          </p:nvSpPr>
          <p:spPr>
            <a:xfrm>
              <a:off x="9601938" y="3635687"/>
              <a:ext cx="1964922" cy="675249"/>
            </a:xfrm>
            <a:prstGeom prst="rect">
              <a:avLst/>
            </a:prstGeom>
            <a:solidFill>
              <a:srgbClr val="0066CC"/>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6" name="TextBox 25">
              <a:extLst>
                <a:ext uri="{FF2B5EF4-FFF2-40B4-BE49-F238E27FC236}">
                  <a16:creationId xmlns:a16="http://schemas.microsoft.com/office/drawing/2014/main" id="{A9507DCF-BB9B-45E7-B282-E5EFCA6ECEDA}"/>
                </a:ext>
              </a:extLst>
            </p:cNvPr>
            <p:cNvSpPr txBox="1"/>
            <p:nvPr/>
          </p:nvSpPr>
          <p:spPr>
            <a:xfrm>
              <a:off x="9543386" y="3823286"/>
              <a:ext cx="1793259" cy="276999"/>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pPr rtl="1"/>
              <a:r>
                <a:rPr lang="ar-EG" sz="1200" dirty="0"/>
                <a:t>أهداف</a:t>
              </a:r>
              <a:endParaRPr lang="en-US" sz="1200" dirty="0"/>
            </a:p>
          </p:txBody>
        </p:sp>
        <p:sp>
          <p:nvSpPr>
            <p:cNvPr id="27" name="TextBox 26">
              <a:extLst>
                <a:ext uri="{FF2B5EF4-FFF2-40B4-BE49-F238E27FC236}">
                  <a16:creationId xmlns:a16="http://schemas.microsoft.com/office/drawing/2014/main" id="{CD27B1EE-F37D-42F9-89A5-C206F0EB7BC5}"/>
                </a:ext>
              </a:extLst>
            </p:cNvPr>
            <p:cNvSpPr txBox="1"/>
            <p:nvPr/>
          </p:nvSpPr>
          <p:spPr>
            <a:xfrm>
              <a:off x="10723200" y="3841110"/>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04</a:t>
              </a:r>
            </a:p>
          </p:txBody>
        </p:sp>
      </p:grpSp>
      <p:grpSp>
        <p:nvGrpSpPr>
          <p:cNvPr id="40" name="Group 39">
            <a:extLst>
              <a:ext uri="{FF2B5EF4-FFF2-40B4-BE49-F238E27FC236}">
                <a16:creationId xmlns:a16="http://schemas.microsoft.com/office/drawing/2014/main" id="{08CAE4D4-2571-4C11-A1DE-8BF18C82427E}"/>
              </a:ext>
            </a:extLst>
          </p:cNvPr>
          <p:cNvGrpSpPr/>
          <p:nvPr/>
        </p:nvGrpSpPr>
        <p:grpSpPr>
          <a:xfrm>
            <a:off x="9598321" y="4838192"/>
            <a:ext cx="1964922" cy="675249"/>
            <a:chOff x="9598321" y="4486512"/>
            <a:chExt cx="1964922" cy="675249"/>
          </a:xfrm>
        </p:grpSpPr>
        <p:sp>
          <p:nvSpPr>
            <p:cNvPr id="29" name="Rectangle 28">
              <a:extLst>
                <a:ext uri="{FF2B5EF4-FFF2-40B4-BE49-F238E27FC236}">
                  <a16:creationId xmlns:a16="http://schemas.microsoft.com/office/drawing/2014/main" id="{80B808F9-D80E-4B12-B6DA-8593D783F4EE}"/>
                </a:ext>
              </a:extLst>
            </p:cNvPr>
            <p:cNvSpPr/>
            <p:nvPr/>
          </p:nvSpPr>
          <p:spPr>
            <a:xfrm>
              <a:off x="9598321" y="4486512"/>
              <a:ext cx="1964922" cy="675249"/>
            </a:xfrm>
            <a:prstGeom prst="rect">
              <a:avLst/>
            </a:prstGeom>
            <a:solidFill>
              <a:srgbClr val="99CC00"/>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TextBox 29">
              <a:extLst>
                <a:ext uri="{FF2B5EF4-FFF2-40B4-BE49-F238E27FC236}">
                  <a16:creationId xmlns:a16="http://schemas.microsoft.com/office/drawing/2014/main" id="{D253A79C-C1B8-4B8B-BEFE-8C0A5783C926}"/>
                </a:ext>
              </a:extLst>
            </p:cNvPr>
            <p:cNvSpPr txBox="1"/>
            <p:nvPr/>
          </p:nvSpPr>
          <p:spPr>
            <a:xfrm>
              <a:off x="9852433" y="4601314"/>
              <a:ext cx="1238226" cy="523220"/>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EG" dirty="0"/>
                <a:t>مقومات وتحديات</a:t>
              </a:r>
              <a:endParaRPr lang="en-US" dirty="0"/>
            </a:p>
          </p:txBody>
        </p:sp>
        <p:sp>
          <p:nvSpPr>
            <p:cNvPr id="31" name="TextBox 30">
              <a:extLst>
                <a:ext uri="{FF2B5EF4-FFF2-40B4-BE49-F238E27FC236}">
                  <a16:creationId xmlns:a16="http://schemas.microsoft.com/office/drawing/2014/main" id="{FD601C18-F066-4F7C-ADFC-2522FA8F7220}"/>
                </a:ext>
              </a:extLst>
            </p:cNvPr>
            <p:cNvSpPr txBox="1"/>
            <p:nvPr/>
          </p:nvSpPr>
          <p:spPr>
            <a:xfrm>
              <a:off x="10743701" y="4683576"/>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05</a:t>
              </a:r>
            </a:p>
          </p:txBody>
        </p:sp>
      </p:grpSp>
      <p:grpSp>
        <p:nvGrpSpPr>
          <p:cNvPr id="41" name="Group 40">
            <a:extLst>
              <a:ext uri="{FF2B5EF4-FFF2-40B4-BE49-F238E27FC236}">
                <a16:creationId xmlns:a16="http://schemas.microsoft.com/office/drawing/2014/main" id="{7709C86E-2659-4BCB-9D2F-B2F984066EDE}"/>
              </a:ext>
            </a:extLst>
          </p:cNvPr>
          <p:cNvGrpSpPr/>
          <p:nvPr/>
        </p:nvGrpSpPr>
        <p:grpSpPr>
          <a:xfrm>
            <a:off x="9594704" y="5689017"/>
            <a:ext cx="1964922" cy="675249"/>
            <a:chOff x="9594704" y="5337337"/>
            <a:chExt cx="1964922" cy="675249"/>
          </a:xfrm>
        </p:grpSpPr>
        <p:sp>
          <p:nvSpPr>
            <p:cNvPr id="33" name="Rectangle 32">
              <a:extLst>
                <a:ext uri="{FF2B5EF4-FFF2-40B4-BE49-F238E27FC236}">
                  <a16:creationId xmlns:a16="http://schemas.microsoft.com/office/drawing/2014/main" id="{B063EF9D-B88C-4DA4-8D65-D76BFED253DE}"/>
                </a:ext>
              </a:extLst>
            </p:cNvPr>
            <p:cNvSpPr/>
            <p:nvPr/>
          </p:nvSpPr>
          <p:spPr>
            <a:xfrm>
              <a:off x="9594704" y="5337337"/>
              <a:ext cx="1964922" cy="675249"/>
            </a:xfrm>
            <a:prstGeom prst="rect">
              <a:avLst/>
            </a:prstGeom>
            <a:solidFill>
              <a:srgbClr val="FF3399"/>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4" name="TextBox 33">
              <a:extLst>
                <a:ext uri="{FF2B5EF4-FFF2-40B4-BE49-F238E27FC236}">
                  <a16:creationId xmlns:a16="http://schemas.microsoft.com/office/drawing/2014/main" id="{51B44E73-79B2-4326-8FED-953AAE57E7B5}"/>
                </a:ext>
              </a:extLst>
            </p:cNvPr>
            <p:cNvSpPr txBox="1"/>
            <p:nvPr/>
          </p:nvSpPr>
          <p:spPr>
            <a:xfrm>
              <a:off x="9782188" y="5452139"/>
              <a:ext cx="1238226" cy="523220"/>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EG" dirty="0"/>
                <a:t>التوجهات الحديثة</a:t>
              </a:r>
              <a:endParaRPr lang="en-US" dirty="0"/>
            </a:p>
          </p:txBody>
        </p:sp>
        <p:sp>
          <p:nvSpPr>
            <p:cNvPr id="35" name="TextBox 34">
              <a:extLst>
                <a:ext uri="{FF2B5EF4-FFF2-40B4-BE49-F238E27FC236}">
                  <a16:creationId xmlns:a16="http://schemas.microsoft.com/office/drawing/2014/main" id="{0FAD801F-52D9-474B-AC0C-FEB249179B1B}"/>
                </a:ext>
              </a:extLst>
            </p:cNvPr>
            <p:cNvSpPr txBox="1"/>
            <p:nvPr/>
          </p:nvSpPr>
          <p:spPr>
            <a:xfrm>
              <a:off x="10743701" y="5570029"/>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06</a:t>
              </a:r>
            </a:p>
          </p:txBody>
        </p:sp>
      </p:grpSp>
      <p:sp>
        <p:nvSpPr>
          <p:cNvPr id="42" name="TextBox 41">
            <a:extLst>
              <a:ext uri="{FF2B5EF4-FFF2-40B4-BE49-F238E27FC236}">
                <a16:creationId xmlns:a16="http://schemas.microsoft.com/office/drawing/2014/main" id="{CCD4EA40-943E-46C8-B186-BE60BB9C2C76}"/>
              </a:ext>
            </a:extLst>
          </p:cNvPr>
          <p:cNvSpPr txBox="1"/>
          <p:nvPr/>
        </p:nvSpPr>
        <p:spPr>
          <a:xfrm>
            <a:off x="2709227" y="1310851"/>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F9900"/>
                </a:solidFill>
                <a:effectLst/>
                <a:uLnTx/>
                <a:uFillTx/>
                <a:latin typeface="Century Gothic" panose="020B0502020202020204" pitchFamily="34" charset="0"/>
                <a:ea typeface="+mn-ea"/>
                <a:cs typeface="+mn-cs"/>
              </a:rPr>
              <a:t>01</a:t>
            </a:r>
          </a:p>
        </p:txBody>
      </p:sp>
      <p:sp>
        <p:nvSpPr>
          <p:cNvPr id="43" name="TextBox 42">
            <a:extLst>
              <a:ext uri="{FF2B5EF4-FFF2-40B4-BE49-F238E27FC236}">
                <a16:creationId xmlns:a16="http://schemas.microsoft.com/office/drawing/2014/main" id="{9A7829F5-CA17-4384-BE47-B5B41731F855}"/>
              </a:ext>
            </a:extLst>
          </p:cNvPr>
          <p:cNvSpPr txBox="1"/>
          <p:nvPr/>
        </p:nvSpPr>
        <p:spPr>
          <a:xfrm>
            <a:off x="2540514" y="5394954"/>
            <a:ext cx="3217889"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srgbClr val="002060"/>
                </a:solidFill>
                <a:effectLst/>
                <a:uLnTx/>
                <a:uFillTx/>
                <a:latin typeface="Alexandria" pitchFamily="2" charset="-78"/>
                <a:cs typeface="Alexandria" pitchFamily="2" charset="-78"/>
              </a:rPr>
              <a:t>الإعلام الجديد وسماته</a:t>
            </a:r>
            <a:endParaRPr kumimoji="0" lang="en-US" sz="1600" b="0" i="0" u="none" strike="noStrike" kern="1200" cap="none" spc="0" normalizeH="0" baseline="0" noProof="0" dirty="0">
              <a:ln>
                <a:noFill/>
              </a:ln>
              <a:solidFill>
                <a:srgbClr val="002060"/>
              </a:solidFill>
              <a:effectLst/>
              <a:uLnTx/>
              <a:uFillTx/>
              <a:latin typeface="Alexandria" pitchFamily="2" charset="-78"/>
              <a:cs typeface="Alexandria" pitchFamily="2" charset="-78"/>
            </a:endParaRPr>
          </a:p>
        </p:txBody>
      </p:sp>
      <p:pic>
        <p:nvPicPr>
          <p:cNvPr id="45" name="Graphic 44" descr="Puzzle pieces">
            <a:extLst>
              <a:ext uri="{FF2B5EF4-FFF2-40B4-BE49-F238E27FC236}">
                <a16:creationId xmlns:a16="http://schemas.microsoft.com/office/drawing/2014/main" id="{218C4552-7FAE-4F7A-80A3-38BD6E316DD8}"/>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768858" y="1118510"/>
            <a:ext cx="720969" cy="720969"/>
          </a:xfrm>
          <a:prstGeom prst="rect">
            <a:avLst/>
          </a:prstGeom>
        </p:spPr>
      </p:pic>
      <p:sp>
        <p:nvSpPr>
          <p:cNvPr id="46" name="TextBox 45">
            <a:extLst>
              <a:ext uri="{FF2B5EF4-FFF2-40B4-BE49-F238E27FC236}">
                <a16:creationId xmlns:a16="http://schemas.microsoft.com/office/drawing/2014/main" id="{F2357D15-43C6-4861-ADC0-D7B72B30A892}"/>
              </a:ext>
            </a:extLst>
          </p:cNvPr>
          <p:cNvSpPr txBox="1"/>
          <p:nvPr/>
        </p:nvSpPr>
        <p:spPr>
          <a:xfrm>
            <a:off x="2754943" y="3111090"/>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CC99"/>
                </a:solidFill>
                <a:effectLst/>
                <a:uLnTx/>
                <a:uFillTx/>
                <a:latin typeface="Century Gothic" panose="020B0502020202020204" pitchFamily="34" charset="0"/>
                <a:ea typeface="+mn-ea"/>
                <a:cs typeface="+mn-cs"/>
              </a:rPr>
              <a:t>02</a:t>
            </a:r>
          </a:p>
        </p:txBody>
      </p:sp>
      <p:sp>
        <p:nvSpPr>
          <p:cNvPr id="47" name="TextBox 46">
            <a:extLst>
              <a:ext uri="{FF2B5EF4-FFF2-40B4-BE49-F238E27FC236}">
                <a16:creationId xmlns:a16="http://schemas.microsoft.com/office/drawing/2014/main" id="{FA0AEA6D-45FC-4C41-BE20-ACAE3A9D1A78}"/>
              </a:ext>
            </a:extLst>
          </p:cNvPr>
          <p:cNvSpPr txBox="1"/>
          <p:nvPr/>
        </p:nvSpPr>
        <p:spPr>
          <a:xfrm>
            <a:off x="6096000" y="1971080"/>
            <a:ext cx="3217889" cy="584775"/>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kumimoji="0" sz="1600" b="0" i="0" u="none" strike="noStrike" cap="none" spc="0" normalizeH="0" baseline="0">
                <a:ln>
                  <a:noFill/>
                </a:ln>
                <a:solidFill>
                  <a:srgbClr val="002060"/>
                </a:solidFill>
                <a:effectLst/>
                <a:uLnTx/>
                <a:uFillTx/>
                <a:latin typeface="Alexandria" pitchFamily="2" charset="-78"/>
                <a:cs typeface="Alexandria" pitchFamily="2" charset="-78"/>
              </a:defRPr>
            </a:lvl1pPr>
          </a:lstStyle>
          <a:p>
            <a:r>
              <a:rPr lang="ar-EG" dirty="0"/>
              <a:t>أهداف حملات العلاقات العامة عبر الإعلام الجديد</a:t>
            </a:r>
          </a:p>
        </p:txBody>
      </p:sp>
      <p:pic>
        <p:nvPicPr>
          <p:cNvPr id="50" name="Graphic 49" descr="Bullseye">
            <a:extLst>
              <a:ext uri="{FF2B5EF4-FFF2-40B4-BE49-F238E27FC236}">
                <a16:creationId xmlns:a16="http://schemas.microsoft.com/office/drawing/2014/main" id="{3D5A086D-9348-423E-AF2B-6042BB567976}"/>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3793728" y="2969524"/>
            <a:ext cx="593988" cy="593988"/>
          </a:xfrm>
          <a:prstGeom prst="rect">
            <a:avLst/>
          </a:prstGeom>
        </p:spPr>
      </p:pic>
      <p:sp>
        <p:nvSpPr>
          <p:cNvPr id="51" name="TextBox 50">
            <a:extLst>
              <a:ext uri="{FF2B5EF4-FFF2-40B4-BE49-F238E27FC236}">
                <a16:creationId xmlns:a16="http://schemas.microsoft.com/office/drawing/2014/main" id="{DF2E5144-C527-4C12-9BC9-68496FA2D868}"/>
              </a:ext>
            </a:extLst>
          </p:cNvPr>
          <p:cNvSpPr txBox="1"/>
          <p:nvPr/>
        </p:nvSpPr>
        <p:spPr>
          <a:xfrm>
            <a:off x="2754943" y="4847746"/>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C00CC"/>
                </a:solidFill>
                <a:effectLst/>
                <a:uLnTx/>
                <a:uFillTx/>
                <a:latin typeface="Century Gothic" panose="020B0502020202020204" pitchFamily="34" charset="0"/>
                <a:ea typeface="+mn-ea"/>
                <a:cs typeface="+mn-cs"/>
              </a:rPr>
              <a:t>03</a:t>
            </a:r>
          </a:p>
        </p:txBody>
      </p:sp>
      <p:pic>
        <p:nvPicPr>
          <p:cNvPr id="55" name="Graphic 54" descr="Chat">
            <a:extLst>
              <a:ext uri="{FF2B5EF4-FFF2-40B4-BE49-F238E27FC236}">
                <a16:creationId xmlns:a16="http://schemas.microsoft.com/office/drawing/2014/main" id="{04AE88BE-E4B7-43D1-9652-23805E916694}"/>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3793728" y="4721241"/>
            <a:ext cx="673713" cy="673713"/>
          </a:xfrm>
          <a:prstGeom prst="rect">
            <a:avLst/>
          </a:prstGeom>
        </p:spPr>
      </p:pic>
      <p:sp>
        <p:nvSpPr>
          <p:cNvPr id="56" name="TextBox 55">
            <a:extLst>
              <a:ext uri="{FF2B5EF4-FFF2-40B4-BE49-F238E27FC236}">
                <a16:creationId xmlns:a16="http://schemas.microsoft.com/office/drawing/2014/main" id="{A74D35C0-C4B8-401D-A8A4-1006F49C349C}"/>
              </a:ext>
            </a:extLst>
          </p:cNvPr>
          <p:cNvSpPr txBox="1"/>
          <p:nvPr/>
        </p:nvSpPr>
        <p:spPr>
          <a:xfrm>
            <a:off x="6096000" y="1444446"/>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66CC"/>
                </a:solidFill>
                <a:effectLst/>
                <a:uLnTx/>
                <a:uFillTx/>
                <a:latin typeface="Century Gothic" panose="020B0502020202020204" pitchFamily="34" charset="0"/>
                <a:ea typeface="+mn-ea"/>
                <a:cs typeface="+mn-cs"/>
              </a:rPr>
              <a:t>04</a:t>
            </a:r>
          </a:p>
        </p:txBody>
      </p:sp>
      <p:sp>
        <p:nvSpPr>
          <p:cNvPr id="57" name="TextBox 56">
            <a:extLst>
              <a:ext uri="{FF2B5EF4-FFF2-40B4-BE49-F238E27FC236}">
                <a16:creationId xmlns:a16="http://schemas.microsoft.com/office/drawing/2014/main" id="{B4F05575-813E-48C3-AECA-D7F8B83BED69}"/>
              </a:ext>
            </a:extLst>
          </p:cNvPr>
          <p:cNvSpPr txBox="1"/>
          <p:nvPr/>
        </p:nvSpPr>
        <p:spPr>
          <a:xfrm>
            <a:off x="6224122" y="3563343"/>
            <a:ext cx="3217889" cy="830997"/>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kumimoji="0" sz="1600" b="0" i="0" u="none" strike="noStrike" cap="none" spc="0" normalizeH="0" baseline="0">
                <a:ln>
                  <a:noFill/>
                </a:ln>
                <a:solidFill>
                  <a:srgbClr val="002060"/>
                </a:solidFill>
                <a:effectLst/>
                <a:uLnTx/>
                <a:uFillTx/>
                <a:latin typeface="Alexandria" pitchFamily="2" charset="-78"/>
                <a:cs typeface="Alexandria" pitchFamily="2" charset="-78"/>
              </a:defRPr>
            </a:lvl1pPr>
          </a:lstStyle>
          <a:p>
            <a:pPr rtl="1"/>
            <a:r>
              <a:rPr lang="ar-EG" dirty="0"/>
              <a:t>مقومات نجاح حملات العلاقات العامة عبر الإعلام الجديد، والتحديات التي تواجهها</a:t>
            </a:r>
            <a:endParaRPr lang="en-US" dirty="0"/>
          </a:p>
        </p:txBody>
      </p:sp>
      <p:pic>
        <p:nvPicPr>
          <p:cNvPr id="59" name="Graphic 58" descr="Trophy">
            <a:extLst>
              <a:ext uri="{FF2B5EF4-FFF2-40B4-BE49-F238E27FC236}">
                <a16:creationId xmlns:a16="http://schemas.microsoft.com/office/drawing/2014/main" id="{59D6418E-1ABA-4780-BDB9-A07C93884715}"/>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7208198" y="4781580"/>
            <a:ext cx="504841" cy="504841"/>
          </a:xfrm>
          <a:prstGeom prst="rect">
            <a:avLst/>
          </a:prstGeom>
        </p:spPr>
      </p:pic>
      <p:pic>
        <p:nvPicPr>
          <p:cNvPr id="61" name="Graphic 60" descr="Clipboard">
            <a:extLst>
              <a:ext uri="{FF2B5EF4-FFF2-40B4-BE49-F238E27FC236}">
                <a16:creationId xmlns:a16="http://schemas.microsoft.com/office/drawing/2014/main" id="{07DF0843-5E78-4441-9868-664B0F906B50}"/>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7105763" y="1373726"/>
            <a:ext cx="544519" cy="544519"/>
          </a:xfrm>
          <a:prstGeom prst="rect">
            <a:avLst/>
          </a:prstGeom>
        </p:spPr>
      </p:pic>
      <p:sp>
        <p:nvSpPr>
          <p:cNvPr id="62" name="TextBox 61">
            <a:extLst>
              <a:ext uri="{FF2B5EF4-FFF2-40B4-BE49-F238E27FC236}">
                <a16:creationId xmlns:a16="http://schemas.microsoft.com/office/drawing/2014/main" id="{CBA003D8-AD0C-42A6-9A94-DD17FBCD1314}"/>
              </a:ext>
            </a:extLst>
          </p:cNvPr>
          <p:cNvSpPr txBox="1"/>
          <p:nvPr/>
        </p:nvSpPr>
        <p:spPr>
          <a:xfrm>
            <a:off x="6154978" y="2989418"/>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99CC00"/>
                </a:solidFill>
                <a:effectLst/>
                <a:uLnTx/>
                <a:uFillTx/>
                <a:latin typeface="Century Gothic" panose="020B0502020202020204" pitchFamily="34" charset="0"/>
                <a:ea typeface="+mn-ea"/>
                <a:cs typeface="+mn-cs"/>
              </a:rPr>
              <a:t>05</a:t>
            </a:r>
          </a:p>
        </p:txBody>
      </p:sp>
      <p:sp>
        <p:nvSpPr>
          <p:cNvPr id="63" name="TextBox 62">
            <a:extLst>
              <a:ext uri="{FF2B5EF4-FFF2-40B4-BE49-F238E27FC236}">
                <a16:creationId xmlns:a16="http://schemas.microsoft.com/office/drawing/2014/main" id="{12DDACAB-3E5B-499B-96B5-0176D189188C}"/>
              </a:ext>
            </a:extLst>
          </p:cNvPr>
          <p:cNvSpPr txBox="1"/>
          <p:nvPr/>
        </p:nvSpPr>
        <p:spPr>
          <a:xfrm>
            <a:off x="6125558" y="5370425"/>
            <a:ext cx="3217889" cy="584775"/>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kumimoji="0" sz="1600" b="0" i="0" u="none" strike="noStrike" cap="none" spc="0" normalizeH="0" baseline="0">
                <a:ln>
                  <a:noFill/>
                </a:ln>
                <a:solidFill>
                  <a:srgbClr val="002060"/>
                </a:solidFill>
                <a:effectLst/>
                <a:uLnTx/>
                <a:uFillTx/>
                <a:latin typeface="Alexandria" pitchFamily="2" charset="-78"/>
                <a:cs typeface="Alexandria" pitchFamily="2" charset="-78"/>
              </a:defRPr>
            </a:lvl1pPr>
          </a:lstStyle>
          <a:p>
            <a:pPr rtl="1"/>
            <a:r>
              <a:rPr lang="ar-EG" dirty="0"/>
              <a:t>التوجهات الحديثة للإعلام الرقمي والعلاقات العامة</a:t>
            </a:r>
            <a:endParaRPr lang="en-US" dirty="0"/>
          </a:p>
        </p:txBody>
      </p:sp>
      <p:pic>
        <p:nvPicPr>
          <p:cNvPr id="65" name="Graphic 64" descr="Ribbon">
            <a:extLst>
              <a:ext uri="{FF2B5EF4-FFF2-40B4-BE49-F238E27FC236}">
                <a16:creationId xmlns:a16="http://schemas.microsoft.com/office/drawing/2014/main" id="{C70158A2-0D1C-4B6B-93C9-81371E649851}"/>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7081370" y="2826208"/>
            <a:ext cx="653131" cy="653131"/>
          </a:xfrm>
          <a:prstGeom prst="rect">
            <a:avLst/>
          </a:prstGeom>
        </p:spPr>
      </p:pic>
      <p:sp>
        <p:nvSpPr>
          <p:cNvPr id="66" name="TextBox 65">
            <a:extLst>
              <a:ext uri="{FF2B5EF4-FFF2-40B4-BE49-F238E27FC236}">
                <a16:creationId xmlns:a16="http://schemas.microsoft.com/office/drawing/2014/main" id="{4E706144-243E-4277-B87B-31FC4B265A92}"/>
              </a:ext>
            </a:extLst>
          </p:cNvPr>
          <p:cNvSpPr txBox="1"/>
          <p:nvPr/>
        </p:nvSpPr>
        <p:spPr>
          <a:xfrm>
            <a:off x="6212941" y="4869234"/>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F3399"/>
                </a:solidFill>
                <a:effectLst/>
                <a:uLnTx/>
                <a:uFillTx/>
                <a:latin typeface="Century Gothic" panose="020B0502020202020204" pitchFamily="34" charset="0"/>
                <a:ea typeface="+mn-ea"/>
                <a:cs typeface="+mn-cs"/>
              </a:rPr>
              <a:t>06</a:t>
            </a:r>
          </a:p>
        </p:txBody>
      </p:sp>
      <p:sp>
        <p:nvSpPr>
          <p:cNvPr id="2" name="Rectangle 1">
            <a:extLst>
              <a:ext uri="{FF2B5EF4-FFF2-40B4-BE49-F238E27FC236}">
                <a16:creationId xmlns:a16="http://schemas.microsoft.com/office/drawing/2014/main" id="{EC2D1AD6-F27F-9780-418B-DF713BF5EBD7}"/>
              </a:ext>
            </a:extLst>
          </p:cNvPr>
          <p:cNvSpPr/>
          <p:nvPr/>
        </p:nvSpPr>
        <p:spPr>
          <a:xfrm>
            <a:off x="2666991" y="655527"/>
            <a:ext cx="908241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a:extLst>
              <a:ext uri="{FF2B5EF4-FFF2-40B4-BE49-F238E27FC236}">
                <a16:creationId xmlns:a16="http://schemas.microsoft.com/office/drawing/2014/main" id="{016ADF9E-C2AD-843A-3D3E-EC0B9B05E8FF}"/>
              </a:ext>
            </a:extLst>
          </p:cNvPr>
          <p:cNvPicPr>
            <a:picLocks noChangeAspect="1"/>
          </p:cNvPicPr>
          <p:nvPr/>
        </p:nvPicPr>
        <p:blipFill rotWithShape="1">
          <a:blip r:embed="rId1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7593" y="-74105"/>
            <a:ext cx="2441174" cy="1139861"/>
          </a:xfrm>
          <a:prstGeom prst="rect">
            <a:avLst/>
          </a:prstGeom>
        </p:spPr>
      </p:pic>
      <p:sp>
        <p:nvSpPr>
          <p:cNvPr id="6" name="Rectangle 5">
            <a:extLst>
              <a:ext uri="{FF2B5EF4-FFF2-40B4-BE49-F238E27FC236}">
                <a16:creationId xmlns:a16="http://schemas.microsoft.com/office/drawing/2014/main" id="{4E9838E5-5A58-6AE2-0A7E-062613AF46B7}"/>
              </a:ext>
            </a:extLst>
          </p:cNvPr>
          <p:cNvSpPr/>
          <p:nvPr/>
        </p:nvSpPr>
        <p:spPr>
          <a:xfrm>
            <a:off x="2578141" y="205474"/>
            <a:ext cx="8758504" cy="669799"/>
          </a:xfrm>
          <a:prstGeom prst="rect">
            <a:avLst/>
          </a:prstGeom>
          <a:noFill/>
        </p:spPr>
        <p:txBody>
          <a:bodyPr wrap="square">
            <a:spAutoFit/>
          </a:bodyPr>
          <a:lstStyle/>
          <a:p>
            <a:pPr algn="ctr" rtl="1"/>
            <a:r>
              <a:rPr lang="ar-EG" sz="2000" b="1" dirty="0">
                <a:solidFill>
                  <a:srgbClr val="00B0F0"/>
                </a:solidFill>
                <a:latin typeface="Alexandria" pitchFamily="2" charset="-78"/>
                <a:cs typeface="Alexandria" pitchFamily="2" charset="-78"/>
              </a:rPr>
              <a:t>المحاضرة الرابعة: </a:t>
            </a:r>
            <a:r>
              <a:rPr lang="ar-EG" sz="2000" b="1" dirty="0">
                <a:solidFill>
                  <a:srgbClr val="002060"/>
                </a:solidFill>
                <a:latin typeface="Alexandria" pitchFamily="2" charset="-78"/>
                <a:cs typeface="Alexandria" pitchFamily="2" charset="-78"/>
              </a:rPr>
              <a:t>الإعلام الرقمي وحملات العلاقات العامة الرقمية:</a:t>
            </a:r>
          </a:p>
          <a:p>
            <a:pPr>
              <a:lnSpc>
                <a:spcPct val="120000"/>
              </a:lnSpc>
            </a:pPr>
            <a:endParaRPr lang="en-US" sz="1600" dirty="0">
              <a:latin typeface="Times New Roman" panose="02020603050405020304" pitchFamily="18" charset="0"/>
              <a:cs typeface="Times New Roman" panose="02020603050405020304" pitchFamily="18" charset="0"/>
            </a:endParaRPr>
          </a:p>
        </p:txBody>
      </p:sp>
      <p:cxnSp>
        <p:nvCxnSpPr>
          <p:cNvPr id="9" name="Straight Connector 8">
            <a:extLst>
              <a:ext uri="{FF2B5EF4-FFF2-40B4-BE49-F238E27FC236}">
                <a16:creationId xmlns:a16="http://schemas.microsoft.com/office/drawing/2014/main" id="{06A4AAD0-0FC6-A7BD-0949-0882C62CCA44}"/>
              </a:ext>
            </a:extLst>
          </p:cNvPr>
          <p:cNvCxnSpPr>
            <a:cxnSpLocks/>
          </p:cNvCxnSpPr>
          <p:nvPr/>
        </p:nvCxnSpPr>
        <p:spPr>
          <a:xfrm>
            <a:off x="6055808" y="1215851"/>
            <a:ext cx="0" cy="5144892"/>
          </a:xfrm>
          <a:prstGeom prst="line">
            <a:avLst/>
          </a:prstGeom>
        </p:spPr>
        <p:style>
          <a:lnRef idx="3">
            <a:schemeClr val="accent5"/>
          </a:lnRef>
          <a:fillRef idx="0">
            <a:schemeClr val="accent5"/>
          </a:fillRef>
          <a:effectRef idx="2">
            <a:schemeClr val="accent5"/>
          </a:effectRef>
          <a:fontRef idx="minor">
            <a:schemeClr val="tx1"/>
          </a:fontRef>
        </p:style>
      </p:cxnSp>
      <p:sp>
        <p:nvSpPr>
          <p:cNvPr id="7" name="TextBox 6">
            <a:extLst>
              <a:ext uri="{FF2B5EF4-FFF2-40B4-BE49-F238E27FC236}">
                <a16:creationId xmlns:a16="http://schemas.microsoft.com/office/drawing/2014/main" id="{BC3509B5-118F-0B4A-E425-DACDAB766208}"/>
              </a:ext>
            </a:extLst>
          </p:cNvPr>
          <p:cNvSpPr txBox="1"/>
          <p:nvPr/>
        </p:nvSpPr>
        <p:spPr>
          <a:xfrm>
            <a:off x="2456358" y="1916201"/>
            <a:ext cx="3217889"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1600" noProof="0" dirty="0">
                <a:solidFill>
                  <a:srgbClr val="002060"/>
                </a:solidFill>
                <a:latin typeface="Alexandria" pitchFamily="2" charset="-78"/>
                <a:cs typeface="Alexandria" pitchFamily="2" charset="-78"/>
              </a:rPr>
              <a:t>مفهوم الإعلام، والإعلام الرقمي، وسماته</a:t>
            </a:r>
            <a:endParaRPr kumimoji="0" lang="ar-EG" sz="1600" b="0" i="0" u="none" strike="noStrike" kern="1200" cap="none" spc="0" normalizeH="0" baseline="0" noProof="0" dirty="0">
              <a:ln>
                <a:noFill/>
              </a:ln>
              <a:solidFill>
                <a:srgbClr val="002060"/>
              </a:solidFill>
              <a:effectLst/>
              <a:uLnTx/>
              <a:uFillTx/>
              <a:latin typeface="Alexandria" pitchFamily="2" charset="-78"/>
              <a:cs typeface="Alexandria" pitchFamily="2" charset="-78"/>
            </a:endParaRPr>
          </a:p>
        </p:txBody>
      </p:sp>
      <p:sp>
        <p:nvSpPr>
          <p:cNvPr id="11" name="TextBox 10">
            <a:extLst>
              <a:ext uri="{FF2B5EF4-FFF2-40B4-BE49-F238E27FC236}">
                <a16:creationId xmlns:a16="http://schemas.microsoft.com/office/drawing/2014/main" id="{B40BE5A0-D785-40EF-8CC5-063C10171A37}"/>
              </a:ext>
            </a:extLst>
          </p:cNvPr>
          <p:cNvSpPr txBox="1"/>
          <p:nvPr/>
        </p:nvSpPr>
        <p:spPr>
          <a:xfrm>
            <a:off x="2515802" y="3633727"/>
            <a:ext cx="3217889" cy="584775"/>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kumimoji="0" sz="1600" b="0" i="0" u="none" strike="noStrike" cap="none" spc="0" normalizeH="0" baseline="0">
                <a:ln>
                  <a:noFill/>
                </a:ln>
                <a:solidFill>
                  <a:srgbClr val="002060"/>
                </a:solidFill>
                <a:effectLst/>
                <a:uLnTx/>
                <a:uFillTx/>
                <a:latin typeface="Alexandria" pitchFamily="2" charset="-78"/>
                <a:cs typeface="Alexandria" pitchFamily="2" charset="-78"/>
              </a:defRPr>
            </a:lvl1pPr>
          </a:lstStyle>
          <a:p>
            <a:r>
              <a:rPr lang="ar-EG" dirty="0"/>
              <a:t>الفرق بين الإعلام التقليدي والإعلام الرقمي</a:t>
            </a:r>
            <a:endParaRPr lang="en-US" dirty="0"/>
          </a:p>
        </p:txBody>
      </p:sp>
    </p:spTree>
    <p:extLst>
      <p:ext uri="{BB962C8B-B14F-4D97-AF65-F5344CB8AC3E}">
        <p14:creationId xmlns:p14="http://schemas.microsoft.com/office/powerpoint/2010/main" val="4081830021"/>
      </p:ext>
    </p:extLst>
  </p:cSld>
  <p:clrMapOvr>
    <a:masterClrMapping/>
  </p:clrMapOvr>
  <p:transition spd="slow" advTm="1014">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with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ppt_x</p:attrName>
                                        </p:attrNameLst>
                                      </p:cBhvr>
                                      <p:tavLst>
                                        <p:tav tm="0">
                                          <p:val>
                                            <p:strVal val="#ppt_x-#ppt_w/2"/>
                                          </p:val>
                                        </p:tav>
                                        <p:tav tm="100000">
                                          <p:val>
                                            <p:strVal val="#ppt_x"/>
                                          </p:val>
                                        </p:tav>
                                      </p:tavLst>
                                    </p:anim>
                                    <p:anim calcmode="lin" valueType="num">
                                      <p:cBhvr>
                                        <p:cTn id="8" dur="500" fill="hold"/>
                                        <p:tgtEl>
                                          <p:spTgt spid="36"/>
                                        </p:tgtEl>
                                        <p:attrNameLst>
                                          <p:attrName>ppt_y</p:attrName>
                                        </p:attrNameLst>
                                      </p:cBhvr>
                                      <p:tavLst>
                                        <p:tav tm="0">
                                          <p:val>
                                            <p:strVal val="#ppt_y"/>
                                          </p:val>
                                        </p:tav>
                                        <p:tav tm="100000">
                                          <p:val>
                                            <p:strVal val="#ppt_y"/>
                                          </p:val>
                                        </p:tav>
                                      </p:tavLst>
                                    </p:anim>
                                    <p:anim calcmode="lin" valueType="num">
                                      <p:cBhvr>
                                        <p:cTn id="9" dur="500" fill="hold"/>
                                        <p:tgtEl>
                                          <p:spTgt spid="36"/>
                                        </p:tgtEl>
                                        <p:attrNameLst>
                                          <p:attrName>ppt_w</p:attrName>
                                        </p:attrNameLst>
                                      </p:cBhvr>
                                      <p:tavLst>
                                        <p:tav tm="0">
                                          <p:val>
                                            <p:fltVal val="0"/>
                                          </p:val>
                                        </p:tav>
                                        <p:tav tm="100000">
                                          <p:val>
                                            <p:strVal val="#ppt_w"/>
                                          </p:val>
                                        </p:tav>
                                      </p:tavLst>
                                    </p:anim>
                                    <p:anim calcmode="lin" valueType="num">
                                      <p:cBhvr>
                                        <p:cTn id="10" dur="500" fill="hold"/>
                                        <p:tgtEl>
                                          <p:spTgt spid="36"/>
                                        </p:tgtEl>
                                        <p:attrNameLst>
                                          <p:attrName>ppt_h</p:attrName>
                                        </p:attrNameLst>
                                      </p:cBhvr>
                                      <p:tavLst>
                                        <p:tav tm="0">
                                          <p:val>
                                            <p:strVal val="#ppt_h"/>
                                          </p:val>
                                        </p:tav>
                                        <p:tav tm="100000">
                                          <p:val>
                                            <p:strVal val="#ppt_h"/>
                                          </p:val>
                                        </p:tav>
                                      </p:tavLst>
                                    </p:anim>
                                  </p:childTnLst>
                                </p:cTn>
                              </p:par>
                              <p:par>
                                <p:cTn id="11" presetID="17" presetClass="entr" presetSubtype="1" fill="hold" grpId="0" nodeType="withEffect">
                                  <p:stCondLst>
                                    <p:cond delay="0"/>
                                  </p:stCondLst>
                                  <p:childTnLst>
                                    <p:set>
                                      <p:cBhvr>
                                        <p:cTn id="12" dur="1" fill="hold">
                                          <p:stCondLst>
                                            <p:cond delay="0"/>
                                          </p:stCondLst>
                                        </p:cTn>
                                        <p:tgtEl>
                                          <p:spTgt spid="42"/>
                                        </p:tgtEl>
                                        <p:attrNameLst>
                                          <p:attrName>style.visibility</p:attrName>
                                        </p:attrNameLst>
                                      </p:cBhvr>
                                      <p:to>
                                        <p:strVal val="visible"/>
                                      </p:to>
                                    </p:set>
                                    <p:anim calcmode="lin" valueType="num">
                                      <p:cBhvr>
                                        <p:cTn id="13" dur="500" fill="hold"/>
                                        <p:tgtEl>
                                          <p:spTgt spid="42"/>
                                        </p:tgtEl>
                                        <p:attrNameLst>
                                          <p:attrName>ppt_x</p:attrName>
                                        </p:attrNameLst>
                                      </p:cBhvr>
                                      <p:tavLst>
                                        <p:tav tm="0">
                                          <p:val>
                                            <p:strVal val="#ppt_x"/>
                                          </p:val>
                                        </p:tav>
                                        <p:tav tm="100000">
                                          <p:val>
                                            <p:strVal val="#ppt_x"/>
                                          </p:val>
                                        </p:tav>
                                      </p:tavLst>
                                    </p:anim>
                                    <p:anim calcmode="lin" valueType="num">
                                      <p:cBhvr>
                                        <p:cTn id="14" dur="500" fill="hold"/>
                                        <p:tgtEl>
                                          <p:spTgt spid="42"/>
                                        </p:tgtEl>
                                        <p:attrNameLst>
                                          <p:attrName>ppt_y</p:attrName>
                                        </p:attrNameLst>
                                      </p:cBhvr>
                                      <p:tavLst>
                                        <p:tav tm="0">
                                          <p:val>
                                            <p:strVal val="#ppt_y-#ppt_h/2"/>
                                          </p:val>
                                        </p:tav>
                                        <p:tav tm="100000">
                                          <p:val>
                                            <p:strVal val="#ppt_y"/>
                                          </p:val>
                                        </p:tav>
                                      </p:tavLst>
                                    </p:anim>
                                    <p:anim calcmode="lin" valueType="num">
                                      <p:cBhvr>
                                        <p:cTn id="15" dur="500" fill="hold"/>
                                        <p:tgtEl>
                                          <p:spTgt spid="42"/>
                                        </p:tgtEl>
                                        <p:attrNameLst>
                                          <p:attrName>ppt_w</p:attrName>
                                        </p:attrNameLst>
                                      </p:cBhvr>
                                      <p:tavLst>
                                        <p:tav tm="0">
                                          <p:val>
                                            <p:strVal val="#ppt_w"/>
                                          </p:val>
                                        </p:tav>
                                        <p:tav tm="100000">
                                          <p:val>
                                            <p:strVal val="#ppt_w"/>
                                          </p:val>
                                        </p:tav>
                                      </p:tavLst>
                                    </p:anim>
                                    <p:anim calcmode="lin" valueType="num">
                                      <p:cBhvr>
                                        <p:cTn id="16" dur="500" fill="hold"/>
                                        <p:tgtEl>
                                          <p:spTgt spid="42"/>
                                        </p:tgtEl>
                                        <p:attrNameLst>
                                          <p:attrName>ppt_h</p:attrName>
                                        </p:attrNameLst>
                                      </p:cBhvr>
                                      <p:tavLst>
                                        <p:tav tm="0">
                                          <p:val>
                                            <p:fltVal val="0"/>
                                          </p:val>
                                        </p:tav>
                                        <p:tav tm="100000">
                                          <p:val>
                                            <p:strVal val="#ppt_h"/>
                                          </p:val>
                                        </p:tav>
                                      </p:tavLst>
                                    </p:anim>
                                  </p:childTnLst>
                                </p:cTn>
                              </p:par>
                              <p:par>
                                <p:cTn id="17" presetID="17" presetClass="entr" presetSubtype="1" fill="hold" nodeType="withEffect">
                                  <p:stCondLst>
                                    <p:cond delay="0"/>
                                  </p:stCondLst>
                                  <p:childTnLst>
                                    <p:set>
                                      <p:cBhvr>
                                        <p:cTn id="18" dur="1" fill="hold">
                                          <p:stCondLst>
                                            <p:cond delay="0"/>
                                          </p:stCondLst>
                                        </p:cTn>
                                        <p:tgtEl>
                                          <p:spTgt spid="45"/>
                                        </p:tgtEl>
                                        <p:attrNameLst>
                                          <p:attrName>style.visibility</p:attrName>
                                        </p:attrNameLst>
                                      </p:cBhvr>
                                      <p:to>
                                        <p:strVal val="visible"/>
                                      </p:to>
                                    </p:set>
                                    <p:anim calcmode="lin" valueType="num">
                                      <p:cBhvr>
                                        <p:cTn id="19" dur="500" fill="hold"/>
                                        <p:tgtEl>
                                          <p:spTgt spid="45"/>
                                        </p:tgtEl>
                                        <p:attrNameLst>
                                          <p:attrName>ppt_x</p:attrName>
                                        </p:attrNameLst>
                                      </p:cBhvr>
                                      <p:tavLst>
                                        <p:tav tm="0">
                                          <p:val>
                                            <p:strVal val="#ppt_x"/>
                                          </p:val>
                                        </p:tav>
                                        <p:tav tm="100000">
                                          <p:val>
                                            <p:strVal val="#ppt_x"/>
                                          </p:val>
                                        </p:tav>
                                      </p:tavLst>
                                    </p:anim>
                                    <p:anim calcmode="lin" valueType="num">
                                      <p:cBhvr>
                                        <p:cTn id="20" dur="500" fill="hold"/>
                                        <p:tgtEl>
                                          <p:spTgt spid="45"/>
                                        </p:tgtEl>
                                        <p:attrNameLst>
                                          <p:attrName>ppt_y</p:attrName>
                                        </p:attrNameLst>
                                      </p:cBhvr>
                                      <p:tavLst>
                                        <p:tav tm="0">
                                          <p:val>
                                            <p:strVal val="#ppt_y-#ppt_h/2"/>
                                          </p:val>
                                        </p:tav>
                                        <p:tav tm="100000">
                                          <p:val>
                                            <p:strVal val="#ppt_y"/>
                                          </p:val>
                                        </p:tav>
                                      </p:tavLst>
                                    </p:anim>
                                    <p:anim calcmode="lin" valueType="num">
                                      <p:cBhvr>
                                        <p:cTn id="21" dur="500" fill="hold"/>
                                        <p:tgtEl>
                                          <p:spTgt spid="45"/>
                                        </p:tgtEl>
                                        <p:attrNameLst>
                                          <p:attrName>ppt_w</p:attrName>
                                        </p:attrNameLst>
                                      </p:cBhvr>
                                      <p:tavLst>
                                        <p:tav tm="0">
                                          <p:val>
                                            <p:strVal val="#ppt_w"/>
                                          </p:val>
                                        </p:tav>
                                        <p:tav tm="100000">
                                          <p:val>
                                            <p:strVal val="#ppt_w"/>
                                          </p:val>
                                        </p:tav>
                                      </p:tavLst>
                                    </p:anim>
                                    <p:anim calcmode="lin" valueType="num">
                                      <p:cBhvr>
                                        <p:cTn id="22" dur="500" fill="hold"/>
                                        <p:tgtEl>
                                          <p:spTgt spid="45"/>
                                        </p:tgtEl>
                                        <p:attrNameLst>
                                          <p:attrName>ppt_h</p:attrName>
                                        </p:attrNameLst>
                                      </p:cBhvr>
                                      <p:tavLst>
                                        <p:tav tm="0">
                                          <p:val>
                                            <p:fltVal val="0"/>
                                          </p:val>
                                        </p:tav>
                                        <p:tav tm="100000">
                                          <p:val>
                                            <p:strVal val="#ppt_h"/>
                                          </p:val>
                                        </p:tav>
                                      </p:tavLst>
                                    </p:anim>
                                  </p:childTnLst>
                                </p:cTn>
                              </p:par>
                              <p:par>
                                <p:cTn id="23" presetID="17" presetClass="entr" presetSubtype="8"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500" fill="hold"/>
                                        <p:tgtEl>
                                          <p:spTgt spid="7"/>
                                        </p:tgtEl>
                                        <p:attrNameLst>
                                          <p:attrName>ppt_x</p:attrName>
                                        </p:attrNameLst>
                                      </p:cBhvr>
                                      <p:tavLst>
                                        <p:tav tm="0">
                                          <p:val>
                                            <p:strVal val="#ppt_x-#ppt_w/2"/>
                                          </p:val>
                                        </p:tav>
                                        <p:tav tm="100000">
                                          <p:val>
                                            <p:strVal val="#ppt_x"/>
                                          </p:val>
                                        </p:tav>
                                      </p:tavLst>
                                    </p:anim>
                                    <p:anim calcmode="lin" valueType="num">
                                      <p:cBhvr>
                                        <p:cTn id="26" dur="500" fill="hold"/>
                                        <p:tgtEl>
                                          <p:spTgt spid="7"/>
                                        </p:tgtEl>
                                        <p:attrNameLst>
                                          <p:attrName>ppt_y</p:attrName>
                                        </p:attrNameLst>
                                      </p:cBhvr>
                                      <p:tavLst>
                                        <p:tav tm="0">
                                          <p:val>
                                            <p:strVal val="#ppt_y"/>
                                          </p:val>
                                        </p:tav>
                                        <p:tav tm="100000">
                                          <p:val>
                                            <p:strVal val="#ppt_y"/>
                                          </p:val>
                                        </p:tav>
                                      </p:tavLst>
                                    </p:anim>
                                    <p:anim calcmode="lin" valueType="num">
                                      <p:cBhvr>
                                        <p:cTn id="27" dur="500" fill="hold"/>
                                        <p:tgtEl>
                                          <p:spTgt spid="7"/>
                                        </p:tgtEl>
                                        <p:attrNameLst>
                                          <p:attrName>ppt_w</p:attrName>
                                        </p:attrNameLst>
                                      </p:cBhvr>
                                      <p:tavLst>
                                        <p:tav tm="0">
                                          <p:val>
                                            <p:fltVal val="0"/>
                                          </p:val>
                                        </p:tav>
                                        <p:tav tm="100000">
                                          <p:val>
                                            <p:strVal val="#ppt_w"/>
                                          </p:val>
                                        </p:tav>
                                      </p:tavLst>
                                    </p:anim>
                                    <p:anim calcmode="lin" valueType="num">
                                      <p:cBhvr>
                                        <p:cTn id="28" dur="500" fill="hold"/>
                                        <p:tgtEl>
                                          <p:spTgt spid="7"/>
                                        </p:tgtEl>
                                        <p:attrNameLst>
                                          <p:attrName>ppt_h</p:attrName>
                                        </p:attrNameLst>
                                      </p:cBhvr>
                                      <p:tavLst>
                                        <p:tav tm="0">
                                          <p:val>
                                            <p:strVal val="#ppt_h"/>
                                          </p:val>
                                        </p:tav>
                                        <p:tav tm="100000">
                                          <p:val>
                                            <p:strVal val="#ppt_h"/>
                                          </p:val>
                                        </p:tav>
                                      </p:tavLst>
                                    </p:anim>
                                  </p:childTnLst>
                                </p:cTn>
                              </p:par>
                            </p:childTnLst>
                          </p:cTn>
                        </p:par>
                        <p:par>
                          <p:cTn id="29" fill="hold">
                            <p:stCondLst>
                              <p:cond delay="500"/>
                            </p:stCondLst>
                            <p:childTnLst>
                              <p:par>
                                <p:cTn id="30" presetID="17" presetClass="entr" presetSubtype="8" fill="hold" nodeType="afterEffect">
                                  <p:stCondLst>
                                    <p:cond delay="0"/>
                                  </p:stCondLst>
                                  <p:childTnLst>
                                    <p:set>
                                      <p:cBhvr>
                                        <p:cTn id="31" dur="1" fill="hold">
                                          <p:stCondLst>
                                            <p:cond delay="0"/>
                                          </p:stCondLst>
                                        </p:cTn>
                                        <p:tgtEl>
                                          <p:spTgt spid="37"/>
                                        </p:tgtEl>
                                        <p:attrNameLst>
                                          <p:attrName>style.visibility</p:attrName>
                                        </p:attrNameLst>
                                      </p:cBhvr>
                                      <p:to>
                                        <p:strVal val="visible"/>
                                      </p:to>
                                    </p:set>
                                    <p:anim calcmode="lin" valueType="num">
                                      <p:cBhvr>
                                        <p:cTn id="32" dur="500" fill="hold"/>
                                        <p:tgtEl>
                                          <p:spTgt spid="37"/>
                                        </p:tgtEl>
                                        <p:attrNameLst>
                                          <p:attrName>ppt_x</p:attrName>
                                        </p:attrNameLst>
                                      </p:cBhvr>
                                      <p:tavLst>
                                        <p:tav tm="0">
                                          <p:val>
                                            <p:strVal val="#ppt_x-#ppt_w/2"/>
                                          </p:val>
                                        </p:tav>
                                        <p:tav tm="100000">
                                          <p:val>
                                            <p:strVal val="#ppt_x"/>
                                          </p:val>
                                        </p:tav>
                                      </p:tavLst>
                                    </p:anim>
                                    <p:anim calcmode="lin" valueType="num">
                                      <p:cBhvr>
                                        <p:cTn id="33" dur="500" fill="hold"/>
                                        <p:tgtEl>
                                          <p:spTgt spid="37"/>
                                        </p:tgtEl>
                                        <p:attrNameLst>
                                          <p:attrName>ppt_y</p:attrName>
                                        </p:attrNameLst>
                                      </p:cBhvr>
                                      <p:tavLst>
                                        <p:tav tm="0">
                                          <p:val>
                                            <p:strVal val="#ppt_y"/>
                                          </p:val>
                                        </p:tav>
                                        <p:tav tm="100000">
                                          <p:val>
                                            <p:strVal val="#ppt_y"/>
                                          </p:val>
                                        </p:tav>
                                      </p:tavLst>
                                    </p:anim>
                                    <p:anim calcmode="lin" valueType="num">
                                      <p:cBhvr>
                                        <p:cTn id="34" dur="500" fill="hold"/>
                                        <p:tgtEl>
                                          <p:spTgt spid="37"/>
                                        </p:tgtEl>
                                        <p:attrNameLst>
                                          <p:attrName>ppt_w</p:attrName>
                                        </p:attrNameLst>
                                      </p:cBhvr>
                                      <p:tavLst>
                                        <p:tav tm="0">
                                          <p:val>
                                            <p:fltVal val="0"/>
                                          </p:val>
                                        </p:tav>
                                        <p:tav tm="100000">
                                          <p:val>
                                            <p:strVal val="#ppt_w"/>
                                          </p:val>
                                        </p:tav>
                                      </p:tavLst>
                                    </p:anim>
                                    <p:anim calcmode="lin" valueType="num">
                                      <p:cBhvr>
                                        <p:cTn id="35" dur="500" fill="hold"/>
                                        <p:tgtEl>
                                          <p:spTgt spid="37"/>
                                        </p:tgtEl>
                                        <p:attrNameLst>
                                          <p:attrName>ppt_h</p:attrName>
                                        </p:attrNameLst>
                                      </p:cBhvr>
                                      <p:tavLst>
                                        <p:tav tm="0">
                                          <p:val>
                                            <p:strVal val="#ppt_h"/>
                                          </p:val>
                                        </p:tav>
                                        <p:tav tm="100000">
                                          <p:val>
                                            <p:strVal val="#ppt_h"/>
                                          </p:val>
                                        </p:tav>
                                      </p:tavLst>
                                    </p:anim>
                                  </p:childTnLst>
                                </p:cTn>
                              </p:par>
                            </p:childTnLst>
                          </p:cTn>
                        </p:par>
                        <p:par>
                          <p:cTn id="36" fill="hold">
                            <p:stCondLst>
                              <p:cond delay="1000"/>
                            </p:stCondLst>
                            <p:childTnLst>
                              <p:par>
                                <p:cTn id="37" presetID="17" presetClass="entr" presetSubtype="1" fill="hold" grpId="0" nodeType="afterEffect">
                                  <p:stCondLst>
                                    <p:cond delay="0"/>
                                  </p:stCondLst>
                                  <p:childTnLst>
                                    <p:set>
                                      <p:cBhvr>
                                        <p:cTn id="38" dur="1" fill="hold">
                                          <p:stCondLst>
                                            <p:cond delay="0"/>
                                          </p:stCondLst>
                                        </p:cTn>
                                        <p:tgtEl>
                                          <p:spTgt spid="46"/>
                                        </p:tgtEl>
                                        <p:attrNameLst>
                                          <p:attrName>style.visibility</p:attrName>
                                        </p:attrNameLst>
                                      </p:cBhvr>
                                      <p:to>
                                        <p:strVal val="visible"/>
                                      </p:to>
                                    </p:set>
                                    <p:anim calcmode="lin" valueType="num">
                                      <p:cBhvr>
                                        <p:cTn id="39" dur="500" fill="hold"/>
                                        <p:tgtEl>
                                          <p:spTgt spid="46"/>
                                        </p:tgtEl>
                                        <p:attrNameLst>
                                          <p:attrName>ppt_x</p:attrName>
                                        </p:attrNameLst>
                                      </p:cBhvr>
                                      <p:tavLst>
                                        <p:tav tm="0">
                                          <p:val>
                                            <p:strVal val="#ppt_x"/>
                                          </p:val>
                                        </p:tav>
                                        <p:tav tm="100000">
                                          <p:val>
                                            <p:strVal val="#ppt_x"/>
                                          </p:val>
                                        </p:tav>
                                      </p:tavLst>
                                    </p:anim>
                                    <p:anim calcmode="lin" valueType="num">
                                      <p:cBhvr>
                                        <p:cTn id="40" dur="500" fill="hold"/>
                                        <p:tgtEl>
                                          <p:spTgt spid="46"/>
                                        </p:tgtEl>
                                        <p:attrNameLst>
                                          <p:attrName>ppt_y</p:attrName>
                                        </p:attrNameLst>
                                      </p:cBhvr>
                                      <p:tavLst>
                                        <p:tav tm="0">
                                          <p:val>
                                            <p:strVal val="#ppt_y-#ppt_h/2"/>
                                          </p:val>
                                        </p:tav>
                                        <p:tav tm="100000">
                                          <p:val>
                                            <p:strVal val="#ppt_y"/>
                                          </p:val>
                                        </p:tav>
                                      </p:tavLst>
                                    </p:anim>
                                    <p:anim calcmode="lin" valueType="num">
                                      <p:cBhvr>
                                        <p:cTn id="41" dur="500" fill="hold"/>
                                        <p:tgtEl>
                                          <p:spTgt spid="46"/>
                                        </p:tgtEl>
                                        <p:attrNameLst>
                                          <p:attrName>ppt_w</p:attrName>
                                        </p:attrNameLst>
                                      </p:cBhvr>
                                      <p:tavLst>
                                        <p:tav tm="0">
                                          <p:val>
                                            <p:strVal val="#ppt_w"/>
                                          </p:val>
                                        </p:tav>
                                        <p:tav tm="100000">
                                          <p:val>
                                            <p:strVal val="#ppt_w"/>
                                          </p:val>
                                        </p:tav>
                                      </p:tavLst>
                                    </p:anim>
                                    <p:anim calcmode="lin" valueType="num">
                                      <p:cBhvr>
                                        <p:cTn id="42" dur="500" fill="hold"/>
                                        <p:tgtEl>
                                          <p:spTgt spid="46"/>
                                        </p:tgtEl>
                                        <p:attrNameLst>
                                          <p:attrName>ppt_h</p:attrName>
                                        </p:attrNameLst>
                                      </p:cBhvr>
                                      <p:tavLst>
                                        <p:tav tm="0">
                                          <p:val>
                                            <p:fltVal val="0"/>
                                          </p:val>
                                        </p:tav>
                                        <p:tav tm="100000">
                                          <p:val>
                                            <p:strVal val="#ppt_h"/>
                                          </p:val>
                                        </p:tav>
                                      </p:tavLst>
                                    </p:anim>
                                  </p:childTnLst>
                                </p:cTn>
                              </p:par>
                              <p:par>
                                <p:cTn id="43" presetID="17" presetClass="entr" presetSubtype="1" fill="hold" nodeType="withEffect">
                                  <p:stCondLst>
                                    <p:cond delay="0"/>
                                  </p:stCondLst>
                                  <p:childTnLst>
                                    <p:set>
                                      <p:cBhvr>
                                        <p:cTn id="44" dur="1" fill="hold">
                                          <p:stCondLst>
                                            <p:cond delay="0"/>
                                          </p:stCondLst>
                                        </p:cTn>
                                        <p:tgtEl>
                                          <p:spTgt spid="50"/>
                                        </p:tgtEl>
                                        <p:attrNameLst>
                                          <p:attrName>style.visibility</p:attrName>
                                        </p:attrNameLst>
                                      </p:cBhvr>
                                      <p:to>
                                        <p:strVal val="visible"/>
                                      </p:to>
                                    </p:set>
                                    <p:anim calcmode="lin" valueType="num">
                                      <p:cBhvr>
                                        <p:cTn id="45" dur="500" fill="hold"/>
                                        <p:tgtEl>
                                          <p:spTgt spid="50"/>
                                        </p:tgtEl>
                                        <p:attrNameLst>
                                          <p:attrName>ppt_x</p:attrName>
                                        </p:attrNameLst>
                                      </p:cBhvr>
                                      <p:tavLst>
                                        <p:tav tm="0">
                                          <p:val>
                                            <p:strVal val="#ppt_x"/>
                                          </p:val>
                                        </p:tav>
                                        <p:tav tm="100000">
                                          <p:val>
                                            <p:strVal val="#ppt_x"/>
                                          </p:val>
                                        </p:tav>
                                      </p:tavLst>
                                    </p:anim>
                                    <p:anim calcmode="lin" valueType="num">
                                      <p:cBhvr>
                                        <p:cTn id="46" dur="500" fill="hold"/>
                                        <p:tgtEl>
                                          <p:spTgt spid="50"/>
                                        </p:tgtEl>
                                        <p:attrNameLst>
                                          <p:attrName>ppt_y</p:attrName>
                                        </p:attrNameLst>
                                      </p:cBhvr>
                                      <p:tavLst>
                                        <p:tav tm="0">
                                          <p:val>
                                            <p:strVal val="#ppt_y-#ppt_h/2"/>
                                          </p:val>
                                        </p:tav>
                                        <p:tav tm="100000">
                                          <p:val>
                                            <p:strVal val="#ppt_y"/>
                                          </p:val>
                                        </p:tav>
                                      </p:tavLst>
                                    </p:anim>
                                    <p:anim calcmode="lin" valueType="num">
                                      <p:cBhvr>
                                        <p:cTn id="47" dur="500" fill="hold"/>
                                        <p:tgtEl>
                                          <p:spTgt spid="50"/>
                                        </p:tgtEl>
                                        <p:attrNameLst>
                                          <p:attrName>ppt_w</p:attrName>
                                        </p:attrNameLst>
                                      </p:cBhvr>
                                      <p:tavLst>
                                        <p:tav tm="0">
                                          <p:val>
                                            <p:strVal val="#ppt_w"/>
                                          </p:val>
                                        </p:tav>
                                        <p:tav tm="100000">
                                          <p:val>
                                            <p:strVal val="#ppt_w"/>
                                          </p:val>
                                        </p:tav>
                                      </p:tavLst>
                                    </p:anim>
                                    <p:anim calcmode="lin" valueType="num">
                                      <p:cBhvr>
                                        <p:cTn id="48" dur="500" fill="hold"/>
                                        <p:tgtEl>
                                          <p:spTgt spid="50"/>
                                        </p:tgtEl>
                                        <p:attrNameLst>
                                          <p:attrName>ppt_h</p:attrName>
                                        </p:attrNameLst>
                                      </p:cBhvr>
                                      <p:tavLst>
                                        <p:tav tm="0">
                                          <p:val>
                                            <p:fltVal val="0"/>
                                          </p:val>
                                        </p:tav>
                                        <p:tav tm="100000">
                                          <p:val>
                                            <p:strVal val="#ppt_h"/>
                                          </p:val>
                                        </p:tav>
                                      </p:tavLst>
                                    </p:anim>
                                  </p:childTnLst>
                                </p:cTn>
                              </p:par>
                              <p:par>
                                <p:cTn id="49" presetID="17" presetClass="entr" presetSubtype="8" fill="hold" grpId="0"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500" fill="hold"/>
                                        <p:tgtEl>
                                          <p:spTgt spid="11"/>
                                        </p:tgtEl>
                                        <p:attrNameLst>
                                          <p:attrName>ppt_x</p:attrName>
                                        </p:attrNameLst>
                                      </p:cBhvr>
                                      <p:tavLst>
                                        <p:tav tm="0">
                                          <p:val>
                                            <p:strVal val="#ppt_x-#ppt_w/2"/>
                                          </p:val>
                                        </p:tav>
                                        <p:tav tm="100000">
                                          <p:val>
                                            <p:strVal val="#ppt_x"/>
                                          </p:val>
                                        </p:tav>
                                      </p:tavLst>
                                    </p:anim>
                                    <p:anim calcmode="lin" valueType="num">
                                      <p:cBhvr>
                                        <p:cTn id="52" dur="500" fill="hold"/>
                                        <p:tgtEl>
                                          <p:spTgt spid="11"/>
                                        </p:tgtEl>
                                        <p:attrNameLst>
                                          <p:attrName>ppt_y</p:attrName>
                                        </p:attrNameLst>
                                      </p:cBhvr>
                                      <p:tavLst>
                                        <p:tav tm="0">
                                          <p:val>
                                            <p:strVal val="#ppt_y"/>
                                          </p:val>
                                        </p:tav>
                                        <p:tav tm="100000">
                                          <p:val>
                                            <p:strVal val="#ppt_y"/>
                                          </p:val>
                                        </p:tav>
                                      </p:tavLst>
                                    </p:anim>
                                    <p:anim calcmode="lin" valueType="num">
                                      <p:cBhvr>
                                        <p:cTn id="53" dur="500" fill="hold"/>
                                        <p:tgtEl>
                                          <p:spTgt spid="11"/>
                                        </p:tgtEl>
                                        <p:attrNameLst>
                                          <p:attrName>ppt_w</p:attrName>
                                        </p:attrNameLst>
                                      </p:cBhvr>
                                      <p:tavLst>
                                        <p:tav tm="0">
                                          <p:val>
                                            <p:fltVal val="0"/>
                                          </p:val>
                                        </p:tav>
                                        <p:tav tm="100000">
                                          <p:val>
                                            <p:strVal val="#ppt_w"/>
                                          </p:val>
                                        </p:tav>
                                      </p:tavLst>
                                    </p:anim>
                                    <p:anim calcmode="lin" valueType="num">
                                      <p:cBhvr>
                                        <p:cTn id="54" dur="500" fill="hold"/>
                                        <p:tgtEl>
                                          <p:spTgt spid="11"/>
                                        </p:tgtEl>
                                        <p:attrNameLst>
                                          <p:attrName>ppt_h</p:attrName>
                                        </p:attrNameLst>
                                      </p:cBhvr>
                                      <p:tavLst>
                                        <p:tav tm="0">
                                          <p:val>
                                            <p:strVal val="#ppt_h"/>
                                          </p:val>
                                        </p:tav>
                                        <p:tav tm="100000">
                                          <p:val>
                                            <p:strVal val="#ppt_h"/>
                                          </p:val>
                                        </p:tav>
                                      </p:tavLst>
                                    </p:anim>
                                  </p:childTnLst>
                                </p:cTn>
                              </p:par>
                            </p:childTnLst>
                          </p:cTn>
                        </p:par>
                        <p:par>
                          <p:cTn id="55" fill="hold">
                            <p:stCondLst>
                              <p:cond delay="1500"/>
                            </p:stCondLst>
                            <p:childTnLst>
                              <p:par>
                                <p:cTn id="56" presetID="17" presetClass="entr" presetSubtype="8" fill="hold" nodeType="afterEffect">
                                  <p:stCondLst>
                                    <p:cond delay="0"/>
                                  </p:stCondLst>
                                  <p:childTnLst>
                                    <p:set>
                                      <p:cBhvr>
                                        <p:cTn id="57" dur="1" fill="hold">
                                          <p:stCondLst>
                                            <p:cond delay="0"/>
                                          </p:stCondLst>
                                        </p:cTn>
                                        <p:tgtEl>
                                          <p:spTgt spid="38"/>
                                        </p:tgtEl>
                                        <p:attrNameLst>
                                          <p:attrName>style.visibility</p:attrName>
                                        </p:attrNameLst>
                                      </p:cBhvr>
                                      <p:to>
                                        <p:strVal val="visible"/>
                                      </p:to>
                                    </p:set>
                                    <p:anim calcmode="lin" valueType="num">
                                      <p:cBhvr>
                                        <p:cTn id="58" dur="500" fill="hold"/>
                                        <p:tgtEl>
                                          <p:spTgt spid="38"/>
                                        </p:tgtEl>
                                        <p:attrNameLst>
                                          <p:attrName>ppt_x</p:attrName>
                                        </p:attrNameLst>
                                      </p:cBhvr>
                                      <p:tavLst>
                                        <p:tav tm="0">
                                          <p:val>
                                            <p:strVal val="#ppt_x-#ppt_w/2"/>
                                          </p:val>
                                        </p:tav>
                                        <p:tav tm="100000">
                                          <p:val>
                                            <p:strVal val="#ppt_x"/>
                                          </p:val>
                                        </p:tav>
                                      </p:tavLst>
                                    </p:anim>
                                    <p:anim calcmode="lin" valueType="num">
                                      <p:cBhvr>
                                        <p:cTn id="59" dur="500" fill="hold"/>
                                        <p:tgtEl>
                                          <p:spTgt spid="38"/>
                                        </p:tgtEl>
                                        <p:attrNameLst>
                                          <p:attrName>ppt_y</p:attrName>
                                        </p:attrNameLst>
                                      </p:cBhvr>
                                      <p:tavLst>
                                        <p:tav tm="0">
                                          <p:val>
                                            <p:strVal val="#ppt_y"/>
                                          </p:val>
                                        </p:tav>
                                        <p:tav tm="100000">
                                          <p:val>
                                            <p:strVal val="#ppt_y"/>
                                          </p:val>
                                        </p:tav>
                                      </p:tavLst>
                                    </p:anim>
                                    <p:anim calcmode="lin" valueType="num">
                                      <p:cBhvr>
                                        <p:cTn id="60" dur="500" fill="hold"/>
                                        <p:tgtEl>
                                          <p:spTgt spid="38"/>
                                        </p:tgtEl>
                                        <p:attrNameLst>
                                          <p:attrName>ppt_w</p:attrName>
                                        </p:attrNameLst>
                                      </p:cBhvr>
                                      <p:tavLst>
                                        <p:tav tm="0">
                                          <p:val>
                                            <p:fltVal val="0"/>
                                          </p:val>
                                        </p:tav>
                                        <p:tav tm="100000">
                                          <p:val>
                                            <p:strVal val="#ppt_w"/>
                                          </p:val>
                                        </p:tav>
                                      </p:tavLst>
                                    </p:anim>
                                    <p:anim calcmode="lin" valueType="num">
                                      <p:cBhvr>
                                        <p:cTn id="61" dur="500" fill="hold"/>
                                        <p:tgtEl>
                                          <p:spTgt spid="38"/>
                                        </p:tgtEl>
                                        <p:attrNameLst>
                                          <p:attrName>ppt_h</p:attrName>
                                        </p:attrNameLst>
                                      </p:cBhvr>
                                      <p:tavLst>
                                        <p:tav tm="0">
                                          <p:val>
                                            <p:strVal val="#ppt_h"/>
                                          </p:val>
                                        </p:tav>
                                        <p:tav tm="100000">
                                          <p:val>
                                            <p:strVal val="#ppt_h"/>
                                          </p:val>
                                        </p:tav>
                                      </p:tavLst>
                                    </p:anim>
                                  </p:childTnLst>
                                </p:cTn>
                              </p:par>
                            </p:childTnLst>
                          </p:cTn>
                        </p:par>
                        <p:par>
                          <p:cTn id="62" fill="hold">
                            <p:stCondLst>
                              <p:cond delay="2000"/>
                            </p:stCondLst>
                            <p:childTnLst>
                              <p:par>
                                <p:cTn id="63" presetID="17" presetClass="entr" presetSubtype="1" fill="hold" grpId="0" nodeType="afterEffect">
                                  <p:stCondLst>
                                    <p:cond delay="0"/>
                                  </p:stCondLst>
                                  <p:childTnLst>
                                    <p:set>
                                      <p:cBhvr>
                                        <p:cTn id="64" dur="1" fill="hold">
                                          <p:stCondLst>
                                            <p:cond delay="0"/>
                                          </p:stCondLst>
                                        </p:cTn>
                                        <p:tgtEl>
                                          <p:spTgt spid="51"/>
                                        </p:tgtEl>
                                        <p:attrNameLst>
                                          <p:attrName>style.visibility</p:attrName>
                                        </p:attrNameLst>
                                      </p:cBhvr>
                                      <p:to>
                                        <p:strVal val="visible"/>
                                      </p:to>
                                    </p:set>
                                    <p:anim calcmode="lin" valueType="num">
                                      <p:cBhvr>
                                        <p:cTn id="65" dur="500" fill="hold"/>
                                        <p:tgtEl>
                                          <p:spTgt spid="51"/>
                                        </p:tgtEl>
                                        <p:attrNameLst>
                                          <p:attrName>ppt_x</p:attrName>
                                        </p:attrNameLst>
                                      </p:cBhvr>
                                      <p:tavLst>
                                        <p:tav tm="0">
                                          <p:val>
                                            <p:strVal val="#ppt_x"/>
                                          </p:val>
                                        </p:tav>
                                        <p:tav tm="100000">
                                          <p:val>
                                            <p:strVal val="#ppt_x"/>
                                          </p:val>
                                        </p:tav>
                                      </p:tavLst>
                                    </p:anim>
                                    <p:anim calcmode="lin" valueType="num">
                                      <p:cBhvr>
                                        <p:cTn id="66" dur="500" fill="hold"/>
                                        <p:tgtEl>
                                          <p:spTgt spid="51"/>
                                        </p:tgtEl>
                                        <p:attrNameLst>
                                          <p:attrName>ppt_y</p:attrName>
                                        </p:attrNameLst>
                                      </p:cBhvr>
                                      <p:tavLst>
                                        <p:tav tm="0">
                                          <p:val>
                                            <p:strVal val="#ppt_y-#ppt_h/2"/>
                                          </p:val>
                                        </p:tav>
                                        <p:tav tm="100000">
                                          <p:val>
                                            <p:strVal val="#ppt_y"/>
                                          </p:val>
                                        </p:tav>
                                      </p:tavLst>
                                    </p:anim>
                                    <p:anim calcmode="lin" valueType="num">
                                      <p:cBhvr>
                                        <p:cTn id="67" dur="500" fill="hold"/>
                                        <p:tgtEl>
                                          <p:spTgt spid="51"/>
                                        </p:tgtEl>
                                        <p:attrNameLst>
                                          <p:attrName>ppt_w</p:attrName>
                                        </p:attrNameLst>
                                      </p:cBhvr>
                                      <p:tavLst>
                                        <p:tav tm="0">
                                          <p:val>
                                            <p:strVal val="#ppt_w"/>
                                          </p:val>
                                        </p:tav>
                                        <p:tav tm="100000">
                                          <p:val>
                                            <p:strVal val="#ppt_w"/>
                                          </p:val>
                                        </p:tav>
                                      </p:tavLst>
                                    </p:anim>
                                    <p:anim calcmode="lin" valueType="num">
                                      <p:cBhvr>
                                        <p:cTn id="68" dur="500" fill="hold"/>
                                        <p:tgtEl>
                                          <p:spTgt spid="51"/>
                                        </p:tgtEl>
                                        <p:attrNameLst>
                                          <p:attrName>ppt_h</p:attrName>
                                        </p:attrNameLst>
                                      </p:cBhvr>
                                      <p:tavLst>
                                        <p:tav tm="0">
                                          <p:val>
                                            <p:fltVal val="0"/>
                                          </p:val>
                                        </p:tav>
                                        <p:tav tm="100000">
                                          <p:val>
                                            <p:strVal val="#ppt_h"/>
                                          </p:val>
                                        </p:tav>
                                      </p:tavLst>
                                    </p:anim>
                                  </p:childTnLst>
                                </p:cTn>
                              </p:par>
                              <p:par>
                                <p:cTn id="69" presetID="17" presetClass="entr" presetSubtype="1" fill="hold" nodeType="withEffect">
                                  <p:stCondLst>
                                    <p:cond delay="0"/>
                                  </p:stCondLst>
                                  <p:childTnLst>
                                    <p:set>
                                      <p:cBhvr>
                                        <p:cTn id="70" dur="1" fill="hold">
                                          <p:stCondLst>
                                            <p:cond delay="0"/>
                                          </p:stCondLst>
                                        </p:cTn>
                                        <p:tgtEl>
                                          <p:spTgt spid="55"/>
                                        </p:tgtEl>
                                        <p:attrNameLst>
                                          <p:attrName>style.visibility</p:attrName>
                                        </p:attrNameLst>
                                      </p:cBhvr>
                                      <p:to>
                                        <p:strVal val="visible"/>
                                      </p:to>
                                    </p:set>
                                    <p:anim calcmode="lin" valueType="num">
                                      <p:cBhvr>
                                        <p:cTn id="71" dur="500" fill="hold"/>
                                        <p:tgtEl>
                                          <p:spTgt spid="55"/>
                                        </p:tgtEl>
                                        <p:attrNameLst>
                                          <p:attrName>ppt_x</p:attrName>
                                        </p:attrNameLst>
                                      </p:cBhvr>
                                      <p:tavLst>
                                        <p:tav tm="0">
                                          <p:val>
                                            <p:strVal val="#ppt_x"/>
                                          </p:val>
                                        </p:tav>
                                        <p:tav tm="100000">
                                          <p:val>
                                            <p:strVal val="#ppt_x"/>
                                          </p:val>
                                        </p:tav>
                                      </p:tavLst>
                                    </p:anim>
                                    <p:anim calcmode="lin" valueType="num">
                                      <p:cBhvr>
                                        <p:cTn id="72" dur="500" fill="hold"/>
                                        <p:tgtEl>
                                          <p:spTgt spid="55"/>
                                        </p:tgtEl>
                                        <p:attrNameLst>
                                          <p:attrName>ppt_y</p:attrName>
                                        </p:attrNameLst>
                                      </p:cBhvr>
                                      <p:tavLst>
                                        <p:tav tm="0">
                                          <p:val>
                                            <p:strVal val="#ppt_y-#ppt_h/2"/>
                                          </p:val>
                                        </p:tav>
                                        <p:tav tm="100000">
                                          <p:val>
                                            <p:strVal val="#ppt_y"/>
                                          </p:val>
                                        </p:tav>
                                      </p:tavLst>
                                    </p:anim>
                                    <p:anim calcmode="lin" valueType="num">
                                      <p:cBhvr>
                                        <p:cTn id="73" dur="500" fill="hold"/>
                                        <p:tgtEl>
                                          <p:spTgt spid="55"/>
                                        </p:tgtEl>
                                        <p:attrNameLst>
                                          <p:attrName>ppt_w</p:attrName>
                                        </p:attrNameLst>
                                      </p:cBhvr>
                                      <p:tavLst>
                                        <p:tav tm="0">
                                          <p:val>
                                            <p:strVal val="#ppt_w"/>
                                          </p:val>
                                        </p:tav>
                                        <p:tav tm="100000">
                                          <p:val>
                                            <p:strVal val="#ppt_w"/>
                                          </p:val>
                                        </p:tav>
                                      </p:tavLst>
                                    </p:anim>
                                    <p:anim calcmode="lin" valueType="num">
                                      <p:cBhvr>
                                        <p:cTn id="74" dur="500" fill="hold"/>
                                        <p:tgtEl>
                                          <p:spTgt spid="55"/>
                                        </p:tgtEl>
                                        <p:attrNameLst>
                                          <p:attrName>ppt_h</p:attrName>
                                        </p:attrNameLst>
                                      </p:cBhvr>
                                      <p:tavLst>
                                        <p:tav tm="0">
                                          <p:val>
                                            <p:fltVal val="0"/>
                                          </p:val>
                                        </p:tav>
                                        <p:tav tm="100000">
                                          <p:val>
                                            <p:strVal val="#ppt_h"/>
                                          </p:val>
                                        </p:tav>
                                      </p:tavLst>
                                    </p:anim>
                                  </p:childTnLst>
                                </p:cTn>
                              </p:par>
                              <p:par>
                                <p:cTn id="75" presetID="17" presetClass="entr" presetSubtype="8" fill="hold" grpId="0" nodeType="withEffect">
                                  <p:stCondLst>
                                    <p:cond delay="0"/>
                                  </p:stCondLst>
                                  <p:childTnLst>
                                    <p:set>
                                      <p:cBhvr>
                                        <p:cTn id="76" dur="1" fill="hold">
                                          <p:stCondLst>
                                            <p:cond delay="0"/>
                                          </p:stCondLst>
                                        </p:cTn>
                                        <p:tgtEl>
                                          <p:spTgt spid="43"/>
                                        </p:tgtEl>
                                        <p:attrNameLst>
                                          <p:attrName>style.visibility</p:attrName>
                                        </p:attrNameLst>
                                      </p:cBhvr>
                                      <p:to>
                                        <p:strVal val="visible"/>
                                      </p:to>
                                    </p:set>
                                    <p:anim calcmode="lin" valueType="num">
                                      <p:cBhvr>
                                        <p:cTn id="77" dur="500" fill="hold"/>
                                        <p:tgtEl>
                                          <p:spTgt spid="43"/>
                                        </p:tgtEl>
                                        <p:attrNameLst>
                                          <p:attrName>ppt_x</p:attrName>
                                        </p:attrNameLst>
                                      </p:cBhvr>
                                      <p:tavLst>
                                        <p:tav tm="0">
                                          <p:val>
                                            <p:strVal val="#ppt_x-#ppt_w/2"/>
                                          </p:val>
                                        </p:tav>
                                        <p:tav tm="100000">
                                          <p:val>
                                            <p:strVal val="#ppt_x"/>
                                          </p:val>
                                        </p:tav>
                                      </p:tavLst>
                                    </p:anim>
                                    <p:anim calcmode="lin" valueType="num">
                                      <p:cBhvr>
                                        <p:cTn id="78" dur="500" fill="hold"/>
                                        <p:tgtEl>
                                          <p:spTgt spid="43"/>
                                        </p:tgtEl>
                                        <p:attrNameLst>
                                          <p:attrName>ppt_y</p:attrName>
                                        </p:attrNameLst>
                                      </p:cBhvr>
                                      <p:tavLst>
                                        <p:tav tm="0">
                                          <p:val>
                                            <p:strVal val="#ppt_y"/>
                                          </p:val>
                                        </p:tav>
                                        <p:tav tm="100000">
                                          <p:val>
                                            <p:strVal val="#ppt_y"/>
                                          </p:val>
                                        </p:tav>
                                      </p:tavLst>
                                    </p:anim>
                                    <p:anim calcmode="lin" valueType="num">
                                      <p:cBhvr>
                                        <p:cTn id="79" dur="500" fill="hold"/>
                                        <p:tgtEl>
                                          <p:spTgt spid="43"/>
                                        </p:tgtEl>
                                        <p:attrNameLst>
                                          <p:attrName>ppt_w</p:attrName>
                                        </p:attrNameLst>
                                      </p:cBhvr>
                                      <p:tavLst>
                                        <p:tav tm="0">
                                          <p:val>
                                            <p:fltVal val="0"/>
                                          </p:val>
                                        </p:tav>
                                        <p:tav tm="100000">
                                          <p:val>
                                            <p:strVal val="#ppt_w"/>
                                          </p:val>
                                        </p:tav>
                                      </p:tavLst>
                                    </p:anim>
                                    <p:anim calcmode="lin" valueType="num">
                                      <p:cBhvr>
                                        <p:cTn id="80" dur="500" fill="hold"/>
                                        <p:tgtEl>
                                          <p:spTgt spid="43"/>
                                        </p:tgtEl>
                                        <p:attrNameLst>
                                          <p:attrName>ppt_h</p:attrName>
                                        </p:attrNameLst>
                                      </p:cBhvr>
                                      <p:tavLst>
                                        <p:tav tm="0">
                                          <p:val>
                                            <p:strVal val="#ppt_h"/>
                                          </p:val>
                                        </p:tav>
                                        <p:tav tm="100000">
                                          <p:val>
                                            <p:strVal val="#ppt_h"/>
                                          </p:val>
                                        </p:tav>
                                      </p:tavLst>
                                    </p:anim>
                                  </p:childTnLst>
                                </p:cTn>
                              </p:par>
                            </p:childTnLst>
                          </p:cTn>
                        </p:par>
                        <p:par>
                          <p:cTn id="81" fill="hold">
                            <p:stCondLst>
                              <p:cond delay="2500"/>
                            </p:stCondLst>
                            <p:childTnLst>
                              <p:par>
                                <p:cTn id="82" presetID="17" presetClass="entr" presetSubtype="8" fill="hold" nodeType="afterEffect">
                                  <p:stCondLst>
                                    <p:cond delay="0"/>
                                  </p:stCondLst>
                                  <p:childTnLst>
                                    <p:set>
                                      <p:cBhvr>
                                        <p:cTn id="83" dur="1" fill="hold">
                                          <p:stCondLst>
                                            <p:cond delay="0"/>
                                          </p:stCondLst>
                                        </p:cTn>
                                        <p:tgtEl>
                                          <p:spTgt spid="39"/>
                                        </p:tgtEl>
                                        <p:attrNameLst>
                                          <p:attrName>style.visibility</p:attrName>
                                        </p:attrNameLst>
                                      </p:cBhvr>
                                      <p:to>
                                        <p:strVal val="visible"/>
                                      </p:to>
                                    </p:set>
                                    <p:anim calcmode="lin" valueType="num">
                                      <p:cBhvr>
                                        <p:cTn id="84" dur="500" fill="hold"/>
                                        <p:tgtEl>
                                          <p:spTgt spid="39"/>
                                        </p:tgtEl>
                                        <p:attrNameLst>
                                          <p:attrName>ppt_x</p:attrName>
                                        </p:attrNameLst>
                                      </p:cBhvr>
                                      <p:tavLst>
                                        <p:tav tm="0">
                                          <p:val>
                                            <p:strVal val="#ppt_x-#ppt_w/2"/>
                                          </p:val>
                                        </p:tav>
                                        <p:tav tm="100000">
                                          <p:val>
                                            <p:strVal val="#ppt_x"/>
                                          </p:val>
                                        </p:tav>
                                      </p:tavLst>
                                    </p:anim>
                                    <p:anim calcmode="lin" valueType="num">
                                      <p:cBhvr>
                                        <p:cTn id="85" dur="500" fill="hold"/>
                                        <p:tgtEl>
                                          <p:spTgt spid="39"/>
                                        </p:tgtEl>
                                        <p:attrNameLst>
                                          <p:attrName>ppt_y</p:attrName>
                                        </p:attrNameLst>
                                      </p:cBhvr>
                                      <p:tavLst>
                                        <p:tav tm="0">
                                          <p:val>
                                            <p:strVal val="#ppt_y"/>
                                          </p:val>
                                        </p:tav>
                                        <p:tav tm="100000">
                                          <p:val>
                                            <p:strVal val="#ppt_y"/>
                                          </p:val>
                                        </p:tav>
                                      </p:tavLst>
                                    </p:anim>
                                    <p:anim calcmode="lin" valueType="num">
                                      <p:cBhvr>
                                        <p:cTn id="86" dur="500" fill="hold"/>
                                        <p:tgtEl>
                                          <p:spTgt spid="39"/>
                                        </p:tgtEl>
                                        <p:attrNameLst>
                                          <p:attrName>ppt_w</p:attrName>
                                        </p:attrNameLst>
                                      </p:cBhvr>
                                      <p:tavLst>
                                        <p:tav tm="0">
                                          <p:val>
                                            <p:fltVal val="0"/>
                                          </p:val>
                                        </p:tav>
                                        <p:tav tm="100000">
                                          <p:val>
                                            <p:strVal val="#ppt_w"/>
                                          </p:val>
                                        </p:tav>
                                      </p:tavLst>
                                    </p:anim>
                                    <p:anim calcmode="lin" valueType="num">
                                      <p:cBhvr>
                                        <p:cTn id="87" dur="500" fill="hold"/>
                                        <p:tgtEl>
                                          <p:spTgt spid="39"/>
                                        </p:tgtEl>
                                        <p:attrNameLst>
                                          <p:attrName>ppt_h</p:attrName>
                                        </p:attrNameLst>
                                      </p:cBhvr>
                                      <p:tavLst>
                                        <p:tav tm="0">
                                          <p:val>
                                            <p:strVal val="#ppt_h"/>
                                          </p:val>
                                        </p:tav>
                                        <p:tav tm="100000">
                                          <p:val>
                                            <p:strVal val="#ppt_h"/>
                                          </p:val>
                                        </p:tav>
                                      </p:tavLst>
                                    </p:anim>
                                  </p:childTnLst>
                                </p:cTn>
                              </p:par>
                            </p:childTnLst>
                          </p:cTn>
                        </p:par>
                        <p:par>
                          <p:cTn id="88" fill="hold">
                            <p:stCondLst>
                              <p:cond delay="3000"/>
                            </p:stCondLst>
                            <p:childTnLst>
                              <p:par>
                                <p:cTn id="89" presetID="17" presetClass="entr" presetSubtype="1" fill="hold" grpId="0" nodeType="afterEffect">
                                  <p:stCondLst>
                                    <p:cond delay="0"/>
                                  </p:stCondLst>
                                  <p:childTnLst>
                                    <p:set>
                                      <p:cBhvr>
                                        <p:cTn id="90" dur="1" fill="hold">
                                          <p:stCondLst>
                                            <p:cond delay="0"/>
                                          </p:stCondLst>
                                        </p:cTn>
                                        <p:tgtEl>
                                          <p:spTgt spid="56"/>
                                        </p:tgtEl>
                                        <p:attrNameLst>
                                          <p:attrName>style.visibility</p:attrName>
                                        </p:attrNameLst>
                                      </p:cBhvr>
                                      <p:to>
                                        <p:strVal val="visible"/>
                                      </p:to>
                                    </p:set>
                                    <p:anim calcmode="lin" valueType="num">
                                      <p:cBhvr>
                                        <p:cTn id="91" dur="500" fill="hold"/>
                                        <p:tgtEl>
                                          <p:spTgt spid="56"/>
                                        </p:tgtEl>
                                        <p:attrNameLst>
                                          <p:attrName>ppt_x</p:attrName>
                                        </p:attrNameLst>
                                      </p:cBhvr>
                                      <p:tavLst>
                                        <p:tav tm="0">
                                          <p:val>
                                            <p:strVal val="#ppt_x"/>
                                          </p:val>
                                        </p:tav>
                                        <p:tav tm="100000">
                                          <p:val>
                                            <p:strVal val="#ppt_x"/>
                                          </p:val>
                                        </p:tav>
                                      </p:tavLst>
                                    </p:anim>
                                    <p:anim calcmode="lin" valueType="num">
                                      <p:cBhvr>
                                        <p:cTn id="92" dur="500" fill="hold"/>
                                        <p:tgtEl>
                                          <p:spTgt spid="56"/>
                                        </p:tgtEl>
                                        <p:attrNameLst>
                                          <p:attrName>ppt_y</p:attrName>
                                        </p:attrNameLst>
                                      </p:cBhvr>
                                      <p:tavLst>
                                        <p:tav tm="0">
                                          <p:val>
                                            <p:strVal val="#ppt_y-#ppt_h/2"/>
                                          </p:val>
                                        </p:tav>
                                        <p:tav tm="100000">
                                          <p:val>
                                            <p:strVal val="#ppt_y"/>
                                          </p:val>
                                        </p:tav>
                                      </p:tavLst>
                                    </p:anim>
                                    <p:anim calcmode="lin" valueType="num">
                                      <p:cBhvr>
                                        <p:cTn id="93" dur="500" fill="hold"/>
                                        <p:tgtEl>
                                          <p:spTgt spid="56"/>
                                        </p:tgtEl>
                                        <p:attrNameLst>
                                          <p:attrName>ppt_w</p:attrName>
                                        </p:attrNameLst>
                                      </p:cBhvr>
                                      <p:tavLst>
                                        <p:tav tm="0">
                                          <p:val>
                                            <p:strVal val="#ppt_w"/>
                                          </p:val>
                                        </p:tav>
                                        <p:tav tm="100000">
                                          <p:val>
                                            <p:strVal val="#ppt_w"/>
                                          </p:val>
                                        </p:tav>
                                      </p:tavLst>
                                    </p:anim>
                                    <p:anim calcmode="lin" valueType="num">
                                      <p:cBhvr>
                                        <p:cTn id="94" dur="500" fill="hold"/>
                                        <p:tgtEl>
                                          <p:spTgt spid="56"/>
                                        </p:tgtEl>
                                        <p:attrNameLst>
                                          <p:attrName>ppt_h</p:attrName>
                                        </p:attrNameLst>
                                      </p:cBhvr>
                                      <p:tavLst>
                                        <p:tav tm="0">
                                          <p:val>
                                            <p:fltVal val="0"/>
                                          </p:val>
                                        </p:tav>
                                        <p:tav tm="100000">
                                          <p:val>
                                            <p:strVal val="#ppt_h"/>
                                          </p:val>
                                        </p:tav>
                                      </p:tavLst>
                                    </p:anim>
                                  </p:childTnLst>
                                </p:cTn>
                              </p:par>
                              <p:par>
                                <p:cTn id="95" presetID="17" presetClass="entr" presetSubtype="1" fill="hold" nodeType="withEffect">
                                  <p:stCondLst>
                                    <p:cond delay="0"/>
                                  </p:stCondLst>
                                  <p:childTnLst>
                                    <p:set>
                                      <p:cBhvr>
                                        <p:cTn id="96" dur="1" fill="hold">
                                          <p:stCondLst>
                                            <p:cond delay="0"/>
                                          </p:stCondLst>
                                        </p:cTn>
                                        <p:tgtEl>
                                          <p:spTgt spid="61"/>
                                        </p:tgtEl>
                                        <p:attrNameLst>
                                          <p:attrName>style.visibility</p:attrName>
                                        </p:attrNameLst>
                                      </p:cBhvr>
                                      <p:to>
                                        <p:strVal val="visible"/>
                                      </p:to>
                                    </p:set>
                                    <p:anim calcmode="lin" valueType="num">
                                      <p:cBhvr>
                                        <p:cTn id="97" dur="500" fill="hold"/>
                                        <p:tgtEl>
                                          <p:spTgt spid="61"/>
                                        </p:tgtEl>
                                        <p:attrNameLst>
                                          <p:attrName>ppt_x</p:attrName>
                                        </p:attrNameLst>
                                      </p:cBhvr>
                                      <p:tavLst>
                                        <p:tav tm="0">
                                          <p:val>
                                            <p:strVal val="#ppt_x"/>
                                          </p:val>
                                        </p:tav>
                                        <p:tav tm="100000">
                                          <p:val>
                                            <p:strVal val="#ppt_x"/>
                                          </p:val>
                                        </p:tav>
                                      </p:tavLst>
                                    </p:anim>
                                    <p:anim calcmode="lin" valueType="num">
                                      <p:cBhvr>
                                        <p:cTn id="98" dur="500" fill="hold"/>
                                        <p:tgtEl>
                                          <p:spTgt spid="61"/>
                                        </p:tgtEl>
                                        <p:attrNameLst>
                                          <p:attrName>ppt_y</p:attrName>
                                        </p:attrNameLst>
                                      </p:cBhvr>
                                      <p:tavLst>
                                        <p:tav tm="0">
                                          <p:val>
                                            <p:strVal val="#ppt_y-#ppt_h/2"/>
                                          </p:val>
                                        </p:tav>
                                        <p:tav tm="100000">
                                          <p:val>
                                            <p:strVal val="#ppt_y"/>
                                          </p:val>
                                        </p:tav>
                                      </p:tavLst>
                                    </p:anim>
                                    <p:anim calcmode="lin" valueType="num">
                                      <p:cBhvr>
                                        <p:cTn id="99" dur="500" fill="hold"/>
                                        <p:tgtEl>
                                          <p:spTgt spid="61"/>
                                        </p:tgtEl>
                                        <p:attrNameLst>
                                          <p:attrName>ppt_w</p:attrName>
                                        </p:attrNameLst>
                                      </p:cBhvr>
                                      <p:tavLst>
                                        <p:tav tm="0">
                                          <p:val>
                                            <p:strVal val="#ppt_w"/>
                                          </p:val>
                                        </p:tav>
                                        <p:tav tm="100000">
                                          <p:val>
                                            <p:strVal val="#ppt_w"/>
                                          </p:val>
                                        </p:tav>
                                      </p:tavLst>
                                    </p:anim>
                                    <p:anim calcmode="lin" valueType="num">
                                      <p:cBhvr>
                                        <p:cTn id="100" dur="500" fill="hold"/>
                                        <p:tgtEl>
                                          <p:spTgt spid="61"/>
                                        </p:tgtEl>
                                        <p:attrNameLst>
                                          <p:attrName>ppt_h</p:attrName>
                                        </p:attrNameLst>
                                      </p:cBhvr>
                                      <p:tavLst>
                                        <p:tav tm="0">
                                          <p:val>
                                            <p:fltVal val="0"/>
                                          </p:val>
                                        </p:tav>
                                        <p:tav tm="100000">
                                          <p:val>
                                            <p:strVal val="#ppt_h"/>
                                          </p:val>
                                        </p:tav>
                                      </p:tavLst>
                                    </p:anim>
                                  </p:childTnLst>
                                </p:cTn>
                              </p:par>
                              <p:par>
                                <p:cTn id="101" presetID="17" presetClass="entr" presetSubtype="8" fill="hold" grpId="0" nodeType="withEffect">
                                  <p:stCondLst>
                                    <p:cond delay="0"/>
                                  </p:stCondLst>
                                  <p:childTnLst>
                                    <p:set>
                                      <p:cBhvr>
                                        <p:cTn id="102" dur="1" fill="hold">
                                          <p:stCondLst>
                                            <p:cond delay="0"/>
                                          </p:stCondLst>
                                        </p:cTn>
                                        <p:tgtEl>
                                          <p:spTgt spid="47"/>
                                        </p:tgtEl>
                                        <p:attrNameLst>
                                          <p:attrName>style.visibility</p:attrName>
                                        </p:attrNameLst>
                                      </p:cBhvr>
                                      <p:to>
                                        <p:strVal val="visible"/>
                                      </p:to>
                                    </p:set>
                                    <p:anim calcmode="lin" valueType="num">
                                      <p:cBhvr>
                                        <p:cTn id="103" dur="500" fill="hold"/>
                                        <p:tgtEl>
                                          <p:spTgt spid="47"/>
                                        </p:tgtEl>
                                        <p:attrNameLst>
                                          <p:attrName>ppt_x</p:attrName>
                                        </p:attrNameLst>
                                      </p:cBhvr>
                                      <p:tavLst>
                                        <p:tav tm="0">
                                          <p:val>
                                            <p:strVal val="#ppt_x-#ppt_w/2"/>
                                          </p:val>
                                        </p:tav>
                                        <p:tav tm="100000">
                                          <p:val>
                                            <p:strVal val="#ppt_x"/>
                                          </p:val>
                                        </p:tav>
                                      </p:tavLst>
                                    </p:anim>
                                    <p:anim calcmode="lin" valueType="num">
                                      <p:cBhvr>
                                        <p:cTn id="104" dur="500" fill="hold"/>
                                        <p:tgtEl>
                                          <p:spTgt spid="47"/>
                                        </p:tgtEl>
                                        <p:attrNameLst>
                                          <p:attrName>ppt_y</p:attrName>
                                        </p:attrNameLst>
                                      </p:cBhvr>
                                      <p:tavLst>
                                        <p:tav tm="0">
                                          <p:val>
                                            <p:strVal val="#ppt_y"/>
                                          </p:val>
                                        </p:tav>
                                        <p:tav tm="100000">
                                          <p:val>
                                            <p:strVal val="#ppt_y"/>
                                          </p:val>
                                        </p:tav>
                                      </p:tavLst>
                                    </p:anim>
                                    <p:anim calcmode="lin" valueType="num">
                                      <p:cBhvr>
                                        <p:cTn id="105" dur="500" fill="hold"/>
                                        <p:tgtEl>
                                          <p:spTgt spid="47"/>
                                        </p:tgtEl>
                                        <p:attrNameLst>
                                          <p:attrName>ppt_w</p:attrName>
                                        </p:attrNameLst>
                                      </p:cBhvr>
                                      <p:tavLst>
                                        <p:tav tm="0">
                                          <p:val>
                                            <p:fltVal val="0"/>
                                          </p:val>
                                        </p:tav>
                                        <p:tav tm="100000">
                                          <p:val>
                                            <p:strVal val="#ppt_w"/>
                                          </p:val>
                                        </p:tav>
                                      </p:tavLst>
                                    </p:anim>
                                    <p:anim calcmode="lin" valueType="num">
                                      <p:cBhvr>
                                        <p:cTn id="106" dur="500" fill="hold"/>
                                        <p:tgtEl>
                                          <p:spTgt spid="47"/>
                                        </p:tgtEl>
                                        <p:attrNameLst>
                                          <p:attrName>ppt_h</p:attrName>
                                        </p:attrNameLst>
                                      </p:cBhvr>
                                      <p:tavLst>
                                        <p:tav tm="0">
                                          <p:val>
                                            <p:strVal val="#ppt_h"/>
                                          </p:val>
                                        </p:tav>
                                        <p:tav tm="100000">
                                          <p:val>
                                            <p:strVal val="#ppt_h"/>
                                          </p:val>
                                        </p:tav>
                                      </p:tavLst>
                                    </p:anim>
                                  </p:childTnLst>
                                </p:cTn>
                              </p:par>
                            </p:childTnLst>
                          </p:cTn>
                        </p:par>
                        <p:par>
                          <p:cTn id="107" fill="hold">
                            <p:stCondLst>
                              <p:cond delay="3500"/>
                            </p:stCondLst>
                            <p:childTnLst>
                              <p:par>
                                <p:cTn id="108" presetID="17" presetClass="entr" presetSubtype="8" fill="hold" nodeType="afterEffect">
                                  <p:stCondLst>
                                    <p:cond delay="0"/>
                                  </p:stCondLst>
                                  <p:childTnLst>
                                    <p:set>
                                      <p:cBhvr>
                                        <p:cTn id="109" dur="1" fill="hold">
                                          <p:stCondLst>
                                            <p:cond delay="0"/>
                                          </p:stCondLst>
                                        </p:cTn>
                                        <p:tgtEl>
                                          <p:spTgt spid="40"/>
                                        </p:tgtEl>
                                        <p:attrNameLst>
                                          <p:attrName>style.visibility</p:attrName>
                                        </p:attrNameLst>
                                      </p:cBhvr>
                                      <p:to>
                                        <p:strVal val="visible"/>
                                      </p:to>
                                    </p:set>
                                    <p:anim calcmode="lin" valueType="num">
                                      <p:cBhvr>
                                        <p:cTn id="110" dur="500" fill="hold"/>
                                        <p:tgtEl>
                                          <p:spTgt spid="40"/>
                                        </p:tgtEl>
                                        <p:attrNameLst>
                                          <p:attrName>ppt_x</p:attrName>
                                        </p:attrNameLst>
                                      </p:cBhvr>
                                      <p:tavLst>
                                        <p:tav tm="0">
                                          <p:val>
                                            <p:strVal val="#ppt_x-#ppt_w/2"/>
                                          </p:val>
                                        </p:tav>
                                        <p:tav tm="100000">
                                          <p:val>
                                            <p:strVal val="#ppt_x"/>
                                          </p:val>
                                        </p:tav>
                                      </p:tavLst>
                                    </p:anim>
                                    <p:anim calcmode="lin" valueType="num">
                                      <p:cBhvr>
                                        <p:cTn id="111" dur="500" fill="hold"/>
                                        <p:tgtEl>
                                          <p:spTgt spid="40"/>
                                        </p:tgtEl>
                                        <p:attrNameLst>
                                          <p:attrName>ppt_y</p:attrName>
                                        </p:attrNameLst>
                                      </p:cBhvr>
                                      <p:tavLst>
                                        <p:tav tm="0">
                                          <p:val>
                                            <p:strVal val="#ppt_y"/>
                                          </p:val>
                                        </p:tav>
                                        <p:tav tm="100000">
                                          <p:val>
                                            <p:strVal val="#ppt_y"/>
                                          </p:val>
                                        </p:tav>
                                      </p:tavLst>
                                    </p:anim>
                                    <p:anim calcmode="lin" valueType="num">
                                      <p:cBhvr>
                                        <p:cTn id="112" dur="500" fill="hold"/>
                                        <p:tgtEl>
                                          <p:spTgt spid="40"/>
                                        </p:tgtEl>
                                        <p:attrNameLst>
                                          <p:attrName>ppt_w</p:attrName>
                                        </p:attrNameLst>
                                      </p:cBhvr>
                                      <p:tavLst>
                                        <p:tav tm="0">
                                          <p:val>
                                            <p:fltVal val="0"/>
                                          </p:val>
                                        </p:tav>
                                        <p:tav tm="100000">
                                          <p:val>
                                            <p:strVal val="#ppt_w"/>
                                          </p:val>
                                        </p:tav>
                                      </p:tavLst>
                                    </p:anim>
                                    <p:anim calcmode="lin" valueType="num">
                                      <p:cBhvr>
                                        <p:cTn id="113" dur="500" fill="hold"/>
                                        <p:tgtEl>
                                          <p:spTgt spid="40"/>
                                        </p:tgtEl>
                                        <p:attrNameLst>
                                          <p:attrName>ppt_h</p:attrName>
                                        </p:attrNameLst>
                                      </p:cBhvr>
                                      <p:tavLst>
                                        <p:tav tm="0">
                                          <p:val>
                                            <p:strVal val="#ppt_h"/>
                                          </p:val>
                                        </p:tav>
                                        <p:tav tm="100000">
                                          <p:val>
                                            <p:strVal val="#ppt_h"/>
                                          </p:val>
                                        </p:tav>
                                      </p:tavLst>
                                    </p:anim>
                                  </p:childTnLst>
                                </p:cTn>
                              </p:par>
                            </p:childTnLst>
                          </p:cTn>
                        </p:par>
                        <p:par>
                          <p:cTn id="114" fill="hold">
                            <p:stCondLst>
                              <p:cond delay="4000"/>
                            </p:stCondLst>
                            <p:childTnLst>
                              <p:par>
                                <p:cTn id="115" presetID="17" presetClass="entr" presetSubtype="1" fill="hold" grpId="0" nodeType="afterEffect">
                                  <p:stCondLst>
                                    <p:cond delay="0"/>
                                  </p:stCondLst>
                                  <p:childTnLst>
                                    <p:set>
                                      <p:cBhvr>
                                        <p:cTn id="116" dur="1" fill="hold">
                                          <p:stCondLst>
                                            <p:cond delay="0"/>
                                          </p:stCondLst>
                                        </p:cTn>
                                        <p:tgtEl>
                                          <p:spTgt spid="62"/>
                                        </p:tgtEl>
                                        <p:attrNameLst>
                                          <p:attrName>style.visibility</p:attrName>
                                        </p:attrNameLst>
                                      </p:cBhvr>
                                      <p:to>
                                        <p:strVal val="visible"/>
                                      </p:to>
                                    </p:set>
                                    <p:anim calcmode="lin" valueType="num">
                                      <p:cBhvr>
                                        <p:cTn id="117" dur="500" fill="hold"/>
                                        <p:tgtEl>
                                          <p:spTgt spid="62"/>
                                        </p:tgtEl>
                                        <p:attrNameLst>
                                          <p:attrName>ppt_x</p:attrName>
                                        </p:attrNameLst>
                                      </p:cBhvr>
                                      <p:tavLst>
                                        <p:tav tm="0">
                                          <p:val>
                                            <p:strVal val="#ppt_x"/>
                                          </p:val>
                                        </p:tav>
                                        <p:tav tm="100000">
                                          <p:val>
                                            <p:strVal val="#ppt_x"/>
                                          </p:val>
                                        </p:tav>
                                      </p:tavLst>
                                    </p:anim>
                                    <p:anim calcmode="lin" valueType="num">
                                      <p:cBhvr>
                                        <p:cTn id="118" dur="500" fill="hold"/>
                                        <p:tgtEl>
                                          <p:spTgt spid="62"/>
                                        </p:tgtEl>
                                        <p:attrNameLst>
                                          <p:attrName>ppt_y</p:attrName>
                                        </p:attrNameLst>
                                      </p:cBhvr>
                                      <p:tavLst>
                                        <p:tav tm="0">
                                          <p:val>
                                            <p:strVal val="#ppt_y-#ppt_h/2"/>
                                          </p:val>
                                        </p:tav>
                                        <p:tav tm="100000">
                                          <p:val>
                                            <p:strVal val="#ppt_y"/>
                                          </p:val>
                                        </p:tav>
                                      </p:tavLst>
                                    </p:anim>
                                    <p:anim calcmode="lin" valueType="num">
                                      <p:cBhvr>
                                        <p:cTn id="119" dur="500" fill="hold"/>
                                        <p:tgtEl>
                                          <p:spTgt spid="62"/>
                                        </p:tgtEl>
                                        <p:attrNameLst>
                                          <p:attrName>ppt_w</p:attrName>
                                        </p:attrNameLst>
                                      </p:cBhvr>
                                      <p:tavLst>
                                        <p:tav tm="0">
                                          <p:val>
                                            <p:strVal val="#ppt_w"/>
                                          </p:val>
                                        </p:tav>
                                        <p:tav tm="100000">
                                          <p:val>
                                            <p:strVal val="#ppt_w"/>
                                          </p:val>
                                        </p:tav>
                                      </p:tavLst>
                                    </p:anim>
                                    <p:anim calcmode="lin" valueType="num">
                                      <p:cBhvr>
                                        <p:cTn id="120" dur="500" fill="hold"/>
                                        <p:tgtEl>
                                          <p:spTgt spid="62"/>
                                        </p:tgtEl>
                                        <p:attrNameLst>
                                          <p:attrName>ppt_h</p:attrName>
                                        </p:attrNameLst>
                                      </p:cBhvr>
                                      <p:tavLst>
                                        <p:tav tm="0">
                                          <p:val>
                                            <p:fltVal val="0"/>
                                          </p:val>
                                        </p:tav>
                                        <p:tav tm="100000">
                                          <p:val>
                                            <p:strVal val="#ppt_h"/>
                                          </p:val>
                                        </p:tav>
                                      </p:tavLst>
                                    </p:anim>
                                  </p:childTnLst>
                                </p:cTn>
                              </p:par>
                              <p:par>
                                <p:cTn id="121" presetID="17" presetClass="entr" presetSubtype="1" fill="hold" nodeType="withEffect">
                                  <p:stCondLst>
                                    <p:cond delay="0"/>
                                  </p:stCondLst>
                                  <p:childTnLst>
                                    <p:set>
                                      <p:cBhvr>
                                        <p:cTn id="122" dur="1" fill="hold">
                                          <p:stCondLst>
                                            <p:cond delay="0"/>
                                          </p:stCondLst>
                                        </p:cTn>
                                        <p:tgtEl>
                                          <p:spTgt spid="65"/>
                                        </p:tgtEl>
                                        <p:attrNameLst>
                                          <p:attrName>style.visibility</p:attrName>
                                        </p:attrNameLst>
                                      </p:cBhvr>
                                      <p:to>
                                        <p:strVal val="visible"/>
                                      </p:to>
                                    </p:set>
                                    <p:anim calcmode="lin" valueType="num">
                                      <p:cBhvr>
                                        <p:cTn id="123" dur="500" fill="hold"/>
                                        <p:tgtEl>
                                          <p:spTgt spid="65"/>
                                        </p:tgtEl>
                                        <p:attrNameLst>
                                          <p:attrName>ppt_x</p:attrName>
                                        </p:attrNameLst>
                                      </p:cBhvr>
                                      <p:tavLst>
                                        <p:tav tm="0">
                                          <p:val>
                                            <p:strVal val="#ppt_x"/>
                                          </p:val>
                                        </p:tav>
                                        <p:tav tm="100000">
                                          <p:val>
                                            <p:strVal val="#ppt_x"/>
                                          </p:val>
                                        </p:tav>
                                      </p:tavLst>
                                    </p:anim>
                                    <p:anim calcmode="lin" valueType="num">
                                      <p:cBhvr>
                                        <p:cTn id="124" dur="500" fill="hold"/>
                                        <p:tgtEl>
                                          <p:spTgt spid="65"/>
                                        </p:tgtEl>
                                        <p:attrNameLst>
                                          <p:attrName>ppt_y</p:attrName>
                                        </p:attrNameLst>
                                      </p:cBhvr>
                                      <p:tavLst>
                                        <p:tav tm="0">
                                          <p:val>
                                            <p:strVal val="#ppt_y-#ppt_h/2"/>
                                          </p:val>
                                        </p:tav>
                                        <p:tav tm="100000">
                                          <p:val>
                                            <p:strVal val="#ppt_y"/>
                                          </p:val>
                                        </p:tav>
                                      </p:tavLst>
                                    </p:anim>
                                    <p:anim calcmode="lin" valueType="num">
                                      <p:cBhvr>
                                        <p:cTn id="125" dur="500" fill="hold"/>
                                        <p:tgtEl>
                                          <p:spTgt spid="65"/>
                                        </p:tgtEl>
                                        <p:attrNameLst>
                                          <p:attrName>ppt_w</p:attrName>
                                        </p:attrNameLst>
                                      </p:cBhvr>
                                      <p:tavLst>
                                        <p:tav tm="0">
                                          <p:val>
                                            <p:strVal val="#ppt_w"/>
                                          </p:val>
                                        </p:tav>
                                        <p:tav tm="100000">
                                          <p:val>
                                            <p:strVal val="#ppt_w"/>
                                          </p:val>
                                        </p:tav>
                                      </p:tavLst>
                                    </p:anim>
                                    <p:anim calcmode="lin" valueType="num">
                                      <p:cBhvr>
                                        <p:cTn id="126" dur="500" fill="hold"/>
                                        <p:tgtEl>
                                          <p:spTgt spid="65"/>
                                        </p:tgtEl>
                                        <p:attrNameLst>
                                          <p:attrName>ppt_h</p:attrName>
                                        </p:attrNameLst>
                                      </p:cBhvr>
                                      <p:tavLst>
                                        <p:tav tm="0">
                                          <p:val>
                                            <p:fltVal val="0"/>
                                          </p:val>
                                        </p:tav>
                                        <p:tav tm="100000">
                                          <p:val>
                                            <p:strVal val="#ppt_h"/>
                                          </p:val>
                                        </p:tav>
                                      </p:tavLst>
                                    </p:anim>
                                  </p:childTnLst>
                                </p:cTn>
                              </p:par>
                              <p:par>
                                <p:cTn id="127" presetID="17" presetClass="entr" presetSubtype="8" fill="hold" grpId="0" nodeType="withEffect">
                                  <p:stCondLst>
                                    <p:cond delay="0"/>
                                  </p:stCondLst>
                                  <p:childTnLst>
                                    <p:set>
                                      <p:cBhvr>
                                        <p:cTn id="128" dur="1" fill="hold">
                                          <p:stCondLst>
                                            <p:cond delay="0"/>
                                          </p:stCondLst>
                                        </p:cTn>
                                        <p:tgtEl>
                                          <p:spTgt spid="57"/>
                                        </p:tgtEl>
                                        <p:attrNameLst>
                                          <p:attrName>style.visibility</p:attrName>
                                        </p:attrNameLst>
                                      </p:cBhvr>
                                      <p:to>
                                        <p:strVal val="visible"/>
                                      </p:to>
                                    </p:set>
                                    <p:anim calcmode="lin" valueType="num">
                                      <p:cBhvr>
                                        <p:cTn id="129" dur="500" fill="hold"/>
                                        <p:tgtEl>
                                          <p:spTgt spid="57"/>
                                        </p:tgtEl>
                                        <p:attrNameLst>
                                          <p:attrName>ppt_x</p:attrName>
                                        </p:attrNameLst>
                                      </p:cBhvr>
                                      <p:tavLst>
                                        <p:tav tm="0">
                                          <p:val>
                                            <p:strVal val="#ppt_x-#ppt_w/2"/>
                                          </p:val>
                                        </p:tav>
                                        <p:tav tm="100000">
                                          <p:val>
                                            <p:strVal val="#ppt_x"/>
                                          </p:val>
                                        </p:tav>
                                      </p:tavLst>
                                    </p:anim>
                                    <p:anim calcmode="lin" valueType="num">
                                      <p:cBhvr>
                                        <p:cTn id="130" dur="500" fill="hold"/>
                                        <p:tgtEl>
                                          <p:spTgt spid="57"/>
                                        </p:tgtEl>
                                        <p:attrNameLst>
                                          <p:attrName>ppt_y</p:attrName>
                                        </p:attrNameLst>
                                      </p:cBhvr>
                                      <p:tavLst>
                                        <p:tav tm="0">
                                          <p:val>
                                            <p:strVal val="#ppt_y"/>
                                          </p:val>
                                        </p:tav>
                                        <p:tav tm="100000">
                                          <p:val>
                                            <p:strVal val="#ppt_y"/>
                                          </p:val>
                                        </p:tav>
                                      </p:tavLst>
                                    </p:anim>
                                    <p:anim calcmode="lin" valueType="num">
                                      <p:cBhvr>
                                        <p:cTn id="131" dur="500" fill="hold"/>
                                        <p:tgtEl>
                                          <p:spTgt spid="57"/>
                                        </p:tgtEl>
                                        <p:attrNameLst>
                                          <p:attrName>ppt_w</p:attrName>
                                        </p:attrNameLst>
                                      </p:cBhvr>
                                      <p:tavLst>
                                        <p:tav tm="0">
                                          <p:val>
                                            <p:fltVal val="0"/>
                                          </p:val>
                                        </p:tav>
                                        <p:tav tm="100000">
                                          <p:val>
                                            <p:strVal val="#ppt_w"/>
                                          </p:val>
                                        </p:tav>
                                      </p:tavLst>
                                    </p:anim>
                                    <p:anim calcmode="lin" valueType="num">
                                      <p:cBhvr>
                                        <p:cTn id="132" dur="500" fill="hold"/>
                                        <p:tgtEl>
                                          <p:spTgt spid="57"/>
                                        </p:tgtEl>
                                        <p:attrNameLst>
                                          <p:attrName>ppt_h</p:attrName>
                                        </p:attrNameLst>
                                      </p:cBhvr>
                                      <p:tavLst>
                                        <p:tav tm="0">
                                          <p:val>
                                            <p:strVal val="#ppt_h"/>
                                          </p:val>
                                        </p:tav>
                                        <p:tav tm="100000">
                                          <p:val>
                                            <p:strVal val="#ppt_h"/>
                                          </p:val>
                                        </p:tav>
                                      </p:tavLst>
                                    </p:anim>
                                  </p:childTnLst>
                                </p:cTn>
                              </p:par>
                            </p:childTnLst>
                          </p:cTn>
                        </p:par>
                        <p:par>
                          <p:cTn id="133" fill="hold">
                            <p:stCondLst>
                              <p:cond delay="4500"/>
                            </p:stCondLst>
                            <p:childTnLst>
                              <p:par>
                                <p:cTn id="134" presetID="17" presetClass="entr" presetSubtype="8" fill="hold" nodeType="afterEffect">
                                  <p:stCondLst>
                                    <p:cond delay="0"/>
                                  </p:stCondLst>
                                  <p:childTnLst>
                                    <p:set>
                                      <p:cBhvr>
                                        <p:cTn id="135" dur="1" fill="hold">
                                          <p:stCondLst>
                                            <p:cond delay="0"/>
                                          </p:stCondLst>
                                        </p:cTn>
                                        <p:tgtEl>
                                          <p:spTgt spid="41"/>
                                        </p:tgtEl>
                                        <p:attrNameLst>
                                          <p:attrName>style.visibility</p:attrName>
                                        </p:attrNameLst>
                                      </p:cBhvr>
                                      <p:to>
                                        <p:strVal val="visible"/>
                                      </p:to>
                                    </p:set>
                                    <p:anim calcmode="lin" valueType="num">
                                      <p:cBhvr>
                                        <p:cTn id="136" dur="500" fill="hold"/>
                                        <p:tgtEl>
                                          <p:spTgt spid="41"/>
                                        </p:tgtEl>
                                        <p:attrNameLst>
                                          <p:attrName>ppt_x</p:attrName>
                                        </p:attrNameLst>
                                      </p:cBhvr>
                                      <p:tavLst>
                                        <p:tav tm="0">
                                          <p:val>
                                            <p:strVal val="#ppt_x-#ppt_w/2"/>
                                          </p:val>
                                        </p:tav>
                                        <p:tav tm="100000">
                                          <p:val>
                                            <p:strVal val="#ppt_x"/>
                                          </p:val>
                                        </p:tav>
                                      </p:tavLst>
                                    </p:anim>
                                    <p:anim calcmode="lin" valueType="num">
                                      <p:cBhvr>
                                        <p:cTn id="137" dur="500" fill="hold"/>
                                        <p:tgtEl>
                                          <p:spTgt spid="41"/>
                                        </p:tgtEl>
                                        <p:attrNameLst>
                                          <p:attrName>ppt_y</p:attrName>
                                        </p:attrNameLst>
                                      </p:cBhvr>
                                      <p:tavLst>
                                        <p:tav tm="0">
                                          <p:val>
                                            <p:strVal val="#ppt_y"/>
                                          </p:val>
                                        </p:tav>
                                        <p:tav tm="100000">
                                          <p:val>
                                            <p:strVal val="#ppt_y"/>
                                          </p:val>
                                        </p:tav>
                                      </p:tavLst>
                                    </p:anim>
                                    <p:anim calcmode="lin" valueType="num">
                                      <p:cBhvr>
                                        <p:cTn id="138" dur="500" fill="hold"/>
                                        <p:tgtEl>
                                          <p:spTgt spid="41"/>
                                        </p:tgtEl>
                                        <p:attrNameLst>
                                          <p:attrName>ppt_w</p:attrName>
                                        </p:attrNameLst>
                                      </p:cBhvr>
                                      <p:tavLst>
                                        <p:tav tm="0">
                                          <p:val>
                                            <p:fltVal val="0"/>
                                          </p:val>
                                        </p:tav>
                                        <p:tav tm="100000">
                                          <p:val>
                                            <p:strVal val="#ppt_w"/>
                                          </p:val>
                                        </p:tav>
                                      </p:tavLst>
                                    </p:anim>
                                    <p:anim calcmode="lin" valueType="num">
                                      <p:cBhvr>
                                        <p:cTn id="139" dur="500" fill="hold"/>
                                        <p:tgtEl>
                                          <p:spTgt spid="41"/>
                                        </p:tgtEl>
                                        <p:attrNameLst>
                                          <p:attrName>ppt_h</p:attrName>
                                        </p:attrNameLst>
                                      </p:cBhvr>
                                      <p:tavLst>
                                        <p:tav tm="0">
                                          <p:val>
                                            <p:strVal val="#ppt_h"/>
                                          </p:val>
                                        </p:tav>
                                        <p:tav tm="100000">
                                          <p:val>
                                            <p:strVal val="#ppt_h"/>
                                          </p:val>
                                        </p:tav>
                                      </p:tavLst>
                                    </p:anim>
                                  </p:childTnLst>
                                </p:cTn>
                              </p:par>
                            </p:childTnLst>
                          </p:cTn>
                        </p:par>
                        <p:par>
                          <p:cTn id="140" fill="hold">
                            <p:stCondLst>
                              <p:cond delay="5000"/>
                            </p:stCondLst>
                            <p:childTnLst>
                              <p:par>
                                <p:cTn id="141" presetID="17" presetClass="entr" presetSubtype="1" fill="hold" grpId="0" nodeType="afterEffect">
                                  <p:stCondLst>
                                    <p:cond delay="0"/>
                                  </p:stCondLst>
                                  <p:childTnLst>
                                    <p:set>
                                      <p:cBhvr>
                                        <p:cTn id="142" dur="1" fill="hold">
                                          <p:stCondLst>
                                            <p:cond delay="0"/>
                                          </p:stCondLst>
                                        </p:cTn>
                                        <p:tgtEl>
                                          <p:spTgt spid="66"/>
                                        </p:tgtEl>
                                        <p:attrNameLst>
                                          <p:attrName>style.visibility</p:attrName>
                                        </p:attrNameLst>
                                      </p:cBhvr>
                                      <p:to>
                                        <p:strVal val="visible"/>
                                      </p:to>
                                    </p:set>
                                    <p:anim calcmode="lin" valueType="num">
                                      <p:cBhvr>
                                        <p:cTn id="143" dur="500" fill="hold"/>
                                        <p:tgtEl>
                                          <p:spTgt spid="66"/>
                                        </p:tgtEl>
                                        <p:attrNameLst>
                                          <p:attrName>ppt_x</p:attrName>
                                        </p:attrNameLst>
                                      </p:cBhvr>
                                      <p:tavLst>
                                        <p:tav tm="0">
                                          <p:val>
                                            <p:strVal val="#ppt_x"/>
                                          </p:val>
                                        </p:tav>
                                        <p:tav tm="100000">
                                          <p:val>
                                            <p:strVal val="#ppt_x"/>
                                          </p:val>
                                        </p:tav>
                                      </p:tavLst>
                                    </p:anim>
                                    <p:anim calcmode="lin" valueType="num">
                                      <p:cBhvr>
                                        <p:cTn id="144" dur="500" fill="hold"/>
                                        <p:tgtEl>
                                          <p:spTgt spid="66"/>
                                        </p:tgtEl>
                                        <p:attrNameLst>
                                          <p:attrName>ppt_y</p:attrName>
                                        </p:attrNameLst>
                                      </p:cBhvr>
                                      <p:tavLst>
                                        <p:tav tm="0">
                                          <p:val>
                                            <p:strVal val="#ppt_y-#ppt_h/2"/>
                                          </p:val>
                                        </p:tav>
                                        <p:tav tm="100000">
                                          <p:val>
                                            <p:strVal val="#ppt_y"/>
                                          </p:val>
                                        </p:tav>
                                      </p:tavLst>
                                    </p:anim>
                                    <p:anim calcmode="lin" valueType="num">
                                      <p:cBhvr>
                                        <p:cTn id="145" dur="500" fill="hold"/>
                                        <p:tgtEl>
                                          <p:spTgt spid="66"/>
                                        </p:tgtEl>
                                        <p:attrNameLst>
                                          <p:attrName>ppt_w</p:attrName>
                                        </p:attrNameLst>
                                      </p:cBhvr>
                                      <p:tavLst>
                                        <p:tav tm="0">
                                          <p:val>
                                            <p:strVal val="#ppt_w"/>
                                          </p:val>
                                        </p:tav>
                                        <p:tav tm="100000">
                                          <p:val>
                                            <p:strVal val="#ppt_w"/>
                                          </p:val>
                                        </p:tav>
                                      </p:tavLst>
                                    </p:anim>
                                    <p:anim calcmode="lin" valueType="num">
                                      <p:cBhvr>
                                        <p:cTn id="146" dur="500" fill="hold"/>
                                        <p:tgtEl>
                                          <p:spTgt spid="66"/>
                                        </p:tgtEl>
                                        <p:attrNameLst>
                                          <p:attrName>ppt_h</p:attrName>
                                        </p:attrNameLst>
                                      </p:cBhvr>
                                      <p:tavLst>
                                        <p:tav tm="0">
                                          <p:val>
                                            <p:fltVal val="0"/>
                                          </p:val>
                                        </p:tav>
                                        <p:tav tm="100000">
                                          <p:val>
                                            <p:strVal val="#ppt_h"/>
                                          </p:val>
                                        </p:tav>
                                      </p:tavLst>
                                    </p:anim>
                                  </p:childTnLst>
                                </p:cTn>
                              </p:par>
                              <p:par>
                                <p:cTn id="147" presetID="17" presetClass="entr" presetSubtype="1" fill="hold" nodeType="withEffect">
                                  <p:stCondLst>
                                    <p:cond delay="0"/>
                                  </p:stCondLst>
                                  <p:childTnLst>
                                    <p:set>
                                      <p:cBhvr>
                                        <p:cTn id="148" dur="1" fill="hold">
                                          <p:stCondLst>
                                            <p:cond delay="0"/>
                                          </p:stCondLst>
                                        </p:cTn>
                                        <p:tgtEl>
                                          <p:spTgt spid="59"/>
                                        </p:tgtEl>
                                        <p:attrNameLst>
                                          <p:attrName>style.visibility</p:attrName>
                                        </p:attrNameLst>
                                      </p:cBhvr>
                                      <p:to>
                                        <p:strVal val="visible"/>
                                      </p:to>
                                    </p:set>
                                    <p:anim calcmode="lin" valueType="num">
                                      <p:cBhvr>
                                        <p:cTn id="149" dur="500" fill="hold"/>
                                        <p:tgtEl>
                                          <p:spTgt spid="59"/>
                                        </p:tgtEl>
                                        <p:attrNameLst>
                                          <p:attrName>ppt_x</p:attrName>
                                        </p:attrNameLst>
                                      </p:cBhvr>
                                      <p:tavLst>
                                        <p:tav tm="0">
                                          <p:val>
                                            <p:strVal val="#ppt_x"/>
                                          </p:val>
                                        </p:tav>
                                        <p:tav tm="100000">
                                          <p:val>
                                            <p:strVal val="#ppt_x"/>
                                          </p:val>
                                        </p:tav>
                                      </p:tavLst>
                                    </p:anim>
                                    <p:anim calcmode="lin" valueType="num">
                                      <p:cBhvr>
                                        <p:cTn id="150" dur="500" fill="hold"/>
                                        <p:tgtEl>
                                          <p:spTgt spid="59"/>
                                        </p:tgtEl>
                                        <p:attrNameLst>
                                          <p:attrName>ppt_y</p:attrName>
                                        </p:attrNameLst>
                                      </p:cBhvr>
                                      <p:tavLst>
                                        <p:tav tm="0">
                                          <p:val>
                                            <p:strVal val="#ppt_y-#ppt_h/2"/>
                                          </p:val>
                                        </p:tav>
                                        <p:tav tm="100000">
                                          <p:val>
                                            <p:strVal val="#ppt_y"/>
                                          </p:val>
                                        </p:tav>
                                      </p:tavLst>
                                    </p:anim>
                                    <p:anim calcmode="lin" valueType="num">
                                      <p:cBhvr>
                                        <p:cTn id="151" dur="500" fill="hold"/>
                                        <p:tgtEl>
                                          <p:spTgt spid="59"/>
                                        </p:tgtEl>
                                        <p:attrNameLst>
                                          <p:attrName>ppt_w</p:attrName>
                                        </p:attrNameLst>
                                      </p:cBhvr>
                                      <p:tavLst>
                                        <p:tav tm="0">
                                          <p:val>
                                            <p:strVal val="#ppt_w"/>
                                          </p:val>
                                        </p:tav>
                                        <p:tav tm="100000">
                                          <p:val>
                                            <p:strVal val="#ppt_w"/>
                                          </p:val>
                                        </p:tav>
                                      </p:tavLst>
                                    </p:anim>
                                    <p:anim calcmode="lin" valueType="num">
                                      <p:cBhvr>
                                        <p:cTn id="152" dur="500" fill="hold"/>
                                        <p:tgtEl>
                                          <p:spTgt spid="59"/>
                                        </p:tgtEl>
                                        <p:attrNameLst>
                                          <p:attrName>ppt_h</p:attrName>
                                        </p:attrNameLst>
                                      </p:cBhvr>
                                      <p:tavLst>
                                        <p:tav tm="0">
                                          <p:val>
                                            <p:fltVal val="0"/>
                                          </p:val>
                                        </p:tav>
                                        <p:tav tm="100000">
                                          <p:val>
                                            <p:strVal val="#ppt_h"/>
                                          </p:val>
                                        </p:tav>
                                      </p:tavLst>
                                    </p:anim>
                                  </p:childTnLst>
                                </p:cTn>
                              </p:par>
                              <p:par>
                                <p:cTn id="153" presetID="17" presetClass="entr" presetSubtype="8" fill="hold" grpId="0" nodeType="withEffect">
                                  <p:stCondLst>
                                    <p:cond delay="0"/>
                                  </p:stCondLst>
                                  <p:childTnLst>
                                    <p:set>
                                      <p:cBhvr>
                                        <p:cTn id="154" dur="1" fill="hold">
                                          <p:stCondLst>
                                            <p:cond delay="0"/>
                                          </p:stCondLst>
                                        </p:cTn>
                                        <p:tgtEl>
                                          <p:spTgt spid="63"/>
                                        </p:tgtEl>
                                        <p:attrNameLst>
                                          <p:attrName>style.visibility</p:attrName>
                                        </p:attrNameLst>
                                      </p:cBhvr>
                                      <p:to>
                                        <p:strVal val="visible"/>
                                      </p:to>
                                    </p:set>
                                    <p:anim calcmode="lin" valueType="num">
                                      <p:cBhvr>
                                        <p:cTn id="155" dur="500" fill="hold"/>
                                        <p:tgtEl>
                                          <p:spTgt spid="63"/>
                                        </p:tgtEl>
                                        <p:attrNameLst>
                                          <p:attrName>ppt_x</p:attrName>
                                        </p:attrNameLst>
                                      </p:cBhvr>
                                      <p:tavLst>
                                        <p:tav tm="0">
                                          <p:val>
                                            <p:strVal val="#ppt_x-#ppt_w/2"/>
                                          </p:val>
                                        </p:tav>
                                        <p:tav tm="100000">
                                          <p:val>
                                            <p:strVal val="#ppt_x"/>
                                          </p:val>
                                        </p:tav>
                                      </p:tavLst>
                                    </p:anim>
                                    <p:anim calcmode="lin" valueType="num">
                                      <p:cBhvr>
                                        <p:cTn id="156" dur="500" fill="hold"/>
                                        <p:tgtEl>
                                          <p:spTgt spid="63"/>
                                        </p:tgtEl>
                                        <p:attrNameLst>
                                          <p:attrName>ppt_y</p:attrName>
                                        </p:attrNameLst>
                                      </p:cBhvr>
                                      <p:tavLst>
                                        <p:tav tm="0">
                                          <p:val>
                                            <p:strVal val="#ppt_y"/>
                                          </p:val>
                                        </p:tav>
                                        <p:tav tm="100000">
                                          <p:val>
                                            <p:strVal val="#ppt_y"/>
                                          </p:val>
                                        </p:tav>
                                      </p:tavLst>
                                    </p:anim>
                                    <p:anim calcmode="lin" valueType="num">
                                      <p:cBhvr>
                                        <p:cTn id="157" dur="500" fill="hold"/>
                                        <p:tgtEl>
                                          <p:spTgt spid="63"/>
                                        </p:tgtEl>
                                        <p:attrNameLst>
                                          <p:attrName>ppt_w</p:attrName>
                                        </p:attrNameLst>
                                      </p:cBhvr>
                                      <p:tavLst>
                                        <p:tav tm="0">
                                          <p:val>
                                            <p:fltVal val="0"/>
                                          </p:val>
                                        </p:tav>
                                        <p:tav tm="100000">
                                          <p:val>
                                            <p:strVal val="#ppt_w"/>
                                          </p:val>
                                        </p:tav>
                                      </p:tavLst>
                                    </p:anim>
                                    <p:anim calcmode="lin" valueType="num">
                                      <p:cBhvr>
                                        <p:cTn id="158" dur="500" fill="hold"/>
                                        <p:tgtEl>
                                          <p:spTgt spid="6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p:bldP spid="43" grpId="0"/>
      <p:bldP spid="46" grpId="0"/>
      <p:bldP spid="47" grpId="0"/>
      <p:bldP spid="51" grpId="0"/>
      <p:bldP spid="56" grpId="0"/>
      <p:bldP spid="57" grpId="0"/>
      <p:bldP spid="62" grpId="0"/>
      <p:bldP spid="63" grpId="0"/>
      <p:bldP spid="66" grpId="0"/>
      <p:bldP spid="7" grpId="0"/>
      <p:bldP spid="1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20155E-C468-276E-98DB-09F578F1616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0418019-3A02-6EE6-1D83-4D64A6386098}"/>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A7657494-F19B-167E-AEE0-38B0172E8496}"/>
              </a:ext>
            </a:extLst>
          </p:cNvPr>
          <p:cNvSpPr/>
          <p:nvPr/>
        </p:nvSpPr>
        <p:spPr>
          <a:xfrm>
            <a:off x="7883147" y="994787"/>
            <a:ext cx="4128422" cy="56894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BB386FF-C2E0-ED10-6C98-30B52DB3A8F8}"/>
              </a:ext>
            </a:extLst>
          </p:cNvPr>
          <p:cNvSpPr/>
          <p:nvPr/>
        </p:nvSpPr>
        <p:spPr>
          <a:xfrm>
            <a:off x="180431" y="1155869"/>
            <a:ext cx="11720167" cy="54369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F6283002-23C1-3BA8-4310-95262E4ADDB3}"/>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0557AEC9-81A2-2BD6-016D-A541B352160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5259E64D-42AF-AB2E-E06C-1AA7AB5ABBAB}"/>
              </a:ext>
            </a:extLst>
          </p:cNvPr>
          <p:cNvSpPr/>
          <p:nvPr/>
        </p:nvSpPr>
        <p:spPr>
          <a:xfrm>
            <a:off x="3301608" y="517596"/>
            <a:ext cx="5669171"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800" b="1" dirty="0">
                <a:solidFill>
                  <a:srgbClr val="00B0F0"/>
                </a:solidFill>
                <a:latin typeface="Alexandria" pitchFamily="2" charset="-78"/>
                <a:cs typeface="Alexandria" pitchFamily="2" charset="-78"/>
              </a:rPr>
              <a:t>مقدمة</a:t>
            </a:r>
          </a:p>
        </p:txBody>
      </p:sp>
      <p:sp>
        <p:nvSpPr>
          <p:cNvPr id="4" name="TextBox 47">
            <a:extLst>
              <a:ext uri="{FF2B5EF4-FFF2-40B4-BE49-F238E27FC236}">
                <a16:creationId xmlns:a16="http://schemas.microsoft.com/office/drawing/2014/main" id="{6858B474-6305-0220-45B6-DCD5617BAF7A}"/>
              </a:ext>
            </a:extLst>
          </p:cNvPr>
          <p:cNvSpPr txBox="1"/>
          <p:nvPr/>
        </p:nvSpPr>
        <p:spPr>
          <a:xfrm>
            <a:off x="547635" y="3715317"/>
            <a:ext cx="11096730" cy="1897379"/>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effectLst/>
                <a:uLnTx/>
                <a:uFillTx/>
                <a:latin typeface="Alexandria" pitchFamily="2" charset="-78"/>
                <a:ea typeface="+mn-ea"/>
                <a:cs typeface="Alexandria" pitchFamily="2" charset="-78"/>
              </a:rPr>
              <a:t>تأتي حملات العلاقات العامة الرقمية لتكمل هذا التحول، حيث تعتبر الأدوات الرقمية جزءًا أساسيًا من استراتيجيات التواصل المؤسسي الحديثة. تستخدم حملات العلاقات العامة الرقمية وسائل التواصل الاجتماعي، المواقع الإلكترونية، المدونات، الفيديوهات التفاعلية، وأكثر، للوصول إلى الجمهور المستهدف و إيصال الرسائل بشكل مؤثر. لكن الحملات الرقمية ليست مجرد وسيلة لتبادل الرسائل؛ بل هي عملية تفاعلية تُسهم في بناء العلاقة مع الجمهور، تعزيز الولاء للعلامة التجارية، وبناء الثقة على المدى الطويل.</a:t>
            </a:r>
          </a:p>
        </p:txBody>
      </p:sp>
      <p:sp>
        <p:nvSpPr>
          <p:cNvPr id="10" name="TextBox 9">
            <a:extLst>
              <a:ext uri="{FF2B5EF4-FFF2-40B4-BE49-F238E27FC236}">
                <a16:creationId xmlns:a16="http://schemas.microsoft.com/office/drawing/2014/main" id="{1C77F418-D384-B0D9-55EF-625CC4815F0F}"/>
              </a:ext>
            </a:extLst>
          </p:cNvPr>
          <p:cNvSpPr txBox="1"/>
          <p:nvPr/>
        </p:nvSpPr>
        <p:spPr>
          <a:xfrm>
            <a:off x="547635" y="1487320"/>
            <a:ext cx="11212286" cy="1896545"/>
          </a:xfrm>
          <a:prstGeom prst="rect">
            <a:avLst/>
          </a:prstGeom>
          <a:noFill/>
        </p:spPr>
        <p:txBody>
          <a:bodyPr wrap="square" rtlCol="1">
            <a:spAutoFit/>
          </a:bodyPr>
          <a:lstStyle/>
          <a:p>
            <a:pPr algn="just" rtl="1">
              <a:lnSpc>
                <a:spcPct val="150000"/>
              </a:lnSpc>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في عالمنا اليوم، أصبح الإعلام الرقمي حجر الزاوية لكل استراتيجيات التواصل المؤسسي و العلاقات العامة. فقد ساهم التحول الرقمي في إعادة تشكيل الطريقة التي تتفاعل بها المؤسسات مع جمهورها، مما جعلها أكثر تفاعلية و مباشرة.الإعلام الرقمي يشمل كافة وسائل التواصل الإلكتروني التي تتيح تبادل المعلومات بشكل سريع و شخصي، من خلال الإنترنت ومنصات التواصل الاجتماعي مثل فيسبوك، تويتر، إنستغرام، ويوتيوب. هذه المنصات توفر للمؤسسات فرصًا غير محدودة للتفاعل مع جمهورها في الوقت الفعلي، مما يؤدي إلى تحسين الاستجابة و تحفيز المشاركة.</a:t>
            </a:r>
            <a:endParaRPr lang="ar-EG" sz="1600" dirty="0"/>
          </a:p>
        </p:txBody>
      </p:sp>
    </p:spTree>
    <p:extLst>
      <p:ext uri="{BB962C8B-B14F-4D97-AF65-F5344CB8AC3E}">
        <p14:creationId xmlns:p14="http://schemas.microsoft.com/office/powerpoint/2010/main" val="1894382803"/>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E7D137-2F40-D1C0-7C50-E5B3374EF30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E05F1F7-EC89-2ED1-4B38-97C6D5277659}"/>
              </a:ext>
            </a:extLst>
          </p:cNvPr>
          <p:cNvSpPr/>
          <p:nvPr/>
        </p:nvSpPr>
        <p:spPr>
          <a:xfrm>
            <a:off x="2626178" y="500900"/>
            <a:ext cx="90791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562420C-00D5-5A70-7E4C-2CEA097CDEF4}"/>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9F4DD98F-B738-FA1D-B019-F4F131B31B2F}"/>
              </a:ext>
            </a:extLst>
          </p:cNvPr>
          <p:cNvSpPr/>
          <p:nvPr/>
        </p:nvSpPr>
        <p:spPr>
          <a:xfrm>
            <a:off x="180431" y="1244834"/>
            <a:ext cx="11720167" cy="52959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F69B85F4-92E1-C8F4-27EF-976032368D3B}"/>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885F0E52-16B2-E783-65FD-4F152C6F8A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BDB64659-2ED3-D5A1-7733-6DD610BD22BE}"/>
              </a:ext>
            </a:extLst>
          </p:cNvPr>
          <p:cNvSpPr/>
          <p:nvPr/>
        </p:nvSpPr>
        <p:spPr>
          <a:xfrm>
            <a:off x="3261414" y="618006"/>
            <a:ext cx="5669171"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800" b="1" dirty="0">
                <a:solidFill>
                  <a:srgbClr val="00B0F0"/>
                </a:solidFill>
                <a:latin typeface="Alexandria" pitchFamily="2" charset="-78"/>
                <a:cs typeface="Alexandria" pitchFamily="2" charset="-78"/>
              </a:rPr>
              <a:t>الإعلام الرقمي</a:t>
            </a:r>
          </a:p>
        </p:txBody>
      </p:sp>
      <p:sp>
        <p:nvSpPr>
          <p:cNvPr id="10" name="TextBox 9">
            <a:extLst>
              <a:ext uri="{FF2B5EF4-FFF2-40B4-BE49-F238E27FC236}">
                <a16:creationId xmlns:a16="http://schemas.microsoft.com/office/drawing/2014/main" id="{71D9283A-415F-CB41-DB26-CE61E50AC10A}"/>
              </a:ext>
            </a:extLst>
          </p:cNvPr>
          <p:cNvSpPr txBox="1"/>
          <p:nvPr/>
        </p:nvSpPr>
        <p:spPr>
          <a:xfrm>
            <a:off x="291403" y="1337226"/>
            <a:ext cx="11454342" cy="4944367"/>
          </a:xfrm>
          <a:prstGeom prst="rect">
            <a:avLst/>
          </a:prstGeom>
          <a:noFill/>
        </p:spPr>
        <p:txBody>
          <a:bodyPr wrap="square" rtlCol="1">
            <a:spAutoFit/>
          </a:bodyPr>
          <a:lstStyle/>
          <a:p>
            <a:pPr algn="just" rtl="1">
              <a:lnSpc>
                <a:spcPct val="150000"/>
              </a:lnSpc>
            </a:pPr>
            <a:r>
              <a:rPr lang="ar-EG" b="1" dirty="0">
                <a:solidFill>
                  <a:srgbClr val="00B0F0"/>
                </a:solidFill>
                <a:latin typeface="Alexandria" pitchFamily="2" charset="-78"/>
                <a:cs typeface="Alexandria" pitchFamily="2" charset="-78"/>
              </a:rPr>
              <a:t>مفهوم الإعلام </a:t>
            </a:r>
            <a:r>
              <a:rPr lang="en-US" b="1" dirty="0">
                <a:solidFill>
                  <a:srgbClr val="00B0F0"/>
                </a:solidFill>
                <a:latin typeface="Alexandria" pitchFamily="2" charset="-78"/>
                <a:cs typeface="Alexandria" pitchFamily="2" charset="-78"/>
              </a:rPr>
              <a:t> Media</a:t>
            </a:r>
            <a:r>
              <a:rPr lang="ar-EG" b="1" dirty="0">
                <a:solidFill>
                  <a:srgbClr val="00B0F0"/>
                </a:solidFill>
                <a:latin typeface="Alexandria" pitchFamily="2" charset="-78"/>
                <a:cs typeface="Alexandria" pitchFamily="2" charset="-78"/>
              </a:rPr>
              <a:t> :</a:t>
            </a:r>
          </a:p>
          <a:p>
            <a:pPr algn="just" rtl="1">
              <a:lnSpc>
                <a:spcPct val="150000"/>
              </a:lnSpc>
            </a:pPr>
            <a:r>
              <a:rPr kumimoji="0" lang="ar-EG" sz="1600" i="0" u="none" strike="noStrike" kern="1200" cap="none" spc="0" normalizeH="0" baseline="0" noProof="0" dirty="0">
                <a:ln>
                  <a:noFill/>
                </a:ln>
                <a:solidFill>
                  <a:schemeClr val="tx1">
                    <a:lumMod val="95000"/>
                    <a:lumOff val="5000"/>
                  </a:schemeClr>
                </a:solidFill>
                <a:effectLst/>
                <a:uLnTx/>
                <a:uFillTx/>
                <a:latin typeface="Alexandria" pitchFamily="2" charset="-78"/>
                <a:ea typeface="+mn-ea"/>
                <a:cs typeface="Alexandria" pitchFamily="2" charset="-78"/>
              </a:rPr>
              <a:t>هو عملية اجتماعية تهدف إلى نقل المعلومات والأفكار والآراء والرسائل من المرسل إلى الجمهور من خلال وسائل اتصال جماهيرية، بهدف التأثير أو التثقيف أو الترفيه أو الإخبار.</a:t>
            </a:r>
          </a:p>
          <a:p>
            <a:pPr algn="just" rtl="1">
              <a:lnSpc>
                <a:spcPct val="150000"/>
              </a:lnSpc>
            </a:pPr>
            <a:endParaRPr kumimoji="0" lang="ar-EG" sz="1600" i="0" u="none" strike="noStrike" kern="1200" cap="none" spc="0" normalizeH="0" baseline="0" noProof="0" dirty="0">
              <a:ln>
                <a:noFill/>
              </a:ln>
              <a:solidFill>
                <a:schemeClr val="tx1">
                  <a:lumMod val="95000"/>
                  <a:lumOff val="5000"/>
                </a:schemeClr>
              </a:solidFill>
              <a:effectLst/>
              <a:uLnTx/>
              <a:uFillTx/>
              <a:latin typeface="Alexandria" pitchFamily="2" charset="-78"/>
              <a:ea typeface="+mn-ea"/>
              <a:cs typeface="Alexandria" pitchFamily="2" charset="-78"/>
            </a:endParaRPr>
          </a:p>
          <a:p>
            <a:pPr algn="just" rtl="1">
              <a:lnSpc>
                <a:spcPct val="150000"/>
              </a:lnSpc>
            </a:pPr>
            <a:r>
              <a:rPr kumimoji="0" lang="ar-EG"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مفهوم الإعلام الرقمي </a:t>
            </a:r>
            <a:r>
              <a:rPr kumimoji="0" lang="en-US"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Digital Media</a:t>
            </a:r>
            <a:r>
              <a:rPr kumimoji="0" lang="ar-EG"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a:t>
            </a:r>
          </a:p>
          <a:p>
            <a:pPr algn="just" rtl="1">
              <a:lnSpc>
                <a:spcPct val="150000"/>
              </a:lnSpc>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هو مجموعة من الوسائط الاتصالية التي تعتمد على التكنولوجيا الرقمية في إنتاج المحتوى الإعلامي وتخزينه وتوزيعه وتفاعله مع الجمهور.</a:t>
            </a:r>
          </a:p>
          <a:p>
            <a:pPr algn="just" rtl="1">
              <a:lnSpc>
                <a:spcPct val="150000"/>
              </a:lnSpc>
            </a:pPr>
            <a:endParaRPr lang="ar-EG" sz="1600" dirty="0">
              <a:solidFill>
                <a:prstClr val="black"/>
              </a:solidFill>
              <a:latin typeface="Alexandria" pitchFamily="2" charset="-78"/>
              <a:cs typeface="Alexandria" pitchFamily="2" charset="-78"/>
            </a:endParaRPr>
          </a:p>
          <a:p>
            <a:pPr algn="just" rtl="1">
              <a:lnSpc>
                <a:spcPct val="150000"/>
              </a:lnSpc>
            </a:pPr>
            <a:r>
              <a:rPr lang="ar-EG" sz="1600" dirty="0">
                <a:solidFill>
                  <a:prstClr val="black"/>
                </a:solidFill>
                <a:latin typeface="Alexandria" pitchFamily="2" charset="-78"/>
                <a:cs typeface="Alexandria" pitchFamily="2" charset="-78"/>
              </a:rPr>
              <a:t>نمط من أنماط الاتصال يستخدم التكنولوجيا الرقمية لنقل المحتوى عبر منصات إلكترونية مثل الإنترنت ووسائل التواصل الاجتماعي والتطبيقات الرقمية، ويتميز بالتفاعلية والتخصيص والانتشار الواسع"</a:t>
            </a:r>
          </a:p>
          <a:p>
            <a:pPr algn="just" rtl="1">
              <a:lnSpc>
                <a:spcPct val="150000"/>
              </a:lnSpc>
            </a:pPr>
            <a:r>
              <a:rPr lang="ar-EG" sz="1600" dirty="0">
                <a:solidFill>
                  <a:prstClr val="black"/>
                </a:solidFill>
                <a:latin typeface="Alexandria" pitchFamily="2" charset="-78"/>
                <a:cs typeface="Alexandria" pitchFamily="2" charset="-78"/>
              </a:rPr>
              <a:t> </a:t>
            </a:r>
          </a:p>
          <a:p>
            <a:pPr algn="just" rtl="1">
              <a:lnSpc>
                <a:spcPct val="150000"/>
              </a:lnSpc>
            </a:pPr>
            <a:r>
              <a:rPr lang="ar-EG" sz="1600" dirty="0">
                <a:solidFill>
                  <a:prstClr val="black"/>
                </a:solidFill>
                <a:latin typeface="Alexandria" pitchFamily="2" charset="-78"/>
                <a:cs typeface="Alexandria" pitchFamily="2" charset="-78"/>
              </a:rPr>
              <a:t>الإعلام الرقمي قد غيّر من العلاقة التقليدية بين المرسل والمستقبل، حيث أصبح الجمهور "منتِجًا" و"مشاركًا" في صناعة المحتوى، لا مجرد متلقٍ سلبي.</a:t>
            </a:r>
          </a:p>
        </p:txBody>
      </p:sp>
    </p:spTree>
    <p:extLst>
      <p:ext uri="{BB962C8B-B14F-4D97-AF65-F5344CB8AC3E}">
        <p14:creationId xmlns:p14="http://schemas.microsoft.com/office/powerpoint/2010/main" val="942216457"/>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59229C-B554-BC60-59C6-848AC74D3EA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07CE564-91B5-9547-8B28-9F9AF3B3A28B}"/>
              </a:ext>
            </a:extLst>
          </p:cNvPr>
          <p:cNvSpPr/>
          <p:nvPr/>
        </p:nvSpPr>
        <p:spPr>
          <a:xfrm>
            <a:off x="2676258" y="230166"/>
            <a:ext cx="90791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236FACDA-B44F-3450-F53D-F5A13F0D6A47}"/>
              </a:ext>
            </a:extLst>
          </p:cNvPr>
          <p:cNvSpPr/>
          <p:nvPr/>
        </p:nvSpPr>
        <p:spPr>
          <a:xfrm>
            <a:off x="7883147" y="713433"/>
            <a:ext cx="4128422" cy="597080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7E1112FD-411E-4DF4-25C7-8732E3554D10}"/>
              </a:ext>
            </a:extLst>
          </p:cNvPr>
          <p:cNvSpPr/>
          <p:nvPr/>
        </p:nvSpPr>
        <p:spPr>
          <a:xfrm>
            <a:off x="180431" y="845270"/>
            <a:ext cx="11720167" cy="5695472"/>
          </a:xfrm>
          <a:prstGeom prst="roundRect">
            <a:avLst>
              <a:gd name="adj" fmla="val 6140"/>
            </a:avLst>
          </a:prstGeom>
          <a:solidFill>
            <a:schemeClr val="bg1"/>
          </a:solidFill>
          <a:ln w="28575">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C71D132C-BD34-6AFF-07C9-4EDD0E5F9564}"/>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536D7773-2A10-E428-DC2C-E40BAEA203C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60146" y="-109001"/>
            <a:ext cx="2305141" cy="1076343"/>
          </a:xfrm>
          <a:prstGeom prst="rect">
            <a:avLst/>
          </a:prstGeom>
        </p:spPr>
      </p:pic>
      <p:sp>
        <p:nvSpPr>
          <p:cNvPr id="3" name="Rectangle: Rounded Corners 2">
            <a:extLst>
              <a:ext uri="{FF2B5EF4-FFF2-40B4-BE49-F238E27FC236}">
                <a16:creationId xmlns:a16="http://schemas.microsoft.com/office/drawing/2014/main" id="{B9871D54-783B-2B8D-9ECD-242C683362E8}"/>
              </a:ext>
            </a:extLst>
          </p:cNvPr>
          <p:cNvSpPr/>
          <p:nvPr/>
        </p:nvSpPr>
        <p:spPr>
          <a:xfrm>
            <a:off x="3391707" y="237137"/>
            <a:ext cx="5669171"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Alexandria" pitchFamily="2" charset="-78"/>
              </a:rPr>
              <a:t>سمات الإعلام الرقمي</a:t>
            </a:r>
          </a:p>
        </p:txBody>
      </p:sp>
      <p:sp>
        <p:nvSpPr>
          <p:cNvPr id="10" name="TextBox 9">
            <a:extLst>
              <a:ext uri="{FF2B5EF4-FFF2-40B4-BE49-F238E27FC236}">
                <a16:creationId xmlns:a16="http://schemas.microsoft.com/office/drawing/2014/main" id="{BEA9E714-9B6C-5970-8924-D9283B7F5510}"/>
              </a:ext>
            </a:extLst>
          </p:cNvPr>
          <p:cNvSpPr txBox="1"/>
          <p:nvPr/>
        </p:nvSpPr>
        <p:spPr>
          <a:xfrm>
            <a:off x="6124768" y="924415"/>
            <a:ext cx="5649745" cy="4575035"/>
          </a:xfrm>
          <a:prstGeom prst="rect">
            <a:avLst/>
          </a:prstGeom>
          <a:noFill/>
        </p:spPr>
        <p:txBody>
          <a:bodyPr wrap="square" rtlCol="1">
            <a:spAutoFit/>
          </a:bodyPr>
          <a:lstStyle/>
          <a:p>
            <a:pPr marL="285750" indent="-285750" algn="just" rtl="1">
              <a:lnSpc>
                <a:spcPct val="150000"/>
              </a:lnSpc>
              <a:buClr>
                <a:schemeClr val="accent2"/>
              </a:buClr>
              <a:buFont typeface="Wingdings" panose="05000000000000000000" pitchFamily="2" charset="2"/>
              <a:buChar char="v"/>
            </a:pPr>
            <a:r>
              <a:rPr lang="ar-EG" b="1" dirty="0">
                <a:solidFill>
                  <a:srgbClr val="00B0F0"/>
                </a:solidFill>
                <a:latin typeface="Alexandria" pitchFamily="2" charset="-78"/>
                <a:cs typeface="Alexandria" pitchFamily="2" charset="-78"/>
              </a:rPr>
              <a:t>التفاعلية </a:t>
            </a:r>
            <a:r>
              <a:rPr lang="en-US" b="1" dirty="0">
                <a:solidFill>
                  <a:srgbClr val="00B0F0"/>
                </a:solidFill>
                <a:latin typeface="Alexandria" pitchFamily="2" charset="-78"/>
                <a:cs typeface="Alexandria" pitchFamily="2" charset="-78"/>
              </a:rPr>
              <a:t>Interactivity</a:t>
            </a:r>
            <a:r>
              <a:rPr lang="ar-EG" b="1" dirty="0">
                <a:solidFill>
                  <a:srgbClr val="00B0F0"/>
                </a:solidFill>
                <a:latin typeface="Alexandria" pitchFamily="2" charset="-78"/>
                <a:cs typeface="Alexandria" pitchFamily="2" charset="-78"/>
              </a:rPr>
              <a:t> :</a:t>
            </a:r>
          </a:p>
          <a:p>
            <a:pPr algn="just" rtl="1">
              <a:lnSpc>
                <a:spcPct val="150000"/>
              </a:lnSpc>
            </a:pPr>
            <a:r>
              <a:rPr lang="ar-EG" sz="1600" dirty="0">
                <a:solidFill>
                  <a:schemeClr val="tx1">
                    <a:lumMod val="95000"/>
                    <a:lumOff val="5000"/>
                  </a:schemeClr>
                </a:solidFill>
                <a:latin typeface="Alexandria" pitchFamily="2" charset="-78"/>
                <a:cs typeface="Alexandria" pitchFamily="2" charset="-78"/>
              </a:rPr>
              <a:t>تمكّن الجمهور من الرد الفوري، والمشاركة في إنتاج وتوزيع المحتوى، مما يزيد من التأثير والارتباط.</a:t>
            </a:r>
          </a:p>
          <a:p>
            <a:pPr algn="just" rtl="1">
              <a:lnSpc>
                <a:spcPct val="150000"/>
              </a:lnSpc>
            </a:pPr>
            <a:r>
              <a:rPr lang="ar-EG" sz="1600" dirty="0">
                <a:solidFill>
                  <a:schemeClr val="tx1">
                    <a:lumMod val="95000"/>
                    <a:lumOff val="5000"/>
                  </a:schemeClr>
                </a:solidFill>
                <a:latin typeface="Alexandria" pitchFamily="2" charset="-78"/>
                <a:cs typeface="Alexandria" pitchFamily="2" charset="-78"/>
              </a:rPr>
              <a:t>🔹 </a:t>
            </a:r>
            <a:r>
              <a:rPr lang="ar-EG" sz="1600" b="1" dirty="0">
                <a:solidFill>
                  <a:schemeClr val="accent2"/>
                </a:solidFill>
                <a:latin typeface="Alexandria" pitchFamily="2" charset="-78"/>
                <a:cs typeface="Alexandria" pitchFamily="2" charset="-78"/>
              </a:rPr>
              <a:t>مثال: </a:t>
            </a:r>
            <a:r>
              <a:rPr lang="ar-EG" sz="1600" dirty="0">
                <a:solidFill>
                  <a:schemeClr val="tx1">
                    <a:lumMod val="95000"/>
                    <a:lumOff val="5000"/>
                  </a:schemeClr>
                </a:solidFill>
                <a:latin typeface="Alexandria" pitchFamily="2" charset="-78"/>
                <a:cs typeface="Alexandria" pitchFamily="2" charset="-78"/>
              </a:rPr>
              <a:t>عندما يعلق المستخدم على خبر في موقع إلكتروني أو يشارك في استطلاع مباشر.</a:t>
            </a:r>
          </a:p>
          <a:p>
            <a:pPr marL="285750" indent="-285750" algn="just" rtl="1">
              <a:lnSpc>
                <a:spcPct val="150000"/>
              </a:lnSpc>
              <a:buClr>
                <a:schemeClr val="accent2"/>
              </a:buClr>
              <a:buFont typeface="Wingdings" panose="05000000000000000000" pitchFamily="2" charset="2"/>
              <a:buChar char="v"/>
            </a:pPr>
            <a:r>
              <a:rPr lang="ar-EG" b="1" dirty="0">
                <a:solidFill>
                  <a:srgbClr val="00B0F0"/>
                </a:solidFill>
                <a:latin typeface="Alexandria" pitchFamily="2" charset="-78"/>
                <a:cs typeface="Alexandria" pitchFamily="2" charset="-78"/>
              </a:rPr>
              <a:t>التخصيص </a:t>
            </a:r>
            <a:r>
              <a:rPr lang="en-US" b="1" dirty="0">
                <a:solidFill>
                  <a:srgbClr val="00B0F0"/>
                </a:solidFill>
                <a:latin typeface="Alexandria" pitchFamily="2" charset="-78"/>
                <a:cs typeface="Alexandria" pitchFamily="2" charset="-78"/>
              </a:rPr>
              <a:t>Personalization</a:t>
            </a:r>
            <a:r>
              <a:rPr lang="ar-EG" b="1" dirty="0">
                <a:solidFill>
                  <a:srgbClr val="00B0F0"/>
                </a:solidFill>
                <a:latin typeface="Alexandria" pitchFamily="2" charset="-78"/>
                <a:cs typeface="Alexandria" pitchFamily="2" charset="-78"/>
              </a:rPr>
              <a:t>: </a:t>
            </a:r>
          </a:p>
          <a:p>
            <a:pPr algn="just" rtl="1">
              <a:lnSpc>
                <a:spcPct val="150000"/>
              </a:lnSpc>
              <a:buClr>
                <a:schemeClr val="accent2"/>
              </a:buClr>
            </a:pPr>
            <a:r>
              <a:rPr lang="ar-EG" sz="1600" dirty="0">
                <a:solidFill>
                  <a:schemeClr val="tx1">
                    <a:lumMod val="95000"/>
                    <a:lumOff val="5000"/>
                  </a:schemeClr>
                </a:solidFill>
                <a:latin typeface="Alexandria" pitchFamily="2" charset="-78"/>
                <a:cs typeface="Alexandria" pitchFamily="2" charset="-78"/>
              </a:rPr>
              <a:t>تعتمد المنصات الرقمية على الذكاء الاصطناعي وخوارزميات تحليل البيانات لتقديم محتوى مخصص لكل مستخدم حسب اهتماماته وسلوكه.</a:t>
            </a:r>
          </a:p>
          <a:p>
            <a:pPr algn="just" rtl="1">
              <a:lnSpc>
                <a:spcPct val="150000"/>
              </a:lnSpc>
              <a:buClr>
                <a:schemeClr val="accent2"/>
              </a:buClr>
            </a:pPr>
            <a:r>
              <a:rPr kumimoji="0" lang="ar-EG" sz="1600" b="1" i="0" u="none" strike="noStrike" kern="1200" cap="none" spc="0" normalizeH="0" baseline="0" noProof="0" dirty="0">
                <a:ln>
                  <a:noFill/>
                </a:ln>
                <a:solidFill>
                  <a:schemeClr val="accent2"/>
                </a:solidFill>
                <a:effectLst/>
                <a:uLnTx/>
                <a:uFillTx/>
                <a:latin typeface="Alexandria" pitchFamily="2" charset="-78"/>
                <a:ea typeface="+mn-ea"/>
                <a:cs typeface="Alexandria" pitchFamily="2" charset="-78"/>
              </a:rPr>
              <a:t>🔹 مثال: </a:t>
            </a:r>
            <a:r>
              <a:rPr kumimoji="0" lang="ar-EG" sz="1600" i="0" u="none" strike="noStrike" kern="1200" cap="none" spc="0" normalizeH="0" baseline="0" noProof="0" dirty="0">
                <a:ln>
                  <a:noFill/>
                </a:ln>
                <a:solidFill>
                  <a:schemeClr val="tx1">
                    <a:lumMod val="95000"/>
                    <a:lumOff val="5000"/>
                  </a:schemeClr>
                </a:solidFill>
                <a:effectLst/>
                <a:uLnTx/>
                <a:uFillTx/>
                <a:latin typeface="Alexandria" pitchFamily="2" charset="-78"/>
                <a:ea typeface="+mn-ea"/>
                <a:cs typeface="Alexandria" pitchFamily="2" charset="-78"/>
              </a:rPr>
              <a:t>خوارزميات تيك توك التي تُظهر فيديوهات بناءً على سلوك المشاهدة الشخصي.</a:t>
            </a:r>
          </a:p>
          <a:p>
            <a:pPr algn="just" rtl="1">
              <a:lnSpc>
                <a:spcPct val="150000"/>
              </a:lnSpc>
              <a:buClr>
                <a:schemeClr val="accent2"/>
              </a:buClr>
            </a:pPr>
            <a:endParaRPr kumimoji="0" lang="ar-EG" sz="1600" i="0" u="none" strike="noStrike" kern="1200" cap="none" spc="0" normalizeH="0" baseline="0" noProof="0" dirty="0">
              <a:ln>
                <a:noFill/>
              </a:ln>
              <a:solidFill>
                <a:schemeClr val="tx1">
                  <a:lumMod val="95000"/>
                  <a:lumOff val="5000"/>
                </a:schemeClr>
              </a:solidFill>
              <a:effectLst/>
              <a:uLnTx/>
              <a:uFillTx/>
              <a:latin typeface="Alexandria" pitchFamily="2" charset="-78"/>
              <a:ea typeface="+mn-ea"/>
              <a:cs typeface="Alexandria" pitchFamily="2" charset="-78"/>
            </a:endParaRPr>
          </a:p>
        </p:txBody>
      </p:sp>
      <p:sp>
        <p:nvSpPr>
          <p:cNvPr id="4" name="TextBox 3">
            <a:extLst>
              <a:ext uri="{FF2B5EF4-FFF2-40B4-BE49-F238E27FC236}">
                <a16:creationId xmlns:a16="http://schemas.microsoft.com/office/drawing/2014/main" id="{A676C69D-540F-EB4F-8E1C-444DFF0DFABB}"/>
              </a:ext>
            </a:extLst>
          </p:cNvPr>
          <p:cNvSpPr txBox="1"/>
          <p:nvPr/>
        </p:nvSpPr>
        <p:spPr>
          <a:xfrm>
            <a:off x="290724" y="930937"/>
            <a:ext cx="5649745" cy="4205703"/>
          </a:xfrm>
          <a:prstGeom prst="rect">
            <a:avLst/>
          </a:prstGeom>
          <a:noFill/>
        </p:spPr>
        <p:txBody>
          <a:bodyPr wrap="square" rtlCol="1">
            <a:spAutoFit/>
          </a:bodyPr>
          <a:lstStyle/>
          <a:p>
            <a:pPr marL="285750" indent="-285750" algn="just" rtl="1">
              <a:lnSpc>
                <a:spcPct val="150000"/>
              </a:lnSpc>
              <a:buClr>
                <a:schemeClr val="accent2"/>
              </a:buClr>
              <a:buFont typeface="Wingdings" panose="05000000000000000000" pitchFamily="2" charset="2"/>
              <a:buChar char="v"/>
            </a:pPr>
            <a:r>
              <a:rPr lang="ar-EG" b="1" dirty="0">
                <a:solidFill>
                  <a:srgbClr val="00B0F0"/>
                </a:solidFill>
                <a:latin typeface="Alexandria" pitchFamily="2" charset="-78"/>
                <a:cs typeface="Alexandria" pitchFamily="2" charset="-78"/>
              </a:rPr>
              <a:t>الوسائط المتعددة </a:t>
            </a:r>
            <a:r>
              <a:rPr lang="en-US" b="1" dirty="0">
                <a:solidFill>
                  <a:srgbClr val="00B0F0"/>
                </a:solidFill>
                <a:latin typeface="Alexandria" pitchFamily="2" charset="-78"/>
                <a:cs typeface="Alexandria" pitchFamily="2" charset="-78"/>
              </a:rPr>
              <a:t>Multimedia </a:t>
            </a:r>
            <a:r>
              <a:rPr lang="ar-EG" b="1" dirty="0">
                <a:solidFill>
                  <a:srgbClr val="00B0F0"/>
                </a:solidFill>
                <a:latin typeface="Alexandria" pitchFamily="2" charset="-78"/>
                <a:cs typeface="Alexandria" pitchFamily="2" charset="-78"/>
              </a:rPr>
              <a:t> :</a:t>
            </a:r>
          </a:p>
          <a:p>
            <a:pPr algn="just" rtl="1">
              <a:lnSpc>
                <a:spcPct val="150000"/>
              </a:lnSpc>
              <a:buClr>
                <a:schemeClr val="accent2"/>
              </a:buClr>
            </a:pPr>
            <a:r>
              <a:rPr lang="ar-EG" sz="1600" dirty="0">
                <a:solidFill>
                  <a:schemeClr val="tx1">
                    <a:lumMod val="95000"/>
                    <a:lumOff val="5000"/>
                  </a:schemeClr>
                </a:solidFill>
                <a:latin typeface="Alexandria" pitchFamily="2" charset="-78"/>
                <a:cs typeface="Alexandria" pitchFamily="2" charset="-78"/>
              </a:rPr>
              <a:t>يجمع الإعلام الرقمي بين النص والصورة والفيديو والصوت في رسالة واحدة، </a:t>
            </a:r>
          </a:p>
          <a:p>
            <a:pPr algn="just" rtl="1">
              <a:lnSpc>
                <a:spcPct val="150000"/>
              </a:lnSpc>
              <a:buClr>
                <a:schemeClr val="accent2"/>
              </a:buClr>
            </a:pPr>
            <a:r>
              <a:rPr lang="ar-EG" sz="1600" dirty="0">
                <a:solidFill>
                  <a:schemeClr val="tx1">
                    <a:lumMod val="95000"/>
                    <a:lumOff val="5000"/>
                  </a:schemeClr>
                </a:solidFill>
                <a:latin typeface="Alexandria" pitchFamily="2" charset="-78"/>
                <a:cs typeface="Alexandria" pitchFamily="2" charset="-78"/>
              </a:rPr>
              <a:t>🔹 </a:t>
            </a:r>
            <a:r>
              <a:rPr lang="ar-EG" sz="1600" b="1" dirty="0">
                <a:solidFill>
                  <a:schemeClr val="accent2"/>
                </a:solidFill>
                <a:latin typeface="Alexandria" pitchFamily="2" charset="-78"/>
                <a:cs typeface="Alexandria" pitchFamily="2" charset="-78"/>
              </a:rPr>
              <a:t>مثال: </a:t>
            </a:r>
            <a:r>
              <a:rPr lang="ar-EG" sz="1600" dirty="0">
                <a:solidFill>
                  <a:schemeClr val="tx1">
                    <a:lumMod val="95000"/>
                    <a:lumOff val="5000"/>
                  </a:schemeClr>
                </a:solidFill>
                <a:latin typeface="Alexandria" pitchFamily="2" charset="-78"/>
                <a:cs typeface="Alexandria" pitchFamily="2" charset="-78"/>
              </a:rPr>
              <a:t>الإنفوغرافيك الصحفي، القصص التفاعلية على مواقع الأخبار.</a:t>
            </a:r>
            <a:endParaRPr kumimoji="0" lang="ar-EG" sz="1600" i="0" u="none" strike="noStrike" kern="1200" cap="none" spc="0" normalizeH="0" baseline="0" noProof="0" dirty="0">
              <a:ln>
                <a:noFill/>
              </a:ln>
              <a:solidFill>
                <a:schemeClr val="tx1">
                  <a:lumMod val="95000"/>
                  <a:lumOff val="5000"/>
                </a:schemeClr>
              </a:solidFill>
              <a:effectLst/>
              <a:uLnTx/>
              <a:uFillTx/>
              <a:latin typeface="Alexandria" pitchFamily="2" charset="-78"/>
              <a:ea typeface="+mn-ea"/>
              <a:cs typeface="Alexandria" pitchFamily="2" charset="-78"/>
            </a:endParaRPr>
          </a:p>
          <a:p>
            <a:pPr marL="285750" indent="-285750" algn="just" rtl="1">
              <a:lnSpc>
                <a:spcPct val="150000"/>
              </a:lnSpc>
              <a:buClr>
                <a:schemeClr val="accent2"/>
              </a:buClr>
              <a:buFont typeface="Wingdings" panose="05000000000000000000" pitchFamily="2" charset="2"/>
              <a:buChar char="v"/>
            </a:pPr>
            <a:r>
              <a:rPr lang="ar-EG" b="1" dirty="0">
                <a:solidFill>
                  <a:srgbClr val="00B0F0"/>
                </a:solidFill>
                <a:latin typeface="Alexandria" pitchFamily="2" charset="-78"/>
                <a:cs typeface="Alexandria" pitchFamily="2" charset="-78"/>
              </a:rPr>
              <a:t>التراكم والأرشفة </a:t>
            </a:r>
            <a:r>
              <a:rPr lang="en-US" b="1" dirty="0">
                <a:solidFill>
                  <a:srgbClr val="00B0F0"/>
                </a:solidFill>
                <a:latin typeface="Alexandria" pitchFamily="2" charset="-78"/>
                <a:cs typeface="Alexandria" pitchFamily="2" charset="-78"/>
              </a:rPr>
              <a:t>Archiving</a:t>
            </a:r>
            <a:r>
              <a:rPr lang="ar-EG" b="1" dirty="0">
                <a:solidFill>
                  <a:srgbClr val="00B0F0"/>
                </a:solidFill>
                <a:latin typeface="Alexandria" pitchFamily="2" charset="-78"/>
                <a:cs typeface="Alexandria" pitchFamily="2" charset="-78"/>
              </a:rPr>
              <a:t>:</a:t>
            </a:r>
          </a:p>
          <a:p>
            <a:pPr algn="just" rtl="1">
              <a:lnSpc>
                <a:spcPct val="150000"/>
              </a:lnSpc>
              <a:buClr>
                <a:schemeClr val="accent2"/>
              </a:buClr>
            </a:pPr>
            <a:r>
              <a:rPr kumimoji="0" lang="ar-EG" sz="1600" i="0" u="none" strike="noStrike" kern="1200" cap="none" spc="0" normalizeH="0" baseline="0" noProof="0" dirty="0">
                <a:ln>
                  <a:noFill/>
                </a:ln>
                <a:solidFill>
                  <a:schemeClr val="tx1">
                    <a:lumMod val="95000"/>
                    <a:lumOff val="5000"/>
                  </a:schemeClr>
                </a:solidFill>
                <a:effectLst/>
                <a:uLnTx/>
                <a:uFillTx/>
                <a:latin typeface="Alexandria" pitchFamily="2" charset="-78"/>
                <a:ea typeface="+mn-ea"/>
                <a:cs typeface="Alexandria" pitchFamily="2" charset="-78"/>
              </a:rPr>
              <a:t>كل محتوى رقمي يُحفظ تلقائيًا ويمكن الرجوع إليه في أي وقت، بعكس الإعلام التقليدي الزائل.</a:t>
            </a:r>
          </a:p>
          <a:p>
            <a:pPr algn="just" rtl="1">
              <a:lnSpc>
                <a:spcPct val="150000"/>
              </a:lnSpc>
              <a:buClr>
                <a:schemeClr val="accent2"/>
              </a:buClr>
            </a:pPr>
            <a:endParaRPr kumimoji="0" lang="ar-EG" sz="1600" i="0" u="none" strike="noStrike" kern="1200" cap="none" spc="0" normalizeH="0" baseline="0" noProof="0" dirty="0">
              <a:ln>
                <a:noFill/>
              </a:ln>
              <a:solidFill>
                <a:schemeClr val="tx1">
                  <a:lumMod val="95000"/>
                  <a:lumOff val="5000"/>
                </a:schemeClr>
              </a:solidFill>
              <a:effectLst/>
              <a:uLnTx/>
              <a:uFillTx/>
              <a:latin typeface="Alexandria" pitchFamily="2" charset="-78"/>
              <a:ea typeface="+mn-ea"/>
              <a:cs typeface="Alexandria" pitchFamily="2" charset="-78"/>
            </a:endParaRPr>
          </a:p>
          <a:p>
            <a:pPr algn="just" rtl="1">
              <a:lnSpc>
                <a:spcPct val="150000"/>
              </a:lnSpc>
              <a:buClr>
                <a:schemeClr val="accent2"/>
              </a:buClr>
            </a:pPr>
            <a:r>
              <a:rPr kumimoji="0" lang="ar-EG" sz="1600" i="0" u="none" strike="noStrike" kern="1200" cap="none" spc="0" normalizeH="0" baseline="0" noProof="0" dirty="0">
                <a:ln>
                  <a:noFill/>
                </a:ln>
                <a:solidFill>
                  <a:schemeClr val="tx1">
                    <a:lumMod val="95000"/>
                    <a:lumOff val="5000"/>
                  </a:schemeClr>
                </a:solidFill>
                <a:effectLst/>
                <a:uLnTx/>
                <a:uFillTx/>
                <a:latin typeface="Alexandria" pitchFamily="2" charset="-78"/>
                <a:ea typeface="+mn-ea"/>
                <a:cs typeface="Alexandria" pitchFamily="2" charset="-78"/>
              </a:rPr>
              <a:t>🔹 </a:t>
            </a:r>
            <a:r>
              <a:rPr kumimoji="0" lang="ar-EG" sz="1600" b="1" i="0" u="none" strike="noStrike" kern="1200" cap="none" spc="0" normalizeH="0" baseline="0" noProof="0" dirty="0">
                <a:ln>
                  <a:noFill/>
                </a:ln>
                <a:solidFill>
                  <a:schemeClr val="accent2"/>
                </a:solidFill>
                <a:effectLst/>
                <a:uLnTx/>
                <a:uFillTx/>
                <a:latin typeface="Alexandria" pitchFamily="2" charset="-78"/>
                <a:ea typeface="+mn-ea"/>
                <a:cs typeface="Alexandria" pitchFamily="2" charset="-78"/>
              </a:rPr>
              <a:t>مثال: </a:t>
            </a:r>
            <a:r>
              <a:rPr kumimoji="0" lang="ar-EG" sz="1600" i="0" u="none" strike="noStrike" kern="1200" cap="none" spc="0" normalizeH="0" baseline="0" noProof="0" dirty="0">
                <a:ln>
                  <a:noFill/>
                </a:ln>
                <a:solidFill>
                  <a:schemeClr val="tx1">
                    <a:lumMod val="95000"/>
                    <a:lumOff val="5000"/>
                  </a:schemeClr>
                </a:solidFill>
                <a:effectLst/>
                <a:uLnTx/>
                <a:uFillTx/>
                <a:latin typeface="Alexandria" pitchFamily="2" charset="-78"/>
                <a:ea typeface="+mn-ea"/>
                <a:cs typeface="Alexandria" pitchFamily="2" charset="-78"/>
              </a:rPr>
              <a:t>مقالات إلكترونية محفوظة منذ سنوات، أو فيديوهات مؤرشفة على يوتيوب.</a:t>
            </a:r>
          </a:p>
        </p:txBody>
      </p:sp>
      <p:cxnSp>
        <p:nvCxnSpPr>
          <p:cNvPr id="7" name="Straight Connector 6">
            <a:extLst>
              <a:ext uri="{FF2B5EF4-FFF2-40B4-BE49-F238E27FC236}">
                <a16:creationId xmlns:a16="http://schemas.microsoft.com/office/drawing/2014/main" id="{96B91A40-9219-7A44-4BB8-AF277BACC749}"/>
              </a:ext>
            </a:extLst>
          </p:cNvPr>
          <p:cNvCxnSpPr>
            <a:cxnSpLocks/>
          </p:cNvCxnSpPr>
          <p:nvPr/>
        </p:nvCxnSpPr>
        <p:spPr>
          <a:xfrm>
            <a:off x="6096000" y="1155869"/>
            <a:ext cx="0" cy="3991232"/>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sp>
        <p:nvSpPr>
          <p:cNvPr id="12" name="TextBox 11">
            <a:extLst>
              <a:ext uri="{FF2B5EF4-FFF2-40B4-BE49-F238E27FC236}">
                <a16:creationId xmlns:a16="http://schemas.microsoft.com/office/drawing/2014/main" id="{CB449DEC-290E-1D9B-93FE-C81A2E27CDD4}"/>
              </a:ext>
            </a:extLst>
          </p:cNvPr>
          <p:cNvSpPr txBox="1"/>
          <p:nvPr/>
        </p:nvSpPr>
        <p:spPr>
          <a:xfrm>
            <a:off x="2210640" y="5336694"/>
            <a:ext cx="7053940" cy="1204048"/>
          </a:xfrm>
          <a:prstGeom prst="rect">
            <a:avLst/>
          </a:prstGeom>
          <a:noFill/>
        </p:spPr>
        <p:txBody>
          <a:bodyPr wrap="square" rtlCol="1">
            <a:spAutoFit/>
          </a:bodyPr>
          <a:lstStyle/>
          <a:p>
            <a:pPr marL="285750" indent="-285750" algn="r" rtl="1">
              <a:lnSpc>
                <a:spcPct val="150000"/>
              </a:lnSpc>
              <a:buClr>
                <a:schemeClr val="accent2"/>
              </a:buClr>
              <a:buFont typeface="Wingdings" panose="05000000000000000000" pitchFamily="2" charset="2"/>
              <a:buChar char="v"/>
            </a:pPr>
            <a:r>
              <a:rPr lang="ar-EG" b="1" dirty="0">
                <a:solidFill>
                  <a:srgbClr val="00B0F0"/>
                </a:solidFill>
                <a:latin typeface="Alexandria" pitchFamily="2" charset="-78"/>
                <a:cs typeface="Alexandria" pitchFamily="2" charset="-78"/>
              </a:rPr>
              <a:t>الفورية واللحظية </a:t>
            </a:r>
            <a:r>
              <a:rPr lang="en-US" b="1" dirty="0">
                <a:solidFill>
                  <a:srgbClr val="00B0F0"/>
                </a:solidFill>
                <a:latin typeface="Alexandria" pitchFamily="2" charset="-78"/>
                <a:cs typeface="Alexandria" pitchFamily="2" charset="-78"/>
              </a:rPr>
              <a:t>Immediacy</a:t>
            </a:r>
            <a:r>
              <a:rPr lang="ar-EG" b="1" dirty="0">
                <a:solidFill>
                  <a:srgbClr val="00B0F0"/>
                </a:solidFill>
                <a:latin typeface="Alexandria" pitchFamily="2" charset="-78"/>
                <a:cs typeface="Alexandria" pitchFamily="2" charset="-78"/>
              </a:rPr>
              <a:t>:</a:t>
            </a:r>
            <a:endParaRPr lang="en-US" b="1" dirty="0">
              <a:solidFill>
                <a:srgbClr val="00B0F0"/>
              </a:solidFill>
              <a:latin typeface="Alexandria" pitchFamily="2" charset="-78"/>
              <a:cs typeface="Alexandria" pitchFamily="2" charset="-78"/>
            </a:endParaRPr>
          </a:p>
          <a:p>
            <a:pPr algn="ctr" rtl="1">
              <a:lnSpc>
                <a:spcPct val="150000"/>
              </a:lnSpc>
              <a:buClr>
                <a:schemeClr val="accent2"/>
              </a:buClr>
            </a:pPr>
            <a:r>
              <a:rPr lang="ar-EG" sz="1600" dirty="0">
                <a:latin typeface="Alexandria" pitchFamily="2" charset="-78"/>
                <a:cs typeface="Alexandria" pitchFamily="2" charset="-78"/>
              </a:rPr>
              <a:t>المحتوى يُنشر ويصل إلى الجمهور في نفس اللحظة التي يُنتج فيها، دون تأخير.</a:t>
            </a:r>
          </a:p>
          <a:p>
            <a:pPr algn="r" rtl="1">
              <a:lnSpc>
                <a:spcPct val="150000"/>
              </a:lnSpc>
              <a:buClr>
                <a:schemeClr val="accent2"/>
              </a:buClr>
            </a:pPr>
            <a:r>
              <a:rPr lang="ar-EG" sz="1600" b="1" dirty="0">
                <a:solidFill>
                  <a:srgbClr val="00B0F0"/>
                </a:solidFill>
                <a:latin typeface="Alexandria" pitchFamily="2" charset="-78"/>
                <a:cs typeface="Alexandria" pitchFamily="2" charset="-78"/>
              </a:rPr>
              <a:t>🔹 </a:t>
            </a:r>
            <a:r>
              <a:rPr lang="ar-EG" sz="1600" b="1" dirty="0">
                <a:solidFill>
                  <a:schemeClr val="accent2"/>
                </a:solidFill>
                <a:latin typeface="Alexandria" pitchFamily="2" charset="-78"/>
                <a:cs typeface="Alexandria" pitchFamily="2" charset="-78"/>
              </a:rPr>
              <a:t>مثال: </a:t>
            </a:r>
            <a:r>
              <a:rPr lang="ar-EG" sz="1600" dirty="0">
                <a:latin typeface="Alexandria" pitchFamily="2" charset="-78"/>
                <a:cs typeface="Alexandria" pitchFamily="2" charset="-78"/>
              </a:rPr>
              <a:t>تغطية الأحداث العاجلة عبر تويتر أو البث الحي على فيسبوك.</a:t>
            </a:r>
          </a:p>
        </p:txBody>
      </p:sp>
    </p:spTree>
    <p:extLst>
      <p:ext uri="{BB962C8B-B14F-4D97-AF65-F5344CB8AC3E}">
        <p14:creationId xmlns:p14="http://schemas.microsoft.com/office/powerpoint/2010/main" val="3242516771"/>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589D22-56EE-8B0D-8CAD-002A9CA80C2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BE6E462-990B-70CD-CEE2-C3C62B7A294C}"/>
              </a:ext>
            </a:extLst>
          </p:cNvPr>
          <p:cNvSpPr/>
          <p:nvPr/>
        </p:nvSpPr>
        <p:spPr>
          <a:xfrm>
            <a:off x="2656831" y="241438"/>
            <a:ext cx="90791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2CB97D2E-54CE-AE15-AC6D-068EE6A4B6AC}"/>
              </a:ext>
            </a:extLst>
          </p:cNvPr>
          <p:cNvSpPr/>
          <p:nvPr/>
        </p:nvSpPr>
        <p:spPr>
          <a:xfrm>
            <a:off x="7883147" y="753626"/>
            <a:ext cx="4128422" cy="59306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22B8E07-DAB1-AAD7-FA5D-304294CAC065}"/>
              </a:ext>
            </a:extLst>
          </p:cNvPr>
          <p:cNvSpPr/>
          <p:nvPr/>
        </p:nvSpPr>
        <p:spPr>
          <a:xfrm>
            <a:off x="162399" y="806516"/>
            <a:ext cx="11720167" cy="5786287"/>
          </a:xfrm>
          <a:prstGeom prst="roundRect">
            <a:avLst>
              <a:gd name="adj" fmla="val 6140"/>
            </a:avLst>
          </a:prstGeom>
          <a:solidFill>
            <a:schemeClr val="bg1"/>
          </a:solidFill>
          <a:ln w="28575">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7CE8C344-2D7F-2053-81E4-0807EAA98FF7}"/>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AF096C-83DC-BD07-F559-CF28A9B4392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62549" y="-106981"/>
            <a:ext cx="2305141" cy="1076343"/>
          </a:xfrm>
          <a:prstGeom prst="rect">
            <a:avLst/>
          </a:prstGeom>
        </p:spPr>
      </p:pic>
      <p:sp>
        <p:nvSpPr>
          <p:cNvPr id="3" name="Rectangle: Rounded Corners 2">
            <a:extLst>
              <a:ext uri="{FF2B5EF4-FFF2-40B4-BE49-F238E27FC236}">
                <a16:creationId xmlns:a16="http://schemas.microsoft.com/office/drawing/2014/main" id="{48FE2109-FD18-1BE9-AA4D-FBA5F6637657}"/>
              </a:ext>
            </a:extLst>
          </p:cNvPr>
          <p:cNvSpPr/>
          <p:nvPr/>
        </p:nvSpPr>
        <p:spPr>
          <a:xfrm>
            <a:off x="3293345" y="218829"/>
            <a:ext cx="5669171"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Alexandria" pitchFamily="2" charset="-78"/>
              </a:rPr>
              <a:t>سمات الإعلام الرقمي</a:t>
            </a:r>
          </a:p>
        </p:txBody>
      </p:sp>
      <p:sp>
        <p:nvSpPr>
          <p:cNvPr id="10" name="TextBox 9">
            <a:extLst>
              <a:ext uri="{FF2B5EF4-FFF2-40B4-BE49-F238E27FC236}">
                <a16:creationId xmlns:a16="http://schemas.microsoft.com/office/drawing/2014/main" id="{7D562DC8-A5F2-CB5A-4467-139314C8B7D2}"/>
              </a:ext>
            </a:extLst>
          </p:cNvPr>
          <p:cNvSpPr txBox="1"/>
          <p:nvPr/>
        </p:nvSpPr>
        <p:spPr>
          <a:xfrm>
            <a:off x="6086285" y="888767"/>
            <a:ext cx="5649745" cy="3836371"/>
          </a:xfrm>
          <a:prstGeom prst="rect">
            <a:avLst/>
          </a:prstGeom>
          <a:noFill/>
        </p:spPr>
        <p:txBody>
          <a:bodyPr wrap="square" rtlCol="1">
            <a:spAutoFit/>
          </a:bodyPr>
          <a:lstStyle/>
          <a:p>
            <a:pPr marL="285750" indent="-285750" algn="just" rtl="1">
              <a:lnSpc>
                <a:spcPct val="150000"/>
              </a:lnSpc>
              <a:buClr>
                <a:schemeClr val="accent2"/>
              </a:buClr>
              <a:buFont typeface="Wingdings" panose="05000000000000000000" pitchFamily="2" charset="2"/>
              <a:buChar char="v"/>
            </a:pPr>
            <a:r>
              <a:rPr lang="ar-EG" b="1" dirty="0">
                <a:solidFill>
                  <a:srgbClr val="00B0F0"/>
                </a:solidFill>
                <a:latin typeface="Alexandria" pitchFamily="2" charset="-78"/>
                <a:cs typeface="Alexandria" pitchFamily="2" charset="-78"/>
              </a:rPr>
              <a:t>التكامل الشبكي </a:t>
            </a:r>
            <a:r>
              <a:rPr lang="en-US" b="1" dirty="0">
                <a:solidFill>
                  <a:srgbClr val="00B0F0"/>
                </a:solidFill>
                <a:latin typeface="Alexandria" pitchFamily="2" charset="-78"/>
                <a:cs typeface="Alexandria" pitchFamily="2" charset="-78"/>
              </a:rPr>
              <a:t>Networking</a:t>
            </a:r>
            <a:r>
              <a:rPr lang="ar-EG" b="1" dirty="0">
                <a:solidFill>
                  <a:srgbClr val="00B0F0"/>
                </a:solidFill>
                <a:latin typeface="Alexandria" pitchFamily="2" charset="-78"/>
                <a:cs typeface="Alexandria" pitchFamily="2" charset="-78"/>
              </a:rPr>
              <a:t>:</a:t>
            </a:r>
            <a:endParaRPr lang="en-US" b="1" dirty="0">
              <a:solidFill>
                <a:srgbClr val="00B0F0"/>
              </a:solidFill>
              <a:latin typeface="Alexandria" pitchFamily="2" charset="-78"/>
              <a:cs typeface="Alexandria" pitchFamily="2" charset="-78"/>
            </a:endParaRPr>
          </a:p>
          <a:p>
            <a:pPr algn="just" rtl="1">
              <a:lnSpc>
                <a:spcPct val="150000"/>
              </a:lnSpc>
              <a:buClr>
                <a:schemeClr val="accent2"/>
              </a:buClr>
            </a:pPr>
            <a:r>
              <a:rPr lang="ar-EG" sz="1600" dirty="0">
                <a:latin typeface="Alexandria" pitchFamily="2" charset="-78"/>
                <a:cs typeface="Alexandria" pitchFamily="2" charset="-78"/>
              </a:rPr>
              <a:t>يربط بين الأفراد والمؤسسات على مستوى عالمي، ويُسهم في بناء مجتمعات رقمية تتشارك القضايا والمعلومات.</a:t>
            </a:r>
          </a:p>
          <a:p>
            <a:pPr algn="just" rtl="1">
              <a:lnSpc>
                <a:spcPct val="150000"/>
              </a:lnSpc>
              <a:buClr>
                <a:schemeClr val="accent2"/>
              </a:buClr>
            </a:pPr>
            <a:r>
              <a:rPr kumimoji="0" lang="ar-EG" sz="1600" b="1" i="0" u="none" strike="noStrike" kern="1200" cap="none" spc="0" normalizeH="0" baseline="0" noProof="0" dirty="0">
                <a:ln>
                  <a:noFill/>
                </a:ln>
                <a:solidFill>
                  <a:schemeClr val="accent2"/>
                </a:solidFill>
                <a:effectLst/>
                <a:uLnTx/>
                <a:uFillTx/>
                <a:latin typeface="Alexandria" pitchFamily="2" charset="-78"/>
                <a:ea typeface="+mn-ea"/>
                <a:cs typeface="Alexandria" pitchFamily="2" charset="-78"/>
              </a:rPr>
              <a:t>🔹 مثال: </a:t>
            </a:r>
            <a:r>
              <a:rPr kumimoji="0" lang="ar-EG" sz="1600" i="0" u="none" strike="noStrike" kern="1200" cap="none" spc="0" normalizeH="0" baseline="0" noProof="0" dirty="0">
                <a:ln>
                  <a:noFill/>
                </a:ln>
                <a:effectLst/>
                <a:uLnTx/>
                <a:uFillTx/>
                <a:latin typeface="Alexandria" pitchFamily="2" charset="-78"/>
                <a:ea typeface="+mn-ea"/>
                <a:cs typeface="Alexandria" pitchFamily="2" charset="-78"/>
              </a:rPr>
              <a:t>اطلاق حملة في دولة، ويتفاعل معها مجموعة نشطاء من دول أخرى.</a:t>
            </a:r>
            <a:endParaRPr lang="ar-EG" sz="1600" dirty="0">
              <a:latin typeface="Alexandria" pitchFamily="2" charset="-78"/>
              <a:cs typeface="Alexandria" pitchFamily="2" charset="-78"/>
            </a:endParaRPr>
          </a:p>
          <a:p>
            <a:pPr marL="285750" indent="-285750" algn="just" rtl="1">
              <a:lnSpc>
                <a:spcPct val="150000"/>
              </a:lnSpc>
              <a:buClr>
                <a:schemeClr val="accent2"/>
              </a:buClr>
              <a:buFont typeface="Wingdings" panose="05000000000000000000" pitchFamily="2" charset="2"/>
              <a:buChar char="v"/>
            </a:pPr>
            <a:r>
              <a:rPr lang="ar-EG" b="1" dirty="0">
                <a:solidFill>
                  <a:srgbClr val="00B0F0"/>
                </a:solidFill>
                <a:latin typeface="Alexandria" pitchFamily="2" charset="-78"/>
                <a:cs typeface="Alexandria" pitchFamily="2" charset="-78"/>
              </a:rPr>
              <a:t>قابلية الانتشار </a:t>
            </a:r>
            <a:r>
              <a:rPr lang="en-US" b="1" dirty="0">
                <a:solidFill>
                  <a:srgbClr val="00B0F0"/>
                </a:solidFill>
                <a:latin typeface="Alexandria" pitchFamily="2" charset="-78"/>
                <a:cs typeface="Alexandria" pitchFamily="2" charset="-78"/>
              </a:rPr>
              <a:t>Virality</a:t>
            </a:r>
            <a:r>
              <a:rPr lang="ar-EG" b="1" dirty="0">
                <a:solidFill>
                  <a:srgbClr val="00B0F0"/>
                </a:solidFill>
                <a:latin typeface="Alexandria" pitchFamily="2" charset="-78"/>
                <a:cs typeface="Alexandria" pitchFamily="2" charset="-78"/>
              </a:rPr>
              <a:t>:</a:t>
            </a:r>
            <a:endParaRPr lang="en-US" b="1" dirty="0">
              <a:solidFill>
                <a:srgbClr val="00B0F0"/>
              </a:solidFill>
              <a:latin typeface="Alexandria" pitchFamily="2" charset="-78"/>
              <a:cs typeface="Alexandria" pitchFamily="2" charset="-78"/>
            </a:endParaRPr>
          </a:p>
          <a:p>
            <a:pPr algn="just" rtl="1">
              <a:lnSpc>
                <a:spcPct val="150000"/>
              </a:lnSpc>
              <a:buClr>
                <a:schemeClr val="accent2"/>
              </a:buClr>
            </a:pPr>
            <a:r>
              <a:rPr lang="ar-EG" sz="1600" dirty="0">
                <a:latin typeface="Alexandria" pitchFamily="2" charset="-78"/>
                <a:cs typeface="Alexandria" pitchFamily="2" charset="-78"/>
              </a:rPr>
              <a:t>المحتوى الرقمي قابل للانتشار السريع على نطاق واسع بفضل خصائص المشاركة وإعادة النشر.</a:t>
            </a:r>
          </a:p>
          <a:p>
            <a:pPr algn="just" rtl="1">
              <a:lnSpc>
                <a:spcPct val="150000"/>
              </a:lnSpc>
              <a:buClr>
                <a:schemeClr val="accent2"/>
              </a:buClr>
            </a:pPr>
            <a:r>
              <a:rPr lang="ar-EG" sz="1600" b="1" dirty="0">
                <a:solidFill>
                  <a:srgbClr val="00B0F0"/>
                </a:solidFill>
                <a:latin typeface="Alexandria" pitchFamily="2" charset="-78"/>
                <a:cs typeface="Alexandria" pitchFamily="2" charset="-78"/>
              </a:rPr>
              <a:t>🔹 </a:t>
            </a:r>
            <a:r>
              <a:rPr lang="ar-EG" sz="1600" b="1" dirty="0">
                <a:solidFill>
                  <a:schemeClr val="accent2"/>
                </a:solidFill>
                <a:latin typeface="Alexandria" pitchFamily="2" charset="-78"/>
                <a:cs typeface="Alexandria" pitchFamily="2" charset="-78"/>
              </a:rPr>
              <a:t>مثال: </a:t>
            </a:r>
            <a:r>
              <a:rPr lang="ar-EG" sz="1600" dirty="0">
                <a:latin typeface="Alexandria" pitchFamily="2" charset="-78"/>
                <a:cs typeface="Alexandria" pitchFamily="2" charset="-78"/>
              </a:rPr>
              <a:t>فيديو توعوي صحي ينتشر عالميًا خلال ساعات قليلة عبر وسائل التواصل.</a:t>
            </a:r>
            <a:endParaRPr kumimoji="0" lang="ar-EG" sz="1600" i="0" u="none" strike="noStrike" kern="1200" cap="none" spc="0" normalizeH="0" baseline="0" noProof="0" dirty="0">
              <a:ln>
                <a:noFill/>
              </a:ln>
              <a:solidFill>
                <a:schemeClr val="tx1">
                  <a:lumMod val="95000"/>
                  <a:lumOff val="5000"/>
                </a:schemeClr>
              </a:solidFill>
              <a:effectLst/>
              <a:uLnTx/>
              <a:uFillTx/>
              <a:latin typeface="Alexandria" pitchFamily="2" charset="-78"/>
              <a:ea typeface="+mn-ea"/>
              <a:cs typeface="Alexandria" pitchFamily="2" charset="-78"/>
            </a:endParaRPr>
          </a:p>
        </p:txBody>
      </p:sp>
      <p:sp>
        <p:nvSpPr>
          <p:cNvPr id="4" name="TextBox 3">
            <a:extLst>
              <a:ext uri="{FF2B5EF4-FFF2-40B4-BE49-F238E27FC236}">
                <a16:creationId xmlns:a16="http://schemas.microsoft.com/office/drawing/2014/main" id="{49BD79DD-11FE-80CE-16D4-14B36E8A741C}"/>
              </a:ext>
            </a:extLst>
          </p:cNvPr>
          <p:cNvSpPr txBox="1"/>
          <p:nvPr/>
        </p:nvSpPr>
        <p:spPr>
          <a:xfrm>
            <a:off x="161002" y="790931"/>
            <a:ext cx="5878115" cy="4251870"/>
          </a:xfrm>
          <a:prstGeom prst="rect">
            <a:avLst/>
          </a:prstGeom>
          <a:noFill/>
        </p:spPr>
        <p:txBody>
          <a:bodyPr wrap="square" rtlCol="1">
            <a:spAutoFit/>
          </a:bodyPr>
          <a:lstStyle/>
          <a:p>
            <a:pPr marL="285750" indent="-285750" algn="just" rtl="1">
              <a:lnSpc>
                <a:spcPct val="150000"/>
              </a:lnSpc>
              <a:buClr>
                <a:schemeClr val="accent2"/>
              </a:buClr>
              <a:buFont typeface="Wingdings" panose="05000000000000000000" pitchFamily="2" charset="2"/>
              <a:buChar char="v"/>
            </a:pPr>
            <a:r>
              <a:rPr lang="ar-EG" b="1" dirty="0">
                <a:solidFill>
                  <a:srgbClr val="00B0F0"/>
                </a:solidFill>
                <a:latin typeface="Alexandria" pitchFamily="2" charset="-78"/>
                <a:cs typeface="Alexandria" pitchFamily="2" charset="-78"/>
              </a:rPr>
              <a:t>اللامركزية </a:t>
            </a:r>
            <a:r>
              <a:rPr lang="en-US" b="1" dirty="0">
                <a:solidFill>
                  <a:srgbClr val="00B0F0"/>
                </a:solidFill>
                <a:latin typeface="Alexandria" pitchFamily="2" charset="-78"/>
                <a:cs typeface="Alexandria" pitchFamily="2" charset="-78"/>
              </a:rPr>
              <a:t>Decentralization</a:t>
            </a:r>
            <a:r>
              <a:rPr lang="ar-EG" b="1" dirty="0">
                <a:solidFill>
                  <a:srgbClr val="00B0F0"/>
                </a:solidFill>
                <a:latin typeface="Alexandria" pitchFamily="2" charset="-78"/>
                <a:cs typeface="Alexandria" pitchFamily="2" charset="-78"/>
              </a:rPr>
              <a:t> :</a:t>
            </a:r>
            <a:endParaRPr lang="en-US" b="1" dirty="0">
              <a:solidFill>
                <a:srgbClr val="00B0F0"/>
              </a:solidFill>
              <a:latin typeface="Alexandria" pitchFamily="2" charset="-78"/>
              <a:cs typeface="Alexandria" pitchFamily="2" charset="-78"/>
            </a:endParaRPr>
          </a:p>
          <a:p>
            <a:pPr algn="just" rtl="1">
              <a:lnSpc>
                <a:spcPct val="150000"/>
              </a:lnSpc>
              <a:buClr>
                <a:schemeClr val="accent2"/>
              </a:buClr>
            </a:pPr>
            <a:r>
              <a:rPr lang="ar-EG" sz="1600" dirty="0">
                <a:latin typeface="Alexandria" pitchFamily="2" charset="-78"/>
                <a:cs typeface="Alexandria" pitchFamily="2" charset="-78"/>
              </a:rPr>
              <a:t>لم يعد الإعلام حكرًا على المؤسسات الكبرى، بل أصبح بإمكان الأفراد والمجموعات إنتاج وتوزيع المحتوى دون وسطاء.</a:t>
            </a:r>
          </a:p>
          <a:p>
            <a:pPr algn="just" rtl="1">
              <a:lnSpc>
                <a:spcPct val="150000"/>
              </a:lnSpc>
              <a:buClr>
                <a:schemeClr val="accent2"/>
              </a:buClr>
            </a:pPr>
            <a:r>
              <a:rPr lang="ar-EG" sz="1600" b="1" dirty="0">
                <a:solidFill>
                  <a:srgbClr val="00B0F0"/>
                </a:solidFill>
                <a:latin typeface="Alexandria" pitchFamily="2" charset="-78"/>
                <a:cs typeface="Alexandria" pitchFamily="2" charset="-78"/>
              </a:rPr>
              <a:t>🔹 </a:t>
            </a:r>
            <a:r>
              <a:rPr lang="ar-EG" sz="1600" b="1" dirty="0">
                <a:solidFill>
                  <a:schemeClr val="accent2"/>
                </a:solidFill>
                <a:latin typeface="Alexandria" pitchFamily="2" charset="-78"/>
                <a:cs typeface="Alexandria" pitchFamily="2" charset="-78"/>
              </a:rPr>
              <a:t>مثال: </a:t>
            </a:r>
            <a:r>
              <a:rPr lang="ar-EG" sz="1600" dirty="0">
                <a:latin typeface="Alexandria" pitchFamily="2" charset="-78"/>
                <a:cs typeface="Alexandria" pitchFamily="2" charset="-78"/>
              </a:rPr>
              <a:t>مدونات، قنوات يوتيوب، حسابات مؤثرة على إنستغرام.</a:t>
            </a:r>
            <a:endParaRPr kumimoji="0" lang="ar-EG" sz="1600" i="0" u="none" strike="noStrike" kern="1200" cap="none" spc="0" normalizeH="0" baseline="0" noProof="0" dirty="0">
              <a:ln>
                <a:noFill/>
              </a:ln>
              <a:solidFill>
                <a:schemeClr val="tx1">
                  <a:lumMod val="95000"/>
                  <a:lumOff val="5000"/>
                </a:schemeClr>
              </a:solidFill>
              <a:effectLst/>
              <a:uLnTx/>
              <a:uFillTx/>
              <a:latin typeface="Alexandria" pitchFamily="2" charset="-78"/>
              <a:ea typeface="+mn-ea"/>
              <a:cs typeface="Alexandria" pitchFamily="2" charset="-78"/>
            </a:endParaRPr>
          </a:p>
          <a:p>
            <a:pPr marL="285750" indent="-285750" algn="just" rtl="1">
              <a:lnSpc>
                <a:spcPct val="150000"/>
              </a:lnSpc>
              <a:buClr>
                <a:schemeClr val="accent2"/>
              </a:buClr>
              <a:buFont typeface="Wingdings" panose="05000000000000000000" pitchFamily="2" charset="2"/>
              <a:buChar char="v"/>
            </a:pPr>
            <a:r>
              <a:rPr lang="ar-EG" b="1" dirty="0">
                <a:solidFill>
                  <a:srgbClr val="00B0F0"/>
                </a:solidFill>
                <a:latin typeface="Alexandria" pitchFamily="2" charset="-78"/>
                <a:cs typeface="Alexandria" pitchFamily="2" charset="-78"/>
              </a:rPr>
              <a:t>خفض التكلفة وسهولة الإنتاج </a:t>
            </a:r>
            <a:r>
              <a:rPr kumimoji="0" lang="ar-EG"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a:t>
            </a:r>
            <a:r>
              <a:rPr lang="en-US" b="1" dirty="0">
                <a:solidFill>
                  <a:srgbClr val="00B0F0"/>
                </a:solidFill>
                <a:latin typeface="Alexandria" pitchFamily="2" charset="-78"/>
                <a:cs typeface="Alexandria" pitchFamily="2" charset="-78"/>
              </a:rPr>
              <a:t>Low-cost &amp; Accessibility </a:t>
            </a:r>
            <a:r>
              <a:rPr lang="ar-EG" b="1" dirty="0">
                <a:solidFill>
                  <a:srgbClr val="00B0F0"/>
                </a:solidFill>
                <a:latin typeface="Alexandria" pitchFamily="2" charset="-78"/>
                <a:cs typeface="Alexandria" pitchFamily="2" charset="-78"/>
              </a:rPr>
              <a:t>:</a:t>
            </a:r>
            <a:endParaRPr kumimoji="0" lang="en-US"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endParaRPr>
          </a:p>
          <a:p>
            <a:pPr algn="just" rtl="1">
              <a:lnSpc>
                <a:spcPct val="150000"/>
              </a:lnSpc>
              <a:buClr>
                <a:schemeClr val="accent2"/>
              </a:buClr>
            </a:pPr>
            <a:r>
              <a:rPr kumimoji="0" lang="ar-EG" sz="1600" i="0" u="none" strike="noStrike" kern="1200" cap="none" spc="0" normalizeH="0" baseline="0" noProof="0" dirty="0">
                <a:ln>
                  <a:noFill/>
                </a:ln>
                <a:solidFill>
                  <a:schemeClr val="tx1">
                    <a:lumMod val="95000"/>
                    <a:lumOff val="5000"/>
                  </a:schemeClr>
                </a:solidFill>
                <a:effectLst/>
                <a:uLnTx/>
                <a:uFillTx/>
                <a:latin typeface="Alexandria" pitchFamily="2" charset="-78"/>
                <a:ea typeface="+mn-ea"/>
                <a:cs typeface="Alexandria" pitchFamily="2" charset="-78"/>
              </a:rPr>
              <a:t>الإعلام الرقمي أتاح إنتاج المحتوى بأقل تكلفة ممكنة ووسّع نطاق الوصول دون الحاجة لاستوديوهات ضخمة أو طواقم تحريرية كبيرة.</a:t>
            </a:r>
          </a:p>
          <a:p>
            <a:pPr algn="just" rtl="1">
              <a:lnSpc>
                <a:spcPct val="150000"/>
              </a:lnSpc>
              <a:buClr>
                <a:schemeClr val="accent2"/>
              </a:buClr>
            </a:pPr>
            <a:r>
              <a:rPr kumimoji="0" lang="ar-EG" sz="1600" i="0" u="none" strike="noStrike" kern="1200" cap="none" spc="0" normalizeH="0" baseline="0" noProof="0" dirty="0">
                <a:ln>
                  <a:noFill/>
                </a:ln>
                <a:solidFill>
                  <a:schemeClr val="tx1">
                    <a:lumMod val="95000"/>
                    <a:lumOff val="5000"/>
                  </a:schemeClr>
                </a:solidFill>
                <a:effectLst/>
                <a:uLnTx/>
                <a:uFillTx/>
                <a:latin typeface="Alexandria" pitchFamily="2" charset="-78"/>
                <a:ea typeface="+mn-ea"/>
                <a:cs typeface="Alexandria" pitchFamily="2" charset="-78"/>
              </a:rPr>
              <a:t>🔹 </a:t>
            </a:r>
            <a:r>
              <a:rPr kumimoji="0" lang="ar-EG" sz="1600" b="1" i="0" u="none" strike="noStrike" kern="1200" cap="none" spc="0" normalizeH="0" baseline="0" noProof="0" dirty="0">
                <a:ln>
                  <a:noFill/>
                </a:ln>
                <a:solidFill>
                  <a:schemeClr val="accent2"/>
                </a:solidFill>
                <a:effectLst/>
                <a:uLnTx/>
                <a:uFillTx/>
                <a:latin typeface="Alexandria" pitchFamily="2" charset="-78"/>
                <a:ea typeface="+mn-ea"/>
                <a:cs typeface="Alexandria" pitchFamily="2" charset="-78"/>
              </a:rPr>
              <a:t>مثال: </a:t>
            </a:r>
            <a:r>
              <a:rPr kumimoji="0" lang="ar-EG" sz="1600" i="0" u="none" strike="noStrike" kern="1200" cap="none" spc="0" normalizeH="0" baseline="0" noProof="0" dirty="0">
                <a:ln>
                  <a:noFill/>
                </a:ln>
                <a:solidFill>
                  <a:schemeClr val="tx1">
                    <a:lumMod val="95000"/>
                    <a:lumOff val="5000"/>
                  </a:schemeClr>
                </a:solidFill>
                <a:effectLst/>
                <a:uLnTx/>
                <a:uFillTx/>
                <a:latin typeface="Alexandria" pitchFamily="2" charset="-78"/>
                <a:ea typeface="+mn-ea"/>
                <a:cs typeface="Alexandria" pitchFamily="2" charset="-78"/>
              </a:rPr>
              <a:t>صحفي مواطن يستخدم هاتفه فقط لإعداد تقرير إخباري يُشاهَد ملايين المرات.</a:t>
            </a:r>
          </a:p>
        </p:txBody>
      </p:sp>
      <p:cxnSp>
        <p:nvCxnSpPr>
          <p:cNvPr id="7" name="Straight Connector 6">
            <a:extLst>
              <a:ext uri="{FF2B5EF4-FFF2-40B4-BE49-F238E27FC236}">
                <a16:creationId xmlns:a16="http://schemas.microsoft.com/office/drawing/2014/main" id="{C8188B5C-A4C2-66B6-AF79-D2B05BCA68E8}"/>
              </a:ext>
            </a:extLst>
          </p:cNvPr>
          <p:cNvCxnSpPr>
            <a:cxnSpLocks/>
          </p:cNvCxnSpPr>
          <p:nvPr/>
        </p:nvCxnSpPr>
        <p:spPr>
          <a:xfrm>
            <a:off x="6114867" y="1039168"/>
            <a:ext cx="0" cy="3709228"/>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3C7E8757-D007-4A76-B915-BCDFE43204A8}"/>
              </a:ext>
            </a:extLst>
          </p:cNvPr>
          <p:cNvSpPr txBox="1"/>
          <p:nvPr/>
        </p:nvSpPr>
        <p:spPr>
          <a:xfrm>
            <a:off x="845958" y="4974164"/>
            <a:ext cx="10500083" cy="1620380"/>
          </a:xfrm>
          <a:prstGeom prst="rect">
            <a:avLst/>
          </a:prstGeom>
          <a:noFill/>
        </p:spPr>
        <p:txBody>
          <a:bodyPr wrap="square" rtlCol="1">
            <a:spAutoFit/>
          </a:bodyPr>
          <a:lstStyle/>
          <a:p>
            <a:pPr marL="285750" indent="-285750" algn="just" rtl="1">
              <a:lnSpc>
                <a:spcPct val="150000"/>
              </a:lnSpc>
              <a:buClr>
                <a:schemeClr val="accent2"/>
              </a:buClr>
              <a:buFont typeface="Wingdings" panose="05000000000000000000" pitchFamily="2" charset="2"/>
              <a:buChar char="v"/>
            </a:pPr>
            <a:r>
              <a:rPr lang="ar-EG" b="1" dirty="0">
                <a:solidFill>
                  <a:srgbClr val="00B0F0"/>
                </a:solidFill>
                <a:latin typeface="Alexandria" pitchFamily="2" charset="-78"/>
                <a:cs typeface="Alexandria" pitchFamily="2" charset="-78"/>
              </a:rPr>
              <a:t>الدمج بين الأدوار   </a:t>
            </a:r>
            <a:r>
              <a:rPr lang="en-US" b="1" dirty="0">
                <a:solidFill>
                  <a:srgbClr val="00B0F0"/>
                </a:solidFill>
                <a:latin typeface="Alexandria" pitchFamily="2" charset="-78"/>
                <a:cs typeface="Alexandria" pitchFamily="2" charset="-78"/>
              </a:rPr>
              <a:t>Role  Convergence</a:t>
            </a:r>
            <a:r>
              <a:rPr lang="ar-EG" b="1" dirty="0">
                <a:solidFill>
                  <a:srgbClr val="00B0F0"/>
                </a:solidFill>
                <a:latin typeface="Alexandria" pitchFamily="2" charset="-78"/>
                <a:cs typeface="Alexandria" pitchFamily="2" charset="-78"/>
              </a:rPr>
              <a:t>:</a:t>
            </a:r>
            <a:endParaRPr lang="en-US" b="1" dirty="0">
              <a:solidFill>
                <a:srgbClr val="00B0F0"/>
              </a:solidFill>
              <a:latin typeface="Alexandria" pitchFamily="2" charset="-78"/>
              <a:cs typeface="Alexandria" pitchFamily="2" charset="-78"/>
            </a:endParaRPr>
          </a:p>
          <a:p>
            <a:pPr algn="just" rtl="1">
              <a:lnSpc>
                <a:spcPct val="150000"/>
              </a:lnSpc>
              <a:buClr>
                <a:schemeClr val="accent2"/>
              </a:buClr>
            </a:pPr>
            <a:r>
              <a:rPr lang="ar-EG" sz="1600" dirty="0">
                <a:latin typeface="Alexandria" pitchFamily="2" charset="-78"/>
                <a:cs typeface="Alexandria" pitchFamily="2" charset="-78"/>
              </a:rPr>
              <a:t>لم يعد هناك فاصل واضح بين الصحفي والمتلقي؛ فالمستخدم يمكنه الآن أن يكون ناشرًا ومحررًا ومشاركًا.</a:t>
            </a:r>
          </a:p>
          <a:p>
            <a:pPr algn="just" rtl="1">
              <a:lnSpc>
                <a:spcPct val="150000"/>
              </a:lnSpc>
            </a:pPr>
            <a:r>
              <a:rPr lang="ar-EG" dirty="0">
                <a:solidFill>
                  <a:schemeClr val="tx1">
                    <a:lumMod val="95000"/>
                    <a:lumOff val="5000"/>
                  </a:schemeClr>
                </a:solidFill>
                <a:latin typeface="Alexandria" pitchFamily="2" charset="-78"/>
                <a:cs typeface="Alexandria" pitchFamily="2" charset="-78"/>
              </a:rPr>
              <a:t>🔹 </a:t>
            </a:r>
            <a:r>
              <a:rPr lang="ar-EG" b="1" dirty="0">
                <a:solidFill>
                  <a:schemeClr val="accent2"/>
                </a:solidFill>
                <a:latin typeface="Alexandria" pitchFamily="2" charset="-78"/>
                <a:cs typeface="Alexandria" pitchFamily="2" charset="-78"/>
              </a:rPr>
              <a:t>مثال: </a:t>
            </a:r>
            <a:r>
              <a:rPr lang="ar-EG" sz="1600" dirty="0">
                <a:latin typeface="Alexandria" pitchFamily="2" charset="-78"/>
                <a:cs typeface="Alexandria" pitchFamily="2" charset="-78"/>
              </a:rPr>
              <a:t>نشر مستخدم على "تويتر" فيديو لحريق في أحد المباني قبل وصول القنوات الإخبارية، وأضاف تعليقًا يشرح فيه ما حدث، وتفاعل معه الآلاف.</a:t>
            </a:r>
            <a:endParaRPr lang="ar-EG" dirty="0">
              <a:latin typeface="Alexandria" pitchFamily="2" charset="-78"/>
              <a:cs typeface="Alexandria" pitchFamily="2" charset="-78"/>
            </a:endParaRPr>
          </a:p>
        </p:txBody>
      </p:sp>
    </p:spTree>
    <p:extLst>
      <p:ext uri="{BB962C8B-B14F-4D97-AF65-F5344CB8AC3E}">
        <p14:creationId xmlns:p14="http://schemas.microsoft.com/office/powerpoint/2010/main" val="96369175"/>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B08EFE-7900-2273-2728-FD2A9E0C844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EDB81BC-3782-72B7-D860-C16594D345C6}"/>
              </a:ext>
            </a:extLst>
          </p:cNvPr>
          <p:cNvSpPr/>
          <p:nvPr/>
        </p:nvSpPr>
        <p:spPr>
          <a:xfrm>
            <a:off x="2656831" y="241438"/>
            <a:ext cx="90791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9F4DCAA-DDDC-0C0E-E894-AF92E1F2CD5E}"/>
              </a:ext>
            </a:extLst>
          </p:cNvPr>
          <p:cNvSpPr/>
          <p:nvPr/>
        </p:nvSpPr>
        <p:spPr>
          <a:xfrm>
            <a:off x="7883147" y="799345"/>
            <a:ext cx="4128422" cy="588489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46A8CD17-7BC2-D42B-2F14-31686D7737DA}"/>
              </a:ext>
            </a:extLst>
          </p:cNvPr>
          <p:cNvSpPr/>
          <p:nvPr/>
        </p:nvSpPr>
        <p:spPr>
          <a:xfrm>
            <a:off x="162399" y="929363"/>
            <a:ext cx="11720167" cy="5663440"/>
          </a:xfrm>
          <a:prstGeom prst="roundRect">
            <a:avLst>
              <a:gd name="adj" fmla="val 6140"/>
            </a:avLst>
          </a:prstGeom>
          <a:solidFill>
            <a:schemeClr val="bg1"/>
          </a:solidFill>
          <a:ln w="28575">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94A4274E-3867-560A-4462-40C39E037FD9}"/>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DEF2D69E-21DE-964F-C662-7E8A6D64747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59539" y="-65804"/>
            <a:ext cx="2305141" cy="1076343"/>
          </a:xfrm>
          <a:prstGeom prst="rect">
            <a:avLst/>
          </a:prstGeom>
        </p:spPr>
      </p:pic>
      <p:sp>
        <p:nvSpPr>
          <p:cNvPr id="3" name="Rectangle: Rounded Corners 2">
            <a:extLst>
              <a:ext uri="{FF2B5EF4-FFF2-40B4-BE49-F238E27FC236}">
                <a16:creationId xmlns:a16="http://schemas.microsoft.com/office/drawing/2014/main" id="{AB95D629-4729-2FF6-9961-6EA8C3F7D1B2}"/>
              </a:ext>
            </a:extLst>
          </p:cNvPr>
          <p:cNvSpPr/>
          <p:nvPr/>
        </p:nvSpPr>
        <p:spPr>
          <a:xfrm>
            <a:off x="3066123" y="264297"/>
            <a:ext cx="6995093"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Alexandria" pitchFamily="2" charset="-78"/>
              </a:rPr>
              <a:t>الفرق بين الإعلام التقليدي والإعلام الرقمي</a:t>
            </a:r>
          </a:p>
        </p:txBody>
      </p:sp>
      <p:sp>
        <p:nvSpPr>
          <p:cNvPr id="10" name="TextBox 9">
            <a:extLst>
              <a:ext uri="{FF2B5EF4-FFF2-40B4-BE49-F238E27FC236}">
                <a16:creationId xmlns:a16="http://schemas.microsoft.com/office/drawing/2014/main" id="{D20F8076-284A-3B51-256B-C1C442B13124}"/>
              </a:ext>
            </a:extLst>
          </p:cNvPr>
          <p:cNvSpPr txBox="1"/>
          <p:nvPr/>
        </p:nvSpPr>
        <p:spPr>
          <a:xfrm>
            <a:off x="4459758" y="943562"/>
            <a:ext cx="3331238" cy="461024"/>
          </a:xfrm>
          <a:prstGeom prst="rect">
            <a:avLst/>
          </a:prstGeom>
          <a:noFill/>
        </p:spPr>
        <p:txBody>
          <a:bodyPr wrap="square" rtlCol="1">
            <a:spAutoFit/>
          </a:bodyPr>
          <a:lstStyle/>
          <a:p>
            <a:pPr marL="285750" indent="-285750" algn="just" rtl="1">
              <a:lnSpc>
                <a:spcPct val="150000"/>
              </a:lnSpc>
              <a:buClr>
                <a:schemeClr val="accent2"/>
              </a:buClr>
              <a:buFont typeface="Wingdings" panose="05000000000000000000" pitchFamily="2" charset="2"/>
              <a:buChar char="v"/>
            </a:pPr>
            <a:r>
              <a:rPr lang="ar-EG" b="1" dirty="0">
                <a:solidFill>
                  <a:srgbClr val="00B0F0"/>
                </a:solidFill>
                <a:latin typeface="Alexandria" pitchFamily="2" charset="-78"/>
                <a:cs typeface="Alexandria" pitchFamily="2" charset="-78"/>
              </a:rPr>
              <a:t>التفاعل والردود الفورية:</a:t>
            </a:r>
            <a:endParaRPr lang="en-US" b="1" dirty="0">
              <a:solidFill>
                <a:srgbClr val="00B0F0"/>
              </a:solidFill>
              <a:latin typeface="Alexandria" pitchFamily="2" charset="-78"/>
              <a:cs typeface="Alexandria" pitchFamily="2" charset="-78"/>
            </a:endParaRPr>
          </a:p>
        </p:txBody>
      </p:sp>
      <p:sp>
        <p:nvSpPr>
          <p:cNvPr id="4" name="TextBox 3">
            <a:extLst>
              <a:ext uri="{FF2B5EF4-FFF2-40B4-BE49-F238E27FC236}">
                <a16:creationId xmlns:a16="http://schemas.microsoft.com/office/drawing/2014/main" id="{8C25D2D6-E1DA-BDB9-930E-93F8BE87BB58}"/>
              </a:ext>
            </a:extLst>
          </p:cNvPr>
          <p:cNvSpPr txBox="1"/>
          <p:nvPr/>
        </p:nvSpPr>
        <p:spPr>
          <a:xfrm>
            <a:off x="208047" y="1592998"/>
            <a:ext cx="5878115" cy="2266711"/>
          </a:xfrm>
          <a:prstGeom prst="rect">
            <a:avLst/>
          </a:prstGeom>
          <a:noFill/>
        </p:spPr>
        <p:txBody>
          <a:bodyPr wrap="square" rtlCol="1">
            <a:spAutoFit/>
          </a:bodyPr>
          <a:lstStyle/>
          <a:p>
            <a:pPr algn="ctr" rtl="1">
              <a:lnSpc>
                <a:spcPct val="150000"/>
              </a:lnSpc>
              <a:buClr>
                <a:schemeClr val="accent2"/>
              </a:buClr>
            </a:pPr>
            <a:r>
              <a:rPr lang="ar-EG" sz="1600" b="1" dirty="0">
                <a:solidFill>
                  <a:schemeClr val="accent2"/>
                </a:solidFill>
                <a:latin typeface="Alexandria" pitchFamily="2" charset="-78"/>
                <a:cs typeface="Alexandria" pitchFamily="2" charset="-78"/>
              </a:rPr>
              <a:t>الإعلام الرقمي</a:t>
            </a:r>
            <a:endParaRPr lang="ar-EG" sz="1600" dirty="0">
              <a:latin typeface="Alexandria" pitchFamily="2" charset="-78"/>
              <a:cs typeface="Alexandria" pitchFamily="2" charset="-78"/>
            </a:endParaRPr>
          </a:p>
          <a:p>
            <a:pPr algn="just" rtl="1">
              <a:lnSpc>
                <a:spcPct val="150000"/>
              </a:lnSpc>
              <a:buClr>
                <a:schemeClr val="accent2"/>
              </a:buClr>
            </a:pPr>
            <a:r>
              <a:rPr lang="ar-EG" sz="1600" dirty="0">
                <a:latin typeface="Alexandria" pitchFamily="2" charset="-78"/>
                <a:cs typeface="Alexandria" pitchFamily="2" charset="-78"/>
              </a:rPr>
              <a:t>يمكن للجمهور التفاعل الفوري مع الحملات عبر منصات الإنترنت مثل وسائل التواصل الاجتماعي. يمكن للأفراد التعليق، المشاركة، أو إعادة نشر الرسائل في لحظة حدوثها، مما يسمح بالحصول على ردود فعل سريعة ومباشرة. كما يمكن تعديل الحملات بناءً على هذه الردود الفورية.</a:t>
            </a:r>
          </a:p>
        </p:txBody>
      </p:sp>
      <p:cxnSp>
        <p:nvCxnSpPr>
          <p:cNvPr id="7" name="Straight Connector 6">
            <a:extLst>
              <a:ext uri="{FF2B5EF4-FFF2-40B4-BE49-F238E27FC236}">
                <a16:creationId xmlns:a16="http://schemas.microsoft.com/office/drawing/2014/main" id="{8B05A199-B581-5FC3-2B67-73288885555B}"/>
              </a:ext>
            </a:extLst>
          </p:cNvPr>
          <p:cNvCxnSpPr>
            <a:cxnSpLocks/>
          </p:cNvCxnSpPr>
          <p:nvPr/>
        </p:nvCxnSpPr>
        <p:spPr>
          <a:xfrm>
            <a:off x="6125377" y="1481283"/>
            <a:ext cx="24626" cy="226051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265FC9F2-E0C8-0C24-531A-E250814B0710}"/>
              </a:ext>
            </a:extLst>
          </p:cNvPr>
          <p:cNvSpPr txBox="1"/>
          <p:nvPr/>
        </p:nvSpPr>
        <p:spPr>
          <a:xfrm>
            <a:off x="6164593" y="1630210"/>
            <a:ext cx="5571437" cy="2266711"/>
          </a:xfrm>
          <a:prstGeom prst="rect">
            <a:avLst/>
          </a:prstGeom>
          <a:noFill/>
        </p:spPr>
        <p:txBody>
          <a:bodyPr wrap="square" rtlCol="1">
            <a:spAutoFit/>
          </a:bodyPr>
          <a:lstStyle/>
          <a:p>
            <a:pPr algn="ctr" rtl="1">
              <a:lnSpc>
                <a:spcPct val="150000"/>
              </a:lnSpc>
              <a:buClr>
                <a:schemeClr val="accent2"/>
              </a:buClr>
            </a:pPr>
            <a:r>
              <a:rPr lang="ar-EG" sz="1600" b="1" dirty="0">
                <a:solidFill>
                  <a:schemeClr val="accent2"/>
                </a:solidFill>
                <a:latin typeface="Alexandria" pitchFamily="2" charset="-78"/>
                <a:cs typeface="Alexandria" pitchFamily="2" charset="-78"/>
              </a:rPr>
              <a:t>الإعلام التقليدي</a:t>
            </a:r>
          </a:p>
          <a:p>
            <a:pPr algn="just" rtl="1">
              <a:lnSpc>
                <a:spcPct val="150000"/>
              </a:lnSpc>
              <a:buClr>
                <a:schemeClr val="accent2"/>
              </a:buClr>
            </a:pPr>
            <a:r>
              <a:rPr lang="ar-EG" sz="1600" dirty="0">
                <a:latin typeface="Alexandria" pitchFamily="2" charset="-78"/>
                <a:cs typeface="Alexandria" pitchFamily="2" charset="-78"/>
              </a:rPr>
              <a:t>يتسم الإعلام التقليدي مثل التلفزيون والصحافة بالعرض الأحادي، حيث يتم إرسال الرسائل إلى الجمهور دون انتظار ردود فورية. الحملة الإعلامية تُعرض في وقت معين، والجمهور يتفاعل مع المحتوى لاحقًا، إن تفاعل، من خلال البريد أو التعليقات.</a:t>
            </a:r>
          </a:p>
        </p:txBody>
      </p:sp>
      <p:sp>
        <p:nvSpPr>
          <p:cNvPr id="9" name="TextBox 8">
            <a:extLst>
              <a:ext uri="{FF2B5EF4-FFF2-40B4-BE49-F238E27FC236}">
                <a16:creationId xmlns:a16="http://schemas.microsoft.com/office/drawing/2014/main" id="{A7E078E4-3D0A-B618-D5BE-18C7AB301274}"/>
              </a:ext>
            </a:extLst>
          </p:cNvPr>
          <p:cNvSpPr txBox="1"/>
          <p:nvPr/>
        </p:nvSpPr>
        <p:spPr>
          <a:xfrm>
            <a:off x="4259194" y="3899531"/>
            <a:ext cx="3898408" cy="461024"/>
          </a:xfrm>
          <a:prstGeom prst="rect">
            <a:avLst/>
          </a:prstGeom>
          <a:noFill/>
        </p:spPr>
        <p:txBody>
          <a:bodyPr wrap="square" rtlCol="1">
            <a:spAutoFit/>
          </a:bodyPr>
          <a:lstStyle/>
          <a:p>
            <a:pPr marL="285750" indent="-285750" algn="just" rtl="1">
              <a:lnSpc>
                <a:spcPct val="150000"/>
              </a:lnSpc>
              <a:buClr>
                <a:schemeClr val="accent2"/>
              </a:buClr>
              <a:buFont typeface="Wingdings" panose="05000000000000000000" pitchFamily="2" charset="2"/>
              <a:buChar char="v"/>
            </a:pPr>
            <a:r>
              <a:rPr lang="ar-EG" b="1" dirty="0">
                <a:solidFill>
                  <a:srgbClr val="00B0F0"/>
                </a:solidFill>
                <a:latin typeface="Alexandria" pitchFamily="2" charset="-78"/>
                <a:cs typeface="Alexandria" pitchFamily="2" charset="-78"/>
              </a:rPr>
              <a:t>التخصيص والتوجيه الجماعي:</a:t>
            </a:r>
            <a:endParaRPr lang="en-US" b="1" dirty="0">
              <a:solidFill>
                <a:srgbClr val="00B0F0"/>
              </a:solidFill>
              <a:latin typeface="Alexandria" pitchFamily="2" charset="-78"/>
              <a:cs typeface="Alexandria" pitchFamily="2" charset="-78"/>
            </a:endParaRPr>
          </a:p>
        </p:txBody>
      </p:sp>
      <p:sp>
        <p:nvSpPr>
          <p:cNvPr id="12" name="TextBox 11">
            <a:extLst>
              <a:ext uri="{FF2B5EF4-FFF2-40B4-BE49-F238E27FC236}">
                <a16:creationId xmlns:a16="http://schemas.microsoft.com/office/drawing/2014/main" id="{F404A2CC-3980-6BD4-8E23-44B408B47630}"/>
              </a:ext>
            </a:extLst>
          </p:cNvPr>
          <p:cNvSpPr txBox="1"/>
          <p:nvPr/>
        </p:nvSpPr>
        <p:spPr>
          <a:xfrm>
            <a:off x="281617" y="4283647"/>
            <a:ext cx="5878115" cy="2266711"/>
          </a:xfrm>
          <a:prstGeom prst="rect">
            <a:avLst/>
          </a:prstGeom>
          <a:noFill/>
        </p:spPr>
        <p:txBody>
          <a:bodyPr wrap="square" rtlCol="1">
            <a:spAutoFit/>
          </a:bodyPr>
          <a:lstStyle/>
          <a:p>
            <a:pPr algn="ctr" rtl="1">
              <a:lnSpc>
                <a:spcPct val="150000"/>
              </a:lnSpc>
              <a:buClr>
                <a:schemeClr val="accent2"/>
              </a:buClr>
            </a:pPr>
            <a:r>
              <a:rPr lang="ar-EG" sz="1600" b="1" dirty="0">
                <a:solidFill>
                  <a:schemeClr val="accent2"/>
                </a:solidFill>
                <a:latin typeface="Alexandria" pitchFamily="2" charset="-78"/>
                <a:cs typeface="Alexandria" pitchFamily="2" charset="-78"/>
              </a:rPr>
              <a:t>الإعلام الرقمي</a:t>
            </a:r>
            <a:endParaRPr lang="ar-EG" sz="1600" dirty="0">
              <a:latin typeface="Alexandria" pitchFamily="2" charset="-78"/>
              <a:cs typeface="Alexandria" pitchFamily="2" charset="-78"/>
            </a:endParaRPr>
          </a:p>
          <a:p>
            <a:pPr algn="just" rtl="1">
              <a:lnSpc>
                <a:spcPct val="150000"/>
              </a:lnSpc>
              <a:buClr>
                <a:schemeClr val="accent2"/>
              </a:buClr>
            </a:pPr>
            <a:r>
              <a:rPr lang="ar-EG" sz="1600" dirty="0">
                <a:latin typeface="Alexandria" pitchFamily="2" charset="-78"/>
                <a:cs typeface="Alexandria" pitchFamily="2" charset="-78"/>
              </a:rPr>
              <a:t>يمكن للإعلام الرقمي أن يقدم محتوى مخصصًا استنادًا إلى بيانات المستخدم، مثل المواقع الجغرافية أو الاهتمامات الشخصية. على سبيل المثال، يمكن استهداف الفئة العمرية أو المهنية أو الجغرافية المناسبة من خلال أدوات مثل الإعلانات المدفوعة على فيسبوك أو جوجل.</a:t>
            </a:r>
          </a:p>
        </p:txBody>
      </p:sp>
      <p:cxnSp>
        <p:nvCxnSpPr>
          <p:cNvPr id="13" name="Straight Connector 12">
            <a:extLst>
              <a:ext uri="{FF2B5EF4-FFF2-40B4-BE49-F238E27FC236}">
                <a16:creationId xmlns:a16="http://schemas.microsoft.com/office/drawing/2014/main" id="{395F57E0-4B68-99EB-3B3F-6314F6AC6AB4}"/>
              </a:ext>
            </a:extLst>
          </p:cNvPr>
          <p:cNvCxnSpPr>
            <a:cxnSpLocks/>
            <a:stCxn id="9" idx="2"/>
          </p:cNvCxnSpPr>
          <p:nvPr/>
        </p:nvCxnSpPr>
        <p:spPr>
          <a:xfrm>
            <a:off x="6208398" y="4360555"/>
            <a:ext cx="0" cy="2189803"/>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sp>
        <p:nvSpPr>
          <p:cNvPr id="14" name="TextBox 13">
            <a:extLst>
              <a:ext uri="{FF2B5EF4-FFF2-40B4-BE49-F238E27FC236}">
                <a16:creationId xmlns:a16="http://schemas.microsoft.com/office/drawing/2014/main" id="{67177949-6715-E917-4043-86A0E9C6EB0A}"/>
              </a:ext>
            </a:extLst>
          </p:cNvPr>
          <p:cNvSpPr txBox="1"/>
          <p:nvPr/>
        </p:nvSpPr>
        <p:spPr>
          <a:xfrm>
            <a:off x="6277378" y="4365742"/>
            <a:ext cx="5571437" cy="1528047"/>
          </a:xfrm>
          <a:prstGeom prst="rect">
            <a:avLst/>
          </a:prstGeom>
          <a:noFill/>
        </p:spPr>
        <p:txBody>
          <a:bodyPr wrap="square" rtlCol="1">
            <a:spAutoFit/>
          </a:bodyPr>
          <a:lstStyle/>
          <a:p>
            <a:pPr algn="ctr" rtl="1">
              <a:lnSpc>
                <a:spcPct val="150000"/>
              </a:lnSpc>
              <a:buClr>
                <a:schemeClr val="accent2"/>
              </a:buClr>
            </a:pPr>
            <a:r>
              <a:rPr lang="ar-EG" sz="1600" b="1" dirty="0">
                <a:solidFill>
                  <a:schemeClr val="accent2"/>
                </a:solidFill>
                <a:latin typeface="Alexandria" pitchFamily="2" charset="-78"/>
                <a:cs typeface="Alexandria" pitchFamily="2" charset="-78"/>
              </a:rPr>
              <a:t>الإعلام التقليدي</a:t>
            </a:r>
          </a:p>
          <a:p>
            <a:pPr algn="just" rtl="1">
              <a:lnSpc>
                <a:spcPct val="150000"/>
              </a:lnSpc>
              <a:buClr>
                <a:schemeClr val="accent2"/>
              </a:buClr>
            </a:pPr>
            <a:r>
              <a:rPr lang="ar-EG" sz="1600" dirty="0">
                <a:latin typeface="Alexandria" pitchFamily="2" charset="-78"/>
                <a:cs typeface="Alexandria" pitchFamily="2" charset="-78"/>
              </a:rPr>
              <a:t>يعتمد الإعلام التقليدي على النهج العام الذي يخاطب شريحة واسعة من الجمهور. الحملة الإعلانية في التلفزيون أو الصحافة تكون للجميع بنفس الرسالة.</a:t>
            </a:r>
          </a:p>
        </p:txBody>
      </p:sp>
    </p:spTree>
    <p:extLst>
      <p:ext uri="{BB962C8B-B14F-4D97-AF65-F5344CB8AC3E}">
        <p14:creationId xmlns:p14="http://schemas.microsoft.com/office/powerpoint/2010/main" val="3815304994"/>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E44707-DB65-5CCC-4D38-46990AEE738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A235CF3-5671-DD87-B0A8-0FAF29198696}"/>
              </a:ext>
            </a:extLst>
          </p:cNvPr>
          <p:cNvSpPr/>
          <p:nvPr/>
        </p:nvSpPr>
        <p:spPr>
          <a:xfrm>
            <a:off x="2656831" y="241438"/>
            <a:ext cx="90791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3764D44F-E3AA-7118-2B84-12E23B02B091}"/>
              </a:ext>
            </a:extLst>
          </p:cNvPr>
          <p:cNvSpPr/>
          <p:nvPr/>
        </p:nvSpPr>
        <p:spPr>
          <a:xfrm>
            <a:off x="7883147" y="799345"/>
            <a:ext cx="4128422" cy="588489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3344AE85-B26F-861D-C1AC-37E555F4E79B}"/>
              </a:ext>
            </a:extLst>
          </p:cNvPr>
          <p:cNvSpPr/>
          <p:nvPr/>
        </p:nvSpPr>
        <p:spPr>
          <a:xfrm>
            <a:off x="162399" y="929363"/>
            <a:ext cx="11720167" cy="5663440"/>
          </a:xfrm>
          <a:prstGeom prst="roundRect">
            <a:avLst>
              <a:gd name="adj" fmla="val 6140"/>
            </a:avLst>
          </a:prstGeom>
          <a:solidFill>
            <a:schemeClr val="bg1"/>
          </a:solidFill>
          <a:ln w="28575">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D7547DE9-03B9-CB9D-C683-345DFE632BD0}"/>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CB0DDD93-958E-6DF0-301C-FA6AAF2A42B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81617" y="-46887"/>
            <a:ext cx="2305141" cy="1076343"/>
          </a:xfrm>
          <a:prstGeom prst="rect">
            <a:avLst/>
          </a:prstGeom>
        </p:spPr>
      </p:pic>
      <p:sp>
        <p:nvSpPr>
          <p:cNvPr id="3" name="Rectangle: Rounded Corners 2">
            <a:extLst>
              <a:ext uri="{FF2B5EF4-FFF2-40B4-BE49-F238E27FC236}">
                <a16:creationId xmlns:a16="http://schemas.microsoft.com/office/drawing/2014/main" id="{81A01F8E-7102-B4A9-52B4-A5CB2142D2AA}"/>
              </a:ext>
            </a:extLst>
          </p:cNvPr>
          <p:cNvSpPr/>
          <p:nvPr/>
        </p:nvSpPr>
        <p:spPr>
          <a:xfrm>
            <a:off x="3066123" y="264297"/>
            <a:ext cx="6995093"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Alexandria" pitchFamily="2" charset="-78"/>
              </a:rPr>
              <a:t>الفرق بين الإعلام التقليدي والإعلام الرقمي</a:t>
            </a:r>
          </a:p>
        </p:txBody>
      </p:sp>
      <p:sp>
        <p:nvSpPr>
          <p:cNvPr id="10" name="TextBox 9">
            <a:extLst>
              <a:ext uri="{FF2B5EF4-FFF2-40B4-BE49-F238E27FC236}">
                <a16:creationId xmlns:a16="http://schemas.microsoft.com/office/drawing/2014/main" id="{D29867BE-E618-EDFD-7288-893DDBFC094D}"/>
              </a:ext>
            </a:extLst>
          </p:cNvPr>
          <p:cNvSpPr txBox="1"/>
          <p:nvPr/>
        </p:nvSpPr>
        <p:spPr>
          <a:xfrm>
            <a:off x="4912040" y="958558"/>
            <a:ext cx="2426673" cy="461024"/>
          </a:xfrm>
          <a:prstGeom prst="rect">
            <a:avLst/>
          </a:prstGeom>
          <a:noFill/>
        </p:spPr>
        <p:txBody>
          <a:bodyPr wrap="square" rtlCol="1">
            <a:spAutoFit/>
          </a:bodyPr>
          <a:lstStyle/>
          <a:p>
            <a:pPr marL="285750" indent="-285750" algn="just" rtl="1">
              <a:lnSpc>
                <a:spcPct val="150000"/>
              </a:lnSpc>
              <a:buClr>
                <a:schemeClr val="accent2"/>
              </a:buClr>
              <a:buFont typeface="Wingdings" panose="05000000000000000000" pitchFamily="2" charset="2"/>
              <a:buChar char="v"/>
            </a:pPr>
            <a:r>
              <a:rPr lang="ar-EG" b="1" dirty="0">
                <a:solidFill>
                  <a:srgbClr val="00B0F0"/>
                </a:solidFill>
                <a:latin typeface="Alexandria" pitchFamily="2" charset="-78"/>
                <a:cs typeface="Alexandria" pitchFamily="2" charset="-78"/>
              </a:rPr>
              <a:t>الانتشار والتوزيع:</a:t>
            </a:r>
            <a:endParaRPr lang="en-US" b="1" dirty="0">
              <a:solidFill>
                <a:srgbClr val="00B0F0"/>
              </a:solidFill>
              <a:latin typeface="Alexandria" pitchFamily="2" charset="-78"/>
              <a:cs typeface="Alexandria" pitchFamily="2" charset="-78"/>
            </a:endParaRPr>
          </a:p>
        </p:txBody>
      </p:sp>
      <p:sp>
        <p:nvSpPr>
          <p:cNvPr id="4" name="TextBox 3">
            <a:extLst>
              <a:ext uri="{FF2B5EF4-FFF2-40B4-BE49-F238E27FC236}">
                <a16:creationId xmlns:a16="http://schemas.microsoft.com/office/drawing/2014/main" id="{CC841FD5-E38E-6C59-07C6-FFAE1E42981B}"/>
              </a:ext>
            </a:extLst>
          </p:cNvPr>
          <p:cNvSpPr txBox="1"/>
          <p:nvPr/>
        </p:nvSpPr>
        <p:spPr>
          <a:xfrm>
            <a:off x="208047" y="1592998"/>
            <a:ext cx="5878115" cy="2266711"/>
          </a:xfrm>
          <a:prstGeom prst="rect">
            <a:avLst/>
          </a:prstGeom>
          <a:noFill/>
        </p:spPr>
        <p:txBody>
          <a:bodyPr wrap="square" rtlCol="1">
            <a:spAutoFit/>
          </a:bodyPr>
          <a:lstStyle/>
          <a:p>
            <a:pPr algn="ctr" rtl="1">
              <a:lnSpc>
                <a:spcPct val="150000"/>
              </a:lnSpc>
              <a:buClr>
                <a:schemeClr val="accent2"/>
              </a:buClr>
            </a:pPr>
            <a:r>
              <a:rPr lang="ar-EG" sz="1600" b="1" dirty="0">
                <a:solidFill>
                  <a:schemeClr val="accent2"/>
                </a:solidFill>
                <a:latin typeface="Alexandria" pitchFamily="2" charset="-78"/>
                <a:cs typeface="Alexandria" pitchFamily="2" charset="-78"/>
              </a:rPr>
              <a:t>الإعلام الرقمي</a:t>
            </a:r>
            <a:endParaRPr lang="ar-EG" sz="1600" dirty="0">
              <a:latin typeface="Alexandria" pitchFamily="2" charset="-78"/>
              <a:cs typeface="Alexandria" pitchFamily="2" charset="-78"/>
            </a:endParaRPr>
          </a:p>
          <a:p>
            <a:pPr algn="just" rtl="1">
              <a:lnSpc>
                <a:spcPct val="150000"/>
              </a:lnSpc>
              <a:buClr>
                <a:schemeClr val="accent2"/>
              </a:buClr>
            </a:pPr>
            <a:r>
              <a:rPr lang="ar-EG" sz="1600" dirty="0">
                <a:latin typeface="Alexandria" pitchFamily="2" charset="-78"/>
                <a:cs typeface="Alexandria" pitchFamily="2" charset="-78"/>
              </a:rPr>
              <a:t>يتيح الإعلام الرقمي نشر الحملة على مدار الساعة وفي أي وقت، وتصل الحملة إلى جمهور عالمي من خلال الإنترنت ووسائل التواصل الاجتماعي. الحملات الرقمية يمكن أن تنتشر بسرعة كبيرة عبر منصات مثل تويتر، فيسبوك، وإنستغرام، مما يساهم في زيادة الوعي بسرعة.</a:t>
            </a:r>
          </a:p>
        </p:txBody>
      </p:sp>
      <p:cxnSp>
        <p:nvCxnSpPr>
          <p:cNvPr id="7" name="Straight Connector 6">
            <a:extLst>
              <a:ext uri="{FF2B5EF4-FFF2-40B4-BE49-F238E27FC236}">
                <a16:creationId xmlns:a16="http://schemas.microsoft.com/office/drawing/2014/main" id="{D0D5F170-C14F-93BC-E270-4159956425F3}"/>
              </a:ext>
            </a:extLst>
          </p:cNvPr>
          <p:cNvCxnSpPr>
            <a:cxnSpLocks/>
          </p:cNvCxnSpPr>
          <p:nvPr/>
        </p:nvCxnSpPr>
        <p:spPr>
          <a:xfrm>
            <a:off x="6125377" y="1481283"/>
            <a:ext cx="39216" cy="2415638"/>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EC88638C-DD51-3B5F-9F80-F9302E67F112}"/>
              </a:ext>
            </a:extLst>
          </p:cNvPr>
          <p:cNvSpPr txBox="1"/>
          <p:nvPr/>
        </p:nvSpPr>
        <p:spPr>
          <a:xfrm>
            <a:off x="6164593" y="1630210"/>
            <a:ext cx="5571437" cy="1528047"/>
          </a:xfrm>
          <a:prstGeom prst="rect">
            <a:avLst/>
          </a:prstGeom>
          <a:noFill/>
        </p:spPr>
        <p:txBody>
          <a:bodyPr wrap="square" rtlCol="1">
            <a:spAutoFit/>
          </a:bodyPr>
          <a:lstStyle/>
          <a:p>
            <a:pPr algn="ctr" rtl="1">
              <a:lnSpc>
                <a:spcPct val="150000"/>
              </a:lnSpc>
              <a:buClr>
                <a:schemeClr val="accent2"/>
              </a:buClr>
            </a:pPr>
            <a:r>
              <a:rPr lang="ar-EG" sz="1600" b="1" dirty="0">
                <a:solidFill>
                  <a:schemeClr val="accent2"/>
                </a:solidFill>
                <a:latin typeface="Alexandria" pitchFamily="2" charset="-78"/>
                <a:cs typeface="Alexandria" pitchFamily="2" charset="-78"/>
              </a:rPr>
              <a:t>الإعلام التقليدي</a:t>
            </a:r>
          </a:p>
          <a:p>
            <a:pPr algn="just" rtl="1">
              <a:lnSpc>
                <a:spcPct val="150000"/>
              </a:lnSpc>
              <a:buClr>
                <a:schemeClr val="accent2"/>
              </a:buClr>
            </a:pPr>
            <a:r>
              <a:rPr lang="ar-EG" sz="1600" dirty="0">
                <a:latin typeface="Alexandria" pitchFamily="2" charset="-78"/>
                <a:cs typeface="Alexandria" pitchFamily="2" charset="-78"/>
              </a:rPr>
              <a:t>يتطلب الإعلام التقليدي مثل الصحف والتلفزيون وقتًا وجهدًا لنشر الرسائل، حيث يتم إعداد الحملة الإعلامية ونشرها في توقيت معين، مع محدودية في الوصول إلى جمهور عالمي.</a:t>
            </a:r>
          </a:p>
        </p:txBody>
      </p:sp>
      <p:sp>
        <p:nvSpPr>
          <p:cNvPr id="9" name="TextBox 8">
            <a:extLst>
              <a:ext uri="{FF2B5EF4-FFF2-40B4-BE49-F238E27FC236}">
                <a16:creationId xmlns:a16="http://schemas.microsoft.com/office/drawing/2014/main" id="{038C2AE0-58D8-5300-E605-72967F2C8A09}"/>
              </a:ext>
            </a:extLst>
          </p:cNvPr>
          <p:cNvSpPr txBox="1"/>
          <p:nvPr/>
        </p:nvSpPr>
        <p:spPr>
          <a:xfrm>
            <a:off x="5053343" y="3988126"/>
            <a:ext cx="2426672" cy="461024"/>
          </a:xfrm>
          <a:prstGeom prst="rect">
            <a:avLst/>
          </a:prstGeom>
          <a:noFill/>
        </p:spPr>
        <p:txBody>
          <a:bodyPr wrap="square" rtlCol="1">
            <a:spAutoFit/>
          </a:bodyPr>
          <a:lstStyle/>
          <a:p>
            <a:pPr marL="285750" indent="-285750" algn="just" rtl="1">
              <a:lnSpc>
                <a:spcPct val="150000"/>
              </a:lnSpc>
              <a:buClr>
                <a:schemeClr val="accent2"/>
              </a:buClr>
              <a:buFont typeface="Wingdings" panose="05000000000000000000" pitchFamily="2" charset="2"/>
              <a:buChar char="v"/>
            </a:pPr>
            <a:r>
              <a:rPr lang="ar-EG" b="1" dirty="0">
                <a:solidFill>
                  <a:srgbClr val="00B0F0"/>
                </a:solidFill>
                <a:latin typeface="Alexandria" pitchFamily="2" charset="-78"/>
                <a:cs typeface="Alexandria" pitchFamily="2" charset="-78"/>
              </a:rPr>
              <a:t>القياس والتحليل:</a:t>
            </a:r>
            <a:endParaRPr lang="en-US" b="1" dirty="0">
              <a:solidFill>
                <a:srgbClr val="00B0F0"/>
              </a:solidFill>
              <a:latin typeface="Alexandria" pitchFamily="2" charset="-78"/>
              <a:cs typeface="Alexandria" pitchFamily="2" charset="-78"/>
            </a:endParaRPr>
          </a:p>
        </p:txBody>
      </p:sp>
      <p:sp>
        <p:nvSpPr>
          <p:cNvPr id="12" name="TextBox 11">
            <a:extLst>
              <a:ext uri="{FF2B5EF4-FFF2-40B4-BE49-F238E27FC236}">
                <a16:creationId xmlns:a16="http://schemas.microsoft.com/office/drawing/2014/main" id="{D216357D-196D-1579-ED92-F5BE4264C021}"/>
              </a:ext>
            </a:extLst>
          </p:cNvPr>
          <p:cNvSpPr txBox="1"/>
          <p:nvPr/>
        </p:nvSpPr>
        <p:spPr>
          <a:xfrm>
            <a:off x="281617" y="4283647"/>
            <a:ext cx="5878115" cy="2266711"/>
          </a:xfrm>
          <a:prstGeom prst="rect">
            <a:avLst/>
          </a:prstGeom>
          <a:noFill/>
        </p:spPr>
        <p:txBody>
          <a:bodyPr wrap="square" rtlCol="1">
            <a:spAutoFit/>
          </a:bodyPr>
          <a:lstStyle/>
          <a:p>
            <a:pPr algn="ctr" rtl="1">
              <a:lnSpc>
                <a:spcPct val="150000"/>
              </a:lnSpc>
              <a:buClr>
                <a:schemeClr val="accent2"/>
              </a:buClr>
            </a:pPr>
            <a:r>
              <a:rPr lang="ar-EG" sz="1600" b="1" dirty="0">
                <a:solidFill>
                  <a:schemeClr val="accent2"/>
                </a:solidFill>
                <a:latin typeface="Alexandria" pitchFamily="2" charset="-78"/>
                <a:cs typeface="Alexandria" pitchFamily="2" charset="-78"/>
              </a:rPr>
              <a:t>الإعلام الرقمي</a:t>
            </a:r>
            <a:endParaRPr lang="ar-EG" sz="1600" dirty="0">
              <a:latin typeface="Alexandria" pitchFamily="2" charset="-78"/>
              <a:cs typeface="Alexandria" pitchFamily="2" charset="-78"/>
            </a:endParaRPr>
          </a:p>
          <a:p>
            <a:pPr algn="just" rtl="1">
              <a:lnSpc>
                <a:spcPct val="150000"/>
              </a:lnSpc>
              <a:buClr>
                <a:schemeClr val="accent2"/>
              </a:buClr>
            </a:pPr>
            <a:r>
              <a:rPr lang="ar-EG" sz="1600" dirty="0">
                <a:latin typeface="Alexandria" pitchFamily="2" charset="-78"/>
                <a:cs typeface="Alexandria" pitchFamily="2" charset="-78"/>
              </a:rPr>
              <a:t>يتمكن القائمون على الحملات من تتبع وتحليل التفاعل مع الحملة الرقمية بشكل لحظي ودقيق. يمكن استخدام أدوات التحليل مثل </a:t>
            </a:r>
            <a:r>
              <a:rPr lang="en-US" sz="1600" dirty="0">
                <a:latin typeface="Alexandria" pitchFamily="2" charset="-78"/>
                <a:cs typeface="Alexandria" pitchFamily="2" charset="-78"/>
              </a:rPr>
              <a:t>Google Analytics </a:t>
            </a:r>
            <a:r>
              <a:rPr lang="ar-EG" sz="1600" dirty="0">
                <a:latin typeface="Alexandria" pitchFamily="2" charset="-78"/>
                <a:cs typeface="Alexandria" pitchFamily="2" charset="-78"/>
              </a:rPr>
              <a:t>و </a:t>
            </a:r>
            <a:r>
              <a:rPr lang="en-US" sz="1600" dirty="0">
                <a:latin typeface="Alexandria" pitchFamily="2" charset="-78"/>
                <a:cs typeface="Alexandria" pitchFamily="2" charset="-78"/>
              </a:rPr>
              <a:t>Facebook Insights </a:t>
            </a:r>
            <a:r>
              <a:rPr lang="ar-EG" sz="1600" dirty="0">
                <a:latin typeface="Alexandria" pitchFamily="2" charset="-78"/>
                <a:cs typeface="Alexandria" pitchFamily="2" charset="-78"/>
              </a:rPr>
              <a:t>لقياس عدد المشاهدات، التفاعلات، والتحويلات، مما يوفر بيانات دقيقة للمساعدة في تعديل الاستراتيجيات.</a:t>
            </a:r>
          </a:p>
        </p:txBody>
      </p:sp>
      <p:cxnSp>
        <p:nvCxnSpPr>
          <p:cNvPr id="13" name="Straight Connector 12">
            <a:extLst>
              <a:ext uri="{FF2B5EF4-FFF2-40B4-BE49-F238E27FC236}">
                <a16:creationId xmlns:a16="http://schemas.microsoft.com/office/drawing/2014/main" id="{34A9DEFE-59B2-F453-E9B5-EC81F129FC40}"/>
              </a:ext>
            </a:extLst>
          </p:cNvPr>
          <p:cNvCxnSpPr>
            <a:cxnSpLocks/>
          </p:cNvCxnSpPr>
          <p:nvPr/>
        </p:nvCxnSpPr>
        <p:spPr>
          <a:xfrm>
            <a:off x="6185215" y="4441371"/>
            <a:ext cx="0" cy="2108987"/>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sp>
        <p:nvSpPr>
          <p:cNvPr id="14" name="TextBox 13">
            <a:extLst>
              <a:ext uri="{FF2B5EF4-FFF2-40B4-BE49-F238E27FC236}">
                <a16:creationId xmlns:a16="http://schemas.microsoft.com/office/drawing/2014/main" id="{9110575D-9882-DC8D-DB33-B45C1EB078CF}"/>
              </a:ext>
            </a:extLst>
          </p:cNvPr>
          <p:cNvSpPr txBox="1"/>
          <p:nvPr/>
        </p:nvSpPr>
        <p:spPr>
          <a:xfrm>
            <a:off x="6277378" y="4365742"/>
            <a:ext cx="5571437" cy="1528047"/>
          </a:xfrm>
          <a:prstGeom prst="rect">
            <a:avLst/>
          </a:prstGeom>
          <a:noFill/>
        </p:spPr>
        <p:txBody>
          <a:bodyPr wrap="square" rtlCol="1">
            <a:spAutoFit/>
          </a:bodyPr>
          <a:lstStyle/>
          <a:p>
            <a:pPr algn="ctr" rtl="1">
              <a:lnSpc>
                <a:spcPct val="150000"/>
              </a:lnSpc>
              <a:buClr>
                <a:schemeClr val="accent2"/>
              </a:buClr>
            </a:pPr>
            <a:r>
              <a:rPr lang="ar-EG" sz="1600" b="1" dirty="0">
                <a:solidFill>
                  <a:schemeClr val="accent2"/>
                </a:solidFill>
                <a:latin typeface="Alexandria" pitchFamily="2" charset="-78"/>
                <a:cs typeface="Alexandria" pitchFamily="2" charset="-78"/>
              </a:rPr>
              <a:t>الإعلام التقليدي</a:t>
            </a:r>
          </a:p>
          <a:p>
            <a:pPr algn="just" rtl="1">
              <a:lnSpc>
                <a:spcPct val="150000"/>
              </a:lnSpc>
              <a:buClr>
                <a:schemeClr val="accent2"/>
              </a:buClr>
            </a:pPr>
            <a:r>
              <a:rPr lang="ar-EG" sz="1600" dirty="0">
                <a:latin typeface="Alexandria" pitchFamily="2" charset="-78"/>
                <a:cs typeface="Alexandria" pitchFamily="2" charset="-78"/>
              </a:rPr>
              <a:t>من الصعب قياس تأثير الحملات الإعلامية التقليدية بدقة. قد يتم استخدام استطلاعات الرأي أو الأبحاث لتحديد تأثير الحملة، لكنها غالبًا ما تكون محدودة أو بعد فترة طويلة من الحملة.</a:t>
            </a:r>
          </a:p>
        </p:txBody>
      </p:sp>
    </p:spTree>
    <p:extLst>
      <p:ext uri="{BB962C8B-B14F-4D97-AF65-F5344CB8AC3E}">
        <p14:creationId xmlns:p14="http://schemas.microsoft.com/office/powerpoint/2010/main" val="2871623305"/>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9F5D43-92CA-B637-DC01-3FA1F83B2D0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7FE8B47-2F3E-CB29-12D0-2D3227A8C267}"/>
              </a:ext>
            </a:extLst>
          </p:cNvPr>
          <p:cNvSpPr/>
          <p:nvPr/>
        </p:nvSpPr>
        <p:spPr>
          <a:xfrm>
            <a:off x="2656831" y="241438"/>
            <a:ext cx="90791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932087FA-851A-A19C-7965-BE6678CDE4AF}"/>
              </a:ext>
            </a:extLst>
          </p:cNvPr>
          <p:cNvSpPr/>
          <p:nvPr/>
        </p:nvSpPr>
        <p:spPr>
          <a:xfrm>
            <a:off x="7883147" y="799345"/>
            <a:ext cx="4128422" cy="588489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B78281E4-1FAE-7975-AF75-19581419AE42}"/>
              </a:ext>
            </a:extLst>
          </p:cNvPr>
          <p:cNvSpPr/>
          <p:nvPr/>
        </p:nvSpPr>
        <p:spPr>
          <a:xfrm>
            <a:off x="162399" y="929363"/>
            <a:ext cx="11720167" cy="5663440"/>
          </a:xfrm>
          <a:prstGeom prst="roundRect">
            <a:avLst>
              <a:gd name="adj" fmla="val 6140"/>
            </a:avLst>
          </a:prstGeom>
          <a:solidFill>
            <a:schemeClr val="bg1"/>
          </a:solidFill>
          <a:ln w="28575">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96389A6F-0DCC-B35E-E23B-C5656B03EB04}"/>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8D89C0D5-5E5B-4B4B-6E5E-FF3F8235F05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60967" y="-76329"/>
            <a:ext cx="2305141" cy="1076343"/>
          </a:xfrm>
          <a:prstGeom prst="rect">
            <a:avLst/>
          </a:prstGeom>
        </p:spPr>
      </p:pic>
      <p:sp>
        <p:nvSpPr>
          <p:cNvPr id="3" name="Rectangle: Rounded Corners 2">
            <a:extLst>
              <a:ext uri="{FF2B5EF4-FFF2-40B4-BE49-F238E27FC236}">
                <a16:creationId xmlns:a16="http://schemas.microsoft.com/office/drawing/2014/main" id="{3D9FFF78-C77C-8033-03DD-B1194B9974FF}"/>
              </a:ext>
            </a:extLst>
          </p:cNvPr>
          <p:cNvSpPr/>
          <p:nvPr/>
        </p:nvSpPr>
        <p:spPr>
          <a:xfrm>
            <a:off x="3066123" y="264297"/>
            <a:ext cx="6995093"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Alexandria" pitchFamily="2" charset="-78"/>
              </a:rPr>
              <a:t>الفرق بين الإعلام التقليدي والإعلام الرقمي</a:t>
            </a:r>
          </a:p>
        </p:txBody>
      </p:sp>
      <p:sp>
        <p:nvSpPr>
          <p:cNvPr id="10" name="TextBox 9">
            <a:extLst>
              <a:ext uri="{FF2B5EF4-FFF2-40B4-BE49-F238E27FC236}">
                <a16:creationId xmlns:a16="http://schemas.microsoft.com/office/drawing/2014/main" id="{3DE195B7-79CF-985C-DF46-A477C587C772}"/>
              </a:ext>
            </a:extLst>
          </p:cNvPr>
          <p:cNvSpPr txBox="1"/>
          <p:nvPr/>
        </p:nvSpPr>
        <p:spPr>
          <a:xfrm>
            <a:off x="3865192" y="958558"/>
            <a:ext cx="3331238" cy="461024"/>
          </a:xfrm>
          <a:prstGeom prst="rect">
            <a:avLst/>
          </a:prstGeom>
          <a:noFill/>
        </p:spPr>
        <p:txBody>
          <a:bodyPr wrap="square" rtlCol="1">
            <a:spAutoFit/>
          </a:bodyPr>
          <a:lstStyle/>
          <a:p>
            <a:pPr marL="285750" indent="-285750" algn="just" rtl="1">
              <a:lnSpc>
                <a:spcPct val="150000"/>
              </a:lnSpc>
              <a:buClr>
                <a:schemeClr val="accent2"/>
              </a:buClr>
              <a:buFont typeface="Wingdings" panose="05000000000000000000" pitchFamily="2" charset="2"/>
              <a:buChar char="v"/>
            </a:pPr>
            <a:r>
              <a:rPr lang="ar-EG" b="1" dirty="0">
                <a:solidFill>
                  <a:srgbClr val="00B0F0"/>
                </a:solidFill>
                <a:latin typeface="Alexandria" pitchFamily="2" charset="-78"/>
                <a:cs typeface="Alexandria" pitchFamily="2" charset="-78"/>
              </a:rPr>
              <a:t>التكلفة والموارد:</a:t>
            </a:r>
            <a:endParaRPr lang="en-US" b="1" dirty="0">
              <a:solidFill>
                <a:srgbClr val="00B0F0"/>
              </a:solidFill>
              <a:latin typeface="Alexandria" pitchFamily="2" charset="-78"/>
              <a:cs typeface="Alexandria" pitchFamily="2" charset="-78"/>
            </a:endParaRPr>
          </a:p>
        </p:txBody>
      </p:sp>
      <p:sp>
        <p:nvSpPr>
          <p:cNvPr id="4" name="TextBox 3">
            <a:extLst>
              <a:ext uri="{FF2B5EF4-FFF2-40B4-BE49-F238E27FC236}">
                <a16:creationId xmlns:a16="http://schemas.microsoft.com/office/drawing/2014/main" id="{323A2358-B90D-0115-D783-FA6CF426DDD7}"/>
              </a:ext>
            </a:extLst>
          </p:cNvPr>
          <p:cNvSpPr txBox="1"/>
          <p:nvPr/>
        </p:nvSpPr>
        <p:spPr>
          <a:xfrm>
            <a:off x="208047" y="1592998"/>
            <a:ext cx="5878115" cy="1897379"/>
          </a:xfrm>
          <a:prstGeom prst="rect">
            <a:avLst/>
          </a:prstGeom>
          <a:noFill/>
        </p:spPr>
        <p:txBody>
          <a:bodyPr wrap="square" rtlCol="1">
            <a:spAutoFit/>
          </a:bodyPr>
          <a:lstStyle/>
          <a:p>
            <a:pPr algn="ctr" rtl="1">
              <a:lnSpc>
                <a:spcPct val="150000"/>
              </a:lnSpc>
              <a:buClr>
                <a:schemeClr val="accent2"/>
              </a:buClr>
            </a:pPr>
            <a:r>
              <a:rPr lang="ar-EG" sz="1600" b="1" dirty="0">
                <a:solidFill>
                  <a:schemeClr val="accent2"/>
                </a:solidFill>
                <a:latin typeface="Alexandria" pitchFamily="2" charset="-78"/>
                <a:cs typeface="Alexandria" pitchFamily="2" charset="-78"/>
              </a:rPr>
              <a:t>الإعلام الرقمي</a:t>
            </a:r>
            <a:endParaRPr lang="ar-EG" sz="1600" dirty="0">
              <a:latin typeface="Alexandria" pitchFamily="2" charset="-78"/>
              <a:cs typeface="Alexandria" pitchFamily="2" charset="-78"/>
            </a:endParaRPr>
          </a:p>
          <a:p>
            <a:pPr algn="just" rtl="1">
              <a:lnSpc>
                <a:spcPct val="150000"/>
              </a:lnSpc>
              <a:buClr>
                <a:schemeClr val="accent2"/>
              </a:buClr>
            </a:pPr>
            <a:r>
              <a:rPr lang="ar-EG" sz="1600" dirty="0">
                <a:latin typeface="Alexandria" pitchFamily="2" charset="-78"/>
                <a:cs typeface="Alexandria" pitchFamily="2" charset="-78"/>
              </a:rPr>
              <a:t> الحملات الرقمية غالبًا ما تكون أكثر فعالية من حيث التكلفة، حيث يمكن نشر الحملات على الإنترنت باستخدام ميزانيات أصغر بفضل تقنيات مثل الإعلانات المدفوعة على محركات البحث أو وسائل التواصل الاجتماعي.</a:t>
            </a:r>
          </a:p>
        </p:txBody>
      </p:sp>
      <p:cxnSp>
        <p:nvCxnSpPr>
          <p:cNvPr id="7" name="Straight Connector 6">
            <a:extLst>
              <a:ext uri="{FF2B5EF4-FFF2-40B4-BE49-F238E27FC236}">
                <a16:creationId xmlns:a16="http://schemas.microsoft.com/office/drawing/2014/main" id="{F87F3C4B-9C1C-2DD9-9FC8-0294C613EE64}"/>
              </a:ext>
            </a:extLst>
          </p:cNvPr>
          <p:cNvCxnSpPr>
            <a:cxnSpLocks/>
          </p:cNvCxnSpPr>
          <p:nvPr/>
        </p:nvCxnSpPr>
        <p:spPr>
          <a:xfrm flipH="1">
            <a:off x="6124057" y="1481283"/>
            <a:ext cx="1320" cy="2390587"/>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D7CAC820-0715-DA4D-E5A2-6DC90A3D9B5C}"/>
              </a:ext>
            </a:extLst>
          </p:cNvPr>
          <p:cNvSpPr txBox="1"/>
          <p:nvPr/>
        </p:nvSpPr>
        <p:spPr>
          <a:xfrm>
            <a:off x="6164593" y="1630210"/>
            <a:ext cx="5571437" cy="1528047"/>
          </a:xfrm>
          <a:prstGeom prst="rect">
            <a:avLst/>
          </a:prstGeom>
          <a:noFill/>
        </p:spPr>
        <p:txBody>
          <a:bodyPr wrap="square" rtlCol="1">
            <a:spAutoFit/>
          </a:bodyPr>
          <a:lstStyle/>
          <a:p>
            <a:pPr algn="ctr" rtl="1">
              <a:lnSpc>
                <a:spcPct val="150000"/>
              </a:lnSpc>
              <a:buClr>
                <a:schemeClr val="accent2"/>
              </a:buClr>
            </a:pPr>
            <a:r>
              <a:rPr lang="ar-EG" sz="1600" b="1" dirty="0">
                <a:solidFill>
                  <a:schemeClr val="accent2"/>
                </a:solidFill>
                <a:latin typeface="Alexandria" pitchFamily="2" charset="-78"/>
                <a:cs typeface="Alexandria" pitchFamily="2" charset="-78"/>
              </a:rPr>
              <a:t>الإعلام التقليدي</a:t>
            </a:r>
          </a:p>
          <a:p>
            <a:pPr algn="just" rtl="1">
              <a:lnSpc>
                <a:spcPct val="150000"/>
              </a:lnSpc>
              <a:buClr>
                <a:schemeClr val="accent2"/>
              </a:buClr>
            </a:pPr>
            <a:r>
              <a:rPr lang="ar-EG" sz="1600" dirty="0">
                <a:latin typeface="Alexandria" pitchFamily="2" charset="-78"/>
                <a:cs typeface="Alexandria" pitchFamily="2" charset="-78"/>
              </a:rPr>
              <a:t> تكاليف الحملات الإعلامية في وسائل الإعلام التقليدية مثل التلفزيون والراديو تكون مرتفعة بسبب تكلفة الإنتاج والتوزيع على نطاق واسع.</a:t>
            </a:r>
          </a:p>
        </p:txBody>
      </p:sp>
      <p:sp>
        <p:nvSpPr>
          <p:cNvPr id="9" name="TextBox 8">
            <a:extLst>
              <a:ext uri="{FF2B5EF4-FFF2-40B4-BE49-F238E27FC236}">
                <a16:creationId xmlns:a16="http://schemas.microsoft.com/office/drawing/2014/main" id="{539A8E39-A732-96CF-470C-33EE4534BDFE}"/>
              </a:ext>
            </a:extLst>
          </p:cNvPr>
          <p:cNvSpPr txBox="1"/>
          <p:nvPr/>
        </p:nvSpPr>
        <p:spPr>
          <a:xfrm>
            <a:off x="4006702" y="4032837"/>
            <a:ext cx="4423707" cy="461024"/>
          </a:xfrm>
          <a:prstGeom prst="rect">
            <a:avLst/>
          </a:prstGeom>
          <a:noFill/>
        </p:spPr>
        <p:txBody>
          <a:bodyPr wrap="square" rtlCol="1">
            <a:spAutoFit/>
          </a:bodyPr>
          <a:lstStyle/>
          <a:p>
            <a:pPr marL="285750" indent="-285750" algn="just" rtl="1">
              <a:lnSpc>
                <a:spcPct val="150000"/>
              </a:lnSpc>
              <a:buClr>
                <a:schemeClr val="accent2"/>
              </a:buClr>
              <a:buFont typeface="Wingdings" panose="05000000000000000000" pitchFamily="2" charset="2"/>
              <a:buChar char="v"/>
            </a:pPr>
            <a:r>
              <a:rPr lang="ar-EG" b="1" dirty="0">
                <a:solidFill>
                  <a:srgbClr val="00B0F0"/>
                </a:solidFill>
                <a:latin typeface="Alexandria" pitchFamily="2" charset="-78"/>
                <a:cs typeface="Alexandria" pitchFamily="2" charset="-78"/>
              </a:rPr>
              <a:t>أسلوب التصميم  ومفهوم الرسالة:</a:t>
            </a:r>
            <a:endParaRPr lang="en-US" b="1" dirty="0">
              <a:solidFill>
                <a:srgbClr val="00B0F0"/>
              </a:solidFill>
              <a:latin typeface="Alexandria" pitchFamily="2" charset="-78"/>
              <a:cs typeface="Alexandria" pitchFamily="2" charset="-78"/>
            </a:endParaRPr>
          </a:p>
        </p:txBody>
      </p:sp>
      <p:sp>
        <p:nvSpPr>
          <p:cNvPr id="12" name="TextBox 11">
            <a:extLst>
              <a:ext uri="{FF2B5EF4-FFF2-40B4-BE49-F238E27FC236}">
                <a16:creationId xmlns:a16="http://schemas.microsoft.com/office/drawing/2014/main" id="{9FFAD6EE-0F74-B418-81FE-0AB6E8CA3F52}"/>
              </a:ext>
            </a:extLst>
          </p:cNvPr>
          <p:cNvSpPr txBox="1"/>
          <p:nvPr/>
        </p:nvSpPr>
        <p:spPr>
          <a:xfrm>
            <a:off x="281617" y="4283647"/>
            <a:ext cx="5878115" cy="1897379"/>
          </a:xfrm>
          <a:prstGeom prst="rect">
            <a:avLst/>
          </a:prstGeom>
          <a:noFill/>
        </p:spPr>
        <p:txBody>
          <a:bodyPr wrap="square" rtlCol="1">
            <a:spAutoFit/>
          </a:bodyPr>
          <a:lstStyle/>
          <a:p>
            <a:pPr algn="ctr" rtl="1">
              <a:lnSpc>
                <a:spcPct val="150000"/>
              </a:lnSpc>
              <a:buClr>
                <a:schemeClr val="accent2"/>
              </a:buClr>
            </a:pPr>
            <a:r>
              <a:rPr lang="ar-EG" sz="1600" b="1" dirty="0">
                <a:solidFill>
                  <a:schemeClr val="accent2"/>
                </a:solidFill>
                <a:latin typeface="Alexandria" pitchFamily="2" charset="-78"/>
                <a:cs typeface="Alexandria" pitchFamily="2" charset="-78"/>
              </a:rPr>
              <a:t>الإعلام الرقمي</a:t>
            </a:r>
            <a:endParaRPr lang="ar-EG" sz="1600" dirty="0">
              <a:latin typeface="Alexandria" pitchFamily="2" charset="-78"/>
              <a:cs typeface="Alexandria" pitchFamily="2" charset="-78"/>
            </a:endParaRPr>
          </a:p>
          <a:p>
            <a:pPr algn="just" rtl="1">
              <a:lnSpc>
                <a:spcPct val="150000"/>
              </a:lnSpc>
              <a:buClr>
                <a:schemeClr val="accent2"/>
              </a:buClr>
            </a:pPr>
            <a:r>
              <a:rPr lang="ar-EG" sz="1600" dirty="0">
                <a:latin typeface="Alexandria" pitchFamily="2" charset="-78"/>
                <a:cs typeface="Alexandria" pitchFamily="2" charset="-78"/>
              </a:rPr>
              <a:t>يتميز بتصميم الحملات بصورة أكثر ديناميكية وتفاعلية؛ إذ يمكن تعديل المحتوى بسرعة بناءً على ردود الفعل والبيانات التي يتم جمعها في الوقت الفعلي. كما يُتيح التخصيص الفوري للرسالة بناءً على اهتمامات الجمهور وسلوكه عبر المنصات الرقمية.</a:t>
            </a:r>
          </a:p>
        </p:txBody>
      </p:sp>
      <p:sp>
        <p:nvSpPr>
          <p:cNvPr id="14" name="TextBox 13">
            <a:extLst>
              <a:ext uri="{FF2B5EF4-FFF2-40B4-BE49-F238E27FC236}">
                <a16:creationId xmlns:a16="http://schemas.microsoft.com/office/drawing/2014/main" id="{67ED94DA-9D58-6FA4-24D3-5FCD5BAC28EA}"/>
              </a:ext>
            </a:extLst>
          </p:cNvPr>
          <p:cNvSpPr txBox="1"/>
          <p:nvPr/>
        </p:nvSpPr>
        <p:spPr>
          <a:xfrm>
            <a:off x="6277378" y="4365742"/>
            <a:ext cx="5571437" cy="2266711"/>
          </a:xfrm>
          <a:prstGeom prst="rect">
            <a:avLst/>
          </a:prstGeom>
          <a:noFill/>
        </p:spPr>
        <p:txBody>
          <a:bodyPr wrap="square" rtlCol="1">
            <a:spAutoFit/>
          </a:bodyPr>
          <a:lstStyle/>
          <a:p>
            <a:pPr algn="ctr" rtl="1">
              <a:lnSpc>
                <a:spcPct val="150000"/>
              </a:lnSpc>
              <a:buClr>
                <a:schemeClr val="accent2"/>
              </a:buClr>
            </a:pPr>
            <a:r>
              <a:rPr lang="ar-EG" sz="1600" b="1" dirty="0">
                <a:solidFill>
                  <a:schemeClr val="accent2"/>
                </a:solidFill>
                <a:latin typeface="Alexandria" pitchFamily="2" charset="-78"/>
                <a:cs typeface="Alexandria" pitchFamily="2" charset="-78"/>
              </a:rPr>
              <a:t>الإعلام التقليدي</a:t>
            </a:r>
          </a:p>
          <a:p>
            <a:pPr algn="just" rtl="1">
              <a:lnSpc>
                <a:spcPct val="150000"/>
              </a:lnSpc>
              <a:buClr>
                <a:schemeClr val="accent2"/>
              </a:buClr>
            </a:pPr>
            <a:r>
              <a:rPr lang="ar-EG" sz="1600" dirty="0">
                <a:latin typeface="Alexandria" pitchFamily="2" charset="-78"/>
                <a:cs typeface="Alexandria" pitchFamily="2" charset="-78"/>
              </a:rPr>
              <a:t>يعتمد بشكل رئيسي على النماذج الهرمية أو أحادية الاتجاه، حيث يصمم المحتوى وفقًا لمعايير تحريرية موحدة، ويتم جدولة النشر مسبقًا وفقًا لجداول زمنية ثابتة. الرسائل تكون غالبًا مركزية ومعدّة من قِبل كيانات إعلامية متخصصة مثل الصحف والتلفزيون والإذاعة.</a:t>
            </a:r>
          </a:p>
        </p:txBody>
      </p:sp>
      <p:cxnSp>
        <p:nvCxnSpPr>
          <p:cNvPr id="11" name="Straight Connector 10">
            <a:extLst>
              <a:ext uri="{FF2B5EF4-FFF2-40B4-BE49-F238E27FC236}">
                <a16:creationId xmlns:a16="http://schemas.microsoft.com/office/drawing/2014/main" id="{119976B2-C85D-8FE7-B743-53B7D8B017AB}"/>
              </a:ext>
            </a:extLst>
          </p:cNvPr>
          <p:cNvCxnSpPr>
            <a:cxnSpLocks/>
          </p:cNvCxnSpPr>
          <p:nvPr/>
        </p:nvCxnSpPr>
        <p:spPr>
          <a:xfrm flipH="1">
            <a:off x="6156593" y="4603531"/>
            <a:ext cx="28462" cy="1883543"/>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98750604"/>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56FCD7-D233-577E-4985-9201B1BD8D9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03CB2CB-2EF1-61B7-31A3-0C848E17A28E}"/>
              </a:ext>
            </a:extLst>
          </p:cNvPr>
          <p:cNvSpPr/>
          <p:nvPr/>
        </p:nvSpPr>
        <p:spPr>
          <a:xfrm>
            <a:off x="2656831" y="241438"/>
            <a:ext cx="90791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E031E33-1E78-8090-AEAE-4EC8E6E96F71}"/>
              </a:ext>
            </a:extLst>
          </p:cNvPr>
          <p:cNvSpPr/>
          <p:nvPr/>
        </p:nvSpPr>
        <p:spPr>
          <a:xfrm>
            <a:off x="7883147" y="799345"/>
            <a:ext cx="4128422" cy="588489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B91C2EC9-6698-2E8F-50A0-4AEC64734C19}"/>
              </a:ext>
            </a:extLst>
          </p:cNvPr>
          <p:cNvSpPr/>
          <p:nvPr/>
        </p:nvSpPr>
        <p:spPr>
          <a:xfrm>
            <a:off x="162399" y="929363"/>
            <a:ext cx="11720167" cy="5663440"/>
          </a:xfrm>
          <a:prstGeom prst="roundRect">
            <a:avLst>
              <a:gd name="adj" fmla="val 6140"/>
            </a:avLst>
          </a:prstGeom>
          <a:solidFill>
            <a:schemeClr val="bg1"/>
          </a:solidFill>
          <a:ln w="28575">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E7E6C927-BF9C-9EC4-4FD9-FB147331D0F9}"/>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AF931746-B95B-0FBC-CB7B-CFFBACC93F9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42607" y="-102576"/>
            <a:ext cx="2305141" cy="1076343"/>
          </a:xfrm>
          <a:prstGeom prst="rect">
            <a:avLst/>
          </a:prstGeom>
        </p:spPr>
      </p:pic>
      <p:sp>
        <p:nvSpPr>
          <p:cNvPr id="3" name="Rectangle: Rounded Corners 2">
            <a:extLst>
              <a:ext uri="{FF2B5EF4-FFF2-40B4-BE49-F238E27FC236}">
                <a16:creationId xmlns:a16="http://schemas.microsoft.com/office/drawing/2014/main" id="{F0ADCE3E-F316-AD4B-DC63-6B1B71B7B116}"/>
              </a:ext>
            </a:extLst>
          </p:cNvPr>
          <p:cNvSpPr/>
          <p:nvPr/>
        </p:nvSpPr>
        <p:spPr>
          <a:xfrm>
            <a:off x="3066123" y="264297"/>
            <a:ext cx="6995093"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Alexandria" pitchFamily="2" charset="-78"/>
              </a:rPr>
              <a:t>الفرق بين الإعلام التقليدي والإعلام الرقمي</a:t>
            </a:r>
          </a:p>
        </p:txBody>
      </p:sp>
      <p:sp>
        <p:nvSpPr>
          <p:cNvPr id="10" name="TextBox 9">
            <a:extLst>
              <a:ext uri="{FF2B5EF4-FFF2-40B4-BE49-F238E27FC236}">
                <a16:creationId xmlns:a16="http://schemas.microsoft.com/office/drawing/2014/main" id="{9EA313D4-C8ED-436D-008F-E8C81C4DB943}"/>
              </a:ext>
            </a:extLst>
          </p:cNvPr>
          <p:cNvSpPr txBox="1"/>
          <p:nvPr/>
        </p:nvSpPr>
        <p:spPr>
          <a:xfrm>
            <a:off x="4449450" y="1004736"/>
            <a:ext cx="3331238" cy="461024"/>
          </a:xfrm>
          <a:prstGeom prst="rect">
            <a:avLst/>
          </a:prstGeom>
          <a:noFill/>
        </p:spPr>
        <p:txBody>
          <a:bodyPr wrap="square" rtlCol="1">
            <a:spAutoFit/>
          </a:bodyPr>
          <a:lstStyle/>
          <a:p>
            <a:pPr marL="285750" indent="-285750" algn="just" rtl="1">
              <a:lnSpc>
                <a:spcPct val="150000"/>
              </a:lnSpc>
              <a:buClr>
                <a:schemeClr val="accent2"/>
              </a:buClr>
              <a:buFont typeface="Wingdings" panose="05000000000000000000" pitchFamily="2" charset="2"/>
              <a:buChar char="v"/>
            </a:pPr>
            <a:r>
              <a:rPr lang="ar-EG" b="1" dirty="0">
                <a:solidFill>
                  <a:srgbClr val="00B0F0"/>
                </a:solidFill>
                <a:latin typeface="Alexandria" pitchFamily="2" charset="-78"/>
                <a:cs typeface="Alexandria" pitchFamily="2" charset="-78"/>
              </a:rPr>
              <a:t>استراتيجية النشر والتوزيع:</a:t>
            </a:r>
            <a:endParaRPr lang="en-US" b="1" dirty="0">
              <a:solidFill>
                <a:srgbClr val="00B0F0"/>
              </a:solidFill>
              <a:latin typeface="Alexandria" pitchFamily="2" charset="-78"/>
              <a:cs typeface="Alexandria" pitchFamily="2" charset="-78"/>
            </a:endParaRPr>
          </a:p>
        </p:txBody>
      </p:sp>
      <p:sp>
        <p:nvSpPr>
          <p:cNvPr id="4" name="TextBox 3">
            <a:extLst>
              <a:ext uri="{FF2B5EF4-FFF2-40B4-BE49-F238E27FC236}">
                <a16:creationId xmlns:a16="http://schemas.microsoft.com/office/drawing/2014/main" id="{E6303626-EF79-68A7-5064-D812948498D3}"/>
              </a:ext>
            </a:extLst>
          </p:cNvPr>
          <p:cNvSpPr txBox="1"/>
          <p:nvPr/>
        </p:nvSpPr>
        <p:spPr>
          <a:xfrm>
            <a:off x="206975" y="1296301"/>
            <a:ext cx="5878115" cy="3005375"/>
          </a:xfrm>
          <a:prstGeom prst="rect">
            <a:avLst/>
          </a:prstGeom>
          <a:noFill/>
        </p:spPr>
        <p:txBody>
          <a:bodyPr wrap="square" rtlCol="1">
            <a:spAutoFit/>
          </a:bodyPr>
          <a:lstStyle/>
          <a:p>
            <a:pPr algn="ctr" rtl="1">
              <a:lnSpc>
                <a:spcPct val="150000"/>
              </a:lnSpc>
              <a:buClr>
                <a:schemeClr val="accent2"/>
              </a:buClr>
            </a:pPr>
            <a:r>
              <a:rPr lang="ar-EG" sz="1600" b="1" dirty="0">
                <a:solidFill>
                  <a:schemeClr val="accent2"/>
                </a:solidFill>
                <a:latin typeface="Alexandria" pitchFamily="2" charset="-78"/>
                <a:cs typeface="Alexandria" pitchFamily="2" charset="-78"/>
              </a:rPr>
              <a:t>الإعلام الرقمي</a:t>
            </a:r>
            <a:endParaRPr lang="ar-EG" sz="1600" dirty="0">
              <a:latin typeface="Alexandria" pitchFamily="2" charset="-78"/>
              <a:cs typeface="Alexandria" pitchFamily="2" charset="-78"/>
            </a:endParaRPr>
          </a:p>
          <a:p>
            <a:pPr algn="just" rtl="1">
              <a:lnSpc>
                <a:spcPct val="150000"/>
              </a:lnSpc>
              <a:buClr>
                <a:schemeClr val="accent2"/>
              </a:buClr>
            </a:pPr>
            <a:r>
              <a:rPr lang="ar-EG" sz="1600" dirty="0">
                <a:latin typeface="Alexandria" pitchFamily="2" charset="-78"/>
                <a:cs typeface="Alexandria" pitchFamily="2" charset="-78"/>
              </a:rPr>
              <a:t> يتميز بالسرعة الفائقة في النشر والانتشار عبر الإنترنت؛ إذ يتم توزيع المحتوى على نطاق عالمي بسرعة وبطريقة مستمرة (على مدار الساعة) باستخدام منصات مثل مواقع التواصل الاجتماعي، المدونات، والبريد الإلكتروني.كما تُستخدم الاستراتيجيات التفاعلية مثل البث المباشر والقصص الرقمية التي تسمح بتعديل المحتوى لحظيًا استنادًا إلى بيانات المتابعة والتفاعل من الجمهور، مما يعزز من التفاعل والمشاركة.</a:t>
            </a:r>
          </a:p>
        </p:txBody>
      </p:sp>
      <p:cxnSp>
        <p:nvCxnSpPr>
          <p:cNvPr id="7" name="Straight Connector 6">
            <a:extLst>
              <a:ext uri="{FF2B5EF4-FFF2-40B4-BE49-F238E27FC236}">
                <a16:creationId xmlns:a16="http://schemas.microsoft.com/office/drawing/2014/main" id="{5371C413-E416-68FD-6A4D-59A37CA5A711}"/>
              </a:ext>
            </a:extLst>
          </p:cNvPr>
          <p:cNvCxnSpPr>
            <a:cxnSpLocks/>
          </p:cNvCxnSpPr>
          <p:nvPr/>
        </p:nvCxnSpPr>
        <p:spPr>
          <a:xfrm flipH="1">
            <a:off x="6115763" y="1630210"/>
            <a:ext cx="7035" cy="2478362"/>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64EFB35D-C6B2-59F8-5CF5-EB665C65B5C7}"/>
              </a:ext>
            </a:extLst>
          </p:cNvPr>
          <p:cNvSpPr txBox="1"/>
          <p:nvPr/>
        </p:nvSpPr>
        <p:spPr>
          <a:xfrm>
            <a:off x="6164593" y="1630210"/>
            <a:ext cx="5571437" cy="2266711"/>
          </a:xfrm>
          <a:prstGeom prst="rect">
            <a:avLst/>
          </a:prstGeom>
          <a:noFill/>
        </p:spPr>
        <p:txBody>
          <a:bodyPr wrap="square" rtlCol="1">
            <a:spAutoFit/>
          </a:bodyPr>
          <a:lstStyle/>
          <a:p>
            <a:pPr algn="ctr" rtl="1">
              <a:lnSpc>
                <a:spcPct val="150000"/>
              </a:lnSpc>
              <a:buClr>
                <a:schemeClr val="accent2"/>
              </a:buClr>
            </a:pPr>
            <a:r>
              <a:rPr lang="ar-EG" sz="1600" b="1" dirty="0">
                <a:solidFill>
                  <a:schemeClr val="accent2"/>
                </a:solidFill>
                <a:latin typeface="Alexandria" pitchFamily="2" charset="-78"/>
                <a:cs typeface="Alexandria" pitchFamily="2" charset="-78"/>
              </a:rPr>
              <a:t>الإعلام التقليدي</a:t>
            </a:r>
          </a:p>
          <a:p>
            <a:pPr algn="just" rtl="1">
              <a:lnSpc>
                <a:spcPct val="150000"/>
              </a:lnSpc>
              <a:buClr>
                <a:schemeClr val="accent2"/>
              </a:buClr>
            </a:pPr>
            <a:r>
              <a:rPr lang="ar-EG" sz="1600" dirty="0">
                <a:latin typeface="Alexandria" pitchFamily="2" charset="-78"/>
                <a:cs typeface="Alexandria" pitchFamily="2" charset="-78"/>
              </a:rPr>
              <a:t> يعتمد على جداول النشر الثابتة ووسائط الإذاعة والتلفزيون والصحف، حيث يتم توزيع المحتوى وفق دورة زمنية محددة (مثلاً نشر صحفي يومي أو بث برامج في توقيتات معينة).يتم التركيز على الوصول الشامل لقطاعات الجمهور من خلال الوسائل التي تتطلب ميزانية عالية وإجراءات تنسيقية صارمة.</a:t>
            </a:r>
          </a:p>
        </p:txBody>
      </p:sp>
      <p:sp>
        <p:nvSpPr>
          <p:cNvPr id="9" name="TextBox 8">
            <a:extLst>
              <a:ext uri="{FF2B5EF4-FFF2-40B4-BE49-F238E27FC236}">
                <a16:creationId xmlns:a16="http://schemas.microsoft.com/office/drawing/2014/main" id="{1E13C301-E74E-B070-CF01-4D3E0BC8D8B0}"/>
              </a:ext>
            </a:extLst>
          </p:cNvPr>
          <p:cNvSpPr txBox="1"/>
          <p:nvPr/>
        </p:nvSpPr>
        <p:spPr>
          <a:xfrm>
            <a:off x="4609606" y="4393698"/>
            <a:ext cx="2825751" cy="461024"/>
          </a:xfrm>
          <a:prstGeom prst="rect">
            <a:avLst/>
          </a:prstGeom>
          <a:noFill/>
        </p:spPr>
        <p:txBody>
          <a:bodyPr wrap="square" rtlCol="1">
            <a:spAutoFit/>
          </a:bodyPr>
          <a:lstStyle/>
          <a:p>
            <a:pPr marL="285750" indent="-285750" algn="just" rtl="1">
              <a:lnSpc>
                <a:spcPct val="150000"/>
              </a:lnSpc>
              <a:buClr>
                <a:schemeClr val="accent2"/>
              </a:buClr>
              <a:buFont typeface="Wingdings" panose="05000000000000000000" pitchFamily="2" charset="2"/>
              <a:buChar char="v"/>
            </a:pPr>
            <a:r>
              <a:rPr lang="ar-EG" b="1" dirty="0">
                <a:solidFill>
                  <a:srgbClr val="00B0F0"/>
                </a:solidFill>
                <a:latin typeface="Alexandria" pitchFamily="2" charset="-78"/>
                <a:cs typeface="Alexandria" pitchFamily="2" charset="-78"/>
              </a:rPr>
              <a:t>المرونة والقياس:</a:t>
            </a:r>
            <a:endParaRPr lang="en-US" b="1" dirty="0">
              <a:solidFill>
                <a:srgbClr val="00B0F0"/>
              </a:solidFill>
              <a:latin typeface="Alexandria" pitchFamily="2" charset="-78"/>
              <a:cs typeface="Alexandria" pitchFamily="2" charset="-78"/>
            </a:endParaRPr>
          </a:p>
        </p:txBody>
      </p:sp>
      <p:sp>
        <p:nvSpPr>
          <p:cNvPr id="12" name="TextBox 11">
            <a:extLst>
              <a:ext uri="{FF2B5EF4-FFF2-40B4-BE49-F238E27FC236}">
                <a16:creationId xmlns:a16="http://schemas.microsoft.com/office/drawing/2014/main" id="{8593B52E-EE4A-FC72-BCDC-090B976B3C1D}"/>
              </a:ext>
            </a:extLst>
          </p:cNvPr>
          <p:cNvSpPr txBox="1"/>
          <p:nvPr/>
        </p:nvSpPr>
        <p:spPr>
          <a:xfrm>
            <a:off x="309434" y="4498550"/>
            <a:ext cx="5878115" cy="1897379"/>
          </a:xfrm>
          <a:prstGeom prst="rect">
            <a:avLst/>
          </a:prstGeom>
          <a:noFill/>
        </p:spPr>
        <p:txBody>
          <a:bodyPr wrap="square" rtlCol="1">
            <a:spAutoFit/>
          </a:bodyPr>
          <a:lstStyle/>
          <a:p>
            <a:pPr algn="ctr" rtl="1">
              <a:lnSpc>
                <a:spcPct val="150000"/>
              </a:lnSpc>
              <a:buClr>
                <a:schemeClr val="accent2"/>
              </a:buClr>
            </a:pPr>
            <a:r>
              <a:rPr lang="ar-EG" sz="1600" b="1" dirty="0">
                <a:solidFill>
                  <a:schemeClr val="accent2"/>
                </a:solidFill>
                <a:latin typeface="Alexandria" pitchFamily="2" charset="-78"/>
                <a:cs typeface="Alexandria" pitchFamily="2" charset="-78"/>
              </a:rPr>
              <a:t>الإعلام الرقمي</a:t>
            </a:r>
            <a:endParaRPr lang="ar-EG" sz="1600" dirty="0">
              <a:latin typeface="Alexandria" pitchFamily="2" charset="-78"/>
              <a:cs typeface="Alexandria" pitchFamily="2" charset="-78"/>
            </a:endParaRPr>
          </a:p>
          <a:p>
            <a:pPr algn="just" rtl="1">
              <a:lnSpc>
                <a:spcPct val="150000"/>
              </a:lnSpc>
              <a:buClr>
                <a:schemeClr val="accent2"/>
              </a:buClr>
            </a:pPr>
            <a:r>
              <a:rPr lang="ar-EG" sz="1600" dirty="0">
                <a:latin typeface="Alexandria" pitchFamily="2" charset="-78"/>
                <a:cs typeface="Alexandria" pitchFamily="2" charset="-78"/>
              </a:rPr>
              <a:t>يوفر مرونة عالية وإمكانيات قياس فورية باستخدام أدوات تحليلية متطورة تقيس التفاعل، الوصول، والتأثير في الوقت الحقيقي.هذا يمكن المنظمات من تعديل حملاتها سريعًا لضمان تحقيق الأهداف المرجوة.</a:t>
            </a:r>
          </a:p>
        </p:txBody>
      </p:sp>
      <p:cxnSp>
        <p:nvCxnSpPr>
          <p:cNvPr id="13" name="Straight Connector 12">
            <a:extLst>
              <a:ext uri="{FF2B5EF4-FFF2-40B4-BE49-F238E27FC236}">
                <a16:creationId xmlns:a16="http://schemas.microsoft.com/office/drawing/2014/main" id="{2C28C51B-FC34-0B2F-7245-F35FEDE34714}"/>
              </a:ext>
            </a:extLst>
          </p:cNvPr>
          <p:cNvCxnSpPr>
            <a:cxnSpLocks/>
          </p:cNvCxnSpPr>
          <p:nvPr/>
        </p:nvCxnSpPr>
        <p:spPr>
          <a:xfrm flipH="1">
            <a:off x="6164593" y="4868315"/>
            <a:ext cx="22323" cy="1527614"/>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sp>
        <p:nvSpPr>
          <p:cNvPr id="14" name="TextBox 13">
            <a:extLst>
              <a:ext uri="{FF2B5EF4-FFF2-40B4-BE49-F238E27FC236}">
                <a16:creationId xmlns:a16="http://schemas.microsoft.com/office/drawing/2014/main" id="{A9C22A14-F7FB-19AA-BE41-2D2EA17DFF60}"/>
              </a:ext>
            </a:extLst>
          </p:cNvPr>
          <p:cNvSpPr txBox="1"/>
          <p:nvPr/>
        </p:nvSpPr>
        <p:spPr>
          <a:xfrm>
            <a:off x="6273180" y="4638712"/>
            <a:ext cx="5571437" cy="1528047"/>
          </a:xfrm>
          <a:prstGeom prst="rect">
            <a:avLst/>
          </a:prstGeom>
          <a:noFill/>
        </p:spPr>
        <p:txBody>
          <a:bodyPr wrap="square" rtlCol="1">
            <a:spAutoFit/>
          </a:bodyPr>
          <a:lstStyle/>
          <a:p>
            <a:pPr algn="ctr" rtl="1">
              <a:lnSpc>
                <a:spcPct val="150000"/>
              </a:lnSpc>
              <a:buClr>
                <a:schemeClr val="accent2"/>
              </a:buClr>
            </a:pPr>
            <a:r>
              <a:rPr lang="ar-EG" sz="1600" b="1" dirty="0">
                <a:solidFill>
                  <a:schemeClr val="accent2"/>
                </a:solidFill>
                <a:latin typeface="Alexandria" pitchFamily="2" charset="-78"/>
                <a:cs typeface="Alexandria" pitchFamily="2" charset="-78"/>
              </a:rPr>
              <a:t>الإعلام التقليدي</a:t>
            </a:r>
          </a:p>
          <a:p>
            <a:pPr algn="just" rtl="1">
              <a:lnSpc>
                <a:spcPct val="150000"/>
              </a:lnSpc>
              <a:buClr>
                <a:schemeClr val="accent2"/>
              </a:buClr>
            </a:pPr>
            <a:r>
              <a:rPr lang="ar-EG" sz="1600" dirty="0">
                <a:latin typeface="Alexandria" pitchFamily="2" charset="-78"/>
                <a:cs typeface="Alexandria" pitchFamily="2" charset="-78"/>
              </a:rPr>
              <a:t>غالبًا ما يحتاج إلى موارد كبيرة في الإنتاج والبث، كما أن قياس تأثير الرسالة يعتمد على دراسات وأبحاث سوقية متأخرة بعض الشيء.</a:t>
            </a:r>
          </a:p>
        </p:txBody>
      </p:sp>
    </p:spTree>
    <p:extLst>
      <p:ext uri="{BB962C8B-B14F-4D97-AF65-F5344CB8AC3E}">
        <p14:creationId xmlns:p14="http://schemas.microsoft.com/office/powerpoint/2010/main" val="2095355553"/>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7D81EB-F481-DAA6-16AF-CDDC7084B1E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4388743-798B-0E5A-F364-049A6A58580B}"/>
              </a:ext>
            </a:extLst>
          </p:cNvPr>
          <p:cNvSpPr/>
          <p:nvPr/>
        </p:nvSpPr>
        <p:spPr>
          <a:xfrm>
            <a:off x="2656831" y="241438"/>
            <a:ext cx="90791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62F92ED-31F2-3A4D-6E66-240B104B15DC}"/>
              </a:ext>
            </a:extLst>
          </p:cNvPr>
          <p:cNvSpPr/>
          <p:nvPr/>
        </p:nvSpPr>
        <p:spPr>
          <a:xfrm>
            <a:off x="7883147" y="799345"/>
            <a:ext cx="4128422" cy="588489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B63D11FF-6363-3B5C-A409-98B5A74E50A0}"/>
              </a:ext>
            </a:extLst>
          </p:cNvPr>
          <p:cNvSpPr/>
          <p:nvPr/>
        </p:nvSpPr>
        <p:spPr>
          <a:xfrm>
            <a:off x="162399" y="929363"/>
            <a:ext cx="11720167" cy="5663440"/>
          </a:xfrm>
          <a:prstGeom prst="roundRect">
            <a:avLst>
              <a:gd name="adj" fmla="val 6140"/>
            </a:avLst>
          </a:prstGeom>
          <a:solidFill>
            <a:schemeClr val="bg1"/>
          </a:solidFill>
          <a:ln w="28575">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391538CF-203E-1E63-DF47-4BA657D1839D}"/>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BCFB5679-B98C-EBB6-CA32-9C67E3637CB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8738" y="-56588"/>
            <a:ext cx="2305141" cy="1076343"/>
          </a:xfrm>
          <a:prstGeom prst="rect">
            <a:avLst/>
          </a:prstGeom>
        </p:spPr>
      </p:pic>
      <p:sp>
        <p:nvSpPr>
          <p:cNvPr id="3" name="Rectangle: Rounded Corners 2">
            <a:extLst>
              <a:ext uri="{FF2B5EF4-FFF2-40B4-BE49-F238E27FC236}">
                <a16:creationId xmlns:a16="http://schemas.microsoft.com/office/drawing/2014/main" id="{D34D3955-07D0-56DE-7A20-6416E9B23182}"/>
              </a:ext>
            </a:extLst>
          </p:cNvPr>
          <p:cNvSpPr/>
          <p:nvPr/>
        </p:nvSpPr>
        <p:spPr>
          <a:xfrm>
            <a:off x="3066123" y="264297"/>
            <a:ext cx="6995093"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Alexandria" pitchFamily="2" charset="-78"/>
              </a:rPr>
              <a:t>الفرق بين الإعلام التقليدي والإعلام الرقمي</a:t>
            </a:r>
          </a:p>
        </p:txBody>
      </p:sp>
      <p:cxnSp>
        <p:nvCxnSpPr>
          <p:cNvPr id="7" name="Straight Connector 6">
            <a:extLst>
              <a:ext uri="{FF2B5EF4-FFF2-40B4-BE49-F238E27FC236}">
                <a16:creationId xmlns:a16="http://schemas.microsoft.com/office/drawing/2014/main" id="{3BB99131-B0CC-34CB-20A4-E82DF02FCB7D}"/>
              </a:ext>
            </a:extLst>
          </p:cNvPr>
          <p:cNvCxnSpPr>
            <a:cxnSpLocks/>
          </p:cNvCxnSpPr>
          <p:nvPr/>
        </p:nvCxnSpPr>
        <p:spPr>
          <a:xfrm flipH="1">
            <a:off x="6109160" y="1481283"/>
            <a:ext cx="16217" cy="2636043"/>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AD08975B-0CE9-6A70-8BEA-51FE3F13CF5B}"/>
              </a:ext>
            </a:extLst>
          </p:cNvPr>
          <p:cNvSpPr txBox="1"/>
          <p:nvPr/>
        </p:nvSpPr>
        <p:spPr>
          <a:xfrm>
            <a:off x="3066123" y="965447"/>
            <a:ext cx="4423707" cy="461024"/>
          </a:xfrm>
          <a:prstGeom prst="rect">
            <a:avLst/>
          </a:prstGeom>
          <a:noFill/>
        </p:spPr>
        <p:txBody>
          <a:bodyPr wrap="square" rtlCol="1">
            <a:spAutoFit/>
          </a:bodyPr>
          <a:lstStyle/>
          <a:p>
            <a:pPr marL="285750" indent="-285750" algn="just" rtl="1">
              <a:lnSpc>
                <a:spcPct val="150000"/>
              </a:lnSpc>
              <a:buClr>
                <a:schemeClr val="accent2"/>
              </a:buClr>
              <a:buFont typeface="Wingdings" panose="05000000000000000000" pitchFamily="2" charset="2"/>
              <a:buChar char="v"/>
            </a:pPr>
            <a:r>
              <a:rPr lang="ar-EG" b="1" dirty="0">
                <a:solidFill>
                  <a:srgbClr val="00B0F0"/>
                </a:solidFill>
                <a:latin typeface="Alexandria" pitchFamily="2" charset="-78"/>
                <a:cs typeface="Alexandria" pitchFamily="2" charset="-78"/>
              </a:rPr>
              <a:t>التفاعل مع الجمهور:</a:t>
            </a:r>
            <a:endParaRPr lang="en-US" b="1" dirty="0">
              <a:solidFill>
                <a:srgbClr val="00B0F0"/>
              </a:solidFill>
              <a:latin typeface="Alexandria" pitchFamily="2" charset="-78"/>
              <a:cs typeface="Alexandria" pitchFamily="2" charset="-78"/>
            </a:endParaRPr>
          </a:p>
        </p:txBody>
      </p:sp>
      <p:sp>
        <p:nvSpPr>
          <p:cNvPr id="12" name="TextBox 11">
            <a:extLst>
              <a:ext uri="{FF2B5EF4-FFF2-40B4-BE49-F238E27FC236}">
                <a16:creationId xmlns:a16="http://schemas.microsoft.com/office/drawing/2014/main" id="{E7965391-B2FF-1B13-0A86-3B71315D9F3B}"/>
              </a:ext>
            </a:extLst>
          </p:cNvPr>
          <p:cNvSpPr txBox="1"/>
          <p:nvPr/>
        </p:nvSpPr>
        <p:spPr>
          <a:xfrm>
            <a:off x="180431" y="1499575"/>
            <a:ext cx="5878115" cy="2636043"/>
          </a:xfrm>
          <a:prstGeom prst="rect">
            <a:avLst/>
          </a:prstGeom>
          <a:noFill/>
        </p:spPr>
        <p:txBody>
          <a:bodyPr wrap="square" rtlCol="1">
            <a:spAutoFit/>
          </a:bodyPr>
          <a:lstStyle/>
          <a:p>
            <a:pPr algn="ctr" rtl="1">
              <a:lnSpc>
                <a:spcPct val="150000"/>
              </a:lnSpc>
              <a:buClr>
                <a:schemeClr val="accent2"/>
              </a:buClr>
            </a:pPr>
            <a:r>
              <a:rPr lang="ar-EG" sz="1600" b="1" dirty="0">
                <a:solidFill>
                  <a:schemeClr val="accent2"/>
                </a:solidFill>
                <a:latin typeface="Alexandria" pitchFamily="2" charset="-78"/>
                <a:cs typeface="Alexandria" pitchFamily="2" charset="-78"/>
              </a:rPr>
              <a:t>الإعلام الرقمي</a:t>
            </a:r>
            <a:endParaRPr lang="ar-EG" sz="1600" dirty="0">
              <a:latin typeface="Alexandria" pitchFamily="2" charset="-78"/>
              <a:cs typeface="Alexandria" pitchFamily="2" charset="-78"/>
            </a:endParaRPr>
          </a:p>
          <a:p>
            <a:pPr algn="just" rtl="1">
              <a:lnSpc>
                <a:spcPct val="150000"/>
              </a:lnSpc>
              <a:buClr>
                <a:schemeClr val="accent2"/>
              </a:buClr>
            </a:pPr>
            <a:r>
              <a:rPr lang="ar-EG" sz="1600" dirty="0">
                <a:latin typeface="Alexandria" pitchFamily="2" charset="-78"/>
                <a:cs typeface="Alexandria" pitchFamily="2" charset="-78"/>
              </a:rPr>
              <a:t>يُتيح درجة عالية من التفاعلية والارتباط، حيث يصبح المتلقي شريكًا في صناعة المحتوى؛ فهو يعلق، ويشارك، ويُعيد نشر المحتوى، مما يتيح للناشرين تعديل استراتيجياتهم ومحتواهم بشكل فوري.يشكل هذا التفاعل ديناميكية تساهم في تحسين فعالية الحملات عن طريق التحليل المستمر لردود الفعل وتعديل الرسائل وفقاً لها.</a:t>
            </a:r>
          </a:p>
        </p:txBody>
      </p:sp>
      <p:sp>
        <p:nvSpPr>
          <p:cNvPr id="14" name="TextBox 13">
            <a:extLst>
              <a:ext uri="{FF2B5EF4-FFF2-40B4-BE49-F238E27FC236}">
                <a16:creationId xmlns:a16="http://schemas.microsoft.com/office/drawing/2014/main" id="{E0A6D077-7792-09C0-7625-B1C2A2DD39FF}"/>
              </a:ext>
            </a:extLst>
          </p:cNvPr>
          <p:cNvSpPr txBox="1"/>
          <p:nvPr/>
        </p:nvSpPr>
        <p:spPr>
          <a:xfrm>
            <a:off x="6238163" y="1760143"/>
            <a:ext cx="5571437" cy="2266711"/>
          </a:xfrm>
          <a:prstGeom prst="rect">
            <a:avLst/>
          </a:prstGeom>
          <a:noFill/>
        </p:spPr>
        <p:txBody>
          <a:bodyPr wrap="square" rtlCol="1">
            <a:spAutoFit/>
          </a:bodyPr>
          <a:lstStyle/>
          <a:p>
            <a:pPr algn="ctr" rtl="1">
              <a:lnSpc>
                <a:spcPct val="150000"/>
              </a:lnSpc>
              <a:buClr>
                <a:schemeClr val="accent2"/>
              </a:buClr>
            </a:pPr>
            <a:r>
              <a:rPr lang="ar-EG" sz="1600" b="1" dirty="0">
                <a:solidFill>
                  <a:schemeClr val="accent2"/>
                </a:solidFill>
                <a:latin typeface="Alexandria" pitchFamily="2" charset="-78"/>
                <a:cs typeface="Alexandria" pitchFamily="2" charset="-78"/>
              </a:rPr>
              <a:t>الإعلام التقليدي</a:t>
            </a:r>
          </a:p>
          <a:p>
            <a:pPr algn="just" rtl="1">
              <a:lnSpc>
                <a:spcPct val="150000"/>
              </a:lnSpc>
              <a:buClr>
                <a:schemeClr val="accent2"/>
              </a:buClr>
            </a:pPr>
            <a:r>
              <a:rPr lang="ar-EG" sz="1600" dirty="0">
                <a:latin typeface="Alexandria" pitchFamily="2" charset="-78"/>
                <a:cs typeface="Alexandria" pitchFamily="2" charset="-78"/>
              </a:rPr>
              <a:t>يُتّبع نموذجًا تفاعليًا محدودًا يعتمد على آليات الردود المحددة مثل الرسائل البريدية أو المكالمات الهاتفية لبرامج حوارية. يمكن اعتبار الجمهور هنا كمستقبل سلبي نسبياً، حيث يتم توجيه الرسالة دون إمكانية تعديلها وفقاً لردود الفعل الفورية.</a:t>
            </a:r>
          </a:p>
        </p:txBody>
      </p:sp>
      <p:sp>
        <p:nvSpPr>
          <p:cNvPr id="11" name="TextBox 10">
            <a:extLst>
              <a:ext uri="{FF2B5EF4-FFF2-40B4-BE49-F238E27FC236}">
                <a16:creationId xmlns:a16="http://schemas.microsoft.com/office/drawing/2014/main" id="{15FE0E6D-5156-CF75-EA92-57646C5113C2}"/>
              </a:ext>
            </a:extLst>
          </p:cNvPr>
          <p:cNvSpPr txBox="1"/>
          <p:nvPr/>
        </p:nvSpPr>
        <p:spPr>
          <a:xfrm>
            <a:off x="693336" y="4554657"/>
            <a:ext cx="10960830" cy="1528047"/>
          </a:xfrm>
          <a:prstGeom prst="rect">
            <a:avLst/>
          </a:prstGeom>
          <a:noFill/>
        </p:spPr>
        <p:txBody>
          <a:bodyPr wrap="square" rtlCol="1">
            <a:spAutoFit/>
          </a:bodyPr>
          <a:lstStyle/>
          <a:p>
            <a:pPr algn="ctr">
              <a:lnSpc>
                <a:spcPct val="150000"/>
              </a:lnSpc>
            </a:pPr>
            <a:r>
              <a:rPr lang="ar-EG" sz="1600" dirty="0">
                <a:solidFill>
                  <a:srgbClr val="002060"/>
                </a:solidFill>
                <a:latin typeface="Alexandria" pitchFamily="2" charset="-78"/>
                <a:cs typeface="Alexandria" pitchFamily="2" charset="-78"/>
              </a:rPr>
              <a:t>يمكن اعتبار الإعلام التقليدي والإعلام الرقمي كوسيلتين مختلفتين في تصميم الحملات واستراتيجيات النشر؛ حيث يتميز الإعلام الرقمي بالسرعة والتفاعلية والتخصيص، في حين يعتمد الإعلام التقليدي على النماذج الثابتة والمعدّة مسبقًا مع حد أدنى من التفاعل. إن الفهم الجيد لهذه الفروق يُساعد المؤسسات والعلامات التجارية على اختيار الوسائل والاستراتيجيات المثلى لتحقيق أهدافها في الوصول والتأثير.</a:t>
            </a:r>
          </a:p>
        </p:txBody>
      </p:sp>
    </p:spTree>
    <p:extLst>
      <p:ext uri="{BB962C8B-B14F-4D97-AF65-F5344CB8AC3E}">
        <p14:creationId xmlns:p14="http://schemas.microsoft.com/office/powerpoint/2010/main" val="3947873508"/>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5264C8-9D8A-E200-AD63-64CD7C6F357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1C53389-2748-3EBC-ACAD-1876B4CEB814}"/>
              </a:ext>
            </a:extLst>
          </p:cNvPr>
          <p:cNvSpPr/>
          <p:nvPr/>
        </p:nvSpPr>
        <p:spPr>
          <a:xfrm>
            <a:off x="2656831" y="241438"/>
            <a:ext cx="90791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48AAE746-2028-F026-06D2-28EA7D48192B}"/>
              </a:ext>
            </a:extLst>
          </p:cNvPr>
          <p:cNvSpPr/>
          <p:nvPr/>
        </p:nvSpPr>
        <p:spPr>
          <a:xfrm>
            <a:off x="7883147" y="799345"/>
            <a:ext cx="4128422" cy="588489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961A3EA-491D-548F-0612-D4D5E79E6CD7}"/>
              </a:ext>
            </a:extLst>
          </p:cNvPr>
          <p:cNvSpPr/>
          <p:nvPr/>
        </p:nvSpPr>
        <p:spPr>
          <a:xfrm>
            <a:off x="162399" y="929363"/>
            <a:ext cx="11720167" cy="5663440"/>
          </a:xfrm>
          <a:prstGeom prst="roundRect">
            <a:avLst>
              <a:gd name="adj" fmla="val 6140"/>
            </a:avLst>
          </a:prstGeom>
          <a:solidFill>
            <a:schemeClr val="bg1"/>
          </a:solidFill>
          <a:ln w="28575">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DB0C9A01-26BE-D985-2D83-6721D98189E1}"/>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8B736AF8-1295-AF43-B3B3-6C990282DA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62549" y="-44655"/>
            <a:ext cx="2305141" cy="1076343"/>
          </a:xfrm>
          <a:prstGeom prst="rect">
            <a:avLst/>
          </a:prstGeom>
        </p:spPr>
      </p:pic>
      <p:sp>
        <p:nvSpPr>
          <p:cNvPr id="3" name="Rectangle: Rounded Corners 2">
            <a:extLst>
              <a:ext uri="{FF2B5EF4-FFF2-40B4-BE49-F238E27FC236}">
                <a16:creationId xmlns:a16="http://schemas.microsoft.com/office/drawing/2014/main" id="{A250F143-C830-C76F-D8D4-2F937F3FAACD}"/>
              </a:ext>
            </a:extLst>
          </p:cNvPr>
          <p:cNvSpPr/>
          <p:nvPr/>
        </p:nvSpPr>
        <p:spPr>
          <a:xfrm>
            <a:off x="2567690" y="295445"/>
            <a:ext cx="8555834"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Alexandria" pitchFamily="2" charset="-78"/>
              </a:rPr>
              <a:t>الإعلام الجديد</a:t>
            </a:r>
          </a:p>
        </p:txBody>
      </p:sp>
      <p:sp>
        <p:nvSpPr>
          <p:cNvPr id="9" name="TextBox 8">
            <a:extLst>
              <a:ext uri="{FF2B5EF4-FFF2-40B4-BE49-F238E27FC236}">
                <a16:creationId xmlns:a16="http://schemas.microsoft.com/office/drawing/2014/main" id="{5A19738A-6F23-1E8D-13D5-B86EA44E7CDF}"/>
              </a:ext>
            </a:extLst>
          </p:cNvPr>
          <p:cNvSpPr txBox="1"/>
          <p:nvPr/>
        </p:nvSpPr>
        <p:spPr>
          <a:xfrm>
            <a:off x="4250453" y="1493867"/>
            <a:ext cx="7485577" cy="3005375"/>
          </a:xfrm>
          <a:prstGeom prst="rect">
            <a:avLst/>
          </a:prstGeom>
          <a:noFill/>
        </p:spPr>
        <p:txBody>
          <a:bodyPr wrap="square" rtlCol="1">
            <a:spAutoFit/>
          </a:bodyPr>
          <a:lstStyle/>
          <a:p>
            <a:pPr algn="just" rtl="1">
              <a:lnSpc>
                <a:spcPct val="150000"/>
              </a:lnSpc>
              <a:buClr>
                <a:schemeClr val="accent2"/>
              </a:buClr>
            </a:pPr>
            <a:r>
              <a:rPr lang="ar-EG" sz="1600" dirty="0">
                <a:latin typeface="Alexandria" pitchFamily="2" charset="-78"/>
                <a:cs typeface="Alexandria" pitchFamily="2" charset="-78"/>
              </a:rPr>
              <a:t>هو مصطلح يُستخدم للإشارة إلى الوسائل والأنظمة الإعلامية التي تعتمد على التكنولوجيا الرقمية في نشر وتوزيع المحتوى، ويتضمن استخدام الإنترنت ووسائل التواصل الاجتماعي والتطبيقات الرقمية وغيرها من الوسائط التي تتيح التفاعل الفوري والتخصيص مع الجمهور. </a:t>
            </a:r>
          </a:p>
          <a:p>
            <a:pPr algn="just" rtl="1">
              <a:lnSpc>
                <a:spcPct val="150000"/>
              </a:lnSpc>
              <a:buClr>
                <a:schemeClr val="accent2"/>
              </a:buClr>
            </a:pPr>
            <a:r>
              <a:rPr lang="ar-EG" sz="1600" dirty="0">
                <a:latin typeface="Alexandria" pitchFamily="2" charset="-78"/>
                <a:cs typeface="Alexandria" pitchFamily="2" charset="-78"/>
              </a:rPr>
              <a:t>و يشتمل الإعلام الجديد جميع أشكال الإعلام التي تعمل عبر الإنترنت وتشمل منصات مختلفة مثل المواقع الإلكترونية، المدونات، الفيديوهات التفاعلية، البودكاست، شبكات التواصل الاجتماعي (فيسبوك، تويتر، إنستغرام، تيك توك)، بالإضافة إلى التطبيقات الرقمية.</a:t>
            </a:r>
            <a:endParaRPr lang="en-US" sz="16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FE08E3F3-71C7-A782-DD15-289253E45D5B}"/>
              </a:ext>
            </a:extLst>
          </p:cNvPr>
          <p:cNvSpPr txBox="1"/>
          <p:nvPr/>
        </p:nvSpPr>
        <p:spPr>
          <a:xfrm>
            <a:off x="8008537" y="992247"/>
            <a:ext cx="3557116" cy="461024"/>
          </a:xfrm>
          <a:prstGeom prst="rect">
            <a:avLst/>
          </a:prstGeom>
          <a:noFill/>
        </p:spPr>
        <p:txBody>
          <a:bodyPr wrap="square" rtlCol="1">
            <a:spAutoFit/>
          </a:bodyPr>
          <a:lstStyle/>
          <a:p>
            <a:pPr marL="285750" indent="-285750" algn="just" rtl="1">
              <a:lnSpc>
                <a:spcPct val="150000"/>
              </a:lnSpc>
              <a:buClr>
                <a:schemeClr val="accent2"/>
              </a:buClr>
              <a:buFont typeface="Wingdings" panose="05000000000000000000" pitchFamily="2" charset="2"/>
              <a:buChar char="v"/>
            </a:pPr>
            <a:r>
              <a:rPr lang="ar-EG" b="1" dirty="0">
                <a:solidFill>
                  <a:srgbClr val="00B0F0"/>
                </a:solidFill>
                <a:latin typeface="Alexandria" pitchFamily="2" charset="-78"/>
                <a:cs typeface="Alexandria" pitchFamily="2" charset="-78"/>
              </a:rPr>
              <a:t>مفهوم الإعلام الجديد:</a:t>
            </a:r>
          </a:p>
        </p:txBody>
      </p:sp>
      <p:pic>
        <p:nvPicPr>
          <p:cNvPr id="13" name="Picture 12">
            <a:extLst>
              <a:ext uri="{FF2B5EF4-FFF2-40B4-BE49-F238E27FC236}">
                <a16:creationId xmlns:a16="http://schemas.microsoft.com/office/drawing/2014/main" id="{13F72715-DC76-C81F-A6C4-08062BFD873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56251" y="4093821"/>
            <a:ext cx="3455938" cy="2468734"/>
          </a:xfrm>
          <a:prstGeom prst="ellipse">
            <a:avLst/>
          </a:prstGeom>
          <a:ln>
            <a:noFill/>
          </a:ln>
          <a:effectLst>
            <a:softEdge rad="112500"/>
          </a:effectLst>
        </p:spPr>
      </p:pic>
      <p:graphicFrame>
        <p:nvGraphicFramePr>
          <p:cNvPr id="15" name="Diagram 14">
            <a:extLst>
              <a:ext uri="{FF2B5EF4-FFF2-40B4-BE49-F238E27FC236}">
                <a16:creationId xmlns:a16="http://schemas.microsoft.com/office/drawing/2014/main" id="{F3F2B8F2-2B13-3B21-D754-D7A5B00F2EE9}"/>
              </a:ext>
            </a:extLst>
          </p:cNvPr>
          <p:cNvGraphicFramePr/>
          <p:nvPr>
            <p:extLst>
              <p:ext uri="{D42A27DB-BD31-4B8C-83A1-F6EECF244321}">
                <p14:modId xmlns:p14="http://schemas.microsoft.com/office/powerpoint/2010/main" val="4185499258"/>
              </p:ext>
            </p:extLst>
          </p:nvPr>
        </p:nvGraphicFramePr>
        <p:xfrm>
          <a:off x="-805022" y="1148383"/>
          <a:ext cx="6247825" cy="542088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6" name="TextBox 5">
            <a:extLst>
              <a:ext uri="{FF2B5EF4-FFF2-40B4-BE49-F238E27FC236}">
                <a16:creationId xmlns:a16="http://schemas.microsoft.com/office/drawing/2014/main" id="{FF700451-39F9-6F92-6B2C-11CCA749702B}"/>
              </a:ext>
            </a:extLst>
          </p:cNvPr>
          <p:cNvSpPr txBox="1"/>
          <p:nvPr/>
        </p:nvSpPr>
        <p:spPr>
          <a:xfrm>
            <a:off x="-110255" y="1012545"/>
            <a:ext cx="3557116" cy="461024"/>
          </a:xfrm>
          <a:prstGeom prst="rect">
            <a:avLst/>
          </a:prstGeom>
          <a:noFill/>
        </p:spPr>
        <p:txBody>
          <a:bodyPr wrap="square" rtlCol="1">
            <a:spAutoFit/>
          </a:bodyPr>
          <a:lstStyle/>
          <a:p>
            <a:pPr marL="285750" indent="-285750" algn="just" rtl="1">
              <a:lnSpc>
                <a:spcPct val="150000"/>
              </a:lnSpc>
              <a:buClr>
                <a:schemeClr val="accent2"/>
              </a:buClr>
              <a:buFont typeface="Wingdings" panose="05000000000000000000" pitchFamily="2" charset="2"/>
              <a:buChar char="v"/>
            </a:pPr>
            <a:r>
              <a:rPr lang="ar-EG" b="1" dirty="0">
                <a:solidFill>
                  <a:srgbClr val="00B0F0"/>
                </a:solidFill>
                <a:latin typeface="Alexandria" pitchFamily="2" charset="-78"/>
                <a:cs typeface="Alexandria" pitchFamily="2" charset="-78"/>
              </a:rPr>
              <a:t>خصائص الإعلام الجديد:</a:t>
            </a:r>
          </a:p>
        </p:txBody>
      </p:sp>
    </p:spTree>
    <p:extLst>
      <p:ext uri="{BB962C8B-B14F-4D97-AF65-F5344CB8AC3E}">
        <p14:creationId xmlns:p14="http://schemas.microsoft.com/office/powerpoint/2010/main" val="1143641370"/>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445945-E918-9F3D-C7CE-BB2299B59AB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69F8970-C45F-15E3-82B1-9770B4B216B3}"/>
              </a:ext>
            </a:extLst>
          </p:cNvPr>
          <p:cNvSpPr/>
          <p:nvPr/>
        </p:nvSpPr>
        <p:spPr>
          <a:xfrm>
            <a:off x="2656831" y="241438"/>
            <a:ext cx="90791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9D2E8C4-4442-B049-BF41-B715A06C3F94}"/>
              </a:ext>
            </a:extLst>
          </p:cNvPr>
          <p:cNvSpPr/>
          <p:nvPr/>
        </p:nvSpPr>
        <p:spPr>
          <a:xfrm>
            <a:off x="7883147" y="799345"/>
            <a:ext cx="4128422" cy="588489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5F9C72AC-4EBE-6C8C-E7FC-0C56275A9009}"/>
              </a:ext>
            </a:extLst>
          </p:cNvPr>
          <p:cNvSpPr/>
          <p:nvPr/>
        </p:nvSpPr>
        <p:spPr>
          <a:xfrm>
            <a:off x="162399" y="929363"/>
            <a:ext cx="11720167" cy="5663440"/>
          </a:xfrm>
          <a:prstGeom prst="roundRect">
            <a:avLst>
              <a:gd name="adj" fmla="val 6140"/>
            </a:avLst>
          </a:prstGeom>
          <a:solidFill>
            <a:schemeClr val="bg1"/>
          </a:solidFill>
          <a:ln w="28575">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21E82D27-952B-6A1C-F1AC-1AE06D69D4B0}"/>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642C310-A76A-43F4-68FD-E131CCF30D0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22687" y="-38084"/>
            <a:ext cx="2305141" cy="1076343"/>
          </a:xfrm>
          <a:prstGeom prst="rect">
            <a:avLst/>
          </a:prstGeom>
        </p:spPr>
      </p:pic>
      <p:sp>
        <p:nvSpPr>
          <p:cNvPr id="3" name="Rectangle: Rounded Corners 2">
            <a:extLst>
              <a:ext uri="{FF2B5EF4-FFF2-40B4-BE49-F238E27FC236}">
                <a16:creationId xmlns:a16="http://schemas.microsoft.com/office/drawing/2014/main" id="{7DA59580-55BE-CAF4-362E-7308BB9F1530}"/>
              </a:ext>
            </a:extLst>
          </p:cNvPr>
          <p:cNvSpPr/>
          <p:nvPr/>
        </p:nvSpPr>
        <p:spPr>
          <a:xfrm>
            <a:off x="2567690" y="295445"/>
            <a:ext cx="8555834"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Alexandria" pitchFamily="2" charset="-78"/>
              </a:rPr>
              <a:t>أهداف حملات العلاقات العامة عبر الإعلام الجديد</a:t>
            </a:r>
          </a:p>
        </p:txBody>
      </p:sp>
      <p:sp>
        <p:nvSpPr>
          <p:cNvPr id="9" name="TextBox 8">
            <a:extLst>
              <a:ext uri="{FF2B5EF4-FFF2-40B4-BE49-F238E27FC236}">
                <a16:creationId xmlns:a16="http://schemas.microsoft.com/office/drawing/2014/main" id="{96BD19AA-ADB7-DCEC-D9F3-6727A97BB394}"/>
              </a:ext>
            </a:extLst>
          </p:cNvPr>
          <p:cNvSpPr txBox="1"/>
          <p:nvPr/>
        </p:nvSpPr>
        <p:spPr>
          <a:xfrm>
            <a:off x="444487" y="1703912"/>
            <a:ext cx="11010816" cy="1528047"/>
          </a:xfrm>
          <a:prstGeom prst="rect">
            <a:avLst/>
          </a:prstGeom>
          <a:noFill/>
        </p:spPr>
        <p:txBody>
          <a:bodyPr wrap="square" rtlCol="1">
            <a:spAutoFit/>
          </a:bodyPr>
          <a:lstStyle/>
          <a:p>
            <a:pPr algn="just" rtl="1">
              <a:lnSpc>
                <a:spcPct val="150000"/>
              </a:lnSpc>
              <a:buClr>
                <a:schemeClr val="accent2"/>
              </a:buClr>
            </a:pPr>
            <a:r>
              <a:rPr lang="ar-EG" sz="1600" dirty="0">
                <a:latin typeface="Alexandria" pitchFamily="2" charset="-78"/>
                <a:cs typeface="Alexandria" pitchFamily="2" charset="-78"/>
              </a:rPr>
              <a:t>تهدف حملات العلاقات العامة الرقمية إلى تحسين التفاعل المستمر مع الجمهور المستهدف، من خلال منصات التواصل الاجتماعي والمدونات والمنتديات.الهدف هنا هو بناء علاقة قوية ومستدامة بين المؤسسة والجمهور، مما يسهم في تعزيز الولاء والالتزام.</a:t>
            </a:r>
          </a:p>
          <a:p>
            <a:pPr algn="just" rtl="1">
              <a:lnSpc>
                <a:spcPct val="150000"/>
              </a:lnSpc>
              <a:buClr>
                <a:schemeClr val="accent2"/>
              </a:buClr>
            </a:pPr>
            <a:r>
              <a:rPr lang="ar-EG" sz="1600" b="1" dirty="0">
                <a:solidFill>
                  <a:schemeClr val="accent2"/>
                </a:solidFill>
                <a:latin typeface="Alexandria" pitchFamily="2" charset="-78"/>
                <a:cs typeface="Alexandria" pitchFamily="2" charset="-78"/>
              </a:rPr>
              <a:t> المثال: </a:t>
            </a:r>
            <a:r>
              <a:rPr lang="ar-EG" sz="1600" dirty="0">
                <a:latin typeface="Alexandria" pitchFamily="2" charset="-78"/>
                <a:cs typeface="Alexandria" pitchFamily="2" charset="-78"/>
              </a:rPr>
              <a:t>نشر محتوى تفاعلي على "تويتر" أو "فيسبوك" ودعوة المتابعين للتفاعل من خلال التعليقات أو المشاركات.</a:t>
            </a:r>
            <a:endParaRPr lang="en-US" sz="16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ABB0E334-E8B6-8F9C-DE6F-1F13D8813E16}"/>
              </a:ext>
            </a:extLst>
          </p:cNvPr>
          <p:cNvSpPr txBox="1"/>
          <p:nvPr/>
        </p:nvSpPr>
        <p:spPr>
          <a:xfrm>
            <a:off x="5949895" y="1083875"/>
            <a:ext cx="5306743" cy="460960"/>
          </a:xfrm>
          <a:prstGeom prst="rect">
            <a:avLst/>
          </a:prstGeom>
          <a:noFill/>
        </p:spPr>
        <p:txBody>
          <a:bodyPr wrap="square" rtlCol="1">
            <a:spAutoFit/>
          </a:bodyPr>
          <a:lstStyle/>
          <a:p>
            <a:pPr marL="285750" indent="-285750" algn="just" rtl="1">
              <a:lnSpc>
                <a:spcPct val="150000"/>
              </a:lnSpc>
              <a:buClr>
                <a:schemeClr val="accent2"/>
              </a:buClr>
              <a:buFont typeface="Wingdings" panose="05000000000000000000" pitchFamily="2" charset="2"/>
              <a:buChar char="v"/>
            </a:pPr>
            <a:r>
              <a:rPr lang="ar-EG" b="1" dirty="0">
                <a:solidFill>
                  <a:srgbClr val="00B0F0"/>
                </a:solidFill>
                <a:latin typeface="Alexandria" pitchFamily="2" charset="-78"/>
                <a:cs typeface="Alexandria" pitchFamily="2" charset="-78"/>
              </a:rPr>
              <a:t> تعزيز التواصل والتفاعل مع الجمهور:</a:t>
            </a:r>
          </a:p>
        </p:txBody>
      </p:sp>
      <p:sp>
        <p:nvSpPr>
          <p:cNvPr id="6" name="TextBox 5">
            <a:extLst>
              <a:ext uri="{FF2B5EF4-FFF2-40B4-BE49-F238E27FC236}">
                <a16:creationId xmlns:a16="http://schemas.microsoft.com/office/drawing/2014/main" id="{E34A1854-056A-2C61-ADE5-EF0A5696D405}"/>
              </a:ext>
            </a:extLst>
          </p:cNvPr>
          <p:cNvSpPr txBox="1"/>
          <p:nvPr/>
        </p:nvSpPr>
        <p:spPr>
          <a:xfrm>
            <a:off x="6022482" y="3903672"/>
            <a:ext cx="5306743" cy="460960"/>
          </a:xfrm>
          <a:prstGeom prst="rect">
            <a:avLst/>
          </a:prstGeom>
          <a:noFill/>
        </p:spPr>
        <p:txBody>
          <a:bodyPr wrap="square" rtlCol="1">
            <a:spAutoFit/>
          </a:bodyPr>
          <a:lstStyle/>
          <a:p>
            <a:pPr marL="285750" indent="-285750" algn="just" rtl="1">
              <a:lnSpc>
                <a:spcPct val="150000"/>
              </a:lnSpc>
              <a:buClr>
                <a:schemeClr val="accent2"/>
              </a:buClr>
              <a:buFont typeface="Wingdings" panose="05000000000000000000" pitchFamily="2" charset="2"/>
              <a:buChar char="v"/>
            </a:pPr>
            <a:r>
              <a:rPr lang="ar-EG" b="1" dirty="0">
                <a:solidFill>
                  <a:srgbClr val="00B0F0"/>
                </a:solidFill>
                <a:latin typeface="Alexandria" pitchFamily="2" charset="-78"/>
                <a:cs typeface="Alexandria" pitchFamily="2" charset="-78"/>
              </a:rPr>
              <a:t>تحسين السمعة المؤسسية وبناء الثقة:</a:t>
            </a:r>
          </a:p>
        </p:txBody>
      </p:sp>
      <p:sp>
        <p:nvSpPr>
          <p:cNvPr id="7" name="TextBox 6">
            <a:extLst>
              <a:ext uri="{FF2B5EF4-FFF2-40B4-BE49-F238E27FC236}">
                <a16:creationId xmlns:a16="http://schemas.microsoft.com/office/drawing/2014/main" id="{91D93384-E7A3-2956-DD07-49F690E98426}"/>
              </a:ext>
            </a:extLst>
          </p:cNvPr>
          <p:cNvSpPr txBox="1"/>
          <p:nvPr/>
        </p:nvSpPr>
        <p:spPr>
          <a:xfrm>
            <a:off x="444487" y="4615410"/>
            <a:ext cx="11010816" cy="1158715"/>
          </a:xfrm>
          <a:prstGeom prst="rect">
            <a:avLst/>
          </a:prstGeom>
          <a:noFill/>
        </p:spPr>
        <p:txBody>
          <a:bodyPr wrap="square" rtlCol="1">
            <a:spAutoFit/>
          </a:bodyPr>
          <a:lstStyle/>
          <a:p>
            <a:pPr algn="just" rtl="1">
              <a:lnSpc>
                <a:spcPct val="150000"/>
              </a:lnSpc>
              <a:buClr>
                <a:schemeClr val="accent2"/>
              </a:buClr>
            </a:pPr>
            <a:r>
              <a:rPr lang="ar-EG" sz="1600" dirty="0">
                <a:latin typeface="Alexandria" pitchFamily="2" charset="-78"/>
                <a:cs typeface="Alexandria" pitchFamily="2" charset="-78"/>
              </a:rPr>
              <a:t>من أهم أهداف العلاقات العامة الرقمية هو تحسين السمعة وبناء الثقة بين المؤسسة وجمهورها.من خلال استراتيجيات الشفافية والنشر المنتظم للمحتوى المفيد، يمكن تعزيز صورة المؤسسة ككيان موثوق.</a:t>
            </a:r>
          </a:p>
          <a:p>
            <a:pPr algn="just" rtl="1">
              <a:lnSpc>
                <a:spcPct val="150000"/>
              </a:lnSpc>
              <a:buClr>
                <a:schemeClr val="accent2"/>
              </a:buClr>
            </a:pPr>
            <a:r>
              <a:rPr lang="ar-EG" sz="1600" b="1" dirty="0">
                <a:solidFill>
                  <a:schemeClr val="accent2"/>
                </a:solidFill>
                <a:latin typeface="Alexandria" pitchFamily="2" charset="-78"/>
                <a:cs typeface="Alexandria" pitchFamily="2" charset="-78"/>
              </a:rPr>
              <a:t>المثال: </a:t>
            </a:r>
            <a:r>
              <a:rPr lang="ar-EG" sz="1600" dirty="0">
                <a:latin typeface="Alexandria" pitchFamily="2" charset="-78"/>
                <a:cs typeface="Alexandria" pitchFamily="2" charset="-78"/>
              </a:rPr>
              <a:t>استخدام منصات التواصل الاجتماعي للإجابة على استفسارات الجمهور ومتابعة الشكاوى بطريقة فعّالة وسريعة.</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1652255755"/>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CCABBF-E49C-BB8F-C291-F11E0774310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90E3558-A5E8-54ED-F25F-3F3EFD2DBC28}"/>
              </a:ext>
            </a:extLst>
          </p:cNvPr>
          <p:cNvSpPr/>
          <p:nvPr/>
        </p:nvSpPr>
        <p:spPr>
          <a:xfrm>
            <a:off x="2656831" y="241438"/>
            <a:ext cx="90791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6014102-1CBE-35D2-0936-53B22558D567}"/>
              </a:ext>
            </a:extLst>
          </p:cNvPr>
          <p:cNvSpPr/>
          <p:nvPr/>
        </p:nvSpPr>
        <p:spPr>
          <a:xfrm>
            <a:off x="7883147" y="799345"/>
            <a:ext cx="4128422" cy="588489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121A7E1F-A34E-1804-276E-567FA82452C4}"/>
              </a:ext>
            </a:extLst>
          </p:cNvPr>
          <p:cNvSpPr/>
          <p:nvPr/>
        </p:nvSpPr>
        <p:spPr>
          <a:xfrm>
            <a:off x="162399" y="929363"/>
            <a:ext cx="11720167" cy="5663440"/>
          </a:xfrm>
          <a:prstGeom prst="roundRect">
            <a:avLst>
              <a:gd name="adj" fmla="val 6140"/>
            </a:avLst>
          </a:prstGeom>
          <a:solidFill>
            <a:schemeClr val="bg1"/>
          </a:solidFill>
          <a:ln w="28575">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D9AD9772-F01C-BA5E-9033-83C316C7B793}"/>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2FBA6926-632C-C60D-EA2C-D23728188ED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09434" y="-25223"/>
            <a:ext cx="2305141" cy="1076343"/>
          </a:xfrm>
          <a:prstGeom prst="rect">
            <a:avLst/>
          </a:prstGeom>
        </p:spPr>
      </p:pic>
      <p:sp>
        <p:nvSpPr>
          <p:cNvPr id="3" name="Rectangle: Rounded Corners 2">
            <a:extLst>
              <a:ext uri="{FF2B5EF4-FFF2-40B4-BE49-F238E27FC236}">
                <a16:creationId xmlns:a16="http://schemas.microsoft.com/office/drawing/2014/main" id="{829D6463-A71D-2959-7CD3-8A03C571E479}"/>
              </a:ext>
            </a:extLst>
          </p:cNvPr>
          <p:cNvSpPr/>
          <p:nvPr/>
        </p:nvSpPr>
        <p:spPr>
          <a:xfrm>
            <a:off x="2567690" y="295445"/>
            <a:ext cx="8555834"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Alexandria" pitchFamily="2" charset="-78"/>
              </a:rPr>
              <a:t>أهداف حملات العلاقات العامة عبر الإعلام الجديد</a:t>
            </a:r>
          </a:p>
        </p:txBody>
      </p:sp>
      <p:sp>
        <p:nvSpPr>
          <p:cNvPr id="9" name="TextBox 8">
            <a:extLst>
              <a:ext uri="{FF2B5EF4-FFF2-40B4-BE49-F238E27FC236}">
                <a16:creationId xmlns:a16="http://schemas.microsoft.com/office/drawing/2014/main" id="{43234E7F-3138-AE5E-8A85-AE3A804EA6A5}"/>
              </a:ext>
            </a:extLst>
          </p:cNvPr>
          <p:cNvSpPr txBox="1"/>
          <p:nvPr/>
        </p:nvSpPr>
        <p:spPr>
          <a:xfrm>
            <a:off x="590592" y="1945766"/>
            <a:ext cx="11010816" cy="1158715"/>
          </a:xfrm>
          <a:prstGeom prst="rect">
            <a:avLst/>
          </a:prstGeom>
          <a:noFill/>
        </p:spPr>
        <p:txBody>
          <a:bodyPr wrap="square" rtlCol="1">
            <a:spAutoFit/>
          </a:bodyPr>
          <a:lstStyle/>
          <a:p>
            <a:pPr algn="just" rtl="1">
              <a:lnSpc>
                <a:spcPct val="150000"/>
              </a:lnSpc>
              <a:buClr>
                <a:schemeClr val="accent2"/>
              </a:buClr>
            </a:pPr>
            <a:r>
              <a:rPr lang="ar-EG" sz="1600" dirty="0">
                <a:latin typeface="Alexandria" pitchFamily="2" charset="-78"/>
                <a:cs typeface="Alexandria" pitchFamily="2" charset="-78"/>
              </a:rPr>
              <a:t>حملات العلاقات العامة الرقمية تهدف إلى تعزيز الوعي بالعلامة التجارية وزيادة التواجد الرقمي للمؤسسة على الإنترنت.هذا يتم من خلال إنشاء محتوى رقمي مبتكر مثل مقاطع الفيديو، المدونات، المقالات، والإعلانات المستهدفة.</a:t>
            </a:r>
          </a:p>
          <a:p>
            <a:pPr algn="just" rtl="1">
              <a:lnSpc>
                <a:spcPct val="150000"/>
              </a:lnSpc>
              <a:buClr>
                <a:schemeClr val="accent2"/>
              </a:buClr>
            </a:pPr>
            <a:r>
              <a:rPr lang="ar-EG" sz="1600" b="1" dirty="0">
                <a:solidFill>
                  <a:schemeClr val="accent2"/>
                </a:solidFill>
                <a:latin typeface="Alexandria" pitchFamily="2" charset="-78"/>
                <a:cs typeface="Alexandria" pitchFamily="2" charset="-78"/>
              </a:rPr>
              <a:t> المثال: </a:t>
            </a:r>
            <a:r>
              <a:rPr lang="ar-EG" sz="1600" dirty="0">
                <a:latin typeface="Alexandria" pitchFamily="2" charset="-78"/>
                <a:cs typeface="Alexandria" pitchFamily="2" charset="-78"/>
              </a:rPr>
              <a:t>تنظيم حملة على "إنستغرام" باستخدام صور وفيديوهات مبتكرة لزيادة الوعي حول منتج جديد أو خدمة مبتكرة.</a:t>
            </a:r>
            <a:endParaRPr lang="en-US" sz="16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7056253F-57CE-79A8-D0AF-7F1686BE2C2A}"/>
              </a:ext>
            </a:extLst>
          </p:cNvPr>
          <p:cNvSpPr txBox="1"/>
          <p:nvPr/>
        </p:nvSpPr>
        <p:spPr>
          <a:xfrm>
            <a:off x="4590431" y="1132594"/>
            <a:ext cx="6717036" cy="460960"/>
          </a:xfrm>
          <a:prstGeom prst="rect">
            <a:avLst/>
          </a:prstGeom>
          <a:noFill/>
        </p:spPr>
        <p:txBody>
          <a:bodyPr wrap="square" rtlCol="1">
            <a:spAutoFit/>
          </a:bodyPr>
          <a:lstStyle/>
          <a:p>
            <a:pPr marL="285750" indent="-285750" algn="just" rtl="1">
              <a:lnSpc>
                <a:spcPct val="150000"/>
              </a:lnSpc>
              <a:buClr>
                <a:schemeClr val="accent2"/>
              </a:buClr>
              <a:buFont typeface="Wingdings" panose="05000000000000000000" pitchFamily="2" charset="2"/>
              <a:buChar char="v"/>
            </a:pPr>
            <a:r>
              <a:rPr lang="ar-EG" b="1" dirty="0">
                <a:solidFill>
                  <a:srgbClr val="00B0F0"/>
                </a:solidFill>
                <a:latin typeface="Alexandria" pitchFamily="2" charset="-78"/>
                <a:cs typeface="Alexandria" pitchFamily="2" charset="-78"/>
              </a:rPr>
              <a:t> زيادة الوعي بالعلامة التجارية وتعزيز التواجد الرقمي:</a:t>
            </a:r>
          </a:p>
        </p:txBody>
      </p:sp>
      <p:sp>
        <p:nvSpPr>
          <p:cNvPr id="6" name="TextBox 5">
            <a:extLst>
              <a:ext uri="{FF2B5EF4-FFF2-40B4-BE49-F238E27FC236}">
                <a16:creationId xmlns:a16="http://schemas.microsoft.com/office/drawing/2014/main" id="{FEAC3FCD-33DB-5E12-2929-2F7916D703E2}"/>
              </a:ext>
            </a:extLst>
          </p:cNvPr>
          <p:cNvSpPr txBox="1"/>
          <p:nvPr/>
        </p:nvSpPr>
        <p:spPr>
          <a:xfrm>
            <a:off x="6000724" y="3886591"/>
            <a:ext cx="5306743" cy="460960"/>
          </a:xfrm>
          <a:prstGeom prst="rect">
            <a:avLst/>
          </a:prstGeom>
          <a:noFill/>
        </p:spPr>
        <p:txBody>
          <a:bodyPr wrap="square" rtlCol="1">
            <a:spAutoFit/>
          </a:bodyPr>
          <a:lstStyle/>
          <a:p>
            <a:pPr marL="285750" indent="-285750" algn="just" rtl="1">
              <a:lnSpc>
                <a:spcPct val="150000"/>
              </a:lnSpc>
              <a:buClr>
                <a:schemeClr val="accent2"/>
              </a:buClr>
              <a:buFont typeface="Wingdings" panose="05000000000000000000" pitchFamily="2" charset="2"/>
              <a:buChar char="v"/>
            </a:pPr>
            <a:r>
              <a:rPr lang="ar-EG" b="1" dirty="0">
                <a:solidFill>
                  <a:srgbClr val="00B0F0"/>
                </a:solidFill>
                <a:latin typeface="Alexandria" pitchFamily="2" charset="-78"/>
                <a:cs typeface="Alexandria" pitchFamily="2" charset="-78"/>
              </a:rPr>
              <a:t>إدارة الأزمات والتواصل في حالات الطوارئ:</a:t>
            </a:r>
          </a:p>
        </p:txBody>
      </p:sp>
      <p:sp>
        <p:nvSpPr>
          <p:cNvPr id="7" name="TextBox 6">
            <a:extLst>
              <a:ext uri="{FF2B5EF4-FFF2-40B4-BE49-F238E27FC236}">
                <a16:creationId xmlns:a16="http://schemas.microsoft.com/office/drawing/2014/main" id="{FC425A93-622F-3304-7B50-A0553DC90355}"/>
              </a:ext>
            </a:extLst>
          </p:cNvPr>
          <p:cNvSpPr txBox="1"/>
          <p:nvPr/>
        </p:nvSpPr>
        <p:spPr>
          <a:xfrm>
            <a:off x="590592" y="4615410"/>
            <a:ext cx="11010816" cy="1158715"/>
          </a:xfrm>
          <a:prstGeom prst="rect">
            <a:avLst/>
          </a:prstGeom>
          <a:noFill/>
        </p:spPr>
        <p:txBody>
          <a:bodyPr wrap="square" rtlCol="1">
            <a:spAutoFit/>
          </a:bodyPr>
          <a:lstStyle/>
          <a:p>
            <a:pPr algn="just" rtl="1">
              <a:lnSpc>
                <a:spcPct val="150000"/>
              </a:lnSpc>
              <a:buClr>
                <a:schemeClr val="accent2"/>
              </a:buClr>
            </a:pPr>
            <a:r>
              <a:rPr lang="ar-EG" sz="1600" dirty="0">
                <a:latin typeface="Alexandria" pitchFamily="2" charset="-78"/>
                <a:cs typeface="Alexandria" pitchFamily="2" charset="-78"/>
              </a:rPr>
              <a:t>في العصر الرقمي، يمكن استخدام منصات الإعلام الجديد للتواصل الفعّال خلال الأزمات والطوارئ.الهدف هنا هو تقديم معلومات دقيقة وسريعة للجمهور لتقليل الذعر وتعزيز الشفافية والمصداقية.</a:t>
            </a:r>
          </a:p>
          <a:p>
            <a:pPr algn="just" rtl="1">
              <a:lnSpc>
                <a:spcPct val="150000"/>
              </a:lnSpc>
              <a:buClr>
                <a:schemeClr val="accent2"/>
              </a:buClr>
            </a:pPr>
            <a:r>
              <a:rPr lang="ar-EG" sz="1600" b="1" dirty="0">
                <a:solidFill>
                  <a:schemeClr val="accent2"/>
                </a:solidFill>
                <a:latin typeface="Alexandria" pitchFamily="2" charset="-78"/>
                <a:cs typeface="Alexandria" pitchFamily="2" charset="-78"/>
              </a:rPr>
              <a:t>المثال: </a:t>
            </a:r>
            <a:r>
              <a:rPr lang="ar-EG" sz="1600" dirty="0">
                <a:latin typeface="Alexandria" pitchFamily="2" charset="-78"/>
                <a:cs typeface="Alexandria" pitchFamily="2" charset="-78"/>
              </a:rPr>
              <a:t>نشر بيانات حول تطورات فيروس كورونا من خلال منصات وزارة الصحة على "تويتر" لتزويد الجمهور بأحدث الإرشادات.</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806423143"/>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C26133-9213-B8FF-7C5B-A0455F32B0A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52FD900-0452-49B7-F359-9B741AD2A68D}"/>
              </a:ext>
            </a:extLst>
          </p:cNvPr>
          <p:cNvSpPr/>
          <p:nvPr/>
        </p:nvSpPr>
        <p:spPr>
          <a:xfrm>
            <a:off x="2656831" y="241438"/>
            <a:ext cx="90791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2E890AAA-87CA-1269-9573-B23119FDBCC2}"/>
              </a:ext>
            </a:extLst>
          </p:cNvPr>
          <p:cNvSpPr/>
          <p:nvPr/>
        </p:nvSpPr>
        <p:spPr>
          <a:xfrm>
            <a:off x="7883147" y="799345"/>
            <a:ext cx="4128422" cy="588489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5844E01-A006-4802-CE6A-963E099F2968}"/>
              </a:ext>
            </a:extLst>
          </p:cNvPr>
          <p:cNvSpPr/>
          <p:nvPr/>
        </p:nvSpPr>
        <p:spPr>
          <a:xfrm>
            <a:off x="162399" y="929363"/>
            <a:ext cx="11720167" cy="5663440"/>
          </a:xfrm>
          <a:prstGeom prst="roundRect">
            <a:avLst>
              <a:gd name="adj" fmla="val 6140"/>
            </a:avLst>
          </a:prstGeom>
          <a:solidFill>
            <a:schemeClr val="bg1"/>
          </a:solidFill>
          <a:ln w="28575">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B40004E7-8A1D-D820-1FE6-388506870189}"/>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2008F588-B2B2-725A-A0D3-472550ABA7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62549" y="0"/>
            <a:ext cx="2305141" cy="1076343"/>
          </a:xfrm>
          <a:prstGeom prst="rect">
            <a:avLst/>
          </a:prstGeom>
        </p:spPr>
      </p:pic>
      <p:sp>
        <p:nvSpPr>
          <p:cNvPr id="3" name="Rectangle: Rounded Corners 2">
            <a:extLst>
              <a:ext uri="{FF2B5EF4-FFF2-40B4-BE49-F238E27FC236}">
                <a16:creationId xmlns:a16="http://schemas.microsoft.com/office/drawing/2014/main" id="{89E53B0B-F4A5-C2A5-4CE7-B0C1482AF175}"/>
              </a:ext>
            </a:extLst>
          </p:cNvPr>
          <p:cNvSpPr/>
          <p:nvPr/>
        </p:nvSpPr>
        <p:spPr>
          <a:xfrm>
            <a:off x="2567690" y="295445"/>
            <a:ext cx="8555834"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Alexandria" pitchFamily="2" charset="-78"/>
              </a:rPr>
              <a:t>أهداف حملات العلاقات العامة عبر الإعلام الجديد</a:t>
            </a:r>
          </a:p>
        </p:txBody>
      </p:sp>
      <p:sp>
        <p:nvSpPr>
          <p:cNvPr id="9" name="TextBox 8">
            <a:extLst>
              <a:ext uri="{FF2B5EF4-FFF2-40B4-BE49-F238E27FC236}">
                <a16:creationId xmlns:a16="http://schemas.microsoft.com/office/drawing/2014/main" id="{BDD91F8D-7090-AA2C-A218-92B7CC1958BF}"/>
              </a:ext>
            </a:extLst>
          </p:cNvPr>
          <p:cNvSpPr txBox="1"/>
          <p:nvPr/>
        </p:nvSpPr>
        <p:spPr>
          <a:xfrm>
            <a:off x="590592" y="1945766"/>
            <a:ext cx="11010816" cy="1528047"/>
          </a:xfrm>
          <a:prstGeom prst="rect">
            <a:avLst/>
          </a:prstGeom>
          <a:noFill/>
        </p:spPr>
        <p:txBody>
          <a:bodyPr wrap="square" rtlCol="1">
            <a:spAutoFit/>
          </a:bodyPr>
          <a:lstStyle/>
          <a:p>
            <a:pPr algn="just" rtl="1">
              <a:lnSpc>
                <a:spcPct val="150000"/>
              </a:lnSpc>
              <a:buClr>
                <a:schemeClr val="accent2"/>
              </a:buClr>
            </a:pPr>
            <a:r>
              <a:rPr lang="ar-EG" sz="1600" dirty="0">
                <a:latin typeface="Alexandria" pitchFamily="2" charset="-78"/>
                <a:cs typeface="Alexandria" pitchFamily="2" charset="-78"/>
              </a:rPr>
              <a:t>القدرة على استهداف جمهور معين بدقة من خلال تحليل البيانات المتوفرة على الإنترنت هي إحدى أهم مزايا الحملات الرقمية.يتم تخصيص الرسائل وفقًا للسلوك والاهتمامات لضمان وصولها إلى الأشخاص الأكثر اهتمامًا بالمحتوى.</a:t>
            </a:r>
          </a:p>
          <a:p>
            <a:pPr algn="just" rtl="1">
              <a:lnSpc>
                <a:spcPct val="150000"/>
              </a:lnSpc>
              <a:buClr>
                <a:schemeClr val="accent2"/>
              </a:buClr>
            </a:pPr>
            <a:r>
              <a:rPr lang="ar-EG" sz="1600" b="1" dirty="0">
                <a:solidFill>
                  <a:schemeClr val="accent2"/>
                </a:solidFill>
                <a:latin typeface="Alexandria" pitchFamily="2" charset="-78"/>
                <a:cs typeface="Alexandria" pitchFamily="2" charset="-78"/>
              </a:rPr>
              <a:t> المثال: </a:t>
            </a:r>
            <a:r>
              <a:rPr lang="ar-EG" sz="1600" dirty="0">
                <a:latin typeface="Alexandria" pitchFamily="2" charset="-78"/>
                <a:cs typeface="Alexandria" pitchFamily="2" charset="-78"/>
              </a:rPr>
              <a:t>حملات إعلانية مستهدفة على "فيسبوك" تُظهر المحتوى فقط للجمهور الذي لديه اهتمامات مشابهة للمنتج أو الخدمة المقدمة.</a:t>
            </a:r>
            <a:endParaRPr lang="en-US" sz="16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764EB94A-C133-6FAB-F7FD-85E43A826E77}"/>
              </a:ext>
            </a:extLst>
          </p:cNvPr>
          <p:cNvSpPr txBox="1"/>
          <p:nvPr/>
        </p:nvSpPr>
        <p:spPr>
          <a:xfrm>
            <a:off x="4590431" y="1132594"/>
            <a:ext cx="6717036" cy="460960"/>
          </a:xfrm>
          <a:prstGeom prst="rect">
            <a:avLst/>
          </a:prstGeom>
          <a:noFill/>
        </p:spPr>
        <p:txBody>
          <a:bodyPr wrap="square" rtlCol="1">
            <a:spAutoFit/>
          </a:bodyPr>
          <a:lstStyle/>
          <a:p>
            <a:pPr marL="285750" indent="-285750" algn="just" rtl="1">
              <a:lnSpc>
                <a:spcPct val="150000"/>
              </a:lnSpc>
              <a:buClr>
                <a:schemeClr val="accent2"/>
              </a:buClr>
              <a:buFont typeface="Wingdings" panose="05000000000000000000" pitchFamily="2" charset="2"/>
              <a:buChar char="v"/>
            </a:pPr>
            <a:r>
              <a:rPr lang="ar-EG" b="1" dirty="0">
                <a:solidFill>
                  <a:srgbClr val="00B0F0"/>
                </a:solidFill>
                <a:latin typeface="Alexandria" pitchFamily="2" charset="-78"/>
                <a:cs typeface="Alexandria" pitchFamily="2" charset="-78"/>
              </a:rPr>
              <a:t> استهداف جمهور محدد وتحقيق تخصيص الرسائل:</a:t>
            </a:r>
          </a:p>
        </p:txBody>
      </p:sp>
      <p:sp>
        <p:nvSpPr>
          <p:cNvPr id="6" name="TextBox 5">
            <a:extLst>
              <a:ext uri="{FF2B5EF4-FFF2-40B4-BE49-F238E27FC236}">
                <a16:creationId xmlns:a16="http://schemas.microsoft.com/office/drawing/2014/main" id="{02436967-79D1-2E7D-55A9-C5B9F3E9B67F}"/>
              </a:ext>
            </a:extLst>
          </p:cNvPr>
          <p:cNvSpPr txBox="1"/>
          <p:nvPr/>
        </p:nvSpPr>
        <p:spPr>
          <a:xfrm>
            <a:off x="6000724" y="3886591"/>
            <a:ext cx="5306743" cy="460960"/>
          </a:xfrm>
          <a:prstGeom prst="rect">
            <a:avLst/>
          </a:prstGeom>
          <a:noFill/>
        </p:spPr>
        <p:txBody>
          <a:bodyPr wrap="square" rtlCol="1">
            <a:spAutoFit/>
          </a:bodyPr>
          <a:lstStyle/>
          <a:p>
            <a:pPr marL="285750" indent="-285750" algn="just" rtl="1">
              <a:lnSpc>
                <a:spcPct val="150000"/>
              </a:lnSpc>
              <a:buClr>
                <a:schemeClr val="accent2"/>
              </a:buClr>
              <a:buFont typeface="Wingdings" panose="05000000000000000000" pitchFamily="2" charset="2"/>
              <a:buChar char="v"/>
            </a:pPr>
            <a:r>
              <a:rPr lang="ar-EG" b="1" dirty="0">
                <a:solidFill>
                  <a:srgbClr val="00B0F0"/>
                </a:solidFill>
                <a:latin typeface="Alexandria" pitchFamily="2" charset="-78"/>
                <a:cs typeface="Alexandria" pitchFamily="2" charset="-78"/>
              </a:rPr>
              <a:t> تعزيز التفاعل مع وسائل الإعلام والمؤثرين:</a:t>
            </a:r>
          </a:p>
        </p:txBody>
      </p:sp>
      <p:sp>
        <p:nvSpPr>
          <p:cNvPr id="7" name="TextBox 6">
            <a:extLst>
              <a:ext uri="{FF2B5EF4-FFF2-40B4-BE49-F238E27FC236}">
                <a16:creationId xmlns:a16="http://schemas.microsoft.com/office/drawing/2014/main" id="{65F59B2F-8B9C-D643-DC83-EF7B0B63989D}"/>
              </a:ext>
            </a:extLst>
          </p:cNvPr>
          <p:cNvSpPr txBox="1"/>
          <p:nvPr/>
        </p:nvSpPr>
        <p:spPr>
          <a:xfrm>
            <a:off x="590592" y="4615410"/>
            <a:ext cx="11010816" cy="1528047"/>
          </a:xfrm>
          <a:prstGeom prst="rect">
            <a:avLst/>
          </a:prstGeom>
          <a:noFill/>
        </p:spPr>
        <p:txBody>
          <a:bodyPr wrap="square" rtlCol="1">
            <a:spAutoFit/>
          </a:bodyPr>
          <a:lstStyle/>
          <a:p>
            <a:pPr algn="just" rtl="1">
              <a:lnSpc>
                <a:spcPct val="150000"/>
              </a:lnSpc>
              <a:buClr>
                <a:schemeClr val="accent2"/>
              </a:buClr>
            </a:pPr>
            <a:r>
              <a:rPr lang="ar-EG" sz="1600" dirty="0">
                <a:latin typeface="Alexandria" pitchFamily="2" charset="-78"/>
                <a:cs typeface="Alexandria" pitchFamily="2" charset="-78"/>
              </a:rPr>
              <a:t>تسعى حملات العلاقات العامة الرقمية إلى التعاون مع المؤثرين على وسائل التواصل الاجتماعي، والذين يملكون قاعدة جماهيرية ضخمة.يهدف هذا التعاون إلى توجيه رسائل مؤثرة تزيد من مصداقية العلامة التجارية.</a:t>
            </a:r>
          </a:p>
          <a:p>
            <a:pPr algn="just" rtl="1">
              <a:lnSpc>
                <a:spcPct val="150000"/>
              </a:lnSpc>
              <a:buClr>
                <a:schemeClr val="accent2"/>
              </a:buClr>
            </a:pPr>
            <a:r>
              <a:rPr lang="ar-EG" sz="1600" b="1" dirty="0">
                <a:solidFill>
                  <a:schemeClr val="accent2"/>
                </a:solidFill>
                <a:latin typeface="Alexandria" pitchFamily="2" charset="-78"/>
                <a:cs typeface="Alexandria" pitchFamily="2" charset="-78"/>
              </a:rPr>
              <a:t>المثال: </a:t>
            </a:r>
            <a:r>
              <a:rPr lang="ar-EG" sz="1600" dirty="0">
                <a:latin typeface="Alexandria" pitchFamily="2" charset="-78"/>
                <a:cs typeface="Alexandria" pitchFamily="2" charset="-78"/>
              </a:rPr>
              <a:t>التعاون مع مؤثرين على "إنستغرام" للترويج لمنتج جديد، حيث يقوم المؤثرون بنشر تجاربهم مع المنتج لزيادة مصداقيته.</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3745114168"/>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8479AE-708E-82A3-8676-8A30C3FEAC2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84E979A-040C-4E6A-7106-E8659CD18781}"/>
              </a:ext>
            </a:extLst>
          </p:cNvPr>
          <p:cNvSpPr/>
          <p:nvPr/>
        </p:nvSpPr>
        <p:spPr>
          <a:xfrm>
            <a:off x="2656831" y="241438"/>
            <a:ext cx="90791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A38F26D7-E307-9A05-BC27-20C7D44FCFA1}"/>
              </a:ext>
            </a:extLst>
          </p:cNvPr>
          <p:cNvSpPr/>
          <p:nvPr/>
        </p:nvSpPr>
        <p:spPr>
          <a:xfrm>
            <a:off x="7883147" y="799345"/>
            <a:ext cx="4128422" cy="588489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6AA49A91-60E1-0239-9DCA-2780F1FA4355}"/>
              </a:ext>
            </a:extLst>
          </p:cNvPr>
          <p:cNvSpPr/>
          <p:nvPr/>
        </p:nvSpPr>
        <p:spPr>
          <a:xfrm>
            <a:off x="351090" y="854154"/>
            <a:ext cx="11512829" cy="5663440"/>
          </a:xfrm>
          <a:prstGeom prst="roundRect">
            <a:avLst>
              <a:gd name="adj" fmla="val 6140"/>
            </a:avLst>
          </a:prstGeom>
          <a:solidFill>
            <a:schemeClr val="bg1"/>
          </a:solidFill>
          <a:ln w="28575">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52B49AC1-A734-3A41-3A9F-97118741263F}"/>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3D5350FB-0A88-2CE8-8D34-3E8E28D2C57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03440" y="-87217"/>
            <a:ext cx="2305141" cy="1076343"/>
          </a:xfrm>
          <a:prstGeom prst="rect">
            <a:avLst/>
          </a:prstGeom>
        </p:spPr>
      </p:pic>
      <p:sp>
        <p:nvSpPr>
          <p:cNvPr id="3" name="Rectangle: Rounded Corners 2">
            <a:extLst>
              <a:ext uri="{FF2B5EF4-FFF2-40B4-BE49-F238E27FC236}">
                <a16:creationId xmlns:a16="http://schemas.microsoft.com/office/drawing/2014/main" id="{9504F53F-8B7D-965B-9099-E8A792ABF759}"/>
              </a:ext>
            </a:extLst>
          </p:cNvPr>
          <p:cNvSpPr/>
          <p:nvPr/>
        </p:nvSpPr>
        <p:spPr>
          <a:xfrm>
            <a:off x="2309828" y="278542"/>
            <a:ext cx="9079199"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Alexandria" pitchFamily="2" charset="-78"/>
              </a:rPr>
              <a:t>أبرز الأدوات المستخدمة في حملات العلاقات العامة الرقمية</a:t>
            </a:r>
          </a:p>
        </p:txBody>
      </p:sp>
      <p:grpSp>
        <p:nvGrpSpPr>
          <p:cNvPr id="61" name="Group 60">
            <a:extLst>
              <a:ext uri="{FF2B5EF4-FFF2-40B4-BE49-F238E27FC236}">
                <a16:creationId xmlns:a16="http://schemas.microsoft.com/office/drawing/2014/main" id="{4041D9EE-A266-5D12-98F7-B5A172C45FD4}"/>
              </a:ext>
            </a:extLst>
          </p:cNvPr>
          <p:cNvGrpSpPr/>
          <p:nvPr/>
        </p:nvGrpSpPr>
        <p:grpSpPr>
          <a:xfrm>
            <a:off x="1965683" y="943576"/>
            <a:ext cx="9668454" cy="5884896"/>
            <a:chOff x="2223741" y="470775"/>
            <a:chExt cx="9437134" cy="6392485"/>
          </a:xfrm>
        </p:grpSpPr>
        <p:sp>
          <p:nvSpPr>
            <p:cNvPr id="37" name="Circle: Hollow 36">
              <a:extLst>
                <a:ext uri="{FF2B5EF4-FFF2-40B4-BE49-F238E27FC236}">
                  <a16:creationId xmlns:a16="http://schemas.microsoft.com/office/drawing/2014/main" id="{AF1392CD-A5AD-4987-09F6-0BCAAEC71E0F}"/>
                </a:ext>
              </a:extLst>
            </p:cNvPr>
            <p:cNvSpPr/>
            <p:nvPr/>
          </p:nvSpPr>
          <p:spPr>
            <a:xfrm>
              <a:off x="4036314" y="1586077"/>
              <a:ext cx="4400292" cy="4400292"/>
            </a:xfrm>
            <a:prstGeom prst="donut">
              <a:avLst>
                <a:gd name="adj" fmla="val 20027"/>
              </a:avLst>
            </a:prstGeom>
            <a:solidFill>
              <a:srgbClr val="002060">
                <a:alpha val="34000"/>
              </a:srgbClr>
            </a:solidFill>
            <a:ln>
              <a:noFill/>
            </a:ln>
            <a:effectLst>
              <a:softEdge rad="266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 name="Oval 7">
              <a:extLst>
                <a:ext uri="{FF2B5EF4-FFF2-40B4-BE49-F238E27FC236}">
                  <a16:creationId xmlns:a16="http://schemas.microsoft.com/office/drawing/2014/main" id="{5E76D400-01DF-E0FD-3DD8-59C442250281}"/>
                </a:ext>
              </a:extLst>
            </p:cNvPr>
            <p:cNvSpPr/>
            <p:nvPr/>
          </p:nvSpPr>
          <p:spPr>
            <a:xfrm>
              <a:off x="4588660" y="1921537"/>
              <a:ext cx="2910297" cy="291029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Circle: Hollow 9">
              <a:extLst>
                <a:ext uri="{FF2B5EF4-FFF2-40B4-BE49-F238E27FC236}">
                  <a16:creationId xmlns:a16="http://schemas.microsoft.com/office/drawing/2014/main" id="{77954461-31B4-3210-8980-A68A9E748263}"/>
                </a:ext>
              </a:extLst>
            </p:cNvPr>
            <p:cNvSpPr/>
            <p:nvPr/>
          </p:nvSpPr>
          <p:spPr>
            <a:xfrm>
              <a:off x="4072744" y="1405622"/>
              <a:ext cx="3942127" cy="3942127"/>
            </a:xfrm>
            <a:prstGeom prst="donut">
              <a:avLst>
                <a:gd name="adj" fmla="val 2614"/>
              </a:avLst>
            </a:prstGeom>
            <a:gradFill>
              <a:gsLst>
                <a:gs pos="0">
                  <a:schemeClr val="accent1">
                    <a:lumMod val="5000"/>
                    <a:lumOff val="95000"/>
                  </a:schemeClr>
                </a:gs>
                <a:gs pos="50000">
                  <a:schemeClr val="bg1"/>
                </a:gs>
                <a:gs pos="93000">
                  <a:schemeClr val="bg1">
                    <a:lumMod val="65000"/>
                  </a:schemeClr>
                </a:gs>
              </a:gsLst>
              <a:lin ang="5400000" scaled="1"/>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8" name="Oval 37">
              <a:extLst>
                <a:ext uri="{FF2B5EF4-FFF2-40B4-BE49-F238E27FC236}">
                  <a16:creationId xmlns:a16="http://schemas.microsoft.com/office/drawing/2014/main" id="{A6931589-F07C-03C1-BBB1-12E0139582E0}"/>
                </a:ext>
              </a:extLst>
            </p:cNvPr>
            <p:cNvSpPr/>
            <p:nvPr/>
          </p:nvSpPr>
          <p:spPr>
            <a:xfrm>
              <a:off x="4480136" y="1849239"/>
              <a:ext cx="351231" cy="351231"/>
            </a:xfrm>
            <a:prstGeom prst="ellipse">
              <a:avLst/>
            </a:prstGeom>
            <a:solidFill>
              <a:schemeClr val="bg1"/>
            </a:solidFill>
            <a:ln>
              <a:noFill/>
            </a:ln>
            <a:scene3d>
              <a:camera prst="orthographicFront"/>
              <a:lightRig rig="threePt" dir="t"/>
            </a:scene3d>
            <a:sp3d prstMaterial="matte">
              <a:bevelT w="2159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9" name="Oval 38">
              <a:extLst>
                <a:ext uri="{FF2B5EF4-FFF2-40B4-BE49-F238E27FC236}">
                  <a16:creationId xmlns:a16="http://schemas.microsoft.com/office/drawing/2014/main" id="{75A2DC96-5CDF-9C19-7703-79473B771748}"/>
                </a:ext>
              </a:extLst>
            </p:cNvPr>
            <p:cNvSpPr/>
            <p:nvPr/>
          </p:nvSpPr>
          <p:spPr>
            <a:xfrm>
              <a:off x="7253059" y="1847913"/>
              <a:ext cx="351231" cy="351231"/>
            </a:xfrm>
            <a:prstGeom prst="ellipse">
              <a:avLst/>
            </a:prstGeom>
            <a:solidFill>
              <a:schemeClr val="bg1"/>
            </a:solidFill>
            <a:ln>
              <a:noFill/>
            </a:ln>
            <a:scene3d>
              <a:camera prst="orthographicFront"/>
              <a:lightRig rig="threePt" dir="t"/>
            </a:scene3d>
            <a:sp3d prstMaterial="matte">
              <a:bevelT w="2159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0" name="Oval 39">
              <a:extLst>
                <a:ext uri="{FF2B5EF4-FFF2-40B4-BE49-F238E27FC236}">
                  <a16:creationId xmlns:a16="http://schemas.microsoft.com/office/drawing/2014/main" id="{9FA342F8-BB35-9F7E-3078-782255FB92B0}"/>
                </a:ext>
              </a:extLst>
            </p:cNvPr>
            <p:cNvSpPr/>
            <p:nvPr/>
          </p:nvSpPr>
          <p:spPr>
            <a:xfrm>
              <a:off x="3951482" y="3215718"/>
              <a:ext cx="351231" cy="351231"/>
            </a:xfrm>
            <a:prstGeom prst="ellipse">
              <a:avLst/>
            </a:prstGeom>
            <a:solidFill>
              <a:schemeClr val="bg1"/>
            </a:solidFill>
            <a:ln>
              <a:noFill/>
            </a:ln>
            <a:scene3d>
              <a:camera prst="orthographicFront"/>
              <a:lightRig rig="threePt" dir="t"/>
            </a:scene3d>
            <a:sp3d prstMaterial="matte">
              <a:bevelT w="2159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1" name="Oval 40">
              <a:extLst>
                <a:ext uri="{FF2B5EF4-FFF2-40B4-BE49-F238E27FC236}">
                  <a16:creationId xmlns:a16="http://schemas.microsoft.com/office/drawing/2014/main" id="{D2404EFF-6F8A-69D7-58F5-B65CE1CC2E14}"/>
                </a:ext>
              </a:extLst>
            </p:cNvPr>
            <p:cNvSpPr/>
            <p:nvPr/>
          </p:nvSpPr>
          <p:spPr>
            <a:xfrm>
              <a:off x="7829886" y="3215718"/>
              <a:ext cx="351231" cy="351231"/>
            </a:xfrm>
            <a:prstGeom prst="ellipse">
              <a:avLst/>
            </a:prstGeom>
            <a:solidFill>
              <a:schemeClr val="bg1"/>
            </a:solidFill>
            <a:ln>
              <a:noFill/>
            </a:ln>
            <a:scene3d>
              <a:camera prst="orthographicFront"/>
              <a:lightRig rig="threePt" dir="t"/>
            </a:scene3d>
            <a:sp3d prstMaterial="matte">
              <a:bevelT w="2159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2" name="Oval 41">
              <a:extLst>
                <a:ext uri="{FF2B5EF4-FFF2-40B4-BE49-F238E27FC236}">
                  <a16:creationId xmlns:a16="http://schemas.microsoft.com/office/drawing/2014/main" id="{19E470B4-5FC5-272C-8C35-6381BA57832A}"/>
                </a:ext>
              </a:extLst>
            </p:cNvPr>
            <p:cNvSpPr/>
            <p:nvPr/>
          </p:nvSpPr>
          <p:spPr>
            <a:xfrm>
              <a:off x="4486600" y="4605435"/>
              <a:ext cx="351231" cy="351231"/>
            </a:xfrm>
            <a:prstGeom prst="ellipse">
              <a:avLst/>
            </a:prstGeom>
            <a:solidFill>
              <a:schemeClr val="bg1"/>
            </a:solidFill>
            <a:ln>
              <a:noFill/>
            </a:ln>
            <a:scene3d>
              <a:camera prst="orthographicFront"/>
              <a:lightRig rig="threePt" dir="t"/>
            </a:scene3d>
            <a:sp3d prstMaterial="matte">
              <a:bevelT w="2159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3" name="Oval 42">
              <a:extLst>
                <a:ext uri="{FF2B5EF4-FFF2-40B4-BE49-F238E27FC236}">
                  <a16:creationId xmlns:a16="http://schemas.microsoft.com/office/drawing/2014/main" id="{500ECAF6-EFE8-CA42-0EC9-CA65F3A87AD7}"/>
                </a:ext>
              </a:extLst>
            </p:cNvPr>
            <p:cNvSpPr/>
            <p:nvPr/>
          </p:nvSpPr>
          <p:spPr>
            <a:xfrm>
              <a:off x="7221252" y="4601902"/>
              <a:ext cx="351231" cy="351231"/>
            </a:xfrm>
            <a:prstGeom prst="ellipse">
              <a:avLst/>
            </a:prstGeom>
            <a:solidFill>
              <a:schemeClr val="bg1"/>
            </a:solidFill>
            <a:ln>
              <a:noFill/>
            </a:ln>
            <a:scene3d>
              <a:camera prst="orthographicFront"/>
              <a:lightRig rig="threePt" dir="t"/>
            </a:scene3d>
            <a:sp3d prstMaterial="matte">
              <a:bevelT w="2159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4" name="Rectangle 43">
              <a:extLst>
                <a:ext uri="{FF2B5EF4-FFF2-40B4-BE49-F238E27FC236}">
                  <a16:creationId xmlns:a16="http://schemas.microsoft.com/office/drawing/2014/main" id="{10488E16-C296-FB33-A4E6-9F3555EA44D4}"/>
                </a:ext>
              </a:extLst>
            </p:cNvPr>
            <p:cNvSpPr/>
            <p:nvPr/>
          </p:nvSpPr>
          <p:spPr>
            <a:xfrm rot="18009124" flipH="1">
              <a:off x="4331822" y="1673688"/>
              <a:ext cx="55559" cy="364891"/>
            </a:xfrm>
            <a:prstGeom prst="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5" name="Rectangle 44">
              <a:extLst>
                <a:ext uri="{FF2B5EF4-FFF2-40B4-BE49-F238E27FC236}">
                  <a16:creationId xmlns:a16="http://schemas.microsoft.com/office/drawing/2014/main" id="{899707AC-5E5E-83ED-888F-ECB47EF0DDB0}"/>
                </a:ext>
              </a:extLst>
            </p:cNvPr>
            <p:cNvSpPr/>
            <p:nvPr/>
          </p:nvSpPr>
          <p:spPr>
            <a:xfrm rot="16209124" flipH="1">
              <a:off x="3776422" y="3202521"/>
              <a:ext cx="55559" cy="364891"/>
            </a:xfrm>
            <a:prstGeom prst="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6" name="Rectangle 45">
              <a:extLst>
                <a:ext uri="{FF2B5EF4-FFF2-40B4-BE49-F238E27FC236}">
                  <a16:creationId xmlns:a16="http://schemas.microsoft.com/office/drawing/2014/main" id="{6C737447-18B6-1004-25D3-A78F173EAA47}"/>
                </a:ext>
              </a:extLst>
            </p:cNvPr>
            <p:cNvSpPr/>
            <p:nvPr/>
          </p:nvSpPr>
          <p:spPr>
            <a:xfrm rot="16209124" flipH="1">
              <a:off x="8330906" y="3202521"/>
              <a:ext cx="55559" cy="364891"/>
            </a:xfrm>
            <a:prstGeom prst="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7" name="Rectangle 46">
              <a:extLst>
                <a:ext uri="{FF2B5EF4-FFF2-40B4-BE49-F238E27FC236}">
                  <a16:creationId xmlns:a16="http://schemas.microsoft.com/office/drawing/2014/main" id="{6C8E089E-6B97-6F8D-F4AE-0CC82E54CC37}"/>
                </a:ext>
              </a:extLst>
            </p:cNvPr>
            <p:cNvSpPr/>
            <p:nvPr/>
          </p:nvSpPr>
          <p:spPr>
            <a:xfrm rot="13778046" flipH="1">
              <a:off x="4348662" y="4823884"/>
              <a:ext cx="55559" cy="364891"/>
            </a:xfrm>
            <a:prstGeom prst="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8" name="Rectangle 47">
              <a:extLst>
                <a:ext uri="{FF2B5EF4-FFF2-40B4-BE49-F238E27FC236}">
                  <a16:creationId xmlns:a16="http://schemas.microsoft.com/office/drawing/2014/main" id="{1DE33D62-EE52-4BF8-DACB-B9D08ABEF59E}"/>
                </a:ext>
              </a:extLst>
            </p:cNvPr>
            <p:cNvSpPr/>
            <p:nvPr/>
          </p:nvSpPr>
          <p:spPr>
            <a:xfrm rot="18404426" flipH="1">
              <a:off x="7659310" y="4814322"/>
              <a:ext cx="55559" cy="364891"/>
            </a:xfrm>
            <a:prstGeom prst="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9" name="Rectangle 48">
              <a:extLst>
                <a:ext uri="{FF2B5EF4-FFF2-40B4-BE49-F238E27FC236}">
                  <a16:creationId xmlns:a16="http://schemas.microsoft.com/office/drawing/2014/main" id="{3A996DEF-8025-12F9-C6D6-FF304B4D2B83}"/>
                </a:ext>
              </a:extLst>
            </p:cNvPr>
            <p:cNvSpPr/>
            <p:nvPr/>
          </p:nvSpPr>
          <p:spPr>
            <a:xfrm rot="13747006" flipH="1">
              <a:off x="7663727" y="1602762"/>
              <a:ext cx="55559" cy="364891"/>
            </a:xfrm>
            <a:prstGeom prst="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nvGrpSpPr>
            <p:cNvPr id="32" name="Group 31">
              <a:extLst>
                <a:ext uri="{FF2B5EF4-FFF2-40B4-BE49-F238E27FC236}">
                  <a16:creationId xmlns:a16="http://schemas.microsoft.com/office/drawing/2014/main" id="{529100BA-4F49-6663-96A8-8142F8C34D71}"/>
                </a:ext>
              </a:extLst>
            </p:cNvPr>
            <p:cNvGrpSpPr/>
            <p:nvPr/>
          </p:nvGrpSpPr>
          <p:grpSpPr>
            <a:xfrm>
              <a:off x="7596795" y="4722545"/>
              <a:ext cx="2082500" cy="2082501"/>
              <a:chOff x="3004418" y="1434579"/>
              <a:chExt cx="1713671" cy="1713672"/>
            </a:xfrm>
          </p:grpSpPr>
          <p:sp>
            <p:nvSpPr>
              <p:cNvPr id="33" name="Oval 32">
                <a:extLst>
                  <a:ext uri="{FF2B5EF4-FFF2-40B4-BE49-F238E27FC236}">
                    <a16:creationId xmlns:a16="http://schemas.microsoft.com/office/drawing/2014/main" id="{45490E7C-1FE1-ED30-8BB8-883CC521F5C9}"/>
                  </a:ext>
                </a:extLst>
              </p:cNvPr>
              <p:cNvSpPr/>
              <p:nvPr/>
            </p:nvSpPr>
            <p:spPr>
              <a:xfrm>
                <a:off x="3004418" y="1434579"/>
                <a:ext cx="1713671" cy="1713672"/>
              </a:xfrm>
              <a:prstGeom prst="ellipse">
                <a:avLst/>
              </a:prstGeom>
              <a:solidFill>
                <a:srgbClr val="002060">
                  <a:alpha val="45000"/>
                </a:srgbClr>
              </a:solidFill>
              <a:ln>
                <a:noFill/>
              </a:ln>
              <a:effectLst>
                <a:softEdge rad="368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nvGrpSpPr>
              <p:cNvPr id="34" name="Group 33">
                <a:extLst>
                  <a:ext uri="{FF2B5EF4-FFF2-40B4-BE49-F238E27FC236}">
                    <a16:creationId xmlns:a16="http://schemas.microsoft.com/office/drawing/2014/main" id="{53A144AA-CA26-2F8C-AE88-19A373F1303D}"/>
                  </a:ext>
                </a:extLst>
              </p:cNvPr>
              <p:cNvGrpSpPr/>
              <p:nvPr/>
            </p:nvGrpSpPr>
            <p:grpSpPr>
              <a:xfrm>
                <a:off x="3124881" y="1542597"/>
                <a:ext cx="1040946" cy="1040946"/>
                <a:chOff x="3072947" y="1440996"/>
                <a:chExt cx="1128034" cy="1128034"/>
              </a:xfrm>
            </p:grpSpPr>
            <p:sp>
              <p:nvSpPr>
                <p:cNvPr id="35" name="Oval 34">
                  <a:extLst>
                    <a:ext uri="{FF2B5EF4-FFF2-40B4-BE49-F238E27FC236}">
                      <a16:creationId xmlns:a16="http://schemas.microsoft.com/office/drawing/2014/main" id="{5CEC1273-D2CD-98ED-B36B-515604050CD6}"/>
                    </a:ext>
                  </a:extLst>
                </p:cNvPr>
                <p:cNvSpPr/>
                <p:nvPr/>
              </p:nvSpPr>
              <p:spPr>
                <a:xfrm>
                  <a:off x="3072947" y="1440996"/>
                  <a:ext cx="1128034" cy="1128034"/>
                </a:xfrm>
                <a:prstGeom prst="ellipse">
                  <a:avLst/>
                </a:prstGeom>
                <a:solidFill>
                  <a:srgbClr val="FF33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6" name="Oval 35">
                  <a:extLst>
                    <a:ext uri="{FF2B5EF4-FFF2-40B4-BE49-F238E27FC236}">
                      <a16:creationId xmlns:a16="http://schemas.microsoft.com/office/drawing/2014/main" id="{BED85FA9-82F6-8B39-C69B-DB6B34D0E319}"/>
                    </a:ext>
                  </a:extLst>
                </p:cNvPr>
                <p:cNvSpPr/>
                <p:nvPr/>
              </p:nvSpPr>
              <p:spPr>
                <a:xfrm>
                  <a:off x="3179990" y="1548039"/>
                  <a:ext cx="913947" cy="913947"/>
                </a:xfrm>
                <a:prstGeom prst="ellipse">
                  <a:avLst/>
                </a:prstGeom>
                <a:solidFill>
                  <a:schemeClr val="bg1">
                    <a:alpha val="3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grpSp>
        <p:grpSp>
          <p:nvGrpSpPr>
            <p:cNvPr id="27" name="Group 26">
              <a:extLst>
                <a:ext uri="{FF2B5EF4-FFF2-40B4-BE49-F238E27FC236}">
                  <a16:creationId xmlns:a16="http://schemas.microsoft.com/office/drawing/2014/main" id="{556C2BC7-4EB9-80C5-7467-48CAFF4A46B5}"/>
                </a:ext>
              </a:extLst>
            </p:cNvPr>
            <p:cNvGrpSpPr/>
            <p:nvPr/>
          </p:nvGrpSpPr>
          <p:grpSpPr>
            <a:xfrm>
              <a:off x="8358686" y="2581498"/>
              <a:ext cx="2141042" cy="2141045"/>
              <a:chOff x="2980330" y="1410491"/>
              <a:chExt cx="1761846" cy="1761847"/>
            </a:xfrm>
          </p:grpSpPr>
          <p:sp>
            <p:nvSpPr>
              <p:cNvPr id="28" name="Oval 27">
                <a:extLst>
                  <a:ext uri="{FF2B5EF4-FFF2-40B4-BE49-F238E27FC236}">
                    <a16:creationId xmlns:a16="http://schemas.microsoft.com/office/drawing/2014/main" id="{1163DD3E-055B-6DF1-840E-CA1305F2C278}"/>
                  </a:ext>
                </a:extLst>
              </p:cNvPr>
              <p:cNvSpPr/>
              <p:nvPr/>
            </p:nvSpPr>
            <p:spPr>
              <a:xfrm>
                <a:off x="2980330" y="1410491"/>
                <a:ext cx="1761846" cy="1761847"/>
              </a:xfrm>
              <a:prstGeom prst="ellipse">
                <a:avLst/>
              </a:prstGeom>
              <a:solidFill>
                <a:srgbClr val="002060">
                  <a:alpha val="35000"/>
                </a:srgbClr>
              </a:solidFill>
              <a:ln>
                <a:noFill/>
              </a:ln>
              <a:effectLst>
                <a:softEdge rad="381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nvGrpSpPr>
              <p:cNvPr id="29" name="Group 28">
                <a:extLst>
                  <a:ext uri="{FF2B5EF4-FFF2-40B4-BE49-F238E27FC236}">
                    <a16:creationId xmlns:a16="http://schemas.microsoft.com/office/drawing/2014/main" id="{B586EA07-98CC-7E77-4B7B-EDB3E23E35C6}"/>
                  </a:ext>
                </a:extLst>
              </p:cNvPr>
              <p:cNvGrpSpPr/>
              <p:nvPr/>
            </p:nvGrpSpPr>
            <p:grpSpPr>
              <a:xfrm>
                <a:off x="3124881" y="1542597"/>
                <a:ext cx="1040946" cy="1040946"/>
                <a:chOff x="3072947" y="1440996"/>
                <a:chExt cx="1128034" cy="1128034"/>
              </a:xfrm>
            </p:grpSpPr>
            <p:sp>
              <p:nvSpPr>
                <p:cNvPr id="30" name="Oval 29">
                  <a:extLst>
                    <a:ext uri="{FF2B5EF4-FFF2-40B4-BE49-F238E27FC236}">
                      <a16:creationId xmlns:a16="http://schemas.microsoft.com/office/drawing/2014/main" id="{13C3A66C-6D27-86EF-63D5-7103443E28B6}"/>
                    </a:ext>
                  </a:extLst>
                </p:cNvPr>
                <p:cNvSpPr/>
                <p:nvPr/>
              </p:nvSpPr>
              <p:spPr>
                <a:xfrm>
                  <a:off x="3072947" y="1440996"/>
                  <a:ext cx="1128034" cy="1128034"/>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1" name="Oval 30">
                  <a:extLst>
                    <a:ext uri="{FF2B5EF4-FFF2-40B4-BE49-F238E27FC236}">
                      <a16:creationId xmlns:a16="http://schemas.microsoft.com/office/drawing/2014/main" id="{7755E271-37E7-8CF8-8457-21B83382E4D5}"/>
                    </a:ext>
                  </a:extLst>
                </p:cNvPr>
                <p:cNvSpPr/>
                <p:nvPr/>
              </p:nvSpPr>
              <p:spPr>
                <a:xfrm>
                  <a:off x="3179990" y="1548039"/>
                  <a:ext cx="913947" cy="913947"/>
                </a:xfrm>
                <a:prstGeom prst="ellipse">
                  <a:avLst/>
                </a:prstGeom>
                <a:solidFill>
                  <a:schemeClr val="bg1">
                    <a:alpha val="3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grpSp>
          <p:nvGrpSpPr>
            <p:cNvPr id="78" name="Group 77">
              <a:extLst>
                <a:ext uri="{FF2B5EF4-FFF2-40B4-BE49-F238E27FC236}">
                  <a16:creationId xmlns:a16="http://schemas.microsoft.com/office/drawing/2014/main" id="{31F6FC7B-0751-6696-E04A-F40B49E06F85}"/>
                </a:ext>
              </a:extLst>
            </p:cNvPr>
            <p:cNvGrpSpPr/>
            <p:nvPr/>
          </p:nvGrpSpPr>
          <p:grpSpPr>
            <a:xfrm>
              <a:off x="7507924" y="470775"/>
              <a:ext cx="2316380" cy="2014158"/>
              <a:chOff x="7507924" y="470775"/>
              <a:chExt cx="2316380" cy="2014158"/>
            </a:xfrm>
          </p:grpSpPr>
          <p:grpSp>
            <p:nvGrpSpPr>
              <p:cNvPr id="22" name="Group 21">
                <a:extLst>
                  <a:ext uri="{FF2B5EF4-FFF2-40B4-BE49-F238E27FC236}">
                    <a16:creationId xmlns:a16="http://schemas.microsoft.com/office/drawing/2014/main" id="{CA3FE0A4-4E78-DE7F-C647-C555E780061D}"/>
                  </a:ext>
                </a:extLst>
              </p:cNvPr>
              <p:cNvGrpSpPr/>
              <p:nvPr/>
            </p:nvGrpSpPr>
            <p:grpSpPr>
              <a:xfrm>
                <a:off x="7507924" y="470775"/>
                <a:ext cx="2014158" cy="2014158"/>
                <a:chOff x="3032537" y="1462698"/>
                <a:chExt cx="1657433" cy="1657433"/>
              </a:xfrm>
            </p:grpSpPr>
            <p:sp>
              <p:nvSpPr>
                <p:cNvPr id="11" name="Oval 10">
                  <a:extLst>
                    <a:ext uri="{FF2B5EF4-FFF2-40B4-BE49-F238E27FC236}">
                      <a16:creationId xmlns:a16="http://schemas.microsoft.com/office/drawing/2014/main" id="{85EB8698-D162-101B-C84A-E23B06AE576D}"/>
                    </a:ext>
                  </a:extLst>
                </p:cNvPr>
                <p:cNvSpPr/>
                <p:nvPr/>
              </p:nvSpPr>
              <p:spPr>
                <a:xfrm>
                  <a:off x="3032537" y="1462698"/>
                  <a:ext cx="1657433" cy="1657433"/>
                </a:xfrm>
                <a:prstGeom prst="ellipse">
                  <a:avLst/>
                </a:prstGeom>
                <a:solidFill>
                  <a:srgbClr val="002060">
                    <a:alpha val="45000"/>
                  </a:srgbClr>
                </a:solidFill>
                <a:ln>
                  <a:noFill/>
                </a:ln>
                <a:effectLst>
                  <a:softEdge rad="355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nvGrpSpPr>
                <p:cNvPr id="24" name="Group 23">
                  <a:extLst>
                    <a:ext uri="{FF2B5EF4-FFF2-40B4-BE49-F238E27FC236}">
                      <a16:creationId xmlns:a16="http://schemas.microsoft.com/office/drawing/2014/main" id="{5A68E998-B43F-F6E1-C318-C5B55AF4C3CA}"/>
                    </a:ext>
                  </a:extLst>
                </p:cNvPr>
                <p:cNvGrpSpPr/>
                <p:nvPr/>
              </p:nvGrpSpPr>
              <p:grpSpPr>
                <a:xfrm>
                  <a:off x="3124881" y="1542597"/>
                  <a:ext cx="1040946" cy="1040946"/>
                  <a:chOff x="3072947" y="1440996"/>
                  <a:chExt cx="1128034" cy="1128034"/>
                </a:xfrm>
              </p:grpSpPr>
              <p:sp>
                <p:nvSpPr>
                  <p:cNvPr id="12" name="Oval 11">
                    <a:extLst>
                      <a:ext uri="{FF2B5EF4-FFF2-40B4-BE49-F238E27FC236}">
                        <a16:creationId xmlns:a16="http://schemas.microsoft.com/office/drawing/2014/main" id="{4DA578AF-37CE-B1A3-83BF-E9A0EC79E710}"/>
                      </a:ext>
                    </a:extLst>
                  </p:cNvPr>
                  <p:cNvSpPr/>
                  <p:nvPr/>
                </p:nvSpPr>
                <p:spPr>
                  <a:xfrm>
                    <a:off x="3072947" y="1440996"/>
                    <a:ext cx="1128034" cy="1128034"/>
                  </a:xfrm>
                  <a:prstGeom prst="ellipse">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6" name="Oval 25">
                    <a:extLst>
                      <a:ext uri="{FF2B5EF4-FFF2-40B4-BE49-F238E27FC236}">
                        <a16:creationId xmlns:a16="http://schemas.microsoft.com/office/drawing/2014/main" id="{BB7659ED-DD70-EB32-AB2C-4631A8E6CF2F}"/>
                      </a:ext>
                    </a:extLst>
                  </p:cNvPr>
                  <p:cNvSpPr/>
                  <p:nvPr/>
                </p:nvSpPr>
                <p:spPr>
                  <a:xfrm>
                    <a:off x="3192256" y="1489362"/>
                    <a:ext cx="924593" cy="972624"/>
                  </a:xfrm>
                  <a:prstGeom prst="ellipse">
                    <a:avLst/>
                  </a:prstGeom>
                  <a:solidFill>
                    <a:schemeClr val="bg1">
                      <a:alpha val="3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grpSp>
          <p:pic>
            <p:nvPicPr>
              <p:cNvPr id="58" name="Graphic 57" descr="Lightbulb">
                <a:extLst>
                  <a:ext uri="{FF2B5EF4-FFF2-40B4-BE49-F238E27FC236}">
                    <a16:creationId xmlns:a16="http://schemas.microsoft.com/office/drawing/2014/main" id="{AF81FEC5-E5EF-F48B-1AA2-26CB2EB149F3}"/>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9268702" y="1476264"/>
                <a:ext cx="555602" cy="555602"/>
              </a:xfrm>
              <a:prstGeom prst="rect">
                <a:avLst/>
              </a:prstGeom>
            </p:spPr>
          </p:pic>
        </p:grpSp>
        <p:grpSp>
          <p:nvGrpSpPr>
            <p:cNvPr id="17" name="Group 16">
              <a:extLst>
                <a:ext uri="{FF2B5EF4-FFF2-40B4-BE49-F238E27FC236}">
                  <a16:creationId xmlns:a16="http://schemas.microsoft.com/office/drawing/2014/main" id="{780026A4-F1F0-2419-4A2C-A4FB1C125FAE}"/>
                </a:ext>
              </a:extLst>
            </p:cNvPr>
            <p:cNvGrpSpPr/>
            <p:nvPr/>
          </p:nvGrpSpPr>
          <p:grpSpPr>
            <a:xfrm>
              <a:off x="2987133" y="4764898"/>
              <a:ext cx="2098362" cy="2098362"/>
              <a:chOff x="2997892" y="1428052"/>
              <a:chExt cx="1726724" cy="1726724"/>
            </a:xfrm>
          </p:grpSpPr>
          <p:sp>
            <p:nvSpPr>
              <p:cNvPr id="13" name="Oval 12">
                <a:extLst>
                  <a:ext uri="{FF2B5EF4-FFF2-40B4-BE49-F238E27FC236}">
                    <a16:creationId xmlns:a16="http://schemas.microsoft.com/office/drawing/2014/main" id="{B147D194-CD4F-EA8C-95FD-8E4789A733EB}"/>
                  </a:ext>
                </a:extLst>
              </p:cNvPr>
              <p:cNvSpPr/>
              <p:nvPr/>
            </p:nvSpPr>
            <p:spPr>
              <a:xfrm>
                <a:off x="2997892" y="1428052"/>
                <a:ext cx="1726724" cy="1726724"/>
              </a:xfrm>
              <a:prstGeom prst="ellipse">
                <a:avLst/>
              </a:prstGeom>
              <a:solidFill>
                <a:srgbClr val="002060">
                  <a:alpha val="35000"/>
                </a:srgbClr>
              </a:solidFill>
              <a:ln>
                <a:noFill/>
              </a:ln>
              <a:effectLst>
                <a:softEdge rad="330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nvGrpSpPr>
              <p:cNvPr id="19" name="Group 18">
                <a:extLst>
                  <a:ext uri="{FF2B5EF4-FFF2-40B4-BE49-F238E27FC236}">
                    <a16:creationId xmlns:a16="http://schemas.microsoft.com/office/drawing/2014/main" id="{938B4A05-711D-0008-BDF2-83D293879DF8}"/>
                  </a:ext>
                </a:extLst>
              </p:cNvPr>
              <p:cNvGrpSpPr/>
              <p:nvPr/>
            </p:nvGrpSpPr>
            <p:grpSpPr>
              <a:xfrm>
                <a:off x="3124881" y="1542597"/>
                <a:ext cx="1040946" cy="1040946"/>
                <a:chOff x="3072947" y="1440996"/>
                <a:chExt cx="1128034" cy="1128034"/>
              </a:xfrm>
            </p:grpSpPr>
            <p:sp>
              <p:nvSpPr>
                <p:cNvPr id="20" name="Oval 19">
                  <a:extLst>
                    <a:ext uri="{FF2B5EF4-FFF2-40B4-BE49-F238E27FC236}">
                      <a16:creationId xmlns:a16="http://schemas.microsoft.com/office/drawing/2014/main" id="{A3B0BA8D-70FF-1AB0-B69A-62BDD3731DC7}"/>
                    </a:ext>
                  </a:extLst>
                </p:cNvPr>
                <p:cNvSpPr/>
                <p:nvPr/>
              </p:nvSpPr>
              <p:spPr>
                <a:xfrm>
                  <a:off x="3072947" y="1440996"/>
                  <a:ext cx="1128034" cy="1128034"/>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1" name="Oval 20">
                  <a:extLst>
                    <a:ext uri="{FF2B5EF4-FFF2-40B4-BE49-F238E27FC236}">
                      <a16:creationId xmlns:a16="http://schemas.microsoft.com/office/drawing/2014/main" id="{2195991C-3119-977E-E086-500BEA851EAB}"/>
                    </a:ext>
                  </a:extLst>
                </p:cNvPr>
                <p:cNvSpPr/>
                <p:nvPr/>
              </p:nvSpPr>
              <p:spPr>
                <a:xfrm>
                  <a:off x="3179990" y="1548039"/>
                  <a:ext cx="913947" cy="913947"/>
                </a:xfrm>
                <a:prstGeom prst="ellipse">
                  <a:avLst/>
                </a:prstGeom>
                <a:solidFill>
                  <a:schemeClr val="bg1">
                    <a:alpha val="3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grpSp>
          <p:nvGrpSpPr>
            <p:cNvPr id="14" name="Group 13">
              <a:extLst>
                <a:ext uri="{FF2B5EF4-FFF2-40B4-BE49-F238E27FC236}">
                  <a16:creationId xmlns:a16="http://schemas.microsoft.com/office/drawing/2014/main" id="{8A2CF1CA-8285-12A3-A1CC-35B6C4858367}"/>
                </a:ext>
              </a:extLst>
            </p:cNvPr>
            <p:cNvGrpSpPr/>
            <p:nvPr/>
          </p:nvGrpSpPr>
          <p:grpSpPr>
            <a:xfrm>
              <a:off x="2223741" y="2610589"/>
              <a:ext cx="2056928" cy="2056929"/>
              <a:chOff x="3014939" y="1445100"/>
              <a:chExt cx="1692628" cy="1692629"/>
            </a:xfrm>
          </p:grpSpPr>
          <p:sp>
            <p:nvSpPr>
              <p:cNvPr id="15" name="Oval 14">
                <a:extLst>
                  <a:ext uri="{FF2B5EF4-FFF2-40B4-BE49-F238E27FC236}">
                    <a16:creationId xmlns:a16="http://schemas.microsoft.com/office/drawing/2014/main" id="{A66C94E6-DA47-396A-80D2-72A02B46D9F9}"/>
                  </a:ext>
                </a:extLst>
              </p:cNvPr>
              <p:cNvSpPr/>
              <p:nvPr/>
            </p:nvSpPr>
            <p:spPr>
              <a:xfrm>
                <a:off x="3014939" y="1445100"/>
                <a:ext cx="1692628" cy="1692629"/>
              </a:xfrm>
              <a:prstGeom prst="ellipse">
                <a:avLst/>
              </a:prstGeom>
              <a:solidFill>
                <a:srgbClr val="002060">
                  <a:alpha val="35000"/>
                </a:srgbClr>
              </a:solidFill>
              <a:ln>
                <a:noFill/>
              </a:ln>
              <a:effectLst>
                <a:softEdge rad="342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nvGrpSpPr>
              <p:cNvPr id="16" name="Group 15">
                <a:extLst>
                  <a:ext uri="{FF2B5EF4-FFF2-40B4-BE49-F238E27FC236}">
                    <a16:creationId xmlns:a16="http://schemas.microsoft.com/office/drawing/2014/main" id="{91B30685-9C5A-0952-AA89-57039FD8329D}"/>
                  </a:ext>
                </a:extLst>
              </p:cNvPr>
              <p:cNvGrpSpPr/>
              <p:nvPr/>
            </p:nvGrpSpPr>
            <p:grpSpPr>
              <a:xfrm>
                <a:off x="3124881" y="1542597"/>
                <a:ext cx="1040946" cy="1040946"/>
                <a:chOff x="3072947" y="1440996"/>
                <a:chExt cx="1128034" cy="1128034"/>
              </a:xfrm>
            </p:grpSpPr>
            <p:sp>
              <p:nvSpPr>
                <p:cNvPr id="50" name="Oval 49">
                  <a:extLst>
                    <a:ext uri="{FF2B5EF4-FFF2-40B4-BE49-F238E27FC236}">
                      <a16:creationId xmlns:a16="http://schemas.microsoft.com/office/drawing/2014/main" id="{41FBF5E7-2953-B94D-C5AF-50F8733FFAD5}"/>
                    </a:ext>
                  </a:extLst>
                </p:cNvPr>
                <p:cNvSpPr/>
                <p:nvPr/>
              </p:nvSpPr>
              <p:spPr>
                <a:xfrm>
                  <a:off x="3072947" y="1440996"/>
                  <a:ext cx="1128034" cy="1128034"/>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1" name="Oval 50">
                  <a:extLst>
                    <a:ext uri="{FF2B5EF4-FFF2-40B4-BE49-F238E27FC236}">
                      <a16:creationId xmlns:a16="http://schemas.microsoft.com/office/drawing/2014/main" id="{D224BC66-5AF3-44B4-B35C-A13DD5D11E76}"/>
                    </a:ext>
                  </a:extLst>
                </p:cNvPr>
                <p:cNvSpPr/>
                <p:nvPr/>
              </p:nvSpPr>
              <p:spPr>
                <a:xfrm>
                  <a:off x="3179990" y="1548039"/>
                  <a:ext cx="913947" cy="913947"/>
                </a:xfrm>
                <a:prstGeom prst="ellipse">
                  <a:avLst/>
                </a:prstGeom>
                <a:solidFill>
                  <a:schemeClr val="bg1">
                    <a:alpha val="3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grpSp>
          <p:nvGrpSpPr>
            <p:cNvPr id="52" name="Group 51">
              <a:extLst>
                <a:ext uri="{FF2B5EF4-FFF2-40B4-BE49-F238E27FC236}">
                  <a16:creationId xmlns:a16="http://schemas.microsoft.com/office/drawing/2014/main" id="{F6C920FF-7B74-C44E-77AF-8A61666C4B19}"/>
                </a:ext>
              </a:extLst>
            </p:cNvPr>
            <p:cNvGrpSpPr/>
            <p:nvPr/>
          </p:nvGrpSpPr>
          <p:grpSpPr>
            <a:xfrm>
              <a:off x="2901242" y="625695"/>
              <a:ext cx="2092782" cy="2092783"/>
              <a:chOff x="3000187" y="1430348"/>
              <a:chExt cx="1722132" cy="1722133"/>
            </a:xfrm>
          </p:grpSpPr>
          <p:sp>
            <p:nvSpPr>
              <p:cNvPr id="53" name="Oval 52">
                <a:extLst>
                  <a:ext uri="{FF2B5EF4-FFF2-40B4-BE49-F238E27FC236}">
                    <a16:creationId xmlns:a16="http://schemas.microsoft.com/office/drawing/2014/main" id="{E0DBD728-AF90-A7BC-A522-8625E6557480}"/>
                  </a:ext>
                </a:extLst>
              </p:cNvPr>
              <p:cNvSpPr/>
              <p:nvPr/>
            </p:nvSpPr>
            <p:spPr>
              <a:xfrm>
                <a:off x="3000187" y="1430348"/>
                <a:ext cx="1722132" cy="1722133"/>
              </a:xfrm>
              <a:prstGeom prst="ellipse">
                <a:avLst/>
              </a:prstGeom>
              <a:solidFill>
                <a:srgbClr val="002060">
                  <a:alpha val="35000"/>
                </a:srgbClr>
              </a:solidFill>
              <a:ln>
                <a:noFill/>
              </a:ln>
              <a:effectLst>
                <a:softEdge rad="342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nvGrpSpPr>
              <p:cNvPr id="55" name="Group 54">
                <a:extLst>
                  <a:ext uri="{FF2B5EF4-FFF2-40B4-BE49-F238E27FC236}">
                    <a16:creationId xmlns:a16="http://schemas.microsoft.com/office/drawing/2014/main" id="{4D72EF7E-4C03-4DA0-CFB8-82AA97D1F470}"/>
                  </a:ext>
                </a:extLst>
              </p:cNvPr>
              <p:cNvGrpSpPr/>
              <p:nvPr/>
            </p:nvGrpSpPr>
            <p:grpSpPr>
              <a:xfrm>
                <a:off x="3124881" y="1542597"/>
                <a:ext cx="1040946" cy="1040946"/>
                <a:chOff x="3072947" y="1440996"/>
                <a:chExt cx="1128034" cy="1128034"/>
              </a:xfrm>
            </p:grpSpPr>
            <p:sp>
              <p:nvSpPr>
                <p:cNvPr id="57" name="Oval 56">
                  <a:extLst>
                    <a:ext uri="{FF2B5EF4-FFF2-40B4-BE49-F238E27FC236}">
                      <a16:creationId xmlns:a16="http://schemas.microsoft.com/office/drawing/2014/main" id="{23E33192-AE85-FE7D-44E1-22B9056BEA74}"/>
                    </a:ext>
                  </a:extLst>
                </p:cNvPr>
                <p:cNvSpPr/>
                <p:nvPr/>
              </p:nvSpPr>
              <p:spPr>
                <a:xfrm>
                  <a:off x="3072947" y="1440996"/>
                  <a:ext cx="1128034" cy="1128034"/>
                </a:xfrm>
                <a:prstGeom prst="ellipse">
                  <a:avLst/>
                </a:prstGeom>
                <a:solidFill>
                  <a:srgbClr val="12CE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9" name="Oval 58">
                  <a:extLst>
                    <a:ext uri="{FF2B5EF4-FFF2-40B4-BE49-F238E27FC236}">
                      <a16:creationId xmlns:a16="http://schemas.microsoft.com/office/drawing/2014/main" id="{B8AC2656-ACC4-5BC3-0F59-A85931A5BACA}"/>
                    </a:ext>
                  </a:extLst>
                </p:cNvPr>
                <p:cNvSpPr/>
                <p:nvPr/>
              </p:nvSpPr>
              <p:spPr>
                <a:xfrm>
                  <a:off x="3179990" y="1548039"/>
                  <a:ext cx="913947" cy="913947"/>
                </a:xfrm>
                <a:prstGeom prst="ellipse">
                  <a:avLst/>
                </a:prstGeom>
                <a:solidFill>
                  <a:schemeClr val="bg1">
                    <a:alpha val="3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grpSp>
        <p:sp>
          <p:nvSpPr>
            <p:cNvPr id="65" name="TextBox 64">
              <a:extLst>
                <a:ext uri="{FF2B5EF4-FFF2-40B4-BE49-F238E27FC236}">
                  <a16:creationId xmlns:a16="http://schemas.microsoft.com/office/drawing/2014/main" id="{D6EDDE9E-E93A-1F7E-D0E7-A3A3FE2EADA1}"/>
                </a:ext>
              </a:extLst>
            </p:cNvPr>
            <p:cNvSpPr txBox="1"/>
            <p:nvPr/>
          </p:nvSpPr>
          <p:spPr>
            <a:xfrm>
              <a:off x="4581409" y="2790778"/>
              <a:ext cx="3199508" cy="1303861"/>
            </a:xfrm>
            <a:prstGeom prst="rect">
              <a:avLst/>
            </a:prstGeom>
            <a:noFill/>
            <a:ln>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2400" b="1" dirty="0">
                  <a:solidFill>
                    <a:schemeClr val="accent2"/>
                  </a:solidFill>
                  <a:effectLst>
                    <a:outerShdw blurRad="38100" dist="38100" dir="2700000" algn="tl">
                      <a:srgbClr val="000000">
                        <a:alpha val="43137"/>
                      </a:srgbClr>
                    </a:outerShdw>
                  </a:effectLst>
                  <a:latin typeface="Alexandria" pitchFamily="2" charset="-78"/>
                  <a:cs typeface="Alexandria" pitchFamily="2" charset="-78"/>
                </a:rPr>
                <a:t>أدوات حملات العلاقات العامة الرقمية</a:t>
              </a:r>
              <a:endParaRPr kumimoji="0" lang="en-US" sz="2400" b="1" i="0" u="none" strike="noStrike" kern="1200" cap="none" spc="0" normalizeH="0" baseline="0" noProof="0" dirty="0">
                <a:ln>
                  <a:noFill/>
                </a:ln>
                <a:solidFill>
                  <a:schemeClr val="accent2"/>
                </a:solidFill>
                <a:effectLst>
                  <a:outerShdw blurRad="38100" dist="38100" dir="2700000" algn="tl">
                    <a:srgbClr val="000000">
                      <a:alpha val="43137"/>
                    </a:srgbClr>
                  </a:outerShdw>
                </a:effectLst>
                <a:uLnTx/>
                <a:uFillTx/>
                <a:latin typeface="Alexandria" pitchFamily="2" charset="-78"/>
                <a:cs typeface="Alexandria" pitchFamily="2" charset="-78"/>
              </a:endParaRPr>
            </a:p>
          </p:txBody>
        </p:sp>
        <p:sp>
          <p:nvSpPr>
            <p:cNvPr id="67" name="TextBox 66">
              <a:extLst>
                <a:ext uri="{FF2B5EF4-FFF2-40B4-BE49-F238E27FC236}">
                  <a16:creationId xmlns:a16="http://schemas.microsoft.com/office/drawing/2014/main" id="{AFC5EFFA-562C-9B84-18D6-FC64597F8852}"/>
                </a:ext>
              </a:extLst>
            </p:cNvPr>
            <p:cNvSpPr txBox="1"/>
            <p:nvPr/>
          </p:nvSpPr>
          <p:spPr>
            <a:xfrm>
              <a:off x="9253777" y="770707"/>
              <a:ext cx="2407098" cy="568349"/>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1400" b="1" i="0" u="none" strike="noStrike" kern="1200" cap="none" spc="0" normalizeH="0" baseline="0" noProof="0" dirty="0">
                  <a:ln>
                    <a:noFill/>
                  </a:ln>
                  <a:solidFill>
                    <a:srgbClr val="002060"/>
                  </a:solidFill>
                  <a:effectLst/>
                  <a:uLnTx/>
                  <a:uFillTx/>
                  <a:latin typeface="Alexandria" pitchFamily="2" charset="-78"/>
                  <a:cs typeface="Alexandria" pitchFamily="2" charset="-78"/>
                </a:rPr>
                <a:t>وسائل التواصل الاجتماعي </a:t>
              </a:r>
              <a:r>
                <a:rPr kumimoji="0" lang="en-US" sz="1400" b="1" i="0" u="none" strike="noStrike" kern="1200" cap="none" spc="0" normalizeH="0" baseline="0" noProof="0" dirty="0">
                  <a:ln>
                    <a:noFill/>
                  </a:ln>
                  <a:solidFill>
                    <a:srgbClr val="002060"/>
                  </a:solidFill>
                  <a:effectLst/>
                  <a:uLnTx/>
                  <a:uFillTx/>
                  <a:latin typeface="Alexandria" pitchFamily="2" charset="-78"/>
                  <a:cs typeface="Alexandria" pitchFamily="2" charset="-78"/>
                </a:rPr>
                <a:t>Social Media Platforms</a:t>
              </a:r>
            </a:p>
          </p:txBody>
        </p:sp>
      </p:grpSp>
      <p:sp>
        <p:nvSpPr>
          <p:cNvPr id="63" name="TextBox 62">
            <a:extLst>
              <a:ext uri="{FF2B5EF4-FFF2-40B4-BE49-F238E27FC236}">
                <a16:creationId xmlns:a16="http://schemas.microsoft.com/office/drawing/2014/main" id="{BB555908-0544-2DDD-B658-B37894179F43}"/>
              </a:ext>
            </a:extLst>
          </p:cNvPr>
          <p:cNvSpPr txBox="1"/>
          <p:nvPr/>
        </p:nvSpPr>
        <p:spPr>
          <a:xfrm>
            <a:off x="274842" y="1258800"/>
            <a:ext cx="2645536" cy="523220"/>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1400" b="1" i="0" u="none" strike="noStrike" kern="1200" cap="none" spc="0" normalizeH="0" baseline="0" noProof="0" dirty="0">
                <a:ln>
                  <a:noFill/>
                </a:ln>
                <a:solidFill>
                  <a:srgbClr val="002060"/>
                </a:solidFill>
                <a:effectLst/>
                <a:uLnTx/>
                <a:uFillTx/>
                <a:latin typeface="Alexandria" pitchFamily="2" charset="-78"/>
                <a:cs typeface="Alexandria" pitchFamily="2" charset="-78"/>
              </a:rPr>
              <a:t>المواقع الإلكترونية الرسمية</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ar-EG" sz="1400" b="1" i="0" u="none" strike="noStrike" kern="1200" cap="none" spc="0" normalizeH="0" baseline="0" noProof="0" dirty="0">
                <a:ln>
                  <a:noFill/>
                </a:ln>
                <a:solidFill>
                  <a:srgbClr val="002060"/>
                </a:solidFill>
                <a:effectLst/>
                <a:uLnTx/>
                <a:uFillTx/>
                <a:latin typeface="Alexandria" pitchFamily="2" charset="-78"/>
                <a:cs typeface="Alexandria" pitchFamily="2" charset="-78"/>
              </a:rPr>
              <a:t> </a:t>
            </a:r>
            <a:r>
              <a:rPr kumimoji="0" lang="en-US" sz="1400" b="1" i="0" u="none" strike="noStrike" kern="1200" cap="none" spc="0" normalizeH="0" baseline="0" noProof="0" dirty="0">
                <a:ln>
                  <a:noFill/>
                </a:ln>
                <a:solidFill>
                  <a:srgbClr val="002060"/>
                </a:solidFill>
                <a:effectLst/>
                <a:uLnTx/>
                <a:uFillTx/>
                <a:latin typeface="Alexandria" pitchFamily="2" charset="-78"/>
                <a:cs typeface="Alexandria" pitchFamily="2" charset="-78"/>
              </a:rPr>
              <a:t>Official Websites</a:t>
            </a:r>
          </a:p>
        </p:txBody>
      </p:sp>
      <p:sp>
        <p:nvSpPr>
          <p:cNvPr id="66" name="TextBox 65">
            <a:extLst>
              <a:ext uri="{FF2B5EF4-FFF2-40B4-BE49-F238E27FC236}">
                <a16:creationId xmlns:a16="http://schemas.microsoft.com/office/drawing/2014/main" id="{098347B2-BFD9-7231-B874-7CA18F27F8FC}"/>
              </a:ext>
            </a:extLst>
          </p:cNvPr>
          <p:cNvSpPr txBox="1"/>
          <p:nvPr/>
        </p:nvSpPr>
        <p:spPr>
          <a:xfrm>
            <a:off x="8921267" y="5745530"/>
            <a:ext cx="2645536" cy="307777"/>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1400" b="1" i="0" u="none" strike="noStrike" kern="1200" cap="none" spc="0" normalizeH="0" baseline="0" noProof="0" dirty="0">
                <a:ln>
                  <a:noFill/>
                </a:ln>
                <a:solidFill>
                  <a:srgbClr val="002060"/>
                </a:solidFill>
                <a:effectLst/>
                <a:uLnTx/>
                <a:uFillTx/>
                <a:latin typeface="Alexandria" pitchFamily="2" charset="-78"/>
                <a:cs typeface="Alexandria" pitchFamily="2" charset="-78"/>
              </a:rPr>
              <a:t>المدونات</a:t>
            </a:r>
            <a:r>
              <a:rPr kumimoji="0" lang="en-US" sz="1400" b="1" i="0" u="none" strike="noStrike" kern="1200" cap="none" spc="0" normalizeH="0" baseline="0" noProof="0" dirty="0">
                <a:ln>
                  <a:noFill/>
                </a:ln>
                <a:solidFill>
                  <a:srgbClr val="002060"/>
                </a:solidFill>
                <a:effectLst/>
                <a:uLnTx/>
                <a:uFillTx/>
                <a:latin typeface="Alexandria" pitchFamily="2" charset="-78"/>
                <a:cs typeface="Alexandria" pitchFamily="2" charset="-78"/>
              </a:rPr>
              <a:t>Blogs </a:t>
            </a:r>
          </a:p>
        </p:txBody>
      </p:sp>
      <p:sp>
        <p:nvSpPr>
          <p:cNvPr id="71" name="TextBox 70">
            <a:extLst>
              <a:ext uri="{FF2B5EF4-FFF2-40B4-BE49-F238E27FC236}">
                <a16:creationId xmlns:a16="http://schemas.microsoft.com/office/drawing/2014/main" id="{04260327-00B6-3DD7-70F2-DA4CCBD8DB55}"/>
              </a:ext>
            </a:extLst>
          </p:cNvPr>
          <p:cNvSpPr txBox="1"/>
          <p:nvPr/>
        </p:nvSpPr>
        <p:spPr>
          <a:xfrm>
            <a:off x="-85117" y="3305469"/>
            <a:ext cx="2645536" cy="523220"/>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1400" b="1" i="0" u="none" strike="noStrike" kern="1200" cap="none" spc="0" normalizeH="0" baseline="0" noProof="0" dirty="0">
                <a:ln>
                  <a:noFill/>
                </a:ln>
                <a:solidFill>
                  <a:srgbClr val="002060"/>
                </a:solidFill>
                <a:effectLst/>
                <a:uLnTx/>
                <a:uFillTx/>
                <a:latin typeface="Alexandria" pitchFamily="2" charset="-78"/>
                <a:cs typeface="Alexandria" pitchFamily="2" charset="-78"/>
              </a:rPr>
              <a:t>البريد الإلكتروني</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002060"/>
                </a:solidFill>
                <a:effectLst/>
                <a:uLnTx/>
                <a:uFillTx/>
                <a:latin typeface="Alexandria" pitchFamily="2" charset="-78"/>
                <a:cs typeface="Alexandria" pitchFamily="2" charset="-78"/>
              </a:rPr>
              <a:t>Email Marketing</a:t>
            </a:r>
          </a:p>
        </p:txBody>
      </p:sp>
      <p:sp>
        <p:nvSpPr>
          <p:cNvPr id="79" name="TextBox 78">
            <a:extLst>
              <a:ext uri="{FF2B5EF4-FFF2-40B4-BE49-F238E27FC236}">
                <a16:creationId xmlns:a16="http://schemas.microsoft.com/office/drawing/2014/main" id="{32AB6767-7580-F87A-2518-C5BC38ACF2BF}"/>
              </a:ext>
            </a:extLst>
          </p:cNvPr>
          <p:cNvSpPr txBox="1"/>
          <p:nvPr/>
        </p:nvSpPr>
        <p:spPr>
          <a:xfrm>
            <a:off x="9218383" y="3305469"/>
            <a:ext cx="2645536" cy="523220"/>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1400" b="1" i="0" u="none" strike="noStrike" kern="1200" cap="none" spc="0" normalizeH="0" baseline="0" noProof="0" dirty="0">
                <a:ln>
                  <a:noFill/>
                </a:ln>
                <a:solidFill>
                  <a:srgbClr val="002060"/>
                </a:solidFill>
                <a:effectLst/>
                <a:uLnTx/>
                <a:uFillTx/>
                <a:latin typeface="Alexandria" pitchFamily="2" charset="-78"/>
                <a:cs typeface="Alexandria" pitchFamily="2" charset="-78"/>
              </a:rPr>
              <a:t>البودكاست</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002060"/>
                </a:solidFill>
                <a:effectLst/>
                <a:uLnTx/>
                <a:uFillTx/>
                <a:latin typeface="Alexandria" pitchFamily="2" charset="-78"/>
                <a:cs typeface="Alexandria" pitchFamily="2" charset="-78"/>
              </a:rPr>
              <a:t>Podcasts</a:t>
            </a:r>
          </a:p>
        </p:txBody>
      </p:sp>
      <p:sp>
        <p:nvSpPr>
          <p:cNvPr id="80" name="TextBox 79">
            <a:extLst>
              <a:ext uri="{FF2B5EF4-FFF2-40B4-BE49-F238E27FC236}">
                <a16:creationId xmlns:a16="http://schemas.microsoft.com/office/drawing/2014/main" id="{3F666330-5530-CB70-4E0A-A92BD210C8E4}"/>
              </a:ext>
            </a:extLst>
          </p:cNvPr>
          <p:cNvSpPr txBox="1"/>
          <p:nvPr/>
        </p:nvSpPr>
        <p:spPr>
          <a:xfrm>
            <a:off x="180431" y="5568390"/>
            <a:ext cx="2645536" cy="523220"/>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1400" b="1" i="0" u="none" strike="noStrike" kern="1200" cap="none" spc="0" normalizeH="0" baseline="0" noProof="0" dirty="0">
                <a:ln>
                  <a:noFill/>
                </a:ln>
                <a:solidFill>
                  <a:srgbClr val="002060"/>
                </a:solidFill>
                <a:effectLst/>
                <a:uLnTx/>
                <a:uFillTx/>
                <a:latin typeface="Alexandria" pitchFamily="2" charset="-78"/>
                <a:cs typeface="Alexandria" pitchFamily="2" charset="-78"/>
              </a:rPr>
              <a:t>الفيديوهات التفاعلية </a:t>
            </a:r>
            <a:r>
              <a:rPr kumimoji="0" lang="en-US" sz="1400" b="1" i="0" u="none" strike="noStrike" kern="1200" cap="none" spc="0" normalizeH="0" baseline="0" noProof="0" dirty="0">
                <a:ln>
                  <a:noFill/>
                </a:ln>
                <a:solidFill>
                  <a:srgbClr val="002060"/>
                </a:solidFill>
                <a:effectLst/>
                <a:uLnTx/>
                <a:uFillTx/>
                <a:latin typeface="Alexandria" pitchFamily="2" charset="-78"/>
                <a:cs typeface="Alexandria" pitchFamily="2" charset="-78"/>
              </a:rPr>
              <a:t>Interactive Videos</a:t>
            </a:r>
          </a:p>
        </p:txBody>
      </p:sp>
      <p:pic>
        <p:nvPicPr>
          <p:cNvPr id="82" name="Graphic 81" descr="Connections">
            <a:extLst>
              <a:ext uri="{FF2B5EF4-FFF2-40B4-BE49-F238E27FC236}">
                <a16:creationId xmlns:a16="http://schemas.microsoft.com/office/drawing/2014/main" id="{9754EDF8-00CE-024A-55FD-CD957BD2409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10864" y="1147772"/>
            <a:ext cx="890947" cy="890947"/>
          </a:xfrm>
          <a:prstGeom prst="rect">
            <a:avLst/>
          </a:prstGeom>
        </p:spPr>
      </p:pic>
      <p:pic>
        <p:nvPicPr>
          <p:cNvPr id="84" name="Graphic 83" descr="Podcast">
            <a:extLst>
              <a:ext uri="{FF2B5EF4-FFF2-40B4-BE49-F238E27FC236}">
                <a16:creationId xmlns:a16="http://schemas.microsoft.com/office/drawing/2014/main" id="{6D378C52-2AB3-4CF1-466D-9F69C60153B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644946" y="3151967"/>
            <a:ext cx="914400" cy="914400"/>
          </a:xfrm>
          <a:prstGeom prst="rect">
            <a:avLst/>
          </a:prstGeom>
        </p:spPr>
      </p:pic>
      <p:pic>
        <p:nvPicPr>
          <p:cNvPr id="86" name="Graphic 85" descr="Open book">
            <a:extLst>
              <a:ext uri="{FF2B5EF4-FFF2-40B4-BE49-F238E27FC236}">
                <a16:creationId xmlns:a16="http://schemas.microsoft.com/office/drawing/2014/main" id="{9FE69DBD-CDCD-19FA-14F9-41227D66B5EE}"/>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799182" y="5130204"/>
            <a:ext cx="876676" cy="876676"/>
          </a:xfrm>
          <a:prstGeom prst="rect">
            <a:avLst/>
          </a:prstGeom>
        </p:spPr>
      </p:pic>
      <p:pic>
        <p:nvPicPr>
          <p:cNvPr id="88" name="Graphic 87" descr="Video camera">
            <a:extLst>
              <a:ext uri="{FF2B5EF4-FFF2-40B4-BE49-F238E27FC236}">
                <a16:creationId xmlns:a16="http://schemas.microsoft.com/office/drawing/2014/main" id="{C44E183F-CC47-039D-3B04-A292BE50AE98}"/>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3156960" y="5130204"/>
            <a:ext cx="843774" cy="843774"/>
          </a:xfrm>
          <a:prstGeom prst="rect">
            <a:avLst/>
          </a:prstGeom>
        </p:spPr>
      </p:pic>
      <p:pic>
        <p:nvPicPr>
          <p:cNvPr id="92" name="Graphic 91" descr="Email">
            <a:extLst>
              <a:ext uri="{FF2B5EF4-FFF2-40B4-BE49-F238E27FC236}">
                <a16:creationId xmlns:a16="http://schemas.microsoft.com/office/drawing/2014/main" id="{6B7E813C-FEEC-ABE5-005E-1C97B126FFD2}"/>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2364347" y="3144826"/>
            <a:ext cx="771425" cy="771425"/>
          </a:xfrm>
          <a:prstGeom prst="rect">
            <a:avLst/>
          </a:prstGeom>
        </p:spPr>
      </p:pic>
      <p:pic>
        <p:nvPicPr>
          <p:cNvPr id="94" name="Graphic 93" descr="Internet">
            <a:extLst>
              <a:ext uri="{FF2B5EF4-FFF2-40B4-BE49-F238E27FC236}">
                <a16:creationId xmlns:a16="http://schemas.microsoft.com/office/drawing/2014/main" id="{A8ECC935-CA00-4526-AD04-723C90F22B3B}"/>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3056317" y="1350672"/>
            <a:ext cx="807191" cy="807191"/>
          </a:xfrm>
          <a:prstGeom prst="rect">
            <a:avLst/>
          </a:prstGeom>
        </p:spPr>
      </p:pic>
    </p:spTree>
    <p:extLst>
      <p:ext uri="{BB962C8B-B14F-4D97-AF65-F5344CB8AC3E}">
        <p14:creationId xmlns:p14="http://schemas.microsoft.com/office/powerpoint/2010/main" val="3039590831"/>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1ED9F1-9AF3-F429-B7A1-8FBB198E019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E3DC68A-6D50-78ED-CADA-8CDC8FD0E576}"/>
              </a:ext>
            </a:extLst>
          </p:cNvPr>
          <p:cNvSpPr/>
          <p:nvPr/>
        </p:nvSpPr>
        <p:spPr>
          <a:xfrm>
            <a:off x="2656831" y="241438"/>
            <a:ext cx="90791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4F5E618D-CB29-92E3-DE19-E3F7153D59F8}"/>
              </a:ext>
            </a:extLst>
          </p:cNvPr>
          <p:cNvSpPr/>
          <p:nvPr/>
        </p:nvSpPr>
        <p:spPr>
          <a:xfrm>
            <a:off x="7883147" y="799345"/>
            <a:ext cx="4128422" cy="588489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CAAD4611-4A6F-2236-B463-8645219C60AA}"/>
              </a:ext>
            </a:extLst>
          </p:cNvPr>
          <p:cNvSpPr/>
          <p:nvPr/>
        </p:nvSpPr>
        <p:spPr>
          <a:xfrm>
            <a:off x="180431" y="898467"/>
            <a:ext cx="11720167" cy="5663440"/>
          </a:xfrm>
          <a:prstGeom prst="roundRect">
            <a:avLst>
              <a:gd name="adj" fmla="val 6140"/>
            </a:avLst>
          </a:prstGeom>
          <a:solidFill>
            <a:schemeClr val="bg1"/>
          </a:solidFill>
          <a:ln w="28575">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1FE97FF9-B31A-F55F-D774-C5836F6EC541}"/>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16B57DB0-897B-85F6-044B-3E38857452C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2954" y="-20482"/>
            <a:ext cx="2305141" cy="1076343"/>
          </a:xfrm>
          <a:prstGeom prst="rect">
            <a:avLst/>
          </a:prstGeom>
        </p:spPr>
      </p:pic>
      <p:sp>
        <p:nvSpPr>
          <p:cNvPr id="9" name="TextBox 8">
            <a:extLst>
              <a:ext uri="{FF2B5EF4-FFF2-40B4-BE49-F238E27FC236}">
                <a16:creationId xmlns:a16="http://schemas.microsoft.com/office/drawing/2014/main" id="{E9DBE98F-F4A6-2695-492F-FC6F6C742735}"/>
              </a:ext>
            </a:extLst>
          </p:cNvPr>
          <p:cNvSpPr txBox="1"/>
          <p:nvPr/>
        </p:nvSpPr>
        <p:spPr>
          <a:xfrm>
            <a:off x="450365" y="1568049"/>
            <a:ext cx="11291269" cy="4852034"/>
          </a:xfrm>
          <a:prstGeom prst="rect">
            <a:avLst/>
          </a:prstGeom>
          <a:noFill/>
        </p:spPr>
        <p:txBody>
          <a:bodyPr wrap="square" rtlCol="1">
            <a:spAutoFit/>
          </a:bodyPr>
          <a:lstStyle/>
          <a:p>
            <a:pPr algn="just" rtl="1">
              <a:lnSpc>
                <a:spcPct val="150000"/>
              </a:lnSpc>
              <a:buClr>
                <a:schemeClr val="accent2"/>
              </a:buClr>
            </a:pPr>
            <a:r>
              <a:rPr lang="ar-EG" sz="1600" dirty="0">
                <a:latin typeface="Alexandria" pitchFamily="2" charset="-78"/>
                <a:cs typeface="Alexandria" pitchFamily="2" charset="-78"/>
              </a:rPr>
              <a:t>تعد المنصات الاجتماعية مثل فيسبوك، تويتر، إنستغرام، لينكدإن، وتيك توك من أقوى أدوات العلاقات العامة الرقمية.</a:t>
            </a:r>
            <a:r>
              <a:rPr lang="ar-EG" sz="1600" b="1" dirty="0">
                <a:solidFill>
                  <a:schemeClr val="accent2"/>
                </a:solidFill>
                <a:latin typeface="Alexandria" pitchFamily="2" charset="-78"/>
                <a:cs typeface="Alexandria" pitchFamily="2" charset="-78"/>
              </a:rPr>
              <a:t> </a:t>
            </a:r>
            <a:r>
              <a:rPr lang="ar-EG" sz="1600" dirty="0">
                <a:latin typeface="Alexandria" pitchFamily="2" charset="-78"/>
                <a:cs typeface="Alexandria" pitchFamily="2" charset="-78"/>
              </a:rPr>
              <a:t>تُستخدم هذه المنصات لإنشاء حوار مستمر مع الجمهور ، مما يعزز من التفاعل المباشر و الفوري واستجابة الجمهور، وبناء الهوية الرقمية، وزيادة الوعي بالعلامات التجارية أو القضايا الاجتماعية.</a:t>
            </a:r>
          </a:p>
          <a:p>
            <a:pPr algn="just" rtl="1">
              <a:lnSpc>
                <a:spcPct val="150000"/>
              </a:lnSpc>
              <a:buClr>
                <a:schemeClr val="accent2"/>
              </a:buClr>
            </a:pPr>
            <a:r>
              <a:rPr lang="ar-EG" sz="1600" dirty="0">
                <a:latin typeface="Alexandria" pitchFamily="2" charset="-78"/>
                <a:cs typeface="Alexandria" pitchFamily="2" charset="-78"/>
              </a:rPr>
              <a:t>كما توفر أدوات تحليلية لقياس فعالية الحملات، مثل عدد المشاركات والتعليقات والـ </a:t>
            </a:r>
            <a:r>
              <a:rPr lang="en-US" sz="1600" dirty="0">
                <a:latin typeface="Alexandria" pitchFamily="2" charset="-78"/>
                <a:cs typeface="Alexandria" pitchFamily="2" charset="-78"/>
              </a:rPr>
              <a:t>reach.</a:t>
            </a:r>
            <a:endParaRPr lang="ar-EG" sz="1600" dirty="0">
              <a:latin typeface="Alexandria" pitchFamily="2" charset="-78"/>
              <a:cs typeface="Alexandria" pitchFamily="2" charset="-78"/>
            </a:endParaRPr>
          </a:p>
          <a:p>
            <a:pPr algn="just" rtl="1">
              <a:lnSpc>
                <a:spcPct val="150000"/>
              </a:lnSpc>
              <a:buClr>
                <a:schemeClr val="accent2"/>
              </a:buClr>
            </a:pPr>
            <a:endParaRPr lang="ar-EG" sz="1600" dirty="0">
              <a:latin typeface="Alexandria" pitchFamily="2" charset="-78"/>
              <a:cs typeface="Alexandria" pitchFamily="2" charset="-78"/>
            </a:endParaRPr>
          </a:p>
          <a:p>
            <a:pPr algn="just" rtl="1">
              <a:lnSpc>
                <a:spcPct val="150000"/>
              </a:lnSpc>
              <a:buClr>
                <a:schemeClr val="accent2"/>
              </a:buClr>
            </a:pPr>
            <a:r>
              <a:rPr lang="ar-EG" sz="1600" b="1" dirty="0">
                <a:solidFill>
                  <a:schemeClr val="accent2"/>
                </a:solidFill>
                <a:latin typeface="Alexandria" pitchFamily="2" charset="-78"/>
                <a:cs typeface="Alexandria" pitchFamily="2" charset="-78"/>
              </a:rPr>
              <a:t>أمثلة تطبيقية:</a:t>
            </a:r>
            <a:r>
              <a:rPr lang="ar-EG" sz="1600" dirty="0">
                <a:latin typeface="Alexandria" pitchFamily="2" charset="-78"/>
                <a:cs typeface="Alexandria" pitchFamily="2" charset="-78"/>
              </a:rPr>
              <a:t> </a:t>
            </a:r>
            <a:r>
              <a:rPr lang="ar-EG" sz="1600" b="1" dirty="0">
                <a:solidFill>
                  <a:schemeClr val="accent6">
                    <a:lumMod val="75000"/>
                  </a:schemeClr>
                </a:solidFill>
                <a:latin typeface="Alexandria" pitchFamily="2" charset="-78"/>
                <a:cs typeface="Alexandria" pitchFamily="2" charset="-78"/>
              </a:rPr>
              <a:t>حملة "خليك في البيت" </a:t>
            </a:r>
            <a:r>
              <a:rPr lang="en-US" sz="1600" b="1" dirty="0">
                <a:solidFill>
                  <a:schemeClr val="accent6">
                    <a:lumMod val="75000"/>
                  </a:schemeClr>
                </a:solidFill>
                <a:latin typeface="Alexandria" pitchFamily="2" charset="-78"/>
                <a:cs typeface="Alexandria" pitchFamily="2" charset="-78"/>
              </a:rPr>
              <a:t>Stay at Home </a:t>
            </a:r>
            <a:r>
              <a:rPr lang="ar-EG" sz="1600" b="1" dirty="0">
                <a:solidFill>
                  <a:schemeClr val="accent6">
                    <a:lumMod val="75000"/>
                  </a:schemeClr>
                </a:solidFill>
                <a:latin typeface="Alexandria" pitchFamily="2" charset="-78"/>
                <a:cs typeface="Alexandria" pitchFamily="2" charset="-78"/>
              </a:rPr>
              <a:t> في السعودية:</a:t>
            </a:r>
          </a:p>
          <a:p>
            <a:pPr algn="just" rtl="1">
              <a:lnSpc>
                <a:spcPct val="150000"/>
              </a:lnSpc>
              <a:buClr>
                <a:schemeClr val="accent2"/>
              </a:buClr>
            </a:pPr>
            <a:r>
              <a:rPr lang="ar-EG" sz="1600" dirty="0">
                <a:latin typeface="Alexandria" pitchFamily="2" charset="-78"/>
                <a:cs typeface="Alexandria" pitchFamily="2" charset="-78"/>
              </a:rPr>
              <a:t>حملة أطلقتها وزارة الصحة السعودية عبر منصات تويتر وفيسبوك في بداية جائحة كورونا لحث المواطنين على البقاء في المنزل. حيث استخدمت منصات تويتر وإنستغرام لنشر رسائل توعوية تحث المواطنين على البقاء في منازلهم خلال جائحة كورونا، واستخدام الهاشتاجات مثل #خليك_في_البيت و</a:t>
            </a:r>
            <a:r>
              <a:rPr lang="en-US" sz="1600" dirty="0" err="1">
                <a:latin typeface="Alexandria" pitchFamily="2" charset="-78"/>
                <a:cs typeface="Alexandria" pitchFamily="2" charset="-78"/>
              </a:rPr>
              <a:t>StayAtHome</a:t>
            </a:r>
            <a:r>
              <a:rPr lang="en-US" sz="1600" dirty="0">
                <a:latin typeface="Alexandria" pitchFamily="2" charset="-78"/>
                <a:cs typeface="Alexandria" pitchFamily="2" charset="-78"/>
              </a:rPr>
              <a:t> </a:t>
            </a:r>
            <a:r>
              <a:rPr lang="ar-EG" sz="1600" dirty="0">
                <a:latin typeface="Alexandria" pitchFamily="2" charset="-78"/>
                <a:cs typeface="Alexandria" pitchFamily="2" charset="-78"/>
              </a:rPr>
              <a:t># لنشر الوعي الصحي. وقد ساعدت الحملة في تعزيز الالتزام بالإجراءات الوقائية، وكانت مؤثرة بفضل التفاعل السريع مع الجمهور.</a:t>
            </a:r>
          </a:p>
          <a:p>
            <a:pPr algn="just" rtl="1">
              <a:lnSpc>
                <a:spcPct val="150000"/>
              </a:lnSpc>
              <a:buClr>
                <a:schemeClr val="accent2"/>
              </a:buClr>
            </a:pPr>
            <a:r>
              <a:rPr lang="ar-EG" sz="1600" b="1" dirty="0">
                <a:solidFill>
                  <a:schemeClr val="accent6">
                    <a:lumMod val="75000"/>
                  </a:schemeClr>
                </a:solidFill>
                <a:latin typeface="Alexandria" pitchFamily="2" charset="-78"/>
                <a:cs typeface="Alexandria" pitchFamily="2" charset="-78"/>
              </a:rPr>
              <a:t>حملة </a:t>
            </a:r>
            <a:r>
              <a:rPr lang="en-US" sz="1600" b="1" dirty="0">
                <a:solidFill>
                  <a:schemeClr val="accent6">
                    <a:lumMod val="75000"/>
                  </a:schemeClr>
                </a:solidFill>
                <a:latin typeface="Alexandria" pitchFamily="2" charset="-78"/>
                <a:cs typeface="Alexandria" pitchFamily="2" charset="-78"/>
              </a:rPr>
              <a:t>Nike </a:t>
            </a:r>
            <a:r>
              <a:rPr lang="ar-EG" sz="1600" b="1" dirty="0">
                <a:solidFill>
                  <a:schemeClr val="accent6">
                    <a:lumMod val="75000"/>
                  </a:schemeClr>
                </a:solidFill>
                <a:latin typeface="Alexandria" pitchFamily="2" charset="-78"/>
                <a:cs typeface="Alexandria" pitchFamily="2" charset="-78"/>
              </a:rPr>
              <a:t> على إنستغرام:</a:t>
            </a:r>
          </a:p>
          <a:p>
            <a:pPr algn="just" rtl="1">
              <a:lnSpc>
                <a:spcPct val="150000"/>
              </a:lnSpc>
              <a:buClr>
                <a:schemeClr val="accent2"/>
              </a:buClr>
            </a:pPr>
            <a:r>
              <a:rPr lang="ar-EG" sz="1600" dirty="0">
                <a:latin typeface="Alexandria" pitchFamily="2" charset="-78"/>
                <a:cs typeface="Alexandria" pitchFamily="2" charset="-78"/>
              </a:rPr>
              <a:t>استخدمت </a:t>
            </a:r>
            <a:r>
              <a:rPr lang="en-US" sz="1600" dirty="0">
                <a:latin typeface="Alexandria" pitchFamily="2" charset="-78"/>
                <a:cs typeface="Alexandria" pitchFamily="2" charset="-78"/>
              </a:rPr>
              <a:t>Nike </a:t>
            </a:r>
            <a:r>
              <a:rPr lang="ar-EG" sz="1600" dirty="0">
                <a:latin typeface="Alexandria" pitchFamily="2" charset="-78"/>
                <a:cs typeface="Alexandria" pitchFamily="2" charset="-78"/>
              </a:rPr>
              <a:t> إنستغرام للتفاعل مع جمهورها بشكل يومي، عبر نشر صور وفيديوهات تحتوي على رسائل تحفيزية لممارسة الرياضة والاهتمام بالصحة، ودمج محتوى رياضي ملهم مع حملة ترويجية للمنتجات.</a:t>
            </a:r>
          </a:p>
        </p:txBody>
      </p:sp>
      <p:sp>
        <p:nvSpPr>
          <p:cNvPr id="8" name="Rectangle: Rounded Corners 7">
            <a:extLst>
              <a:ext uri="{FF2B5EF4-FFF2-40B4-BE49-F238E27FC236}">
                <a16:creationId xmlns:a16="http://schemas.microsoft.com/office/drawing/2014/main" id="{AF51033F-1D0B-1DB3-C62E-DABDB2915899}"/>
              </a:ext>
            </a:extLst>
          </p:cNvPr>
          <p:cNvSpPr/>
          <p:nvPr/>
        </p:nvSpPr>
        <p:spPr>
          <a:xfrm>
            <a:off x="2309828" y="278542"/>
            <a:ext cx="9079199"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Alexandria" pitchFamily="2" charset="-78"/>
              </a:rPr>
              <a:t>أبرز الأدوات المستخدمة في حملات العلاقات العامة الرقمية</a:t>
            </a:r>
          </a:p>
        </p:txBody>
      </p:sp>
      <p:grpSp>
        <p:nvGrpSpPr>
          <p:cNvPr id="3" name="Group 2">
            <a:extLst>
              <a:ext uri="{FF2B5EF4-FFF2-40B4-BE49-F238E27FC236}">
                <a16:creationId xmlns:a16="http://schemas.microsoft.com/office/drawing/2014/main" id="{7A3105A9-16DB-8E2B-D8B6-2B37685244F0}"/>
              </a:ext>
            </a:extLst>
          </p:cNvPr>
          <p:cNvGrpSpPr/>
          <p:nvPr/>
        </p:nvGrpSpPr>
        <p:grpSpPr>
          <a:xfrm>
            <a:off x="3757753" y="982962"/>
            <a:ext cx="7631274" cy="803267"/>
            <a:chOff x="3757753" y="1098742"/>
            <a:chExt cx="7631274" cy="803267"/>
          </a:xfrm>
        </p:grpSpPr>
        <p:sp>
          <p:nvSpPr>
            <p:cNvPr id="4" name="TextBox 3">
              <a:extLst>
                <a:ext uri="{FF2B5EF4-FFF2-40B4-BE49-F238E27FC236}">
                  <a16:creationId xmlns:a16="http://schemas.microsoft.com/office/drawing/2014/main" id="{D3A4C5DE-097A-1136-8264-89367EEB6050}"/>
                </a:ext>
              </a:extLst>
            </p:cNvPr>
            <p:cNvSpPr txBox="1"/>
            <p:nvPr/>
          </p:nvSpPr>
          <p:spPr>
            <a:xfrm>
              <a:off x="3757753" y="1184029"/>
              <a:ext cx="6717036" cy="460960"/>
            </a:xfrm>
            <a:prstGeom prst="rect">
              <a:avLst/>
            </a:prstGeom>
            <a:noFill/>
          </p:spPr>
          <p:txBody>
            <a:bodyPr wrap="square" rtlCol="1">
              <a:spAutoFit/>
            </a:bodyPr>
            <a:lstStyle/>
            <a:p>
              <a:pPr algn="just" rtl="1">
                <a:lnSpc>
                  <a:spcPct val="150000"/>
                </a:lnSpc>
                <a:buClr>
                  <a:schemeClr val="accent2"/>
                </a:buClr>
              </a:pPr>
              <a:r>
                <a:rPr lang="ar-EG" b="1" dirty="0">
                  <a:solidFill>
                    <a:srgbClr val="00B0F0"/>
                  </a:solidFill>
                  <a:latin typeface="Alexandria" pitchFamily="2" charset="-78"/>
                  <a:cs typeface="Alexandria" pitchFamily="2" charset="-78"/>
                </a:rPr>
                <a:t>وسائل التواصل الاجتماعي (</a:t>
              </a:r>
              <a:r>
                <a:rPr lang="en-US" b="1" dirty="0">
                  <a:solidFill>
                    <a:srgbClr val="00B0F0"/>
                  </a:solidFill>
                  <a:latin typeface="Alexandria" pitchFamily="2" charset="-78"/>
                  <a:cs typeface="Alexandria" pitchFamily="2" charset="-78"/>
                </a:rPr>
                <a:t>(Social Media Platforms</a:t>
              </a:r>
              <a:r>
                <a:rPr lang="ar-EG" b="1" dirty="0">
                  <a:solidFill>
                    <a:srgbClr val="00B0F0"/>
                  </a:solidFill>
                  <a:latin typeface="Alexandria" pitchFamily="2" charset="-78"/>
                  <a:cs typeface="Alexandria" pitchFamily="2" charset="-78"/>
                </a:rPr>
                <a:t>:</a:t>
              </a:r>
            </a:p>
          </p:txBody>
        </p:sp>
        <p:pic>
          <p:nvPicPr>
            <p:cNvPr id="10" name="Graphic 9" descr="Connections">
              <a:extLst>
                <a:ext uri="{FF2B5EF4-FFF2-40B4-BE49-F238E27FC236}">
                  <a16:creationId xmlns:a16="http://schemas.microsoft.com/office/drawing/2014/main" id="{295838E6-31C3-6775-B5E4-B3CBAE99A9A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585760" y="1098742"/>
              <a:ext cx="803267" cy="803267"/>
            </a:xfrm>
            <a:prstGeom prst="rect">
              <a:avLst/>
            </a:prstGeom>
          </p:spPr>
        </p:pic>
      </p:grpSp>
    </p:spTree>
    <p:extLst>
      <p:ext uri="{BB962C8B-B14F-4D97-AF65-F5344CB8AC3E}">
        <p14:creationId xmlns:p14="http://schemas.microsoft.com/office/powerpoint/2010/main" val="878389288"/>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73F11E-80CB-76BB-23D9-E5168373338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49A4DBB-B9F1-45CE-B210-390912306749}"/>
              </a:ext>
            </a:extLst>
          </p:cNvPr>
          <p:cNvSpPr/>
          <p:nvPr/>
        </p:nvSpPr>
        <p:spPr>
          <a:xfrm>
            <a:off x="2656831" y="241438"/>
            <a:ext cx="90791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F619B2C-0128-5848-C14A-DCA8EADC595D}"/>
              </a:ext>
            </a:extLst>
          </p:cNvPr>
          <p:cNvSpPr/>
          <p:nvPr/>
        </p:nvSpPr>
        <p:spPr>
          <a:xfrm>
            <a:off x="7883147" y="799345"/>
            <a:ext cx="4128422" cy="588489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A510AD4F-1032-7A4E-BBAE-D1F8B1DF8D71}"/>
              </a:ext>
            </a:extLst>
          </p:cNvPr>
          <p:cNvSpPr/>
          <p:nvPr/>
        </p:nvSpPr>
        <p:spPr>
          <a:xfrm>
            <a:off x="162399" y="929363"/>
            <a:ext cx="11720167" cy="5663440"/>
          </a:xfrm>
          <a:prstGeom prst="roundRect">
            <a:avLst>
              <a:gd name="adj" fmla="val 6140"/>
            </a:avLst>
          </a:prstGeom>
          <a:solidFill>
            <a:schemeClr val="bg1"/>
          </a:solidFill>
          <a:ln w="28575">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DC4EC888-4A65-6EC3-B575-D838A01928EB}"/>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DF48AC86-F414-76F9-D6BE-1DE4BF69C0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31995"/>
            <a:ext cx="2305141" cy="1076343"/>
          </a:xfrm>
          <a:prstGeom prst="rect">
            <a:avLst/>
          </a:prstGeom>
        </p:spPr>
      </p:pic>
      <p:sp>
        <p:nvSpPr>
          <p:cNvPr id="7" name="TextBox 6">
            <a:extLst>
              <a:ext uri="{FF2B5EF4-FFF2-40B4-BE49-F238E27FC236}">
                <a16:creationId xmlns:a16="http://schemas.microsoft.com/office/drawing/2014/main" id="{C2E0BF27-D1D1-28A8-DB91-E6E87F5F52B0}"/>
              </a:ext>
            </a:extLst>
          </p:cNvPr>
          <p:cNvSpPr txBox="1"/>
          <p:nvPr/>
        </p:nvSpPr>
        <p:spPr>
          <a:xfrm>
            <a:off x="567559" y="1805830"/>
            <a:ext cx="11073195" cy="4482702"/>
          </a:xfrm>
          <a:prstGeom prst="rect">
            <a:avLst/>
          </a:prstGeom>
          <a:noFill/>
        </p:spPr>
        <p:txBody>
          <a:bodyPr wrap="square" rtlCol="1">
            <a:spAutoFit/>
          </a:bodyPr>
          <a:lstStyle/>
          <a:p>
            <a:pPr algn="just" rtl="1">
              <a:lnSpc>
                <a:spcPct val="150000"/>
              </a:lnSpc>
              <a:buClr>
                <a:schemeClr val="accent2"/>
              </a:buClr>
            </a:pPr>
            <a:r>
              <a:rPr lang="ar-EG" sz="1600" dirty="0">
                <a:latin typeface="Alexandria" pitchFamily="2" charset="-78"/>
                <a:cs typeface="Alexandria" pitchFamily="2" charset="-78"/>
              </a:rPr>
              <a:t>تُعد المواقع الإلكترونية واحدة من أهم الأدوات التي تُستخدم لتقديم محتوى معمق ومفصل.</a:t>
            </a:r>
          </a:p>
          <a:p>
            <a:pPr algn="just" rtl="1">
              <a:lnSpc>
                <a:spcPct val="150000"/>
              </a:lnSpc>
              <a:buClr>
                <a:schemeClr val="accent2"/>
              </a:buClr>
            </a:pPr>
            <a:r>
              <a:rPr lang="ar-EG" sz="1600" dirty="0">
                <a:latin typeface="Alexandria" pitchFamily="2" charset="-78"/>
                <a:cs typeface="Alexandria" pitchFamily="2" charset="-78"/>
              </a:rPr>
              <a:t>و تُستخدم المواقع لتوفير محتوى ثابت يمكن الوصول إليه في أي وقت، كما أنها تعد مصدراً موثوقًا للبيانات. تُتيح أيضًا أنظمة التحليل والقياس مثل </a:t>
            </a:r>
            <a:r>
              <a:rPr lang="en-US" sz="1600" dirty="0">
                <a:latin typeface="Alexandria" pitchFamily="2" charset="-78"/>
                <a:cs typeface="Alexandria" pitchFamily="2" charset="-78"/>
              </a:rPr>
              <a:t>Google Analytics </a:t>
            </a:r>
            <a:r>
              <a:rPr lang="ar-EG" sz="1600" dirty="0">
                <a:latin typeface="Alexandria" pitchFamily="2" charset="-78"/>
                <a:cs typeface="Alexandria" pitchFamily="2" charset="-78"/>
              </a:rPr>
              <a:t>لتتبع حركة الزوار وقياس التأثير.</a:t>
            </a:r>
          </a:p>
          <a:p>
            <a:pPr algn="just" rtl="1">
              <a:lnSpc>
                <a:spcPct val="150000"/>
              </a:lnSpc>
              <a:buClr>
                <a:schemeClr val="accent2"/>
              </a:buClr>
            </a:pPr>
            <a:endParaRPr lang="ar-EG" sz="1600" dirty="0">
              <a:latin typeface="Alexandria" pitchFamily="2" charset="-78"/>
              <a:cs typeface="Alexandria" pitchFamily="2" charset="-78"/>
            </a:endParaRPr>
          </a:p>
          <a:p>
            <a:pPr algn="just" rtl="1">
              <a:lnSpc>
                <a:spcPct val="150000"/>
              </a:lnSpc>
              <a:buClr>
                <a:schemeClr val="accent2"/>
              </a:buClr>
            </a:pPr>
            <a:r>
              <a:rPr lang="ar-EG" sz="1600" b="1" dirty="0">
                <a:solidFill>
                  <a:schemeClr val="accent2"/>
                </a:solidFill>
                <a:latin typeface="Alexandria" pitchFamily="2" charset="-78"/>
                <a:cs typeface="Alexandria" pitchFamily="2" charset="-78"/>
              </a:rPr>
              <a:t>أمثلة تطبيقية: </a:t>
            </a:r>
            <a:r>
              <a:rPr lang="ar-EG" sz="1600" b="1" dirty="0">
                <a:solidFill>
                  <a:schemeClr val="accent6">
                    <a:lumMod val="75000"/>
                  </a:schemeClr>
                </a:solidFill>
                <a:latin typeface="Alexandria" pitchFamily="2" charset="-78"/>
                <a:cs typeface="Alexandria" pitchFamily="2" charset="-78"/>
              </a:rPr>
              <a:t>موقع "الحملة الوطنية السعودية لمكافحة كورونا":</a:t>
            </a:r>
          </a:p>
          <a:p>
            <a:pPr algn="just" rtl="1">
              <a:lnSpc>
                <a:spcPct val="150000"/>
              </a:lnSpc>
              <a:buClr>
                <a:schemeClr val="accent2"/>
              </a:buClr>
            </a:pPr>
            <a:r>
              <a:rPr lang="ar-EG" sz="1600" dirty="0">
                <a:latin typeface="Alexandria" pitchFamily="2" charset="-78"/>
                <a:cs typeface="Alexandria" pitchFamily="2" charset="-78"/>
              </a:rPr>
              <a:t>تم إنشاء موقع رسمي يتيح للمواطنين الحصول على معلومات دقيقة حول الفيروس والإجراءات الوقائية.، وتم استخدام الموقع الإلكتروني الرسمي للحكومة السعودية لشرح جميع الإجراءات الوقائية المتعلقة بكورونا، مثل دليل الفحص والتعقيم، مع تحديثات يومية لحالة الجائحة وأرقام الإصابات والوفيات، حيث يوفر الموقع إحصاءات محدثة حول الإصابات وحملات التوعية.</a:t>
            </a:r>
          </a:p>
          <a:p>
            <a:pPr algn="just" rtl="1">
              <a:lnSpc>
                <a:spcPct val="150000"/>
              </a:lnSpc>
              <a:buClr>
                <a:schemeClr val="accent2"/>
              </a:buClr>
            </a:pPr>
            <a:r>
              <a:rPr lang="ar-EG" sz="1600" b="1" dirty="0">
                <a:solidFill>
                  <a:schemeClr val="accent6">
                    <a:lumMod val="75000"/>
                  </a:schemeClr>
                </a:solidFill>
                <a:latin typeface="Alexandria" pitchFamily="2" charset="-78"/>
                <a:cs typeface="Alexandria" pitchFamily="2" charset="-78"/>
              </a:rPr>
              <a:t>موقع </a:t>
            </a:r>
            <a:r>
              <a:rPr lang="en-US" sz="1600" b="1" dirty="0">
                <a:solidFill>
                  <a:schemeClr val="accent6">
                    <a:lumMod val="75000"/>
                  </a:schemeClr>
                </a:solidFill>
                <a:latin typeface="Alexandria" pitchFamily="2" charset="-78"/>
                <a:cs typeface="Alexandria" pitchFamily="2" charset="-78"/>
              </a:rPr>
              <a:t> :Google</a:t>
            </a:r>
            <a:endParaRPr lang="ar-EG" sz="1600" b="1" dirty="0">
              <a:solidFill>
                <a:schemeClr val="accent6">
                  <a:lumMod val="75000"/>
                </a:schemeClr>
              </a:solidFill>
              <a:latin typeface="Alexandria" pitchFamily="2" charset="-78"/>
              <a:cs typeface="Alexandria" pitchFamily="2" charset="-78"/>
            </a:endParaRPr>
          </a:p>
          <a:p>
            <a:pPr algn="just" rtl="1">
              <a:lnSpc>
                <a:spcPct val="150000"/>
              </a:lnSpc>
              <a:buClr>
                <a:schemeClr val="accent2"/>
              </a:buClr>
            </a:pPr>
            <a:r>
              <a:rPr lang="ar-EG" sz="1600" dirty="0">
                <a:latin typeface="Alexandria" pitchFamily="2" charset="-78"/>
                <a:cs typeface="Alexandria" pitchFamily="2" charset="-78"/>
              </a:rPr>
              <a:t>قامت </a:t>
            </a:r>
            <a:r>
              <a:rPr lang="en-US" sz="1600" dirty="0">
                <a:latin typeface="Alexandria" pitchFamily="2" charset="-78"/>
                <a:cs typeface="Alexandria" pitchFamily="2" charset="-78"/>
              </a:rPr>
              <a:t> Google </a:t>
            </a:r>
            <a:r>
              <a:rPr lang="ar-EG" sz="1600" dirty="0">
                <a:latin typeface="Alexandria" pitchFamily="2" charset="-78"/>
                <a:cs typeface="Alexandria" pitchFamily="2" charset="-78"/>
              </a:rPr>
              <a:t>بإطلاق حملة توعوية عبر موقعها الإلكتروني، تقدم معلومات مفصلة عن كيفية التعامل مع المعلومات الخاطئة على الإنترنت، وشرح كيفية التحقق من الأخبار باستخدام أدواتها مثل </a:t>
            </a:r>
            <a:r>
              <a:rPr lang="en-US" sz="1600" dirty="0">
                <a:latin typeface="Alexandria" pitchFamily="2" charset="-78"/>
                <a:cs typeface="Alexandria" pitchFamily="2" charset="-78"/>
              </a:rPr>
              <a:t>Fact Check"</a:t>
            </a:r>
            <a:r>
              <a:rPr lang="ar-EG" sz="1600" dirty="0">
                <a:latin typeface="Alexandria" pitchFamily="2" charset="-78"/>
                <a:cs typeface="Alexandria" pitchFamily="2" charset="-78"/>
              </a:rPr>
              <a:t>".</a:t>
            </a:r>
            <a:endParaRPr lang="en-US" sz="1600" dirty="0">
              <a:latin typeface="Alexandria" pitchFamily="2" charset="-78"/>
              <a:cs typeface="Alexandria" pitchFamily="2" charset="-78"/>
            </a:endParaRPr>
          </a:p>
        </p:txBody>
      </p:sp>
      <p:sp>
        <p:nvSpPr>
          <p:cNvPr id="8" name="Rectangle: Rounded Corners 7">
            <a:extLst>
              <a:ext uri="{FF2B5EF4-FFF2-40B4-BE49-F238E27FC236}">
                <a16:creationId xmlns:a16="http://schemas.microsoft.com/office/drawing/2014/main" id="{4AC95457-29A9-E5ED-97C8-E9E055F6EA01}"/>
              </a:ext>
            </a:extLst>
          </p:cNvPr>
          <p:cNvSpPr/>
          <p:nvPr/>
        </p:nvSpPr>
        <p:spPr>
          <a:xfrm>
            <a:off x="2309828" y="278542"/>
            <a:ext cx="9079199"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Alexandria" pitchFamily="2" charset="-78"/>
              </a:rPr>
              <a:t>أبرز الأدوات المستخدمة في حملات العلاقات العامة الرقمية</a:t>
            </a:r>
          </a:p>
        </p:txBody>
      </p:sp>
      <p:grpSp>
        <p:nvGrpSpPr>
          <p:cNvPr id="3" name="Group 2">
            <a:extLst>
              <a:ext uri="{FF2B5EF4-FFF2-40B4-BE49-F238E27FC236}">
                <a16:creationId xmlns:a16="http://schemas.microsoft.com/office/drawing/2014/main" id="{0E255D6C-55E7-2F6A-F1E7-942641C5EF54}"/>
              </a:ext>
            </a:extLst>
          </p:cNvPr>
          <p:cNvGrpSpPr/>
          <p:nvPr/>
        </p:nvGrpSpPr>
        <p:grpSpPr>
          <a:xfrm>
            <a:off x="3597619" y="964001"/>
            <a:ext cx="7791408" cy="807191"/>
            <a:chOff x="3752064" y="3859264"/>
            <a:chExt cx="7791408" cy="807191"/>
          </a:xfrm>
        </p:grpSpPr>
        <p:sp>
          <p:nvSpPr>
            <p:cNvPr id="6" name="TextBox 5">
              <a:extLst>
                <a:ext uri="{FF2B5EF4-FFF2-40B4-BE49-F238E27FC236}">
                  <a16:creationId xmlns:a16="http://schemas.microsoft.com/office/drawing/2014/main" id="{1F1B5211-1B1B-B162-657B-AA6E35BDED72}"/>
                </a:ext>
              </a:extLst>
            </p:cNvPr>
            <p:cNvSpPr txBox="1"/>
            <p:nvPr/>
          </p:nvSpPr>
          <p:spPr>
            <a:xfrm>
              <a:off x="3752064" y="4015061"/>
              <a:ext cx="6888731" cy="460960"/>
            </a:xfrm>
            <a:prstGeom prst="rect">
              <a:avLst/>
            </a:prstGeom>
            <a:noFill/>
          </p:spPr>
          <p:txBody>
            <a:bodyPr wrap="square" rtlCol="1">
              <a:spAutoFit/>
            </a:bodyPr>
            <a:lstStyle/>
            <a:p>
              <a:pPr algn="just" rtl="1">
                <a:lnSpc>
                  <a:spcPct val="150000"/>
                </a:lnSpc>
                <a:buClr>
                  <a:schemeClr val="accent2"/>
                </a:buClr>
              </a:pPr>
              <a:r>
                <a:rPr lang="ar-EG" b="1" dirty="0">
                  <a:solidFill>
                    <a:srgbClr val="00B0F0"/>
                  </a:solidFill>
                  <a:latin typeface="Alexandria" pitchFamily="2" charset="-78"/>
                  <a:cs typeface="Alexandria" pitchFamily="2" charset="-78"/>
                </a:rPr>
                <a:t>المواقع الإلكترونية الرسمية </a:t>
              </a:r>
              <a:r>
                <a:rPr lang="en-US" b="1" dirty="0">
                  <a:solidFill>
                    <a:srgbClr val="00B0F0"/>
                  </a:solidFill>
                  <a:latin typeface="Alexandria" pitchFamily="2" charset="-78"/>
                  <a:cs typeface="Alexandria" pitchFamily="2" charset="-78"/>
                </a:rPr>
                <a:t>Official Websites)</a:t>
              </a:r>
              <a:r>
                <a:rPr lang="ar-EG" b="1" dirty="0">
                  <a:solidFill>
                    <a:srgbClr val="00B0F0"/>
                  </a:solidFill>
                  <a:latin typeface="Alexandria" pitchFamily="2" charset="-78"/>
                  <a:cs typeface="Alexandria" pitchFamily="2" charset="-78"/>
                </a:rPr>
                <a:t>):</a:t>
              </a:r>
            </a:p>
          </p:txBody>
        </p:sp>
        <p:pic>
          <p:nvPicPr>
            <p:cNvPr id="11" name="Graphic 10" descr="Internet">
              <a:extLst>
                <a:ext uri="{FF2B5EF4-FFF2-40B4-BE49-F238E27FC236}">
                  <a16:creationId xmlns:a16="http://schemas.microsoft.com/office/drawing/2014/main" id="{4A6617BF-3D6B-8836-9FBF-918638894056}"/>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36281" y="3859264"/>
              <a:ext cx="807191" cy="807191"/>
            </a:xfrm>
            <a:prstGeom prst="rect">
              <a:avLst/>
            </a:prstGeom>
          </p:spPr>
        </p:pic>
      </p:grpSp>
    </p:spTree>
    <p:extLst>
      <p:ext uri="{BB962C8B-B14F-4D97-AF65-F5344CB8AC3E}">
        <p14:creationId xmlns:p14="http://schemas.microsoft.com/office/powerpoint/2010/main" val="1989682203"/>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67F347-2994-173B-55F8-FAC50E35EDC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1EB1085-652F-A70F-BECC-391C31C04C5D}"/>
              </a:ext>
            </a:extLst>
          </p:cNvPr>
          <p:cNvSpPr/>
          <p:nvPr/>
        </p:nvSpPr>
        <p:spPr>
          <a:xfrm>
            <a:off x="2656831" y="241438"/>
            <a:ext cx="90791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5F1BA32-644B-B62C-875B-D2DC4C17561C}"/>
              </a:ext>
            </a:extLst>
          </p:cNvPr>
          <p:cNvSpPr/>
          <p:nvPr/>
        </p:nvSpPr>
        <p:spPr>
          <a:xfrm>
            <a:off x="7883147" y="799345"/>
            <a:ext cx="4128422" cy="588489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48EE12D6-888C-1BB7-E4E2-E5623CC3D730}"/>
              </a:ext>
            </a:extLst>
          </p:cNvPr>
          <p:cNvSpPr/>
          <p:nvPr/>
        </p:nvSpPr>
        <p:spPr>
          <a:xfrm>
            <a:off x="162399" y="929363"/>
            <a:ext cx="11720167" cy="5663440"/>
          </a:xfrm>
          <a:prstGeom prst="roundRect">
            <a:avLst>
              <a:gd name="adj" fmla="val 6140"/>
            </a:avLst>
          </a:prstGeom>
          <a:solidFill>
            <a:schemeClr val="bg1"/>
          </a:solidFill>
          <a:ln w="28575">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AE5A9465-BF47-7F48-177A-94C5963577C7}"/>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7F4CD85-7F10-71FC-5134-99587970A47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22687" y="0"/>
            <a:ext cx="2305141" cy="1076343"/>
          </a:xfrm>
          <a:prstGeom prst="rect">
            <a:avLst/>
          </a:prstGeom>
        </p:spPr>
      </p:pic>
      <p:sp>
        <p:nvSpPr>
          <p:cNvPr id="9" name="TextBox 8">
            <a:extLst>
              <a:ext uri="{FF2B5EF4-FFF2-40B4-BE49-F238E27FC236}">
                <a16:creationId xmlns:a16="http://schemas.microsoft.com/office/drawing/2014/main" id="{A9A5D82B-9B50-12EF-A1C1-1CF39C94F837}"/>
              </a:ext>
            </a:extLst>
          </p:cNvPr>
          <p:cNvSpPr txBox="1"/>
          <p:nvPr/>
        </p:nvSpPr>
        <p:spPr>
          <a:xfrm>
            <a:off x="309434" y="1720674"/>
            <a:ext cx="11426596" cy="5221366"/>
          </a:xfrm>
          <a:prstGeom prst="rect">
            <a:avLst/>
          </a:prstGeom>
          <a:noFill/>
        </p:spPr>
        <p:txBody>
          <a:bodyPr wrap="square" rtlCol="1">
            <a:spAutoFit/>
          </a:bodyPr>
          <a:lstStyle/>
          <a:p>
            <a:pPr algn="just" rtl="1">
              <a:lnSpc>
                <a:spcPct val="150000"/>
              </a:lnSpc>
              <a:buClr>
                <a:schemeClr val="accent2"/>
              </a:buClr>
            </a:pPr>
            <a:r>
              <a:rPr lang="ar-EG" sz="1600" dirty="0">
                <a:latin typeface="Alexandria" pitchFamily="2" charset="-78"/>
                <a:cs typeface="Alexandria" pitchFamily="2" charset="-78"/>
              </a:rPr>
              <a:t>البودكاست أصبح أداة قوية في حملات العلاقات العامة الرقمية، حيث يمكن من خلاله توصيل الرسائل عبر الصوت بطريقة شخصية وجذابة.</a:t>
            </a:r>
          </a:p>
          <a:p>
            <a:pPr algn="just" rtl="1">
              <a:lnSpc>
                <a:spcPct val="150000"/>
              </a:lnSpc>
              <a:buClr>
                <a:schemeClr val="accent2"/>
              </a:buClr>
            </a:pPr>
            <a:r>
              <a:rPr lang="ar-EG" sz="1600" dirty="0">
                <a:latin typeface="Alexandria" pitchFamily="2" charset="-78"/>
                <a:cs typeface="Alexandria" pitchFamily="2" charset="-78"/>
              </a:rPr>
              <a:t>البودكاست يسمح بالوصول إلى جمهور مستمع قد لا يكون لديه الوقت لقراءة المقالات أو مشاهدة الفيديوهات، مما يجعله وسيلة مريحة وسهلة للاستماع للمحتوى في أي وقت.</a:t>
            </a:r>
          </a:p>
          <a:p>
            <a:pPr algn="just" rtl="1">
              <a:lnSpc>
                <a:spcPct val="150000"/>
              </a:lnSpc>
              <a:buClr>
                <a:schemeClr val="accent2"/>
              </a:buClr>
            </a:pPr>
            <a:endParaRPr lang="ar-EG" sz="1600" dirty="0">
              <a:latin typeface="Alexandria" pitchFamily="2" charset="-78"/>
              <a:cs typeface="Alexandria" pitchFamily="2" charset="-78"/>
            </a:endParaRPr>
          </a:p>
          <a:p>
            <a:pPr algn="just" rtl="1">
              <a:lnSpc>
                <a:spcPct val="150000"/>
              </a:lnSpc>
              <a:buClr>
                <a:schemeClr val="accent2"/>
              </a:buClr>
            </a:pPr>
            <a:r>
              <a:rPr lang="ar-EG" sz="1600" b="1" dirty="0">
                <a:solidFill>
                  <a:schemeClr val="accent2"/>
                </a:solidFill>
                <a:latin typeface="Alexandria" pitchFamily="2" charset="-78"/>
                <a:cs typeface="Alexandria" pitchFamily="2" charset="-78"/>
              </a:rPr>
              <a:t>أمثلة تطبيقية: </a:t>
            </a:r>
            <a:r>
              <a:rPr lang="ar-EG" sz="1600" b="1" dirty="0">
                <a:solidFill>
                  <a:schemeClr val="accent6">
                    <a:lumMod val="75000"/>
                  </a:schemeClr>
                </a:solidFill>
                <a:latin typeface="Alexandria" pitchFamily="2" charset="-78"/>
                <a:cs typeface="Alexandria" pitchFamily="2" charset="-78"/>
              </a:rPr>
              <a:t>بودكاست</a:t>
            </a:r>
            <a:r>
              <a:rPr lang="en-US" sz="1600" b="1" dirty="0">
                <a:solidFill>
                  <a:schemeClr val="accent6">
                    <a:lumMod val="75000"/>
                  </a:schemeClr>
                </a:solidFill>
                <a:latin typeface="Alexandria" pitchFamily="2" charset="-78"/>
                <a:cs typeface="Alexandria" pitchFamily="2" charset="-78"/>
              </a:rPr>
              <a:t>”The Daily" </a:t>
            </a:r>
            <a:r>
              <a:rPr lang="ar-EG" sz="1600" b="1" dirty="0">
                <a:solidFill>
                  <a:schemeClr val="accent6">
                    <a:lumMod val="75000"/>
                  </a:schemeClr>
                </a:solidFill>
                <a:latin typeface="Alexandria" pitchFamily="2" charset="-78"/>
                <a:cs typeface="Alexandria" pitchFamily="2" charset="-78"/>
              </a:rPr>
              <a:t> من </a:t>
            </a:r>
            <a:r>
              <a:rPr lang="en-US" sz="1600" b="1" dirty="0">
                <a:solidFill>
                  <a:schemeClr val="accent6">
                    <a:lumMod val="75000"/>
                  </a:schemeClr>
                </a:solidFill>
                <a:latin typeface="Alexandria" pitchFamily="2" charset="-78"/>
                <a:cs typeface="Alexandria" pitchFamily="2" charset="-78"/>
              </a:rPr>
              <a:t>New York Times</a:t>
            </a:r>
            <a:r>
              <a:rPr lang="ar-EG" sz="1600" b="1" dirty="0">
                <a:solidFill>
                  <a:schemeClr val="accent6">
                    <a:lumMod val="75000"/>
                  </a:schemeClr>
                </a:solidFill>
                <a:latin typeface="Alexandria" pitchFamily="2" charset="-78"/>
                <a:cs typeface="Alexandria" pitchFamily="2" charset="-78"/>
              </a:rPr>
              <a:t>:</a:t>
            </a:r>
          </a:p>
          <a:p>
            <a:pPr algn="just" rtl="1">
              <a:lnSpc>
                <a:spcPct val="150000"/>
              </a:lnSpc>
              <a:buClr>
                <a:schemeClr val="accent2"/>
              </a:buClr>
            </a:pPr>
            <a:r>
              <a:rPr lang="en-US" sz="1600" dirty="0">
                <a:latin typeface="Alexandria" pitchFamily="2" charset="-78"/>
                <a:cs typeface="Alexandria" pitchFamily="2" charset="-78"/>
              </a:rPr>
              <a:t>The Daily </a:t>
            </a:r>
            <a:r>
              <a:rPr lang="ar-EG" sz="1600" dirty="0">
                <a:latin typeface="Alexandria" pitchFamily="2" charset="-78"/>
                <a:cs typeface="Alexandria" pitchFamily="2" charset="-78"/>
              </a:rPr>
              <a:t>هو بودكاست إخباري يومي من نيويورك تايمز، يعرض تقارير مفصلة وأخبارًا رئيسية بطريقة تشويقية وسهلة الاستماع.، تستخدم صحيفة نيويورك تايمز البودكاست كأداة لجذب جمهورها، حيث تقوم بنشر تقارير ومقابلات ذات طابع إخباري عميق عبر البودكاست الذي يحقق ملايين الاستماعات أسبوعيًان لإحتوائه على نقاشات معمقة حول الأحداث اليومية.</a:t>
            </a:r>
          </a:p>
          <a:p>
            <a:pPr algn="just" rtl="1">
              <a:lnSpc>
                <a:spcPct val="150000"/>
              </a:lnSpc>
              <a:buClr>
                <a:schemeClr val="accent2"/>
              </a:buClr>
            </a:pPr>
            <a:r>
              <a:rPr lang="ar-EG" sz="1600" b="1" dirty="0">
                <a:solidFill>
                  <a:schemeClr val="accent6">
                    <a:lumMod val="75000"/>
                  </a:schemeClr>
                </a:solidFill>
                <a:latin typeface="Alexandria" pitchFamily="2" charset="-78"/>
                <a:cs typeface="Alexandria" pitchFamily="2" charset="-78"/>
              </a:rPr>
              <a:t>بودكاست </a:t>
            </a:r>
            <a:r>
              <a:rPr lang="en-US" sz="1600" b="1" dirty="0">
                <a:solidFill>
                  <a:schemeClr val="accent6">
                    <a:lumMod val="75000"/>
                  </a:schemeClr>
                </a:solidFill>
                <a:latin typeface="Alexandria" pitchFamily="2" charset="-78"/>
                <a:cs typeface="Alexandria" pitchFamily="2" charset="-78"/>
              </a:rPr>
              <a:t>:”Health Chat"</a:t>
            </a:r>
            <a:endParaRPr lang="ar-EG" sz="1600" b="1" dirty="0">
              <a:solidFill>
                <a:schemeClr val="accent6">
                  <a:lumMod val="75000"/>
                </a:schemeClr>
              </a:solidFill>
              <a:latin typeface="Alexandria" pitchFamily="2" charset="-78"/>
              <a:cs typeface="Alexandria" pitchFamily="2" charset="-78"/>
            </a:endParaRPr>
          </a:p>
          <a:p>
            <a:pPr algn="just" rtl="1">
              <a:lnSpc>
                <a:spcPct val="150000"/>
              </a:lnSpc>
              <a:buClr>
                <a:schemeClr val="accent2"/>
              </a:buClr>
            </a:pPr>
            <a:r>
              <a:rPr lang="ar-EG" sz="1600" dirty="0">
                <a:latin typeface="Alexandria" pitchFamily="2" charset="-78"/>
                <a:cs typeface="Alexandria" pitchFamily="2" charset="-78"/>
              </a:rPr>
              <a:t>أطلقت إحدى المنظمات الصحية بودكاست يتناول المواضيع الطبية الهامة مثل التغذية وأهمية الرياضة، ويستهدف الجمهور المهتم بالصحة والعافية.</a:t>
            </a:r>
          </a:p>
          <a:p>
            <a:pPr algn="ctr" rtl="1">
              <a:lnSpc>
                <a:spcPct val="150000"/>
              </a:lnSpc>
              <a:buClr>
                <a:schemeClr val="accent2"/>
              </a:buClr>
            </a:pPr>
            <a:r>
              <a:rPr lang="en-US" sz="1600" dirty="0">
                <a:latin typeface="Alexandria" pitchFamily="2" charset="-78"/>
                <a:cs typeface="Alexandria" pitchFamily="2" charset="-78"/>
                <a:hlinkClick r:id="rId3"/>
              </a:rPr>
              <a:t>https://open.spotify.com/show/3IM0lmZxpFAY7CwMuv9H4g</a:t>
            </a:r>
            <a:endParaRPr lang="ar-EG" sz="1600" dirty="0">
              <a:latin typeface="Alexandria" pitchFamily="2" charset="-78"/>
              <a:cs typeface="Alexandria" pitchFamily="2" charset="-78"/>
            </a:endParaRPr>
          </a:p>
          <a:p>
            <a:pPr algn="just" rtl="1">
              <a:lnSpc>
                <a:spcPct val="150000"/>
              </a:lnSpc>
              <a:buClr>
                <a:schemeClr val="accent2"/>
              </a:buClr>
            </a:pPr>
            <a:endParaRPr lang="en-US" sz="1600" dirty="0">
              <a:latin typeface="Alexandria" pitchFamily="2" charset="-78"/>
              <a:cs typeface="Alexandria" pitchFamily="2" charset="-78"/>
            </a:endParaRPr>
          </a:p>
        </p:txBody>
      </p:sp>
      <p:sp>
        <p:nvSpPr>
          <p:cNvPr id="8" name="Rectangle: Rounded Corners 7">
            <a:extLst>
              <a:ext uri="{FF2B5EF4-FFF2-40B4-BE49-F238E27FC236}">
                <a16:creationId xmlns:a16="http://schemas.microsoft.com/office/drawing/2014/main" id="{ED2D9C31-7C77-F8D4-DD17-59E3025D78F8}"/>
              </a:ext>
            </a:extLst>
          </p:cNvPr>
          <p:cNvSpPr/>
          <p:nvPr/>
        </p:nvSpPr>
        <p:spPr>
          <a:xfrm>
            <a:off x="2309828" y="278542"/>
            <a:ext cx="9079199"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Alexandria" pitchFamily="2" charset="-78"/>
              </a:rPr>
              <a:t>أبرز الأدوات المستخدمة في حملات العلاقات العامة الرقمية</a:t>
            </a:r>
          </a:p>
        </p:txBody>
      </p:sp>
      <p:grpSp>
        <p:nvGrpSpPr>
          <p:cNvPr id="11" name="Group 10">
            <a:extLst>
              <a:ext uri="{FF2B5EF4-FFF2-40B4-BE49-F238E27FC236}">
                <a16:creationId xmlns:a16="http://schemas.microsoft.com/office/drawing/2014/main" id="{F3046568-5C6D-B853-1BF9-49F96D21FE32}"/>
              </a:ext>
            </a:extLst>
          </p:cNvPr>
          <p:cNvGrpSpPr/>
          <p:nvPr/>
        </p:nvGrpSpPr>
        <p:grpSpPr>
          <a:xfrm>
            <a:off x="4007927" y="964001"/>
            <a:ext cx="7381100" cy="782138"/>
            <a:chOff x="4032260" y="811083"/>
            <a:chExt cx="7381100" cy="782138"/>
          </a:xfrm>
        </p:grpSpPr>
        <p:sp>
          <p:nvSpPr>
            <p:cNvPr id="4" name="TextBox 3">
              <a:extLst>
                <a:ext uri="{FF2B5EF4-FFF2-40B4-BE49-F238E27FC236}">
                  <a16:creationId xmlns:a16="http://schemas.microsoft.com/office/drawing/2014/main" id="{703FB5CE-9323-6A90-221F-23A2EE50505C}"/>
                </a:ext>
              </a:extLst>
            </p:cNvPr>
            <p:cNvSpPr txBox="1"/>
            <p:nvPr/>
          </p:nvSpPr>
          <p:spPr>
            <a:xfrm>
              <a:off x="4032260" y="933597"/>
              <a:ext cx="6717036" cy="460960"/>
            </a:xfrm>
            <a:prstGeom prst="rect">
              <a:avLst/>
            </a:prstGeom>
            <a:noFill/>
          </p:spPr>
          <p:txBody>
            <a:bodyPr wrap="square" rtlCol="1">
              <a:spAutoFit/>
            </a:bodyPr>
            <a:lstStyle/>
            <a:p>
              <a:pPr algn="just" rtl="1">
                <a:lnSpc>
                  <a:spcPct val="150000"/>
                </a:lnSpc>
                <a:buClr>
                  <a:schemeClr val="accent2"/>
                </a:buClr>
              </a:pPr>
              <a:r>
                <a:rPr lang="ar-EG" b="1" dirty="0">
                  <a:solidFill>
                    <a:srgbClr val="00B0F0"/>
                  </a:solidFill>
                  <a:latin typeface="Alexandria" pitchFamily="2" charset="-78"/>
                  <a:cs typeface="Alexandria" pitchFamily="2" charset="-78"/>
                </a:rPr>
                <a:t> البودكاست (</a:t>
              </a:r>
              <a:r>
                <a:rPr lang="en-US" b="1" dirty="0">
                  <a:solidFill>
                    <a:srgbClr val="00B0F0"/>
                  </a:solidFill>
                  <a:latin typeface="Alexandria" pitchFamily="2" charset="-78"/>
                  <a:cs typeface="Alexandria" pitchFamily="2" charset="-78"/>
                </a:rPr>
                <a:t>Podcasts</a:t>
              </a:r>
              <a:r>
                <a:rPr lang="ar-EG" b="1" dirty="0">
                  <a:solidFill>
                    <a:srgbClr val="00B0F0"/>
                  </a:solidFill>
                  <a:latin typeface="Alexandria" pitchFamily="2" charset="-78"/>
                  <a:cs typeface="Alexandria" pitchFamily="2" charset="-78"/>
                </a:rPr>
                <a:t>):</a:t>
              </a:r>
            </a:p>
          </p:txBody>
        </p:sp>
        <p:pic>
          <p:nvPicPr>
            <p:cNvPr id="3" name="Graphic 2" descr="Podcast">
              <a:extLst>
                <a:ext uri="{FF2B5EF4-FFF2-40B4-BE49-F238E27FC236}">
                  <a16:creationId xmlns:a16="http://schemas.microsoft.com/office/drawing/2014/main" id="{4DA7FFDA-BEA6-2301-D806-767B1DD761FF}"/>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631222" y="811083"/>
              <a:ext cx="782138" cy="782138"/>
            </a:xfrm>
            <a:prstGeom prst="rect">
              <a:avLst/>
            </a:prstGeom>
          </p:spPr>
        </p:pic>
      </p:grpSp>
    </p:spTree>
    <p:extLst>
      <p:ext uri="{BB962C8B-B14F-4D97-AF65-F5344CB8AC3E}">
        <p14:creationId xmlns:p14="http://schemas.microsoft.com/office/powerpoint/2010/main" val="2045271125"/>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FD61F8-9B29-EA20-56F2-1FBF1DD8642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331E326-EEE2-A806-180C-D40C80B7B5BC}"/>
              </a:ext>
            </a:extLst>
          </p:cNvPr>
          <p:cNvSpPr/>
          <p:nvPr/>
        </p:nvSpPr>
        <p:spPr>
          <a:xfrm>
            <a:off x="2656831" y="241438"/>
            <a:ext cx="90791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260659F7-D3C0-48F8-5CC5-3F99AC50F1E2}"/>
              </a:ext>
            </a:extLst>
          </p:cNvPr>
          <p:cNvSpPr/>
          <p:nvPr/>
        </p:nvSpPr>
        <p:spPr>
          <a:xfrm>
            <a:off x="7883147" y="799345"/>
            <a:ext cx="4128422" cy="588489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92D69D09-3033-A3CA-FA39-6683DF78B507}"/>
              </a:ext>
            </a:extLst>
          </p:cNvPr>
          <p:cNvSpPr/>
          <p:nvPr/>
        </p:nvSpPr>
        <p:spPr>
          <a:xfrm>
            <a:off x="180431" y="871087"/>
            <a:ext cx="11720167" cy="5663440"/>
          </a:xfrm>
          <a:prstGeom prst="roundRect">
            <a:avLst>
              <a:gd name="adj" fmla="val 6140"/>
            </a:avLst>
          </a:prstGeom>
          <a:solidFill>
            <a:schemeClr val="bg1"/>
          </a:solidFill>
          <a:ln w="28575">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BEF6AC05-F0F4-98E4-E5F7-C059ADE7216E}"/>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B2101040-FE39-F8F1-60A7-16587A1621C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6160" y="-28153"/>
            <a:ext cx="2305141" cy="1076343"/>
          </a:xfrm>
          <a:prstGeom prst="rect">
            <a:avLst/>
          </a:prstGeom>
        </p:spPr>
      </p:pic>
      <p:sp>
        <p:nvSpPr>
          <p:cNvPr id="7" name="TextBox 6">
            <a:extLst>
              <a:ext uri="{FF2B5EF4-FFF2-40B4-BE49-F238E27FC236}">
                <a16:creationId xmlns:a16="http://schemas.microsoft.com/office/drawing/2014/main" id="{8A1BCD84-9BBF-5E47-B8AA-5E331FD28810}"/>
              </a:ext>
            </a:extLst>
          </p:cNvPr>
          <p:cNvSpPr txBox="1"/>
          <p:nvPr/>
        </p:nvSpPr>
        <p:spPr>
          <a:xfrm>
            <a:off x="262549" y="1448941"/>
            <a:ext cx="11473481" cy="5221366"/>
          </a:xfrm>
          <a:prstGeom prst="rect">
            <a:avLst/>
          </a:prstGeom>
          <a:noFill/>
        </p:spPr>
        <p:txBody>
          <a:bodyPr wrap="square" rtlCol="1">
            <a:spAutoFit/>
          </a:bodyPr>
          <a:lstStyle/>
          <a:p>
            <a:pPr algn="just" rtl="1">
              <a:lnSpc>
                <a:spcPct val="150000"/>
              </a:lnSpc>
              <a:buClr>
                <a:schemeClr val="accent2"/>
              </a:buClr>
            </a:pPr>
            <a:r>
              <a:rPr lang="ar-EG" sz="1600" dirty="0">
                <a:latin typeface="Alexandria" pitchFamily="2" charset="-78"/>
                <a:cs typeface="Alexandria" pitchFamily="2" charset="-78"/>
              </a:rPr>
              <a:t>البريد الإلكتروني هو أداة فعالة في حملات العلاقات العامة الرقمية، حيث يُستخدم لإرسال رسائل مخصصة إلى الجمهور المستهدف.</a:t>
            </a:r>
          </a:p>
          <a:p>
            <a:pPr algn="just" rtl="1">
              <a:lnSpc>
                <a:spcPct val="150000"/>
              </a:lnSpc>
              <a:buClr>
                <a:schemeClr val="accent2"/>
              </a:buClr>
            </a:pPr>
            <a:r>
              <a:rPr lang="ar-EG" sz="1600" dirty="0">
                <a:latin typeface="Alexandria" pitchFamily="2" charset="-78"/>
                <a:cs typeface="Alexandria" pitchFamily="2" charset="-78"/>
              </a:rPr>
              <a:t>و يمكن تخصيص الرسائل بناءً على اهتمامات الجمهور عبر أداة </a:t>
            </a:r>
            <a:r>
              <a:rPr lang="en-US" sz="1600" dirty="0">
                <a:latin typeface="Alexandria" pitchFamily="2" charset="-78"/>
                <a:cs typeface="Alexandria" pitchFamily="2" charset="-78"/>
              </a:rPr>
              <a:t>Segmented Email Marketing، </a:t>
            </a:r>
            <a:r>
              <a:rPr lang="ar-EG" sz="1600" dirty="0">
                <a:latin typeface="Alexandria" pitchFamily="2" charset="-78"/>
                <a:cs typeface="Alexandria" pitchFamily="2" charset="-78"/>
              </a:rPr>
              <a:t>مما يتيح حملات موجهة وفعّالة.</a:t>
            </a:r>
          </a:p>
          <a:p>
            <a:pPr algn="just" rtl="1">
              <a:lnSpc>
                <a:spcPct val="150000"/>
              </a:lnSpc>
              <a:buClr>
                <a:schemeClr val="accent2"/>
              </a:buClr>
            </a:pPr>
            <a:endParaRPr lang="ar-EG" sz="1600" dirty="0">
              <a:latin typeface="Alexandria" pitchFamily="2" charset="-78"/>
              <a:cs typeface="Alexandria" pitchFamily="2" charset="-78"/>
            </a:endParaRPr>
          </a:p>
          <a:p>
            <a:pPr algn="just" rtl="1">
              <a:lnSpc>
                <a:spcPct val="150000"/>
              </a:lnSpc>
              <a:buClr>
                <a:schemeClr val="accent2"/>
              </a:buClr>
            </a:pPr>
            <a:r>
              <a:rPr lang="ar-EG" sz="1600" b="1" dirty="0">
                <a:solidFill>
                  <a:schemeClr val="accent2"/>
                </a:solidFill>
                <a:latin typeface="Alexandria" pitchFamily="2" charset="-78"/>
                <a:cs typeface="Alexandria" pitchFamily="2" charset="-78"/>
              </a:rPr>
              <a:t>أمثلة تطبيقية: </a:t>
            </a:r>
            <a:r>
              <a:rPr lang="ar-EG" sz="1600" b="1" dirty="0">
                <a:solidFill>
                  <a:schemeClr val="accent6">
                    <a:lumMod val="75000"/>
                  </a:schemeClr>
                </a:solidFill>
                <a:latin typeface="Alexandria" pitchFamily="2" charset="-78"/>
                <a:cs typeface="Alexandria" pitchFamily="2" charset="-78"/>
              </a:rPr>
              <a:t>حملة توعية بيئية: </a:t>
            </a:r>
          </a:p>
          <a:p>
            <a:pPr algn="just" rtl="1">
              <a:lnSpc>
                <a:spcPct val="150000"/>
              </a:lnSpc>
              <a:buClr>
                <a:schemeClr val="accent2"/>
              </a:buClr>
            </a:pPr>
            <a:r>
              <a:rPr lang="ar-EG" sz="1600" dirty="0">
                <a:latin typeface="Alexandria" pitchFamily="2" charset="-78"/>
                <a:cs typeface="Alexandria" pitchFamily="2" charset="-78"/>
              </a:rPr>
              <a:t>منظمات بيئية عدة، مثل </a:t>
            </a:r>
            <a:r>
              <a:rPr lang="en-US" sz="1600" dirty="0">
                <a:latin typeface="Alexandria" pitchFamily="2" charset="-78"/>
                <a:cs typeface="Alexandria" pitchFamily="2" charset="-78"/>
              </a:rPr>
              <a:t>Greenpeace </a:t>
            </a:r>
            <a:r>
              <a:rPr lang="ar-EG" sz="1600" dirty="0">
                <a:latin typeface="Alexandria" pitchFamily="2" charset="-78"/>
                <a:cs typeface="Alexandria" pitchFamily="2" charset="-78"/>
              </a:rPr>
              <a:t>و</a:t>
            </a:r>
            <a:r>
              <a:rPr lang="en-US" sz="1600" dirty="0">
                <a:latin typeface="Alexandria" pitchFamily="2" charset="-78"/>
                <a:cs typeface="Alexandria" pitchFamily="2" charset="-78"/>
              </a:rPr>
              <a:t>World Wildlife Fund، </a:t>
            </a:r>
            <a:r>
              <a:rPr lang="ar-EG" sz="1600" dirty="0">
                <a:latin typeface="Alexandria" pitchFamily="2" charset="-78"/>
                <a:cs typeface="Alexandria" pitchFamily="2" charset="-78"/>
              </a:rPr>
              <a:t>تستخدم البريد الإلكتروني لإرسال رسائل ترويجية ودعوات للتبرع.، وأيضا حملات مثل حملة "صفر تلوث" تنشر بانتظام عبر البريد الإلكتروني دعوات للمشاركة في فعاليات بيئية ودعوات للتبرع للمشاريع البيئية.</a:t>
            </a:r>
          </a:p>
          <a:p>
            <a:pPr algn="just" rtl="1">
              <a:lnSpc>
                <a:spcPct val="150000"/>
              </a:lnSpc>
              <a:buClr>
                <a:schemeClr val="accent2"/>
              </a:buClr>
            </a:pPr>
            <a:r>
              <a:rPr lang="ar-EG" sz="1600" dirty="0">
                <a:latin typeface="Alexandria" pitchFamily="2" charset="-78"/>
                <a:cs typeface="Alexandria" pitchFamily="2" charset="-78"/>
              </a:rPr>
              <a:t>و أرسلت منظمة البيئة العالمية رسائل بريدية تحتوي على معلومات حول الاحتباس الحراري، مع دعوات للتبرع ودعوة للمشاركة في الفعاليات المحلية عبر رابط مرفق.</a:t>
            </a:r>
          </a:p>
          <a:p>
            <a:pPr algn="just" rtl="1">
              <a:lnSpc>
                <a:spcPct val="150000"/>
              </a:lnSpc>
              <a:buClr>
                <a:schemeClr val="accent2"/>
              </a:buClr>
            </a:pPr>
            <a:r>
              <a:rPr lang="ar-EG" sz="1600" b="1" dirty="0">
                <a:solidFill>
                  <a:schemeClr val="accent6">
                    <a:lumMod val="75000"/>
                  </a:schemeClr>
                </a:solidFill>
                <a:latin typeface="Alexandria" pitchFamily="2" charset="-78"/>
                <a:cs typeface="Alexandria" pitchFamily="2" charset="-78"/>
              </a:rPr>
              <a:t>حملة إعلانات </a:t>
            </a:r>
            <a:r>
              <a:rPr lang="en-US" sz="1600" b="1" dirty="0">
                <a:solidFill>
                  <a:schemeClr val="accent6">
                    <a:lumMod val="75000"/>
                  </a:schemeClr>
                </a:solidFill>
                <a:latin typeface="Alexandria" pitchFamily="2" charset="-78"/>
                <a:cs typeface="Alexandria" pitchFamily="2" charset="-78"/>
              </a:rPr>
              <a:t>Black Friday </a:t>
            </a:r>
            <a:r>
              <a:rPr lang="ar-EG" sz="1600" b="1" dirty="0">
                <a:solidFill>
                  <a:schemeClr val="accent6">
                    <a:lumMod val="75000"/>
                  </a:schemeClr>
                </a:solidFill>
                <a:latin typeface="Alexandria" pitchFamily="2" charset="-78"/>
                <a:cs typeface="Alexandria" pitchFamily="2" charset="-78"/>
              </a:rPr>
              <a:t>من أمازون:</a:t>
            </a:r>
          </a:p>
          <a:p>
            <a:pPr algn="just" rtl="1">
              <a:lnSpc>
                <a:spcPct val="150000"/>
              </a:lnSpc>
              <a:buClr>
                <a:schemeClr val="accent2"/>
              </a:buClr>
            </a:pPr>
            <a:r>
              <a:rPr lang="ar-EG" sz="1600" dirty="0">
                <a:latin typeface="Alexandria" pitchFamily="2" charset="-78"/>
                <a:cs typeface="Alexandria" pitchFamily="2" charset="-78"/>
              </a:rPr>
              <a:t>قامت أمازون بإرسال رسائل بريد إلكتروني مخصصة لعملائها المتابعين، تضمنت عروضًا خاصة بمناسبة "</a:t>
            </a:r>
            <a:r>
              <a:rPr lang="en-US" sz="1600" dirty="0">
                <a:latin typeface="Alexandria" pitchFamily="2" charset="-78"/>
                <a:cs typeface="Alexandria" pitchFamily="2" charset="-78"/>
              </a:rPr>
              <a:t>Black Friday" </a:t>
            </a:r>
            <a:r>
              <a:rPr lang="ar-EG" sz="1600" dirty="0">
                <a:latin typeface="Alexandria" pitchFamily="2" charset="-78"/>
                <a:cs typeface="Alexandria" pitchFamily="2" charset="-78"/>
              </a:rPr>
              <a:t>مع التذكير بالخصومات العميقة.</a:t>
            </a:r>
            <a:endParaRPr lang="en-US" sz="1600" dirty="0">
              <a:latin typeface="Alexandria" pitchFamily="2" charset="-78"/>
              <a:cs typeface="Alexandria" pitchFamily="2" charset="-78"/>
            </a:endParaRPr>
          </a:p>
        </p:txBody>
      </p:sp>
      <p:sp>
        <p:nvSpPr>
          <p:cNvPr id="8" name="Rectangle: Rounded Corners 7">
            <a:extLst>
              <a:ext uri="{FF2B5EF4-FFF2-40B4-BE49-F238E27FC236}">
                <a16:creationId xmlns:a16="http://schemas.microsoft.com/office/drawing/2014/main" id="{17D78F34-B31A-9F35-2379-B3BEFAEB0087}"/>
              </a:ext>
            </a:extLst>
          </p:cNvPr>
          <p:cNvSpPr/>
          <p:nvPr/>
        </p:nvSpPr>
        <p:spPr>
          <a:xfrm>
            <a:off x="2309828" y="278542"/>
            <a:ext cx="9079199"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Alexandria" pitchFamily="2" charset="-78"/>
              </a:rPr>
              <a:t>أبرز الأدوات المستخدمة في حملات العلاقات العامة الرقمية</a:t>
            </a:r>
          </a:p>
        </p:txBody>
      </p:sp>
      <p:grpSp>
        <p:nvGrpSpPr>
          <p:cNvPr id="11" name="Group 10">
            <a:extLst>
              <a:ext uri="{FF2B5EF4-FFF2-40B4-BE49-F238E27FC236}">
                <a16:creationId xmlns:a16="http://schemas.microsoft.com/office/drawing/2014/main" id="{1B705E06-43E9-9713-C330-E7F1037FA16C}"/>
              </a:ext>
            </a:extLst>
          </p:cNvPr>
          <p:cNvGrpSpPr/>
          <p:nvPr/>
        </p:nvGrpSpPr>
        <p:grpSpPr>
          <a:xfrm>
            <a:off x="3728871" y="810867"/>
            <a:ext cx="7660156" cy="771425"/>
            <a:chOff x="3855976" y="3424809"/>
            <a:chExt cx="7660156" cy="771425"/>
          </a:xfrm>
        </p:grpSpPr>
        <p:sp>
          <p:nvSpPr>
            <p:cNvPr id="6" name="TextBox 5">
              <a:extLst>
                <a:ext uri="{FF2B5EF4-FFF2-40B4-BE49-F238E27FC236}">
                  <a16:creationId xmlns:a16="http://schemas.microsoft.com/office/drawing/2014/main" id="{0B999AB9-908F-A80B-4659-CFEDA34B0326}"/>
                </a:ext>
              </a:extLst>
            </p:cNvPr>
            <p:cNvSpPr txBox="1"/>
            <p:nvPr/>
          </p:nvSpPr>
          <p:spPr>
            <a:xfrm>
              <a:off x="3855976" y="3580042"/>
              <a:ext cx="6888731" cy="460960"/>
            </a:xfrm>
            <a:prstGeom prst="rect">
              <a:avLst/>
            </a:prstGeom>
            <a:noFill/>
          </p:spPr>
          <p:txBody>
            <a:bodyPr wrap="square" rtlCol="1">
              <a:spAutoFit/>
            </a:bodyPr>
            <a:lstStyle/>
            <a:p>
              <a:pPr algn="just" rtl="1">
                <a:lnSpc>
                  <a:spcPct val="150000"/>
                </a:lnSpc>
                <a:buClr>
                  <a:schemeClr val="accent2"/>
                </a:buClr>
              </a:pPr>
              <a:r>
                <a:rPr lang="ar-EG" b="1" dirty="0">
                  <a:solidFill>
                    <a:srgbClr val="00B0F0"/>
                  </a:solidFill>
                  <a:latin typeface="Alexandria" pitchFamily="2" charset="-78"/>
                  <a:cs typeface="Alexandria" pitchFamily="2" charset="-78"/>
                </a:rPr>
                <a:t>البريد الإلكتروني </a:t>
              </a:r>
              <a:r>
                <a:rPr lang="en-US" b="1" dirty="0">
                  <a:solidFill>
                    <a:srgbClr val="00B0F0"/>
                  </a:solidFill>
                  <a:latin typeface="Alexandria" pitchFamily="2" charset="-78"/>
                  <a:cs typeface="Alexandria" pitchFamily="2" charset="-78"/>
                </a:rPr>
                <a:t>:(Email Marketing)</a:t>
              </a:r>
              <a:endParaRPr lang="ar-EG" b="1" dirty="0">
                <a:solidFill>
                  <a:srgbClr val="00B0F0"/>
                </a:solidFill>
                <a:latin typeface="Alexandria" pitchFamily="2" charset="-78"/>
                <a:cs typeface="Alexandria" pitchFamily="2" charset="-78"/>
              </a:endParaRPr>
            </a:p>
          </p:txBody>
        </p:sp>
        <p:pic>
          <p:nvPicPr>
            <p:cNvPr id="10" name="Graphic 9" descr="Email">
              <a:extLst>
                <a:ext uri="{FF2B5EF4-FFF2-40B4-BE49-F238E27FC236}">
                  <a16:creationId xmlns:a16="http://schemas.microsoft.com/office/drawing/2014/main" id="{228C7F10-D719-DCBC-31C6-A831E3350F57}"/>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44707" y="3424809"/>
              <a:ext cx="771425" cy="771425"/>
            </a:xfrm>
            <a:prstGeom prst="rect">
              <a:avLst/>
            </a:prstGeom>
          </p:spPr>
        </p:pic>
      </p:grpSp>
    </p:spTree>
    <p:extLst>
      <p:ext uri="{BB962C8B-B14F-4D97-AF65-F5344CB8AC3E}">
        <p14:creationId xmlns:p14="http://schemas.microsoft.com/office/powerpoint/2010/main" val="3908931402"/>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478674-BF03-2519-B1E7-26CE62472C0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7202258-7DD0-C4E2-9781-ADD1C46A134C}"/>
              </a:ext>
            </a:extLst>
          </p:cNvPr>
          <p:cNvSpPr/>
          <p:nvPr/>
        </p:nvSpPr>
        <p:spPr>
          <a:xfrm>
            <a:off x="2656831" y="241438"/>
            <a:ext cx="90791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755D37E1-7C32-1B6F-1501-30E79E965AAE}"/>
              </a:ext>
            </a:extLst>
          </p:cNvPr>
          <p:cNvSpPr/>
          <p:nvPr/>
        </p:nvSpPr>
        <p:spPr>
          <a:xfrm>
            <a:off x="7883147" y="799345"/>
            <a:ext cx="4128422" cy="588489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42DE5E0C-BA60-2795-7C28-3ADC07C44BA4}"/>
              </a:ext>
            </a:extLst>
          </p:cNvPr>
          <p:cNvSpPr/>
          <p:nvPr/>
        </p:nvSpPr>
        <p:spPr>
          <a:xfrm>
            <a:off x="180431" y="871087"/>
            <a:ext cx="11720167" cy="5663440"/>
          </a:xfrm>
          <a:prstGeom prst="roundRect">
            <a:avLst>
              <a:gd name="adj" fmla="val 6140"/>
            </a:avLst>
          </a:prstGeom>
          <a:solidFill>
            <a:schemeClr val="bg1"/>
          </a:solidFill>
          <a:ln w="28575">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DEA01D9E-BBC8-9021-6793-BD15A164A315}"/>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1786F014-94C1-FEB1-A860-FF574A947F5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62549" y="-187576"/>
            <a:ext cx="2305141" cy="1076343"/>
          </a:xfrm>
          <a:prstGeom prst="rect">
            <a:avLst/>
          </a:prstGeom>
        </p:spPr>
      </p:pic>
      <p:sp>
        <p:nvSpPr>
          <p:cNvPr id="9" name="TextBox 8">
            <a:extLst>
              <a:ext uri="{FF2B5EF4-FFF2-40B4-BE49-F238E27FC236}">
                <a16:creationId xmlns:a16="http://schemas.microsoft.com/office/drawing/2014/main" id="{1DA5A01D-7A7B-EE72-092B-7AE9C1102889}"/>
              </a:ext>
            </a:extLst>
          </p:cNvPr>
          <p:cNvSpPr txBox="1"/>
          <p:nvPr/>
        </p:nvSpPr>
        <p:spPr>
          <a:xfrm>
            <a:off x="590592" y="1703426"/>
            <a:ext cx="11010816" cy="4113370"/>
          </a:xfrm>
          <a:prstGeom prst="rect">
            <a:avLst/>
          </a:prstGeom>
          <a:noFill/>
        </p:spPr>
        <p:txBody>
          <a:bodyPr wrap="square" rtlCol="1">
            <a:spAutoFit/>
          </a:bodyPr>
          <a:lstStyle/>
          <a:p>
            <a:pPr algn="just" rtl="1">
              <a:lnSpc>
                <a:spcPct val="150000"/>
              </a:lnSpc>
              <a:buClr>
                <a:schemeClr val="accent2"/>
              </a:buClr>
            </a:pPr>
            <a:r>
              <a:rPr lang="ar-EG" sz="1600" dirty="0">
                <a:latin typeface="Alexandria" pitchFamily="2" charset="-78"/>
                <a:cs typeface="Alexandria" pitchFamily="2" charset="-78"/>
              </a:rPr>
              <a:t>تعد المدونات من الأدوات الرئيسية التي تستخدمها المؤسسات لنشر المقالات والمحتوى المكتوب القيم.</a:t>
            </a:r>
          </a:p>
          <a:p>
            <a:pPr algn="just" rtl="1">
              <a:lnSpc>
                <a:spcPct val="150000"/>
              </a:lnSpc>
              <a:buClr>
                <a:schemeClr val="accent2"/>
              </a:buClr>
            </a:pPr>
            <a:r>
              <a:rPr lang="ar-EG" sz="1600" dirty="0">
                <a:latin typeface="Alexandria" pitchFamily="2" charset="-78"/>
                <a:cs typeface="Alexandria" pitchFamily="2" charset="-78"/>
              </a:rPr>
              <a:t>وتوفر المدونات منصة مفتوحة للمناقشة والتفاعل، حيث يمكن للجمهور التعليق على المقالات أو طرح أسئلة مباشرة، ما يعزز من التفاعل مع الحملة.</a:t>
            </a:r>
          </a:p>
          <a:p>
            <a:pPr algn="just" rtl="1">
              <a:lnSpc>
                <a:spcPct val="150000"/>
              </a:lnSpc>
              <a:buClr>
                <a:schemeClr val="accent2"/>
              </a:buClr>
            </a:pPr>
            <a:endParaRPr lang="ar-EG" sz="1600" dirty="0">
              <a:latin typeface="Alexandria" pitchFamily="2" charset="-78"/>
              <a:cs typeface="Alexandria" pitchFamily="2" charset="-78"/>
            </a:endParaRPr>
          </a:p>
          <a:p>
            <a:pPr algn="just" rtl="1">
              <a:lnSpc>
                <a:spcPct val="150000"/>
              </a:lnSpc>
              <a:buClr>
                <a:schemeClr val="accent2"/>
              </a:buClr>
            </a:pPr>
            <a:r>
              <a:rPr lang="ar-EG" sz="1600" b="1" dirty="0">
                <a:solidFill>
                  <a:schemeClr val="accent2"/>
                </a:solidFill>
                <a:latin typeface="Alexandria" pitchFamily="2" charset="-78"/>
                <a:cs typeface="Alexandria" pitchFamily="2" charset="-78"/>
              </a:rPr>
              <a:t>أمثلة تطبيقية: </a:t>
            </a:r>
            <a:r>
              <a:rPr lang="ar-EG" sz="1600" b="1" dirty="0">
                <a:solidFill>
                  <a:schemeClr val="accent6">
                    <a:lumMod val="75000"/>
                  </a:schemeClr>
                </a:solidFill>
                <a:latin typeface="Alexandria" pitchFamily="2" charset="-78"/>
                <a:cs typeface="Alexandria" pitchFamily="2" charset="-78"/>
              </a:rPr>
              <a:t>مدونة </a:t>
            </a:r>
            <a:r>
              <a:rPr lang="en-US" sz="1600" b="1" dirty="0">
                <a:solidFill>
                  <a:schemeClr val="accent6">
                    <a:lumMod val="75000"/>
                  </a:schemeClr>
                </a:solidFill>
                <a:latin typeface="Alexandria" pitchFamily="2" charset="-78"/>
                <a:cs typeface="Alexandria" pitchFamily="2" charset="-78"/>
              </a:rPr>
              <a:t>HubSpot" </a:t>
            </a:r>
            <a:r>
              <a:rPr lang="ar-EG" sz="1600" b="1" dirty="0">
                <a:solidFill>
                  <a:schemeClr val="accent6">
                    <a:lumMod val="75000"/>
                  </a:schemeClr>
                </a:solidFill>
                <a:latin typeface="Alexandria" pitchFamily="2" charset="-78"/>
                <a:cs typeface="Alexandria" pitchFamily="2" charset="-78"/>
              </a:rPr>
              <a:t>" الخاصة بالتسويق:</a:t>
            </a:r>
          </a:p>
          <a:p>
            <a:pPr algn="just" rtl="1">
              <a:lnSpc>
                <a:spcPct val="150000"/>
              </a:lnSpc>
              <a:buClr>
                <a:schemeClr val="accent2"/>
              </a:buClr>
            </a:pPr>
            <a:r>
              <a:rPr lang="en-US" sz="1600" dirty="0">
                <a:latin typeface="Alexandria" pitchFamily="2" charset="-78"/>
                <a:cs typeface="Alexandria" pitchFamily="2" charset="-78"/>
              </a:rPr>
              <a:t> HubSpot، </a:t>
            </a:r>
            <a:r>
              <a:rPr lang="ar-EG" sz="1600" dirty="0">
                <a:latin typeface="Alexandria" pitchFamily="2" charset="-78"/>
                <a:cs typeface="Alexandria" pitchFamily="2" charset="-78"/>
              </a:rPr>
              <a:t>وهي منصة تسويقية معروفة، تدير مدونة تحتوي على مقالات تعليمية ودراسات حالة حول التسويق الرقمي. ،</a:t>
            </a:r>
          </a:p>
          <a:p>
            <a:pPr algn="just" rtl="1">
              <a:lnSpc>
                <a:spcPct val="150000"/>
              </a:lnSpc>
              <a:buClr>
                <a:schemeClr val="accent2"/>
              </a:buClr>
            </a:pPr>
            <a:r>
              <a:rPr lang="ar-EG" sz="1600" dirty="0">
                <a:latin typeface="Alexandria" pitchFamily="2" charset="-78"/>
                <a:cs typeface="Alexandria" pitchFamily="2" charset="-78"/>
              </a:rPr>
              <a:t>تستخدم </a:t>
            </a:r>
            <a:r>
              <a:rPr lang="en-US" sz="1600" dirty="0">
                <a:latin typeface="Alexandria" pitchFamily="2" charset="-78"/>
                <a:cs typeface="Alexandria" pitchFamily="2" charset="-78"/>
              </a:rPr>
              <a:t>HubSpot </a:t>
            </a:r>
            <a:r>
              <a:rPr lang="ar-EG" sz="1600" dirty="0">
                <a:latin typeface="Alexandria" pitchFamily="2" charset="-78"/>
                <a:cs typeface="Alexandria" pitchFamily="2" charset="-78"/>
              </a:rPr>
              <a:t> مدونتها لمشاركة دراسات حالة، ونصائح تسويقية، وأدوات فعّالة للمسوقين الرقميين، وتقديم نصائح حول كيفية تحسين الحملات التسويقية، مما يزيد من الوصول لعملائها المحتملين عبر محركات البحث.</a:t>
            </a:r>
          </a:p>
          <a:p>
            <a:pPr algn="just" rtl="1">
              <a:lnSpc>
                <a:spcPct val="150000"/>
              </a:lnSpc>
              <a:buClr>
                <a:schemeClr val="accent2"/>
              </a:buClr>
            </a:pPr>
            <a:r>
              <a:rPr lang="ar-EG" sz="1600" b="1" dirty="0">
                <a:solidFill>
                  <a:schemeClr val="accent6">
                    <a:lumMod val="75000"/>
                  </a:schemeClr>
                </a:solidFill>
                <a:latin typeface="Alexandria" pitchFamily="2" charset="-78"/>
                <a:cs typeface="Alexandria" pitchFamily="2" charset="-78"/>
              </a:rPr>
              <a:t>مدونة </a:t>
            </a:r>
            <a:r>
              <a:rPr lang="en-US" sz="1600" b="1" dirty="0">
                <a:solidFill>
                  <a:schemeClr val="accent6">
                    <a:lumMod val="75000"/>
                  </a:schemeClr>
                </a:solidFill>
                <a:latin typeface="Alexandria" pitchFamily="2" charset="-78"/>
                <a:cs typeface="Alexandria" pitchFamily="2" charset="-78"/>
              </a:rPr>
              <a:t>”Travelocity" </a:t>
            </a:r>
            <a:r>
              <a:rPr lang="ar-EG" sz="1600" b="1" dirty="0">
                <a:solidFill>
                  <a:schemeClr val="accent6">
                    <a:lumMod val="75000"/>
                  </a:schemeClr>
                </a:solidFill>
                <a:latin typeface="Alexandria" pitchFamily="2" charset="-78"/>
                <a:cs typeface="Alexandria" pitchFamily="2" charset="-78"/>
              </a:rPr>
              <a:t>للترويج للسياحة:</a:t>
            </a:r>
          </a:p>
          <a:p>
            <a:pPr algn="just" rtl="1">
              <a:lnSpc>
                <a:spcPct val="150000"/>
              </a:lnSpc>
              <a:buClr>
                <a:schemeClr val="accent2"/>
              </a:buClr>
            </a:pPr>
            <a:r>
              <a:rPr lang="ar-EG" sz="1600" dirty="0">
                <a:latin typeface="Alexandria" pitchFamily="2" charset="-78"/>
                <a:cs typeface="Alexandria" pitchFamily="2" charset="-78"/>
              </a:rPr>
              <a:t>في إطار حملة ترويجية للسفر، نشرت </a:t>
            </a:r>
            <a:r>
              <a:rPr lang="en-US" sz="1600" dirty="0">
                <a:latin typeface="Alexandria" pitchFamily="2" charset="-78"/>
                <a:cs typeface="Alexandria" pitchFamily="2" charset="-78"/>
              </a:rPr>
              <a:t>Travelocity </a:t>
            </a:r>
            <a:r>
              <a:rPr lang="ar-EG" sz="1600" dirty="0">
                <a:latin typeface="Alexandria" pitchFamily="2" charset="-78"/>
                <a:cs typeface="Alexandria" pitchFamily="2" charset="-78"/>
              </a:rPr>
              <a:t>مقالات ونصائح سياحية على مدونتها الخاصة، مع روابط لحجز الرحلات عبر موقعها.</a:t>
            </a:r>
            <a:endParaRPr lang="en-US" sz="1600" dirty="0">
              <a:latin typeface="Alexandria" pitchFamily="2" charset="-78"/>
              <a:cs typeface="Alexandria" pitchFamily="2" charset="-78"/>
            </a:endParaRPr>
          </a:p>
        </p:txBody>
      </p:sp>
      <p:sp>
        <p:nvSpPr>
          <p:cNvPr id="8" name="Rectangle: Rounded Corners 7">
            <a:extLst>
              <a:ext uri="{FF2B5EF4-FFF2-40B4-BE49-F238E27FC236}">
                <a16:creationId xmlns:a16="http://schemas.microsoft.com/office/drawing/2014/main" id="{981DB2A2-6332-647F-888E-40FD5C2DF871}"/>
              </a:ext>
            </a:extLst>
          </p:cNvPr>
          <p:cNvSpPr/>
          <p:nvPr/>
        </p:nvSpPr>
        <p:spPr>
          <a:xfrm>
            <a:off x="2309828" y="278542"/>
            <a:ext cx="9079199"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Alexandria" pitchFamily="2" charset="-78"/>
              </a:rPr>
              <a:t>أبرز الأدوات المستخدمة في حملات العلاقات العامة الرقمية</a:t>
            </a:r>
          </a:p>
        </p:txBody>
      </p:sp>
      <p:grpSp>
        <p:nvGrpSpPr>
          <p:cNvPr id="11" name="Group 10">
            <a:extLst>
              <a:ext uri="{FF2B5EF4-FFF2-40B4-BE49-F238E27FC236}">
                <a16:creationId xmlns:a16="http://schemas.microsoft.com/office/drawing/2014/main" id="{D6DFA450-3DE5-8B0D-1BAF-5A956F84BDC9}"/>
              </a:ext>
            </a:extLst>
          </p:cNvPr>
          <p:cNvGrpSpPr/>
          <p:nvPr/>
        </p:nvGrpSpPr>
        <p:grpSpPr>
          <a:xfrm>
            <a:off x="3886339" y="975883"/>
            <a:ext cx="7502688" cy="727543"/>
            <a:chOff x="3941824" y="806704"/>
            <a:chExt cx="7502688" cy="727543"/>
          </a:xfrm>
        </p:grpSpPr>
        <p:sp>
          <p:nvSpPr>
            <p:cNvPr id="4" name="TextBox 3">
              <a:extLst>
                <a:ext uri="{FF2B5EF4-FFF2-40B4-BE49-F238E27FC236}">
                  <a16:creationId xmlns:a16="http://schemas.microsoft.com/office/drawing/2014/main" id="{4A67310F-337C-B2D8-09A7-93B59F3892AB}"/>
                </a:ext>
              </a:extLst>
            </p:cNvPr>
            <p:cNvSpPr txBox="1"/>
            <p:nvPr/>
          </p:nvSpPr>
          <p:spPr>
            <a:xfrm>
              <a:off x="3941824" y="934181"/>
              <a:ext cx="6717036" cy="460960"/>
            </a:xfrm>
            <a:prstGeom prst="rect">
              <a:avLst/>
            </a:prstGeom>
            <a:noFill/>
          </p:spPr>
          <p:txBody>
            <a:bodyPr wrap="square" rtlCol="1">
              <a:spAutoFit/>
            </a:bodyPr>
            <a:lstStyle/>
            <a:p>
              <a:pPr algn="just" rtl="1">
                <a:lnSpc>
                  <a:spcPct val="150000"/>
                </a:lnSpc>
                <a:buClr>
                  <a:schemeClr val="accent2"/>
                </a:buClr>
              </a:pPr>
              <a:r>
                <a:rPr lang="ar-EG" b="1" dirty="0">
                  <a:solidFill>
                    <a:srgbClr val="00B0F0"/>
                  </a:solidFill>
                  <a:latin typeface="Alexandria" pitchFamily="2" charset="-78"/>
                  <a:cs typeface="Alexandria" pitchFamily="2" charset="-78"/>
                </a:rPr>
                <a:t>المدونات </a:t>
              </a:r>
              <a:r>
                <a:rPr lang="en-US" b="1" dirty="0">
                  <a:solidFill>
                    <a:srgbClr val="00B0F0"/>
                  </a:solidFill>
                  <a:latin typeface="Alexandria" pitchFamily="2" charset="-78"/>
                  <a:cs typeface="Alexandria" pitchFamily="2" charset="-78"/>
                </a:rPr>
                <a:t>(Blogs)</a:t>
              </a:r>
              <a:r>
                <a:rPr lang="ar-EG" b="1" dirty="0">
                  <a:solidFill>
                    <a:srgbClr val="00B0F0"/>
                  </a:solidFill>
                  <a:latin typeface="Alexandria" pitchFamily="2" charset="-78"/>
                  <a:cs typeface="Alexandria" pitchFamily="2" charset="-78"/>
                </a:rPr>
                <a:t>:</a:t>
              </a:r>
            </a:p>
          </p:txBody>
        </p:sp>
        <p:pic>
          <p:nvPicPr>
            <p:cNvPr id="3" name="Graphic 2" descr="Open book">
              <a:extLst>
                <a:ext uri="{FF2B5EF4-FFF2-40B4-BE49-F238E27FC236}">
                  <a16:creationId xmlns:a16="http://schemas.microsoft.com/office/drawing/2014/main" id="{9BBF3B2D-F2F8-E5B8-DC8B-EC5286955656}"/>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16969" y="806704"/>
              <a:ext cx="727543" cy="727543"/>
            </a:xfrm>
            <a:prstGeom prst="rect">
              <a:avLst/>
            </a:prstGeom>
          </p:spPr>
        </p:pic>
      </p:grpSp>
    </p:spTree>
    <p:extLst>
      <p:ext uri="{BB962C8B-B14F-4D97-AF65-F5344CB8AC3E}">
        <p14:creationId xmlns:p14="http://schemas.microsoft.com/office/powerpoint/2010/main" val="1562904111"/>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64926A-BC16-B640-94B6-406391C16DA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65A4A9E-86A2-06F4-EEE4-332141F9A57F}"/>
              </a:ext>
            </a:extLst>
          </p:cNvPr>
          <p:cNvSpPr/>
          <p:nvPr/>
        </p:nvSpPr>
        <p:spPr>
          <a:xfrm>
            <a:off x="2656831" y="241438"/>
            <a:ext cx="90791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78DCF3D-37B4-8074-7869-4B9E66BA3C77}"/>
              </a:ext>
            </a:extLst>
          </p:cNvPr>
          <p:cNvSpPr/>
          <p:nvPr/>
        </p:nvSpPr>
        <p:spPr>
          <a:xfrm>
            <a:off x="7883147" y="799345"/>
            <a:ext cx="4128422" cy="588489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1565D61-3F18-59D5-B850-7C3802E1A27D}"/>
              </a:ext>
            </a:extLst>
          </p:cNvPr>
          <p:cNvSpPr/>
          <p:nvPr/>
        </p:nvSpPr>
        <p:spPr>
          <a:xfrm>
            <a:off x="180431" y="799345"/>
            <a:ext cx="11720167" cy="5663440"/>
          </a:xfrm>
          <a:prstGeom prst="roundRect">
            <a:avLst>
              <a:gd name="adj" fmla="val 6140"/>
            </a:avLst>
          </a:prstGeom>
          <a:solidFill>
            <a:schemeClr val="bg1"/>
          </a:solidFill>
          <a:ln w="28575">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D3EC922C-A9DE-BA3D-E174-3695841C4EAA}"/>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768BD14F-65C9-1AC5-1F90-EAD107D2104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62549" y="-187576"/>
            <a:ext cx="2305141" cy="1076343"/>
          </a:xfrm>
          <a:prstGeom prst="rect">
            <a:avLst/>
          </a:prstGeom>
        </p:spPr>
      </p:pic>
      <p:sp>
        <p:nvSpPr>
          <p:cNvPr id="7" name="TextBox 6">
            <a:extLst>
              <a:ext uri="{FF2B5EF4-FFF2-40B4-BE49-F238E27FC236}">
                <a16:creationId xmlns:a16="http://schemas.microsoft.com/office/drawing/2014/main" id="{6177209A-7D0B-A3D3-645F-D022284E8905}"/>
              </a:ext>
            </a:extLst>
          </p:cNvPr>
          <p:cNvSpPr txBox="1"/>
          <p:nvPr/>
        </p:nvSpPr>
        <p:spPr>
          <a:xfrm>
            <a:off x="590592" y="1642639"/>
            <a:ext cx="11010816" cy="4113370"/>
          </a:xfrm>
          <a:prstGeom prst="rect">
            <a:avLst/>
          </a:prstGeom>
          <a:noFill/>
        </p:spPr>
        <p:txBody>
          <a:bodyPr wrap="square" rtlCol="1">
            <a:spAutoFit/>
          </a:bodyPr>
          <a:lstStyle/>
          <a:p>
            <a:pPr algn="just" rtl="1">
              <a:lnSpc>
                <a:spcPct val="150000"/>
              </a:lnSpc>
              <a:buClr>
                <a:schemeClr val="accent2"/>
              </a:buClr>
            </a:pPr>
            <a:r>
              <a:rPr lang="ar-EG" sz="1600" dirty="0">
                <a:latin typeface="Alexandria" pitchFamily="2" charset="-78"/>
                <a:cs typeface="Alexandria" pitchFamily="2" charset="-78"/>
              </a:rPr>
              <a:t>الفيديوهات التفاعلية هي وسيلة مبتكرة يمكن من خلالها زيادة تفاعل الجمهور من خلال إضافة عناصر تفاعلية مثل الأسئلة أو الإجابات أو الاختيارات داخل الفيديو.</a:t>
            </a:r>
          </a:p>
          <a:p>
            <a:pPr algn="just" rtl="1">
              <a:lnSpc>
                <a:spcPct val="150000"/>
              </a:lnSpc>
              <a:buClr>
                <a:schemeClr val="accent2"/>
              </a:buClr>
            </a:pPr>
            <a:r>
              <a:rPr lang="ar-EG" sz="1600" dirty="0">
                <a:latin typeface="Alexandria" pitchFamily="2" charset="-78"/>
                <a:cs typeface="Alexandria" pitchFamily="2" charset="-78"/>
              </a:rPr>
              <a:t>كما تتيح الفيديوهات التفاعلية للمشاهد تجربة محتوى مخصص، مما يعزز المشاركة الشخصية، وبالتالي يزيد من تأثير الرسالة.</a:t>
            </a:r>
          </a:p>
          <a:p>
            <a:pPr algn="just" rtl="1">
              <a:lnSpc>
                <a:spcPct val="150000"/>
              </a:lnSpc>
              <a:buClr>
                <a:schemeClr val="accent2"/>
              </a:buClr>
            </a:pPr>
            <a:endParaRPr lang="ar-EG" sz="1600" dirty="0">
              <a:latin typeface="Alexandria" pitchFamily="2" charset="-78"/>
              <a:cs typeface="Alexandria" pitchFamily="2" charset="-78"/>
            </a:endParaRPr>
          </a:p>
          <a:p>
            <a:pPr algn="just" rtl="1">
              <a:lnSpc>
                <a:spcPct val="150000"/>
              </a:lnSpc>
              <a:buClr>
                <a:schemeClr val="accent2"/>
              </a:buClr>
            </a:pPr>
            <a:r>
              <a:rPr lang="ar-EG" sz="1600" b="1" dirty="0">
                <a:solidFill>
                  <a:schemeClr val="accent2"/>
                </a:solidFill>
                <a:latin typeface="Alexandria" pitchFamily="2" charset="-78"/>
                <a:cs typeface="Alexandria" pitchFamily="2" charset="-78"/>
              </a:rPr>
              <a:t>أمثلة تطبيقية: </a:t>
            </a:r>
            <a:r>
              <a:rPr lang="ar-EG" sz="1600" b="1" dirty="0">
                <a:solidFill>
                  <a:schemeClr val="accent6">
                    <a:lumMod val="75000"/>
                  </a:schemeClr>
                </a:solidFill>
                <a:latin typeface="Alexandria" pitchFamily="2" charset="-78"/>
                <a:cs typeface="Alexandria" pitchFamily="2" charset="-78"/>
              </a:rPr>
              <a:t>حملة </a:t>
            </a:r>
            <a:r>
              <a:rPr lang="en-US" sz="1600" b="1" dirty="0">
                <a:solidFill>
                  <a:schemeClr val="accent6">
                    <a:lumMod val="75000"/>
                  </a:schemeClr>
                </a:solidFill>
                <a:latin typeface="Alexandria" pitchFamily="2" charset="-78"/>
                <a:cs typeface="Alexandria" pitchFamily="2" charset="-78"/>
              </a:rPr>
              <a:t>Coca-Cola </a:t>
            </a:r>
            <a:r>
              <a:rPr lang="ar-EG" sz="1600" b="1" dirty="0">
                <a:solidFill>
                  <a:schemeClr val="accent6">
                    <a:lumMod val="75000"/>
                  </a:schemeClr>
                </a:solidFill>
                <a:latin typeface="Alexandria" pitchFamily="2" charset="-78"/>
                <a:cs typeface="Alexandria" pitchFamily="2" charset="-78"/>
              </a:rPr>
              <a:t> عبر فيديوهات تفاعلية:</a:t>
            </a:r>
          </a:p>
          <a:p>
            <a:pPr algn="just" rtl="1">
              <a:lnSpc>
                <a:spcPct val="150000"/>
              </a:lnSpc>
              <a:buClr>
                <a:schemeClr val="accent2"/>
              </a:buClr>
            </a:pPr>
            <a:r>
              <a:rPr lang="ar-EG" sz="1600" dirty="0">
                <a:latin typeface="Alexandria" pitchFamily="2" charset="-78"/>
                <a:cs typeface="Alexandria" pitchFamily="2" charset="-78"/>
              </a:rPr>
              <a:t>استخدمت </a:t>
            </a:r>
            <a:r>
              <a:rPr lang="en-US" sz="1600" dirty="0">
                <a:latin typeface="Alexandria" pitchFamily="2" charset="-78"/>
                <a:cs typeface="Alexandria" pitchFamily="2" charset="-78"/>
              </a:rPr>
              <a:t>Coca-Cola </a:t>
            </a:r>
            <a:r>
              <a:rPr lang="ar-EG" sz="1600" dirty="0">
                <a:latin typeface="Alexandria" pitchFamily="2" charset="-78"/>
                <a:cs typeface="Alexandria" pitchFamily="2" charset="-78"/>
              </a:rPr>
              <a:t> فيديو تفاعلي على منصتها الرقمية لتعزيز حملة</a:t>
            </a:r>
            <a:r>
              <a:rPr lang="en-US" sz="1600" dirty="0">
                <a:latin typeface="Alexandria" pitchFamily="2" charset="-78"/>
                <a:cs typeface="Alexandria" pitchFamily="2" charset="-78"/>
              </a:rPr>
              <a:t>”Share a Coke"، </a:t>
            </a:r>
            <a:r>
              <a:rPr lang="ar-EG" sz="1600" dirty="0">
                <a:latin typeface="Alexandria" pitchFamily="2" charset="-78"/>
                <a:cs typeface="Alexandria" pitchFamily="2" charset="-78"/>
              </a:rPr>
              <a:t>حيث يمكن للمشاهدين الاختيار من بين مجموعة من الرسائل المخصصة على زجاجات الكوكا كولا.</a:t>
            </a:r>
          </a:p>
          <a:p>
            <a:pPr algn="just" rtl="1">
              <a:lnSpc>
                <a:spcPct val="150000"/>
              </a:lnSpc>
              <a:buClr>
                <a:schemeClr val="accent2"/>
              </a:buClr>
            </a:pPr>
            <a:r>
              <a:rPr lang="ar-EG" sz="1600" b="1" dirty="0">
                <a:solidFill>
                  <a:schemeClr val="accent6">
                    <a:lumMod val="75000"/>
                  </a:schemeClr>
                </a:solidFill>
                <a:latin typeface="Alexandria" pitchFamily="2" charset="-78"/>
                <a:cs typeface="Alexandria" pitchFamily="2" charset="-78"/>
              </a:rPr>
              <a:t>قناة </a:t>
            </a:r>
            <a:r>
              <a:rPr lang="en-US" sz="1600" b="1" dirty="0">
                <a:solidFill>
                  <a:schemeClr val="accent6">
                    <a:lumMod val="75000"/>
                  </a:schemeClr>
                </a:solidFill>
                <a:latin typeface="Alexandria" pitchFamily="2" charset="-78"/>
                <a:cs typeface="Alexandria" pitchFamily="2" charset="-78"/>
              </a:rPr>
              <a:t>National Geographic" </a:t>
            </a:r>
            <a:r>
              <a:rPr lang="ar-EG" sz="1600" b="1" dirty="0">
                <a:solidFill>
                  <a:schemeClr val="accent6">
                    <a:lumMod val="75000"/>
                  </a:schemeClr>
                </a:solidFill>
                <a:latin typeface="Alexandria" pitchFamily="2" charset="-78"/>
                <a:cs typeface="Alexandria" pitchFamily="2" charset="-78"/>
              </a:rPr>
              <a:t>" على يوتيوب:</a:t>
            </a:r>
          </a:p>
          <a:p>
            <a:pPr algn="just" rtl="1">
              <a:lnSpc>
                <a:spcPct val="150000"/>
              </a:lnSpc>
              <a:buClr>
                <a:schemeClr val="accent2"/>
              </a:buClr>
            </a:pPr>
            <a:r>
              <a:rPr lang="ar-EG" sz="1600" dirty="0">
                <a:latin typeface="Alexandria" pitchFamily="2" charset="-78"/>
                <a:cs typeface="Alexandria" pitchFamily="2" charset="-78"/>
              </a:rPr>
              <a:t>أطلقت قناة </a:t>
            </a:r>
            <a:r>
              <a:rPr lang="en-US" sz="1600" dirty="0">
                <a:latin typeface="Alexandria" pitchFamily="2" charset="-78"/>
                <a:cs typeface="Alexandria" pitchFamily="2" charset="-78"/>
              </a:rPr>
              <a:t> National Geographic </a:t>
            </a:r>
            <a:r>
              <a:rPr lang="ar-EG" sz="1600" dirty="0">
                <a:latin typeface="Alexandria" pitchFamily="2" charset="-78"/>
                <a:cs typeface="Alexandria" pitchFamily="2" charset="-78"/>
              </a:rPr>
              <a:t>فيديو تفاعلي يسرد قصصًا عن الحيوانات ويتيح للمشاهدين اختيار أشياء مختلفة ضمن الفيديو للحصول على معلومات إضافية.</a:t>
            </a:r>
            <a:endParaRPr lang="en-US" sz="1600" dirty="0">
              <a:latin typeface="Alexandria" pitchFamily="2" charset="-78"/>
              <a:cs typeface="Alexandria" pitchFamily="2" charset="-78"/>
            </a:endParaRPr>
          </a:p>
        </p:txBody>
      </p:sp>
      <p:sp>
        <p:nvSpPr>
          <p:cNvPr id="8" name="Rectangle: Rounded Corners 7">
            <a:extLst>
              <a:ext uri="{FF2B5EF4-FFF2-40B4-BE49-F238E27FC236}">
                <a16:creationId xmlns:a16="http://schemas.microsoft.com/office/drawing/2014/main" id="{29219014-C1B6-A7DB-142C-2B77AEB44A7A}"/>
              </a:ext>
            </a:extLst>
          </p:cNvPr>
          <p:cNvSpPr/>
          <p:nvPr/>
        </p:nvSpPr>
        <p:spPr>
          <a:xfrm>
            <a:off x="2309828" y="278542"/>
            <a:ext cx="9079199"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Alexandria" pitchFamily="2" charset="-78"/>
              </a:rPr>
              <a:t>أبرز الأدوات المستخدمة في حملات العلاقات العامة الرقمية</a:t>
            </a:r>
          </a:p>
        </p:txBody>
      </p:sp>
      <p:grpSp>
        <p:nvGrpSpPr>
          <p:cNvPr id="12" name="Group 11">
            <a:extLst>
              <a:ext uri="{FF2B5EF4-FFF2-40B4-BE49-F238E27FC236}">
                <a16:creationId xmlns:a16="http://schemas.microsoft.com/office/drawing/2014/main" id="{B6C1FB7E-BFC1-D292-8ECB-9ED47194F7C8}"/>
              </a:ext>
            </a:extLst>
          </p:cNvPr>
          <p:cNvGrpSpPr/>
          <p:nvPr/>
        </p:nvGrpSpPr>
        <p:grpSpPr>
          <a:xfrm>
            <a:off x="3762112" y="929805"/>
            <a:ext cx="7526030" cy="688545"/>
            <a:chOff x="3752064" y="3115907"/>
            <a:chExt cx="7526030" cy="688545"/>
          </a:xfrm>
        </p:grpSpPr>
        <p:sp>
          <p:nvSpPr>
            <p:cNvPr id="6" name="TextBox 5">
              <a:extLst>
                <a:ext uri="{FF2B5EF4-FFF2-40B4-BE49-F238E27FC236}">
                  <a16:creationId xmlns:a16="http://schemas.microsoft.com/office/drawing/2014/main" id="{B6A2BF98-E068-A916-05FC-6E391E3CF158}"/>
                </a:ext>
              </a:extLst>
            </p:cNvPr>
            <p:cNvSpPr txBox="1"/>
            <p:nvPr/>
          </p:nvSpPr>
          <p:spPr>
            <a:xfrm>
              <a:off x="3752064" y="3234561"/>
              <a:ext cx="6888731" cy="460960"/>
            </a:xfrm>
            <a:prstGeom prst="rect">
              <a:avLst/>
            </a:prstGeom>
            <a:noFill/>
          </p:spPr>
          <p:txBody>
            <a:bodyPr wrap="square" rtlCol="1">
              <a:spAutoFit/>
            </a:bodyPr>
            <a:lstStyle/>
            <a:p>
              <a:pPr algn="just" rtl="1">
                <a:lnSpc>
                  <a:spcPct val="150000"/>
                </a:lnSpc>
                <a:buClr>
                  <a:schemeClr val="accent2"/>
                </a:buClr>
              </a:pPr>
              <a:r>
                <a:rPr lang="ar-EG" b="1" dirty="0">
                  <a:solidFill>
                    <a:srgbClr val="00B0F0"/>
                  </a:solidFill>
                  <a:latin typeface="Alexandria" pitchFamily="2" charset="-78"/>
                  <a:cs typeface="Alexandria" pitchFamily="2" charset="-78"/>
                </a:rPr>
                <a:t> الفيديوهات التفاعلية </a:t>
              </a:r>
              <a:r>
                <a:rPr lang="en-US" b="1" dirty="0">
                  <a:solidFill>
                    <a:srgbClr val="00B0F0"/>
                  </a:solidFill>
                  <a:latin typeface="Alexandria" pitchFamily="2" charset="-78"/>
                  <a:cs typeface="Alexandria" pitchFamily="2" charset="-78"/>
                </a:rPr>
                <a:t>Interactive Videos)</a:t>
              </a:r>
              <a:r>
                <a:rPr lang="ar-EG" b="1" dirty="0">
                  <a:solidFill>
                    <a:srgbClr val="00B0F0"/>
                  </a:solidFill>
                  <a:latin typeface="Alexandria" pitchFamily="2" charset="-78"/>
                  <a:cs typeface="Alexandria" pitchFamily="2" charset="-78"/>
                </a:rPr>
                <a:t>):</a:t>
              </a:r>
            </a:p>
          </p:txBody>
        </p:sp>
        <p:pic>
          <p:nvPicPr>
            <p:cNvPr id="10" name="Graphic 9" descr="Video camera">
              <a:extLst>
                <a:ext uri="{FF2B5EF4-FFF2-40B4-BE49-F238E27FC236}">
                  <a16:creationId xmlns:a16="http://schemas.microsoft.com/office/drawing/2014/main" id="{11F25659-61BB-9A89-9A89-E601B4FACB37}"/>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589549" y="3115907"/>
              <a:ext cx="688545" cy="688545"/>
            </a:xfrm>
            <a:prstGeom prst="rect">
              <a:avLst/>
            </a:prstGeom>
          </p:spPr>
        </p:pic>
      </p:grpSp>
    </p:spTree>
    <p:extLst>
      <p:ext uri="{BB962C8B-B14F-4D97-AF65-F5344CB8AC3E}">
        <p14:creationId xmlns:p14="http://schemas.microsoft.com/office/powerpoint/2010/main" val="226471526"/>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D2CD4D-93DD-F7D3-A13C-5B17A50C7D3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6018EF1-E76B-F0A8-419A-285675495D4B}"/>
              </a:ext>
            </a:extLst>
          </p:cNvPr>
          <p:cNvSpPr/>
          <p:nvPr/>
        </p:nvSpPr>
        <p:spPr>
          <a:xfrm>
            <a:off x="2656831" y="241438"/>
            <a:ext cx="90791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06088D3-D497-A046-6C67-97C7CB19CE0B}"/>
              </a:ext>
            </a:extLst>
          </p:cNvPr>
          <p:cNvSpPr/>
          <p:nvPr/>
        </p:nvSpPr>
        <p:spPr>
          <a:xfrm>
            <a:off x="7883147" y="799345"/>
            <a:ext cx="4128422" cy="588489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D01E5D20-1EDC-F6DE-50DF-8D0754853AC6}"/>
              </a:ext>
            </a:extLst>
          </p:cNvPr>
          <p:cNvSpPr/>
          <p:nvPr/>
        </p:nvSpPr>
        <p:spPr>
          <a:xfrm>
            <a:off x="180431" y="799345"/>
            <a:ext cx="11720167" cy="5663440"/>
          </a:xfrm>
          <a:prstGeom prst="roundRect">
            <a:avLst>
              <a:gd name="adj" fmla="val 6140"/>
            </a:avLst>
          </a:prstGeom>
          <a:solidFill>
            <a:schemeClr val="bg1"/>
          </a:solidFill>
          <a:ln w="28575">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1012A538-3D63-0B54-1A6C-01E8852962C8}"/>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0C9C5B1-AEBF-270C-7449-A1B7C4208A5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62549" y="-187576"/>
            <a:ext cx="2305141" cy="1076343"/>
          </a:xfrm>
          <a:prstGeom prst="rect">
            <a:avLst/>
          </a:prstGeom>
        </p:spPr>
      </p:pic>
      <p:sp>
        <p:nvSpPr>
          <p:cNvPr id="7" name="TextBox 6">
            <a:extLst>
              <a:ext uri="{FF2B5EF4-FFF2-40B4-BE49-F238E27FC236}">
                <a16:creationId xmlns:a16="http://schemas.microsoft.com/office/drawing/2014/main" id="{42D777E8-8ECC-BBC3-2748-3B3FF42D8A20}"/>
              </a:ext>
            </a:extLst>
          </p:cNvPr>
          <p:cNvSpPr txBox="1"/>
          <p:nvPr/>
        </p:nvSpPr>
        <p:spPr>
          <a:xfrm>
            <a:off x="5163300" y="1332047"/>
            <a:ext cx="6511788" cy="4482702"/>
          </a:xfrm>
          <a:prstGeom prst="rect">
            <a:avLst/>
          </a:prstGeom>
          <a:noFill/>
        </p:spPr>
        <p:txBody>
          <a:bodyPr wrap="square" rtlCol="1">
            <a:spAutoFit/>
          </a:bodyPr>
          <a:lstStyle/>
          <a:p>
            <a:pPr algn="just" rtl="1">
              <a:lnSpc>
                <a:spcPct val="150000"/>
              </a:lnSpc>
              <a:buClr>
                <a:schemeClr val="accent2"/>
              </a:buClr>
            </a:pPr>
            <a:r>
              <a:rPr lang="ar-EG" sz="1600" dirty="0">
                <a:latin typeface="Alexandria" pitchFamily="2" charset="-78"/>
                <a:cs typeface="Alexandria" pitchFamily="2" charset="-78"/>
              </a:rPr>
              <a:t>أصبح الإعلام الرقمي أداة قوية تُستخدم من قبل المؤسسات للتفاعل مع الجمهور بشكل أكثر تخصيصًا و تفاعلية. في الماضي، كانت وسائل الإعلام التقليدية مثل التلفزيون و الصحف تمثل الوسيلة الأساسية للتواصل مع الجمهور، حيث يتم إرسال رسائل أحادية للمشاهدين أو القراء. ولكن مع تطور الأدوات الرقمية مثل تويتر، إنستغرام، و يوتيوب، أصبحت المؤسسات قادرة على التفاعل بشكل مباشر وفوري مع جمهورها، وبالتالي تخصيص الرسائل لتتناسب مع اهتماماتهم وتفضيلاتهم.لقد أدى الإعلام الرقمي إلى تفاعل مستمر بين المؤسسات والجمهور، حيث يمكن للمؤسسات الرد على استفسارات وتعليقات الجمهور بسرعة، كما يمكن للمؤسسات جمع البيانات عن اهتمامات جمهورها بشكل مباشر و دقيق. هذه التفاعلية تساهم في تعزيز العلاقة بين المؤسسة والجمهور، وتحقيق شعور بالانتماء والمشاركة لدى الجمهور.</a:t>
            </a:r>
          </a:p>
        </p:txBody>
      </p:sp>
      <p:sp>
        <p:nvSpPr>
          <p:cNvPr id="8" name="Rectangle: Rounded Corners 7">
            <a:extLst>
              <a:ext uri="{FF2B5EF4-FFF2-40B4-BE49-F238E27FC236}">
                <a16:creationId xmlns:a16="http://schemas.microsoft.com/office/drawing/2014/main" id="{C3F4C32C-EB77-CC58-16D4-6B9C9E67B369}"/>
              </a:ext>
            </a:extLst>
          </p:cNvPr>
          <p:cNvSpPr/>
          <p:nvPr/>
        </p:nvSpPr>
        <p:spPr>
          <a:xfrm>
            <a:off x="2254470" y="278542"/>
            <a:ext cx="9757100"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000" b="1" dirty="0">
                <a:solidFill>
                  <a:srgbClr val="00B0F0"/>
                </a:solidFill>
                <a:latin typeface="Alexandria" pitchFamily="2" charset="-78"/>
                <a:cs typeface="Alexandria" pitchFamily="2" charset="-78"/>
              </a:rPr>
              <a:t>تطور أدوات  الإعلام الرقمي، وتأثيرها على العلاقة بين المؤسسات والجمهور</a:t>
            </a:r>
          </a:p>
        </p:txBody>
      </p:sp>
      <p:sp>
        <p:nvSpPr>
          <p:cNvPr id="6" name="TextBox 5">
            <a:extLst>
              <a:ext uri="{FF2B5EF4-FFF2-40B4-BE49-F238E27FC236}">
                <a16:creationId xmlns:a16="http://schemas.microsoft.com/office/drawing/2014/main" id="{A5580B73-8A19-C749-0660-3BD7C0542578}"/>
              </a:ext>
            </a:extLst>
          </p:cNvPr>
          <p:cNvSpPr txBox="1"/>
          <p:nvPr/>
        </p:nvSpPr>
        <p:spPr>
          <a:xfrm>
            <a:off x="10152994" y="871087"/>
            <a:ext cx="1174518" cy="460960"/>
          </a:xfrm>
          <a:prstGeom prst="rect">
            <a:avLst/>
          </a:prstGeom>
          <a:noFill/>
        </p:spPr>
        <p:txBody>
          <a:bodyPr wrap="square" rtlCol="1">
            <a:spAutoFit/>
          </a:bodyPr>
          <a:lstStyle/>
          <a:p>
            <a:pPr algn="just" rtl="1">
              <a:lnSpc>
                <a:spcPct val="150000"/>
              </a:lnSpc>
              <a:buClr>
                <a:schemeClr val="accent2"/>
              </a:buClr>
            </a:pPr>
            <a:r>
              <a:rPr lang="ar-EG" b="1" dirty="0">
                <a:solidFill>
                  <a:srgbClr val="00B0F0"/>
                </a:solidFill>
                <a:latin typeface="Alexandria" pitchFamily="2" charset="-78"/>
                <a:cs typeface="Alexandria" pitchFamily="2" charset="-78"/>
              </a:rPr>
              <a:t>مقدمة:</a:t>
            </a:r>
          </a:p>
        </p:txBody>
      </p:sp>
      <p:sp>
        <p:nvSpPr>
          <p:cNvPr id="3" name="TextBox 2">
            <a:extLst>
              <a:ext uri="{FF2B5EF4-FFF2-40B4-BE49-F238E27FC236}">
                <a16:creationId xmlns:a16="http://schemas.microsoft.com/office/drawing/2014/main" id="{B4227F95-4EB8-E9D0-599C-A1D61B386C0F}"/>
              </a:ext>
            </a:extLst>
          </p:cNvPr>
          <p:cNvSpPr txBox="1"/>
          <p:nvPr/>
        </p:nvSpPr>
        <p:spPr>
          <a:xfrm>
            <a:off x="451505" y="1560416"/>
            <a:ext cx="4147900" cy="460960"/>
          </a:xfrm>
          <a:prstGeom prst="rect">
            <a:avLst/>
          </a:prstGeom>
          <a:noFill/>
        </p:spPr>
        <p:txBody>
          <a:bodyPr wrap="square" rtlCol="1">
            <a:spAutoFit/>
          </a:bodyPr>
          <a:lstStyle/>
          <a:p>
            <a:pPr algn="just" rtl="1">
              <a:lnSpc>
                <a:spcPct val="150000"/>
              </a:lnSpc>
              <a:buClr>
                <a:schemeClr val="accent2"/>
              </a:buClr>
            </a:pPr>
            <a:r>
              <a:rPr lang="ar-EG" b="1" dirty="0">
                <a:solidFill>
                  <a:srgbClr val="00B0F0"/>
                </a:solidFill>
                <a:latin typeface="Alexandria" pitchFamily="2" charset="-78"/>
                <a:cs typeface="Alexandria" pitchFamily="2" charset="-78"/>
              </a:rPr>
              <a:t>التوسع في تأثير الأدوات الرقمية:</a:t>
            </a:r>
          </a:p>
        </p:txBody>
      </p:sp>
      <p:sp>
        <p:nvSpPr>
          <p:cNvPr id="4" name="Freeform: Shape 3">
            <a:extLst>
              <a:ext uri="{FF2B5EF4-FFF2-40B4-BE49-F238E27FC236}">
                <a16:creationId xmlns:a16="http://schemas.microsoft.com/office/drawing/2014/main" id="{2614D1CA-D7FC-6C2B-62FF-65CBEA0B8FEA}"/>
              </a:ext>
            </a:extLst>
          </p:cNvPr>
          <p:cNvSpPr/>
          <p:nvPr/>
        </p:nvSpPr>
        <p:spPr>
          <a:xfrm>
            <a:off x="206633" y="2606213"/>
            <a:ext cx="3010908" cy="3836105"/>
          </a:xfrm>
          <a:custGeom>
            <a:avLst/>
            <a:gdLst>
              <a:gd name="connsiteX0" fmla="*/ 2583378 w 4014544"/>
              <a:gd name="connsiteY0" fmla="*/ 160 h 5114806"/>
              <a:gd name="connsiteX1" fmla="*/ 2754468 w 4014544"/>
              <a:gd name="connsiteY1" fmla="*/ 7902 h 5114806"/>
              <a:gd name="connsiteX2" fmla="*/ 2905762 w 4014544"/>
              <a:gd name="connsiteY2" fmla="*/ 612058 h 5114806"/>
              <a:gd name="connsiteX3" fmla="*/ 3284492 w 4014544"/>
              <a:gd name="connsiteY3" fmla="*/ 719692 h 5114806"/>
              <a:gd name="connsiteX4" fmla="*/ 3713990 w 4014544"/>
              <a:gd name="connsiteY4" fmla="*/ 275967 h 5114806"/>
              <a:gd name="connsiteX5" fmla="*/ 4014544 w 4014544"/>
              <a:gd name="connsiteY5" fmla="*/ 455689 h 5114806"/>
              <a:gd name="connsiteX6" fmla="*/ 3892700 w 4014544"/>
              <a:gd name="connsiteY6" fmla="*/ 882149 h 5114806"/>
              <a:gd name="connsiteX7" fmla="*/ 3275356 w 4014544"/>
              <a:gd name="connsiteY7" fmla="*/ 882149 h 5114806"/>
              <a:gd name="connsiteX8" fmla="*/ 3149170 w 4014544"/>
              <a:gd name="connsiteY8" fmla="*/ 833873 h 5114806"/>
              <a:gd name="connsiteX9" fmla="*/ 3115788 w 4014544"/>
              <a:gd name="connsiteY9" fmla="*/ 823869 h 5114806"/>
              <a:gd name="connsiteX10" fmla="*/ 3113672 w 4014544"/>
              <a:gd name="connsiteY10" fmla="*/ 822923 h 5114806"/>
              <a:gd name="connsiteX11" fmla="*/ 3056604 w 4014544"/>
              <a:gd name="connsiteY11" fmla="*/ 799706 h 5114806"/>
              <a:gd name="connsiteX12" fmla="*/ 3040982 w 4014544"/>
              <a:gd name="connsiteY12" fmla="*/ 794816 h 5114806"/>
              <a:gd name="connsiteX13" fmla="*/ 3022928 w 4014544"/>
              <a:gd name="connsiteY13" fmla="*/ 796040 h 5114806"/>
              <a:gd name="connsiteX14" fmla="*/ 3115788 w 4014544"/>
              <a:gd name="connsiteY14" fmla="*/ 823869 h 5114806"/>
              <a:gd name="connsiteX15" fmla="*/ 3175144 w 4014544"/>
              <a:gd name="connsiteY15" fmla="*/ 850400 h 5114806"/>
              <a:gd name="connsiteX16" fmla="*/ 3248954 w 4014544"/>
              <a:gd name="connsiteY16" fmla="*/ 882149 h 5114806"/>
              <a:gd name="connsiteX17" fmla="*/ 2559522 w 4014544"/>
              <a:gd name="connsiteY17" fmla="*/ 882149 h 5114806"/>
              <a:gd name="connsiteX18" fmla="*/ 1905628 w 4014544"/>
              <a:gd name="connsiteY18" fmla="*/ 1014150 h 5114806"/>
              <a:gd name="connsiteX19" fmla="*/ 1371543 w 4014544"/>
              <a:gd name="connsiteY19" fmla="*/ 1373595 h 5114806"/>
              <a:gd name="connsiteX20" fmla="*/ 1012098 w 4014544"/>
              <a:gd name="connsiteY20" fmla="*/ 1907689 h 5114806"/>
              <a:gd name="connsiteX21" fmla="*/ 880105 w 4014544"/>
              <a:gd name="connsiteY21" fmla="*/ 2561601 h 5114806"/>
              <a:gd name="connsiteX22" fmla="*/ 1012098 w 4014544"/>
              <a:gd name="connsiteY22" fmla="*/ 3215513 h 5114806"/>
              <a:gd name="connsiteX23" fmla="*/ 1371543 w 4014544"/>
              <a:gd name="connsiteY23" fmla="*/ 3749606 h 5114806"/>
              <a:gd name="connsiteX24" fmla="*/ 1905628 w 4014544"/>
              <a:gd name="connsiteY24" fmla="*/ 4109052 h 5114806"/>
              <a:gd name="connsiteX25" fmla="*/ 2559522 w 4014544"/>
              <a:gd name="connsiteY25" fmla="*/ 4241053 h 5114806"/>
              <a:gd name="connsiteX26" fmla="*/ 3248954 w 4014544"/>
              <a:gd name="connsiteY26" fmla="*/ 4241053 h 5114806"/>
              <a:gd name="connsiteX27" fmla="*/ 2997391 w 4014544"/>
              <a:gd name="connsiteY27" fmla="*/ 4323157 h 5114806"/>
              <a:gd name="connsiteX28" fmla="*/ 2944305 w 4014544"/>
              <a:gd name="connsiteY28" fmla="*/ 4332277 h 5114806"/>
              <a:gd name="connsiteX29" fmla="*/ 2964548 w 4014544"/>
              <a:gd name="connsiteY29" fmla="*/ 4339285 h 5114806"/>
              <a:gd name="connsiteX30" fmla="*/ 3101395 w 4014544"/>
              <a:gd name="connsiteY30" fmla="*/ 4304436 h 5114806"/>
              <a:gd name="connsiteX31" fmla="*/ 3275356 w 4014544"/>
              <a:gd name="connsiteY31" fmla="*/ 4241053 h 5114806"/>
              <a:gd name="connsiteX32" fmla="*/ 3276369 w 4014544"/>
              <a:gd name="connsiteY32" fmla="*/ 4239018 h 5114806"/>
              <a:gd name="connsiteX33" fmla="*/ 3880516 w 4014544"/>
              <a:gd name="connsiteY33" fmla="*/ 4239018 h 5114806"/>
              <a:gd name="connsiteX34" fmla="*/ 4003373 w 4014544"/>
              <a:gd name="connsiteY34" fmla="*/ 4668534 h 5114806"/>
              <a:gd name="connsiteX35" fmla="*/ 3681501 w 4014544"/>
              <a:gd name="connsiteY35" fmla="*/ 4856379 h 5114806"/>
              <a:gd name="connsiteX36" fmla="*/ 3249967 w 4014544"/>
              <a:gd name="connsiteY36" fmla="*/ 4409606 h 5114806"/>
              <a:gd name="connsiteX37" fmla="*/ 2919981 w 4014544"/>
              <a:gd name="connsiteY37" fmla="*/ 4500995 h 5114806"/>
              <a:gd name="connsiteX38" fmla="*/ 2768686 w 4014544"/>
              <a:gd name="connsiteY38" fmla="*/ 5106164 h 5114806"/>
              <a:gd name="connsiteX39" fmla="*/ 2401127 w 4014544"/>
              <a:gd name="connsiteY39" fmla="*/ 5110225 h 5114806"/>
              <a:gd name="connsiteX40" fmla="*/ 2250846 w 4014544"/>
              <a:gd name="connsiteY40" fmla="*/ 4510131 h 5114806"/>
              <a:gd name="connsiteX41" fmla="*/ 1904606 w 4014544"/>
              <a:gd name="connsiteY41" fmla="*/ 4423824 h 5114806"/>
              <a:gd name="connsiteX42" fmla="*/ 1470033 w 4014544"/>
              <a:gd name="connsiteY42" fmla="*/ 4873637 h 5114806"/>
              <a:gd name="connsiteX43" fmla="*/ 1156283 w 4014544"/>
              <a:gd name="connsiteY43" fmla="*/ 4697976 h 5114806"/>
              <a:gd name="connsiteX44" fmla="*/ 1325848 w 4014544"/>
              <a:gd name="connsiteY44" fmla="*/ 4102955 h 5114806"/>
              <a:gd name="connsiteX45" fmla="*/ 1160344 w 4014544"/>
              <a:gd name="connsiteY45" fmla="*/ 3955731 h 5114806"/>
              <a:gd name="connsiteX46" fmla="*/ 1056779 w 4014544"/>
              <a:gd name="connsiteY46" fmla="*/ 3843013 h 5114806"/>
              <a:gd name="connsiteX47" fmla="*/ 455681 w 4014544"/>
              <a:gd name="connsiteY47" fmla="*/ 4014623 h 5114806"/>
              <a:gd name="connsiteX48" fmla="*/ 275958 w 4014544"/>
              <a:gd name="connsiteY48" fmla="*/ 3714069 h 5114806"/>
              <a:gd name="connsiteX49" fmla="*/ 719675 w 4014544"/>
              <a:gd name="connsiteY49" fmla="*/ 3284553 h 5114806"/>
              <a:gd name="connsiteX50" fmla="*/ 612049 w 4014544"/>
              <a:gd name="connsiteY50" fmla="*/ 2905815 h 5114806"/>
              <a:gd name="connsiteX51" fmla="*/ 7902 w 4014544"/>
              <a:gd name="connsiteY51" fmla="*/ 2754529 h 5114806"/>
              <a:gd name="connsiteX52" fmla="*/ 3841 w 4014544"/>
              <a:gd name="connsiteY52" fmla="*/ 2412341 h 5114806"/>
              <a:gd name="connsiteX53" fmla="*/ 602905 w 4014544"/>
              <a:gd name="connsiteY53" fmla="*/ 2262060 h 5114806"/>
              <a:gd name="connsiteX54" fmla="*/ 705456 w 4014544"/>
              <a:gd name="connsiteY54" fmla="*/ 1867077 h 5114806"/>
              <a:gd name="connsiteX55" fmla="*/ 258700 w 4014544"/>
              <a:gd name="connsiteY55" fmla="*/ 1435535 h 5114806"/>
              <a:gd name="connsiteX56" fmla="*/ 426230 w 4014544"/>
              <a:gd name="connsiteY56" fmla="*/ 1143104 h 5114806"/>
              <a:gd name="connsiteX57" fmla="*/ 1022255 w 4014544"/>
              <a:gd name="connsiteY57" fmla="*/ 1313691 h 5114806"/>
              <a:gd name="connsiteX58" fmla="*/ 1160344 w 4014544"/>
              <a:gd name="connsiteY58" fmla="*/ 1160370 h 5114806"/>
              <a:gd name="connsiteX59" fmla="*/ 1313665 w 4014544"/>
              <a:gd name="connsiteY59" fmla="*/ 1022272 h 5114806"/>
              <a:gd name="connsiteX60" fmla="*/ 1143086 w 4014544"/>
              <a:gd name="connsiteY60" fmla="*/ 426239 h 5114806"/>
              <a:gd name="connsiteX61" fmla="*/ 1435509 w 4014544"/>
              <a:gd name="connsiteY61" fmla="*/ 258700 h 5114806"/>
              <a:gd name="connsiteX62" fmla="*/ 1867042 w 4014544"/>
              <a:gd name="connsiteY62" fmla="*/ 705474 h 5114806"/>
              <a:gd name="connsiteX63" fmla="*/ 2262016 w 4014544"/>
              <a:gd name="connsiteY63" fmla="*/ 602923 h 5114806"/>
              <a:gd name="connsiteX64" fmla="*/ 2412289 w 4014544"/>
              <a:gd name="connsiteY64" fmla="*/ 3841 h 5114806"/>
              <a:gd name="connsiteX65" fmla="*/ 2583378 w 4014544"/>
              <a:gd name="connsiteY65" fmla="*/ 160 h 5114806"/>
              <a:gd name="connsiteX0" fmla="*/ 2583378 w 4014544"/>
              <a:gd name="connsiteY0" fmla="*/ 160 h 5114806"/>
              <a:gd name="connsiteX1" fmla="*/ 2754468 w 4014544"/>
              <a:gd name="connsiteY1" fmla="*/ 7902 h 5114806"/>
              <a:gd name="connsiteX2" fmla="*/ 2905762 w 4014544"/>
              <a:gd name="connsiteY2" fmla="*/ 612058 h 5114806"/>
              <a:gd name="connsiteX3" fmla="*/ 3284492 w 4014544"/>
              <a:gd name="connsiteY3" fmla="*/ 719692 h 5114806"/>
              <a:gd name="connsiteX4" fmla="*/ 3713990 w 4014544"/>
              <a:gd name="connsiteY4" fmla="*/ 275967 h 5114806"/>
              <a:gd name="connsiteX5" fmla="*/ 4014544 w 4014544"/>
              <a:gd name="connsiteY5" fmla="*/ 455689 h 5114806"/>
              <a:gd name="connsiteX6" fmla="*/ 3892700 w 4014544"/>
              <a:gd name="connsiteY6" fmla="*/ 882149 h 5114806"/>
              <a:gd name="connsiteX7" fmla="*/ 3275356 w 4014544"/>
              <a:gd name="connsiteY7" fmla="*/ 882149 h 5114806"/>
              <a:gd name="connsiteX8" fmla="*/ 3149170 w 4014544"/>
              <a:gd name="connsiteY8" fmla="*/ 833873 h 5114806"/>
              <a:gd name="connsiteX9" fmla="*/ 3115788 w 4014544"/>
              <a:gd name="connsiteY9" fmla="*/ 823869 h 5114806"/>
              <a:gd name="connsiteX10" fmla="*/ 3113672 w 4014544"/>
              <a:gd name="connsiteY10" fmla="*/ 822923 h 5114806"/>
              <a:gd name="connsiteX11" fmla="*/ 3056604 w 4014544"/>
              <a:gd name="connsiteY11" fmla="*/ 799706 h 5114806"/>
              <a:gd name="connsiteX12" fmla="*/ 3040982 w 4014544"/>
              <a:gd name="connsiteY12" fmla="*/ 794816 h 5114806"/>
              <a:gd name="connsiteX13" fmla="*/ 3022928 w 4014544"/>
              <a:gd name="connsiteY13" fmla="*/ 796040 h 5114806"/>
              <a:gd name="connsiteX14" fmla="*/ 3115788 w 4014544"/>
              <a:gd name="connsiteY14" fmla="*/ 823869 h 5114806"/>
              <a:gd name="connsiteX15" fmla="*/ 3175144 w 4014544"/>
              <a:gd name="connsiteY15" fmla="*/ 850400 h 5114806"/>
              <a:gd name="connsiteX16" fmla="*/ 3248954 w 4014544"/>
              <a:gd name="connsiteY16" fmla="*/ 882149 h 5114806"/>
              <a:gd name="connsiteX17" fmla="*/ 2559522 w 4014544"/>
              <a:gd name="connsiteY17" fmla="*/ 882149 h 5114806"/>
              <a:gd name="connsiteX18" fmla="*/ 1905628 w 4014544"/>
              <a:gd name="connsiteY18" fmla="*/ 1014150 h 5114806"/>
              <a:gd name="connsiteX19" fmla="*/ 1371543 w 4014544"/>
              <a:gd name="connsiteY19" fmla="*/ 1373595 h 5114806"/>
              <a:gd name="connsiteX20" fmla="*/ 1012098 w 4014544"/>
              <a:gd name="connsiteY20" fmla="*/ 1907689 h 5114806"/>
              <a:gd name="connsiteX21" fmla="*/ 880105 w 4014544"/>
              <a:gd name="connsiteY21" fmla="*/ 2561601 h 5114806"/>
              <a:gd name="connsiteX22" fmla="*/ 1012098 w 4014544"/>
              <a:gd name="connsiteY22" fmla="*/ 3215513 h 5114806"/>
              <a:gd name="connsiteX23" fmla="*/ 1371543 w 4014544"/>
              <a:gd name="connsiteY23" fmla="*/ 3749606 h 5114806"/>
              <a:gd name="connsiteX24" fmla="*/ 1905628 w 4014544"/>
              <a:gd name="connsiteY24" fmla="*/ 4109052 h 5114806"/>
              <a:gd name="connsiteX25" fmla="*/ 2559522 w 4014544"/>
              <a:gd name="connsiteY25" fmla="*/ 4241053 h 5114806"/>
              <a:gd name="connsiteX26" fmla="*/ 3248954 w 4014544"/>
              <a:gd name="connsiteY26" fmla="*/ 4241053 h 5114806"/>
              <a:gd name="connsiteX27" fmla="*/ 2997391 w 4014544"/>
              <a:gd name="connsiteY27" fmla="*/ 4323157 h 5114806"/>
              <a:gd name="connsiteX28" fmla="*/ 2964548 w 4014544"/>
              <a:gd name="connsiteY28" fmla="*/ 4339285 h 5114806"/>
              <a:gd name="connsiteX29" fmla="*/ 3101395 w 4014544"/>
              <a:gd name="connsiteY29" fmla="*/ 4304436 h 5114806"/>
              <a:gd name="connsiteX30" fmla="*/ 3275356 w 4014544"/>
              <a:gd name="connsiteY30" fmla="*/ 4241053 h 5114806"/>
              <a:gd name="connsiteX31" fmla="*/ 3276369 w 4014544"/>
              <a:gd name="connsiteY31" fmla="*/ 4239018 h 5114806"/>
              <a:gd name="connsiteX32" fmla="*/ 3880516 w 4014544"/>
              <a:gd name="connsiteY32" fmla="*/ 4239018 h 5114806"/>
              <a:gd name="connsiteX33" fmla="*/ 4003373 w 4014544"/>
              <a:gd name="connsiteY33" fmla="*/ 4668534 h 5114806"/>
              <a:gd name="connsiteX34" fmla="*/ 3681501 w 4014544"/>
              <a:gd name="connsiteY34" fmla="*/ 4856379 h 5114806"/>
              <a:gd name="connsiteX35" fmla="*/ 3249967 w 4014544"/>
              <a:gd name="connsiteY35" fmla="*/ 4409606 h 5114806"/>
              <a:gd name="connsiteX36" fmla="*/ 2919981 w 4014544"/>
              <a:gd name="connsiteY36" fmla="*/ 4500995 h 5114806"/>
              <a:gd name="connsiteX37" fmla="*/ 2768686 w 4014544"/>
              <a:gd name="connsiteY37" fmla="*/ 5106164 h 5114806"/>
              <a:gd name="connsiteX38" fmla="*/ 2401127 w 4014544"/>
              <a:gd name="connsiteY38" fmla="*/ 5110225 h 5114806"/>
              <a:gd name="connsiteX39" fmla="*/ 2250846 w 4014544"/>
              <a:gd name="connsiteY39" fmla="*/ 4510131 h 5114806"/>
              <a:gd name="connsiteX40" fmla="*/ 1904606 w 4014544"/>
              <a:gd name="connsiteY40" fmla="*/ 4423824 h 5114806"/>
              <a:gd name="connsiteX41" fmla="*/ 1470033 w 4014544"/>
              <a:gd name="connsiteY41" fmla="*/ 4873637 h 5114806"/>
              <a:gd name="connsiteX42" fmla="*/ 1156283 w 4014544"/>
              <a:gd name="connsiteY42" fmla="*/ 4697976 h 5114806"/>
              <a:gd name="connsiteX43" fmla="*/ 1325848 w 4014544"/>
              <a:gd name="connsiteY43" fmla="*/ 4102955 h 5114806"/>
              <a:gd name="connsiteX44" fmla="*/ 1160344 w 4014544"/>
              <a:gd name="connsiteY44" fmla="*/ 3955731 h 5114806"/>
              <a:gd name="connsiteX45" fmla="*/ 1056779 w 4014544"/>
              <a:gd name="connsiteY45" fmla="*/ 3843013 h 5114806"/>
              <a:gd name="connsiteX46" fmla="*/ 455681 w 4014544"/>
              <a:gd name="connsiteY46" fmla="*/ 4014623 h 5114806"/>
              <a:gd name="connsiteX47" fmla="*/ 275958 w 4014544"/>
              <a:gd name="connsiteY47" fmla="*/ 3714069 h 5114806"/>
              <a:gd name="connsiteX48" fmla="*/ 719675 w 4014544"/>
              <a:gd name="connsiteY48" fmla="*/ 3284553 h 5114806"/>
              <a:gd name="connsiteX49" fmla="*/ 612049 w 4014544"/>
              <a:gd name="connsiteY49" fmla="*/ 2905815 h 5114806"/>
              <a:gd name="connsiteX50" fmla="*/ 7902 w 4014544"/>
              <a:gd name="connsiteY50" fmla="*/ 2754529 h 5114806"/>
              <a:gd name="connsiteX51" fmla="*/ 3841 w 4014544"/>
              <a:gd name="connsiteY51" fmla="*/ 2412341 h 5114806"/>
              <a:gd name="connsiteX52" fmla="*/ 602905 w 4014544"/>
              <a:gd name="connsiteY52" fmla="*/ 2262060 h 5114806"/>
              <a:gd name="connsiteX53" fmla="*/ 705456 w 4014544"/>
              <a:gd name="connsiteY53" fmla="*/ 1867077 h 5114806"/>
              <a:gd name="connsiteX54" fmla="*/ 258700 w 4014544"/>
              <a:gd name="connsiteY54" fmla="*/ 1435535 h 5114806"/>
              <a:gd name="connsiteX55" fmla="*/ 426230 w 4014544"/>
              <a:gd name="connsiteY55" fmla="*/ 1143104 h 5114806"/>
              <a:gd name="connsiteX56" fmla="*/ 1022255 w 4014544"/>
              <a:gd name="connsiteY56" fmla="*/ 1313691 h 5114806"/>
              <a:gd name="connsiteX57" fmla="*/ 1160344 w 4014544"/>
              <a:gd name="connsiteY57" fmla="*/ 1160370 h 5114806"/>
              <a:gd name="connsiteX58" fmla="*/ 1313665 w 4014544"/>
              <a:gd name="connsiteY58" fmla="*/ 1022272 h 5114806"/>
              <a:gd name="connsiteX59" fmla="*/ 1143086 w 4014544"/>
              <a:gd name="connsiteY59" fmla="*/ 426239 h 5114806"/>
              <a:gd name="connsiteX60" fmla="*/ 1435509 w 4014544"/>
              <a:gd name="connsiteY60" fmla="*/ 258700 h 5114806"/>
              <a:gd name="connsiteX61" fmla="*/ 1867042 w 4014544"/>
              <a:gd name="connsiteY61" fmla="*/ 705474 h 5114806"/>
              <a:gd name="connsiteX62" fmla="*/ 2262016 w 4014544"/>
              <a:gd name="connsiteY62" fmla="*/ 602923 h 5114806"/>
              <a:gd name="connsiteX63" fmla="*/ 2412289 w 4014544"/>
              <a:gd name="connsiteY63" fmla="*/ 3841 h 5114806"/>
              <a:gd name="connsiteX64" fmla="*/ 2583378 w 4014544"/>
              <a:gd name="connsiteY64" fmla="*/ 160 h 5114806"/>
              <a:gd name="connsiteX0" fmla="*/ 2583378 w 4014544"/>
              <a:gd name="connsiteY0" fmla="*/ 160 h 5114806"/>
              <a:gd name="connsiteX1" fmla="*/ 2754468 w 4014544"/>
              <a:gd name="connsiteY1" fmla="*/ 7902 h 5114806"/>
              <a:gd name="connsiteX2" fmla="*/ 2905762 w 4014544"/>
              <a:gd name="connsiteY2" fmla="*/ 612058 h 5114806"/>
              <a:gd name="connsiteX3" fmla="*/ 3284492 w 4014544"/>
              <a:gd name="connsiteY3" fmla="*/ 719692 h 5114806"/>
              <a:gd name="connsiteX4" fmla="*/ 3713990 w 4014544"/>
              <a:gd name="connsiteY4" fmla="*/ 275967 h 5114806"/>
              <a:gd name="connsiteX5" fmla="*/ 4014544 w 4014544"/>
              <a:gd name="connsiteY5" fmla="*/ 455689 h 5114806"/>
              <a:gd name="connsiteX6" fmla="*/ 3892700 w 4014544"/>
              <a:gd name="connsiteY6" fmla="*/ 882149 h 5114806"/>
              <a:gd name="connsiteX7" fmla="*/ 3275356 w 4014544"/>
              <a:gd name="connsiteY7" fmla="*/ 882149 h 5114806"/>
              <a:gd name="connsiteX8" fmla="*/ 3149170 w 4014544"/>
              <a:gd name="connsiteY8" fmla="*/ 833873 h 5114806"/>
              <a:gd name="connsiteX9" fmla="*/ 3115788 w 4014544"/>
              <a:gd name="connsiteY9" fmla="*/ 823869 h 5114806"/>
              <a:gd name="connsiteX10" fmla="*/ 3113672 w 4014544"/>
              <a:gd name="connsiteY10" fmla="*/ 822923 h 5114806"/>
              <a:gd name="connsiteX11" fmla="*/ 3056604 w 4014544"/>
              <a:gd name="connsiteY11" fmla="*/ 799706 h 5114806"/>
              <a:gd name="connsiteX12" fmla="*/ 3040982 w 4014544"/>
              <a:gd name="connsiteY12" fmla="*/ 794816 h 5114806"/>
              <a:gd name="connsiteX13" fmla="*/ 3022928 w 4014544"/>
              <a:gd name="connsiteY13" fmla="*/ 796040 h 5114806"/>
              <a:gd name="connsiteX14" fmla="*/ 3115788 w 4014544"/>
              <a:gd name="connsiteY14" fmla="*/ 823869 h 5114806"/>
              <a:gd name="connsiteX15" fmla="*/ 3175144 w 4014544"/>
              <a:gd name="connsiteY15" fmla="*/ 850400 h 5114806"/>
              <a:gd name="connsiteX16" fmla="*/ 3248954 w 4014544"/>
              <a:gd name="connsiteY16" fmla="*/ 882149 h 5114806"/>
              <a:gd name="connsiteX17" fmla="*/ 2559522 w 4014544"/>
              <a:gd name="connsiteY17" fmla="*/ 882149 h 5114806"/>
              <a:gd name="connsiteX18" fmla="*/ 1905628 w 4014544"/>
              <a:gd name="connsiteY18" fmla="*/ 1014150 h 5114806"/>
              <a:gd name="connsiteX19" fmla="*/ 1371543 w 4014544"/>
              <a:gd name="connsiteY19" fmla="*/ 1373595 h 5114806"/>
              <a:gd name="connsiteX20" fmla="*/ 1012098 w 4014544"/>
              <a:gd name="connsiteY20" fmla="*/ 1907689 h 5114806"/>
              <a:gd name="connsiteX21" fmla="*/ 880105 w 4014544"/>
              <a:gd name="connsiteY21" fmla="*/ 2561601 h 5114806"/>
              <a:gd name="connsiteX22" fmla="*/ 1012098 w 4014544"/>
              <a:gd name="connsiteY22" fmla="*/ 3215513 h 5114806"/>
              <a:gd name="connsiteX23" fmla="*/ 1371543 w 4014544"/>
              <a:gd name="connsiteY23" fmla="*/ 3749606 h 5114806"/>
              <a:gd name="connsiteX24" fmla="*/ 1905628 w 4014544"/>
              <a:gd name="connsiteY24" fmla="*/ 4109052 h 5114806"/>
              <a:gd name="connsiteX25" fmla="*/ 2559522 w 4014544"/>
              <a:gd name="connsiteY25" fmla="*/ 4241053 h 5114806"/>
              <a:gd name="connsiteX26" fmla="*/ 3248954 w 4014544"/>
              <a:gd name="connsiteY26" fmla="*/ 4241053 h 5114806"/>
              <a:gd name="connsiteX27" fmla="*/ 2997391 w 4014544"/>
              <a:gd name="connsiteY27" fmla="*/ 4323157 h 5114806"/>
              <a:gd name="connsiteX28" fmla="*/ 3101395 w 4014544"/>
              <a:gd name="connsiteY28" fmla="*/ 4304436 h 5114806"/>
              <a:gd name="connsiteX29" fmla="*/ 3275356 w 4014544"/>
              <a:gd name="connsiteY29" fmla="*/ 4241053 h 5114806"/>
              <a:gd name="connsiteX30" fmla="*/ 3276369 w 4014544"/>
              <a:gd name="connsiteY30" fmla="*/ 4239018 h 5114806"/>
              <a:gd name="connsiteX31" fmla="*/ 3880516 w 4014544"/>
              <a:gd name="connsiteY31" fmla="*/ 4239018 h 5114806"/>
              <a:gd name="connsiteX32" fmla="*/ 4003373 w 4014544"/>
              <a:gd name="connsiteY32" fmla="*/ 4668534 h 5114806"/>
              <a:gd name="connsiteX33" fmla="*/ 3681501 w 4014544"/>
              <a:gd name="connsiteY33" fmla="*/ 4856379 h 5114806"/>
              <a:gd name="connsiteX34" fmla="*/ 3249967 w 4014544"/>
              <a:gd name="connsiteY34" fmla="*/ 4409606 h 5114806"/>
              <a:gd name="connsiteX35" fmla="*/ 2919981 w 4014544"/>
              <a:gd name="connsiteY35" fmla="*/ 4500995 h 5114806"/>
              <a:gd name="connsiteX36" fmla="*/ 2768686 w 4014544"/>
              <a:gd name="connsiteY36" fmla="*/ 5106164 h 5114806"/>
              <a:gd name="connsiteX37" fmla="*/ 2401127 w 4014544"/>
              <a:gd name="connsiteY37" fmla="*/ 5110225 h 5114806"/>
              <a:gd name="connsiteX38" fmla="*/ 2250846 w 4014544"/>
              <a:gd name="connsiteY38" fmla="*/ 4510131 h 5114806"/>
              <a:gd name="connsiteX39" fmla="*/ 1904606 w 4014544"/>
              <a:gd name="connsiteY39" fmla="*/ 4423824 h 5114806"/>
              <a:gd name="connsiteX40" fmla="*/ 1470033 w 4014544"/>
              <a:gd name="connsiteY40" fmla="*/ 4873637 h 5114806"/>
              <a:gd name="connsiteX41" fmla="*/ 1156283 w 4014544"/>
              <a:gd name="connsiteY41" fmla="*/ 4697976 h 5114806"/>
              <a:gd name="connsiteX42" fmla="*/ 1325848 w 4014544"/>
              <a:gd name="connsiteY42" fmla="*/ 4102955 h 5114806"/>
              <a:gd name="connsiteX43" fmla="*/ 1160344 w 4014544"/>
              <a:gd name="connsiteY43" fmla="*/ 3955731 h 5114806"/>
              <a:gd name="connsiteX44" fmla="*/ 1056779 w 4014544"/>
              <a:gd name="connsiteY44" fmla="*/ 3843013 h 5114806"/>
              <a:gd name="connsiteX45" fmla="*/ 455681 w 4014544"/>
              <a:gd name="connsiteY45" fmla="*/ 4014623 h 5114806"/>
              <a:gd name="connsiteX46" fmla="*/ 275958 w 4014544"/>
              <a:gd name="connsiteY46" fmla="*/ 3714069 h 5114806"/>
              <a:gd name="connsiteX47" fmla="*/ 719675 w 4014544"/>
              <a:gd name="connsiteY47" fmla="*/ 3284553 h 5114806"/>
              <a:gd name="connsiteX48" fmla="*/ 612049 w 4014544"/>
              <a:gd name="connsiteY48" fmla="*/ 2905815 h 5114806"/>
              <a:gd name="connsiteX49" fmla="*/ 7902 w 4014544"/>
              <a:gd name="connsiteY49" fmla="*/ 2754529 h 5114806"/>
              <a:gd name="connsiteX50" fmla="*/ 3841 w 4014544"/>
              <a:gd name="connsiteY50" fmla="*/ 2412341 h 5114806"/>
              <a:gd name="connsiteX51" fmla="*/ 602905 w 4014544"/>
              <a:gd name="connsiteY51" fmla="*/ 2262060 h 5114806"/>
              <a:gd name="connsiteX52" fmla="*/ 705456 w 4014544"/>
              <a:gd name="connsiteY52" fmla="*/ 1867077 h 5114806"/>
              <a:gd name="connsiteX53" fmla="*/ 258700 w 4014544"/>
              <a:gd name="connsiteY53" fmla="*/ 1435535 h 5114806"/>
              <a:gd name="connsiteX54" fmla="*/ 426230 w 4014544"/>
              <a:gd name="connsiteY54" fmla="*/ 1143104 h 5114806"/>
              <a:gd name="connsiteX55" fmla="*/ 1022255 w 4014544"/>
              <a:gd name="connsiteY55" fmla="*/ 1313691 h 5114806"/>
              <a:gd name="connsiteX56" fmla="*/ 1160344 w 4014544"/>
              <a:gd name="connsiteY56" fmla="*/ 1160370 h 5114806"/>
              <a:gd name="connsiteX57" fmla="*/ 1313665 w 4014544"/>
              <a:gd name="connsiteY57" fmla="*/ 1022272 h 5114806"/>
              <a:gd name="connsiteX58" fmla="*/ 1143086 w 4014544"/>
              <a:gd name="connsiteY58" fmla="*/ 426239 h 5114806"/>
              <a:gd name="connsiteX59" fmla="*/ 1435509 w 4014544"/>
              <a:gd name="connsiteY59" fmla="*/ 258700 h 5114806"/>
              <a:gd name="connsiteX60" fmla="*/ 1867042 w 4014544"/>
              <a:gd name="connsiteY60" fmla="*/ 705474 h 5114806"/>
              <a:gd name="connsiteX61" fmla="*/ 2262016 w 4014544"/>
              <a:gd name="connsiteY61" fmla="*/ 602923 h 5114806"/>
              <a:gd name="connsiteX62" fmla="*/ 2412289 w 4014544"/>
              <a:gd name="connsiteY62" fmla="*/ 3841 h 5114806"/>
              <a:gd name="connsiteX63" fmla="*/ 2583378 w 4014544"/>
              <a:gd name="connsiteY63" fmla="*/ 160 h 5114806"/>
              <a:gd name="connsiteX0" fmla="*/ 2583378 w 4014544"/>
              <a:gd name="connsiteY0" fmla="*/ 160 h 5114806"/>
              <a:gd name="connsiteX1" fmla="*/ 2754468 w 4014544"/>
              <a:gd name="connsiteY1" fmla="*/ 7902 h 5114806"/>
              <a:gd name="connsiteX2" fmla="*/ 2905762 w 4014544"/>
              <a:gd name="connsiteY2" fmla="*/ 612058 h 5114806"/>
              <a:gd name="connsiteX3" fmla="*/ 3284492 w 4014544"/>
              <a:gd name="connsiteY3" fmla="*/ 719692 h 5114806"/>
              <a:gd name="connsiteX4" fmla="*/ 3713990 w 4014544"/>
              <a:gd name="connsiteY4" fmla="*/ 275967 h 5114806"/>
              <a:gd name="connsiteX5" fmla="*/ 4014544 w 4014544"/>
              <a:gd name="connsiteY5" fmla="*/ 455689 h 5114806"/>
              <a:gd name="connsiteX6" fmla="*/ 3892700 w 4014544"/>
              <a:gd name="connsiteY6" fmla="*/ 882149 h 5114806"/>
              <a:gd name="connsiteX7" fmla="*/ 3275356 w 4014544"/>
              <a:gd name="connsiteY7" fmla="*/ 882149 h 5114806"/>
              <a:gd name="connsiteX8" fmla="*/ 3149170 w 4014544"/>
              <a:gd name="connsiteY8" fmla="*/ 833873 h 5114806"/>
              <a:gd name="connsiteX9" fmla="*/ 3115788 w 4014544"/>
              <a:gd name="connsiteY9" fmla="*/ 823869 h 5114806"/>
              <a:gd name="connsiteX10" fmla="*/ 3113672 w 4014544"/>
              <a:gd name="connsiteY10" fmla="*/ 822923 h 5114806"/>
              <a:gd name="connsiteX11" fmla="*/ 3056604 w 4014544"/>
              <a:gd name="connsiteY11" fmla="*/ 799706 h 5114806"/>
              <a:gd name="connsiteX12" fmla="*/ 3040982 w 4014544"/>
              <a:gd name="connsiteY12" fmla="*/ 794816 h 5114806"/>
              <a:gd name="connsiteX13" fmla="*/ 3022928 w 4014544"/>
              <a:gd name="connsiteY13" fmla="*/ 796040 h 5114806"/>
              <a:gd name="connsiteX14" fmla="*/ 3115788 w 4014544"/>
              <a:gd name="connsiteY14" fmla="*/ 823869 h 5114806"/>
              <a:gd name="connsiteX15" fmla="*/ 3175144 w 4014544"/>
              <a:gd name="connsiteY15" fmla="*/ 850400 h 5114806"/>
              <a:gd name="connsiteX16" fmla="*/ 3248954 w 4014544"/>
              <a:gd name="connsiteY16" fmla="*/ 882149 h 5114806"/>
              <a:gd name="connsiteX17" fmla="*/ 2559522 w 4014544"/>
              <a:gd name="connsiteY17" fmla="*/ 882149 h 5114806"/>
              <a:gd name="connsiteX18" fmla="*/ 1905628 w 4014544"/>
              <a:gd name="connsiteY18" fmla="*/ 1014150 h 5114806"/>
              <a:gd name="connsiteX19" fmla="*/ 1371543 w 4014544"/>
              <a:gd name="connsiteY19" fmla="*/ 1373595 h 5114806"/>
              <a:gd name="connsiteX20" fmla="*/ 1012098 w 4014544"/>
              <a:gd name="connsiteY20" fmla="*/ 1907689 h 5114806"/>
              <a:gd name="connsiteX21" fmla="*/ 880105 w 4014544"/>
              <a:gd name="connsiteY21" fmla="*/ 2561601 h 5114806"/>
              <a:gd name="connsiteX22" fmla="*/ 1012098 w 4014544"/>
              <a:gd name="connsiteY22" fmla="*/ 3215513 h 5114806"/>
              <a:gd name="connsiteX23" fmla="*/ 1371543 w 4014544"/>
              <a:gd name="connsiteY23" fmla="*/ 3749606 h 5114806"/>
              <a:gd name="connsiteX24" fmla="*/ 1905628 w 4014544"/>
              <a:gd name="connsiteY24" fmla="*/ 4109052 h 5114806"/>
              <a:gd name="connsiteX25" fmla="*/ 2559522 w 4014544"/>
              <a:gd name="connsiteY25" fmla="*/ 4241053 h 5114806"/>
              <a:gd name="connsiteX26" fmla="*/ 3248954 w 4014544"/>
              <a:gd name="connsiteY26" fmla="*/ 4241053 h 5114806"/>
              <a:gd name="connsiteX27" fmla="*/ 3101395 w 4014544"/>
              <a:gd name="connsiteY27" fmla="*/ 4304436 h 5114806"/>
              <a:gd name="connsiteX28" fmla="*/ 3275356 w 4014544"/>
              <a:gd name="connsiteY28" fmla="*/ 4241053 h 5114806"/>
              <a:gd name="connsiteX29" fmla="*/ 3276369 w 4014544"/>
              <a:gd name="connsiteY29" fmla="*/ 4239018 h 5114806"/>
              <a:gd name="connsiteX30" fmla="*/ 3880516 w 4014544"/>
              <a:gd name="connsiteY30" fmla="*/ 4239018 h 5114806"/>
              <a:gd name="connsiteX31" fmla="*/ 4003373 w 4014544"/>
              <a:gd name="connsiteY31" fmla="*/ 4668534 h 5114806"/>
              <a:gd name="connsiteX32" fmla="*/ 3681501 w 4014544"/>
              <a:gd name="connsiteY32" fmla="*/ 4856379 h 5114806"/>
              <a:gd name="connsiteX33" fmla="*/ 3249967 w 4014544"/>
              <a:gd name="connsiteY33" fmla="*/ 4409606 h 5114806"/>
              <a:gd name="connsiteX34" fmla="*/ 2919981 w 4014544"/>
              <a:gd name="connsiteY34" fmla="*/ 4500995 h 5114806"/>
              <a:gd name="connsiteX35" fmla="*/ 2768686 w 4014544"/>
              <a:gd name="connsiteY35" fmla="*/ 5106164 h 5114806"/>
              <a:gd name="connsiteX36" fmla="*/ 2401127 w 4014544"/>
              <a:gd name="connsiteY36" fmla="*/ 5110225 h 5114806"/>
              <a:gd name="connsiteX37" fmla="*/ 2250846 w 4014544"/>
              <a:gd name="connsiteY37" fmla="*/ 4510131 h 5114806"/>
              <a:gd name="connsiteX38" fmla="*/ 1904606 w 4014544"/>
              <a:gd name="connsiteY38" fmla="*/ 4423824 h 5114806"/>
              <a:gd name="connsiteX39" fmla="*/ 1470033 w 4014544"/>
              <a:gd name="connsiteY39" fmla="*/ 4873637 h 5114806"/>
              <a:gd name="connsiteX40" fmla="*/ 1156283 w 4014544"/>
              <a:gd name="connsiteY40" fmla="*/ 4697976 h 5114806"/>
              <a:gd name="connsiteX41" fmla="*/ 1325848 w 4014544"/>
              <a:gd name="connsiteY41" fmla="*/ 4102955 h 5114806"/>
              <a:gd name="connsiteX42" fmla="*/ 1160344 w 4014544"/>
              <a:gd name="connsiteY42" fmla="*/ 3955731 h 5114806"/>
              <a:gd name="connsiteX43" fmla="*/ 1056779 w 4014544"/>
              <a:gd name="connsiteY43" fmla="*/ 3843013 h 5114806"/>
              <a:gd name="connsiteX44" fmla="*/ 455681 w 4014544"/>
              <a:gd name="connsiteY44" fmla="*/ 4014623 h 5114806"/>
              <a:gd name="connsiteX45" fmla="*/ 275958 w 4014544"/>
              <a:gd name="connsiteY45" fmla="*/ 3714069 h 5114806"/>
              <a:gd name="connsiteX46" fmla="*/ 719675 w 4014544"/>
              <a:gd name="connsiteY46" fmla="*/ 3284553 h 5114806"/>
              <a:gd name="connsiteX47" fmla="*/ 612049 w 4014544"/>
              <a:gd name="connsiteY47" fmla="*/ 2905815 h 5114806"/>
              <a:gd name="connsiteX48" fmla="*/ 7902 w 4014544"/>
              <a:gd name="connsiteY48" fmla="*/ 2754529 h 5114806"/>
              <a:gd name="connsiteX49" fmla="*/ 3841 w 4014544"/>
              <a:gd name="connsiteY49" fmla="*/ 2412341 h 5114806"/>
              <a:gd name="connsiteX50" fmla="*/ 602905 w 4014544"/>
              <a:gd name="connsiteY50" fmla="*/ 2262060 h 5114806"/>
              <a:gd name="connsiteX51" fmla="*/ 705456 w 4014544"/>
              <a:gd name="connsiteY51" fmla="*/ 1867077 h 5114806"/>
              <a:gd name="connsiteX52" fmla="*/ 258700 w 4014544"/>
              <a:gd name="connsiteY52" fmla="*/ 1435535 h 5114806"/>
              <a:gd name="connsiteX53" fmla="*/ 426230 w 4014544"/>
              <a:gd name="connsiteY53" fmla="*/ 1143104 h 5114806"/>
              <a:gd name="connsiteX54" fmla="*/ 1022255 w 4014544"/>
              <a:gd name="connsiteY54" fmla="*/ 1313691 h 5114806"/>
              <a:gd name="connsiteX55" fmla="*/ 1160344 w 4014544"/>
              <a:gd name="connsiteY55" fmla="*/ 1160370 h 5114806"/>
              <a:gd name="connsiteX56" fmla="*/ 1313665 w 4014544"/>
              <a:gd name="connsiteY56" fmla="*/ 1022272 h 5114806"/>
              <a:gd name="connsiteX57" fmla="*/ 1143086 w 4014544"/>
              <a:gd name="connsiteY57" fmla="*/ 426239 h 5114806"/>
              <a:gd name="connsiteX58" fmla="*/ 1435509 w 4014544"/>
              <a:gd name="connsiteY58" fmla="*/ 258700 h 5114806"/>
              <a:gd name="connsiteX59" fmla="*/ 1867042 w 4014544"/>
              <a:gd name="connsiteY59" fmla="*/ 705474 h 5114806"/>
              <a:gd name="connsiteX60" fmla="*/ 2262016 w 4014544"/>
              <a:gd name="connsiteY60" fmla="*/ 602923 h 5114806"/>
              <a:gd name="connsiteX61" fmla="*/ 2412289 w 4014544"/>
              <a:gd name="connsiteY61" fmla="*/ 3841 h 5114806"/>
              <a:gd name="connsiteX62" fmla="*/ 2583378 w 4014544"/>
              <a:gd name="connsiteY62" fmla="*/ 160 h 5114806"/>
              <a:gd name="connsiteX0" fmla="*/ 2583378 w 4014544"/>
              <a:gd name="connsiteY0" fmla="*/ 160 h 5114806"/>
              <a:gd name="connsiteX1" fmla="*/ 2754468 w 4014544"/>
              <a:gd name="connsiteY1" fmla="*/ 7902 h 5114806"/>
              <a:gd name="connsiteX2" fmla="*/ 2905762 w 4014544"/>
              <a:gd name="connsiteY2" fmla="*/ 612058 h 5114806"/>
              <a:gd name="connsiteX3" fmla="*/ 3284492 w 4014544"/>
              <a:gd name="connsiteY3" fmla="*/ 719692 h 5114806"/>
              <a:gd name="connsiteX4" fmla="*/ 3713990 w 4014544"/>
              <a:gd name="connsiteY4" fmla="*/ 275967 h 5114806"/>
              <a:gd name="connsiteX5" fmla="*/ 4014544 w 4014544"/>
              <a:gd name="connsiteY5" fmla="*/ 455689 h 5114806"/>
              <a:gd name="connsiteX6" fmla="*/ 3892700 w 4014544"/>
              <a:gd name="connsiteY6" fmla="*/ 882149 h 5114806"/>
              <a:gd name="connsiteX7" fmla="*/ 3275356 w 4014544"/>
              <a:gd name="connsiteY7" fmla="*/ 882149 h 5114806"/>
              <a:gd name="connsiteX8" fmla="*/ 3149170 w 4014544"/>
              <a:gd name="connsiteY8" fmla="*/ 833873 h 5114806"/>
              <a:gd name="connsiteX9" fmla="*/ 3115788 w 4014544"/>
              <a:gd name="connsiteY9" fmla="*/ 823869 h 5114806"/>
              <a:gd name="connsiteX10" fmla="*/ 3113672 w 4014544"/>
              <a:gd name="connsiteY10" fmla="*/ 822923 h 5114806"/>
              <a:gd name="connsiteX11" fmla="*/ 3056604 w 4014544"/>
              <a:gd name="connsiteY11" fmla="*/ 799706 h 5114806"/>
              <a:gd name="connsiteX12" fmla="*/ 3040982 w 4014544"/>
              <a:gd name="connsiteY12" fmla="*/ 794816 h 5114806"/>
              <a:gd name="connsiteX13" fmla="*/ 3022928 w 4014544"/>
              <a:gd name="connsiteY13" fmla="*/ 796040 h 5114806"/>
              <a:gd name="connsiteX14" fmla="*/ 3115788 w 4014544"/>
              <a:gd name="connsiteY14" fmla="*/ 823869 h 5114806"/>
              <a:gd name="connsiteX15" fmla="*/ 3175144 w 4014544"/>
              <a:gd name="connsiteY15" fmla="*/ 850400 h 5114806"/>
              <a:gd name="connsiteX16" fmla="*/ 3248954 w 4014544"/>
              <a:gd name="connsiteY16" fmla="*/ 882149 h 5114806"/>
              <a:gd name="connsiteX17" fmla="*/ 2559522 w 4014544"/>
              <a:gd name="connsiteY17" fmla="*/ 882149 h 5114806"/>
              <a:gd name="connsiteX18" fmla="*/ 1905628 w 4014544"/>
              <a:gd name="connsiteY18" fmla="*/ 1014150 h 5114806"/>
              <a:gd name="connsiteX19" fmla="*/ 1371543 w 4014544"/>
              <a:gd name="connsiteY19" fmla="*/ 1373595 h 5114806"/>
              <a:gd name="connsiteX20" fmla="*/ 1012098 w 4014544"/>
              <a:gd name="connsiteY20" fmla="*/ 1907689 h 5114806"/>
              <a:gd name="connsiteX21" fmla="*/ 880105 w 4014544"/>
              <a:gd name="connsiteY21" fmla="*/ 2561601 h 5114806"/>
              <a:gd name="connsiteX22" fmla="*/ 1012098 w 4014544"/>
              <a:gd name="connsiteY22" fmla="*/ 3215513 h 5114806"/>
              <a:gd name="connsiteX23" fmla="*/ 1371543 w 4014544"/>
              <a:gd name="connsiteY23" fmla="*/ 3749606 h 5114806"/>
              <a:gd name="connsiteX24" fmla="*/ 1905628 w 4014544"/>
              <a:gd name="connsiteY24" fmla="*/ 4109052 h 5114806"/>
              <a:gd name="connsiteX25" fmla="*/ 2559522 w 4014544"/>
              <a:gd name="connsiteY25" fmla="*/ 4241053 h 5114806"/>
              <a:gd name="connsiteX26" fmla="*/ 3248954 w 4014544"/>
              <a:gd name="connsiteY26" fmla="*/ 4241053 h 5114806"/>
              <a:gd name="connsiteX27" fmla="*/ 3275356 w 4014544"/>
              <a:gd name="connsiteY27" fmla="*/ 4241053 h 5114806"/>
              <a:gd name="connsiteX28" fmla="*/ 3276369 w 4014544"/>
              <a:gd name="connsiteY28" fmla="*/ 4239018 h 5114806"/>
              <a:gd name="connsiteX29" fmla="*/ 3880516 w 4014544"/>
              <a:gd name="connsiteY29" fmla="*/ 4239018 h 5114806"/>
              <a:gd name="connsiteX30" fmla="*/ 4003373 w 4014544"/>
              <a:gd name="connsiteY30" fmla="*/ 4668534 h 5114806"/>
              <a:gd name="connsiteX31" fmla="*/ 3681501 w 4014544"/>
              <a:gd name="connsiteY31" fmla="*/ 4856379 h 5114806"/>
              <a:gd name="connsiteX32" fmla="*/ 3249967 w 4014544"/>
              <a:gd name="connsiteY32" fmla="*/ 4409606 h 5114806"/>
              <a:gd name="connsiteX33" fmla="*/ 2919981 w 4014544"/>
              <a:gd name="connsiteY33" fmla="*/ 4500995 h 5114806"/>
              <a:gd name="connsiteX34" fmla="*/ 2768686 w 4014544"/>
              <a:gd name="connsiteY34" fmla="*/ 5106164 h 5114806"/>
              <a:gd name="connsiteX35" fmla="*/ 2401127 w 4014544"/>
              <a:gd name="connsiteY35" fmla="*/ 5110225 h 5114806"/>
              <a:gd name="connsiteX36" fmla="*/ 2250846 w 4014544"/>
              <a:gd name="connsiteY36" fmla="*/ 4510131 h 5114806"/>
              <a:gd name="connsiteX37" fmla="*/ 1904606 w 4014544"/>
              <a:gd name="connsiteY37" fmla="*/ 4423824 h 5114806"/>
              <a:gd name="connsiteX38" fmla="*/ 1470033 w 4014544"/>
              <a:gd name="connsiteY38" fmla="*/ 4873637 h 5114806"/>
              <a:gd name="connsiteX39" fmla="*/ 1156283 w 4014544"/>
              <a:gd name="connsiteY39" fmla="*/ 4697976 h 5114806"/>
              <a:gd name="connsiteX40" fmla="*/ 1325848 w 4014544"/>
              <a:gd name="connsiteY40" fmla="*/ 4102955 h 5114806"/>
              <a:gd name="connsiteX41" fmla="*/ 1160344 w 4014544"/>
              <a:gd name="connsiteY41" fmla="*/ 3955731 h 5114806"/>
              <a:gd name="connsiteX42" fmla="*/ 1056779 w 4014544"/>
              <a:gd name="connsiteY42" fmla="*/ 3843013 h 5114806"/>
              <a:gd name="connsiteX43" fmla="*/ 455681 w 4014544"/>
              <a:gd name="connsiteY43" fmla="*/ 4014623 h 5114806"/>
              <a:gd name="connsiteX44" fmla="*/ 275958 w 4014544"/>
              <a:gd name="connsiteY44" fmla="*/ 3714069 h 5114806"/>
              <a:gd name="connsiteX45" fmla="*/ 719675 w 4014544"/>
              <a:gd name="connsiteY45" fmla="*/ 3284553 h 5114806"/>
              <a:gd name="connsiteX46" fmla="*/ 612049 w 4014544"/>
              <a:gd name="connsiteY46" fmla="*/ 2905815 h 5114806"/>
              <a:gd name="connsiteX47" fmla="*/ 7902 w 4014544"/>
              <a:gd name="connsiteY47" fmla="*/ 2754529 h 5114806"/>
              <a:gd name="connsiteX48" fmla="*/ 3841 w 4014544"/>
              <a:gd name="connsiteY48" fmla="*/ 2412341 h 5114806"/>
              <a:gd name="connsiteX49" fmla="*/ 602905 w 4014544"/>
              <a:gd name="connsiteY49" fmla="*/ 2262060 h 5114806"/>
              <a:gd name="connsiteX50" fmla="*/ 705456 w 4014544"/>
              <a:gd name="connsiteY50" fmla="*/ 1867077 h 5114806"/>
              <a:gd name="connsiteX51" fmla="*/ 258700 w 4014544"/>
              <a:gd name="connsiteY51" fmla="*/ 1435535 h 5114806"/>
              <a:gd name="connsiteX52" fmla="*/ 426230 w 4014544"/>
              <a:gd name="connsiteY52" fmla="*/ 1143104 h 5114806"/>
              <a:gd name="connsiteX53" fmla="*/ 1022255 w 4014544"/>
              <a:gd name="connsiteY53" fmla="*/ 1313691 h 5114806"/>
              <a:gd name="connsiteX54" fmla="*/ 1160344 w 4014544"/>
              <a:gd name="connsiteY54" fmla="*/ 1160370 h 5114806"/>
              <a:gd name="connsiteX55" fmla="*/ 1313665 w 4014544"/>
              <a:gd name="connsiteY55" fmla="*/ 1022272 h 5114806"/>
              <a:gd name="connsiteX56" fmla="*/ 1143086 w 4014544"/>
              <a:gd name="connsiteY56" fmla="*/ 426239 h 5114806"/>
              <a:gd name="connsiteX57" fmla="*/ 1435509 w 4014544"/>
              <a:gd name="connsiteY57" fmla="*/ 258700 h 5114806"/>
              <a:gd name="connsiteX58" fmla="*/ 1867042 w 4014544"/>
              <a:gd name="connsiteY58" fmla="*/ 705474 h 5114806"/>
              <a:gd name="connsiteX59" fmla="*/ 2262016 w 4014544"/>
              <a:gd name="connsiteY59" fmla="*/ 602923 h 5114806"/>
              <a:gd name="connsiteX60" fmla="*/ 2412289 w 4014544"/>
              <a:gd name="connsiteY60" fmla="*/ 3841 h 5114806"/>
              <a:gd name="connsiteX61" fmla="*/ 2583378 w 4014544"/>
              <a:gd name="connsiteY61" fmla="*/ 160 h 5114806"/>
              <a:gd name="connsiteX0" fmla="*/ 2583378 w 4014544"/>
              <a:gd name="connsiteY0" fmla="*/ 160 h 5114806"/>
              <a:gd name="connsiteX1" fmla="*/ 2754468 w 4014544"/>
              <a:gd name="connsiteY1" fmla="*/ 7902 h 5114806"/>
              <a:gd name="connsiteX2" fmla="*/ 2905762 w 4014544"/>
              <a:gd name="connsiteY2" fmla="*/ 612058 h 5114806"/>
              <a:gd name="connsiteX3" fmla="*/ 3284492 w 4014544"/>
              <a:gd name="connsiteY3" fmla="*/ 719692 h 5114806"/>
              <a:gd name="connsiteX4" fmla="*/ 3713990 w 4014544"/>
              <a:gd name="connsiteY4" fmla="*/ 275967 h 5114806"/>
              <a:gd name="connsiteX5" fmla="*/ 4014544 w 4014544"/>
              <a:gd name="connsiteY5" fmla="*/ 455689 h 5114806"/>
              <a:gd name="connsiteX6" fmla="*/ 3892700 w 4014544"/>
              <a:gd name="connsiteY6" fmla="*/ 882149 h 5114806"/>
              <a:gd name="connsiteX7" fmla="*/ 3275356 w 4014544"/>
              <a:gd name="connsiteY7" fmla="*/ 882149 h 5114806"/>
              <a:gd name="connsiteX8" fmla="*/ 3149170 w 4014544"/>
              <a:gd name="connsiteY8" fmla="*/ 833873 h 5114806"/>
              <a:gd name="connsiteX9" fmla="*/ 3115788 w 4014544"/>
              <a:gd name="connsiteY9" fmla="*/ 823869 h 5114806"/>
              <a:gd name="connsiteX10" fmla="*/ 3113672 w 4014544"/>
              <a:gd name="connsiteY10" fmla="*/ 822923 h 5114806"/>
              <a:gd name="connsiteX11" fmla="*/ 3056604 w 4014544"/>
              <a:gd name="connsiteY11" fmla="*/ 799706 h 5114806"/>
              <a:gd name="connsiteX12" fmla="*/ 3040982 w 4014544"/>
              <a:gd name="connsiteY12" fmla="*/ 794816 h 5114806"/>
              <a:gd name="connsiteX13" fmla="*/ 3022928 w 4014544"/>
              <a:gd name="connsiteY13" fmla="*/ 796040 h 5114806"/>
              <a:gd name="connsiteX14" fmla="*/ 3115788 w 4014544"/>
              <a:gd name="connsiteY14" fmla="*/ 823869 h 5114806"/>
              <a:gd name="connsiteX15" fmla="*/ 3175144 w 4014544"/>
              <a:gd name="connsiteY15" fmla="*/ 850400 h 5114806"/>
              <a:gd name="connsiteX16" fmla="*/ 3248954 w 4014544"/>
              <a:gd name="connsiteY16" fmla="*/ 882149 h 5114806"/>
              <a:gd name="connsiteX17" fmla="*/ 2559522 w 4014544"/>
              <a:gd name="connsiteY17" fmla="*/ 882149 h 5114806"/>
              <a:gd name="connsiteX18" fmla="*/ 1905628 w 4014544"/>
              <a:gd name="connsiteY18" fmla="*/ 1014150 h 5114806"/>
              <a:gd name="connsiteX19" fmla="*/ 1371543 w 4014544"/>
              <a:gd name="connsiteY19" fmla="*/ 1373595 h 5114806"/>
              <a:gd name="connsiteX20" fmla="*/ 1012098 w 4014544"/>
              <a:gd name="connsiteY20" fmla="*/ 1907689 h 5114806"/>
              <a:gd name="connsiteX21" fmla="*/ 880105 w 4014544"/>
              <a:gd name="connsiteY21" fmla="*/ 2561601 h 5114806"/>
              <a:gd name="connsiteX22" fmla="*/ 1012098 w 4014544"/>
              <a:gd name="connsiteY22" fmla="*/ 3215513 h 5114806"/>
              <a:gd name="connsiteX23" fmla="*/ 1371543 w 4014544"/>
              <a:gd name="connsiteY23" fmla="*/ 3749606 h 5114806"/>
              <a:gd name="connsiteX24" fmla="*/ 1905628 w 4014544"/>
              <a:gd name="connsiteY24" fmla="*/ 4109052 h 5114806"/>
              <a:gd name="connsiteX25" fmla="*/ 2559522 w 4014544"/>
              <a:gd name="connsiteY25" fmla="*/ 4241053 h 5114806"/>
              <a:gd name="connsiteX26" fmla="*/ 3248954 w 4014544"/>
              <a:gd name="connsiteY26" fmla="*/ 4241053 h 5114806"/>
              <a:gd name="connsiteX27" fmla="*/ 3275356 w 4014544"/>
              <a:gd name="connsiteY27" fmla="*/ 4241053 h 5114806"/>
              <a:gd name="connsiteX28" fmla="*/ 3880516 w 4014544"/>
              <a:gd name="connsiteY28" fmla="*/ 4239018 h 5114806"/>
              <a:gd name="connsiteX29" fmla="*/ 4003373 w 4014544"/>
              <a:gd name="connsiteY29" fmla="*/ 4668534 h 5114806"/>
              <a:gd name="connsiteX30" fmla="*/ 3681501 w 4014544"/>
              <a:gd name="connsiteY30" fmla="*/ 4856379 h 5114806"/>
              <a:gd name="connsiteX31" fmla="*/ 3249967 w 4014544"/>
              <a:gd name="connsiteY31" fmla="*/ 4409606 h 5114806"/>
              <a:gd name="connsiteX32" fmla="*/ 2919981 w 4014544"/>
              <a:gd name="connsiteY32" fmla="*/ 4500995 h 5114806"/>
              <a:gd name="connsiteX33" fmla="*/ 2768686 w 4014544"/>
              <a:gd name="connsiteY33" fmla="*/ 5106164 h 5114806"/>
              <a:gd name="connsiteX34" fmla="*/ 2401127 w 4014544"/>
              <a:gd name="connsiteY34" fmla="*/ 5110225 h 5114806"/>
              <a:gd name="connsiteX35" fmla="*/ 2250846 w 4014544"/>
              <a:gd name="connsiteY35" fmla="*/ 4510131 h 5114806"/>
              <a:gd name="connsiteX36" fmla="*/ 1904606 w 4014544"/>
              <a:gd name="connsiteY36" fmla="*/ 4423824 h 5114806"/>
              <a:gd name="connsiteX37" fmla="*/ 1470033 w 4014544"/>
              <a:gd name="connsiteY37" fmla="*/ 4873637 h 5114806"/>
              <a:gd name="connsiteX38" fmla="*/ 1156283 w 4014544"/>
              <a:gd name="connsiteY38" fmla="*/ 4697976 h 5114806"/>
              <a:gd name="connsiteX39" fmla="*/ 1325848 w 4014544"/>
              <a:gd name="connsiteY39" fmla="*/ 4102955 h 5114806"/>
              <a:gd name="connsiteX40" fmla="*/ 1160344 w 4014544"/>
              <a:gd name="connsiteY40" fmla="*/ 3955731 h 5114806"/>
              <a:gd name="connsiteX41" fmla="*/ 1056779 w 4014544"/>
              <a:gd name="connsiteY41" fmla="*/ 3843013 h 5114806"/>
              <a:gd name="connsiteX42" fmla="*/ 455681 w 4014544"/>
              <a:gd name="connsiteY42" fmla="*/ 4014623 h 5114806"/>
              <a:gd name="connsiteX43" fmla="*/ 275958 w 4014544"/>
              <a:gd name="connsiteY43" fmla="*/ 3714069 h 5114806"/>
              <a:gd name="connsiteX44" fmla="*/ 719675 w 4014544"/>
              <a:gd name="connsiteY44" fmla="*/ 3284553 h 5114806"/>
              <a:gd name="connsiteX45" fmla="*/ 612049 w 4014544"/>
              <a:gd name="connsiteY45" fmla="*/ 2905815 h 5114806"/>
              <a:gd name="connsiteX46" fmla="*/ 7902 w 4014544"/>
              <a:gd name="connsiteY46" fmla="*/ 2754529 h 5114806"/>
              <a:gd name="connsiteX47" fmla="*/ 3841 w 4014544"/>
              <a:gd name="connsiteY47" fmla="*/ 2412341 h 5114806"/>
              <a:gd name="connsiteX48" fmla="*/ 602905 w 4014544"/>
              <a:gd name="connsiteY48" fmla="*/ 2262060 h 5114806"/>
              <a:gd name="connsiteX49" fmla="*/ 705456 w 4014544"/>
              <a:gd name="connsiteY49" fmla="*/ 1867077 h 5114806"/>
              <a:gd name="connsiteX50" fmla="*/ 258700 w 4014544"/>
              <a:gd name="connsiteY50" fmla="*/ 1435535 h 5114806"/>
              <a:gd name="connsiteX51" fmla="*/ 426230 w 4014544"/>
              <a:gd name="connsiteY51" fmla="*/ 1143104 h 5114806"/>
              <a:gd name="connsiteX52" fmla="*/ 1022255 w 4014544"/>
              <a:gd name="connsiteY52" fmla="*/ 1313691 h 5114806"/>
              <a:gd name="connsiteX53" fmla="*/ 1160344 w 4014544"/>
              <a:gd name="connsiteY53" fmla="*/ 1160370 h 5114806"/>
              <a:gd name="connsiteX54" fmla="*/ 1313665 w 4014544"/>
              <a:gd name="connsiteY54" fmla="*/ 1022272 h 5114806"/>
              <a:gd name="connsiteX55" fmla="*/ 1143086 w 4014544"/>
              <a:gd name="connsiteY55" fmla="*/ 426239 h 5114806"/>
              <a:gd name="connsiteX56" fmla="*/ 1435509 w 4014544"/>
              <a:gd name="connsiteY56" fmla="*/ 258700 h 5114806"/>
              <a:gd name="connsiteX57" fmla="*/ 1867042 w 4014544"/>
              <a:gd name="connsiteY57" fmla="*/ 705474 h 5114806"/>
              <a:gd name="connsiteX58" fmla="*/ 2262016 w 4014544"/>
              <a:gd name="connsiteY58" fmla="*/ 602923 h 5114806"/>
              <a:gd name="connsiteX59" fmla="*/ 2412289 w 4014544"/>
              <a:gd name="connsiteY59" fmla="*/ 3841 h 5114806"/>
              <a:gd name="connsiteX60" fmla="*/ 2583378 w 4014544"/>
              <a:gd name="connsiteY60" fmla="*/ 160 h 5114806"/>
              <a:gd name="connsiteX0" fmla="*/ 2583378 w 4014544"/>
              <a:gd name="connsiteY0" fmla="*/ 160 h 5114806"/>
              <a:gd name="connsiteX1" fmla="*/ 2754468 w 4014544"/>
              <a:gd name="connsiteY1" fmla="*/ 7902 h 5114806"/>
              <a:gd name="connsiteX2" fmla="*/ 2905762 w 4014544"/>
              <a:gd name="connsiteY2" fmla="*/ 612058 h 5114806"/>
              <a:gd name="connsiteX3" fmla="*/ 3284492 w 4014544"/>
              <a:gd name="connsiteY3" fmla="*/ 719692 h 5114806"/>
              <a:gd name="connsiteX4" fmla="*/ 3713990 w 4014544"/>
              <a:gd name="connsiteY4" fmla="*/ 275967 h 5114806"/>
              <a:gd name="connsiteX5" fmla="*/ 4014544 w 4014544"/>
              <a:gd name="connsiteY5" fmla="*/ 455689 h 5114806"/>
              <a:gd name="connsiteX6" fmla="*/ 3892700 w 4014544"/>
              <a:gd name="connsiteY6" fmla="*/ 882149 h 5114806"/>
              <a:gd name="connsiteX7" fmla="*/ 3275356 w 4014544"/>
              <a:gd name="connsiteY7" fmla="*/ 882149 h 5114806"/>
              <a:gd name="connsiteX8" fmla="*/ 3149170 w 4014544"/>
              <a:gd name="connsiteY8" fmla="*/ 833873 h 5114806"/>
              <a:gd name="connsiteX9" fmla="*/ 3115788 w 4014544"/>
              <a:gd name="connsiteY9" fmla="*/ 823869 h 5114806"/>
              <a:gd name="connsiteX10" fmla="*/ 3113672 w 4014544"/>
              <a:gd name="connsiteY10" fmla="*/ 822923 h 5114806"/>
              <a:gd name="connsiteX11" fmla="*/ 3056604 w 4014544"/>
              <a:gd name="connsiteY11" fmla="*/ 799706 h 5114806"/>
              <a:gd name="connsiteX12" fmla="*/ 3040982 w 4014544"/>
              <a:gd name="connsiteY12" fmla="*/ 794816 h 5114806"/>
              <a:gd name="connsiteX13" fmla="*/ 3022928 w 4014544"/>
              <a:gd name="connsiteY13" fmla="*/ 796040 h 5114806"/>
              <a:gd name="connsiteX14" fmla="*/ 3115788 w 4014544"/>
              <a:gd name="connsiteY14" fmla="*/ 823869 h 5114806"/>
              <a:gd name="connsiteX15" fmla="*/ 3175144 w 4014544"/>
              <a:gd name="connsiteY15" fmla="*/ 850400 h 5114806"/>
              <a:gd name="connsiteX16" fmla="*/ 3248954 w 4014544"/>
              <a:gd name="connsiteY16" fmla="*/ 882149 h 5114806"/>
              <a:gd name="connsiteX17" fmla="*/ 2559522 w 4014544"/>
              <a:gd name="connsiteY17" fmla="*/ 882149 h 5114806"/>
              <a:gd name="connsiteX18" fmla="*/ 1905628 w 4014544"/>
              <a:gd name="connsiteY18" fmla="*/ 1014150 h 5114806"/>
              <a:gd name="connsiteX19" fmla="*/ 1371543 w 4014544"/>
              <a:gd name="connsiteY19" fmla="*/ 1373595 h 5114806"/>
              <a:gd name="connsiteX20" fmla="*/ 1012098 w 4014544"/>
              <a:gd name="connsiteY20" fmla="*/ 1907689 h 5114806"/>
              <a:gd name="connsiteX21" fmla="*/ 880105 w 4014544"/>
              <a:gd name="connsiteY21" fmla="*/ 2561601 h 5114806"/>
              <a:gd name="connsiteX22" fmla="*/ 1012098 w 4014544"/>
              <a:gd name="connsiteY22" fmla="*/ 3215513 h 5114806"/>
              <a:gd name="connsiteX23" fmla="*/ 1371543 w 4014544"/>
              <a:gd name="connsiteY23" fmla="*/ 3749606 h 5114806"/>
              <a:gd name="connsiteX24" fmla="*/ 1905628 w 4014544"/>
              <a:gd name="connsiteY24" fmla="*/ 4109052 h 5114806"/>
              <a:gd name="connsiteX25" fmla="*/ 2559522 w 4014544"/>
              <a:gd name="connsiteY25" fmla="*/ 4241053 h 5114806"/>
              <a:gd name="connsiteX26" fmla="*/ 3248954 w 4014544"/>
              <a:gd name="connsiteY26" fmla="*/ 4241053 h 5114806"/>
              <a:gd name="connsiteX27" fmla="*/ 3880516 w 4014544"/>
              <a:gd name="connsiteY27" fmla="*/ 4239018 h 5114806"/>
              <a:gd name="connsiteX28" fmla="*/ 4003373 w 4014544"/>
              <a:gd name="connsiteY28" fmla="*/ 4668534 h 5114806"/>
              <a:gd name="connsiteX29" fmla="*/ 3681501 w 4014544"/>
              <a:gd name="connsiteY29" fmla="*/ 4856379 h 5114806"/>
              <a:gd name="connsiteX30" fmla="*/ 3249967 w 4014544"/>
              <a:gd name="connsiteY30" fmla="*/ 4409606 h 5114806"/>
              <a:gd name="connsiteX31" fmla="*/ 2919981 w 4014544"/>
              <a:gd name="connsiteY31" fmla="*/ 4500995 h 5114806"/>
              <a:gd name="connsiteX32" fmla="*/ 2768686 w 4014544"/>
              <a:gd name="connsiteY32" fmla="*/ 5106164 h 5114806"/>
              <a:gd name="connsiteX33" fmla="*/ 2401127 w 4014544"/>
              <a:gd name="connsiteY33" fmla="*/ 5110225 h 5114806"/>
              <a:gd name="connsiteX34" fmla="*/ 2250846 w 4014544"/>
              <a:gd name="connsiteY34" fmla="*/ 4510131 h 5114806"/>
              <a:gd name="connsiteX35" fmla="*/ 1904606 w 4014544"/>
              <a:gd name="connsiteY35" fmla="*/ 4423824 h 5114806"/>
              <a:gd name="connsiteX36" fmla="*/ 1470033 w 4014544"/>
              <a:gd name="connsiteY36" fmla="*/ 4873637 h 5114806"/>
              <a:gd name="connsiteX37" fmla="*/ 1156283 w 4014544"/>
              <a:gd name="connsiteY37" fmla="*/ 4697976 h 5114806"/>
              <a:gd name="connsiteX38" fmla="*/ 1325848 w 4014544"/>
              <a:gd name="connsiteY38" fmla="*/ 4102955 h 5114806"/>
              <a:gd name="connsiteX39" fmla="*/ 1160344 w 4014544"/>
              <a:gd name="connsiteY39" fmla="*/ 3955731 h 5114806"/>
              <a:gd name="connsiteX40" fmla="*/ 1056779 w 4014544"/>
              <a:gd name="connsiteY40" fmla="*/ 3843013 h 5114806"/>
              <a:gd name="connsiteX41" fmla="*/ 455681 w 4014544"/>
              <a:gd name="connsiteY41" fmla="*/ 4014623 h 5114806"/>
              <a:gd name="connsiteX42" fmla="*/ 275958 w 4014544"/>
              <a:gd name="connsiteY42" fmla="*/ 3714069 h 5114806"/>
              <a:gd name="connsiteX43" fmla="*/ 719675 w 4014544"/>
              <a:gd name="connsiteY43" fmla="*/ 3284553 h 5114806"/>
              <a:gd name="connsiteX44" fmla="*/ 612049 w 4014544"/>
              <a:gd name="connsiteY44" fmla="*/ 2905815 h 5114806"/>
              <a:gd name="connsiteX45" fmla="*/ 7902 w 4014544"/>
              <a:gd name="connsiteY45" fmla="*/ 2754529 h 5114806"/>
              <a:gd name="connsiteX46" fmla="*/ 3841 w 4014544"/>
              <a:gd name="connsiteY46" fmla="*/ 2412341 h 5114806"/>
              <a:gd name="connsiteX47" fmla="*/ 602905 w 4014544"/>
              <a:gd name="connsiteY47" fmla="*/ 2262060 h 5114806"/>
              <a:gd name="connsiteX48" fmla="*/ 705456 w 4014544"/>
              <a:gd name="connsiteY48" fmla="*/ 1867077 h 5114806"/>
              <a:gd name="connsiteX49" fmla="*/ 258700 w 4014544"/>
              <a:gd name="connsiteY49" fmla="*/ 1435535 h 5114806"/>
              <a:gd name="connsiteX50" fmla="*/ 426230 w 4014544"/>
              <a:gd name="connsiteY50" fmla="*/ 1143104 h 5114806"/>
              <a:gd name="connsiteX51" fmla="*/ 1022255 w 4014544"/>
              <a:gd name="connsiteY51" fmla="*/ 1313691 h 5114806"/>
              <a:gd name="connsiteX52" fmla="*/ 1160344 w 4014544"/>
              <a:gd name="connsiteY52" fmla="*/ 1160370 h 5114806"/>
              <a:gd name="connsiteX53" fmla="*/ 1313665 w 4014544"/>
              <a:gd name="connsiteY53" fmla="*/ 1022272 h 5114806"/>
              <a:gd name="connsiteX54" fmla="*/ 1143086 w 4014544"/>
              <a:gd name="connsiteY54" fmla="*/ 426239 h 5114806"/>
              <a:gd name="connsiteX55" fmla="*/ 1435509 w 4014544"/>
              <a:gd name="connsiteY55" fmla="*/ 258700 h 5114806"/>
              <a:gd name="connsiteX56" fmla="*/ 1867042 w 4014544"/>
              <a:gd name="connsiteY56" fmla="*/ 705474 h 5114806"/>
              <a:gd name="connsiteX57" fmla="*/ 2262016 w 4014544"/>
              <a:gd name="connsiteY57" fmla="*/ 602923 h 5114806"/>
              <a:gd name="connsiteX58" fmla="*/ 2412289 w 4014544"/>
              <a:gd name="connsiteY58" fmla="*/ 3841 h 5114806"/>
              <a:gd name="connsiteX59" fmla="*/ 2583378 w 4014544"/>
              <a:gd name="connsiteY59" fmla="*/ 160 h 5114806"/>
              <a:gd name="connsiteX0" fmla="*/ 2583378 w 4014544"/>
              <a:gd name="connsiteY0" fmla="*/ 160 h 5114806"/>
              <a:gd name="connsiteX1" fmla="*/ 2754468 w 4014544"/>
              <a:gd name="connsiteY1" fmla="*/ 7902 h 5114806"/>
              <a:gd name="connsiteX2" fmla="*/ 2905762 w 4014544"/>
              <a:gd name="connsiteY2" fmla="*/ 612058 h 5114806"/>
              <a:gd name="connsiteX3" fmla="*/ 3284492 w 4014544"/>
              <a:gd name="connsiteY3" fmla="*/ 719692 h 5114806"/>
              <a:gd name="connsiteX4" fmla="*/ 3713990 w 4014544"/>
              <a:gd name="connsiteY4" fmla="*/ 275967 h 5114806"/>
              <a:gd name="connsiteX5" fmla="*/ 4014544 w 4014544"/>
              <a:gd name="connsiteY5" fmla="*/ 455689 h 5114806"/>
              <a:gd name="connsiteX6" fmla="*/ 3892700 w 4014544"/>
              <a:gd name="connsiteY6" fmla="*/ 882149 h 5114806"/>
              <a:gd name="connsiteX7" fmla="*/ 3275356 w 4014544"/>
              <a:gd name="connsiteY7" fmla="*/ 882149 h 5114806"/>
              <a:gd name="connsiteX8" fmla="*/ 3149170 w 4014544"/>
              <a:gd name="connsiteY8" fmla="*/ 833873 h 5114806"/>
              <a:gd name="connsiteX9" fmla="*/ 3115788 w 4014544"/>
              <a:gd name="connsiteY9" fmla="*/ 823869 h 5114806"/>
              <a:gd name="connsiteX10" fmla="*/ 3113672 w 4014544"/>
              <a:gd name="connsiteY10" fmla="*/ 822923 h 5114806"/>
              <a:gd name="connsiteX11" fmla="*/ 3056604 w 4014544"/>
              <a:gd name="connsiteY11" fmla="*/ 799706 h 5114806"/>
              <a:gd name="connsiteX12" fmla="*/ 3040982 w 4014544"/>
              <a:gd name="connsiteY12" fmla="*/ 794816 h 5114806"/>
              <a:gd name="connsiteX13" fmla="*/ 3022928 w 4014544"/>
              <a:gd name="connsiteY13" fmla="*/ 796040 h 5114806"/>
              <a:gd name="connsiteX14" fmla="*/ 3115788 w 4014544"/>
              <a:gd name="connsiteY14" fmla="*/ 823869 h 5114806"/>
              <a:gd name="connsiteX15" fmla="*/ 3175144 w 4014544"/>
              <a:gd name="connsiteY15" fmla="*/ 850400 h 5114806"/>
              <a:gd name="connsiteX16" fmla="*/ 3248954 w 4014544"/>
              <a:gd name="connsiteY16" fmla="*/ 882149 h 5114806"/>
              <a:gd name="connsiteX17" fmla="*/ 2559522 w 4014544"/>
              <a:gd name="connsiteY17" fmla="*/ 882149 h 5114806"/>
              <a:gd name="connsiteX18" fmla="*/ 1905628 w 4014544"/>
              <a:gd name="connsiteY18" fmla="*/ 1014150 h 5114806"/>
              <a:gd name="connsiteX19" fmla="*/ 1371543 w 4014544"/>
              <a:gd name="connsiteY19" fmla="*/ 1373595 h 5114806"/>
              <a:gd name="connsiteX20" fmla="*/ 1012098 w 4014544"/>
              <a:gd name="connsiteY20" fmla="*/ 1907689 h 5114806"/>
              <a:gd name="connsiteX21" fmla="*/ 880105 w 4014544"/>
              <a:gd name="connsiteY21" fmla="*/ 2561601 h 5114806"/>
              <a:gd name="connsiteX22" fmla="*/ 1012098 w 4014544"/>
              <a:gd name="connsiteY22" fmla="*/ 3215513 h 5114806"/>
              <a:gd name="connsiteX23" fmla="*/ 1371543 w 4014544"/>
              <a:gd name="connsiteY23" fmla="*/ 3749606 h 5114806"/>
              <a:gd name="connsiteX24" fmla="*/ 1905628 w 4014544"/>
              <a:gd name="connsiteY24" fmla="*/ 4109052 h 5114806"/>
              <a:gd name="connsiteX25" fmla="*/ 2559522 w 4014544"/>
              <a:gd name="connsiteY25" fmla="*/ 4241053 h 5114806"/>
              <a:gd name="connsiteX26" fmla="*/ 3880516 w 4014544"/>
              <a:gd name="connsiteY26" fmla="*/ 4239018 h 5114806"/>
              <a:gd name="connsiteX27" fmla="*/ 4003373 w 4014544"/>
              <a:gd name="connsiteY27" fmla="*/ 4668534 h 5114806"/>
              <a:gd name="connsiteX28" fmla="*/ 3681501 w 4014544"/>
              <a:gd name="connsiteY28" fmla="*/ 4856379 h 5114806"/>
              <a:gd name="connsiteX29" fmla="*/ 3249967 w 4014544"/>
              <a:gd name="connsiteY29" fmla="*/ 4409606 h 5114806"/>
              <a:gd name="connsiteX30" fmla="*/ 2919981 w 4014544"/>
              <a:gd name="connsiteY30" fmla="*/ 4500995 h 5114806"/>
              <a:gd name="connsiteX31" fmla="*/ 2768686 w 4014544"/>
              <a:gd name="connsiteY31" fmla="*/ 5106164 h 5114806"/>
              <a:gd name="connsiteX32" fmla="*/ 2401127 w 4014544"/>
              <a:gd name="connsiteY32" fmla="*/ 5110225 h 5114806"/>
              <a:gd name="connsiteX33" fmla="*/ 2250846 w 4014544"/>
              <a:gd name="connsiteY33" fmla="*/ 4510131 h 5114806"/>
              <a:gd name="connsiteX34" fmla="*/ 1904606 w 4014544"/>
              <a:gd name="connsiteY34" fmla="*/ 4423824 h 5114806"/>
              <a:gd name="connsiteX35" fmla="*/ 1470033 w 4014544"/>
              <a:gd name="connsiteY35" fmla="*/ 4873637 h 5114806"/>
              <a:gd name="connsiteX36" fmla="*/ 1156283 w 4014544"/>
              <a:gd name="connsiteY36" fmla="*/ 4697976 h 5114806"/>
              <a:gd name="connsiteX37" fmla="*/ 1325848 w 4014544"/>
              <a:gd name="connsiteY37" fmla="*/ 4102955 h 5114806"/>
              <a:gd name="connsiteX38" fmla="*/ 1160344 w 4014544"/>
              <a:gd name="connsiteY38" fmla="*/ 3955731 h 5114806"/>
              <a:gd name="connsiteX39" fmla="*/ 1056779 w 4014544"/>
              <a:gd name="connsiteY39" fmla="*/ 3843013 h 5114806"/>
              <a:gd name="connsiteX40" fmla="*/ 455681 w 4014544"/>
              <a:gd name="connsiteY40" fmla="*/ 4014623 h 5114806"/>
              <a:gd name="connsiteX41" fmla="*/ 275958 w 4014544"/>
              <a:gd name="connsiteY41" fmla="*/ 3714069 h 5114806"/>
              <a:gd name="connsiteX42" fmla="*/ 719675 w 4014544"/>
              <a:gd name="connsiteY42" fmla="*/ 3284553 h 5114806"/>
              <a:gd name="connsiteX43" fmla="*/ 612049 w 4014544"/>
              <a:gd name="connsiteY43" fmla="*/ 2905815 h 5114806"/>
              <a:gd name="connsiteX44" fmla="*/ 7902 w 4014544"/>
              <a:gd name="connsiteY44" fmla="*/ 2754529 h 5114806"/>
              <a:gd name="connsiteX45" fmla="*/ 3841 w 4014544"/>
              <a:gd name="connsiteY45" fmla="*/ 2412341 h 5114806"/>
              <a:gd name="connsiteX46" fmla="*/ 602905 w 4014544"/>
              <a:gd name="connsiteY46" fmla="*/ 2262060 h 5114806"/>
              <a:gd name="connsiteX47" fmla="*/ 705456 w 4014544"/>
              <a:gd name="connsiteY47" fmla="*/ 1867077 h 5114806"/>
              <a:gd name="connsiteX48" fmla="*/ 258700 w 4014544"/>
              <a:gd name="connsiteY48" fmla="*/ 1435535 h 5114806"/>
              <a:gd name="connsiteX49" fmla="*/ 426230 w 4014544"/>
              <a:gd name="connsiteY49" fmla="*/ 1143104 h 5114806"/>
              <a:gd name="connsiteX50" fmla="*/ 1022255 w 4014544"/>
              <a:gd name="connsiteY50" fmla="*/ 1313691 h 5114806"/>
              <a:gd name="connsiteX51" fmla="*/ 1160344 w 4014544"/>
              <a:gd name="connsiteY51" fmla="*/ 1160370 h 5114806"/>
              <a:gd name="connsiteX52" fmla="*/ 1313665 w 4014544"/>
              <a:gd name="connsiteY52" fmla="*/ 1022272 h 5114806"/>
              <a:gd name="connsiteX53" fmla="*/ 1143086 w 4014544"/>
              <a:gd name="connsiteY53" fmla="*/ 426239 h 5114806"/>
              <a:gd name="connsiteX54" fmla="*/ 1435509 w 4014544"/>
              <a:gd name="connsiteY54" fmla="*/ 258700 h 5114806"/>
              <a:gd name="connsiteX55" fmla="*/ 1867042 w 4014544"/>
              <a:gd name="connsiteY55" fmla="*/ 705474 h 5114806"/>
              <a:gd name="connsiteX56" fmla="*/ 2262016 w 4014544"/>
              <a:gd name="connsiteY56" fmla="*/ 602923 h 5114806"/>
              <a:gd name="connsiteX57" fmla="*/ 2412289 w 4014544"/>
              <a:gd name="connsiteY57" fmla="*/ 3841 h 5114806"/>
              <a:gd name="connsiteX58" fmla="*/ 2583378 w 4014544"/>
              <a:gd name="connsiteY58" fmla="*/ 160 h 5114806"/>
              <a:gd name="connsiteX0" fmla="*/ 2583378 w 4014544"/>
              <a:gd name="connsiteY0" fmla="*/ 160 h 5114806"/>
              <a:gd name="connsiteX1" fmla="*/ 2754468 w 4014544"/>
              <a:gd name="connsiteY1" fmla="*/ 7902 h 5114806"/>
              <a:gd name="connsiteX2" fmla="*/ 2905762 w 4014544"/>
              <a:gd name="connsiteY2" fmla="*/ 612058 h 5114806"/>
              <a:gd name="connsiteX3" fmla="*/ 3284492 w 4014544"/>
              <a:gd name="connsiteY3" fmla="*/ 719692 h 5114806"/>
              <a:gd name="connsiteX4" fmla="*/ 3713990 w 4014544"/>
              <a:gd name="connsiteY4" fmla="*/ 275967 h 5114806"/>
              <a:gd name="connsiteX5" fmla="*/ 4014544 w 4014544"/>
              <a:gd name="connsiteY5" fmla="*/ 455689 h 5114806"/>
              <a:gd name="connsiteX6" fmla="*/ 3892700 w 4014544"/>
              <a:gd name="connsiteY6" fmla="*/ 882149 h 5114806"/>
              <a:gd name="connsiteX7" fmla="*/ 3275356 w 4014544"/>
              <a:gd name="connsiteY7" fmla="*/ 882149 h 5114806"/>
              <a:gd name="connsiteX8" fmla="*/ 3149170 w 4014544"/>
              <a:gd name="connsiteY8" fmla="*/ 833873 h 5114806"/>
              <a:gd name="connsiteX9" fmla="*/ 3115788 w 4014544"/>
              <a:gd name="connsiteY9" fmla="*/ 823869 h 5114806"/>
              <a:gd name="connsiteX10" fmla="*/ 3113672 w 4014544"/>
              <a:gd name="connsiteY10" fmla="*/ 822923 h 5114806"/>
              <a:gd name="connsiteX11" fmla="*/ 3056604 w 4014544"/>
              <a:gd name="connsiteY11" fmla="*/ 799706 h 5114806"/>
              <a:gd name="connsiteX12" fmla="*/ 3040982 w 4014544"/>
              <a:gd name="connsiteY12" fmla="*/ 794816 h 5114806"/>
              <a:gd name="connsiteX13" fmla="*/ 3115788 w 4014544"/>
              <a:gd name="connsiteY13" fmla="*/ 823869 h 5114806"/>
              <a:gd name="connsiteX14" fmla="*/ 3175144 w 4014544"/>
              <a:gd name="connsiteY14" fmla="*/ 850400 h 5114806"/>
              <a:gd name="connsiteX15" fmla="*/ 3248954 w 4014544"/>
              <a:gd name="connsiteY15" fmla="*/ 882149 h 5114806"/>
              <a:gd name="connsiteX16" fmla="*/ 2559522 w 4014544"/>
              <a:gd name="connsiteY16" fmla="*/ 882149 h 5114806"/>
              <a:gd name="connsiteX17" fmla="*/ 1905628 w 4014544"/>
              <a:gd name="connsiteY17" fmla="*/ 1014150 h 5114806"/>
              <a:gd name="connsiteX18" fmla="*/ 1371543 w 4014544"/>
              <a:gd name="connsiteY18" fmla="*/ 1373595 h 5114806"/>
              <a:gd name="connsiteX19" fmla="*/ 1012098 w 4014544"/>
              <a:gd name="connsiteY19" fmla="*/ 1907689 h 5114806"/>
              <a:gd name="connsiteX20" fmla="*/ 880105 w 4014544"/>
              <a:gd name="connsiteY20" fmla="*/ 2561601 h 5114806"/>
              <a:gd name="connsiteX21" fmla="*/ 1012098 w 4014544"/>
              <a:gd name="connsiteY21" fmla="*/ 3215513 h 5114806"/>
              <a:gd name="connsiteX22" fmla="*/ 1371543 w 4014544"/>
              <a:gd name="connsiteY22" fmla="*/ 3749606 h 5114806"/>
              <a:gd name="connsiteX23" fmla="*/ 1905628 w 4014544"/>
              <a:gd name="connsiteY23" fmla="*/ 4109052 h 5114806"/>
              <a:gd name="connsiteX24" fmla="*/ 2559522 w 4014544"/>
              <a:gd name="connsiteY24" fmla="*/ 4241053 h 5114806"/>
              <a:gd name="connsiteX25" fmla="*/ 3880516 w 4014544"/>
              <a:gd name="connsiteY25" fmla="*/ 4239018 h 5114806"/>
              <a:gd name="connsiteX26" fmla="*/ 4003373 w 4014544"/>
              <a:gd name="connsiteY26" fmla="*/ 4668534 h 5114806"/>
              <a:gd name="connsiteX27" fmla="*/ 3681501 w 4014544"/>
              <a:gd name="connsiteY27" fmla="*/ 4856379 h 5114806"/>
              <a:gd name="connsiteX28" fmla="*/ 3249967 w 4014544"/>
              <a:gd name="connsiteY28" fmla="*/ 4409606 h 5114806"/>
              <a:gd name="connsiteX29" fmla="*/ 2919981 w 4014544"/>
              <a:gd name="connsiteY29" fmla="*/ 4500995 h 5114806"/>
              <a:gd name="connsiteX30" fmla="*/ 2768686 w 4014544"/>
              <a:gd name="connsiteY30" fmla="*/ 5106164 h 5114806"/>
              <a:gd name="connsiteX31" fmla="*/ 2401127 w 4014544"/>
              <a:gd name="connsiteY31" fmla="*/ 5110225 h 5114806"/>
              <a:gd name="connsiteX32" fmla="*/ 2250846 w 4014544"/>
              <a:gd name="connsiteY32" fmla="*/ 4510131 h 5114806"/>
              <a:gd name="connsiteX33" fmla="*/ 1904606 w 4014544"/>
              <a:gd name="connsiteY33" fmla="*/ 4423824 h 5114806"/>
              <a:gd name="connsiteX34" fmla="*/ 1470033 w 4014544"/>
              <a:gd name="connsiteY34" fmla="*/ 4873637 h 5114806"/>
              <a:gd name="connsiteX35" fmla="*/ 1156283 w 4014544"/>
              <a:gd name="connsiteY35" fmla="*/ 4697976 h 5114806"/>
              <a:gd name="connsiteX36" fmla="*/ 1325848 w 4014544"/>
              <a:gd name="connsiteY36" fmla="*/ 4102955 h 5114806"/>
              <a:gd name="connsiteX37" fmla="*/ 1160344 w 4014544"/>
              <a:gd name="connsiteY37" fmla="*/ 3955731 h 5114806"/>
              <a:gd name="connsiteX38" fmla="*/ 1056779 w 4014544"/>
              <a:gd name="connsiteY38" fmla="*/ 3843013 h 5114806"/>
              <a:gd name="connsiteX39" fmla="*/ 455681 w 4014544"/>
              <a:gd name="connsiteY39" fmla="*/ 4014623 h 5114806"/>
              <a:gd name="connsiteX40" fmla="*/ 275958 w 4014544"/>
              <a:gd name="connsiteY40" fmla="*/ 3714069 h 5114806"/>
              <a:gd name="connsiteX41" fmla="*/ 719675 w 4014544"/>
              <a:gd name="connsiteY41" fmla="*/ 3284553 h 5114806"/>
              <a:gd name="connsiteX42" fmla="*/ 612049 w 4014544"/>
              <a:gd name="connsiteY42" fmla="*/ 2905815 h 5114806"/>
              <a:gd name="connsiteX43" fmla="*/ 7902 w 4014544"/>
              <a:gd name="connsiteY43" fmla="*/ 2754529 h 5114806"/>
              <a:gd name="connsiteX44" fmla="*/ 3841 w 4014544"/>
              <a:gd name="connsiteY44" fmla="*/ 2412341 h 5114806"/>
              <a:gd name="connsiteX45" fmla="*/ 602905 w 4014544"/>
              <a:gd name="connsiteY45" fmla="*/ 2262060 h 5114806"/>
              <a:gd name="connsiteX46" fmla="*/ 705456 w 4014544"/>
              <a:gd name="connsiteY46" fmla="*/ 1867077 h 5114806"/>
              <a:gd name="connsiteX47" fmla="*/ 258700 w 4014544"/>
              <a:gd name="connsiteY47" fmla="*/ 1435535 h 5114806"/>
              <a:gd name="connsiteX48" fmla="*/ 426230 w 4014544"/>
              <a:gd name="connsiteY48" fmla="*/ 1143104 h 5114806"/>
              <a:gd name="connsiteX49" fmla="*/ 1022255 w 4014544"/>
              <a:gd name="connsiteY49" fmla="*/ 1313691 h 5114806"/>
              <a:gd name="connsiteX50" fmla="*/ 1160344 w 4014544"/>
              <a:gd name="connsiteY50" fmla="*/ 1160370 h 5114806"/>
              <a:gd name="connsiteX51" fmla="*/ 1313665 w 4014544"/>
              <a:gd name="connsiteY51" fmla="*/ 1022272 h 5114806"/>
              <a:gd name="connsiteX52" fmla="*/ 1143086 w 4014544"/>
              <a:gd name="connsiteY52" fmla="*/ 426239 h 5114806"/>
              <a:gd name="connsiteX53" fmla="*/ 1435509 w 4014544"/>
              <a:gd name="connsiteY53" fmla="*/ 258700 h 5114806"/>
              <a:gd name="connsiteX54" fmla="*/ 1867042 w 4014544"/>
              <a:gd name="connsiteY54" fmla="*/ 705474 h 5114806"/>
              <a:gd name="connsiteX55" fmla="*/ 2262016 w 4014544"/>
              <a:gd name="connsiteY55" fmla="*/ 602923 h 5114806"/>
              <a:gd name="connsiteX56" fmla="*/ 2412289 w 4014544"/>
              <a:gd name="connsiteY56" fmla="*/ 3841 h 5114806"/>
              <a:gd name="connsiteX57" fmla="*/ 2583378 w 4014544"/>
              <a:gd name="connsiteY57" fmla="*/ 160 h 5114806"/>
              <a:gd name="connsiteX0" fmla="*/ 2583378 w 4014544"/>
              <a:gd name="connsiteY0" fmla="*/ 160 h 5114806"/>
              <a:gd name="connsiteX1" fmla="*/ 2754468 w 4014544"/>
              <a:gd name="connsiteY1" fmla="*/ 7902 h 5114806"/>
              <a:gd name="connsiteX2" fmla="*/ 2905762 w 4014544"/>
              <a:gd name="connsiteY2" fmla="*/ 612058 h 5114806"/>
              <a:gd name="connsiteX3" fmla="*/ 3284492 w 4014544"/>
              <a:gd name="connsiteY3" fmla="*/ 719692 h 5114806"/>
              <a:gd name="connsiteX4" fmla="*/ 3713990 w 4014544"/>
              <a:gd name="connsiteY4" fmla="*/ 275967 h 5114806"/>
              <a:gd name="connsiteX5" fmla="*/ 4014544 w 4014544"/>
              <a:gd name="connsiteY5" fmla="*/ 455689 h 5114806"/>
              <a:gd name="connsiteX6" fmla="*/ 3892700 w 4014544"/>
              <a:gd name="connsiteY6" fmla="*/ 882149 h 5114806"/>
              <a:gd name="connsiteX7" fmla="*/ 3275356 w 4014544"/>
              <a:gd name="connsiteY7" fmla="*/ 882149 h 5114806"/>
              <a:gd name="connsiteX8" fmla="*/ 3149170 w 4014544"/>
              <a:gd name="connsiteY8" fmla="*/ 833873 h 5114806"/>
              <a:gd name="connsiteX9" fmla="*/ 3115788 w 4014544"/>
              <a:gd name="connsiteY9" fmla="*/ 823869 h 5114806"/>
              <a:gd name="connsiteX10" fmla="*/ 3113672 w 4014544"/>
              <a:gd name="connsiteY10" fmla="*/ 822923 h 5114806"/>
              <a:gd name="connsiteX11" fmla="*/ 3056604 w 4014544"/>
              <a:gd name="connsiteY11" fmla="*/ 799706 h 5114806"/>
              <a:gd name="connsiteX12" fmla="*/ 3115788 w 4014544"/>
              <a:gd name="connsiteY12" fmla="*/ 823869 h 5114806"/>
              <a:gd name="connsiteX13" fmla="*/ 3175144 w 4014544"/>
              <a:gd name="connsiteY13" fmla="*/ 850400 h 5114806"/>
              <a:gd name="connsiteX14" fmla="*/ 3248954 w 4014544"/>
              <a:gd name="connsiteY14" fmla="*/ 882149 h 5114806"/>
              <a:gd name="connsiteX15" fmla="*/ 2559522 w 4014544"/>
              <a:gd name="connsiteY15" fmla="*/ 882149 h 5114806"/>
              <a:gd name="connsiteX16" fmla="*/ 1905628 w 4014544"/>
              <a:gd name="connsiteY16" fmla="*/ 1014150 h 5114806"/>
              <a:gd name="connsiteX17" fmla="*/ 1371543 w 4014544"/>
              <a:gd name="connsiteY17" fmla="*/ 1373595 h 5114806"/>
              <a:gd name="connsiteX18" fmla="*/ 1012098 w 4014544"/>
              <a:gd name="connsiteY18" fmla="*/ 1907689 h 5114806"/>
              <a:gd name="connsiteX19" fmla="*/ 880105 w 4014544"/>
              <a:gd name="connsiteY19" fmla="*/ 2561601 h 5114806"/>
              <a:gd name="connsiteX20" fmla="*/ 1012098 w 4014544"/>
              <a:gd name="connsiteY20" fmla="*/ 3215513 h 5114806"/>
              <a:gd name="connsiteX21" fmla="*/ 1371543 w 4014544"/>
              <a:gd name="connsiteY21" fmla="*/ 3749606 h 5114806"/>
              <a:gd name="connsiteX22" fmla="*/ 1905628 w 4014544"/>
              <a:gd name="connsiteY22" fmla="*/ 4109052 h 5114806"/>
              <a:gd name="connsiteX23" fmla="*/ 2559522 w 4014544"/>
              <a:gd name="connsiteY23" fmla="*/ 4241053 h 5114806"/>
              <a:gd name="connsiteX24" fmla="*/ 3880516 w 4014544"/>
              <a:gd name="connsiteY24" fmla="*/ 4239018 h 5114806"/>
              <a:gd name="connsiteX25" fmla="*/ 4003373 w 4014544"/>
              <a:gd name="connsiteY25" fmla="*/ 4668534 h 5114806"/>
              <a:gd name="connsiteX26" fmla="*/ 3681501 w 4014544"/>
              <a:gd name="connsiteY26" fmla="*/ 4856379 h 5114806"/>
              <a:gd name="connsiteX27" fmla="*/ 3249967 w 4014544"/>
              <a:gd name="connsiteY27" fmla="*/ 4409606 h 5114806"/>
              <a:gd name="connsiteX28" fmla="*/ 2919981 w 4014544"/>
              <a:gd name="connsiteY28" fmla="*/ 4500995 h 5114806"/>
              <a:gd name="connsiteX29" fmla="*/ 2768686 w 4014544"/>
              <a:gd name="connsiteY29" fmla="*/ 5106164 h 5114806"/>
              <a:gd name="connsiteX30" fmla="*/ 2401127 w 4014544"/>
              <a:gd name="connsiteY30" fmla="*/ 5110225 h 5114806"/>
              <a:gd name="connsiteX31" fmla="*/ 2250846 w 4014544"/>
              <a:gd name="connsiteY31" fmla="*/ 4510131 h 5114806"/>
              <a:gd name="connsiteX32" fmla="*/ 1904606 w 4014544"/>
              <a:gd name="connsiteY32" fmla="*/ 4423824 h 5114806"/>
              <a:gd name="connsiteX33" fmla="*/ 1470033 w 4014544"/>
              <a:gd name="connsiteY33" fmla="*/ 4873637 h 5114806"/>
              <a:gd name="connsiteX34" fmla="*/ 1156283 w 4014544"/>
              <a:gd name="connsiteY34" fmla="*/ 4697976 h 5114806"/>
              <a:gd name="connsiteX35" fmla="*/ 1325848 w 4014544"/>
              <a:gd name="connsiteY35" fmla="*/ 4102955 h 5114806"/>
              <a:gd name="connsiteX36" fmla="*/ 1160344 w 4014544"/>
              <a:gd name="connsiteY36" fmla="*/ 3955731 h 5114806"/>
              <a:gd name="connsiteX37" fmla="*/ 1056779 w 4014544"/>
              <a:gd name="connsiteY37" fmla="*/ 3843013 h 5114806"/>
              <a:gd name="connsiteX38" fmla="*/ 455681 w 4014544"/>
              <a:gd name="connsiteY38" fmla="*/ 4014623 h 5114806"/>
              <a:gd name="connsiteX39" fmla="*/ 275958 w 4014544"/>
              <a:gd name="connsiteY39" fmla="*/ 3714069 h 5114806"/>
              <a:gd name="connsiteX40" fmla="*/ 719675 w 4014544"/>
              <a:gd name="connsiteY40" fmla="*/ 3284553 h 5114806"/>
              <a:gd name="connsiteX41" fmla="*/ 612049 w 4014544"/>
              <a:gd name="connsiteY41" fmla="*/ 2905815 h 5114806"/>
              <a:gd name="connsiteX42" fmla="*/ 7902 w 4014544"/>
              <a:gd name="connsiteY42" fmla="*/ 2754529 h 5114806"/>
              <a:gd name="connsiteX43" fmla="*/ 3841 w 4014544"/>
              <a:gd name="connsiteY43" fmla="*/ 2412341 h 5114806"/>
              <a:gd name="connsiteX44" fmla="*/ 602905 w 4014544"/>
              <a:gd name="connsiteY44" fmla="*/ 2262060 h 5114806"/>
              <a:gd name="connsiteX45" fmla="*/ 705456 w 4014544"/>
              <a:gd name="connsiteY45" fmla="*/ 1867077 h 5114806"/>
              <a:gd name="connsiteX46" fmla="*/ 258700 w 4014544"/>
              <a:gd name="connsiteY46" fmla="*/ 1435535 h 5114806"/>
              <a:gd name="connsiteX47" fmla="*/ 426230 w 4014544"/>
              <a:gd name="connsiteY47" fmla="*/ 1143104 h 5114806"/>
              <a:gd name="connsiteX48" fmla="*/ 1022255 w 4014544"/>
              <a:gd name="connsiteY48" fmla="*/ 1313691 h 5114806"/>
              <a:gd name="connsiteX49" fmla="*/ 1160344 w 4014544"/>
              <a:gd name="connsiteY49" fmla="*/ 1160370 h 5114806"/>
              <a:gd name="connsiteX50" fmla="*/ 1313665 w 4014544"/>
              <a:gd name="connsiteY50" fmla="*/ 1022272 h 5114806"/>
              <a:gd name="connsiteX51" fmla="*/ 1143086 w 4014544"/>
              <a:gd name="connsiteY51" fmla="*/ 426239 h 5114806"/>
              <a:gd name="connsiteX52" fmla="*/ 1435509 w 4014544"/>
              <a:gd name="connsiteY52" fmla="*/ 258700 h 5114806"/>
              <a:gd name="connsiteX53" fmla="*/ 1867042 w 4014544"/>
              <a:gd name="connsiteY53" fmla="*/ 705474 h 5114806"/>
              <a:gd name="connsiteX54" fmla="*/ 2262016 w 4014544"/>
              <a:gd name="connsiteY54" fmla="*/ 602923 h 5114806"/>
              <a:gd name="connsiteX55" fmla="*/ 2412289 w 4014544"/>
              <a:gd name="connsiteY55" fmla="*/ 3841 h 5114806"/>
              <a:gd name="connsiteX56" fmla="*/ 2583378 w 4014544"/>
              <a:gd name="connsiteY56" fmla="*/ 160 h 5114806"/>
              <a:gd name="connsiteX0" fmla="*/ 2583378 w 4014544"/>
              <a:gd name="connsiteY0" fmla="*/ 160 h 5114806"/>
              <a:gd name="connsiteX1" fmla="*/ 2754468 w 4014544"/>
              <a:gd name="connsiteY1" fmla="*/ 7902 h 5114806"/>
              <a:gd name="connsiteX2" fmla="*/ 2905762 w 4014544"/>
              <a:gd name="connsiteY2" fmla="*/ 612058 h 5114806"/>
              <a:gd name="connsiteX3" fmla="*/ 3284492 w 4014544"/>
              <a:gd name="connsiteY3" fmla="*/ 719692 h 5114806"/>
              <a:gd name="connsiteX4" fmla="*/ 3713990 w 4014544"/>
              <a:gd name="connsiteY4" fmla="*/ 275967 h 5114806"/>
              <a:gd name="connsiteX5" fmla="*/ 4014544 w 4014544"/>
              <a:gd name="connsiteY5" fmla="*/ 455689 h 5114806"/>
              <a:gd name="connsiteX6" fmla="*/ 3892700 w 4014544"/>
              <a:gd name="connsiteY6" fmla="*/ 882149 h 5114806"/>
              <a:gd name="connsiteX7" fmla="*/ 3275356 w 4014544"/>
              <a:gd name="connsiteY7" fmla="*/ 882149 h 5114806"/>
              <a:gd name="connsiteX8" fmla="*/ 3149170 w 4014544"/>
              <a:gd name="connsiteY8" fmla="*/ 833873 h 5114806"/>
              <a:gd name="connsiteX9" fmla="*/ 3115788 w 4014544"/>
              <a:gd name="connsiteY9" fmla="*/ 823869 h 5114806"/>
              <a:gd name="connsiteX10" fmla="*/ 3113672 w 4014544"/>
              <a:gd name="connsiteY10" fmla="*/ 822923 h 5114806"/>
              <a:gd name="connsiteX11" fmla="*/ 3115788 w 4014544"/>
              <a:gd name="connsiteY11" fmla="*/ 823869 h 5114806"/>
              <a:gd name="connsiteX12" fmla="*/ 3175144 w 4014544"/>
              <a:gd name="connsiteY12" fmla="*/ 850400 h 5114806"/>
              <a:gd name="connsiteX13" fmla="*/ 3248954 w 4014544"/>
              <a:gd name="connsiteY13" fmla="*/ 882149 h 5114806"/>
              <a:gd name="connsiteX14" fmla="*/ 2559522 w 4014544"/>
              <a:gd name="connsiteY14" fmla="*/ 882149 h 5114806"/>
              <a:gd name="connsiteX15" fmla="*/ 1905628 w 4014544"/>
              <a:gd name="connsiteY15" fmla="*/ 1014150 h 5114806"/>
              <a:gd name="connsiteX16" fmla="*/ 1371543 w 4014544"/>
              <a:gd name="connsiteY16" fmla="*/ 1373595 h 5114806"/>
              <a:gd name="connsiteX17" fmla="*/ 1012098 w 4014544"/>
              <a:gd name="connsiteY17" fmla="*/ 1907689 h 5114806"/>
              <a:gd name="connsiteX18" fmla="*/ 880105 w 4014544"/>
              <a:gd name="connsiteY18" fmla="*/ 2561601 h 5114806"/>
              <a:gd name="connsiteX19" fmla="*/ 1012098 w 4014544"/>
              <a:gd name="connsiteY19" fmla="*/ 3215513 h 5114806"/>
              <a:gd name="connsiteX20" fmla="*/ 1371543 w 4014544"/>
              <a:gd name="connsiteY20" fmla="*/ 3749606 h 5114806"/>
              <a:gd name="connsiteX21" fmla="*/ 1905628 w 4014544"/>
              <a:gd name="connsiteY21" fmla="*/ 4109052 h 5114806"/>
              <a:gd name="connsiteX22" fmla="*/ 2559522 w 4014544"/>
              <a:gd name="connsiteY22" fmla="*/ 4241053 h 5114806"/>
              <a:gd name="connsiteX23" fmla="*/ 3880516 w 4014544"/>
              <a:gd name="connsiteY23" fmla="*/ 4239018 h 5114806"/>
              <a:gd name="connsiteX24" fmla="*/ 4003373 w 4014544"/>
              <a:gd name="connsiteY24" fmla="*/ 4668534 h 5114806"/>
              <a:gd name="connsiteX25" fmla="*/ 3681501 w 4014544"/>
              <a:gd name="connsiteY25" fmla="*/ 4856379 h 5114806"/>
              <a:gd name="connsiteX26" fmla="*/ 3249967 w 4014544"/>
              <a:gd name="connsiteY26" fmla="*/ 4409606 h 5114806"/>
              <a:gd name="connsiteX27" fmla="*/ 2919981 w 4014544"/>
              <a:gd name="connsiteY27" fmla="*/ 4500995 h 5114806"/>
              <a:gd name="connsiteX28" fmla="*/ 2768686 w 4014544"/>
              <a:gd name="connsiteY28" fmla="*/ 5106164 h 5114806"/>
              <a:gd name="connsiteX29" fmla="*/ 2401127 w 4014544"/>
              <a:gd name="connsiteY29" fmla="*/ 5110225 h 5114806"/>
              <a:gd name="connsiteX30" fmla="*/ 2250846 w 4014544"/>
              <a:gd name="connsiteY30" fmla="*/ 4510131 h 5114806"/>
              <a:gd name="connsiteX31" fmla="*/ 1904606 w 4014544"/>
              <a:gd name="connsiteY31" fmla="*/ 4423824 h 5114806"/>
              <a:gd name="connsiteX32" fmla="*/ 1470033 w 4014544"/>
              <a:gd name="connsiteY32" fmla="*/ 4873637 h 5114806"/>
              <a:gd name="connsiteX33" fmla="*/ 1156283 w 4014544"/>
              <a:gd name="connsiteY33" fmla="*/ 4697976 h 5114806"/>
              <a:gd name="connsiteX34" fmla="*/ 1325848 w 4014544"/>
              <a:gd name="connsiteY34" fmla="*/ 4102955 h 5114806"/>
              <a:gd name="connsiteX35" fmla="*/ 1160344 w 4014544"/>
              <a:gd name="connsiteY35" fmla="*/ 3955731 h 5114806"/>
              <a:gd name="connsiteX36" fmla="*/ 1056779 w 4014544"/>
              <a:gd name="connsiteY36" fmla="*/ 3843013 h 5114806"/>
              <a:gd name="connsiteX37" fmla="*/ 455681 w 4014544"/>
              <a:gd name="connsiteY37" fmla="*/ 4014623 h 5114806"/>
              <a:gd name="connsiteX38" fmla="*/ 275958 w 4014544"/>
              <a:gd name="connsiteY38" fmla="*/ 3714069 h 5114806"/>
              <a:gd name="connsiteX39" fmla="*/ 719675 w 4014544"/>
              <a:gd name="connsiteY39" fmla="*/ 3284553 h 5114806"/>
              <a:gd name="connsiteX40" fmla="*/ 612049 w 4014544"/>
              <a:gd name="connsiteY40" fmla="*/ 2905815 h 5114806"/>
              <a:gd name="connsiteX41" fmla="*/ 7902 w 4014544"/>
              <a:gd name="connsiteY41" fmla="*/ 2754529 h 5114806"/>
              <a:gd name="connsiteX42" fmla="*/ 3841 w 4014544"/>
              <a:gd name="connsiteY42" fmla="*/ 2412341 h 5114806"/>
              <a:gd name="connsiteX43" fmla="*/ 602905 w 4014544"/>
              <a:gd name="connsiteY43" fmla="*/ 2262060 h 5114806"/>
              <a:gd name="connsiteX44" fmla="*/ 705456 w 4014544"/>
              <a:gd name="connsiteY44" fmla="*/ 1867077 h 5114806"/>
              <a:gd name="connsiteX45" fmla="*/ 258700 w 4014544"/>
              <a:gd name="connsiteY45" fmla="*/ 1435535 h 5114806"/>
              <a:gd name="connsiteX46" fmla="*/ 426230 w 4014544"/>
              <a:gd name="connsiteY46" fmla="*/ 1143104 h 5114806"/>
              <a:gd name="connsiteX47" fmla="*/ 1022255 w 4014544"/>
              <a:gd name="connsiteY47" fmla="*/ 1313691 h 5114806"/>
              <a:gd name="connsiteX48" fmla="*/ 1160344 w 4014544"/>
              <a:gd name="connsiteY48" fmla="*/ 1160370 h 5114806"/>
              <a:gd name="connsiteX49" fmla="*/ 1313665 w 4014544"/>
              <a:gd name="connsiteY49" fmla="*/ 1022272 h 5114806"/>
              <a:gd name="connsiteX50" fmla="*/ 1143086 w 4014544"/>
              <a:gd name="connsiteY50" fmla="*/ 426239 h 5114806"/>
              <a:gd name="connsiteX51" fmla="*/ 1435509 w 4014544"/>
              <a:gd name="connsiteY51" fmla="*/ 258700 h 5114806"/>
              <a:gd name="connsiteX52" fmla="*/ 1867042 w 4014544"/>
              <a:gd name="connsiteY52" fmla="*/ 705474 h 5114806"/>
              <a:gd name="connsiteX53" fmla="*/ 2262016 w 4014544"/>
              <a:gd name="connsiteY53" fmla="*/ 602923 h 5114806"/>
              <a:gd name="connsiteX54" fmla="*/ 2412289 w 4014544"/>
              <a:gd name="connsiteY54" fmla="*/ 3841 h 5114806"/>
              <a:gd name="connsiteX55" fmla="*/ 2583378 w 4014544"/>
              <a:gd name="connsiteY55" fmla="*/ 160 h 5114806"/>
              <a:gd name="connsiteX0" fmla="*/ 2583378 w 4014544"/>
              <a:gd name="connsiteY0" fmla="*/ 160 h 5114806"/>
              <a:gd name="connsiteX1" fmla="*/ 2754468 w 4014544"/>
              <a:gd name="connsiteY1" fmla="*/ 7902 h 5114806"/>
              <a:gd name="connsiteX2" fmla="*/ 2905762 w 4014544"/>
              <a:gd name="connsiteY2" fmla="*/ 612058 h 5114806"/>
              <a:gd name="connsiteX3" fmla="*/ 3284492 w 4014544"/>
              <a:gd name="connsiteY3" fmla="*/ 719692 h 5114806"/>
              <a:gd name="connsiteX4" fmla="*/ 3713990 w 4014544"/>
              <a:gd name="connsiteY4" fmla="*/ 275967 h 5114806"/>
              <a:gd name="connsiteX5" fmla="*/ 4014544 w 4014544"/>
              <a:gd name="connsiteY5" fmla="*/ 455689 h 5114806"/>
              <a:gd name="connsiteX6" fmla="*/ 3892700 w 4014544"/>
              <a:gd name="connsiteY6" fmla="*/ 882149 h 5114806"/>
              <a:gd name="connsiteX7" fmla="*/ 3275356 w 4014544"/>
              <a:gd name="connsiteY7" fmla="*/ 882149 h 5114806"/>
              <a:gd name="connsiteX8" fmla="*/ 3149170 w 4014544"/>
              <a:gd name="connsiteY8" fmla="*/ 833873 h 5114806"/>
              <a:gd name="connsiteX9" fmla="*/ 3115788 w 4014544"/>
              <a:gd name="connsiteY9" fmla="*/ 823869 h 5114806"/>
              <a:gd name="connsiteX10" fmla="*/ 3113672 w 4014544"/>
              <a:gd name="connsiteY10" fmla="*/ 822923 h 5114806"/>
              <a:gd name="connsiteX11" fmla="*/ 3175144 w 4014544"/>
              <a:gd name="connsiteY11" fmla="*/ 850400 h 5114806"/>
              <a:gd name="connsiteX12" fmla="*/ 3248954 w 4014544"/>
              <a:gd name="connsiteY12" fmla="*/ 882149 h 5114806"/>
              <a:gd name="connsiteX13" fmla="*/ 2559522 w 4014544"/>
              <a:gd name="connsiteY13" fmla="*/ 882149 h 5114806"/>
              <a:gd name="connsiteX14" fmla="*/ 1905628 w 4014544"/>
              <a:gd name="connsiteY14" fmla="*/ 1014150 h 5114806"/>
              <a:gd name="connsiteX15" fmla="*/ 1371543 w 4014544"/>
              <a:gd name="connsiteY15" fmla="*/ 1373595 h 5114806"/>
              <a:gd name="connsiteX16" fmla="*/ 1012098 w 4014544"/>
              <a:gd name="connsiteY16" fmla="*/ 1907689 h 5114806"/>
              <a:gd name="connsiteX17" fmla="*/ 880105 w 4014544"/>
              <a:gd name="connsiteY17" fmla="*/ 2561601 h 5114806"/>
              <a:gd name="connsiteX18" fmla="*/ 1012098 w 4014544"/>
              <a:gd name="connsiteY18" fmla="*/ 3215513 h 5114806"/>
              <a:gd name="connsiteX19" fmla="*/ 1371543 w 4014544"/>
              <a:gd name="connsiteY19" fmla="*/ 3749606 h 5114806"/>
              <a:gd name="connsiteX20" fmla="*/ 1905628 w 4014544"/>
              <a:gd name="connsiteY20" fmla="*/ 4109052 h 5114806"/>
              <a:gd name="connsiteX21" fmla="*/ 2559522 w 4014544"/>
              <a:gd name="connsiteY21" fmla="*/ 4241053 h 5114806"/>
              <a:gd name="connsiteX22" fmla="*/ 3880516 w 4014544"/>
              <a:gd name="connsiteY22" fmla="*/ 4239018 h 5114806"/>
              <a:gd name="connsiteX23" fmla="*/ 4003373 w 4014544"/>
              <a:gd name="connsiteY23" fmla="*/ 4668534 h 5114806"/>
              <a:gd name="connsiteX24" fmla="*/ 3681501 w 4014544"/>
              <a:gd name="connsiteY24" fmla="*/ 4856379 h 5114806"/>
              <a:gd name="connsiteX25" fmla="*/ 3249967 w 4014544"/>
              <a:gd name="connsiteY25" fmla="*/ 4409606 h 5114806"/>
              <a:gd name="connsiteX26" fmla="*/ 2919981 w 4014544"/>
              <a:gd name="connsiteY26" fmla="*/ 4500995 h 5114806"/>
              <a:gd name="connsiteX27" fmla="*/ 2768686 w 4014544"/>
              <a:gd name="connsiteY27" fmla="*/ 5106164 h 5114806"/>
              <a:gd name="connsiteX28" fmla="*/ 2401127 w 4014544"/>
              <a:gd name="connsiteY28" fmla="*/ 5110225 h 5114806"/>
              <a:gd name="connsiteX29" fmla="*/ 2250846 w 4014544"/>
              <a:gd name="connsiteY29" fmla="*/ 4510131 h 5114806"/>
              <a:gd name="connsiteX30" fmla="*/ 1904606 w 4014544"/>
              <a:gd name="connsiteY30" fmla="*/ 4423824 h 5114806"/>
              <a:gd name="connsiteX31" fmla="*/ 1470033 w 4014544"/>
              <a:gd name="connsiteY31" fmla="*/ 4873637 h 5114806"/>
              <a:gd name="connsiteX32" fmla="*/ 1156283 w 4014544"/>
              <a:gd name="connsiteY32" fmla="*/ 4697976 h 5114806"/>
              <a:gd name="connsiteX33" fmla="*/ 1325848 w 4014544"/>
              <a:gd name="connsiteY33" fmla="*/ 4102955 h 5114806"/>
              <a:gd name="connsiteX34" fmla="*/ 1160344 w 4014544"/>
              <a:gd name="connsiteY34" fmla="*/ 3955731 h 5114806"/>
              <a:gd name="connsiteX35" fmla="*/ 1056779 w 4014544"/>
              <a:gd name="connsiteY35" fmla="*/ 3843013 h 5114806"/>
              <a:gd name="connsiteX36" fmla="*/ 455681 w 4014544"/>
              <a:gd name="connsiteY36" fmla="*/ 4014623 h 5114806"/>
              <a:gd name="connsiteX37" fmla="*/ 275958 w 4014544"/>
              <a:gd name="connsiteY37" fmla="*/ 3714069 h 5114806"/>
              <a:gd name="connsiteX38" fmla="*/ 719675 w 4014544"/>
              <a:gd name="connsiteY38" fmla="*/ 3284553 h 5114806"/>
              <a:gd name="connsiteX39" fmla="*/ 612049 w 4014544"/>
              <a:gd name="connsiteY39" fmla="*/ 2905815 h 5114806"/>
              <a:gd name="connsiteX40" fmla="*/ 7902 w 4014544"/>
              <a:gd name="connsiteY40" fmla="*/ 2754529 h 5114806"/>
              <a:gd name="connsiteX41" fmla="*/ 3841 w 4014544"/>
              <a:gd name="connsiteY41" fmla="*/ 2412341 h 5114806"/>
              <a:gd name="connsiteX42" fmla="*/ 602905 w 4014544"/>
              <a:gd name="connsiteY42" fmla="*/ 2262060 h 5114806"/>
              <a:gd name="connsiteX43" fmla="*/ 705456 w 4014544"/>
              <a:gd name="connsiteY43" fmla="*/ 1867077 h 5114806"/>
              <a:gd name="connsiteX44" fmla="*/ 258700 w 4014544"/>
              <a:gd name="connsiteY44" fmla="*/ 1435535 h 5114806"/>
              <a:gd name="connsiteX45" fmla="*/ 426230 w 4014544"/>
              <a:gd name="connsiteY45" fmla="*/ 1143104 h 5114806"/>
              <a:gd name="connsiteX46" fmla="*/ 1022255 w 4014544"/>
              <a:gd name="connsiteY46" fmla="*/ 1313691 h 5114806"/>
              <a:gd name="connsiteX47" fmla="*/ 1160344 w 4014544"/>
              <a:gd name="connsiteY47" fmla="*/ 1160370 h 5114806"/>
              <a:gd name="connsiteX48" fmla="*/ 1313665 w 4014544"/>
              <a:gd name="connsiteY48" fmla="*/ 1022272 h 5114806"/>
              <a:gd name="connsiteX49" fmla="*/ 1143086 w 4014544"/>
              <a:gd name="connsiteY49" fmla="*/ 426239 h 5114806"/>
              <a:gd name="connsiteX50" fmla="*/ 1435509 w 4014544"/>
              <a:gd name="connsiteY50" fmla="*/ 258700 h 5114806"/>
              <a:gd name="connsiteX51" fmla="*/ 1867042 w 4014544"/>
              <a:gd name="connsiteY51" fmla="*/ 705474 h 5114806"/>
              <a:gd name="connsiteX52" fmla="*/ 2262016 w 4014544"/>
              <a:gd name="connsiteY52" fmla="*/ 602923 h 5114806"/>
              <a:gd name="connsiteX53" fmla="*/ 2412289 w 4014544"/>
              <a:gd name="connsiteY53" fmla="*/ 3841 h 5114806"/>
              <a:gd name="connsiteX54" fmla="*/ 2583378 w 4014544"/>
              <a:gd name="connsiteY54" fmla="*/ 160 h 5114806"/>
              <a:gd name="connsiteX0" fmla="*/ 2583378 w 4014544"/>
              <a:gd name="connsiteY0" fmla="*/ 160 h 5114806"/>
              <a:gd name="connsiteX1" fmla="*/ 2754468 w 4014544"/>
              <a:gd name="connsiteY1" fmla="*/ 7902 h 5114806"/>
              <a:gd name="connsiteX2" fmla="*/ 2905762 w 4014544"/>
              <a:gd name="connsiteY2" fmla="*/ 612058 h 5114806"/>
              <a:gd name="connsiteX3" fmla="*/ 3284492 w 4014544"/>
              <a:gd name="connsiteY3" fmla="*/ 719692 h 5114806"/>
              <a:gd name="connsiteX4" fmla="*/ 3713990 w 4014544"/>
              <a:gd name="connsiteY4" fmla="*/ 275967 h 5114806"/>
              <a:gd name="connsiteX5" fmla="*/ 4014544 w 4014544"/>
              <a:gd name="connsiteY5" fmla="*/ 455689 h 5114806"/>
              <a:gd name="connsiteX6" fmla="*/ 3892700 w 4014544"/>
              <a:gd name="connsiteY6" fmla="*/ 882149 h 5114806"/>
              <a:gd name="connsiteX7" fmla="*/ 3275356 w 4014544"/>
              <a:gd name="connsiteY7" fmla="*/ 882149 h 5114806"/>
              <a:gd name="connsiteX8" fmla="*/ 3149170 w 4014544"/>
              <a:gd name="connsiteY8" fmla="*/ 833873 h 5114806"/>
              <a:gd name="connsiteX9" fmla="*/ 3115788 w 4014544"/>
              <a:gd name="connsiteY9" fmla="*/ 823869 h 5114806"/>
              <a:gd name="connsiteX10" fmla="*/ 3175144 w 4014544"/>
              <a:gd name="connsiteY10" fmla="*/ 850400 h 5114806"/>
              <a:gd name="connsiteX11" fmla="*/ 3248954 w 4014544"/>
              <a:gd name="connsiteY11" fmla="*/ 882149 h 5114806"/>
              <a:gd name="connsiteX12" fmla="*/ 2559522 w 4014544"/>
              <a:gd name="connsiteY12" fmla="*/ 882149 h 5114806"/>
              <a:gd name="connsiteX13" fmla="*/ 1905628 w 4014544"/>
              <a:gd name="connsiteY13" fmla="*/ 1014150 h 5114806"/>
              <a:gd name="connsiteX14" fmla="*/ 1371543 w 4014544"/>
              <a:gd name="connsiteY14" fmla="*/ 1373595 h 5114806"/>
              <a:gd name="connsiteX15" fmla="*/ 1012098 w 4014544"/>
              <a:gd name="connsiteY15" fmla="*/ 1907689 h 5114806"/>
              <a:gd name="connsiteX16" fmla="*/ 880105 w 4014544"/>
              <a:gd name="connsiteY16" fmla="*/ 2561601 h 5114806"/>
              <a:gd name="connsiteX17" fmla="*/ 1012098 w 4014544"/>
              <a:gd name="connsiteY17" fmla="*/ 3215513 h 5114806"/>
              <a:gd name="connsiteX18" fmla="*/ 1371543 w 4014544"/>
              <a:gd name="connsiteY18" fmla="*/ 3749606 h 5114806"/>
              <a:gd name="connsiteX19" fmla="*/ 1905628 w 4014544"/>
              <a:gd name="connsiteY19" fmla="*/ 4109052 h 5114806"/>
              <a:gd name="connsiteX20" fmla="*/ 2559522 w 4014544"/>
              <a:gd name="connsiteY20" fmla="*/ 4241053 h 5114806"/>
              <a:gd name="connsiteX21" fmla="*/ 3880516 w 4014544"/>
              <a:gd name="connsiteY21" fmla="*/ 4239018 h 5114806"/>
              <a:gd name="connsiteX22" fmla="*/ 4003373 w 4014544"/>
              <a:gd name="connsiteY22" fmla="*/ 4668534 h 5114806"/>
              <a:gd name="connsiteX23" fmla="*/ 3681501 w 4014544"/>
              <a:gd name="connsiteY23" fmla="*/ 4856379 h 5114806"/>
              <a:gd name="connsiteX24" fmla="*/ 3249967 w 4014544"/>
              <a:gd name="connsiteY24" fmla="*/ 4409606 h 5114806"/>
              <a:gd name="connsiteX25" fmla="*/ 2919981 w 4014544"/>
              <a:gd name="connsiteY25" fmla="*/ 4500995 h 5114806"/>
              <a:gd name="connsiteX26" fmla="*/ 2768686 w 4014544"/>
              <a:gd name="connsiteY26" fmla="*/ 5106164 h 5114806"/>
              <a:gd name="connsiteX27" fmla="*/ 2401127 w 4014544"/>
              <a:gd name="connsiteY27" fmla="*/ 5110225 h 5114806"/>
              <a:gd name="connsiteX28" fmla="*/ 2250846 w 4014544"/>
              <a:gd name="connsiteY28" fmla="*/ 4510131 h 5114806"/>
              <a:gd name="connsiteX29" fmla="*/ 1904606 w 4014544"/>
              <a:gd name="connsiteY29" fmla="*/ 4423824 h 5114806"/>
              <a:gd name="connsiteX30" fmla="*/ 1470033 w 4014544"/>
              <a:gd name="connsiteY30" fmla="*/ 4873637 h 5114806"/>
              <a:gd name="connsiteX31" fmla="*/ 1156283 w 4014544"/>
              <a:gd name="connsiteY31" fmla="*/ 4697976 h 5114806"/>
              <a:gd name="connsiteX32" fmla="*/ 1325848 w 4014544"/>
              <a:gd name="connsiteY32" fmla="*/ 4102955 h 5114806"/>
              <a:gd name="connsiteX33" fmla="*/ 1160344 w 4014544"/>
              <a:gd name="connsiteY33" fmla="*/ 3955731 h 5114806"/>
              <a:gd name="connsiteX34" fmla="*/ 1056779 w 4014544"/>
              <a:gd name="connsiteY34" fmla="*/ 3843013 h 5114806"/>
              <a:gd name="connsiteX35" fmla="*/ 455681 w 4014544"/>
              <a:gd name="connsiteY35" fmla="*/ 4014623 h 5114806"/>
              <a:gd name="connsiteX36" fmla="*/ 275958 w 4014544"/>
              <a:gd name="connsiteY36" fmla="*/ 3714069 h 5114806"/>
              <a:gd name="connsiteX37" fmla="*/ 719675 w 4014544"/>
              <a:gd name="connsiteY37" fmla="*/ 3284553 h 5114806"/>
              <a:gd name="connsiteX38" fmla="*/ 612049 w 4014544"/>
              <a:gd name="connsiteY38" fmla="*/ 2905815 h 5114806"/>
              <a:gd name="connsiteX39" fmla="*/ 7902 w 4014544"/>
              <a:gd name="connsiteY39" fmla="*/ 2754529 h 5114806"/>
              <a:gd name="connsiteX40" fmla="*/ 3841 w 4014544"/>
              <a:gd name="connsiteY40" fmla="*/ 2412341 h 5114806"/>
              <a:gd name="connsiteX41" fmla="*/ 602905 w 4014544"/>
              <a:gd name="connsiteY41" fmla="*/ 2262060 h 5114806"/>
              <a:gd name="connsiteX42" fmla="*/ 705456 w 4014544"/>
              <a:gd name="connsiteY42" fmla="*/ 1867077 h 5114806"/>
              <a:gd name="connsiteX43" fmla="*/ 258700 w 4014544"/>
              <a:gd name="connsiteY43" fmla="*/ 1435535 h 5114806"/>
              <a:gd name="connsiteX44" fmla="*/ 426230 w 4014544"/>
              <a:gd name="connsiteY44" fmla="*/ 1143104 h 5114806"/>
              <a:gd name="connsiteX45" fmla="*/ 1022255 w 4014544"/>
              <a:gd name="connsiteY45" fmla="*/ 1313691 h 5114806"/>
              <a:gd name="connsiteX46" fmla="*/ 1160344 w 4014544"/>
              <a:gd name="connsiteY46" fmla="*/ 1160370 h 5114806"/>
              <a:gd name="connsiteX47" fmla="*/ 1313665 w 4014544"/>
              <a:gd name="connsiteY47" fmla="*/ 1022272 h 5114806"/>
              <a:gd name="connsiteX48" fmla="*/ 1143086 w 4014544"/>
              <a:gd name="connsiteY48" fmla="*/ 426239 h 5114806"/>
              <a:gd name="connsiteX49" fmla="*/ 1435509 w 4014544"/>
              <a:gd name="connsiteY49" fmla="*/ 258700 h 5114806"/>
              <a:gd name="connsiteX50" fmla="*/ 1867042 w 4014544"/>
              <a:gd name="connsiteY50" fmla="*/ 705474 h 5114806"/>
              <a:gd name="connsiteX51" fmla="*/ 2262016 w 4014544"/>
              <a:gd name="connsiteY51" fmla="*/ 602923 h 5114806"/>
              <a:gd name="connsiteX52" fmla="*/ 2412289 w 4014544"/>
              <a:gd name="connsiteY52" fmla="*/ 3841 h 5114806"/>
              <a:gd name="connsiteX53" fmla="*/ 2583378 w 4014544"/>
              <a:gd name="connsiteY53" fmla="*/ 160 h 5114806"/>
              <a:gd name="connsiteX0" fmla="*/ 2583378 w 4014544"/>
              <a:gd name="connsiteY0" fmla="*/ 160 h 5114806"/>
              <a:gd name="connsiteX1" fmla="*/ 2754468 w 4014544"/>
              <a:gd name="connsiteY1" fmla="*/ 7902 h 5114806"/>
              <a:gd name="connsiteX2" fmla="*/ 2905762 w 4014544"/>
              <a:gd name="connsiteY2" fmla="*/ 612058 h 5114806"/>
              <a:gd name="connsiteX3" fmla="*/ 3284492 w 4014544"/>
              <a:gd name="connsiteY3" fmla="*/ 719692 h 5114806"/>
              <a:gd name="connsiteX4" fmla="*/ 3713990 w 4014544"/>
              <a:gd name="connsiteY4" fmla="*/ 275967 h 5114806"/>
              <a:gd name="connsiteX5" fmla="*/ 4014544 w 4014544"/>
              <a:gd name="connsiteY5" fmla="*/ 455689 h 5114806"/>
              <a:gd name="connsiteX6" fmla="*/ 3892700 w 4014544"/>
              <a:gd name="connsiteY6" fmla="*/ 882149 h 5114806"/>
              <a:gd name="connsiteX7" fmla="*/ 3275356 w 4014544"/>
              <a:gd name="connsiteY7" fmla="*/ 882149 h 5114806"/>
              <a:gd name="connsiteX8" fmla="*/ 3149170 w 4014544"/>
              <a:gd name="connsiteY8" fmla="*/ 833873 h 5114806"/>
              <a:gd name="connsiteX9" fmla="*/ 3175144 w 4014544"/>
              <a:gd name="connsiteY9" fmla="*/ 850400 h 5114806"/>
              <a:gd name="connsiteX10" fmla="*/ 3248954 w 4014544"/>
              <a:gd name="connsiteY10" fmla="*/ 882149 h 5114806"/>
              <a:gd name="connsiteX11" fmla="*/ 2559522 w 4014544"/>
              <a:gd name="connsiteY11" fmla="*/ 882149 h 5114806"/>
              <a:gd name="connsiteX12" fmla="*/ 1905628 w 4014544"/>
              <a:gd name="connsiteY12" fmla="*/ 1014150 h 5114806"/>
              <a:gd name="connsiteX13" fmla="*/ 1371543 w 4014544"/>
              <a:gd name="connsiteY13" fmla="*/ 1373595 h 5114806"/>
              <a:gd name="connsiteX14" fmla="*/ 1012098 w 4014544"/>
              <a:gd name="connsiteY14" fmla="*/ 1907689 h 5114806"/>
              <a:gd name="connsiteX15" fmla="*/ 880105 w 4014544"/>
              <a:gd name="connsiteY15" fmla="*/ 2561601 h 5114806"/>
              <a:gd name="connsiteX16" fmla="*/ 1012098 w 4014544"/>
              <a:gd name="connsiteY16" fmla="*/ 3215513 h 5114806"/>
              <a:gd name="connsiteX17" fmla="*/ 1371543 w 4014544"/>
              <a:gd name="connsiteY17" fmla="*/ 3749606 h 5114806"/>
              <a:gd name="connsiteX18" fmla="*/ 1905628 w 4014544"/>
              <a:gd name="connsiteY18" fmla="*/ 4109052 h 5114806"/>
              <a:gd name="connsiteX19" fmla="*/ 2559522 w 4014544"/>
              <a:gd name="connsiteY19" fmla="*/ 4241053 h 5114806"/>
              <a:gd name="connsiteX20" fmla="*/ 3880516 w 4014544"/>
              <a:gd name="connsiteY20" fmla="*/ 4239018 h 5114806"/>
              <a:gd name="connsiteX21" fmla="*/ 4003373 w 4014544"/>
              <a:gd name="connsiteY21" fmla="*/ 4668534 h 5114806"/>
              <a:gd name="connsiteX22" fmla="*/ 3681501 w 4014544"/>
              <a:gd name="connsiteY22" fmla="*/ 4856379 h 5114806"/>
              <a:gd name="connsiteX23" fmla="*/ 3249967 w 4014544"/>
              <a:gd name="connsiteY23" fmla="*/ 4409606 h 5114806"/>
              <a:gd name="connsiteX24" fmla="*/ 2919981 w 4014544"/>
              <a:gd name="connsiteY24" fmla="*/ 4500995 h 5114806"/>
              <a:gd name="connsiteX25" fmla="*/ 2768686 w 4014544"/>
              <a:gd name="connsiteY25" fmla="*/ 5106164 h 5114806"/>
              <a:gd name="connsiteX26" fmla="*/ 2401127 w 4014544"/>
              <a:gd name="connsiteY26" fmla="*/ 5110225 h 5114806"/>
              <a:gd name="connsiteX27" fmla="*/ 2250846 w 4014544"/>
              <a:gd name="connsiteY27" fmla="*/ 4510131 h 5114806"/>
              <a:gd name="connsiteX28" fmla="*/ 1904606 w 4014544"/>
              <a:gd name="connsiteY28" fmla="*/ 4423824 h 5114806"/>
              <a:gd name="connsiteX29" fmla="*/ 1470033 w 4014544"/>
              <a:gd name="connsiteY29" fmla="*/ 4873637 h 5114806"/>
              <a:gd name="connsiteX30" fmla="*/ 1156283 w 4014544"/>
              <a:gd name="connsiteY30" fmla="*/ 4697976 h 5114806"/>
              <a:gd name="connsiteX31" fmla="*/ 1325848 w 4014544"/>
              <a:gd name="connsiteY31" fmla="*/ 4102955 h 5114806"/>
              <a:gd name="connsiteX32" fmla="*/ 1160344 w 4014544"/>
              <a:gd name="connsiteY32" fmla="*/ 3955731 h 5114806"/>
              <a:gd name="connsiteX33" fmla="*/ 1056779 w 4014544"/>
              <a:gd name="connsiteY33" fmla="*/ 3843013 h 5114806"/>
              <a:gd name="connsiteX34" fmla="*/ 455681 w 4014544"/>
              <a:gd name="connsiteY34" fmla="*/ 4014623 h 5114806"/>
              <a:gd name="connsiteX35" fmla="*/ 275958 w 4014544"/>
              <a:gd name="connsiteY35" fmla="*/ 3714069 h 5114806"/>
              <a:gd name="connsiteX36" fmla="*/ 719675 w 4014544"/>
              <a:gd name="connsiteY36" fmla="*/ 3284553 h 5114806"/>
              <a:gd name="connsiteX37" fmla="*/ 612049 w 4014544"/>
              <a:gd name="connsiteY37" fmla="*/ 2905815 h 5114806"/>
              <a:gd name="connsiteX38" fmla="*/ 7902 w 4014544"/>
              <a:gd name="connsiteY38" fmla="*/ 2754529 h 5114806"/>
              <a:gd name="connsiteX39" fmla="*/ 3841 w 4014544"/>
              <a:gd name="connsiteY39" fmla="*/ 2412341 h 5114806"/>
              <a:gd name="connsiteX40" fmla="*/ 602905 w 4014544"/>
              <a:gd name="connsiteY40" fmla="*/ 2262060 h 5114806"/>
              <a:gd name="connsiteX41" fmla="*/ 705456 w 4014544"/>
              <a:gd name="connsiteY41" fmla="*/ 1867077 h 5114806"/>
              <a:gd name="connsiteX42" fmla="*/ 258700 w 4014544"/>
              <a:gd name="connsiteY42" fmla="*/ 1435535 h 5114806"/>
              <a:gd name="connsiteX43" fmla="*/ 426230 w 4014544"/>
              <a:gd name="connsiteY43" fmla="*/ 1143104 h 5114806"/>
              <a:gd name="connsiteX44" fmla="*/ 1022255 w 4014544"/>
              <a:gd name="connsiteY44" fmla="*/ 1313691 h 5114806"/>
              <a:gd name="connsiteX45" fmla="*/ 1160344 w 4014544"/>
              <a:gd name="connsiteY45" fmla="*/ 1160370 h 5114806"/>
              <a:gd name="connsiteX46" fmla="*/ 1313665 w 4014544"/>
              <a:gd name="connsiteY46" fmla="*/ 1022272 h 5114806"/>
              <a:gd name="connsiteX47" fmla="*/ 1143086 w 4014544"/>
              <a:gd name="connsiteY47" fmla="*/ 426239 h 5114806"/>
              <a:gd name="connsiteX48" fmla="*/ 1435509 w 4014544"/>
              <a:gd name="connsiteY48" fmla="*/ 258700 h 5114806"/>
              <a:gd name="connsiteX49" fmla="*/ 1867042 w 4014544"/>
              <a:gd name="connsiteY49" fmla="*/ 705474 h 5114806"/>
              <a:gd name="connsiteX50" fmla="*/ 2262016 w 4014544"/>
              <a:gd name="connsiteY50" fmla="*/ 602923 h 5114806"/>
              <a:gd name="connsiteX51" fmla="*/ 2412289 w 4014544"/>
              <a:gd name="connsiteY51" fmla="*/ 3841 h 5114806"/>
              <a:gd name="connsiteX52" fmla="*/ 2583378 w 4014544"/>
              <a:gd name="connsiteY52" fmla="*/ 160 h 5114806"/>
              <a:gd name="connsiteX0" fmla="*/ 2583378 w 4014544"/>
              <a:gd name="connsiteY0" fmla="*/ 160 h 5114806"/>
              <a:gd name="connsiteX1" fmla="*/ 2754468 w 4014544"/>
              <a:gd name="connsiteY1" fmla="*/ 7902 h 5114806"/>
              <a:gd name="connsiteX2" fmla="*/ 2905762 w 4014544"/>
              <a:gd name="connsiteY2" fmla="*/ 612058 h 5114806"/>
              <a:gd name="connsiteX3" fmla="*/ 3284492 w 4014544"/>
              <a:gd name="connsiteY3" fmla="*/ 719692 h 5114806"/>
              <a:gd name="connsiteX4" fmla="*/ 3713990 w 4014544"/>
              <a:gd name="connsiteY4" fmla="*/ 275967 h 5114806"/>
              <a:gd name="connsiteX5" fmla="*/ 4014544 w 4014544"/>
              <a:gd name="connsiteY5" fmla="*/ 455689 h 5114806"/>
              <a:gd name="connsiteX6" fmla="*/ 3892700 w 4014544"/>
              <a:gd name="connsiteY6" fmla="*/ 882149 h 5114806"/>
              <a:gd name="connsiteX7" fmla="*/ 3275356 w 4014544"/>
              <a:gd name="connsiteY7" fmla="*/ 882149 h 5114806"/>
              <a:gd name="connsiteX8" fmla="*/ 3175144 w 4014544"/>
              <a:gd name="connsiteY8" fmla="*/ 850400 h 5114806"/>
              <a:gd name="connsiteX9" fmla="*/ 3248954 w 4014544"/>
              <a:gd name="connsiteY9" fmla="*/ 882149 h 5114806"/>
              <a:gd name="connsiteX10" fmla="*/ 2559522 w 4014544"/>
              <a:gd name="connsiteY10" fmla="*/ 882149 h 5114806"/>
              <a:gd name="connsiteX11" fmla="*/ 1905628 w 4014544"/>
              <a:gd name="connsiteY11" fmla="*/ 1014150 h 5114806"/>
              <a:gd name="connsiteX12" fmla="*/ 1371543 w 4014544"/>
              <a:gd name="connsiteY12" fmla="*/ 1373595 h 5114806"/>
              <a:gd name="connsiteX13" fmla="*/ 1012098 w 4014544"/>
              <a:gd name="connsiteY13" fmla="*/ 1907689 h 5114806"/>
              <a:gd name="connsiteX14" fmla="*/ 880105 w 4014544"/>
              <a:gd name="connsiteY14" fmla="*/ 2561601 h 5114806"/>
              <a:gd name="connsiteX15" fmla="*/ 1012098 w 4014544"/>
              <a:gd name="connsiteY15" fmla="*/ 3215513 h 5114806"/>
              <a:gd name="connsiteX16" fmla="*/ 1371543 w 4014544"/>
              <a:gd name="connsiteY16" fmla="*/ 3749606 h 5114806"/>
              <a:gd name="connsiteX17" fmla="*/ 1905628 w 4014544"/>
              <a:gd name="connsiteY17" fmla="*/ 4109052 h 5114806"/>
              <a:gd name="connsiteX18" fmla="*/ 2559522 w 4014544"/>
              <a:gd name="connsiteY18" fmla="*/ 4241053 h 5114806"/>
              <a:gd name="connsiteX19" fmla="*/ 3880516 w 4014544"/>
              <a:gd name="connsiteY19" fmla="*/ 4239018 h 5114806"/>
              <a:gd name="connsiteX20" fmla="*/ 4003373 w 4014544"/>
              <a:gd name="connsiteY20" fmla="*/ 4668534 h 5114806"/>
              <a:gd name="connsiteX21" fmla="*/ 3681501 w 4014544"/>
              <a:gd name="connsiteY21" fmla="*/ 4856379 h 5114806"/>
              <a:gd name="connsiteX22" fmla="*/ 3249967 w 4014544"/>
              <a:gd name="connsiteY22" fmla="*/ 4409606 h 5114806"/>
              <a:gd name="connsiteX23" fmla="*/ 2919981 w 4014544"/>
              <a:gd name="connsiteY23" fmla="*/ 4500995 h 5114806"/>
              <a:gd name="connsiteX24" fmla="*/ 2768686 w 4014544"/>
              <a:gd name="connsiteY24" fmla="*/ 5106164 h 5114806"/>
              <a:gd name="connsiteX25" fmla="*/ 2401127 w 4014544"/>
              <a:gd name="connsiteY25" fmla="*/ 5110225 h 5114806"/>
              <a:gd name="connsiteX26" fmla="*/ 2250846 w 4014544"/>
              <a:gd name="connsiteY26" fmla="*/ 4510131 h 5114806"/>
              <a:gd name="connsiteX27" fmla="*/ 1904606 w 4014544"/>
              <a:gd name="connsiteY27" fmla="*/ 4423824 h 5114806"/>
              <a:gd name="connsiteX28" fmla="*/ 1470033 w 4014544"/>
              <a:gd name="connsiteY28" fmla="*/ 4873637 h 5114806"/>
              <a:gd name="connsiteX29" fmla="*/ 1156283 w 4014544"/>
              <a:gd name="connsiteY29" fmla="*/ 4697976 h 5114806"/>
              <a:gd name="connsiteX30" fmla="*/ 1325848 w 4014544"/>
              <a:gd name="connsiteY30" fmla="*/ 4102955 h 5114806"/>
              <a:gd name="connsiteX31" fmla="*/ 1160344 w 4014544"/>
              <a:gd name="connsiteY31" fmla="*/ 3955731 h 5114806"/>
              <a:gd name="connsiteX32" fmla="*/ 1056779 w 4014544"/>
              <a:gd name="connsiteY32" fmla="*/ 3843013 h 5114806"/>
              <a:gd name="connsiteX33" fmla="*/ 455681 w 4014544"/>
              <a:gd name="connsiteY33" fmla="*/ 4014623 h 5114806"/>
              <a:gd name="connsiteX34" fmla="*/ 275958 w 4014544"/>
              <a:gd name="connsiteY34" fmla="*/ 3714069 h 5114806"/>
              <a:gd name="connsiteX35" fmla="*/ 719675 w 4014544"/>
              <a:gd name="connsiteY35" fmla="*/ 3284553 h 5114806"/>
              <a:gd name="connsiteX36" fmla="*/ 612049 w 4014544"/>
              <a:gd name="connsiteY36" fmla="*/ 2905815 h 5114806"/>
              <a:gd name="connsiteX37" fmla="*/ 7902 w 4014544"/>
              <a:gd name="connsiteY37" fmla="*/ 2754529 h 5114806"/>
              <a:gd name="connsiteX38" fmla="*/ 3841 w 4014544"/>
              <a:gd name="connsiteY38" fmla="*/ 2412341 h 5114806"/>
              <a:gd name="connsiteX39" fmla="*/ 602905 w 4014544"/>
              <a:gd name="connsiteY39" fmla="*/ 2262060 h 5114806"/>
              <a:gd name="connsiteX40" fmla="*/ 705456 w 4014544"/>
              <a:gd name="connsiteY40" fmla="*/ 1867077 h 5114806"/>
              <a:gd name="connsiteX41" fmla="*/ 258700 w 4014544"/>
              <a:gd name="connsiteY41" fmla="*/ 1435535 h 5114806"/>
              <a:gd name="connsiteX42" fmla="*/ 426230 w 4014544"/>
              <a:gd name="connsiteY42" fmla="*/ 1143104 h 5114806"/>
              <a:gd name="connsiteX43" fmla="*/ 1022255 w 4014544"/>
              <a:gd name="connsiteY43" fmla="*/ 1313691 h 5114806"/>
              <a:gd name="connsiteX44" fmla="*/ 1160344 w 4014544"/>
              <a:gd name="connsiteY44" fmla="*/ 1160370 h 5114806"/>
              <a:gd name="connsiteX45" fmla="*/ 1313665 w 4014544"/>
              <a:gd name="connsiteY45" fmla="*/ 1022272 h 5114806"/>
              <a:gd name="connsiteX46" fmla="*/ 1143086 w 4014544"/>
              <a:gd name="connsiteY46" fmla="*/ 426239 h 5114806"/>
              <a:gd name="connsiteX47" fmla="*/ 1435509 w 4014544"/>
              <a:gd name="connsiteY47" fmla="*/ 258700 h 5114806"/>
              <a:gd name="connsiteX48" fmla="*/ 1867042 w 4014544"/>
              <a:gd name="connsiteY48" fmla="*/ 705474 h 5114806"/>
              <a:gd name="connsiteX49" fmla="*/ 2262016 w 4014544"/>
              <a:gd name="connsiteY49" fmla="*/ 602923 h 5114806"/>
              <a:gd name="connsiteX50" fmla="*/ 2412289 w 4014544"/>
              <a:gd name="connsiteY50" fmla="*/ 3841 h 5114806"/>
              <a:gd name="connsiteX51" fmla="*/ 2583378 w 4014544"/>
              <a:gd name="connsiteY51" fmla="*/ 160 h 5114806"/>
              <a:gd name="connsiteX0" fmla="*/ 2583378 w 4014544"/>
              <a:gd name="connsiteY0" fmla="*/ 160 h 5114806"/>
              <a:gd name="connsiteX1" fmla="*/ 2754468 w 4014544"/>
              <a:gd name="connsiteY1" fmla="*/ 7902 h 5114806"/>
              <a:gd name="connsiteX2" fmla="*/ 2905762 w 4014544"/>
              <a:gd name="connsiteY2" fmla="*/ 612058 h 5114806"/>
              <a:gd name="connsiteX3" fmla="*/ 3284492 w 4014544"/>
              <a:gd name="connsiteY3" fmla="*/ 719692 h 5114806"/>
              <a:gd name="connsiteX4" fmla="*/ 3713990 w 4014544"/>
              <a:gd name="connsiteY4" fmla="*/ 275967 h 5114806"/>
              <a:gd name="connsiteX5" fmla="*/ 4014544 w 4014544"/>
              <a:gd name="connsiteY5" fmla="*/ 455689 h 5114806"/>
              <a:gd name="connsiteX6" fmla="*/ 3892700 w 4014544"/>
              <a:gd name="connsiteY6" fmla="*/ 882149 h 5114806"/>
              <a:gd name="connsiteX7" fmla="*/ 3275356 w 4014544"/>
              <a:gd name="connsiteY7" fmla="*/ 882149 h 5114806"/>
              <a:gd name="connsiteX8" fmla="*/ 3175144 w 4014544"/>
              <a:gd name="connsiteY8" fmla="*/ 850400 h 5114806"/>
              <a:gd name="connsiteX9" fmla="*/ 3172461 w 4014544"/>
              <a:gd name="connsiteY9" fmla="*/ 855603 h 5114806"/>
              <a:gd name="connsiteX10" fmla="*/ 3248954 w 4014544"/>
              <a:gd name="connsiteY10" fmla="*/ 882149 h 5114806"/>
              <a:gd name="connsiteX11" fmla="*/ 2559522 w 4014544"/>
              <a:gd name="connsiteY11" fmla="*/ 882149 h 5114806"/>
              <a:gd name="connsiteX12" fmla="*/ 1905628 w 4014544"/>
              <a:gd name="connsiteY12" fmla="*/ 1014150 h 5114806"/>
              <a:gd name="connsiteX13" fmla="*/ 1371543 w 4014544"/>
              <a:gd name="connsiteY13" fmla="*/ 1373595 h 5114806"/>
              <a:gd name="connsiteX14" fmla="*/ 1012098 w 4014544"/>
              <a:gd name="connsiteY14" fmla="*/ 1907689 h 5114806"/>
              <a:gd name="connsiteX15" fmla="*/ 880105 w 4014544"/>
              <a:gd name="connsiteY15" fmla="*/ 2561601 h 5114806"/>
              <a:gd name="connsiteX16" fmla="*/ 1012098 w 4014544"/>
              <a:gd name="connsiteY16" fmla="*/ 3215513 h 5114806"/>
              <a:gd name="connsiteX17" fmla="*/ 1371543 w 4014544"/>
              <a:gd name="connsiteY17" fmla="*/ 3749606 h 5114806"/>
              <a:gd name="connsiteX18" fmla="*/ 1905628 w 4014544"/>
              <a:gd name="connsiteY18" fmla="*/ 4109052 h 5114806"/>
              <a:gd name="connsiteX19" fmla="*/ 2559522 w 4014544"/>
              <a:gd name="connsiteY19" fmla="*/ 4241053 h 5114806"/>
              <a:gd name="connsiteX20" fmla="*/ 3880516 w 4014544"/>
              <a:gd name="connsiteY20" fmla="*/ 4239018 h 5114806"/>
              <a:gd name="connsiteX21" fmla="*/ 4003373 w 4014544"/>
              <a:gd name="connsiteY21" fmla="*/ 4668534 h 5114806"/>
              <a:gd name="connsiteX22" fmla="*/ 3681501 w 4014544"/>
              <a:gd name="connsiteY22" fmla="*/ 4856379 h 5114806"/>
              <a:gd name="connsiteX23" fmla="*/ 3249967 w 4014544"/>
              <a:gd name="connsiteY23" fmla="*/ 4409606 h 5114806"/>
              <a:gd name="connsiteX24" fmla="*/ 2919981 w 4014544"/>
              <a:gd name="connsiteY24" fmla="*/ 4500995 h 5114806"/>
              <a:gd name="connsiteX25" fmla="*/ 2768686 w 4014544"/>
              <a:gd name="connsiteY25" fmla="*/ 5106164 h 5114806"/>
              <a:gd name="connsiteX26" fmla="*/ 2401127 w 4014544"/>
              <a:gd name="connsiteY26" fmla="*/ 5110225 h 5114806"/>
              <a:gd name="connsiteX27" fmla="*/ 2250846 w 4014544"/>
              <a:gd name="connsiteY27" fmla="*/ 4510131 h 5114806"/>
              <a:gd name="connsiteX28" fmla="*/ 1904606 w 4014544"/>
              <a:gd name="connsiteY28" fmla="*/ 4423824 h 5114806"/>
              <a:gd name="connsiteX29" fmla="*/ 1470033 w 4014544"/>
              <a:gd name="connsiteY29" fmla="*/ 4873637 h 5114806"/>
              <a:gd name="connsiteX30" fmla="*/ 1156283 w 4014544"/>
              <a:gd name="connsiteY30" fmla="*/ 4697976 h 5114806"/>
              <a:gd name="connsiteX31" fmla="*/ 1325848 w 4014544"/>
              <a:gd name="connsiteY31" fmla="*/ 4102955 h 5114806"/>
              <a:gd name="connsiteX32" fmla="*/ 1160344 w 4014544"/>
              <a:gd name="connsiteY32" fmla="*/ 3955731 h 5114806"/>
              <a:gd name="connsiteX33" fmla="*/ 1056779 w 4014544"/>
              <a:gd name="connsiteY33" fmla="*/ 3843013 h 5114806"/>
              <a:gd name="connsiteX34" fmla="*/ 455681 w 4014544"/>
              <a:gd name="connsiteY34" fmla="*/ 4014623 h 5114806"/>
              <a:gd name="connsiteX35" fmla="*/ 275958 w 4014544"/>
              <a:gd name="connsiteY35" fmla="*/ 3714069 h 5114806"/>
              <a:gd name="connsiteX36" fmla="*/ 719675 w 4014544"/>
              <a:gd name="connsiteY36" fmla="*/ 3284553 h 5114806"/>
              <a:gd name="connsiteX37" fmla="*/ 612049 w 4014544"/>
              <a:gd name="connsiteY37" fmla="*/ 2905815 h 5114806"/>
              <a:gd name="connsiteX38" fmla="*/ 7902 w 4014544"/>
              <a:gd name="connsiteY38" fmla="*/ 2754529 h 5114806"/>
              <a:gd name="connsiteX39" fmla="*/ 3841 w 4014544"/>
              <a:gd name="connsiteY39" fmla="*/ 2412341 h 5114806"/>
              <a:gd name="connsiteX40" fmla="*/ 602905 w 4014544"/>
              <a:gd name="connsiteY40" fmla="*/ 2262060 h 5114806"/>
              <a:gd name="connsiteX41" fmla="*/ 705456 w 4014544"/>
              <a:gd name="connsiteY41" fmla="*/ 1867077 h 5114806"/>
              <a:gd name="connsiteX42" fmla="*/ 258700 w 4014544"/>
              <a:gd name="connsiteY42" fmla="*/ 1435535 h 5114806"/>
              <a:gd name="connsiteX43" fmla="*/ 426230 w 4014544"/>
              <a:gd name="connsiteY43" fmla="*/ 1143104 h 5114806"/>
              <a:gd name="connsiteX44" fmla="*/ 1022255 w 4014544"/>
              <a:gd name="connsiteY44" fmla="*/ 1313691 h 5114806"/>
              <a:gd name="connsiteX45" fmla="*/ 1160344 w 4014544"/>
              <a:gd name="connsiteY45" fmla="*/ 1160370 h 5114806"/>
              <a:gd name="connsiteX46" fmla="*/ 1313665 w 4014544"/>
              <a:gd name="connsiteY46" fmla="*/ 1022272 h 5114806"/>
              <a:gd name="connsiteX47" fmla="*/ 1143086 w 4014544"/>
              <a:gd name="connsiteY47" fmla="*/ 426239 h 5114806"/>
              <a:gd name="connsiteX48" fmla="*/ 1435509 w 4014544"/>
              <a:gd name="connsiteY48" fmla="*/ 258700 h 5114806"/>
              <a:gd name="connsiteX49" fmla="*/ 1867042 w 4014544"/>
              <a:gd name="connsiteY49" fmla="*/ 705474 h 5114806"/>
              <a:gd name="connsiteX50" fmla="*/ 2262016 w 4014544"/>
              <a:gd name="connsiteY50" fmla="*/ 602923 h 5114806"/>
              <a:gd name="connsiteX51" fmla="*/ 2412289 w 4014544"/>
              <a:gd name="connsiteY51" fmla="*/ 3841 h 5114806"/>
              <a:gd name="connsiteX52" fmla="*/ 2583378 w 4014544"/>
              <a:gd name="connsiteY52" fmla="*/ 160 h 5114806"/>
              <a:gd name="connsiteX0" fmla="*/ 2583378 w 4014544"/>
              <a:gd name="connsiteY0" fmla="*/ 160 h 5114806"/>
              <a:gd name="connsiteX1" fmla="*/ 2754468 w 4014544"/>
              <a:gd name="connsiteY1" fmla="*/ 7902 h 5114806"/>
              <a:gd name="connsiteX2" fmla="*/ 2905762 w 4014544"/>
              <a:gd name="connsiteY2" fmla="*/ 612058 h 5114806"/>
              <a:gd name="connsiteX3" fmla="*/ 3284492 w 4014544"/>
              <a:gd name="connsiteY3" fmla="*/ 719692 h 5114806"/>
              <a:gd name="connsiteX4" fmla="*/ 3713990 w 4014544"/>
              <a:gd name="connsiteY4" fmla="*/ 275967 h 5114806"/>
              <a:gd name="connsiteX5" fmla="*/ 4014544 w 4014544"/>
              <a:gd name="connsiteY5" fmla="*/ 455689 h 5114806"/>
              <a:gd name="connsiteX6" fmla="*/ 3892700 w 4014544"/>
              <a:gd name="connsiteY6" fmla="*/ 882149 h 5114806"/>
              <a:gd name="connsiteX7" fmla="*/ 3275356 w 4014544"/>
              <a:gd name="connsiteY7" fmla="*/ 882149 h 5114806"/>
              <a:gd name="connsiteX8" fmla="*/ 3175144 w 4014544"/>
              <a:gd name="connsiteY8" fmla="*/ 850400 h 5114806"/>
              <a:gd name="connsiteX9" fmla="*/ 3248954 w 4014544"/>
              <a:gd name="connsiteY9" fmla="*/ 882149 h 5114806"/>
              <a:gd name="connsiteX10" fmla="*/ 2559522 w 4014544"/>
              <a:gd name="connsiteY10" fmla="*/ 882149 h 5114806"/>
              <a:gd name="connsiteX11" fmla="*/ 1905628 w 4014544"/>
              <a:gd name="connsiteY11" fmla="*/ 1014150 h 5114806"/>
              <a:gd name="connsiteX12" fmla="*/ 1371543 w 4014544"/>
              <a:gd name="connsiteY12" fmla="*/ 1373595 h 5114806"/>
              <a:gd name="connsiteX13" fmla="*/ 1012098 w 4014544"/>
              <a:gd name="connsiteY13" fmla="*/ 1907689 h 5114806"/>
              <a:gd name="connsiteX14" fmla="*/ 880105 w 4014544"/>
              <a:gd name="connsiteY14" fmla="*/ 2561601 h 5114806"/>
              <a:gd name="connsiteX15" fmla="*/ 1012098 w 4014544"/>
              <a:gd name="connsiteY15" fmla="*/ 3215513 h 5114806"/>
              <a:gd name="connsiteX16" fmla="*/ 1371543 w 4014544"/>
              <a:gd name="connsiteY16" fmla="*/ 3749606 h 5114806"/>
              <a:gd name="connsiteX17" fmla="*/ 1905628 w 4014544"/>
              <a:gd name="connsiteY17" fmla="*/ 4109052 h 5114806"/>
              <a:gd name="connsiteX18" fmla="*/ 2559522 w 4014544"/>
              <a:gd name="connsiteY18" fmla="*/ 4241053 h 5114806"/>
              <a:gd name="connsiteX19" fmla="*/ 3880516 w 4014544"/>
              <a:gd name="connsiteY19" fmla="*/ 4239018 h 5114806"/>
              <a:gd name="connsiteX20" fmla="*/ 4003373 w 4014544"/>
              <a:gd name="connsiteY20" fmla="*/ 4668534 h 5114806"/>
              <a:gd name="connsiteX21" fmla="*/ 3681501 w 4014544"/>
              <a:gd name="connsiteY21" fmla="*/ 4856379 h 5114806"/>
              <a:gd name="connsiteX22" fmla="*/ 3249967 w 4014544"/>
              <a:gd name="connsiteY22" fmla="*/ 4409606 h 5114806"/>
              <a:gd name="connsiteX23" fmla="*/ 2919981 w 4014544"/>
              <a:gd name="connsiteY23" fmla="*/ 4500995 h 5114806"/>
              <a:gd name="connsiteX24" fmla="*/ 2768686 w 4014544"/>
              <a:gd name="connsiteY24" fmla="*/ 5106164 h 5114806"/>
              <a:gd name="connsiteX25" fmla="*/ 2401127 w 4014544"/>
              <a:gd name="connsiteY25" fmla="*/ 5110225 h 5114806"/>
              <a:gd name="connsiteX26" fmla="*/ 2250846 w 4014544"/>
              <a:gd name="connsiteY26" fmla="*/ 4510131 h 5114806"/>
              <a:gd name="connsiteX27" fmla="*/ 1904606 w 4014544"/>
              <a:gd name="connsiteY27" fmla="*/ 4423824 h 5114806"/>
              <a:gd name="connsiteX28" fmla="*/ 1470033 w 4014544"/>
              <a:gd name="connsiteY28" fmla="*/ 4873637 h 5114806"/>
              <a:gd name="connsiteX29" fmla="*/ 1156283 w 4014544"/>
              <a:gd name="connsiteY29" fmla="*/ 4697976 h 5114806"/>
              <a:gd name="connsiteX30" fmla="*/ 1325848 w 4014544"/>
              <a:gd name="connsiteY30" fmla="*/ 4102955 h 5114806"/>
              <a:gd name="connsiteX31" fmla="*/ 1160344 w 4014544"/>
              <a:gd name="connsiteY31" fmla="*/ 3955731 h 5114806"/>
              <a:gd name="connsiteX32" fmla="*/ 1056779 w 4014544"/>
              <a:gd name="connsiteY32" fmla="*/ 3843013 h 5114806"/>
              <a:gd name="connsiteX33" fmla="*/ 455681 w 4014544"/>
              <a:gd name="connsiteY33" fmla="*/ 4014623 h 5114806"/>
              <a:gd name="connsiteX34" fmla="*/ 275958 w 4014544"/>
              <a:gd name="connsiteY34" fmla="*/ 3714069 h 5114806"/>
              <a:gd name="connsiteX35" fmla="*/ 719675 w 4014544"/>
              <a:gd name="connsiteY35" fmla="*/ 3284553 h 5114806"/>
              <a:gd name="connsiteX36" fmla="*/ 612049 w 4014544"/>
              <a:gd name="connsiteY36" fmla="*/ 2905815 h 5114806"/>
              <a:gd name="connsiteX37" fmla="*/ 7902 w 4014544"/>
              <a:gd name="connsiteY37" fmla="*/ 2754529 h 5114806"/>
              <a:gd name="connsiteX38" fmla="*/ 3841 w 4014544"/>
              <a:gd name="connsiteY38" fmla="*/ 2412341 h 5114806"/>
              <a:gd name="connsiteX39" fmla="*/ 602905 w 4014544"/>
              <a:gd name="connsiteY39" fmla="*/ 2262060 h 5114806"/>
              <a:gd name="connsiteX40" fmla="*/ 705456 w 4014544"/>
              <a:gd name="connsiteY40" fmla="*/ 1867077 h 5114806"/>
              <a:gd name="connsiteX41" fmla="*/ 258700 w 4014544"/>
              <a:gd name="connsiteY41" fmla="*/ 1435535 h 5114806"/>
              <a:gd name="connsiteX42" fmla="*/ 426230 w 4014544"/>
              <a:gd name="connsiteY42" fmla="*/ 1143104 h 5114806"/>
              <a:gd name="connsiteX43" fmla="*/ 1022255 w 4014544"/>
              <a:gd name="connsiteY43" fmla="*/ 1313691 h 5114806"/>
              <a:gd name="connsiteX44" fmla="*/ 1160344 w 4014544"/>
              <a:gd name="connsiteY44" fmla="*/ 1160370 h 5114806"/>
              <a:gd name="connsiteX45" fmla="*/ 1313665 w 4014544"/>
              <a:gd name="connsiteY45" fmla="*/ 1022272 h 5114806"/>
              <a:gd name="connsiteX46" fmla="*/ 1143086 w 4014544"/>
              <a:gd name="connsiteY46" fmla="*/ 426239 h 5114806"/>
              <a:gd name="connsiteX47" fmla="*/ 1435509 w 4014544"/>
              <a:gd name="connsiteY47" fmla="*/ 258700 h 5114806"/>
              <a:gd name="connsiteX48" fmla="*/ 1867042 w 4014544"/>
              <a:gd name="connsiteY48" fmla="*/ 705474 h 5114806"/>
              <a:gd name="connsiteX49" fmla="*/ 2262016 w 4014544"/>
              <a:gd name="connsiteY49" fmla="*/ 602923 h 5114806"/>
              <a:gd name="connsiteX50" fmla="*/ 2412289 w 4014544"/>
              <a:gd name="connsiteY50" fmla="*/ 3841 h 5114806"/>
              <a:gd name="connsiteX51" fmla="*/ 2583378 w 4014544"/>
              <a:gd name="connsiteY51" fmla="*/ 160 h 5114806"/>
              <a:gd name="connsiteX0" fmla="*/ 2583378 w 4014544"/>
              <a:gd name="connsiteY0" fmla="*/ 160 h 5114806"/>
              <a:gd name="connsiteX1" fmla="*/ 2754468 w 4014544"/>
              <a:gd name="connsiteY1" fmla="*/ 7902 h 5114806"/>
              <a:gd name="connsiteX2" fmla="*/ 2905762 w 4014544"/>
              <a:gd name="connsiteY2" fmla="*/ 612058 h 5114806"/>
              <a:gd name="connsiteX3" fmla="*/ 3284492 w 4014544"/>
              <a:gd name="connsiteY3" fmla="*/ 719692 h 5114806"/>
              <a:gd name="connsiteX4" fmla="*/ 3713990 w 4014544"/>
              <a:gd name="connsiteY4" fmla="*/ 275967 h 5114806"/>
              <a:gd name="connsiteX5" fmla="*/ 4014544 w 4014544"/>
              <a:gd name="connsiteY5" fmla="*/ 455689 h 5114806"/>
              <a:gd name="connsiteX6" fmla="*/ 3892700 w 4014544"/>
              <a:gd name="connsiteY6" fmla="*/ 882149 h 5114806"/>
              <a:gd name="connsiteX7" fmla="*/ 3275356 w 4014544"/>
              <a:gd name="connsiteY7" fmla="*/ 882149 h 5114806"/>
              <a:gd name="connsiteX8" fmla="*/ 3248954 w 4014544"/>
              <a:gd name="connsiteY8" fmla="*/ 882149 h 5114806"/>
              <a:gd name="connsiteX9" fmla="*/ 2559522 w 4014544"/>
              <a:gd name="connsiteY9" fmla="*/ 882149 h 5114806"/>
              <a:gd name="connsiteX10" fmla="*/ 1905628 w 4014544"/>
              <a:gd name="connsiteY10" fmla="*/ 1014150 h 5114806"/>
              <a:gd name="connsiteX11" fmla="*/ 1371543 w 4014544"/>
              <a:gd name="connsiteY11" fmla="*/ 1373595 h 5114806"/>
              <a:gd name="connsiteX12" fmla="*/ 1012098 w 4014544"/>
              <a:gd name="connsiteY12" fmla="*/ 1907689 h 5114806"/>
              <a:gd name="connsiteX13" fmla="*/ 880105 w 4014544"/>
              <a:gd name="connsiteY13" fmla="*/ 2561601 h 5114806"/>
              <a:gd name="connsiteX14" fmla="*/ 1012098 w 4014544"/>
              <a:gd name="connsiteY14" fmla="*/ 3215513 h 5114806"/>
              <a:gd name="connsiteX15" fmla="*/ 1371543 w 4014544"/>
              <a:gd name="connsiteY15" fmla="*/ 3749606 h 5114806"/>
              <a:gd name="connsiteX16" fmla="*/ 1905628 w 4014544"/>
              <a:gd name="connsiteY16" fmla="*/ 4109052 h 5114806"/>
              <a:gd name="connsiteX17" fmla="*/ 2559522 w 4014544"/>
              <a:gd name="connsiteY17" fmla="*/ 4241053 h 5114806"/>
              <a:gd name="connsiteX18" fmla="*/ 3880516 w 4014544"/>
              <a:gd name="connsiteY18" fmla="*/ 4239018 h 5114806"/>
              <a:gd name="connsiteX19" fmla="*/ 4003373 w 4014544"/>
              <a:gd name="connsiteY19" fmla="*/ 4668534 h 5114806"/>
              <a:gd name="connsiteX20" fmla="*/ 3681501 w 4014544"/>
              <a:gd name="connsiteY20" fmla="*/ 4856379 h 5114806"/>
              <a:gd name="connsiteX21" fmla="*/ 3249967 w 4014544"/>
              <a:gd name="connsiteY21" fmla="*/ 4409606 h 5114806"/>
              <a:gd name="connsiteX22" fmla="*/ 2919981 w 4014544"/>
              <a:gd name="connsiteY22" fmla="*/ 4500995 h 5114806"/>
              <a:gd name="connsiteX23" fmla="*/ 2768686 w 4014544"/>
              <a:gd name="connsiteY23" fmla="*/ 5106164 h 5114806"/>
              <a:gd name="connsiteX24" fmla="*/ 2401127 w 4014544"/>
              <a:gd name="connsiteY24" fmla="*/ 5110225 h 5114806"/>
              <a:gd name="connsiteX25" fmla="*/ 2250846 w 4014544"/>
              <a:gd name="connsiteY25" fmla="*/ 4510131 h 5114806"/>
              <a:gd name="connsiteX26" fmla="*/ 1904606 w 4014544"/>
              <a:gd name="connsiteY26" fmla="*/ 4423824 h 5114806"/>
              <a:gd name="connsiteX27" fmla="*/ 1470033 w 4014544"/>
              <a:gd name="connsiteY27" fmla="*/ 4873637 h 5114806"/>
              <a:gd name="connsiteX28" fmla="*/ 1156283 w 4014544"/>
              <a:gd name="connsiteY28" fmla="*/ 4697976 h 5114806"/>
              <a:gd name="connsiteX29" fmla="*/ 1325848 w 4014544"/>
              <a:gd name="connsiteY29" fmla="*/ 4102955 h 5114806"/>
              <a:gd name="connsiteX30" fmla="*/ 1160344 w 4014544"/>
              <a:gd name="connsiteY30" fmla="*/ 3955731 h 5114806"/>
              <a:gd name="connsiteX31" fmla="*/ 1056779 w 4014544"/>
              <a:gd name="connsiteY31" fmla="*/ 3843013 h 5114806"/>
              <a:gd name="connsiteX32" fmla="*/ 455681 w 4014544"/>
              <a:gd name="connsiteY32" fmla="*/ 4014623 h 5114806"/>
              <a:gd name="connsiteX33" fmla="*/ 275958 w 4014544"/>
              <a:gd name="connsiteY33" fmla="*/ 3714069 h 5114806"/>
              <a:gd name="connsiteX34" fmla="*/ 719675 w 4014544"/>
              <a:gd name="connsiteY34" fmla="*/ 3284553 h 5114806"/>
              <a:gd name="connsiteX35" fmla="*/ 612049 w 4014544"/>
              <a:gd name="connsiteY35" fmla="*/ 2905815 h 5114806"/>
              <a:gd name="connsiteX36" fmla="*/ 7902 w 4014544"/>
              <a:gd name="connsiteY36" fmla="*/ 2754529 h 5114806"/>
              <a:gd name="connsiteX37" fmla="*/ 3841 w 4014544"/>
              <a:gd name="connsiteY37" fmla="*/ 2412341 h 5114806"/>
              <a:gd name="connsiteX38" fmla="*/ 602905 w 4014544"/>
              <a:gd name="connsiteY38" fmla="*/ 2262060 h 5114806"/>
              <a:gd name="connsiteX39" fmla="*/ 705456 w 4014544"/>
              <a:gd name="connsiteY39" fmla="*/ 1867077 h 5114806"/>
              <a:gd name="connsiteX40" fmla="*/ 258700 w 4014544"/>
              <a:gd name="connsiteY40" fmla="*/ 1435535 h 5114806"/>
              <a:gd name="connsiteX41" fmla="*/ 426230 w 4014544"/>
              <a:gd name="connsiteY41" fmla="*/ 1143104 h 5114806"/>
              <a:gd name="connsiteX42" fmla="*/ 1022255 w 4014544"/>
              <a:gd name="connsiteY42" fmla="*/ 1313691 h 5114806"/>
              <a:gd name="connsiteX43" fmla="*/ 1160344 w 4014544"/>
              <a:gd name="connsiteY43" fmla="*/ 1160370 h 5114806"/>
              <a:gd name="connsiteX44" fmla="*/ 1313665 w 4014544"/>
              <a:gd name="connsiteY44" fmla="*/ 1022272 h 5114806"/>
              <a:gd name="connsiteX45" fmla="*/ 1143086 w 4014544"/>
              <a:gd name="connsiteY45" fmla="*/ 426239 h 5114806"/>
              <a:gd name="connsiteX46" fmla="*/ 1435509 w 4014544"/>
              <a:gd name="connsiteY46" fmla="*/ 258700 h 5114806"/>
              <a:gd name="connsiteX47" fmla="*/ 1867042 w 4014544"/>
              <a:gd name="connsiteY47" fmla="*/ 705474 h 5114806"/>
              <a:gd name="connsiteX48" fmla="*/ 2262016 w 4014544"/>
              <a:gd name="connsiteY48" fmla="*/ 602923 h 5114806"/>
              <a:gd name="connsiteX49" fmla="*/ 2412289 w 4014544"/>
              <a:gd name="connsiteY49" fmla="*/ 3841 h 5114806"/>
              <a:gd name="connsiteX50" fmla="*/ 2583378 w 4014544"/>
              <a:gd name="connsiteY50" fmla="*/ 160 h 5114806"/>
              <a:gd name="connsiteX0" fmla="*/ 2583378 w 4014544"/>
              <a:gd name="connsiteY0" fmla="*/ 160 h 5114806"/>
              <a:gd name="connsiteX1" fmla="*/ 2754468 w 4014544"/>
              <a:gd name="connsiteY1" fmla="*/ 7902 h 5114806"/>
              <a:gd name="connsiteX2" fmla="*/ 2905762 w 4014544"/>
              <a:gd name="connsiteY2" fmla="*/ 612058 h 5114806"/>
              <a:gd name="connsiteX3" fmla="*/ 3284492 w 4014544"/>
              <a:gd name="connsiteY3" fmla="*/ 719692 h 5114806"/>
              <a:gd name="connsiteX4" fmla="*/ 3713990 w 4014544"/>
              <a:gd name="connsiteY4" fmla="*/ 275967 h 5114806"/>
              <a:gd name="connsiteX5" fmla="*/ 4014544 w 4014544"/>
              <a:gd name="connsiteY5" fmla="*/ 455689 h 5114806"/>
              <a:gd name="connsiteX6" fmla="*/ 3892700 w 4014544"/>
              <a:gd name="connsiteY6" fmla="*/ 882149 h 5114806"/>
              <a:gd name="connsiteX7" fmla="*/ 3275356 w 4014544"/>
              <a:gd name="connsiteY7" fmla="*/ 882149 h 5114806"/>
              <a:gd name="connsiteX8" fmla="*/ 2559522 w 4014544"/>
              <a:gd name="connsiteY8" fmla="*/ 882149 h 5114806"/>
              <a:gd name="connsiteX9" fmla="*/ 1905628 w 4014544"/>
              <a:gd name="connsiteY9" fmla="*/ 1014150 h 5114806"/>
              <a:gd name="connsiteX10" fmla="*/ 1371543 w 4014544"/>
              <a:gd name="connsiteY10" fmla="*/ 1373595 h 5114806"/>
              <a:gd name="connsiteX11" fmla="*/ 1012098 w 4014544"/>
              <a:gd name="connsiteY11" fmla="*/ 1907689 h 5114806"/>
              <a:gd name="connsiteX12" fmla="*/ 880105 w 4014544"/>
              <a:gd name="connsiteY12" fmla="*/ 2561601 h 5114806"/>
              <a:gd name="connsiteX13" fmla="*/ 1012098 w 4014544"/>
              <a:gd name="connsiteY13" fmla="*/ 3215513 h 5114806"/>
              <a:gd name="connsiteX14" fmla="*/ 1371543 w 4014544"/>
              <a:gd name="connsiteY14" fmla="*/ 3749606 h 5114806"/>
              <a:gd name="connsiteX15" fmla="*/ 1905628 w 4014544"/>
              <a:gd name="connsiteY15" fmla="*/ 4109052 h 5114806"/>
              <a:gd name="connsiteX16" fmla="*/ 2559522 w 4014544"/>
              <a:gd name="connsiteY16" fmla="*/ 4241053 h 5114806"/>
              <a:gd name="connsiteX17" fmla="*/ 3880516 w 4014544"/>
              <a:gd name="connsiteY17" fmla="*/ 4239018 h 5114806"/>
              <a:gd name="connsiteX18" fmla="*/ 4003373 w 4014544"/>
              <a:gd name="connsiteY18" fmla="*/ 4668534 h 5114806"/>
              <a:gd name="connsiteX19" fmla="*/ 3681501 w 4014544"/>
              <a:gd name="connsiteY19" fmla="*/ 4856379 h 5114806"/>
              <a:gd name="connsiteX20" fmla="*/ 3249967 w 4014544"/>
              <a:gd name="connsiteY20" fmla="*/ 4409606 h 5114806"/>
              <a:gd name="connsiteX21" fmla="*/ 2919981 w 4014544"/>
              <a:gd name="connsiteY21" fmla="*/ 4500995 h 5114806"/>
              <a:gd name="connsiteX22" fmla="*/ 2768686 w 4014544"/>
              <a:gd name="connsiteY22" fmla="*/ 5106164 h 5114806"/>
              <a:gd name="connsiteX23" fmla="*/ 2401127 w 4014544"/>
              <a:gd name="connsiteY23" fmla="*/ 5110225 h 5114806"/>
              <a:gd name="connsiteX24" fmla="*/ 2250846 w 4014544"/>
              <a:gd name="connsiteY24" fmla="*/ 4510131 h 5114806"/>
              <a:gd name="connsiteX25" fmla="*/ 1904606 w 4014544"/>
              <a:gd name="connsiteY25" fmla="*/ 4423824 h 5114806"/>
              <a:gd name="connsiteX26" fmla="*/ 1470033 w 4014544"/>
              <a:gd name="connsiteY26" fmla="*/ 4873637 h 5114806"/>
              <a:gd name="connsiteX27" fmla="*/ 1156283 w 4014544"/>
              <a:gd name="connsiteY27" fmla="*/ 4697976 h 5114806"/>
              <a:gd name="connsiteX28" fmla="*/ 1325848 w 4014544"/>
              <a:gd name="connsiteY28" fmla="*/ 4102955 h 5114806"/>
              <a:gd name="connsiteX29" fmla="*/ 1160344 w 4014544"/>
              <a:gd name="connsiteY29" fmla="*/ 3955731 h 5114806"/>
              <a:gd name="connsiteX30" fmla="*/ 1056779 w 4014544"/>
              <a:gd name="connsiteY30" fmla="*/ 3843013 h 5114806"/>
              <a:gd name="connsiteX31" fmla="*/ 455681 w 4014544"/>
              <a:gd name="connsiteY31" fmla="*/ 4014623 h 5114806"/>
              <a:gd name="connsiteX32" fmla="*/ 275958 w 4014544"/>
              <a:gd name="connsiteY32" fmla="*/ 3714069 h 5114806"/>
              <a:gd name="connsiteX33" fmla="*/ 719675 w 4014544"/>
              <a:gd name="connsiteY33" fmla="*/ 3284553 h 5114806"/>
              <a:gd name="connsiteX34" fmla="*/ 612049 w 4014544"/>
              <a:gd name="connsiteY34" fmla="*/ 2905815 h 5114806"/>
              <a:gd name="connsiteX35" fmla="*/ 7902 w 4014544"/>
              <a:gd name="connsiteY35" fmla="*/ 2754529 h 5114806"/>
              <a:gd name="connsiteX36" fmla="*/ 3841 w 4014544"/>
              <a:gd name="connsiteY36" fmla="*/ 2412341 h 5114806"/>
              <a:gd name="connsiteX37" fmla="*/ 602905 w 4014544"/>
              <a:gd name="connsiteY37" fmla="*/ 2262060 h 5114806"/>
              <a:gd name="connsiteX38" fmla="*/ 705456 w 4014544"/>
              <a:gd name="connsiteY38" fmla="*/ 1867077 h 5114806"/>
              <a:gd name="connsiteX39" fmla="*/ 258700 w 4014544"/>
              <a:gd name="connsiteY39" fmla="*/ 1435535 h 5114806"/>
              <a:gd name="connsiteX40" fmla="*/ 426230 w 4014544"/>
              <a:gd name="connsiteY40" fmla="*/ 1143104 h 5114806"/>
              <a:gd name="connsiteX41" fmla="*/ 1022255 w 4014544"/>
              <a:gd name="connsiteY41" fmla="*/ 1313691 h 5114806"/>
              <a:gd name="connsiteX42" fmla="*/ 1160344 w 4014544"/>
              <a:gd name="connsiteY42" fmla="*/ 1160370 h 5114806"/>
              <a:gd name="connsiteX43" fmla="*/ 1313665 w 4014544"/>
              <a:gd name="connsiteY43" fmla="*/ 1022272 h 5114806"/>
              <a:gd name="connsiteX44" fmla="*/ 1143086 w 4014544"/>
              <a:gd name="connsiteY44" fmla="*/ 426239 h 5114806"/>
              <a:gd name="connsiteX45" fmla="*/ 1435509 w 4014544"/>
              <a:gd name="connsiteY45" fmla="*/ 258700 h 5114806"/>
              <a:gd name="connsiteX46" fmla="*/ 1867042 w 4014544"/>
              <a:gd name="connsiteY46" fmla="*/ 705474 h 5114806"/>
              <a:gd name="connsiteX47" fmla="*/ 2262016 w 4014544"/>
              <a:gd name="connsiteY47" fmla="*/ 602923 h 5114806"/>
              <a:gd name="connsiteX48" fmla="*/ 2412289 w 4014544"/>
              <a:gd name="connsiteY48" fmla="*/ 3841 h 5114806"/>
              <a:gd name="connsiteX49" fmla="*/ 2583378 w 4014544"/>
              <a:gd name="connsiteY49" fmla="*/ 160 h 5114806"/>
              <a:gd name="connsiteX0" fmla="*/ 2583378 w 4014544"/>
              <a:gd name="connsiteY0" fmla="*/ 160 h 5114806"/>
              <a:gd name="connsiteX1" fmla="*/ 2754468 w 4014544"/>
              <a:gd name="connsiteY1" fmla="*/ 7902 h 5114806"/>
              <a:gd name="connsiteX2" fmla="*/ 2905762 w 4014544"/>
              <a:gd name="connsiteY2" fmla="*/ 612058 h 5114806"/>
              <a:gd name="connsiteX3" fmla="*/ 3284492 w 4014544"/>
              <a:gd name="connsiteY3" fmla="*/ 719692 h 5114806"/>
              <a:gd name="connsiteX4" fmla="*/ 3713990 w 4014544"/>
              <a:gd name="connsiteY4" fmla="*/ 275967 h 5114806"/>
              <a:gd name="connsiteX5" fmla="*/ 4014544 w 4014544"/>
              <a:gd name="connsiteY5" fmla="*/ 455689 h 5114806"/>
              <a:gd name="connsiteX6" fmla="*/ 3892700 w 4014544"/>
              <a:gd name="connsiteY6" fmla="*/ 882149 h 5114806"/>
              <a:gd name="connsiteX7" fmla="*/ 2559522 w 4014544"/>
              <a:gd name="connsiteY7" fmla="*/ 882149 h 5114806"/>
              <a:gd name="connsiteX8" fmla="*/ 1905628 w 4014544"/>
              <a:gd name="connsiteY8" fmla="*/ 1014150 h 5114806"/>
              <a:gd name="connsiteX9" fmla="*/ 1371543 w 4014544"/>
              <a:gd name="connsiteY9" fmla="*/ 1373595 h 5114806"/>
              <a:gd name="connsiteX10" fmla="*/ 1012098 w 4014544"/>
              <a:gd name="connsiteY10" fmla="*/ 1907689 h 5114806"/>
              <a:gd name="connsiteX11" fmla="*/ 880105 w 4014544"/>
              <a:gd name="connsiteY11" fmla="*/ 2561601 h 5114806"/>
              <a:gd name="connsiteX12" fmla="*/ 1012098 w 4014544"/>
              <a:gd name="connsiteY12" fmla="*/ 3215513 h 5114806"/>
              <a:gd name="connsiteX13" fmla="*/ 1371543 w 4014544"/>
              <a:gd name="connsiteY13" fmla="*/ 3749606 h 5114806"/>
              <a:gd name="connsiteX14" fmla="*/ 1905628 w 4014544"/>
              <a:gd name="connsiteY14" fmla="*/ 4109052 h 5114806"/>
              <a:gd name="connsiteX15" fmla="*/ 2559522 w 4014544"/>
              <a:gd name="connsiteY15" fmla="*/ 4241053 h 5114806"/>
              <a:gd name="connsiteX16" fmla="*/ 3880516 w 4014544"/>
              <a:gd name="connsiteY16" fmla="*/ 4239018 h 5114806"/>
              <a:gd name="connsiteX17" fmla="*/ 4003373 w 4014544"/>
              <a:gd name="connsiteY17" fmla="*/ 4668534 h 5114806"/>
              <a:gd name="connsiteX18" fmla="*/ 3681501 w 4014544"/>
              <a:gd name="connsiteY18" fmla="*/ 4856379 h 5114806"/>
              <a:gd name="connsiteX19" fmla="*/ 3249967 w 4014544"/>
              <a:gd name="connsiteY19" fmla="*/ 4409606 h 5114806"/>
              <a:gd name="connsiteX20" fmla="*/ 2919981 w 4014544"/>
              <a:gd name="connsiteY20" fmla="*/ 4500995 h 5114806"/>
              <a:gd name="connsiteX21" fmla="*/ 2768686 w 4014544"/>
              <a:gd name="connsiteY21" fmla="*/ 5106164 h 5114806"/>
              <a:gd name="connsiteX22" fmla="*/ 2401127 w 4014544"/>
              <a:gd name="connsiteY22" fmla="*/ 5110225 h 5114806"/>
              <a:gd name="connsiteX23" fmla="*/ 2250846 w 4014544"/>
              <a:gd name="connsiteY23" fmla="*/ 4510131 h 5114806"/>
              <a:gd name="connsiteX24" fmla="*/ 1904606 w 4014544"/>
              <a:gd name="connsiteY24" fmla="*/ 4423824 h 5114806"/>
              <a:gd name="connsiteX25" fmla="*/ 1470033 w 4014544"/>
              <a:gd name="connsiteY25" fmla="*/ 4873637 h 5114806"/>
              <a:gd name="connsiteX26" fmla="*/ 1156283 w 4014544"/>
              <a:gd name="connsiteY26" fmla="*/ 4697976 h 5114806"/>
              <a:gd name="connsiteX27" fmla="*/ 1325848 w 4014544"/>
              <a:gd name="connsiteY27" fmla="*/ 4102955 h 5114806"/>
              <a:gd name="connsiteX28" fmla="*/ 1160344 w 4014544"/>
              <a:gd name="connsiteY28" fmla="*/ 3955731 h 5114806"/>
              <a:gd name="connsiteX29" fmla="*/ 1056779 w 4014544"/>
              <a:gd name="connsiteY29" fmla="*/ 3843013 h 5114806"/>
              <a:gd name="connsiteX30" fmla="*/ 455681 w 4014544"/>
              <a:gd name="connsiteY30" fmla="*/ 4014623 h 5114806"/>
              <a:gd name="connsiteX31" fmla="*/ 275958 w 4014544"/>
              <a:gd name="connsiteY31" fmla="*/ 3714069 h 5114806"/>
              <a:gd name="connsiteX32" fmla="*/ 719675 w 4014544"/>
              <a:gd name="connsiteY32" fmla="*/ 3284553 h 5114806"/>
              <a:gd name="connsiteX33" fmla="*/ 612049 w 4014544"/>
              <a:gd name="connsiteY33" fmla="*/ 2905815 h 5114806"/>
              <a:gd name="connsiteX34" fmla="*/ 7902 w 4014544"/>
              <a:gd name="connsiteY34" fmla="*/ 2754529 h 5114806"/>
              <a:gd name="connsiteX35" fmla="*/ 3841 w 4014544"/>
              <a:gd name="connsiteY35" fmla="*/ 2412341 h 5114806"/>
              <a:gd name="connsiteX36" fmla="*/ 602905 w 4014544"/>
              <a:gd name="connsiteY36" fmla="*/ 2262060 h 5114806"/>
              <a:gd name="connsiteX37" fmla="*/ 705456 w 4014544"/>
              <a:gd name="connsiteY37" fmla="*/ 1867077 h 5114806"/>
              <a:gd name="connsiteX38" fmla="*/ 258700 w 4014544"/>
              <a:gd name="connsiteY38" fmla="*/ 1435535 h 5114806"/>
              <a:gd name="connsiteX39" fmla="*/ 426230 w 4014544"/>
              <a:gd name="connsiteY39" fmla="*/ 1143104 h 5114806"/>
              <a:gd name="connsiteX40" fmla="*/ 1022255 w 4014544"/>
              <a:gd name="connsiteY40" fmla="*/ 1313691 h 5114806"/>
              <a:gd name="connsiteX41" fmla="*/ 1160344 w 4014544"/>
              <a:gd name="connsiteY41" fmla="*/ 1160370 h 5114806"/>
              <a:gd name="connsiteX42" fmla="*/ 1313665 w 4014544"/>
              <a:gd name="connsiteY42" fmla="*/ 1022272 h 5114806"/>
              <a:gd name="connsiteX43" fmla="*/ 1143086 w 4014544"/>
              <a:gd name="connsiteY43" fmla="*/ 426239 h 5114806"/>
              <a:gd name="connsiteX44" fmla="*/ 1435509 w 4014544"/>
              <a:gd name="connsiteY44" fmla="*/ 258700 h 5114806"/>
              <a:gd name="connsiteX45" fmla="*/ 1867042 w 4014544"/>
              <a:gd name="connsiteY45" fmla="*/ 705474 h 5114806"/>
              <a:gd name="connsiteX46" fmla="*/ 2262016 w 4014544"/>
              <a:gd name="connsiteY46" fmla="*/ 602923 h 5114806"/>
              <a:gd name="connsiteX47" fmla="*/ 2412289 w 4014544"/>
              <a:gd name="connsiteY47" fmla="*/ 3841 h 5114806"/>
              <a:gd name="connsiteX48" fmla="*/ 2583378 w 4014544"/>
              <a:gd name="connsiteY48" fmla="*/ 160 h 51148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4014544" h="5114806">
                <a:moveTo>
                  <a:pt x="2583378" y="160"/>
                </a:moveTo>
                <a:cubicBezTo>
                  <a:pt x="2640493" y="795"/>
                  <a:pt x="2697607" y="3335"/>
                  <a:pt x="2754468" y="7902"/>
                </a:cubicBezTo>
                <a:lnTo>
                  <a:pt x="2905762" y="612058"/>
                </a:lnTo>
                <a:cubicBezTo>
                  <a:pt x="3034716" y="635412"/>
                  <a:pt x="3161634" y="670949"/>
                  <a:pt x="3284492" y="719692"/>
                </a:cubicBezTo>
                <a:lnTo>
                  <a:pt x="3713990" y="275967"/>
                </a:lnTo>
                <a:cubicBezTo>
                  <a:pt x="3817563" y="328762"/>
                  <a:pt x="3918080" y="388675"/>
                  <a:pt x="4014544" y="455689"/>
                </a:cubicBezTo>
                <a:lnTo>
                  <a:pt x="3892700" y="882149"/>
                </a:lnTo>
                <a:lnTo>
                  <a:pt x="2559522" y="882149"/>
                </a:lnTo>
                <a:cubicBezTo>
                  <a:pt x="2333092" y="882149"/>
                  <a:pt x="2112757" y="926830"/>
                  <a:pt x="1905628" y="1014150"/>
                </a:cubicBezTo>
                <a:cubicBezTo>
                  <a:pt x="1705599" y="1098431"/>
                  <a:pt x="1525877" y="1220275"/>
                  <a:pt x="1371543" y="1373595"/>
                </a:cubicBezTo>
                <a:cubicBezTo>
                  <a:pt x="1217209" y="1527938"/>
                  <a:pt x="1096378" y="1707661"/>
                  <a:pt x="1012098" y="1907689"/>
                </a:cubicBezTo>
                <a:cubicBezTo>
                  <a:pt x="924778" y="2114827"/>
                  <a:pt x="880105" y="2335170"/>
                  <a:pt x="880105" y="2561601"/>
                </a:cubicBezTo>
                <a:cubicBezTo>
                  <a:pt x="880105" y="2788031"/>
                  <a:pt x="924778" y="3008375"/>
                  <a:pt x="1012098" y="3215513"/>
                </a:cubicBezTo>
                <a:cubicBezTo>
                  <a:pt x="1096378" y="3415541"/>
                  <a:pt x="1218222" y="3595264"/>
                  <a:pt x="1371543" y="3749606"/>
                </a:cubicBezTo>
                <a:cubicBezTo>
                  <a:pt x="1525877" y="3903940"/>
                  <a:pt x="1705599" y="4024780"/>
                  <a:pt x="1905628" y="4109052"/>
                </a:cubicBezTo>
                <a:cubicBezTo>
                  <a:pt x="2112757" y="4196372"/>
                  <a:pt x="2333092" y="4241053"/>
                  <a:pt x="2559522" y="4241053"/>
                </a:cubicBezTo>
                <a:lnTo>
                  <a:pt x="3880516" y="4239018"/>
                </a:lnTo>
                <a:lnTo>
                  <a:pt x="4003373" y="4668534"/>
                </a:lnTo>
                <a:cubicBezTo>
                  <a:pt x="3899809" y="4739610"/>
                  <a:pt x="3792174" y="4802562"/>
                  <a:pt x="3681501" y="4856379"/>
                </a:cubicBezTo>
                <a:lnTo>
                  <a:pt x="3249967" y="4409606"/>
                </a:lnTo>
                <a:cubicBezTo>
                  <a:pt x="3142341" y="4449204"/>
                  <a:pt x="3031668" y="4480681"/>
                  <a:pt x="2919981" y="4500995"/>
                </a:cubicBezTo>
                <a:lnTo>
                  <a:pt x="2768686" y="5106164"/>
                </a:lnTo>
                <a:cubicBezTo>
                  <a:pt x="2646842" y="5116321"/>
                  <a:pt x="2523985" y="5117326"/>
                  <a:pt x="2401127" y="5110225"/>
                </a:cubicBezTo>
                <a:lnTo>
                  <a:pt x="2250846" y="4510131"/>
                </a:lnTo>
                <a:cubicBezTo>
                  <a:pt x="2133063" y="4491851"/>
                  <a:pt x="2017315" y="4463423"/>
                  <a:pt x="1904606" y="4423824"/>
                </a:cubicBezTo>
                <a:lnTo>
                  <a:pt x="1470033" y="4873637"/>
                </a:lnTo>
                <a:cubicBezTo>
                  <a:pt x="1362399" y="4822868"/>
                  <a:pt x="1257821" y="4763977"/>
                  <a:pt x="1156283" y="4697976"/>
                </a:cubicBezTo>
                <a:lnTo>
                  <a:pt x="1325848" y="4102955"/>
                </a:lnTo>
                <a:cubicBezTo>
                  <a:pt x="1268992" y="4057269"/>
                  <a:pt x="1213139" y="4008526"/>
                  <a:pt x="1160344" y="3955731"/>
                </a:cubicBezTo>
                <a:cubicBezTo>
                  <a:pt x="1123793" y="3919172"/>
                  <a:pt x="1090282" y="3881608"/>
                  <a:pt x="1056779" y="3843013"/>
                </a:cubicBezTo>
                <a:lnTo>
                  <a:pt x="455681" y="4014623"/>
                </a:lnTo>
                <a:cubicBezTo>
                  <a:pt x="388667" y="3918159"/>
                  <a:pt x="328762" y="3817633"/>
                  <a:pt x="275958" y="3714069"/>
                </a:cubicBezTo>
                <a:lnTo>
                  <a:pt x="719675" y="3284553"/>
                </a:lnTo>
                <a:cubicBezTo>
                  <a:pt x="670941" y="3161695"/>
                  <a:pt x="635394" y="3034777"/>
                  <a:pt x="612049" y="2905815"/>
                </a:cubicBezTo>
                <a:lnTo>
                  <a:pt x="7902" y="2754529"/>
                </a:lnTo>
                <a:cubicBezTo>
                  <a:pt x="-1233" y="2640798"/>
                  <a:pt x="-2255" y="2526063"/>
                  <a:pt x="3841" y="2412341"/>
                </a:cubicBezTo>
                <a:lnTo>
                  <a:pt x="602905" y="2262060"/>
                </a:lnTo>
                <a:cubicBezTo>
                  <a:pt x="623211" y="2128032"/>
                  <a:pt x="657735" y="1995009"/>
                  <a:pt x="705456" y="1867077"/>
                </a:cubicBezTo>
                <a:lnTo>
                  <a:pt x="258700" y="1435535"/>
                </a:lnTo>
                <a:cubicBezTo>
                  <a:pt x="308447" y="1335010"/>
                  <a:pt x="363278" y="1237533"/>
                  <a:pt x="426230" y="1143104"/>
                </a:cubicBezTo>
                <a:lnTo>
                  <a:pt x="1022255" y="1313691"/>
                </a:lnTo>
                <a:cubicBezTo>
                  <a:pt x="1064902" y="1260887"/>
                  <a:pt x="1111610" y="1209104"/>
                  <a:pt x="1160344" y="1160370"/>
                </a:cubicBezTo>
                <a:cubicBezTo>
                  <a:pt x="1209078" y="1111627"/>
                  <a:pt x="1260869" y="1064919"/>
                  <a:pt x="1313665" y="1022272"/>
                </a:cubicBezTo>
                <a:lnTo>
                  <a:pt x="1143086" y="426239"/>
                </a:lnTo>
                <a:cubicBezTo>
                  <a:pt x="1237515" y="363286"/>
                  <a:pt x="1334984" y="307443"/>
                  <a:pt x="1435509" y="258700"/>
                </a:cubicBezTo>
                <a:lnTo>
                  <a:pt x="1867042" y="705474"/>
                </a:lnTo>
                <a:cubicBezTo>
                  <a:pt x="1995996" y="657753"/>
                  <a:pt x="2127989" y="623228"/>
                  <a:pt x="2262016" y="602923"/>
                </a:cubicBezTo>
                <a:lnTo>
                  <a:pt x="2412289" y="3841"/>
                </a:lnTo>
                <a:cubicBezTo>
                  <a:pt x="2469150" y="793"/>
                  <a:pt x="2526264" y="-476"/>
                  <a:pt x="2583378" y="160"/>
                </a:cubicBezTo>
                <a:close/>
              </a:path>
            </a:pathLst>
          </a:custGeom>
          <a:solidFill>
            <a:schemeClr val="tx2"/>
          </a:solidFill>
          <a:ln w="1152" cap="flat">
            <a:noFill/>
            <a:prstDash val="solid"/>
            <a:miter/>
          </a:ln>
        </p:spPr>
        <p:txBody>
          <a:bodyPr wrap="square" rtlCol="0" anchor="ctr">
            <a:noAutofit/>
          </a:bodyPr>
          <a:lstStyle/>
          <a:p>
            <a:endParaRPr lang="en-US" sz="1350"/>
          </a:p>
        </p:txBody>
      </p:sp>
      <p:sp>
        <p:nvSpPr>
          <p:cNvPr id="9" name="Oval 8">
            <a:extLst>
              <a:ext uri="{FF2B5EF4-FFF2-40B4-BE49-F238E27FC236}">
                <a16:creationId xmlns:a16="http://schemas.microsoft.com/office/drawing/2014/main" id="{741696F0-48CD-05F2-2F76-88751BB6CDAB}"/>
              </a:ext>
            </a:extLst>
          </p:cNvPr>
          <p:cNvSpPr/>
          <p:nvPr/>
        </p:nvSpPr>
        <p:spPr>
          <a:xfrm>
            <a:off x="770528" y="3170583"/>
            <a:ext cx="2707365" cy="2707365"/>
          </a:xfrm>
          <a:prstGeom prst="ellipse">
            <a:avLst/>
          </a:prstGeom>
          <a:noFill/>
          <a:ln w="19050">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1" name="Freeform 17">
            <a:extLst>
              <a:ext uri="{FF2B5EF4-FFF2-40B4-BE49-F238E27FC236}">
                <a16:creationId xmlns:a16="http://schemas.microsoft.com/office/drawing/2014/main" id="{2166AB38-668C-1CE4-D74F-D22C5603DDAC}"/>
              </a:ext>
            </a:extLst>
          </p:cNvPr>
          <p:cNvSpPr/>
          <p:nvPr/>
        </p:nvSpPr>
        <p:spPr>
          <a:xfrm>
            <a:off x="1045667" y="3359208"/>
            <a:ext cx="3795438" cy="722701"/>
          </a:xfrm>
          <a:custGeom>
            <a:avLst/>
            <a:gdLst>
              <a:gd name="connsiteX0" fmla="*/ 519815 w 574446"/>
              <a:gd name="connsiteY0" fmla="*/ 0 h 109382"/>
              <a:gd name="connsiteX1" fmla="*/ 163436 w 574446"/>
              <a:gd name="connsiteY1" fmla="*/ 0 h 109382"/>
              <a:gd name="connsiteX2" fmla="*/ 0 w 574446"/>
              <a:gd name="connsiteY2" fmla="*/ 109382 h 109382"/>
              <a:gd name="connsiteX3" fmla="*/ 519815 w 574446"/>
              <a:gd name="connsiteY3" fmla="*/ 109382 h 109382"/>
              <a:gd name="connsiteX4" fmla="*/ 574447 w 574446"/>
              <a:gd name="connsiteY4" fmla="*/ 54749 h 109382"/>
              <a:gd name="connsiteX5" fmla="*/ 574447 w 574446"/>
              <a:gd name="connsiteY5" fmla="*/ 54749 h 109382"/>
              <a:gd name="connsiteX6" fmla="*/ 519815 w 574446"/>
              <a:gd name="connsiteY6" fmla="*/ 115 h 1093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74446" h="109382">
                <a:moveTo>
                  <a:pt x="519815" y="0"/>
                </a:moveTo>
                <a:lnTo>
                  <a:pt x="163436" y="0"/>
                </a:lnTo>
                <a:cubicBezTo>
                  <a:pt x="89671" y="0"/>
                  <a:pt x="26509" y="45182"/>
                  <a:pt x="0" y="109382"/>
                </a:cubicBezTo>
                <a:lnTo>
                  <a:pt x="519815" y="109382"/>
                </a:lnTo>
                <a:cubicBezTo>
                  <a:pt x="550012" y="109382"/>
                  <a:pt x="574447" y="84947"/>
                  <a:pt x="574447" y="54749"/>
                </a:cubicBezTo>
                <a:lnTo>
                  <a:pt x="574447" y="54749"/>
                </a:lnTo>
                <a:cubicBezTo>
                  <a:pt x="574447" y="24550"/>
                  <a:pt x="550012" y="115"/>
                  <a:pt x="519815" y="115"/>
                </a:cubicBezTo>
                <a:close/>
              </a:path>
            </a:pathLst>
          </a:custGeom>
          <a:solidFill>
            <a:schemeClr val="accent2"/>
          </a:solidFill>
          <a:ln w="1152" cap="flat">
            <a:noFill/>
            <a:prstDash val="solid"/>
            <a:miter/>
          </a:ln>
        </p:spPr>
        <p:txBody>
          <a:bodyPr rtlCol="0" anchor="ctr"/>
          <a:lstStyle/>
          <a:p>
            <a:endParaRPr lang="en-US" sz="1350"/>
          </a:p>
        </p:txBody>
      </p:sp>
      <p:sp>
        <p:nvSpPr>
          <p:cNvPr id="13" name="Freeform 18">
            <a:extLst>
              <a:ext uri="{FF2B5EF4-FFF2-40B4-BE49-F238E27FC236}">
                <a16:creationId xmlns:a16="http://schemas.microsoft.com/office/drawing/2014/main" id="{079C9B23-E722-9592-9390-5C35810D0215}"/>
              </a:ext>
            </a:extLst>
          </p:cNvPr>
          <p:cNvSpPr/>
          <p:nvPr/>
        </p:nvSpPr>
        <p:spPr>
          <a:xfrm>
            <a:off x="957330" y="4166440"/>
            <a:ext cx="3883775" cy="721934"/>
          </a:xfrm>
          <a:custGeom>
            <a:avLst/>
            <a:gdLst>
              <a:gd name="connsiteX0" fmla="*/ 533185 w 587816"/>
              <a:gd name="connsiteY0" fmla="*/ 0 h 109266"/>
              <a:gd name="connsiteX1" fmla="*/ 8644 w 587816"/>
              <a:gd name="connsiteY1" fmla="*/ 0 h 109266"/>
              <a:gd name="connsiteX2" fmla="*/ 0 w 587816"/>
              <a:gd name="connsiteY2" fmla="*/ 54633 h 109266"/>
              <a:gd name="connsiteX3" fmla="*/ 8644 w 587816"/>
              <a:gd name="connsiteY3" fmla="*/ 109267 h 109266"/>
              <a:gd name="connsiteX4" fmla="*/ 533185 w 587816"/>
              <a:gd name="connsiteY4" fmla="*/ 109267 h 109266"/>
              <a:gd name="connsiteX5" fmla="*/ 587817 w 587816"/>
              <a:gd name="connsiteY5" fmla="*/ 54633 h 109266"/>
              <a:gd name="connsiteX6" fmla="*/ 587817 w 587816"/>
              <a:gd name="connsiteY6" fmla="*/ 54633 h 109266"/>
              <a:gd name="connsiteX7" fmla="*/ 533185 w 587816"/>
              <a:gd name="connsiteY7" fmla="*/ 0 h 109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87816" h="109266">
                <a:moveTo>
                  <a:pt x="533185" y="0"/>
                </a:moveTo>
                <a:lnTo>
                  <a:pt x="8644" y="0"/>
                </a:lnTo>
                <a:cubicBezTo>
                  <a:pt x="2997" y="17174"/>
                  <a:pt x="0" y="35615"/>
                  <a:pt x="0" y="54633"/>
                </a:cubicBezTo>
                <a:cubicBezTo>
                  <a:pt x="0" y="73651"/>
                  <a:pt x="2997" y="92093"/>
                  <a:pt x="8644" y="109267"/>
                </a:cubicBezTo>
                <a:lnTo>
                  <a:pt x="533185" y="109267"/>
                </a:lnTo>
                <a:cubicBezTo>
                  <a:pt x="563382" y="109267"/>
                  <a:pt x="587817" y="84831"/>
                  <a:pt x="587817" y="54633"/>
                </a:cubicBezTo>
                <a:lnTo>
                  <a:pt x="587817" y="54633"/>
                </a:lnTo>
                <a:cubicBezTo>
                  <a:pt x="587817" y="24435"/>
                  <a:pt x="563382" y="0"/>
                  <a:pt x="533185" y="0"/>
                </a:cubicBezTo>
                <a:close/>
              </a:path>
            </a:pathLst>
          </a:custGeom>
          <a:solidFill>
            <a:schemeClr val="accent4"/>
          </a:solidFill>
          <a:ln w="1152" cap="flat">
            <a:noFill/>
            <a:prstDash val="solid"/>
            <a:miter/>
          </a:ln>
        </p:spPr>
        <p:txBody>
          <a:bodyPr rtlCol="0" anchor="ctr"/>
          <a:lstStyle/>
          <a:p>
            <a:endParaRPr lang="en-US" sz="1350"/>
          </a:p>
        </p:txBody>
      </p:sp>
      <p:sp>
        <p:nvSpPr>
          <p:cNvPr id="14" name="Freeform 19">
            <a:extLst>
              <a:ext uri="{FF2B5EF4-FFF2-40B4-BE49-F238E27FC236}">
                <a16:creationId xmlns:a16="http://schemas.microsoft.com/office/drawing/2014/main" id="{BC46A9CE-561D-7530-DCB4-4A246F07936B}"/>
              </a:ext>
            </a:extLst>
          </p:cNvPr>
          <p:cNvSpPr/>
          <p:nvPr/>
        </p:nvSpPr>
        <p:spPr>
          <a:xfrm>
            <a:off x="1045667" y="4972912"/>
            <a:ext cx="3795438" cy="722701"/>
          </a:xfrm>
          <a:custGeom>
            <a:avLst/>
            <a:gdLst>
              <a:gd name="connsiteX0" fmla="*/ 519815 w 574446"/>
              <a:gd name="connsiteY0" fmla="*/ 0 h 109382"/>
              <a:gd name="connsiteX1" fmla="*/ 0 w 574446"/>
              <a:gd name="connsiteY1" fmla="*/ 0 h 109382"/>
              <a:gd name="connsiteX2" fmla="*/ 163436 w 574446"/>
              <a:gd name="connsiteY2" fmla="*/ 109382 h 109382"/>
              <a:gd name="connsiteX3" fmla="*/ 519815 w 574446"/>
              <a:gd name="connsiteY3" fmla="*/ 109382 h 109382"/>
              <a:gd name="connsiteX4" fmla="*/ 574447 w 574446"/>
              <a:gd name="connsiteY4" fmla="*/ 54749 h 109382"/>
              <a:gd name="connsiteX5" fmla="*/ 574447 w 574446"/>
              <a:gd name="connsiteY5" fmla="*/ 54749 h 109382"/>
              <a:gd name="connsiteX6" fmla="*/ 519815 w 574446"/>
              <a:gd name="connsiteY6" fmla="*/ 115 h 1093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74446" h="109382">
                <a:moveTo>
                  <a:pt x="519815" y="0"/>
                </a:moveTo>
                <a:lnTo>
                  <a:pt x="0" y="0"/>
                </a:lnTo>
                <a:cubicBezTo>
                  <a:pt x="26509" y="64200"/>
                  <a:pt x="89671" y="109382"/>
                  <a:pt x="163436" y="109382"/>
                </a:cubicBezTo>
                <a:lnTo>
                  <a:pt x="519815" y="109382"/>
                </a:lnTo>
                <a:cubicBezTo>
                  <a:pt x="550012" y="109382"/>
                  <a:pt x="574447" y="84947"/>
                  <a:pt x="574447" y="54749"/>
                </a:cubicBezTo>
                <a:lnTo>
                  <a:pt x="574447" y="54749"/>
                </a:lnTo>
                <a:cubicBezTo>
                  <a:pt x="574447" y="24550"/>
                  <a:pt x="550012" y="115"/>
                  <a:pt x="519815" y="115"/>
                </a:cubicBezTo>
                <a:close/>
              </a:path>
            </a:pathLst>
          </a:custGeom>
          <a:solidFill>
            <a:schemeClr val="accent1"/>
          </a:solidFill>
          <a:ln w="1152" cap="flat">
            <a:noFill/>
            <a:prstDash val="solid"/>
            <a:miter/>
          </a:ln>
        </p:spPr>
        <p:txBody>
          <a:bodyPr rtlCol="0" anchor="ctr"/>
          <a:lstStyle/>
          <a:p>
            <a:endParaRPr lang="en-US" sz="1350"/>
          </a:p>
        </p:txBody>
      </p:sp>
      <p:sp>
        <p:nvSpPr>
          <p:cNvPr id="15" name="TextBox 14">
            <a:extLst>
              <a:ext uri="{FF2B5EF4-FFF2-40B4-BE49-F238E27FC236}">
                <a16:creationId xmlns:a16="http://schemas.microsoft.com/office/drawing/2014/main" id="{C3C31F4C-B8ED-74A5-2672-9C6657884656}"/>
              </a:ext>
            </a:extLst>
          </p:cNvPr>
          <p:cNvSpPr txBox="1"/>
          <p:nvPr/>
        </p:nvSpPr>
        <p:spPr>
          <a:xfrm>
            <a:off x="1799976" y="5126513"/>
            <a:ext cx="1991923" cy="415498"/>
          </a:xfrm>
          <a:prstGeom prst="rect">
            <a:avLst/>
          </a:prstGeom>
          <a:noFill/>
        </p:spPr>
        <p:txBody>
          <a:bodyPr wrap="square" lIns="0" rIns="0" rtlCol="0" anchor="ctr">
            <a:spAutoFit/>
          </a:bodyPr>
          <a:lstStyle/>
          <a:p>
            <a:pPr algn="ctr"/>
            <a:r>
              <a:rPr lang="ar-EG" sz="2100" b="1" noProof="1">
                <a:solidFill>
                  <a:schemeClr val="bg1"/>
                </a:solidFill>
                <a:latin typeface="Alexandria" pitchFamily="2" charset="-78"/>
                <a:cs typeface="Alexandria" pitchFamily="2" charset="-78"/>
              </a:rPr>
              <a:t>يوتيوب</a:t>
            </a:r>
            <a:endParaRPr lang="en-US" sz="2100" b="1" noProof="1">
              <a:solidFill>
                <a:schemeClr val="bg1"/>
              </a:solidFill>
              <a:latin typeface="Alexandria" pitchFamily="2" charset="-78"/>
              <a:cs typeface="Alexandria" pitchFamily="2" charset="-78"/>
            </a:endParaRPr>
          </a:p>
        </p:txBody>
      </p:sp>
      <p:sp>
        <p:nvSpPr>
          <p:cNvPr id="16" name="TextBox 15">
            <a:extLst>
              <a:ext uri="{FF2B5EF4-FFF2-40B4-BE49-F238E27FC236}">
                <a16:creationId xmlns:a16="http://schemas.microsoft.com/office/drawing/2014/main" id="{67443D54-9AFB-5955-3132-56CF99F6D363}"/>
              </a:ext>
            </a:extLst>
          </p:cNvPr>
          <p:cNvSpPr txBox="1"/>
          <p:nvPr/>
        </p:nvSpPr>
        <p:spPr>
          <a:xfrm>
            <a:off x="1799976" y="4319657"/>
            <a:ext cx="1991923" cy="415498"/>
          </a:xfrm>
          <a:prstGeom prst="rect">
            <a:avLst/>
          </a:prstGeom>
          <a:noFill/>
        </p:spPr>
        <p:txBody>
          <a:bodyPr wrap="square" lIns="0" rIns="0" rtlCol="0" anchor="ctr">
            <a:spAutoFit/>
          </a:bodyPr>
          <a:lstStyle/>
          <a:p>
            <a:pPr algn="ctr"/>
            <a:r>
              <a:rPr lang="ar-EG" sz="2100" b="1" noProof="1">
                <a:solidFill>
                  <a:schemeClr val="bg1"/>
                </a:solidFill>
                <a:latin typeface="Alexandria" pitchFamily="2" charset="-78"/>
                <a:cs typeface="Alexandria" pitchFamily="2" charset="-78"/>
              </a:rPr>
              <a:t>إنستغرام</a:t>
            </a:r>
            <a:endParaRPr lang="en-US" sz="2100" b="1" noProof="1">
              <a:solidFill>
                <a:schemeClr val="bg1"/>
              </a:solidFill>
              <a:latin typeface="Alexandria" pitchFamily="2" charset="-78"/>
              <a:cs typeface="Alexandria" pitchFamily="2" charset="-78"/>
            </a:endParaRPr>
          </a:p>
        </p:txBody>
      </p:sp>
      <p:sp>
        <p:nvSpPr>
          <p:cNvPr id="17" name="TextBox 16">
            <a:extLst>
              <a:ext uri="{FF2B5EF4-FFF2-40B4-BE49-F238E27FC236}">
                <a16:creationId xmlns:a16="http://schemas.microsoft.com/office/drawing/2014/main" id="{B95E8D35-D7CC-F868-2D0D-BC7BCE2494F5}"/>
              </a:ext>
            </a:extLst>
          </p:cNvPr>
          <p:cNvSpPr txBox="1"/>
          <p:nvPr/>
        </p:nvSpPr>
        <p:spPr>
          <a:xfrm>
            <a:off x="1799976" y="3512809"/>
            <a:ext cx="1991923" cy="415498"/>
          </a:xfrm>
          <a:prstGeom prst="rect">
            <a:avLst/>
          </a:prstGeom>
          <a:noFill/>
        </p:spPr>
        <p:txBody>
          <a:bodyPr wrap="square" lIns="0" rIns="0" rtlCol="0" anchor="ctr">
            <a:spAutoFit/>
          </a:bodyPr>
          <a:lstStyle/>
          <a:p>
            <a:pPr algn="ctr"/>
            <a:r>
              <a:rPr lang="ar-EG" sz="2100" b="1" noProof="1">
                <a:solidFill>
                  <a:schemeClr val="bg1"/>
                </a:solidFill>
                <a:latin typeface="Alexandria" pitchFamily="2" charset="-78"/>
                <a:cs typeface="Alexandria" pitchFamily="2" charset="-78"/>
              </a:rPr>
              <a:t>تويتر</a:t>
            </a:r>
            <a:endParaRPr lang="en-US" sz="2100" b="1" noProof="1">
              <a:solidFill>
                <a:schemeClr val="bg1"/>
              </a:solidFill>
              <a:latin typeface="Alexandria" pitchFamily="2" charset="-78"/>
              <a:cs typeface="Alexandria" pitchFamily="2" charset="-78"/>
            </a:endParaRPr>
          </a:p>
        </p:txBody>
      </p:sp>
      <p:sp>
        <p:nvSpPr>
          <p:cNvPr id="19" name="TextBox 18">
            <a:extLst>
              <a:ext uri="{FF2B5EF4-FFF2-40B4-BE49-F238E27FC236}">
                <a16:creationId xmlns:a16="http://schemas.microsoft.com/office/drawing/2014/main" id="{FA78F47B-CD99-FC44-FB74-3EBF61CD22BB}"/>
              </a:ext>
            </a:extLst>
          </p:cNvPr>
          <p:cNvSpPr txBox="1"/>
          <p:nvPr/>
        </p:nvSpPr>
        <p:spPr>
          <a:xfrm>
            <a:off x="4250147" y="5126513"/>
            <a:ext cx="515847" cy="415498"/>
          </a:xfrm>
          <a:prstGeom prst="rect">
            <a:avLst/>
          </a:prstGeom>
          <a:noFill/>
        </p:spPr>
        <p:txBody>
          <a:bodyPr wrap="square" lIns="0" rIns="0" rtlCol="0" anchor="ctr">
            <a:spAutoFit/>
          </a:bodyPr>
          <a:lstStyle/>
          <a:p>
            <a:pPr algn="ctr"/>
            <a:r>
              <a:rPr lang="en-US" sz="2100" b="1" noProof="1">
                <a:solidFill>
                  <a:schemeClr val="bg1"/>
                </a:solidFill>
                <a:latin typeface="Alexandria" pitchFamily="2" charset="-78"/>
                <a:cs typeface="Alexandria" pitchFamily="2" charset="-78"/>
              </a:rPr>
              <a:t>03</a:t>
            </a:r>
          </a:p>
        </p:txBody>
      </p:sp>
      <p:sp>
        <p:nvSpPr>
          <p:cNvPr id="20" name="TextBox 19">
            <a:extLst>
              <a:ext uri="{FF2B5EF4-FFF2-40B4-BE49-F238E27FC236}">
                <a16:creationId xmlns:a16="http://schemas.microsoft.com/office/drawing/2014/main" id="{7CBEB9CD-0129-890D-E175-BAAFA0046917}"/>
              </a:ext>
            </a:extLst>
          </p:cNvPr>
          <p:cNvSpPr txBox="1"/>
          <p:nvPr/>
        </p:nvSpPr>
        <p:spPr>
          <a:xfrm>
            <a:off x="4250147" y="4319657"/>
            <a:ext cx="515847" cy="415498"/>
          </a:xfrm>
          <a:prstGeom prst="rect">
            <a:avLst/>
          </a:prstGeom>
          <a:noFill/>
        </p:spPr>
        <p:txBody>
          <a:bodyPr wrap="square" lIns="0" rIns="0" rtlCol="0" anchor="ctr">
            <a:spAutoFit/>
          </a:bodyPr>
          <a:lstStyle/>
          <a:p>
            <a:pPr algn="ctr"/>
            <a:r>
              <a:rPr lang="en-US" sz="2100" b="1" noProof="1">
                <a:solidFill>
                  <a:schemeClr val="bg1"/>
                </a:solidFill>
                <a:latin typeface="Alexandria" pitchFamily="2" charset="-78"/>
                <a:cs typeface="Alexandria" pitchFamily="2" charset="-78"/>
              </a:rPr>
              <a:t>02</a:t>
            </a:r>
          </a:p>
        </p:txBody>
      </p:sp>
      <p:sp>
        <p:nvSpPr>
          <p:cNvPr id="21" name="TextBox 20">
            <a:extLst>
              <a:ext uri="{FF2B5EF4-FFF2-40B4-BE49-F238E27FC236}">
                <a16:creationId xmlns:a16="http://schemas.microsoft.com/office/drawing/2014/main" id="{B9A506D6-0C80-2998-E5B2-946C132965E5}"/>
              </a:ext>
            </a:extLst>
          </p:cNvPr>
          <p:cNvSpPr txBox="1"/>
          <p:nvPr/>
        </p:nvSpPr>
        <p:spPr>
          <a:xfrm>
            <a:off x="4250147" y="3512809"/>
            <a:ext cx="515847" cy="415498"/>
          </a:xfrm>
          <a:prstGeom prst="rect">
            <a:avLst/>
          </a:prstGeom>
          <a:noFill/>
        </p:spPr>
        <p:txBody>
          <a:bodyPr wrap="square" lIns="0" rIns="0" rtlCol="0" anchor="ctr">
            <a:spAutoFit/>
          </a:bodyPr>
          <a:lstStyle/>
          <a:p>
            <a:pPr algn="ctr"/>
            <a:r>
              <a:rPr lang="en-US" sz="2100" b="1" noProof="1">
                <a:solidFill>
                  <a:schemeClr val="bg1"/>
                </a:solidFill>
                <a:latin typeface="Alexandria" pitchFamily="2" charset="-78"/>
                <a:cs typeface="Alexandria" pitchFamily="2" charset="-78"/>
              </a:rPr>
              <a:t>01</a:t>
            </a:r>
          </a:p>
        </p:txBody>
      </p:sp>
    </p:spTree>
    <p:extLst>
      <p:ext uri="{BB962C8B-B14F-4D97-AF65-F5344CB8AC3E}">
        <p14:creationId xmlns:p14="http://schemas.microsoft.com/office/powerpoint/2010/main" val="2416461193"/>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29B196-3DAD-5D11-0EB9-AAF14D6F4E6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FF5CF91-8F13-0F1A-656D-A9BC83F4D4C4}"/>
              </a:ext>
            </a:extLst>
          </p:cNvPr>
          <p:cNvSpPr/>
          <p:nvPr/>
        </p:nvSpPr>
        <p:spPr>
          <a:xfrm>
            <a:off x="2656831" y="241438"/>
            <a:ext cx="90791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19C6FD8-8E99-FBEB-5713-85779A1C207C}"/>
              </a:ext>
            </a:extLst>
          </p:cNvPr>
          <p:cNvSpPr/>
          <p:nvPr/>
        </p:nvSpPr>
        <p:spPr>
          <a:xfrm>
            <a:off x="7883147" y="799345"/>
            <a:ext cx="4128422" cy="588489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559C9C92-378C-2CA2-465E-4EBD3559DF04}"/>
              </a:ext>
            </a:extLst>
          </p:cNvPr>
          <p:cNvSpPr/>
          <p:nvPr/>
        </p:nvSpPr>
        <p:spPr>
          <a:xfrm>
            <a:off x="226491" y="834118"/>
            <a:ext cx="11720167" cy="5663440"/>
          </a:xfrm>
          <a:prstGeom prst="roundRect">
            <a:avLst>
              <a:gd name="adj" fmla="val 6140"/>
            </a:avLst>
          </a:prstGeom>
          <a:solidFill>
            <a:schemeClr val="bg1"/>
          </a:solidFill>
          <a:ln w="28575">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409C4BE7-8F34-6E08-7787-F348EF80C13A}"/>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50391920-AE27-A957-DE1B-0928DE5059E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62549" y="-187576"/>
            <a:ext cx="2305141" cy="1076343"/>
          </a:xfrm>
          <a:prstGeom prst="rect">
            <a:avLst/>
          </a:prstGeom>
        </p:spPr>
      </p:pic>
      <p:sp>
        <p:nvSpPr>
          <p:cNvPr id="7" name="TextBox 6">
            <a:extLst>
              <a:ext uri="{FF2B5EF4-FFF2-40B4-BE49-F238E27FC236}">
                <a16:creationId xmlns:a16="http://schemas.microsoft.com/office/drawing/2014/main" id="{9C5DDC1C-16E3-878E-5385-7DD9BE48ED07}"/>
              </a:ext>
            </a:extLst>
          </p:cNvPr>
          <p:cNvSpPr txBox="1"/>
          <p:nvPr/>
        </p:nvSpPr>
        <p:spPr>
          <a:xfrm>
            <a:off x="432079" y="1530603"/>
            <a:ext cx="11246506" cy="2266711"/>
          </a:xfrm>
          <a:prstGeom prst="rect">
            <a:avLst/>
          </a:prstGeom>
          <a:noFill/>
        </p:spPr>
        <p:txBody>
          <a:bodyPr wrap="square" rtlCol="1">
            <a:spAutoFit/>
          </a:bodyPr>
          <a:lstStyle/>
          <a:p>
            <a:pPr algn="just" rtl="1">
              <a:lnSpc>
                <a:spcPct val="150000"/>
              </a:lnSpc>
              <a:buClr>
                <a:schemeClr val="accent2"/>
              </a:buClr>
            </a:pPr>
            <a:r>
              <a:rPr lang="ar-EG" sz="1600" dirty="0">
                <a:latin typeface="Alexandria" pitchFamily="2" charset="-78"/>
                <a:cs typeface="Alexandria" pitchFamily="2" charset="-78"/>
              </a:rPr>
              <a:t>منصة تويتر أصبحت منصة أساسية للمؤسسات لإجراء التفاعل الفوري مع جمهورها. من خلال التغريدات، يمكن نقل الرسائل المؤثرة في وقت قصير، والرد على التساؤلات والتفاعل مع المناقشات الجارية.</a:t>
            </a:r>
          </a:p>
          <a:p>
            <a:pPr algn="just" rtl="1">
              <a:lnSpc>
                <a:spcPct val="150000"/>
              </a:lnSpc>
              <a:buClr>
                <a:schemeClr val="accent2"/>
              </a:buClr>
            </a:pPr>
            <a:r>
              <a:rPr lang="ar-EG" sz="1600" b="1" dirty="0">
                <a:solidFill>
                  <a:schemeClr val="accent2"/>
                </a:solidFill>
                <a:latin typeface="Alexandria" pitchFamily="2" charset="-78"/>
                <a:cs typeface="Alexandria" pitchFamily="2" charset="-78"/>
              </a:rPr>
              <a:t>المثال: </a:t>
            </a:r>
            <a:r>
              <a:rPr lang="ar-EG" sz="1600" b="1" dirty="0">
                <a:solidFill>
                  <a:schemeClr val="accent6">
                    <a:lumMod val="75000"/>
                  </a:schemeClr>
                </a:solidFill>
                <a:latin typeface="Alexandria" pitchFamily="2" charset="-78"/>
                <a:cs typeface="Alexandria" pitchFamily="2" charset="-78"/>
              </a:rPr>
              <a:t>حملة </a:t>
            </a:r>
            <a:r>
              <a:rPr lang="en-US" sz="1600" b="1" dirty="0">
                <a:solidFill>
                  <a:schemeClr val="accent6">
                    <a:lumMod val="75000"/>
                  </a:schemeClr>
                </a:solidFill>
                <a:latin typeface="Alexandria" pitchFamily="2" charset="-78"/>
                <a:cs typeface="Alexandria" pitchFamily="2" charset="-78"/>
              </a:rPr>
              <a:t>Ice Bucket Challenge" </a:t>
            </a:r>
            <a:r>
              <a:rPr lang="ar-EG" sz="1600" b="1" dirty="0">
                <a:solidFill>
                  <a:schemeClr val="accent6">
                    <a:lumMod val="75000"/>
                  </a:schemeClr>
                </a:solidFill>
                <a:latin typeface="Alexandria" pitchFamily="2" charset="-78"/>
                <a:cs typeface="Alexandria" pitchFamily="2" charset="-78"/>
              </a:rPr>
              <a:t> "</a:t>
            </a:r>
          </a:p>
          <a:p>
            <a:pPr algn="just" rtl="1">
              <a:lnSpc>
                <a:spcPct val="150000"/>
              </a:lnSpc>
              <a:buClr>
                <a:schemeClr val="accent2"/>
              </a:buClr>
            </a:pPr>
            <a:r>
              <a:rPr lang="ar-EG" sz="1600" dirty="0">
                <a:latin typeface="Alexandria" pitchFamily="2" charset="-78"/>
                <a:cs typeface="Alexandria" pitchFamily="2" charset="-78"/>
              </a:rPr>
              <a:t>التي انتشرت عبر تويتر، حيث استخدم ملايين الأشخاص الهاشتاغ </a:t>
            </a:r>
            <a:r>
              <a:rPr lang="en-US" sz="1600" dirty="0">
                <a:latin typeface="Alexandria" pitchFamily="2" charset="-78"/>
                <a:cs typeface="Alexandria" pitchFamily="2" charset="-78"/>
              </a:rPr>
              <a:t> #IceBucketChallenge </a:t>
            </a:r>
            <a:r>
              <a:rPr lang="ar-EG" sz="1600" dirty="0">
                <a:latin typeface="Alexandria" pitchFamily="2" charset="-78"/>
                <a:cs typeface="Alexandria" pitchFamily="2" charset="-78"/>
              </a:rPr>
              <a:t>لنشر الفيديوهات التي يظهرون فيها وهم يغتسلون بالماء المثلج لدعم مرضى التصلب الجانبي الضموري. التفاعل الفوري عبر تويتر شجع على المشاركة والتبرعات للمؤسسة.</a:t>
            </a:r>
          </a:p>
        </p:txBody>
      </p:sp>
      <p:sp>
        <p:nvSpPr>
          <p:cNvPr id="8" name="Rectangle: Rounded Corners 7">
            <a:extLst>
              <a:ext uri="{FF2B5EF4-FFF2-40B4-BE49-F238E27FC236}">
                <a16:creationId xmlns:a16="http://schemas.microsoft.com/office/drawing/2014/main" id="{4B7B6047-1DE8-7256-3046-73050C186991}"/>
              </a:ext>
            </a:extLst>
          </p:cNvPr>
          <p:cNvSpPr/>
          <p:nvPr/>
        </p:nvSpPr>
        <p:spPr>
          <a:xfrm>
            <a:off x="3866528" y="278677"/>
            <a:ext cx="5110162"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Alexandria" pitchFamily="2" charset="-78"/>
              </a:rPr>
              <a:t>التوسع في تأثير الأدوات الرقمية</a:t>
            </a:r>
          </a:p>
        </p:txBody>
      </p:sp>
      <p:sp>
        <p:nvSpPr>
          <p:cNvPr id="11" name="Freeform 17">
            <a:extLst>
              <a:ext uri="{FF2B5EF4-FFF2-40B4-BE49-F238E27FC236}">
                <a16:creationId xmlns:a16="http://schemas.microsoft.com/office/drawing/2014/main" id="{BEBB27DD-CFB3-1EC5-CE67-93821D079401}"/>
              </a:ext>
            </a:extLst>
          </p:cNvPr>
          <p:cNvSpPr/>
          <p:nvPr/>
        </p:nvSpPr>
        <p:spPr>
          <a:xfrm>
            <a:off x="226491" y="838759"/>
            <a:ext cx="3795438" cy="722701"/>
          </a:xfrm>
          <a:custGeom>
            <a:avLst/>
            <a:gdLst>
              <a:gd name="connsiteX0" fmla="*/ 519815 w 574446"/>
              <a:gd name="connsiteY0" fmla="*/ 0 h 109382"/>
              <a:gd name="connsiteX1" fmla="*/ 163436 w 574446"/>
              <a:gd name="connsiteY1" fmla="*/ 0 h 109382"/>
              <a:gd name="connsiteX2" fmla="*/ 0 w 574446"/>
              <a:gd name="connsiteY2" fmla="*/ 109382 h 109382"/>
              <a:gd name="connsiteX3" fmla="*/ 519815 w 574446"/>
              <a:gd name="connsiteY3" fmla="*/ 109382 h 109382"/>
              <a:gd name="connsiteX4" fmla="*/ 574447 w 574446"/>
              <a:gd name="connsiteY4" fmla="*/ 54749 h 109382"/>
              <a:gd name="connsiteX5" fmla="*/ 574447 w 574446"/>
              <a:gd name="connsiteY5" fmla="*/ 54749 h 109382"/>
              <a:gd name="connsiteX6" fmla="*/ 519815 w 574446"/>
              <a:gd name="connsiteY6" fmla="*/ 115 h 1093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74446" h="109382">
                <a:moveTo>
                  <a:pt x="519815" y="0"/>
                </a:moveTo>
                <a:lnTo>
                  <a:pt x="163436" y="0"/>
                </a:lnTo>
                <a:cubicBezTo>
                  <a:pt x="89671" y="0"/>
                  <a:pt x="26509" y="45182"/>
                  <a:pt x="0" y="109382"/>
                </a:cubicBezTo>
                <a:lnTo>
                  <a:pt x="519815" y="109382"/>
                </a:lnTo>
                <a:cubicBezTo>
                  <a:pt x="550012" y="109382"/>
                  <a:pt x="574447" y="84947"/>
                  <a:pt x="574447" y="54749"/>
                </a:cubicBezTo>
                <a:lnTo>
                  <a:pt x="574447" y="54749"/>
                </a:lnTo>
                <a:cubicBezTo>
                  <a:pt x="574447" y="24550"/>
                  <a:pt x="550012" y="115"/>
                  <a:pt x="519815" y="115"/>
                </a:cubicBezTo>
                <a:close/>
              </a:path>
            </a:pathLst>
          </a:custGeom>
          <a:solidFill>
            <a:schemeClr val="accent2"/>
          </a:solidFill>
          <a:ln w="1152" cap="flat">
            <a:noFill/>
            <a:prstDash val="solid"/>
            <a:miter/>
          </a:ln>
        </p:spPr>
        <p:txBody>
          <a:bodyPr rtlCol="0" anchor="ctr"/>
          <a:lstStyle/>
          <a:p>
            <a:endParaRPr lang="en-US" sz="1350"/>
          </a:p>
        </p:txBody>
      </p:sp>
      <p:sp>
        <p:nvSpPr>
          <p:cNvPr id="15" name="TextBox 14">
            <a:extLst>
              <a:ext uri="{FF2B5EF4-FFF2-40B4-BE49-F238E27FC236}">
                <a16:creationId xmlns:a16="http://schemas.microsoft.com/office/drawing/2014/main" id="{0E26F200-C344-2B9A-CCC6-03FE086DF8B4}"/>
              </a:ext>
            </a:extLst>
          </p:cNvPr>
          <p:cNvSpPr txBox="1"/>
          <p:nvPr/>
        </p:nvSpPr>
        <p:spPr>
          <a:xfrm>
            <a:off x="1799976" y="5126513"/>
            <a:ext cx="1991923" cy="415498"/>
          </a:xfrm>
          <a:prstGeom prst="rect">
            <a:avLst/>
          </a:prstGeom>
          <a:noFill/>
        </p:spPr>
        <p:txBody>
          <a:bodyPr wrap="square" lIns="0" rIns="0" rtlCol="0" anchor="ctr">
            <a:spAutoFit/>
          </a:bodyPr>
          <a:lstStyle/>
          <a:p>
            <a:pPr algn="ctr"/>
            <a:r>
              <a:rPr lang="ar-EG" sz="2100" b="1" noProof="1">
                <a:solidFill>
                  <a:schemeClr val="bg1"/>
                </a:solidFill>
                <a:latin typeface="Alexandria" pitchFamily="2" charset="-78"/>
                <a:cs typeface="Alexandria" pitchFamily="2" charset="-78"/>
              </a:rPr>
              <a:t>انستغرام</a:t>
            </a:r>
            <a:endParaRPr lang="en-US" sz="2100" b="1" noProof="1">
              <a:solidFill>
                <a:schemeClr val="bg1"/>
              </a:solidFill>
              <a:latin typeface="Alexandria" pitchFamily="2" charset="-78"/>
              <a:cs typeface="Alexandria" pitchFamily="2" charset="-78"/>
            </a:endParaRPr>
          </a:p>
        </p:txBody>
      </p:sp>
      <p:sp>
        <p:nvSpPr>
          <p:cNvPr id="17" name="TextBox 16">
            <a:extLst>
              <a:ext uri="{FF2B5EF4-FFF2-40B4-BE49-F238E27FC236}">
                <a16:creationId xmlns:a16="http://schemas.microsoft.com/office/drawing/2014/main" id="{205CDD47-9A89-FD10-BC09-4F6E053DAA16}"/>
              </a:ext>
            </a:extLst>
          </p:cNvPr>
          <p:cNvSpPr txBox="1"/>
          <p:nvPr/>
        </p:nvSpPr>
        <p:spPr>
          <a:xfrm>
            <a:off x="1333027" y="928181"/>
            <a:ext cx="1991923" cy="415498"/>
          </a:xfrm>
          <a:prstGeom prst="rect">
            <a:avLst/>
          </a:prstGeom>
          <a:noFill/>
        </p:spPr>
        <p:txBody>
          <a:bodyPr wrap="square" lIns="0" rIns="0" rtlCol="0" anchor="ctr">
            <a:spAutoFit/>
          </a:bodyPr>
          <a:lstStyle/>
          <a:p>
            <a:pPr algn="ctr"/>
            <a:r>
              <a:rPr lang="ar-EG" sz="2100" b="1" noProof="1">
                <a:solidFill>
                  <a:schemeClr val="bg1"/>
                </a:solidFill>
                <a:latin typeface="Alexandria" pitchFamily="2" charset="-78"/>
                <a:cs typeface="Alexandria" pitchFamily="2" charset="-78"/>
              </a:rPr>
              <a:t>تويتر</a:t>
            </a:r>
            <a:endParaRPr lang="en-US" sz="2100" b="1" noProof="1">
              <a:solidFill>
                <a:schemeClr val="bg1"/>
              </a:solidFill>
              <a:latin typeface="Alexandria" pitchFamily="2" charset="-78"/>
              <a:cs typeface="Alexandria" pitchFamily="2" charset="-78"/>
            </a:endParaRPr>
          </a:p>
        </p:txBody>
      </p:sp>
      <p:sp>
        <p:nvSpPr>
          <p:cNvPr id="19" name="TextBox 18">
            <a:extLst>
              <a:ext uri="{FF2B5EF4-FFF2-40B4-BE49-F238E27FC236}">
                <a16:creationId xmlns:a16="http://schemas.microsoft.com/office/drawing/2014/main" id="{F819E97B-D1D2-041A-784F-9BFC4E0F1288}"/>
              </a:ext>
            </a:extLst>
          </p:cNvPr>
          <p:cNvSpPr txBox="1"/>
          <p:nvPr/>
        </p:nvSpPr>
        <p:spPr>
          <a:xfrm>
            <a:off x="4250147" y="5126513"/>
            <a:ext cx="515847" cy="415498"/>
          </a:xfrm>
          <a:prstGeom prst="rect">
            <a:avLst/>
          </a:prstGeom>
          <a:noFill/>
        </p:spPr>
        <p:txBody>
          <a:bodyPr wrap="square" lIns="0" rIns="0" rtlCol="0" anchor="ctr">
            <a:spAutoFit/>
          </a:bodyPr>
          <a:lstStyle/>
          <a:p>
            <a:pPr algn="ctr"/>
            <a:r>
              <a:rPr lang="en-US" sz="2100" b="1" noProof="1">
                <a:solidFill>
                  <a:schemeClr val="bg1"/>
                </a:solidFill>
                <a:latin typeface="Alexandria" pitchFamily="2" charset="-78"/>
                <a:cs typeface="Alexandria" pitchFamily="2" charset="-78"/>
              </a:rPr>
              <a:t>03</a:t>
            </a:r>
          </a:p>
        </p:txBody>
      </p:sp>
      <p:sp>
        <p:nvSpPr>
          <p:cNvPr id="20" name="TextBox 19">
            <a:extLst>
              <a:ext uri="{FF2B5EF4-FFF2-40B4-BE49-F238E27FC236}">
                <a16:creationId xmlns:a16="http://schemas.microsoft.com/office/drawing/2014/main" id="{F4E640A8-308A-A0EF-A5AB-2702050681DA}"/>
              </a:ext>
            </a:extLst>
          </p:cNvPr>
          <p:cNvSpPr txBox="1"/>
          <p:nvPr/>
        </p:nvSpPr>
        <p:spPr>
          <a:xfrm>
            <a:off x="4250147" y="4319657"/>
            <a:ext cx="515847" cy="415498"/>
          </a:xfrm>
          <a:prstGeom prst="rect">
            <a:avLst/>
          </a:prstGeom>
          <a:noFill/>
        </p:spPr>
        <p:txBody>
          <a:bodyPr wrap="square" lIns="0" rIns="0" rtlCol="0" anchor="ctr">
            <a:spAutoFit/>
          </a:bodyPr>
          <a:lstStyle/>
          <a:p>
            <a:pPr algn="ctr"/>
            <a:r>
              <a:rPr lang="en-US" sz="2100" b="1" noProof="1">
                <a:solidFill>
                  <a:schemeClr val="bg1"/>
                </a:solidFill>
                <a:latin typeface="Alexandria" pitchFamily="2" charset="-78"/>
                <a:cs typeface="Alexandria" pitchFamily="2" charset="-78"/>
              </a:rPr>
              <a:t>02</a:t>
            </a:r>
          </a:p>
        </p:txBody>
      </p:sp>
      <p:sp>
        <p:nvSpPr>
          <p:cNvPr id="21" name="TextBox 20">
            <a:extLst>
              <a:ext uri="{FF2B5EF4-FFF2-40B4-BE49-F238E27FC236}">
                <a16:creationId xmlns:a16="http://schemas.microsoft.com/office/drawing/2014/main" id="{F3B9BA12-CD7E-EA19-CB8C-41DE7225DDE6}"/>
              </a:ext>
            </a:extLst>
          </p:cNvPr>
          <p:cNvSpPr txBox="1"/>
          <p:nvPr/>
        </p:nvSpPr>
        <p:spPr>
          <a:xfrm>
            <a:off x="4250147" y="3512809"/>
            <a:ext cx="515847" cy="415498"/>
          </a:xfrm>
          <a:prstGeom prst="rect">
            <a:avLst/>
          </a:prstGeom>
          <a:noFill/>
        </p:spPr>
        <p:txBody>
          <a:bodyPr wrap="square" lIns="0" rIns="0" rtlCol="0" anchor="ctr">
            <a:spAutoFit/>
          </a:bodyPr>
          <a:lstStyle/>
          <a:p>
            <a:pPr algn="ctr"/>
            <a:r>
              <a:rPr lang="en-US" sz="2100" b="1" noProof="1">
                <a:solidFill>
                  <a:schemeClr val="bg1"/>
                </a:solidFill>
                <a:latin typeface="Alexandria" pitchFamily="2" charset="-78"/>
                <a:cs typeface="Alexandria" pitchFamily="2" charset="-78"/>
              </a:rPr>
              <a:t>01</a:t>
            </a:r>
          </a:p>
        </p:txBody>
      </p:sp>
      <p:sp>
        <p:nvSpPr>
          <p:cNvPr id="3" name="Freeform 18">
            <a:extLst>
              <a:ext uri="{FF2B5EF4-FFF2-40B4-BE49-F238E27FC236}">
                <a16:creationId xmlns:a16="http://schemas.microsoft.com/office/drawing/2014/main" id="{45528B91-6D3E-8B38-A3FE-4B8243FBB97C}"/>
              </a:ext>
            </a:extLst>
          </p:cNvPr>
          <p:cNvSpPr/>
          <p:nvPr/>
        </p:nvSpPr>
        <p:spPr>
          <a:xfrm>
            <a:off x="245341" y="3436347"/>
            <a:ext cx="3883775" cy="721934"/>
          </a:xfrm>
          <a:custGeom>
            <a:avLst/>
            <a:gdLst>
              <a:gd name="connsiteX0" fmla="*/ 533185 w 587816"/>
              <a:gd name="connsiteY0" fmla="*/ 0 h 109266"/>
              <a:gd name="connsiteX1" fmla="*/ 8644 w 587816"/>
              <a:gd name="connsiteY1" fmla="*/ 0 h 109266"/>
              <a:gd name="connsiteX2" fmla="*/ 0 w 587816"/>
              <a:gd name="connsiteY2" fmla="*/ 54633 h 109266"/>
              <a:gd name="connsiteX3" fmla="*/ 8644 w 587816"/>
              <a:gd name="connsiteY3" fmla="*/ 109267 h 109266"/>
              <a:gd name="connsiteX4" fmla="*/ 533185 w 587816"/>
              <a:gd name="connsiteY4" fmla="*/ 109267 h 109266"/>
              <a:gd name="connsiteX5" fmla="*/ 587817 w 587816"/>
              <a:gd name="connsiteY5" fmla="*/ 54633 h 109266"/>
              <a:gd name="connsiteX6" fmla="*/ 587817 w 587816"/>
              <a:gd name="connsiteY6" fmla="*/ 54633 h 109266"/>
              <a:gd name="connsiteX7" fmla="*/ 533185 w 587816"/>
              <a:gd name="connsiteY7" fmla="*/ 0 h 109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87816" h="109266">
                <a:moveTo>
                  <a:pt x="533185" y="0"/>
                </a:moveTo>
                <a:lnTo>
                  <a:pt x="8644" y="0"/>
                </a:lnTo>
                <a:cubicBezTo>
                  <a:pt x="2997" y="17174"/>
                  <a:pt x="0" y="35615"/>
                  <a:pt x="0" y="54633"/>
                </a:cubicBezTo>
                <a:cubicBezTo>
                  <a:pt x="0" y="73651"/>
                  <a:pt x="2997" y="92093"/>
                  <a:pt x="8644" y="109267"/>
                </a:cubicBezTo>
                <a:lnTo>
                  <a:pt x="533185" y="109267"/>
                </a:lnTo>
                <a:cubicBezTo>
                  <a:pt x="563382" y="109267"/>
                  <a:pt x="587817" y="84831"/>
                  <a:pt x="587817" y="54633"/>
                </a:cubicBezTo>
                <a:lnTo>
                  <a:pt x="587817" y="54633"/>
                </a:lnTo>
                <a:cubicBezTo>
                  <a:pt x="587817" y="24435"/>
                  <a:pt x="563382" y="0"/>
                  <a:pt x="533185" y="0"/>
                </a:cubicBezTo>
                <a:close/>
              </a:path>
            </a:pathLst>
          </a:custGeom>
          <a:solidFill>
            <a:schemeClr val="accent4"/>
          </a:solidFill>
          <a:ln w="1152" cap="flat">
            <a:noFill/>
            <a:prstDash val="solid"/>
            <a:miter/>
          </a:ln>
        </p:spPr>
        <p:txBody>
          <a:bodyPr rtlCol="0" anchor="ctr"/>
          <a:lstStyle/>
          <a:p>
            <a:endParaRPr lang="en-US" sz="1350"/>
          </a:p>
        </p:txBody>
      </p:sp>
      <p:sp>
        <p:nvSpPr>
          <p:cNvPr id="10" name="TextBox 9">
            <a:extLst>
              <a:ext uri="{FF2B5EF4-FFF2-40B4-BE49-F238E27FC236}">
                <a16:creationId xmlns:a16="http://schemas.microsoft.com/office/drawing/2014/main" id="{30850B6A-0671-0964-9DAF-C9350D75547D}"/>
              </a:ext>
            </a:extLst>
          </p:cNvPr>
          <p:cNvSpPr txBox="1"/>
          <p:nvPr/>
        </p:nvSpPr>
        <p:spPr>
          <a:xfrm>
            <a:off x="1132994" y="3562300"/>
            <a:ext cx="1991923" cy="415498"/>
          </a:xfrm>
          <a:prstGeom prst="rect">
            <a:avLst/>
          </a:prstGeom>
          <a:noFill/>
        </p:spPr>
        <p:txBody>
          <a:bodyPr wrap="square" lIns="0" rIns="0" rtlCol="0" anchor="ctr">
            <a:spAutoFit/>
          </a:bodyPr>
          <a:lstStyle/>
          <a:p>
            <a:pPr algn="ctr"/>
            <a:r>
              <a:rPr lang="ar-EG" sz="2100" b="1" noProof="1">
                <a:solidFill>
                  <a:schemeClr val="bg1"/>
                </a:solidFill>
                <a:latin typeface="Alexandria" pitchFamily="2" charset="-78"/>
                <a:cs typeface="Alexandria" pitchFamily="2" charset="-78"/>
              </a:rPr>
              <a:t>إنستغرام</a:t>
            </a:r>
            <a:endParaRPr lang="en-US" sz="2100" b="1" noProof="1">
              <a:solidFill>
                <a:schemeClr val="bg1"/>
              </a:solidFill>
              <a:latin typeface="Alexandria" pitchFamily="2" charset="-78"/>
              <a:cs typeface="Alexandria" pitchFamily="2" charset="-78"/>
            </a:endParaRPr>
          </a:p>
        </p:txBody>
      </p:sp>
      <p:sp>
        <p:nvSpPr>
          <p:cNvPr id="12" name="TextBox 11">
            <a:extLst>
              <a:ext uri="{FF2B5EF4-FFF2-40B4-BE49-F238E27FC236}">
                <a16:creationId xmlns:a16="http://schemas.microsoft.com/office/drawing/2014/main" id="{E9C9A334-8EA9-B61B-90A8-9F720216116E}"/>
              </a:ext>
            </a:extLst>
          </p:cNvPr>
          <p:cNvSpPr txBox="1"/>
          <p:nvPr/>
        </p:nvSpPr>
        <p:spPr>
          <a:xfrm>
            <a:off x="432079" y="4158281"/>
            <a:ext cx="11155576" cy="2266711"/>
          </a:xfrm>
          <a:prstGeom prst="rect">
            <a:avLst/>
          </a:prstGeom>
          <a:noFill/>
        </p:spPr>
        <p:txBody>
          <a:bodyPr wrap="square" rtlCol="1">
            <a:spAutoFit/>
          </a:bodyPr>
          <a:lstStyle/>
          <a:p>
            <a:pPr algn="just" rtl="1">
              <a:lnSpc>
                <a:spcPct val="150000"/>
              </a:lnSpc>
              <a:buClr>
                <a:schemeClr val="accent2"/>
              </a:buClr>
            </a:pPr>
            <a:r>
              <a:rPr lang="ar-EG" sz="1600" dirty="0">
                <a:latin typeface="Alexandria" pitchFamily="2" charset="-78"/>
                <a:cs typeface="Alexandria" pitchFamily="2" charset="-78"/>
              </a:rPr>
              <a:t>منصة إنستغرام تتيح للمؤسسات استخدام الصور والفيديوهات لعرض رسائلهم بطريقة مؤثرة وجذابة. في الحملات الرقمية، يتم التركيز على المحتوى المرئي الذي يمكنه تحفيز التفاعل العاطفي بشكل أكبر مقارنة بالكلمات النصية.</a:t>
            </a:r>
          </a:p>
          <a:p>
            <a:pPr algn="just" rtl="1">
              <a:lnSpc>
                <a:spcPct val="150000"/>
              </a:lnSpc>
              <a:buClr>
                <a:schemeClr val="accent2"/>
              </a:buClr>
            </a:pPr>
            <a:r>
              <a:rPr lang="ar-EG" sz="1600" b="1" dirty="0">
                <a:solidFill>
                  <a:schemeClr val="accent2"/>
                </a:solidFill>
                <a:latin typeface="Alexandria" pitchFamily="2" charset="-78"/>
                <a:cs typeface="Alexandria" pitchFamily="2" charset="-78"/>
              </a:rPr>
              <a:t>المثال: </a:t>
            </a:r>
            <a:r>
              <a:rPr lang="ar-EG" sz="1600" b="1" dirty="0">
                <a:solidFill>
                  <a:schemeClr val="accent6">
                    <a:lumMod val="75000"/>
                  </a:schemeClr>
                </a:solidFill>
                <a:latin typeface="Alexandria" pitchFamily="2" charset="-78"/>
                <a:cs typeface="Alexandria" pitchFamily="2" charset="-78"/>
              </a:rPr>
              <a:t>حملة </a:t>
            </a:r>
            <a:r>
              <a:rPr lang="en-US" sz="1600" b="1" dirty="0">
                <a:solidFill>
                  <a:schemeClr val="accent6">
                    <a:lumMod val="75000"/>
                  </a:schemeClr>
                </a:solidFill>
                <a:latin typeface="Alexandria" pitchFamily="2" charset="-78"/>
                <a:cs typeface="Alexandria" pitchFamily="2" charset="-78"/>
              </a:rPr>
              <a:t>Share a Coke" </a:t>
            </a:r>
            <a:r>
              <a:rPr lang="ar-EG" sz="1600" b="1" dirty="0">
                <a:solidFill>
                  <a:schemeClr val="accent6">
                    <a:lumMod val="75000"/>
                  </a:schemeClr>
                </a:solidFill>
                <a:latin typeface="Alexandria" pitchFamily="2" charset="-78"/>
                <a:cs typeface="Alexandria" pitchFamily="2" charset="-78"/>
              </a:rPr>
              <a:t>من </a:t>
            </a:r>
            <a:r>
              <a:rPr lang="en-US" sz="1600" b="1" dirty="0">
                <a:solidFill>
                  <a:schemeClr val="accent6">
                    <a:lumMod val="75000"/>
                  </a:schemeClr>
                </a:solidFill>
                <a:latin typeface="Alexandria" pitchFamily="2" charset="-78"/>
                <a:cs typeface="Alexandria" pitchFamily="2" charset="-78"/>
              </a:rPr>
              <a:t>“Coca-Cola </a:t>
            </a:r>
            <a:r>
              <a:rPr lang="ar-EG" sz="1600" b="1" dirty="0">
                <a:solidFill>
                  <a:schemeClr val="accent6">
                    <a:lumMod val="75000"/>
                  </a:schemeClr>
                </a:solidFill>
                <a:latin typeface="Alexandria" pitchFamily="2" charset="-78"/>
                <a:cs typeface="Alexandria" pitchFamily="2" charset="-78"/>
              </a:rPr>
              <a:t>:</a:t>
            </a:r>
          </a:p>
          <a:p>
            <a:pPr algn="just" rtl="1">
              <a:lnSpc>
                <a:spcPct val="150000"/>
              </a:lnSpc>
              <a:buClr>
                <a:schemeClr val="accent2"/>
              </a:buClr>
            </a:pPr>
            <a:r>
              <a:rPr lang="ar-EG" sz="1600" dirty="0">
                <a:latin typeface="Alexandria" pitchFamily="2" charset="-78"/>
                <a:cs typeface="Alexandria" pitchFamily="2" charset="-78"/>
              </a:rPr>
              <a:t>تم استخدام إنستغرام لعرض الزجاجات الشخصية التي تحمل أسماء الأفراد. قامت </a:t>
            </a:r>
            <a:r>
              <a:rPr lang="en-US" sz="1600" dirty="0">
                <a:latin typeface="Alexandria" pitchFamily="2" charset="-78"/>
                <a:cs typeface="Alexandria" pitchFamily="2" charset="-78"/>
              </a:rPr>
              <a:t>Coca-Cola </a:t>
            </a:r>
            <a:r>
              <a:rPr lang="ar-EG" sz="1600" dirty="0">
                <a:latin typeface="Alexandria" pitchFamily="2" charset="-78"/>
                <a:cs typeface="Alexandria" pitchFamily="2" charset="-78"/>
              </a:rPr>
              <a:t>بتخصيص زجاجات المشروبات بحيث تحمل أسماء الناس، مما جعل الناس يشعرون بأن لديهم تجربة فريدة مع المنتج. هذا التفاعل الشخصي ساهم في تعزيز الولاء للعلامة التجارية.</a:t>
            </a:r>
          </a:p>
        </p:txBody>
      </p:sp>
    </p:spTree>
    <p:extLst>
      <p:ext uri="{BB962C8B-B14F-4D97-AF65-F5344CB8AC3E}">
        <p14:creationId xmlns:p14="http://schemas.microsoft.com/office/powerpoint/2010/main" val="2509997773"/>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3F9C00-558E-818A-2AD0-DE5F47ED252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CA6FFCE-2B0E-2782-AE87-9C72E201337A}"/>
              </a:ext>
            </a:extLst>
          </p:cNvPr>
          <p:cNvSpPr/>
          <p:nvPr/>
        </p:nvSpPr>
        <p:spPr>
          <a:xfrm>
            <a:off x="2656831" y="241438"/>
            <a:ext cx="90791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A721025-B144-926D-86F0-AACB6280C266}"/>
              </a:ext>
            </a:extLst>
          </p:cNvPr>
          <p:cNvSpPr/>
          <p:nvPr/>
        </p:nvSpPr>
        <p:spPr>
          <a:xfrm>
            <a:off x="7883147" y="799345"/>
            <a:ext cx="4128422" cy="588489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DB410C82-D73E-7878-848E-242653965448}"/>
              </a:ext>
            </a:extLst>
          </p:cNvPr>
          <p:cNvSpPr/>
          <p:nvPr/>
        </p:nvSpPr>
        <p:spPr>
          <a:xfrm>
            <a:off x="262549" y="903441"/>
            <a:ext cx="11720167" cy="5663440"/>
          </a:xfrm>
          <a:prstGeom prst="roundRect">
            <a:avLst>
              <a:gd name="adj" fmla="val 6140"/>
            </a:avLst>
          </a:prstGeom>
          <a:solidFill>
            <a:schemeClr val="bg1"/>
          </a:solidFill>
          <a:ln w="28575">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60C5BC03-E58F-CC27-557A-737502826B31}"/>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68985F6C-5C84-FA86-EC92-C725AF12CB5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62549" y="-187576"/>
            <a:ext cx="2305141" cy="1076343"/>
          </a:xfrm>
          <a:prstGeom prst="rect">
            <a:avLst/>
          </a:prstGeom>
        </p:spPr>
      </p:pic>
      <p:sp>
        <p:nvSpPr>
          <p:cNvPr id="7" name="TextBox 6">
            <a:extLst>
              <a:ext uri="{FF2B5EF4-FFF2-40B4-BE49-F238E27FC236}">
                <a16:creationId xmlns:a16="http://schemas.microsoft.com/office/drawing/2014/main" id="{305308C1-D45A-476A-854B-B54BF6BD1F2B}"/>
              </a:ext>
            </a:extLst>
          </p:cNvPr>
          <p:cNvSpPr txBox="1"/>
          <p:nvPr/>
        </p:nvSpPr>
        <p:spPr>
          <a:xfrm>
            <a:off x="432079" y="1535254"/>
            <a:ext cx="11246506" cy="3005375"/>
          </a:xfrm>
          <a:prstGeom prst="rect">
            <a:avLst/>
          </a:prstGeom>
          <a:noFill/>
        </p:spPr>
        <p:txBody>
          <a:bodyPr wrap="square" rtlCol="1">
            <a:spAutoFit/>
          </a:bodyPr>
          <a:lstStyle/>
          <a:p>
            <a:pPr algn="just" rtl="1">
              <a:lnSpc>
                <a:spcPct val="150000"/>
              </a:lnSpc>
              <a:buClr>
                <a:schemeClr val="accent2"/>
              </a:buClr>
            </a:pPr>
            <a:r>
              <a:rPr lang="ar-EG" sz="1600" dirty="0">
                <a:latin typeface="Alexandria" pitchFamily="2" charset="-78"/>
                <a:cs typeface="Alexandria" pitchFamily="2" charset="-78"/>
              </a:rPr>
              <a:t>منصة يوتيوب تتيح للمؤسسات عرض فيديوهات طويلة أو تفاعلية، ما يجعلها أداة قوية في حملات العلاقات العامة التي تستهدف شرح منتجات جديدة أو نشر رسائل اجتماعية.</a:t>
            </a:r>
          </a:p>
          <a:p>
            <a:pPr algn="just" rtl="1">
              <a:lnSpc>
                <a:spcPct val="150000"/>
              </a:lnSpc>
              <a:buClr>
                <a:schemeClr val="accent2"/>
              </a:buClr>
            </a:pPr>
            <a:r>
              <a:rPr lang="ar-EG" sz="1600" b="1" dirty="0">
                <a:solidFill>
                  <a:schemeClr val="accent2"/>
                </a:solidFill>
                <a:latin typeface="Alexandria" pitchFamily="2" charset="-78"/>
                <a:cs typeface="Alexandria" pitchFamily="2" charset="-78"/>
              </a:rPr>
              <a:t>المثال: </a:t>
            </a:r>
            <a:r>
              <a:rPr lang="ar-EG" sz="1600" b="1" dirty="0">
                <a:solidFill>
                  <a:schemeClr val="accent6">
                    <a:lumMod val="75000"/>
                  </a:schemeClr>
                </a:solidFill>
                <a:latin typeface="Alexandria" pitchFamily="2" charset="-78"/>
                <a:cs typeface="Alexandria" pitchFamily="2" charset="-78"/>
              </a:rPr>
              <a:t>حملة</a:t>
            </a:r>
            <a:r>
              <a:rPr lang="en-US" sz="1600" b="1" dirty="0">
                <a:solidFill>
                  <a:schemeClr val="accent6">
                    <a:lumMod val="75000"/>
                  </a:schemeClr>
                </a:solidFill>
                <a:latin typeface="Alexandria" pitchFamily="2" charset="-78"/>
                <a:cs typeface="Alexandria" pitchFamily="2" charset="-78"/>
              </a:rPr>
              <a:t>:”Dove Real Beauty Sketches" </a:t>
            </a:r>
            <a:endParaRPr lang="ar-EG" sz="1600" b="1" dirty="0">
              <a:solidFill>
                <a:schemeClr val="accent6">
                  <a:lumMod val="75000"/>
                </a:schemeClr>
              </a:solidFill>
              <a:latin typeface="Alexandria" pitchFamily="2" charset="-78"/>
              <a:cs typeface="Alexandria" pitchFamily="2" charset="-78"/>
            </a:endParaRPr>
          </a:p>
          <a:p>
            <a:pPr algn="just" rtl="1">
              <a:lnSpc>
                <a:spcPct val="150000"/>
              </a:lnSpc>
              <a:buClr>
                <a:schemeClr val="accent2"/>
              </a:buClr>
            </a:pPr>
            <a:r>
              <a:rPr lang="ar-EG" sz="1600" dirty="0">
                <a:latin typeface="Alexandria" pitchFamily="2" charset="-78"/>
                <a:cs typeface="Alexandria" pitchFamily="2" charset="-78"/>
              </a:rPr>
              <a:t>استخدمت يوتيوب لعرض فيديو مؤثر حيث طلبت </a:t>
            </a:r>
            <a:r>
              <a:rPr lang="en-US" sz="1600" dirty="0">
                <a:latin typeface="Alexandria" pitchFamily="2" charset="-78"/>
                <a:cs typeface="Alexandria" pitchFamily="2" charset="-78"/>
              </a:rPr>
              <a:t>Dove </a:t>
            </a:r>
            <a:r>
              <a:rPr lang="ar-EG" sz="1600" dirty="0">
                <a:latin typeface="Alexandria" pitchFamily="2" charset="-78"/>
                <a:cs typeface="Alexandria" pitchFamily="2" charset="-78"/>
              </a:rPr>
              <a:t> من النساء أن يصفن أنفسهن ثم يتم تصويرهن بواسطة فنان تجسيدي بناءً على الوصف، ليُظهر الفيديو الاختلاف بين ما تراه النساء في أنفسهن وما يراه الآخرون. التفاعل العاطفي الناتج عن الفيديو ساعد في بناء التواصل العميق مع جمهور </a:t>
            </a:r>
            <a:r>
              <a:rPr lang="en-US" sz="1600" dirty="0">
                <a:latin typeface="Alexandria" pitchFamily="2" charset="-78"/>
                <a:cs typeface="Alexandria" pitchFamily="2" charset="-78"/>
              </a:rPr>
              <a:t>Dove</a:t>
            </a:r>
            <a:r>
              <a:rPr lang="ar-EG" sz="1600" dirty="0">
                <a:latin typeface="Alexandria" pitchFamily="2" charset="-78"/>
                <a:cs typeface="Alexandria" pitchFamily="2" charset="-78"/>
              </a:rPr>
              <a:t>.</a:t>
            </a:r>
          </a:p>
          <a:p>
            <a:pPr algn="just" rtl="1">
              <a:lnSpc>
                <a:spcPct val="150000"/>
              </a:lnSpc>
              <a:buClr>
                <a:schemeClr val="accent2"/>
              </a:buClr>
            </a:pPr>
            <a:endParaRPr lang="ar-EG" sz="1600" dirty="0">
              <a:latin typeface="Alexandria" pitchFamily="2" charset="-78"/>
              <a:cs typeface="Alexandria" pitchFamily="2" charset="-78"/>
            </a:endParaRPr>
          </a:p>
          <a:p>
            <a:pPr algn="r" rtl="1">
              <a:lnSpc>
                <a:spcPct val="150000"/>
              </a:lnSpc>
              <a:buClr>
                <a:schemeClr val="accent2"/>
              </a:buClr>
            </a:pPr>
            <a:r>
              <a:rPr lang="en-US" sz="1600" dirty="0">
                <a:latin typeface="Alexandria" pitchFamily="2" charset="-78"/>
                <a:cs typeface="Alexandria" pitchFamily="2" charset="-78"/>
                <a:hlinkClick r:id="rId3"/>
              </a:rPr>
              <a:t>https://youtu.be/MjzaAiZHAlc?si=JceZFl80KPBEVYxk</a:t>
            </a:r>
            <a:endParaRPr lang="en-US" sz="1600" dirty="0">
              <a:latin typeface="Alexandria" pitchFamily="2" charset="-78"/>
              <a:cs typeface="Alexandria" pitchFamily="2" charset="-78"/>
            </a:endParaRPr>
          </a:p>
        </p:txBody>
      </p:sp>
      <p:sp>
        <p:nvSpPr>
          <p:cNvPr id="8" name="Rectangle: Rounded Corners 7">
            <a:extLst>
              <a:ext uri="{FF2B5EF4-FFF2-40B4-BE49-F238E27FC236}">
                <a16:creationId xmlns:a16="http://schemas.microsoft.com/office/drawing/2014/main" id="{2798A206-F4CD-1DD4-292F-8A507ACCB24F}"/>
              </a:ext>
            </a:extLst>
          </p:cNvPr>
          <p:cNvSpPr/>
          <p:nvPr/>
        </p:nvSpPr>
        <p:spPr>
          <a:xfrm>
            <a:off x="3866528" y="278677"/>
            <a:ext cx="5110162"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Alexandria" pitchFamily="2" charset="-78"/>
              </a:rPr>
              <a:t>التوسع في تأثير الأدوات الرقمية</a:t>
            </a:r>
          </a:p>
        </p:txBody>
      </p:sp>
      <p:sp>
        <p:nvSpPr>
          <p:cNvPr id="15" name="TextBox 14">
            <a:extLst>
              <a:ext uri="{FF2B5EF4-FFF2-40B4-BE49-F238E27FC236}">
                <a16:creationId xmlns:a16="http://schemas.microsoft.com/office/drawing/2014/main" id="{03AF23E3-F09E-CA03-56C5-4C6A4E90A6BF}"/>
              </a:ext>
            </a:extLst>
          </p:cNvPr>
          <p:cNvSpPr txBox="1"/>
          <p:nvPr/>
        </p:nvSpPr>
        <p:spPr>
          <a:xfrm>
            <a:off x="1799976" y="5126513"/>
            <a:ext cx="1991923" cy="415498"/>
          </a:xfrm>
          <a:prstGeom prst="rect">
            <a:avLst/>
          </a:prstGeom>
          <a:noFill/>
        </p:spPr>
        <p:txBody>
          <a:bodyPr wrap="square" lIns="0" rIns="0" rtlCol="0" anchor="ctr">
            <a:spAutoFit/>
          </a:bodyPr>
          <a:lstStyle/>
          <a:p>
            <a:pPr algn="ctr"/>
            <a:r>
              <a:rPr lang="ar-EG" sz="2100" b="1" noProof="1">
                <a:solidFill>
                  <a:schemeClr val="bg1"/>
                </a:solidFill>
                <a:latin typeface="Alexandria" pitchFamily="2" charset="-78"/>
                <a:cs typeface="Alexandria" pitchFamily="2" charset="-78"/>
              </a:rPr>
              <a:t>انستغرام</a:t>
            </a:r>
            <a:endParaRPr lang="en-US" sz="2100" b="1" noProof="1">
              <a:solidFill>
                <a:schemeClr val="bg1"/>
              </a:solidFill>
              <a:latin typeface="Alexandria" pitchFamily="2" charset="-78"/>
              <a:cs typeface="Alexandria" pitchFamily="2" charset="-78"/>
            </a:endParaRPr>
          </a:p>
        </p:txBody>
      </p:sp>
      <p:sp>
        <p:nvSpPr>
          <p:cNvPr id="21" name="TextBox 20">
            <a:extLst>
              <a:ext uri="{FF2B5EF4-FFF2-40B4-BE49-F238E27FC236}">
                <a16:creationId xmlns:a16="http://schemas.microsoft.com/office/drawing/2014/main" id="{A32690E1-452C-F01E-9C80-57BB5E019D0E}"/>
              </a:ext>
            </a:extLst>
          </p:cNvPr>
          <p:cNvSpPr txBox="1"/>
          <p:nvPr/>
        </p:nvSpPr>
        <p:spPr>
          <a:xfrm>
            <a:off x="4250147" y="3512809"/>
            <a:ext cx="515847" cy="415498"/>
          </a:xfrm>
          <a:prstGeom prst="rect">
            <a:avLst/>
          </a:prstGeom>
          <a:noFill/>
        </p:spPr>
        <p:txBody>
          <a:bodyPr wrap="square" lIns="0" rIns="0" rtlCol="0" anchor="ctr">
            <a:spAutoFit/>
          </a:bodyPr>
          <a:lstStyle/>
          <a:p>
            <a:pPr algn="ctr"/>
            <a:r>
              <a:rPr lang="en-US" sz="2100" b="1" noProof="1">
                <a:solidFill>
                  <a:schemeClr val="bg1"/>
                </a:solidFill>
                <a:latin typeface="Alexandria" pitchFamily="2" charset="-78"/>
                <a:cs typeface="Alexandria" pitchFamily="2" charset="-78"/>
              </a:rPr>
              <a:t>01</a:t>
            </a:r>
          </a:p>
        </p:txBody>
      </p:sp>
      <p:sp>
        <p:nvSpPr>
          <p:cNvPr id="10" name="TextBox 9">
            <a:extLst>
              <a:ext uri="{FF2B5EF4-FFF2-40B4-BE49-F238E27FC236}">
                <a16:creationId xmlns:a16="http://schemas.microsoft.com/office/drawing/2014/main" id="{37D80F81-4760-5C7B-8512-0A074E8EE0F5}"/>
              </a:ext>
            </a:extLst>
          </p:cNvPr>
          <p:cNvSpPr txBox="1"/>
          <p:nvPr/>
        </p:nvSpPr>
        <p:spPr>
          <a:xfrm>
            <a:off x="1132994" y="3562300"/>
            <a:ext cx="1991923" cy="415498"/>
          </a:xfrm>
          <a:prstGeom prst="rect">
            <a:avLst/>
          </a:prstGeom>
          <a:noFill/>
        </p:spPr>
        <p:txBody>
          <a:bodyPr wrap="square" lIns="0" rIns="0" rtlCol="0" anchor="ctr">
            <a:spAutoFit/>
          </a:bodyPr>
          <a:lstStyle/>
          <a:p>
            <a:pPr algn="ctr"/>
            <a:r>
              <a:rPr lang="ar-EG" sz="2100" b="1" noProof="1">
                <a:solidFill>
                  <a:schemeClr val="bg1"/>
                </a:solidFill>
                <a:latin typeface="Alexandria" pitchFamily="2" charset="-78"/>
                <a:cs typeface="Alexandria" pitchFamily="2" charset="-78"/>
              </a:rPr>
              <a:t>يوتيوب</a:t>
            </a:r>
            <a:endParaRPr lang="en-US" sz="2100" b="1" noProof="1">
              <a:solidFill>
                <a:schemeClr val="bg1"/>
              </a:solidFill>
              <a:latin typeface="Alexandria" pitchFamily="2" charset="-78"/>
              <a:cs typeface="Alexandria" pitchFamily="2" charset="-78"/>
            </a:endParaRPr>
          </a:p>
        </p:txBody>
      </p:sp>
      <p:sp>
        <p:nvSpPr>
          <p:cNvPr id="4" name="Freeform 19">
            <a:extLst>
              <a:ext uri="{FF2B5EF4-FFF2-40B4-BE49-F238E27FC236}">
                <a16:creationId xmlns:a16="http://schemas.microsoft.com/office/drawing/2014/main" id="{34A2F6DD-FD3E-27E9-05DE-9E4C869E9BBC}"/>
              </a:ext>
            </a:extLst>
          </p:cNvPr>
          <p:cNvSpPr/>
          <p:nvPr/>
        </p:nvSpPr>
        <p:spPr>
          <a:xfrm>
            <a:off x="432079" y="868891"/>
            <a:ext cx="3795438" cy="722701"/>
          </a:xfrm>
          <a:custGeom>
            <a:avLst/>
            <a:gdLst>
              <a:gd name="connsiteX0" fmla="*/ 519815 w 574446"/>
              <a:gd name="connsiteY0" fmla="*/ 0 h 109382"/>
              <a:gd name="connsiteX1" fmla="*/ 0 w 574446"/>
              <a:gd name="connsiteY1" fmla="*/ 0 h 109382"/>
              <a:gd name="connsiteX2" fmla="*/ 163436 w 574446"/>
              <a:gd name="connsiteY2" fmla="*/ 109382 h 109382"/>
              <a:gd name="connsiteX3" fmla="*/ 519815 w 574446"/>
              <a:gd name="connsiteY3" fmla="*/ 109382 h 109382"/>
              <a:gd name="connsiteX4" fmla="*/ 574447 w 574446"/>
              <a:gd name="connsiteY4" fmla="*/ 54749 h 109382"/>
              <a:gd name="connsiteX5" fmla="*/ 574447 w 574446"/>
              <a:gd name="connsiteY5" fmla="*/ 54749 h 109382"/>
              <a:gd name="connsiteX6" fmla="*/ 519815 w 574446"/>
              <a:gd name="connsiteY6" fmla="*/ 115 h 1093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74446" h="109382">
                <a:moveTo>
                  <a:pt x="519815" y="0"/>
                </a:moveTo>
                <a:lnTo>
                  <a:pt x="0" y="0"/>
                </a:lnTo>
                <a:cubicBezTo>
                  <a:pt x="26509" y="64200"/>
                  <a:pt x="89671" y="109382"/>
                  <a:pt x="163436" y="109382"/>
                </a:cubicBezTo>
                <a:lnTo>
                  <a:pt x="519815" y="109382"/>
                </a:lnTo>
                <a:cubicBezTo>
                  <a:pt x="550012" y="109382"/>
                  <a:pt x="574447" y="84947"/>
                  <a:pt x="574447" y="54749"/>
                </a:cubicBezTo>
                <a:lnTo>
                  <a:pt x="574447" y="54749"/>
                </a:lnTo>
                <a:cubicBezTo>
                  <a:pt x="574447" y="24550"/>
                  <a:pt x="550012" y="115"/>
                  <a:pt x="519815" y="115"/>
                </a:cubicBezTo>
                <a:close/>
              </a:path>
            </a:pathLst>
          </a:custGeom>
          <a:solidFill>
            <a:schemeClr val="accent1"/>
          </a:solidFill>
          <a:ln w="1152" cap="flat">
            <a:noFill/>
            <a:prstDash val="solid"/>
            <a:miter/>
          </a:ln>
        </p:spPr>
        <p:txBody>
          <a:bodyPr rtlCol="0" anchor="ctr"/>
          <a:lstStyle/>
          <a:p>
            <a:endParaRPr lang="en-US" sz="1350"/>
          </a:p>
        </p:txBody>
      </p:sp>
      <p:sp>
        <p:nvSpPr>
          <p:cNvPr id="17" name="TextBox 16">
            <a:extLst>
              <a:ext uri="{FF2B5EF4-FFF2-40B4-BE49-F238E27FC236}">
                <a16:creationId xmlns:a16="http://schemas.microsoft.com/office/drawing/2014/main" id="{EA26793F-FD06-FBC7-C2DC-8C040B0699E8}"/>
              </a:ext>
            </a:extLst>
          </p:cNvPr>
          <p:cNvSpPr txBox="1"/>
          <p:nvPr/>
        </p:nvSpPr>
        <p:spPr>
          <a:xfrm>
            <a:off x="1489610" y="1014032"/>
            <a:ext cx="1991923" cy="415498"/>
          </a:xfrm>
          <a:prstGeom prst="rect">
            <a:avLst/>
          </a:prstGeom>
          <a:noFill/>
        </p:spPr>
        <p:txBody>
          <a:bodyPr wrap="square" lIns="0" rIns="0" rtlCol="0" anchor="ctr">
            <a:spAutoFit/>
          </a:bodyPr>
          <a:lstStyle/>
          <a:p>
            <a:pPr algn="ctr"/>
            <a:r>
              <a:rPr lang="ar-EG" sz="2100" b="1" noProof="1">
                <a:solidFill>
                  <a:schemeClr val="bg1"/>
                </a:solidFill>
                <a:latin typeface="Alexandria" pitchFamily="2" charset="-78"/>
                <a:cs typeface="Alexandria" pitchFamily="2" charset="-78"/>
              </a:rPr>
              <a:t>يوتيوب</a:t>
            </a:r>
            <a:endParaRPr lang="en-US" sz="2100" b="1" noProof="1">
              <a:solidFill>
                <a:schemeClr val="bg1"/>
              </a:solidFill>
              <a:latin typeface="Alexandria" pitchFamily="2" charset="-78"/>
              <a:cs typeface="Alexandria" pitchFamily="2" charset="-78"/>
            </a:endParaRPr>
          </a:p>
        </p:txBody>
      </p:sp>
      <p:pic>
        <p:nvPicPr>
          <p:cNvPr id="9" name="Picture 8">
            <a:extLst>
              <a:ext uri="{FF2B5EF4-FFF2-40B4-BE49-F238E27FC236}">
                <a16:creationId xmlns:a16="http://schemas.microsoft.com/office/drawing/2014/main" id="{7469F897-689F-13B7-08A7-9D6C717B3DF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76355" y="3201093"/>
            <a:ext cx="3505200" cy="3505200"/>
          </a:xfrm>
          <a:prstGeom prst="rect">
            <a:avLst/>
          </a:prstGeom>
        </p:spPr>
      </p:pic>
    </p:spTree>
    <p:extLst>
      <p:ext uri="{BB962C8B-B14F-4D97-AF65-F5344CB8AC3E}">
        <p14:creationId xmlns:p14="http://schemas.microsoft.com/office/powerpoint/2010/main" val="1441417643"/>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25CB1B-04EE-1577-09ED-B036938A013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941842D-3CBB-5A1F-020E-9AF2295CC96C}"/>
              </a:ext>
            </a:extLst>
          </p:cNvPr>
          <p:cNvSpPr/>
          <p:nvPr/>
        </p:nvSpPr>
        <p:spPr>
          <a:xfrm>
            <a:off x="2656831" y="241438"/>
            <a:ext cx="90791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15D6D90F-5F63-3E56-F5E7-5AC8A333421A}"/>
              </a:ext>
            </a:extLst>
          </p:cNvPr>
          <p:cNvSpPr/>
          <p:nvPr/>
        </p:nvSpPr>
        <p:spPr>
          <a:xfrm>
            <a:off x="7883147" y="799345"/>
            <a:ext cx="4128422" cy="588489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1981175F-32AA-664B-C210-8F9A80849301}"/>
              </a:ext>
            </a:extLst>
          </p:cNvPr>
          <p:cNvSpPr/>
          <p:nvPr/>
        </p:nvSpPr>
        <p:spPr>
          <a:xfrm>
            <a:off x="262549" y="903441"/>
            <a:ext cx="11720167" cy="5663440"/>
          </a:xfrm>
          <a:prstGeom prst="roundRect">
            <a:avLst>
              <a:gd name="adj" fmla="val 6140"/>
            </a:avLst>
          </a:prstGeom>
          <a:solidFill>
            <a:schemeClr val="bg1"/>
          </a:solidFill>
          <a:ln w="28575">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4B17563C-12C7-839F-3F98-AFD36FAB5238}"/>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E72A985C-9E5C-EEDF-12E4-A3C00D14504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62549" y="-187576"/>
            <a:ext cx="2305141" cy="1076343"/>
          </a:xfrm>
          <a:prstGeom prst="rect">
            <a:avLst/>
          </a:prstGeom>
        </p:spPr>
      </p:pic>
      <p:sp>
        <p:nvSpPr>
          <p:cNvPr id="7" name="TextBox 6">
            <a:extLst>
              <a:ext uri="{FF2B5EF4-FFF2-40B4-BE49-F238E27FC236}">
                <a16:creationId xmlns:a16="http://schemas.microsoft.com/office/drawing/2014/main" id="{1937929F-AE75-31B7-17CE-741B811140C8}"/>
              </a:ext>
            </a:extLst>
          </p:cNvPr>
          <p:cNvSpPr txBox="1"/>
          <p:nvPr/>
        </p:nvSpPr>
        <p:spPr>
          <a:xfrm>
            <a:off x="601609" y="972586"/>
            <a:ext cx="11246506" cy="789383"/>
          </a:xfrm>
          <a:prstGeom prst="rect">
            <a:avLst/>
          </a:prstGeom>
          <a:noFill/>
        </p:spPr>
        <p:txBody>
          <a:bodyPr wrap="square" rtlCol="1">
            <a:spAutoFit/>
          </a:bodyPr>
          <a:lstStyle/>
          <a:p>
            <a:pPr algn="just" rtl="1">
              <a:lnSpc>
                <a:spcPct val="150000"/>
              </a:lnSpc>
              <a:buClr>
                <a:schemeClr val="accent2"/>
              </a:buClr>
            </a:pPr>
            <a:r>
              <a:rPr lang="ar-EG" sz="1600" b="1" dirty="0">
                <a:solidFill>
                  <a:schemeClr val="accent2"/>
                </a:solidFill>
                <a:latin typeface="Alexandria" pitchFamily="2" charset="-78"/>
                <a:cs typeface="Alexandria" pitchFamily="2" charset="-78"/>
              </a:rPr>
              <a:t>المثال: </a:t>
            </a:r>
            <a:r>
              <a:rPr lang="ar-EG" sz="1600" b="1" dirty="0">
                <a:solidFill>
                  <a:schemeClr val="accent6">
                    <a:lumMod val="75000"/>
                  </a:schemeClr>
                </a:solidFill>
                <a:latin typeface="Alexandria" pitchFamily="2" charset="-78"/>
                <a:cs typeface="Alexandria" pitchFamily="2" charset="-78"/>
              </a:rPr>
              <a:t>حملة</a:t>
            </a:r>
            <a:r>
              <a:rPr lang="en-US" sz="1600" b="1" dirty="0">
                <a:solidFill>
                  <a:schemeClr val="accent6">
                    <a:lumMod val="75000"/>
                  </a:schemeClr>
                </a:solidFill>
                <a:latin typeface="Alexandria" pitchFamily="2" charset="-78"/>
                <a:cs typeface="Alexandria" pitchFamily="2" charset="-78"/>
              </a:rPr>
              <a:t>:”Dove Real Beauty Sketches" </a:t>
            </a:r>
            <a:endParaRPr lang="ar-EG" sz="1600" b="1" dirty="0">
              <a:solidFill>
                <a:schemeClr val="accent6">
                  <a:lumMod val="75000"/>
                </a:schemeClr>
              </a:solidFill>
              <a:latin typeface="Alexandria" pitchFamily="2" charset="-78"/>
              <a:cs typeface="Alexandria" pitchFamily="2" charset="-78"/>
            </a:endParaRPr>
          </a:p>
          <a:p>
            <a:pPr algn="r" rtl="1">
              <a:lnSpc>
                <a:spcPct val="150000"/>
              </a:lnSpc>
              <a:buClr>
                <a:schemeClr val="accent2"/>
              </a:buClr>
            </a:pPr>
            <a:r>
              <a:rPr lang="en-US" sz="1600" dirty="0">
                <a:latin typeface="Alexandria" pitchFamily="2" charset="-78"/>
                <a:cs typeface="Alexandria" pitchFamily="2" charset="-78"/>
                <a:hlinkClick r:id="rId5"/>
              </a:rPr>
              <a:t>https://youtu.be/MjzaAiZHAlc?si=JceZFl80KPBEVYxk</a:t>
            </a:r>
            <a:endParaRPr lang="en-US" sz="1600" dirty="0">
              <a:latin typeface="Alexandria" pitchFamily="2" charset="-78"/>
              <a:cs typeface="Alexandria" pitchFamily="2" charset="-78"/>
            </a:endParaRPr>
          </a:p>
        </p:txBody>
      </p:sp>
      <p:sp>
        <p:nvSpPr>
          <p:cNvPr id="8" name="Rectangle: Rounded Corners 7">
            <a:extLst>
              <a:ext uri="{FF2B5EF4-FFF2-40B4-BE49-F238E27FC236}">
                <a16:creationId xmlns:a16="http://schemas.microsoft.com/office/drawing/2014/main" id="{8A54F547-08A7-6B0D-9BA6-D13E627AFC1E}"/>
              </a:ext>
            </a:extLst>
          </p:cNvPr>
          <p:cNvSpPr/>
          <p:nvPr/>
        </p:nvSpPr>
        <p:spPr>
          <a:xfrm>
            <a:off x="3866528" y="278677"/>
            <a:ext cx="5110162"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Alexandria" pitchFamily="2" charset="-78"/>
              </a:rPr>
              <a:t>التوسع في تأثير الأدوات الرقمية</a:t>
            </a:r>
          </a:p>
        </p:txBody>
      </p:sp>
      <p:sp>
        <p:nvSpPr>
          <p:cNvPr id="15" name="TextBox 14">
            <a:extLst>
              <a:ext uri="{FF2B5EF4-FFF2-40B4-BE49-F238E27FC236}">
                <a16:creationId xmlns:a16="http://schemas.microsoft.com/office/drawing/2014/main" id="{32932682-6413-E495-6AC8-E8CE32A2FF1C}"/>
              </a:ext>
            </a:extLst>
          </p:cNvPr>
          <p:cNvSpPr txBox="1"/>
          <p:nvPr/>
        </p:nvSpPr>
        <p:spPr>
          <a:xfrm>
            <a:off x="1799976" y="5126513"/>
            <a:ext cx="1991923" cy="415498"/>
          </a:xfrm>
          <a:prstGeom prst="rect">
            <a:avLst/>
          </a:prstGeom>
          <a:noFill/>
        </p:spPr>
        <p:txBody>
          <a:bodyPr wrap="square" lIns="0" rIns="0" rtlCol="0" anchor="ctr">
            <a:spAutoFit/>
          </a:bodyPr>
          <a:lstStyle/>
          <a:p>
            <a:pPr algn="ctr"/>
            <a:r>
              <a:rPr lang="ar-EG" sz="2100" b="1" noProof="1">
                <a:solidFill>
                  <a:schemeClr val="bg1"/>
                </a:solidFill>
                <a:latin typeface="Alexandria" pitchFamily="2" charset="-78"/>
                <a:cs typeface="Alexandria" pitchFamily="2" charset="-78"/>
              </a:rPr>
              <a:t>انستغرام</a:t>
            </a:r>
            <a:endParaRPr lang="en-US" sz="2100" b="1" noProof="1">
              <a:solidFill>
                <a:schemeClr val="bg1"/>
              </a:solidFill>
              <a:latin typeface="Alexandria" pitchFamily="2" charset="-78"/>
              <a:cs typeface="Alexandria" pitchFamily="2" charset="-78"/>
            </a:endParaRPr>
          </a:p>
        </p:txBody>
      </p:sp>
      <p:sp>
        <p:nvSpPr>
          <p:cNvPr id="21" name="TextBox 20">
            <a:extLst>
              <a:ext uri="{FF2B5EF4-FFF2-40B4-BE49-F238E27FC236}">
                <a16:creationId xmlns:a16="http://schemas.microsoft.com/office/drawing/2014/main" id="{0FCB94A7-791A-3A73-EDF4-7170097115C4}"/>
              </a:ext>
            </a:extLst>
          </p:cNvPr>
          <p:cNvSpPr txBox="1"/>
          <p:nvPr/>
        </p:nvSpPr>
        <p:spPr>
          <a:xfrm>
            <a:off x="4250147" y="3512809"/>
            <a:ext cx="515847" cy="415498"/>
          </a:xfrm>
          <a:prstGeom prst="rect">
            <a:avLst/>
          </a:prstGeom>
          <a:noFill/>
        </p:spPr>
        <p:txBody>
          <a:bodyPr wrap="square" lIns="0" rIns="0" rtlCol="0" anchor="ctr">
            <a:spAutoFit/>
          </a:bodyPr>
          <a:lstStyle/>
          <a:p>
            <a:pPr algn="ctr"/>
            <a:r>
              <a:rPr lang="en-US" sz="2100" b="1" noProof="1">
                <a:solidFill>
                  <a:schemeClr val="bg1"/>
                </a:solidFill>
                <a:latin typeface="Alexandria" pitchFamily="2" charset="-78"/>
                <a:cs typeface="Alexandria" pitchFamily="2" charset="-78"/>
              </a:rPr>
              <a:t>01</a:t>
            </a:r>
          </a:p>
        </p:txBody>
      </p:sp>
      <p:sp>
        <p:nvSpPr>
          <p:cNvPr id="10" name="TextBox 9">
            <a:extLst>
              <a:ext uri="{FF2B5EF4-FFF2-40B4-BE49-F238E27FC236}">
                <a16:creationId xmlns:a16="http://schemas.microsoft.com/office/drawing/2014/main" id="{94FAEA60-7ECB-EB3D-675C-9B02442FEAD6}"/>
              </a:ext>
            </a:extLst>
          </p:cNvPr>
          <p:cNvSpPr txBox="1"/>
          <p:nvPr/>
        </p:nvSpPr>
        <p:spPr>
          <a:xfrm>
            <a:off x="1132994" y="3562300"/>
            <a:ext cx="1991923" cy="415498"/>
          </a:xfrm>
          <a:prstGeom prst="rect">
            <a:avLst/>
          </a:prstGeom>
          <a:noFill/>
        </p:spPr>
        <p:txBody>
          <a:bodyPr wrap="square" lIns="0" rIns="0" rtlCol="0" anchor="ctr">
            <a:spAutoFit/>
          </a:bodyPr>
          <a:lstStyle/>
          <a:p>
            <a:pPr algn="ctr"/>
            <a:r>
              <a:rPr lang="ar-EG" sz="2100" b="1" noProof="1">
                <a:solidFill>
                  <a:schemeClr val="bg1"/>
                </a:solidFill>
                <a:latin typeface="Alexandria" pitchFamily="2" charset="-78"/>
                <a:cs typeface="Alexandria" pitchFamily="2" charset="-78"/>
              </a:rPr>
              <a:t>يوتيوب</a:t>
            </a:r>
            <a:endParaRPr lang="en-US" sz="2100" b="1" noProof="1">
              <a:solidFill>
                <a:schemeClr val="bg1"/>
              </a:solidFill>
              <a:latin typeface="Alexandria" pitchFamily="2" charset="-78"/>
              <a:cs typeface="Alexandria" pitchFamily="2" charset="-78"/>
            </a:endParaRPr>
          </a:p>
        </p:txBody>
      </p:sp>
      <p:sp>
        <p:nvSpPr>
          <p:cNvPr id="4" name="Freeform 19">
            <a:extLst>
              <a:ext uri="{FF2B5EF4-FFF2-40B4-BE49-F238E27FC236}">
                <a16:creationId xmlns:a16="http://schemas.microsoft.com/office/drawing/2014/main" id="{0CE3EF23-95CD-494F-ECCD-E003B52ED2A0}"/>
              </a:ext>
            </a:extLst>
          </p:cNvPr>
          <p:cNvSpPr/>
          <p:nvPr/>
        </p:nvSpPr>
        <p:spPr>
          <a:xfrm>
            <a:off x="432079" y="868891"/>
            <a:ext cx="3795438" cy="722701"/>
          </a:xfrm>
          <a:custGeom>
            <a:avLst/>
            <a:gdLst>
              <a:gd name="connsiteX0" fmla="*/ 519815 w 574446"/>
              <a:gd name="connsiteY0" fmla="*/ 0 h 109382"/>
              <a:gd name="connsiteX1" fmla="*/ 0 w 574446"/>
              <a:gd name="connsiteY1" fmla="*/ 0 h 109382"/>
              <a:gd name="connsiteX2" fmla="*/ 163436 w 574446"/>
              <a:gd name="connsiteY2" fmla="*/ 109382 h 109382"/>
              <a:gd name="connsiteX3" fmla="*/ 519815 w 574446"/>
              <a:gd name="connsiteY3" fmla="*/ 109382 h 109382"/>
              <a:gd name="connsiteX4" fmla="*/ 574447 w 574446"/>
              <a:gd name="connsiteY4" fmla="*/ 54749 h 109382"/>
              <a:gd name="connsiteX5" fmla="*/ 574447 w 574446"/>
              <a:gd name="connsiteY5" fmla="*/ 54749 h 109382"/>
              <a:gd name="connsiteX6" fmla="*/ 519815 w 574446"/>
              <a:gd name="connsiteY6" fmla="*/ 115 h 1093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74446" h="109382">
                <a:moveTo>
                  <a:pt x="519815" y="0"/>
                </a:moveTo>
                <a:lnTo>
                  <a:pt x="0" y="0"/>
                </a:lnTo>
                <a:cubicBezTo>
                  <a:pt x="26509" y="64200"/>
                  <a:pt x="89671" y="109382"/>
                  <a:pt x="163436" y="109382"/>
                </a:cubicBezTo>
                <a:lnTo>
                  <a:pt x="519815" y="109382"/>
                </a:lnTo>
                <a:cubicBezTo>
                  <a:pt x="550012" y="109382"/>
                  <a:pt x="574447" y="84947"/>
                  <a:pt x="574447" y="54749"/>
                </a:cubicBezTo>
                <a:lnTo>
                  <a:pt x="574447" y="54749"/>
                </a:lnTo>
                <a:cubicBezTo>
                  <a:pt x="574447" y="24550"/>
                  <a:pt x="550012" y="115"/>
                  <a:pt x="519815" y="115"/>
                </a:cubicBezTo>
                <a:close/>
              </a:path>
            </a:pathLst>
          </a:custGeom>
          <a:solidFill>
            <a:schemeClr val="accent1"/>
          </a:solidFill>
          <a:ln w="1152" cap="flat">
            <a:noFill/>
            <a:prstDash val="solid"/>
            <a:miter/>
          </a:ln>
        </p:spPr>
        <p:txBody>
          <a:bodyPr rtlCol="0" anchor="ctr"/>
          <a:lstStyle/>
          <a:p>
            <a:endParaRPr lang="en-US" sz="1350"/>
          </a:p>
        </p:txBody>
      </p:sp>
      <p:sp>
        <p:nvSpPr>
          <p:cNvPr id="17" name="TextBox 16">
            <a:extLst>
              <a:ext uri="{FF2B5EF4-FFF2-40B4-BE49-F238E27FC236}">
                <a16:creationId xmlns:a16="http://schemas.microsoft.com/office/drawing/2014/main" id="{6A8FBE80-9518-7374-D230-2C0F90953331}"/>
              </a:ext>
            </a:extLst>
          </p:cNvPr>
          <p:cNvSpPr txBox="1"/>
          <p:nvPr/>
        </p:nvSpPr>
        <p:spPr>
          <a:xfrm>
            <a:off x="1489610" y="1014032"/>
            <a:ext cx="1991923" cy="415498"/>
          </a:xfrm>
          <a:prstGeom prst="rect">
            <a:avLst/>
          </a:prstGeom>
          <a:noFill/>
        </p:spPr>
        <p:txBody>
          <a:bodyPr wrap="square" lIns="0" rIns="0" rtlCol="0" anchor="ctr">
            <a:spAutoFit/>
          </a:bodyPr>
          <a:lstStyle/>
          <a:p>
            <a:pPr algn="ctr"/>
            <a:r>
              <a:rPr lang="ar-EG" sz="2100" b="1" noProof="1">
                <a:solidFill>
                  <a:schemeClr val="bg1"/>
                </a:solidFill>
                <a:latin typeface="Alexandria" pitchFamily="2" charset="-78"/>
                <a:cs typeface="Alexandria" pitchFamily="2" charset="-78"/>
              </a:rPr>
              <a:t>يوتيوب</a:t>
            </a:r>
            <a:endParaRPr lang="en-US" sz="2100" b="1" noProof="1">
              <a:solidFill>
                <a:schemeClr val="bg1"/>
              </a:solidFill>
              <a:latin typeface="Alexandria" pitchFamily="2" charset="-78"/>
              <a:cs typeface="Alexandria" pitchFamily="2" charset="-78"/>
            </a:endParaRPr>
          </a:p>
        </p:txBody>
      </p:sp>
      <p:pic>
        <p:nvPicPr>
          <p:cNvPr id="6" name="Dove Real Beauty Sketches _ Sei più bella di quello che pensi - Sottotitoli">
            <a:hlinkClick r:id="" action="ppaction://media"/>
            <a:extLst>
              <a:ext uri="{FF2B5EF4-FFF2-40B4-BE49-F238E27FC236}">
                <a16:creationId xmlns:a16="http://schemas.microsoft.com/office/drawing/2014/main" id="{7A0AF61A-A1E3-3CEE-9C18-B3F7F38A348F}"/>
              </a:ext>
            </a:extLst>
          </p:cNvPr>
          <p:cNvPicPr>
            <a:picLocks noChangeAspect="1"/>
          </p:cNvPicPr>
          <p:nvPr>
            <a:videoFile r:link="rId1"/>
            <p:extLst>
              <p:ext uri="{DAA4B4D4-6D71-4841-9C94-3DE7FCFB9230}">
                <p14:media xmlns:p14="http://schemas.microsoft.com/office/powerpoint/2010/main" r:embed="rId2">
                  <p14:trim st="88473" end="81910.36659999999"/>
                </p14:media>
              </p:ext>
            </p:extLst>
          </p:nvPr>
        </p:nvPicPr>
        <p:blipFill>
          <a:blip r:embed="rId6"/>
          <a:stretch>
            <a:fillRect/>
          </a:stretch>
        </p:blipFill>
        <p:spPr>
          <a:xfrm>
            <a:off x="1024932" y="1831115"/>
            <a:ext cx="10034074" cy="4668256"/>
          </a:xfrm>
          <a:prstGeom prst="rect">
            <a:avLst/>
          </a:prstGeom>
        </p:spPr>
      </p:pic>
    </p:spTree>
    <p:extLst>
      <p:ext uri="{BB962C8B-B14F-4D97-AF65-F5344CB8AC3E}">
        <p14:creationId xmlns:p14="http://schemas.microsoft.com/office/powerpoint/2010/main" val="207342365"/>
      </p:ext>
    </p:extLst>
  </p:cSld>
  <p:clrMapOvr>
    <a:masterClrMapping/>
  </p:clrMapOvr>
  <p:transition spd="slow" advTm="49796">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966"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extLst>
    <p:ext uri="{E180D4A7-C9FB-4DFB-919C-405C955672EB}">
      <p14:showEvtLst xmlns:p14="http://schemas.microsoft.com/office/powerpoint/2010/main">
        <p14:playEvt time="1" objId="8"/>
        <p14:stopEvt time="49673" objId="8"/>
      </p14:showEvtLst>
    </p:ext>
  </p:extLs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367BD3-C7EA-4E20-192D-548DE22D611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5EA2A89-CB5E-AFE5-6B7C-7A7DE41BA3C0}"/>
              </a:ext>
            </a:extLst>
          </p:cNvPr>
          <p:cNvSpPr/>
          <p:nvPr/>
        </p:nvSpPr>
        <p:spPr>
          <a:xfrm>
            <a:off x="2656831" y="241438"/>
            <a:ext cx="90791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C5AFD69-1CAB-164C-5313-BDF2818B4B37}"/>
              </a:ext>
            </a:extLst>
          </p:cNvPr>
          <p:cNvSpPr/>
          <p:nvPr/>
        </p:nvSpPr>
        <p:spPr>
          <a:xfrm>
            <a:off x="7883147" y="799345"/>
            <a:ext cx="4128422" cy="588489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D5A8F269-82D1-E9FF-B6FF-865E014FD143}"/>
              </a:ext>
            </a:extLst>
          </p:cNvPr>
          <p:cNvSpPr/>
          <p:nvPr/>
        </p:nvSpPr>
        <p:spPr>
          <a:xfrm>
            <a:off x="351090" y="854154"/>
            <a:ext cx="11512829" cy="5663440"/>
          </a:xfrm>
          <a:prstGeom prst="roundRect">
            <a:avLst>
              <a:gd name="adj" fmla="val 6140"/>
            </a:avLst>
          </a:prstGeom>
          <a:solidFill>
            <a:schemeClr val="bg1"/>
          </a:solidFill>
          <a:ln w="28575">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E86B0729-2694-FF33-E9D0-DCD50F75E009}"/>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BF70CC9-0A2A-931B-D9DE-E1C0267A2E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62549" y="-187576"/>
            <a:ext cx="2305141" cy="1076343"/>
          </a:xfrm>
          <a:prstGeom prst="rect">
            <a:avLst/>
          </a:prstGeom>
        </p:spPr>
      </p:pic>
      <p:sp>
        <p:nvSpPr>
          <p:cNvPr id="3" name="Rectangle: Rounded Corners 2">
            <a:extLst>
              <a:ext uri="{FF2B5EF4-FFF2-40B4-BE49-F238E27FC236}">
                <a16:creationId xmlns:a16="http://schemas.microsoft.com/office/drawing/2014/main" id="{4B2AF533-8FE2-F52A-6B52-8FF804EAE600}"/>
              </a:ext>
            </a:extLst>
          </p:cNvPr>
          <p:cNvSpPr/>
          <p:nvPr/>
        </p:nvSpPr>
        <p:spPr>
          <a:xfrm>
            <a:off x="2309828" y="278542"/>
            <a:ext cx="9079199"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Alexandria" pitchFamily="2" charset="-78"/>
              </a:rPr>
              <a:t>مقومات نجاح حملات العلاقات العامة عبر الإعلام الجديد</a:t>
            </a:r>
          </a:p>
        </p:txBody>
      </p:sp>
      <p:grpSp>
        <p:nvGrpSpPr>
          <p:cNvPr id="61" name="Group 60">
            <a:extLst>
              <a:ext uri="{FF2B5EF4-FFF2-40B4-BE49-F238E27FC236}">
                <a16:creationId xmlns:a16="http://schemas.microsoft.com/office/drawing/2014/main" id="{E94C5769-AF65-1029-72C2-C9E64C5D4E1A}"/>
              </a:ext>
            </a:extLst>
          </p:cNvPr>
          <p:cNvGrpSpPr/>
          <p:nvPr/>
        </p:nvGrpSpPr>
        <p:grpSpPr>
          <a:xfrm>
            <a:off x="1965683" y="943576"/>
            <a:ext cx="9668454" cy="5884896"/>
            <a:chOff x="2223741" y="470775"/>
            <a:chExt cx="9437134" cy="6392485"/>
          </a:xfrm>
        </p:grpSpPr>
        <p:sp>
          <p:nvSpPr>
            <p:cNvPr id="37" name="Circle: Hollow 36">
              <a:extLst>
                <a:ext uri="{FF2B5EF4-FFF2-40B4-BE49-F238E27FC236}">
                  <a16:creationId xmlns:a16="http://schemas.microsoft.com/office/drawing/2014/main" id="{8130625E-63EF-976D-4BAF-469C0C4FA690}"/>
                </a:ext>
              </a:extLst>
            </p:cNvPr>
            <p:cNvSpPr/>
            <p:nvPr/>
          </p:nvSpPr>
          <p:spPr>
            <a:xfrm>
              <a:off x="4036314" y="1586077"/>
              <a:ext cx="4400292" cy="4400292"/>
            </a:xfrm>
            <a:prstGeom prst="donut">
              <a:avLst>
                <a:gd name="adj" fmla="val 20027"/>
              </a:avLst>
            </a:prstGeom>
            <a:solidFill>
              <a:srgbClr val="002060">
                <a:alpha val="34000"/>
              </a:srgbClr>
            </a:solidFill>
            <a:ln>
              <a:noFill/>
            </a:ln>
            <a:effectLst>
              <a:softEdge rad="266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 name="Oval 7">
              <a:extLst>
                <a:ext uri="{FF2B5EF4-FFF2-40B4-BE49-F238E27FC236}">
                  <a16:creationId xmlns:a16="http://schemas.microsoft.com/office/drawing/2014/main" id="{98D5E191-3715-CCCE-422D-3205D4E1D196}"/>
                </a:ext>
              </a:extLst>
            </p:cNvPr>
            <p:cNvSpPr/>
            <p:nvPr/>
          </p:nvSpPr>
          <p:spPr>
            <a:xfrm>
              <a:off x="4542381" y="1919379"/>
              <a:ext cx="2910297" cy="291029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Circle: Hollow 9">
              <a:extLst>
                <a:ext uri="{FF2B5EF4-FFF2-40B4-BE49-F238E27FC236}">
                  <a16:creationId xmlns:a16="http://schemas.microsoft.com/office/drawing/2014/main" id="{86A8BF4D-0A89-A4EE-3905-1E523C2E2D25}"/>
                </a:ext>
              </a:extLst>
            </p:cNvPr>
            <p:cNvSpPr/>
            <p:nvPr/>
          </p:nvSpPr>
          <p:spPr>
            <a:xfrm>
              <a:off x="4072744" y="1405622"/>
              <a:ext cx="3942127" cy="3942127"/>
            </a:xfrm>
            <a:prstGeom prst="donut">
              <a:avLst>
                <a:gd name="adj" fmla="val 2614"/>
              </a:avLst>
            </a:prstGeom>
            <a:gradFill>
              <a:gsLst>
                <a:gs pos="0">
                  <a:schemeClr val="accent1">
                    <a:lumMod val="5000"/>
                    <a:lumOff val="95000"/>
                  </a:schemeClr>
                </a:gs>
                <a:gs pos="50000">
                  <a:schemeClr val="bg1"/>
                </a:gs>
                <a:gs pos="93000">
                  <a:schemeClr val="bg1">
                    <a:lumMod val="65000"/>
                  </a:schemeClr>
                </a:gs>
              </a:gsLst>
              <a:lin ang="5400000" scaled="1"/>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8" name="Oval 37">
              <a:extLst>
                <a:ext uri="{FF2B5EF4-FFF2-40B4-BE49-F238E27FC236}">
                  <a16:creationId xmlns:a16="http://schemas.microsoft.com/office/drawing/2014/main" id="{13E24981-F4A6-81B8-665A-2BF5B7E000A7}"/>
                </a:ext>
              </a:extLst>
            </p:cNvPr>
            <p:cNvSpPr/>
            <p:nvPr/>
          </p:nvSpPr>
          <p:spPr>
            <a:xfrm>
              <a:off x="4480136" y="1849239"/>
              <a:ext cx="351231" cy="351231"/>
            </a:xfrm>
            <a:prstGeom prst="ellipse">
              <a:avLst/>
            </a:prstGeom>
            <a:solidFill>
              <a:schemeClr val="bg1"/>
            </a:solidFill>
            <a:ln>
              <a:noFill/>
            </a:ln>
            <a:scene3d>
              <a:camera prst="orthographicFront"/>
              <a:lightRig rig="threePt" dir="t"/>
            </a:scene3d>
            <a:sp3d prstMaterial="matte">
              <a:bevelT w="2159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9" name="Oval 38">
              <a:extLst>
                <a:ext uri="{FF2B5EF4-FFF2-40B4-BE49-F238E27FC236}">
                  <a16:creationId xmlns:a16="http://schemas.microsoft.com/office/drawing/2014/main" id="{D2134C1C-FFE5-8CD2-C0EE-842D0E819C56}"/>
                </a:ext>
              </a:extLst>
            </p:cNvPr>
            <p:cNvSpPr/>
            <p:nvPr/>
          </p:nvSpPr>
          <p:spPr>
            <a:xfrm>
              <a:off x="7253059" y="1847913"/>
              <a:ext cx="351231" cy="351231"/>
            </a:xfrm>
            <a:prstGeom prst="ellipse">
              <a:avLst/>
            </a:prstGeom>
            <a:solidFill>
              <a:schemeClr val="bg1"/>
            </a:solidFill>
            <a:ln>
              <a:noFill/>
            </a:ln>
            <a:scene3d>
              <a:camera prst="orthographicFront"/>
              <a:lightRig rig="threePt" dir="t"/>
            </a:scene3d>
            <a:sp3d prstMaterial="matte">
              <a:bevelT w="2159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0" name="Oval 39">
              <a:extLst>
                <a:ext uri="{FF2B5EF4-FFF2-40B4-BE49-F238E27FC236}">
                  <a16:creationId xmlns:a16="http://schemas.microsoft.com/office/drawing/2014/main" id="{D17BE364-52B1-CB16-8255-B9AB845AF3BA}"/>
                </a:ext>
              </a:extLst>
            </p:cNvPr>
            <p:cNvSpPr/>
            <p:nvPr/>
          </p:nvSpPr>
          <p:spPr>
            <a:xfrm>
              <a:off x="3951482" y="3215718"/>
              <a:ext cx="351231" cy="351231"/>
            </a:xfrm>
            <a:prstGeom prst="ellipse">
              <a:avLst/>
            </a:prstGeom>
            <a:solidFill>
              <a:schemeClr val="bg1"/>
            </a:solidFill>
            <a:ln>
              <a:noFill/>
            </a:ln>
            <a:scene3d>
              <a:camera prst="orthographicFront"/>
              <a:lightRig rig="threePt" dir="t"/>
            </a:scene3d>
            <a:sp3d prstMaterial="matte">
              <a:bevelT w="2159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1" name="Oval 40">
              <a:extLst>
                <a:ext uri="{FF2B5EF4-FFF2-40B4-BE49-F238E27FC236}">
                  <a16:creationId xmlns:a16="http://schemas.microsoft.com/office/drawing/2014/main" id="{3D6ABC24-B42B-BE73-B849-56A7790089EF}"/>
                </a:ext>
              </a:extLst>
            </p:cNvPr>
            <p:cNvSpPr/>
            <p:nvPr/>
          </p:nvSpPr>
          <p:spPr>
            <a:xfrm>
              <a:off x="7829886" y="3215718"/>
              <a:ext cx="351231" cy="351231"/>
            </a:xfrm>
            <a:prstGeom prst="ellipse">
              <a:avLst/>
            </a:prstGeom>
            <a:solidFill>
              <a:schemeClr val="bg1"/>
            </a:solidFill>
            <a:ln>
              <a:noFill/>
            </a:ln>
            <a:scene3d>
              <a:camera prst="orthographicFront"/>
              <a:lightRig rig="threePt" dir="t"/>
            </a:scene3d>
            <a:sp3d prstMaterial="matte">
              <a:bevelT w="2159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2" name="Oval 41">
              <a:extLst>
                <a:ext uri="{FF2B5EF4-FFF2-40B4-BE49-F238E27FC236}">
                  <a16:creationId xmlns:a16="http://schemas.microsoft.com/office/drawing/2014/main" id="{4910B82C-4D8A-1198-D0FA-33079795DE54}"/>
                </a:ext>
              </a:extLst>
            </p:cNvPr>
            <p:cNvSpPr/>
            <p:nvPr/>
          </p:nvSpPr>
          <p:spPr>
            <a:xfrm>
              <a:off x="4486600" y="4605435"/>
              <a:ext cx="351231" cy="351231"/>
            </a:xfrm>
            <a:prstGeom prst="ellipse">
              <a:avLst/>
            </a:prstGeom>
            <a:solidFill>
              <a:schemeClr val="bg1"/>
            </a:solidFill>
            <a:ln>
              <a:noFill/>
            </a:ln>
            <a:scene3d>
              <a:camera prst="orthographicFront"/>
              <a:lightRig rig="threePt" dir="t"/>
            </a:scene3d>
            <a:sp3d prstMaterial="matte">
              <a:bevelT w="2159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3" name="Oval 42">
              <a:extLst>
                <a:ext uri="{FF2B5EF4-FFF2-40B4-BE49-F238E27FC236}">
                  <a16:creationId xmlns:a16="http://schemas.microsoft.com/office/drawing/2014/main" id="{BF279CC9-8B3B-CB8F-06E7-E80407A93FF6}"/>
                </a:ext>
              </a:extLst>
            </p:cNvPr>
            <p:cNvSpPr/>
            <p:nvPr/>
          </p:nvSpPr>
          <p:spPr>
            <a:xfrm>
              <a:off x="7221252" y="4601902"/>
              <a:ext cx="351231" cy="351231"/>
            </a:xfrm>
            <a:prstGeom prst="ellipse">
              <a:avLst/>
            </a:prstGeom>
            <a:solidFill>
              <a:schemeClr val="bg1"/>
            </a:solidFill>
            <a:ln>
              <a:noFill/>
            </a:ln>
            <a:scene3d>
              <a:camera prst="orthographicFront"/>
              <a:lightRig rig="threePt" dir="t"/>
            </a:scene3d>
            <a:sp3d prstMaterial="matte">
              <a:bevelT w="2159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4" name="Rectangle 43">
              <a:extLst>
                <a:ext uri="{FF2B5EF4-FFF2-40B4-BE49-F238E27FC236}">
                  <a16:creationId xmlns:a16="http://schemas.microsoft.com/office/drawing/2014/main" id="{7AAB10A3-EF40-0019-6E1A-BA57116CFE74}"/>
                </a:ext>
              </a:extLst>
            </p:cNvPr>
            <p:cNvSpPr/>
            <p:nvPr/>
          </p:nvSpPr>
          <p:spPr>
            <a:xfrm rot="18009124" flipH="1">
              <a:off x="4331822" y="1673688"/>
              <a:ext cx="55559" cy="364891"/>
            </a:xfrm>
            <a:prstGeom prst="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5" name="Rectangle 44">
              <a:extLst>
                <a:ext uri="{FF2B5EF4-FFF2-40B4-BE49-F238E27FC236}">
                  <a16:creationId xmlns:a16="http://schemas.microsoft.com/office/drawing/2014/main" id="{3432A3B6-60A0-6B0D-6B2C-64B19A7D5389}"/>
                </a:ext>
              </a:extLst>
            </p:cNvPr>
            <p:cNvSpPr/>
            <p:nvPr/>
          </p:nvSpPr>
          <p:spPr>
            <a:xfrm rot="16209124" flipH="1">
              <a:off x="3776422" y="3202521"/>
              <a:ext cx="55559" cy="364891"/>
            </a:xfrm>
            <a:prstGeom prst="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6" name="Rectangle 45">
              <a:extLst>
                <a:ext uri="{FF2B5EF4-FFF2-40B4-BE49-F238E27FC236}">
                  <a16:creationId xmlns:a16="http://schemas.microsoft.com/office/drawing/2014/main" id="{E5C01F83-0586-9101-31F9-8A7211443BF4}"/>
                </a:ext>
              </a:extLst>
            </p:cNvPr>
            <p:cNvSpPr/>
            <p:nvPr/>
          </p:nvSpPr>
          <p:spPr>
            <a:xfrm rot="16209124" flipH="1">
              <a:off x="8330906" y="3202521"/>
              <a:ext cx="55559" cy="364891"/>
            </a:xfrm>
            <a:prstGeom prst="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7" name="Rectangle 46">
              <a:extLst>
                <a:ext uri="{FF2B5EF4-FFF2-40B4-BE49-F238E27FC236}">
                  <a16:creationId xmlns:a16="http://schemas.microsoft.com/office/drawing/2014/main" id="{C330BBBD-E89C-4EAC-0850-AED696EE3980}"/>
                </a:ext>
              </a:extLst>
            </p:cNvPr>
            <p:cNvSpPr/>
            <p:nvPr/>
          </p:nvSpPr>
          <p:spPr>
            <a:xfrm rot="13778046" flipH="1">
              <a:off x="4348662" y="4823884"/>
              <a:ext cx="55559" cy="364891"/>
            </a:xfrm>
            <a:prstGeom prst="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8" name="Rectangle 47">
              <a:extLst>
                <a:ext uri="{FF2B5EF4-FFF2-40B4-BE49-F238E27FC236}">
                  <a16:creationId xmlns:a16="http://schemas.microsoft.com/office/drawing/2014/main" id="{F558B0BD-EE83-73E8-99AC-4AFB9015D0E0}"/>
                </a:ext>
              </a:extLst>
            </p:cNvPr>
            <p:cNvSpPr/>
            <p:nvPr/>
          </p:nvSpPr>
          <p:spPr>
            <a:xfrm rot="18404426" flipH="1">
              <a:off x="7659310" y="4814322"/>
              <a:ext cx="55559" cy="364891"/>
            </a:xfrm>
            <a:prstGeom prst="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9" name="Rectangle 48">
              <a:extLst>
                <a:ext uri="{FF2B5EF4-FFF2-40B4-BE49-F238E27FC236}">
                  <a16:creationId xmlns:a16="http://schemas.microsoft.com/office/drawing/2014/main" id="{B5E38093-EBE0-63B1-C81E-8FE790064308}"/>
                </a:ext>
              </a:extLst>
            </p:cNvPr>
            <p:cNvSpPr/>
            <p:nvPr/>
          </p:nvSpPr>
          <p:spPr>
            <a:xfrm rot="13747006" flipH="1">
              <a:off x="7663727" y="1602762"/>
              <a:ext cx="55559" cy="364891"/>
            </a:xfrm>
            <a:prstGeom prst="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nvGrpSpPr>
            <p:cNvPr id="32" name="Group 31">
              <a:extLst>
                <a:ext uri="{FF2B5EF4-FFF2-40B4-BE49-F238E27FC236}">
                  <a16:creationId xmlns:a16="http://schemas.microsoft.com/office/drawing/2014/main" id="{B1298C29-336C-0A95-22A4-C163C448A16E}"/>
                </a:ext>
              </a:extLst>
            </p:cNvPr>
            <p:cNvGrpSpPr/>
            <p:nvPr/>
          </p:nvGrpSpPr>
          <p:grpSpPr>
            <a:xfrm>
              <a:off x="7596795" y="4722545"/>
              <a:ext cx="2082500" cy="2082501"/>
              <a:chOff x="3004418" y="1434579"/>
              <a:chExt cx="1713671" cy="1713672"/>
            </a:xfrm>
          </p:grpSpPr>
          <p:sp>
            <p:nvSpPr>
              <p:cNvPr id="33" name="Oval 32">
                <a:extLst>
                  <a:ext uri="{FF2B5EF4-FFF2-40B4-BE49-F238E27FC236}">
                    <a16:creationId xmlns:a16="http://schemas.microsoft.com/office/drawing/2014/main" id="{563E9F77-3205-66D4-5D77-B7C33E46C519}"/>
                  </a:ext>
                </a:extLst>
              </p:cNvPr>
              <p:cNvSpPr/>
              <p:nvPr/>
            </p:nvSpPr>
            <p:spPr>
              <a:xfrm>
                <a:off x="3004418" y="1434579"/>
                <a:ext cx="1713671" cy="1713672"/>
              </a:xfrm>
              <a:prstGeom prst="ellipse">
                <a:avLst/>
              </a:prstGeom>
              <a:solidFill>
                <a:srgbClr val="002060">
                  <a:alpha val="45000"/>
                </a:srgbClr>
              </a:solidFill>
              <a:ln>
                <a:noFill/>
              </a:ln>
              <a:effectLst>
                <a:softEdge rad="368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nvGrpSpPr>
              <p:cNvPr id="34" name="Group 33">
                <a:extLst>
                  <a:ext uri="{FF2B5EF4-FFF2-40B4-BE49-F238E27FC236}">
                    <a16:creationId xmlns:a16="http://schemas.microsoft.com/office/drawing/2014/main" id="{725335FA-17D9-563B-D334-3AB9A7ACEE86}"/>
                  </a:ext>
                </a:extLst>
              </p:cNvPr>
              <p:cNvGrpSpPr/>
              <p:nvPr/>
            </p:nvGrpSpPr>
            <p:grpSpPr>
              <a:xfrm>
                <a:off x="3124881" y="1542597"/>
                <a:ext cx="1040946" cy="1040946"/>
                <a:chOff x="3072947" y="1440996"/>
                <a:chExt cx="1128034" cy="1128034"/>
              </a:xfrm>
            </p:grpSpPr>
            <p:sp>
              <p:nvSpPr>
                <p:cNvPr id="35" name="Oval 34">
                  <a:extLst>
                    <a:ext uri="{FF2B5EF4-FFF2-40B4-BE49-F238E27FC236}">
                      <a16:creationId xmlns:a16="http://schemas.microsoft.com/office/drawing/2014/main" id="{B81258D3-53B5-B9B8-D7A9-B1A634B1814E}"/>
                    </a:ext>
                  </a:extLst>
                </p:cNvPr>
                <p:cNvSpPr/>
                <p:nvPr/>
              </p:nvSpPr>
              <p:spPr>
                <a:xfrm>
                  <a:off x="3072947" y="1440996"/>
                  <a:ext cx="1128034" cy="1128034"/>
                </a:xfrm>
                <a:prstGeom prst="ellipse">
                  <a:avLst/>
                </a:prstGeom>
                <a:solidFill>
                  <a:srgbClr val="FF33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6" name="Oval 35">
                  <a:extLst>
                    <a:ext uri="{FF2B5EF4-FFF2-40B4-BE49-F238E27FC236}">
                      <a16:creationId xmlns:a16="http://schemas.microsoft.com/office/drawing/2014/main" id="{9749F7DC-B475-BA3A-3F96-CAD95FD06E5B}"/>
                    </a:ext>
                  </a:extLst>
                </p:cNvPr>
                <p:cNvSpPr/>
                <p:nvPr/>
              </p:nvSpPr>
              <p:spPr>
                <a:xfrm>
                  <a:off x="3179990" y="1548039"/>
                  <a:ext cx="913947" cy="913947"/>
                </a:xfrm>
                <a:prstGeom prst="ellipse">
                  <a:avLst/>
                </a:prstGeom>
                <a:solidFill>
                  <a:schemeClr val="bg1">
                    <a:alpha val="3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grpSp>
        <p:grpSp>
          <p:nvGrpSpPr>
            <p:cNvPr id="27" name="Group 26">
              <a:extLst>
                <a:ext uri="{FF2B5EF4-FFF2-40B4-BE49-F238E27FC236}">
                  <a16:creationId xmlns:a16="http://schemas.microsoft.com/office/drawing/2014/main" id="{2FE043BB-187F-808A-8DD2-CF2B7605C669}"/>
                </a:ext>
              </a:extLst>
            </p:cNvPr>
            <p:cNvGrpSpPr/>
            <p:nvPr/>
          </p:nvGrpSpPr>
          <p:grpSpPr>
            <a:xfrm>
              <a:off x="8358686" y="2581498"/>
              <a:ext cx="2141042" cy="2141045"/>
              <a:chOff x="2980330" y="1410491"/>
              <a:chExt cx="1761846" cy="1761847"/>
            </a:xfrm>
          </p:grpSpPr>
          <p:sp>
            <p:nvSpPr>
              <p:cNvPr id="28" name="Oval 27">
                <a:extLst>
                  <a:ext uri="{FF2B5EF4-FFF2-40B4-BE49-F238E27FC236}">
                    <a16:creationId xmlns:a16="http://schemas.microsoft.com/office/drawing/2014/main" id="{2B0169EC-AE56-DCAE-B816-F75B964C3A05}"/>
                  </a:ext>
                </a:extLst>
              </p:cNvPr>
              <p:cNvSpPr/>
              <p:nvPr/>
            </p:nvSpPr>
            <p:spPr>
              <a:xfrm>
                <a:off x="2980330" y="1410491"/>
                <a:ext cx="1761846" cy="1761847"/>
              </a:xfrm>
              <a:prstGeom prst="ellipse">
                <a:avLst/>
              </a:prstGeom>
              <a:solidFill>
                <a:srgbClr val="002060">
                  <a:alpha val="35000"/>
                </a:srgbClr>
              </a:solidFill>
              <a:ln>
                <a:noFill/>
              </a:ln>
              <a:effectLst>
                <a:softEdge rad="381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nvGrpSpPr>
              <p:cNvPr id="29" name="Group 28">
                <a:extLst>
                  <a:ext uri="{FF2B5EF4-FFF2-40B4-BE49-F238E27FC236}">
                    <a16:creationId xmlns:a16="http://schemas.microsoft.com/office/drawing/2014/main" id="{993E24F3-9D2B-6ED6-9310-923FF230F3D9}"/>
                  </a:ext>
                </a:extLst>
              </p:cNvPr>
              <p:cNvGrpSpPr/>
              <p:nvPr/>
            </p:nvGrpSpPr>
            <p:grpSpPr>
              <a:xfrm>
                <a:off x="3124881" y="1542597"/>
                <a:ext cx="1040946" cy="1040946"/>
                <a:chOff x="3072947" y="1440996"/>
                <a:chExt cx="1128034" cy="1128034"/>
              </a:xfrm>
            </p:grpSpPr>
            <p:sp>
              <p:nvSpPr>
                <p:cNvPr id="30" name="Oval 29">
                  <a:extLst>
                    <a:ext uri="{FF2B5EF4-FFF2-40B4-BE49-F238E27FC236}">
                      <a16:creationId xmlns:a16="http://schemas.microsoft.com/office/drawing/2014/main" id="{0B6ADFF0-BA63-5AB5-2EBB-E1BD9083EE90}"/>
                    </a:ext>
                  </a:extLst>
                </p:cNvPr>
                <p:cNvSpPr/>
                <p:nvPr/>
              </p:nvSpPr>
              <p:spPr>
                <a:xfrm>
                  <a:off x="3072947" y="1440996"/>
                  <a:ext cx="1128034" cy="1128034"/>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1" name="Oval 30">
                  <a:extLst>
                    <a:ext uri="{FF2B5EF4-FFF2-40B4-BE49-F238E27FC236}">
                      <a16:creationId xmlns:a16="http://schemas.microsoft.com/office/drawing/2014/main" id="{069B3F5F-1AC2-F019-C353-C53B44571274}"/>
                    </a:ext>
                  </a:extLst>
                </p:cNvPr>
                <p:cNvSpPr/>
                <p:nvPr/>
              </p:nvSpPr>
              <p:spPr>
                <a:xfrm>
                  <a:off x="3179990" y="1548039"/>
                  <a:ext cx="913947" cy="913947"/>
                </a:xfrm>
                <a:prstGeom prst="ellipse">
                  <a:avLst/>
                </a:prstGeom>
                <a:solidFill>
                  <a:schemeClr val="bg1">
                    <a:alpha val="3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grpSp>
          <p:nvGrpSpPr>
            <p:cNvPr id="78" name="Group 77">
              <a:extLst>
                <a:ext uri="{FF2B5EF4-FFF2-40B4-BE49-F238E27FC236}">
                  <a16:creationId xmlns:a16="http://schemas.microsoft.com/office/drawing/2014/main" id="{BB6A881A-F369-A4BE-5D80-A2B44212F22D}"/>
                </a:ext>
              </a:extLst>
            </p:cNvPr>
            <p:cNvGrpSpPr/>
            <p:nvPr/>
          </p:nvGrpSpPr>
          <p:grpSpPr>
            <a:xfrm>
              <a:off x="7507924" y="470775"/>
              <a:ext cx="2316380" cy="2014158"/>
              <a:chOff x="7507924" y="470775"/>
              <a:chExt cx="2316380" cy="2014158"/>
            </a:xfrm>
          </p:grpSpPr>
          <p:grpSp>
            <p:nvGrpSpPr>
              <p:cNvPr id="22" name="Group 21">
                <a:extLst>
                  <a:ext uri="{FF2B5EF4-FFF2-40B4-BE49-F238E27FC236}">
                    <a16:creationId xmlns:a16="http://schemas.microsoft.com/office/drawing/2014/main" id="{C034865F-5EE1-E119-0AC4-80135C9148B6}"/>
                  </a:ext>
                </a:extLst>
              </p:cNvPr>
              <p:cNvGrpSpPr/>
              <p:nvPr/>
            </p:nvGrpSpPr>
            <p:grpSpPr>
              <a:xfrm>
                <a:off x="7507924" y="470775"/>
                <a:ext cx="2014158" cy="2014158"/>
                <a:chOff x="3032537" y="1462698"/>
                <a:chExt cx="1657433" cy="1657433"/>
              </a:xfrm>
            </p:grpSpPr>
            <p:sp>
              <p:nvSpPr>
                <p:cNvPr id="11" name="Oval 10">
                  <a:extLst>
                    <a:ext uri="{FF2B5EF4-FFF2-40B4-BE49-F238E27FC236}">
                      <a16:creationId xmlns:a16="http://schemas.microsoft.com/office/drawing/2014/main" id="{DA8AEBE3-475B-44C8-C6AA-C724DF8F4DFF}"/>
                    </a:ext>
                  </a:extLst>
                </p:cNvPr>
                <p:cNvSpPr/>
                <p:nvPr/>
              </p:nvSpPr>
              <p:spPr>
                <a:xfrm>
                  <a:off x="3032537" y="1462698"/>
                  <a:ext cx="1657433" cy="1657433"/>
                </a:xfrm>
                <a:prstGeom prst="ellipse">
                  <a:avLst/>
                </a:prstGeom>
                <a:solidFill>
                  <a:srgbClr val="002060">
                    <a:alpha val="45000"/>
                  </a:srgbClr>
                </a:solidFill>
                <a:ln>
                  <a:noFill/>
                </a:ln>
                <a:effectLst>
                  <a:softEdge rad="355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nvGrpSpPr>
                <p:cNvPr id="24" name="Group 23">
                  <a:extLst>
                    <a:ext uri="{FF2B5EF4-FFF2-40B4-BE49-F238E27FC236}">
                      <a16:creationId xmlns:a16="http://schemas.microsoft.com/office/drawing/2014/main" id="{A4AEA565-7695-14CD-7899-959A8CF8ACAC}"/>
                    </a:ext>
                  </a:extLst>
                </p:cNvPr>
                <p:cNvGrpSpPr/>
                <p:nvPr/>
              </p:nvGrpSpPr>
              <p:grpSpPr>
                <a:xfrm>
                  <a:off x="3124881" y="1542597"/>
                  <a:ext cx="1040946" cy="1040946"/>
                  <a:chOff x="3072947" y="1440996"/>
                  <a:chExt cx="1128034" cy="1128034"/>
                </a:xfrm>
              </p:grpSpPr>
              <p:sp>
                <p:nvSpPr>
                  <p:cNvPr id="12" name="Oval 11">
                    <a:extLst>
                      <a:ext uri="{FF2B5EF4-FFF2-40B4-BE49-F238E27FC236}">
                        <a16:creationId xmlns:a16="http://schemas.microsoft.com/office/drawing/2014/main" id="{A2ECB0F4-252B-1F88-2207-E5AF419BDF2B}"/>
                      </a:ext>
                    </a:extLst>
                  </p:cNvPr>
                  <p:cNvSpPr/>
                  <p:nvPr/>
                </p:nvSpPr>
                <p:spPr>
                  <a:xfrm>
                    <a:off x="3072947" y="1440996"/>
                    <a:ext cx="1128034" cy="1128034"/>
                  </a:xfrm>
                  <a:prstGeom prst="ellipse">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6" name="Oval 25">
                    <a:extLst>
                      <a:ext uri="{FF2B5EF4-FFF2-40B4-BE49-F238E27FC236}">
                        <a16:creationId xmlns:a16="http://schemas.microsoft.com/office/drawing/2014/main" id="{CDF7D25B-7326-2F8B-C1E2-4CC9E9D7378B}"/>
                      </a:ext>
                    </a:extLst>
                  </p:cNvPr>
                  <p:cNvSpPr/>
                  <p:nvPr/>
                </p:nvSpPr>
                <p:spPr>
                  <a:xfrm>
                    <a:off x="3192256" y="1489362"/>
                    <a:ext cx="924593" cy="972624"/>
                  </a:xfrm>
                  <a:prstGeom prst="ellipse">
                    <a:avLst/>
                  </a:prstGeom>
                  <a:solidFill>
                    <a:schemeClr val="bg1">
                      <a:alpha val="3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grpSp>
          <p:pic>
            <p:nvPicPr>
              <p:cNvPr id="58" name="Graphic 57" descr="Lightbulb">
                <a:extLst>
                  <a:ext uri="{FF2B5EF4-FFF2-40B4-BE49-F238E27FC236}">
                    <a16:creationId xmlns:a16="http://schemas.microsoft.com/office/drawing/2014/main" id="{3D795CA7-8143-D9F8-CDF0-49C961EE7180}"/>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9268702" y="1476264"/>
                <a:ext cx="555602" cy="555602"/>
              </a:xfrm>
              <a:prstGeom prst="rect">
                <a:avLst/>
              </a:prstGeom>
            </p:spPr>
          </p:pic>
        </p:grpSp>
        <p:grpSp>
          <p:nvGrpSpPr>
            <p:cNvPr id="17" name="Group 16">
              <a:extLst>
                <a:ext uri="{FF2B5EF4-FFF2-40B4-BE49-F238E27FC236}">
                  <a16:creationId xmlns:a16="http://schemas.microsoft.com/office/drawing/2014/main" id="{2037681A-D5E7-66AC-4F56-B63335DCDDB8}"/>
                </a:ext>
              </a:extLst>
            </p:cNvPr>
            <p:cNvGrpSpPr/>
            <p:nvPr/>
          </p:nvGrpSpPr>
          <p:grpSpPr>
            <a:xfrm>
              <a:off x="2987133" y="4764898"/>
              <a:ext cx="2098362" cy="2098362"/>
              <a:chOff x="2997892" y="1428052"/>
              <a:chExt cx="1726724" cy="1726724"/>
            </a:xfrm>
          </p:grpSpPr>
          <p:sp>
            <p:nvSpPr>
              <p:cNvPr id="13" name="Oval 12">
                <a:extLst>
                  <a:ext uri="{FF2B5EF4-FFF2-40B4-BE49-F238E27FC236}">
                    <a16:creationId xmlns:a16="http://schemas.microsoft.com/office/drawing/2014/main" id="{88A87B2C-041A-7E58-7B99-AFEE4AB430D0}"/>
                  </a:ext>
                </a:extLst>
              </p:cNvPr>
              <p:cNvSpPr/>
              <p:nvPr/>
            </p:nvSpPr>
            <p:spPr>
              <a:xfrm>
                <a:off x="2997892" y="1428052"/>
                <a:ext cx="1726724" cy="1726724"/>
              </a:xfrm>
              <a:prstGeom prst="ellipse">
                <a:avLst/>
              </a:prstGeom>
              <a:solidFill>
                <a:srgbClr val="002060">
                  <a:alpha val="35000"/>
                </a:srgbClr>
              </a:solidFill>
              <a:ln>
                <a:noFill/>
              </a:ln>
              <a:effectLst>
                <a:softEdge rad="330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nvGrpSpPr>
              <p:cNvPr id="19" name="Group 18">
                <a:extLst>
                  <a:ext uri="{FF2B5EF4-FFF2-40B4-BE49-F238E27FC236}">
                    <a16:creationId xmlns:a16="http://schemas.microsoft.com/office/drawing/2014/main" id="{B9DED18C-CE89-111F-FE92-9C4266F123F8}"/>
                  </a:ext>
                </a:extLst>
              </p:cNvPr>
              <p:cNvGrpSpPr/>
              <p:nvPr/>
            </p:nvGrpSpPr>
            <p:grpSpPr>
              <a:xfrm>
                <a:off x="3124881" y="1542597"/>
                <a:ext cx="1040946" cy="1040946"/>
                <a:chOff x="3072947" y="1440996"/>
                <a:chExt cx="1128034" cy="1128034"/>
              </a:xfrm>
            </p:grpSpPr>
            <p:sp>
              <p:nvSpPr>
                <p:cNvPr id="20" name="Oval 19">
                  <a:extLst>
                    <a:ext uri="{FF2B5EF4-FFF2-40B4-BE49-F238E27FC236}">
                      <a16:creationId xmlns:a16="http://schemas.microsoft.com/office/drawing/2014/main" id="{1A3BF6E5-FBDF-4687-4040-C9FDFA2DF7E2}"/>
                    </a:ext>
                  </a:extLst>
                </p:cNvPr>
                <p:cNvSpPr/>
                <p:nvPr/>
              </p:nvSpPr>
              <p:spPr>
                <a:xfrm>
                  <a:off x="3072947" y="1440996"/>
                  <a:ext cx="1128034" cy="1128034"/>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1" name="Oval 20">
                  <a:extLst>
                    <a:ext uri="{FF2B5EF4-FFF2-40B4-BE49-F238E27FC236}">
                      <a16:creationId xmlns:a16="http://schemas.microsoft.com/office/drawing/2014/main" id="{EBEE60ED-4E41-8158-160A-C2ADB5D18578}"/>
                    </a:ext>
                  </a:extLst>
                </p:cNvPr>
                <p:cNvSpPr/>
                <p:nvPr/>
              </p:nvSpPr>
              <p:spPr>
                <a:xfrm>
                  <a:off x="3179990" y="1548039"/>
                  <a:ext cx="913947" cy="913947"/>
                </a:xfrm>
                <a:prstGeom prst="ellipse">
                  <a:avLst/>
                </a:prstGeom>
                <a:solidFill>
                  <a:schemeClr val="bg1">
                    <a:alpha val="3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grpSp>
          <p:nvGrpSpPr>
            <p:cNvPr id="14" name="Group 13">
              <a:extLst>
                <a:ext uri="{FF2B5EF4-FFF2-40B4-BE49-F238E27FC236}">
                  <a16:creationId xmlns:a16="http://schemas.microsoft.com/office/drawing/2014/main" id="{630C9C3C-5288-5495-CF12-5153A462A7CD}"/>
                </a:ext>
              </a:extLst>
            </p:cNvPr>
            <p:cNvGrpSpPr/>
            <p:nvPr/>
          </p:nvGrpSpPr>
          <p:grpSpPr>
            <a:xfrm>
              <a:off x="2223741" y="2610589"/>
              <a:ext cx="2056928" cy="2056929"/>
              <a:chOff x="3014939" y="1445100"/>
              <a:chExt cx="1692628" cy="1692629"/>
            </a:xfrm>
          </p:grpSpPr>
          <p:sp>
            <p:nvSpPr>
              <p:cNvPr id="15" name="Oval 14">
                <a:extLst>
                  <a:ext uri="{FF2B5EF4-FFF2-40B4-BE49-F238E27FC236}">
                    <a16:creationId xmlns:a16="http://schemas.microsoft.com/office/drawing/2014/main" id="{8D93EA3D-6F61-F2AF-4B82-D89A396C7922}"/>
                  </a:ext>
                </a:extLst>
              </p:cNvPr>
              <p:cNvSpPr/>
              <p:nvPr/>
            </p:nvSpPr>
            <p:spPr>
              <a:xfrm>
                <a:off x="3014939" y="1445100"/>
                <a:ext cx="1692628" cy="1692629"/>
              </a:xfrm>
              <a:prstGeom prst="ellipse">
                <a:avLst/>
              </a:prstGeom>
              <a:solidFill>
                <a:srgbClr val="002060">
                  <a:alpha val="35000"/>
                </a:srgbClr>
              </a:solidFill>
              <a:ln>
                <a:noFill/>
              </a:ln>
              <a:effectLst>
                <a:softEdge rad="342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nvGrpSpPr>
              <p:cNvPr id="16" name="Group 15">
                <a:extLst>
                  <a:ext uri="{FF2B5EF4-FFF2-40B4-BE49-F238E27FC236}">
                    <a16:creationId xmlns:a16="http://schemas.microsoft.com/office/drawing/2014/main" id="{338D8460-779E-5B4F-B329-7DB0C3FA5972}"/>
                  </a:ext>
                </a:extLst>
              </p:cNvPr>
              <p:cNvGrpSpPr/>
              <p:nvPr/>
            </p:nvGrpSpPr>
            <p:grpSpPr>
              <a:xfrm>
                <a:off x="3124881" y="1542597"/>
                <a:ext cx="1040946" cy="1040946"/>
                <a:chOff x="3072947" y="1440996"/>
                <a:chExt cx="1128034" cy="1128034"/>
              </a:xfrm>
            </p:grpSpPr>
            <p:sp>
              <p:nvSpPr>
                <p:cNvPr id="50" name="Oval 49">
                  <a:extLst>
                    <a:ext uri="{FF2B5EF4-FFF2-40B4-BE49-F238E27FC236}">
                      <a16:creationId xmlns:a16="http://schemas.microsoft.com/office/drawing/2014/main" id="{B289B437-6BA5-2FCC-A95A-6F378CB9C35C}"/>
                    </a:ext>
                  </a:extLst>
                </p:cNvPr>
                <p:cNvSpPr/>
                <p:nvPr/>
              </p:nvSpPr>
              <p:spPr>
                <a:xfrm>
                  <a:off x="3072947" y="1440996"/>
                  <a:ext cx="1128034" cy="1128034"/>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1" name="Oval 50">
                  <a:extLst>
                    <a:ext uri="{FF2B5EF4-FFF2-40B4-BE49-F238E27FC236}">
                      <a16:creationId xmlns:a16="http://schemas.microsoft.com/office/drawing/2014/main" id="{98AD4CFC-1450-5524-946E-C8E6AB87FDDC}"/>
                    </a:ext>
                  </a:extLst>
                </p:cNvPr>
                <p:cNvSpPr/>
                <p:nvPr/>
              </p:nvSpPr>
              <p:spPr>
                <a:xfrm>
                  <a:off x="3179990" y="1548039"/>
                  <a:ext cx="913947" cy="913947"/>
                </a:xfrm>
                <a:prstGeom prst="ellipse">
                  <a:avLst/>
                </a:prstGeom>
                <a:solidFill>
                  <a:schemeClr val="bg1">
                    <a:alpha val="3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grpSp>
          <p:nvGrpSpPr>
            <p:cNvPr id="52" name="Group 51">
              <a:extLst>
                <a:ext uri="{FF2B5EF4-FFF2-40B4-BE49-F238E27FC236}">
                  <a16:creationId xmlns:a16="http://schemas.microsoft.com/office/drawing/2014/main" id="{B9A7F8C5-C0CD-5709-9F0D-281344967239}"/>
                </a:ext>
              </a:extLst>
            </p:cNvPr>
            <p:cNvGrpSpPr/>
            <p:nvPr/>
          </p:nvGrpSpPr>
          <p:grpSpPr>
            <a:xfrm>
              <a:off x="2901242" y="625695"/>
              <a:ext cx="2092782" cy="2092783"/>
              <a:chOff x="3000187" y="1430348"/>
              <a:chExt cx="1722132" cy="1722133"/>
            </a:xfrm>
          </p:grpSpPr>
          <p:sp>
            <p:nvSpPr>
              <p:cNvPr id="53" name="Oval 52">
                <a:extLst>
                  <a:ext uri="{FF2B5EF4-FFF2-40B4-BE49-F238E27FC236}">
                    <a16:creationId xmlns:a16="http://schemas.microsoft.com/office/drawing/2014/main" id="{E9965493-DEDB-1A7E-774C-FC1DF061349F}"/>
                  </a:ext>
                </a:extLst>
              </p:cNvPr>
              <p:cNvSpPr/>
              <p:nvPr/>
            </p:nvSpPr>
            <p:spPr>
              <a:xfrm>
                <a:off x="3000187" y="1430348"/>
                <a:ext cx="1722132" cy="1722133"/>
              </a:xfrm>
              <a:prstGeom prst="ellipse">
                <a:avLst/>
              </a:prstGeom>
              <a:solidFill>
                <a:srgbClr val="002060">
                  <a:alpha val="35000"/>
                </a:srgbClr>
              </a:solidFill>
              <a:ln>
                <a:noFill/>
              </a:ln>
              <a:effectLst>
                <a:softEdge rad="342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nvGrpSpPr>
              <p:cNvPr id="55" name="Group 54">
                <a:extLst>
                  <a:ext uri="{FF2B5EF4-FFF2-40B4-BE49-F238E27FC236}">
                    <a16:creationId xmlns:a16="http://schemas.microsoft.com/office/drawing/2014/main" id="{DEB2A091-BC6A-09D3-38D5-10211BC0E413}"/>
                  </a:ext>
                </a:extLst>
              </p:cNvPr>
              <p:cNvGrpSpPr/>
              <p:nvPr/>
            </p:nvGrpSpPr>
            <p:grpSpPr>
              <a:xfrm>
                <a:off x="3124881" y="1542597"/>
                <a:ext cx="1040946" cy="1040946"/>
                <a:chOff x="3072947" y="1440996"/>
                <a:chExt cx="1128034" cy="1128034"/>
              </a:xfrm>
            </p:grpSpPr>
            <p:sp>
              <p:nvSpPr>
                <p:cNvPr id="57" name="Oval 56">
                  <a:extLst>
                    <a:ext uri="{FF2B5EF4-FFF2-40B4-BE49-F238E27FC236}">
                      <a16:creationId xmlns:a16="http://schemas.microsoft.com/office/drawing/2014/main" id="{BD113EB2-DC8E-4AF5-DD5E-19077554EC03}"/>
                    </a:ext>
                  </a:extLst>
                </p:cNvPr>
                <p:cNvSpPr/>
                <p:nvPr/>
              </p:nvSpPr>
              <p:spPr>
                <a:xfrm>
                  <a:off x="3072947" y="1440996"/>
                  <a:ext cx="1128034" cy="1128034"/>
                </a:xfrm>
                <a:prstGeom prst="ellipse">
                  <a:avLst/>
                </a:prstGeom>
                <a:solidFill>
                  <a:srgbClr val="12CE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9" name="Oval 58">
                  <a:extLst>
                    <a:ext uri="{FF2B5EF4-FFF2-40B4-BE49-F238E27FC236}">
                      <a16:creationId xmlns:a16="http://schemas.microsoft.com/office/drawing/2014/main" id="{EBCA2C50-57E1-2FB1-D5C1-70748438CA0B}"/>
                    </a:ext>
                  </a:extLst>
                </p:cNvPr>
                <p:cNvSpPr/>
                <p:nvPr/>
              </p:nvSpPr>
              <p:spPr>
                <a:xfrm>
                  <a:off x="3179990" y="1548039"/>
                  <a:ext cx="913947" cy="913947"/>
                </a:xfrm>
                <a:prstGeom prst="ellipse">
                  <a:avLst/>
                </a:prstGeom>
                <a:solidFill>
                  <a:schemeClr val="bg1">
                    <a:alpha val="3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grpSp>
        <p:sp>
          <p:nvSpPr>
            <p:cNvPr id="65" name="TextBox 64">
              <a:extLst>
                <a:ext uri="{FF2B5EF4-FFF2-40B4-BE49-F238E27FC236}">
                  <a16:creationId xmlns:a16="http://schemas.microsoft.com/office/drawing/2014/main" id="{8222084B-F8B0-88BE-AA33-156C6A8E98CC}"/>
                </a:ext>
              </a:extLst>
            </p:cNvPr>
            <p:cNvSpPr txBox="1"/>
            <p:nvPr/>
          </p:nvSpPr>
          <p:spPr>
            <a:xfrm>
              <a:off x="4486261" y="2703551"/>
              <a:ext cx="3199508" cy="1705048"/>
            </a:xfrm>
            <a:prstGeom prst="rect">
              <a:avLst/>
            </a:prstGeom>
            <a:noFill/>
            <a:ln>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2400" b="1" dirty="0">
                  <a:solidFill>
                    <a:schemeClr val="accent2"/>
                  </a:solidFill>
                  <a:effectLst>
                    <a:outerShdw blurRad="38100" dist="38100" dir="2700000" algn="tl">
                      <a:srgbClr val="000000">
                        <a:alpha val="43137"/>
                      </a:srgbClr>
                    </a:outerShdw>
                  </a:effectLst>
                  <a:latin typeface="Alexandria" pitchFamily="2" charset="-78"/>
                  <a:cs typeface="Alexandria" pitchFamily="2" charset="-78"/>
                </a:rPr>
                <a:t>مقومات نجاح حملات العلاقات العامة عبر الإعلام الجديد</a:t>
              </a:r>
              <a:endParaRPr kumimoji="0" lang="en-US" sz="2400" b="1" i="0" u="none" strike="noStrike" kern="1200" cap="none" spc="0" normalizeH="0" baseline="0" noProof="0" dirty="0">
                <a:ln>
                  <a:noFill/>
                </a:ln>
                <a:solidFill>
                  <a:schemeClr val="accent2"/>
                </a:solidFill>
                <a:effectLst>
                  <a:outerShdw blurRad="38100" dist="38100" dir="2700000" algn="tl">
                    <a:srgbClr val="000000">
                      <a:alpha val="43137"/>
                    </a:srgbClr>
                  </a:outerShdw>
                </a:effectLst>
                <a:uLnTx/>
                <a:uFillTx/>
                <a:latin typeface="Alexandria" pitchFamily="2" charset="-78"/>
                <a:cs typeface="Alexandria" pitchFamily="2" charset="-78"/>
              </a:endParaRPr>
            </a:p>
          </p:txBody>
        </p:sp>
        <p:sp>
          <p:nvSpPr>
            <p:cNvPr id="67" name="TextBox 66">
              <a:extLst>
                <a:ext uri="{FF2B5EF4-FFF2-40B4-BE49-F238E27FC236}">
                  <a16:creationId xmlns:a16="http://schemas.microsoft.com/office/drawing/2014/main" id="{54BAC4DC-C656-23B9-4134-B0B9FB497FE8}"/>
                </a:ext>
              </a:extLst>
            </p:cNvPr>
            <p:cNvSpPr txBox="1"/>
            <p:nvPr/>
          </p:nvSpPr>
          <p:spPr>
            <a:xfrm>
              <a:off x="9253777" y="770707"/>
              <a:ext cx="2407098" cy="568349"/>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1400" b="1" i="0" u="none" strike="noStrike" kern="1200" cap="none" spc="0" normalizeH="0" baseline="0" noProof="0" dirty="0">
                  <a:ln>
                    <a:noFill/>
                  </a:ln>
                  <a:solidFill>
                    <a:srgbClr val="002060"/>
                  </a:solidFill>
                  <a:effectLst/>
                  <a:uLnTx/>
                  <a:uFillTx/>
                  <a:latin typeface="Alexandria" pitchFamily="2" charset="-78"/>
                  <a:cs typeface="Alexandria" pitchFamily="2" charset="-78"/>
                </a:rPr>
                <a:t>فهم الجمهور المستهدف وتحليله</a:t>
              </a:r>
              <a:endParaRPr kumimoji="0" lang="en-US" sz="1400" b="1" i="0" u="none" strike="noStrike" kern="1200" cap="none" spc="0" normalizeH="0" baseline="0" noProof="0" dirty="0">
                <a:ln>
                  <a:noFill/>
                </a:ln>
                <a:solidFill>
                  <a:srgbClr val="002060"/>
                </a:solidFill>
                <a:effectLst/>
                <a:uLnTx/>
                <a:uFillTx/>
                <a:latin typeface="Alexandria" pitchFamily="2" charset="-78"/>
                <a:cs typeface="Alexandria" pitchFamily="2" charset="-78"/>
              </a:endParaRPr>
            </a:p>
          </p:txBody>
        </p:sp>
      </p:grpSp>
      <p:sp>
        <p:nvSpPr>
          <p:cNvPr id="63" name="TextBox 62">
            <a:extLst>
              <a:ext uri="{FF2B5EF4-FFF2-40B4-BE49-F238E27FC236}">
                <a16:creationId xmlns:a16="http://schemas.microsoft.com/office/drawing/2014/main" id="{1C712527-4DD6-6AE9-8B68-BB1EBF68E8B6}"/>
              </a:ext>
            </a:extLst>
          </p:cNvPr>
          <p:cNvSpPr txBox="1"/>
          <p:nvPr/>
        </p:nvSpPr>
        <p:spPr>
          <a:xfrm>
            <a:off x="274842" y="1258800"/>
            <a:ext cx="2645536" cy="523220"/>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1400" b="1" i="0" u="none" strike="noStrike" kern="1200" cap="none" spc="0" normalizeH="0" baseline="0" noProof="0" dirty="0">
                <a:ln>
                  <a:noFill/>
                </a:ln>
                <a:solidFill>
                  <a:srgbClr val="002060"/>
                </a:solidFill>
                <a:effectLst/>
                <a:uLnTx/>
                <a:uFillTx/>
                <a:latin typeface="Alexandria" pitchFamily="2" charset="-78"/>
                <a:cs typeface="Alexandria" pitchFamily="2" charset="-78"/>
              </a:rPr>
              <a:t>التفاعل المستمر والاستجابة السريعة</a:t>
            </a:r>
            <a:endParaRPr kumimoji="0" lang="en-US" sz="1400" b="1" i="0" u="none" strike="noStrike" kern="1200" cap="none" spc="0" normalizeH="0" baseline="0" noProof="0" dirty="0">
              <a:ln>
                <a:noFill/>
              </a:ln>
              <a:solidFill>
                <a:srgbClr val="002060"/>
              </a:solidFill>
              <a:effectLst/>
              <a:uLnTx/>
              <a:uFillTx/>
              <a:latin typeface="Alexandria" pitchFamily="2" charset="-78"/>
              <a:cs typeface="Alexandria" pitchFamily="2" charset="-78"/>
            </a:endParaRPr>
          </a:p>
        </p:txBody>
      </p:sp>
      <p:sp>
        <p:nvSpPr>
          <p:cNvPr id="66" name="TextBox 65">
            <a:extLst>
              <a:ext uri="{FF2B5EF4-FFF2-40B4-BE49-F238E27FC236}">
                <a16:creationId xmlns:a16="http://schemas.microsoft.com/office/drawing/2014/main" id="{464A2268-E9E2-06ED-BD12-1ED2B83C28C5}"/>
              </a:ext>
            </a:extLst>
          </p:cNvPr>
          <p:cNvSpPr txBox="1"/>
          <p:nvPr/>
        </p:nvSpPr>
        <p:spPr>
          <a:xfrm>
            <a:off x="8921267" y="5745530"/>
            <a:ext cx="2645536" cy="307777"/>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1400" b="1" i="0" u="none" strike="noStrike" kern="1200" cap="none" spc="0" normalizeH="0" baseline="0" noProof="0" dirty="0">
                <a:ln>
                  <a:noFill/>
                </a:ln>
                <a:solidFill>
                  <a:srgbClr val="002060"/>
                </a:solidFill>
                <a:effectLst/>
                <a:uLnTx/>
                <a:uFillTx/>
                <a:latin typeface="Alexandria" pitchFamily="2" charset="-78"/>
                <a:cs typeface="Alexandria" pitchFamily="2" charset="-78"/>
              </a:rPr>
              <a:t>الشفافية والمصداقية</a:t>
            </a:r>
            <a:endParaRPr kumimoji="0" lang="en-US" sz="1400" b="1" i="0" u="none" strike="noStrike" kern="1200" cap="none" spc="0" normalizeH="0" baseline="0" noProof="0" dirty="0">
              <a:ln>
                <a:noFill/>
              </a:ln>
              <a:solidFill>
                <a:srgbClr val="002060"/>
              </a:solidFill>
              <a:effectLst/>
              <a:uLnTx/>
              <a:uFillTx/>
              <a:latin typeface="Alexandria" pitchFamily="2" charset="-78"/>
              <a:cs typeface="Alexandria" pitchFamily="2" charset="-78"/>
            </a:endParaRPr>
          </a:p>
        </p:txBody>
      </p:sp>
      <p:sp>
        <p:nvSpPr>
          <p:cNvPr id="71" name="TextBox 70">
            <a:extLst>
              <a:ext uri="{FF2B5EF4-FFF2-40B4-BE49-F238E27FC236}">
                <a16:creationId xmlns:a16="http://schemas.microsoft.com/office/drawing/2014/main" id="{9AC93EA9-F428-19EB-DC56-94CD5FF40FB6}"/>
              </a:ext>
            </a:extLst>
          </p:cNvPr>
          <p:cNvSpPr txBox="1"/>
          <p:nvPr/>
        </p:nvSpPr>
        <p:spPr>
          <a:xfrm>
            <a:off x="-85117" y="3305469"/>
            <a:ext cx="2645536" cy="523220"/>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1400" b="1" i="0" u="none" strike="noStrike" kern="1200" cap="none" spc="0" normalizeH="0" baseline="0" noProof="0" dirty="0">
                <a:ln>
                  <a:noFill/>
                </a:ln>
                <a:solidFill>
                  <a:srgbClr val="002060"/>
                </a:solidFill>
                <a:effectLst/>
                <a:uLnTx/>
                <a:uFillTx/>
                <a:latin typeface="Alexandria" pitchFamily="2" charset="-78"/>
                <a:cs typeface="Alexandria" pitchFamily="2" charset="-78"/>
              </a:rPr>
              <a:t>استخدام المؤثرين والمشاهير</a:t>
            </a:r>
            <a:endParaRPr kumimoji="0" lang="en-US" sz="1400" b="1" i="0" u="none" strike="noStrike" kern="1200" cap="none" spc="0" normalizeH="0" baseline="0" noProof="0" dirty="0">
              <a:ln>
                <a:noFill/>
              </a:ln>
              <a:solidFill>
                <a:srgbClr val="002060"/>
              </a:solidFill>
              <a:effectLst/>
              <a:uLnTx/>
              <a:uFillTx/>
              <a:latin typeface="Alexandria" pitchFamily="2" charset="-78"/>
              <a:cs typeface="Alexandria" pitchFamily="2" charset="-78"/>
            </a:endParaRPr>
          </a:p>
        </p:txBody>
      </p:sp>
      <p:sp>
        <p:nvSpPr>
          <p:cNvPr id="79" name="TextBox 78">
            <a:extLst>
              <a:ext uri="{FF2B5EF4-FFF2-40B4-BE49-F238E27FC236}">
                <a16:creationId xmlns:a16="http://schemas.microsoft.com/office/drawing/2014/main" id="{C6FCEED6-C68C-4327-905E-73F15BDB6E9D}"/>
              </a:ext>
            </a:extLst>
          </p:cNvPr>
          <p:cNvSpPr txBox="1"/>
          <p:nvPr/>
        </p:nvSpPr>
        <p:spPr>
          <a:xfrm>
            <a:off x="9499671" y="3390829"/>
            <a:ext cx="2475432" cy="523220"/>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1400" b="1" i="0" u="none" strike="noStrike" kern="1200" cap="none" spc="0" normalizeH="0" baseline="0" noProof="0" dirty="0">
                <a:ln>
                  <a:noFill/>
                </a:ln>
                <a:solidFill>
                  <a:srgbClr val="002060"/>
                </a:solidFill>
                <a:effectLst/>
                <a:uLnTx/>
                <a:uFillTx/>
                <a:latin typeface="Alexandria" pitchFamily="2" charset="-78"/>
                <a:cs typeface="Alexandria" pitchFamily="2" charset="-78"/>
              </a:rPr>
              <a:t>استخدام الوسائط المتعددة في الرسالة</a:t>
            </a:r>
            <a:endParaRPr kumimoji="0" lang="en-US" sz="1400" b="1" i="0" u="none" strike="noStrike" kern="1200" cap="none" spc="0" normalizeH="0" baseline="0" noProof="0" dirty="0">
              <a:ln>
                <a:noFill/>
              </a:ln>
              <a:solidFill>
                <a:srgbClr val="002060"/>
              </a:solidFill>
              <a:effectLst/>
              <a:uLnTx/>
              <a:uFillTx/>
              <a:latin typeface="Alexandria" pitchFamily="2" charset="-78"/>
              <a:cs typeface="Alexandria" pitchFamily="2" charset="-78"/>
            </a:endParaRPr>
          </a:p>
        </p:txBody>
      </p:sp>
      <p:sp>
        <p:nvSpPr>
          <p:cNvPr id="80" name="TextBox 79">
            <a:extLst>
              <a:ext uri="{FF2B5EF4-FFF2-40B4-BE49-F238E27FC236}">
                <a16:creationId xmlns:a16="http://schemas.microsoft.com/office/drawing/2014/main" id="{A95BC94E-6BD5-206A-26A4-2C3617831B8C}"/>
              </a:ext>
            </a:extLst>
          </p:cNvPr>
          <p:cNvSpPr txBox="1"/>
          <p:nvPr/>
        </p:nvSpPr>
        <p:spPr>
          <a:xfrm>
            <a:off x="180431" y="5568390"/>
            <a:ext cx="2645536" cy="307777"/>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1400" b="1" i="0" u="none" strike="noStrike" kern="1200" cap="none" spc="0" normalizeH="0" baseline="0" noProof="0" dirty="0">
                <a:ln>
                  <a:noFill/>
                </a:ln>
                <a:solidFill>
                  <a:srgbClr val="002060"/>
                </a:solidFill>
                <a:effectLst/>
                <a:uLnTx/>
                <a:uFillTx/>
                <a:latin typeface="Alexandria" pitchFamily="2" charset="-78"/>
                <a:cs typeface="Alexandria" pitchFamily="2" charset="-78"/>
              </a:rPr>
              <a:t>التوقيت المثالي للنشر</a:t>
            </a:r>
            <a:endParaRPr kumimoji="0" lang="en-US" sz="1400" b="1" i="0" u="none" strike="noStrike" kern="1200" cap="none" spc="0" normalizeH="0" baseline="0" noProof="0" dirty="0">
              <a:ln>
                <a:noFill/>
              </a:ln>
              <a:solidFill>
                <a:srgbClr val="002060"/>
              </a:solidFill>
              <a:effectLst/>
              <a:uLnTx/>
              <a:uFillTx/>
              <a:latin typeface="Alexandria" pitchFamily="2" charset="-78"/>
              <a:cs typeface="Alexandria" pitchFamily="2" charset="-78"/>
            </a:endParaRPr>
          </a:p>
        </p:txBody>
      </p:sp>
      <p:sp>
        <p:nvSpPr>
          <p:cNvPr id="4" name="TextBox 3">
            <a:extLst>
              <a:ext uri="{FF2B5EF4-FFF2-40B4-BE49-F238E27FC236}">
                <a16:creationId xmlns:a16="http://schemas.microsoft.com/office/drawing/2014/main" id="{1EE6F5BA-F04B-963E-83DB-6CC176325CD0}"/>
              </a:ext>
            </a:extLst>
          </p:cNvPr>
          <p:cNvSpPr txBox="1"/>
          <p:nvPr/>
        </p:nvSpPr>
        <p:spPr>
          <a:xfrm>
            <a:off x="7983707" y="1189934"/>
            <a:ext cx="382671" cy="707886"/>
          </a:xfrm>
          <a:prstGeom prst="rect">
            <a:avLst/>
          </a:prstGeom>
          <a:noFill/>
        </p:spPr>
        <p:txBody>
          <a:bodyPr wrap="square" rtlCol="1">
            <a:spAutoFit/>
          </a:bodyPr>
          <a:lstStyle/>
          <a:p>
            <a:r>
              <a:rPr lang="ar-EG" sz="4000" b="1" dirty="0">
                <a:solidFill>
                  <a:schemeClr val="bg1"/>
                </a:solidFill>
                <a:latin typeface="Alexandria" pitchFamily="2" charset="-78"/>
                <a:cs typeface="Alexandria" pitchFamily="2" charset="-78"/>
              </a:rPr>
              <a:t>1</a:t>
            </a:r>
          </a:p>
        </p:txBody>
      </p:sp>
      <p:sp>
        <p:nvSpPr>
          <p:cNvPr id="6" name="TextBox 5">
            <a:extLst>
              <a:ext uri="{FF2B5EF4-FFF2-40B4-BE49-F238E27FC236}">
                <a16:creationId xmlns:a16="http://schemas.microsoft.com/office/drawing/2014/main" id="{AFEE2E14-AE3D-AA56-7F41-E10C91E88B39}"/>
              </a:ext>
            </a:extLst>
          </p:cNvPr>
          <p:cNvSpPr txBox="1"/>
          <p:nvPr/>
        </p:nvSpPr>
        <p:spPr>
          <a:xfrm>
            <a:off x="2534340" y="3287878"/>
            <a:ext cx="382671" cy="707886"/>
          </a:xfrm>
          <a:prstGeom prst="rect">
            <a:avLst/>
          </a:prstGeom>
          <a:noFill/>
        </p:spPr>
        <p:txBody>
          <a:bodyPr wrap="square" rtlCol="1">
            <a:spAutoFit/>
          </a:bodyPr>
          <a:lstStyle/>
          <a:p>
            <a:r>
              <a:rPr lang="ar-EG" sz="4000" b="1" dirty="0">
                <a:solidFill>
                  <a:schemeClr val="bg1"/>
                </a:solidFill>
                <a:latin typeface="Alexandria" pitchFamily="2" charset="-78"/>
                <a:cs typeface="Alexandria" pitchFamily="2" charset="-78"/>
              </a:rPr>
              <a:t>5</a:t>
            </a:r>
          </a:p>
        </p:txBody>
      </p:sp>
      <p:sp>
        <p:nvSpPr>
          <p:cNvPr id="7" name="TextBox 6">
            <a:extLst>
              <a:ext uri="{FF2B5EF4-FFF2-40B4-BE49-F238E27FC236}">
                <a16:creationId xmlns:a16="http://schemas.microsoft.com/office/drawing/2014/main" id="{D872A6CC-C8D7-6C36-18BF-4B009DF181A5}"/>
              </a:ext>
            </a:extLst>
          </p:cNvPr>
          <p:cNvSpPr txBox="1"/>
          <p:nvPr/>
        </p:nvSpPr>
        <p:spPr>
          <a:xfrm>
            <a:off x="8053379" y="5223219"/>
            <a:ext cx="382671" cy="707886"/>
          </a:xfrm>
          <a:prstGeom prst="rect">
            <a:avLst/>
          </a:prstGeom>
          <a:noFill/>
        </p:spPr>
        <p:txBody>
          <a:bodyPr wrap="square" rtlCol="1">
            <a:spAutoFit/>
          </a:bodyPr>
          <a:lstStyle/>
          <a:p>
            <a:r>
              <a:rPr lang="ar-EG" sz="4000" b="1" dirty="0">
                <a:solidFill>
                  <a:schemeClr val="bg1"/>
                </a:solidFill>
                <a:latin typeface="Alexandria" pitchFamily="2" charset="-78"/>
                <a:cs typeface="Alexandria" pitchFamily="2" charset="-78"/>
              </a:rPr>
              <a:t>3</a:t>
            </a:r>
          </a:p>
        </p:txBody>
      </p:sp>
      <p:sp>
        <p:nvSpPr>
          <p:cNvPr id="9" name="TextBox 8">
            <a:extLst>
              <a:ext uri="{FF2B5EF4-FFF2-40B4-BE49-F238E27FC236}">
                <a16:creationId xmlns:a16="http://schemas.microsoft.com/office/drawing/2014/main" id="{A64BCE9A-1FF7-27C9-E507-AEF4BF7B59FB}"/>
              </a:ext>
            </a:extLst>
          </p:cNvPr>
          <p:cNvSpPr txBox="1"/>
          <p:nvPr/>
        </p:nvSpPr>
        <p:spPr>
          <a:xfrm>
            <a:off x="3198399" y="1425259"/>
            <a:ext cx="382671" cy="707886"/>
          </a:xfrm>
          <a:prstGeom prst="rect">
            <a:avLst/>
          </a:prstGeom>
          <a:noFill/>
        </p:spPr>
        <p:txBody>
          <a:bodyPr wrap="square" rtlCol="1">
            <a:spAutoFit/>
          </a:bodyPr>
          <a:lstStyle/>
          <a:p>
            <a:r>
              <a:rPr lang="ar-EG" sz="4000" b="1" dirty="0">
                <a:solidFill>
                  <a:schemeClr val="bg1"/>
                </a:solidFill>
                <a:latin typeface="Alexandria" pitchFamily="2" charset="-78"/>
                <a:cs typeface="Alexandria" pitchFamily="2" charset="-78"/>
              </a:rPr>
              <a:t>4</a:t>
            </a:r>
          </a:p>
        </p:txBody>
      </p:sp>
      <p:sp>
        <p:nvSpPr>
          <p:cNvPr id="54" name="TextBox 53">
            <a:extLst>
              <a:ext uri="{FF2B5EF4-FFF2-40B4-BE49-F238E27FC236}">
                <a16:creationId xmlns:a16="http://schemas.microsoft.com/office/drawing/2014/main" id="{A3D0C7FF-A16D-5A37-B8B0-14BAAD05E569}"/>
              </a:ext>
            </a:extLst>
          </p:cNvPr>
          <p:cNvSpPr txBox="1"/>
          <p:nvPr/>
        </p:nvSpPr>
        <p:spPr>
          <a:xfrm>
            <a:off x="8855791" y="3258837"/>
            <a:ext cx="382671" cy="707886"/>
          </a:xfrm>
          <a:prstGeom prst="rect">
            <a:avLst/>
          </a:prstGeom>
          <a:noFill/>
        </p:spPr>
        <p:txBody>
          <a:bodyPr wrap="square" rtlCol="1">
            <a:spAutoFit/>
          </a:bodyPr>
          <a:lstStyle/>
          <a:p>
            <a:r>
              <a:rPr lang="ar-EG" sz="4000" b="1" dirty="0">
                <a:solidFill>
                  <a:schemeClr val="bg1"/>
                </a:solidFill>
                <a:latin typeface="Alexandria" pitchFamily="2" charset="-78"/>
                <a:cs typeface="Alexandria" pitchFamily="2" charset="-78"/>
              </a:rPr>
              <a:t>2</a:t>
            </a:r>
          </a:p>
        </p:txBody>
      </p:sp>
      <p:sp>
        <p:nvSpPr>
          <p:cNvPr id="56" name="TextBox 55">
            <a:extLst>
              <a:ext uri="{FF2B5EF4-FFF2-40B4-BE49-F238E27FC236}">
                <a16:creationId xmlns:a16="http://schemas.microsoft.com/office/drawing/2014/main" id="{16B332A8-39B2-5CDA-CCBE-6C7648DEB302}"/>
              </a:ext>
            </a:extLst>
          </p:cNvPr>
          <p:cNvSpPr txBox="1"/>
          <p:nvPr/>
        </p:nvSpPr>
        <p:spPr>
          <a:xfrm>
            <a:off x="3346014" y="5295481"/>
            <a:ext cx="382671" cy="707886"/>
          </a:xfrm>
          <a:prstGeom prst="rect">
            <a:avLst/>
          </a:prstGeom>
          <a:noFill/>
        </p:spPr>
        <p:txBody>
          <a:bodyPr wrap="square" rtlCol="1">
            <a:spAutoFit/>
          </a:bodyPr>
          <a:lstStyle/>
          <a:p>
            <a:r>
              <a:rPr lang="ar-EG" sz="4000" b="1" dirty="0">
                <a:solidFill>
                  <a:schemeClr val="bg1"/>
                </a:solidFill>
                <a:latin typeface="Alexandria" pitchFamily="2" charset="-78"/>
                <a:cs typeface="Alexandria" pitchFamily="2" charset="-78"/>
              </a:rPr>
              <a:t>6</a:t>
            </a:r>
          </a:p>
        </p:txBody>
      </p:sp>
    </p:spTree>
    <p:extLst>
      <p:ext uri="{BB962C8B-B14F-4D97-AF65-F5344CB8AC3E}">
        <p14:creationId xmlns:p14="http://schemas.microsoft.com/office/powerpoint/2010/main" val="1768604445"/>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948EC6-5B51-60A0-F172-06D561CEFB2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6FA147F-BE0C-5BE0-1D04-64BE97E3EE1B}"/>
              </a:ext>
            </a:extLst>
          </p:cNvPr>
          <p:cNvSpPr/>
          <p:nvPr/>
        </p:nvSpPr>
        <p:spPr>
          <a:xfrm>
            <a:off x="2656831" y="241438"/>
            <a:ext cx="90791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918A1310-9006-1F56-DEA3-379483156583}"/>
              </a:ext>
            </a:extLst>
          </p:cNvPr>
          <p:cNvSpPr/>
          <p:nvPr/>
        </p:nvSpPr>
        <p:spPr>
          <a:xfrm>
            <a:off x="7883147" y="799345"/>
            <a:ext cx="4128422" cy="588489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D2A9AD3A-DC4E-7AF8-5E5C-FC5AE687EE3F}"/>
              </a:ext>
            </a:extLst>
          </p:cNvPr>
          <p:cNvSpPr/>
          <p:nvPr/>
        </p:nvSpPr>
        <p:spPr>
          <a:xfrm>
            <a:off x="162399" y="929363"/>
            <a:ext cx="11720167" cy="5663440"/>
          </a:xfrm>
          <a:prstGeom prst="roundRect">
            <a:avLst>
              <a:gd name="adj" fmla="val 6140"/>
            </a:avLst>
          </a:prstGeom>
          <a:solidFill>
            <a:schemeClr val="bg1"/>
          </a:solidFill>
          <a:ln w="28575">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453FB15D-1904-A853-8FB0-E30912476932}"/>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7E3A8AD4-7FFE-2DB3-D3D0-04FBD0A101A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62549" y="-187576"/>
            <a:ext cx="2305141" cy="1076343"/>
          </a:xfrm>
          <a:prstGeom prst="rect">
            <a:avLst/>
          </a:prstGeom>
        </p:spPr>
      </p:pic>
      <p:sp>
        <p:nvSpPr>
          <p:cNvPr id="9" name="TextBox 8">
            <a:extLst>
              <a:ext uri="{FF2B5EF4-FFF2-40B4-BE49-F238E27FC236}">
                <a16:creationId xmlns:a16="http://schemas.microsoft.com/office/drawing/2014/main" id="{B53F30F0-5C31-BB37-8A59-D7F43720FF3D}"/>
              </a:ext>
            </a:extLst>
          </p:cNvPr>
          <p:cNvSpPr txBox="1"/>
          <p:nvPr/>
        </p:nvSpPr>
        <p:spPr>
          <a:xfrm>
            <a:off x="590592" y="1400955"/>
            <a:ext cx="11010816" cy="2266711"/>
          </a:xfrm>
          <a:prstGeom prst="rect">
            <a:avLst/>
          </a:prstGeom>
          <a:noFill/>
        </p:spPr>
        <p:txBody>
          <a:bodyPr wrap="square" rtlCol="1">
            <a:spAutoFit/>
          </a:bodyPr>
          <a:lstStyle/>
          <a:p>
            <a:pPr algn="just" rtl="1">
              <a:lnSpc>
                <a:spcPct val="150000"/>
              </a:lnSpc>
              <a:buClr>
                <a:schemeClr val="accent2"/>
              </a:buClr>
            </a:pPr>
            <a:r>
              <a:rPr lang="ar-EG" sz="1600" dirty="0">
                <a:latin typeface="Alexandria" pitchFamily="2" charset="-78"/>
                <a:cs typeface="Alexandria" pitchFamily="2" charset="-78"/>
              </a:rPr>
              <a:t>يجب على مختصي العلاقات العامة أن يفهموا الخصائص الديموغرافية والسلوكية لجمهورهم المستهدف، بما في ذلك الاهتمامات، تفضيلات وسائل الإعلام، والمشاكل الاجتماعية التي تهمهم.</a:t>
            </a:r>
          </a:p>
          <a:p>
            <a:pPr algn="just" rtl="1">
              <a:lnSpc>
                <a:spcPct val="150000"/>
              </a:lnSpc>
              <a:buClr>
                <a:schemeClr val="accent2"/>
              </a:buClr>
            </a:pPr>
            <a:r>
              <a:rPr lang="ar-EG" sz="1600" b="1" dirty="0">
                <a:solidFill>
                  <a:schemeClr val="accent2"/>
                </a:solidFill>
                <a:latin typeface="Alexandria" pitchFamily="2" charset="-78"/>
                <a:cs typeface="Alexandria" pitchFamily="2" charset="-78"/>
              </a:rPr>
              <a:t>التطبيق: </a:t>
            </a:r>
            <a:r>
              <a:rPr lang="ar-EG" sz="1600" dirty="0">
                <a:latin typeface="Alexandria" pitchFamily="2" charset="-78"/>
                <a:cs typeface="Alexandria" pitchFamily="2" charset="-78"/>
              </a:rPr>
              <a:t>من خلال أدوات التحليل الرقمي مثل </a:t>
            </a:r>
            <a:r>
              <a:rPr lang="en-US" sz="1600" dirty="0">
                <a:latin typeface="Alexandria" pitchFamily="2" charset="-78"/>
                <a:cs typeface="Alexandria" pitchFamily="2" charset="-78"/>
              </a:rPr>
              <a:t>Google Analytics </a:t>
            </a:r>
            <a:r>
              <a:rPr lang="ar-EG" sz="1600" dirty="0">
                <a:latin typeface="Alexandria" pitchFamily="2" charset="-78"/>
                <a:cs typeface="Alexandria" pitchFamily="2" charset="-78"/>
              </a:rPr>
              <a:t>ومنصات التواصل الاجتماعي، يمكن تحديد أفضل طريقة للتفاعل مع الجمهور.</a:t>
            </a:r>
          </a:p>
          <a:p>
            <a:pPr algn="just" rtl="1">
              <a:lnSpc>
                <a:spcPct val="150000"/>
              </a:lnSpc>
              <a:buClr>
                <a:schemeClr val="accent2"/>
              </a:buClr>
            </a:pPr>
            <a:r>
              <a:rPr lang="ar-EG" sz="1600" dirty="0">
                <a:latin typeface="Alexandria" pitchFamily="2" charset="-78"/>
                <a:cs typeface="Alexandria" pitchFamily="2" charset="-78"/>
              </a:rPr>
              <a:t>🔹 </a:t>
            </a:r>
            <a:r>
              <a:rPr lang="ar-EG" sz="1600" b="1" dirty="0">
                <a:solidFill>
                  <a:schemeClr val="accent2"/>
                </a:solidFill>
                <a:latin typeface="Alexandria" pitchFamily="2" charset="-78"/>
                <a:cs typeface="Alexandria" pitchFamily="2" charset="-78"/>
              </a:rPr>
              <a:t>مثال: </a:t>
            </a:r>
            <a:r>
              <a:rPr lang="ar-EG" sz="1600" dirty="0">
                <a:latin typeface="Alexandria" pitchFamily="2" charset="-78"/>
                <a:cs typeface="Alexandria" pitchFamily="2" charset="-78"/>
              </a:rPr>
              <a:t>حملة "المرأة في العمل، حيث قامت الشركة بتحليل اهتمامات شريحة النساء في فئات مختلفة مثل سن العمل، الاحتياجات الاجتماعية، والتفاعل مع القضايا الاجتماعية مثل المساواة في الأجور.</a:t>
            </a:r>
            <a:endParaRPr lang="en-US" sz="16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57C215D9-454A-1537-6F6F-E96F6C86A761}"/>
              </a:ext>
            </a:extLst>
          </p:cNvPr>
          <p:cNvSpPr txBox="1"/>
          <p:nvPr/>
        </p:nvSpPr>
        <p:spPr>
          <a:xfrm>
            <a:off x="4032260" y="933597"/>
            <a:ext cx="6717036" cy="460960"/>
          </a:xfrm>
          <a:prstGeom prst="rect">
            <a:avLst/>
          </a:prstGeom>
          <a:noFill/>
        </p:spPr>
        <p:txBody>
          <a:bodyPr wrap="square" rtlCol="1">
            <a:spAutoFit/>
          </a:bodyPr>
          <a:lstStyle/>
          <a:p>
            <a:pPr algn="just" rtl="1">
              <a:lnSpc>
                <a:spcPct val="150000"/>
              </a:lnSpc>
              <a:buClr>
                <a:schemeClr val="accent2"/>
              </a:buClr>
            </a:pPr>
            <a:r>
              <a:rPr lang="ar-EG" b="1" dirty="0">
                <a:solidFill>
                  <a:srgbClr val="00B0F0"/>
                </a:solidFill>
                <a:latin typeface="Alexandria" pitchFamily="2" charset="-78"/>
                <a:cs typeface="Alexandria" pitchFamily="2" charset="-78"/>
              </a:rPr>
              <a:t>فهم الجمهور المستهدف وتحليله</a:t>
            </a:r>
          </a:p>
        </p:txBody>
      </p:sp>
      <p:sp>
        <p:nvSpPr>
          <p:cNvPr id="11" name="Rectangle: Rounded Corners 10">
            <a:extLst>
              <a:ext uri="{FF2B5EF4-FFF2-40B4-BE49-F238E27FC236}">
                <a16:creationId xmlns:a16="http://schemas.microsoft.com/office/drawing/2014/main" id="{188616C6-C572-191B-D3C4-F6382B65B109}"/>
              </a:ext>
            </a:extLst>
          </p:cNvPr>
          <p:cNvSpPr/>
          <p:nvPr/>
        </p:nvSpPr>
        <p:spPr>
          <a:xfrm>
            <a:off x="2309828" y="278542"/>
            <a:ext cx="9079199"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Alexandria" pitchFamily="2" charset="-78"/>
              </a:rPr>
              <a:t>مقومات نجاح حملات العلاقات العامة عبر الإعلام الجديد</a:t>
            </a:r>
          </a:p>
        </p:txBody>
      </p:sp>
      <p:sp>
        <p:nvSpPr>
          <p:cNvPr id="12" name="TextBox 11">
            <a:extLst>
              <a:ext uri="{FF2B5EF4-FFF2-40B4-BE49-F238E27FC236}">
                <a16:creationId xmlns:a16="http://schemas.microsoft.com/office/drawing/2014/main" id="{D374C49C-D6B3-ED94-75B7-C2C30DA96624}"/>
              </a:ext>
            </a:extLst>
          </p:cNvPr>
          <p:cNvSpPr txBox="1"/>
          <p:nvPr/>
        </p:nvSpPr>
        <p:spPr>
          <a:xfrm>
            <a:off x="10933636" y="933244"/>
            <a:ext cx="313939" cy="461665"/>
          </a:xfrm>
          <a:prstGeom prst="rect">
            <a:avLst/>
          </a:prstGeom>
          <a:noFill/>
        </p:spPr>
        <p:txBody>
          <a:bodyPr wrap="square" rtlCol="1">
            <a:spAutoFit/>
          </a:bodyPr>
          <a:lstStyle/>
          <a:p>
            <a:r>
              <a:rPr lang="ar-EG" sz="2400" b="1" dirty="0">
                <a:solidFill>
                  <a:schemeClr val="accent2"/>
                </a:solidFill>
                <a:latin typeface="Alexandria" pitchFamily="2" charset="-78"/>
                <a:cs typeface="Alexandria" pitchFamily="2" charset="-78"/>
              </a:rPr>
              <a:t>1</a:t>
            </a:r>
          </a:p>
        </p:txBody>
      </p:sp>
      <p:sp>
        <p:nvSpPr>
          <p:cNvPr id="13" name="TextBox 12">
            <a:extLst>
              <a:ext uri="{FF2B5EF4-FFF2-40B4-BE49-F238E27FC236}">
                <a16:creationId xmlns:a16="http://schemas.microsoft.com/office/drawing/2014/main" id="{05744CE3-E0B2-BC58-46A1-683726B587EA}"/>
              </a:ext>
            </a:extLst>
          </p:cNvPr>
          <p:cNvSpPr txBox="1"/>
          <p:nvPr/>
        </p:nvSpPr>
        <p:spPr>
          <a:xfrm>
            <a:off x="162399" y="4073812"/>
            <a:ext cx="11720167" cy="3005375"/>
          </a:xfrm>
          <a:prstGeom prst="rect">
            <a:avLst/>
          </a:prstGeom>
          <a:noFill/>
        </p:spPr>
        <p:txBody>
          <a:bodyPr wrap="square" rtlCol="1">
            <a:spAutoFit/>
          </a:bodyPr>
          <a:lstStyle/>
          <a:p>
            <a:pPr algn="just" rtl="1">
              <a:lnSpc>
                <a:spcPct val="150000"/>
              </a:lnSpc>
              <a:buClr>
                <a:schemeClr val="accent2"/>
              </a:buClr>
            </a:pPr>
            <a:r>
              <a:rPr lang="ar-EG" sz="1600" dirty="0">
                <a:latin typeface="Alexandria" pitchFamily="2" charset="-78"/>
                <a:cs typeface="Alexandria" pitchFamily="2" charset="-78"/>
              </a:rPr>
              <a:t>حملات العلاقات العامة الرقمية الناجحة تدمج أنواع متعددة من الوسائط، مثل النصوص، الصور، الفيديوهات، البودكاست، والرسوم التفاعلية. استخدام الوسائط المتعددة يساعد في جذب انتباه الجمهور وزيادة التفاعل.</a:t>
            </a:r>
          </a:p>
          <a:p>
            <a:pPr algn="just" rtl="1">
              <a:lnSpc>
                <a:spcPct val="150000"/>
              </a:lnSpc>
              <a:buClr>
                <a:schemeClr val="accent2"/>
              </a:buClr>
            </a:pPr>
            <a:r>
              <a:rPr lang="ar-EG" sz="1600" b="1" dirty="0">
                <a:solidFill>
                  <a:schemeClr val="accent2"/>
                </a:solidFill>
                <a:latin typeface="Alexandria" pitchFamily="2" charset="-78"/>
                <a:cs typeface="Alexandria" pitchFamily="2" charset="-78"/>
              </a:rPr>
              <a:t>التطبيق: </a:t>
            </a:r>
            <a:r>
              <a:rPr lang="ar-EG" sz="1600" dirty="0">
                <a:latin typeface="Alexandria" pitchFamily="2" charset="-78"/>
                <a:cs typeface="Alexandria" pitchFamily="2" charset="-78"/>
              </a:rPr>
              <a:t>من خلال دمج الفيديوهات الترويجية مع الرسومات البيانية أو التعليقات التفاعلية عبر منصات مثل إنستغرام ويوتيوب، يمكن تحفيز الجمهور على التفاعل والمشاركة.</a:t>
            </a:r>
          </a:p>
          <a:p>
            <a:pPr algn="just" rtl="1">
              <a:lnSpc>
                <a:spcPct val="150000"/>
              </a:lnSpc>
              <a:buClr>
                <a:schemeClr val="accent2"/>
              </a:buClr>
            </a:pPr>
            <a:r>
              <a:rPr lang="ar-EG" sz="1600" dirty="0">
                <a:latin typeface="Alexandria" pitchFamily="2" charset="-78"/>
                <a:cs typeface="Alexandria" pitchFamily="2" charset="-78"/>
              </a:rPr>
              <a:t>🔹 </a:t>
            </a:r>
            <a:r>
              <a:rPr lang="ar-EG" sz="1600" b="1" dirty="0">
                <a:solidFill>
                  <a:schemeClr val="accent2"/>
                </a:solidFill>
                <a:latin typeface="Alexandria" pitchFamily="2" charset="-78"/>
                <a:cs typeface="Alexandria" pitchFamily="2" charset="-78"/>
              </a:rPr>
              <a:t>مثال: </a:t>
            </a:r>
            <a:r>
              <a:rPr lang="ar-EG" sz="1600" dirty="0">
                <a:latin typeface="Alexandria" pitchFamily="2" charset="-78"/>
                <a:cs typeface="Alexandria" pitchFamily="2" charset="-78"/>
              </a:rPr>
              <a:t>حملة “</a:t>
            </a:r>
            <a:r>
              <a:rPr lang="en-US" sz="1600" dirty="0">
                <a:latin typeface="Alexandria" pitchFamily="2" charset="-78"/>
                <a:cs typeface="Alexandria" pitchFamily="2" charset="-78"/>
              </a:rPr>
              <a:t> Ice Bucket Challenge" </a:t>
            </a:r>
            <a:r>
              <a:rPr lang="ar-EG" sz="1600" dirty="0">
                <a:latin typeface="Alexandria" pitchFamily="2" charset="-78"/>
                <a:cs typeface="Alexandria" pitchFamily="2" charset="-78"/>
              </a:rPr>
              <a:t>التي انتشرت عبر فيسبوك وتويتر، حيث استخدمت الفيديوهات التفاعلية لجذب ملايين الأشخاص حول العالم. الحملة نجحت في نشر الوعي وجمع التبرعات لمرض "التصلب الجانبي الضموري" بفضل استخدام محتوى بصري مباشر. </a:t>
            </a:r>
            <a:r>
              <a:rPr lang="en-US" sz="1600" dirty="0">
                <a:latin typeface="Alexandria" pitchFamily="2" charset="-78"/>
                <a:cs typeface="Alexandria" pitchFamily="2" charset="-78"/>
                <a:hlinkClick r:id="rId3"/>
              </a:rPr>
              <a:t>https://youtu.be/fxDAyUiXphg?si=fWvuIo2-LsVJ8iWr</a:t>
            </a:r>
            <a:endParaRPr lang="ar-EG" sz="1600" dirty="0">
              <a:latin typeface="Alexandria" pitchFamily="2" charset="-78"/>
              <a:cs typeface="Alexandria" pitchFamily="2" charset="-78"/>
            </a:endParaRPr>
          </a:p>
          <a:p>
            <a:pPr algn="just" rtl="1">
              <a:lnSpc>
                <a:spcPct val="150000"/>
              </a:lnSpc>
              <a:buClr>
                <a:schemeClr val="accent2"/>
              </a:buClr>
            </a:pPr>
            <a:endParaRPr lang="en-US" sz="1600" dirty="0">
              <a:latin typeface="Alexandria" pitchFamily="2" charset="-78"/>
              <a:cs typeface="Alexandria" pitchFamily="2" charset="-78"/>
            </a:endParaRPr>
          </a:p>
        </p:txBody>
      </p:sp>
      <p:sp>
        <p:nvSpPr>
          <p:cNvPr id="14" name="TextBox 13">
            <a:extLst>
              <a:ext uri="{FF2B5EF4-FFF2-40B4-BE49-F238E27FC236}">
                <a16:creationId xmlns:a16="http://schemas.microsoft.com/office/drawing/2014/main" id="{995C5231-9BF1-1D83-FC38-7573EEE22A45}"/>
              </a:ext>
            </a:extLst>
          </p:cNvPr>
          <p:cNvSpPr txBox="1"/>
          <p:nvPr/>
        </p:nvSpPr>
        <p:spPr>
          <a:xfrm>
            <a:off x="4087596" y="3686797"/>
            <a:ext cx="6717036" cy="460960"/>
          </a:xfrm>
          <a:prstGeom prst="rect">
            <a:avLst/>
          </a:prstGeom>
          <a:noFill/>
        </p:spPr>
        <p:txBody>
          <a:bodyPr wrap="square" rtlCol="1">
            <a:spAutoFit/>
          </a:bodyPr>
          <a:lstStyle/>
          <a:p>
            <a:pPr algn="just" rtl="1">
              <a:lnSpc>
                <a:spcPct val="150000"/>
              </a:lnSpc>
              <a:buClr>
                <a:schemeClr val="accent2"/>
              </a:buClr>
            </a:pPr>
            <a:r>
              <a:rPr lang="ar-EG" b="1" dirty="0">
                <a:solidFill>
                  <a:srgbClr val="00B0F0"/>
                </a:solidFill>
                <a:latin typeface="Alexandria" pitchFamily="2" charset="-78"/>
                <a:cs typeface="Alexandria" pitchFamily="2" charset="-78"/>
              </a:rPr>
              <a:t>استخدام الوسائط المتعددة في الرسالة</a:t>
            </a:r>
          </a:p>
        </p:txBody>
      </p:sp>
      <p:sp>
        <p:nvSpPr>
          <p:cNvPr id="15" name="TextBox 14">
            <a:extLst>
              <a:ext uri="{FF2B5EF4-FFF2-40B4-BE49-F238E27FC236}">
                <a16:creationId xmlns:a16="http://schemas.microsoft.com/office/drawing/2014/main" id="{67A5E8D0-08C5-2EB2-E6C3-E09CA8E36B1E}"/>
              </a:ext>
            </a:extLst>
          </p:cNvPr>
          <p:cNvSpPr txBox="1"/>
          <p:nvPr/>
        </p:nvSpPr>
        <p:spPr>
          <a:xfrm>
            <a:off x="10933635" y="3747788"/>
            <a:ext cx="313939" cy="461665"/>
          </a:xfrm>
          <a:prstGeom prst="rect">
            <a:avLst/>
          </a:prstGeom>
          <a:noFill/>
        </p:spPr>
        <p:txBody>
          <a:bodyPr wrap="square" rtlCol="1">
            <a:spAutoFit/>
          </a:bodyPr>
          <a:lstStyle/>
          <a:p>
            <a:r>
              <a:rPr lang="ar-EG" sz="2400" b="1" dirty="0">
                <a:solidFill>
                  <a:schemeClr val="accent2"/>
                </a:solidFill>
                <a:latin typeface="Alexandria" pitchFamily="2" charset="-78"/>
                <a:cs typeface="Alexandria" pitchFamily="2" charset="-78"/>
              </a:rPr>
              <a:t>2</a:t>
            </a:r>
          </a:p>
        </p:txBody>
      </p:sp>
    </p:spTree>
    <p:extLst>
      <p:ext uri="{BB962C8B-B14F-4D97-AF65-F5344CB8AC3E}">
        <p14:creationId xmlns:p14="http://schemas.microsoft.com/office/powerpoint/2010/main" val="2169659063"/>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6A6B90-574B-F47F-CF5F-2B7C5A7C317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97A205A-45CE-DCB9-96F1-A203C11EBA9A}"/>
              </a:ext>
            </a:extLst>
          </p:cNvPr>
          <p:cNvSpPr/>
          <p:nvPr/>
        </p:nvSpPr>
        <p:spPr>
          <a:xfrm>
            <a:off x="2656831" y="241438"/>
            <a:ext cx="90791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9E6D1A6B-4A78-A0E2-F6EA-DFDB031CE2B5}"/>
              </a:ext>
            </a:extLst>
          </p:cNvPr>
          <p:cNvSpPr/>
          <p:nvPr/>
        </p:nvSpPr>
        <p:spPr>
          <a:xfrm>
            <a:off x="7883147" y="799345"/>
            <a:ext cx="4128422" cy="588489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58F1167E-B45A-1782-27C8-B0D3954B9F0B}"/>
              </a:ext>
            </a:extLst>
          </p:cNvPr>
          <p:cNvSpPr/>
          <p:nvPr/>
        </p:nvSpPr>
        <p:spPr>
          <a:xfrm>
            <a:off x="162399" y="929363"/>
            <a:ext cx="11720167" cy="5663440"/>
          </a:xfrm>
          <a:prstGeom prst="roundRect">
            <a:avLst>
              <a:gd name="adj" fmla="val 6140"/>
            </a:avLst>
          </a:prstGeom>
          <a:solidFill>
            <a:schemeClr val="bg1"/>
          </a:solidFill>
          <a:ln w="28575">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D3CDE4FC-610C-7009-285F-E73C1670E9E7}"/>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EBB5B5ED-891C-4E52-2AC5-C643B5FE354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62549" y="-187576"/>
            <a:ext cx="2305141" cy="1076343"/>
          </a:xfrm>
          <a:prstGeom prst="rect">
            <a:avLst/>
          </a:prstGeom>
        </p:spPr>
      </p:pic>
      <p:sp>
        <p:nvSpPr>
          <p:cNvPr id="9" name="TextBox 8">
            <a:extLst>
              <a:ext uri="{FF2B5EF4-FFF2-40B4-BE49-F238E27FC236}">
                <a16:creationId xmlns:a16="http://schemas.microsoft.com/office/drawing/2014/main" id="{8F7B169E-1D57-93A4-BA07-4059E4E6562F}"/>
              </a:ext>
            </a:extLst>
          </p:cNvPr>
          <p:cNvSpPr txBox="1"/>
          <p:nvPr/>
        </p:nvSpPr>
        <p:spPr>
          <a:xfrm>
            <a:off x="590592" y="1400955"/>
            <a:ext cx="11010816" cy="1897379"/>
          </a:xfrm>
          <a:prstGeom prst="rect">
            <a:avLst/>
          </a:prstGeom>
          <a:noFill/>
        </p:spPr>
        <p:txBody>
          <a:bodyPr wrap="square" rtlCol="1">
            <a:spAutoFit/>
          </a:bodyPr>
          <a:lstStyle/>
          <a:p>
            <a:pPr algn="just" rtl="1">
              <a:lnSpc>
                <a:spcPct val="150000"/>
              </a:lnSpc>
              <a:buClr>
                <a:schemeClr val="accent2"/>
              </a:buClr>
            </a:pPr>
            <a:r>
              <a:rPr lang="ar-EG" sz="1600" dirty="0">
                <a:latin typeface="Alexandria" pitchFamily="2" charset="-78"/>
                <a:cs typeface="Alexandria" pitchFamily="2" charset="-78"/>
              </a:rPr>
              <a:t>الشفافية هي عنصر أساسي في حملات العلاقات العامة الرقمية. يجب أن يكون المحتوى صادقًا وواقعيًا، وأن يتم إدارة المعلومات بحذر لضمان بناء ثقة الجمهور.</a:t>
            </a:r>
          </a:p>
          <a:p>
            <a:pPr algn="just" rtl="1">
              <a:lnSpc>
                <a:spcPct val="150000"/>
              </a:lnSpc>
              <a:buClr>
                <a:schemeClr val="accent2"/>
              </a:buClr>
            </a:pPr>
            <a:r>
              <a:rPr lang="ar-EG" sz="1600" b="1" dirty="0">
                <a:solidFill>
                  <a:schemeClr val="accent2"/>
                </a:solidFill>
                <a:latin typeface="Alexandria" pitchFamily="2" charset="-78"/>
                <a:cs typeface="Alexandria" pitchFamily="2" charset="-78"/>
              </a:rPr>
              <a:t>التطبيق: </a:t>
            </a:r>
            <a:r>
              <a:rPr lang="ar-EG" sz="1600" dirty="0">
                <a:latin typeface="Alexandria" pitchFamily="2" charset="-78"/>
                <a:cs typeface="Alexandria" pitchFamily="2" charset="-78"/>
              </a:rPr>
              <a:t>تعتمد الحملات الناجحة على الشفافية في التعامل مع أي أزمة أو مشكلة، وتقديم معلومات دقيقة وفورية.</a:t>
            </a:r>
          </a:p>
          <a:p>
            <a:pPr algn="just" rtl="1">
              <a:lnSpc>
                <a:spcPct val="150000"/>
              </a:lnSpc>
              <a:buClr>
                <a:schemeClr val="accent2"/>
              </a:buClr>
            </a:pPr>
            <a:r>
              <a:rPr lang="ar-EG" sz="1600" dirty="0">
                <a:latin typeface="Alexandria" pitchFamily="2" charset="-78"/>
                <a:cs typeface="Alexandria" pitchFamily="2" charset="-78"/>
              </a:rPr>
              <a:t>🔹 </a:t>
            </a:r>
            <a:r>
              <a:rPr lang="ar-EG" sz="1600" b="1" dirty="0">
                <a:solidFill>
                  <a:schemeClr val="accent2"/>
                </a:solidFill>
                <a:latin typeface="Alexandria" pitchFamily="2" charset="-78"/>
                <a:cs typeface="Alexandria" pitchFamily="2" charset="-78"/>
              </a:rPr>
              <a:t>مثال: </a:t>
            </a:r>
            <a:r>
              <a:rPr lang="ar-EG" sz="1600" dirty="0">
                <a:latin typeface="Alexandria" pitchFamily="2" charset="-78"/>
                <a:cs typeface="Alexandria" pitchFamily="2" charset="-78"/>
              </a:rPr>
              <a:t>حملة وزارة الصحة السعودية ضد كورونا عام 2020 كانت مثالًا على الشفافية، حيث تم نشر المعلومات الصحية الدقيقة والموثوقة بشكل دوري عبر منصات تويتر وفيسبوك، بالإضافة إلى تحديثات مستمرة حول تطورات الأزمة.</a:t>
            </a:r>
            <a:endParaRPr lang="en-US" sz="16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D0D96105-39B3-081C-029F-897505A1DE2B}"/>
              </a:ext>
            </a:extLst>
          </p:cNvPr>
          <p:cNvSpPr txBox="1"/>
          <p:nvPr/>
        </p:nvSpPr>
        <p:spPr>
          <a:xfrm>
            <a:off x="4032260" y="933597"/>
            <a:ext cx="6717036" cy="460960"/>
          </a:xfrm>
          <a:prstGeom prst="rect">
            <a:avLst/>
          </a:prstGeom>
          <a:noFill/>
        </p:spPr>
        <p:txBody>
          <a:bodyPr wrap="square" rtlCol="1">
            <a:spAutoFit/>
          </a:bodyPr>
          <a:lstStyle/>
          <a:p>
            <a:pPr algn="just" rtl="1">
              <a:lnSpc>
                <a:spcPct val="150000"/>
              </a:lnSpc>
              <a:buClr>
                <a:schemeClr val="accent2"/>
              </a:buClr>
            </a:pPr>
            <a:r>
              <a:rPr lang="ar-EG" b="1" dirty="0">
                <a:solidFill>
                  <a:srgbClr val="00B0F0"/>
                </a:solidFill>
                <a:latin typeface="Alexandria" pitchFamily="2" charset="-78"/>
                <a:cs typeface="Alexandria" pitchFamily="2" charset="-78"/>
              </a:rPr>
              <a:t>الشفافية والمصداقية</a:t>
            </a:r>
          </a:p>
        </p:txBody>
      </p:sp>
      <p:sp>
        <p:nvSpPr>
          <p:cNvPr id="11" name="Rectangle: Rounded Corners 10">
            <a:extLst>
              <a:ext uri="{FF2B5EF4-FFF2-40B4-BE49-F238E27FC236}">
                <a16:creationId xmlns:a16="http://schemas.microsoft.com/office/drawing/2014/main" id="{2EA35332-2EE0-590B-1756-2BB6D3FEFC63}"/>
              </a:ext>
            </a:extLst>
          </p:cNvPr>
          <p:cNvSpPr/>
          <p:nvPr/>
        </p:nvSpPr>
        <p:spPr>
          <a:xfrm>
            <a:off x="2309828" y="278542"/>
            <a:ext cx="9079199"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Alexandria" pitchFamily="2" charset="-78"/>
              </a:rPr>
              <a:t>مقومات نجاح حملات العلاقات العامة عبر الإعلام الجديد</a:t>
            </a:r>
          </a:p>
        </p:txBody>
      </p:sp>
      <p:sp>
        <p:nvSpPr>
          <p:cNvPr id="12" name="TextBox 11">
            <a:extLst>
              <a:ext uri="{FF2B5EF4-FFF2-40B4-BE49-F238E27FC236}">
                <a16:creationId xmlns:a16="http://schemas.microsoft.com/office/drawing/2014/main" id="{7E74A78E-0020-E9FC-6AC1-F6DAACF59DDE}"/>
              </a:ext>
            </a:extLst>
          </p:cNvPr>
          <p:cNvSpPr txBox="1"/>
          <p:nvPr/>
        </p:nvSpPr>
        <p:spPr>
          <a:xfrm>
            <a:off x="10933636" y="933244"/>
            <a:ext cx="313939" cy="461665"/>
          </a:xfrm>
          <a:prstGeom prst="rect">
            <a:avLst/>
          </a:prstGeom>
          <a:noFill/>
        </p:spPr>
        <p:txBody>
          <a:bodyPr wrap="square" rtlCol="1">
            <a:spAutoFit/>
          </a:bodyPr>
          <a:lstStyle/>
          <a:p>
            <a:r>
              <a:rPr lang="ar-EG" sz="2400" b="1" dirty="0">
                <a:solidFill>
                  <a:schemeClr val="accent2"/>
                </a:solidFill>
                <a:latin typeface="Alexandria" pitchFamily="2" charset="-78"/>
                <a:cs typeface="Alexandria" pitchFamily="2" charset="-78"/>
              </a:rPr>
              <a:t>3</a:t>
            </a:r>
          </a:p>
        </p:txBody>
      </p:sp>
      <p:sp>
        <p:nvSpPr>
          <p:cNvPr id="13" name="TextBox 12">
            <a:extLst>
              <a:ext uri="{FF2B5EF4-FFF2-40B4-BE49-F238E27FC236}">
                <a16:creationId xmlns:a16="http://schemas.microsoft.com/office/drawing/2014/main" id="{2E7AF468-3FA8-0920-24C4-F092C2F52AFE}"/>
              </a:ext>
            </a:extLst>
          </p:cNvPr>
          <p:cNvSpPr txBox="1"/>
          <p:nvPr/>
        </p:nvSpPr>
        <p:spPr>
          <a:xfrm>
            <a:off x="309434" y="4073812"/>
            <a:ext cx="11426596" cy="2266711"/>
          </a:xfrm>
          <a:prstGeom prst="rect">
            <a:avLst/>
          </a:prstGeom>
          <a:noFill/>
        </p:spPr>
        <p:txBody>
          <a:bodyPr wrap="square" rtlCol="1">
            <a:spAutoFit/>
          </a:bodyPr>
          <a:lstStyle/>
          <a:p>
            <a:pPr algn="just" rtl="1">
              <a:lnSpc>
                <a:spcPct val="150000"/>
              </a:lnSpc>
              <a:buClr>
                <a:schemeClr val="accent2"/>
              </a:buClr>
            </a:pPr>
            <a:r>
              <a:rPr lang="ar-EG" sz="1600" dirty="0">
                <a:latin typeface="Alexandria" pitchFamily="2" charset="-78"/>
                <a:cs typeface="Alexandria" pitchFamily="2" charset="-78"/>
              </a:rPr>
              <a:t>التفاعل المستمر مع الجمهور عبر منصات الإعلام الجديد أمر بالغ الأهمية. يجب أن يكون هناك استجابة سريعة على التعليقات والاستفسارات، مراقبة ردود الفعل وتحليلها بشكل مستمر.</a:t>
            </a:r>
          </a:p>
          <a:p>
            <a:pPr algn="just" rtl="1">
              <a:lnSpc>
                <a:spcPct val="150000"/>
              </a:lnSpc>
              <a:buClr>
                <a:schemeClr val="accent2"/>
              </a:buClr>
            </a:pPr>
            <a:r>
              <a:rPr lang="ar-EG" sz="1600" b="1" dirty="0">
                <a:solidFill>
                  <a:schemeClr val="accent2"/>
                </a:solidFill>
                <a:latin typeface="Alexandria" pitchFamily="2" charset="-78"/>
                <a:cs typeface="Alexandria" pitchFamily="2" charset="-78"/>
              </a:rPr>
              <a:t>التطبيق: </a:t>
            </a:r>
            <a:r>
              <a:rPr lang="ar-EG" sz="1600" dirty="0">
                <a:latin typeface="Alexandria" pitchFamily="2" charset="-78"/>
                <a:cs typeface="Alexandria" pitchFamily="2" charset="-78"/>
              </a:rPr>
              <a:t>استخدام أدوات تحليل الوسائط الاجتماعية مثل </a:t>
            </a:r>
            <a:r>
              <a:rPr lang="en-US" sz="1600" dirty="0">
                <a:latin typeface="Alexandria" pitchFamily="2" charset="-78"/>
                <a:cs typeface="Alexandria" pitchFamily="2" charset="-78"/>
              </a:rPr>
              <a:t>Hootsuite </a:t>
            </a:r>
            <a:r>
              <a:rPr lang="ar-EG" sz="1600" dirty="0">
                <a:latin typeface="Alexandria" pitchFamily="2" charset="-78"/>
                <a:cs typeface="Alexandria" pitchFamily="2" charset="-78"/>
              </a:rPr>
              <a:t>و</a:t>
            </a:r>
            <a:r>
              <a:rPr lang="en-US" sz="1600" dirty="0">
                <a:latin typeface="Alexandria" pitchFamily="2" charset="-78"/>
                <a:cs typeface="Alexandria" pitchFamily="2" charset="-78"/>
              </a:rPr>
              <a:t>Sprout Social </a:t>
            </a:r>
            <a:r>
              <a:rPr lang="ar-EG" sz="1600" dirty="0">
                <a:latin typeface="Alexandria" pitchFamily="2" charset="-78"/>
                <a:cs typeface="Alexandria" pitchFamily="2" charset="-78"/>
              </a:rPr>
              <a:t>يمكن أن يساعد في تتبع التفاعلات الفورية وتقديم الردود المناسبة بسرعة.</a:t>
            </a:r>
          </a:p>
          <a:p>
            <a:pPr algn="just" rtl="1">
              <a:lnSpc>
                <a:spcPct val="150000"/>
              </a:lnSpc>
              <a:buClr>
                <a:schemeClr val="accent2"/>
              </a:buClr>
            </a:pPr>
            <a:r>
              <a:rPr lang="ar-EG" sz="1600" dirty="0">
                <a:latin typeface="Alexandria" pitchFamily="2" charset="-78"/>
                <a:cs typeface="Alexandria" pitchFamily="2" charset="-78"/>
              </a:rPr>
              <a:t>🔹 </a:t>
            </a:r>
            <a:r>
              <a:rPr lang="ar-EG" sz="1600" b="1" dirty="0">
                <a:solidFill>
                  <a:schemeClr val="accent2"/>
                </a:solidFill>
                <a:latin typeface="Alexandria" pitchFamily="2" charset="-78"/>
                <a:cs typeface="Alexandria" pitchFamily="2" charset="-78"/>
              </a:rPr>
              <a:t>مثال: </a:t>
            </a:r>
            <a:r>
              <a:rPr lang="ar-EG" sz="1600" dirty="0">
                <a:latin typeface="Alexandria" pitchFamily="2" charset="-78"/>
                <a:cs typeface="Alexandria" pitchFamily="2" charset="-78"/>
              </a:rPr>
              <a:t>خلال حملة شركة أبل لإطلاق </a:t>
            </a:r>
            <a:r>
              <a:rPr lang="en-US" sz="1600" dirty="0">
                <a:latin typeface="Alexandria" pitchFamily="2" charset="-78"/>
                <a:cs typeface="Alexandria" pitchFamily="2" charset="-78"/>
              </a:rPr>
              <a:t>iPhone </a:t>
            </a:r>
            <a:r>
              <a:rPr lang="ar-EG" sz="1600" dirty="0">
                <a:latin typeface="Alexandria" pitchFamily="2" charset="-78"/>
                <a:cs typeface="Alexandria" pitchFamily="2" charset="-78"/>
              </a:rPr>
              <a:t>الجديد، استخدمت الشركة تويتر وإنستغرام للتفاعل مباشرة مع العملاء. وكانت الردود على الاستفسارات والنقد تتم بشكل فوري، مما يعزز صورة الشركة الإيجابية.</a:t>
            </a:r>
            <a:endParaRPr lang="en-US" sz="1600" dirty="0">
              <a:latin typeface="Alexandria" pitchFamily="2" charset="-78"/>
              <a:cs typeface="Alexandria" pitchFamily="2" charset="-78"/>
            </a:endParaRPr>
          </a:p>
        </p:txBody>
      </p:sp>
      <p:sp>
        <p:nvSpPr>
          <p:cNvPr id="14" name="TextBox 13">
            <a:extLst>
              <a:ext uri="{FF2B5EF4-FFF2-40B4-BE49-F238E27FC236}">
                <a16:creationId xmlns:a16="http://schemas.microsoft.com/office/drawing/2014/main" id="{31E5EB40-34AD-9DEA-BC53-9112102D512E}"/>
              </a:ext>
            </a:extLst>
          </p:cNvPr>
          <p:cNvSpPr txBox="1"/>
          <p:nvPr/>
        </p:nvSpPr>
        <p:spPr>
          <a:xfrm>
            <a:off x="4087596" y="3686797"/>
            <a:ext cx="6717036" cy="460960"/>
          </a:xfrm>
          <a:prstGeom prst="rect">
            <a:avLst/>
          </a:prstGeom>
          <a:noFill/>
        </p:spPr>
        <p:txBody>
          <a:bodyPr wrap="square" rtlCol="1">
            <a:spAutoFit/>
          </a:bodyPr>
          <a:lstStyle/>
          <a:p>
            <a:pPr algn="just" rtl="1">
              <a:lnSpc>
                <a:spcPct val="150000"/>
              </a:lnSpc>
              <a:buClr>
                <a:schemeClr val="accent2"/>
              </a:buClr>
            </a:pPr>
            <a:r>
              <a:rPr lang="ar-EG" b="1" dirty="0">
                <a:solidFill>
                  <a:srgbClr val="00B0F0"/>
                </a:solidFill>
                <a:latin typeface="Alexandria" pitchFamily="2" charset="-78"/>
                <a:cs typeface="Alexandria" pitchFamily="2" charset="-78"/>
              </a:rPr>
              <a:t>التفاعل المستمر والاستجابة السريعة</a:t>
            </a:r>
          </a:p>
        </p:txBody>
      </p:sp>
      <p:sp>
        <p:nvSpPr>
          <p:cNvPr id="15" name="TextBox 14">
            <a:extLst>
              <a:ext uri="{FF2B5EF4-FFF2-40B4-BE49-F238E27FC236}">
                <a16:creationId xmlns:a16="http://schemas.microsoft.com/office/drawing/2014/main" id="{66851A53-05CD-5A2B-4C65-00E7B74171D8}"/>
              </a:ext>
            </a:extLst>
          </p:cNvPr>
          <p:cNvSpPr txBox="1"/>
          <p:nvPr/>
        </p:nvSpPr>
        <p:spPr>
          <a:xfrm>
            <a:off x="10933635" y="3747788"/>
            <a:ext cx="313939" cy="461665"/>
          </a:xfrm>
          <a:prstGeom prst="rect">
            <a:avLst/>
          </a:prstGeom>
          <a:noFill/>
        </p:spPr>
        <p:txBody>
          <a:bodyPr wrap="square" rtlCol="1">
            <a:spAutoFit/>
          </a:bodyPr>
          <a:lstStyle/>
          <a:p>
            <a:r>
              <a:rPr lang="ar-EG" sz="2400" b="1" dirty="0">
                <a:solidFill>
                  <a:schemeClr val="accent2"/>
                </a:solidFill>
                <a:latin typeface="Alexandria" pitchFamily="2" charset="-78"/>
                <a:cs typeface="Alexandria" pitchFamily="2" charset="-78"/>
              </a:rPr>
              <a:t>4</a:t>
            </a:r>
          </a:p>
        </p:txBody>
      </p:sp>
    </p:spTree>
    <p:extLst>
      <p:ext uri="{BB962C8B-B14F-4D97-AF65-F5344CB8AC3E}">
        <p14:creationId xmlns:p14="http://schemas.microsoft.com/office/powerpoint/2010/main" val="982768224"/>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D8F10F-9785-8596-D63B-558E678F333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E683891-8632-AE92-58F2-3FADACF510B7}"/>
              </a:ext>
            </a:extLst>
          </p:cNvPr>
          <p:cNvSpPr/>
          <p:nvPr/>
        </p:nvSpPr>
        <p:spPr>
          <a:xfrm>
            <a:off x="2656831" y="241438"/>
            <a:ext cx="90791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D6DD2FB-EB82-D006-3AEC-796ADA872814}"/>
              </a:ext>
            </a:extLst>
          </p:cNvPr>
          <p:cNvSpPr/>
          <p:nvPr/>
        </p:nvSpPr>
        <p:spPr>
          <a:xfrm>
            <a:off x="7883147" y="799345"/>
            <a:ext cx="4128422" cy="588489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A5901B5B-A142-2265-134D-AFA967365F0D}"/>
              </a:ext>
            </a:extLst>
          </p:cNvPr>
          <p:cNvSpPr/>
          <p:nvPr/>
        </p:nvSpPr>
        <p:spPr>
          <a:xfrm>
            <a:off x="162399" y="929363"/>
            <a:ext cx="11720167" cy="5663440"/>
          </a:xfrm>
          <a:prstGeom prst="roundRect">
            <a:avLst>
              <a:gd name="adj" fmla="val 6140"/>
            </a:avLst>
          </a:prstGeom>
          <a:solidFill>
            <a:schemeClr val="bg1"/>
          </a:solidFill>
          <a:ln w="28575">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AB21E8BD-665E-7DB1-A77B-BF9BE4CEB809}"/>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84AF8776-31AB-EC64-6C7E-4747AC4E8A1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62549" y="-187576"/>
            <a:ext cx="2305141" cy="1076343"/>
          </a:xfrm>
          <a:prstGeom prst="rect">
            <a:avLst/>
          </a:prstGeom>
        </p:spPr>
      </p:pic>
      <p:sp>
        <p:nvSpPr>
          <p:cNvPr id="9" name="TextBox 8">
            <a:extLst>
              <a:ext uri="{FF2B5EF4-FFF2-40B4-BE49-F238E27FC236}">
                <a16:creationId xmlns:a16="http://schemas.microsoft.com/office/drawing/2014/main" id="{67FC030B-8AFA-09CD-128C-FBF553BF5E42}"/>
              </a:ext>
            </a:extLst>
          </p:cNvPr>
          <p:cNvSpPr txBox="1"/>
          <p:nvPr/>
        </p:nvSpPr>
        <p:spPr>
          <a:xfrm>
            <a:off x="590592" y="1400955"/>
            <a:ext cx="11010816" cy="2266711"/>
          </a:xfrm>
          <a:prstGeom prst="rect">
            <a:avLst/>
          </a:prstGeom>
          <a:noFill/>
        </p:spPr>
        <p:txBody>
          <a:bodyPr wrap="square" rtlCol="1">
            <a:spAutoFit/>
          </a:bodyPr>
          <a:lstStyle/>
          <a:p>
            <a:pPr algn="just" rtl="1">
              <a:lnSpc>
                <a:spcPct val="150000"/>
              </a:lnSpc>
              <a:buClr>
                <a:schemeClr val="accent2"/>
              </a:buClr>
            </a:pPr>
            <a:r>
              <a:rPr lang="ar-EG" sz="1600" dirty="0">
                <a:latin typeface="Alexandria" pitchFamily="2" charset="-78"/>
                <a:cs typeface="Alexandria" pitchFamily="2" charset="-78"/>
              </a:rPr>
              <a:t>توظيف المؤثرين أو المشاهير في الحملات الرقمية يمكن أن يزيد من المصداقية والتأثير في الجمهور. هؤلاء المؤثرون يمتلكون قاعدة جماهيرية كبيرة يمكن أن تؤثر بشكل قوي على المستهلكين.</a:t>
            </a:r>
          </a:p>
          <a:p>
            <a:pPr algn="just" rtl="1">
              <a:lnSpc>
                <a:spcPct val="150000"/>
              </a:lnSpc>
              <a:buClr>
                <a:schemeClr val="accent2"/>
              </a:buClr>
            </a:pPr>
            <a:r>
              <a:rPr lang="ar-EG" sz="1600" b="1" dirty="0">
                <a:solidFill>
                  <a:schemeClr val="accent2"/>
                </a:solidFill>
                <a:latin typeface="Alexandria" pitchFamily="2" charset="-78"/>
                <a:cs typeface="Alexandria" pitchFamily="2" charset="-78"/>
              </a:rPr>
              <a:t>التطبيق: </a:t>
            </a:r>
            <a:r>
              <a:rPr lang="ar-EG" sz="1600" dirty="0">
                <a:latin typeface="Alexandria" pitchFamily="2" charset="-78"/>
                <a:cs typeface="Alexandria" pitchFamily="2" charset="-78"/>
              </a:rPr>
              <a:t>يمكن استخدام المؤثرين على منصات مثل إنستغرام ويوتيوب للترويج للمنتجات أو قضايا اجتماعية بطريقة مؤثرة وسهلة.</a:t>
            </a:r>
          </a:p>
          <a:p>
            <a:pPr algn="just" rtl="1">
              <a:lnSpc>
                <a:spcPct val="150000"/>
              </a:lnSpc>
              <a:buClr>
                <a:schemeClr val="accent2"/>
              </a:buClr>
            </a:pPr>
            <a:r>
              <a:rPr lang="ar-EG" sz="1600" dirty="0">
                <a:latin typeface="Alexandria" pitchFamily="2" charset="-78"/>
                <a:cs typeface="Alexandria" pitchFamily="2" charset="-78"/>
              </a:rPr>
              <a:t>🔹 </a:t>
            </a:r>
            <a:r>
              <a:rPr lang="ar-EG" sz="1600" b="1" dirty="0">
                <a:solidFill>
                  <a:schemeClr val="accent2"/>
                </a:solidFill>
                <a:latin typeface="Alexandria" pitchFamily="2" charset="-78"/>
                <a:cs typeface="Alexandria" pitchFamily="2" charset="-78"/>
              </a:rPr>
              <a:t>مثال: </a:t>
            </a:r>
            <a:r>
              <a:rPr lang="ar-EG" sz="1600" dirty="0">
                <a:latin typeface="Alexandria" pitchFamily="2" charset="-78"/>
                <a:cs typeface="Alexandria" pitchFamily="2" charset="-78"/>
              </a:rPr>
              <a:t>حملة </a:t>
            </a:r>
            <a:r>
              <a:rPr lang="en-US" sz="1600" dirty="0">
                <a:latin typeface="Alexandria" pitchFamily="2" charset="-78"/>
                <a:cs typeface="Alexandria" pitchFamily="2" charset="-78"/>
              </a:rPr>
              <a:t>L’Oréal </a:t>
            </a:r>
            <a:r>
              <a:rPr lang="ar-EG" sz="1600" dirty="0">
                <a:latin typeface="Alexandria" pitchFamily="2" charset="-78"/>
                <a:cs typeface="Alexandria" pitchFamily="2" charset="-78"/>
              </a:rPr>
              <a:t>التي اعتمدت على المؤثرين في مجال الجمال لتسويق منتجاتها عبر إنستغرام ويوتيوب، حيث استخدموا المؤثرين لتجربة المنتج أمام الجمهور في فيديوهات تفاعلية.</a:t>
            </a:r>
            <a:endParaRPr lang="en-US" sz="16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3D901542-F880-85B8-B276-FAD8911BFC64}"/>
              </a:ext>
            </a:extLst>
          </p:cNvPr>
          <p:cNvSpPr txBox="1"/>
          <p:nvPr/>
        </p:nvSpPr>
        <p:spPr>
          <a:xfrm>
            <a:off x="4032260" y="933597"/>
            <a:ext cx="6717036" cy="460960"/>
          </a:xfrm>
          <a:prstGeom prst="rect">
            <a:avLst/>
          </a:prstGeom>
          <a:noFill/>
        </p:spPr>
        <p:txBody>
          <a:bodyPr wrap="square" rtlCol="1">
            <a:spAutoFit/>
          </a:bodyPr>
          <a:lstStyle/>
          <a:p>
            <a:pPr algn="just" rtl="1">
              <a:lnSpc>
                <a:spcPct val="150000"/>
              </a:lnSpc>
              <a:buClr>
                <a:schemeClr val="accent2"/>
              </a:buClr>
            </a:pPr>
            <a:r>
              <a:rPr lang="ar-EG" b="1" dirty="0">
                <a:solidFill>
                  <a:srgbClr val="00B0F0"/>
                </a:solidFill>
                <a:latin typeface="Alexandria" pitchFamily="2" charset="-78"/>
                <a:cs typeface="Alexandria" pitchFamily="2" charset="-78"/>
              </a:rPr>
              <a:t>استخدام المؤثرين والمشاهير</a:t>
            </a:r>
          </a:p>
        </p:txBody>
      </p:sp>
      <p:sp>
        <p:nvSpPr>
          <p:cNvPr id="11" name="Rectangle: Rounded Corners 10">
            <a:extLst>
              <a:ext uri="{FF2B5EF4-FFF2-40B4-BE49-F238E27FC236}">
                <a16:creationId xmlns:a16="http://schemas.microsoft.com/office/drawing/2014/main" id="{27B92076-B936-9681-A450-0D3341887F54}"/>
              </a:ext>
            </a:extLst>
          </p:cNvPr>
          <p:cNvSpPr/>
          <p:nvPr/>
        </p:nvSpPr>
        <p:spPr>
          <a:xfrm>
            <a:off x="2309828" y="278542"/>
            <a:ext cx="9079199"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Alexandria" pitchFamily="2" charset="-78"/>
              </a:rPr>
              <a:t>مقومات نجاح حملات العلاقات العامة عبر الإعلام الجديد</a:t>
            </a:r>
          </a:p>
        </p:txBody>
      </p:sp>
      <p:sp>
        <p:nvSpPr>
          <p:cNvPr id="12" name="TextBox 11">
            <a:extLst>
              <a:ext uri="{FF2B5EF4-FFF2-40B4-BE49-F238E27FC236}">
                <a16:creationId xmlns:a16="http://schemas.microsoft.com/office/drawing/2014/main" id="{C83E4C2C-C806-34C6-7754-82FB17E7B02C}"/>
              </a:ext>
            </a:extLst>
          </p:cNvPr>
          <p:cNvSpPr txBox="1"/>
          <p:nvPr/>
        </p:nvSpPr>
        <p:spPr>
          <a:xfrm>
            <a:off x="10933636" y="933244"/>
            <a:ext cx="313939" cy="461665"/>
          </a:xfrm>
          <a:prstGeom prst="rect">
            <a:avLst/>
          </a:prstGeom>
          <a:noFill/>
        </p:spPr>
        <p:txBody>
          <a:bodyPr wrap="square" rtlCol="1">
            <a:spAutoFit/>
          </a:bodyPr>
          <a:lstStyle/>
          <a:p>
            <a:r>
              <a:rPr lang="ar-EG" sz="2400" b="1" dirty="0">
                <a:solidFill>
                  <a:schemeClr val="accent2"/>
                </a:solidFill>
                <a:latin typeface="Alexandria" pitchFamily="2" charset="-78"/>
                <a:cs typeface="Alexandria" pitchFamily="2" charset="-78"/>
              </a:rPr>
              <a:t>5</a:t>
            </a:r>
          </a:p>
        </p:txBody>
      </p:sp>
      <p:sp>
        <p:nvSpPr>
          <p:cNvPr id="13" name="TextBox 12">
            <a:extLst>
              <a:ext uri="{FF2B5EF4-FFF2-40B4-BE49-F238E27FC236}">
                <a16:creationId xmlns:a16="http://schemas.microsoft.com/office/drawing/2014/main" id="{D9110079-3A3B-4BFD-0C67-210392160251}"/>
              </a:ext>
            </a:extLst>
          </p:cNvPr>
          <p:cNvSpPr txBox="1"/>
          <p:nvPr/>
        </p:nvSpPr>
        <p:spPr>
          <a:xfrm>
            <a:off x="309434" y="4073812"/>
            <a:ext cx="11291974" cy="1897379"/>
          </a:xfrm>
          <a:prstGeom prst="rect">
            <a:avLst/>
          </a:prstGeom>
          <a:noFill/>
        </p:spPr>
        <p:txBody>
          <a:bodyPr wrap="square" rtlCol="1">
            <a:spAutoFit/>
          </a:bodyPr>
          <a:lstStyle/>
          <a:p>
            <a:pPr algn="just" rtl="1">
              <a:lnSpc>
                <a:spcPct val="150000"/>
              </a:lnSpc>
              <a:buClr>
                <a:schemeClr val="accent2"/>
              </a:buClr>
            </a:pPr>
            <a:r>
              <a:rPr lang="ar-EG" sz="1600" dirty="0">
                <a:latin typeface="Alexandria" pitchFamily="2" charset="-78"/>
                <a:cs typeface="Alexandria" pitchFamily="2" charset="-78"/>
              </a:rPr>
              <a:t>التوقيت هو عنصر أساسي في نجاح أي حملة علاقات عامة رقمية. يجب أن يتم اختيار الوقت الأمثل لنشر الرسالة بما يتناسب مع الحدث أو الظرف الاجتماعي، بالإضافة إلى تجنب التوقيتات التي قد تكون غير ملائمة.</a:t>
            </a:r>
          </a:p>
          <a:p>
            <a:pPr algn="just" rtl="1">
              <a:lnSpc>
                <a:spcPct val="150000"/>
              </a:lnSpc>
              <a:buClr>
                <a:schemeClr val="accent2"/>
              </a:buClr>
            </a:pPr>
            <a:r>
              <a:rPr lang="ar-EG" sz="1600" b="1" dirty="0">
                <a:solidFill>
                  <a:schemeClr val="accent2"/>
                </a:solidFill>
                <a:latin typeface="Alexandria" pitchFamily="2" charset="-78"/>
                <a:cs typeface="Alexandria" pitchFamily="2" charset="-78"/>
              </a:rPr>
              <a:t>التطبيق: </a:t>
            </a:r>
            <a:r>
              <a:rPr lang="ar-EG" sz="1600" dirty="0">
                <a:latin typeface="Alexandria" pitchFamily="2" charset="-78"/>
                <a:cs typeface="Alexandria" pitchFamily="2" charset="-78"/>
              </a:rPr>
              <a:t>النشر في أوقات ذروة التفاعل أو في أوقات الأحداث الكبرى (كالأعياد أو المناسبات العالمية) يمكن أن يزيد من التأثير.</a:t>
            </a:r>
          </a:p>
          <a:p>
            <a:pPr algn="just" rtl="1">
              <a:lnSpc>
                <a:spcPct val="150000"/>
              </a:lnSpc>
              <a:buClr>
                <a:schemeClr val="accent2"/>
              </a:buClr>
            </a:pPr>
            <a:r>
              <a:rPr lang="ar-EG" sz="1600" dirty="0">
                <a:latin typeface="Alexandria" pitchFamily="2" charset="-78"/>
                <a:cs typeface="Alexandria" pitchFamily="2" charset="-78"/>
              </a:rPr>
              <a:t>🔹 </a:t>
            </a:r>
            <a:r>
              <a:rPr lang="ar-EG" sz="1600" b="1" dirty="0">
                <a:solidFill>
                  <a:schemeClr val="accent2"/>
                </a:solidFill>
                <a:latin typeface="Alexandria" pitchFamily="2" charset="-78"/>
                <a:cs typeface="Alexandria" pitchFamily="2" charset="-78"/>
              </a:rPr>
              <a:t>مثال: </a:t>
            </a:r>
            <a:r>
              <a:rPr lang="ar-EG" sz="1600" dirty="0">
                <a:latin typeface="Alexandria" pitchFamily="2" charset="-78"/>
                <a:cs typeface="Alexandria" pitchFamily="2" charset="-78"/>
              </a:rPr>
              <a:t>حملة اليوم العالمي لمكافحة التدخين في مايو، حيث كانت الرسائل الصحية والرسوم البيانية تتنشر في تويتر وفيسبوك في يوم الحدث العالمي لتحقيق أقصى تأثير.</a:t>
            </a:r>
            <a:endParaRPr lang="en-US" sz="1600" dirty="0">
              <a:latin typeface="Alexandria" pitchFamily="2" charset="-78"/>
              <a:cs typeface="Alexandria" pitchFamily="2" charset="-78"/>
            </a:endParaRPr>
          </a:p>
        </p:txBody>
      </p:sp>
      <p:sp>
        <p:nvSpPr>
          <p:cNvPr id="14" name="TextBox 13">
            <a:extLst>
              <a:ext uri="{FF2B5EF4-FFF2-40B4-BE49-F238E27FC236}">
                <a16:creationId xmlns:a16="http://schemas.microsoft.com/office/drawing/2014/main" id="{259CA832-D95B-27CA-8140-1EF5EBCB26D7}"/>
              </a:ext>
            </a:extLst>
          </p:cNvPr>
          <p:cNvSpPr txBox="1"/>
          <p:nvPr/>
        </p:nvSpPr>
        <p:spPr>
          <a:xfrm>
            <a:off x="4087596" y="3686797"/>
            <a:ext cx="6717036" cy="460960"/>
          </a:xfrm>
          <a:prstGeom prst="rect">
            <a:avLst/>
          </a:prstGeom>
          <a:noFill/>
        </p:spPr>
        <p:txBody>
          <a:bodyPr wrap="square" rtlCol="1">
            <a:spAutoFit/>
          </a:bodyPr>
          <a:lstStyle/>
          <a:p>
            <a:pPr algn="just" rtl="1">
              <a:lnSpc>
                <a:spcPct val="150000"/>
              </a:lnSpc>
              <a:buClr>
                <a:schemeClr val="accent2"/>
              </a:buClr>
            </a:pPr>
            <a:r>
              <a:rPr lang="ar-EG" b="1" dirty="0">
                <a:solidFill>
                  <a:srgbClr val="00B0F0"/>
                </a:solidFill>
                <a:latin typeface="Alexandria" pitchFamily="2" charset="-78"/>
                <a:cs typeface="Alexandria" pitchFamily="2" charset="-78"/>
              </a:rPr>
              <a:t>التوقيت المثالي للنشر</a:t>
            </a:r>
          </a:p>
        </p:txBody>
      </p:sp>
      <p:sp>
        <p:nvSpPr>
          <p:cNvPr id="15" name="TextBox 14">
            <a:extLst>
              <a:ext uri="{FF2B5EF4-FFF2-40B4-BE49-F238E27FC236}">
                <a16:creationId xmlns:a16="http://schemas.microsoft.com/office/drawing/2014/main" id="{6DA1582A-4A6A-8FD1-85E6-F98E86F94FEE}"/>
              </a:ext>
            </a:extLst>
          </p:cNvPr>
          <p:cNvSpPr txBox="1"/>
          <p:nvPr/>
        </p:nvSpPr>
        <p:spPr>
          <a:xfrm>
            <a:off x="10933635" y="3747788"/>
            <a:ext cx="313939" cy="461665"/>
          </a:xfrm>
          <a:prstGeom prst="rect">
            <a:avLst/>
          </a:prstGeom>
          <a:noFill/>
        </p:spPr>
        <p:txBody>
          <a:bodyPr wrap="square" rtlCol="1">
            <a:spAutoFit/>
          </a:bodyPr>
          <a:lstStyle/>
          <a:p>
            <a:r>
              <a:rPr lang="ar-EG" sz="2400" b="1" dirty="0">
                <a:solidFill>
                  <a:schemeClr val="accent2"/>
                </a:solidFill>
                <a:latin typeface="Alexandria" pitchFamily="2" charset="-78"/>
                <a:cs typeface="Alexandria" pitchFamily="2" charset="-78"/>
              </a:rPr>
              <a:t>6</a:t>
            </a:r>
          </a:p>
        </p:txBody>
      </p:sp>
    </p:spTree>
    <p:extLst>
      <p:ext uri="{BB962C8B-B14F-4D97-AF65-F5344CB8AC3E}">
        <p14:creationId xmlns:p14="http://schemas.microsoft.com/office/powerpoint/2010/main" val="1628629394"/>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704678-EA94-C892-1500-05710D74AC6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EBFD5CF-4260-E88D-6446-6BC47A51F939}"/>
              </a:ext>
            </a:extLst>
          </p:cNvPr>
          <p:cNvSpPr/>
          <p:nvPr/>
        </p:nvSpPr>
        <p:spPr>
          <a:xfrm>
            <a:off x="2656831" y="241438"/>
            <a:ext cx="90791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A8DA72EF-71F4-DD92-FE4F-65C55168C985}"/>
              </a:ext>
            </a:extLst>
          </p:cNvPr>
          <p:cNvSpPr/>
          <p:nvPr/>
        </p:nvSpPr>
        <p:spPr>
          <a:xfrm>
            <a:off x="7883147" y="799345"/>
            <a:ext cx="4128422" cy="588489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1C042763-5D41-101A-A411-ABE4C84E5B5B}"/>
              </a:ext>
            </a:extLst>
          </p:cNvPr>
          <p:cNvSpPr/>
          <p:nvPr/>
        </p:nvSpPr>
        <p:spPr>
          <a:xfrm>
            <a:off x="162399" y="929363"/>
            <a:ext cx="11720167" cy="5663440"/>
          </a:xfrm>
          <a:prstGeom prst="roundRect">
            <a:avLst>
              <a:gd name="adj" fmla="val 6140"/>
            </a:avLst>
          </a:prstGeom>
          <a:solidFill>
            <a:schemeClr val="bg1"/>
          </a:solidFill>
          <a:ln w="28575">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BF8993EB-F75E-804E-E992-D5112C377812}"/>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19D93C5C-0356-D143-190E-7AAC499AB83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62549" y="-187576"/>
            <a:ext cx="2305141" cy="1076343"/>
          </a:xfrm>
          <a:prstGeom prst="rect">
            <a:avLst/>
          </a:prstGeom>
        </p:spPr>
      </p:pic>
      <p:grpSp>
        <p:nvGrpSpPr>
          <p:cNvPr id="3" name="Group 2">
            <a:extLst>
              <a:ext uri="{FF2B5EF4-FFF2-40B4-BE49-F238E27FC236}">
                <a16:creationId xmlns:a16="http://schemas.microsoft.com/office/drawing/2014/main" id="{D2CEFC7D-1844-0C68-6966-24CA11633780}"/>
              </a:ext>
            </a:extLst>
          </p:cNvPr>
          <p:cNvGrpSpPr/>
          <p:nvPr/>
        </p:nvGrpSpPr>
        <p:grpSpPr>
          <a:xfrm>
            <a:off x="905509" y="974686"/>
            <a:ext cx="1526830" cy="4978402"/>
            <a:chOff x="905509" y="0"/>
            <a:chExt cx="1526830" cy="4978402"/>
          </a:xfrm>
          <a:effectLst>
            <a:reflection blurRad="76200" endPos="28000" dist="203200" dir="5400000" sy="-100000" algn="bl" rotWithShape="0"/>
          </a:effectLst>
        </p:grpSpPr>
        <p:cxnSp>
          <p:nvCxnSpPr>
            <p:cNvPr id="6" name="Straight Connector 5">
              <a:extLst>
                <a:ext uri="{FF2B5EF4-FFF2-40B4-BE49-F238E27FC236}">
                  <a16:creationId xmlns:a16="http://schemas.microsoft.com/office/drawing/2014/main" id="{C25E7393-25C0-D600-C7AD-F7DFF3897AD8}"/>
                </a:ext>
              </a:extLst>
            </p:cNvPr>
            <p:cNvCxnSpPr>
              <a:cxnSpLocks/>
            </p:cNvCxnSpPr>
            <p:nvPr/>
          </p:nvCxnSpPr>
          <p:spPr>
            <a:xfrm flipV="1">
              <a:off x="1654404" y="2138809"/>
              <a:ext cx="14521" cy="1170000"/>
            </a:xfrm>
            <a:prstGeom prst="line">
              <a:avLst/>
            </a:prstGeom>
            <a:ln>
              <a:solidFill>
                <a:schemeClr val="tx1">
                  <a:alpha val="60000"/>
                </a:schemeClr>
              </a:solidFill>
            </a:ln>
          </p:spPr>
          <p:style>
            <a:lnRef idx="1">
              <a:schemeClr val="accent1"/>
            </a:lnRef>
            <a:fillRef idx="0">
              <a:schemeClr val="accent1"/>
            </a:fillRef>
            <a:effectRef idx="0">
              <a:schemeClr val="accent1"/>
            </a:effectRef>
            <a:fontRef idx="minor">
              <a:schemeClr val="tx1"/>
            </a:fontRef>
          </p:style>
        </p:cxnSp>
        <p:sp>
          <p:nvSpPr>
            <p:cNvPr id="7" name="Freeform: Shape 6">
              <a:extLst>
                <a:ext uri="{FF2B5EF4-FFF2-40B4-BE49-F238E27FC236}">
                  <a16:creationId xmlns:a16="http://schemas.microsoft.com/office/drawing/2014/main" id="{1C12DCB8-09AB-83E3-6417-FB3899AEBD69}"/>
                </a:ext>
              </a:extLst>
            </p:cNvPr>
            <p:cNvSpPr/>
            <p:nvPr/>
          </p:nvSpPr>
          <p:spPr>
            <a:xfrm rot="8100000">
              <a:off x="1168032" y="1102827"/>
              <a:ext cx="1001786" cy="1001786"/>
            </a:xfrm>
            <a:custGeom>
              <a:avLst/>
              <a:gdLst>
                <a:gd name="connsiteX0" fmla="*/ 145862 w 1001786"/>
                <a:gd name="connsiteY0" fmla="*/ 868259 h 1001786"/>
                <a:gd name="connsiteX1" fmla="*/ 215960 w 1001786"/>
                <a:gd name="connsiteY1" fmla="*/ 868259 h 1001786"/>
                <a:gd name="connsiteX2" fmla="*/ 215960 w 1001786"/>
                <a:gd name="connsiteY2" fmla="*/ 798161 h 1001786"/>
                <a:gd name="connsiteX3" fmla="*/ 145862 w 1001786"/>
                <a:gd name="connsiteY3" fmla="*/ 798161 h 1001786"/>
                <a:gd name="connsiteX4" fmla="*/ 145862 w 1001786"/>
                <a:gd name="connsiteY4" fmla="*/ 868259 h 1001786"/>
                <a:gd name="connsiteX5" fmla="*/ 121158 w 1001786"/>
                <a:gd name="connsiteY5" fmla="*/ 880628 h 1001786"/>
                <a:gd name="connsiteX6" fmla="*/ 0 w 1001786"/>
                <a:gd name="connsiteY6" fmla="*/ 588129 h 1001786"/>
                <a:gd name="connsiteX7" fmla="*/ 413657 w 1001786"/>
                <a:gd name="connsiteY7" fmla="*/ 174472 h 1001786"/>
                <a:gd name="connsiteX8" fmla="*/ 1001786 w 1001786"/>
                <a:gd name="connsiteY8" fmla="*/ 0 h 1001786"/>
                <a:gd name="connsiteX9" fmla="*/ 827314 w 1001786"/>
                <a:gd name="connsiteY9" fmla="*/ 588129 h 1001786"/>
                <a:gd name="connsiteX10" fmla="*/ 413657 w 1001786"/>
                <a:gd name="connsiteY10" fmla="*/ 1001786 h 1001786"/>
                <a:gd name="connsiteX11" fmla="*/ 121158 w 1001786"/>
                <a:gd name="connsiteY11" fmla="*/ 880628 h 10017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001786" h="1001786">
                  <a:moveTo>
                    <a:pt x="145862" y="868259"/>
                  </a:moveTo>
                  <a:cubicBezTo>
                    <a:pt x="165219" y="887616"/>
                    <a:pt x="196603" y="887616"/>
                    <a:pt x="215960" y="868259"/>
                  </a:cubicBezTo>
                  <a:cubicBezTo>
                    <a:pt x="235317" y="848902"/>
                    <a:pt x="235317" y="817518"/>
                    <a:pt x="215960" y="798161"/>
                  </a:cubicBezTo>
                  <a:cubicBezTo>
                    <a:pt x="196603" y="778804"/>
                    <a:pt x="165219" y="778804"/>
                    <a:pt x="145862" y="798161"/>
                  </a:cubicBezTo>
                  <a:cubicBezTo>
                    <a:pt x="126504" y="817518"/>
                    <a:pt x="126504" y="848902"/>
                    <a:pt x="145862" y="868259"/>
                  </a:cubicBezTo>
                  <a:close/>
                  <a:moveTo>
                    <a:pt x="121158" y="880628"/>
                  </a:moveTo>
                  <a:cubicBezTo>
                    <a:pt x="46300" y="805771"/>
                    <a:pt x="0" y="702357"/>
                    <a:pt x="0" y="588129"/>
                  </a:cubicBezTo>
                  <a:cubicBezTo>
                    <a:pt x="0" y="359673"/>
                    <a:pt x="185201" y="174472"/>
                    <a:pt x="413657" y="174472"/>
                  </a:cubicBezTo>
                  <a:cubicBezTo>
                    <a:pt x="609700" y="174472"/>
                    <a:pt x="805743" y="116315"/>
                    <a:pt x="1001786" y="0"/>
                  </a:cubicBezTo>
                  <a:cubicBezTo>
                    <a:pt x="885471" y="196043"/>
                    <a:pt x="827314" y="392086"/>
                    <a:pt x="827314" y="588129"/>
                  </a:cubicBezTo>
                  <a:cubicBezTo>
                    <a:pt x="827314" y="816585"/>
                    <a:pt x="642113" y="1001786"/>
                    <a:pt x="413657" y="1001786"/>
                  </a:cubicBezTo>
                  <a:cubicBezTo>
                    <a:pt x="299429" y="1001786"/>
                    <a:pt x="196015" y="955486"/>
                    <a:pt x="121158" y="880628"/>
                  </a:cubicBezTo>
                  <a:close/>
                </a:path>
              </a:pathLst>
            </a:cu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8" name="Group 7">
              <a:extLst>
                <a:ext uri="{FF2B5EF4-FFF2-40B4-BE49-F238E27FC236}">
                  <a16:creationId xmlns:a16="http://schemas.microsoft.com/office/drawing/2014/main" id="{858C3679-6FCD-CC4D-1321-E69B59D62FE8}"/>
                </a:ext>
              </a:extLst>
            </p:cNvPr>
            <p:cNvGrpSpPr/>
            <p:nvPr/>
          </p:nvGrpSpPr>
          <p:grpSpPr>
            <a:xfrm>
              <a:off x="905510" y="3022602"/>
              <a:ext cx="1526829" cy="1955800"/>
              <a:chOff x="1116185" y="2848429"/>
              <a:chExt cx="1526829" cy="1955800"/>
            </a:xfrm>
          </p:grpSpPr>
          <p:sp>
            <p:nvSpPr>
              <p:cNvPr id="24" name="Right Brace 23">
                <a:extLst>
                  <a:ext uri="{FF2B5EF4-FFF2-40B4-BE49-F238E27FC236}">
                    <a16:creationId xmlns:a16="http://schemas.microsoft.com/office/drawing/2014/main" id="{285420E6-FE33-1F8B-CA64-E80A138A7D51}"/>
                  </a:ext>
                </a:extLst>
              </p:cNvPr>
              <p:cNvSpPr/>
              <p:nvPr/>
            </p:nvSpPr>
            <p:spPr>
              <a:xfrm rot="16200000">
                <a:off x="1589314" y="2375300"/>
                <a:ext cx="580571" cy="1526829"/>
              </a:xfrm>
              <a:prstGeom prst="rightBrace">
                <a:avLst>
                  <a:gd name="adj1" fmla="val 20833"/>
                  <a:gd name="adj2" fmla="val 49049"/>
                </a:avLst>
              </a:prstGeom>
              <a:solidFill>
                <a:srgbClr val="FFFF00"/>
              </a:solidFill>
              <a:ln>
                <a:no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6" name="Rectangle: Top Corners Rounded 25">
                <a:extLst>
                  <a:ext uri="{FF2B5EF4-FFF2-40B4-BE49-F238E27FC236}">
                    <a16:creationId xmlns:a16="http://schemas.microsoft.com/office/drawing/2014/main" id="{4723AF57-4FC3-6BB7-FE5E-BA8E4E5C1CE5}"/>
                  </a:ext>
                </a:extLst>
              </p:cNvPr>
              <p:cNvSpPr/>
              <p:nvPr/>
            </p:nvSpPr>
            <p:spPr>
              <a:xfrm>
                <a:off x="1116185" y="3429000"/>
                <a:ext cx="1526829" cy="1375229"/>
              </a:xfrm>
              <a:prstGeom prst="round2SameRect">
                <a:avLst>
                  <a:gd name="adj1" fmla="val 0"/>
                  <a:gd name="adj2" fmla="val 875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10" name="Oval 9">
              <a:extLst>
                <a:ext uri="{FF2B5EF4-FFF2-40B4-BE49-F238E27FC236}">
                  <a16:creationId xmlns:a16="http://schemas.microsoft.com/office/drawing/2014/main" id="{18A95481-9193-0D47-CE42-0A99E45249D4}"/>
                </a:ext>
              </a:extLst>
            </p:cNvPr>
            <p:cNvSpPr/>
            <p:nvPr/>
          </p:nvSpPr>
          <p:spPr>
            <a:xfrm>
              <a:off x="1563059" y="2567270"/>
              <a:ext cx="211730" cy="21173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TextBox 15">
              <a:extLst>
                <a:ext uri="{FF2B5EF4-FFF2-40B4-BE49-F238E27FC236}">
                  <a16:creationId xmlns:a16="http://schemas.microsoft.com/office/drawing/2014/main" id="{254FA29C-AC2D-2480-F080-CB49B41ADB8B}"/>
                </a:ext>
              </a:extLst>
            </p:cNvPr>
            <p:cNvSpPr txBox="1"/>
            <p:nvPr/>
          </p:nvSpPr>
          <p:spPr>
            <a:xfrm>
              <a:off x="1272696" y="1282839"/>
              <a:ext cx="763415"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Calibri" panose="020F0502020204030204"/>
                  <a:ea typeface="+mn-ea"/>
                  <a:cs typeface="+mn-cs"/>
                </a:rPr>
                <a:t>01</a:t>
              </a:r>
            </a:p>
          </p:txBody>
        </p:sp>
        <p:sp>
          <p:nvSpPr>
            <p:cNvPr id="17" name="TextBox 16">
              <a:extLst>
                <a:ext uri="{FF2B5EF4-FFF2-40B4-BE49-F238E27FC236}">
                  <a16:creationId xmlns:a16="http://schemas.microsoft.com/office/drawing/2014/main" id="{2719E8DB-84C1-65E7-0C15-A06F3D392632}"/>
                </a:ext>
              </a:extLst>
            </p:cNvPr>
            <p:cNvSpPr txBox="1"/>
            <p:nvPr/>
          </p:nvSpPr>
          <p:spPr>
            <a:xfrm>
              <a:off x="905509" y="3621512"/>
              <a:ext cx="1506255" cy="120032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800" b="1" i="0" u="none" strike="noStrike" kern="1200" cap="none" spc="0" normalizeH="0" baseline="0" noProof="0" dirty="0">
                  <a:ln>
                    <a:noFill/>
                  </a:ln>
                  <a:solidFill>
                    <a:srgbClr val="002060"/>
                  </a:solidFill>
                  <a:effectLst/>
                  <a:uLnTx/>
                  <a:uFillTx/>
                  <a:latin typeface="Calibri" panose="020F0502020204030204"/>
                  <a:ea typeface="+mn-ea"/>
                  <a:cs typeface="+mn-cs"/>
                </a:rPr>
                <a:t>إدارة الأخبار الزائفة والمعلومات المغلوطة</a:t>
              </a:r>
            </a:p>
          </p:txBody>
        </p:sp>
        <p:grpSp>
          <p:nvGrpSpPr>
            <p:cNvPr id="20" name="Group 19">
              <a:extLst>
                <a:ext uri="{FF2B5EF4-FFF2-40B4-BE49-F238E27FC236}">
                  <a16:creationId xmlns:a16="http://schemas.microsoft.com/office/drawing/2014/main" id="{52222696-FCAF-32C1-08B9-31BCE9B6671F}"/>
                </a:ext>
              </a:extLst>
            </p:cNvPr>
            <p:cNvGrpSpPr/>
            <p:nvPr/>
          </p:nvGrpSpPr>
          <p:grpSpPr>
            <a:xfrm>
              <a:off x="1574067" y="0"/>
              <a:ext cx="160027" cy="1178923"/>
              <a:chOff x="1574067" y="0"/>
              <a:chExt cx="160027" cy="1178923"/>
            </a:xfrm>
          </p:grpSpPr>
          <p:sp>
            <p:nvSpPr>
              <p:cNvPr id="21" name="Freeform: Shape 20">
                <a:extLst>
                  <a:ext uri="{FF2B5EF4-FFF2-40B4-BE49-F238E27FC236}">
                    <a16:creationId xmlns:a16="http://schemas.microsoft.com/office/drawing/2014/main" id="{5B195FA5-0A7E-AD7D-ACD8-655B3B511969}"/>
                  </a:ext>
                </a:extLst>
              </p:cNvPr>
              <p:cNvSpPr/>
              <p:nvPr/>
            </p:nvSpPr>
            <p:spPr>
              <a:xfrm>
                <a:off x="1650673" y="0"/>
                <a:ext cx="25808" cy="1116874"/>
              </a:xfrm>
              <a:custGeom>
                <a:avLst/>
                <a:gdLst>
                  <a:gd name="connsiteX0" fmla="*/ 1778 w 25808"/>
                  <a:gd name="connsiteY0" fmla="*/ 1116874 h 1116874"/>
                  <a:gd name="connsiteX1" fmla="*/ 1778 w 25808"/>
                  <a:gd name="connsiteY1" fmla="*/ 1116874 h 1116874"/>
                  <a:gd name="connsiteX2" fmla="*/ 8310 w 25808"/>
                  <a:gd name="connsiteY2" fmla="*/ 826226 h 1116874"/>
                  <a:gd name="connsiteX3" fmla="*/ 11576 w 25808"/>
                  <a:gd name="connsiteY3" fmla="*/ 809897 h 1116874"/>
                  <a:gd name="connsiteX4" fmla="*/ 14841 w 25808"/>
                  <a:gd name="connsiteY4" fmla="*/ 682534 h 1116874"/>
                  <a:gd name="connsiteX5" fmla="*/ 21373 w 25808"/>
                  <a:gd name="connsiteY5" fmla="*/ 591094 h 1116874"/>
                  <a:gd name="connsiteX6" fmla="*/ 24638 w 25808"/>
                  <a:gd name="connsiteY6" fmla="*/ 476794 h 1116874"/>
                  <a:gd name="connsiteX7" fmla="*/ 11576 w 25808"/>
                  <a:gd name="connsiteY7" fmla="*/ 91440 h 1116874"/>
                  <a:gd name="connsiteX8" fmla="*/ 8310 w 25808"/>
                  <a:gd name="connsiteY8" fmla="*/ 0 h 1116874"/>
                  <a:gd name="connsiteX9" fmla="*/ 8310 w 25808"/>
                  <a:gd name="connsiteY9" fmla="*/ 0 h 1116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5808" h="1116874">
                    <a:moveTo>
                      <a:pt x="1778" y="1116874"/>
                    </a:moveTo>
                    <a:lnTo>
                      <a:pt x="1778" y="1116874"/>
                    </a:lnTo>
                    <a:cubicBezTo>
                      <a:pt x="2279" y="1076298"/>
                      <a:pt x="-5609" y="916690"/>
                      <a:pt x="8310" y="826226"/>
                    </a:cubicBezTo>
                    <a:cubicBezTo>
                      <a:pt x="9154" y="820740"/>
                      <a:pt x="10487" y="815340"/>
                      <a:pt x="11576" y="809897"/>
                    </a:cubicBezTo>
                    <a:cubicBezTo>
                      <a:pt x="12664" y="767443"/>
                      <a:pt x="13472" y="724980"/>
                      <a:pt x="14841" y="682534"/>
                    </a:cubicBezTo>
                    <a:cubicBezTo>
                      <a:pt x="17269" y="607275"/>
                      <a:pt x="13431" y="630801"/>
                      <a:pt x="21373" y="591094"/>
                    </a:cubicBezTo>
                    <a:cubicBezTo>
                      <a:pt x="22461" y="552994"/>
                      <a:pt x="24912" y="514909"/>
                      <a:pt x="24638" y="476794"/>
                    </a:cubicBezTo>
                    <a:cubicBezTo>
                      <a:pt x="23656" y="340276"/>
                      <a:pt x="32904" y="219437"/>
                      <a:pt x="11576" y="91440"/>
                    </a:cubicBezTo>
                    <a:cubicBezTo>
                      <a:pt x="8013" y="13069"/>
                      <a:pt x="8310" y="43567"/>
                      <a:pt x="8310" y="0"/>
                    </a:cubicBezTo>
                    <a:lnTo>
                      <a:pt x="8310" y="0"/>
                    </a:lnTo>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2" name="Freeform: Shape 21">
                <a:extLst>
                  <a:ext uri="{FF2B5EF4-FFF2-40B4-BE49-F238E27FC236}">
                    <a16:creationId xmlns:a16="http://schemas.microsoft.com/office/drawing/2014/main" id="{0AC7948A-928A-A331-10F6-17E19B396FC9}"/>
                  </a:ext>
                </a:extLst>
              </p:cNvPr>
              <p:cNvSpPr/>
              <p:nvPr/>
            </p:nvSpPr>
            <p:spPr>
              <a:xfrm>
                <a:off x="1574067" y="1018903"/>
                <a:ext cx="160027" cy="160020"/>
              </a:xfrm>
              <a:custGeom>
                <a:avLst/>
                <a:gdLst>
                  <a:gd name="connsiteX0" fmla="*/ 78384 w 160027"/>
                  <a:gd name="connsiteY0" fmla="*/ 94706 h 160020"/>
                  <a:gd name="connsiteX1" fmla="*/ 78384 w 160027"/>
                  <a:gd name="connsiteY1" fmla="*/ 94706 h 160020"/>
                  <a:gd name="connsiteX2" fmla="*/ 45727 w 160027"/>
                  <a:gd name="connsiteY2" fmla="*/ 84908 h 160020"/>
                  <a:gd name="connsiteX3" fmla="*/ 6539 w 160027"/>
                  <a:gd name="connsiteY3" fmla="*/ 35923 h 160020"/>
                  <a:gd name="connsiteX4" fmla="*/ 16336 w 160027"/>
                  <a:gd name="connsiteY4" fmla="*/ 13063 h 160020"/>
                  <a:gd name="connsiteX5" fmla="*/ 32664 w 160027"/>
                  <a:gd name="connsiteY5" fmla="*/ 9797 h 160020"/>
                  <a:gd name="connsiteX6" fmla="*/ 65322 w 160027"/>
                  <a:gd name="connsiteY6" fmla="*/ 22860 h 160020"/>
                  <a:gd name="connsiteX7" fmla="*/ 75119 w 160027"/>
                  <a:gd name="connsiteY7" fmla="*/ 26126 h 160020"/>
                  <a:gd name="connsiteX8" fmla="*/ 84916 w 160027"/>
                  <a:gd name="connsiteY8" fmla="*/ 42454 h 160020"/>
                  <a:gd name="connsiteX9" fmla="*/ 78384 w 160027"/>
                  <a:gd name="connsiteY9" fmla="*/ 94706 h 160020"/>
                  <a:gd name="connsiteX10" fmla="*/ 94713 w 160027"/>
                  <a:gd name="connsiteY10" fmla="*/ 107768 h 160020"/>
                  <a:gd name="connsiteX11" fmla="*/ 140433 w 160027"/>
                  <a:gd name="connsiteY11" fmla="*/ 97971 h 160020"/>
                  <a:gd name="connsiteX12" fmla="*/ 153496 w 160027"/>
                  <a:gd name="connsiteY12" fmla="*/ 71846 h 160020"/>
                  <a:gd name="connsiteX13" fmla="*/ 160027 w 160027"/>
                  <a:gd name="connsiteY13" fmla="*/ 32657 h 160020"/>
                  <a:gd name="connsiteX14" fmla="*/ 146964 w 160027"/>
                  <a:gd name="connsiteY14" fmla="*/ 3266 h 160020"/>
                  <a:gd name="connsiteX15" fmla="*/ 130636 w 160027"/>
                  <a:gd name="connsiteY15" fmla="*/ 0 h 160020"/>
                  <a:gd name="connsiteX16" fmla="*/ 107776 w 160027"/>
                  <a:gd name="connsiteY16" fmla="*/ 19594 h 160020"/>
                  <a:gd name="connsiteX17" fmla="*/ 104510 w 160027"/>
                  <a:gd name="connsiteY17" fmla="*/ 35923 h 160020"/>
                  <a:gd name="connsiteX18" fmla="*/ 75119 w 160027"/>
                  <a:gd name="connsiteY18" fmla="*/ 78377 h 160020"/>
                  <a:gd name="connsiteX19" fmla="*/ 55524 w 160027"/>
                  <a:gd name="connsiteY19" fmla="*/ 104503 h 160020"/>
                  <a:gd name="connsiteX20" fmla="*/ 48993 w 160027"/>
                  <a:gd name="connsiteY20" fmla="*/ 117566 h 160020"/>
                  <a:gd name="connsiteX21" fmla="*/ 29399 w 160027"/>
                  <a:gd name="connsiteY21" fmla="*/ 133894 h 160020"/>
                  <a:gd name="connsiteX22" fmla="*/ 19602 w 160027"/>
                  <a:gd name="connsiteY22" fmla="*/ 146957 h 160020"/>
                  <a:gd name="connsiteX23" fmla="*/ 7 w 160027"/>
                  <a:gd name="connsiteY23" fmla="*/ 160020 h 160020"/>
                  <a:gd name="connsiteX24" fmla="*/ 13070 w 160027"/>
                  <a:gd name="connsiteY24" fmla="*/ 146957 h 160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60027" h="160020">
                    <a:moveTo>
                      <a:pt x="78384" y="94706"/>
                    </a:moveTo>
                    <a:lnTo>
                      <a:pt x="78384" y="94706"/>
                    </a:lnTo>
                    <a:cubicBezTo>
                      <a:pt x="67498" y="91440"/>
                      <a:pt x="55256" y="91102"/>
                      <a:pt x="45727" y="84908"/>
                    </a:cubicBezTo>
                    <a:cubicBezTo>
                      <a:pt x="15887" y="65512"/>
                      <a:pt x="16136" y="59917"/>
                      <a:pt x="6539" y="35923"/>
                    </a:cubicBezTo>
                    <a:cubicBezTo>
                      <a:pt x="9805" y="28303"/>
                      <a:pt x="10474" y="18925"/>
                      <a:pt x="16336" y="13063"/>
                    </a:cubicBezTo>
                    <a:cubicBezTo>
                      <a:pt x="20261" y="9138"/>
                      <a:pt x="27221" y="8708"/>
                      <a:pt x="32664" y="9797"/>
                    </a:cubicBezTo>
                    <a:cubicBezTo>
                      <a:pt x="44161" y="12096"/>
                      <a:pt x="54379" y="18651"/>
                      <a:pt x="65322" y="22860"/>
                    </a:cubicBezTo>
                    <a:cubicBezTo>
                      <a:pt x="68535" y="24096"/>
                      <a:pt x="71853" y="25037"/>
                      <a:pt x="75119" y="26126"/>
                    </a:cubicBezTo>
                    <a:cubicBezTo>
                      <a:pt x="78385" y="31569"/>
                      <a:pt x="84129" y="36156"/>
                      <a:pt x="84916" y="42454"/>
                    </a:cubicBezTo>
                    <a:cubicBezTo>
                      <a:pt x="86655" y="56368"/>
                      <a:pt x="81466" y="79299"/>
                      <a:pt x="78384" y="94706"/>
                    </a:cubicBezTo>
                    <a:cubicBezTo>
                      <a:pt x="83827" y="99060"/>
                      <a:pt x="87878" y="106401"/>
                      <a:pt x="94713" y="107768"/>
                    </a:cubicBezTo>
                    <a:cubicBezTo>
                      <a:pt x="116144" y="112054"/>
                      <a:pt x="124736" y="105820"/>
                      <a:pt x="140433" y="97971"/>
                    </a:cubicBezTo>
                    <a:cubicBezTo>
                      <a:pt x="144787" y="89263"/>
                      <a:pt x="150698" y="81172"/>
                      <a:pt x="153496" y="71846"/>
                    </a:cubicBezTo>
                    <a:cubicBezTo>
                      <a:pt x="157301" y="59161"/>
                      <a:pt x="160027" y="32657"/>
                      <a:pt x="160027" y="32657"/>
                    </a:cubicBezTo>
                    <a:cubicBezTo>
                      <a:pt x="157889" y="19828"/>
                      <a:pt x="160128" y="9848"/>
                      <a:pt x="146964" y="3266"/>
                    </a:cubicBezTo>
                    <a:cubicBezTo>
                      <a:pt x="142000" y="784"/>
                      <a:pt x="136079" y="1089"/>
                      <a:pt x="130636" y="0"/>
                    </a:cubicBezTo>
                    <a:cubicBezTo>
                      <a:pt x="123016" y="6531"/>
                      <a:pt x="113679" y="11477"/>
                      <a:pt x="107776" y="19594"/>
                    </a:cubicBezTo>
                    <a:cubicBezTo>
                      <a:pt x="104511" y="24083"/>
                      <a:pt x="106645" y="30799"/>
                      <a:pt x="104510" y="35923"/>
                    </a:cubicBezTo>
                    <a:cubicBezTo>
                      <a:pt x="95732" y="56989"/>
                      <a:pt x="88828" y="60929"/>
                      <a:pt x="75119" y="78377"/>
                    </a:cubicBezTo>
                    <a:cubicBezTo>
                      <a:pt x="68393" y="86937"/>
                      <a:pt x="61562" y="95445"/>
                      <a:pt x="55524" y="104503"/>
                    </a:cubicBezTo>
                    <a:cubicBezTo>
                      <a:pt x="52824" y="108554"/>
                      <a:pt x="52227" y="113927"/>
                      <a:pt x="48993" y="117566"/>
                    </a:cubicBezTo>
                    <a:cubicBezTo>
                      <a:pt x="43345" y="123920"/>
                      <a:pt x="35411" y="127882"/>
                      <a:pt x="29399" y="133894"/>
                    </a:cubicBezTo>
                    <a:cubicBezTo>
                      <a:pt x="25550" y="137743"/>
                      <a:pt x="23898" y="143615"/>
                      <a:pt x="19602" y="146957"/>
                    </a:cubicBezTo>
                    <a:cubicBezTo>
                      <a:pt x="-967" y="162955"/>
                      <a:pt x="7" y="148600"/>
                      <a:pt x="7" y="160020"/>
                    </a:cubicBezTo>
                    <a:lnTo>
                      <a:pt x="13070" y="146957"/>
                    </a:lnTo>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grpSp>
        <p:nvGrpSpPr>
          <p:cNvPr id="27" name="Group 26">
            <a:extLst>
              <a:ext uri="{FF2B5EF4-FFF2-40B4-BE49-F238E27FC236}">
                <a16:creationId xmlns:a16="http://schemas.microsoft.com/office/drawing/2014/main" id="{7A15D219-0B3F-714C-0594-CC5173D0EB02}"/>
              </a:ext>
            </a:extLst>
          </p:cNvPr>
          <p:cNvGrpSpPr/>
          <p:nvPr/>
        </p:nvGrpSpPr>
        <p:grpSpPr>
          <a:xfrm>
            <a:off x="3162475" y="974686"/>
            <a:ext cx="1541350" cy="4978402"/>
            <a:chOff x="3162475" y="0"/>
            <a:chExt cx="1541350" cy="4978402"/>
          </a:xfrm>
          <a:effectLst>
            <a:reflection blurRad="76200" endPos="28000" dist="203200" dir="5400000" sy="-100000" algn="bl" rotWithShape="0"/>
          </a:effectLst>
        </p:grpSpPr>
        <p:cxnSp>
          <p:nvCxnSpPr>
            <p:cNvPr id="28" name="Straight Connector 27">
              <a:extLst>
                <a:ext uri="{FF2B5EF4-FFF2-40B4-BE49-F238E27FC236}">
                  <a16:creationId xmlns:a16="http://schemas.microsoft.com/office/drawing/2014/main" id="{1F0B83AD-DDB7-1CD0-982B-A8A088149395}"/>
                </a:ext>
              </a:extLst>
            </p:cNvPr>
            <p:cNvCxnSpPr>
              <a:cxnSpLocks/>
            </p:cNvCxnSpPr>
            <p:nvPr/>
          </p:nvCxnSpPr>
          <p:spPr>
            <a:xfrm flipV="1">
              <a:off x="3925890" y="2138809"/>
              <a:ext cx="14521" cy="1170000"/>
            </a:xfrm>
            <a:prstGeom prst="line">
              <a:avLst/>
            </a:prstGeom>
            <a:ln>
              <a:solidFill>
                <a:schemeClr val="tx1">
                  <a:alpha val="60000"/>
                </a:schemeClr>
              </a:solidFill>
            </a:ln>
          </p:spPr>
          <p:style>
            <a:lnRef idx="1">
              <a:schemeClr val="accent1"/>
            </a:lnRef>
            <a:fillRef idx="0">
              <a:schemeClr val="accent1"/>
            </a:fillRef>
            <a:effectRef idx="0">
              <a:schemeClr val="accent1"/>
            </a:effectRef>
            <a:fontRef idx="minor">
              <a:schemeClr val="tx1"/>
            </a:fontRef>
          </p:style>
        </p:cxnSp>
        <p:sp>
          <p:nvSpPr>
            <p:cNvPr id="29" name="Freeform: Shape 28">
              <a:extLst>
                <a:ext uri="{FF2B5EF4-FFF2-40B4-BE49-F238E27FC236}">
                  <a16:creationId xmlns:a16="http://schemas.microsoft.com/office/drawing/2014/main" id="{51B601C2-FB07-53D4-C139-2FDC1F83117C}"/>
                </a:ext>
              </a:extLst>
            </p:cNvPr>
            <p:cNvSpPr/>
            <p:nvPr/>
          </p:nvSpPr>
          <p:spPr>
            <a:xfrm rot="8100000">
              <a:off x="3439518" y="1102827"/>
              <a:ext cx="1001786" cy="1001786"/>
            </a:xfrm>
            <a:custGeom>
              <a:avLst/>
              <a:gdLst>
                <a:gd name="connsiteX0" fmla="*/ 163944 w 1001786"/>
                <a:gd name="connsiteY0" fmla="*/ 886341 h 1001786"/>
                <a:gd name="connsiteX1" fmla="*/ 234042 w 1001786"/>
                <a:gd name="connsiteY1" fmla="*/ 886341 h 1001786"/>
                <a:gd name="connsiteX2" fmla="*/ 234042 w 1001786"/>
                <a:gd name="connsiteY2" fmla="*/ 816243 h 1001786"/>
                <a:gd name="connsiteX3" fmla="*/ 163944 w 1001786"/>
                <a:gd name="connsiteY3" fmla="*/ 816243 h 1001786"/>
                <a:gd name="connsiteX4" fmla="*/ 163944 w 1001786"/>
                <a:gd name="connsiteY4" fmla="*/ 886341 h 1001786"/>
                <a:gd name="connsiteX5" fmla="*/ 121158 w 1001786"/>
                <a:gd name="connsiteY5" fmla="*/ 880628 h 1001786"/>
                <a:gd name="connsiteX6" fmla="*/ 0 w 1001786"/>
                <a:gd name="connsiteY6" fmla="*/ 588129 h 1001786"/>
                <a:gd name="connsiteX7" fmla="*/ 413657 w 1001786"/>
                <a:gd name="connsiteY7" fmla="*/ 174472 h 1001786"/>
                <a:gd name="connsiteX8" fmla="*/ 1001786 w 1001786"/>
                <a:gd name="connsiteY8" fmla="*/ 0 h 1001786"/>
                <a:gd name="connsiteX9" fmla="*/ 827314 w 1001786"/>
                <a:gd name="connsiteY9" fmla="*/ 588129 h 1001786"/>
                <a:gd name="connsiteX10" fmla="*/ 413657 w 1001786"/>
                <a:gd name="connsiteY10" fmla="*/ 1001786 h 1001786"/>
                <a:gd name="connsiteX11" fmla="*/ 121158 w 1001786"/>
                <a:gd name="connsiteY11" fmla="*/ 880628 h 10017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001786" h="1001786">
                  <a:moveTo>
                    <a:pt x="163944" y="886341"/>
                  </a:moveTo>
                  <a:cubicBezTo>
                    <a:pt x="183301" y="905698"/>
                    <a:pt x="214685" y="905698"/>
                    <a:pt x="234042" y="886341"/>
                  </a:cubicBezTo>
                  <a:cubicBezTo>
                    <a:pt x="253399" y="866984"/>
                    <a:pt x="253399" y="835600"/>
                    <a:pt x="234042" y="816243"/>
                  </a:cubicBezTo>
                  <a:cubicBezTo>
                    <a:pt x="214685" y="796886"/>
                    <a:pt x="183301" y="796886"/>
                    <a:pt x="163944" y="816243"/>
                  </a:cubicBezTo>
                  <a:cubicBezTo>
                    <a:pt x="144587" y="835600"/>
                    <a:pt x="144587" y="866984"/>
                    <a:pt x="163944" y="886341"/>
                  </a:cubicBezTo>
                  <a:close/>
                  <a:moveTo>
                    <a:pt x="121158" y="880628"/>
                  </a:moveTo>
                  <a:cubicBezTo>
                    <a:pt x="46300" y="805771"/>
                    <a:pt x="0" y="702357"/>
                    <a:pt x="0" y="588129"/>
                  </a:cubicBezTo>
                  <a:cubicBezTo>
                    <a:pt x="0" y="359673"/>
                    <a:pt x="185201" y="174472"/>
                    <a:pt x="413657" y="174472"/>
                  </a:cubicBezTo>
                  <a:cubicBezTo>
                    <a:pt x="609700" y="174472"/>
                    <a:pt x="805743" y="116315"/>
                    <a:pt x="1001786" y="0"/>
                  </a:cubicBezTo>
                  <a:cubicBezTo>
                    <a:pt x="885471" y="196043"/>
                    <a:pt x="827314" y="392086"/>
                    <a:pt x="827314" y="588129"/>
                  </a:cubicBezTo>
                  <a:cubicBezTo>
                    <a:pt x="827314" y="816585"/>
                    <a:pt x="642113" y="1001786"/>
                    <a:pt x="413657" y="1001786"/>
                  </a:cubicBezTo>
                  <a:cubicBezTo>
                    <a:pt x="299429" y="1001786"/>
                    <a:pt x="196015" y="955486"/>
                    <a:pt x="121158" y="880628"/>
                  </a:cubicBez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30" name="Group 29">
              <a:extLst>
                <a:ext uri="{FF2B5EF4-FFF2-40B4-BE49-F238E27FC236}">
                  <a16:creationId xmlns:a16="http://schemas.microsoft.com/office/drawing/2014/main" id="{EF7FCA25-AB3E-8BF5-A7B6-6163AF3A362D}"/>
                </a:ext>
              </a:extLst>
            </p:cNvPr>
            <p:cNvGrpSpPr/>
            <p:nvPr/>
          </p:nvGrpSpPr>
          <p:grpSpPr>
            <a:xfrm>
              <a:off x="3176996" y="3022602"/>
              <a:ext cx="1526829" cy="1955800"/>
              <a:chOff x="1116185" y="2848429"/>
              <a:chExt cx="1526829" cy="1955800"/>
            </a:xfrm>
          </p:grpSpPr>
          <p:sp>
            <p:nvSpPr>
              <p:cNvPr id="38" name="Right Brace 37">
                <a:extLst>
                  <a:ext uri="{FF2B5EF4-FFF2-40B4-BE49-F238E27FC236}">
                    <a16:creationId xmlns:a16="http://schemas.microsoft.com/office/drawing/2014/main" id="{63C7CCE0-694C-EB08-C113-621C0CC17374}"/>
                  </a:ext>
                </a:extLst>
              </p:cNvPr>
              <p:cNvSpPr/>
              <p:nvPr/>
            </p:nvSpPr>
            <p:spPr>
              <a:xfrm rot="16200000">
                <a:off x="1589314" y="2375300"/>
                <a:ext cx="580571" cy="1526829"/>
              </a:xfrm>
              <a:prstGeom prst="rightBrace">
                <a:avLst>
                  <a:gd name="adj1" fmla="val 20833"/>
                  <a:gd name="adj2" fmla="val 49049"/>
                </a:avLst>
              </a:prstGeom>
              <a:solidFill>
                <a:srgbClr val="00B0F0"/>
              </a:solidFill>
              <a:ln>
                <a:no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9" name="Rectangle: Top Corners Rounded 38">
                <a:extLst>
                  <a:ext uri="{FF2B5EF4-FFF2-40B4-BE49-F238E27FC236}">
                    <a16:creationId xmlns:a16="http://schemas.microsoft.com/office/drawing/2014/main" id="{640CCC5C-293F-025C-30C4-15F1D6ACA002}"/>
                  </a:ext>
                </a:extLst>
              </p:cNvPr>
              <p:cNvSpPr/>
              <p:nvPr/>
            </p:nvSpPr>
            <p:spPr>
              <a:xfrm>
                <a:off x="1116185" y="3429000"/>
                <a:ext cx="1526829" cy="1375229"/>
              </a:xfrm>
              <a:prstGeom prst="round2SameRect">
                <a:avLst>
                  <a:gd name="adj1" fmla="val 0"/>
                  <a:gd name="adj2" fmla="val 875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31" name="Oval 30">
              <a:extLst>
                <a:ext uri="{FF2B5EF4-FFF2-40B4-BE49-F238E27FC236}">
                  <a16:creationId xmlns:a16="http://schemas.microsoft.com/office/drawing/2014/main" id="{74553DA0-3613-340E-AC0C-FDCA9BF893F2}"/>
                </a:ext>
              </a:extLst>
            </p:cNvPr>
            <p:cNvSpPr/>
            <p:nvPr/>
          </p:nvSpPr>
          <p:spPr>
            <a:xfrm>
              <a:off x="3834545" y="2567270"/>
              <a:ext cx="211730" cy="211730"/>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TextBox 31">
              <a:extLst>
                <a:ext uri="{FF2B5EF4-FFF2-40B4-BE49-F238E27FC236}">
                  <a16:creationId xmlns:a16="http://schemas.microsoft.com/office/drawing/2014/main" id="{11316DDF-9855-7E23-234F-F295A3CD605C}"/>
                </a:ext>
              </a:extLst>
            </p:cNvPr>
            <p:cNvSpPr txBox="1"/>
            <p:nvPr/>
          </p:nvSpPr>
          <p:spPr>
            <a:xfrm>
              <a:off x="3558702" y="1282839"/>
              <a:ext cx="763415"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Calibri" panose="020F0502020204030204"/>
                  <a:ea typeface="+mn-ea"/>
                  <a:cs typeface="+mn-cs"/>
                </a:rPr>
                <a:t>02</a:t>
              </a:r>
            </a:p>
          </p:txBody>
        </p:sp>
        <p:sp>
          <p:nvSpPr>
            <p:cNvPr id="33" name="TextBox 32">
              <a:extLst>
                <a:ext uri="{FF2B5EF4-FFF2-40B4-BE49-F238E27FC236}">
                  <a16:creationId xmlns:a16="http://schemas.microsoft.com/office/drawing/2014/main" id="{ADE352BA-C1F8-A5C3-27A6-8C805C88024A}"/>
                </a:ext>
              </a:extLst>
            </p:cNvPr>
            <p:cNvSpPr txBox="1"/>
            <p:nvPr/>
          </p:nvSpPr>
          <p:spPr>
            <a:xfrm>
              <a:off x="3162475" y="3607657"/>
              <a:ext cx="1486305"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800" b="1" i="0" u="none" strike="noStrike" kern="1200" cap="none" spc="0" normalizeH="0" baseline="0" noProof="0" dirty="0">
                  <a:ln>
                    <a:noFill/>
                  </a:ln>
                  <a:solidFill>
                    <a:srgbClr val="002060"/>
                  </a:solidFill>
                  <a:effectLst/>
                  <a:uLnTx/>
                  <a:uFillTx/>
                  <a:latin typeface="Calibri" panose="020F0502020204030204"/>
                  <a:ea typeface="+mn-ea"/>
                  <a:cs typeface="+mn-cs"/>
                </a:rPr>
                <a:t>التعامل مع الأزمات الرقمية والتفاعل الفوري</a:t>
              </a:r>
            </a:p>
          </p:txBody>
        </p:sp>
        <p:grpSp>
          <p:nvGrpSpPr>
            <p:cNvPr id="35" name="Group 34">
              <a:extLst>
                <a:ext uri="{FF2B5EF4-FFF2-40B4-BE49-F238E27FC236}">
                  <a16:creationId xmlns:a16="http://schemas.microsoft.com/office/drawing/2014/main" id="{763C0687-7EBB-C973-1FF1-A91B7225AEEE}"/>
                </a:ext>
              </a:extLst>
            </p:cNvPr>
            <p:cNvGrpSpPr/>
            <p:nvPr/>
          </p:nvGrpSpPr>
          <p:grpSpPr>
            <a:xfrm>
              <a:off x="3805530" y="0"/>
              <a:ext cx="160027" cy="1178923"/>
              <a:chOff x="1574067" y="0"/>
              <a:chExt cx="160027" cy="1178923"/>
            </a:xfrm>
          </p:grpSpPr>
          <p:sp>
            <p:nvSpPr>
              <p:cNvPr id="36" name="Freeform: Shape 35">
                <a:extLst>
                  <a:ext uri="{FF2B5EF4-FFF2-40B4-BE49-F238E27FC236}">
                    <a16:creationId xmlns:a16="http://schemas.microsoft.com/office/drawing/2014/main" id="{6CE478B7-4812-F776-22A3-8B9F3E65A89B}"/>
                  </a:ext>
                </a:extLst>
              </p:cNvPr>
              <p:cNvSpPr/>
              <p:nvPr/>
            </p:nvSpPr>
            <p:spPr>
              <a:xfrm>
                <a:off x="1650673" y="0"/>
                <a:ext cx="25808" cy="1116874"/>
              </a:xfrm>
              <a:custGeom>
                <a:avLst/>
                <a:gdLst>
                  <a:gd name="connsiteX0" fmla="*/ 1778 w 25808"/>
                  <a:gd name="connsiteY0" fmla="*/ 1116874 h 1116874"/>
                  <a:gd name="connsiteX1" fmla="*/ 1778 w 25808"/>
                  <a:gd name="connsiteY1" fmla="*/ 1116874 h 1116874"/>
                  <a:gd name="connsiteX2" fmla="*/ 8310 w 25808"/>
                  <a:gd name="connsiteY2" fmla="*/ 826226 h 1116874"/>
                  <a:gd name="connsiteX3" fmla="*/ 11576 w 25808"/>
                  <a:gd name="connsiteY3" fmla="*/ 809897 h 1116874"/>
                  <a:gd name="connsiteX4" fmla="*/ 14841 w 25808"/>
                  <a:gd name="connsiteY4" fmla="*/ 682534 h 1116874"/>
                  <a:gd name="connsiteX5" fmla="*/ 21373 w 25808"/>
                  <a:gd name="connsiteY5" fmla="*/ 591094 h 1116874"/>
                  <a:gd name="connsiteX6" fmla="*/ 24638 w 25808"/>
                  <a:gd name="connsiteY6" fmla="*/ 476794 h 1116874"/>
                  <a:gd name="connsiteX7" fmla="*/ 11576 w 25808"/>
                  <a:gd name="connsiteY7" fmla="*/ 91440 h 1116874"/>
                  <a:gd name="connsiteX8" fmla="*/ 8310 w 25808"/>
                  <a:gd name="connsiteY8" fmla="*/ 0 h 1116874"/>
                  <a:gd name="connsiteX9" fmla="*/ 8310 w 25808"/>
                  <a:gd name="connsiteY9" fmla="*/ 0 h 1116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5808" h="1116874">
                    <a:moveTo>
                      <a:pt x="1778" y="1116874"/>
                    </a:moveTo>
                    <a:lnTo>
                      <a:pt x="1778" y="1116874"/>
                    </a:lnTo>
                    <a:cubicBezTo>
                      <a:pt x="2279" y="1076298"/>
                      <a:pt x="-5609" y="916690"/>
                      <a:pt x="8310" y="826226"/>
                    </a:cubicBezTo>
                    <a:cubicBezTo>
                      <a:pt x="9154" y="820740"/>
                      <a:pt x="10487" y="815340"/>
                      <a:pt x="11576" y="809897"/>
                    </a:cubicBezTo>
                    <a:cubicBezTo>
                      <a:pt x="12664" y="767443"/>
                      <a:pt x="13472" y="724980"/>
                      <a:pt x="14841" y="682534"/>
                    </a:cubicBezTo>
                    <a:cubicBezTo>
                      <a:pt x="17269" y="607275"/>
                      <a:pt x="13431" y="630801"/>
                      <a:pt x="21373" y="591094"/>
                    </a:cubicBezTo>
                    <a:cubicBezTo>
                      <a:pt x="22461" y="552994"/>
                      <a:pt x="24912" y="514909"/>
                      <a:pt x="24638" y="476794"/>
                    </a:cubicBezTo>
                    <a:cubicBezTo>
                      <a:pt x="23656" y="340276"/>
                      <a:pt x="32904" y="219437"/>
                      <a:pt x="11576" y="91440"/>
                    </a:cubicBezTo>
                    <a:cubicBezTo>
                      <a:pt x="8013" y="13069"/>
                      <a:pt x="8310" y="43567"/>
                      <a:pt x="8310" y="0"/>
                    </a:cubicBezTo>
                    <a:lnTo>
                      <a:pt x="8310" y="0"/>
                    </a:lnTo>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7" name="Freeform: Shape 36">
                <a:extLst>
                  <a:ext uri="{FF2B5EF4-FFF2-40B4-BE49-F238E27FC236}">
                    <a16:creationId xmlns:a16="http://schemas.microsoft.com/office/drawing/2014/main" id="{7EE44451-0482-479B-8E9E-46F54B6C69FB}"/>
                  </a:ext>
                </a:extLst>
              </p:cNvPr>
              <p:cNvSpPr/>
              <p:nvPr/>
            </p:nvSpPr>
            <p:spPr>
              <a:xfrm>
                <a:off x="1574067" y="1018903"/>
                <a:ext cx="160027" cy="160020"/>
              </a:xfrm>
              <a:custGeom>
                <a:avLst/>
                <a:gdLst>
                  <a:gd name="connsiteX0" fmla="*/ 78384 w 160027"/>
                  <a:gd name="connsiteY0" fmla="*/ 94706 h 160020"/>
                  <a:gd name="connsiteX1" fmla="*/ 78384 w 160027"/>
                  <a:gd name="connsiteY1" fmla="*/ 94706 h 160020"/>
                  <a:gd name="connsiteX2" fmla="*/ 45727 w 160027"/>
                  <a:gd name="connsiteY2" fmla="*/ 84908 h 160020"/>
                  <a:gd name="connsiteX3" fmla="*/ 6539 w 160027"/>
                  <a:gd name="connsiteY3" fmla="*/ 35923 h 160020"/>
                  <a:gd name="connsiteX4" fmla="*/ 16336 w 160027"/>
                  <a:gd name="connsiteY4" fmla="*/ 13063 h 160020"/>
                  <a:gd name="connsiteX5" fmla="*/ 32664 w 160027"/>
                  <a:gd name="connsiteY5" fmla="*/ 9797 h 160020"/>
                  <a:gd name="connsiteX6" fmla="*/ 65322 w 160027"/>
                  <a:gd name="connsiteY6" fmla="*/ 22860 h 160020"/>
                  <a:gd name="connsiteX7" fmla="*/ 75119 w 160027"/>
                  <a:gd name="connsiteY7" fmla="*/ 26126 h 160020"/>
                  <a:gd name="connsiteX8" fmla="*/ 84916 w 160027"/>
                  <a:gd name="connsiteY8" fmla="*/ 42454 h 160020"/>
                  <a:gd name="connsiteX9" fmla="*/ 78384 w 160027"/>
                  <a:gd name="connsiteY9" fmla="*/ 94706 h 160020"/>
                  <a:gd name="connsiteX10" fmla="*/ 94713 w 160027"/>
                  <a:gd name="connsiteY10" fmla="*/ 107768 h 160020"/>
                  <a:gd name="connsiteX11" fmla="*/ 140433 w 160027"/>
                  <a:gd name="connsiteY11" fmla="*/ 97971 h 160020"/>
                  <a:gd name="connsiteX12" fmla="*/ 153496 w 160027"/>
                  <a:gd name="connsiteY12" fmla="*/ 71846 h 160020"/>
                  <a:gd name="connsiteX13" fmla="*/ 160027 w 160027"/>
                  <a:gd name="connsiteY13" fmla="*/ 32657 h 160020"/>
                  <a:gd name="connsiteX14" fmla="*/ 146964 w 160027"/>
                  <a:gd name="connsiteY14" fmla="*/ 3266 h 160020"/>
                  <a:gd name="connsiteX15" fmla="*/ 130636 w 160027"/>
                  <a:gd name="connsiteY15" fmla="*/ 0 h 160020"/>
                  <a:gd name="connsiteX16" fmla="*/ 107776 w 160027"/>
                  <a:gd name="connsiteY16" fmla="*/ 19594 h 160020"/>
                  <a:gd name="connsiteX17" fmla="*/ 104510 w 160027"/>
                  <a:gd name="connsiteY17" fmla="*/ 35923 h 160020"/>
                  <a:gd name="connsiteX18" fmla="*/ 75119 w 160027"/>
                  <a:gd name="connsiteY18" fmla="*/ 78377 h 160020"/>
                  <a:gd name="connsiteX19" fmla="*/ 55524 w 160027"/>
                  <a:gd name="connsiteY19" fmla="*/ 104503 h 160020"/>
                  <a:gd name="connsiteX20" fmla="*/ 48993 w 160027"/>
                  <a:gd name="connsiteY20" fmla="*/ 117566 h 160020"/>
                  <a:gd name="connsiteX21" fmla="*/ 29399 w 160027"/>
                  <a:gd name="connsiteY21" fmla="*/ 133894 h 160020"/>
                  <a:gd name="connsiteX22" fmla="*/ 19602 w 160027"/>
                  <a:gd name="connsiteY22" fmla="*/ 146957 h 160020"/>
                  <a:gd name="connsiteX23" fmla="*/ 7 w 160027"/>
                  <a:gd name="connsiteY23" fmla="*/ 160020 h 160020"/>
                  <a:gd name="connsiteX24" fmla="*/ 13070 w 160027"/>
                  <a:gd name="connsiteY24" fmla="*/ 146957 h 160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60027" h="160020">
                    <a:moveTo>
                      <a:pt x="78384" y="94706"/>
                    </a:moveTo>
                    <a:lnTo>
                      <a:pt x="78384" y="94706"/>
                    </a:lnTo>
                    <a:cubicBezTo>
                      <a:pt x="67498" y="91440"/>
                      <a:pt x="55256" y="91102"/>
                      <a:pt x="45727" y="84908"/>
                    </a:cubicBezTo>
                    <a:cubicBezTo>
                      <a:pt x="15887" y="65512"/>
                      <a:pt x="16136" y="59917"/>
                      <a:pt x="6539" y="35923"/>
                    </a:cubicBezTo>
                    <a:cubicBezTo>
                      <a:pt x="9805" y="28303"/>
                      <a:pt x="10474" y="18925"/>
                      <a:pt x="16336" y="13063"/>
                    </a:cubicBezTo>
                    <a:cubicBezTo>
                      <a:pt x="20261" y="9138"/>
                      <a:pt x="27221" y="8708"/>
                      <a:pt x="32664" y="9797"/>
                    </a:cubicBezTo>
                    <a:cubicBezTo>
                      <a:pt x="44161" y="12096"/>
                      <a:pt x="54379" y="18651"/>
                      <a:pt x="65322" y="22860"/>
                    </a:cubicBezTo>
                    <a:cubicBezTo>
                      <a:pt x="68535" y="24096"/>
                      <a:pt x="71853" y="25037"/>
                      <a:pt x="75119" y="26126"/>
                    </a:cubicBezTo>
                    <a:cubicBezTo>
                      <a:pt x="78385" y="31569"/>
                      <a:pt x="84129" y="36156"/>
                      <a:pt x="84916" y="42454"/>
                    </a:cubicBezTo>
                    <a:cubicBezTo>
                      <a:pt x="86655" y="56368"/>
                      <a:pt x="81466" y="79299"/>
                      <a:pt x="78384" y="94706"/>
                    </a:cubicBezTo>
                    <a:cubicBezTo>
                      <a:pt x="83827" y="99060"/>
                      <a:pt x="87878" y="106401"/>
                      <a:pt x="94713" y="107768"/>
                    </a:cubicBezTo>
                    <a:cubicBezTo>
                      <a:pt x="116144" y="112054"/>
                      <a:pt x="124736" y="105820"/>
                      <a:pt x="140433" y="97971"/>
                    </a:cubicBezTo>
                    <a:cubicBezTo>
                      <a:pt x="144787" y="89263"/>
                      <a:pt x="150698" y="81172"/>
                      <a:pt x="153496" y="71846"/>
                    </a:cubicBezTo>
                    <a:cubicBezTo>
                      <a:pt x="157301" y="59161"/>
                      <a:pt x="160027" y="32657"/>
                      <a:pt x="160027" y="32657"/>
                    </a:cubicBezTo>
                    <a:cubicBezTo>
                      <a:pt x="157889" y="19828"/>
                      <a:pt x="160128" y="9848"/>
                      <a:pt x="146964" y="3266"/>
                    </a:cubicBezTo>
                    <a:cubicBezTo>
                      <a:pt x="142000" y="784"/>
                      <a:pt x="136079" y="1089"/>
                      <a:pt x="130636" y="0"/>
                    </a:cubicBezTo>
                    <a:cubicBezTo>
                      <a:pt x="123016" y="6531"/>
                      <a:pt x="113679" y="11477"/>
                      <a:pt x="107776" y="19594"/>
                    </a:cubicBezTo>
                    <a:cubicBezTo>
                      <a:pt x="104511" y="24083"/>
                      <a:pt x="106645" y="30799"/>
                      <a:pt x="104510" y="35923"/>
                    </a:cubicBezTo>
                    <a:cubicBezTo>
                      <a:pt x="95732" y="56989"/>
                      <a:pt x="88828" y="60929"/>
                      <a:pt x="75119" y="78377"/>
                    </a:cubicBezTo>
                    <a:cubicBezTo>
                      <a:pt x="68393" y="86937"/>
                      <a:pt x="61562" y="95445"/>
                      <a:pt x="55524" y="104503"/>
                    </a:cubicBezTo>
                    <a:cubicBezTo>
                      <a:pt x="52824" y="108554"/>
                      <a:pt x="52227" y="113927"/>
                      <a:pt x="48993" y="117566"/>
                    </a:cubicBezTo>
                    <a:cubicBezTo>
                      <a:pt x="43345" y="123920"/>
                      <a:pt x="35411" y="127882"/>
                      <a:pt x="29399" y="133894"/>
                    </a:cubicBezTo>
                    <a:cubicBezTo>
                      <a:pt x="25550" y="137743"/>
                      <a:pt x="23898" y="143615"/>
                      <a:pt x="19602" y="146957"/>
                    </a:cubicBezTo>
                    <a:cubicBezTo>
                      <a:pt x="-967" y="162955"/>
                      <a:pt x="7" y="148600"/>
                      <a:pt x="7" y="160020"/>
                    </a:cubicBezTo>
                    <a:lnTo>
                      <a:pt x="13070" y="146957"/>
                    </a:lnTo>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grpSp>
        <p:nvGrpSpPr>
          <p:cNvPr id="40" name="Group 39">
            <a:extLst>
              <a:ext uri="{FF2B5EF4-FFF2-40B4-BE49-F238E27FC236}">
                <a16:creationId xmlns:a16="http://schemas.microsoft.com/office/drawing/2014/main" id="{E0C4D417-F5C7-14BF-CC30-9AFAC11A1469}"/>
              </a:ext>
            </a:extLst>
          </p:cNvPr>
          <p:cNvGrpSpPr/>
          <p:nvPr/>
        </p:nvGrpSpPr>
        <p:grpSpPr>
          <a:xfrm>
            <a:off x="5448481" y="974686"/>
            <a:ext cx="1526830" cy="4978402"/>
            <a:chOff x="5448481" y="0"/>
            <a:chExt cx="1526830" cy="4978402"/>
          </a:xfrm>
          <a:effectLst>
            <a:reflection blurRad="76200" endPos="28000" dist="203200" dir="5400000" sy="-100000" algn="bl" rotWithShape="0"/>
          </a:effectLst>
        </p:grpSpPr>
        <p:cxnSp>
          <p:nvCxnSpPr>
            <p:cNvPr id="41" name="Straight Connector 40">
              <a:extLst>
                <a:ext uri="{FF2B5EF4-FFF2-40B4-BE49-F238E27FC236}">
                  <a16:creationId xmlns:a16="http://schemas.microsoft.com/office/drawing/2014/main" id="{39B65871-B5C0-E05C-5614-9D9D501651FA}"/>
                </a:ext>
              </a:extLst>
            </p:cNvPr>
            <p:cNvCxnSpPr>
              <a:cxnSpLocks/>
            </p:cNvCxnSpPr>
            <p:nvPr/>
          </p:nvCxnSpPr>
          <p:spPr>
            <a:xfrm flipV="1">
              <a:off x="6197376" y="2138809"/>
              <a:ext cx="14521" cy="1170000"/>
            </a:xfrm>
            <a:prstGeom prst="line">
              <a:avLst/>
            </a:prstGeom>
            <a:ln>
              <a:solidFill>
                <a:schemeClr val="tx1">
                  <a:alpha val="60000"/>
                </a:schemeClr>
              </a:solidFill>
            </a:ln>
          </p:spPr>
          <p:style>
            <a:lnRef idx="1">
              <a:schemeClr val="accent1"/>
            </a:lnRef>
            <a:fillRef idx="0">
              <a:schemeClr val="accent1"/>
            </a:fillRef>
            <a:effectRef idx="0">
              <a:schemeClr val="accent1"/>
            </a:effectRef>
            <a:fontRef idx="minor">
              <a:schemeClr val="tx1"/>
            </a:fontRef>
          </p:style>
        </p:cxnSp>
        <p:sp>
          <p:nvSpPr>
            <p:cNvPr id="42" name="Freeform: Shape 41">
              <a:extLst>
                <a:ext uri="{FF2B5EF4-FFF2-40B4-BE49-F238E27FC236}">
                  <a16:creationId xmlns:a16="http://schemas.microsoft.com/office/drawing/2014/main" id="{B4FB986E-F38D-BB6E-E4E5-B80593077D63}"/>
                </a:ext>
              </a:extLst>
            </p:cNvPr>
            <p:cNvSpPr/>
            <p:nvPr/>
          </p:nvSpPr>
          <p:spPr>
            <a:xfrm rot="8100000">
              <a:off x="5711004" y="1102827"/>
              <a:ext cx="1001786" cy="1001786"/>
            </a:xfrm>
            <a:custGeom>
              <a:avLst/>
              <a:gdLst>
                <a:gd name="connsiteX0" fmla="*/ 129461 w 1001786"/>
                <a:gd name="connsiteY0" fmla="*/ 851859 h 1001786"/>
                <a:gd name="connsiteX1" fmla="*/ 199559 w 1001786"/>
                <a:gd name="connsiteY1" fmla="*/ 851859 h 1001786"/>
                <a:gd name="connsiteX2" fmla="*/ 199559 w 1001786"/>
                <a:gd name="connsiteY2" fmla="*/ 781760 h 1001786"/>
                <a:gd name="connsiteX3" fmla="*/ 129461 w 1001786"/>
                <a:gd name="connsiteY3" fmla="*/ 781760 h 1001786"/>
                <a:gd name="connsiteX4" fmla="*/ 129461 w 1001786"/>
                <a:gd name="connsiteY4" fmla="*/ 851859 h 1001786"/>
                <a:gd name="connsiteX5" fmla="*/ 121158 w 1001786"/>
                <a:gd name="connsiteY5" fmla="*/ 880628 h 1001786"/>
                <a:gd name="connsiteX6" fmla="*/ 0 w 1001786"/>
                <a:gd name="connsiteY6" fmla="*/ 588129 h 1001786"/>
                <a:gd name="connsiteX7" fmla="*/ 413657 w 1001786"/>
                <a:gd name="connsiteY7" fmla="*/ 174472 h 1001786"/>
                <a:gd name="connsiteX8" fmla="*/ 1001786 w 1001786"/>
                <a:gd name="connsiteY8" fmla="*/ 0 h 1001786"/>
                <a:gd name="connsiteX9" fmla="*/ 827314 w 1001786"/>
                <a:gd name="connsiteY9" fmla="*/ 588129 h 1001786"/>
                <a:gd name="connsiteX10" fmla="*/ 413657 w 1001786"/>
                <a:gd name="connsiteY10" fmla="*/ 1001786 h 1001786"/>
                <a:gd name="connsiteX11" fmla="*/ 121158 w 1001786"/>
                <a:gd name="connsiteY11" fmla="*/ 880628 h 10017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001786" h="1001786">
                  <a:moveTo>
                    <a:pt x="129461" y="851859"/>
                  </a:moveTo>
                  <a:cubicBezTo>
                    <a:pt x="148818" y="871216"/>
                    <a:pt x="180202" y="871216"/>
                    <a:pt x="199559" y="851859"/>
                  </a:cubicBezTo>
                  <a:cubicBezTo>
                    <a:pt x="218916" y="832502"/>
                    <a:pt x="218916" y="801117"/>
                    <a:pt x="199559" y="781760"/>
                  </a:cubicBezTo>
                  <a:cubicBezTo>
                    <a:pt x="180202" y="762403"/>
                    <a:pt x="148818" y="762403"/>
                    <a:pt x="129461" y="781760"/>
                  </a:cubicBezTo>
                  <a:cubicBezTo>
                    <a:pt x="110104" y="801117"/>
                    <a:pt x="110104" y="832502"/>
                    <a:pt x="129461" y="851859"/>
                  </a:cubicBezTo>
                  <a:close/>
                  <a:moveTo>
                    <a:pt x="121158" y="880628"/>
                  </a:moveTo>
                  <a:cubicBezTo>
                    <a:pt x="46300" y="805771"/>
                    <a:pt x="0" y="702357"/>
                    <a:pt x="0" y="588129"/>
                  </a:cubicBezTo>
                  <a:cubicBezTo>
                    <a:pt x="0" y="359673"/>
                    <a:pt x="185201" y="174472"/>
                    <a:pt x="413657" y="174472"/>
                  </a:cubicBezTo>
                  <a:cubicBezTo>
                    <a:pt x="609700" y="174472"/>
                    <a:pt x="805743" y="116315"/>
                    <a:pt x="1001786" y="0"/>
                  </a:cubicBezTo>
                  <a:cubicBezTo>
                    <a:pt x="885471" y="196043"/>
                    <a:pt x="827314" y="392086"/>
                    <a:pt x="827314" y="588129"/>
                  </a:cubicBezTo>
                  <a:cubicBezTo>
                    <a:pt x="827314" y="816585"/>
                    <a:pt x="642113" y="1001786"/>
                    <a:pt x="413657" y="1001786"/>
                  </a:cubicBezTo>
                  <a:cubicBezTo>
                    <a:pt x="299429" y="1001786"/>
                    <a:pt x="196015" y="955486"/>
                    <a:pt x="121158" y="880628"/>
                  </a:cubicBezTo>
                  <a:close/>
                </a:path>
              </a:pathLst>
            </a:cu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43" name="Group 42">
              <a:extLst>
                <a:ext uri="{FF2B5EF4-FFF2-40B4-BE49-F238E27FC236}">
                  <a16:creationId xmlns:a16="http://schemas.microsoft.com/office/drawing/2014/main" id="{CCD5F422-FB67-94BD-3755-120AECB1C402}"/>
                </a:ext>
              </a:extLst>
            </p:cNvPr>
            <p:cNvGrpSpPr/>
            <p:nvPr/>
          </p:nvGrpSpPr>
          <p:grpSpPr>
            <a:xfrm>
              <a:off x="5448482" y="3022602"/>
              <a:ext cx="1526829" cy="1955800"/>
              <a:chOff x="1116185" y="2848429"/>
              <a:chExt cx="1526829" cy="1955800"/>
            </a:xfrm>
          </p:grpSpPr>
          <p:sp>
            <p:nvSpPr>
              <p:cNvPr id="51" name="Right Brace 50">
                <a:extLst>
                  <a:ext uri="{FF2B5EF4-FFF2-40B4-BE49-F238E27FC236}">
                    <a16:creationId xmlns:a16="http://schemas.microsoft.com/office/drawing/2014/main" id="{9BB3A046-5FD2-DD82-1614-0C1E2CEC2ED6}"/>
                  </a:ext>
                </a:extLst>
              </p:cNvPr>
              <p:cNvSpPr/>
              <p:nvPr/>
            </p:nvSpPr>
            <p:spPr>
              <a:xfrm rot="16200000">
                <a:off x="1589314" y="2375300"/>
                <a:ext cx="580571" cy="1526829"/>
              </a:xfrm>
              <a:prstGeom prst="rightBrace">
                <a:avLst>
                  <a:gd name="adj1" fmla="val 20833"/>
                  <a:gd name="adj2" fmla="val 49049"/>
                </a:avLst>
              </a:prstGeom>
              <a:solidFill>
                <a:srgbClr val="92D050"/>
              </a:solidFill>
              <a:ln>
                <a:no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2" name="Rectangle: Top Corners Rounded 51">
                <a:extLst>
                  <a:ext uri="{FF2B5EF4-FFF2-40B4-BE49-F238E27FC236}">
                    <a16:creationId xmlns:a16="http://schemas.microsoft.com/office/drawing/2014/main" id="{BD1E01C6-F191-CEB6-4CC0-0285C684848D}"/>
                  </a:ext>
                </a:extLst>
              </p:cNvPr>
              <p:cNvSpPr/>
              <p:nvPr/>
            </p:nvSpPr>
            <p:spPr>
              <a:xfrm>
                <a:off x="1116185" y="3429000"/>
                <a:ext cx="1526829" cy="1375229"/>
              </a:xfrm>
              <a:prstGeom prst="round2SameRect">
                <a:avLst>
                  <a:gd name="adj1" fmla="val 0"/>
                  <a:gd name="adj2" fmla="val 875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44" name="Oval 43">
              <a:extLst>
                <a:ext uri="{FF2B5EF4-FFF2-40B4-BE49-F238E27FC236}">
                  <a16:creationId xmlns:a16="http://schemas.microsoft.com/office/drawing/2014/main" id="{FC749E1D-2CE3-73C1-D525-77990009B8E6}"/>
                </a:ext>
              </a:extLst>
            </p:cNvPr>
            <p:cNvSpPr/>
            <p:nvPr/>
          </p:nvSpPr>
          <p:spPr>
            <a:xfrm>
              <a:off x="6106031" y="2567270"/>
              <a:ext cx="211730" cy="211730"/>
            </a:xfrm>
            <a:prstGeom prst="ellips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5" name="TextBox 44">
              <a:extLst>
                <a:ext uri="{FF2B5EF4-FFF2-40B4-BE49-F238E27FC236}">
                  <a16:creationId xmlns:a16="http://schemas.microsoft.com/office/drawing/2014/main" id="{1D24EAA0-501B-7752-2122-8F237F1FF890}"/>
                </a:ext>
              </a:extLst>
            </p:cNvPr>
            <p:cNvSpPr txBox="1"/>
            <p:nvPr/>
          </p:nvSpPr>
          <p:spPr>
            <a:xfrm>
              <a:off x="5830188" y="1282839"/>
              <a:ext cx="763415"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Calibri" panose="020F0502020204030204"/>
                  <a:ea typeface="+mn-ea"/>
                  <a:cs typeface="+mn-cs"/>
                </a:rPr>
                <a:t>03</a:t>
              </a:r>
            </a:p>
          </p:txBody>
        </p:sp>
        <p:sp>
          <p:nvSpPr>
            <p:cNvPr id="46" name="TextBox 45">
              <a:extLst>
                <a:ext uri="{FF2B5EF4-FFF2-40B4-BE49-F238E27FC236}">
                  <a16:creationId xmlns:a16="http://schemas.microsoft.com/office/drawing/2014/main" id="{F3769380-6657-D971-A7B7-E219D2688E5D}"/>
                </a:ext>
              </a:extLst>
            </p:cNvPr>
            <p:cNvSpPr txBox="1"/>
            <p:nvPr/>
          </p:nvSpPr>
          <p:spPr>
            <a:xfrm>
              <a:off x="5448481" y="3607657"/>
              <a:ext cx="1471786"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800" b="1" i="0" u="none" strike="noStrike" kern="1200" cap="none" spc="0" normalizeH="0" baseline="0" noProof="0" dirty="0">
                  <a:ln>
                    <a:noFill/>
                  </a:ln>
                  <a:solidFill>
                    <a:srgbClr val="002060"/>
                  </a:solidFill>
                  <a:effectLst/>
                  <a:uLnTx/>
                  <a:uFillTx/>
                  <a:latin typeface="Calibri" panose="020F0502020204030204"/>
                  <a:ea typeface="+mn-ea"/>
                  <a:cs typeface="+mn-cs"/>
                </a:rPr>
                <a:t>التفاعلات السلبية والمراجعات السلبية</a:t>
              </a:r>
            </a:p>
          </p:txBody>
        </p:sp>
        <p:grpSp>
          <p:nvGrpSpPr>
            <p:cNvPr id="48" name="Group 47">
              <a:extLst>
                <a:ext uri="{FF2B5EF4-FFF2-40B4-BE49-F238E27FC236}">
                  <a16:creationId xmlns:a16="http://schemas.microsoft.com/office/drawing/2014/main" id="{8D1A7E6E-220F-EFF1-C142-EB7196F65328}"/>
                </a:ext>
              </a:extLst>
            </p:cNvPr>
            <p:cNvGrpSpPr/>
            <p:nvPr/>
          </p:nvGrpSpPr>
          <p:grpSpPr>
            <a:xfrm>
              <a:off x="6131881" y="0"/>
              <a:ext cx="160027" cy="1178923"/>
              <a:chOff x="1574067" y="0"/>
              <a:chExt cx="160027" cy="1178923"/>
            </a:xfrm>
          </p:grpSpPr>
          <p:sp>
            <p:nvSpPr>
              <p:cNvPr id="49" name="Freeform: Shape 48">
                <a:extLst>
                  <a:ext uri="{FF2B5EF4-FFF2-40B4-BE49-F238E27FC236}">
                    <a16:creationId xmlns:a16="http://schemas.microsoft.com/office/drawing/2014/main" id="{9C264653-A371-52ED-37F3-B4BF60459993}"/>
                  </a:ext>
                </a:extLst>
              </p:cNvPr>
              <p:cNvSpPr/>
              <p:nvPr/>
            </p:nvSpPr>
            <p:spPr>
              <a:xfrm>
                <a:off x="1650673" y="0"/>
                <a:ext cx="25808" cy="1116874"/>
              </a:xfrm>
              <a:custGeom>
                <a:avLst/>
                <a:gdLst>
                  <a:gd name="connsiteX0" fmla="*/ 1778 w 25808"/>
                  <a:gd name="connsiteY0" fmla="*/ 1116874 h 1116874"/>
                  <a:gd name="connsiteX1" fmla="*/ 1778 w 25808"/>
                  <a:gd name="connsiteY1" fmla="*/ 1116874 h 1116874"/>
                  <a:gd name="connsiteX2" fmla="*/ 8310 w 25808"/>
                  <a:gd name="connsiteY2" fmla="*/ 826226 h 1116874"/>
                  <a:gd name="connsiteX3" fmla="*/ 11576 w 25808"/>
                  <a:gd name="connsiteY3" fmla="*/ 809897 h 1116874"/>
                  <a:gd name="connsiteX4" fmla="*/ 14841 w 25808"/>
                  <a:gd name="connsiteY4" fmla="*/ 682534 h 1116874"/>
                  <a:gd name="connsiteX5" fmla="*/ 21373 w 25808"/>
                  <a:gd name="connsiteY5" fmla="*/ 591094 h 1116874"/>
                  <a:gd name="connsiteX6" fmla="*/ 24638 w 25808"/>
                  <a:gd name="connsiteY6" fmla="*/ 476794 h 1116874"/>
                  <a:gd name="connsiteX7" fmla="*/ 11576 w 25808"/>
                  <a:gd name="connsiteY7" fmla="*/ 91440 h 1116874"/>
                  <a:gd name="connsiteX8" fmla="*/ 8310 w 25808"/>
                  <a:gd name="connsiteY8" fmla="*/ 0 h 1116874"/>
                  <a:gd name="connsiteX9" fmla="*/ 8310 w 25808"/>
                  <a:gd name="connsiteY9" fmla="*/ 0 h 1116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5808" h="1116874">
                    <a:moveTo>
                      <a:pt x="1778" y="1116874"/>
                    </a:moveTo>
                    <a:lnTo>
                      <a:pt x="1778" y="1116874"/>
                    </a:lnTo>
                    <a:cubicBezTo>
                      <a:pt x="2279" y="1076298"/>
                      <a:pt x="-5609" y="916690"/>
                      <a:pt x="8310" y="826226"/>
                    </a:cubicBezTo>
                    <a:cubicBezTo>
                      <a:pt x="9154" y="820740"/>
                      <a:pt x="10487" y="815340"/>
                      <a:pt x="11576" y="809897"/>
                    </a:cubicBezTo>
                    <a:cubicBezTo>
                      <a:pt x="12664" y="767443"/>
                      <a:pt x="13472" y="724980"/>
                      <a:pt x="14841" y="682534"/>
                    </a:cubicBezTo>
                    <a:cubicBezTo>
                      <a:pt x="17269" y="607275"/>
                      <a:pt x="13431" y="630801"/>
                      <a:pt x="21373" y="591094"/>
                    </a:cubicBezTo>
                    <a:cubicBezTo>
                      <a:pt x="22461" y="552994"/>
                      <a:pt x="24912" y="514909"/>
                      <a:pt x="24638" y="476794"/>
                    </a:cubicBezTo>
                    <a:cubicBezTo>
                      <a:pt x="23656" y="340276"/>
                      <a:pt x="32904" y="219437"/>
                      <a:pt x="11576" y="91440"/>
                    </a:cubicBezTo>
                    <a:cubicBezTo>
                      <a:pt x="8013" y="13069"/>
                      <a:pt x="8310" y="43567"/>
                      <a:pt x="8310" y="0"/>
                    </a:cubicBezTo>
                    <a:lnTo>
                      <a:pt x="8310" y="0"/>
                    </a:lnTo>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0" name="Freeform: Shape 49">
                <a:extLst>
                  <a:ext uri="{FF2B5EF4-FFF2-40B4-BE49-F238E27FC236}">
                    <a16:creationId xmlns:a16="http://schemas.microsoft.com/office/drawing/2014/main" id="{9C61BA91-7F52-D89D-2487-41B75A3A4F70}"/>
                  </a:ext>
                </a:extLst>
              </p:cNvPr>
              <p:cNvSpPr/>
              <p:nvPr/>
            </p:nvSpPr>
            <p:spPr>
              <a:xfrm>
                <a:off x="1574067" y="1018903"/>
                <a:ext cx="160027" cy="160020"/>
              </a:xfrm>
              <a:custGeom>
                <a:avLst/>
                <a:gdLst>
                  <a:gd name="connsiteX0" fmla="*/ 78384 w 160027"/>
                  <a:gd name="connsiteY0" fmla="*/ 94706 h 160020"/>
                  <a:gd name="connsiteX1" fmla="*/ 78384 w 160027"/>
                  <a:gd name="connsiteY1" fmla="*/ 94706 h 160020"/>
                  <a:gd name="connsiteX2" fmla="*/ 45727 w 160027"/>
                  <a:gd name="connsiteY2" fmla="*/ 84908 h 160020"/>
                  <a:gd name="connsiteX3" fmla="*/ 6539 w 160027"/>
                  <a:gd name="connsiteY3" fmla="*/ 35923 h 160020"/>
                  <a:gd name="connsiteX4" fmla="*/ 16336 w 160027"/>
                  <a:gd name="connsiteY4" fmla="*/ 13063 h 160020"/>
                  <a:gd name="connsiteX5" fmla="*/ 32664 w 160027"/>
                  <a:gd name="connsiteY5" fmla="*/ 9797 h 160020"/>
                  <a:gd name="connsiteX6" fmla="*/ 65322 w 160027"/>
                  <a:gd name="connsiteY6" fmla="*/ 22860 h 160020"/>
                  <a:gd name="connsiteX7" fmla="*/ 75119 w 160027"/>
                  <a:gd name="connsiteY7" fmla="*/ 26126 h 160020"/>
                  <a:gd name="connsiteX8" fmla="*/ 84916 w 160027"/>
                  <a:gd name="connsiteY8" fmla="*/ 42454 h 160020"/>
                  <a:gd name="connsiteX9" fmla="*/ 78384 w 160027"/>
                  <a:gd name="connsiteY9" fmla="*/ 94706 h 160020"/>
                  <a:gd name="connsiteX10" fmla="*/ 94713 w 160027"/>
                  <a:gd name="connsiteY10" fmla="*/ 107768 h 160020"/>
                  <a:gd name="connsiteX11" fmla="*/ 140433 w 160027"/>
                  <a:gd name="connsiteY11" fmla="*/ 97971 h 160020"/>
                  <a:gd name="connsiteX12" fmla="*/ 153496 w 160027"/>
                  <a:gd name="connsiteY12" fmla="*/ 71846 h 160020"/>
                  <a:gd name="connsiteX13" fmla="*/ 160027 w 160027"/>
                  <a:gd name="connsiteY13" fmla="*/ 32657 h 160020"/>
                  <a:gd name="connsiteX14" fmla="*/ 146964 w 160027"/>
                  <a:gd name="connsiteY14" fmla="*/ 3266 h 160020"/>
                  <a:gd name="connsiteX15" fmla="*/ 130636 w 160027"/>
                  <a:gd name="connsiteY15" fmla="*/ 0 h 160020"/>
                  <a:gd name="connsiteX16" fmla="*/ 107776 w 160027"/>
                  <a:gd name="connsiteY16" fmla="*/ 19594 h 160020"/>
                  <a:gd name="connsiteX17" fmla="*/ 104510 w 160027"/>
                  <a:gd name="connsiteY17" fmla="*/ 35923 h 160020"/>
                  <a:gd name="connsiteX18" fmla="*/ 75119 w 160027"/>
                  <a:gd name="connsiteY18" fmla="*/ 78377 h 160020"/>
                  <a:gd name="connsiteX19" fmla="*/ 55524 w 160027"/>
                  <a:gd name="connsiteY19" fmla="*/ 104503 h 160020"/>
                  <a:gd name="connsiteX20" fmla="*/ 48993 w 160027"/>
                  <a:gd name="connsiteY20" fmla="*/ 117566 h 160020"/>
                  <a:gd name="connsiteX21" fmla="*/ 29399 w 160027"/>
                  <a:gd name="connsiteY21" fmla="*/ 133894 h 160020"/>
                  <a:gd name="connsiteX22" fmla="*/ 19602 w 160027"/>
                  <a:gd name="connsiteY22" fmla="*/ 146957 h 160020"/>
                  <a:gd name="connsiteX23" fmla="*/ 7 w 160027"/>
                  <a:gd name="connsiteY23" fmla="*/ 160020 h 160020"/>
                  <a:gd name="connsiteX24" fmla="*/ 13070 w 160027"/>
                  <a:gd name="connsiteY24" fmla="*/ 146957 h 160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60027" h="160020">
                    <a:moveTo>
                      <a:pt x="78384" y="94706"/>
                    </a:moveTo>
                    <a:lnTo>
                      <a:pt x="78384" y="94706"/>
                    </a:lnTo>
                    <a:cubicBezTo>
                      <a:pt x="67498" y="91440"/>
                      <a:pt x="55256" y="91102"/>
                      <a:pt x="45727" y="84908"/>
                    </a:cubicBezTo>
                    <a:cubicBezTo>
                      <a:pt x="15887" y="65512"/>
                      <a:pt x="16136" y="59917"/>
                      <a:pt x="6539" y="35923"/>
                    </a:cubicBezTo>
                    <a:cubicBezTo>
                      <a:pt x="9805" y="28303"/>
                      <a:pt x="10474" y="18925"/>
                      <a:pt x="16336" y="13063"/>
                    </a:cubicBezTo>
                    <a:cubicBezTo>
                      <a:pt x="20261" y="9138"/>
                      <a:pt x="27221" y="8708"/>
                      <a:pt x="32664" y="9797"/>
                    </a:cubicBezTo>
                    <a:cubicBezTo>
                      <a:pt x="44161" y="12096"/>
                      <a:pt x="54379" y="18651"/>
                      <a:pt x="65322" y="22860"/>
                    </a:cubicBezTo>
                    <a:cubicBezTo>
                      <a:pt x="68535" y="24096"/>
                      <a:pt x="71853" y="25037"/>
                      <a:pt x="75119" y="26126"/>
                    </a:cubicBezTo>
                    <a:cubicBezTo>
                      <a:pt x="78385" y="31569"/>
                      <a:pt x="84129" y="36156"/>
                      <a:pt x="84916" y="42454"/>
                    </a:cubicBezTo>
                    <a:cubicBezTo>
                      <a:pt x="86655" y="56368"/>
                      <a:pt x="81466" y="79299"/>
                      <a:pt x="78384" y="94706"/>
                    </a:cubicBezTo>
                    <a:cubicBezTo>
                      <a:pt x="83827" y="99060"/>
                      <a:pt x="87878" y="106401"/>
                      <a:pt x="94713" y="107768"/>
                    </a:cubicBezTo>
                    <a:cubicBezTo>
                      <a:pt x="116144" y="112054"/>
                      <a:pt x="124736" y="105820"/>
                      <a:pt x="140433" y="97971"/>
                    </a:cubicBezTo>
                    <a:cubicBezTo>
                      <a:pt x="144787" y="89263"/>
                      <a:pt x="150698" y="81172"/>
                      <a:pt x="153496" y="71846"/>
                    </a:cubicBezTo>
                    <a:cubicBezTo>
                      <a:pt x="157301" y="59161"/>
                      <a:pt x="160027" y="32657"/>
                      <a:pt x="160027" y="32657"/>
                    </a:cubicBezTo>
                    <a:cubicBezTo>
                      <a:pt x="157889" y="19828"/>
                      <a:pt x="160128" y="9848"/>
                      <a:pt x="146964" y="3266"/>
                    </a:cubicBezTo>
                    <a:cubicBezTo>
                      <a:pt x="142000" y="784"/>
                      <a:pt x="136079" y="1089"/>
                      <a:pt x="130636" y="0"/>
                    </a:cubicBezTo>
                    <a:cubicBezTo>
                      <a:pt x="123016" y="6531"/>
                      <a:pt x="113679" y="11477"/>
                      <a:pt x="107776" y="19594"/>
                    </a:cubicBezTo>
                    <a:cubicBezTo>
                      <a:pt x="104511" y="24083"/>
                      <a:pt x="106645" y="30799"/>
                      <a:pt x="104510" y="35923"/>
                    </a:cubicBezTo>
                    <a:cubicBezTo>
                      <a:pt x="95732" y="56989"/>
                      <a:pt x="88828" y="60929"/>
                      <a:pt x="75119" y="78377"/>
                    </a:cubicBezTo>
                    <a:cubicBezTo>
                      <a:pt x="68393" y="86937"/>
                      <a:pt x="61562" y="95445"/>
                      <a:pt x="55524" y="104503"/>
                    </a:cubicBezTo>
                    <a:cubicBezTo>
                      <a:pt x="52824" y="108554"/>
                      <a:pt x="52227" y="113927"/>
                      <a:pt x="48993" y="117566"/>
                    </a:cubicBezTo>
                    <a:cubicBezTo>
                      <a:pt x="43345" y="123920"/>
                      <a:pt x="35411" y="127882"/>
                      <a:pt x="29399" y="133894"/>
                    </a:cubicBezTo>
                    <a:cubicBezTo>
                      <a:pt x="25550" y="137743"/>
                      <a:pt x="23898" y="143615"/>
                      <a:pt x="19602" y="146957"/>
                    </a:cubicBezTo>
                    <a:cubicBezTo>
                      <a:pt x="-967" y="162955"/>
                      <a:pt x="7" y="148600"/>
                      <a:pt x="7" y="160020"/>
                    </a:cubicBezTo>
                    <a:lnTo>
                      <a:pt x="13070" y="146957"/>
                    </a:lnTo>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grpSp>
        <p:nvGrpSpPr>
          <p:cNvPr id="53" name="Group 52">
            <a:extLst>
              <a:ext uri="{FF2B5EF4-FFF2-40B4-BE49-F238E27FC236}">
                <a16:creationId xmlns:a16="http://schemas.microsoft.com/office/drawing/2014/main" id="{363D9318-760D-A2B9-E8CE-D2236230C8AF}"/>
              </a:ext>
            </a:extLst>
          </p:cNvPr>
          <p:cNvGrpSpPr/>
          <p:nvPr/>
        </p:nvGrpSpPr>
        <p:grpSpPr>
          <a:xfrm>
            <a:off x="7701843" y="974686"/>
            <a:ext cx="1544954" cy="5098840"/>
            <a:chOff x="7701843" y="0"/>
            <a:chExt cx="1544954" cy="5098840"/>
          </a:xfrm>
          <a:effectLst>
            <a:reflection blurRad="76200" endPos="28000" dist="203200" dir="5400000" sy="-100000" algn="bl" rotWithShape="0"/>
          </a:effectLst>
        </p:grpSpPr>
        <p:cxnSp>
          <p:nvCxnSpPr>
            <p:cNvPr id="54" name="Straight Connector 53">
              <a:extLst>
                <a:ext uri="{FF2B5EF4-FFF2-40B4-BE49-F238E27FC236}">
                  <a16:creationId xmlns:a16="http://schemas.microsoft.com/office/drawing/2014/main" id="{F5DDDEB9-6DC2-B9DD-1933-A0B60EE8321E}"/>
                </a:ext>
              </a:extLst>
            </p:cNvPr>
            <p:cNvCxnSpPr>
              <a:cxnSpLocks/>
            </p:cNvCxnSpPr>
            <p:nvPr/>
          </p:nvCxnSpPr>
          <p:spPr>
            <a:xfrm flipV="1">
              <a:off x="8468862" y="2138809"/>
              <a:ext cx="14521" cy="1170000"/>
            </a:xfrm>
            <a:prstGeom prst="line">
              <a:avLst/>
            </a:prstGeom>
            <a:ln>
              <a:solidFill>
                <a:schemeClr val="tx1">
                  <a:alpha val="60000"/>
                </a:schemeClr>
              </a:solidFill>
            </a:ln>
          </p:spPr>
          <p:style>
            <a:lnRef idx="1">
              <a:schemeClr val="accent1"/>
            </a:lnRef>
            <a:fillRef idx="0">
              <a:schemeClr val="accent1"/>
            </a:fillRef>
            <a:effectRef idx="0">
              <a:schemeClr val="accent1"/>
            </a:effectRef>
            <a:fontRef idx="minor">
              <a:schemeClr val="tx1"/>
            </a:fontRef>
          </p:style>
        </p:cxnSp>
        <p:sp>
          <p:nvSpPr>
            <p:cNvPr id="55" name="Freeform: Shape 54">
              <a:extLst>
                <a:ext uri="{FF2B5EF4-FFF2-40B4-BE49-F238E27FC236}">
                  <a16:creationId xmlns:a16="http://schemas.microsoft.com/office/drawing/2014/main" id="{BD3B4377-0468-6A7C-9711-A00E362FD760}"/>
                </a:ext>
              </a:extLst>
            </p:cNvPr>
            <p:cNvSpPr/>
            <p:nvPr/>
          </p:nvSpPr>
          <p:spPr>
            <a:xfrm rot="8100000">
              <a:off x="7982490" y="1102827"/>
              <a:ext cx="1001786" cy="1001786"/>
            </a:xfrm>
            <a:custGeom>
              <a:avLst/>
              <a:gdLst>
                <a:gd name="connsiteX0" fmla="*/ 119193 w 1001786"/>
                <a:gd name="connsiteY0" fmla="*/ 841591 h 1001786"/>
                <a:gd name="connsiteX1" fmla="*/ 189291 w 1001786"/>
                <a:gd name="connsiteY1" fmla="*/ 841591 h 1001786"/>
                <a:gd name="connsiteX2" fmla="*/ 189291 w 1001786"/>
                <a:gd name="connsiteY2" fmla="*/ 771492 h 1001786"/>
                <a:gd name="connsiteX3" fmla="*/ 119193 w 1001786"/>
                <a:gd name="connsiteY3" fmla="*/ 771492 h 1001786"/>
                <a:gd name="connsiteX4" fmla="*/ 119193 w 1001786"/>
                <a:gd name="connsiteY4" fmla="*/ 841591 h 1001786"/>
                <a:gd name="connsiteX5" fmla="*/ 121158 w 1001786"/>
                <a:gd name="connsiteY5" fmla="*/ 880628 h 1001786"/>
                <a:gd name="connsiteX6" fmla="*/ 0 w 1001786"/>
                <a:gd name="connsiteY6" fmla="*/ 588129 h 1001786"/>
                <a:gd name="connsiteX7" fmla="*/ 413657 w 1001786"/>
                <a:gd name="connsiteY7" fmla="*/ 174472 h 1001786"/>
                <a:gd name="connsiteX8" fmla="*/ 1001786 w 1001786"/>
                <a:gd name="connsiteY8" fmla="*/ 0 h 1001786"/>
                <a:gd name="connsiteX9" fmla="*/ 827314 w 1001786"/>
                <a:gd name="connsiteY9" fmla="*/ 588129 h 1001786"/>
                <a:gd name="connsiteX10" fmla="*/ 413657 w 1001786"/>
                <a:gd name="connsiteY10" fmla="*/ 1001786 h 1001786"/>
                <a:gd name="connsiteX11" fmla="*/ 121158 w 1001786"/>
                <a:gd name="connsiteY11" fmla="*/ 880628 h 10017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001786" h="1001786">
                  <a:moveTo>
                    <a:pt x="119193" y="841591"/>
                  </a:moveTo>
                  <a:cubicBezTo>
                    <a:pt x="138550" y="860948"/>
                    <a:pt x="169934" y="860948"/>
                    <a:pt x="189291" y="841591"/>
                  </a:cubicBezTo>
                  <a:cubicBezTo>
                    <a:pt x="208648" y="822234"/>
                    <a:pt x="208648" y="790849"/>
                    <a:pt x="189291" y="771492"/>
                  </a:cubicBezTo>
                  <a:cubicBezTo>
                    <a:pt x="169934" y="752135"/>
                    <a:pt x="138550" y="752135"/>
                    <a:pt x="119193" y="771492"/>
                  </a:cubicBezTo>
                  <a:cubicBezTo>
                    <a:pt x="99836" y="790849"/>
                    <a:pt x="99836" y="822234"/>
                    <a:pt x="119193" y="841591"/>
                  </a:cubicBezTo>
                  <a:close/>
                  <a:moveTo>
                    <a:pt x="121158" y="880628"/>
                  </a:moveTo>
                  <a:cubicBezTo>
                    <a:pt x="46300" y="805771"/>
                    <a:pt x="0" y="702357"/>
                    <a:pt x="0" y="588129"/>
                  </a:cubicBezTo>
                  <a:cubicBezTo>
                    <a:pt x="0" y="359673"/>
                    <a:pt x="185201" y="174472"/>
                    <a:pt x="413657" y="174472"/>
                  </a:cubicBezTo>
                  <a:cubicBezTo>
                    <a:pt x="609700" y="174472"/>
                    <a:pt x="805743" y="116315"/>
                    <a:pt x="1001786" y="0"/>
                  </a:cubicBezTo>
                  <a:cubicBezTo>
                    <a:pt x="885471" y="196043"/>
                    <a:pt x="827314" y="392086"/>
                    <a:pt x="827314" y="588129"/>
                  </a:cubicBezTo>
                  <a:cubicBezTo>
                    <a:pt x="827314" y="816585"/>
                    <a:pt x="642113" y="1001786"/>
                    <a:pt x="413657" y="1001786"/>
                  </a:cubicBezTo>
                  <a:cubicBezTo>
                    <a:pt x="299429" y="1001786"/>
                    <a:pt x="196015" y="955486"/>
                    <a:pt x="121158" y="880628"/>
                  </a:cubicBezTo>
                  <a:close/>
                </a:path>
              </a:pathLst>
            </a:custGeom>
            <a:solidFill>
              <a:srgbClr val="FD727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56" name="Group 55">
              <a:extLst>
                <a:ext uri="{FF2B5EF4-FFF2-40B4-BE49-F238E27FC236}">
                  <a16:creationId xmlns:a16="http://schemas.microsoft.com/office/drawing/2014/main" id="{F3AFD0C6-6CE9-482C-C4DD-41BAE5A5DE9D}"/>
                </a:ext>
              </a:extLst>
            </p:cNvPr>
            <p:cNvGrpSpPr/>
            <p:nvPr/>
          </p:nvGrpSpPr>
          <p:grpSpPr>
            <a:xfrm>
              <a:off x="7719968" y="3022602"/>
              <a:ext cx="1526829" cy="1955800"/>
              <a:chOff x="1116185" y="2848429"/>
              <a:chExt cx="1526829" cy="1955800"/>
            </a:xfrm>
          </p:grpSpPr>
          <p:sp>
            <p:nvSpPr>
              <p:cNvPr id="64" name="Right Brace 63">
                <a:extLst>
                  <a:ext uri="{FF2B5EF4-FFF2-40B4-BE49-F238E27FC236}">
                    <a16:creationId xmlns:a16="http://schemas.microsoft.com/office/drawing/2014/main" id="{B08AB32E-35B3-8646-20FD-E05EC617984A}"/>
                  </a:ext>
                </a:extLst>
              </p:cNvPr>
              <p:cNvSpPr/>
              <p:nvPr/>
            </p:nvSpPr>
            <p:spPr>
              <a:xfrm rot="16200000">
                <a:off x="1589314" y="2375300"/>
                <a:ext cx="580571" cy="1526829"/>
              </a:xfrm>
              <a:prstGeom prst="rightBrace">
                <a:avLst>
                  <a:gd name="adj1" fmla="val 20833"/>
                  <a:gd name="adj2" fmla="val 49049"/>
                </a:avLst>
              </a:prstGeom>
              <a:solidFill>
                <a:srgbClr val="FD7273"/>
              </a:solidFill>
              <a:ln>
                <a:no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5" name="Rectangle: Top Corners Rounded 64">
                <a:extLst>
                  <a:ext uri="{FF2B5EF4-FFF2-40B4-BE49-F238E27FC236}">
                    <a16:creationId xmlns:a16="http://schemas.microsoft.com/office/drawing/2014/main" id="{F6647C18-B7AF-F360-A92C-FD8A522EADC6}"/>
                  </a:ext>
                </a:extLst>
              </p:cNvPr>
              <p:cNvSpPr/>
              <p:nvPr/>
            </p:nvSpPr>
            <p:spPr>
              <a:xfrm>
                <a:off x="1116185" y="3429000"/>
                <a:ext cx="1526829" cy="1375229"/>
              </a:xfrm>
              <a:prstGeom prst="round2SameRect">
                <a:avLst>
                  <a:gd name="adj1" fmla="val 0"/>
                  <a:gd name="adj2" fmla="val 875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57" name="Oval 56">
              <a:extLst>
                <a:ext uri="{FF2B5EF4-FFF2-40B4-BE49-F238E27FC236}">
                  <a16:creationId xmlns:a16="http://schemas.microsoft.com/office/drawing/2014/main" id="{8BC9368C-D284-C5AC-04F2-2C7C46FBFC67}"/>
                </a:ext>
              </a:extLst>
            </p:cNvPr>
            <p:cNvSpPr/>
            <p:nvPr/>
          </p:nvSpPr>
          <p:spPr>
            <a:xfrm>
              <a:off x="8377517" y="2567270"/>
              <a:ext cx="211730" cy="211730"/>
            </a:xfrm>
            <a:prstGeom prst="ellipse">
              <a:avLst/>
            </a:prstGeom>
            <a:solidFill>
              <a:srgbClr val="FD72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8" name="TextBox 57">
              <a:extLst>
                <a:ext uri="{FF2B5EF4-FFF2-40B4-BE49-F238E27FC236}">
                  <a16:creationId xmlns:a16="http://schemas.microsoft.com/office/drawing/2014/main" id="{4130F25D-CFC4-4F4E-7298-9DF5347CE9C3}"/>
                </a:ext>
              </a:extLst>
            </p:cNvPr>
            <p:cNvSpPr txBox="1"/>
            <p:nvPr/>
          </p:nvSpPr>
          <p:spPr>
            <a:xfrm>
              <a:off x="8101674" y="1282839"/>
              <a:ext cx="763415"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Calibri" panose="020F0502020204030204"/>
                  <a:ea typeface="+mn-ea"/>
                  <a:cs typeface="+mn-cs"/>
                </a:rPr>
                <a:t>04</a:t>
              </a:r>
            </a:p>
          </p:txBody>
        </p:sp>
        <p:sp>
          <p:nvSpPr>
            <p:cNvPr id="59" name="TextBox 58">
              <a:extLst>
                <a:ext uri="{FF2B5EF4-FFF2-40B4-BE49-F238E27FC236}">
                  <a16:creationId xmlns:a16="http://schemas.microsoft.com/office/drawing/2014/main" id="{6AAE9AD1-8736-616F-9866-939FC51A3E2C}"/>
                </a:ext>
              </a:extLst>
            </p:cNvPr>
            <p:cNvSpPr txBox="1"/>
            <p:nvPr/>
          </p:nvSpPr>
          <p:spPr>
            <a:xfrm>
              <a:off x="7701843" y="3621512"/>
              <a:ext cx="1489910" cy="147732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800" b="1" i="0" u="none" strike="noStrike" kern="1200" cap="none" spc="0" normalizeH="0" baseline="0" noProof="0" dirty="0">
                  <a:ln>
                    <a:noFill/>
                  </a:ln>
                  <a:solidFill>
                    <a:srgbClr val="002060"/>
                  </a:solidFill>
                  <a:effectLst/>
                  <a:uLnTx/>
                  <a:uFillTx/>
                  <a:latin typeface="Calibri" panose="020F0502020204030204"/>
                  <a:ea typeface="+mn-ea"/>
                  <a:cs typeface="+mn-cs"/>
                </a:rPr>
                <a:t>التغيرات المستمرة في الخوارزميات وتأثيرها على الوصول</a:t>
              </a:r>
            </a:p>
          </p:txBody>
        </p:sp>
        <p:grpSp>
          <p:nvGrpSpPr>
            <p:cNvPr id="61" name="Group 60">
              <a:extLst>
                <a:ext uri="{FF2B5EF4-FFF2-40B4-BE49-F238E27FC236}">
                  <a16:creationId xmlns:a16="http://schemas.microsoft.com/office/drawing/2014/main" id="{15457A11-9B60-D2CB-7BCA-4144422CA54B}"/>
                </a:ext>
              </a:extLst>
            </p:cNvPr>
            <p:cNvGrpSpPr/>
            <p:nvPr/>
          </p:nvGrpSpPr>
          <p:grpSpPr>
            <a:xfrm>
              <a:off x="8425107" y="0"/>
              <a:ext cx="160027" cy="1178923"/>
              <a:chOff x="1574067" y="0"/>
              <a:chExt cx="160027" cy="1178923"/>
            </a:xfrm>
          </p:grpSpPr>
          <p:sp>
            <p:nvSpPr>
              <p:cNvPr id="62" name="Freeform: Shape 61">
                <a:extLst>
                  <a:ext uri="{FF2B5EF4-FFF2-40B4-BE49-F238E27FC236}">
                    <a16:creationId xmlns:a16="http://schemas.microsoft.com/office/drawing/2014/main" id="{89C3D81C-CDDD-DCDF-113E-27F6527587F2}"/>
                  </a:ext>
                </a:extLst>
              </p:cNvPr>
              <p:cNvSpPr/>
              <p:nvPr/>
            </p:nvSpPr>
            <p:spPr>
              <a:xfrm>
                <a:off x="1650673" y="0"/>
                <a:ext cx="25808" cy="1116874"/>
              </a:xfrm>
              <a:custGeom>
                <a:avLst/>
                <a:gdLst>
                  <a:gd name="connsiteX0" fmla="*/ 1778 w 25808"/>
                  <a:gd name="connsiteY0" fmla="*/ 1116874 h 1116874"/>
                  <a:gd name="connsiteX1" fmla="*/ 1778 w 25808"/>
                  <a:gd name="connsiteY1" fmla="*/ 1116874 h 1116874"/>
                  <a:gd name="connsiteX2" fmla="*/ 8310 w 25808"/>
                  <a:gd name="connsiteY2" fmla="*/ 826226 h 1116874"/>
                  <a:gd name="connsiteX3" fmla="*/ 11576 w 25808"/>
                  <a:gd name="connsiteY3" fmla="*/ 809897 h 1116874"/>
                  <a:gd name="connsiteX4" fmla="*/ 14841 w 25808"/>
                  <a:gd name="connsiteY4" fmla="*/ 682534 h 1116874"/>
                  <a:gd name="connsiteX5" fmla="*/ 21373 w 25808"/>
                  <a:gd name="connsiteY5" fmla="*/ 591094 h 1116874"/>
                  <a:gd name="connsiteX6" fmla="*/ 24638 w 25808"/>
                  <a:gd name="connsiteY6" fmla="*/ 476794 h 1116874"/>
                  <a:gd name="connsiteX7" fmla="*/ 11576 w 25808"/>
                  <a:gd name="connsiteY7" fmla="*/ 91440 h 1116874"/>
                  <a:gd name="connsiteX8" fmla="*/ 8310 w 25808"/>
                  <a:gd name="connsiteY8" fmla="*/ 0 h 1116874"/>
                  <a:gd name="connsiteX9" fmla="*/ 8310 w 25808"/>
                  <a:gd name="connsiteY9" fmla="*/ 0 h 1116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5808" h="1116874">
                    <a:moveTo>
                      <a:pt x="1778" y="1116874"/>
                    </a:moveTo>
                    <a:lnTo>
                      <a:pt x="1778" y="1116874"/>
                    </a:lnTo>
                    <a:cubicBezTo>
                      <a:pt x="2279" y="1076298"/>
                      <a:pt x="-5609" y="916690"/>
                      <a:pt x="8310" y="826226"/>
                    </a:cubicBezTo>
                    <a:cubicBezTo>
                      <a:pt x="9154" y="820740"/>
                      <a:pt x="10487" y="815340"/>
                      <a:pt x="11576" y="809897"/>
                    </a:cubicBezTo>
                    <a:cubicBezTo>
                      <a:pt x="12664" y="767443"/>
                      <a:pt x="13472" y="724980"/>
                      <a:pt x="14841" y="682534"/>
                    </a:cubicBezTo>
                    <a:cubicBezTo>
                      <a:pt x="17269" y="607275"/>
                      <a:pt x="13431" y="630801"/>
                      <a:pt x="21373" y="591094"/>
                    </a:cubicBezTo>
                    <a:cubicBezTo>
                      <a:pt x="22461" y="552994"/>
                      <a:pt x="24912" y="514909"/>
                      <a:pt x="24638" y="476794"/>
                    </a:cubicBezTo>
                    <a:cubicBezTo>
                      <a:pt x="23656" y="340276"/>
                      <a:pt x="32904" y="219437"/>
                      <a:pt x="11576" y="91440"/>
                    </a:cubicBezTo>
                    <a:cubicBezTo>
                      <a:pt x="8013" y="13069"/>
                      <a:pt x="8310" y="43567"/>
                      <a:pt x="8310" y="0"/>
                    </a:cubicBezTo>
                    <a:lnTo>
                      <a:pt x="8310" y="0"/>
                    </a:lnTo>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3" name="Freeform: Shape 62">
                <a:extLst>
                  <a:ext uri="{FF2B5EF4-FFF2-40B4-BE49-F238E27FC236}">
                    <a16:creationId xmlns:a16="http://schemas.microsoft.com/office/drawing/2014/main" id="{D45015AA-0D59-4CEA-0E21-40E61C3FC0F5}"/>
                  </a:ext>
                </a:extLst>
              </p:cNvPr>
              <p:cNvSpPr/>
              <p:nvPr/>
            </p:nvSpPr>
            <p:spPr>
              <a:xfrm>
                <a:off x="1574067" y="1018903"/>
                <a:ext cx="160027" cy="160020"/>
              </a:xfrm>
              <a:custGeom>
                <a:avLst/>
                <a:gdLst>
                  <a:gd name="connsiteX0" fmla="*/ 78384 w 160027"/>
                  <a:gd name="connsiteY0" fmla="*/ 94706 h 160020"/>
                  <a:gd name="connsiteX1" fmla="*/ 78384 w 160027"/>
                  <a:gd name="connsiteY1" fmla="*/ 94706 h 160020"/>
                  <a:gd name="connsiteX2" fmla="*/ 45727 w 160027"/>
                  <a:gd name="connsiteY2" fmla="*/ 84908 h 160020"/>
                  <a:gd name="connsiteX3" fmla="*/ 6539 w 160027"/>
                  <a:gd name="connsiteY3" fmla="*/ 35923 h 160020"/>
                  <a:gd name="connsiteX4" fmla="*/ 16336 w 160027"/>
                  <a:gd name="connsiteY4" fmla="*/ 13063 h 160020"/>
                  <a:gd name="connsiteX5" fmla="*/ 32664 w 160027"/>
                  <a:gd name="connsiteY5" fmla="*/ 9797 h 160020"/>
                  <a:gd name="connsiteX6" fmla="*/ 65322 w 160027"/>
                  <a:gd name="connsiteY6" fmla="*/ 22860 h 160020"/>
                  <a:gd name="connsiteX7" fmla="*/ 75119 w 160027"/>
                  <a:gd name="connsiteY7" fmla="*/ 26126 h 160020"/>
                  <a:gd name="connsiteX8" fmla="*/ 84916 w 160027"/>
                  <a:gd name="connsiteY8" fmla="*/ 42454 h 160020"/>
                  <a:gd name="connsiteX9" fmla="*/ 78384 w 160027"/>
                  <a:gd name="connsiteY9" fmla="*/ 94706 h 160020"/>
                  <a:gd name="connsiteX10" fmla="*/ 94713 w 160027"/>
                  <a:gd name="connsiteY10" fmla="*/ 107768 h 160020"/>
                  <a:gd name="connsiteX11" fmla="*/ 140433 w 160027"/>
                  <a:gd name="connsiteY11" fmla="*/ 97971 h 160020"/>
                  <a:gd name="connsiteX12" fmla="*/ 153496 w 160027"/>
                  <a:gd name="connsiteY12" fmla="*/ 71846 h 160020"/>
                  <a:gd name="connsiteX13" fmla="*/ 160027 w 160027"/>
                  <a:gd name="connsiteY13" fmla="*/ 32657 h 160020"/>
                  <a:gd name="connsiteX14" fmla="*/ 146964 w 160027"/>
                  <a:gd name="connsiteY14" fmla="*/ 3266 h 160020"/>
                  <a:gd name="connsiteX15" fmla="*/ 130636 w 160027"/>
                  <a:gd name="connsiteY15" fmla="*/ 0 h 160020"/>
                  <a:gd name="connsiteX16" fmla="*/ 107776 w 160027"/>
                  <a:gd name="connsiteY16" fmla="*/ 19594 h 160020"/>
                  <a:gd name="connsiteX17" fmla="*/ 104510 w 160027"/>
                  <a:gd name="connsiteY17" fmla="*/ 35923 h 160020"/>
                  <a:gd name="connsiteX18" fmla="*/ 75119 w 160027"/>
                  <a:gd name="connsiteY18" fmla="*/ 78377 h 160020"/>
                  <a:gd name="connsiteX19" fmla="*/ 55524 w 160027"/>
                  <a:gd name="connsiteY19" fmla="*/ 104503 h 160020"/>
                  <a:gd name="connsiteX20" fmla="*/ 48993 w 160027"/>
                  <a:gd name="connsiteY20" fmla="*/ 117566 h 160020"/>
                  <a:gd name="connsiteX21" fmla="*/ 29399 w 160027"/>
                  <a:gd name="connsiteY21" fmla="*/ 133894 h 160020"/>
                  <a:gd name="connsiteX22" fmla="*/ 19602 w 160027"/>
                  <a:gd name="connsiteY22" fmla="*/ 146957 h 160020"/>
                  <a:gd name="connsiteX23" fmla="*/ 7 w 160027"/>
                  <a:gd name="connsiteY23" fmla="*/ 160020 h 160020"/>
                  <a:gd name="connsiteX24" fmla="*/ 13070 w 160027"/>
                  <a:gd name="connsiteY24" fmla="*/ 146957 h 160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60027" h="160020">
                    <a:moveTo>
                      <a:pt x="78384" y="94706"/>
                    </a:moveTo>
                    <a:lnTo>
                      <a:pt x="78384" y="94706"/>
                    </a:lnTo>
                    <a:cubicBezTo>
                      <a:pt x="67498" y="91440"/>
                      <a:pt x="55256" y="91102"/>
                      <a:pt x="45727" y="84908"/>
                    </a:cubicBezTo>
                    <a:cubicBezTo>
                      <a:pt x="15887" y="65512"/>
                      <a:pt x="16136" y="59917"/>
                      <a:pt x="6539" y="35923"/>
                    </a:cubicBezTo>
                    <a:cubicBezTo>
                      <a:pt x="9805" y="28303"/>
                      <a:pt x="10474" y="18925"/>
                      <a:pt x="16336" y="13063"/>
                    </a:cubicBezTo>
                    <a:cubicBezTo>
                      <a:pt x="20261" y="9138"/>
                      <a:pt x="27221" y="8708"/>
                      <a:pt x="32664" y="9797"/>
                    </a:cubicBezTo>
                    <a:cubicBezTo>
                      <a:pt x="44161" y="12096"/>
                      <a:pt x="54379" y="18651"/>
                      <a:pt x="65322" y="22860"/>
                    </a:cubicBezTo>
                    <a:cubicBezTo>
                      <a:pt x="68535" y="24096"/>
                      <a:pt x="71853" y="25037"/>
                      <a:pt x="75119" y="26126"/>
                    </a:cubicBezTo>
                    <a:cubicBezTo>
                      <a:pt x="78385" y="31569"/>
                      <a:pt x="84129" y="36156"/>
                      <a:pt x="84916" y="42454"/>
                    </a:cubicBezTo>
                    <a:cubicBezTo>
                      <a:pt x="86655" y="56368"/>
                      <a:pt x="81466" y="79299"/>
                      <a:pt x="78384" y="94706"/>
                    </a:cubicBezTo>
                    <a:cubicBezTo>
                      <a:pt x="83827" y="99060"/>
                      <a:pt x="87878" y="106401"/>
                      <a:pt x="94713" y="107768"/>
                    </a:cubicBezTo>
                    <a:cubicBezTo>
                      <a:pt x="116144" y="112054"/>
                      <a:pt x="124736" y="105820"/>
                      <a:pt x="140433" y="97971"/>
                    </a:cubicBezTo>
                    <a:cubicBezTo>
                      <a:pt x="144787" y="89263"/>
                      <a:pt x="150698" y="81172"/>
                      <a:pt x="153496" y="71846"/>
                    </a:cubicBezTo>
                    <a:cubicBezTo>
                      <a:pt x="157301" y="59161"/>
                      <a:pt x="160027" y="32657"/>
                      <a:pt x="160027" y="32657"/>
                    </a:cubicBezTo>
                    <a:cubicBezTo>
                      <a:pt x="157889" y="19828"/>
                      <a:pt x="160128" y="9848"/>
                      <a:pt x="146964" y="3266"/>
                    </a:cubicBezTo>
                    <a:cubicBezTo>
                      <a:pt x="142000" y="784"/>
                      <a:pt x="136079" y="1089"/>
                      <a:pt x="130636" y="0"/>
                    </a:cubicBezTo>
                    <a:cubicBezTo>
                      <a:pt x="123016" y="6531"/>
                      <a:pt x="113679" y="11477"/>
                      <a:pt x="107776" y="19594"/>
                    </a:cubicBezTo>
                    <a:cubicBezTo>
                      <a:pt x="104511" y="24083"/>
                      <a:pt x="106645" y="30799"/>
                      <a:pt x="104510" y="35923"/>
                    </a:cubicBezTo>
                    <a:cubicBezTo>
                      <a:pt x="95732" y="56989"/>
                      <a:pt x="88828" y="60929"/>
                      <a:pt x="75119" y="78377"/>
                    </a:cubicBezTo>
                    <a:cubicBezTo>
                      <a:pt x="68393" y="86937"/>
                      <a:pt x="61562" y="95445"/>
                      <a:pt x="55524" y="104503"/>
                    </a:cubicBezTo>
                    <a:cubicBezTo>
                      <a:pt x="52824" y="108554"/>
                      <a:pt x="52227" y="113927"/>
                      <a:pt x="48993" y="117566"/>
                    </a:cubicBezTo>
                    <a:cubicBezTo>
                      <a:pt x="43345" y="123920"/>
                      <a:pt x="35411" y="127882"/>
                      <a:pt x="29399" y="133894"/>
                    </a:cubicBezTo>
                    <a:cubicBezTo>
                      <a:pt x="25550" y="137743"/>
                      <a:pt x="23898" y="143615"/>
                      <a:pt x="19602" y="146957"/>
                    </a:cubicBezTo>
                    <a:cubicBezTo>
                      <a:pt x="-967" y="162955"/>
                      <a:pt x="7" y="148600"/>
                      <a:pt x="7" y="160020"/>
                    </a:cubicBezTo>
                    <a:lnTo>
                      <a:pt x="13070" y="146957"/>
                    </a:lnTo>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grpSp>
        <p:nvGrpSpPr>
          <p:cNvPr id="66" name="Group 65">
            <a:extLst>
              <a:ext uri="{FF2B5EF4-FFF2-40B4-BE49-F238E27FC236}">
                <a16:creationId xmlns:a16="http://schemas.microsoft.com/office/drawing/2014/main" id="{FD95A618-9848-95C3-DE69-1DE48088F785}"/>
              </a:ext>
            </a:extLst>
          </p:cNvPr>
          <p:cNvGrpSpPr/>
          <p:nvPr/>
        </p:nvGrpSpPr>
        <p:grpSpPr>
          <a:xfrm>
            <a:off x="9991452" y="974686"/>
            <a:ext cx="1526829" cy="4978402"/>
            <a:chOff x="9991452" y="0"/>
            <a:chExt cx="1526829" cy="4978402"/>
          </a:xfrm>
          <a:effectLst>
            <a:reflection blurRad="76200" endPos="28000" dist="203200" dir="5400000" sy="-100000" algn="bl" rotWithShape="0"/>
          </a:effectLst>
        </p:grpSpPr>
        <p:cxnSp>
          <p:nvCxnSpPr>
            <p:cNvPr id="67" name="Straight Connector 66">
              <a:extLst>
                <a:ext uri="{FF2B5EF4-FFF2-40B4-BE49-F238E27FC236}">
                  <a16:creationId xmlns:a16="http://schemas.microsoft.com/office/drawing/2014/main" id="{27602166-64BC-6AC2-D43B-BFB0522B83FC}"/>
                </a:ext>
              </a:extLst>
            </p:cNvPr>
            <p:cNvCxnSpPr>
              <a:cxnSpLocks/>
            </p:cNvCxnSpPr>
            <p:nvPr/>
          </p:nvCxnSpPr>
          <p:spPr>
            <a:xfrm flipV="1">
              <a:off x="10740346" y="2138809"/>
              <a:ext cx="14521" cy="1170000"/>
            </a:xfrm>
            <a:prstGeom prst="line">
              <a:avLst/>
            </a:prstGeom>
            <a:ln>
              <a:solidFill>
                <a:schemeClr val="tx1">
                  <a:alpha val="60000"/>
                </a:schemeClr>
              </a:solidFill>
            </a:ln>
          </p:spPr>
          <p:style>
            <a:lnRef idx="1">
              <a:schemeClr val="accent1"/>
            </a:lnRef>
            <a:fillRef idx="0">
              <a:schemeClr val="accent1"/>
            </a:fillRef>
            <a:effectRef idx="0">
              <a:schemeClr val="accent1"/>
            </a:effectRef>
            <a:fontRef idx="minor">
              <a:schemeClr val="tx1"/>
            </a:fontRef>
          </p:style>
        </p:cxnSp>
        <p:sp>
          <p:nvSpPr>
            <p:cNvPr id="68" name="Freeform: Shape 67">
              <a:extLst>
                <a:ext uri="{FF2B5EF4-FFF2-40B4-BE49-F238E27FC236}">
                  <a16:creationId xmlns:a16="http://schemas.microsoft.com/office/drawing/2014/main" id="{27C16604-2D0B-BD08-C232-D852675E0E6E}"/>
                </a:ext>
              </a:extLst>
            </p:cNvPr>
            <p:cNvSpPr/>
            <p:nvPr/>
          </p:nvSpPr>
          <p:spPr>
            <a:xfrm rot="8100000">
              <a:off x="10253974" y="1102827"/>
              <a:ext cx="1001786" cy="1001786"/>
            </a:xfrm>
            <a:custGeom>
              <a:avLst/>
              <a:gdLst>
                <a:gd name="connsiteX0" fmla="*/ 144828 w 1001786"/>
                <a:gd name="connsiteY0" fmla="*/ 867226 h 1001786"/>
                <a:gd name="connsiteX1" fmla="*/ 214927 w 1001786"/>
                <a:gd name="connsiteY1" fmla="*/ 867226 h 1001786"/>
                <a:gd name="connsiteX2" fmla="*/ 214927 w 1001786"/>
                <a:gd name="connsiteY2" fmla="*/ 797128 h 1001786"/>
                <a:gd name="connsiteX3" fmla="*/ 144828 w 1001786"/>
                <a:gd name="connsiteY3" fmla="*/ 797128 h 1001786"/>
                <a:gd name="connsiteX4" fmla="*/ 144828 w 1001786"/>
                <a:gd name="connsiteY4" fmla="*/ 867226 h 1001786"/>
                <a:gd name="connsiteX5" fmla="*/ 121158 w 1001786"/>
                <a:gd name="connsiteY5" fmla="*/ 880628 h 1001786"/>
                <a:gd name="connsiteX6" fmla="*/ 0 w 1001786"/>
                <a:gd name="connsiteY6" fmla="*/ 588129 h 1001786"/>
                <a:gd name="connsiteX7" fmla="*/ 413657 w 1001786"/>
                <a:gd name="connsiteY7" fmla="*/ 174472 h 1001786"/>
                <a:gd name="connsiteX8" fmla="*/ 1001786 w 1001786"/>
                <a:gd name="connsiteY8" fmla="*/ 0 h 1001786"/>
                <a:gd name="connsiteX9" fmla="*/ 827314 w 1001786"/>
                <a:gd name="connsiteY9" fmla="*/ 588129 h 1001786"/>
                <a:gd name="connsiteX10" fmla="*/ 413657 w 1001786"/>
                <a:gd name="connsiteY10" fmla="*/ 1001786 h 1001786"/>
                <a:gd name="connsiteX11" fmla="*/ 121158 w 1001786"/>
                <a:gd name="connsiteY11" fmla="*/ 880628 h 10017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001786" h="1001786">
                  <a:moveTo>
                    <a:pt x="144828" y="867226"/>
                  </a:moveTo>
                  <a:cubicBezTo>
                    <a:pt x="164185" y="886583"/>
                    <a:pt x="195570" y="886583"/>
                    <a:pt x="214927" y="867226"/>
                  </a:cubicBezTo>
                  <a:cubicBezTo>
                    <a:pt x="234284" y="847869"/>
                    <a:pt x="234284" y="816485"/>
                    <a:pt x="214927" y="797128"/>
                  </a:cubicBezTo>
                  <a:cubicBezTo>
                    <a:pt x="195570" y="777771"/>
                    <a:pt x="164185" y="777771"/>
                    <a:pt x="144828" y="797128"/>
                  </a:cubicBezTo>
                  <a:cubicBezTo>
                    <a:pt x="125471" y="816485"/>
                    <a:pt x="125471" y="847869"/>
                    <a:pt x="144828" y="867226"/>
                  </a:cubicBezTo>
                  <a:close/>
                  <a:moveTo>
                    <a:pt x="121158" y="880628"/>
                  </a:moveTo>
                  <a:cubicBezTo>
                    <a:pt x="46300" y="805771"/>
                    <a:pt x="0" y="702357"/>
                    <a:pt x="0" y="588129"/>
                  </a:cubicBezTo>
                  <a:cubicBezTo>
                    <a:pt x="0" y="359673"/>
                    <a:pt x="185201" y="174472"/>
                    <a:pt x="413657" y="174472"/>
                  </a:cubicBezTo>
                  <a:cubicBezTo>
                    <a:pt x="609700" y="174472"/>
                    <a:pt x="805743" y="116315"/>
                    <a:pt x="1001786" y="0"/>
                  </a:cubicBezTo>
                  <a:cubicBezTo>
                    <a:pt x="885471" y="196043"/>
                    <a:pt x="827314" y="392086"/>
                    <a:pt x="827314" y="588129"/>
                  </a:cubicBezTo>
                  <a:cubicBezTo>
                    <a:pt x="827314" y="816585"/>
                    <a:pt x="642113" y="1001786"/>
                    <a:pt x="413657" y="1001786"/>
                  </a:cubicBezTo>
                  <a:cubicBezTo>
                    <a:pt x="299429" y="1001786"/>
                    <a:pt x="196015" y="955486"/>
                    <a:pt x="121158" y="880628"/>
                  </a:cubicBezTo>
                  <a:close/>
                </a:path>
              </a:pathLst>
            </a:custGeom>
            <a:solidFill>
              <a:srgbClr val="FF00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69" name="Group 68">
              <a:extLst>
                <a:ext uri="{FF2B5EF4-FFF2-40B4-BE49-F238E27FC236}">
                  <a16:creationId xmlns:a16="http://schemas.microsoft.com/office/drawing/2014/main" id="{13CA1F43-E88D-A450-F91B-B1A196E95717}"/>
                </a:ext>
              </a:extLst>
            </p:cNvPr>
            <p:cNvGrpSpPr/>
            <p:nvPr/>
          </p:nvGrpSpPr>
          <p:grpSpPr>
            <a:xfrm>
              <a:off x="9991452" y="3022602"/>
              <a:ext cx="1526829" cy="1955800"/>
              <a:chOff x="1116185" y="2848429"/>
              <a:chExt cx="1526829" cy="1955800"/>
            </a:xfrm>
          </p:grpSpPr>
          <p:sp>
            <p:nvSpPr>
              <p:cNvPr id="77" name="Right Brace 76">
                <a:extLst>
                  <a:ext uri="{FF2B5EF4-FFF2-40B4-BE49-F238E27FC236}">
                    <a16:creationId xmlns:a16="http://schemas.microsoft.com/office/drawing/2014/main" id="{22C41BDC-DF8F-6C21-32EB-7DC08AFC97CD}"/>
                  </a:ext>
                </a:extLst>
              </p:cNvPr>
              <p:cNvSpPr/>
              <p:nvPr/>
            </p:nvSpPr>
            <p:spPr>
              <a:xfrm rot="16200000">
                <a:off x="1589314" y="2375300"/>
                <a:ext cx="580571" cy="1526829"/>
              </a:xfrm>
              <a:prstGeom prst="rightBrace">
                <a:avLst>
                  <a:gd name="adj1" fmla="val 20833"/>
                  <a:gd name="adj2" fmla="val 49049"/>
                </a:avLst>
              </a:prstGeom>
              <a:solidFill>
                <a:srgbClr val="FF00FF"/>
              </a:solidFill>
              <a:ln>
                <a:no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78" name="Rectangle: Top Corners Rounded 77">
                <a:extLst>
                  <a:ext uri="{FF2B5EF4-FFF2-40B4-BE49-F238E27FC236}">
                    <a16:creationId xmlns:a16="http://schemas.microsoft.com/office/drawing/2014/main" id="{622910BB-A020-2FD7-6F22-E82487F280DE}"/>
                  </a:ext>
                </a:extLst>
              </p:cNvPr>
              <p:cNvSpPr/>
              <p:nvPr/>
            </p:nvSpPr>
            <p:spPr>
              <a:xfrm>
                <a:off x="1116185" y="3429000"/>
                <a:ext cx="1526829" cy="1375229"/>
              </a:xfrm>
              <a:prstGeom prst="round2SameRect">
                <a:avLst>
                  <a:gd name="adj1" fmla="val 0"/>
                  <a:gd name="adj2" fmla="val 875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70" name="Oval 69">
              <a:extLst>
                <a:ext uri="{FF2B5EF4-FFF2-40B4-BE49-F238E27FC236}">
                  <a16:creationId xmlns:a16="http://schemas.microsoft.com/office/drawing/2014/main" id="{2DF7E864-C6F5-A201-399C-E7ADC63B9894}"/>
                </a:ext>
              </a:extLst>
            </p:cNvPr>
            <p:cNvSpPr/>
            <p:nvPr/>
          </p:nvSpPr>
          <p:spPr>
            <a:xfrm>
              <a:off x="10649001" y="2567270"/>
              <a:ext cx="211730" cy="211730"/>
            </a:xfrm>
            <a:prstGeom prst="ellipse">
              <a:avLst/>
            </a:prstGeom>
            <a:solidFill>
              <a:srgbClr val="FF00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1" name="TextBox 70">
              <a:extLst>
                <a:ext uri="{FF2B5EF4-FFF2-40B4-BE49-F238E27FC236}">
                  <a16:creationId xmlns:a16="http://schemas.microsoft.com/office/drawing/2014/main" id="{FBA784F9-9908-C67C-9FFF-CC681AFF793D}"/>
                </a:ext>
              </a:extLst>
            </p:cNvPr>
            <p:cNvSpPr txBox="1"/>
            <p:nvPr/>
          </p:nvSpPr>
          <p:spPr>
            <a:xfrm>
              <a:off x="10373158" y="1282839"/>
              <a:ext cx="763415"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Calibri" panose="020F0502020204030204"/>
                  <a:ea typeface="+mn-ea"/>
                  <a:cs typeface="+mn-cs"/>
                </a:rPr>
                <a:t>05</a:t>
              </a:r>
            </a:p>
          </p:txBody>
        </p:sp>
        <p:sp>
          <p:nvSpPr>
            <p:cNvPr id="72" name="TextBox 71">
              <a:extLst>
                <a:ext uri="{FF2B5EF4-FFF2-40B4-BE49-F238E27FC236}">
                  <a16:creationId xmlns:a16="http://schemas.microsoft.com/office/drawing/2014/main" id="{4CF511B9-56DB-FB1F-CEE6-7C18A294E280}"/>
                </a:ext>
              </a:extLst>
            </p:cNvPr>
            <p:cNvSpPr txBox="1"/>
            <p:nvPr/>
          </p:nvSpPr>
          <p:spPr>
            <a:xfrm>
              <a:off x="10013850" y="3621512"/>
              <a:ext cx="1449387"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800" b="1" i="0" u="none" strike="noStrike" kern="1200" cap="none" spc="0" normalizeH="0" baseline="0" noProof="0" dirty="0">
                  <a:ln>
                    <a:noFill/>
                  </a:ln>
                  <a:solidFill>
                    <a:srgbClr val="002060"/>
                  </a:solidFill>
                  <a:effectLst/>
                  <a:uLnTx/>
                  <a:uFillTx/>
                  <a:latin typeface="Calibri" panose="020F0502020204030204"/>
                  <a:ea typeface="+mn-ea"/>
                  <a:cs typeface="+mn-cs"/>
                </a:rPr>
                <a:t>الخصوصية وحماية البيانات</a:t>
              </a:r>
            </a:p>
          </p:txBody>
        </p:sp>
        <p:grpSp>
          <p:nvGrpSpPr>
            <p:cNvPr id="74" name="Group 73">
              <a:extLst>
                <a:ext uri="{FF2B5EF4-FFF2-40B4-BE49-F238E27FC236}">
                  <a16:creationId xmlns:a16="http://schemas.microsoft.com/office/drawing/2014/main" id="{5EA45E17-30BA-B8B2-8D8E-75F575F0F97D}"/>
                </a:ext>
              </a:extLst>
            </p:cNvPr>
            <p:cNvGrpSpPr/>
            <p:nvPr/>
          </p:nvGrpSpPr>
          <p:grpSpPr>
            <a:xfrm>
              <a:off x="10674851" y="0"/>
              <a:ext cx="160027" cy="1178923"/>
              <a:chOff x="1574067" y="0"/>
              <a:chExt cx="160027" cy="1178923"/>
            </a:xfrm>
          </p:grpSpPr>
          <p:sp>
            <p:nvSpPr>
              <p:cNvPr id="75" name="Freeform: Shape 74">
                <a:extLst>
                  <a:ext uri="{FF2B5EF4-FFF2-40B4-BE49-F238E27FC236}">
                    <a16:creationId xmlns:a16="http://schemas.microsoft.com/office/drawing/2014/main" id="{B2D841A3-5A18-5C9B-0B4D-3C789B4EF89C}"/>
                  </a:ext>
                </a:extLst>
              </p:cNvPr>
              <p:cNvSpPr/>
              <p:nvPr/>
            </p:nvSpPr>
            <p:spPr>
              <a:xfrm>
                <a:off x="1650673" y="0"/>
                <a:ext cx="25808" cy="1116874"/>
              </a:xfrm>
              <a:custGeom>
                <a:avLst/>
                <a:gdLst>
                  <a:gd name="connsiteX0" fmla="*/ 1778 w 25808"/>
                  <a:gd name="connsiteY0" fmla="*/ 1116874 h 1116874"/>
                  <a:gd name="connsiteX1" fmla="*/ 1778 w 25808"/>
                  <a:gd name="connsiteY1" fmla="*/ 1116874 h 1116874"/>
                  <a:gd name="connsiteX2" fmla="*/ 8310 w 25808"/>
                  <a:gd name="connsiteY2" fmla="*/ 826226 h 1116874"/>
                  <a:gd name="connsiteX3" fmla="*/ 11576 w 25808"/>
                  <a:gd name="connsiteY3" fmla="*/ 809897 h 1116874"/>
                  <a:gd name="connsiteX4" fmla="*/ 14841 w 25808"/>
                  <a:gd name="connsiteY4" fmla="*/ 682534 h 1116874"/>
                  <a:gd name="connsiteX5" fmla="*/ 21373 w 25808"/>
                  <a:gd name="connsiteY5" fmla="*/ 591094 h 1116874"/>
                  <a:gd name="connsiteX6" fmla="*/ 24638 w 25808"/>
                  <a:gd name="connsiteY6" fmla="*/ 476794 h 1116874"/>
                  <a:gd name="connsiteX7" fmla="*/ 11576 w 25808"/>
                  <a:gd name="connsiteY7" fmla="*/ 91440 h 1116874"/>
                  <a:gd name="connsiteX8" fmla="*/ 8310 w 25808"/>
                  <a:gd name="connsiteY8" fmla="*/ 0 h 1116874"/>
                  <a:gd name="connsiteX9" fmla="*/ 8310 w 25808"/>
                  <a:gd name="connsiteY9" fmla="*/ 0 h 1116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5808" h="1116874">
                    <a:moveTo>
                      <a:pt x="1778" y="1116874"/>
                    </a:moveTo>
                    <a:lnTo>
                      <a:pt x="1778" y="1116874"/>
                    </a:lnTo>
                    <a:cubicBezTo>
                      <a:pt x="2279" y="1076298"/>
                      <a:pt x="-5609" y="916690"/>
                      <a:pt x="8310" y="826226"/>
                    </a:cubicBezTo>
                    <a:cubicBezTo>
                      <a:pt x="9154" y="820740"/>
                      <a:pt x="10487" y="815340"/>
                      <a:pt x="11576" y="809897"/>
                    </a:cubicBezTo>
                    <a:cubicBezTo>
                      <a:pt x="12664" y="767443"/>
                      <a:pt x="13472" y="724980"/>
                      <a:pt x="14841" y="682534"/>
                    </a:cubicBezTo>
                    <a:cubicBezTo>
                      <a:pt x="17269" y="607275"/>
                      <a:pt x="13431" y="630801"/>
                      <a:pt x="21373" y="591094"/>
                    </a:cubicBezTo>
                    <a:cubicBezTo>
                      <a:pt x="22461" y="552994"/>
                      <a:pt x="24912" y="514909"/>
                      <a:pt x="24638" y="476794"/>
                    </a:cubicBezTo>
                    <a:cubicBezTo>
                      <a:pt x="23656" y="340276"/>
                      <a:pt x="32904" y="219437"/>
                      <a:pt x="11576" y="91440"/>
                    </a:cubicBezTo>
                    <a:cubicBezTo>
                      <a:pt x="8013" y="13069"/>
                      <a:pt x="8310" y="43567"/>
                      <a:pt x="8310" y="0"/>
                    </a:cubicBezTo>
                    <a:lnTo>
                      <a:pt x="8310" y="0"/>
                    </a:lnTo>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6" name="Freeform: Shape 75">
                <a:extLst>
                  <a:ext uri="{FF2B5EF4-FFF2-40B4-BE49-F238E27FC236}">
                    <a16:creationId xmlns:a16="http://schemas.microsoft.com/office/drawing/2014/main" id="{EE237386-8AA6-0F96-B758-BA913FBCDB84}"/>
                  </a:ext>
                </a:extLst>
              </p:cNvPr>
              <p:cNvSpPr/>
              <p:nvPr/>
            </p:nvSpPr>
            <p:spPr>
              <a:xfrm>
                <a:off x="1574067" y="1018903"/>
                <a:ext cx="160027" cy="160020"/>
              </a:xfrm>
              <a:custGeom>
                <a:avLst/>
                <a:gdLst>
                  <a:gd name="connsiteX0" fmla="*/ 78384 w 160027"/>
                  <a:gd name="connsiteY0" fmla="*/ 94706 h 160020"/>
                  <a:gd name="connsiteX1" fmla="*/ 78384 w 160027"/>
                  <a:gd name="connsiteY1" fmla="*/ 94706 h 160020"/>
                  <a:gd name="connsiteX2" fmla="*/ 45727 w 160027"/>
                  <a:gd name="connsiteY2" fmla="*/ 84908 h 160020"/>
                  <a:gd name="connsiteX3" fmla="*/ 6539 w 160027"/>
                  <a:gd name="connsiteY3" fmla="*/ 35923 h 160020"/>
                  <a:gd name="connsiteX4" fmla="*/ 16336 w 160027"/>
                  <a:gd name="connsiteY4" fmla="*/ 13063 h 160020"/>
                  <a:gd name="connsiteX5" fmla="*/ 32664 w 160027"/>
                  <a:gd name="connsiteY5" fmla="*/ 9797 h 160020"/>
                  <a:gd name="connsiteX6" fmla="*/ 65322 w 160027"/>
                  <a:gd name="connsiteY6" fmla="*/ 22860 h 160020"/>
                  <a:gd name="connsiteX7" fmla="*/ 75119 w 160027"/>
                  <a:gd name="connsiteY7" fmla="*/ 26126 h 160020"/>
                  <a:gd name="connsiteX8" fmla="*/ 84916 w 160027"/>
                  <a:gd name="connsiteY8" fmla="*/ 42454 h 160020"/>
                  <a:gd name="connsiteX9" fmla="*/ 78384 w 160027"/>
                  <a:gd name="connsiteY9" fmla="*/ 94706 h 160020"/>
                  <a:gd name="connsiteX10" fmla="*/ 94713 w 160027"/>
                  <a:gd name="connsiteY10" fmla="*/ 107768 h 160020"/>
                  <a:gd name="connsiteX11" fmla="*/ 140433 w 160027"/>
                  <a:gd name="connsiteY11" fmla="*/ 97971 h 160020"/>
                  <a:gd name="connsiteX12" fmla="*/ 153496 w 160027"/>
                  <a:gd name="connsiteY12" fmla="*/ 71846 h 160020"/>
                  <a:gd name="connsiteX13" fmla="*/ 160027 w 160027"/>
                  <a:gd name="connsiteY13" fmla="*/ 32657 h 160020"/>
                  <a:gd name="connsiteX14" fmla="*/ 146964 w 160027"/>
                  <a:gd name="connsiteY14" fmla="*/ 3266 h 160020"/>
                  <a:gd name="connsiteX15" fmla="*/ 130636 w 160027"/>
                  <a:gd name="connsiteY15" fmla="*/ 0 h 160020"/>
                  <a:gd name="connsiteX16" fmla="*/ 107776 w 160027"/>
                  <a:gd name="connsiteY16" fmla="*/ 19594 h 160020"/>
                  <a:gd name="connsiteX17" fmla="*/ 104510 w 160027"/>
                  <a:gd name="connsiteY17" fmla="*/ 35923 h 160020"/>
                  <a:gd name="connsiteX18" fmla="*/ 75119 w 160027"/>
                  <a:gd name="connsiteY18" fmla="*/ 78377 h 160020"/>
                  <a:gd name="connsiteX19" fmla="*/ 55524 w 160027"/>
                  <a:gd name="connsiteY19" fmla="*/ 104503 h 160020"/>
                  <a:gd name="connsiteX20" fmla="*/ 48993 w 160027"/>
                  <a:gd name="connsiteY20" fmla="*/ 117566 h 160020"/>
                  <a:gd name="connsiteX21" fmla="*/ 29399 w 160027"/>
                  <a:gd name="connsiteY21" fmla="*/ 133894 h 160020"/>
                  <a:gd name="connsiteX22" fmla="*/ 19602 w 160027"/>
                  <a:gd name="connsiteY22" fmla="*/ 146957 h 160020"/>
                  <a:gd name="connsiteX23" fmla="*/ 7 w 160027"/>
                  <a:gd name="connsiteY23" fmla="*/ 160020 h 160020"/>
                  <a:gd name="connsiteX24" fmla="*/ 13070 w 160027"/>
                  <a:gd name="connsiteY24" fmla="*/ 146957 h 160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60027" h="160020">
                    <a:moveTo>
                      <a:pt x="78384" y="94706"/>
                    </a:moveTo>
                    <a:lnTo>
                      <a:pt x="78384" y="94706"/>
                    </a:lnTo>
                    <a:cubicBezTo>
                      <a:pt x="67498" y="91440"/>
                      <a:pt x="55256" y="91102"/>
                      <a:pt x="45727" y="84908"/>
                    </a:cubicBezTo>
                    <a:cubicBezTo>
                      <a:pt x="15887" y="65512"/>
                      <a:pt x="16136" y="59917"/>
                      <a:pt x="6539" y="35923"/>
                    </a:cubicBezTo>
                    <a:cubicBezTo>
                      <a:pt x="9805" y="28303"/>
                      <a:pt x="10474" y="18925"/>
                      <a:pt x="16336" y="13063"/>
                    </a:cubicBezTo>
                    <a:cubicBezTo>
                      <a:pt x="20261" y="9138"/>
                      <a:pt x="27221" y="8708"/>
                      <a:pt x="32664" y="9797"/>
                    </a:cubicBezTo>
                    <a:cubicBezTo>
                      <a:pt x="44161" y="12096"/>
                      <a:pt x="54379" y="18651"/>
                      <a:pt x="65322" y="22860"/>
                    </a:cubicBezTo>
                    <a:cubicBezTo>
                      <a:pt x="68535" y="24096"/>
                      <a:pt x="71853" y="25037"/>
                      <a:pt x="75119" y="26126"/>
                    </a:cubicBezTo>
                    <a:cubicBezTo>
                      <a:pt x="78385" y="31569"/>
                      <a:pt x="84129" y="36156"/>
                      <a:pt x="84916" y="42454"/>
                    </a:cubicBezTo>
                    <a:cubicBezTo>
                      <a:pt x="86655" y="56368"/>
                      <a:pt x="81466" y="79299"/>
                      <a:pt x="78384" y="94706"/>
                    </a:cubicBezTo>
                    <a:cubicBezTo>
                      <a:pt x="83827" y="99060"/>
                      <a:pt x="87878" y="106401"/>
                      <a:pt x="94713" y="107768"/>
                    </a:cubicBezTo>
                    <a:cubicBezTo>
                      <a:pt x="116144" y="112054"/>
                      <a:pt x="124736" y="105820"/>
                      <a:pt x="140433" y="97971"/>
                    </a:cubicBezTo>
                    <a:cubicBezTo>
                      <a:pt x="144787" y="89263"/>
                      <a:pt x="150698" y="81172"/>
                      <a:pt x="153496" y="71846"/>
                    </a:cubicBezTo>
                    <a:cubicBezTo>
                      <a:pt x="157301" y="59161"/>
                      <a:pt x="160027" y="32657"/>
                      <a:pt x="160027" y="32657"/>
                    </a:cubicBezTo>
                    <a:cubicBezTo>
                      <a:pt x="157889" y="19828"/>
                      <a:pt x="160128" y="9848"/>
                      <a:pt x="146964" y="3266"/>
                    </a:cubicBezTo>
                    <a:cubicBezTo>
                      <a:pt x="142000" y="784"/>
                      <a:pt x="136079" y="1089"/>
                      <a:pt x="130636" y="0"/>
                    </a:cubicBezTo>
                    <a:cubicBezTo>
                      <a:pt x="123016" y="6531"/>
                      <a:pt x="113679" y="11477"/>
                      <a:pt x="107776" y="19594"/>
                    </a:cubicBezTo>
                    <a:cubicBezTo>
                      <a:pt x="104511" y="24083"/>
                      <a:pt x="106645" y="30799"/>
                      <a:pt x="104510" y="35923"/>
                    </a:cubicBezTo>
                    <a:cubicBezTo>
                      <a:pt x="95732" y="56989"/>
                      <a:pt x="88828" y="60929"/>
                      <a:pt x="75119" y="78377"/>
                    </a:cubicBezTo>
                    <a:cubicBezTo>
                      <a:pt x="68393" y="86937"/>
                      <a:pt x="61562" y="95445"/>
                      <a:pt x="55524" y="104503"/>
                    </a:cubicBezTo>
                    <a:cubicBezTo>
                      <a:pt x="52824" y="108554"/>
                      <a:pt x="52227" y="113927"/>
                      <a:pt x="48993" y="117566"/>
                    </a:cubicBezTo>
                    <a:cubicBezTo>
                      <a:pt x="43345" y="123920"/>
                      <a:pt x="35411" y="127882"/>
                      <a:pt x="29399" y="133894"/>
                    </a:cubicBezTo>
                    <a:cubicBezTo>
                      <a:pt x="25550" y="137743"/>
                      <a:pt x="23898" y="143615"/>
                      <a:pt x="19602" y="146957"/>
                    </a:cubicBezTo>
                    <a:cubicBezTo>
                      <a:pt x="-967" y="162955"/>
                      <a:pt x="7" y="148600"/>
                      <a:pt x="7" y="160020"/>
                    </a:cubicBezTo>
                    <a:lnTo>
                      <a:pt x="13070" y="146957"/>
                    </a:lnTo>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sp>
        <p:nvSpPr>
          <p:cNvPr id="79" name="Oval 78">
            <a:extLst>
              <a:ext uri="{FF2B5EF4-FFF2-40B4-BE49-F238E27FC236}">
                <a16:creationId xmlns:a16="http://schemas.microsoft.com/office/drawing/2014/main" id="{DC7CB420-3456-1CD1-FB8B-244902D7DFC6}"/>
              </a:ext>
            </a:extLst>
          </p:cNvPr>
          <p:cNvSpPr/>
          <p:nvPr/>
        </p:nvSpPr>
        <p:spPr>
          <a:xfrm>
            <a:off x="884935" y="6018953"/>
            <a:ext cx="1526829" cy="321805"/>
          </a:xfrm>
          <a:prstGeom prst="ellipse">
            <a:avLst/>
          </a:prstGeom>
          <a:solidFill>
            <a:schemeClr val="tx1">
              <a:alpha val="56000"/>
            </a:schemeClr>
          </a:solidFill>
          <a:ln>
            <a:noFill/>
          </a:ln>
          <a:effectLst>
            <a:softEdge rad="114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0" name="Oval 79">
            <a:extLst>
              <a:ext uri="{FF2B5EF4-FFF2-40B4-BE49-F238E27FC236}">
                <a16:creationId xmlns:a16="http://schemas.microsoft.com/office/drawing/2014/main" id="{CBCC0E31-FAB7-E4DB-DA53-C51AD1ED2753}"/>
              </a:ext>
            </a:extLst>
          </p:cNvPr>
          <p:cNvSpPr/>
          <p:nvPr/>
        </p:nvSpPr>
        <p:spPr>
          <a:xfrm>
            <a:off x="3162475" y="6018953"/>
            <a:ext cx="1526829" cy="321805"/>
          </a:xfrm>
          <a:prstGeom prst="ellipse">
            <a:avLst/>
          </a:prstGeom>
          <a:solidFill>
            <a:schemeClr val="tx1">
              <a:alpha val="56000"/>
            </a:schemeClr>
          </a:solidFill>
          <a:ln>
            <a:noFill/>
          </a:ln>
          <a:effectLst>
            <a:softEdge rad="114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1" name="Oval 80">
            <a:extLst>
              <a:ext uri="{FF2B5EF4-FFF2-40B4-BE49-F238E27FC236}">
                <a16:creationId xmlns:a16="http://schemas.microsoft.com/office/drawing/2014/main" id="{10A5DFEF-F16A-F421-7053-5067C4B181D4}"/>
              </a:ext>
            </a:extLst>
          </p:cNvPr>
          <p:cNvSpPr/>
          <p:nvPr/>
        </p:nvSpPr>
        <p:spPr>
          <a:xfrm>
            <a:off x="5470880" y="6018953"/>
            <a:ext cx="1526829" cy="321805"/>
          </a:xfrm>
          <a:prstGeom prst="ellipse">
            <a:avLst/>
          </a:prstGeom>
          <a:solidFill>
            <a:schemeClr val="tx1">
              <a:alpha val="56000"/>
            </a:schemeClr>
          </a:solidFill>
          <a:ln>
            <a:noFill/>
          </a:ln>
          <a:effectLst>
            <a:softEdge rad="114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2" name="Oval 81">
            <a:extLst>
              <a:ext uri="{FF2B5EF4-FFF2-40B4-BE49-F238E27FC236}">
                <a16:creationId xmlns:a16="http://schemas.microsoft.com/office/drawing/2014/main" id="{F93F04C5-B6D2-C2DD-9E63-75840E8486B5}"/>
              </a:ext>
            </a:extLst>
          </p:cNvPr>
          <p:cNvSpPr/>
          <p:nvPr/>
        </p:nvSpPr>
        <p:spPr>
          <a:xfrm>
            <a:off x="7712707" y="6018953"/>
            <a:ext cx="1526829" cy="321805"/>
          </a:xfrm>
          <a:prstGeom prst="ellipse">
            <a:avLst/>
          </a:prstGeom>
          <a:solidFill>
            <a:schemeClr val="tx1">
              <a:alpha val="56000"/>
            </a:schemeClr>
          </a:solidFill>
          <a:ln>
            <a:noFill/>
          </a:ln>
          <a:effectLst>
            <a:softEdge rad="114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3" name="Oval 82">
            <a:extLst>
              <a:ext uri="{FF2B5EF4-FFF2-40B4-BE49-F238E27FC236}">
                <a16:creationId xmlns:a16="http://schemas.microsoft.com/office/drawing/2014/main" id="{EDABC142-A833-39A5-FBC2-B690C59A940D}"/>
              </a:ext>
            </a:extLst>
          </p:cNvPr>
          <p:cNvSpPr/>
          <p:nvPr/>
        </p:nvSpPr>
        <p:spPr>
          <a:xfrm>
            <a:off x="10013850" y="6018953"/>
            <a:ext cx="1526829" cy="321805"/>
          </a:xfrm>
          <a:prstGeom prst="ellipse">
            <a:avLst/>
          </a:prstGeom>
          <a:solidFill>
            <a:schemeClr val="tx1">
              <a:alpha val="56000"/>
            </a:schemeClr>
          </a:solidFill>
          <a:ln>
            <a:noFill/>
          </a:ln>
          <a:effectLst>
            <a:softEdge rad="114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4" name="Rectangle: Rounded Corners 83">
            <a:extLst>
              <a:ext uri="{FF2B5EF4-FFF2-40B4-BE49-F238E27FC236}">
                <a16:creationId xmlns:a16="http://schemas.microsoft.com/office/drawing/2014/main" id="{F3B0BCEB-7A40-CEFC-F4A6-F47C1E1D02A7}"/>
              </a:ext>
            </a:extLst>
          </p:cNvPr>
          <p:cNvSpPr/>
          <p:nvPr/>
        </p:nvSpPr>
        <p:spPr>
          <a:xfrm>
            <a:off x="2309828" y="278542"/>
            <a:ext cx="9324309"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Alexandria" pitchFamily="2" charset="-78"/>
              </a:rPr>
              <a:t>التحديات التي تواجه حملات العلاقات العامة عبر الإعلام الجديد</a:t>
            </a:r>
          </a:p>
        </p:txBody>
      </p:sp>
    </p:spTree>
    <p:extLst>
      <p:ext uri="{BB962C8B-B14F-4D97-AF65-F5344CB8AC3E}">
        <p14:creationId xmlns:p14="http://schemas.microsoft.com/office/powerpoint/2010/main" val="3463779773"/>
      </p:ext>
    </p:extLst>
  </p:cSld>
  <p:clrMapOvr>
    <a:masterClrMapping/>
  </p:clrMapOvr>
  <p:transition spd="slow" advTm="49796">
    <p:wipe/>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14:presetBounceEnd="64000">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14:bounceEnd="64000">
                                          <p:cBhvr additive="base">
                                            <p:cTn id="7" dur="1000" fill="hold"/>
                                            <p:tgtEl>
                                              <p:spTgt spid="3"/>
                                            </p:tgtEl>
                                            <p:attrNameLst>
                                              <p:attrName>ppt_x</p:attrName>
                                            </p:attrNameLst>
                                          </p:cBhvr>
                                          <p:tavLst>
                                            <p:tav tm="0">
                                              <p:val>
                                                <p:strVal val="#ppt_x"/>
                                              </p:val>
                                            </p:tav>
                                            <p:tav tm="100000">
                                              <p:val>
                                                <p:strVal val="#ppt_x"/>
                                              </p:val>
                                            </p:tav>
                                          </p:tavLst>
                                        </p:anim>
                                        <p:anim calcmode="lin" valueType="num" p14:bounceEnd="64000">
                                          <p:cBhvr additive="base">
                                            <p:cTn id="8" dur="1000" fill="hold"/>
                                            <p:tgtEl>
                                              <p:spTgt spid="3"/>
                                            </p:tgtEl>
                                            <p:attrNameLst>
                                              <p:attrName>ppt_y</p:attrName>
                                            </p:attrNameLst>
                                          </p:cBhvr>
                                          <p:tavLst>
                                            <p:tav tm="0">
                                              <p:val>
                                                <p:strVal val="0-#ppt_h/2"/>
                                              </p:val>
                                            </p:tav>
                                            <p:tav tm="100000">
                                              <p:val>
                                                <p:strVal val="#ppt_y"/>
                                              </p:val>
                                            </p:tav>
                                          </p:tavLst>
                                        </p:anim>
                                      </p:childTnLst>
                                    </p:cTn>
                                  </p:par>
                                  <p:par>
                                    <p:cTn id="9" presetID="10" presetClass="entr" presetSubtype="0" fill="hold" grpId="0" nodeType="withEffect">
                                      <p:stCondLst>
                                        <p:cond delay="750"/>
                                      </p:stCondLst>
                                      <p:childTnLst>
                                        <p:set>
                                          <p:cBhvr>
                                            <p:cTn id="10" dur="1" fill="hold">
                                              <p:stCondLst>
                                                <p:cond delay="0"/>
                                              </p:stCondLst>
                                            </p:cTn>
                                            <p:tgtEl>
                                              <p:spTgt spid="79"/>
                                            </p:tgtEl>
                                            <p:attrNameLst>
                                              <p:attrName>style.visibility</p:attrName>
                                            </p:attrNameLst>
                                          </p:cBhvr>
                                          <p:to>
                                            <p:strVal val="visible"/>
                                          </p:to>
                                        </p:set>
                                        <p:animEffect transition="in" filter="fade">
                                          <p:cBhvr>
                                            <p:cTn id="11" dur="200"/>
                                            <p:tgtEl>
                                              <p:spTgt spid="79"/>
                                            </p:tgtEl>
                                          </p:cBhvr>
                                        </p:animEffect>
                                      </p:childTnLst>
                                    </p:cTn>
                                  </p:par>
                                  <p:par>
                                    <p:cTn id="12" presetID="2" presetClass="entr" presetSubtype="1" fill="hold" nodeType="withEffect" p14:presetBounceEnd="64000">
                                      <p:stCondLst>
                                        <p:cond delay="750"/>
                                      </p:stCondLst>
                                      <p:childTnLst>
                                        <p:set>
                                          <p:cBhvr>
                                            <p:cTn id="13" dur="1" fill="hold">
                                              <p:stCondLst>
                                                <p:cond delay="0"/>
                                              </p:stCondLst>
                                            </p:cTn>
                                            <p:tgtEl>
                                              <p:spTgt spid="27"/>
                                            </p:tgtEl>
                                            <p:attrNameLst>
                                              <p:attrName>style.visibility</p:attrName>
                                            </p:attrNameLst>
                                          </p:cBhvr>
                                          <p:to>
                                            <p:strVal val="visible"/>
                                          </p:to>
                                        </p:set>
                                        <p:anim calcmode="lin" valueType="num" p14:bounceEnd="64000">
                                          <p:cBhvr additive="base">
                                            <p:cTn id="14" dur="1000" fill="hold"/>
                                            <p:tgtEl>
                                              <p:spTgt spid="27"/>
                                            </p:tgtEl>
                                            <p:attrNameLst>
                                              <p:attrName>ppt_x</p:attrName>
                                            </p:attrNameLst>
                                          </p:cBhvr>
                                          <p:tavLst>
                                            <p:tav tm="0">
                                              <p:val>
                                                <p:strVal val="#ppt_x"/>
                                              </p:val>
                                            </p:tav>
                                            <p:tav tm="100000">
                                              <p:val>
                                                <p:strVal val="#ppt_x"/>
                                              </p:val>
                                            </p:tav>
                                          </p:tavLst>
                                        </p:anim>
                                        <p:anim calcmode="lin" valueType="num" p14:bounceEnd="64000">
                                          <p:cBhvr additive="base">
                                            <p:cTn id="15" dur="1000" fill="hold"/>
                                            <p:tgtEl>
                                              <p:spTgt spid="27"/>
                                            </p:tgtEl>
                                            <p:attrNameLst>
                                              <p:attrName>ppt_y</p:attrName>
                                            </p:attrNameLst>
                                          </p:cBhvr>
                                          <p:tavLst>
                                            <p:tav tm="0">
                                              <p:val>
                                                <p:strVal val="0-#ppt_h/2"/>
                                              </p:val>
                                            </p:tav>
                                            <p:tav tm="100000">
                                              <p:val>
                                                <p:strVal val="#ppt_y"/>
                                              </p:val>
                                            </p:tav>
                                          </p:tavLst>
                                        </p:anim>
                                      </p:childTnLst>
                                    </p:cTn>
                                  </p:par>
                                  <p:par>
                                    <p:cTn id="16" presetID="10" presetClass="entr" presetSubtype="0" fill="hold" grpId="0" nodeType="withEffect">
                                      <p:stCondLst>
                                        <p:cond delay="750"/>
                                      </p:stCondLst>
                                      <p:childTnLst>
                                        <p:set>
                                          <p:cBhvr>
                                            <p:cTn id="17" dur="1" fill="hold">
                                              <p:stCondLst>
                                                <p:cond delay="0"/>
                                              </p:stCondLst>
                                            </p:cTn>
                                            <p:tgtEl>
                                              <p:spTgt spid="80"/>
                                            </p:tgtEl>
                                            <p:attrNameLst>
                                              <p:attrName>style.visibility</p:attrName>
                                            </p:attrNameLst>
                                          </p:cBhvr>
                                          <p:to>
                                            <p:strVal val="visible"/>
                                          </p:to>
                                        </p:set>
                                        <p:animEffect transition="in" filter="fade">
                                          <p:cBhvr>
                                            <p:cTn id="18" dur="200"/>
                                            <p:tgtEl>
                                              <p:spTgt spid="80"/>
                                            </p:tgtEl>
                                          </p:cBhvr>
                                        </p:animEffect>
                                      </p:childTnLst>
                                    </p:cTn>
                                  </p:par>
                                  <p:par>
                                    <p:cTn id="19" presetID="2" presetClass="entr" presetSubtype="1" fill="hold" nodeType="withEffect" p14:presetBounceEnd="64000">
                                      <p:stCondLst>
                                        <p:cond delay="750"/>
                                      </p:stCondLst>
                                      <p:childTnLst>
                                        <p:set>
                                          <p:cBhvr>
                                            <p:cTn id="20" dur="1" fill="hold">
                                              <p:stCondLst>
                                                <p:cond delay="0"/>
                                              </p:stCondLst>
                                            </p:cTn>
                                            <p:tgtEl>
                                              <p:spTgt spid="40"/>
                                            </p:tgtEl>
                                            <p:attrNameLst>
                                              <p:attrName>style.visibility</p:attrName>
                                            </p:attrNameLst>
                                          </p:cBhvr>
                                          <p:to>
                                            <p:strVal val="visible"/>
                                          </p:to>
                                        </p:set>
                                        <p:anim calcmode="lin" valueType="num" p14:bounceEnd="64000">
                                          <p:cBhvr additive="base">
                                            <p:cTn id="21" dur="1000" fill="hold"/>
                                            <p:tgtEl>
                                              <p:spTgt spid="40"/>
                                            </p:tgtEl>
                                            <p:attrNameLst>
                                              <p:attrName>ppt_x</p:attrName>
                                            </p:attrNameLst>
                                          </p:cBhvr>
                                          <p:tavLst>
                                            <p:tav tm="0">
                                              <p:val>
                                                <p:strVal val="#ppt_x"/>
                                              </p:val>
                                            </p:tav>
                                            <p:tav tm="100000">
                                              <p:val>
                                                <p:strVal val="#ppt_x"/>
                                              </p:val>
                                            </p:tav>
                                          </p:tavLst>
                                        </p:anim>
                                        <p:anim calcmode="lin" valueType="num" p14:bounceEnd="64000">
                                          <p:cBhvr additive="base">
                                            <p:cTn id="22" dur="1000" fill="hold"/>
                                            <p:tgtEl>
                                              <p:spTgt spid="40"/>
                                            </p:tgtEl>
                                            <p:attrNameLst>
                                              <p:attrName>ppt_y</p:attrName>
                                            </p:attrNameLst>
                                          </p:cBhvr>
                                          <p:tavLst>
                                            <p:tav tm="0">
                                              <p:val>
                                                <p:strVal val="0-#ppt_h/2"/>
                                              </p:val>
                                            </p:tav>
                                            <p:tav tm="100000">
                                              <p:val>
                                                <p:strVal val="#ppt_y"/>
                                              </p:val>
                                            </p:tav>
                                          </p:tavLst>
                                        </p:anim>
                                      </p:childTnLst>
                                    </p:cTn>
                                  </p:par>
                                  <p:par>
                                    <p:cTn id="23" presetID="10" presetClass="entr" presetSubtype="0" fill="hold" grpId="0" nodeType="withEffect">
                                      <p:stCondLst>
                                        <p:cond delay="750"/>
                                      </p:stCondLst>
                                      <p:childTnLst>
                                        <p:set>
                                          <p:cBhvr>
                                            <p:cTn id="24" dur="1" fill="hold">
                                              <p:stCondLst>
                                                <p:cond delay="0"/>
                                              </p:stCondLst>
                                            </p:cTn>
                                            <p:tgtEl>
                                              <p:spTgt spid="81"/>
                                            </p:tgtEl>
                                            <p:attrNameLst>
                                              <p:attrName>style.visibility</p:attrName>
                                            </p:attrNameLst>
                                          </p:cBhvr>
                                          <p:to>
                                            <p:strVal val="visible"/>
                                          </p:to>
                                        </p:set>
                                        <p:animEffect transition="in" filter="fade">
                                          <p:cBhvr>
                                            <p:cTn id="25" dur="200"/>
                                            <p:tgtEl>
                                              <p:spTgt spid="81"/>
                                            </p:tgtEl>
                                          </p:cBhvr>
                                        </p:animEffect>
                                      </p:childTnLst>
                                    </p:cTn>
                                  </p:par>
                                  <p:par>
                                    <p:cTn id="26" presetID="2" presetClass="entr" presetSubtype="1" fill="hold" nodeType="withEffect" p14:presetBounceEnd="64000">
                                      <p:stCondLst>
                                        <p:cond delay="750"/>
                                      </p:stCondLst>
                                      <p:childTnLst>
                                        <p:set>
                                          <p:cBhvr>
                                            <p:cTn id="27" dur="1" fill="hold">
                                              <p:stCondLst>
                                                <p:cond delay="0"/>
                                              </p:stCondLst>
                                            </p:cTn>
                                            <p:tgtEl>
                                              <p:spTgt spid="53"/>
                                            </p:tgtEl>
                                            <p:attrNameLst>
                                              <p:attrName>style.visibility</p:attrName>
                                            </p:attrNameLst>
                                          </p:cBhvr>
                                          <p:to>
                                            <p:strVal val="visible"/>
                                          </p:to>
                                        </p:set>
                                        <p:anim calcmode="lin" valueType="num" p14:bounceEnd="64000">
                                          <p:cBhvr additive="base">
                                            <p:cTn id="28" dur="1000" fill="hold"/>
                                            <p:tgtEl>
                                              <p:spTgt spid="53"/>
                                            </p:tgtEl>
                                            <p:attrNameLst>
                                              <p:attrName>ppt_x</p:attrName>
                                            </p:attrNameLst>
                                          </p:cBhvr>
                                          <p:tavLst>
                                            <p:tav tm="0">
                                              <p:val>
                                                <p:strVal val="#ppt_x"/>
                                              </p:val>
                                            </p:tav>
                                            <p:tav tm="100000">
                                              <p:val>
                                                <p:strVal val="#ppt_x"/>
                                              </p:val>
                                            </p:tav>
                                          </p:tavLst>
                                        </p:anim>
                                        <p:anim calcmode="lin" valueType="num" p14:bounceEnd="64000">
                                          <p:cBhvr additive="base">
                                            <p:cTn id="29" dur="1000" fill="hold"/>
                                            <p:tgtEl>
                                              <p:spTgt spid="53"/>
                                            </p:tgtEl>
                                            <p:attrNameLst>
                                              <p:attrName>ppt_y</p:attrName>
                                            </p:attrNameLst>
                                          </p:cBhvr>
                                          <p:tavLst>
                                            <p:tav tm="0">
                                              <p:val>
                                                <p:strVal val="0-#ppt_h/2"/>
                                              </p:val>
                                            </p:tav>
                                            <p:tav tm="100000">
                                              <p:val>
                                                <p:strVal val="#ppt_y"/>
                                              </p:val>
                                            </p:tav>
                                          </p:tavLst>
                                        </p:anim>
                                      </p:childTnLst>
                                    </p:cTn>
                                  </p:par>
                                  <p:par>
                                    <p:cTn id="30" presetID="10" presetClass="entr" presetSubtype="0" fill="hold" grpId="0" nodeType="withEffect">
                                      <p:stCondLst>
                                        <p:cond delay="750"/>
                                      </p:stCondLst>
                                      <p:childTnLst>
                                        <p:set>
                                          <p:cBhvr>
                                            <p:cTn id="31" dur="1" fill="hold">
                                              <p:stCondLst>
                                                <p:cond delay="0"/>
                                              </p:stCondLst>
                                            </p:cTn>
                                            <p:tgtEl>
                                              <p:spTgt spid="82"/>
                                            </p:tgtEl>
                                            <p:attrNameLst>
                                              <p:attrName>style.visibility</p:attrName>
                                            </p:attrNameLst>
                                          </p:cBhvr>
                                          <p:to>
                                            <p:strVal val="visible"/>
                                          </p:to>
                                        </p:set>
                                        <p:animEffect transition="in" filter="fade">
                                          <p:cBhvr>
                                            <p:cTn id="32" dur="200"/>
                                            <p:tgtEl>
                                              <p:spTgt spid="82"/>
                                            </p:tgtEl>
                                          </p:cBhvr>
                                        </p:animEffect>
                                      </p:childTnLst>
                                    </p:cTn>
                                  </p:par>
                                  <p:par>
                                    <p:cTn id="33" presetID="2" presetClass="entr" presetSubtype="1" fill="hold" nodeType="withEffect" p14:presetBounceEnd="64000">
                                      <p:stCondLst>
                                        <p:cond delay="750"/>
                                      </p:stCondLst>
                                      <p:childTnLst>
                                        <p:set>
                                          <p:cBhvr>
                                            <p:cTn id="34" dur="1" fill="hold">
                                              <p:stCondLst>
                                                <p:cond delay="0"/>
                                              </p:stCondLst>
                                            </p:cTn>
                                            <p:tgtEl>
                                              <p:spTgt spid="66"/>
                                            </p:tgtEl>
                                            <p:attrNameLst>
                                              <p:attrName>style.visibility</p:attrName>
                                            </p:attrNameLst>
                                          </p:cBhvr>
                                          <p:to>
                                            <p:strVal val="visible"/>
                                          </p:to>
                                        </p:set>
                                        <p:anim calcmode="lin" valueType="num" p14:bounceEnd="64000">
                                          <p:cBhvr additive="base">
                                            <p:cTn id="35" dur="1000" fill="hold"/>
                                            <p:tgtEl>
                                              <p:spTgt spid="66"/>
                                            </p:tgtEl>
                                            <p:attrNameLst>
                                              <p:attrName>ppt_x</p:attrName>
                                            </p:attrNameLst>
                                          </p:cBhvr>
                                          <p:tavLst>
                                            <p:tav tm="0">
                                              <p:val>
                                                <p:strVal val="#ppt_x"/>
                                              </p:val>
                                            </p:tav>
                                            <p:tav tm="100000">
                                              <p:val>
                                                <p:strVal val="#ppt_x"/>
                                              </p:val>
                                            </p:tav>
                                          </p:tavLst>
                                        </p:anim>
                                        <p:anim calcmode="lin" valueType="num" p14:bounceEnd="64000">
                                          <p:cBhvr additive="base">
                                            <p:cTn id="36" dur="1000" fill="hold"/>
                                            <p:tgtEl>
                                              <p:spTgt spid="66"/>
                                            </p:tgtEl>
                                            <p:attrNameLst>
                                              <p:attrName>ppt_y</p:attrName>
                                            </p:attrNameLst>
                                          </p:cBhvr>
                                          <p:tavLst>
                                            <p:tav tm="0">
                                              <p:val>
                                                <p:strVal val="0-#ppt_h/2"/>
                                              </p:val>
                                            </p:tav>
                                            <p:tav tm="100000">
                                              <p:val>
                                                <p:strVal val="#ppt_y"/>
                                              </p:val>
                                            </p:tav>
                                          </p:tavLst>
                                        </p:anim>
                                      </p:childTnLst>
                                    </p:cTn>
                                  </p:par>
                                  <p:par>
                                    <p:cTn id="37" presetID="10" presetClass="entr" presetSubtype="0" fill="hold" grpId="0" nodeType="withEffect">
                                      <p:stCondLst>
                                        <p:cond delay="750"/>
                                      </p:stCondLst>
                                      <p:childTnLst>
                                        <p:set>
                                          <p:cBhvr>
                                            <p:cTn id="38" dur="1" fill="hold">
                                              <p:stCondLst>
                                                <p:cond delay="0"/>
                                              </p:stCondLst>
                                            </p:cTn>
                                            <p:tgtEl>
                                              <p:spTgt spid="83"/>
                                            </p:tgtEl>
                                            <p:attrNameLst>
                                              <p:attrName>style.visibility</p:attrName>
                                            </p:attrNameLst>
                                          </p:cBhvr>
                                          <p:to>
                                            <p:strVal val="visible"/>
                                          </p:to>
                                        </p:set>
                                        <p:animEffect transition="in" filter="fade">
                                          <p:cBhvr>
                                            <p:cTn id="39" dur="200"/>
                                            <p:tgtEl>
                                              <p:spTgt spid="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animBg="1"/>
          <p:bldP spid="80" grpId="0" animBg="1"/>
          <p:bldP spid="81" grpId="0" animBg="1"/>
          <p:bldP spid="82" grpId="0" animBg="1"/>
          <p:bldP spid="83"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000" fill="hold"/>
                                            <p:tgtEl>
                                              <p:spTgt spid="3"/>
                                            </p:tgtEl>
                                            <p:attrNameLst>
                                              <p:attrName>ppt_x</p:attrName>
                                            </p:attrNameLst>
                                          </p:cBhvr>
                                          <p:tavLst>
                                            <p:tav tm="0">
                                              <p:val>
                                                <p:strVal val="#ppt_x"/>
                                              </p:val>
                                            </p:tav>
                                            <p:tav tm="100000">
                                              <p:val>
                                                <p:strVal val="#ppt_x"/>
                                              </p:val>
                                            </p:tav>
                                          </p:tavLst>
                                        </p:anim>
                                        <p:anim calcmode="lin" valueType="num">
                                          <p:cBhvr additive="base">
                                            <p:cTn id="8" dur="1000" fill="hold"/>
                                            <p:tgtEl>
                                              <p:spTgt spid="3"/>
                                            </p:tgtEl>
                                            <p:attrNameLst>
                                              <p:attrName>ppt_y</p:attrName>
                                            </p:attrNameLst>
                                          </p:cBhvr>
                                          <p:tavLst>
                                            <p:tav tm="0">
                                              <p:val>
                                                <p:strVal val="0-#ppt_h/2"/>
                                              </p:val>
                                            </p:tav>
                                            <p:tav tm="100000">
                                              <p:val>
                                                <p:strVal val="#ppt_y"/>
                                              </p:val>
                                            </p:tav>
                                          </p:tavLst>
                                        </p:anim>
                                      </p:childTnLst>
                                    </p:cTn>
                                  </p:par>
                                  <p:par>
                                    <p:cTn id="9" presetID="10" presetClass="entr" presetSubtype="0" fill="hold" grpId="0" nodeType="withEffect">
                                      <p:stCondLst>
                                        <p:cond delay="750"/>
                                      </p:stCondLst>
                                      <p:childTnLst>
                                        <p:set>
                                          <p:cBhvr>
                                            <p:cTn id="10" dur="1" fill="hold">
                                              <p:stCondLst>
                                                <p:cond delay="0"/>
                                              </p:stCondLst>
                                            </p:cTn>
                                            <p:tgtEl>
                                              <p:spTgt spid="79"/>
                                            </p:tgtEl>
                                            <p:attrNameLst>
                                              <p:attrName>style.visibility</p:attrName>
                                            </p:attrNameLst>
                                          </p:cBhvr>
                                          <p:to>
                                            <p:strVal val="visible"/>
                                          </p:to>
                                        </p:set>
                                        <p:animEffect transition="in" filter="fade">
                                          <p:cBhvr>
                                            <p:cTn id="11" dur="200"/>
                                            <p:tgtEl>
                                              <p:spTgt spid="79"/>
                                            </p:tgtEl>
                                          </p:cBhvr>
                                        </p:animEffect>
                                      </p:childTnLst>
                                    </p:cTn>
                                  </p:par>
                                  <p:par>
                                    <p:cTn id="12" presetID="2" presetClass="entr" presetSubtype="1" fill="hold" nodeType="withEffect">
                                      <p:stCondLst>
                                        <p:cond delay="750"/>
                                      </p:stCondLst>
                                      <p:childTnLst>
                                        <p:set>
                                          <p:cBhvr>
                                            <p:cTn id="13" dur="1" fill="hold">
                                              <p:stCondLst>
                                                <p:cond delay="0"/>
                                              </p:stCondLst>
                                            </p:cTn>
                                            <p:tgtEl>
                                              <p:spTgt spid="27"/>
                                            </p:tgtEl>
                                            <p:attrNameLst>
                                              <p:attrName>style.visibility</p:attrName>
                                            </p:attrNameLst>
                                          </p:cBhvr>
                                          <p:to>
                                            <p:strVal val="visible"/>
                                          </p:to>
                                        </p:set>
                                        <p:anim calcmode="lin" valueType="num">
                                          <p:cBhvr additive="base">
                                            <p:cTn id="14" dur="1000" fill="hold"/>
                                            <p:tgtEl>
                                              <p:spTgt spid="27"/>
                                            </p:tgtEl>
                                            <p:attrNameLst>
                                              <p:attrName>ppt_x</p:attrName>
                                            </p:attrNameLst>
                                          </p:cBhvr>
                                          <p:tavLst>
                                            <p:tav tm="0">
                                              <p:val>
                                                <p:strVal val="#ppt_x"/>
                                              </p:val>
                                            </p:tav>
                                            <p:tav tm="100000">
                                              <p:val>
                                                <p:strVal val="#ppt_x"/>
                                              </p:val>
                                            </p:tav>
                                          </p:tavLst>
                                        </p:anim>
                                        <p:anim calcmode="lin" valueType="num">
                                          <p:cBhvr additive="base">
                                            <p:cTn id="15" dur="1000" fill="hold"/>
                                            <p:tgtEl>
                                              <p:spTgt spid="27"/>
                                            </p:tgtEl>
                                            <p:attrNameLst>
                                              <p:attrName>ppt_y</p:attrName>
                                            </p:attrNameLst>
                                          </p:cBhvr>
                                          <p:tavLst>
                                            <p:tav tm="0">
                                              <p:val>
                                                <p:strVal val="0-#ppt_h/2"/>
                                              </p:val>
                                            </p:tav>
                                            <p:tav tm="100000">
                                              <p:val>
                                                <p:strVal val="#ppt_y"/>
                                              </p:val>
                                            </p:tav>
                                          </p:tavLst>
                                        </p:anim>
                                      </p:childTnLst>
                                    </p:cTn>
                                  </p:par>
                                  <p:par>
                                    <p:cTn id="16" presetID="10" presetClass="entr" presetSubtype="0" fill="hold" grpId="0" nodeType="withEffect">
                                      <p:stCondLst>
                                        <p:cond delay="750"/>
                                      </p:stCondLst>
                                      <p:childTnLst>
                                        <p:set>
                                          <p:cBhvr>
                                            <p:cTn id="17" dur="1" fill="hold">
                                              <p:stCondLst>
                                                <p:cond delay="0"/>
                                              </p:stCondLst>
                                            </p:cTn>
                                            <p:tgtEl>
                                              <p:spTgt spid="80"/>
                                            </p:tgtEl>
                                            <p:attrNameLst>
                                              <p:attrName>style.visibility</p:attrName>
                                            </p:attrNameLst>
                                          </p:cBhvr>
                                          <p:to>
                                            <p:strVal val="visible"/>
                                          </p:to>
                                        </p:set>
                                        <p:animEffect transition="in" filter="fade">
                                          <p:cBhvr>
                                            <p:cTn id="18" dur="200"/>
                                            <p:tgtEl>
                                              <p:spTgt spid="80"/>
                                            </p:tgtEl>
                                          </p:cBhvr>
                                        </p:animEffect>
                                      </p:childTnLst>
                                    </p:cTn>
                                  </p:par>
                                  <p:par>
                                    <p:cTn id="19" presetID="2" presetClass="entr" presetSubtype="1" fill="hold" nodeType="withEffect">
                                      <p:stCondLst>
                                        <p:cond delay="750"/>
                                      </p:stCondLst>
                                      <p:childTnLst>
                                        <p:set>
                                          <p:cBhvr>
                                            <p:cTn id="20" dur="1" fill="hold">
                                              <p:stCondLst>
                                                <p:cond delay="0"/>
                                              </p:stCondLst>
                                            </p:cTn>
                                            <p:tgtEl>
                                              <p:spTgt spid="40"/>
                                            </p:tgtEl>
                                            <p:attrNameLst>
                                              <p:attrName>style.visibility</p:attrName>
                                            </p:attrNameLst>
                                          </p:cBhvr>
                                          <p:to>
                                            <p:strVal val="visible"/>
                                          </p:to>
                                        </p:set>
                                        <p:anim calcmode="lin" valueType="num">
                                          <p:cBhvr additive="base">
                                            <p:cTn id="21" dur="1000" fill="hold"/>
                                            <p:tgtEl>
                                              <p:spTgt spid="40"/>
                                            </p:tgtEl>
                                            <p:attrNameLst>
                                              <p:attrName>ppt_x</p:attrName>
                                            </p:attrNameLst>
                                          </p:cBhvr>
                                          <p:tavLst>
                                            <p:tav tm="0">
                                              <p:val>
                                                <p:strVal val="#ppt_x"/>
                                              </p:val>
                                            </p:tav>
                                            <p:tav tm="100000">
                                              <p:val>
                                                <p:strVal val="#ppt_x"/>
                                              </p:val>
                                            </p:tav>
                                          </p:tavLst>
                                        </p:anim>
                                        <p:anim calcmode="lin" valueType="num">
                                          <p:cBhvr additive="base">
                                            <p:cTn id="22" dur="1000" fill="hold"/>
                                            <p:tgtEl>
                                              <p:spTgt spid="40"/>
                                            </p:tgtEl>
                                            <p:attrNameLst>
                                              <p:attrName>ppt_y</p:attrName>
                                            </p:attrNameLst>
                                          </p:cBhvr>
                                          <p:tavLst>
                                            <p:tav tm="0">
                                              <p:val>
                                                <p:strVal val="0-#ppt_h/2"/>
                                              </p:val>
                                            </p:tav>
                                            <p:tav tm="100000">
                                              <p:val>
                                                <p:strVal val="#ppt_y"/>
                                              </p:val>
                                            </p:tav>
                                          </p:tavLst>
                                        </p:anim>
                                      </p:childTnLst>
                                    </p:cTn>
                                  </p:par>
                                  <p:par>
                                    <p:cTn id="23" presetID="10" presetClass="entr" presetSubtype="0" fill="hold" grpId="0" nodeType="withEffect">
                                      <p:stCondLst>
                                        <p:cond delay="750"/>
                                      </p:stCondLst>
                                      <p:childTnLst>
                                        <p:set>
                                          <p:cBhvr>
                                            <p:cTn id="24" dur="1" fill="hold">
                                              <p:stCondLst>
                                                <p:cond delay="0"/>
                                              </p:stCondLst>
                                            </p:cTn>
                                            <p:tgtEl>
                                              <p:spTgt spid="81"/>
                                            </p:tgtEl>
                                            <p:attrNameLst>
                                              <p:attrName>style.visibility</p:attrName>
                                            </p:attrNameLst>
                                          </p:cBhvr>
                                          <p:to>
                                            <p:strVal val="visible"/>
                                          </p:to>
                                        </p:set>
                                        <p:animEffect transition="in" filter="fade">
                                          <p:cBhvr>
                                            <p:cTn id="25" dur="200"/>
                                            <p:tgtEl>
                                              <p:spTgt spid="81"/>
                                            </p:tgtEl>
                                          </p:cBhvr>
                                        </p:animEffect>
                                      </p:childTnLst>
                                    </p:cTn>
                                  </p:par>
                                  <p:par>
                                    <p:cTn id="26" presetID="2" presetClass="entr" presetSubtype="1" fill="hold" nodeType="withEffect">
                                      <p:stCondLst>
                                        <p:cond delay="750"/>
                                      </p:stCondLst>
                                      <p:childTnLst>
                                        <p:set>
                                          <p:cBhvr>
                                            <p:cTn id="27" dur="1" fill="hold">
                                              <p:stCondLst>
                                                <p:cond delay="0"/>
                                              </p:stCondLst>
                                            </p:cTn>
                                            <p:tgtEl>
                                              <p:spTgt spid="53"/>
                                            </p:tgtEl>
                                            <p:attrNameLst>
                                              <p:attrName>style.visibility</p:attrName>
                                            </p:attrNameLst>
                                          </p:cBhvr>
                                          <p:to>
                                            <p:strVal val="visible"/>
                                          </p:to>
                                        </p:set>
                                        <p:anim calcmode="lin" valueType="num">
                                          <p:cBhvr additive="base">
                                            <p:cTn id="28" dur="1000" fill="hold"/>
                                            <p:tgtEl>
                                              <p:spTgt spid="53"/>
                                            </p:tgtEl>
                                            <p:attrNameLst>
                                              <p:attrName>ppt_x</p:attrName>
                                            </p:attrNameLst>
                                          </p:cBhvr>
                                          <p:tavLst>
                                            <p:tav tm="0">
                                              <p:val>
                                                <p:strVal val="#ppt_x"/>
                                              </p:val>
                                            </p:tav>
                                            <p:tav tm="100000">
                                              <p:val>
                                                <p:strVal val="#ppt_x"/>
                                              </p:val>
                                            </p:tav>
                                          </p:tavLst>
                                        </p:anim>
                                        <p:anim calcmode="lin" valueType="num">
                                          <p:cBhvr additive="base">
                                            <p:cTn id="29" dur="1000" fill="hold"/>
                                            <p:tgtEl>
                                              <p:spTgt spid="53"/>
                                            </p:tgtEl>
                                            <p:attrNameLst>
                                              <p:attrName>ppt_y</p:attrName>
                                            </p:attrNameLst>
                                          </p:cBhvr>
                                          <p:tavLst>
                                            <p:tav tm="0">
                                              <p:val>
                                                <p:strVal val="0-#ppt_h/2"/>
                                              </p:val>
                                            </p:tav>
                                            <p:tav tm="100000">
                                              <p:val>
                                                <p:strVal val="#ppt_y"/>
                                              </p:val>
                                            </p:tav>
                                          </p:tavLst>
                                        </p:anim>
                                      </p:childTnLst>
                                    </p:cTn>
                                  </p:par>
                                  <p:par>
                                    <p:cTn id="30" presetID="10" presetClass="entr" presetSubtype="0" fill="hold" grpId="0" nodeType="withEffect">
                                      <p:stCondLst>
                                        <p:cond delay="750"/>
                                      </p:stCondLst>
                                      <p:childTnLst>
                                        <p:set>
                                          <p:cBhvr>
                                            <p:cTn id="31" dur="1" fill="hold">
                                              <p:stCondLst>
                                                <p:cond delay="0"/>
                                              </p:stCondLst>
                                            </p:cTn>
                                            <p:tgtEl>
                                              <p:spTgt spid="82"/>
                                            </p:tgtEl>
                                            <p:attrNameLst>
                                              <p:attrName>style.visibility</p:attrName>
                                            </p:attrNameLst>
                                          </p:cBhvr>
                                          <p:to>
                                            <p:strVal val="visible"/>
                                          </p:to>
                                        </p:set>
                                        <p:animEffect transition="in" filter="fade">
                                          <p:cBhvr>
                                            <p:cTn id="32" dur="200"/>
                                            <p:tgtEl>
                                              <p:spTgt spid="82"/>
                                            </p:tgtEl>
                                          </p:cBhvr>
                                        </p:animEffect>
                                      </p:childTnLst>
                                    </p:cTn>
                                  </p:par>
                                  <p:par>
                                    <p:cTn id="33" presetID="2" presetClass="entr" presetSubtype="1" fill="hold" nodeType="withEffect">
                                      <p:stCondLst>
                                        <p:cond delay="750"/>
                                      </p:stCondLst>
                                      <p:childTnLst>
                                        <p:set>
                                          <p:cBhvr>
                                            <p:cTn id="34" dur="1" fill="hold">
                                              <p:stCondLst>
                                                <p:cond delay="0"/>
                                              </p:stCondLst>
                                            </p:cTn>
                                            <p:tgtEl>
                                              <p:spTgt spid="66"/>
                                            </p:tgtEl>
                                            <p:attrNameLst>
                                              <p:attrName>style.visibility</p:attrName>
                                            </p:attrNameLst>
                                          </p:cBhvr>
                                          <p:to>
                                            <p:strVal val="visible"/>
                                          </p:to>
                                        </p:set>
                                        <p:anim calcmode="lin" valueType="num">
                                          <p:cBhvr additive="base">
                                            <p:cTn id="35" dur="1000" fill="hold"/>
                                            <p:tgtEl>
                                              <p:spTgt spid="66"/>
                                            </p:tgtEl>
                                            <p:attrNameLst>
                                              <p:attrName>ppt_x</p:attrName>
                                            </p:attrNameLst>
                                          </p:cBhvr>
                                          <p:tavLst>
                                            <p:tav tm="0">
                                              <p:val>
                                                <p:strVal val="#ppt_x"/>
                                              </p:val>
                                            </p:tav>
                                            <p:tav tm="100000">
                                              <p:val>
                                                <p:strVal val="#ppt_x"/>
                                              </p:val>
                                            </p:tav>
                                          </p:tavLst>
                                        </p:anim>
                                        <p:anim calcmode="lin" valueType="num">
                                          <p:cBhvr additive="base">
                                            <p:cTn id="36" dur="1000" fill="hold"/>
                                            <p:tgtEl>
                                              <p:spTgt spid="66"/>
                                            </p:tgtEl>
                                            <p:attrNameLst>
                                              <p:attrName>ppt_y</p:attrName>
                                            </p:attrNameLst>
                                          </p:cBhvr>
                                          <p:tavLst>
                                            <p:tav tm="0">
                                              <p:val>
                                                <p:strVal val="0-#ppt_h/2"/>
                                              </p:val>
                                            </p:tav>
                                            <p:tav tm="100000">
                                              <p:val>
                                                <p:strVal val="#ppt_y"/>
                                              </p:val>
                                            </p:tav>
                                          </p:tavLst>
                                        </p:anim>
                                      </p:childTnLst>
                                    </p:cTn>
                                  </p:par>
                                  <p:par>
                                    <p:cTn id="37" presetID="10" presetClass="entr" presetSubtype="0" fill="hold" grpId="0" nodeType="withEffect">
                                      <p:stCondLst>
                                        <p:cond delay="750"/>
                                      </p:stCondLst>
                                      <p:childTnLst>
                                        <p:set>
                                          <p:cBhvr>
                                            <p:cTn id="38" dur="1" fill="hold">
                                              <p:stCondLst>
                                                <p:cond delay="0"/>
                                              </p:stCondLst>
                                            </p:cTn>
                                            <p:tgtEl>
                                              <p:spTgt spid="83"/>
                                            </p:tgtEl>
                                            <p:attrNameLst>
                                              <p:attrName>style.visibility</p:attrName>
                                            </p:attrNameLst>
                                          </p:cBhvr>
                                          <p:to>
                                            <p:strVal val="visible"/>
                                          </p:to>
                                        </p:set>
                                        <p:animEffect transition="in" filter="fade">
                                          <p:cBhvr>
                                            <p:cTn id="39" dur="200"/>
                                            <p:tgtEl>
                                              <p:spTgt spid="83"/>
                                            </p:tgtEl>
                                          </p:cBhvr>
                                        </p:animEffect>
                                      </p:childTnLst>
                                    </p:cTn>
                                  </p:par>
                                </p:childTnLst>
                              </p:cTn>
                            </p:par>
                            <p:par>
                              <p:cTn id="40" fill="hold">
                                <p:stCondLst>
                                  <p:cond delay="1750"/>
                                </p:stCondLst>
                                <p:childTnLst>
                                  <p:par>
                                    <p:cTn id="41" presetID="1" presetClass="mediacall" presetSubtype="0" fill="hold" nodeType="afterEffect">
                                      <p:stCondLst>
                                        <p:cond delay="0"/>
                                      </p:stCondLst>
                                      <p:childTnLst>
                                        <p:cmd type="call" cmd="playFrom(0.0)">
                                          <p:cBhvr>
                                            <p:cTn id="42" dur="52042"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43" fill="hold" display="0">
                      <p:stCondLst>
                        <p:cond delay="indefinite"/>
                      </p:stCondLst>
                      <p:endCondLst>
                        <p:cond evt="onStopAudio" delay="0">
                          <p:tgtEl>
                            <p:sldTgt/>
                          </p:tgtEl>
                        </p:cond>
                      </p:endCondLst>
                    </p:cTn>
                    <p:tgtEl>
                      <p:spTgt spid="4"/>
                    </p:tgtEl>
                  </p:cMediaNode>
                </p:audio>
              </p:childTnLst>
            </p:cTn>
          </p:par>
        </p:tnLst>
        <p:bldLst>
          <p:bldP spid="79" grpId="0" animBg="1"/>
          <p:bldP spid="80" grpId="0" animBg="1"/>
          <p:bldP spid="81" grpId="0" animBg="1"/>
          <p:bldP spid="82" grpId="0" animBg="1"/>
          <p:bldP spid="83" grpId="0" animBg="1"/>
        </p:bldLst>
      </p:timing>
    </mc:Fallback>
  </mc:AlternateContent>
  <p:extLst>
    <p:ext uri="{E180D4A7-C9FB-4DFB-919C-405C955672EB}">
      <p14:showEvtLst xmlns:p14="http://schemas.microsoft.com/office/powerpoint/2010/main">
        <p14:playEvt time="1" objId="8"/>
        <p14:stopEvt time="49673" objId="8"/>
      </p14:showEvtLst>
    </p:ext>
  </p:extLs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764F4A-D3BB-8115-46DE-339F9ECD6C9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EFBE8E0-0A91-A133-94E6-2697D2B0E1AF}"/>
              </a:ext>
            </a:extLst>
          </p:cNvPr>
          <p:cNvSpPr/>
          <p:nvPr/>
        </p:nvSpPr>
        <p:spPr>
          <a:xfrm>
            <a:off x="2656831" y="241438"/>
            <a:ext cx="90791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35BF036-95B4-38D6-D4C7-15AEFD4AB928}"/>
              </a:ext>
            </a:extLst>
          </p:cNvPr>
          <p:cNvSpPr/>
          <p:nvPr/>
        </p:nvSpPr>
        <p:spPr>
          <a:xfrm>
            <a:off x="7883147" y="799345"/>
            <a:ext cx="4128422" cy="588489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5620A311-2046-63D8-76F5-B818B75DBD85}"/>
              </a:ext>
            </a:extLst>
          </p:cNvPr>
          <p:cNvSpPr/>
          <p:nvPr/>
        </p:nvSpPr>
        <p:spPr>
          <a:xfrm>
            <a:off x="162399" y="929363"/>
            <a:ext cx="11720167" cy="5663440"/>
          </a:xfrm>
          <a:prstGeom prst="roundRect">
            <a:avLst>
              <a:gd name="adj" fmla="val 6140"/>
            </a:avLst>
          </a:prstGeom>
          <a:solidFill>
            <a:schemeClr val="bg1"/>
          </a:solidFill>
          <a:ln w="28575">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BADAC608-3A68-692A-5695-090DCD447831}"/>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FAEA2C36-ED7E-C0B6-2EEE-8FD4D94E90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62549" y="-187576"/>
            <a:ext cx="2305141" cy="1076343"/>
          </a:xfrm>
          <a:prstGeom prst="rect">
            <a:avLst/>
          </a:prstGeom>
        </p:spPr>
      </p:pic>
      <p:sp>
        <p:nvSpPr>
          <p:cNvPr id="9" name="TextBox 8">
            <a:extLst>
              <a:ext uri="{FF2B5EF4-FFF2-40B4-BE49-F238E27FC236}">
                <a16:creationId xmlns:a16="http://schemas.microsoft.com/office/drawing/2014/main" id="{7D8F7CC3-A58D-E96D-FC2E-621F7942E458}"/>
              </a:ext>
            </a:extLst>
          </p:cNvPr>
          <p:cNvSpPr txBox="1"/>
          <p:nvPr/>
        </p:nvSpPr>
        <p:spPr>
          <a:xfrm>
            <a:off x="467368" y="1689670"/>
            <a:ext cx="11010816" cy="4113370"/>
          </a:xfrm>
          <a:prstGeom prst="rect">
            <a:avLst/>
          </a:prstGeom>
          <a:noFill/>
        </p:spPr>
        <p:txBody>
          <a:bodyPr wrap="square" rtlCol="1">
            <a:spAutoFit/>
          </a:bodyPr>
          <a:lstStyle/>
          <a:p>
            <a:pPr algn="just" rtl="1">
              <a:lnSpc>
                <a:spcPct val="150000"/>
              </a:lnSpc>
              <a:buClr>
                <a:schemeClr val="accent2"/>
              </a:buClr>
            </a:pPr>
            <a:r>
              <a:rPr lang="ar-EG" sz="1600" dirty="0">
                <a:latin typeface="Alexandria" pitchFamily="2" charset="-78"/>
                <a:cs typeface="Alexandria" pitchFamily="2" charset="-78"/>
              </a:rPr>
              <a:t>الإعلام الجديد يُسهم في انتشار المعلومات بشكل سريع، لكن ذلك يعنى أيضًا أن الأخبار الزائفة تنتشر بسرعة. فالأخبار المزيفة يمكن أن تؤثر سلبًا على سمعة المؤسسة وتُعرّضها للأزمات.</a:t>
            </a:r>
          </a:p>
          <a:p>
            <a:pPr algn="just" rtl="1">
              <a:lnSpc>
                <a:spcPct val="150000"/>
              </a:lnSpc>
              <a:buClr>
                <a:schemeClr val="accent2"/>
              </a:buClr>
            </a:pPr>
            <a:r>
              <a:rPr lang="ar-EG" sz="1600" b="1" dirty="0">
                <a:solidFill>
                  <a:schemeClr val="accent2"/>
                </a:solidFill>
                <a:latin typeface="Alexandria" pitchFamily="2" charset="-78"/>
                <a:cs typeface="Alexandria" pitchFamily="2" charset="-78"/>
              </a:rPr>
              <a:t>المشكلة: </a:t>
            </a:r>
            <a:r>
              <a:rPr lang="ar-EG" sz="1600" dirty="0">
                <a:latin typeface="Alexandria" pitchFamily="2" charset="-78"/>
                <a:cs typeface="Alexandria" pitchFamily="2" charset="-78"/>
              </a:rPr>
              <a:t>عندما يكون هناك انتشار مفاجئ للمعلومات المغلوطة على منصات مثل تويتر وفيسبوك، يصبح من الصعب التحكم في تصحيح الأخطاء أو إزالة المعلومات الضارة بسرعة.</a:t>
            </a:r>
          </a:p>
          <a:p>
            <a:pPr algn="just" rtl="1">
              <a:lnSpc>
                <a:spcPct val="150000"/>
              </a:lnSpc>
              <a:buClr>
                <a:schemeClr val="accent2"/>
              </a:buClr>
            </a:pPr>
            <a:endParaRPr lang="ar-EG" sz="1600" dirty="0">
              <a:latin typeface="Alexandria" pitchFamily="2" charset="-78"/>
              <a:cs typeface="Alexandria" pitchFamily="2" charset="-78"/>
            </a:endParaRPr>
          </a:p>
          <a:p>
            <a:pPr algn="just" rtl="1">
              <a:lnSpc>
                <a:spcPct val="150000"/>
              </a:lnSpc>
              <a:buClr>
                <a:schemeClr val="accent2"/>
              </a:buClr>
            </a:pPr>
            <a:r>
              <a:rPr lang="ar-EG" sz="1600" b="1" dirty="0">
                <a:solidFill>
                  <a:schemeClr val="accent2"/>
                </a:solidFill>
                <a:latin typeface="Alexandria" pitchFamily="2" charset="-78"/>
                <a:cs typeface="Alexandria" pitchFamily="2" charset="-78"/>
              </a:rPr>
              <a:t>المثال التطبيقي: </a:t>
            </a:r>
            <a:r>
              <a:rPr lang="ar-EG" sz="1600" b="1" dirty="0">
                <a:solidFill>
                  <a:schemeClr val="accent6">
                    <a:lumMod val="75000"/>
                  </a:schemeClr>
                </a:solidFill>
                <a:latin typeface="Alexandria" pitchFamily="2" charset="-78"/>
                <a:cs typeface="Alexandria" pitchFamily="2" charset="-78"/>
              </a:rPr>
              <a:t>حملة </a:t>
            </a:r>
            <a:r>
              <a:rPr lang="en-US" sz="1600" b="1" dirty="0">
                <a:solidFill>
                  <a:schemeClr val="accent6">
                    <a:lumMod val="75000"/>
                  </a:schemeClr>
                </a:solidFill>
                <a:latin typeface="Alexandria" pitchFamily="2" charset="-78"/>
                <a:cs typeface="Alexandria" pitchFamily="2" charset="-78"/>
              </a:rPr>
              <a:t>Pepsi </a:t>
            </a:r>
            <a:r>
              <a:rPr lang="ar-EG" sz="1600" b="1" dirty="0">
                <a:solidFill>
                  <a:schemeClr val="accent6">
                    <a:lumMod val="75000"/>
                  </a:schemeClr>
                </a:solidFill>
                <a:latin typeface="Alexandria" pitchFamily="2" charset="-78"/>
                <a:cs typeface="Alexandria" pitchFamily="2" charset="-78"/>
              </a:rPr>
              <a:t> وكنيدال جينر: </a:t>
            </a:r>
          </a:p>
          <a:p>
            <a:pPr algn="just" rtl="1">
              <a:lnSpc>
                <a:spcPct val="150000"/>
              </a:lnSpc>
              <a:buClr>
                <a:schemeClr val="accent2"/>
              </a:buClr>
            </a:pPr>
            <a:r>
              <a:rPr lang="ar-EG" sz="1600" dirty="0">
                <a:latin typeface="Alexandria" pitchFamily="2" charset="-78"/>
                <a:cs typeface="Alexandria" pitchFamily="2" charset="-78"/>
              </a:rPr>
              <a:t>في عام 2017، أطلقت </a:t>
            </a:r>
            <a:r>
              <a:rPr lang="en-US" sz="1600" dirty="0">
                <a:latin typeface="Alexandria" pitchFamily="2" charset="-78"/>
                <a:cs typeface="Alexandria" pitchFamily="2" charset="-78"/>
              </a:rPr>
              <a:t>Pepsi </a:t>
            </a:r>
            <a:r>
              <a:rPr lang="ar-EG" sz="1600" dirty="0">
                <a:latin typeface="Alexandria" pitchFamily="2" charset="-78"/>
                <a:cs typeface="Alexandria" pitchFamily="2" charset="-78"/>
              </a:rPr>
              <a:t> حملة إعلانية تحتوي على مشهد يتضمن كيندال جينر وهي تشارك في مظاهرة. وقد قوبل الإعلان بانتقادات شديدة من الجمهور بسبب تقليل قيمة الاحتجاجات الشعبية واستخدامها لأغراض تسويقية. </a:t>
            </a:r>
          </a:p>
          <a:p>
            <a:pPr algn="just" rtl="1">
              <a:lnSpc>
                <a:spcPct val="150000"/>
              </a:lnSpc>
              <a:buClr>
                <a:schemeClr val="accent2"/>
              </a:buClr>
            </a:pPr>
            <a:r>
              <a:rPr lang="ar-EG" sz="1600" dirty="0">
                <a:latin typeface="Alexandria" pitchFamily="2" charset="-78"/>
                <a:cs typeface="Alexandria" pitchFamily="2" charset="-78"/>
              </a:rPr>
              <a:t>هذا تسبب في انتشار ردود فعل سلبية على وسائل التواصل الاجتماعي بسرعة.</a:t>
            </a:r>
          </a:p>
          <a:p>
            <a:pPr algn="just" rtl="1">
              <a:lnSpc>
                <a:spcPct val="150000"/>
              </a:lnSpc>
              <a:buClr>
                <a:schemeClr val="accent2"/>
              </a:buClr>
            </a:pPr>
            <a:r>
              <a:rPr lang="ar-EG" sz="1600" b="1" dirty="0">
                <a:latin typeface="Alexandria" pitchFamily="2" charset="-78"/>
                <a:cs typeface="Alexandria" pitchFamily="2" charset="-78"/>
              </a:rPr>
              <a:t>التحدي هنا </a:t>
            </a:r>
            <a:r>
              <a:rPr lang="ar-EG" sz="1600" dirty="0">
                <a:latin typeface="Alexandria" pitchFamily="2" charset="-78"/>
                <a:cs typeface="Alexandria" pitchFamily="2" charset="-78"/>
              </a:rPr>
              <a:t>كان التعامل مع ردود الفعل السريعة وتصحيح الرسالة المغلوطة التي تم تداولها حول الحملة.</a:t>
            </a:r>
          </a:p>
          <a:p>
            <a:pPr algn="ctr" rtl="1">
              <a:lnSpc>
                <a:spcPct val="150000"/>
              </a:lnSpc>
              <a:buClr>
                <a:schemeClr val="accent2"/>
              </a:buClr>
            </a:pPr>
            <a:r>
              <a:rPr lang="en-US" sz="1600" dirty="0">
                <a:latin typeface="Alexandria" pitchFamily="2" charset="-78"/>
                <a:cs typeface="Alexandria" pitchFamily="2" charset="-78"/>
                <a:hlinkClick r:id="rId3"/>
              </a:rPr>
              <a:t>https://youtu.be/uwvAgDCOdU4?si=BSbSf2MrMs5jtc4p</a:t>
            </a:r>
            <a:endParaRPr lang="ar-EG" sz="1600" dirty="0">
              <a:latin typeface="Alexandria" pitchFamily="2" charset="-78"/>
              <a:cs typeface="Alexandria" pitchFamily="2" charset="-78"/>
            </a:endParaRPr>
          </a:p>
        </p:txBody>
      </p:sp>
      <p:grpSp>
        <p:nvGrpSpPr>
          <p:cNvPr id="6" name="Group 5">
            <a:extLst>
              <a:ext uri="{FF2B5EF4-FFF2-40B4-BE49-F238E27FC236}">
                <a16:creationId xmlns:a16="http://schemas.microsoft.com/office/drawing/2014/main" id="{0B1D29BB-DF28-52C4-19C5-4097467396EE}"/>
              </a:ext>
            </a:extLst>
          </p:cNvPr>
          <p:cNvGrpSpPr/>
          <p:nvPr/>
        </p:nvGrpSpPr>
        <p:grpSpPr>
          <a:xfrm>
            <a:off x="4062405" y="1078684"/>
            <a:ext cx="7215315" cy="461665"/>
            <a:chOff x="4032260" y="933244"/>
            <a:chExt cx="7215315" cy="461665"/>
          </a:xfrm>
        </p:grpSpPr>
        <p:sp>
          <p:nvSpPr>
            <p:cNvPr id="4" name="TextBox 3">
              <a:extLst>
                <a:ext uri="{FF2B5EF4-FFF2-40B4-BE49-F238E27FC236}">
                  <a16:creationId xmlns:a16="http://schemas.microsoft.com/office/drawing/2014/main" id="{94E4FEE3-F67F-AB90-DBC3-5C45F30F0ED8}"/>
                </a:ext>
              </a:extLst>
            </p:cNvPr>
            <p:cNvSpPr txBox="1"/>
            <p:nvPr/>
          </p:nvSpPr>
          <p:spPr>
            <a:xfrm>
              <a:off x="4032260" y="933597"/>
              <a:ext cx="6717036" cy="460960"/>
            </a:xfrm>
            <a:prstGeom prst="rect">
              <a:avLst/>
            </a:prstGeom>
            <a:noFill/>
          </p:spPr>
          <p:txBody>
            <a:bodyPr wrap="square" rtlCol="1">
              <a:spAutoFit/>
            </a:bodyPr>
            <a:lstStyle/>
            <a:p>
              <a:pPr algn="just" rtl="1">
                <a:lnSpc>
                  <a:spcPct val="150000"/>
                </a:lnSpc>
                <a:buClr>
                  <a:schemeClr val="accent2"/>
                </a:buClr>
              </a:pPr>
              <a:r>
                <a:rPr lang="ar-EG" b="1" dirty="0">
                  <a:solidFill>
                    <a:srgbClr val="00B0F0"/>
                  </a:solidFill>
                  <a:latin typeface="Alexandria" pitchFamily="2" charset="-78"/>
                  <a:cs typeface="Alexandria" pitchFamily="2" charset="-78"/>
                </a:rPr>
                <a:t>إدارة الأخبار الزائفة والمعلومات المغلوطة</a:t>
              </a:r>
            </a:p>
          </p:txBody>
        </p:sp>
        <p:sp>
          <p:nvSpPr>
            <p:cNvPr id="12" name="TextBox 11">
              <a:extLst>
                <a:ext uri="{FF2B5EF4-FFF2-40B4-BE49-F238E27FC236}">
                  <a16:creationId xmlns:a16="http://schemas.microsoft.com/office/drawing/2014/main" id="{9E6361B9-1B3C-73CE-454C-26D0C3028E3C}"/>
                </a:ext>
              </a:extLst>
            </p:cNvPr>
            <p:cNvSpPr txBox="1"/>
            <p:nvPr/>
          </p:nvSpPr>
          <p:spPr>
            <a:xfrm>
              <a:off x="10933636" y="933244"/>
              <a:ext cx="313939" cy="461665"/>
            </a:xfrm>
            <a:prstGeom prst="rect">
              <a:avLst/>
            </a:prstGeom>
            <a:noFill/>
          </p:spPr>
          <p:txBody>
            <a:bodyPr wrap="square" rtlCol="1">
              <a:spAutoFit/>
            </a:bodyPr>
            <a:lstStyle/>
            <a:p>
              <a:r>
                <a:rPr lang="ar-EG" sz="2400" b="1" dirty="0">
                  <a:solidFill>
                    <a:schemeClr val="accent2"/>
                  </a:solidFill>
                  <a:latin typeface="Alexandria" pitchFamily="2" charset="-78"/>
                  <a:cs typeface="Alexandria" pitchFamily="2" charset="-78"/>
                </a:rPr>
                <a:t>1</a:t>
              </a:r>
            </a:p>
          </p:txBody>
        </p:sp>
      </p:grpSp>
      <p:sp>
        <p:nvSpPr>
          <p:cNvPr id="3" name="Rectangle: Rounded Corners 2">
            <a:extLst>
              <a:ext uri="{FF2B5EF4-FFF2-40B4-BE49-F238E27FC236}">
                <a16:creationId xmlns:a16="http://schemas.microsoft.com/office/drawing/2014/main" id="{E638836D-8762-ED62-7B2F-EF089B2F3934}"/>
              </a:ext>
            </a:extLst>
          </p:cNvPr>
          <p:cNvSpPr/>
          <p:nvPr/>
        </p:nvSpPr>
        <p:spPr>
          <a:xfrm>
            <a:off x="2309828" y="278542"/>
            <a:ext cx="9324309"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Alexandria" pitchFamily="2" charset="-78"/>
              </a:rPr>
              <a:t>التحديات التي تواجه حملات العلاقات العامة عبر الإعلام الجديد</a:t>
            </a:r>
          </a:p>
        </p:txBody>
      </p:sp>
    </p:spTree>
    <p:extLst>
      <p:ext uri="{BB962C8B-B14F-4D97-AF65-F5344CB8AC3E}">
        <p14:creationId xmlns:p14="http://schemas.microsoft.com/office/powerpoint/2010/main" val="3404202591"/>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605893-3B38-4F99-33FA-73E053BED08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E13FA56-D434-BA20-35F5-E31BC68908F7}"/>
              </a:ext>
            </a:extLst>
          </p:cNvPr>
          <p:cNvSpPr/>
          <p:nvPr/>
        </p:nvSpPr>
        <p:spPr>
          <a:xfrm>
            <a:off x="2656831" y="241438"/>
            <a:ext cx="90791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2822346C-A04D-5836-D368-ED60C31B413F}"/>
              </a:ext>
            </a:extLst>
          </p:cNvPr>
          <p:cNvSpPr/>
          <p:nvPr/>
        </p:nvSpPr>
        <p:spPr>
          <a:xfrm>
            <a:off x="7883147" y="799345"/>
            <a:ext cx="4128422" cy="588489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A14B1ED1-4E9E-81FB-619D-3E043E518C72}"/>
              </a:ext>
            </a:extLst>
          </p:cNvPr>
          <p:cNvSpPr/>
          <p:nvPr/>
        </p:nvSpPr>
        <p:spPr>
          <a:xfrm>
            <a:off x="162399" y="929363"/>
            <a:ext cx="11720167" cy="5663440"/>
          </a:xfrm>
          <a:prstGeom prst="roundRect">
            <a:avLst>
              <a:gd name="adj" fmla="val 6140"/>
            </a:avLst>
          </a:prstGeom>
          <a:solidFill>
            <a:schemeClr val="bg1"/>
          </a:solidFill>
          <a:ln w="28575">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6084BB2F-908D-3FA6-0486-686147587E17}"/>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C0CD5135-3F1D-AD1F-E9D9-70EFD293408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62549" y="-187576"/>
            <a:ext cx="2305141" cy="1076343"/>
          </a:xfrm>
          <a:prstGeom prst="rect">
            <a:avLst/>
          </a:prstGeom>
        </p:spPr>
      </p:pic>
      <p:sp>
        <p:nvSpPr>
          <p:cNvPr id="9" name="TextBox 8">
            <a:extLst>
              <a:ext uri="{FF2B5EF4-FFF2-40B4-BE49-F238E27FC236}">
                <a16:creationId xmlns:a16="http://schemas.microsoft.com/office/drawing/2014/main" id="{2F9D7D28-9CDF-3DD8-7F85-D9EF9877F67C}"/>
              </a:ext>
            </a:extLst>
          </p:cNvPr>
          <p:cNvSpPr txBox="1"/>
          <p:nvPr/>
        </p:nvSpPr>
        <p:spPr>
          <a:xfrm>
            <a:off x="467368" y="1926312"/>
            <a:ext cx="11010816" cy="3744038"/>
          </a:xfrm>
          <a:prstGeom prst="rect">
            <a:avLst/>
          </a:prstGeom>
          <a:noFill/>
        </p:spPr>
        <p:txBody>
          <a:bodyPr wrap="square" rtlCol="1">
            <a:spAutoFit/>
          </a:bodyPr>
          <a:lstStyle/>
          <a:p>
            <a:pPr algn="just" rtl="1">
              <a:lnSpc>
                <a:spcPct val="150000"/>
              </a:lnSpc>
              <a:buClr>
                <a:schemeClr val="accent2"/>
              </a:buClr>
            </a:pPr>
            <a:r>
              <a:rPr lang="ar-EG" sz="1600" dirty="0">
                <a:latin typeface="Alexandria" pitchFamily="2" charset="-78"/>
                <a:cs typeface="Alexandria" pitchFamily="2" charset="-78"/>
              </a:rPr>
              <a:t>الأزمات الرقمية تحدث بشكل غير متوقع، وتتطلب استجابة سريعة وفورية من فرق العلاقات العامة. </a:t>
            </a:r>
          </a:p>
          <a:p>
            <a:pPr algn="just" rtl="1">
              <a:lnSpc>
                <a:spcPct val="150000"/>
              </a:lnSpc>
              <a:buClr>
                <a:schemeClr val="accent2"/>
              </a:buClr>
            </a:pPr>
            <a:r>
              <a:rPr lang="ar-EG" sz="1600" dirty="0">
                <a:latin typeface="Alexandria" pitchFamily="2" charset="-78"/>
                <a:cs typeface="Alexandria" pitchFamily="2" charset="-78"/>
              </a:rPr>
              <a:t>في بعض الأحيان، قد يتعرض الأفراد أو المؤسسات لانتقادات أو سلوكيات سلبية فجائية عبر وسائل التواصل، مثل الهجوم على سمعة الشركة أو ظهور فيديوهات مسيئة.</a:t>
            </a:r>
          </a:p>
          <a:p>
            <a:pPr algn="just" rtl="1">
              <a:lnSpc>
                <a:spcPct val="150000"/>
              </a:lnSpc>
              <a:buClr>
                <a:schemeClr val="accent2"/>
              </a:buClr>
            </a:pPr>
            <a:endParaRPr lang="ar-EG" sz="1600" dirty="0">
              <a:latin typeface="Alexandria" pitchFamily="2" charset="-78"/>
              <a:cs typeface="Alexandria" pitchFamily="2" charset="-78"/>
            </a:endParaRPr>
          </a:p>
          <a:p>
            <a:pPr algn="just" rtl="1">
              <a:lnSpc>
                <a:spcPct val="150000"/>
              </a:lnSpc>
              <a:buClr>
                <a:schemeClr val="accent2"/>
              </a:buClr>
            </a:pPr>
            <a:r>
              <a:rPr lang="ar-EG" sz="1600" b="1" dirty="0">
                <a:solidFill>
                  <a:schemeClr val="accent2"/>
                </a:solidFill>
                <a:latin typeface="Alexandria" pitchFamily="2" charset="-78"/>
                <a:cs typeface="Alexandria" pitchFamily="2" charset="-78"/>
              </a:rPr>
              <a:t>المثال التطبيقي: </a:t>
            </a:r>
            <a:r>
              <a:rPr lang="ar-EG" sz="1600" b="1" dirty="0">
                <a:solidFill>
                  <a:schemeClr val="accent6">
                    <a:lumMod val="75000"/>
                  </a:schemeClr>
                </a:solidFill>
                <a:latin typeface="Alexandria" pitchFamily="2" charset="-78"/>
                <a:cs typeface="Alexandria" pitchFamily="2" charset="-78"/>
              </a:rPr>
              <a:t>حملة "</a:t>
            </a:r>
            <a:r>
              <a:rPr lang="en-US" sz="1600" b="1" dirty="0">
                <a:solidFill>
                  <a:schemeClr val="accent6">
                    <a:lumMod val="75000"/>
                  </a:schemeClr>
                </a:solidFill>
                <a:latin typeface="Alexandria" pitchFamily="2" charset="-78"/>
                <a:cs typeface="Alexandria" pitchFamily="2" charset="-78"/>
              </a:rPr>
              <a:t>United Airlines" 2017</a:t>
            </a:r>
            <a:r>
              <a:rPr lang="ar-EG" sz="1600" b="1" dirty="0">
                <a:solidFill>
                  <a:schemeClr val="accent6">
                    <a:lumMod val="75000"/>
                  </a:schemeClr>
                </a:solidFill>
                <a:latin typeface="Alexandria" pitchFamily="2" charset="-78"/>
                <a:cs typeface="Alexandria" pitchFamily="2" charset="-78"/>
              </a:rPr>
              <a:t> :</a:t>
            </a:r>
          </a:p>
          <a:p>
            <a:pPr algn="just" rtl="1">
              <a:lnSpc>
                <a:spcPct val="150000"/>
              </a:lnSpc>
              <a:buClr>
                <a:schemeClr val="accent2"/>
              </a:buClr>
            </a:pPr>
            <a:r>
              <a:rPr lang="ar-EG" sz="1600" dirty="0">
                <a:latin typeface="Alexandria" pitchFamily="2" charset="-78"/>
                <a:cs typeface="Alexandria" pitchFamily="2" charset="-78"/>
              </a:rPr>
              <a:t>في عام 2017، تعرضت </a:t>
            </a:r>
            <a:r>
              <a:rPr lang="en-US" sz="1600" dirty="0">
                <a:latin typeface="Alexandria" pitchFamily="2" charset="-78"/>
                <a:cs typeface="Alexandria" pitchFamily="2" charset="-78"/>
              </a:rPr>
              <a:t> United Airlines </a:t>
            </a:r>
            <a:r>
              <a:rPr lang="ar-EG" sz="1600" dirty="0">
                <a:latin typeface="Alexandria" pitchFamily="2" charset="-78"/>
                <a:cs typeface="Alexandria" pitchFamily="2" charset="-78"/>
              </a:rPr>
              <a:t>لأزمة كبيرة عندما تم تصوير موظف في الشركة يجرّ راكبًا عنوة من الطائرة. كان رد فعل الشركة بطيئًا وغير مفعّل في البداية، مما ساعد في انتشار الأزمة عبر منصات مثل تويتر وفيسبوك.</a:t>
            </a:r>
          </a:p>
          <a:p>
            <a:pPr algn="just" rtl="1">
              <a:lnSpc>
                <a:spcPct val="150000"/>
              </a:lnSpc>
              <a:buClr>
                <a:schemeClr val="accent2"/>
              </a:buClr>
            </a:pPr>
            <a:r>
              <a:rPr lang="ar-EG" sz="1600" b="1" dirty="0">
                <a:latin typeface="Alexandria" pitchFamily="2" charset="-78"/>
                <a:cs typeface="Alexandria" pitchFamily="2" charset="-78"/>
              </a:rPr>
              <a:t>التحدي</a:t>
            </a:r>
            <a:r>
              <a:rPr lang="ar-EG" sz="1600" dirty="0">
                <a:latin typeface="Alexandria" pitchFamily="2" charset="-78"/>
                <a:cs typeface="Alexandria" pitchFamily="2" charset="-78"/>
              </a:rPr>
              <a:t> كان إدارة الأزمة بسرعة وتقديم الاعتذارات المناسبة للجمهور، وتوضيح سياسة الشركة لتجنب التكرار في المستقبل.</a:t>
            </a:r>
          </a:p>
          <a:p>
            <a:pPr algn="ctr">
              <a:lnSpc>
                <a:spcPct val="150000"/>
              </a:lnSpc>
              <a:buClr>
                <a:schemeClr val="accent2"/>
              </a:buClr>
            </a:pPr>
            <a:endParaRPr lang="en-US" sz="1600" dirty="0">
              <a:latin typeface="Alexandria" pitchFamily="2" charset="-78"/>
              <a:cs typeface="Alexandria" pitchFamily="2" charset="-78"/>
              <a:hlinkClick r:id="rId3"/>
            </a:endParaRPr>
          </a:p>
          <a:p>
            <a:pPr algn="ctr">
              <a:lnSpc>
                <a:spcPct val="150000"/>
              </a:lnSpc>
              <a:buClr>
                <a:schemeClr val="accent2"/>
              </a:buClr>
            </a:pPr>
            <a:r>
              <a:rPr lang="en-US" sz="1600" dirty="0">
                <a:latin typeface="Alexandria" pitchFamily="2" charset="-78"/>
                <a:cs typeface="Alexandria" pitchFamily="2" charset="-78"/>
                <a:hlinkClick r:id="rId3"/>
              </a:rPr>
              <a:t>https://youtu.be/H4fhJbufjx4?si=CfQqgcrb7toM_KTs</a:t>
            </a:r>
            <a:endParaRPr lang="ar-EG" sz="1600" dirty="0">
              <a:latin typeface="Alexandria" pitchFamily="2" charset="-78"/>
              <a:cs typeface="Alexandria" pitchFamily="2" charset="-78"/>
            </a:endParaRPr>
          </a:p>
        </p:txBody>
      </p:sp>
      <p:grpSp>
        <p:nvGrpSpPr>
          <p:cNvPr id="6" name="Group 5">
            <a:extLst>
              <a:ext uri="{FF2B5EF4-FFF2-40B4-BE49-F238E27FC236}">
                <a16:creationId xmlns:a16="http://schemas.microsoft.com/office/drawing/2014/main" id="{1CCDA009-D7F5-E8DB-734B-4EF6301A7960}"/>
              </a:ext>
            </a:extLst>
          </p:cNvPr>
          <p:cNvGrpSpPr/>
          <p:nvPr/>
        </p:nvGrpSpPr>
        <p:grpSpPr>
          <a:xfrm>
            <a:off x="4082502" y="1284106"/>
            <a:ext cx="7215315" cy="461665"/>
            <a:chOff x="4032260" y="933244"/>
            <a:chExt cx="7215315" cy="461665"/>
          </a:xfrm>
        </p:grpSpPr>
        <p:sp>
          <p:nvSpPr>
            <p:cNvPr id="4" name="TextBox 3">
              <a:extLst>
                <a:ext uri="{FF2B5EF4-FFF2-40B4-BE49-F238E27FC236}">
                  <a16:creationId xmlns:a16="http://schemas.microsoft.com/office/drawing/2014/main" id="{D9B75160-A0E5-AE43-C260-40C7FC7426D9}"/>
                </a:ext>
              </a:extLst>
            </p:cNvPr>
            <p:cNvSpPr txBox="1"/>
            <p:nvPr/>
          </p:nvSpPr>
          <p:spPr>
            <a:xfrm>
              <a:off x="4032260" y="933597"/>
              <a:ext cx="6717036" cy="460960"/>
            </a:xfrm>
            <a:prstGeom prst="rect">
              <a:avLst/>
            </a:prstGeom>
            <a:noFill/>
          </p:spPr>
          <p:txBody>
            <a:bodyPr wrap="square" rtlCol="1">
              <a:spAutoFit/>
            </a:bodyPr>
            <a:lstStyle/>
            <a:p>
              <a:pPr algn="just" rtl="1">
                <a:lnSpc>
                  <a:spcPct val="150000"/>
                </a:lnSpc>
                <a:buClr>
                  <a:schemeClr val="accent2"/>
                </a:buClr>
              </a:pPr>
              <a:r>
                <a:rPr lang="ar-EG" b="1" dirty="0">
                  <a:solidFill>
                    <a:srgbClr val="00B0F0"/>
                  </a:solidFill>
                  <a:latin typeface="Alexandria" pitchFamily="2" charset="-78"/>
                  <a:cs typeface="Alexandria" pitchFamily="2" charset="-78"/>
                </a:rPr>
                <a:t>التعامل مع الأزمات الرقمية والتفاعل الفوري</a:t>
              </a:r>
            </a:p>
          </p:txBody>
        </p:sp>
        <p:sp>
          <p:nvSpPr>
            <p:cNvPr id="12" name="TextBox 11">
              <a:extLst>
                <a:ext uri="{FF2B5EF4-FFF2-40B4-BE49-F238E27FC236}">
                  <a16:creationId xmlns:a16="http://schemas.microsoft.com/office/drawing/2014/main" id="{E6779EB3-2C2D-19CA-25D5-C51396A321B8}"/>
                </a:ext>
              </a:extLst>
            </p:cNvPr>
            <p:cNvSpPr txBox="1"/>
            <p:nvPr/>
          </p:nvSpPr>
          <p:spPr>
            <a:xfrm>
              <a:off x="10933636" y="933244"/>
              <a:ext cx="313939" cy="461665"/>
            </a:xfrm>
            <a:prstGeom prst="rect">
              <a:avLst/>
            </a:prstGeom>
            <a:noFill/>
          </p:spPr>
          <p:txBody>
            <a:bodyPr wrap="square" rtlCol="1">
              <a:spAutoFit/>
            </a:bodyPr>
            <a:lstStyle/>
            <a:p>
              <a:r>
                <a:rPr lang="ar-EG" sz="2400" b="1" dirty="0">
                  <a:solidFill>
                    <a:schemeClr val="accent2"/>
                  </a:solidFill>
                  <a:latin typeface="Alexandria" pitchFamily="2" charset="-78"/>
                  <a:cs typeface="Alexandria" pitchFamily="2" charset="-78"/>
                </a:rPr>
                <a:t>2</a:t>
              </a:r>
            </a:p>
          </p:txBody>
        </p:sp>
      </p:grpSp>
      <p:sp>
        <p:nvSpPr>
          <p:cNvPr id="3" name="Rectangle: Rounded Corners 2">
            <a:extLst>
              <a:ext uri="{FF2B5EF4-FFF2-40B4-BE49-F238E27FC236}">
                <a16:creationId xmlns:a16="http://schemas.microsoft.com/office/drawing/2014/main" id="{C815C1F2-75B7-D9CE-7A46-034DD44FD98E}"/>
              </a:ext>
            </a:extLst>
          </p:cNvPr>
          <p:cNvSpPr/>
          <p:nvPr/>
        </p:nvSpPr>
        <p:spPr>
          <a:xfrm>
            <a:off x="2309828" y="278542"/>
            <a:ext cx="9324309"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Alexandria" pitchFamily="2" charset="-78"/>
              </a:rPr>
              <a:t>التحديات التي تواجه حملات العلاقات العامة عبر الإعلام الجديد</a:t>
            </a:r>
          </a:p>
        </p:txBody>
      </p:sp>
    </p:spTree>
    <p:extLst>
      <p:ext uri="{BB962C8B-B14F-4D97-AF65-F5344CB8AC3E}">
        <p14:creationId xmlns:p14="http://schemas.microsoft.com/office/powerpoint/2010/main" val="3510297199"/>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605893-3B38-4F99-33FA-73E053BED08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E13FA56-D434-BA20-35F5-E31BC68908F7}"/>
              </a:ext>
            </a:extLst>
          </p:cNvPr>
          <p:cNvSpPr/>
          <p:nvPr/>
        </p:nvSpPr>
        <p:spPr>
          <a:xfrm>
            <a:off x="2656831" y="241438"/>
            <a:ext cx="90791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2822346C-A04D-5836-D368-ED60C31B413F}"/>
              </a:ext>
            </a:extLst>
          </p:cNvPr>
          <p:cNvSpPr/>
          <p:nvPr/>
        </p:nvSpPr>
        <p:spPr>
          <a:xfrm>
            <a:off x="7883147" y="799345"/>
            <a:ext cx="4128422" cy="588489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A14B1ED1-4E9E-81FB-619D-3E043E518C72}"/>
              </a:ext>
            </a:extLst>
          </p:cNvPr>
          <p:cNvSpPr/>
          <p:nvPr/>
        </p:nvSpPr>
        <p:spPr>
          <a:xfrm>
            <a:off x="180431" y="904360"/>
            <a:ext cx="11720167" cy="5663440"/>
          </a:xfrm>
          <a:prstGeom prst="roundRect">
            <a:avLst>
              <a:gd name="adj" fmla="val 6140"/>
            </a:avLst>
          </a:prstGeom>
          <a:solidFill>
            <a:schemeClr val="bg1"/>
          </a:solidFill>
          <a:ln w="28575">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6084BB2F-908D-3FA6-0486-686147587E17}"/>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C0CD5135-3F1D-AD1F-E9D9-70EFD293408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62549" y="-187576"/>
            <a:ext cx="2305141" cy="1076343"/>
          </a:xfrm>
          <a:prstGeom prst="rect">
            <a:avLst/>
          </a:prstGeom>
        </p:spPr>
      </p:pic>
      <p:sp>
        <p:nvSpPr>
          <p:cNvPr id="9" name="TextBox 8">
            <a:extLst>
              <a:ext uri="{FF2B5EF4-FFF2-40B4-BE49-F238E27FC236}">
                <a16:creationId xmlns:a16="http://schemas.microsoft.com/office/drawing/2014/main" id="{2F9D7D28-9CDF-3DD8-7F85-D9EF9877F67C}"/>
              </a:ext>
            </a:extLst>
          </p:cNvPr>
          <p:cNvSpPr txBox="1"/>
          <p:nvPr/>
        </p:nvSpPr>
        <p:spPr>
          <a:xfrm>
            <a:off x="723490" y="1711591"/>
            <a:ext cx="11010816" cy="789383"/>
          </a:xfrm>
          <a:prstGeom prst="rect">
            <a:avLst/>
          </a:prstGeom>
          <a:noFill/>
        </p:spPr>
        <p:txBody>
          <a:bodyPr wrap="square" rtlCol="1">
            <a:spAutoFit/>
          </a:bodyPr>
          <a:lstStyle/>
          <a:p>
            <a:pPr algn="just" rtl="1">
              <a:lnSpc>
                <a:spcPct val="150000"/>
              </a:lnSpc>
              <a:buClr>
                <a:schemeClr val="accent2"/>
              </a:buClr>
            </a:pPr>
            <a:r>
              <a:rPr lang="ar-EG" sz="1600" b="1" dirty="0">
                <a:solidFill>
                  <a:schemeClr val="accent2"/>
                </a:solidFill>
                <a:latin typeface="Alexandria" pitchFamily="2" charset="-78"/>
                <a:cs typeface="Alexandria" pitchFamily="2" charset="-78"/>
              </a:rPr>
              <a:t>المثال التطبيقي: </a:t>
            </a:r>
            <a:r>
              <a:rPr lang="ar-EG" sz="1600" b="1" dirty="0">
                <a:solidFill>
                  <a:schemeClr val="accent6">
                    <a:lumMod val="75000"/>
                  </a:schemeClr>
                </a:solidFill>
                <a:latin typeface="Alexandria" pitchFamily="2" charset="-78"/>
                <a:cs typeface="Alexandria" pitchFamily="2" charset="-78"/>
              </a:rPr>
              <a:t>حملة "</a:t>
            </a:r>
            <a:r>
              <a:rPr lang="en-US" sz="1600" b="1" dirty="0">
                <a:solidFill>
                  <a:schemeClr val="accent6">
                    <a:lumMod val="75000"/>
                  </a:schemeClr>
                </a:solidFill>
                <a:latin typeface="Alexandria" pitchFamily="2" charset="-78"/>
                <a:cs typeface="Alexandria" pitchFamily="2" charset="-78"/>
              </a:rPr>
              <a:t>United Airlines" 2017</a:t>
            </a:r>
            <a:r>
              <a:rPr lang="ar-EG" sz="1600" b="1" dirty="0">
                <a:solidFill>
                  <a:schemeClr val="accent6">
                    <a:lumMod val="75000"/>
                  </a:schemeClr>
                </a:solidFill>
                <a:latin typeface="Alexandria" pitchFamily="2" charset="-78"/>
                <a:cs typeface="Alexandria" pitchFamily="2" charset="-78"/>
              </a:rPr>
              <a:t> :</a:t>
            </a:r>
          </a:p>
          <a:p>
            <a:pPr algn="ctr">
              <a:lnSpc>
                <a:spcPct val="150000"/>
              </a:lnSpc>
              <a:buClr>
                <a:schemeClr val="accent2"/>
              </a:buClr>
            </a:pPr>
            <a:r>
              <a:rPr lang="en-US" sz="1600" dirty="0">
                <a:latin typeface="Alexandria" pitchFamily="2" charset="-78"/>
                <a:cs typeface="Alexandria" pitchFamily="2" charset="-78"/>
                <a:hlinkClick r:id="rId5"/>
              </a:rPr>
              <a:t>https://youtu.be/H4fhJbufjx4?si=CfQqgcrb7toM_KTs</a:t>
            </a:r>
            <a:endParaRPr lang="ar-EG" sz="1600" dirty="0">
              <a:latin typeface="Alexandria" pitchFamily="2" charset="-78"/>
              <a:cs typeface="Alexandria" pitchFamily="2" charset="-78"/>
            </a:endParaRPr>
          </a:p>
        </p:txBody>
      </p:sp>
      <p:grpSp>
        <p:nvGrpSpPr>
          <p:cNvPr id="6" name="Group 5">
            <a:extLst>
              <a:ext uri="{FF2B5EF4-FFF2-40B4-BE49-F238E27FC236}">
                <a16:creationId xmlns:a16="http://schemas.microsoft.com/office/drawing/2014/main" id="{1CCDA009-D7F5-E8DB-734B-4EF6301A7960}"/>
              </a:ext>
            </a:extLst>
          </p:cNvPr>
          <p:cNvGrpSpPr/>
          <p:nvPr/>
        </p:nvGrpSpPr>
        <p:grpSpPr>
          <a:xfrm>
            <a:off x="4262869" y="1145263"/>
            <a:ext cx="7215315" cy="461665"/>
            <a:chOff x="4032260" y="933244"/>
            <a:chExt cx="7215315" cy="461665"/>
          </a:xfrm>
        </p:grpSpPr>
        <p:sp>
          <p:nvSpPr>
            <p:cNvPr id="4" name="TextBox 3">
              <a:extLst>
                <a:ext uri="{FF2B5EF4-FFF2-40B4-BE49-F238E27FC236}">
                  <a16:creationId xmlns:a16="http://schemas.microsoft.com/office/drawing/2014/main" id="{D9B75160-A0E5-AE43-C260-40C7FC7426D9}"/>
                </a:ext>
              </a:extLst>
            </p:cNvPr>
            <p:cNvSpPr txBox="1"/>
            <p:nvPr/>
          </p:nvSpPr>
          <p:spPr>
            <a:xfrm>
              <a:off x="4032260" y="933597"/>
              <a:ext cx="6717036" cy="460960"/>
            </a:xfrm>
            <a:prstGeom prst="rect">
              <a:avLst/>
            </a:prstGeom>
            <a:noFill/>
          </p:spPr>
          <p:txBody>
            <a:bodyPr wrap="square" rtlCol="1">
              <a:spAutoFit/>
            </a:bodyPr>
            <a:lstStyle/>
            <a:p>
              <a:pPr algn="just" rtl="1">
                <a:lnSpc>
                  <a:spcPct val="150000"/>
                </a:lnSpc>
                <a:buClr>
                  <a:schemeClr val="accent2"/>
                </a:buClr>
              </a:pPr>
              <a:r>
                <a:rPr lang="ar-EG" b="1" dirty="0">
                  <a:solidFill>
                    <a:srgbClr val="00B0F0"/>
                  </a:solidFill>
                  <a:latin typeface="Alexandria" pitchFamily="2" charset="-78"/>
                  <a:cs typeface="Alexandria" pitchFamily="2" charset="-78"/>
                </a:rPr>
                <a:t>التعامل مع الأزمات الرقمية والتفاعل الفوري</a:t>
              </a:r>
            </a:p>
          </p:txBody>
        </p:sp>
        <p:sp>
          <p:nvSpPr>
            <p:cNvPr id="12" name="TextBox 11">
              <a:extLst>
                <a:ext uri="{FF2B5EF4-FFF2-40B4-BE49-F238E27FC236}">
                  <a16:creationId xmlns:a16="http://schemas.microsoft.com/office/drawing/2014/main" id="{E6779EB3-2C2D-19CA-25D5-C51396A321B8}"/>
                </a:ext>
              </a:extLst>
            </p:cNvPr>
            <p:cNvSpPr txBox="1"/>
            <p:nvPr/>
          </p:nvSpPr>
          <p:spPr>
            <a:xfrm>
              <a:off x="10933636" y="933244"/>
              <a:ext cx="313939" cy="461665"/>
            </a:xfrm>
            <a:prstGeom prst="rect">
              <a:avLst/>
            </a:prstGeom>
            <a:noFill/>
          </p:spPr>
          <p:txBody>
            <a:bodyPr wrap="square" rtlCol="1">
              <a:spAutoFit/>
            </a:bodyPr>
            <a:lstStyle/>
            <a:p>
              <a:r>
                <a:rPr lang="ar-EG" sz="2400" b="1" dirty="0">
                  <a:solidFill>
                    <a:schemeClr val="accent2"/>
                  </a:solidFill>
                  <a:latin typeface="Alexandria" pitchFamily="2" charset="-78"/>
                  <a:cs typeface="Alexandria" pitchFamily="2" charset="-78"/>
                </a:rPr>
                <a:t>2</a:t>
              </a:r>
            </a:p>
          </p:txBody>
        </p:sp>
      </p:grpSp>
      <p:sp>
        <p:nvSpPr>
          <p:cNvPr id="3" name="Rectangle: Rounded Corners 2">
            <a:extLst>
              <a:ext uri="{FF2B5EF4-FFF2-40B4-BE49-F238E27FC236}">
                <a16:creationId xmlns:a16="http://schemas.microsoft.com/office/drawing/2014/main" id="{C815C1F2-75B7-D9CE-7A46-034DD44FD98E}"/>
              </a:ext>
            </a:extLst>
          </p:cNvPr>
          <p:cNvSpPr/>
          <p:nvPr/>
        </p:nvSpPr>
        <p:spPr>
          <a:xfrm>
            <a:off x="2309828" y="278542"/>
            <a:ext cx="9324309"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Alexandria" pitchFamily="2" charset="-78"/>
              </a:rPr>
              <a:t>التحديات التي تواجه حملات العلاقات العامة عبر الإعلام الجديد</a:t>
            </a:r>
          </a:p>
        </p:txBody>
      </p:sp>
      <p:pic>
        <p:nvPicPr>
          <p:cNvPr id="8" name="David Dao removed from United Airlines flight, April 9 2017">
            <a:hlinkClick r:id="" action="ppaction://media"/>
            <a:extLst>
              <a:ext uri="{FF2B5EF4-FFF2-40B4-BE49-F238E27FC236}">
                <a16:creationId xmlns:a16="http://schemas.microsoft.com/office/drawing/2014/main" id="{903AAEE9-B162-D5F4-09E7-7DE054C29416}"/>
              </a:ext>
            </a:extLst>
          </p:cNvPr>
          <p:cNvPicPr>
            <a:picLocks noChangeAspect="1"/>
          </p:cNvPicPr>
          <p:nvPr>
            <a:videoFile r:link="rId1"/>
            <p:extLst>
              <p:ext uri="{DAA4B4D4-6D71-4841-9C94-3DE7FCFB9230}">
                <p14:media xmlns:p14="http://schemas.microsoft.com/office/powerpoint/2010/main" r:embed="rId2">
                  <p14:trim st="11019" end="72744.5416"/>
                </p14:media>
              </p:ext>
            </p:extLst>
          </p:nvPr>
        </p:nvPicPr>
        <p:blipFill>
          <a:blip r:embed="rId6"/>
          <a:stretch>
            <a:fillRect/>
          </a:stretch>
        </p:blipFill>
        <p:spPr>
          <a:xfrm>
            <a:off x="2137627" y="2479577"/>
            <a:ext cx="7746090" cy="4007497"/>
          </a:xfrm>
          <a:prstGeom prst="rect">
            <a:avLst/>
          </a:prstGeom>
        </p:spPr>
      </p:pic>
    </p:spTree>
    <p:extLst>
      <p:ext uri="{BB962C8B-B14F-4D97-AF65-F5344CB8AC3E}">
        <p14:creationId xmlns:p14="http://schemas.microsoft.com/office/powerpoint/2010/main" val="3398215000"/>
      </p:ext>
    </p:extLst>
  </p:cSld>
  <p:clrMapOvr>
    <a:masterClrMapping/>
  </p:clrMapOvr>
  <p:transition spd="slow" advTm="49796">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51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7" fill="hold" display="0">
                  <p:stCondLst>
                    <p:cond delay="indefinite"/>
                  </p:stCondLst>
                </p:cTn>
                <p:tgtEl>
                  <p:spTgt spid="8"/>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childTnLst>
        </p:cTn>
      </p:par>
    </p:tnLst>
  </p:timing>
  <p:extLst>
    <p:ext uri="{E180D4A7-C9FB-4DFB-919C-405C955672EB}">
      <p14:showEvtLst xmlns:p14="http://schemas.microsoft.com/office/powerpoint/2010/main">
        <p14:playEvt time="1" objId="8"/>
        <p14:stopEvt time="49673" objId="8"/>
      </p14:showEvtLst>
    </p:ext>
  </p:extLs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06F35C-2598-0D49-CB00-D892F581DD2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50CBA2B-A351-33CC-60B5-4500BB97A659}"/>
              </a:ext>
            </a:extLst>
          </p:cNvPr>
          <p:cNvSpPr/>
          <p:nvPr/>
        </p:nvSpPr>
        <p:spPr>
          <a:xfrm>
            <a:off x="2656831" y="241438"/>
            <a:ext cx="90791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AA6A85D-D9F0-D74E-944C-81F88B21AFE9}"/>
              </a:ext>
            </a:extLst>
          </p:cNvPr>
          <p:cNvSpPr/>
          <p:nvPr/>
        </p:nvSpPr>
        <p:spPr>
          <a:xfrm>
            <a:off x="7883147" y="799345"/>
            <a:ext cx="4128422" cy="588489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AC7C736C-876B-EC39-93C0-F6456E135F9C}"/>
              </a:ext>
            </a:extLst>
          </p:cNvPr>
          <p:cNvSpPr/>
          <p:nvPr/>
        </p:nvSpPr>
        <p:spPr>
          <a:xfrm>
            <a:off x="162399" y="929363"/>
            <a:ext cx="11720167" cy="5663440"/>
          </a:xfrm>
          <a:prstGeom prst="roundRect">
            <a:avLst>
              <a:gd name="adj" fmla="val 6140"/>
            </a:avLst>
          </a:prstGeom>
          <a:solidFill>
            <a:schemeClr val="bg1"/>
          </a:solidFill>
          <a:ln w="28575">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8DD5B960-DC01-33EE-7471-873CFB3792B8}"/>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E27C77F3-4672-D750-F0A8-2227D17E08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62549" y="-187576"/>
            <a:ext cx="2305141" cy="1076343"/>
          </a:xfrm>
          <a:prstGeom prst="rect">
            <a:avLst/>
          </a:prstGeom>
        </p:spPr>
      </p:pic>
      <p:sp>
        <p:nvSpPr>
          <p:cNvPr id="9" name="TextBox 8">
            <a:extLst>
              <a:ext uri="{FF2B5EF4-FFF2-40B4-BE49-F238E27FC236}">
                <a16:creationId xmlns:a16="http://schemas.microsoft.com/office/drawing/2014/main" id="{A6C55310-6ABF-842B-5505-2A55E3FAE3AF}"/>
              </a:ext>
            </a:extLst>
          </p:cNvPr>
          <p:cNvSpPr txBox="1"/>
          <p:nvPr/>
        </p:nvSpPr>
        <p:spPr>
          <a:xfrm>
            <a:off x="467368" y="1539997"/>
            <a:ext cx="11010816" cy="3005375"/>
          </a:xfrm>
          <a:prstGeom prst="rect">
            <a:avLst/>
          </a:prstGeom>
          <a:noFill/>
        </p:spPr>
        <p:txBody>
          <a:bodyPr wrap="square" rtlCol="1">
            <a:spAutoFit/>
          </a:bodyPr>
          <a:lstStyle/>
          <a:p>
            <a:pPr algn="just" rtl="1">
              <a:lnSpc>
                <a:spcPct val="150000"/>
              </a:lnSpc>
              <a:buClr>
                <a:schemeClr val="accent2"/>
              </a:buClr>
            </a:pPr>
            <a:r>
              <a:rPr lang="ar-EG" sz="1600" dirty="0">
                <a:latin typeface="Alexandria" pitchFamily="2" charset="-78"/>
                <a:cs typeface="Alexandria" pitchFamily="2" charset="-78"/>
              </a:rPr>
              <a:t>على منصات التواصل الاجتماعي، يمكن للمستخدمين كتابة تعليقات سلبية بسرعة، مما يُؤثّر على سمعة المؤسسة أو الحملة. </a:t>
            </a:r>
          </a:p>
          <a:p>
            <a:pPr algn="just" rtl="1">
              <a:lnSpc>
                <a:spcPct val="150000"/>
              </a:lnSpc>
              <a:buClr>
                <a:schemeClr val="accent2"/>
              </a:buClr>
            </a:pPr>
            <a:r>
              <a:rPr lang="ar-EG" sz="1600" dirty="0">
                <a:latin typeface="Alexandria" pitchFamily="2" charset="-78"/>
                <a:cs typeface="Alexandria" pitchFamily="2" charset="-78"/>
              </a:rPr>
              <a:t>في حين أن التفاعل الإيجابي يمكن أن يعزز من سمعة الحملة، فإن التعليقات السلبية قد تضر بفاعليتها وتؤدي إلى تراجع المشاركة.</a:t>
            </a:r>
          </a:p>
          <a:p>
            <a:pPr algn="just" rtl="1">
              <a:lnSpc>
                <a:spcPct val="150000"/>
              </a:lnSpc>
              <a:buClr>
                <a:schemeClr val="accent2"/>
              </a:buClr>
            </a:pPr>
            <a:r>
              <a:rPr lang="ar-EG" sz="1600" b="1" dirty="0">
                <a:solidFill>
                  <a:schemeClr val="accent2"/>
                </a:solidFill>
                <a:latin typeface="Alexandria" pitchFamily="2" charset="-78"/>
                <a:cs typeface="Alexandria" pitchFamily="2" charset="-78"/>
              </a:rPr>
              <a:t>المثال التطبيقي: </a:t>
            </a:r>
            <a:r>
              <a:rPr lang="ar-EG" sz="1600" b="1" dirty="0">
                <a:solidFill>
                  <a:schemeClr val="accent6">
                    <a:lumMod val="75000"/>
                  </a:schemeClr>
                </a:solidFill>
                <a:latin typeface="Alexandria" pitchFamily="2" charset="-78"/>
                <a:cs typeface="Alexandria" pitchFamily="2" charset="-78"/>
              </a:rPr>
              <a:t>حملة </a:t>
            </a:r>
            <a:r>
              <a:rPr lang="en-US" sz="1600" b="1" dirty="0">
                <a:solidFill>
                  <a:schemeClr val="accent6">
                    <a:lumMod val="75000"/>
                  </a:schemeClr>
                </a:solidFill>
                <a:latin typeface="Alexandria" pitchFamily="2" charset="-78"/>
                <a:cs typeface="Alexandria" pitchFamily="2" charset="-78"/>
              </a:rPr>
              <a:t>Snapchat" </a:t>
            </a:r>
            <a:r>
              <a:rPr lang="ar-EG" sz="1600" b="1" dirty="0">
                <a:solidFill>
                  <a:schemeClr val="accent6">
                    <a:lumMod val="75000"/>
                  </a:schemeClr>
                </a:solidFill>
                <a:latin typeface="Alexandria" pitchFamily="2" charset="-78"/>
                <a:cs typeface="Alexandria" pitchFamily="2" charset="-78"/>
              </a:rPr>
              <a:t>" و</a:t>
            </a:r>
            <a:r>
              <a:rPr lang="en-US" sz="1600" b="1" dirty="0">
                <a:solidFill>
                  <a:schemeClr val="accent6">
                    <a:lumMod val="75000"/>
                  </a:schemeClr>
                </a:solidFill>
                <a:latin typeface="Alexandria" pitchFamily="2" charset="-78"/>
                <a:cs typeface="Alexandria" pitchFamily="2" charset="-78"/>
              </a:rPr>
              <a:t>”Kylie Jenner"</a:t>
            </a:r>
            <a:r>
              <a:rPr lang="ar-EG" sz="1600" b="1" dirty="0">
                <a:solidFill>
                  <a:schemeClr val="accent6">
                    <a:lumMod val="75000"/>
                  </a:schemeClr>
                </a:solidFill>
                <a:latin typeface="Alexandria" pitchFamily="2" charset="-78"/>
                <a:cs typeface="Alexandria" pitchFamily="2" charset="-78"/>
              </a:rPr>
              <a:t> :</a:t>
            </a:r>
          </a:p>
          <a:p>
            <a:pPr algn="just" rtl="1">
              <a:lnSpc>
                <a:spcPct val="150000"/>
              </a:lnSpc>
              <a:buClr>
                <a:schemeClr val="accent2"/>
              </a:buClr>
            </a:pPr>
            <a:r>
              <a:rPr lang="ar-EG" sz="1600" dirty="0">
                <a:latin typeface="Alexandria" pitchFamily="2" charset="-78"/>
                <a:cs typeface="Alexandria" pitchFamily="2" charset="-78"/>
              </a:rPr>
              <a:t>في 2018، غرّدت كايلي جينر على تويتر حول قلة استخدام سناب شات بعد التحديث الأخير، مما تسبب في انخفاض كبير في التفاعل والمستخدمين على التطبيق.</a:t>
            </a:r>
          </a:p>
          <a:p>
            <a:pPr algn="just" rtl="1">
              <a:lnSpc>
                <a:spcPct val="150000"/>
              </a:lnSpc>
              <a:buClr>
                <a:schemeClr val="accent2"/>
              </a:buClr>
            </a:pPr>
            <a:r>
              <a:rPr lang="ar-EG" sz="1600" dirty="0">
                <a:latin typeface="Alexandria" pitchFamily="2" charset="-78"/>
                <a:cs typeface="Alexandria" pitchFamily="2" charset="-78"/>
              </a:rPr>
              <a:t>هذا التفاعل السلبي أثر على التقديرات المالية لشركة </a:t>
            </a:r>
            <a:r>
              <a:rPr lang="en-US" sz="1600" dirty="0">
                <a:latin typeface="Alexandria" pitchFamily="2" charset="-78"/>
                <a:cs typeface="Alexandria" pitchFamily="2" charset="-78"/>
              </a:rPr>
              <a:t>Snap، </a:t>
            </a:r>
            <a:r>
              <a:rPr lang="ar-EG" sz="1600" dirty="0">
                <a:latin typeface="Alexandria" pitchFamily="2" charset="-78"/>
                <a:cs typeface="Alexandria" pitchFamily="2" charset="-78"/>
              </a:rPr>
              <a:t>حيث انخفضت أسهم الشركة بنسبة 8% بعد هذا التعليق.</a:t>
            </a:r>
            <a:endParaRPr lang="en-US" sz="1600" dirty="0">
              <a:latin typeface="Alexandria" pitchFamily="2" charset="-78"/>
              <a:cs typeface="Alexandria" pitchFamily="2" charset="-78"/>
            </a:endParaRPr>
          </a:p>
        </p:txBody>
      </p:sp>
      <p:grpSp>
        <p:nvGrpSpPr>
          <p:cNvPr id="6" name="Group 5">
            <a:extLst>
              <a:ext uri="{FF2B5EF4-FFF2-40B4-BE49-F238E27FC236}">
                <a16:creationId xmlns:a16="http://schemas.microsoft.com/office/drawing/2014/main" id="{7148774F-A59F-2D9C-B82B-EDF43BFD0B7A}"/>
              </a:ext>
            </a:extLst>
          </p:cNvPr>
          <p:cNvGrpSpPr/>
          <p:nvPr/>
        </p:nvGrpSpPr>
        <p:grpSpPr>
          <a:xfrm>
            <a:off x="4062405" y="1078684"/>
            <a:ext cx="7215315" cy="461665"/>
            <a:chOff x="4032260" y="933244"/>
            <a:chExt cx="7215315" cy="461665"/>
          </a:xfrm>
        </p:grpSpPr>
        <p:sp>
          <p:nvSpPr>
            <p:cNvPr id="4" name="TextBox 3">
              <a:extLst>
                <a:ext uri="{FF2B5EF4-FFF2-40B4-BE49-F238E27FC236}">
                  <a16:creationId xmlns:a16="http://schemas.microsoft.com/office/drawing/2014/main" id="{E59B09CF-7269-111C-B2FC-A2FB1259B01D}"/>
                </a:ext>
              </a:extLst>
            </p:cNvPr>
            <p:cNvSpPr txBox="1"/>
            <p:nvPr/>
          </p:nvSpPr>
          <p:spPr>
            <a:xfrm>
              <a:off x="4032260" y="933597"/>
              <a:ext cx="6717036" cy="460960"/>
            </a:xfrm>
            <a:prstGeom prst="rect">
              <a:avLst/>
            </a:prstGeom>
            <a:noFill/>
          </p:spPr>
          <p:txBody>
            <a:bodyPr wrap="square" rtlCol="1">
              <a:spAutoFit/>
            </a:bodyPr>
            <a:lstStyle/>
            <a:p>
              <a:pPr algn="just" rtl="1">
                <a:lnSpc>
                  <a:spcPct val="150000"/>
                </a:lnSpc>
                <a:buClr>
                  <a:schemeClr val="accent2"/>
                </a:buClr>
              </a:pPr>
              <a:r>
                <a:rPr lang="ar-EG" b="1" dirty="0">
                  <a:solidFill>
                    <a:srgbClr val="00B0F0"/>
                  </a:solidFill>
                  <a:latin typeface="Alexandria" pitchFamily="2" charset="-78"/>
                  <a:cs typeface="Alexandria" pitchFamily="2" charset="-78"/>
                </a:rPr>
                <a:t>التفاعلات السلبية والمراجعات السلبية</a:t>
              </a:r>
            </a:p>
          </p:txBody>
        </p:sp>
        <p:sp>
          <p:nvSpPr>
            <p:cNvPr id="12" name="TextBox 11">
              <a:extLst>
                <a:ext uri="{FF2B5EF4-FFF2-40B4-BE49-F238E27FC236}">
                  <a16:creationId xmlns:a16="http://schemas.microsoft.com/office/drawing/2014/main" id="{C2E26BA8-36FD-BD59-331E-626256F2D8BB}"/>
                </a:ext>
              </a:extLst>
            </p:cNvPr>
            <p:cNvSpPr txBox="1"/>
            <p:nvPr/>
          </p:nvSpPr>
          <p:spPr>
            <a:xfrm>
              <a:off x="10933636" y="933244"/>
              <a:ext cx="313939" cy="461665"/>
            </a:xfrm>
            <a:prstGeom prst="rect">
              <a:avLst/>
            </a:prstGeom>
            <a:noFill/>
          </p:spPr>
          <p:txBody>
            <a:bodyPr wrap="square" rtlCol="1">
              <a:spAutoFit/>
            </a:bodyPr>
            <a:lstStyle/>
            <a:p>
              <a:r>
                <a:rPr lang="ar-EG" sz="2400" b="1" dirty="0">
                  <a:solidFill>
                    <a:schemeClr val="accent2"/>
                  </a:solidFill>
                  <a:latin typeface="Alexandria" pitchFamily="2" charset="-78"/>
                  <a:cs typeface="Alexandria" pitchFamily="2" charset="-78"/>
                </a:rPr>
                <a:t>3</a:t>
              </a:r>
            </a:p>
          </p:txBody>
        </p:sp>
      </p:grpSp>
      <p:sp>
        <p:nvSpPr>
          <p:cNvPr id="3" name="Rectangle: Rounded Corners 2">
            <a:extLst>
              <a:ext uri="{FF2B5EF4-FFF2-40B4-BE49-F238E27FC236}">
                <a16:creationId xmlns:a16="http://schemas.microsoft.com/office/drawing/2014/main" id="{0A8FB082-EB19-9FB9-0A90-B01EB38DF4E6}"/>
              </a:ext>
            </a:extLst>
          </p:cNvPr>
          <p:cNvSpPr/>
          <p:nvPr/>
        </p:nvSpPr>
        <p:spPr>
          <a:xfrm>
            <a:off x="2309828" y="278542"/>
            <a:ext cx="9324309"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Alexandria" pitchFamily="2" charset="-78"/>
              </a:rPr>
              <a:t>التحديات التي تواجه حملات العلاقات العامة عبر الإعلام الجديد</a:t>
            </a:r>
          </a:p>
        </p:txBody>
      </p:sp>
      <p:pic>
        <p:nvPicPr>
          <p:cNvPr id="10" name="Picture 9">
            <a:extLst>
              <a:ext uri="{FF2B5EF4-FFF2-40B4-BE49-F238E27FC236}">
                <a16:creationId xmlns:a16="http://schemas.microsoft.com/office/drawing/2014/main" id="{38AE978F-C25B-B5BB-5318-A3E2F6251F03}"/>
              </a:ext>
            </a:extLst>
          </p:cNvPr>
          <p:cNvPicPr>
            <a:picLocks noChangeAspect="1"/>
          </p:cNvPicPr>
          <p:nvPr/>
        </p:nvPicPr>
        <p:blipFill>
          <a:blip r:embed="rId3">
            <a:extLst>
              <a:ext uri="{28A0092B-C50C-407E-A947-70E740481C1C}">
                <a14:useLocalDpi xmlns:a14="http://schemas.microsoft.com/office/drawing/2010/main" val="0"/>
              </a:ext>
            </a:extLst>
          </a:blip>
          <a:srcRect t="21198" b="11214"/>
          <a:stretch>
            <a:fillRect/>
          </a:stretch>
        </p:blipFill>
        <p:spPr>
          <a:xfrm>
            <a:off x="3958271" y="4642702"/>
            <a:ext cx="4128422" cy="1884412"/>
          </a:xfrm>
          <a:prstGeom prst="rect">
            <a:avLst/>
          </a:prstGeom>
        </p:spPr>
      </p:pic>
    </p:spTree>
    <p:extLst>
      <p:ext uri="{BB962C8B-B14F-4D97-AF65-F5344CB8AC3E}">
        <p14:creationId xmlns:p14="http://schemas.microsoft.com/office/powerpoint/2010/main" val="2715822263"/>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01E37F-E415-3C24-3D16-B99409F8499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C6CAAC9-DBD8-C305-86A2-2A20920B81F7}"/>
              </a:ext>
            </a:extLst>
          </p:cNvPr>
          <p:cNvSpPr/>
          <p:nvPr/>
        </p:nvSpPr>
        <p:spPr>
          <a:xfrm>
            <a:off x="2656831" y="241438"/>
            <a:ext cx="90791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17DFFDA-875C-2B75-E700-E56B3E577A86}"/>
              </a:ext>
            </a:extLst>
          </p:cNvPr>
          <p:cNvSpPr/>
          <p:nvPr/>
        </p:nvSpPr>
        <p:spPr>
          <a:xfrm>
            <a:off x="7883147" y="799345"/>
            <a:ext cx="4128422" cy="588489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6296B749-B7AA-FD58-FAB7-D956010D2269}"/>
              </a:ext>
            </a:extLst>
          </p:cNvPr>
          <p:cNvSpPr/>
          <p:nvPr/>
        </p:nvSpPr>
        <p:spPr>
          <a:xfrm>
            <a:off x="162399" y="929363"/>
            <a:ext cx="11720167" cy="5663440"/>
          </a:xfrm>
          <a:prstGeom prst="roundRect">
            <a:avLst>
              <a:gd name="adj" fmla="val 6140"/>
            </a:avLst>
          </a:prstGeom>
          <a:solidFill>
            <a:schemeClr val="bg1"/>
          </a:solidFill>
          <a:ln w="28575">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94E5161C-3C24-507F-025C-051073B7CCF8}"/>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BB92C55A-A292-F38A-12EF-EC66F48310C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62549" y="-187576"/>
            <a:ext cx="2305141" cy="1076343"/>
          </a:xfrm>
          <a:prstGeom prst="rect">
            <a:avLst/>
          </a:prstGeom>
        </p:spPr>
      </p:pic>
      <p:sp>
        <p:nvSpPr>
          <p:cNvPr id="9" name="TextBox 8">
            <a:extLst>
              <a:ext uri="{FF2B5EF4-FFF2-40B4-BE49-F238E27FC236}">
                <a16:creationId xmlns:a16="http://schemas.microsoft.com/office/drawing/2014/main" id="{C099E65C-6FDA-9DC9-136A-4D7AC5F36384}"/>
              </a:ext>
            </a:extLst>
          </p:cNvPr>
          <p:cNvSpPr txBox="1"/>
          <p:nvPr/>
        </p:nvSpPr>
        <p:spPr>
          <a:xfrm>
            <a:off x="492368" y="1689670"/>
            <a:ext cx="10985815" cy="1528047"/>
          </a:xfrm>
          <a:prstGeom prst="rect">
            <a:avLst/>
          </a:prstGeom>
          <a:noFill/>
        </p:spPr>
        <p:txBody>
          <a:bodyPr wrap="square" rtlCol="1">
            <a:spAutoFit/>
          </a:bodyPr>
          <a:lstStyle/>
          <a:p>
            <a:pPr algn="just" rtl="1">
              <a:lnSpc>
                <a:spcPct val="150000"/>
              </a:lnSpc>
              <a:buClr>
                <a:schemeClr val="accent2"/>
              </a:buClr>
            </a:pPr>
            <a:r>
              <a:rPr lang="ar-EG" sz="1600" dirty="0">
                <a:latin typeface="Alexandria" pitchFamily="2" charset="-78"/>
                <a:cs typeface="Alexandria" pitchFamily="2" charset="-78"/>
              </a:rPr>
              <a:t>تعتمد منصات مثل فيسبوك و تويتر على خوارزميات لتحديد أي المحتوى سيظهر للمستخدمين. </a:t>
            </a:r>
          </a:p>
          <a:p>
            <a:pPr algn="just" rtl="1">
              <a:lnSpc>
                <a:spcPct val="150000"/>
              </a:lnSpc>
              <a:buClr>
                <a:schemeClr val="accent2"/>
              </a:buClr>
            </a:pPr>
            <a:r>
              <a:rPr lang="ar-EG" sz="1600" dirty="0">
                <a:latin typeface="Alexandria" pitchFamily="2" charset="-78"/>
                <a:cs typeface="Alexandria" pitchFamily="2" charset="-78"/>
              </a:rPr>
              <a:t>هذه الخوارزميات تتغير باستمرار، مما يؤدي إلى تقليص الظهور العضوي للمحتوى في التايم لاين، مما يعنى أن الحملات قد لا تحقق نفس التأثير إذا لم تكن مدفوعة.</a:t>
            </a:r>
          </a:p>
          <a:p>
            <a:pPr algn="just" rtl="1">
              <a:lnSpc>
                <a:spcPct val="150000"/>
              </a:lnSpc>
              <a:buClr>
                <a:schemeClr val="accent2"/>
              </a:buClr>
            </a:pPr>
            <a:endParaRPr lang="ar-EG" sz="1600" dirty="0">
              <a:latin typeface="Alexandria" pitchFamily="2" charset="-78"/>
              <a:cs typeface="Alexandria" pitchFamily="2" charset="-78"/>
            </a:endParaRPr>
          </a:p>
        </p:txBody>
      </p:sp>
      <p:grpSp>
        <p:nvGrpSpPr>
          <p:cNvPr id="6" name="Group 5">
            <a:extLst>
              <a:ext uri="{FF2B5EF4-FFF2-40B4-BE49-F238E27FC236}">
                <a16:creationId xmlns:a16="http://schemas.microsoft.com/office/drawing/2014/main" id="{03F7AFAE-B6D8-0040-AC1D-0F7B526A097C}"/>
              </a:ext>
            </a:extLst>
          </p:cNvPr>
          <p:cNvGrpSpPr/>
          <p:nvPr/>
        </p:nvGrpSpPr>
        <p:grpSpPr>
          <a:xfrm>
            <a:off x="4062405" y="1079037"/>
            <a:ext cx="7167032" cy="497966"/>
            <a:chOff x="4032260" y="933597"/>
            <a:chExt cx="7167032" cy="497966"/>
          </a:xfrm>
        </p:grpSpPr>
        <p:sp>
          <p:nvSpPr>
            <p:cNvPr id="4" name="TextBox 3">
              <a:extLst>
                <a:ext uri="{FF2B5EF4-FFF2-40B4-BE49-F238E27FC236}">
                  <a16:creationId xmlns:a16="http://schemas.microsoft.com/office/drawing/2014/main" id="{9FD55277-A329-37D5-3A9F-D4A0CC5E4E5A}"/>
                </a:ext>
              </a:extLst>
            </p:cNvPr>
            <p:cNvSpPr txBox="1"/>
            <p:nvPr/>
          </p:nvSpPr>
          <p:spPr>
            <a:xfrm>
              <a:off x="4032260" y="933597"/>
              <a:ext cx="6717036" cy="460960"/>
            </a:xfrm>
            <a:prstGeom prst="rect">
              <a:avLst/>
            </a:prstGeom>
            <a:noFill/>
          </p:spPr>
          <p:txBody>
            <a:bodyPr wrap="square" rtlCol="1">
              <a:spAutoFit/>
            </a:bodyPr>
            <a:lstStyle/>
            <a:p>
              <a:pPr algn="just" rtl="1">
                <a:lnSpc>
                  <a:spcPct val="150000"/>
                </a:lnSpc>
                <a:buClr>
                  <a:schemeClr val="accent2"/>
                </a:buClr>
              </a:pPr>
              <a:r>
                <a:rPr lang="ar-EG" b="1" dirty="0">
                  <a:solidFill>
                    <a:srgbClr val="00B0F0"/>
                  </a:solidFill>
                  <a:latin typeface="Alexandria" pitchFamily="2" charset="-78"/>
                  <a:cs typeface="Alexandria" pitchFamily="2" charset="-78"/>
                </a:rPr>
                <a:t>التغيرات المستمرة في الخوارزميات وتأثيرها على الوصول</a:t>
              </a:r>
            </a:p>
          </p:txBody>
        </p:sp>
        <p:sp>
          <p:nvSpPr>
            <p:cNvPr id="12" name="TextBox 11">
              <a:extLst>
                <a:ext uri="{FF2B5EF4-FFF2-40B4-BE49-F238E27FC236}">
                  <a16:creationId xmlns:a16="http://schemas.microsoft.com/office/drawing/2014/main" id="{E2E734C2-F234-1E33-9F86-71FF8D5DA524}"/>
                </a:ext>
              </a:extLst>
            </p:cNvPr>
            <p:cNvSpPr txBox="1"/>
            <p:nvPr/>
          </p:nvSpPr>
          <p:spPr>
            <a:xfrm>
              <a:off x="10885353" y="969898"/>
              <a:ext cx="313939" cy="461665"/>
            </a:xfrm>
            <a:prstGeom prst="rect">
              <a:avLst/>
            </a:prstGeom>
            <a:noFill/>
          </p:spPr>
          <p:txBody>
            <a:bodyPr wrap="square" rtlCol="1">
              <a:spAutoFit/>
            </a:bodyPr>
            <a:lstStyle/>
            <a:p>
              <a:r>
                <a:rPr lang="ar-EG" sz="2400" b="1" dirty="0">
                  <a:solidFill>
                    <a:schemeClr val="accent2"/>
                  </a:solidFill>
                  <a:latin typeface="Alexandria" pitchFamily="2" charset="-78"/>
                  <a:cs typeface="Alexandria" pitchFamily="2" charset="-78"/>
                </a:rPr>
                <a:t>4</a:t>
              </a:r>
            </a:p>
          </p:txBody>
        </p:sp>
      </p:grpSp>
      <p:sp>
        <p:nvSpPr>
          <p:cNvPr id="3" name="Rectangle: Rounded Corners 2">
            <a:extLst>
              <a:ext uri="{FF2B5EF4-FFF2-40B4-BE49-F238E27FC236}">
                <a16:creationId xmlns:a16="http://schemas.microsoft.com/office/drawing/2014/main" id="{4940D0BC-AA4F-4A8F-9116-F027C9682002}"/>
              </a:ext>
            </a:extLst>
          </p:cNvPr>
          <p:cNvSpPr/>
          <p:nvPr/>
        </p:nvSpPr>
        <p:spPr>
          <a:xfrm>
            <a:off x="2309828" y="278542"/>
            <a:ext cx="9324309"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Alexandria" pitchFamily="2" charset="-78"/>
              </a:rPr>
              <a:t>التحديات التي تواجه حملات العلاقات العامة عبر الإعلام الجديد</a:t>
            </a:r>
          </a:p>
        </p:txBody>
      </p:sp>
      <p:pic>
        <p:nvPicPr>
          <p:cNvPr id="8" name="Picture 7">
            <a:extLst>
              <a:ext uri="{FF2B5EF4-FFF2-40B4-BE49-F238E27FC236}">
                <a16:creationId xmlns:a16="http://schemas.microsoft.com/office/drawing/2014/main" id="{35A7B707-4CEB-DDDB-58C4-4B53D5378802}"/>
              </a:ext>
            </a:extLst>
          </p:cNvPr>
          <p:cNvPicPr>
            <a:picLocks noChangeAspect="1"/>
          </p:cNvPicPr>
          <p:nvPr/>
        </p:nvPicPr>
        <p:blipFill>
          <a:blip r:embed="rId3"/>
          <a:stretch>
            <a:fillRect/>
          </a:stretch>
        </p:blipFill>
        <p:spPr>
          <a:xfrm>
            <a:off x="351085" y="3879439"/>
            <a:ext cx="2502647" cy="250264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10" name="TextBox 9">
            <a:extLst>
              <a:ext uri="{FF2B5EF4-FFF2-40B4-BE49-F238E27FC236}">
                <a16:creationId xmlns:a16="http://schemas.microsoft.com/office/drawing/2014/main" id="{FEB059BA-077F-51F4-D13E-4DBE5326949A}"/>
              </a:ext>
            </a:extLst>
          </p:cNvPr>
          <p:cNvSpPr txBox="1"/>
          <p:nvPr/>
        </p:nvSpPr>
        <p:spPr>
          <a:xfrm>
            <a:off x="3155182" y="3657600"/>
            <a:ext cx="8323001" cy="1897379"/>
          </a:xfrm>
          <a:prstGeom prst="rect">
            <a:avLst/>
          </a:prstGeom>
          <a:noFill/>
        </p:spPr>
        <p:txBody>
          <a:bodyPr wrap="square" rtlCol="1">
            <a:spAutoFit/>
          </a:bodyPr>
          <a:lstStyle/>
          <a:p>
            <a:pPr marL="0" marR="0" lvl="0" indent="0" algn="just" defTabSz="914400" rtl="1" eaLnBrk="1" fontAlgn="auto" latinLnBrk="0" hangingPunct="1">
              <a:lnSpc>
                <a:spcPct val="150000"/>
              </a:lnSpc>
              <a:spcBef>
                <a:spcPts val="0"/>
              </a:spcBef>
              <a:spcAft>
                <a:spcPts val="0"/>
              </a:spcAft>
              <a:buClr>
                <a:srgbClr val="ED7D31"/>
              </a:buClr>
              <a:buSzTx/>
              <a:buFontTx/>
              <a:buNone/>
              <a:tabLst/>
              <a:defRPr/>
            </a:pPr>
            <a:r>
              <a:rPr kumimoji="0" lang="ar-EG" sz="1600" b="1" i="0" u="none" strike="noStrike" kern="1200" cap="none" spc="0" normalizeH="0" baseline="0" noProof="0" dirty="0">
                <a:ln>
                  <a:noFill/>
                </a:ln>
                <a:solidFill>
                  <a:srgbClr val="ED7D31"/>
                </a:solidFill>
                <a:effectLst/>
                <a:uLnTx/>
                <a:uFillTx/>
                <a:latin typeface="Alexandria" pitchFamily="2" charset="-78"/>
                <a:ea typeface="+mn-ea"/>
                <a:cs typeface="Alexandria" pitchFamily="2" charset="-78"/>
              </a:rPr>
              <a:t>المثال التطبيقي: </a:t>
            </a:r>
            <a:r>
              <a:rPr kumimoji="0" lang="ar-EG" sz="1600" b="1" i="0" u="none" strike="noStrike" kern="1200" cap="none" spc="0" normalizeH="0" baseline="0" noProof="0" dirty="0">
                <a:ln>
                  <a:noFill/>
                </a:ln>
                <a:solidFill>
                  <a:srgbClr val="70AD47">
                    <a:lumMod val="75000"/>
                  </a:srgbClr>
                </a:solidFill>
                <a:effectLst/>
                <a:uLnTx/>
                <a:uFillTx/>
                <a:latin typeface="Alexandria" pitchFamily="2" charset="-78"/>
                <a:ea typeface="+mn-ea"/>
                <a:cs typeface="Alexandria" pitchFamily="2" charset="-78"/>
              </a:rPr>
              <a:t>حملة “</a:t>
            </a:r>
            <a:r>
              <a:rPr kumimoji="0" lang="en-US" sz="1600" b="1" i="0" u="none" strike="noStrike" kern="1200" cap="none" spc="0" normalizeH="0" baseline="0" noProof="0" dirty="0">
                <a:ln>
                  <a:noFill/>
                </a:ln>
                <a:solidFill>
                  <a:srgbClr val="70AD47">
                    <a:lumMod val="75000"/>
                  </a:srgbClr>
                </a:solidFill>
                <a:effectLst/>
                <a:uLnTx/>
                <a:uFillTx/>
                <a:latin typeface="Alexandria" pitchFamily="2" charset="-78"/>
                <a:ea typeface="+mn-ea"/>
                <a:cs typeface="Alexandria" pitchFamily="2" charset="-78"/>
              </a:rPr>
              <a:t>:”Facebook's News Feed</a:t>
            </a:r>
            <a:endParaRPr kumimoji="0" lang="ar-EG" sz="1600" b="1" i="0" u="none" strike="noStrike" kern="1200" cap="none" spc="0" normalizeH="0" baseline="0" noProof="0" dirty="0">
              <a:ln>
                <a:noFill/>
              </a:ln>
              <a:solidFill>
                <a:srgbClr val="70AD47">
                  <a:lumMod val="75000"/>
                </a:srgbClr>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50000"/>
              </a:lnSpc>
              <a:spcBef>
                <a:spcPts val="0"/>
              </a:spcBef>
              <a:spcAft>
                <a:spcPts val="0"/>
              </a:spcAft>
              <a:buClr>
                <a:srgbClr val="ED7D31"/>
              </a:buClr>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في عام 2018، قام فيسبوك بتغيير خوارزمياته لجعل المحتوى الشخصي (مثل منشورات الأصدقاء والعائلة) يظهر أكثر من المحتوى التجاري. أدى ذلك إلى تقليص الوصول العضوي للصفحات التجارية، مما دفع العديد من العلامات التجارية إلى زيادة الإنفاق على الإعلانات المدفوعة.</a:t>
            </a:r>
            <a:endPar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Tree>
    <p:extLst>
      <p:ext uri="{BB962C8B-B14F-4D97-AF65-F5344CB8AC3E}">
        <p14:creationId xmlns:p14="http://schemas.microsoft.com/office/powerpoint/2010/main" val="1687865879"/>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9E7FAC-75F8-9476-684B-F5683E91C6D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8173990-1FE7-0B8B-7378-CECE6C764774}"/>
              </a:ext>
            </a:extLst>
          </p:cNvPr>
          <p:cNvSpPr/>
          <p:nvPr/>
        </p:nvSpPr>
        <p:spPr>
          <a:xfrm>
            <a:off x="2656831" y="241438"/>
            <a:ext cx="90791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5A6816-F136-9517-D505-2EF3049D30A5}"/>
              </a:ext>
            </a:extLst>
          </p:cNvPr>
          <p:cNvSpPr/>
          <p:nvPr/>
        </p:nvSpPr>
        <p:spPr>
          <a:xfrm>
            <a:off x="7883147" y="799345"/>
            <a:ext cx="4128422" cy="588489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944454B7-CB87-5FE2-7541-7F80A2F41919}"/>
              </a:ext>
            </a:extLst>
          </p:cNvPr>
          <p:cNvSpPr/>
          <p:nvPr/>
        </p:nvSpPr>
        <p:spPr>
          <a:xfrm>
            <a:off x="162399" y="929363"/>
            <a:ext cx="11720167" cy="5663440"/>
          </a:xfrm>
          <a:prstGeom prst="roundRect">
            <a:avLst>
              <a:gd name="adj" fmla="val 6140"/>
            </a:avLst>
          </a:prstGeom>
          <a:solidFill>
            <a:schemeClr val="bg1"/>
          </a:solidFill>
          <a:ln w="28575">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6BC6C06D-3AAB-ECED-C0CA-B5937DAC62B5}"/>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BAB3C43E-3A2E-90D7-0B35-8FB9D4E14D7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62549" y="-187576"/>
            <a:ext cx="2305141" cy="1076343"/>
          </a:xfrm>
          <a:prstGeom prst="rect">
            <a:avLst/>
          </a:prstGeom>
        </p:spPr>
      </p:pic>
      <p:sp>
        <p:nvSpPr>
          <p:cNvPr id="9" name="TextBox 8">
            <a:extLst>
              <a:ext uri="{FF2B5EF4-FFF2-40B4-BE49-F238E27FC236}">
                <a16:creationId xmlns:a16="http://schemas.microsoft.com/office/drawing/2014/main" id="{10DF573A-51EF-86D3-0A33-E2F7F912F7C4}"/>
              </a:ext>
            </a:extLst>
          </p:cNvPr>
          <p:cNvSpPr txBox="1"/>
          <p:nvPr/>
        </p:nvSpPr>
        <p:spPr>
          <a:xfrm>
            <a:off x="723482" y="1689670"/>
            <a:ext cx="10754702" cy="1158715"/>
          </a:xfrm>
          <a:prstGeom prst="rect">
            <a:avLst/>
          </a:prstGeom>
          <a:noFill/>
        </p:spPr>
        <p:txBody>
          <a:bodyPr wrap="square" rtlCol="1">
            <a:spAutoFit/>
          </a:bodyPr>
          <a:lstStyle/>
          <a:p>
            <a:pPr algn="just" rtl="1">
              <a:lnSpc>
                <a:spcPct val="150000"/>
              </a:lnSpc>
              <a:buClr>
                <a:schemeClr val="accent2"/>
              </a:buClr>
            </a:pPr>
            <a:r>
              <a:rPr lang="ar-EG" sz="1600" dirty="0">
                <a:latin typeface="Alexandria" pitchFamily="2" charset="-78"/>
                <a:cs typeface="Alexandria" pitchFamily="2" charset="-78"/>
              </a:rPr>
              <a:t>في ظل القوانين الصارمة مثل </a:t>
            </a:r>
            <a:r>
              <a:rPr lang="en-US" sz="1600" dirty="0">
                <a:latin typeface="Alexandria" pitchFamily="2" charset="-78"/>
                <a:cs typeface="Alexandria" pitchFamily="2" charset="-78"/>
              </a:rPr>
              <a:t>GDPR )</a:t>
            </a:r>
            <a:r>
              <a:rPr lang="ar-EG" sz="1600" dirty="0">
                <a:latin typeface="Alexandria" pitchFamily="2" charset="-78"/>
                <a:cs typeface="Alexandria" pitchFamily="2" charset="-78"/>
              </a:rPr>
              <a:t> اللائحة العامة لحماية البيانات) </a:t>
            </a:r>
          </a:p>
          <a:p>
            <a:pPr algn="just" rtl="1">
              <a:lnSpc>
                <a:spcPct val="150000"/>
              </a:lnSpc>
              <a:buClr>
                <a:schemeClr val="accent2"/>
              </a:buClr>
            </a:pPr>
            <a:r>
              <a:rPr lang="ar-EG" sz="1600" dirty="0">
                <a:latin typeface="Alexandria" pitchFamily="2" charset="-78"/>
                <a:cs typeface="Alexandria" pitchFamily="2" charset="-78"/>
              </a:rPr>
              <a:t>في أوروبا، تواجه حملات العلاقات العامة الرقمية التحديات المتعلقة بحماية البيانات الشخصية للمستخدمين.</a:t>
            </a:r>
          </a:p>
          <a:p>
            <a:pPr algn="just" rtl="1">
              <a:lnSpc>
                <a:spcPct val="150000"/>
              </a:lnSpc>
              <a:buClr>
                <a:schemeClr val="accent2"/>
              </a:buClr>
            </a:pPr>
            <a:endParaRPr lang="ar-EG" sz="1600" dirty="0">
              <a:latin typeface="Alexandria" pitchFamily="2" charset="-78"/>
              <a:cs typeface="Alexandria" pitchFamily="2" charset="-78"/>
            </a:endParaRPr>
          </a:p>
        </p:txBody>
      </p:sp>
      <p:grpSp>
        <p:nvGrpSpPr>
          <p:cNvPr id="6" name="Group 5">
            <a:extLst>
              <a:ext uri="{FF2B5EF4-FFF2-40B4-BE49-F238E27FC236}">
                <a16:creationId xmlns:a16="http://schemas.microsoft.com/office/drawing/2014/main" id="{7371397F-AFFB-61B8-08E4-0ED87E4C5222}"/>
              </a:ext>
            </a:extLst>
          </p:cNvPr>
          <p:cNvGrpSpPr/>
          <p:nvPr/>
        </p:nvGrpSpPr>
        <p:grpSpPr>
          <a:xfrm>
            <a:off x="4062405" y="1079037"/>
            <a:ext cx="7167032" cy="497966"/>
            <a:chOff x="4032260" y="933597"/>
            <a:chExt cx="7167032" cy="497966"/>
          </a:xfrm>
        </p:grpSpPr>
        <p:sp>
          <p:nvSpPr>
            <p:cNvPr id="4" name="TextBox 3">
              <a:extLst>
                <a:ext uri="{FF2B5EF4-FFF2-40B4-BE49-F238E27FC236}">
                  <a16:creationId xmlns:a16="http://schemas.microsoft.com/office/drawing/2014/main" id="{2B7CBEC0-8A0E-4E75-7FD9-6DD03E7AE85E}"/>
                </a:ext>
              </a:extLst>
            </p:cNvPr>
            <p:cNvSpPr txBox="1"/>
            <p:nvPr/>
          </p:nvSpPr>
          <p:spPr>
            <a:xfrm>
              <a:off x="4032260" y="933597"/>
              <a:ext cx="6717036" cy="460960"/>
            </a:xfrm>
            <a:prstGeom prst="rect">
              <a:avLst/>
            </a:prstGeom>
            <a:noFill/>
          </p:spPr>
          <p:txBody>
            <a:bodyPr wrap="square" rtlCol="1">
              <a:spAutoFit/>
            </a:bodyPr>
            <a:lstStyle/>
            <a:p>
              <a:pPr algn="just" rtl="1">
                <a:lnSpc>
                  <a:spcPct val="150000"/>
                </a:lnSpc>
                <a:buClr>
                  <a:schemeClr val="accent2"/>
                </a:buClr>
              </a:pPr>
              <a:r>
                <a:rPr lang="ar-EG" b="1" dirty="0">
                  <a:solidFill>
                    <a:srgbClr val="00B0F0"/>
                  </a:solidFill>
                  <a:latin typeface="Alexandria" pitchFamily="2" charset="-78"/>
                  <a:cs typeface="Alexandria" pitchFamily="2" charset="-78"/>
                </a:rPr>
                <a:t>الخصوصية وحماية البيانات:</a:t>
              </a:r>
            </a:p>
          </p:txBody>
        </p:sp>
        <p:sp>
          <p:nvSpPr>
            <p:cNvPr id="12" name="TextBox 11">
              <a:extLst>
                <a:ext uri="{FF2B5EF4-FFF2-40B4-BE49-F238E27FC236}">
                  <a16:creationId xmlns:a16="http://schemas.microsoft.com/office/drawing/2014/main" id="{A95CCBB8-6652-3080-6F1E-7941D0564206}"/>
                </a:ext>
              </a:extLst>
            </p:cNvPr>
            <p:cNvSpPr txBox="1"/>
            <p:nvPr/>
          </p:nvSpPr>
          <p:spPr>
            <a:xfrm>
              <a:off x="10885353" y="969898"/>
              <a:ext cx="313939" cy="461665"/>
            </a:xfrm>
            <a:prstGeom prst="rect">
              <a:avLst/>
            </a:prstGeom>
            <a:noFill/>
          </p:spPr>
          <p:txBody>
            <a:bodyPr wrap="square" rtlCol="1">
              <a:spAutoFit/>
            </a:bodyPr>
            <a:lstStyle/>
            <a:p>
              <a:r>
                <a:rPr lang="ar-EG" sz="2400" b="1" dirty="0">
                  <a:solidFill>
                    <a:schemeClr val="accent2"/>
                  </a:solidFill>
                  <a:latin typeface="Alexandria" pitchFamily="2" charset="-78"/>
                  <a:cs typeface="Alexandria" pitchFamily="2" charset="-78"/>
                </a:rPr>
                <a:t>5</a:t>
              </a:r>
            </a:p>
          </p:txBody>
        </p:sp>
      </p:grpSp>
      <p:sp>
        <p:nvSpPr>
          <p:cNvPr id="3" name="Rectangle: Rounded Corners 2">
            <a:extLst>
              <a:ext uri="{FF2B5EF4-FFF2-40B4-BE49-F238E27FC236}">
                <a16:creationId xmlns:a16="http://schemas.microsoft.com/office/drawing/2014/main" id="{B1FF0DD1-6131-7957-83A1-8413192D2424}"/>
              </a:ext>
            </a:extLst>
          </p:cNvPr>
          <p:cNvSpPr/>
          <p:nvPr/>
        </p:nvSpPr>
        <p:spPr>
          <a:xfrm>
            <a:off x="2309828" y="278542"/>
            <a:ext cx="9324309"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Alexandria" pitchFamily="2" charset="-78"/>
              </a:rPr>
              <a:t>التحديات التي تواجه حملات العلاقات العامة عبر الإعلام الجديد</a:t>
            </a:r>
          </a:p>
        </p:txBody>
      </p:sp>
      <p:pic>
        <p:nvPicPr>
          <p:cNvPr id="8" name="Picture 7">
            <a:extLst>
              <a:ext uri="{FF2B5EF4-FFF2-40B4-BE49-F238E27FC236}">
                <a16:creationId xmlns:a16="http://schemas.microsoft.com/office/drawing/2014/main" id="{DE512AA9-5A13-B846-3F8D-64FFC52CBFB2}"/>
              </a:ext>
            </a:extLst>
          </p:cNvPr>
          <p:cNvPicPr>
            <a:picLocks noChangeAspect="1"/>
          </p:cNvPicPr>
          <p:nvPr/>
        </p:nvPicPr>
        <p:blipFill>
          <a:blip r:embed="rId3">
            <a:extLst>
              <a:ext uri="{BEBA8EAE-BF5A-486C-A8C5-ECC9F3942E4B}">
                <a14:imgProps xmlns:a14="http://schemas.microsoft.com/office/drawing/2010/main">
                  <a14:imgLayer r:embed="rId4">
                    <a14:imgEffect>
                      <a14:colorTemperature colorTemp="5900"/>
                    </a14:imgEffect>
                  </a14:imgLayer>
                </a14:imgProps>
              </a:ext>
            </a:extLst>
          </a:blip>
          <a:stretch>
            <a:fillRect/>
          </a:stretch>
        </p:blipFill>
        <p:spPr>
          <a:xfrm>
            <a:off x="309434" y="3190683"/>
            <a:ext cx="3231382" cy="323138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10" name="TextBox 9">
            <a:extLst>
              <a:ext uri="{FF2B5EF4-FFF2-40B4-BE49-F238E27FC236}">
                <a16:creationId xmlns:a16="http://schemas.microsoft.com/office/drawing/2014/main" id="{6BFF325B-2BBB-FAA2-E5A6-6E2D53719F3F}"/>
              </a:ext>
            </a:extLst>
          </p:cNvPr>
          <p:cNvSpPr txBox="1"/>
          <p:nvPr/>
        </p:nvSpPr>
        <p:spPr>
          <a:xfrm>
            <a:off x="3906452" y="2906172"/>
            <a:ext cx="7571732" cy="2262158"/>
          </a:xfrm>
          <a:prstGeom prst="rect">
            <a:avLst/>
          </a:prstGeom>
          <a:noFill/>
        </p:spPr>
        <p:txBody>
          <a:bodyPr wrap="square" rtlCol="1">
            <a:spAutoFit/>
          </a:bodyPr>
          <a:lstStyle/>
          <a:p>
            <a:pPr algn="just" rtl="1">
              <a:lnSpc>
                <a:spcPct val="150000"/>
              </a:lnSpc>
              <a:buClr>
                <a:schemeClr val="accent2"/>
              </a:buClr>
            </a:pPr>
            <a:r>
              <a:rPr lang="ar-EG" b="1" dirty="0">
                <a:solidFill>
                  <a:schemeClr val="accent2"/>
                </a:solidFill>
                <a:latin typeface="Alexandria" pitchFamily="2" charset="-78"/>
                <a:cs typeface="Alexandria" pitchFamily="2" charset="-78"/>
              </a:rPr>
              <a:t>المثال التطبيقي: </a:t>
            </a:r>
            <a:r>
              <a:rPr lang="ar-EG" b="1" dirty="0">
                <a:solidFill>
                  <a:schemeClr val="accent6">
                    <a:lumMod val="75000"/>
                  </a:schemeClr>
                </a:solidFill>
                <a:latin typeface="Alexandria" pitchFamily="2" charset="-78"/>
                <a:cs typeface="Alexandria" pitchFamily="2" charset="-78"/>
              </a:rPr>
              <a:t>حملة </a:t>
            </a:r>
            <a:r>
              <a:rPr lang="en-US" b="1" dirty="0">
                <a:solidFill>
                  <a:schemeClr val="accent6">
                    <a:lumMod val="75000"/>
                  </a:schemeClr>
                </a:solidFill>
                <a:latin typeface="Alexandria" pitchFamily="2" charset="-78"/>
                <a:cs typeface="Alexandria" pitchFamily="2" charset="-78"/>
              </a:rPr>
              <a:t>“Cambridge Analytica" </a:t>
            </a:r>
            <a:r>
              <a:rPr lang="ar-EG" b="1" dirty="0">
                <a:solidFill>
                  <a:schemeClr val="accent6">
                    <a:lumMod val="75000"/>
                  </a:schemeClr>
                </a:solidFill>
                <a:latin typeface="Alexandria" pitchFamily="2" charset="-78"/>
                <a:cs typeface="Alexandria" pitchFamily="2" charset="-78"/>
              </a:rPr>
              <a:t> على فيسبوك: </a:t>
            </a:r>
          </a:p>
          <a:p>
            <a:pPr algn="just" rtl="1">
              <a:lnSpc>
                <a:spcPct val="150000"/>
              </a:lnSpc>
              <a:buClr>
                <a:schemeClr val="accent2"/>
              </a:buClr>
            </a:pPr>
            <a:r>
              <a:rPr lang="ar-EG" sz="1600" dirty="0">
                <a:latin typeface="Alexandria" pitchFamily="2" charset="-78"/>
                <a:cs typeface="Alexandria" pitchFamily="2" charset="-78"/>
              </a:rPr>
              <a:t>في عام 2018، كانت فضيحة </a:t>
            </a:r>
            <a:r>
              <a:rPr lang="en-US" sz="1600" dirty="0">
                <a:latin typeface="Alexandria" pitchFamily="2" charset="-78"/>
                <a:cs typeface="Alexandria" pitchFamily="2" charset="-78"/>
              </a:rPr>
              <a:t>Cambridge Analytica </a:t>
            </a:r>
            <a:r>
              <a:rPr lang="ar-EG" sz="1600" dirty="0">
                <a:latin typeface="Alexandria" pitchFamily="2" charset="-78"/>
                <a:cs typeface="Alexandria" pitchFamily="2" charset="-78"/>
              </a:rPr>
              <a:t>محط أنظار العالم عندما تم جمع بيانات ملايين المستخدمين من فيسبوك بشكل غير قانوني.</a:t>
            </a:r>
          </a:p>
          <a:p>
            <a:pPr algn="just" rtl="1">
              <a:lnSpc>
                <a:spcPct val="150000"/>
              </a:lnSpc>
              <a:buClr>
                <a:schemeClr val="accent2"/>
              </a:buClr>
            </a:pPr>
            <a:r>
              <a:rPr lang="ar-EG" sz="1600" b="1" dirty="0">
                <a:latin typeface="Alexandria" pitchFamily="2" charset="-78"/>
                <a:cs typeface="Alexandria" pitchFamily="2" charset="-78"/>
              </a:rPr>
              <a:t>هذا التحدي </a:t>
            </a:r>
            <a:r>
              <a:rPr lang="ar-EG" sz="1600" dirty="0">
                <a:latin typeface="Alexandria" pitchFamily="2" charset="-78"/>
                <a:cs typeface="Alexandria" pitchFamily="2" charset="-78"/>
              </a:rPr>
              <a:t>جعل الشركات تعيد النظر في كيفية جمع واستخدام البيانات في حملاتها الإعلانية، وأدى إلى تغييرات في سياسات الخصوصية على منصات التواصل.</a:t>
            </a:r>
            <a:endParaRPr lang="en-US" sz="1600" dirty="0">
              <a:latin typeface="Alexandria" pitchFamily="2" charset="-78"/>
              <a:cs typeface="Alexandria" pitchFamily="2" charset="-78"/>
            </a:endParaRPr>
          </a:p>
          <a:p>
            <a:endParaRPr lang="ar-EG" dirty="0"/>
          </a:p>
        </p:txBody>
      </p:sp>
    </p:spTree>
    <p:extLst>
      <p:ext uri="{BB962C8B-B14F-4D97-AF65-F5344CB8AC3E}">
        <p14:creationId xmlns:p14="http://schemas.microsoft.com/office/powerpoint/2010/main" val="1317140523"/>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57F242-002E-15F1-4417-2FFC2937B39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702FFA6-898F-039A-8D2B-8F90E1DF7220}"/>
              </a:ext>
            </a:extLst>
          </p:cNvPr>
          <p:cNvSpPr/>
          <p:nvPr/>
        </p:nvSpPr>
        <p:spPr>
          <a:xfrm>
            <a:off x="2656831" y="241438"/>
            <a:ext cx="90791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37C91FA-B0D1-C9F9-819B-5A9DE025715E}"/>
              </a:ext>
            </a:extLst>
          </p:cNvPr>
          <p:cNvSpPr/>
          <p:nvPr/>
        </p:nvSpPr>
        <p:spPr>
          <a:xfrm>
            <a:off x="7883147" y="799345"/>
            <a:ext cx="4128422" cy="588489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D4BE674E-95DB-B496-2C83-186CEBC1147D}"/>
              </a:ext>
            </a:extLst>
          </p:cNvPr>
          <p:cNvSpPr/>
          <p:nvPr/>
        </p:nvSpPr>
        <p:spPr>
          <a:xfrm>
            <a:off x="162399" y="929363"/>
            <a:ext cx="11720167" cy="5663440"/>
          </a:xfrm>
          <a:prstGeom prst="roundRect">
            <a:avLst>
              <a:gd name="adj" fmla="val 6140"/>
            </a:avLst>
          </a:prstGeom>
          <a:solidFill>
            <a:schemeClr val="bg1"/>
          </a:solidFill>
          <a:ln w="28575">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BF3A0A48-01FA-8E61-58C1-180B96A21A96}"/>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083EFF9F-BE49-7C28-DC87-25264C00891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62549" y="-187576"/>
            <a:ext cx="2305141" cy="1076343"/>
          </a:xfrm>
          <a:prstGeom prst="rect">
            <a:avLst/>
          </a:prstGeom>
        </p:spPr>
      </p:pic>
      <p:sp>
        <p:nvSpPr>
          <p:cNvPr id="9" name="TextBox 8">
            <a:extLst>
              <a:ext uri="{FF2B5EF4-FFF2-40B4-BE49-F238E27FC236}">
                <a16:creationId xmlns:a16="http://schemas.microsoft.com/office/drawing/2014/main" id="{F51C0365-58B6-7FB0-D156-54DC81D24DC1}"/>
              </a:ext>
            </a:extLst>
          </p:cNvPr>
          <p:cNvSpPr txBox="1"/>
          <p:nvPr/>
        </p:nvSpPr>
        <p:spPr>
          <a:xfrm>
            <a:off x="309434" y="1335182"/>
            <a:ext cx="11278471" cy="2266711"/>
          </a:xfrm>
          <a:prstGeom prst="rect">
            <a:avLst/>
          </a:prstGeom>
          <a:noFill/>
        </p:spPr>
        <p:txBody>
          <a:bodyPr wrap="square" rtlCol="1">
            <a:spAutoFit/>
          </a:bodyPr>
          <a:lstStyle/>
          <a:p>
            <a:pPr algn="just" rtl="1">
              <a:lnSpc>
                <a:spcPct val="150000"/>
              </a:lnSpc>
              <a:buClr>
                <a:schemeClr val="accent2"/>
              </a:buClr>
            </a:pPr>
            <a:r>
              <a:rPr lang="ar-EG" sz="1600" dirty="0">
                <a:latin typeface="Alexandria" pitchFamily="2" charset="-78"/>
                <a:cs typeface="Alexandria" pitchFamily="2" charset="-78"/>
              </a:rPr>
              <a:t>الذكاء الاصطناعي يعد من أهم الاتجاهات المستقبلية التي ستؤثر على العلاقات العامة الرقمية. باستخدام أدوات الذكاء الاصطناعي مثل </a:t>
            </a:r>
            <a:r>
              <a:rPr lang="en-US" sz="1600" dirty="0">
                <a:latin typeface="Alexandria" pitchFamily="2" charset="-78"/>
                <a:cs typeface="Alexandria" pitchFamily="2" charset="-78"/>
              </a:rPr>
              <a:t>Chatbots </a:t>
            </a:r>
            <a:r>
              <a:rPr lang="ar-EG" sz="1600" dirty="0">
                <a:latin typeface="Alexandria" pitchFamily="2" charset="-78"/>
                <a:cs typeface="Alexandria" pitchFamily="2" charset="-78"/>
              </a:rPr>
              <a:t>و التنبؤات التحليلية، يمكن للمؤسسات توفير تفاعل سريع وفعال مع الجمهور وتحليل البيانات بشكل أكثر دقة.</a:t>
            </a:r>
          </a:p>
          <a:p>
            <a:pPr algn="just" rtl="1">
              <a:lnSpc>
                <a:spcPct val="150000"/>
              </a:lnSpc>
              <a:buClr>
                <a:schemeClr val="accent2"/>
              </a:buClr>
            </a:pPr>
            <a:endParaRPr lang="ar-EG" sz="1600" dirty="0">
              <a:latin typeface="Alexandria" pitchFamily="2" charset="-78"/>
              <a:cs typeface="Alexandria" pitchFamily="2" charset="-78"/>
            </a:endParaRPr>
          </a:p>
          <a:p>
            <a:pPr algn="just" rtl="1">
              <a:lnSpc>
                <a:spcPct val="150000"/>
              </a:lnSpc>
              <a:buClr>
                <a:schemeClr val="accent2"/>
              </a:buClr>
            </a:pPr>
            <a:r>
              <a:rPr lang="ar-EG" sz="1600" b="1" dirty="0">
                <a:solidFill>
                  <a:schemeClr val="accent2"/>
                </a:solidFill>
                <a:latin typeface="Alexandria" pitchFamily="2" charset="-78"/>
                <a:cs typeface="Alexandria" pitchFamily="2" charset="-78"/>
              </a:rPr>
              <a:t>المثال التطبيقي: </a:t>
            </a:r>
            <a:r>
              <a:rPr lang="en-US" sz="1600" b="1" dirty="0">
                <a:solidFill>
                  <a:schemeClr val="accent2"/>
                </a:solidFill>
                <a:latin typeface="Alexandria" pitchFamily="2" charset="-78"/>
                <a:cs typeface="Alexandria" pitchFamily="2" charset="-78"/>
              </a:rPr>
              <a:t> </a:t>
            </a:r>
            <a:r>
              <a:rPr lang="en-US" sz="1600" b="1" dirty="0">
                <a:solidFill>
                  <a:schemeClr val="accent6">
                    <a:lumMod val="75000"/>
                  </a:schemeClr>
                </a:solidFill>
                <a:latin typeface="Alexandria" pitchFamily="2" charset="-78"/>
                <a:cs typeface="Alexandria" pitchFamily="2" charset="-78"/>
              </a:rPr>
              <a:t>Chatbots</a:t>
            </a:r>
            <a:r>
              <a:rPr lang="en-US" sz="1600" dirty="0">
                <a:latin typeface="Alexandria" pitchFamily="2" charset="-78"/>
                <a:cs typeface="Alexandria" pitchFamily="2" charset="-78"/>
              </a:rPr>
              <a:t> </a:t>
            </a:r>
            <a:r>
              <a:rPr lang="ar-EG" sz="1600" dirty="0">
                <a:latin typeface="Alexandria" pitchFamily="2" charset="-78"/>
                <a:cs typeface="Alexandria" pitchFamily="2" charset="-78"/>
              </a:rPr>
              <a:t>التي يتم استخدامها في المواقع الإلكترونية للرد على استفسارات الجمهور في الوقت الفعلي. يمكن أن تُحسن هذه الأدوات تجربة المستخدم وتُسرع عملية إدارة الأزمات.</a:t>
            </a:r>
            <a:endParaRPr lang="en-US" sz="16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765357C3-C10F-E8ED-BE3C-72F338A501D5}"/>
              </a:ext>
            </a:extLst>
          </p:cNvPr>
          <p:cNvSpPr txBox="1"/>
          <p:nvPr/>
        </p:nvSpPr>
        <p:spPr>
          <a:xfrm>
            <a:off x="4308854" y="901793"/>
            <a:ext cx="6717036" cy="460960"/>
          </a:xfrm>
          <a:prstGeom prst="rect">
            <a:avLst/>
          </a:prstGeom>
          <a:noFill/>
        </p:spPr>
        <p:txBody>
          <a:bodyPr wrap="square" rtlCol="1">
            <a:spAutoFit/>
          </a:bodyPr>
          <a:lstStyle/>
          <a:p>
            <a:pPr marL="285750" indent="-285750" algn="just" rtl="1">
              <a:lnSpc>
                <a:spcPct val="150000"/>
              </a:lnSpc>
              <a:buClr>
                <a:schemeClr val="accent2"/>
              </a:buClr>
              <a:buFont typeface="Wingdings" panose="05000000000000000000" pitchFamily="2" charset="2"/>
              <a:buChar char="v"/>
            </a:pPr>
            <a:r>
              <a:rPr lang="ar-EG" b="1" dirty="0">
                <a:solidFill>
                  <a:srgbClr val="00B0F0"/>
                </a:solidFill>
                <a:latin typeface="Alexandria" pitchFamily="2" charset="-78"/>
                <a:cs typeface="Alexandria" pitchFamily="2" charset="-78"/>
              </a:rPr>
              <a:t> الذكاء الاصطناعي </a:t>
            </a:r>
            <a:r>
              <a:rPr lang="en-US" b="1" dirty="0">
                <a:solidFill>
                  <a:srgbClr val="00B0F0"/>
                </a:solidFill>
                <a:latin typeface="Alexandria" pitchFamily="2" charset="-78"/>
                <a:cs typeface="Alexandria" pitchFamily="2" charset="-78"/>
              </a:rPr>
              <a:t>AI) </a:t>
            </a:r>
            <a:r>
              <a:rPr lang="ar-EG" b="1" dirty="0">
                <a:solidFill>
                  <a:srgbClr val="00B0F0"/>
                </a:solidFill>
                <a:latin typeface="Alexandria" pitchFamily="2" charset="-78"/>
                <a:cs typeface="Alexandria" pitchFamily="2" charset="-78"/>
              </a:rPr>
              <a:t>) في العلاقات العامة:</a:t>
            </a:r>
          </a:p>
        </p:txBody>
      </p:sp>
      <p:sp>
        <p:nvSpPr>
          <p:cNvPr id="3" name="Rectangle: Rounded Corners 2">
            <a:extLst>
              <a:ext uri="{FF2B5EF4-FFF2-40B4-BE49-F238E27FC236}">
                <a16:creationId xmlns:a16="http://schemas.microsoft.com/office/drawing/2014/main" id="{39DE1110-003F-EA16-9947-0E65CBB62FD5}"/>
              </a:ext>
            </a:extLst>
          </p:cNvPr>
          <p:cNvSpPr/>
          <p:nvPr/>
        </p:nvSpPr>
        <p:spPr>
          <a:xfrm>
            <a:off x="2309828" y="278542"/>
            <a:ext cx="9324309"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Alexandria" pitchFamily="2" charset="-78"/>
              </a:rPr>
              <a:t>التوجهات المستقبلية للإعلام الرقمي والعلاقات العامة</a:t>
            </a:r>
          </a:p>
        </p:txBody>
      </p:sp>
      <p:sp>
        <p:nvSpPr>
          <p:cNvPr id="7" name="TextBox 6">
            <a:extLst>
              <a:ext uri="{FF2B5EF4-FFF2-40B4-BE49-F238E27FC236}">
                <a16:creationId xmlns:a16="http://schemas.microsoft.com/office/drawing/2014/main" id="{5F1BA20D-E95B-32AB-EF81-D16806036687}"/>
              </a:ext>
            </a:extLst>
          </p:cNvPr>
          <p:cNvSpPr txBox="1"/>
          <p:nvPr/>
        </p:nvSpPr>
        <p:spPr>
          <a:xfrm>
            <a:off x="401819" y="4360227"/>
            <a:ext cx="11278471" cy="2266711"/>
          </a:xfrm>
          <a:prstGeom prst="rect">
            <a:avLst/>
          </a:prstGeom>
          <a:noFill/>
        </p:spPr>
        <p:txBody>
          <a:bodyPr wrap="square" rtlCol="1">
            <a:spAutoFit/>
          </a:bodyPr>
          <a:lstStyle/>
          <a:p>
            <a:pPr algn="just" rtl="1">
              <a:lnSpc>
                <a:spcPct val="150000"/>
              </a:lnSpc>
              <a:buClr>
                <a:schemeClr val="accent2"/>
              </a:buClr>
            </a:pPr>
            <a:r>
              <a:rPr lang="ar-EG" sz="1600" dirty="0">
                <a:latin typeface="Alexandria" pitchFamily="2" charset="-78"/>
                <a:cs typeface="Alexandria" pitchFamily="2" charset="-78"/>
              </a:rPr>
              <a:t>سيكون الفيديو الرقمي أكثر شيوعًا في المستقبل كوسيلة تفاعلية تؤثر بشكل أكبر في الجمهور مقارنة بالأدوات التقليدية مثل النصوص. مع تزايد استخدام منصات الفيديو مثل يوتيوب و فيسبوك لايف، سيزداد استخدام الفيديوهات المباشرة و البث المباشر في الحملات الرقمية.</a:t>
            </a:r>
          </a:p>
          <a:p>
            <a:pPr algn="just" rtl="1">
              <a:lnSpc>
                <a:spcPct val="150000"/>
              </a:lnSpc>
              <a:buClr>
                <a:schemeClr val="accent2"/>
              </a:buClr>
            </a:pPr>
            <a:endParaRPr lang="ar-EG" sz="1600" dirty="0">
              <a:latin typeface="Alexandria" pitchFamily="2" charset="-78"/>
              <a:cs typeface="Alexandria" pitchFamily="2" charset="-78"/>
            </a:endParaRPr>
          </a:p>
          <a:p>
            <a:pPr algn="just" rtl="1">
              <a:lnSpc>
                <a:spcPct val="150000"/>
              </a:lnSpc>
              <a:buClr>
                <a:schemeClr val="accent2"/>
              </a:buClr>
            </a:pPr>
            <a:r>
              <a:rPr lang="ar-EG" sz="1600" b="1" dirty="0">
                <a:solidFill>
                  <a:schemeClr val="accent2"/>
                </a:solidFill>
                <a:latin typeface="Alexandria" pitchFamily="2" charset="-78"/>
                <a:cs typeface="Alexandria" pitchFamily="2" charset="-78"/>
              </a:rPr>
              <a:t>المثال التطبيقي: </a:t>
            </a:r>
            <a:r>
              <a:rPr lang="ar-EG" sz="1600" dirty="0">
                <a:latin typeface="Alexandria" pitchFamily="2" charset="-78"/>
                <a:cs typeface="Alexandria" pitchFamily="2" charset="-78"/>
              </a:rPr>
              <a:t>استخدام فيسبوك لايف من قبل المؤسسات لجعل الجمهور جزءًا من الحدث المباشر مثل المؤتمرات أو حملات التوعية، مما يخلق شعورًا فوريًا بالمشاركة.</a:t>
            </a:r>
            <a:endParaRPr lang="en-US" sz="1600" dirty="0">
              <a:latin typeface="Alexandria" pitchFamily="2" charset="-78"/>
              <a:cs typeface="Alexandria" pitchFamily="2" charset="-78"/>
            </a:endParaRPr>
          </a:p>
        </p:txBody>
      </p:sp>
      <p:sp>
        <p:nvSpPr>
          <p:cNvPr id="8" name="TextBox 7">
            <a:extLst>
              <a:ext uri="{FF2B5EF4-FFF2-40B4-BE49-F238E27FC236}">
                <a16:creationId xmlns:a16="http://schemas.microsoft.com/office/drawing/2014/main" id="{36A66E57-C940-8C77-0380-F483EFFA292D}"/>
              </a:ext>
            </a:extLst>
          </p:cNvPr>
          <p:cNvSpPr txBox="1"/>
          <p:nvPr/>
        </p:nvSpPr>
        <p:spPr>
          <a:xfrm>
            <a:off x="4308854" y="3834258"/>
            <a:ext cx="6717036" cy="460960"/>
          </a:xfrm>
          <a:prstGeom prst="rect">
            <a:avLst/>
          </a:prstGeom>
          <a:noFill/>
        </p:spPr>
        <p:txBody>
          <a:bodyPr wrap="square" rtlCol="1">
            <a:spAutoFit/>
          </a:bodyPr>
          <a:lstStyle/>
          <a:p>
            <a:pPr marL="285750" indent="-285750" algn="just" rtl="1">
              <a:lnSpc>
                <a:spcPct val="150000"/>
              </a:lnSpc>
              <a:buClr>
                <a:schemeClr val="accent2"/>
              </a:buClr>
              <a:buFont typeface="Wingdings" panose="05000000000000000000" pitchFamily="2" charset="2"/>
              <a:buChar char="v"/>
            </a:pPr>
            <a:r>
              <a:rPr lang="ar-EG" b="1" dirty="0">
                <a:solidFill>
                  <a:srgbClr val="00B0F0"/>
                </a:solidFill>
                <a:latin typeface="Alexandria" pitchFamily="2" charset="-78"/>
                <a:cs typeface="Alexandria" pitchFamily="2" charset="-78"/>
              </a:rPr>
              <a:t>الإعلام عبر الفيديو الرقمي:</a:t>
            </a:r>
          </a:p>
        </p:txBody>
      </p:sp>
    </p:spTree>
    <p:extLst>
      <p:ext uri="{BB962C8B-B14F-4D97-AF65-F5344CB8AC3E}">
        <p14:creationId xmlns:p14="http://schemas.microsoft.com/office/powerpoint/2010/main" val="753169266"/>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9DDC12-4C59-B5E2-29E2-DE1B563E739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BC2DE94-4AE9-5697-AABC-920C75999421}"/>
              </a:ext>
            </a:extLst>
          </p:cNvPr>
          <p:cNvSpPr/>
          <p:nvPr/>
        </p:nvSpPr>
        <p:spPr>
          <a:xfrm>
            <a:off x="2656831" y="241438"/>
            <a:ext cx="90791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D82CBBE-5321-77F8-00BB-B3A30B41446B}"/>
              </a:ext>
            </a:extLst>
          </p:cNvPr>
          <p:cNvSpPr/>
          <p:nvPr/>
        </p:nvSpPr>
        <p:spPr>
          <a:xfrm>
            <a:off x="7883147" y="799345"/>
            <a:ext cx="4128422" cy="588489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62DD2EE-651C-EAB4-4937-16930675A8F1}"/>
              </a:ext>
            </a:extLst>
          </p:cNvPr>
          <p:cNvSpPr/>
          <p:nvPr/>
        </p:nvSpPr>
        <p:spPr>
          <a:xfrm>
            <a:off x="162399" y="929363"/>
            <a:ext cx="11720167" cy="5663440"/>
          </a:xfrm>
          <a:prstGeom prst="roundRect">
            <a:avLst>
              <a:gd name="adj" fmla="val 6140"/>
            </a:avLst>
          </a:prstGeom>
          <a:solidFill>
            <a:schemeClr val="bg1"/>
          </a:solidFill>
          <a:ln w="28575">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A12673FF-FDC0-FF30-3F74-0FE35E3591F8}"/>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C7975FE4-E943-E59C-753F-82594CE2B88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62549" y="-187576"/>
            <a:ext cx="2305141" cy="1076343"/>
          </a:xfrm>
          <a:prstGeom prst="rect">
            <a:avLst/>
          </a:prstGeom>
        </p:spPr>
      </p:pic>
      <p:sp>
        <p:nvSpPr>
          <p:cNvPr id="9" name="TextBox 8">
            <a:extLst>
              <a:ext uri="{FF2B5EF4-FFF2-40B4-BE49-F238E27FC236}">
                <a16:creationId xmlns:a16="http://schemas.microsoft.com/office/drawing/2014/main" id="{0C9A4EB5-122F-0507-EB72-3DCC0DB57909}"/>
              </a:ext>
            </a:extLst>
          </p:cNvPr>
          <p:cNvSpPr txBox="1"/>
          <p:nvPr/>
        </p:nvSpPr>
        <p:spPr>
          <a:xfrm>
            <a:off x="517074" y="1400955"/>
            <a:ext cx="11010816" cy="2266711"/>
          </a:xfrm>
          <a:prstGeom prst="rect">
            <a:avLst/>
          </a:prstGeom>
          <a:noFill/>
        </p:spPr>
        <p:txBody>
          <a:bodyPr wrap="square" rtlCol="1">
            <a:spAutoFit/>
          </a:bodyPr>
          <a:lstStyle/>
          <a:p>
            <a:pPr algn="just" rtl="1">
              <a:lnSpc>
                <a:spcPct val="150000"/>
              </a:lnSpc>
              <a:buClr>
                <a:schemeClr val="accent2"/>
              </a:buClr>
            </a:pPr>
            <a:r>
              <a:rPr lang="ar-EG" sz="1600" dirty="0">
                <a:latin typeface="Alexandria" pitchFamily="2" charset="-78"/>
                <a:cs typeface="Alexandria" pitchFamily="2" charset="-78"/>
              </a:rPr>
              <a:t>تعد تقنيات الواقع المعزز </a:t>
            </a:r>
            <a:r>
              <a:rPr lang="en-US" sz="1600" dirty="0">
                <a:latin typeface="Alexandria" pitchFamily="2" charset="-78"/>
                <a:cs typeface="Alexandria" pitchFamily="2" charset="-78"/>
              </a:rPr>
              <a:t>(AR) </a:t>
            </a:r>
            <a:r>
              <a:rPr lang="ar-EG" sz="1600" dirty="0">
                <a:latin typeface="Alexandria" pitchFamily="2" charset="-78"/>
                <a:cs typeface="Alexandria" pitchFamily="2" charset="-78"/>
              </a:rPr>
              <a:t> و الواقع الافتراضي </a:t>
            </a:r>
            <a:r>
              <a:rPr lang="en-US" sz="1600" dirty="0">
                <a:latin typeface="Alexandria" pitchFamily="2" charset="-78"/>
                <a:cs typeface="Alexandria" pitchFamily="2" charset="-78"/>
              </a:rPr>
              <a:t>VR) </a:t>
            </a:r>
            <a:r>
              <a:rPr lang="ar-EG" sz="1600" dirty="0">
                <a:latin typeface="Alexandria" pitchFamily="2" charset="-78"/>
                <a:cs typeface="Alexandria" pitchFamily="2" charset="-78"/>
              </a:rPr>
              <a:t>) من التوجهات المستقبلية الواعدة التي قد تحدث ثورة في أساليب التفاعل مع الجمهور في حملات العلاقات العامة. من خلال التجارب التفاعلية المدمجة، يمكن للجمهور الانغماس في بيئة تجريبية تمكّنهم من التفاعل مع المنتجات أو الخدمات بطريقة غير مسبوقة.</a:t>
            </a:r>
          </a:p>
          <a:p>
            <a:pPr algn="just" rtl="1">
              <a:lnSpc>
                <a:spcPct val="150000"/>
              </a:lnSpc>
              <a:buClr>
                <a:schemeClr val="accent2"/>
              </a:buClr>
            </a:pPr>
            <a:endParaRPr lang="ar-EG" sz="1600" dirty="0">
              <a:latin typeface="Alexandria" pitchFamily="2" charset="-78"/>
              <a:cs typeface="Alexandria" pitchFamily="2" charset="-78"/>
            </a:endParaRPr>
          </a:p>
          <a:p>
            <a:pPr algn="just" rtl="1">
              <a:lnSpc>
                <a:spcPct val="150000"/>
              </a:lnSpc>
              <a:buClr>
                <a:schemeClr val="accent2"/>
              </a:buClr>
            </a:pPr>
            <a:r>
              <a:rPr lang="ar-EG" sz="1600" b="1" dirty="0">
                <a:solidFill>
                  <a:schemeClr val="accent2"/>
                </a:solidFill>
                <a:latin typeface="Alexandria" pitchFamily="2" charset="-78"/>
                <a:cs typeface="Alexandria" pitchFamily="2" charset="-78"/>
              </a:rPr>
              <a:t>المثال التطبيقي: </a:t>
            </a:r>
            <a:r>
              <a:rPr lang="en-US" sz="1600" b="1" dirty="0">
                <a:solidFill>
                  <a:schemeClr val="accent2"/>
                </a:solidFill>
                <a:latin typeface="Alexandria" pitchFamily="2" charset="-78"/>
                <a:cs typeface="Alexandria" pitchFamily="2" charset="-78"/>
              </a:rPr>
              <a:t> </a:t>
            </a:r>
            <a:r>
              <a:rPr lang="ar-EG" sz="1600" dirty="0">
                <a:latin typeface="Alexandria" pitchFamily="2" charset="-78"/>
                <a:cs typeface="Alexandria" pitchFamily="2" charset="-78"/>
              </a:rPr>
              <a:t>شركات مثل </a:t>
            </a:r>
            <a:r>
              <a:rPr lang="en-US" sz="1600" dirty="0">
                <a:latin typeface="Alexandria" pitchFamily="2" charset="-78"/>
                <a:cs typeface="Alexandria" pitchFamily="2" charset="-78"/>
              </a:rPr>
              <a:t>IKEA </a:t>
            </a:r>
            <a:r>
              <a:rPr lang="ar-EG" sz="1600" dirty="0">
                <a:latin typeface="Alexandria" pitchFamily="2" charset="-78"/>
                <a:cs typeface="Alexandria" pitchFamily="2" charset="-78"/>
              </a:rPr>
              <a:t> بدأت باستخدام تقنيات الواقع المعزز لتمكين العملاء من تصور الأثاث داخل منازلهم قبل الشراء. هذا النوع من التفاعل يعزز التجربة الشخصية ويحفز القرار الشرائي.</a:t>
            </a:r>
            <a:endParaRPr lang="en-US" sz="16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735E32CF-F03F-DCB8-B76B-4E1D67CF5A69}"/>
              </a:ext>
            </a:extLst>
          </p:cNvPr>
          <p:cNvSpPr txBox="1"/>
          <p:nvPr/>
        </p:nvSpPr>
        <p:spPr>
          <a:xfrm>
            <a:off x="2869324" y="1031290"/>
            <a:ext cx="7945627" cy="460960"/>
          </a:xfrm>
          <a:prstGeom prst="rect">
            <a:avLst/>
          </a:prstGeom>
          <a:noFill/>
        </p:spPr>
        <p:txBody>
          <a:bodyPr wrap="square" rtlCol="1">
            <a:spAutoFit/>
          </a:bodyPr>
          <a:lstStyle/>
          <a:p>
            <a:pPr marL="285750" indent="-285750" algn="just" rtl="1">
              <a:lnSpc>
                <a:spcPct val="150000"/>
              </a:lnSpc>
              <a:buClr>
                <a:schemeClr val="accent2"/>
              </a:buClr>
              <a:buFont typeface="Wingdings" panose="05000000000000000000" pitchFamily="2" charset="2"/>
              <a:buChar char="v"/>
            </a:pPr>
            <a:r>
              <a:rPr lang="ar-EG" b="1" dirty="0">
                <a:solidFill>
                  <a:srgbClr val="00B0F0"/>
                </a:solidFill>
                <a:latin typeface="Alexandria" pitchFamily="2" charset="-78"/>
                <a:cs typeface="Alexandria" pitchFamily="2" charset="-78"/>
              </a:rPr>
              <a:t>الواقع المعزز </a:t>
            </a:r>
            <a:r>
              <a:rPr lang="en-US" b="1" dirty="0">
                <a:solidFill>
                  <a:srgbClr val="00B0F0"/>
                </a:solidFill>
                <a:latin typeface="Alexandria" pitchFamily="2" charset="-78"/>
                <a:cs typeface="Alexandria" pitchFamily="2" charset="-78"/>
              </a:rPr>
              <a:t>AR) </a:t>
            </a:r>
            <a:r>
              <a:rPr lang="ar-EG" b="1" dirty="0">
                <a:solidFill>
                  <a:srgbClr val="00B0F0"/>
                </a:solidFill>
                <a:latin typeface="Alexandria" pitchFamily="2" charset="-78"/>
                <a:cs typeface="Alexandria" pitchFamily="2" charset="-78"/>
              </a:rPr>
              <a:t>) والواقع الافتراضي </a:t>
            </a:r>
            <a:r>
              <a:rPr lang="en-US" b="1" dirty="0">
                <a:solidFill>
                  <a:srgbClr val="00B0F0"/>
                </a:solidFill>
                <a:latin typeface="Alexandria" pitchFamily="2" charset="-78"/>
                <a:cs typeface="Alexandria" pitchFamily="2" charset="-78"/>
              </a:rPr>
              <a:t>(VR) </a:t>
            </a:r>
            <a:r>
              <a:rPr lang="ar-EG" b="1" dirty="0">
                <a:solidFill>
                  <a:srgbClr val="00B0F0"/>
                </a:solidFill>
                <a:latin typeface="Alexandria" pitchFamily="2" charset="-78"/>
                <a:cs typeface="Alexandria" pitchFamily="2" charset="-78"/>
              </a:rPr>
              <a:t> في الحملات الرقمية:</a:t>
            </a:r>
          </a:p>
        </p:txBody>
      </p:sp>
      <p:sp>
        <p:nvSpPr>
          <p:cNvPr id="3" name="Rectangle: Rounded Corners 2">
            <a:extLst>
              <a:ext uri="{FF2B5EF4-FFF2-40B4-BE49-F238E27FC236}">
                <a16:creationId xmlns:a16="http://schemas.microsoft.com/office/drawing/2014/main" id="{E77A7C4E-6B72-7474-3349-BF97EB00092E}"/>
              </a:ext>
            </a:extLst>
          </p:cNvPr>
          <p:cNvSpPr/>
          <p:nvPr/>
        </p:nvSpPr>
        <p:spPr>
          <a:xfrm>
            <a:off x="2309828" y="278542"/>
            <a:ext cx="9324309"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Alexandria" pitchFamily="2" charset="-78"/>
              </a:rPr>
              <a:t>التوجهات المستقبلية للإعلام الرقمي والعلاقات العامة</a:t>
            </a:r>
          </a:p>
        </p:txBody>
      </p:sp>
      <p:sp>
        <p:nvSpPr>
          <p:cNvPr id="6" name="TextBox 5">
            <a:extLst>
              <a:ext uri="{FF2B5EF4-FFF2-40B4-BE49-F238E27FC236}">
                <a16:creationId xmlns:a16="http://schemas.microsoft.com/office/drawing/2014/main" id="{A4E3DD38-C56E-47CB-83CB-34FDB2732AD7}"/>
              </a:ext>
            </a:extLst>
          </p:cNvPr>
          <p:cNvSpPr txBox="1"/>
          <p:nvPr/>
        </p:nvSpPr>
        <p:spPr>
          <a:xfrm>
            <a:off x="742992" y="4342551"/>
            <a:ext cx="11010816" cy="1897379"/>
          </a:xfrm>
          <a:prstGeom prst="rect">
            <a:avLst/>
          </a:prstGeom>
          <a:noFill/>
        </p:spPr>
        <p:txBody>
          <a:bodyPr wrap="square" rtlCol="1">
            <a:spAutoFit/>
          </a:bodyPr>
          <a:lstStyle/>
          <a:p>
            <a:pPr algn="just" rtl="1">
              <a:lnSpc>
                <a:spcPct val="150000"/>
              </a:lnSpc>
              <a:buClr>
                <a:schemeClr val="accent2"/>
              </a:buClr>
            </a:pPr>
            <a:r>
              <a:rPr lang="ar-EG" sz="1600" dirty="0">
                <a:latin typeface="Alexandria" pitchFamily="2" charset="-78"/>
                <a:cs typeface="Alexandria" pitchFamily="2" charset="-78"/>
              </a:rPr>
              <a:t>التحليل التنبؤي هو أداة تكنولوجية متطورة تستخدم في التنبؤ باتجاهات سلوك الجمهور المستقبلية بناءً على البيانات الضخمة. ستساهم هذه التقنية في تخصيص الحملات بحيث تكون أكثر دقة وفاعلية.</a:t>
            </a:r>
          </a:p>
          <a:p>
            <a:pPr algn="just" rtl="1">
              <a:lnSpc>
                <a:spcPct val="150000"/>
              </a:lnSpc>
              <a:buClr>
                <a:schemeClr val="accent2"/>
              </a:buClr>
            </a:pPr>
            <a:endParaRPr lang="ar-EG" sz="1600" dirty="0">
              <a:latin typeface="Alexandria" pitchFamily="2" charset="-78"/>
              <a:cs typeface="Alexandria" pitchFamily="2" charset="-78"/>
            </a:endParaRPr>
          </a:p>
          <a:p>
            <a:pPr algn="just" rtl="1">
              <a:lnSpc>
                <a:spcPct val="150000"/>
              </a:lnSpc>
              <a:buClr>
                <a:schemeClr val="accent2"/>
              </a:buClr>
            </a:pPr>
            <a:r>
              <a:rPr lang="ar-EG" sz="1600" b="1" dirty="0">
                <a:solidFill>
                  <a:schemeClr val="accent2"/>
                </a:solidFill>
                <a:latin typeface="Alexandria" pitchFamily="2" charset="-78"/>
                <a:cs typeface="Alexandria" pitchFamily="2" charset="-78"/>
              </a:rPr>
              <a:t>المثال التطبيقي: </a:t>
            </a:r>
            <a:r>
              <a:rPr lang="en-US" sz="1600" b="1" dirty="0">
                <a:solidFill>
                  <a:schemeClr val="accent2"/>
                </a:solidFill>
                <a:latin typeface="Alexandria" pitchFamily="2" charset="-78"/>
                <a:cs typeface="Alexandria" pitchFamily="2" charset="-78"/>
              </a:rPr>
              <a:t> </a:t>
            </a:r>
            <a:r>
              <a:rPr lang="ar-EG" sz="1600" dirty="0">
                <a:latin typeface="Alexandria" pitchFamily="2" charset="-78"/>
                <a:cs typeface="Alexandria" pitchFamily="2" charset="-78"/>
              </a:rPr>
              <a:t>شركات مثل </a:t>
            </a:r>
            <a:r>
              <a:rPr lang="en-US" sz="1600" dirty="0">
                <a:latin typeface="Alexandria" pitchFamily="2" charset="-78"/>
                <a:cs typeface="Alexandria" pitchFamily="2" charset="-78"/>
              </a:rPr>
              <a:t>Amazon </a:t>
            </a:r>
            <a:r>
              <a:rPr lang="ar-EG" sz="1600" dirty="0">
                <a:latin typeface="Alexandria" pitchFamily="2" charset="-78"/>
                <a:cs typeface="Alexandria" pitchFamily="2" charset="-78"/>
              </a:rPr>
              <a:t> و </a:t>
            </a:r>
            <a:r>
              <a:rPr lang="en-US" sz="1600" dirty="0">
                <a:latin typeface="Alexandria" pitchFamily="2" charset="-78"/>
                <a:cs typeface="Alexandria" pitchFamily="2" charset="-78"/>
              </a:rPr>
              <a:t> Netflix </a:t>
            </a:r>
            <a:r>
              <a:rPr lang="ar-EG" sz="1600" dirty="0">
                <a:latin typeface="Alexandria" pitchFamily="2" charset="-78"/>
                <a:cs typeface="Alexandria" pitchFamily="2" charset="-78"/>
              </a:rPr>
              <a:t>تستخدم التحليل التنبؤي لتخصيص العروض والإعلانات للمستخدمين بناءً على أنماط سلوكهم السابقة.</a:t>
            </a:r>
            <a:endParaRPr lang="en-US" sz="1600"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B9F68795-CF3B-6BCD-4D3D-B31ACD06BDC6}"/>
              </a:ext>
            </a:extLst>
          </p:cNvPr>
          <p:cNvSpPr txBox="1"/>
          <p:nvPr/>
        </p:nvSpPr>
        <p:spPr>
          <a:xfrm>
            <a:off x="3021724" y="3786211"/>
            <a:ext cx="7945627" cy="460960"/>
          </a:xfrm>
          <a:prstGeom prst="rect">
            <a:avLst/>
          </a:prstGeom>
          <a:noFill/>
        </p:spPr>
        <p:txBody>
          <a:bodyPr wrap="square" rtlCol="1">
            <a:spAutoFit/>
          </a:bodyPr>
          <a:lstStyle/>
          <a:p>
            <a:pPr marL="285750" indent="-285750" algn="just" rtl="1">
              <a:lnSpc>
                <a:spcPct val="150000"/>
              </a:lnSpc>
              <a:buClr>
                <a:schemeClr val="accent2"/>
              </a:buClr>
              <a:buFont typeface="Wingdings" panose="05000000000000000000" pitchFamily="2" charset="2"/>
              <a:buChar char="v"/>
            </a:pPr>
            <a:r>
              <a:rPr lang="ar-EG" b="1" dirty="0">
                <a:solidFill>
                  <a:srgbClr val="00B0F0"/>
                </a:solidFill>
                <a:latin typeface="Alexandria" pitchFamily="2" charset="-78"/>
                <a:cs typeface="Alexandria" pitchFamily="2" charset="-78"/>
              </a:rPr>
              <a:t>التحليل التنبؤي (</a:t>
            </a:r>
            <a:r>
              <a:rPr lang="en-US" b="1" dirty="0">
                <a:solidFill>
                  <a:srgbClr val="00B0F0"/>
                </a:solidFill>
                <a:latin typeface="Alexandria" pitchFamily="2" charset="-78"/>
                <a:cs typeface="Alexandria" pitchFamily="2" charset="-78"/>
              </a:rPr>
              <a:t>:(Predictive Analytics</a:t>
            </a:r>
            <a:endParaRPr lang="ar-EG" b="1" dirty="0">
              <a:solidFill>
                <a:srgbClr val="00B0F0"/>
              </a:solidFill>
              <a:latin typeface="Alexandria" pitchFamily="2" charset="-78"/>
              <a:cs typeface="Alexandria" pitchFamily="2" charset="-78"/>
            </a:endParaRPr>
          </a:p>
        </p:txBody>
      </p:sp>
    </p:spTree>
    <p:extLst>
      <p:ext uri="{BB962C8B-B14F-4D97-AF65-F5344CB8AC3E}">
        <p14:creationId xmlns:p14="http://schemas.microsoft.com/office/powerpoint/2010/main" val="917192042"/>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873FC2-332C-E8C6-52D9-A5A9A7C2D6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444180F-0D0C-CA4C-AEA4-FD7F30837466}"/>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C22FD79-E282-4036-452E-2255A4F42338}"/>
              </a:ext>
            </a:extLst>
          </p:cNvPr>
          <p:cNvSpPr/>
          <p:nvPr/>
        </p:nvSpPr>
        <p:spPr>
          <a:xfrm>
            <a:off x="7883147" y="994787"/>
            <a:ext cx="4128422" cy="56894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757AB517-3C27-35BA-081B-D7D2A6E7A3DE}"/>
              </a:ext>
            </a:extLst>
          </p:cNvPr>
          <p:cNvSpPr/>
          <p:nvPr/>
        </p:nvSpPr>
        <p:spPr>
          <a:xfrm>
            <a:off x="180431" y="1198122"/>
            <a:ext cx="11720167" cy="52889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3AFDCED0-3190-B077-E78D-10868188144F}"/>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B65C4554-BE28-DE7A-92F3-467732D105A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A08CF949-527A-9BBB-20C0-98CF712D52A9}"/>
              </a:ext>
            </a:extLst>
          </p:cNvPr>
          <p:cNvSpPr/>
          <p:nvPr/>
        </p:nvSpPr>
        <p:spPr>
          <a:xfrm>
            <a:off x="3301608" y="517596"/>
            <a:ext cx="5669171"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800" b="1" dirty="0">
                <a:solidFill>
                  <a:srgbClr val="00B0F0"/>
                </a:solidFill>
                <a:latin typeface="Alexandria" pitchFamily="2" charset="-78"/>
                <a:cs typeface="Alexandria" pitchFamily="2" charset="-78"/>
              </a:rPr>
              <a:t>وفي ختام المحاضرة</a:t>
            </a:r>
          </a:p>
        </p:txBody>
      </p:sp>
      <p:sp>
        <p:nvSpPr>
          <p:cNvPr id="10" name="TextBox 9">
            <a:extLst>
              <a:ext uri="{FF2B5EF4-FFF2-40B4-BE49-F238E27FC236}">
                <a16:creationId xmlns:a16="http://schemas.microsoft.com/office/drawing/2014/main" id="{35EDE4E6-01A3-8D88-31FC-D8F6581F2E31}"/>
              </a:ext>
            </a:extLst>
          </p:cNvPr>
          <p:cNvSpPr txBox="1"/>
          <p:nvPr/>
        </p:nvSpPr>
        <p:spPr>
          <a:xfrm>
            <a:off x="347285" y="1183710"/>
            <a:ext cx="11386457" cy="5220532"/>
          </a:xfrm>
          <a:prstGeom prst="rect">
            <a:avLst/>
          </a:prstGeom>
          <a:noFill/>
        </p:spPr>
        <p:txBody>
          <a:bodyPr wrap="square" rtlCol="1">
            <a:spAutoFit/>
          </a:bodyPr>
          <a:lstStyle/>
          <a:p>
            <a:pPr algn="just" rtl="1">
              <a:lnSpc>
                <a:spcPct val="150000"/>
              </a:lnSpc>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في ختام هذه المحاضرة، نكون قد استعرضنا أهم الجوانب المتعلقة بـ الإعلام الرقمي وحملات العلاقات العامة الرقمية. حيث بدأنا بتعريف الإعلام الرقمي وأوضحنا السمات المميزة له مثل التفاعل الفوري، التخصيص، و الانتشار الواسع عبر منصات التواصل الاجتماعي. </a:t>
            </a:r>
          </a:p>
          <a:p>
            <a:pPr algn="just" rtl="1">
              <a:lnSpc>
                <a:spcPct val="150000"/>
              </a:lnSpc>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كما تناولنا الفرق بين الإعلام التقليدي و الإعلام الرقمي، وكيف أن الأخير قد غير جذريًا طرق التواصل بين المؤسسات والجمهور. و أوضحنا أيضًا مفهوم الإعلام الجديد و أدواته الحديثة التي تساهم في تحسين استراتيجيات العلاقات العامة، مثل التحليل الرقمي و الوسائط المتعددة. </a:t>
            </a:r>
          </a:p>
          <a:p>
            <a:pPr algn="just" rtl="1">
              <a:lnSpc>
                <a:spcPct val="150000"/>
              </a:lnSpc>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كما استعرضنا أهداف حملات العلاقات العامة عبر الإعلام الجديد، وأدوات مثل البريد الإلكتروني، المدونات، والفيديوهات التفاعلية التي تُستخدم لزيادة التفاعل و التأثير في الجمهور.</a:t>
            </a:r>
          </a:p>
          <a:p>
            <a:pPr algn="just" rtl="1">
              <a:lnSpc>
                <a:spcPct val="150000"/>
              </a:lnSpc>
            </a:pPr>
            <a:r>
              <a:rPr lang="ar-EG" sz="1600" dirty="0">
                <a:solidFill>
                  <a:prstClr val="black"/>
                </a:solidFill>
                <a:latin typeface="Alexandria" pitchFamily="2" charset="-78"/>
                <a:cs typeface="Alexandria" pitchFamily="2" charset="-78"/>
              </a:rPr>
              <a:t>كما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تطرقنا إلى مقومات نجاح الحملات الرقمية مثل التفاعل المستمر مع الجمهور و الاستجابة السريعة لمتطلباتهم، وكذلك كيفية استخدام الأدوات الرقمية لتقديم رسائل مخصصة تلامس اهتماماتهم.</a:t>
            </a:r>
          </a:p>
          <a:p>
            <a:pPr algn="just" rtl="1">
              <a:lnSpc>
                <a:spcPct val="150000"/>
              </a:lnSpc>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وفي الختام، أشرنا إلى التحديات التي تواجه حملات العلاقات العامة الرقمية مثل إدارة الأزمات الرقمية و التفاعل السلبي من الجمهور، وكيفية استخدام التحليل التنبؤي والذكاء الاصطناعي لمواجهة هذه التحديات.</a:t>
            </a:r>
          </a:p>
          <a:p>
            <a:pPr algn="just" rtl="1">
              <a:lnSpc>
                <a:spcPct val="150000"/>
              </a:lnSpc>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لقد أظهرت المحاضرة كيف أن الإعلام الرقمي ليس فقط أداة نشر، بل أصبح وسيلة مؤثرة لإدارة العلاقة مع الجمهور، وتوظيف هذه الأدوات بشكل استراتيجي يضمن نجاح الحملات وتحقيق أهداف المؤسسات في العصر الرقمي.</a:t>
            </a:r>
            <a:endParaRPr lang="ar-EG" sz="1600" dirty="0"/>
          </a:p>
        </p:txBody>
      </p:sp>
    </p:spTree>
    <p:extLst>
      <p:ext uri="{BB962C8B-B14F-4D97-AF65-F5344CB8AC3E}">
        <p14:creationId xmlns:p14="http://schemas.microsoft.com/office/powerpoint/2010/main" val="1235339272"/>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994040" y="5245410"/>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transition spd="slow" advTm="49796">
    <p:wipe/>
  </p:transition>
  <p:extLst>
    <p:ext uri="{E180D4A7-C9FB-4DFB-919C-405C955672EB}">
      <p14:showEvtLst xmlns:p14="http://schemas.microsoft.com/office/powerpoint/2010/main">
        <p14:playEvt time="1" objId="6"/>
        <p14:stopEvt time="20751" objId="6"/>
      </p14:showEvtLst>
    </p:ext>
  </p:extLs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880dc9877293ebf2faca7b9d343d34ce">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5dfb1ab78987afd1256aa7b970095f3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B3823F13-6D23-4225-80E7-45C79D75966B}"/>
</file>

<file path=customXml/itemProps2.xml><?xml version="1.0" encoding="utf-8"?>
<ds:datastoreItem xmlns:ds="http://schemas.openxmlformats.org/officeDocument/2006/customXml" ds:itemID="{8D8C230D-48ED-4412-A305-0F1A443C8263}"/>
</file>

<file path=customXml/itemProps3.xml><?xml version="1.0" encoding="utf-8"?>
<ds:datastoreItem xmlns:ds="http://schemas.openxmlformats.org/officeDocument/2006/customXml" ds:itemID="{A57AE6B3-FCBF-4372-AFB5-97F1EA220701}"/>
</file>

<file path=docProps/app.xml><?xml version="1.0" encoding="utf-8"?>
<Properties xmlns="http://schemas.openxmlformats.org/officeDocument/2006/extended-properties" xmlns:vt="http://schemas.openxmlformats.org/officeDocument/2006/docPropsVTypes">
  <Template/>
  <TotalTime>7674</TotalTime>
  <Words>5677</Words>
  <Application>Microsoft Office PowerPoint</Application>
  <PresentationFormat>Widescreen</PresentationFormat>
  <Paragraphs>444</Paragraphs>
  <Slides>42</Slides>
  <Notes>1</Notes>
  <HiddenSlides>0</HiddenSlides>
  <MMClips>2</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42</vt:i4>
      </vt:variant>
    </vt:vector>
  </HeadingPairs>
  <TitlesOfParts>
    <vt:vector size="51" baseType="lpstr">
      <vt:lpstr>Alexandria</vt:lpstr>
      <vt:lpstr>Arial</vt:lpstr>
      <vt:lpstr>Calibri</vt:lpstr>
      <vt:lpstr>Calibri Light</vt:lpstr>
      <vt:lpstr>Century Gothic</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cp:lastModifiedBy>
  <cp:revision>109</cp:revision>
  <dcterms:created xsi:type="dcterms:W3CDTF">2023-04-29T09:08:00Z</dcterms:created>
  <dcterms:modified xsi:type="dcterms:W3CDTF">2025-07-02T10:04:37Z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