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0.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11" r:id="rId3"/>
    <p:sldId id="332" r:id="rId4"/>
    <p:sldId id="325" r:id="rId5"/>
    <p:sldId id="364" r:id="rId6"/>
    <p:sldId id="326" r:id="rId7"/>
    <p:sldId id="329" r:id="rId8"/>
    <p:sldId id="330" r:id="rId9"/>
    <p:sldId id="369" r:id="rId10"/>
    <p:sldId id="370" r:id="rId11"/>
    <p:sldId id="313" r:id="rId12"/>
    <p:sldId id="357" r:id="rId13"/>
    <p:sldId id="317" r:id="rId14"/>
    <p:sldId id="366" r:id="rId15"/>
    <p:sldId id="320" r:id="rId16"/>
    <p:sldId id="321" r:id="rId17"/>
    <p:sldId id="322" r:id="rId18"/>
    <p:sldId id="333" r:id="rId19"/>
    <p:sldId id="334" r:id="rId20"/>
    <p:sldId id="335" r:id="rId21"/>
    <p:sldId id="336" r:id="rId22"/>
    <p:sldId id="337" r:id="rId23"/>
    <p:sldId id="338" r:id="rId24"/>
    <p:sldId id="340" r:id="rId25"/>
    <p:sldId id="341" r:id="rId26"/>
    <p:sldId id="359" r:id="rId27"/>
    <p:sldId id="360" r:id="rId28"/>
    <p:sldId id="344" r:id="rId29"/>
    <p:sldId id="345" r:id="rId30"/>
    <p:sldId id="346" r:id="rId31"/>
    <p:sldId id="495" r:id="rId32"/>
    <p:sldId id="351" r:id="rId33"/>
    <p:sldId id="353" r:id="rId34"/>
    <p:sldId id="355" r:id="rId35"/>
    <p:sldId id="367" r:id="rId36"/>
    <p:sldId id="363" r:id="rId37"/>
    <p:sldId id="362"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1"/>
            <p14:sldId id="332"/>
            <p14:sldId id="325"/>
            <p14:sldId id="364"/>
            <p14:sldId id="326"/>
            <p14:sldId id="329"/>
            <p14:sldId id="330"/>
            <p14:sldId id="369"/>
            <p14:sldId id="370"/>
            <p14:sldId id="313"/>
            <p14:sldId id="357"/>
            <p14:sldId id="317"/>
            <p14:sldId id="366"/>
            <p14:sldId id="320"/>
            <p14:sldId id="321"/>
            <p14:sldId id="322"/>
            <p14:sldId id="333"/>
            <p14:sldId id="334"/>
            <p14:sldId id="335"/>
            <p14:sldId id="336"/>
            <p14:sldId id="337"/>
            <p14:sldId id="338"/>
            <p14:sldId id="340"/>
            <p14:sldId id="341"/>
            <p14:sldId id="359"/>
            <p14:sldId id="360"/>
            <p14:sldId id="344"/>
            <p14:sldId id="345"/>
            <p14:sldId id="346"/>
            <p14:sldId id="495"/>
            <p14:sldId id="351"/>
            <p14:sldId id="353"/>
            <p14:sldId id="355"/>
            <p14:sldId id="367"/>
            <p14:sldId id="363"/>
            <p14:sldId id="3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9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Tree>
    <p:extLst>
      <p:ext uri="{BB962C8B-B14F-4D97-AF65-F5344CB8AC3E}">
        <p14:creationId xmlns:p14="http://schemas.microsoft.com/office/powerpoint/2010/main" val="2715744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59329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28673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393700" y="692150"/>
            <a:ext cx="6070600" cy="3416300"/>
          </a:xfrm>
          <a:ln cap="flat">
            <a:solidFill>
              <a:schemeClr val="tx1"/>
            </a:solidFill>
          </a:ln>
        </p:spPr>
      </p:sp>
      <p:sp>
        <p:nvSpPr>
          <p:cNvPr id="56323" name="Rectangle 3"/>
          <p:cNvSpPr>
            <a:spLocks noGrp="1" noChangeArrowheads="1"/>
          </p:cNvSpPr>
          <p:nvPr>
            <p:ph type="body" idx="1"/>
          </p:nvPr>
        </p:nvSpPr>
        <p:spPr>
          <a:noFill/>
          <a:ln w="9525"/>
        </p:spPr>
        <p:txBody>
          <a:bodyPr/>
          <a:lstStyle/>
          <a:p>
            <a:pPr eaLnBrk="1" hangingPunct="1"/>
            <a:endParaRPr lang="en-US" dirty="0"/>
          </a:p>
        </p:txBody>
      </p:sp>
    </p:spTree>
    <p:extLst>
      <p:ext uri="{BB962C8B-B14F-4D97-AF65-F5344CB8AC3E}">
        <p14:creationId xmlns:p14="http://schemas.microsoft.com/office/powerpoint/2010/main" val="4150552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23747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solidFill>
                <a:srgbClr val="000000"/>
              </a:solidFill>
              <a:latin typeface="Arial" panose="020B0604020202020204" pitchFamily="34" charset="0"/>
            </a:endParaRPr>
          </a:p>
        </p:txBody>
      </p:sp>
    </p:spTree>
    <p:extLst>
      <p:ext uri="{BB962C8B-B14F-4D97-AF65-F5344CB8AC3E}">
        <p14:creationId xmlns:p14="http://schemas.microsoft.com/office/powerpoint/2010/main" val="39555626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574072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81406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03670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93353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736474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541691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464938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005653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80187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2417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021722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388437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32204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08504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284045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9488101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0375144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7409914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660389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805224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954010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751974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782244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3563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000270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125151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557890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55789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875232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94320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DBBBBE3-2BC7-4000-8F38-53223DD700C6}" type="datetime1">
              <a:rPr lang="en-US" smtClean="0"/>
              <a:t>11/13/2024</a:t>
            </a:fld>
            <a:endParaRPr lang="en-US" dirty="0"/>
          </a:p>
        </p:txBody>
      </p:sp>
      <p:sp>
        <p:nvSpPr>
          <p:cNvPr id="4" name="Footer Placeholder 3"/>
          <p:cNvSpPr>
            <a:spLocks noGrp="1"/>
          </p:cNvSpPr>
          <p:nvPr>
            <p:ph type="ftr" sz="quarter" idx="11"/>
          </p:nvPr>
        </p:nvSpPr>
        <p:spPr>
          <a:xfrm>
            <a:off x="508000" y="6203667"/>
            <a:ext cx="7112000" cy="384048"/>
          </a:xfrm>
        </p:spPr>
        <p:txBody>
          <a:bodyPr/>
          <a:lstStyle/>
          <a:p>
            <a:r>
              <a:rPr kumimoji="0" lang="en-US" dirty="0"/>
              <a:t>Copyright ©2018 McGraw-Hill Higher Education  </a:t>
            </a:r>
          </a:p>
        </p:txBody>
      </p:sp>
      <p:sp>
        <p:nvSpPr>
          <p:cNvPr id="6" name="Content Placeholder 8"/>
          <p:cNvSpPr>
            <a:spLocks noGrp="1"/>
          </p:cNvSpPr>
          <p:nvPr>
            <p:ph idx="1"/>
          </p:nvPr>
        </p:nvSpPr>
        <p:spPr>
          <a:xfrm>
            <a:off x="406400" y="1524000"/>
            <a:ext cx="109728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Tree>
    <p:extLst>
      <p:ext uri="{BB962C8B-B14F-4D97-AF65-F5344CB8AC3E}">
        <p14:creationId xmlns:p14="http://schemas.microsoft.com/office/powerpoint/2010/main" val="11619809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C12DEFB-EE88-4630-B780-1C0A82F4CDBA}" type="datetime1">
              <a:rPr lang="en-US" smtClean="0"/>
              <a:t>11/13/2024</a:t>
            </a:fld>
            <a:endParaRPr lang="en-US" dirty="0"/>
          </a:p>
        </p:txBody>
      </p:sp>
      <p:sp>
        <p:nvSpPr>
          <p:cNvPr id="4" name="Footer Placeholder 3"/>
          <p:cNvSpPr>
            <a:spLocks noGrp="1"/>
          </p:cNvSpPr>
          <p:nvPr>
            <p:ph type="ftr" sz="quarter" idx="11"/>
          </p:nvPr>
        </p:nvSpPr>
        <p:spPr/>
        <p:txBody>
          <a:bodyPr/>
          <a:lstStyle/>
          <a:p>
            <a:r>
              <a:rPr kumimoji="0" lang="en-US" dirty="0"/>
              <a:t>Copyright ©2018 McGraw-Hill Higher Education  </a:t>
            </a:r>
          </a:p>
        </p:txBody>
      </p:sp>
    </p:spTree>
    <p:extLst>
      <p:ext uri="{BB962C8B-B14F-4D97-AF65-F5344CB8AC3E}">
        <p14:creationId xmlns:p14="http://schemas.microsoft.com/office/powerpoint/2010/main" val="561152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9" r:id="rId14"/>
    <p:sldLayoutId id="2147483670"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20.w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21.wmf"/></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6.svg"/><Relationship Id="rId2" Type="http://schemas.openxmlformats.org/officeDocument/2006/relationships/image" Target="../media/image22.jpeg"/><Relationship Id="rId1" Type="http://schemas.openxmlformats.org/officeDocument/2006/relationships/slideLayout" Target="../slideLayouts/slideLayout13.xml"/><Relationship Id="rId6" Type="http://schemas.openxmlformats.org/officeDocument/2006/relationships/image" Target="../media/image25.png"/><Relationship Id="rId5" Type="http://schemas.openxmlformats.org/officeDocument/2006/relationships/image" Target="../media/image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23300" y="295441"/>
            <a:ext cx="5642100" cy="633078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88854" y="512725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5471" y="2049325"/>
            <a:ext cx="5473230" cy="1754326"/>
          </a:xfrm>
          <a:prstGeom prst="rect">
            <a:avLst/>
          </a:prstGeom>
          <a:noFill/>
        </p:spPr>
        <p:txBody>
          <a:bodyPr wrap="none" rtlCol="0">
            <a:spAutoFit/>
          </a:bodyPr>
          <a:lstStyle/>
          <a:p>
            <a:pPr algn="ctr"/>
            <a:r>
              <a:rPr lang="en-US" sz="5400" b="1" dirty="0">
                <a:solidFill>
                  <a:schemeClr val="accent1"/>
                </a:solidFill>
                <a:effectLst>
                  <a:outerShdw blurRad="38100" dist="38100" dir="2700000" algn="tl">
                    <a:srgbClr val="000000">
                      <a:alpha val="43137"/>
                    </a:srgbClr>
                  </a:outerShdw>
                </a:effectLst>
              </a:rPr>
              <a:t>Work Design </a:t>
            </a:r>
          </a:p>
          <a:p>
            <a:pPr algn="ctr"/>
            <a:r>
              <a:rPr lang="en-US" sz="5400" b="1" dirty="0">
                <a:solidFill>
                  <a:schemeClr val="accent1"/>
                </a:solidFill>
                <a:effectLst>
                  <a:outerShdw blurRad="38100" dist="38100" dir="2700000" algn="tl">
                    <a:srgbClr val="000000">
                      <a:alpha val="43137"/>
                    </a:srgbClr>
                  </a:outerShdw>
                </a:effectLst>
              </a:rPr>
              <a:t>and Measurement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369213" y="667781"/>
            <a:ext cx="5372473" cy="619021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Job Design</a:t>
            </a:r>
          </a:p>
        </p:txBody>
      </p:sp>
      <p:sp>
        <p:nvSpPr>
          <p:cNvPr id="21507" name="Content Placeholder 2"/>
          <p:cNvSpPr>
            <a:spLocks noGrp="1"/>
          </p:cNvSpPr>
          <p:nvPr>
            <p:ph idx="1"/>
          </p:nvPr>
        </p:nvSpPr>
        <p:spPr/>
        <p:txBody>
          <a:bodyPr>
            <a:noAutofit/>
          </a:bodyPr>
          <a:lstStyle/>
          <a:p>
            <a:pPr lvl="1" eaLnBrk="1" hangingPunct="1"/>
            <a:r>
              <a:rPr lang="en-US" dirty="0">
                <a:latin typeface="Times New Roman" panose="02020603050405020304" pitchFamily="18" charset="0"/>
                <a:cs typeface="Times New Roman" panose="02020603050405020304" pitchFamily="18" charset="0"/>
              </a:rPr>
              <a:t>The act of specifying the contents and methods of jobs</a:t>
            </a:r>
          </a:p>
          <a:p>
            <a:pPr lvl="2" eaLnBrk="1" hangingPunct="1"/>
            <a:r>
              <a:rPr lang="en-US" sz="2400" dirty="0">
                <a:latin typeface="Times New Roman" panose="02020603050405020304" pitchFamily="18" charset="0"/>
                <a:cs typeface="Times New Roman" panose="02020603050405020304" pitchFamily="18" charset="0"/>
              </a:rPr>
              <a:t>What will be done in a job</a:t>
            </a:r>
          </a:p>
          <a:p>
            <a:pPr lvl="2" eaLnBrk="1" hangingPunct="1"/>
            <a:r>
              <a:rPr lang="en-US" sz="2400" dirty="0">
                <a:latin typeface="Times New Roman" panose="02020603050405020304" pitchFamily="18" charset="0"/>
                <a:cs typeface="Times New Roman" panose="02020603050405020304" pitchFamily="18" charset="0"/>
              </a:rPr>
              <a:t>Who will do the job</a:t>
            </a:r>
          </a:p>
          <a:p>
            <a:pPr lvl="2" eaLnBrk="1" hangingPunct="1"/>
            <a:r>
              <a:rPr lang="en-US" sz="2400" dirty="0">
                <a:latin typeface="Times New Roman" panose="02020603050405020304" pitchFamily="18" charset="0"/>
                <a:cs typeface="Times New Roman" panose="02020603050405020304" pitchFamily="18" charset="0"/>
              </a:rPr>
              <a:t>How the job will be done</a:t>
            </a:r>
          </a:p>
          <a:p>
            <a:pPr lvl="2" eaLnBrk="1" hangingPunct="1"/>
            <a:r>
              <a:rPr lang="en-US" sz="2400" dirty="0">
                <a:latin typeface="Times New Roman" panose="02020603050405020304" pitchFamily="18" charset="0"/>
                <a:cs typeface="Times New Roman" panose="02020603050405020304" pitchFamily="18" charset="0"/>
              </a:rPr>
              <a:t>Where the job will be done</a:t>
            </a:r>
          </a:p>
          <a:p>
            <a:pPr lvl="1" eaLnBrk="1" hangingPunct="1"/>
            <a:r>
              <a:rPr lang="en-US" dirty="0">
                <a:latin typeface="Times New Roman" panose="02020603050405020304" pitchFamily="18" charset="0"/>
                <a:cs typeface="Times New Roman" panose="02020603050405020304" pitchFamily="18" charset="0"/>
              </a:rPr>
              <a:t>Importance</a:t>
            </a:r>
          </a:p>
          <a:p>
            <a:pPr lvl="2"/>
            <a:r>
              <a:rPr lang="en-US" sz="2400" dirty="0">
                <a:latin typeface="Times New Roman" panose="02020603050405020304" pitchFamily="18" charset="0"/>
                <a:cs typeface="Times New Roman" panose="02020603050405020304" pitchFamily="18" charset="0"/>
              </a:rPr>
              <a:t>Organizations are dependent on human efforts to accomplish their goals</a:t>
            </a:r>
          </a:p>
          <a:p>
            <a:pPr lvl="2"/>
            <a:r>
              <a:rPr lang="en-US" sz="2400" dirty="0">
                <a:latin typeface="Times New Roman" panose="02020603050405020304" pitchFamily="18" charset="0"/>
                <a:cs typeface="Times New Roman" panose="02020603050405020304" pitchFamily="18" charset="0"/>
              </a:rPr>
              <a:t>Many job design topics are relevant to continuous and productivity improvement</a:t>
            </a:r>
          </a:p>
          <a:p>
            <a:pPr lvl="1" eaLnBrk="1" hangingPunct="1"/>
            <a:r>
              <a:rPr lang="en-US" dirty="0">
                <a:latin typeface="Times New Roman" panose="02020603050405020304" pitchFamily="18" charset="0"/>
                <a:cs typeface="Times New Roman" panose="02020603050405020304" pitchFamily="18" charset="0"/>
              </a:rPr>
              <a:t>Objectives</a:t>
            </a:r>
          </a:p>
          <a:p>
            <a:pPr lvl="2" eaLnBrk="1" hangingPunct="1"/>
            <a:r>
              <a:rPr lang="en-US" sz="2400" dirty="0">
                <a:latin typeface="Times New Roman" panose="02020603050405020304" pitchFamily="18" charset="0"/>
                <a:cs typeface="Times New Roman" panose="02020603050405020304" pitchFamily="18" charset="0"/>
              </a:rPr>
              <a:t>Productivity</a:t>
            </a:r>
          </a:p>
          <a:p>
            <a:pPr lvl="2" eaLnBrk="1" hangingPunct="1"/>
            <a:r>
              <a:rPr lang="en-US" sz="2400" dirty="0">
                <a:latin typeface="Times New Roman" panose="02020603050405020304" pitchFamily="18" charset="0"/>
                <a:cs typeface="Times New Roman" panose="02020603050405020304" pitchFamily="18" charset="0"/>
              </a:rPr>
              <a:t>Safety</a:t>
            </a:r>
          </a:p>
          <a:p>
            <a:pPr lvl="2" eaLnBrk="1" hangingPunct="1"/>
            <a:r>
              <a:rPr lang="en-US" sz="2400" dirty="0">
                <a:latin typeface="Times New Roman" panose="02020603050405020304" pitchFamily="18" charset="0"/>
                <a:cs typeface="Times New Roman" panose="02020603050405020304" pitchFamily="18" charset="0"/>
              </a:rPr>
              <a:t>Quality of work life</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a:t>
            </a:fld>
            <a:endParaRPr lang="en-US" sz="1400" dirty="0">
              <a:solidFill>
                <a:schemeClr val="tx2"/>
              </a:solidFill>
            </a:endParaRPr>
          </a:p>
        </p:txBody>
      </p:sp>
      <p:pic>
        <p:nvPicPr>
          <p:cNvPr id="3" name="Picture 2">
            <a:extLst>
              <a:ext uri="{FF2B5EF4-FFF2-40B4-BE49-F238E27FC236}">
                <a16:creationId xmlns:a16="http://schemas.microsoft.com/office/drawing/2014/main" id="{791385B0-AB23-D733-05FD-1F14C41C4EFD}"/>
              </a:ext>
            </a:extLst>
          </p:cNvPr>
          <p:cNvPicPr>
            <a:picLocks noChangeAspect="1"/>
          </p:cNvPicPr>
          <p:nvPr/>
        </p:nvPicPr>
        <p:blipFill>
          <a:blip r:embed="rId3"/>
          <a:stretch>
            <a:fillRect/>
          </a:stretch>
        </p:blipFill>
        <p:spPr>
          <a:xfrm>
            <a:off x="8381369" y="4564884"/>
            <a:ext cx="3577495" cy="2233706"/>
          </a:xfrm>
          <a:prstGeom prst="ellipse">
            <a:avLst/>
          </a:prstGeom>
          <a:ln>
            <a:noFill/>
          </a:ln>
          <a:effectLst>
            <a:softEdge rad="11250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Efficiency vs. Behavioral Job Design</a:t>
            </a:r>
          </a:p>
        </p:txBody>
      </p:sp>
      <p:sp>
        <p:nvSpPr>
          <p:cNvPr id="24579" name="Content Placeholder 2"/>
          <p:cNvSpPr>
            <a:spLocks noGrp="1"/>
          </p:cNvSpPr>
          <p:nvPr>
            <p:ph idx="1"/>
          </p:nvPr>
        </p:nvSpPr>
        <p:spPr>
          <a:xfrm>
            <a:off x="433951" y="1877824"/>
            <a:ext cx="11422251" cy="3124200"/>
          </a:xfrm>
        </p:spPr>
        <p:txBody>
          <a:bodyPr>
            <a:normAutofit/>
          </a:bodyPr>
          <a:lstStyle/>
          <a:p>
            <a:pPr eaLnBrk="1" hangingPunct="1">
              <a:lnSpc>
                <a:spcPct val="100000"/>
              </a:lnSpc>
            </a:pPr>
            <a:r>
              <a:rPr lang="en-US" b="1" dirty="0">
                <a:latin typeface="Times New Roman" panose="02020603050405020304" pitchFamily="18" charset="0"/>
                <a:cs typeface="Times New Roman" panose="02020603050405020304" pitchFamily="18" charset="0"/>
              </a:rPr>
              <a:t>Efficiency School</a:t>
            </a:r>
          </a:p>
          <a:p>
            <a:pPr lvl="1" eaLnBrk="1" hangingPunct="1">
              <a:lnSpc>
                <a:spcPct val="100000"/>
              </a:lnSpc>
            </a:pPr>
            <a:r>
              <a:rPr lang="en-US" sz="2800" dirty="0">
                <a:latin typeface="Times New Roman" panose="02020603050405020304" pitchFamily="18" charset="0"/>
                <a:cs typeface="Times New Roman" panose="02020603050405020304" pitchFamily="18" charset="0"/>
              </a:rPr>
              <a:t>Emphasizes a systematic, logical approach to job design</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 refinement of Frederick Winslow Taylor’s scientific management concepts</a:t>
            </a:r>
          </a:p>
          <a:p>
            <a:pPr eaLnBrk="1" hangingPunct="1">
              <a:lnSpc>
                <a:spcPct val="100000"/>
              </a:lnSpc>
            </a:pPr>
            <a:r>
              <a:rPr lang="en-US" b="1" dirty="0">
                <a:latin typeface="Times New Roman" panose="02020603050405020304" pitchFamily="18" charset="0"/>
                <a:cs typeface="Times New Roman" panose="02020603050405020304" pitchFamily="18" charset="0"/>
              </a:rPr>
              <a:t>Behavioral School</a:t>
            </a:r>
          </a:p>
          <a:p>
            <a:pPr lvl="1" eaLnBrk="1" hangingPunct="1">
              <a:lnSpc>
                <a:spcPct val="100000"/>
              </a:lnSpc>
            </a:pPr>
            <a:r>
              <a:rPr lang="en-US" sz="2800" dirty="0">
                <a:latin typeface="Times New Roman" panose="02020603050405020304" pitchFamily="18" charset="0"/>
                <a:cs typeface="Times New Roman" panose="02020603050405020304" pitchFamily="18" charset="0"/>
              </a:rPr>
              <a:t>Emphasizes satisfaction of needs and wants of employees</a:t>
            </a:r>
          </a:p>
        </p:txBody>
      </p:sp>
      <p:sp>
        <p:nvSpPr>
          <p:cNvPr id="3" name="Rectangle 2">
            <a:extLst>
              <a:ext uri="{FF2B5EF4-FFF2-40B4-BE49-F238E27FC236}">
                <a16:creationId xmlns:a16="http://schemas.microsoft.com/office/drawing/2014/main" id="{8D5C01FC-8B29-4C94-9B15-3496CA6CDBA7}"/>
              </a:ext>
            </a:extLst>
          </p:cNvPr>
          <p:cNvSpPr/>
          <p:nvPr/>
        </p:nvSpPr>
        <p:spPr>
          <a:xfrm>
            <a:off x="1409700" y="5600323"/>
            <a:ext cx="8915400" cy="892552"/>
          </a:xfrm>
          <a:prstGeom prst="rect">
            <a:avLst/>
          </a:prstGeom>
        </p:spPr>
        <p:txBody>
          <a:bodyPr wrap="square">
            <a:spAutoFit/>
          </a:bodyPr>
          <a:lstStyle/>
          <a:p>
            <a:pPr lvl="1" algn="ctr" eaLnBrk="1" hangingPunct="1"/>
            <a:r>
              <a:rPr lang="en-US" sz="2600" b="1" dirty="0">
                <a:solidFill>
                  <a:srgbClr val="FF0000"/>
                </a:solidFill>
                <a:latin typeface="Times New Roman" panose="02020603050405020304" pitchFamily="18" charset="0"/>
                <a:cs typeface="Times New Roman" panose="02020603050405020304" pitchFamily="18" charset="0"/>
              </a:rPr>
              <a:t>Specialization is a primary issue of disagreement between the efficiency and behavioral approaches</a:t>
            </a:r>
          </a:p>
        </p:txBody>
      </p:sp>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a:t>
            </a:fld>
            <a:endParaRPr lang="en-US" sz="1400" dirty="0">
              <a:solidFill>
                <a:schemeClr val="tx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Specialization</a:t>
            </a:r>
          </a:p>
        </p:txBody>
      </p:sp>
      <p:sp>
        <p:nvSpPr>
          <p:cNvPr id="25603" name="Content Placeholder 2"/>
          <p:cNvSpPr>
            <a:spLocks noGrp="1"/>
          </p:cNvSpPr>
          <p:nvPr>
            <p:ph idx="1"/>
          </p:nvPr>
        </p:nvSpPr>
        <p:spPr>
          <a:xfrm>
            <a:off x="0" y="1595692"/>
            <a:ext cx="11934092" cy="4572000"/>
          </a:xfrm>
        </p:spPr>
        <p:txBody>
          <a:bodyPr>
            <a:normAutofit/>
          </a:bodyPr>
          <a:lstStyle/>
          <a:p>
            <a:pPr marL="457200" lvl="1" indent="0" eaLnBrk="1" hangingPunct="1">
              <a:buNone/>
            </a:pPr>
            <a:r>
              <a:rPr lang="en-US" sz="2800" kern="0" dirty="0">
                <a:solidFill>
                  <a:srgbClr val="000000"/>
                </a:solidFill>
                <a:effectLst/>
                <a:latin typeface="Times New Roman" panose="02020603050405020304" pitchFamily="18" charset="0"/>
                <a:ea typeface="Arial Unicode MS"/>
              </a:rPr>
              <a:t>Specialization is the primary area of disagreement between these two schools.</a:t>
            </a:r>
            <a:endParaRPr lang="en-US" sz="2800" dirty="0">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423096800"/>
              </p:ext>
            </p:extLst>
          </p:nvPr>
        </p:nvGraphicFramePr>
        <p:xfrm>
          <a:off x="1258590" y="2381482"/>
          <a:ext cx="9066510" cy="4168742"/>
        </p:xfrm>
        <a:graphic>
          <a:graphicData uri="http://schemas.openxmlformats.org/drawingml/2006/table">
            <a:tbl>
              <a:tblPr firstRow="1" bandRow="1">
                <a:tableStyleId>{5C22544A-7EE6-4342-B048-85BDC9FD1C3A}</a:tableStyleId>
              </a:tblPr>
              <a:tblGrid>
                <a:gridCol w="4533255">
                  <a:extLst>
                    <a:ext uri="{9D8B030D-6E8A-4147-A177-3AD203B41FA5}">
                      <a16:colId xmlns:a16="http://schemas.microsoft.com/office/drawing/2014/main" val="20000"/>
                    </a:ext>
                  </a:extLst>
                </a:gridCol>
                <a:gridCol w="4533255">
                  <a:extLst>
                    <a:ext uri="{9D8B030D-6E8A-4147-A177-3AD203B41FA5}">
                      <a16:colId xmlns:a16="http://schemas.microsoft.com/office/drawing/2014/main" val="20001"/>
                    </a:ext>
                  </a:extLst>
                </a:gridCol>
              </a:tblGrid>
              <a:tr h="468931">
                <a:tc>
                  <a:txBody>
                    <a:bodyPr/>
                    <a:lstStyle/>
                    <a:p>
                      <a:r>
                        <a:rPr lang="en-US" sz="2000" dirty="0">
                          <a:solidFill>
                            <a:schemeClr val="tx1"/>
                          </a:solidFill>
                          <a:latin typeface="Times New Roman" panose="02020603050405020304" pitchFamily="18" charset="0"/>
                          <a:cs typeface="Times New Roman" panose="02020603050405020304" pitchFamily="18" charset="0"/>
                        </a:rPr>
                        <a:t>Advantages</a:t>
                      </a:r>
                    </a:p>
                  </a:txBody>
                  <a:tcPr>
                    <a:solidFill>
                      <a:schemeClr val="bg2">
                        <a:lumMod val="75000"/>
                      </a:schemeClr>
                    </a:solidFill>
                  </a:tcPr>
                </a:tc>
                <a:tc>
                  <a:txBody>
                    <a:bodyPr/>
                    <a:lstStyle/>
                    <a:p>
                      <a:endParaRPr lang="en-US" sz="2000" dirty="0">
                        <a:solidFill>
                          <a:schemeClr val="tx1"/>
                        </a:solidFill>
                        <a:latin typeface="Times New Roman" panose="02020603050405020304" pitchFamily="18" charset="0"/>
                        <a:cs typeface="Times New Roman" panose="02020603050405020304" pitchFamily="18" charset="0"/>
                      </a:endParaRPr>
                    </a:p>
                  </a:txBody>
                  <a:tcPr>
                    <a:solidFill>
                      <a:schemeClr val="bg2">
                        <a:lumMod val="75000"/>
                      </a:schemeClr>
                    </a:solidFill>
                  </a:tcPr>
                </a:tc>
                <a:extLst>
                  <a:ext uri="{0D108BD9-81ED-4DB2-BD59-A6C34878D82A}">
                    <a16:rowId xmlns:a16="http://schemas.microsoft.com/office/drawing/2014/main" val="10000"/>
                  </a:ext>
                </a:extLst>
              </a:tr>
              <a:tr h="1194809">
                <a:tc>
                  <a:txBody>
                    <a:bodyPr/>
                    <a:lstStyle/>
                    <a:p>
                      <a:r>
                        <a:rPr lang="en-US" sz="2000" dirty="0">
                          <a:latin typeface="Times New Roman" panose="02020603050405020304" pitchFamily="18" charset="0"/>
                          <a:cs typeface="Times New Roman" panose="02020603050405020304" pitchFamily="18" charset="0"/>
                        </a:rPr>
                        <a:t>For management:</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Simplifies training</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High productivity</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Low wage costs</a:t>
                      </a:r>
                    </a:p>
                  </a:txBody>
                  <a:tcPr>
                    <a:solidFill>
                      <a:schemeClr val="bg2">
                        <a:lumMod val="90000"/>
                      </a:schemeClr>
                    </a:solidFill>
                  </a:tcPr>
                </a:tc>
                <a:tc>
                  <a:txBody>
                    <a:bodyPr/>
                    <a:lstStyle/>
                    <a:p>
                      <a:pPr marL="342900" indent="-342900">
                        <a:buFont typeface="+mj-lt"/>
                        <a:buNone/>
                      </a:pPr>
                      <a:r>
                        <a:rPr lang="en-US" sz="2000" dirty="0">
                          <a:latin typeface="Times New Roman" panose="02020603050405020304" pitchFamily="18" charset="0"/>
                          <a:cs typeface="Times New Roman" panose="02020603050405020304" pitchFamily="18" charset="0"/>
                        </a:rPr>
                        <a:t>For employees:</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Low education and skill requirements</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Minimum</a:t>
                      </a:r>
                      <a:r>
                        <a:rPr lang="en-US" sz="2000" baseline="0" dirty="0">
                          <a:latin typeface="Times New Roman" panose="02020603050405020304" pitchFamily="18" charset="0"/>
                          <a:cs typeface="Times New Roman" panose="02020603050405020304" pitchFamily="18" charset="0"/>
                        </a:rPr>
                        <a:t> responsibility</a:t>
                      </a:r>
                    </a:p>
                    <a:p>
                      <a:pPr marL="342900" indent="-342900">
                        <a:buFont typeface="+mj-lt"/>
                        <a:buAutoNum type="arabicPeriod"/>
                      </a:pPr>
                      <a:r>
                        <a:rPr lang="en-US" sz="2000" baseline="0" dirty="0">
                          <a:latin typeface="Times New Roman" panose="02020603050405020304" pitchFamily="18" charset="0"/>
                          <a:cs typeface="Times New Roman" panose="02020603050405020304" pitchFamily="18" charset="0"/>
                        </a:rPr>
                        <a:t>Little mental effort needed</a:t>
                      </a:r>
                      <a:endParaRPr lang="en-US" sz="2000" dirty="0">
                        <a:latin typeface="Times New Roman" panose="02020603050405020304" pitchFamily="18" charset="0"/>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r h="468931">
                <a:tc>
                  <a:txBody>
                    <a:bodyPr/>
                    <a:lstStyle/>
                    <a:p>
                      <a:r>
                        <a:rPr lang="en-US" sz="2000" b="1" dirty="0">
                          <a:solidFill>
                            <a:schemeClr val="tx1"/>
                          </a:solidFill>
                          <a:latin typeface="Times New Roman" panose="02020603050405020304" pitchFamily="18" charset="0"/>
                          <a:cs typeface="Times New Roman" panose="02020603050405020304" pitchFamily="18" charset="0"/>
                        </a:rPr>
                        <a:t>Disadvantages</a:t>
                      </a:r>
                    </a:p>
                  </a:txBody>
                  <a:tcPr>
                    <a:solidFill>
                      <a:schemeClr val="bg2">
                        <a:lumMod val="75000"/>
                      </a:schemeClr>
                    </a:solidFill>
                  </a:tcPr>
                </a:tc>
                <a:tc>
                  <a:txBody>
                    <a:bodyPr/>
                    <a:lstStyle/>
                    <a:p>
                      <a:endParaRPr lang="en-US" sz="2000" dirty="0">
                        <a:solidFill>
                          <a:schemeClr val="tx1"/>
                        </a:solidFill>
                        <a:latin typeface="Times New Roman" panose="02020603050405020304" pitchFamily="18" charset="0"/>
                        <a:cs typeface="Times New Roman" panose="02020603050405020304" pitchFamily="18" charset="0"/>
                      </a:endParaRPr>
                    </a:p>
                  </a:txBody>
                  <a:tcPr>
                    <a:solidFill>
                      <a:schemeClr val="bg2">
                        <a:lumMod val="75000"/>
                      </a:schemeClr>
                    </a:solidFill>
                  </a:tcPr>
                </a:tc>
                <a:extLst>
                  <a:ext uri="{0D108BD9-81ED-4DB2-BD59-A6C34878D82A}">
                    <a16:rowId xmlns:a16="http://schemas.microsoft.com/office/drawing/2014/main" val="10002"/>
                  </a:ext>
                </a:extLst>
              </a:tr>
              <a:tr h="1464605">
                <a:tc>
                  <a:txBody>
                    <a:bodyPr/>
                    <a:lstStyle/>
                    <a:p>
                      <a:r>
                        <a:rPr lang="en-US" sz="2000" dirty="0">
                          <a:latin typeface="Times New Roman" panose="02020603050405020304" pitchFamily="18" charset="0"/>
                          <a:cs typeface="Times New Roman" panose="02020603050405020304" pitchFamily="18" charset="0"/>
                        </a:rPr>
                        <a:t>For management:</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Difficult to motivate quality</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Worker dissatisfaction, possibly</a:t>
                      </a:r>
                      <a:r>
                        <a:rPr lang="en-US" sz="2000" baseline="0" dirty="0">
                          <a:latin typeface="Times New Roman" panose="02020603050405020304" pitchFamily="18" charset="0"/>
                          <a:cs typeface="Times New Roman" panose="02020603050405020304" pitchFamily="18" charset="0"/>
                        </a:rPr>
                        <a:t> resulting in absenteeism, high turnover, disruptive tactics, poor attention to quality</a:t>
                      </a:r>
                      <a:endParaRPr lang="en-US" sz="2000" dirty="0">
                        <a:latin typeface="Times New Roman" panose="02020603050405020304" pitchFamily="18" charset="0"/>
                        <a:cs typeface="Times New Roman" panose="02020603050405020304" pitchFamily="18" charset="0"/>
                      </a:endParaRPr>
                    </a:p>
                  </a:txBody>
                  <a:tcPr>
                    <a:solidFill>
                      <a:schemeClr val="bg2">
                        <a:lumMod val="90000"/>
                      </a:schemeClr>
                    </a:solidFill>
                  </a:tcPr>
                </a:tc>
                <a:tc>
                  <a:txBody>
                    <a:bodyPr/>
                    <a:lstStyle/>
                    <a:p>
                      <a:r>
                        <a:rPr lang="en-US" sz="2000" dirty="0">
                          <a:latin typeface="Times New Roman" panose="02020603050405020304" pitchFamily="18" charset="0"/>
                          <a:cs typeface="Times New Roman" panose="02020603050405020304" pitchFamily="18" charset="0"/>
                        </a:rPr>
                        <a:t>For employees:</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Monotonous</a:t>
                      </a:r>
                      <a:r>
                        <a:rPr lang="en-US" sz="2000" baseline="0" dirty="0">
                          <a:latin typeface="Times New Roman" panose="02020603050405020304" pitchFamily="18" charset="0"/>
                          <a:cs typeface="Times New Roman" panose="02020603050405020304" pitchFamily="18" charset="0"/>
                        </a:rPr>
                        <a:t> work</a:t>
                      </a:r>
                    </a:p>
                    <a:p>
                      <a:pPr marL="342900" indent="-342900">
                        <a:buFont typeface="+mj-lt"/>
                        <a:buAutoNum type="arabicPeriod"/>
                      </a:pPr>
                      <a:r>
                        <a:rPr lang="en-US" sz="2000" baseline="0" dirty="0">
                          <a:latin typeface="Times New Roman" panose="02020603050405020304" pitchFamily="18" charset="0"/>
                          <a:cs typeface="Times New Roman" panose="02020603050405020304" pitchFamily="18" charset="0"/>
                        </a:rPr>
                        <a:t>Limited opportunities for advancement</a:t>
                      </a:r>
                    </a:p>
                    <a:p>
                      <a:pPr marL="342900" indent="-342900">
                        <a:buFont typeface="+mj-lt"/>
                        <a:buAutoNum type="arabicPeriod"/>
                      </a:pPr>
                      <a:r>
                        <a:rPr lang="en-US" sz="2000" baseline="0" dirty="0">
                          <a:latin typeface="Times New Roman" panose="02020603050405020304" pitchFamily="18" charset="0"/>
                          <a:cs typeface="Times New Roman" panose="02020603050405020304" pitchFamily="18" charset="0"/>
                        </a:rPr>
                        <a:t>Little control over work</a:t>
                      </a:r>
                    </a:p>
                    <a:p>
                      <a:pPr marL="342900" indent="-342900">
                        <a:buFont typeface="+mj-lt"/>
                        <a:buAutoNum type="arabicPeriod"/>
                      </a:pPr>
                      <a:r>
                        <a:rPr lang="en-US" sz="2000" baseline="0" dirty="0">
                          <a:latin typeface="Times New Roman" panose="02020603050405020304" pitchFamily="18" charset="0"/>
                          <a:cs typeface="Times New Roman" panose="02020603050405020304" pitchFamily="18" charset="0"/>
                        </a:rPr>
                        <a:t>Little opportunity for self-fulfillment</a:t>
                      </a:r>
                      <a:endParaRPr lang="en-US" sz="2000" dirty="0">
                        <a:latin typeface="Times New Roman" panose="02020603050405020304" pitchFamily="18" charset="0"/>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3"/>
                  </a:ext>
                </a:extLst>
              </a:tr>
            </a:tbl>
          </a:graphicData>
        </a:graphic>
      </p:graphicFrame>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4</a:t>
            </a:fld>
            <a:endParaRPr lang="en-US" sz="1400" dirty="0">
              <a:solidFill>
                <a:schemeClr val="tx2"/>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p:spPr>
        <p:txBody>
          <a:bodyPr vert="horz" lIns="90488" tIns="44450" rIns="90488" bIns="44450" rtlCol="0" anchor="b">
            <a:normAutofit/>
          </a:bodyPr>
          <a:lstStyle/>
          <a:p>
            <a:pPr algn="ctr" eaLnBrk="1" hangingPunct="1">
              <a:lnSpc>
                <a:spcPct val="80000"/>
              </a:lnSpc>
              <a:spcBef>
                <a:spcPct val="30000"/>
              </a:spcBef>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Behavioral Approaches to Job Design</a:t>
            </a:r>
            <a:endParaRPr lang="en-US" b="1" dirty="0">
              <a:solidFill>
                <a:srgbClr val="2D8A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0723" name="Rectangle 3"/>
          <p:cNvSpPr>
            <a:spLocks noGrp="1" noChangeArrowheads="1"/>
          </p:cNvSpPr>
          <p:nvPr>
            <p:ph idx="1"/>
          </p:nvPr>
        </p:nvSpPr>
        <p:spPr>
          <a:xfrm>
            <a:off x="381000" y="1834456"/>
            <a:ext cx="10972800" cy="4572000"/>
          </a:xfrm>
          <a:noFill/>
        </p:spPr>
        <p:txBody>
          <a:bodyPr vert="horz" lIns="90488" tIns="44450" rIns="90488" bIns="44450" rtlCol="0">
            <a:normAutofit/>
          </a:bodyPr>
          <a:lstStyle/>
          <a:p>
            <a:pPr eaLnBrk="1" hangingPunct="1">
              <a:lnSpc>
                <a:spcPct val="90000"/>
              </a:lnSpc>
              <a:spcBef>
                <a:spcPct val="35000"/>
              </a:spcBef>
            </a:pPr>
            <a:r>
              <a:rPr lang="en-US" b="1" dirty="0">
                <a:solidFill>
                  <a:schemeClr val="tx2">
                    <a:lumMod val="50000"/>
                  </a:schemeClr>
                </a:solidFill>
                <a:latin typeface="Times New Roman" panose="02020603050405020304" pitchFamily="18" charset="0"/>
                <a:cs typeface="Times New Roman" panose="02020603050405020304" pitchFamily="18" charset="0"/>
              </a:rPr>
              <a:t>Job Enlargement</a:t>
            </a:r>
          </a:p>
          <a:p>
            <a:pPr lvl="1" eaLnBrk="1" hangingPunct="1">
              <a:lnSpc>
                <a:spcPct val="90000"/>
              </a:lnSpc>
              <a:spcBef>
                <a:spcPct val="35000"/>
              </a:spcBef>
              <a:buSzPct val="75000"/>
            </a:pPr>
            <a:r>
              <a:rPr lang="en-US" sz="2800" dirty="0">
                <a:latin typeface="Times New Roman" panose="02020603050405020304" pitchFamily="18" charset="0"/>
                <a:cs typeface="Times New Roman" panose="02020603050405020304" pitchFamily="18" charset="0"/>
              </a:rPr>
              <a:t>Giving a worker a larger portion of the total task by horizontal loading</a:t>
            </a:r>
          </a:p>
          <a:p>
            <a:pPr eaLnBrk="1" hangingPunct="1">
              <a:lnSpc>
                <a:spcPct val="90000"/>
              </a:lnSpc>
              <a:spcBef>
                <a:spcPct val="35000"/>
              </a:spcBef>
            </a:pPr>
            <a:r>
              <a:rPr lang="en-US" b="1" dirty="0">
                <a:solidFill>
                  <a:schemeClr val="tx2">
                    <a:lumMod val="50000"/>
                  </a:schemeClr>
                </a:solidFill>
                <a:latin typeface="Times New Roman" panose="02020603050405020304" pitchFamily="18" charset="0"/>
                <a:cs typeface="Times New Roman" panose="02020603050405020304" pitchFamily="18" charset="0"/>
              </a:rPr>
              <a:t>Job Rotation</a:t>
            </a:r>
          </a:p>
          <a:p>
            <a:pPr lvl="1" eaLnBrk="1" hangingPunct="1">
              <a:lnSpc>
                <a:spcPct val="90000"/>
              </a:lnSpc>
              <a:spcBef>
                <a:spcPct val="35000"/>
              </a:spcBef>
              <a:buSzPct val="75000"/>
            </a:pPr>
            <a:r>
              <a:rPr lang="en-US" sz="2800" dirty="0">
                <a:latin typeface="Times New Roman" panose="02020603050405020304" pitchFamily="18" charset="0"/>
                <a:cs typeface="Times New Roman" panose="02020603050405020304" pitchFamily="18" charset="0"/>
              </a:rPr>
              <a:t>Workers periodically exchange jobs</a:t>
            </a:r>
          </a:p>
          <a:p>
            <a:pPr eaLnBrk="1" hangingPunct="1">
              <a:lnSpc>
                <a:spcPct val="90000"/>
              </a:lnSpc>
              <a:spcBef>
                <a:spcPct val="35000"/>
              </a:spcBef>
            </a:pPr>
            <a:r>
              <a:rPr lang="en-US" b="1" dirty="0">
                <a:solidFill>
                  <a:schemeClr val="tx2">
                    <a:lumMod val="50000"/>
                  </a:schemeClr>
                </a:solidFill>
                <a:latin typeface="Times New Roman" panose="02020603050405020304" pitchFamily="18" charset="0"/>
                <a:cs typeface="Times New Roman" panose="02020603050405020304" pitchFamily="18" charset="0"/>
              </a:rPr>
              <a:t>Job Enrichment</a:t>
            </a:r>
          </a:p>
          <a:p>
            <a:pPr lvl="1" eaLnBrk="1" hangingPunct="1">
              <a:lnSpc>
                <a:spcPct val="90000"/>
              </a:lnSpc>
              <a:spcBef>
                <a:spcPct val="35000"/>
              </a:spcBef>
              <a:buSzPct val="75000"/>
            </a:pPr>
            <a:r>
              <a:rPr lang="en-US" sz="2800" dirty="0">
                <a:latin typeface="Times New Roman" panose="02020603050405020304" pitchFamily="18" charset="0"/>
                <a:cs typeface="Times New Roman" panose="02020603050405020304" pitchFamily="18" charset="0"/>
              </a:rPr>
              <a:t>Increasing responsibility for planning and coordination tasks, by vertical loading</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5</a:t>
            </a:fld>
            <a:endParaRPr lang="en-US" sz="1400" dirty="0">
              <a:solidFill>
                <a:schemeClr val="tx2"/>
              </a:solidFill>
            </a:endParaRPr>
          </a:p>
        </p:txBody>
      </p:sp>
      <p:pic>
        <p:nvPicPr>
          <p:cNvPr id="2" name="Picture 1">
            <a:extLst>
              <a:ext uri="{FF2B5EF4-FFF2-40B4-BE49-F238E27FC236}">
                <a16:creationId xmlns:a16="http://schemas.microsoft.com/office/drawing/2014/main" id="{A5C99729-2587-B322-BC10-F6201A095F5F}"/>
              </a:ext>
            </a:extLst>
          </p:cNvPr>
          <p:cNvPicPr>
            <a:picLocks noChangeAspect="1"/>
          </p:cNvPicPr>
          <p:nvPr/>
        </p:nvPicPr>
        <p:blipFill>
          <a:blip r:embed="rId3"/>
          <a:stretch>
            <a:fillRect/>
          </a:stretch>
        </p:blipFill>
        <p:spPr>
          <a:xfrm>
            <a:off x="9034462" y="5086350"/>
            <a:ext cx="2581275" cy="1771650"/>
          </a:xfrm>
          <a:prstGeom prst="rect">
            <a:avLst/>
          </a:prstGeom>
          <a:ln>
            <a:noFill/>
          </a:ln>
          <a:effectLst>
            <a:softEdge rad="112500"/>
          </a:effec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a:t>
            </a:r>
          </a:p>
        </p:txBody>
      </p:sp>
      <p:sp>
        <p:nvSpPr>
          <p:cNvPr id="26627" name="Content Placeholder 2"/>
          <p:cNvSpPr>
            <a:spLocks noGrp="1"/>
          </p:cNvSpPr>
          <p:nvPr>
            <p:ph idx="1"/>
          </p:nvPr>
        </p:nvSpPr>
        <p:spPr>
          <a:xfrm>
            <a:off x="381000" y="2132112"/>
            <a:ext cx="10972800" cy="3912227"/>
          </a:xfrm>
        </p:spPr>
        <p:txBody>
          <a:bodyPr>
            <a:normAutofit fontScale="92500" lnSpcReduction="10000"/>
          </a:bodyPr>
          <a:lstStyle/>
          <a:p>
            <a:pPr eaLnBrk="1" hangingPunct="1">
              <a:lnSpc>
                <a:spcPct val="150000"/>
              </a:lnSpc>
            </a:pPr>
            <a:r>
              <a:rPr lang="en-US" dirty="0">
                <a:solidFill>
                  <a:schemeClr val="tx2">
                    <a:lumMod val="50000"/>
                  </a:schemeClr>
                </a:solidFill>
                <a:latin typeface="Times New Roman" panose="02020603050405020304" pitchFamily="18" charset="0"/>
                <a:cs typeface="Times New Roman" panose="02020603050405020304" pitchFamily="18" charset="0"/>
              </a:rPr>
              <a:t>Motivation is a key factor in many aspects of work life</a:t>
            </a:r>
          </a:p>
          <a:p>
            <a:pPr lvl="1" eaLnBrk="1" hangingPunct="1">
              <a:lnSpc>
                <a:spcPct val="150000"/>
              </a:lnSpc>
            </a:pPr>
            <a:r>
              <a:rPr lang="en-US" sz="2800" dirty="0">
                <a:solidFill>
                  <a:schemeClr val="tx2">
                    <a:lumMod val="50000"/>
                  </a:schemeClr>
                </a:solidFill>
                <a:latin typeface="Times New Roman" panose="02020603050405020304" pitchFamily="18" charset="0"/>
                <a:cs typeface="Times New Roman" panose="02020603050405020304" pitchFamily="18" charset="0"/>
              </a:rPr>
              <a:t>Influences quality and productivity</a:t>
            </a:r>
          </a:p>
          <a:p>
            <a:pPr lvl="1" eaLnBrk="1" hangingPunct="1">
              <a:lnSpc>
                <a:spcPct val="150000"/>
              </a:lnSpc>
            </a:pPr>
            <a:r>
              <a:rPr lang="en-US" sz="2800" dirty="0">
                <a:solidFill>
                  <a:schemeClr val="tx2">
                    <a:lumMod val="50000"/>
                  </a:schemeClr>
                </a:solidFill>
                <a:latin typeface="Times New Roman" panose="02020603050405020304" pitchFamily="18" charset="0"/>
                <a:cs typeface="Times New Roman" panose="02020603050405020304" pitchFamily="18" charset="0"/>
              </a:rPr>
              <a:t>Contributes to the work environment</a:t>
            </a:r>
          </a:p>
          <a:p>
            <a:pPr eaLnBrk="1" hangingPunct="1">
              <a:lnSpc>
                <a:spcPct val="150000"/>
              </a:lnSpc>
            </a:pPr>
            <a:r>
              <a:rPr lang="en-US" dirty="0">
                <a:solidFill>
                  <a:schemeClr val="tx2">
                    <a:lumMod val="50000"/>
                  </a:schemeClr>
                </a:solidFill>
                <a:latin typeface="Times New Roman" panose="02020603050405020304" pitchFamily="18" charset="0"/>
                <a:cs typeface="Times New Roman" panose="02020603050405020304" pitchFamily="18" charset="0"/>
              </a:rPr>
              <a:t>Trust is an important factor that affects motivation</a:t>
            </a:r>
          </a:p>
          <a:p>
            <a:pPr eaLnBrk="1" hangingPunct="1">
              <a:lnSpc>
                <a:spcPct val="150000"/>
              </a:lnSpc>
            </a:pPr>
            <a:r>
              <a:rPr lang="en-US" kern="0" dirty="0">
                <a:solidFill>
                  <a:srgbClr val="000000"/>
                </a:solidFill>
                <a:effectLst/>
                <a:latin typeface="Times New Roman" panose="02020603050405020304" pitchFamily="18" charset="0"/>
                <a:ea typeface="Arial Unicode MS"/>
              </a:rPr>
              <a:t>More motivated employees are more likely to suggest improvements in the work environment.</a:t>
            </a:r>
            <a:endParaRPr lang="en-US"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6</a:t>
            </a:fld>
            <a:endParaRPr lang="en-US" sz="1400" dirty="0">
              <a:solidFill>
                <a:schemeClr val="tx2"/>
              </a:solidFill>
            </a:endParaRPr>
          </a:p>
        </p:txBody>
      </p:sp>
      <p:pic>
        <p:nvPicPr>
          <p:cNvPr id="2" name="Picture 1">
            <a:extLst>
              <a:ext uri="{FF2B5EF4-FFF2-40B4-BE49-F238E27FC236}">
                <a16:creationId xmlns:a16="http://schemas.microsoft.com/office/drawing/2014/main" id="{F6330A74-BF02-30F2-CA97-8439FBBF8061}"/>
              </a:ext>
            </a:extLst>
          </p:cNvPr>
          <p:cNvPicPr>
            <a:picLocks noChangeAspect="1"/>
          </p:cNvPicPr>
          <p:nvPr/>
        </p:nvPicPr>
        <p:blipFill>
          <a:blip r:embed="rId3"/>
          <a:stretch>
            <a:fillRect/>
          </a:stretch>
        </p:blipFill>
        <p:spPr>
          <a:xfrm>
            <a:off x="8101079" y="2580666"/>
            <a:ext cx="3762241" cy="2106855"/>
          </a:xfrm>
          <a:prstGeom prst="ellipse">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Teams</a:t>
            </a:r>
          </a:p>
        </p:txBody>
      </p:sp>
      <p:sp>
        <p:nvSpPr>
          <p:cNvPr id="27651" name="Content Placeholder 2"/>
          <p:cNvSpPr>
            <a:spLocks noGrp="1"/>
          </p:cNvSpPr>
          <p:nvPr>
            <p:ph idx="1"/>
          </p:nvPr>
        </p:nvSpPr>
        <p:spPr>
          <a:xfrm>
            <a:off x="381000" y="1227046"/>
            <a:ext cx="11553092" cy="4572000"/>
          </a:xfrm>
        </p:spPr>
        <p:txBody>
          <a:bodyPr>
            <a:noAutofit/>
          </a:bodyPr>
          <a:lstStyle/>
          <a:p>
            <a:pPr eaLnBrk="1" hangingPunct="1">
              <a:lnSpc>
                <a:spcPct val="150000"/>
              </a:lnSpc>
            </a:pPr>
            <a:r>
              <a:rPr lang="en-US" dirty="0">
                <a:latin typeface="Times New Roman" panose="02020603050405020304" pitchFamily="18" charset="0"/>
                <a:cs typeface="Times New Roman" panose="02020603050405020304" pitchFamily="18" charset="0"/>
              </a:rPr>
              <a:t>Teams take a variety of forms: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Short-term team</a:t>
            </a:r>
          </a:p>
          <a:p>
            <a:pPr lvl="2" eaLnBrk="1" hangingPunct="1">
              <a:lnSpc>
                <a:spcPct val="150000"/>
              </a:lnSpc>
            </a:pPr>
            <a:r>
              <a:rPr lang="en-US" sz="2800" dirty="0">
                <a:latin typeface="Times New Roman" panose="02020603050405020304" pitchFamily="18" charset="0"/>
                <a:cs typeface="Times New Roman" panose="02020603050405020304" pitchFamily="18" charset="0"/>
              </a:rPr>
              <a:t>Formed to collaborate on a topic or solve a problem</a:t>
            </a:r>
          </a:p>
          <a:p>
            <a:pPr lvl="1" eaLnBrk="1" hangingPunct="1">
              <a:lnSpc>
                <a:spcPct val="150000"/>
              </a:lnSpc>
            </a:pPr>
            <a:r>
              <a:rPr lang="en-US" sz="2800" dirty="0">
                <a:latin typeface="Times New Roman" panose="02020603050405020304" pitchFamily="18" charset="0"/>
                <a:cs typeface="Times New Roman" panose="02020603050405020304" pitchFamily="18" charset="0"/>
              </a:rPr>
              <a:t>Long-term teams</a:t>
            </a:r>
          </a:p>
          <a:p>
            <a:pPr lvl="2" eaLnBrk="1" hangingPunct="1">
              <a:lnSpc>
                <a:spcPct val="150000"/>
              </a:lnSpc>
            </a:pPr>
            <a:r>
              <a:rPr lang="en-US" sz="2800" b="1" dirty="0">
                <a:latin typeface="Times New Roman" panose="02020603050405020304" pitchFamily="18" charset="0"/>
                <a:cs typeface="Times New Roman" panose="02020603050405020304" pitchFamily="18" charset="0"/>
              </a:rPr>
              <a:t>Self-directed teams</a:t>
            </a:r>
          </a:p>
          <a:p>
            <a:pPr lvl="3" eaLnBrk="1" hangingPunct="1">
              <a:lnSpc>
                <a:spcPct val="150000"/>
              </a:lnSpc>
            </a:pPr>
            <a:r>
              <a:rPr lang="en-US" sz="2800" dirty="0">
                <a:latin typeface="Times New Roman" panose="02020603050405020304" pitchFamily="18" charset="0"/>
                <a:cs typeface="Times New Roman" panose="02020603050405020304" pitchFamily="18" charset="0"/>
              </a:rPr>
              <a:t>Groups empowered to make certain changes in their work processes</a:t>
            </a:r>
          </a:p>
          <a:p>
            <a:pPr lvl="3" eaLnBrk="1" hangingPunct="1">
              <a:lnSpc>
                <a:spcPct val="150000"/>
              </a:lnSpc>
            </a:pPr>
            <a:r>
              <a:rPr lang="en-US" sz="2800" kern="0" dirty="0">
                <a:solidFill>
                  <a:srgbClr val="000000"/>
                </a:solidFill>
                <a:effectLst/>
                <a:latin typeface="Times New Roman" panose="02020603050405020304" pitchFamily="18" charset="0"/>
                <a:ea typeface="Arial Unicode MS"/>
              </a:rPr>
              <a:t>Self-directed teams tend to be given responsibility only for their processes</a:t>
            </a:r>
            <a:endParaRPr lang="en-US" sz="2800" dirty="0">
              <a:latin typeface="Times New Roman" panose="02020603050405020304" pitchFamily="18" charset="0"/>
              <a:cs typeface="Times New Roman" panose="02020603050405020304" pitchFamily="18" charset="0"/>
            </a:endParaRPr>
          </a:p>
          <a:p>
            <a:pPr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7</a:t>
            </a:fld>
            <a:endParaRPr lang="en-US" sz="1400" dirty="0">
              <a:solidFill>
                <a:schemeClr val="tx2"/>
              </a:solidFill>
            </a:endParaRPr>
          </a:p>
        </p:txBody>
      </p:sp>
      <p:pic>
        <p:nvPicPr>
          <p:cNvPr id="2" name="Picture 1">
            <a:extLst>
              <a:ext uri="{FF2B5EF4-FFF2-40B4-BE49-F238E27FC236}">
                <a16:creationId xmlns:a16="http://schemas.microsoft.com/office/drawing/2014/main" id="{11537E78-17F8-1E6B-0476-FBE7F32363DC}"/>
              </a:ext>
            </a:extLst>
          </p:cNvPr>
          <p:cNvPicPr>
            <a:picLocks noChangeAspect="1"/>
          </p:cNvPicPr>
          <p:nvPr/>
        </p:nvPicPr>
        <p:blipFill>
          <a:blip r:embed="rId3"/>
          <a:stretch>
            <a:fillRect/>
          </a:stretch>
        </p:blipFill>
        <p:spPr>
          <a:xfrm>
            <a:off x="8415580" y="614362"/>
            <a:ext cx="3166820" cy="2291146"/>
          </a:xfrm>
          <a:prstGeom prst="ellipse">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Content Placeholder 2"/>
          <p:cNvSpPr>
            <a:spLocks noGrp="1"/>
          </p:cNvSpPr>
          <p:nvPr>
            <p:ph idx="1"/>
          </p:nvPr>
        </p:nvSpPr>
        <p:spPr/>
        <p:txBody>
          <a:bodyPr>
            <a:noAutofit/>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Benefits of teams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Higher quality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Higher productivity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Greater worker satisfaction</a:t>
            </a:r>
          </a:p>
          <a:p>
            <a:pPr eaLnBrk="1" hangingPunct="1">
              <a:lnSpc>
                <a:spcPct val="150000"/>
              </a:lnSpc>
            </a:pPr>
            <a:r>
              <a:rPr lang="en-US" b="1" dirty="0">
                <a:latin typeface="Times New Roman" panose="02020603050405020304" pitchFamily="18" charset="0"/>
                <a:cs typeface="Times New Roman" panose="02020603050405020304" pitchFamily="18" charset="0"/>
              </a:rPr>
              <a:t>Team problems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Some managers feel threatened</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Conflicts between team members</a:t>
            </a:r>
          </a:p>
          <a:p>
            <a:pPr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28674"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Teams (cont.)</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8</a:t>
            </a:fld>
            <a:endParaRPr lang="en-US" sz="1400" dirty="0">
              <a:solidFill>
                <a:schemeClr val="tx2"/>
              </a:solidFill>
            </a:endParaRPr>
          </a:p>
        </p:txBody>
      </p:sp>
      <p:pic>
        <p:nvPicPr>
          <p:cNvPr id="2" name="Picture 1">
            <a:extLst>
              <a:ext uri="{FF2B5EF4-FFF2-40B4-BE49-F238E27FC236}">
                <a16:creationId xmlns:a16="http://schemas.microsoft.com/office/drawing/2014/main" id="{CE32F7FC-DA54-9732-7278-0B9A74DDB85D}"/>
              </a:ext>
            </a:extLst>
          </p:cNvPr>
          <p:cNvPicPr>
            <a:picLocks noChangeAspect="1"/>
          </p:cNvPicPr>
          <p:nvPr/>
        </p:nvPicPr>
        <p:blipFill>
          <a:blip r:embed="rId3"/>
          <a:stretch>
            <a:fillRect/>
          </a:stretch>
        </p:blipFill>
        <p:spPr>
          <a:xfrm>
            <a:off x="8311339" y="4139830"/>
            <a:ext cx="3341722" cy="222376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Requirement for successful team building</a:t>
            </a:r>
          </a:p>
        </p:txBody>
      </p:sp>
      <p:sp>
        <p:nvSpPr>
          <p:cNvPr id="6" name="Rectangle 5">
            <a:extLst>
              <a:ext uri="{FF2B5EF4-FFF2-40B4-BE49-F238E27FC236}">
                <a16:creationId xmlns:a16="http://schemas.microsoft.com/office/drawing/2014/main" id="{752D2D68-8CDF-44B8-8AB3-4D1B5C11EF83}"/>
              </a:ext>
            </a:extLst>
          </p:cNvPr>
          <p:cNvSpPr/>
          <p:nvPr/>
        </p:nvSpPr>
        <p:spPr>
          <a:xfrm>
            <a:off x="1865784" y="1615182"/>
            <a:ext cx="8322733" cy="1815882"/>
          </a:xfrm>
          <a:prstGeom prst="rect">
            <a:avLst/>
          </a:prstGeom>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Expert Robert Bacal has a list of requirements for successful team building: </a:t>
            </a:r>
          </a:p>
          <a:p>
            <a:pPr algn="ctr"/>
            <a:endParaRPr lang="en-US" sz="2800" dirty="0">
              <a:solidFill>
                <a:srgbClr val="FF0000"/>
              </a:solidFill>
              <a:latin typeface="Times New Roman" panose="02020603050405020304" pitchFamily="18" charset="0"/>
              <a:cs typeface="Times New Roman" panose="02020603050405020304" pitchFamily="18" charset="0"/>
            </a:endParaRPr>
          </a:p>
          <a:p>
            <a:pPr algn="ct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3F2B7110-68E8-4AA1-8B7E-FC259816236B}"/>
              </a:ext>
            </a:extLst>
          </p:cNvPr>
          <p:cNvSpPr/>
          <p:nvPr/>
        </p:nvSpPr>
        <p:spPr>
          <a:xfrm>
            <a:off x="424444" y="2729144"/>
            <a:ext cx="10665885" cy="3903954"/>
          </a:xfrm>
          <a:prstGeom prst="rect">
            <a:avLst/>
          </a:prstGeom>
        </p:spPr>
        <p:txBody>
          <a:bodyPr wrap="square">
            <a:spAutoFit/>
          </a:bodyPr>
          <a:lstStyle/>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1. Clearly stated and commonly held vision and goals.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2. Talent and skills required to meet goals.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3. Clear understanding of team members’ roles and functions.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4. Efficient and shared understanding of procedures &amp; norms.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5. Effective and skilled interpersonal relations.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6. A system of reinforcement and celebration.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7. Clear understanding of the team’s relationship to the greater organization.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4730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838199" y="131722"/>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Ergonomics</a:t>
            </a:r>
          </a:p>
        </p:txBody>
      </p:sp>
      <p:sp>
        <p:nvSpPr>
          <p:cNvPr id="6" name="Rectangle 5">
            <a:extLst>
              <a:ext uri="{FF2B5EF4-FFF2-40B4-BE49-F238E27FC236}">
                <a16:creationId xmlns:a16="http://schemas.microsoft.com/office/drawing/2014/main" id="{752D2D68-8CDF-44B8-8AB3-4D1B5C11EF83}"/>
              </a:ext>
            </a:extLst>
          </p:cNvPr>
          <p:cNvSpPr/>
          <p:nvPr/>
        </p:nvSpPr>
        <p:spPr>
          <a:xfrm>
            <a:off x="449108" y="1258840"/>
            <a:ext cx="11293784" cy="2600199"/>
          </a:xfrm>
          <a:prstGeom prst="rect">
            <a:avLst/>
          </a:prstGeom>
        </p:spPr>
        <p:txBody>
          <a:bodyPr wrap="square">
            <a:spAutoFit/>
          </a:bodyPr>
          <a:lstStyle/>
          <a:p>
            <a:pPr>
              <a:lnSpc>
                <a:spcPct val="150000"/>
              </a:lnSpc>
            </a:pPr>
            <a:r>
              <a:rPr lang="en-US" sz="2800" dirty="0">
                <a:solidFill>
                  <a:srgbClr val="221E1F"/>
                </a:solidFill>
                <a:latin typeface="Times New Roman" panose="02020603050405020304" pitchFamily="18" charset="0"/>
                <a:cs typeface="Times New Roman" panose="02020603050405020304" pitchFamily="18" charset="0"/>
              </a:rPr>
              <a:t>Scientific discipline concerned with the understanding of human interaction with the elements of a system. An ergonomically designed system or part</a:t>
            </a:r>
          </a:p>
          <a:p>
            <a:pPr>
              <a:lnSpc>
                <a:spcPct val="150000"/>
              </a:lnSpc>
            </a:pPr>
            <a:endParaRPr lang="en-US" sz="2800" dirty="0">
              <a:solidFill>
                <a:srgbClr val="221E1F"/>
              </a:solidFill>
              <a:latin typeface="Times New Roman" panose="02020603050405020304" pitchFamily="18" charset="0"/>
              <a:cs typeface="Times New Roman" panose="02020603050405020304" pitchFamily="18" charset="0"/>
            </a:endParaRPr>
          </a:p>
          <a:p>
            <a:pPr>
              <a:lnSpc>
                <a:spcPct val="150000"/>
              </a:lnSpc>
            </a:pPr>
            <a:endParaRPr lang="en-US" sz="2800" dirty="0">
              <a:solidFill>
                <a:srgbClr val="221E1F"/>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2BE51DB-A1A1-48F8-B723-6AB5CBD1201C}"/>
              </a:ext>
            </a:extLst>
          </p:cNvPr>
          <p:cNvSpPr txBox="1"/>
          <p:nvPr/>
        </p:nvSpPr>
        <p:spPr>
          <a:xfrm>
            <a:off x="528637" y="2388643"/>
            <a:ext cx="11134725" cy="2795958"/>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Increases productivity</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Reduces worker’s discomfort and fatigue</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Reduces to injuries to the back, neck, arms, </a:t>
            </a:r>
            <a:r>
              <a:rPr lang="en-US" sz="2400" dirty="0" err="1">
                <a:latin typeface="Times New Roman" panose="02020603050405020304" pitchFamily="18" charset="0"/>
                <a:cs typeface="Times New Roman" panose="02020603050405020304" pitchFamily="18" charset="0"/>
              </a:rPr>
              <a:t>etc</a:t>
            </a:r>
            <a:endParaRPr lang="ar-EG" sz="2400" dirty="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400" kern="0" dirty="0">
                <a:solidFill>
                  <a:srgbClr val="000000"/>
                </a:solidFill>
                <a:effectLst/>
                <a:latin typeface="Times New Roman" panose="02020603050405020304" pitchFamily="18" charset="0"/>
                <a:ea typeface="Arial Unicode MS"/>
              </a:rPr>
              <a:t>Automation reduces human interaction with the system; therefore, ergonomics becomes a lesser concern.</a:t>
            </a:r>
            <a:r>
              <a:rPr lang="en-US" sz="2400" dirty="0">
                <a:latin typeface="Times New Roman" panose="02020603050405020304" pitchFamily="18" charset="0"/>
                <a:cs typeface="Times New Roman" panose="02020603050405020304" pitchFamily="18" charset="0"/>
              </a:rPr>
              <a:t>.</a:t>
            </a:r>
          </a:p>
        </p:txBody>
      </p:sp>
      <p:pic>
        <p:nvPicPr>
          <p:cNvPr id="4" name="Picture 3">
            <a:extLst>
              <a:ext uri="{FF2B5EF4-FFF2-40B4-BE49-F238E27FC236}">
                <a16:creationId xmlns:a16="http://schemas.microsoft.com/office/drawing/2014/main" id="{56895DBB-1F6B-C28C-1633-83D087909092}"/>
              </a:ext>
            </a:extLst>
          </p:cNvPr>
          <p:cNvPicPr>
            <a:picLocks noChangeAspect="1"/>
          </p:cNvPicPr>
          <p:nvPr/>
        </p:nvPicPr>
        <p:blipFill>
          <a:blip r:embed="rId3"/>
          <a:stretch>
            <a:fillRect/>
          </a:stretch>
        </p:blipFill>
        <p:spPr>
          <a:xfrm>
            <a:off x="528637" y="5184601"/>
            <a:ext cx="11134725" cy="1541677"/>
          </a:xfrm>
          <a:prstGeom prst="rect">
            <a:avLst/>
          </a:prstGeom>
        </p:spPr>
      </p:pic>
    </p:spTree>
    <p:extLst>
      <p:ext uri="{BB962C8B-B14F-4D97-AF65-F5344CB8AC3E}">
        <p14:creationId xmlns:p14="http://schemas.microsoft.com/office/powerpoint/2010/main" val="2817736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 of Work Life</a:t>
            </a:r>
          </a:p>
        </p:txBody>
      </p:sp>
      <p:sp>
        <p:nvSpPr>
          <p:cNvPr id="12291" name="Content Placeholder 2"/>
          <p:cNvSpPr>
            <a:spLocks noGrp="1"/>
          </p:cNvSpPr>
          <p:nvPr>
            <p:ph idx="1"/>
          </p:nvPr>
        </p:nvSpPr>
        <p:spPr/>
        <p:txBody>
          <a:bodyPr>
            <a:noAutofit/>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Quality of work life affects not only workers’ overall sense of well-being and contentment, but also their productivity</a:t>
            </a:r>
          </a:p>
          <a:p>
            <a:pPr eaLnBrk="1" hangingPunct="1">
              <a:lnSpc>
                <a:spcPct val="150000"/>
              </a:lnSpc>
            </a:pPr>
            <a:r>
              <a:rPr lang="en-US" b="0" dirty="0">
                <a:latin typeface="Times New Roman" panose="02020603050405020304" pitchFamily="18" charset="0"/>
                <a:cs typeface="Times New Roman" panose="02020603050405020304" pitchFamily="18" charset="0"/>
              </a:rPr>
              <a:t>Important aspects of quality of work life: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How a worker has a good relationship with co-workers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Quality of management</a:t>
            </a:r>
          </a:p>
          <a:p>
            <a:pPr lvl="1" eaLnBrk="1" hangingPunct="1">
              <a:lnSpc>
                <a:spcPct val="150000"/>
              </a:lnSpc>
            </a:pPr>
            <a:r>
              <a:rPr lang="en-US" sz="2800" dirty="0">
                <a:latin typeface="Times New Roman" panose="02020603050405020304" pitchFamily="18" charset="0"/>
                <a:cs typeface="Times New Roman" panose="02020603050405020304" pitchFamily="18" charset="0"/>
              </a:rPr>
              <a:t>Working conditions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Compensation</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11</a:t>
            </a:fld>
            <a:endParaRPr lang="en-US" sz="1400" dirty="0">
              <a:solidFill>
                <a:schemeClr val="tx2"/>
              </a:solidFill>
            </a:endParaRPr>
          </a:p>
        </p:txBody>
      </p:sp>
      <p:pic>
        <p:nvPicPr>
          <p:cNvPr id="2" name="Picture 1">
            <a:extLst>
              <a:ext uri="{FF2B5EF4-FFF2-40B4-BE49-F238E27FC236}">
                <a16:creationId xmlns:a16="http://schemas.microsoft.com/office/drawing/2014/main" id="{EB138156-C860-8505-7D1B-917AA6920438}"/>
              </a:ext>
            </a:extLst>
          </p:cNvPr>
          <p:cNvPicPr>
            <a:picLocks noChangeAspect="1"/>
          </p:cNvPicPr>
          <p:nvPr/>
        </p:nvPicPr>
        <p:blipFill>
          <a:blip r:embed="rId3"/>
          <a:stretch>
            <a:fillRect/>
          </a:stretch>
        </p:blipFill>
        <p:spPr>
          <a:xfrm>
            <a:off x="9220944" y="3656112"/>
            <a:ext cx="2894112" cy="2894112"/>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838200" y="216449"/>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Compensation</a:t>
            </a:r>
          </a:p>
        </p:txBody>
      </p:sp>
      <p:sp>
        <p:nvSpPr>
          <p:cNvPr id="7171" name="Content Placeholder 2"/>
          <p:cNvSpPr>
            <a:spLocks noGrp="1"/>
          </p:cNvSpPr>
          <p:nvPr>
            <p:ph idx="1"/>
          </p:nvPr>
        </p:nvSpPr>
        <p:spPr>
          <a:xfrm>
            <a:off x="381000" y="1406769"/>
            <a:ext cx="10972800" cy="4572000"/>
          </a:xfrm>
        </p:spPr>
        <p:txBody>
          <a:bodyPr>
            <a:noAutofit/>
          </a:bodyPr>
          <a:lstStyle/>
          <a:p>
            <a:pPr eaLnBrk="1" hangingPunct="1">
              <a:lnSpc>
                <a:spcPct val="150000"/>
              </a:lnSpc>
            </a:pPr>
            <a:r>
              <a:rPr lang="en-US" sz="2600" b="0" dirty="0">
                <a:latin typeface="Times New Roman" panose="02020603050405020304" pitchFamily="18" charset="0"/>
                <a:cs typeface="Times New Roman" panose="02020603050405020304" pitchFamily="18" charset="0"/>
              </a:rPr>
              <a:t>It is important for organizations to develop suitable compensation plans for their employees</a:t>
            </a:r>
          </a:p>
          <a:p>
            <a:pPr eaLnBrk="1" hangingPunct="1">
              <a:lnSpc>
                <a:spcPct val="150000"/>
              </a:lnSpc>
            </a:pPr>
            <a:r>
              <a:rPr lang="en-US" sz="2600" b="0" dirty="0">
                <a:latin typeface="Times New Roman" panose="02020603050405020304" pitchFamily="18" charset="0"/>
                <a:cs typeface="Times New Roman" panose="02020603050405020304" pitchFamily="18" charset="0"/>
              </a:rPr>
              <a:t>Compensation approaches</a:t>
            </a:r>
          </a:p>
          <a:p>
            <a:pPr lvl="1" eaLnBrk="1" hangingPunct="1">
              <a:lnSpc>
                <a:spcPct val="150000"/>
              </a:lnSpc>
            </a:pPr>
            <a:r>
              <a:rPr lang="en-US" sz="2600" dirty="0">
                <a:latin typeface="Times New Roman" panose="02020603050405020304" pitchFamily="18" charset="0"/>
                <a:cs typeface="Times New Roman" panose="02020603050405020304" pitchFamily="18" charset="0"/>
              </a:rPr>
              <a:t>Time-based systems</a:t>
            </a:r>
          </a:p>
          <a:p>
            <a:pPr lvl="1" eaLnBrk="1" hangingPunct="1">
              <a:lnSpc>
                <a:spcPct val="150000"/>
              </a:lnSpc>
            </a:pPr>
            <a:r>
              <a:rPr lang="en-US" sz="2600" dirty="0">
                <a:latin typeface="Times New Roman" panose="02020603050405020304" pitchFamily="18" charset="0"/>
                <a:cs typeface="Times New Roman" panose="02020603050405020304" pitchFamily="18" charset="0"/>
              </a:rPr>
              <a:t>Output-based systems</a:t>
            </a:r>
          </a:p>
          <a:p>
            <a:pPr lvl="1" eaLnBrk="1" hangingPunct="1">
              <a:lnSpc>
                <a:spcPct val="150000"/>
              </a:lnSpc>
            </a:pPr>
            <a:r>
              <a:rPr lang="en-US" sz="2800" kern="0" dirty="0">
                <a:solidFill>
                  <a:srgbClr val="000000"/>
                </a:solidFill>
                <a:effectLst/>
                <a:latin typeface="Times New Roman" panose="02020603050405020304" pitchFamily="18" charset="0"/>
                <a:ea typeface="Arial Unicode MS"/>
              </a:rPr>
              <a:t>incentives to increase output</a:t>
            </a:r>
          </a:p>
          <a:p>
            <a:pPr lvl="1" eaLnBrk="1" hangingPunct="1">
              <a:lnSpc>
                <a:spcPct val="150000"/>
              </a:lnSpc>
            </a:pPr>
            <a:r>
              <a:rPr lang="en-US" sz="2600" dirty="0">
                <a:latin typeface="Times New Roman" panose="02020603050405020304" pitchFamily="18" charset="0"/>
                <a:cs typeface="Times New Roman" panose="02020603050405020304" pitchFamily="18" charset="0"/>
              </a:rPr>
              <a:t>Knowledge-based systems</a:t>
            </a:r>
          </a:p>
          <a:p>
            <a:pPr lvl="1" eaLnBrk="1" hangingPunct="1">
              <a:lnSpc>
                <a:spcPct val="150000"/>
              </a:lnSpc>
            </a:pPr>
            <a:r>
              <a:rPr lang="en-US" sz="2600" dirty="0">
                <a:latin typeface="Times New Roman" panose="02020603050405020304" pitchFamily="18" charset="0"/>
                <a:cs typeface="Times New Roman" panose="02020603050405020304" pitchFamily="18" charset="0"/>
              </a:rPr>
              <a:t>Management compensation</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12</a:t>
            </a:fld>
            <a:endParaRPr lang="en-US" sz="1400" dirty="0">
              <a:solidFill>
                <a:schemeClr val="tx2"/>
              </a:solidFill>
            </a:endParaRPr>
          </a:p>
        </p:txBody>
      </p:sp>
      <p:pic>
        <p:nvPicPr>
          <p:cNvPr id="2" name="Picture 1">
            <a:extLst>
              <a:ext uri="{FF2B5EF4-FFF2-40B4-BE49-F238E27FC236}">
                <a16:creationId xmlns:a16="http://schemas.microsoft.com/office/drawing/2014/main" id="{4D712765-C831-385D-A555-212E06766F6E}"/>
              </a:ext>
            </a:extLst>
          </p:cNvPr>
          <p:cNvPicPr>
            <a:picLocks noChangeAspect="1"/>
          </p:cNvPicPr>
          <p:nvPr/>
        </p:nvPicPr>
        <p:blipFill>
          <a:blip r:embed="rId3"/>
          <a:stretch>
            <a:fillRect/>
          </a:stretch>
        </p:blipFill>
        <p:spPr>
          <a:xfrm>
            <a:off x="6096000" y="3364719"/>
            <a:ext cx="5949254" cy="3128156"/>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p:cNvSpPr>
            <a:spLocks noGrp="1"/>
          </p:cNvSpPr>
          <p:nvPr>
            <p:ph idx="1"/>
          </p:nvPr>
        </p:nvSpPr>
        <p:spPr/>
        <p:txBody>
          <a:bodyPr>
            <a:normAutofit/>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Time-based system</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Compensation based on time an employee has worked during the pay period</a:t>
            </a:r>
          </a:p>
          <a:p>
            <a:pPr eaLnBrk="1" hangingPunct="1">
              <a:lnSpc>
                <a:spcPct val="150000"/>
              </a:lnSpc>
            </a:pPr>
            <a:r>
              <a:rPr lang="en-US" b="1" dirty="0">
                <a:latin typeface="Times New Roman" panose="02020603050405020304" pitchFamily="18" charset="0"/>
                <a:cs typeface="Times New Roman" panose="02020603050405020304" pitchFamily="18" charset="0"/>
              </a:rPr>
              <a:t>Output-based (incentive) system</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Compensation based on amount of output an employee produced during the pay period</a:t>
            </a:r>
          </a:p>
          <a:p>
            <a:pPr lvl="1" eaLnBrk="1" hangingPunct="1">
              <a:lnSpc>
                <a:spcPct val="150000"/>
              </a:lnSpc>
            </a:pPr>
            <a:endParaRPr lang="en-US" sz="2800" dirty="0">
              <a:latin typeface="Times New Roman" panose="02020603050405020304" pitchFamily="18" charset="0"/>
              <a:cs typeface="Times New Roman" panose="02020603050405020304" pitchFamily="18" charset="0"/>
            </a:endParaRPr>
          </a:p>
        </p:txBody>
      </p:sp>
      <p:sp>
        <p:nvSpPr>
          <p:cNvPr id="16386"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Compensation Systems</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13</a:t>
            </a:fld>
            <a:endParaRPr lang="en-US" sz="1400" dirty="0">
              <a:solidFill>
                <a:schemeClr val="tx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Comparing Compensation Approaches</a:t>
            </a:r>
          </a:p>
        </p:txBody>
      </p:sp>
      <p:graphicFrame>
        <p:nvGraphicFramePr>
          <p:cNvPr id="4" name="Table 3"/>
          <p:cNvGraphicFramePr>
            <a:graphicFrameLocks noGrp="1"/>
          </p:cNvGraphicFramePr>
          <p:nvPr>
            <p:extLst>
              <p:ext uri="{D42A27DB-BD31-4B8C-83A1-F6EECF244321}">
                <p14:modId xmlns:p14="http://schemas.microsoft.com/office/powerpoint/2010/main" val="1545611719"/>
              </p:ext>
            </p:extLst>
          </p:nvPr>
        </p:nvGraphicFramePr>
        <p:xfrm>
          <a:off x="729711" y="1537459"/>
          <a:ext cx="10515600" cy="5320541"/>
        </p:xfrm>
        <a:graphic>
          <a:graphicData uri="http://schemas.openxmlformats.org/drawingml/2006/table">
            <a:tbl>
              <a:tblPr firstRow="1" bandRow="1">
                <a:tableStyleId>{5FD0F851-EC5A-4D38-B0AD-8093EC10F338}</a:tableStyleId>
              </a:tblPr>
              <a:tblGrid>
                <a:gridCol w="2682551">
                  <a:extLst>
                    <a:ext uri="{9D8B030D-6E8A-4147-A177-3AD203B41FA5}">
                      <a16:colId xmlns:a16="http://schemas.microsoft.com/office/drawing/2014/main" val="20000"/>
                    </a:ext>
                  </a:extLst>
                </a:gridCol>
                <a:gridCol w="3970176">
                  <a:extLst>
                    <a:ext uri="{9D8B030D-6E8A-4147-A177-3AD203B41FA5}">
                      <a16:colId xmlns:a16="http://schemas.microsoft.com/office/drawing/2014/main" val="20001"/>
                    </a:ext>
                  </a:extLst>
                </a:gridCol>
                <a:gridCol w="3862873">
                  <a:extLst>
                    <a:ext uri="{9D8B030D-6E8A-4147-A177-3AD203B41FA5}">
                      <a16:colId xmlns:a16="http://schemas.microsoft.com/office/drawing/2014/main" val="20002"/>
                    </a:ext>
                  </a:extLst>
                </a:gridCol>
              </a:tblGrid>
              <a:tr h="393725">
                <a:tc>
                  <a:txBody>
                    <a:bodyPr/>
                    <a:lstStyle/>
                    <a:p>
                      <a:endParaRPr lang="en-US"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US" sz="1800" dirty="0">
                          <a:solidFill>
                            <a:schemeClr val="tx1"/>
                          </a:solidFill>
                        </a:rPr>
                        <a:t>Management</a:t>
                      </a:r>
                      <a:endParaRPr lang="en-US"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US" sz="1800" dirty="0">
                          <a:solidFill>
                            <a:schemeClr val="tx1"/>
                          </a:solidFill>
                        </a:rPr>
                        <a:t>Worker</a:t>
                      </a:r>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1229716">
                <a:tc>
                  <a:txBody>
                    <a:bodyPr/>
                    <a:lstStyle/>
                    <a:p>
                      <a:r>
                        <a:rPr lang="en-US" sz="1800" b="1" dirty="0"/>
                        <a:t>TIME</a:t>
                      </a:r>
                      <a:r>
                        <a:rPr lang="en-US" sz="1800" b="1" baseline="0" dirty="0"/>
                        <a:t>-BASED</a:t>
                      </a:r>
                    </a:p>
                    <a:p>
                      <a:r>
                        <a:rPr lang="en-US" sz="1800" b="1" baseline="0" dirty="0"/>
                        <a:t>Advantages</a:t>
                      </a:r>
                      <a:endParaRPr lang="en-US" sz="1800" b="1" dirty="0">
                        <a:latin typeface="Times New Roman" panose="02020603050405020304" pitchFamily="18" charset="0"/>
                        <a:cs typeface="Times New Roman" panose="02020603050405020304" pitchFamily="18" charset="0"/>
                      </a:endParaRPr>
                    </a:p>
                  </a:txBody>
                  <a:tcPr/>
                </a:tc>
                <a:tc>
                  <a:txBody>
                    <a:bodyPr/>
                    <a:lstStyle/>
                    <a:p>
                      <a:pPr marL="342900" indent="-342900">
                        <a:buFont typeface="+mj-lt"/>
                        <a:buNone/>
                      </a:pPr>
                      <a:endParaRPr lang="en-US" sz="1800" dirty="0"/>
                    </a:p>
                    <a:p>
                      <a:pPr marL="342900" indent="-342900">
                        <a:buFont typeface="Arial" panose="020B0604020202020204" pitchFamily="34" charset="0"/>
                        <a:buChar char="•"/>
                      </a:pPr>
                      <a:r>
                        <a:rPr lang="en-US" sz="1800" dirty="0"/>
                        <a:t>Stable labor costs</a:t>
                      </a:r>
                    </a:p>
                    <a:p>
                      <a:pPr marL="342900" indent="-342900">
                        <a:buFont typeface="Arial" panose="020B0604020202020204" pitchFamily="34" charset="0"/>
                        <a:buChar char="•"/>
                      </a:pPr>
                      <a:r>
                        <a:rPr lang="en-US" sz="1800" dirty="0"/>
                        <a:t>Easy to administer</a:t>
                      </a:r>
                    </a:p>
                    <a:p>
                      <a:pPr marL="342900" indent="-342900">
                        <a:buFont typeface="Arial" panose="020B0604020202020204" pitchFamily="34" charset="0"/>
                        <a:buChar char="•"/>
                      </a:pPr>
                      <a:r>
                        <a:rPr lang="en-US" sz="1800" dirty="0"/>
                        <a:t>Simple to comput</a:t>
                      </a:r>
                      <a:r>
                        <a:rPr lang="en-US" sz="1800" baseline="0" dirty="0"/>
                        <a:t>e pay</a:t>
                      </a:r>
                    </a:p>
                    <a:p>
                      <a:pPr marL="342900" indent="-342900">
                        <a:buFont typeface="Arial" panose="020B0604020202020204" pitchFamily="34" charset="0"/>
                        <a:buChar char="•"/>
                      </a:pPr>
                      <a:r>
                        <a:rPr lang="en-US" sz="1800" baseline="0" dirty="0"/>
                        <a:t>Stable output</a:t>
                      </a:r>
                      <a:endParaRPr lang="en-US" sz="1800" dirty="0">
                        <a:latin typeface="Times New Roman" panose="02020603050405020304" pitchFamily="18" charset="0"/>
                        <a:cs typeface="Times New Roman" panose="02020603050405020304" pitchFamily="18" charset="0"/>
                      </a:endParaRPr>
                    </a:p>
                  </a:txBody>
                  <a:tcPr/>
                </a:tc>
                <a:tc>
                  <a:txBody>
                    <a:bodyPr/>
                    <a:lstStyle/>
                    <a:p>
                      <a:pPr marL="342900" indent="-342900">
                        <a:buFont typeface="+mj-lt"/>
                        <a:buAutoNum type="arabicPeriod"/>
                      </a:pPr>
                      <a:endParaRPr lang="en-US" sz="1800" dirty="0"/>
                    </a:p>
                    <a:p>
                      <a:pPr marL="342900" indent="-342900">
                        <a:buFont typeface="Arial" panose="020B0604020202020204" pitchFamily="34" charset="0"/>
                        <a:buChar char="•"/>
                      </a:pPr>
                      <a:r>
                        <a:rPr lang="en-US" sz="1800" dirty="0"/>
                        <a:t>Stable pay</a:t>
                      </a:r>
                    </a:p>
                    <a:p>
                      <a:pPr marL="342900" indent="-342900">
                        <a:buFont typeface="Arial" panose="020B0604020202020204" pitchFamily="34" charset="0"/>
                        <a:buChar char="•"/>
                      </a:pPr>
                      <a:r>
                        <a:rPr lang="en-US" sz="1800" dirty="0"/>
                        <a:t>Less pressure to produce than under output system</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550136">
                <a:tc>
                  <a:txBody>
                    <a:bodyPr/>
                    <a:lstStyle/>
                    <a:p>
                      <a:r>
                        <a:rPr lang="en-US" sz="1800" b="1" dirty="0">
                          <a:solidFill>
                            <a:schemeClr val="tx1"/>
                          </a:solidFill>
                        </a:rPr>
                        <a:t>Disadvantages</a:t>
                      </a:r>
                      <a:endParaRPr lang="en-US" sz="1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342900" indent="-342900">
                        <a:buFont typeface="Arial" panose="020B0604020202020204" pitchFamily="34" charset="0"/>
                        <a:buChar char="•"/>
                      </a:pPr>
                      <a:r>
                        <a:rPr lang="en-US" sz="1800" dirty="0">
                          <a:solidFill>
                            <a:schemeClr val="tx1"/>
                          </a:solidFill>
                        </a:rPr>
                        <a:t>No</a:t>
                      </a:r>
                      <a:r>
                        <a:rPr lang="en-US" sz="1800" baseline="0" dirty="0">
                          <a:solidFill>
                            <a:schemeClr val="tx1"/>
                          </a:solidFill>
                        </a:rPr>
                        <a:t> incentive for workers to increase output</a:t>
                      </a:r>
                      <a:endParaRPr lang="en-US"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342900" indent="-342900">
                        <a:buFont typeface="Arial" panose="020B0604020202020204" pitchFamily="34" charset="0"/>
                        <a:buChar char="•"/>
                      </a:pPr>
                      <a:r>
                        <a:rPr lang="en-US" sz="1800" dirty="0">
                          <a:solidFill>
                            <a:schemeClr val="tx1"/>
                          </a:solidFill>
                        </a:rPr>
                        <a:t>Extra efforts not rewarded</a:t>
                      </a:r>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776663">
                <a:tc>
                  <a:txBody>
                    <a:bodyPr/>
                    <a:lstStyle/>
                    <a:p>
                      <a:r>
                        <a:rPr lang="en-US" sz="1800" b="1" dirty="0">
                          <a:solidFill>
                            <a:schemeClr val="tx1"/>
                          </a:solidFill>
                        </a:rPr>
                        <a:t>OUTPUT-BASED</a:t>
                      </a:r>
                    </a:p>
                    <a:p>
                      <a:r>
                        <a:rPr lang="en-US" sz="1800" b="1" dirty="0">
                          <a:solidFill>
                            <a:schemeClr val="tx1"/>
                          </a:solidFill>
                        </a:rPr>
                        <a:t>Advantages</a:t>
                      </a:r>
                      <a:endParaRPr lang="en-US" sz="1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342900" indent="-342900">
                        <a:buFont typeface="+mj-lt"/>
                        <a:buAutoNum type="arabicPeriod"/>
                      </a:pPr>
                      <a:endParaRPr lang="en-US" sz="1800" dirty="0">
                        <a:solidFill>
                          <a:schemeClr val="tx1"/>
                        </a:solidFill>
                      </a:endParaRPr>
                    </a:p>
                    <a:p>
                      <a:pPr marL="342900" indent="-342900">
                        <a:buFont typeface="Arial" panose="020B0604020202020204" pitchFamily="34" charset="0"/>
                        <a:buChar char="•"/>
                      </a:pPr>
                      <a:r>
                        <a:rPr lang="en-US" sz="1800" dirty="0">
                          <a:solidFill>
                            <a:schemeClr val="tx1"/>
                          </a:solidFill>
                        </a:rPr>
                        <a:t>Lower cost per unit</a:t>
                      </a:r>
                    </a:p>
                    <a:p>
                      <a:pPr marL="342900" indent="-342900">
                        <a:buFont typeface="Arial" panose="020B0604020202020204" pitchFamily="34" charset="0"/>
                        <a:buChar char="•"/>
                      </a:pPr>
                      <a:r>
                        <a:rPr lang="en-US" sz="1800" dirty="0">
                          <a:solidFill>
                            <a:schemeClr val="tx1"/>
                          </a:solidFill>
                        </a:rPr>
                        <a:t>Greater</a:t>
                      </a:r>
                      <a:r>
                        <a:rPr lang="en-US" sz="1800" baseline="0" dirty="0">
                          <a:solidFill>
                            <a:schemeClr val="tx1"/>
                          </a:solidFill>
                        </a:rPr>
                        <a:t> output</a:t>
                      </a:r>
                      <a:endParaRPr lang="en-US"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endParaRPr lang="en-US" sz="1800" dirty="0">
                        <a:solidFill>
                          <a:schemeClr val="tx1"/>
                        </a:solidFill>
                      </a:endParaRPr>
                    </a:p>
                    <a:p>
                      <a:pPr marL="342900" indent="-342900">
                        <a:buFont typeface="Arial" panose="020B0604020202020204" pitchFamily="34" charset="0"/>
                        <a:buChar char="•"/>
                      </a:pPr>
                      <a:r>
                        <a:rPr lang="en-US" sz="1800" dirty="0">
                          <a:solidFill>
                            <a:schemeClr val="tx1"/>
                          </a:solidFill>
                        </a:rPr>
                        <a:t>Pay related to efforts</a:t>
                      </a:r>
                    </a:p>
                    <a:p>
                      <a:pPr marL="342900" indent="-342900">
                        <a:buFont typeface="Arial" panose="020B0604020202020204" pitchFamily="34" charset="0"/>
                        <a:buChar char="•"/>
                      </a:pPr>
                      <a:r>
                        <a:rPr lang="en-US" sz="1800" dirty="0">
                          <a:solidFill>
                            <a:schemeClr val="tx1"/>
                          </a:solidFill>
                        </a:rPr>
                        <a:t>Opportunity to earn more</a:t>
                      </a:r>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1909296">
                <a:tc>
                  <a:txBody>
                    <a:bodyPr/>
                    <a:lstStyle/>
                    <a:p>
                      <a:r>
                        <a:rPr lang="en-US" sz="1800" b="1" baseline="0" dirty="0"/>
                        <a:t>Disadvantages</a:t>
                      </a:r>
                      <a:endParaRPr lang="en-US" sz="1800" b="1" dirty="0">
                        <a:latin typeface="Times New Roman" panose="02020603050405020304" pitchFamily="18" charset="0"/>
                        <a:cs typeface="Times New Roman" panose="02020603050405020304" pitchFamily="18" charset="0"/>
                      </a:endParaRPr>
                    </a:p>
                  </a:txBody>
                  <a:tcPr/>
                </a:tc>
                <a:tc>
                  <a:txBody>
                    <a:bodyPr/>
                    <a:lstStyle/>
                    <a:p>
                      <a:pPr marL="342900" indent="-342900">
                        <a:buFont typeface="Arial" panose="020B0604020202020204" pitchFamily="34" charset="0"/>
                        <a:buChar char="•"/>
                      </a:pPr>
                      <a:r>
                        <a:rPr lang="en-US" sz="1800" dirty="0"/>
                        <a:t>Wage computation more difficult</a:t>
                      </a:r>
                    </a:p>
                    <a:p>
                      <a:pPr marL="342900" indent="-342900">
                        <a:buFont typeface="Arial" panose="020B0604020202020204" pitchFamily="34" charset="0"/>
                        <a:buChar char="•"/>
                      </a:pPr>
                      <a:r>
                        <a:rPr lang="en-US" sz="1800" dirty="0"/>
                        <a:t>Need to measure output</a:t>
                      </a:r>
                    </a:p>
                    <a:p>
                      <a:pPr marL="342900" indent="-342900">
                        <a:buFont typeface="Arial" panose="020B0604020202020204" pitchFamily="34" charset="0"/>
                        <a:buChar char="•"/>
                      </a:pPr>
                      <a:r>
                        <a:rPr lang="en-US" sz="1800" dirty="0"/>
                        <a:t>Quality may suffer</a:t>
                      </a:r>
                    </a:p>
                    <a:p>
                      <a:pPr marL="342900" indent="-342900">
                        <a:buFont typeface="Arial" panose="020B0604020202020204" pitchFamily="34" charset="0"/>
                        <a:buChar char="•"/>
                      </a:pPr>
                      <a:r>
                        <a:rPr lang="en-US" sz="1800" dirty="0"/>
                        <a:t>Difficult to incorporate wage increases</a:t>
                      </a:r>
                    </a:p>
                    <a:p>
                      <a:pPr marL="342900" indent="-342900">
                        <a:buFont typeface="Arial" panose="020B0604020202020204" pitchFamily="34" charset="0"/>
                        <a:buChar char="•"/>
                      </a:pPr>
                      <a:r>
                        <a:rPr lang="en-US" sz="1800" dirty="0"/>
                        <a:t>Increased problems with scheduling</a:t>
                      </a:r>
                      <a:endParaRPr lang="en-US" sz="1800" dirty="0">
                        <a:latin typeface="Times New Roman" panose="02020603050405020304" pitchFamily="18" charset="0"/>
                        <a:cs typeface="Times New Roman" panose="02020603050405020304" pitchFamily="18" charset="0"/>
                      </a:endParaRPr>
                    </a:p>
                  </a:txBody>
                  <a:tcPr/>
                </a:tc>
                <a:tc>
                  <a:txBody>
                    <a:bodyPr/>
                    <a:lstStyle/>
                    <a:p>
                      <a:pPr marL="342900" indent="-342900">
                        <a:buFont typeface="Arial" panose="020B0604020202020204" pitchFamily="34" charset="0"/>
                        <a:buChar char="•"/>
                      </a:pPr>
                      <a:r>
                        <a:rPr lang="en-US" sz="1800" dirty="0"/>
                        <a:t>Pay fluctuates</a:t>
                      </a:r>
                    </a:p>
                    <a:p>
                      <a:pPr marL="342900" indent="-342900">
                        <a:buFont typeface="Arial" panose="020B0604020202020204" pitchFamily="34" charset="0"/>
                        <a:buChar char="•"/>
                      </a:pPr>
                      <a:r>
                        <a:rPr lang="en-US" sz="1800" dirty="0"/>
                        <a:t>Workers may be penalized because</a:t>
                      </a:r>
                      <a:r>
                        <a:rPr lang="en-US" sz="1800" baseline="0" dirty="0"/>
                        <a:t> of factors beyond their control (e.g., machine breakdown)</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bl>
          </a:graphicData>
        </a:graphic>
      </p:graphicFrame>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14</a:t>
            </a:fld>
            <a:endParaRPr lang="en-US" sz="1400" dirty="0">
              <a:solidFill>
                <a:schemeClr val="tx2"/>
              </a:solidFill>
            </a:endParaRPr>
          </a:p>
        </p:txBody>
      </p:sp>
    </p:spTree>
    <p:extLst>
      <p:ext uri="{BB962C8B-B14F-4D97-AF65-F5344CB8AC3E}">
        <p14:creationId xmlns:p14="http://schemas.microsoft.com/office/powerpoint/2010/main" val="29653507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Content Placeholder 2"/>
          <p:cNvSpPr>
            <a:spLocks noGrp="1"/>
          </p:cNvSpPr>
          <p:nvPr>
            <p:ph idx="1"/>
          </p:nvPr>
        </p:nvSpPr>
        <p:spPr>
          <a:xfrm>
            <a:off x="340963" y="1825625"/>
            <a:ext cx="11012837" cy="4351338"/>
          </a:xfrm>
        </p:spPr>
        <p:txBody>
          <a:bodyPr>
            <a:noAutofit/>
          </a:bodyPr>
          <a:lstStyle/>
          <a:p>
            <a:pPr eaLnBrk="1" hangingPunct="1">
              <a:lnSpc>
                <a:spcPct val="100000"/>
              </a:lnSpc>
            </a:pPr>
            <a:r>
              <a:rPr lang="en-US" b="1" dirty="0">
                <a:latin typeface="Times New Roman" panose="02020603050405020304" pitchFamily="18" charset="0"/>
                <a:cs typeface="Times New Roman" panose="02020603050405020304" pitchFamily="18" charset="0"/>
              </a:rPr>
              <a:t>Individual incentive plans</a:t>
            </a:r>
          </a:p>
          <a:p>
            <a:pPr lvl="1" eaLnBrk="1" hangingPunct="1">
              <a:lnSpc>
                <a:spcPct val="100000"/>
              </a:lnSpc>
            </a:pPr>
            <a:r>
              <a:rPr lang="en-US" sz="2800" u="sng" dirty="0">
                <a:latin typeface="Times New Roman" panose="02020603050405020304" pitchFamily="18" charset="0"/>
                <a:cs typeface="Times New Roman" panose="02020603050405020304" pitchFamily="18" charset="0"/>
              </a:rPr>
              <a:t>Straight piecework</a:t>
            </a:r>
          </a:p>
          <a:p>
            <a:pPr lvl="2" eaLnBrk="1" hangingPunct="1">
              <a:lnSpc>
                <a:spcPct val="100000"/>
              </a:lnSpc>
            </a:pPr>
            <a:r>
              <a:rPr lang="en-US" sz="2800" dirty="0">
                <a:latin typeface="Times New Roman" panose="02020603050405020304" pitchFamily="18" charset="0"/>
                <a:cs typeface="Times New Roman" panose="02020603050405020304" pitchFamily="18" charset="0"/>
              </a:rPr>
              <a:t>Worker’s pay is a direct linear function of his or her output</a:t>
            </a:r>
          </a:p>
          <a:p>
            <a:pPr lvl="2" eaLnBrk="1" hangingPunct="1">
              <a:lnSpc>
                <a:spcPct val="100000"/>
              </a:lnSpc>
            </a:pPr>
            <a:r>
              <a:rPr lang="en-US" sz="2800" dirty="0">
                <a:latin typeface="Times New Roman" panose="02020603050405020304" pitchFamily="18" charset="0"/>
                <a:cs typeface="Times New Roman" panose="02020603050405020304" pitchFamily="18" charset="0"/>
              </a:rPr>
              <a:t>Minimum wage legislation has reduced their popularity</a:t>
            </a:r>
          </a:p>
          <a:p>
            <a:pPr lvl="1" eaLnBrk="1" hangingPunct="1">
              <a:lnSpc>
                <a:spcPct val="100000"/>
              </a:lnSpc>
            </a:pPr>
            <a:r>
              <a:rPr lang="en-US" sz="2800" u="sng" dirty="0">
                <a:latin typeface="Times New Roman" panose="02020603050405020304" pitchFamily="18" charset="0"/>
                <a:cs typeface="Times New Roman" panose="02020603050405020304" pitchFamily="18" charset="0"/>
              </a:rPr>
              <a:t>Base rate + bonus</a:t>
            </a:r>
          </a:p>
          <a:p>
            <a:pPr lvl="2" eaLnBrk="1" hangingPunct="1">
              <a:lnSpc>
                <a:spcPct val="100000"/>
              </a:lnSpc>
            </a:pPr>
            <a:r>
              <a:rPr lang="en-US" sz="2800" dirty="0">
                <a:latin typeface="Times New Roman" panose="02020603050405020304" pitchFamily="18" charset="0"/>
                <a:cs typeface="Times New Roman" panose="02020603050405020304" pitchFamily="18" charset="0"/>
              </a:rPr>
              <a:t>Worker is guaranteed a base rate, tied to an output standard, that serves as a minimum</a:t>
            </a:r>
          </a:p>
          <a:p>
            <a:pPr lvl="2" eaLnBrk="1" hangingPunct="1">
              <a:lnSpc>
                <a:spcPct val="100000"/>
              </a:lnSpc>
            </a:pPr>
            <a:r>
              <a:rPr lang="en-US" sz="2800" dirty="0">
                <a:latin typeface="Times New Roman" panose="02020603050405020304" pitchFamily="18" charset="0"/>
                <a:cs typeface="Times New Roman" panose="02020603050405020304" pitchFamily="18" charset="0"/>
              </a:rPr>
              <a:t>A bonus is paid for output above the standard</a:t>
            </a:r>
          </a:p>
          <a:p>
            <a:pPr eaLnBrk="1" hangingPunct="1">
              <a:lnSpc>
                <a:spcPct val="100000"/>
              </a:lnSpc>
            </a:pPr>
            <a:r>
              <a:rPr lang="en-US" u="sng" dirty="0">
                <a:latin typeface="Times New Roman" panose="02020603050405020304" pitchFamily="18" charset="0"/>
                <a:cs typeface="Times New Roman" panose="02020603050405020304" pitchFamily="18" charset="0"/>
              </a:rPr>
              <a:t>Group incentive plans</a:t>
            </a:r>
          </a:p>
          <a:p>
            <a:pPr lvl="1" eaLnBrk="1" hangingPunct="1">
              <a:lnSpc>
                <a:spcPct val="100000"/>
              </a:lnSpc>
            </a:pPr>
            <a:r>
              <a:rPr lang="en-US" sz="2800" dirty="0">
                <a:latin typeface="Times New Roman" panose="02020603050405020304" pitchFamily="18" charset="0"/>
                <a:cs typeface="Times New Roman" panose="02020603050405020304" pitchFamily="18" charset="0"/>
              </a:rPr>
              <a:t>Tend to stress sharing of productivity gains with employees</a:t>
            </a:r>
          </a:p>
        </p:txBody>
      </p:sp>
      <p:sp>
        <p:nvSpPr>
          <p:cNvPr id="18434"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Individual and Group Incentive Plans</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15</a:t>
            </a:fld>
            <a:endParaRPr lang="en-US" sz="1400" dirty="0">
              <a:solidFill>
                <a:schemeClr val="tx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Content Placeholder 2"/>
          <p:cNvSpPr>
            <a:spLocks noGrp="1"/>
          </p:cNvSpPr>
          <p:nvPr>
            <p:ph idx="1"/>
          </p:nvPr>
        </p:nvSpPr>
        <p:spPr>
          <a:xfrm>
            <a:off x="139485" y="1825625"/>
            <a:ext cx="11214315" cy="4351338"/>
          </a:xfrm>
        </p:spPr>
        <p:txBody>
          <a:bodyPr>
            <a:noAutofit/>
          </a:bodyPr>
          <a:lstStyle/>
          <a:p>
            <a:pPr lvl="1" eaLnBrk="1" hangingPunct="1">
              <a:lnSpc>
                <a:spcPct val="100000"/>
              </a:lnSpc>
            </a:pPr>
            <a:r>
              <a:rPr lang="en-US" sz="2800" dirty="0">
                <a:latin typeface="Times New Roman" panose="02020603050405020304" pitchFamily="18" charset="0"/>
                <a:cs typeface="Times New Roman" panose="02020603050405020304" pitchFamily="18" charset="0"/>
              </a:rPr>
              <a:t>A pay system used by organizations to reward workers who undergo training that increases their skills</a:t>
            </a:r>
          </a:p>
          <a:p>
            <a:pPr lvl="1" eaLnBrk="1" hangingPunct="1">
              <a:lnSpc>
                <a:spcPct val="100000"/>
              </a:lnSpc>
            </a:pPr>
            <a:r>
              <a:rPr lang="en-US" sz="2800" dirty="0">
                <a:latin typeface="Times New Roman" panose="02020603050405020304" pitchFamily="18" charset="0"/>
                <a:cs typeface="Times New Roman" panose="02020603050405020304" pitchFamily="18" charset="0"/>
              </a:rPr>
              <a:t>Three dimensions:</a:t>
            </a:r>
          </a:p>
          <a:p>
            <a:pPr lvl="2" eaLnBrk="1" hangingPunct="1">
              <a:lnSpc>
                <a:spcPct val="100000"/>
              </a:lnSpc>
            </a:pPr>
            <a:r>
              <a:rPr lang="en-US" sz="2800" u="sng" dirty="0">
                <a:latin typeface="Times New Roman" panose="02020603050405020304" pitchFamily="18" charset="0"/>
                <a:cs typeface="Times New Roman" panose="02020603050405020304" pitchFamily="18" charset="0"/>
              </a:rPr>
              <a:t>Horizontal skills</a:t>
            </a:r>
          </a:p>
          <a:p>
            <a:pPr lvl="3" eaLnBrk="1" hangingPunct="1">
              <a:lnSpc>
                <a:spcPct val="100000"/>
              </a:lnSpc>
            </a:pPr>
            <a:r>
              <a:rPr lang="en-US" sz="2800" dirty="0">
                <a:latin typeface="Times New Roman" panose="02020603050405020304" pitchFamily="18" charset="0"/>
                <a:cs typeface="Times New Roman" panose="02020603050405020304" pitchFamily="18" charset="0"/>
              </a:rPr>
              <a:t>Reflect the variety of tasks the worker can perform</a:t>
            </a:r>
          </a:p>
          <a:p>
            <a:pPr lvl="2" eaLnBrk="1" hangingPunct="1">
              <a:lnSpc>
                <a:spcPct val="100000"/>
              </a:lnSpc>
            </a:pPr>
            <a:r>
              <a:rPr lang="en-US" sz="2800" u="sng" dirty="0">
                <a:latin typeface="Times New Roman" panose="02020603050405020304" pitchFamily="18" charset="0"/>
                <a:cs typeface="Times New Roman" panose="02020603050405020304" pitchFamily="18" charset="0"/>
              </a:rPr>
              <a:t>Vertical skills</a:t>
            </a:r>
          </a:p>
          <a:p>
            <a:pPr lvl="3" eaLnBrk="1" hangingPunct="1">
              <a:lnSpc>
                <a:spcPct val="100000"/>
              </a:lnSpc>
            </a:pPr>
            <a:r>
              <a:rPr lang="en-US" sz="2800" dirty="0">
                <a:latin typeface="Times New Roman" panose="02020603050405020304" pitchFamily="18" charset="0"/>
                <a:cs typeface="Times New Roman" panose="02020603050405020304" pitchFamily="18" charset="0"/>
              </a:rPr>
              <a:t>Reflect the managerial skills the worker is capable of</a:t>
            </a:r>
          </a:p>
          <a:p>
            <a:pPr lvl="2" eaLnBrk="1" hangingPunct="1">
              <a:lnSpc>
                <a:spcPct val="100000"/>
              </a:lnSpc>
            </a:pPr>
            <a:r>
              <a:rPr lang="en-US" sz="2800" u="sng" dirty="0">
                <a:latin typeface="Times New Roman" panose="02020603050405020304" pitchFamily="18" charset="0"/>
                <a:cs typeface="Times New Roman" panose="02020603050405020304" pitchFamily="18" charset="0"/>
              </a:rPr>
              <a:t>Depth skills</a:t>
            </a:r>
          </a:p>
          <a:p>
            <a:pPr lvl="3" eaLnBrk="1" hangingPunct="1">
              <a:lnSpc>
                <a:spcPct val="100000"/>
              </a:lnSpc>
            </a:pPr>
            <a:r>
              <a:rPr lang="en-US" sz="2800" dirty="0">
                <a:latin typeface="Times New Roman" panose="02020603050405020304" pitchFamily="18" charset="0"/>
                <a:cs typeface="Times New Roman" panose="02020603050405020304" pitchFamily="18" charset="0"/>
              </a:rPr>
              <a:t>Reflect quality and productivity results</a:t>
            </a:r>
          </a:p>
        </p:txBody>
      </p:sp>
      <p:sp>
        <p:nvSpPr>
          <p:cNvPr id="19458"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Knowledge-Based Pay Systems</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16</a:t>
            </a:fld>
            <a:endParaRPr lang="en-US" sz="1400" dirty="0">
              <a:solidFill>
                <a:schemeClr val="tx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Compensation</a:t>
            </a:r>
          </a:p>
        </p:txBody>
      </p:sp>
      <p:sp>
        <p:nvSpPr>
          <p:cNvPr id="20483" name="Content Placeholder 2"/>
          <p:cNvSpPr>
            <a:spLocks noGrp="1"/>
          </p:cNvSpPr>
          <p:nvPr>
            <p:ph idx="1"/>
          </p:nvPr>
        </p:nvSpPr>
        <p:spPr>
          <a:xfrm>
            <a:off x="322084" y="1978224"/>
            <a:ext cx="7015566" cy="4572000"/>
          </a:xfrm>
        </p:spPr>
        <p:txBody>
          <a:bodyPr>
            <a:noAutofit/>
          </a:bodyPr>
          <a:lstStyle/>
          <a:p>
            <a:pPr eaLnBrk="1" hangingPunct="1">
              <a:lnSpc>
                <a:spcPct val="100000"/>
              </a:lnSpc>
            </a:pPr>
            <a:r>
              <a:rPr lang="en-US" dirty="0">
                <a:latin typeface="Times New Roman" panose="02020603050405020304" pitchFamily="18" charset="0"/>
                <a:cs typeface="Times New Roman" panose="02020603050405020304" pitchFamily="18" charset="0"/>
              </a:rPr>
              <a:t>Many organizations used to reward managers based on output</a:t>
            </a:r>
          </a:p>
          <a:p>
            <a:pPr eaLnBrk="1" hangingPunct="1">
              <a:lnSpc>
                <a:spcPct val="100000"/>
              </a:lnSpc>
            </a:pPr>
            <a:r>
              <a:rPr lang="en-US" dirty="0">
                <a:latin typeface="Times New Roman" panose="02020603050405020304" pitchFamily="18" charset="0"/>
                <a:cs typeface="Times New Roman" panose="02020603050405020304" pitchFamily="18" charset="0"/>
              </a:rPr>
              <a:t>New emphasis is being placed on other factors of performance</a:t>
            </a:r>
          </a:p>
          <a:p>
            <a:pPr lvl="1" eaLnBrk="1" hangingPunct="1">
              <a:lnSpc>
                <a:spcPct val="100000"/>
              </a:lnSpc>
            </a:pPr>
            <a:r>
              <a:rPr lang="en-US" sz="2800" dirty="0">
                <a:latin typeface="Times New Roman" panose="02020603050405020304" pitchFamily="18" charset="0"/>
                <a:cs typeface="Times New Roman" panose="02020603050405020304" pitchFamily="18" charset="0"/>
              </a:rPr>
              <a:t>Customer service</a:t>
            </a:r>
          </a:p>
          <a:p>
            <a:pPr lvl="1" eaLnBrk="1" hangingPunct="1">
              <a:lnSpc>
                <a:spcPct val="100000"/>
              </a:lnSpc>
            </a:pPr>
            <a:r>
              <a:rPr lang="en-US" sz="2800" dirty="0">
                <a:latin typeface="Times New Roman" panose="02020603050405020304" pitchFamily="18" charset="0"/>
                <a:cs typeface="Times New Roman" panose="02020603050405020304" pitchFamily="18" charset="0"/>
              </a:rPr>
              <a:t>Quality</a:t>
            </a:r>
          </a:p>
          <a:p>
            <a:pPr eaLnBrk="1" hangingPunct="1">
              <a:lnSpc>
                <a:spcPct val="100000"/>
              </a:lnSpc>
            </a:pPr>
            <a:r>
              <a:rPr lang="en-US" dirty="0">
                <a:latin typeface="Times New Roman" panose="02020603050405020304" pitchFamily="18" charset="0"/>
                <a:cs typeface="Times New Roman" panose="02020603050405020304" pitchFamily="18" charset="0"/>
              </a:rPr>
              <a:t>Executive pay is increasingly being tied to the success of the company or division for which the executive is responsible</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17</a:t>
            </a:fld>
            <a:endParaRPr lang="en-US" sz="1400" dirty="0">
              <a:solidFill>
                <a:schemeClr val="tx2"/>
              </a:solidFill>
            </a:endParaRPr>
          </a:p>
        </p:txBody>
      </p:sp>
      <p:pic>
        <p:nvPicPr>
          <p:cNvPr id="3" name="Picture 2">
            <a:extLst>
              <a:ext uri="{FF2B5EF4-FFF2-40B4-BE49-F238E27FC236}">
                <a16:creationId xmlns:a16="http://schemas.microsoft.com/office/drawing/2014/main" id="{B35C60E5-8C0E-CAF5-A6CE-DF08898FF45C}"/>
              </a:ext>
            </a:extLst>
          </p:cNvPr>
          <p:cNvPicPr>
            <a:picLocks noChangeAspect="1"/>
          </p:cNvPicPr>
          <p:nvPr/>
        </p:nvPicPr>
        <p:blipFill>
          <a:blip r:embed="rId3"/>
          <a:stretch>
            <a:fillRect/>
          </a:stretch>
        </p:blipFill>
        <p:spPr>
          <a:xfrm>
            <a:off x="7337650" y="2290927"/>
            <a:ext cx="4475135" cy="4143527"/>
          </a:xfrm>
          <a:prstGeom prst="rect">
            <a:avLst/>
          </a:prstGeom>
          <a:ln>
            <a:noFill/>
          </a:ln>
          <a:effectLst>
            <a:softEdge rad="11250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Content Placeholder 2"/>
          <p:cNvSpPr>
            <a:spLocks noGrp="1"/>
          </p:cNvSpPr>
          <p:nvPr>
            <p:ph idx="1"/>
          </p:nvPr>
        </p:nvSpPr>
        <p:spPr>
          <a:xfrm>
            <a:off x="497237" y="1690688"/>
            <a:ext cx="10515600" cy="4351338"/>
          </a:xfrm>
        </p:spPr>
        <p:txBody>
          <a:bodyPr>
            <a:noAutofit/>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Methods Analysis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Analyzing how a job gets done</a:t>
            </a:r>
          </a:p>
          <a:p>
            <a:pPr lvl="2">
              <a:lnSpc>
                <a:spcPct val="150000"/>
              </a:lnSpc>
            </a:pPr>
            <a:r>
              <a:rPr lang="en-US" sz="2800" dirty="0">
                <a:latin typeface="Times New Roman" panose="02020603050405020304" pitchFamily="18" charset="0"/>
                <a:cs typeface="Times New Roman" panose="02020603050405020304" pitchFamily="18" charset="0"/>
              </a:rPr>
              <a:t>It begins with an analysis of the overall operation</a:t>
            </a:r>
          </a:p>
          <a:p>
            <a:pPr lvl="2">
              <a:lnSpc>
                <a:spcPct val="150000"/>
              </a:lnSpc>
            </a:pPr>
            <a:r>
              <a:rPr lang="en-US" sz="2800" dirty="0">
                <a:latin typeface="Times New Roman" panose="02020603050405020304" pitchFamily="18" charset="0"/>
                <a:cs typeface="Times New Roman" panose="02020603050405020304" pitchFamily="18" charset="0"/>
              </a:rPr>
              <a:t>It then moves from general to specific details of the job concentrating on</a:t>
            </a:r>
          </a:p>
          <a:p>
            <a:pPr lvl="2">
              <a:lnSpc>
                <a:spcPct val="150000"/>
              </a:lnSpc>
            </a:pPr>
            <a:r>
              <a:rPr lang="en-US" sz="2800" dirty="0">
                <a:latin typeface="Times New Roman" panose="02020603050405020304" pitchFamily="18" charset="0"/>
                <a:cs typeface="Times New Roman" panose="02020603050405020304" pitchFamily="18" charset="0"/>
              </a:rPr>
              <a:t>Workplace arrangement</a:t>
            </a:r>
          </a:p>
          <a:p>
            <a:pPr marL="1146175" lvl="3">
              <a:lnSpc>
                <a:spcPct val="150000"/>
              </a:lnSpc>
            </a:pPr>
            <a:r>
              <a:rPr lang="en-US" sz="2800" dirty="0">
                <a:latin typeface="Times New Roman" panose="02020603050405020304" pitchFamily="18" charset="0"/>
                <a:cs typeface="Times New Roman" panose="02020603050405020304" pitchFamily="18" charset="0"/>
              </a:rPr>
              <a:t>Movement of workers and/or materials</a:t>
            </a:r>
          </a:p>
        </p:txBody>
      </p:sp>
      <p:sp>
        <p:nvSpPr>
          <p:cNvPr id="30722"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 Analysis</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18</a:t>
            </a:fld>
            <a:endParaRPr lang="en-US" sz="1400" dirty="0">
              <a:solidFill>
                <a:schemeClr val="tx2"/>
              </a:solidFill>
            </a:endParaRPr>
          </a:p>
        </p:txBody>
      </p:sp>
      <p:pic>
        <p:nvPicPr>
          <p:cNvPr id="2" name="Picture 1">
            <a:extLst>
              <a:ext uri="{FF2B5EF4-FFF2-40B4-BE49-F238E27FC236}">
                <a16:creationId xmlns:a16="http://schemas.microsoft.com/office/drawing/2014/main" id="{5C3A4C2B-D0A7-D36D-96F6-0D8DB41C36FB}"/>
              </a:ext>
            </a:extLst>
          </p:cNvPr>
          <p:cNvPicPr>
            <a:picLocks noChangeAspect="1"/>
          </p:cNvPicPr>
          <p:nvPr/>
        </p:nvPicPr>
        <p:blipFill>
          <a:blip r:embed="rId3"/>
          <a:stretch>
            <a:fillRect/>
          </a:stretch>
        </p:blipFill>
        <p:spPr>
          <a:xfrm>
            <a:off x="9766919" y="4560987"/>
            <a:ext cx="2143125" cy="2143125"/>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Content Placeholder 2"/>
          <p:cNvSpPr>
            <a:spLocks noGrp="1"/>
          </p:cNvSpPr>
          <p:nvPr>
            <p:ph idx="1"/>
          </p:nvPr>
        </p:nvSpPr>
        <p:spPr/>
        <p:txBody>
          <a:bodyPr>
            <a:normAutofit fontScale="92500"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The need for methods analysis can arise from a variety of sources</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Changes in tools and equipment</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Changes in product design or introduction of new products</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Changes in materials and procedures</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Government regulations or contractual agreements</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Accidents or quality problems</a:t>
            </a:r>
          </a:p>
          <a:p>
            <a:pPr marL="822960" lvl="1" indent="-457200">
              <a:lnSpc>
                <a:spcPct val="150000"/>
              </a:lnSpc>
              <a:buFont typeface="+mj-lt"/>
              <a:buAutoNum type="arabicPeriod"/>
            </a:pPr>
            <a:r>
              <a:rPr lang="en-US" sz="3000" kern="0" dirty="0">
                <a:solidFill>
                  <a:srgbClr val="000000"/>
                </a:solidFill>
                <a:latin typeface="Times New Roman" panose="02020603050405020304" pitchFamily="18" charset="0"/>
                <a:ea typeface="Arial Unicode MS"/>
              </a:rPr>
              <a:t>E</a:t>
            </a:r>
            <a:r>
              <a:rPr lang="en-US" sz="3000" kern="0" dirty="0">
                <a:solidFill>
                  <a:srgbClr val="000000"/>
                </a:solidFill>
                <a:effectLst/>
                <a:latin typeface="Times New Roman" panose="02020603050405020304" pitchFamily="18" charset="0"/>
                <a:ea typeface="Arial Unicode MS"/>
              </a:rPr>
              <a:t>stablishes the method for new jobs.</a:t>
            </a:r>
            <a:endParaRPr lang="en-US" sz="3000" dirty="0">
              <a:latin typeface="Times New Roman" panose="02020603050405020304" pitchFamily="18" charset="0"/>
              <a:cs typeface="Times New Roman" panose="02020603050405020304" pitchFamily="18" charset="0"/>
            </a:endParaRPr>
          </a:p>
        </p:txBody>
      </p:sp>
      <p:sp>
        <p:nvSpPr>
          <p:cNvPr id="31746"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Need for Methods Analysis</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19</a:t>
            </a:fld>
            <a:endParaRPr lang="en-US" sz="1400" dirty="0">
              <a:solidFill>
                <a:schemeClr val="tx2"/>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 Analysis Procedure</a:t>
            </a:r>
          </a:p>
        </p:txBody>
      </p:sp>
      <p:sp>
        <p:nvSpPr>
          <p:cNvPr id="32771" name="Content Placeholder 2"/>
          <p:cNvSpPr>
            <a:spLocks noGrp="1"/>
          </p:cNvSpPr>
          <p:nvPr>
            <p:ph idx="1"/>
          </p:nvPr>
        </p:nvSpPr>
        <p:spPr>
          <a:xfrm>
            <a:off x="381000" y="1834456"/>
            <a:ext cx="10972800" cy="4572000"/>
          </a:xfrm>
        </p:spPr>
        <p:txBody>
          <a:bodyPr>
            <a:normAutofit fontScale="92500" lnSpcReduction="20000"/>
          </a:bodyPr>
          <a:lstStyle/>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Identify the operation to be studied, and gather relevant data</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Discuss the job with the operator and supervisor to get their input</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Study and document the present methods</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Analyze the job</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Propose new methods</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Install the new methods</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Follow up implementation to assure improvements have been achieved</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20</a:t>
            </a:fld>
            <a:endParaRPr lang="en-US" sz="1400" dirty="0">
              <a:solidFill>
                <a:schemeClr val="tx2"/>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Content Placeholder 2"/>
          <p:cNvSpPr>
            <a:spLocks noGrp="1"/>
          </p:cNvSpPr>
          <p:nvPr>
            <p:ph idx="1"/>
          </p:nvPr>
        </p:nvSpPr>
        <p:spPr>
          <a:xfrm>
            <a:off x="466241" y="1944787"/>
            <a:ext cx="10515600" cy="4351338"/>
          </a:xfrm>
        </p:spPr>
        <p:txBody>
          <a:bodyPr>
            <a:normAutofit/>
          </a:bodyPr>
          <a:lstStyle/>
          <a:p>
            <a:pPr eaLnBrk="1" hangingPunct="1">
              <a:lnSpc>
                <a:spcPct val="100000"/>
              </a:lnSpc>
            </a:pPr>
            <a:r>
              <a:rPr lang="en-US" dirty="0">
                <a:latin typeface="Times New Roman" panose="02020603050405020304" pitchFamily="18" charset="0"/>
                <a:cs typeface="Times New Roman" panose="02020603050405020304" pitchFamily="18" charset="0"/>
              </a:rPr>
              <a:t>Consider jobs that:</a:t>
            </a:r>
          </a:p>
          <a:p>
            <a:pPr marL="822960" lvl="1" indent="-457200">
              <a:lnSpc>
                <a:spcPct val="100000"/>
              </a:lnSpc>
              <a:buFont typeface="+mj-lt"/>
              <a:buAutoNum type="arabicPeriod"/>
            </a:pPr>
            <a:r>
              <a:rPr lang="en-US" sz="2800" dirty="0">
                <a:latin typeface="Times New Roman" panose="02020603050405020304" pitchFamily="18" charset="0"/>
                <a:cs typeface="Times New Roman" panose="02020603050405020304" pitchFamily="18" charset="0"/>
              </a:rPr>
              <a:t>Have a high labor content</a:t>
            </a:r>
          </a:p>
          <a:p>
            <a:pPr marL="822960" lvl="1" indent="-457200">
              <a:lnSpc>
                <a:spcPct val="100000"/>
              </a:lnSpc>
              <a:buFont typeface="+mj-lt"/>
              <a:buAutoNum type="arabicPeriod"/>
            </a:pPr>
            <a:r>
              <a:rPr lang="en-US" sz="2800" dirty="0">
                <a:latin typeface="Times New Roman" panose="02020603050405020304" pitchFamily="18" charset="0"/>
                <a:cs typeface="Times New Roman" panose="02020603050405020304" pitchFamily="18" charset="0"/>
              </a:rPr>
              <a:t>Are done frequently</a:t>
            </a:r>
          </a:p>
          <a:p>
            <a:pPr marL="822960" lvl="1" indent="-457200">
              <a:lnSpc>
                <a:spcPct val="100000"/>
              </a:lnSpc>
              <a:buFont typeface="+mj-lt"/>
              <a:buAutoNum type="arabicPeriod"/>
            </a:pPr>
            <a:r>
              <a:rPr lang="en-US" sz="2800" dirty="0">
                <a:latin typeface="Times New Roman" panose="02020603050405020304" pitchFamily="18" charset="0"/>
                <a:cs typeface="Times New Roman" panose="02020603050405020304" pitchFamily="18" charset="0"/>
              </a:rPr>
              <a:t>Are unsafe, tiring, unpleasant, and/or noisy</a:t>
            </a:r>
          </a:p>
          <a:p>
            <a:pPr marL="822960" lvl="1" indent="-457200">
              <a:lnSpc>
                <a:spcPct val="100000"/>
              </a:lnSpc>
              <a:buFont typeface="+mj-lt"/>
              <a:buAutoNum type="arabicPeriod"/>
            </a:pPr>
            <a:r>
              <a:rPr lang="en-US" sz="2800" dirty="0">
                <a:latin typeface="Times New Roman" panose="02020603050405020304" pitchFamily="18" charset="0"/>
                <a:cs typeface="Times New Roman" panose="02020603050405020304" pitchFamily="18" charset="0"/>
              </a:rPr>
              <a:t>Are designated as problems</a:t>
            </a:r>
          </a:p>
          <a:p>
            <a:pPr lvl="2" eaLnBrk="1" hangingPunct="1">
              <a:lnSpc>
                <a:spcPct val="100000"/>
              </a:lnSpc>
            </a:pPr>
            <a:r>
              <a:rPr lang="en-US" sz="2800" dirty="0">
                <a:latin typeface="Times New Roman" panose="02020603050405020304" pitchFamily="18" charset="0"/>
                <a:cs typeface="Times New Roman" panose="02020603050405020304" pitchFamily="18" charset="0"/>
              </a:rPr>
              <a:t>Quality problems</a:t>
            </a:r>
          </a:p>
          <a:p>
            <a:pPr lvl="2" eaLnBrk="1" hangingPunct="1">
              <a:lnSpc>
                <a:spcPct val="100000"/>
              </a:lnSpc>
            </a:pPr>
            <a:r>
              <a:rPr lang="en-US" sz="2800" dirty="0">
                <a:latin typeface="Times New Roman" panose="02020603050405020304" pitchFamily="18" charset="0"/>
                <a:cs typeface="Times New Roman" panose="02020603050405020304" pitchFamily="18" charset="0"/>
              </a:rPr>
              <a:t>Processing bottlenecks</a:t>
            </a:r>
          </a:p>
          <a:p>
            <a:pPr lvl="2" eaLnBrk="1" hangingPunct="1">
              <a:lnSpc>
                <a:spcPct val="100000"/>
              </a:lnSpc>
            </a:pPr>
            <a:r>
              <a:rPr lang="en-US" sz="2800" dirty="0">
                <a:latin typeface="Times New Roman" panose="02020603050405020304" pitchFamily="18" charset="0"/>
                <a:cs typeface="Times New Roman" panose="02020603050405020304" pitchFamily="18" charset="0"/>
              </a:rPr>
              <a:t>etc.</a:t>
            </a:r>
          </a:p>
        </p:txBody>
      </p:sp>
      <p:sp>
        <p:nvSpPr>
          <p:cNvPr id="33794" name="Title 1"/>
          <p:cNvSpPr>
            <a:spLocks noGrp="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Guidelines for Selecting a Job to Study</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21</a:t>
            </a:fld>
            <a:endParaRPr lang="en-US" sz="1400" dirty="0">
              <a:solidFill>
                <a:schemeClr val="tx2"/>
              </a:solidFill>
            </a:endParaRPr>
          </a:p>
        </p:txBody>
      </p:sp>
      <p:pic>
        <p:nvPicPr>
          <p:cNvPr id="2" name="Picture 1">
            <a:extLst>
              <a:ext uri="{FF2B5EF4-FFF2-40B4-BE49-F238E27FC236}">
                <a16:creationId xmlns:a16="http://schemas.microsoft.com/office/drawing/2014/main" id="{97C24E88-8147-BC31-436F-22163A6B95FD}"/>
              </a:ext>
            </a:extLst>
          </p:cNvPr>
          <p:cNvPicPr>
            <a:picLocks noChangeAspect="1"/>
          </p:cNvPicPr>
          <p:nvPr/>
        </p:nvPicPr>
        <p:blipFill>
          <a:blip r:embed="rId3"/>
          <a:stretch>
            <a:fillRect/>
          </a:stretch>
        </p:blipFill>
        <p:spPr>
          <a:xfrm>
            <a:off x="8893000" y="3628675"/>
            <a:ext cx="2864200" cy="2864200"/>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Analyzing the Job: Flow Process Charts</a:t>
            </a:r>
          </a:p>
        </p:txBody>
      </p:sp>
      <p:sp>
        <p:nvSpPr>
          <p:cNvPr id="34819" name="Content Placeholder 2"/>
          <p:cNvSpPr>
            <a:spLocks noGrp="1"/>
          </p:cNvSpPr>
          <p:nvPr>
            <p:ph idx="1"/>
          </p:nvPr>
        </p:nvSpPr>
        <p:spPr>
          <a:xfrm>
            <a:off x="254216" y="1978224"/>
            <a:ext cx="4925017" cy="4572000"/>
          </a:xfrm>
        </p:spPr>
        <p:txBody>
          <a:bodyPr>
            <a:normAutofit/>
          </a:bodyPr>
          <a:lstStyle/>
          <a:p>
            <a:pPr marL="457200" lvl="1" indent="0" algn="ctr" eaLnBrk="1" hangingPunct="1">
              <a:lnSpc>
                <a:spcPct val="150000"/>
              </a:lnSpc>
              <a:buNone/>
            </a:pPr>
            <a:r>
              <a:rPr lang="en-US" sz="2800" dirty="0">
                <a:latin typeface="Times New Roman" panose="02020603050405020304" pitchFamily="18" charset="0"/>
                <a:cs typeface="Times New Roman" panose="02020603050405020304" pitchFamily="18" charset="0"/>
              </a:rPr>
              <a:t>Chart used to examine the overall sequence of an operation by focusing on movements of the operator or flow of materials</a:t>
            </a:r>
          </a:p>
          <a:p>
            <a:pPr lvl="1" algn="ctr" eaLnBrk="1" hangingPunct="1">
              <a:lnSpc>
                <a:spcPct val="150000"/>
              </a:lnSpc>
              <a:buFontTx/>
              <a:buNone/>
            </a:pPr>
            <a:endParaRPr lang="en-US" sz="2800" dirty="0">
              <a:latin typeface="Times New Roman" panose="02020603050405020304" pitchFamily="18" charset="0"/>
              <a:cs typeface="Times New Roman" panose="02020603050405020304" pitchFamily="18" charset="0"/>
            </a:endParaRPr>
          </a:p>
        </p:txBody>
      </p:sp>
      <p:pic>
        <p:nvPicPr>
          <p:cNvPr id="5" name="Picture 4" descr="ste25251_0704.jpg"/>
          <p:cNvPicPr>
            <a:picLocks noChangeAspect="1"/>
          </p:cNvPicPr>
          <p:nvPr/>
        </p:nvPicPr>
        <p:blipFill>
          <a:blip r:embed="rId3" cstate="print"/>
          <a:stretch>
            <a:fillRect/>
          </a:stretch>
        </p:blipFill>
        <p:spPr>
          <a:xfrm>
            <a:off x="5563892" y="1978225"/>
            <a:ext cx="6373892" cy="4456532"/>
          </a:xfrm>
          <a:prstGeom prst="rect">
            <a:avLst/>
          </a:prstGeom>
        </p:spPr>
      </p:pic>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22</a:t>
            </a:fld>
            <a:endParaRPr lang="en-US" sz="1400" dirty="0">
              <a:solidFill>
                <a:schemeClr val="tx2"/>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Analyzing the Job: Worker-Machine Chart</a:t>
            </a:r>
          </a:p>
        </p:txBody>
      </p:sp>
      <p:sp>
        <p:nvSpPr>
          <p:cNvPr id="35843" name="Content Placeholder 2"/>
          <p:cNvSpPr>
            <a:spLocks noGrp="1"/>
          </p:cNvSpPr>
          <p:nvPr>
            <p:ph idx="1"/>
          </p:nvPr>
        </p:nvSpPr>
        <p:spPr>
          <a:xfrm>
            <a:off x="406400" y="1977368"/>
            <a:ext cx="3948624" cy="4572000"/>
          </a:xfrm>
        </p:spPr>
        <p:txBody>
          <a:bodyPr>
            <a:normAutofit/>
          </a:bodyPr>
          <a:lstStyle/>
          <a:p>
            <a:pPr marL="457200" lvl="1" indent="0" algn="ctr" eaLnBrk="1" hangingPunct="1">
              <a:lnSpc>
                <a:spcPct val="150000"/>
              </a:lnSpc>
              <a:buNone/>
            </a:pPr>
            <a:r>
              <a:rPr lang="en-US" sz="2800" dirty="0"/>
              <a:t>Chart used to determine portions of a work cycle during which an operator and equipment are busy or idle</a:t>
            </a:r>
          </a:p>
          <a:p>
            <a:pPr lvl="1" algn="ctr" eaLnBrk="1" hangingPunct="1">
              <a:buFontTx/>
              <a:buNone/>
            </a:pPr>
            <a:endParaRPr lang="en-US" sz="2800" dirty="0"/>
          </a:p>
        </p:txBody>
      </p:sp>
      <p:pic>
        <p:nvPicPr>
          <p:cNvPr id="5" name="Picture 4" descr="ste25251_0705.jpg"/>
          <p:cNvPicPr>
            <a:picLocks noChangeAspect="1"/>
          </p:cNvPicPr>
          <p:nvPr/>
        </p:nvPicPr>
        <p:blipFill>
          <a:blip r:embed="rId3" cstate="print"/>
          <a:stretch>
            <a:fillRect/>
          </a:stretch>
        </p:blipFill>
        <p:spPr>
          <a:xfrm>
            <a:off x="5775856" y="1912144"/>
            <a:ext cx="4892143" cy="4702448"/>
          </a:xfrm>
          <a:prstGeom prst="rect">
            <a:avLst/>
          </a:prstGeom>
        </p:spPr>
      </p:pic>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23</a:t>
            </a:fld>
            <a:endParaRPr lang="en-US" sz="1400" dirty="0">
              <a:solidFill>
                <a:schemeClr val="tx2"/>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Work Methods</a:t>
            </a:r>
          </a:p>
        </p:txBody>
      </p:sp>
      <p:sp>
        <p:nvSpPr>
          <p:cNvPr id="37891" name="Content Placeholder 2"/>
          <p:cNvSpPr>
            <a:spLocks noGrp="1"/>
          </p:cNvSpPr>
          <p:nvPr>
            <p:ph idx="1"/>
          </p:nvPr>
        </p:nvSpPr>
        <p:spPr>
          <a:xfrm>
            <a:off x="381000" y="1834456"/>
            <a:ext cx="10972800" cy="4572000"/>
          </a:xfrm>
        </p:spPr>
        <p:txBody>
          <a:bodyPr>
            <a:normAutofit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In developing work methods that are motion efficient, the analyst attempts to</a:t>
            </a:r>
          </a:p>
          <a:p>
            <a:pPr lvl="1" eaLnBrk="1" hangingPunct="1">
              <a:lnSpc>
                <a:spcPct val="150000"/>
              </a:lnSpc>
            </a:pPr>
            <a:r>
              <a:rPr lang="en-US" sz="2800" dirty="0">
                <a:latin typeface="Times New Roman" panose="02020603050405020304" pitchFamily="18" charset="0"/>
                <a:cs typeface="Times New Roman" panose="02020603050405020304" pitchFamily="18" charset="0"/>
              </a:rPr>
              <a:t>Eliminate unnecessary motions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Combine activities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Reduce fatigue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Improve the arrangement of the workplace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Improve the design of tools and equipment</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24</a:t>
            </a:fld>
            <a:endParaRPr lang="en-US" sz="1400" dirty="0">
              <a:solidFill>
                <a:schemeClr val="tx2"/>
              </a:solidFill>
            </a:endParaRPr>
          </a:p>
        </p:txBody>
      </p:sp>
      <p:pic>
        <p:nvPicPr>
          <p:cNvPr id="3" name="Picture 2">
            <a:extLst>
              <a:ext uri="{FF2B5EF4-FFF2-40B4-BE49-F238E27FC236}">
                <a16:creationId xmlns:a16="http://schemas.microsoft.com/office/drawing/2014/main" id="{65264C5E-B495-F7BA-5BD3-F54B84EA1B10}"/>
              </a:ext>
            </a:extLst>
          </p:cNvPr>
          <p:cNvPicPr>
            <a:picLocks noChangeAspect="1"/>
          </p:cNvPicPr>
          <p:nvPr/>
        </p:nvPicPr>
        <p:blipFill>
          <a:blip r:embed="rId3"/>
          <a:stretch>
            <a:fillRect/>
          </a:stretch>
        </p:blipFill>
        <p:spPr>
          <a:xfrm>
            <a:off x="8443872" y="3074880"/>
            <a:ext cx="3076656" cy="3076656"/>
          </a:xfrm>
          <a:prstGeom prst="ellipse">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Measurement</a:t>
            </a:r>
          </a:p>
        </p:txBody>
      </p:sp>
      <p:sp>
        <p:nvSpPr>
          <p:cNvPr id="38915" name="Content Placeholder 2"/>
          <p:cNvSpPr>
            <a:spLocks noGrp="1"/>
          </p:cNvSpPr>
          <p:nvPr>
            <p:ph idx="1"/>
          </p:nvPr>
        </p:nvSpPr>
        <p:spPr>
          <a:xfrm>
            <a:off x="381000" y="1497733"/>
            <a:ext cx="10972800" cy="4572000"/>
          </a:xfrm>
        </p:spPr>
        <p:txBody>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Work measurement is concerned with how long it should take to complete a job.</a:t>
            </a:r>
          </a:p>
          <a:p>
            <a:pPr eaLnBrk="1" hangingPunct="1">
              <a:lnSpc>
                <a:spcPct val="150000"/>
              </a:lnSpc>
            </a:pPr>
            <a:r>
              <a:rPr lang="en-US" b="0" dirty="0">
                <a:latin typeface="Times New Roman" panose="02020603050405020304" pitchFamily="18" charset="0"/>
                <a:cs typeface="Times New Roman" panose="02020603050405020304" pitchFamily="18" charset="0"/>
              </a:rPr>
              <a:t>It is </a:t>
            </a:r>
            <a:r>
              <a:rPr lang="en-US" dirty="0">
                <a:latin typeface="Times New Roman" panose="02020603050405020304" pitchFamily="18" charset="0"/>
                <a:cs typeface="Times New Roman" panose="02020603050405020304" pitchFamily="18" charset="0"/>
              </a:rPr>
              <a:t>not concerned </a:t>
            </a:r>
            <a:r>
              <a:rPr lang="en-US" b="0" dirty="0">
                <a:latin typeface="Times New Roman" panose="02020603050405020304" pitchFamily="18" charset="0"/>
                <a:cs typeface="Times New Roman" panose="02020603050405020304" pitchFamily="18" charset="0"/>
              </a:rPr>
              <a:t>with either </a:t>
            </a:r>
            <a:r>
              <a:rPr lang="en-US" b="0" i="1" dirty="0">
                <a:latin typeface="Times New Roman" panose="02020603050405020304" pitchFamily="18" charset="0"/>
                <a:cs typeface="Times New Roman" panose="02020603050405020304" pitchFamily="18" charset="0"/>
              </a:rPr>
              <a:t>job content</a:t>
            </a:r>
            <a:r>
              <a:rPr lang="en-US" b="0" dirty="0">
                <a:latin typeface="Times New Roman" panose="02020603050405020304" pitchFamily="18" charset="0"/>
                <a:cs typeface="Times New Roman" panose="02020603050405020304" pitchFamily="18" charset="0"/>
              </a:rPr>
              <a:t> or </a:t>
            </a:r>
            <a:r>
              <a:rPr lang="en-US" b="0" i="1" dirty="0">
                <a:latin typeface="Times New Roman" panose="02020603050405020304" pitchFamily="18" charset="0"/>
                <a:cs typeface="Times New Roman" panose="02020603050405020304" pitchFamily="18" charset="0"/>
              </a:rPr>
              <a:t>how the job is to be completed</a:t>
            </a:r>
            <a:r>
              <a:rPr lang="en-US" b="0" dirty="0">
                <a:latin typeface="Times New Roman" panose="02020603050405020304" pitchFamily="18" charset="0"/>
                <a:cs typeface="Times New Roman" panose="02020603050405020304" pitchFamily="18" charset="0"/>
              </a:rPr>
              <a:t> since these are considered a given when considering work measurement.</a:t>
            </a:r>
          </a:p>
          <a:p>
            <a:pPr eaLnBrk="1" hangingPunct="1">
              <a:lnSpc>
                <a:spcPct val="150000"/>
              </a:lnSpc>
            </a:pPr>
            <a:r>
              <a:rPr lang="en-US" kern="0" dirty="0">
                <a:solidFill>
                  <a:srgbClr val="000000"/>
                </a:solidFill>
                <a:effectLst/>
                <a:latin typeface="Times New Roman" panose="02020603050405020304" pitchFamily="18" charset="0"/>
                <a:ea typeface="Arial Unicode MS"/>
              </a:rPr>
              <a:t>Jobs at the lowest levels often involve heavy standardization.</a:t>
            </a:r>
            <a:endParaRPr lang="en-US" b="0" dirty="0">
              <a:latin typeface="Times New Roman" panose="02020603050405020304" pitchFamily="18" charset="0"/>
              <a:cs typeface="Times New Roman" panose="02020603050405020304" pitchFamily="18" charset="0"/>
            </a:endParaRPr>
          </a:p>
          <a:p>
            <a:pPr eaLnBrk="1" hangingPunct="1">
              <a:lnSpc>
                <a:spcPct val="150000"/>
              </a:lnSpc>
              <a:buNone/>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25</a:t>
            </a:fld>
            <a:endParaRPr lang="en-US" sz="1400" dirty="0">
              <a:solidFill>
                <a:schemeClr val="tx2"/>
              </a:solidFill>
            </a:endParaRPr>
          </a:p>
        </p:txBody>
      </p:sp>
      <p:pic>
        <p:nvPicPr>
          <p:cNvPr id="3" name="Picture 2">
            <a:extLst>
              <a:ext uri="{FF2B5EF4-FFF2-40B4-BE49-F238E27FC236}">
                <a16:creationId xmlns:a16="http://schemas.microsoft.com/office/drawing/2014/main" id="{13C8CD30-EC38-EB16-6C6A-6CDFDC41F75D}"/>
              </a:ext>
            </a:extLst>
          </p:cNvPr>
          <p:cNvPicPr>
            <a:picLocks noChangeAspect="1"/>
          </p:cNvPicPr>
          <p:nvPr/>
        </p:nvPicPr>
        <p:blipFill>
          <a:blip r:embed="rId3"/>
          <a:stretch>
            <a:fillRect/>
          </a:stretch>
        </p:blipFill>
        <p:spPr>
          <a:xfrm>
            <a:off x="9438468" y="4060762"/>
            <a:ext cx="2520210" cy="2520210"/>
          </a:xfrm>
          <a:prstGeom prst="ellipse">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Measurement (cont.)</a:t>
            </a:r>
          </a:p>
        </p:txBody>
      </p:sp>
      <p:sp>
        <p:nvSpPr>
          <p:cNvPr id="17411" name="Content Placeholder 2"/>
          <p:cNvSpPr>
            <a:spLocks noGrp="1"/>
          </p:cNvSpPr>
          <p:nvPr>
            <p:ph idx="1"/>
          </p:nvPr>
        </p:nvSpPr>
        <p:spPr>
          <a:xfrm>
            <a:off x="381000" y="1690688"/>
            <a:ext cx="10972800" cy="4572000"/>
          </a:xfrm>
        </p:spPr>
        <p:txBody>
          <a:bodyPr>
            <a:normAutofit/>
          </a:bodyPr>
          <a:lstStyle/>
          <a:p>
            <a:pPr algn="just" eaLnBrk="1" hangingPunct="1">
              <a:lnSpc>
                <a:spcPct val="100000"/>
              </a:lnSpc>
            </a:pPr>
            <a:r>
              <a:rPr lang="en-US" b="1" dirty="0">
                <a:latin typeface="Times New Roman" panose="02020603050405020304" pitchFamily="18" charset="0"/>
                <a:cs typeface="Times New Roman" panose="02020603050405020304" pitchFamily="18" charset="0"/>
              </a:rPr>
              <a:t>Standard time</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The amount of time it should take a qualified worker to complete a specified task, working at a sustainable rate, using given methods, tools and equipment, raw material inputs, and workplace arrangement.</a:t>
            </a:r>
          </a:p>
          <a:p>
            <a:pPr algn="just" eaLnBrk="1" hangingPunct="1">
              <a:lnSpc>
                <a:spcPct val="100000"/>
              </a:lnSpc>
            </a:pPr>
            <a:r>
              <a:rPr lang="en-US" dirty="0">
                <a:latin typeface="Times New Roman" panose="02020603050405020304" pitchFamily="18" charset="0"/>
                <a:cs typeface="Times New Roman" panose="02020603050405020304" pitchFamily="18" charset="0"/>
              </a:rPr>
              <a:t>Commonly used work measurement techniques</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Stopwatch time study</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Historical times</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Predetermined data</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Work sampling</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26</a:t>
            </a:fld>
            <a:endParaRPr lang="en-US" sz="1400" dirty="0">
              <a:solidFill>
                <a:schemeClr val="tx2"/>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Content Placeholder 2"/>
          <p:cNvSpPr>
            <a:spLocks noGrp="1"/>
          </p:cNvSpPr>
          <p:nvPr>
            <p:ph idx="1"/>
          </p:nvPr>
        </p:nvSpPr>
        <p:spPr>
          <a:xfrm>
            <a:off x="404248" y="1690688"/>
            <a:ext cx="11482952" cy="4351338"/>
          </a:xfrm>
        </p:spPr>
        <p:txBody>
          <a:bodyPr>
            <a:noAutofit/>
          </a:bodyPr>
          <a:lstStyle/>
          <a:p>
            <a:pPr algn="just" eaLnBrk="1" hangingPunct="1">
              <a:lnSpc>
                <a:spcPct val="100000"/>
              </a:lnSpc>
            </a:pPr>
            <a:r>
              <a:rPr lang="en-US" b="1" dirty="0">
                <a:latin typeface="Times New Roman" panose="02020603050405020304" pitchFamily="18" charset="0"/>
                <a:cs typeface="Times New Roman" panose="02020603050405020304" pitchFamily="18" charset="0"/>
              </a:rPr>
              <a:t>Stopwatch Time Study</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Used to develop a time standard based on observations of one worker taken over several cycles.</a:t>
            </a:r>
          </a:p>
          <a:p>
            <a:pPr algn="just" eaLnBrk="1" hangingPunct="1">
              <a:lnSpc>
                <a:spcPct val="100000"/>
              </a:lnSpc>
            </a:pPr>
            <a:r>
              <a:rPr lang="en-US" b="1" dirty="0">
                <a:latin typeface="Times New Roman" panose="02020603050405020304" pitchFamily="18" charset="0"/>
                <a:cs typeface="Times New Roman" panose="02020603050405020304" pitchFamily="18" charset="0"/>
              </a:rPr>
              <a:t>Standard Elemental Times</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Derived from a firm’s own historical time study data.</a:t>
            </a:r>
          </a:p>
          <a:p>
            <a:pPr algn="just" eaLnBrk="1" hangingPunct="1">
              <a:lnSpc>
                <a:spcPct val="100000"/>
              </a:lnSpc>
            </a:pPr>
            <a:r>
              <a:rPr lang="en-US" b="1" dirty="0">
                <a:latin typeface="Times New Roman" panose="02020603050405020304" pitchFamily="18" charset="0"/>
                <a:cs typeface="Times New Roman" panose="02020603050405020304" pitchFamily="18" charset="0"/>
              </a:rPr>
              <a:t>Predetermined time standards</a:t>
            </a:r>
            <a:r>
              <a:rPr lang="en-US" dirty="0">
                <a:latin typeface="Times New Roman" panose="02020603050405020304" pitchFamily="18" charset="0"/>
                <a:cs typeface="Times New Roman" panose="02020603050405020304" pitchFamily="18" charset="0"/>
              </a:rPr>
              <a:t> </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Involve the use of published data on standard elemental times.</a:t>
            </a:r>
          </a:p>
          <a:p>
            <a:pPr algn="just" eaLnBrk="1" hangingPunct="1">
              <a:lnSpc>
                <a:spcPct val="100000"/>
              </a:lnSpc>
            </a:pPr>
            <a:r>
              <a:rPr lang="en-US" b="1" dirty="0">
                <a:latin typeface="Times New Roman" panose="02020603050405020304" pitchFamily="18" charset="0"/>
                <a:cs typeface="Times New Roman" panose="02020603050405020304" pitchFamily="18" charset="0"/>
              </a:rPr>
              <a:t>Work sampling</a:t>
            </a:r>
            <a:r>
              <a:rPr lang="en-US" dirty="0">
                <a:latin typeface="Times New Roman" panose="02020603050405020304" pitchFamily="18" charset="0"/>
                <a:cs typeface="Times New Roman" panose="02020603050405020304" pitchFamily="18" charset="0"/>
              </a:rPr>
              <a:t> </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A technique for estimating the proportion of time that a worker or machine spends on various activities and idle time.</a:t>
            </a:r>
          </a:p>
          <a:p>
            <a:pPr algn="just" eaLnBrk="1" hangingPunct="1">
              <a:lnSpc>
                <a:spcPct val="100000"/>
              </a:lnSpc>
            </a:pPr>
            <a:endParaRPr lang="en-US" dirty="0">
              <a:latin typeface="Times New Roman" panose="02020603050405020304" pitchFamily="18" charset="0"/>
              <a:cs typeface="Times New Roman" panose="02020603050405020304" pitchFamily="18" charset="0"/>
            </a:endParaRPr>
          </a:p>
        </p:txBody>
      </p:sp>
      <p:sp>
        <p:nvSpPr>
          <p:cNvPr id="18434"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Measurement Techniques</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27</a:t>
            </a:fld>
            <a:endParaRPr lang="en-US" sz="1400" dirty="0">
              <a:solidFill>
                <a:schemeClr val="tx2"/>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Stopwatch Time Study</a:t>
            </a:r>
          </a:p>
        </p:txBody>
      </p:sp>
      <p:sp>
        <p:nvSpPr>
          <p:cNvPr id="41988" name="Content Placeholder 2"/>
          <p:cNvSpPr>
            <a:spLocks noGrp="1"/>
          </p:cNvSpPr>
          <p:nvPr>
            <p:ph idx="1"/>
          </p:nvPr>
        </p:nvSpPr>
        <p:spPr>
          <a:xfrm>
            <a:off x="381000" y="2132112"/>
            <a:ext cx="10972800" cy="4572000"/>
          </a:xfrm>
        </p:spPr>
        <p:txBody>
          <a:bodyPr>
            <a:normAutofit/>
          </a:bodyPr>
          <a:lstStyle/>
          <a:p>
            <a:pPr algn="just" eaLnBrk="1" hangingPunct="1">
              <a:lnSpc>
                <a:spcPct val="100000"/>
              </a:lnSpc>
            </a:pPr>
            <a:r>
              <a:rPr lang="en-US" dirty="0">
                <a:latin typeface="Times New Roman" panose="02020603050405020304" pitchFamily="18" charset="0"/>
                <a:cs typeface="Times New Roman" panose="02020603050405020304" pitchFamily="18" charset="0"/>
              </a:rPr>
              <a:t>Used to develop a time standard based on observations of one worker taken over a few cycles.</a:t>
            </a:r>
          </a:p>
          <a:p>
            <a:pPr algn="just" eaLnBrk="1" hangingPunct="1">
              <a:lnSpc>
                <a:spcPct val="100000"/>
              </a:lnSpc>
            </a:pPr>
            <a:r>
              <a:rPr lang="en-US" dirty="0">
                <a:latin typeface="Times New Roman" panose="02020603050405020304" pitchFamily="18" charset="0"/>
                <a:cs typeface="Times New Roman" panose="02020603050405020304" pitchFamily="18" charset="0"/>
              </a:rPr>
              <a:t>Basic steps in a time study:</a:t>
            </a:r>
          </a:p>
          <a:p>
            <a:pPr marL="801688" lvl="1" indent="-457200" algn="just">
              <a:lnSpc>
                <a:spcPct val="100000"/>
              </a:lnSpc>
              <a:buFontTx/>
              <a:buAutoNum type="arabicPeriod"/>
            </a:pPr>
            <a:r>
              <a:rPr lang="en-US" sz="2800" dirty="0">
                <a:latin typeface="Times New Roman" panose="02020603050405020304" pitchFamily="18" charset="0"/>
                <a:cs typeface="Times New Roman" panose="02020603050405020304" pitchFamily="18" charset="0"/>
              </a:rPr>
              <a:t>Define the task to be studied and inform the worker who will be studied</a:t>
            </a:r>
          </a:p>
          <a:p>
            <a:pPr marL="801688" lvl="1" indent="-457200" algn="just">
              <a:lnSpc>
                <a:spcPct val="100000"/>
              </a:lnSpc>
              <a:buFontTx/>
              <a:buAutoNum type="arabicPeriod"/>
            </a:pPr>
            <a:r>
              <a:rPr lang="en-US" sz="2800" dirty="0">
                <a:latin typeface="Times New Roman" panose="02020603050405020304" pitchFamily="18" charset="0"/>
                <a:cs typeface="Times New Roman" panose="02020603050405020304" pitchFamily="18" charset="0"/>
              </a:rPr>
              <a:t>Determine the number of cycles to observe</a:t>
            </a:r>
          </a:p>
          <a:p>
            <a:pPr marL="801688" lvl="1" indent="-457200" algn="just">
              <a:lnSpc>
                <a:spcPct val="100000"/>
              </a:lnSpc>
              <a:buFontTx/>
              <a:buAutoNum type="arabicPeriod"/>
            </a:pPr>
            <a:r>
              <a:rPr lang="en-US" sz="2800" dirty="0">
                <a:latin typeface="Times New Roman" panose="02020603050405020304" pitchFamily="18" charset="0"/>
                <a:cs typeface="Times New Roman" panose="02020603050405020304" pitchFamily="18" charset="0"/>
              </a:rPr>
              <a:t>Time the job, and rate the worker’s performance</a:t>
            </a:r>
          </a:p>
          <a:p>
            <a:pPr marL="801688" lvl="1" indent="-457200" algn="just">
              <a:lnSpc>
                <a:spcPct val="100000"/>
              </a:lnSpc>
              <a:buFontTx/>
              <a:buAutoNum type="arabicPeriod"/>
            </a:pPr>
            <a:r>
              <a:rPr lang="en-US" sz="2800" dirty="0">
                <a:latin typeface="Times New Roman" panose="02020603050405020304" pitchFamily="18" charset="0"/>
                <a:cs typeface="Times New Roman" panose="02020603050405020304" pitchFamily="18" charset="0"/>
              </a:rPr>
              <a:t>Compute the standard time</a:t>
            </a:r>
          </a:p>
          <a:p>
            <a:pPr algn="just" eaLnBrk="1" hangingPunct="1">
              <a:lnSpc>
                <a:spcPct val="100000"/>
              </a:lnSpc>
              <a:buFontTx/>
              <a:buNone/>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28</a:t>
            </a:fld>
            <a:endParaRPr lang="en-US" sz="1400" dirty="0">
              <a:solidFill>
                <a:schemeClr val="tx2"/>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Content Placeholder 2"/>
          <p:cNvSpPr>
            <a:spLocks noGrp="1"/>
          </p:cNvSpPr>
          <p:nvPr>
            <p:ph idx="1"/>
          </p:nvPr>
        </p:nvSpPr>
        <p:spPr>
          <a:xfrm>
            <a:off x="330629" y="2198886"/>
            <a:ext cx="5228123" cy="4351338"/>
          </a:xfrm>
        </p:spPr>
        <p:txBody>
          <a:bodyPr>
            <a:normAutofit/>
          </a:bodyPr>
          <a:lstStyle/>
          <a:p>
            <a:pPr eaLnBrk="1" hangingPunct="1">
              <a:lnSpc>
                <a:spcPct val="100000"/>
              </a:lnSpc>
            </a:pPr>
            <a:r>
              <a:rPr lang="en-US" dirty="0">
                <a:latin typeface="Times New Roman" panose="02020603050405020304" pitchFamily="18" charset="0"/>
                <a:cs typeface="Times New Roman" panose="02020603050405020304" pitchFamily="18" charset="0"/>
              </a:rPr>
              <a:t>The number of observations to collect is a function of</a:t>
            </a:r>
          </a:p>
          <a:p>
            <a:pPr lvl="1" eaLnBrk="1" hangingPunct="1">
              <a:lnSpc>
                <a:spcPct val="100000"/>
              </a:lnSpc>
            </a:pPr>
            <a:r>
              <a:rPr lang="en-US" sz="2800" dirty="0">
                <a:latin typeface="Times New Roman" panose="02020603050405020304" pitchFamily="18" charset="0"/>
                <a:cs typeface="Times New Roman" panose="02020603050405020304" pitchFamily="18" charset="0"/>
              </a:rPr>
              <a:t>Variability of the observed times</a:t>
            </a:r>
          </a:p>
          <a:p>
            <a:pPr lvl="1" eaLnBrk="1" hangingPunct="1">
              <a:lnSpc>
                <a:spcPct val="100000"/>
              </a:lnSpc>
            </a:pPr>
            <a:r>
              <a:rPr lang="en-US" sz="2800" dirty="0">
                <a:latin typeface="Times New Roman" panose="02020603050405020304" pitchFamily="18" charset="0"/>
                <a:cs typeface="Times New Roman" panose="02020603050405020304" pitchFamily="18" charset="0"/>
              </a:rPr>
              <a:t>The desired level of accuracy</a:t>
            </a:r>
          </a:p>
          <a:p>
            <a:pPr lvl="1" eaLnBrk="1" hangingPunct="1">
              <a:lnSpc>
                <a:spcPct val="100000"/>
              </a:lnSpc>
            </a:pPr>
            <a:r>
              <a:rPr lang="en-US" sz="2800" dirty="0">
                <a:latin typeface="Times New Roman" panose="02020603050405020304" pitchFamily="18" charset="0"/>
                <a:cs typeface="Times New Roman" panose="02020603050405020304" pitchFamily="18" charset="0"/>
              </a:rPr>
              <a:t>Desired level of confidence for the estimated job time</a:t>
            </a:r>
          </a:p>
        </p:txBody>
      </p:sp>
      <p:sp>
        <p:nvSpPr>
          <p:cNvPr id="1027"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Number of Cycles to Observe</a:t>
            </a:r>
          </a:p>
        </p:txBody>
      </p:sp>
      <p:graphicFrame>
        <p:nvGraphicFramePr>
          <p:cNvPr id="1026" name="Object 2"/>
          <p:cNvGraphicFramePr>
            <a:graphicFrameLocks noChangeAspect="1"/>
          </p:cNvGraphicFramePr>
          <p:nvPr>
            <p:extLst>
              <p:ext uri="{D42A27DB-BD31-4B8C-83A1-F6EECF244321}">
                <p14:modId xmlns:p14="http://schemas.microsoft.com/office/powerpoint/2010/main" val="279664239"/>
              </p:ext>
            </p:extLst>
          </p:nvPr>
        </p:nvGraphicFramePr>
        <p:xfrm>
          <a:off x="6633249" y="2694182"/>
          <a:ext cx="5228121" cy="2852548"/>
        </p:xfrm>
        <a:graphic>
          <a:graphicData uri="http://schemas.openxmlformats.org/presentationml/2006/ole">
            <mc:AlternateContent xmlns:mc="http://schemas.openxmlformats.org/markup-compatibility/2006">
              <mc:Choice xmlns:v="urn:schemas-microsoft-com:vml" Requires="v">
                <p:oleObj name="Equation" r:id="rId3" imgW="3492500" imgH="1905000" progId="Equation.3">
                  <p:embed/>
                </p:oleObj>
              </mc:Choice>
              <mc:Fallback>
                <p:oleObj name="Equation" r:id="rId3" imgW="3492500" imgH="1905000" progId="Equation.3">
                  <p:embed/>
                  <p:pic>
                    <p:nvPicPr>
                      <p:cNvPr id="1026" name="Object 2"/>
                      <p:cNvPicPr>
                        <a:picLocks noChangeAspect="1" noChangeArrowheads="1"/>
                      </p:cNvPicPr>
                      <p:nvPr/>
                    </p:nvPicPr>
                    <p:blipFill>
                      <a:blip r:embed="rId4"/>
                      <a:srcRect/>
                      <a:stretch>
                        <a:fillRect/>
                      </a:stretch>
                    </p:blipFill>
                    <p:spPr bwMode="auto">
                      <a:xfrm>
                        <a:off x="6633249" y="2694182"/>
                        <a:ext cx="5228121" cy="2852548"/>
                      </a:xfrm>
                      <a:prstGeom prst="rect">
                        <a:avLst/>
                      </a:prstGeom>
                      <a:solidFill>
                        <a:srgbClr val="DDD9C3"/>
                      </a:solidFill>
                    </p:spPr>
                  </p:pic>
                </p:oleObj>
              </mc:Fallback>
            </mc:AlternateContent>
          </a:graphicData>
        </a:graphic>
      </p:graphicFrame>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29</a:t>
            </a:fld>
            <a:endParaRPr lang="en-US" sz="1400" dirty="0">
              <a:solidFill>
                <a:schemeClr val="tx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Observed Time</a:t>
            </a:r>
          </a:p>
        </p:txBody>
      </p:sp>
      <p:graphicFrame>
        <p:nvGraphicFramePr>
          <p:cNvPr id="2050" name="Content Placeholder 4"/>
          <p:cNvGraphicFramePr>
            <a:graphicFrameLocks noGrp="1" noChangeAspect="1"/>
          </p:cNvGraphicFramePr>
          <p:nvPr>
            <p:ph idx="4294967295"/>
            <p:extLst>
              <p:ext uri="{D42A27DB-BD31-4B8C-83A1-F6EECF244321}">
                <p14:modId xmlns:p14="http://schemas.microsoft.com/office/powerpoint/2010/main" val="1343396499"/>
              </p:ext>
            </p:extLst>
          </p:nvPr>
        </p:nvGraphicFramePr>
        <p:xfrm>
          <a:off x="7098223" y="2604572"/>
          <a:ext cx="4935884" cy="3013558"/>
        </p:xfrm>
        <a:graphic>
          <a:graphicData uri="http://schemas.openxmlformats.org/presentationml/2006/ole">
            <mc:AlternateContent xmlns:mc="http://schemas.openxmlformats.org/markup-compatibility/2006">
              <mc:Choice xmlns:v="urn:schemas-microsoft-com:vml" Requires="v">
                <p:oleObj name="Equation" r:id="rId3" imgW="2133600" imgH="1358900" progId="Equation.3">
                  <p:embed/>
                </p:oleObj>
              </mc:Choice>
              <mc:Fallback>
                <p:oleObj name="Equation" r:id="rId3" imgW="2133600" imgH="1358900" progId="Equation.3">
                  <p:embed/>
                  <p:pic>
                    <p:nvPicPr>
                      <p:cNvPr id="2050" name="Content Placeholder 4"/>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8223" y="2604572"/>
                        <a:ext cx="4935884" cy="3013558"/>
                      </a:xfrm>
                      <a:prstGeom prst="rect">
                        <a:avLst/>
                      </a:prstGeom>
                      <a:solidFill>
                        <a:srgbClr val="DDD9C3"/>
                      </a:solidFill>
                    </p:spPr>
                  </p:pic>
                </p:oleObj>
              </mc:Fallback>
            </mc:AlternateContent>
          </a:graphicData>
        </a:graphic>
      </p:graphicFrame>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30</a:t>
            </a:fld>
            <a:endParaRPr lang="en-US" sz="1400" dirty="0">
              <a:solidFill>
                <a:schemeClr val="tx2"/>
              </a:solidFill>
            </a:endParaRPr>
          </a:p>
        </p:txBody>
      </p:sp>
      <p:sp>
        <p:nvSpPr>
          <p:cNvPr id="3" name="TextBox 2">
            <a:extLst>
              <a:ext uri="{FF2B5EF4-FFF2-40B4-BE49-F238E27FC236}">
                <a16:creationId xmlns:a16="http://schemas.microsoft.com/office/drawing/2014/main" id="{BF434F7D-F5B3-5017-390B-D4AA70B3181F}"/>
              </a:ext>
            </a:extLst>
          </p:cNvPr>
          <p:cNvSpPr txBox="1"/>
          <p:nvPr/>
        </p:nvSpPr>
        <p:spPr>
          <a:xfrm>
            <a:off x="449451" y="1518590"/>
            <a:ext cx="6106332" cy="5185522"/>
          </a:xfrm>
          <a:prstGeom prst="rect">
            <a:avLst/>
          </a:prstGeom>
          <a:noFill/>
        </p:spPr>
        <p:txBody>
          <a:bodyPr wrap="square" rtlCol="0">
            <a:spAutoFit/>
          </a:bodyPr>
          <a:lstStyle/>
          <a:p>
            <a:pPr algn="just">
              <a:lnSpc>
                <a:spcPct val="150000"/>
              </a:lnSpc>
            </a:pPr>
            <a:r>
              <a:rPr lang="en-US" sz="2800" b="0" i="0" dirty="0">
                <a:solidFill>
                  <a:srgbClr val="040C28"/>
                </a:solidFill>
                <a:effectLst/>
                <a:latin typeface="Times New Roman" panose="02020603050405020304" pitchFamily="18" charset="0"/>
                <a:cs typeface="Times New Roman" panose="02020603050405020304" pitchFamily="18" charset="0"/>
              </a:rPr>
              <a:t>The time measured to complete the task</a:t>
            </a:r>
            <a:r>
              <a:rPr lang="en-US" sz="2800" b="0" i="0" dirty="0">
                <a:solidFill>
                  <a:srgbClr val="1F1F1F"/>
                </a:solidFill>
                <a:effectLst/>
                <a:latin typeface="Times New Roman" panose="02020603050405020304" pitchFamily="18" charset="0"/>
                <a:cs typeface="Times New Roman" panose="02020603050405020304" pitchFamily="18" charset="0"/>
              </a:rPr>
              <a:t>. Performance rating factor: The number pace the person is working at. 90% is working slower than normal, 110% is working faster than normal, 100% is normal. This factor is calculated by an experienced worker who is trained to observe and determine the rating.</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Standard Time</a:t>
            </a:r>
          </a:p>
        </p:txBody>
      </p:sp>
      <p:graphicFrame>
        <p:nvGraphicFramePr>
          <p:cNvPr id="5122" name="Content Placeholder 4"/>
          <p:cNvGraphicFramePr>
            <a:graphicFrameLocks noGrp="1" noChangeAspect="1"/>
          </p:cNvGraphicFramePr>
          <p:nvPr>
            <p:ph idx="4294967295"/>
            <p:extLst>
              <p:ext uri="{D42A27DB-BD31-4B8C-83A1-F6EECF244321}">
                <p14:modId xmlns:p14="http://schemas.microsoft.com/office/powerpoint/2010/main" val="2665451942"/>
              </p:ext>
            </p:extLst>
          </p:nvPr>
        </p:nvGraphicFramePr>
        <p:xfrm>
          <a:off x="7266841" y="2961092"/>
          <a:ext cx="4584196" cy="2077214"/>
        </p:xfrm>
        <a:graphic>
          <a:graphicData uri="http://schemas.openxmlformats.org/presentationml/2006/ole">
            <mc:AlternateContent xmlns:mc="http://schemas.openxmlformats.org/markup-compatibility/2006">
              <mc:Choice xmlns:v="urn:schemas-microsoft-com:vml" Requires="v">
                <p:oleObj name="Equation" r:id="rId3" imgW="3924300" imgH="1778000" progId="Equation.3">
                  <p:embed/>
                </p:oleObj>
              </mc:Choice>
              <mc:Fallback>
                <p:oleObj name="Equation" r:id="rId3" imgW="3924300" imgH="1778000" progId="Equation.3">
                  <p:embed/>
                  <p:pic>
                    <p:nvPicPr>
                      <p:cNvPr id="5122" name="Content Placeholder 4"/>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6841" y="2961092"/>
                        <a:ext cx="4584196" cy="2077214"/>
                      </a:xfrm>
                      <a:prstGeom prst="rect">
                        <a:avLst/>
                      </a:prstGeom>
                      <a:solidFill>
                        <a:srgbClr val="DDD9C3"/>
                      </a:solidFill>
                    </p:spPr>
                  </p:pic>
                </p:oleObj>
              </mc:Fallback>
            </mc:AlternateContent>
          </a:graphicData>
        </a:graphic>
      </p:graphicFrame>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31</a:t>
            </a:fld>
            <a:endParaRPr lang="en-US" sz="1400" dirty="0">
              <a:solidFill>
                <a:schemeClr val="tx2"/>
              </a:solidFill>
            </a:endParaRPr>
          </a:p>
        </p:txBody>
      </p:sp>
      <p:sp>
        <p:nvSpPr>
          <p:cNvPr id="3" name="TextBox 2">
            <a:extLst>
              <a:ext uri="{FF2B5EF4-FFF2-40B4-BE49-F238E27FC236}">
                <a16:creationId xmlns:a16="http://schemas.microsoft.com/office/drawing/2014/main" id="{75E1771B-673D-CCD2-CF34-A0BC378061C5}"/>
              </a:ext>
            </a:extLst>
          </p:cNvPr>
          <p:cNvSpPr txBox="1"/>
          <p:nvPr/>
        </p:nvSpPr>
        <p:spPr>
          <a:xfrm>
            <a:off x="340963" y="1518590"/>
            <a:ext cx="6586780" cy="5185522"/>
          </a:xfrm>
          <a:prstGeom prst="rect">
            <a:avLst/>
          </a:prstGeom>
          <a:noFill/>
        </p:spPr>
        <p:txBody>
          <a:bodyPr wrap="square" rtlCol="0">
            <a:spAutoFit/>
          </a:bodyPr>
          <a:lstStyle/>
          <a:p>
            <a:pPr>
              <a:lnSpc>
                <a:spcPct val="150000"/>
              </a:lnSpc>
            </a:pPr>
            <a:r>
              <a:rPr lang="en-US" sz="2800" b="0" i="0" dirty="0">
                <a:solidFill>
                  <a:srgbClr val="040C28"/>
                </a:solidFill>
                <a:effectLst/>
                <a:latin typeface="Times New Roman" panose="02020603050405020304" pitchFamily="18" charset="0"/>
                <a:cs typeface="Times New Roman" panose="02020603050405020304" pitchFamily="18" charset="0"/>
              </a:rPr>
              <a:t>The length of time it should take a qualified worker using appropriate process and tools to complete a specific job</a:t>
            </a:r>
            <a:r>
              <a:rPr lang="en-US" sz="2800" b="0" i="0" dirty="0">
                <a:solidFill>
                  <a:srgbClr val="1F1F1F"/>
                </a:solidFill>
                <a:effectLst/>
                <a:latin typeface="Times New Roman" panose="02020603050405020304" pitchFamily="18" charset="0"/>
                <a:cs typeface="Times New Roman" panose="02020603050405020304" pitchFamily="18" charset="0"/>
              </a:rPr>
              <a:t>, allowing time for personal fatigue and unavoidable delays. The third component in work system design, work measurement, is a way of determining how long it should take to do a job.</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Historical Times</a:t>
            </a:r>
          </a:p>
        </p:txBody>
      </p:sp>
      <p:sp>
        <p:nvSpPr>
          <p:cNvPr id="43011" name="Content Placeholder 2"/>
          <p:cNvSpPr>
            <a:spLocks noGrp="1"/>
          </p:cNvSpPr>
          <p:nvPr>
            <p:ph idx="1"/>
          </p:nvPr>
        </p:nvSpPr>
        <p:spPr/>
        <p:txBody>
          <a:bodyPr>
            <a:normAutofit/>
          </a:bodyPr>
          <a:lstStyle/>
          <a:p>
            <a:pPr eaLnBrk="1" hangingPunct="1">
              <a:lnSpc>
                <a:spcPct val="150000"/>
              </a:lnSpc>
              <a:spcBef>
                <a:spcPct val="50000"/>
              </a:spcBef>
            </a:pPr>
            <a:r>
              <a:rPr lang="en-US" b="1" i="1" dirty="0">
                <a:latin typeface="Times New Roman" panose="02020603050405020304" pitchFamily="18" charset="0"/>
                <a:cs typeface="Times New Roman" panose="02020603050405020304" pitchFamily="18" charset="0"/>
              </a:rPr>
              <a:t>Standard Elemental Times</a:t>
            </a:r>
            <a:r>
              <a:rPr lang="en-US" dirty="0">
                <a:latin typeface="Times New Roman" panose="02020603050405020304" pitchFamily="18" charset="0"/>
                <a:cs typeface="Times New Roman" panose="02020603050405020304" pitchFamily="18" charset="0"/>
              </a:rPr>
              <a:t> are derived from a firm’s own historical time study data.</a:t>
            </a:r>
          </a:p>
          <a:p>
            <a:pPr lvl="1" eaLnBrk="1" hangingPunct="1">
              <a:lnSpc>
                <a:spcPct val="150000"/>
              </a:lnSpc>
              <a:spcBef>
                <a:spcPct val="50000"/>
              </a:spcBef>
            </a:pPr>
            <a:r>
              <a:rPr lang="en-US" sz="2800" dirty="0">
                <a:latin typeface="Times New Roman" panose="02020603050405020304" pitchFamily="18" charset="0"/>
                <a:cs typeface="Times New Roman" panose="02020603050405020304" pitchFamily="18" charset="0"/>
              </a:rPr>
              <a:t>Over time, a file of accumulated elemental times that are common to many jobs will be collected.</a:t>
            </a:r>
          </a:p>
          <a:p>
            <a:pPr lvl="1" eaLnBrk="1" hangingPunct="1">
              <a:lnSpc>
                <a:spcPct val="150000"/>
              </a:lnSpc>
              <a:spcBef>
                <a:spcPct val="50000"/>
              </a:spcBef>
            </a:pPr>
            <a:r>
              <a:rPr lang="en-US" sz="2800" dirty="0">
                <a:latin typeface="Times New Roman" panose="02020603050405020304" pitchFamily="18" charset="0"/>
                <a:cs typeface="Times New Roman" panose="02020603050405020304" pitchFamily="18" charset="0"/>
              </a:rPr>
              <a:t>In time, these standard elemental times can be retrieved from the file, eliminating the need to go through a new time study to acquire them.</a:t>
            </a:r>
          </a:p>
          <a:p>
            <a:pPr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32</a:t>
            </a:fld>
            <a:endParaRPr lang="en-US" sz="1400" dirty="0">
              <a:solidFill>
                <a:schemeClr val="tx2"/>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Content Placeholder 2"/>
          <p:cNvSpPr>
            <a:spLocks noGrp="1"/>
          </p:cNvSpPr>
          <p:nvPr>
            <p:ph idx="1"/>
          </p:nvPr>
        </p:nvSpPr>
        <p:spPr>
          <a:xfrm>
            <a:off x="294467" y="1825625"/>
            <a:ext cx="11437749" cy="4351338"/>
          </a:xfrm>
        </p:spPr>
        <p:txBody>
          <a:bodyPr>
            <a:noAutofit/>
          </a:bodyPr>
          <a:lstStyle/>
          <a:p>
            <a:pPr marL="0" indent="0" algn="just" eaLnBrk="1" hangingPunct="1">
              <a:lnSpc>
                <a:spcPct val="150000"/>
              </a:lnSpc>
              <a:spcBef>
                <a:spcPct val="50000"/>
              </a:spcBef>
              <a:buNone/>
            </a:pPr>
            <a:r>
              <a:rPr lang="en-US" sz="2600" dirty="0">
                <a:latin typeface="Times New Roman" panose="02020603050405020304" pitchFamily="18" charset="0"/>
                <a:cs typeface="Times New Roman" panose="02020603050405020304" pitchFamily="18" charset="0"/>
              </a:rPr>
              <a:t>Involve the use of published data on standard elemental times.</a:t>
            </a:r>
          </a:p>
          <a:p>
            <a:pPr marL="685800" lvl="2" algn="just">
              <a:lnSpc>
                <a:spcPct val="150000"/>
              </a:lnSpc>
              <a:spcBef>
                <a:spcPct val="50000"/>
              </a:spcBef>
            </a:pPr>
            <a:r>
              <a:rPr lang="en-US" sz="2600" dirty="0">
                <a:latin typeface="Times New Roman" panose="02020603050405020304" pitchFamily="18" charset="0"/>
                <a:cs typeface="Times New Roman" panose="02020603050405020304" pitchFamily="18" charset="0"/>
              </a:rPr>
              <a:t>The MTM (methods-time-measurement) tables are based on extensive research of basic elemental motions and times.</a:t>
            </a:r>
          </a:p>
          <a:p>
            <a:pPr marL="685800" lvl="2" algn="just">
              <a:lnSpc>
                <a:spcPct val="150000"/>
              </a:lnSpc>
              <a:spcBef>
                <a:spcPct val="50000"/>
              </a:spcBef>
            </a:pPr>
            <a:r>
              <a:rPr lang="en-US" sz="2600" dirty="0">
                <a:latin typeface="Times New Roman" panose="02020603050405020304" pitchFamily="18" charset="0"/>
                <a:cs typeface="Times New Roman" panose="02020603050405020304" pitchFamily="18" charset="0"/>
              </a:rPr>
              <a:t>To use this approach, the analyst must divide the job into its basic elements (reach, move, turn, etc.) measure the distances involved, and rate the difficulty of the element, and then refer to the appropriate table of data to obtain the time for that element</a:t>
            </a:r>
          </a:p>
        </p:txBody>
      </p:sp>
      <p:sp>
        <p:nvSpPr>
          <p:cNvPr id="45058"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Predetermined Time Standards</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33</a:t>
            </a:fld>
            <a:endParaRPr lang="en-US" sz="1400" dirty="0">
              <a:solidFill>
                <a:schemeClr val="tx2"/>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a:spcBef>
                <a:spcPct val="50000"/>
              </a:spcBef>
              <a:defRPr/>
            </a:pPr>
            <a:r>
              <a:rPr lang="en-US" b="1" dirty="0">
                <a:latin typeface="Times New Roman" panose="02020603050405020304" pitchFamily="18" charset="0"/>
                <a:cs typeface="Times New Roman" panose="02020603050405020304" pitchFamily="18" charset="0"/>
              </a:rPr>
              <a:t>Work sampling</a:t>
            </a:r>
            <a:r>
              <a:rPr lang="en-US" dirty="0">
                <a:latin typeface="Times New Roman" panose="02020603050405020304" pitchFamily="18" charset="0"/>
                <a:cs typeface="Times New Roman" panose="02020603050405020304" pitchFamily="18" charset="0"/>
              </a:rPr>
              <a:t> is a technique for estimating the proportion of time that a worker or machine spends on various activities and the idle time.</a:t>
            </a:r>
          </a:p>
          <a:p>
            <a:pPr lvl="1" algn="just">
              <a:spcBef>
                <a:spcPct val="50000"/>
              </a:spcBef>
              <a:defRPr/>
            </a:pPr>
            <a:r>
              <a:rPr lang="en-US" sz="2800" dirty="0">
                <a:latin typeface="Times New Roman" panose="02020603050405020304" pitchFamily="18" charset="0"/>
                <a:cs typeface="Times New Roman" panose="02020603050405020304" pitchFamily="18" charset="0"/>
              </a:rPr>
              <a:t>Work sampling does not require timing an activity or involve continuous observation of the activity</a:t>
            </a:r>
          </a:p>
          <a:p>
            <a:pPr lvl="1" algn="just">
              <a:spcBef>
                <a:spcPct val="50000"/>
              </a:spcBef>
              <a:defRPr/>
            </a:pPr>
            <a:r>
              <a:rPr lang="en-US" sz="2800" dirty="0">
                <a:latin typeface="Times New Roman" panose="02020603050405020304" pitchFamily="18" charset="0"/>
                <a:cs typeface="Times New Roman" panose="02020603050405020304" pitchFamily="18" charset="0"/>
              </a:rPr>
              <a:t>Uses:</a:t>
            </a:r>
          </a:p>
          <a:p>
            <a:pPr lvl="2" algn="just">
              <a:spcBef>
                <a:spcPct val="50000"/>
              </a:spcBef>
              <a:buFontTx/>
              <a:buAutoNum type="arabicPeriod"/>
              <a:defRPr/>
            </a:pPr>
            <a:r>
              <a:rPr lang="en-US" sz="2800" dirty="0">
                <a:latin typeface="Times New Roman" panose="02020603050405020304" pitchFamily="18" charset="0"/>
                <a:cs typeface="Times New Roman" panose="02020603050405020304" pitchFamily="18" charset="0"/>
              </a:rPr>
              <a:t>Ratio-delay studies which concern the percentage of a worker’s time that involves unavoidable delays or the proportion of time a machine is idle.</a:t>
            </a:r>
          </a:p>
          <a:p>
            <a:pPr lvl="2" algn="just">
              <a:spcBef>
                <a:spcPct val="50000"/>
              </a:spcBef>
              <a:buFontTx/>
              <a:buAutoNum type="arabicPeriod"/>
              <a:defRPr/>
            </a:pPr>
            <a:r>
              <a:rPr lang="en-US" sz="2800" dirty="0">
                <a:latin typeface="Times New Roman" panose="02020603050405020304" pitchFamily="18" charset="0"/>
                <a:cs typeface="Times New Roman" panose="02020603050405020304" pitchFamily="18" charset="0"/>
              </a:rPr>
              <a:t>Analysis of non-repetitive jobs.</a:t>
            </a:r>
          </a:p>
          <a:p>
            <a:pPr algn="just" eaLnBrk="1" hangingPunct="1">
              <a:defRPr/>
            </a:pPr>
            <a:endParaRPr lang="en-US" dirty="0">
              <a:latin typeface="Times New Roman" panose="02020603050405020304" pitchFamily="18" charset="0"/>
              <a:cs typeface="Times New Roman" panose="02020603050405020304" pitchFamily="18" charset="0"/>
            </a:endParaRPr>
          </a:p>
        </p:txBody>
      </p:sp>
      <p:sp>
        <p:nvSpPr>
          <p:cNvPr id="46082"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Sampling</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34</a:t>
            </a:fld>
            <a:endParaRPr lang="en-US" sz="1400" dirty="0">
              <a:solidFill>
                <a:schemeClr val="tx2"/>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Sampling vs. Stopwatch Time Studies</a:t>
            </a:r>
          </a:p>
        </p:txBody>
      </p:sp>
      <p:graphicFrame>
        <p:nvGraphicFramePr>
          <p:cNvPr id="3" name="Table 2"/>
          <p:cNvGraphicFramePr>
            <a:graphicFrameLocks noGrp="1"/>
          </p:cNvGraphicFramePr>
          <p:nvPr>
            <p:extLst>
              <p:ext uri="{D42A27DB-BD31-4B8C-83A1-F6EECF244321}">
                <p14:modId xmlns:p14="http://schemas.microsoft.com/office/powerpoint/2010/main" val="4185787847"/>
              </p:ext>
            </p:extLst>
          </p:nvPr>
        </p:nvGraphicFramePr>
        <p:xfrm>
          <a:off x="838200" y="1690688"/>
          <a:ext cx="10515600" cy="4961948"/>
        </p:xfrm>
        <a:graphic>
          <a:graphicData uri="http://schemas.openxmlformats.org/drawingml/2006/table">
            <a:tbl>
              <a:tblPr firstRow="1" bandRow="1">
                <a:tableStyleId>{3B4B98B0-60AC-42C2-AFA5-B58CD77FA1E5}</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97361">
                <a:tc>
                  <a:txBody>
                    <a:bodyPr/>
                    <a:lstStyle/>
                    <a:p>
                      <a:r>
                        <a:rPr lang="en-US" sz="1800" dirty="0">
                          <a:solidFill>
                            <a:srgbClr val="FF0000"/>
                          </a:solidFill>
                        </a:rPr>
                        <a:t>Advantages of Work Sampling</a:t>
                      </a:r>
                      <a:endParaRPr lang="en-US" sz="1800" i="0" dirty="0">
                        <a:solidFill>
                          <a:srgbClr val="FF0000"/>
                        </a:solidFill>
                        <a:latin typeface="Times New Roman" panose="02020603050405020304" pitchFamily="18" charset="0"/>
                        <a:cs typeface="Times New Roman" panose="02020603050405020304" pitchFamily="18" charset="0"/>
                      </a:endParaRPr>
                    </a:p>
                  </a:txBody>
                  <a:tcPr/>
                </a:tc>
                <a:tc>
                  <a:txBody>
                    <a:bodyPr/>
                    <a:lstStyle/>
                    <a:p>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2155546">
                <a:tc gridSpan="2">
                  <a:txBody>
                    <a:bodyPr/>
                    <a:lstStyle/>
                    <a:p>
                      <a:pPr marL="342900" indent="-342900">
                        <a:buFont typeface="+mj-lt"/>
                        <a:buAutoNum type="arabicPeriod"/>
                      </a:pPr>
                      <a:r>
                        <a:rPr lang="en-US" sz="1800" dirty="0"/>
                        <a:t>Observations</a:t>
                      </a:r>
                      <a:r>
                        <a:rPr lang="en-US" sz="1800" baseline="0" dirty="0"/>
                        <a:t> are spread out over a period, making results less susceptible to short-term fluctuations</a:t>
                      </a:r>
                    </a:p>
                    <a:p>
                      <a:pPr marL="342900" indent="-342900">
                        <a:buFont typeface="+mj-lt"/>
                        <a:buAutoNum type="arabicPeriod"/>
                      </a:pPr>
                      <a:r>
                        <a:rPr lang="en-US" sz="1800" baseline="0" dirty="0"/>
                        <a:t>There is little or no disruption of work</a:t>
                      </a:r>
                    </a:p>
                    <a:p>
                      <a:pPr marL="342900" indent="-342900">
                        <a:buFont typeface="+mj-lt"/>
                        <a:buAutoNum type="arabicPeriod"/>
                      </a:pPr>
                      <a:r>
                        <a:rPr lang="en-US" sz="1800" baseline="0" dirty="0"/>
                        <a:t>Workers are less resentful</a:t>
                      </a:r>
                    </a:p>
                    <a:p>
                      <a:pPr marL="342900" indent="-342900">
                        <a:buFont typeface="+mj-lt"/>
                        <a:buAutoNum type="arabicPeriod"/>
                      </a:pPr>
                      <a:r>
                        <a:rPr lang="en-US" sz="1800" baseline="0" dirty="0"/>
                        <a:t>Studies are less costly and less time-consuming, and the skill requirements of the analyst are much less</a:t>
                      </a:r>
                    </a:p>
                    <a:p>
                      <a:pPr marL="342900" indent="-342900">
                        <a:buFont typeface="+mj-lt"/>
                        <a:buAutoNum type="arabicPeriod"/>
                      </a:pPr>
                      <a:r>
                        <a:rPr lang="en-US" sz="1800" baseline="0" dirty="0"/>
                        <a:t>Studies can be interrupted without affecting the results</a:t>
                      </a:r>
                    </a:p>
                    <a:p>
                      <a:pPr marL="342900" indent="-342900">
                        <a:buFont typeface="+mj-lt"/>
                        <a:buAutoNum type="arabicPeriod"/>
                      </a:pPr>
                      <a:r>
                        <a:rPr lang="en-US" sz="1800" baseline="0" dirty="0"/>
                        <a:t>No timing device is required</a:t>
                      </a:r>
                    </a:p>
                    <a:p>
                      <a:pPr marL="342900" indent="-342900">
                        <a:buFont typeface="+mj-lt"/>
                        <a:buAutoNum type="arabicPeriod"/>
                      </a:pPr>
                      <a:r>
                        <a:rPr lang="en-US" sz="1800" baseline="0" dirty="0"/>
                        <a:t>It is well suited for nonrepetitive tasks</a:t>
                      </a:r>
                      <a:endParaRPr lang="en-US" sz="1800" dirty="0">
                        <a:latin typeface="Times New Roman" panose="02020603050405020304" pitchFamily="18" charset="0"/>
                        <a:cs typeface="Times New Roman" panose="02020603050405020304" pitchFamily="18" charset="0"/>
                      </a:endParaRPr>
                    </a:p>
                  </a:txBody>
                  <a:tcPr/>
                </a:tc>
                <a:tc hMerge="1">
                  <a:txBody>
                    <a:bodyPr/>
                    <a:lstStyle/>
                    <a:p>
                      <a:pPr marL="342900" indent="-342900">
                        <a:buFont typeface="+mj-lt"/>
                        <a:buNone/>
                      </a:pPr>
                      <a:endParaRPr lang="en-US" sz="1400" dirty="0"/>
                    </a:p>
                  </a:txBody>
                  <a:tcPr>
                    <a:solidFill>
                      <a:schemeClr val="bg2">
                        <a:lumMod val="90000"/>
                      </a:schemeClr>
                    </a:solidFill>
                  </a:tcPr>
                </a:tc>
                <a:extLst>
                  <a:ext uri="{0D108BD9-81ED-4DB2-BD59-A6C34878D82A}">
                    <a16:rowId xmlns:a16="http://schemas.microsoft.com/office/drawing/2014/main" val="10001"/>
                  </a:ext>
                </a:extLst>
              </a:tr>
              <a:tr h="39736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FF0000"/>
                          </a:solidFill>
                        </a:rPr>
                        <a:t>Disadvantages </a:t>
                      </a:r>
                      <a:r>
                        <a:rPr kumimoji="0" lang="en-US" sz="1800" b="1" u="none" strike="noStrike" kern="1200" cap="none" spc="0" normalizeH="0" baseline="0" noProof="0" dirty="0">
                          <a:ln>
                            <a:noFill/>
                          </a:ln>
                          <a:solidFill>
                            <a:srgbClr val="FF0000"/>
                          </a:solidFill>
                          <a:effectLst/>
                          <a:uLnTx/>
                          <a:uFillTx/>
                        </a:rPr>
                        <a:t>of Work Sampling</a:t>
                      </a:r>
                      <a:endParaRPr lang="en-US" sz="1800" b="1" dirty="0">
                        <a:solidFill>
                          <a:srgbClr val="FF0000"/>
                        </a:solidFill>
                        <a:latin typeface="Times New Roman" panose="02020603050405020304" pitchFamily="18" charset="0"/>
                        <a:cs typeface="Times New Roman" panose="02020603050405020304" pitchFamily="18" charset="0"/>
                      </a:endParaRPr>
                    </a:p>
                  </a:txBody>
                  <a:tcPr/>
                </a:tc>
                <a:tc>
                  <a:txBody>
                    <a:bodyPr/>
                    <a:lstStyle/>
                    <a:p>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1698309">
                <a:tc gridSpan="2">
                  <a:txBody>
                    <a:bodyPr/>
                    <a:lstStyle/>
                    <a:p>
                      <a:pPr marL="342900" indent="-342900">
                        <a:buAutoNum type="arabicPeriod"/>
                      </a:pPr>
                      <a:r>
                        <a:rPr lang="en-US" sz="1800" dirty="0"/>
                        <a:t>There is much less detail on the elements of a job</a:t>
                      </a:r>
                    </a:p>
                    <a:p>
                      <a:pPr marL="342900" indent="-342900">
                        <a:buAutoNum type="arabicPeriod"/>
                      </a:pPr>
                      <a:r>
                        <a:rPr lang="en-US" sz="1800" dirty="0"/>
                        <a:t>Workers</a:t>
                      </a:r>
                      <a:r>
                        <a:rPr lang="en-US" sz="1800" baseline="0" dirty="0"/>
                        <a:t> may alter their work patterns when they spot the observer, thereby invalidating the results</a:t>
                      </a:r>
                    </a:p>
                    <a:p>
                      <a:pPr marL="342900" indent="-342900">
                        <a:buAutoNum type="arabicPeriod"/>
                      </a:pPr>
                      <a:r>
                        <a:rPr lang="en-US" sz="1800" baseline="0" dirty="0"/>
                        <a:t>In many cases, there is no record of the method used by the worker</a:t>
                      </a:r>
                    </a:p>
                    <a:p>
                      <a:pPr marL="342900" indent="-342900">
                        <a:buAutoNum type="arabicPeriod"/>
                      </a:pPr>
                      <a:r>
                        <a:rPr lang="en-US" sz="1800" baseline="0" dirty="0"/>
                        <a:t>Observers may fail to adhere to a random schedule of observations</a:t>
                      </a:r>
                    </a:p>
                    <a:p>
                      <a:pPr marL="342900" indent="-342900">
                        <a:buAutoNum type="arabicPeriod"/>
                      </a:pPr>
                      <a:r>
                        <a:rPr lang="en-US" sz="1800" baseline="0" dirty="0"/>
                        <a:t>It is not well suited for short, repetitive tasks</a:t>
                      </a:r>
                    </a:p>
                    <a:p>
                      <a:pPr marL="342900" indent="-342900">
                        <a:buAutoNum type="arabicPeriod"/>
                      </a:pPr>
                      <a:r>
                        <a:rPr lang="en-US" sz="1800" baseline="0" dirty="0"/>
                        <a:t>Much time may be required to move from one workplace to another and back to satisfy the randomness requirement</a:t>
                      </a:r>
                      <a:endParaRPr lang="en-US" sz="1800" dirty="0">
                        <a:latin typeface="Times New Roman" panose="02020603050405020304" pitchFamily="18" charset="0"/>
                        <a:cs typeface="Times New Roman" panose="02020603050405020304" pitchFamily="18" charset="0"/>
                      </a:endParaRPr>
                    </a:p>
                  </a:txBody>
                  <a:tcPr/>
                </a:tc>
                <a:tc hMerge="1">
                  <a:txBody>
                    <a:bodyPr/>
                    <a:lstStyle/>
                    <a:p>
                      <a:endParaRPr lang="en-US" sz="1400" dirty="0"/>
                    </a:p>
                  </a:txBody>
                  <a:tcPr>
                    <a:solidFill>
                      <a:schemeClr val="bg2">
                        <a:lumMod val="90000"/>
                      </a:schemeClr>
                    </a:solidFill>
                  </a:tcPr>
                </a:tc>
                <a:extLst>
                  <a:ext uri="{0D108BD9-81ED-4DB2-BD59-A6C34878D82A}">
                    <a16:rowId xmlns:a16="http://schemas.microsoft.com/office/drawing/2014/main" val="10003"/>
                  </a:ext>
                </a:extLst>
              </a:tr>
            </a:tbl>
          </a:graphicData>
        </a:graphic>
      </p:graphicFrame>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35</a:t>
            </a:fld>
            <a:endParaRPr lang="en-US" sz="1400" dirty="0">
              <a:solidFill>
                <a:schemeClr val="tx2"/>
              </a:solidFill>
            </a:endParaRPr>
          </a:p>
        </p:txBody>
      </p:sp>
    </p:spTree>
    <p:extLst>
      <p:ext uri="{BB962C8B-B14F-4D97-AF65-F5344CB8AC3E}">
        <p14:creationId xmlns:p14="http://schemas.microsoft.com/office/powerpoint/2010/main" val="6264346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Job Design Success</a:t>
            </a:r>
          </a:p>
        </p:txBody>
      </p:sp>
      <p:sp>
        <p:nvSpPr>
          <p:cNvPr id="22531" name="Content Placeholder 2"/>
          <p:cNvSpPr>
            <a:spLocks noGrp="1"/>
          </p:cNvSpPr>
          <p:nvPr>
            <p:ph idx="1"/>
          </p:nvPr>
        </p:nvSpPr>
        <p:spPr/>
        <p:txBody>
          <a:bodyPr>
            <a:normAutofit/>
          </a:bodyPr>
          <a:lstStyle/>
          <a:p>
            <a:pPr eaLnBrk="1" hangingPunct="1">
              <a:lnSpc>
                <a:spcPct val="150000"/>
              </a:lnSpc>
              <a:spcBef>
                <a:spcPct val="25000"/>
              </a:spcBef>
            </a:pPr>
            <a:r>
              <a:rPr lang="en-US" b="0" dirty="0">
                <a:latin typeface="Times New Roman" panose="02020603050405020304" pitchFamily="18" charset="0"/>
                <a:cs typeface="Times New Roman" panose="02020603050405020304" pitchFamily="18" charset="0"/>
              </a:rPr>
              <a:t>Success factors:</a:t>
            </a:r>
          </a:p>
          <a:p>
            <a:pPr lvl="1" eaLnBrk="1" hangingPunct="1">
              <a:lnSpc>
                <a:spcPct val="150000"/>
              </a:lnSpc>
              <a:spcBef>
                <a:spcPct val="25000"/>
              </a:spcBef>
            </a:pPr>
            <a:r>
              <a:rPr lang="en-US" sz="2800" dirty="0">
                <a:latin typeface="Times New Roman" panose="02020603050405020304" pitchFamily="18" charset="0"/>
                <a:cs typeface="Times New Roman" panose="02020603050405020304" pitchFamily="18" charset="0"/>
              </a:rPr>
              <a:t>Carried out by personnel with appropriate training and background</a:t>
            </a:r>
          </a:p>
          <a:p>
            <a:pPr lvl="1" eaLnBrk="1" hangingPunct="1">
              <a:lnSpc>
                <a:spcPct val="150000"/>
              </a:lnSpc>
              <a:spcBef>
                <a:spcPct val="25000"/>
              </a:spcBef>
            </a:pPr>
            <a:r>
              <a:rPr lang="en-US" sz="2800" dirty="0">
                <a:latin typeface="Times New Roman" panose="02020603050405020304" pitchFamily="18" charset="0"/>
                <a:cs typeface="Times New Roman" panose="02020603050405020304" pitchFamily="18" charset="0"/>
              </a:rPr>
              <a:t>Consistent with the goals of the organization</a:t>
            </a:r>
          </a:p>
          <a:p>
            <a:pPr lvl="1" eaLnBrk="1" hangingPunct="1">
              <a:lnSpc>
                <a:spcPct val="150000"/>
              </a:lnSpc>
              <a:spcBef>
                <a:spcPct val="25000"/>
              </a:spcBef>
            </a:pPr>
            <a:r>
              <a:rPr lang="en-US" sz="2800" dirty="0">
                <a:latin typeface="Times New Roman" panose="02020603050405020304" pitchFamily="18" charset="0"/>
                <a:cs typeface="Times New Roman" panose="02020603050405020304" pitchFamily="18" charset="0"/>
              </a:rPr>
              <a:t>In written form</a:t>
            </a:r>
          </a:p>
          <a:p>
            <a:pPr lvl="1" eaLnBrk="1" hangingPunct="1">
              <a:lnSpc>
                <a:spcPct val="150000"/>
              </a:lnSpc>
              <a:spcBef>
                <a:spcPct val="25000"/>
              </a:spcBef>
            </a:pPr>
            <a:r>
              <a:rPr lang="en-US" sz="2800" dirty="0">
                <a:latin typeface="Times New Roman" panose="02020603050405020304" pitchFamily="18" charset="0"/>
                <a:cs typeface="Times New Roman" panose="02020603050405020304" pitchFamily="18" charset="0"/>
              </a:rPr>
              <a:t>Understood and agreed to by both management and employees</a:t>
            </a:r>
          </a:p>
          <a:p>
            <a:pPr lvl="1" eaLnBrk="1" hangingPunct="1">
              <a:lnSpc>
                <a:spcPct val="150000"/>
              </a:lnSpc>
              <a:spcBef>
                <a:spcPct val="25000"/>
              </a:spcBef>
            </a:pPr>
            <a:r>
              <a:rPr lang="en-US" sz="2800" kern="0" dirty="0">
                <a:solidFill>
                  <a:srgbClr val="000000"/>
                </a:solidFill>
                <a:effectLst/>
                <a:latin typeface="Times New Roman" panose="02020603050405020304" pitchFamily="18" charset="0"/>
                <a:ea typeface="Arial Unicode MS"/>
              </a:rPr>
              <a:t>Job design must take technology into consideration.</a:t>
            </a:r>
            <a:endParaRPr lang="en-US" sz="2800" dirty="0">
              <a:latin typeface="Times New Roman" panose="02020603050405020304" pitchFamily="18" charset="0"/>
              <a:cs typeface="Times New Roman" panose="02020603050405020304" pitchFamily="18" charset="0"/>
            </a:endParaRPr>
          </a:p>
          <a:p>
            <a:pPr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36</a:t>
            </a:fld>
            <a:endParaRPr lang="en-US" sz="1400" dirty="0">
              <a:solidFill>
                <a:schemeClr val="tx2"/>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Content Placeholder 2"/>
          <p:cNvSpPr>
            <a:spLocks noGrp="1"/>
          </p:cNvSpPr>
          <p:nvPr>
            <p:ph idx="1"/>
          </p:nvPr>
        </p:nvSpPr>
        <p:spPr>
          <a:xfrm>
            <a:off x="185980" y="1825625"/>
            <a:ext cx="11167820" cy="4351338"/>
          </a:xfrm>
        </p:spPr>
        <p:txBody>
          <a:bodyPr>
            <a:noAutofit/>
          </a:bodyPr>
          <a:lstStyle/>
          <a:p>
            <a:pPr algn="just">
              <a:lnSpc>
                <a:spcPct val="150000"/>
              </a:lnSpc>
            </a:pPr>
            <a:r>
              <a:rPr lang="en-US" b="0" dirty="0">
                <a:latin typeface="Times New Roman" panose="02020603050405020304" pitchFamily="18" charset="0"/>
                <a:cs typeface="Times New Roman" panose="02020603050405020304" pitchFamily="18" charset="0"/>
              </a:rPr>
              <a:t>It is important to make design of work systems a key element of strategy:</a:t>
            </a:r>
          </a:p>
          <a:p>
            <a:pPr lvl="1" algn="just">
              <a:lnSpc>
                <a:spcPct val="150000"/>
              </a:lnSpc>
            </a:pPr>
            <a:r>
              <a:rPr lang="en-US" sz="2800" dirty="0">
                <a:latin typeface="Times New Roman" panose="02020603050405020304" pitchFamily="18" charset="0"/>
                <a:cs typeface="Times New Roman" panose="02020603050405020304" pitchFamily="18" charset="0"/>
              </a:rPr>
              <a:t>People are still at the heart of the business</a:t>
            </a:r>
          </a:p>
          <a:p>
            <a:pPr lvl="1" algn="just">
              <a:lnSpc>
                <a:spcPct val="150000"/>
              </a:lnSpc>
            </a:pPr>
            <a:r>
              <a:rPr lang="en-US" sz="2800" dirty="0">
                <a:latin typeface="Times New Roman" panose="02020603050405020304" pitchFamily="18" charset="0"/>
                <a:cs typeface="Times New Roman" panose="02020603050405020304" pitchFamily="18" charset="0"/>
              </a:rPr>
              <a:t>Workers can be valuable sources of insight and creativity</a:t>
            </a:r>
          </a:p>
          <a:p>
            <a:pPr lvl="1" algn="just">
              <a:lnSpc>
                <a:spcPct val="150000"/>
              </a:lnSpc>
            </a:pPr>
            <a:r>
              <a:rPr lang="en-US" sz="2800" dirty="0">
                <a:latin typeface="Times New Roman" panose="02020603050405020304" pitchFamily="18" charset="0"/>
                <a:cs typeface="Times New Roman" panose="02020603050405020304" pitchFamily="18" charset="0"/>
              </a:rPr>
              <a:t>It can be beneficial to focus on quality of work life and instilling pride and respect among workers</a:t>
            </a:r>
          </a:p>
          <a:p>
            <a:pPr lvl="1" algn="just">
              <a:lnSpc>
                <a:spcPct val="150000"/>
              </a:lnSpc>
            </a:pPr>
            <a:r>
              <a:rPr lang="en-US" sz="2800" dirty="0">
                <a:latin typeface="Times New Roman" panose="02020603050405020304" pitchFamily="18" charset="0"/>
                <a:cs typeface="Times New Roman" panose="02020603050405020304" pitchFamily="18" charset="0"/>
              </a:rPr>
              <a:t>Companies are reaping gains through worker empowerment</a:t>
            </a:r>
          </a:p>
        </p:txBody>
      </p:sp>
      <p:sp>
        <p:nvSpPr>
          <p:cNvPr id="19458" name="Title 1"/>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Strategy</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37</a:t>
            </a:fld>
            <a:endParaRPr lang="en-US" sz="1400" dirty="0">
              <a:solidFill>
                <a:schemeClr val="tx2"/>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3FC79D2-E36C-406B-ACAD-10EAF8736D71}"/>
</file>

<file path=customXml/itemProps2.xml><?xml version="1.0" encoding="utf-8"?>
<ds:datastoreItem xmlns:ds="http://schemas.openxmlformats.org/officeDocument/2006/customXml" ds:itemID="{10ED1BB3-8583-43B6-BBD4-2E960CEE1A83}"/>
</file>

<file path=customXml/itemProps3.xml><?xml version="1.0" encoding="utf-8"?>
<ds:datastoreItem xmlns:ds="http://schemas.openxmlformats.org/officeDocument/2006/customXml" ds:itemID="{774CF30D-8799-4CF6-8367-966B8BC1E3D8}"/>
</file>

<file path=docProps/app.xml><?xml version="1.0" encoding="utf-8"?>
<Properties xmlns="http://schemas.openxmlformats.org/officeDocument/2006/extended-properties" xmlns:vt="http://schemas.openxmlformats.org/officeDocument/2006/docPropsVTypes">
  <TotalTime>1510</TotalTime>
  <Words>2079</Words>
  <Application>Microsoft Office PowerPoint</Application>
  <PresentationFormat>Widescreen</PresentationFormat>
  <Paragraphs>324</Paragraphs>
  <Slides>38</Slides>
  <Notes>37</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4" baseType="lpstr">
      <vt:lpstr>Arial</vt:lpstr>
      <vt:lpstr>Calibri</vt:lpstr>
      <vt:lpstr>Calibri Light</vt:lpstr>
      <vt:lpstr>Times New Roman</vt:lpstr>
      <vt:lpstr>Office Theme</vt:lpstr>
      <vt:lpstr>Equation</vt:lpstr>
      <vt:lpstr>PowerPoint Presentation</vt:lpstr>
      <vt:lpstr>Job Design</vt:lpstr>
      <vt:lpstr>Efficiency vs. Behavioral Job Design</vt:lpstr>
      <vt:lpstr>Specialization</vt:lpstr>
      <vt:lpstr>Behavioral Approaches to Job Design</vt:lpstr>
      <vt:lpstr>Motivation</vt:lpstr>
      <vt:lpstr>Teams</vt:lpstr>
      <vt:lpstr>Teams (cont.)</vt:lpstr>
      <vt:lpstr>Requirement for successful team building</vt:lpstr>
      <vt:lpstr>Ergonomics</vt:lpstr>
      <vt:lpstr>Quality of Work Life</vt:lpstr>
      <vt:lpstr>Compensation</vt:lpstr>
      <vt:lpstr>Compensation Systems</vt:lpstr>
      <vt:lpstr>Comparing Compensation Approaches</vt:lpstr>
      <vt:lpstr>Individual and Group Incentive Plans</vt:lpstr>
      <vt:lpstr>Knowledge-Based Pay Systems</vt:lpstr>
      <vt:lpstr>Management Compensation</vt:lpstr>
      <vt:lpstr>Methods Analysis</vt:lpstr>
      <vt:lpstr>The Need for Methods Analysis</vt:lpstr>
      <vt:lpstr>Methods Analysis Procedure</vt:lpstr>
      <vt:lpstr>Guidelines for Selecting a Job to Study</vt:lpstr>
      <vt:lpstr>Analyzing the Job: Flow Process Charts</vt:lpstr>
      <vt:lpstr>Analyzing the Job: Worker-Machine Chart</vt:lpstr>
      <vt:lpstr>Developing Work Methods</vt:lpstr>
      <vt:lpstr>Work Measurement</vt:lpstr>
      <vt:lpstr>Work Measurement (cont.)</vt:lpstr>
      <vt:lpstr>Work Measurement Techniques</vt:lpstr>
      <vt:lpstr>Stopwatch Time Study</vt:lpstr>
      <vt:lpstr>Number of Cycles to Observe</vt:lpstr>
      <vt:lpstr>Observed Time</vt:lpstr>
      <vt:lpstr>Standard Time</vt:lpstr>
      <vt:lpstr>Historical Times</vt:lpstr>
      <vt:lpstr>Predetermined Time Standards</vt:lpstr>
      <vt:lpstr>Work Sampling</vt:lpstr>
      <vt:lpstr>Work Sampling vs. Stopwatch Time Studies</vt:lpstr>
      <vt:lpstr>Job Design Success</vt:lpstr>
      <vt:lpstr>Operations Strategy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26</cp:revision>
  <dcterms:created xsi:type="dcterms:W3CDTF">2023-04-29T09:08:23Z</dcterms:created>
  <dcterms:modified xsi:type="dcterms:W3CDTF">2024-11-13T17:41:29Z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