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37"/>
  </p:notesMasterIdLst>
  <p:sldIdLst>
    <p:sldId id="388" r:id="rId2"/>
    <p:sldId id="389" r:id="rId3"/>
    <p:sldId id="390" r:id="rId4"/>
    <p:sldId id="391" r:id="rId5"/>
    <p:sldId id="392" r:id="rId6"/>
    <p:sldId id="394" r:id="rId7"/>
    <p:sldId id="393" r:id="rId8"/>
    <p:sldId id="395" r:id="rId9"/>
    <p:sldId id="396" r:id="rId10"/>
    <p:sldId id="397" r:id="rId11"/>
    <p:sldId id="398" r:id="rId12"/>
    <p:sldId id="400" r:id="rId13"/>
    <p:sldId id="401" r:id="rId14"/>
    <p:sldId id="402" r:id="rId15"/>
    <p:sldId id="403" r:id="rId16"/>
    <p:sldId id="404" r:id="rId17"/>
    <p:sldId id="406" r:id="rId18"/>
    <p:sldId id="407" r:id="rId19"/>
    <p:sldId id="408" r:id="rId20"/>
    <p:sldId id="409" r:id="rId21"/>
    <p:sldId id="410" r:id="rId22"/>
    <p:sldId id="411" r:id="rId23"/>
    <p:sldId id="412" r:id="rId24"/>
    <p:sldId id="413" r:id="rId25"/>
    <p:sldId id="414" r:id="rId26"/>
    <p:sldId id="415" r:id="rId27"/>
    <p:sldId id="416" r:id="rId28"/>
    <p:sldId id="417" r:id="rId29"/>
    <p:sldId id="418" r:id="rId30"/>
    <p:sldId id="419" r:id="rId31"/>
    <p:sldId id="421" r:id="rId32"/>
    <p:sldId id="422" r:id="rId33"/>
    <p:sldId id="423" r:id="rId34"/>
    <p:sldId id="425" r:id="rId35"/>
    <p:sldId id="426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85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A3F18F-11B1-4F6C-B50A-B1E8706D118B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F2C7EC-349F-4A05-A724-C8FD764604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254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027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789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420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906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37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213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859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28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829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2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982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206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2574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3243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09072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09494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0223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58694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09269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8882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704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  <p:sldLayoutId id="214748369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1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5" Type="http://schemas.openxmlformats.org/officeDocument/2006/relationships/image" Target="../media/image13.png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8542" y="364616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Nael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Yousry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-57150" y="2346421"/>
            <a:ext cx="60269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819" y="596648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=""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3122940"/>
            <a:ext cx="1560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PMG212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9" y="419791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 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Dr.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Amira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2629" y="4827387"/>
            <a:ext cx="6096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buClr>
                <a:schemeClr val="dk1"/>
              </a:buClr>
              <a:buSzPts val="5200"/>
            </a:pPr>
            <a:r>
              <a:rPr lang="ar-EG" sz="32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مقرر: إداره وقت المشروع</a:t>
            </a:r>
            <a:endParaRPr lang="en-US" sz="3200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r" rtl="1">
              <a:buClr>
                <a:schemeClr val="dk1"/>
              </a:buClr>
              <a:buSzPts val="5200"/>
            </a:pPr>
            <a:r>
              <a:rPr lang="ar-EG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</a:t>
            </a:r>
            <a:r>
              <a:rPr lang="ar-SA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فصل </a:t>
            </a:r>
            <a:r>
              <a:rPr lang="ar-EG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</a:t>
            </a:r>
            <a:r>
              <a:rPr lang="ar-SA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دراسي </a:t>
            </a:r>
            <a:r>
              <a:rPr lang="ar-EG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الثالث 2023 </a:t>
            </a:r>
            <a:r>
              <a:rPr lang="ar-SA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b="1" dirty="0">
              <a:solidFill>
                <a:schemeClr val="bg1">
                  <a:lumMod val="9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118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Results of Uncontrolled Obstacles 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Management: 1985–2009 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Lifecycle Phase for Project Management Maturity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Vs  Product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Maturity and Excellence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 Factors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Many Faces of Failure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Components of Failure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05406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Results of Uncontrolled Obstacles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Management: 1985–2009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Lifecycle Phase for Project Management Maturity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Vs  Product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Maturity and Excellence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 Factors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Many Faces of Failure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Failure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27708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Results of Uncontrolled Obstacles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</a:rPr>
              <a:t>New products introduced into the marketplace too late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</a:rPr>
              <a:t>Temptation </a:t>
            </a:r>
            <a:r>
              <a:rPr lang="ar-EG" sz="2400" dirty="0">
                <a:solidFill>
                  <a:prstClr val="black"/>
                </a:solidFill>
              </a:rPr>
              <a:t>اغراء </a:t>
            </a:r>
            <a:r>
              <a:rPr lang="en-US" sz="2400" dirty="0">
                <a:solidFill>
                  <a:prstClr val="black"/>
                </a:solidFill>
              </a:rPr>
              <a:t>to make hasty </a:t>
            </a:r>
            <a:r>
              <a:rPr lang="ar-EG" sz="2400" dirty="0">
                <a:solidFill>
                  <a:prstClr val="black"/>
                </a:solidFill>
              </a:rPr>
              <a:t>متعجل</a:t>
            </a:r>
            <a:r>
              <a:rPr lang="en-US" sz="2400" dirty="0">
                <a:solidFill>
                  <a:prstClr val="black"/>
                </a:solidFill>
              </a:rPr>
              <a:t>decisions that prove to be costly.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</a:rPr>
              <a:t>Management insisting on earlier and greater return on investment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</a:rPr>
              <a:t>Greater difficulty in establishing on-target objectives in real time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</a:rPr>
              <a:t>Problems in relating cost to technical performance and scheduling during the execution of the project</a:t>
            </a:r>
          </a:p>
          <a:p>
            <a:endParaRPr lang="en-US" sz="24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10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Results of Uncontrolled Obstacles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Decreased profits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Increased manpower needs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Cost overruns, schedule delays, and penalty payments occurring earlier and earlier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An inability to cope with new technology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R&amp;D results too late to benefit existing product lines</a:t>
            </a:r>
          </a:p>
          <a:p>
            <a:endParaRPr lang="en-US" sz="24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84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Results of Uncontrolled Obstacles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Management: 1985–2009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Lifecycle Phase for Project Management Maturity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Vs  Product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Maturity and Excellence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 Factors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Many Faces of Failure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Failure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21515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Management: 1985–2009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3739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About markets, production methods, costs and scientific potentials are related to investment decisions.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All of these factors have combined to produce a king-size managerial headache.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 There are just too many crucial decisions to have them all processed and resolved through regular line hierarchy at the top of the organization. </a:t>
            </a:r>
          </a:p>
          <a:p>
            <a:endParaRPr lang="en-US" sz="24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00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Management: 1985–2009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Providing the project manager with integrative responsibility resulted in: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● Total accountability assumed by a single person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● Project rather than functional dedication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● A requirement for coordination across functional interfaces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● Proper utilization of integrated planning and control</a:t>
            </a:r>
          </a:p>
          <a:p>
            <a:endParaRPr lang="en-US" sz="24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99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Management: 1985–2009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By the 1990s, companies had begun to realize that implementing project management was a necessity, not a choice.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The question was not how to implement project management, but how fast could it be done?</a:t>
            </a:r>
          </a:p>
          <a:p>
            <a:endParaRPr lang="en-US" sz="24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73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Results of Uncontrolled Obstacles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Management: 1985–2009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Lifecycle Phase for Project Management Maturity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Vs  Product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Maturity and Excellence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 Factors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Many Faces of Failure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Failure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232963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Lifecycle Phase for Project Management Maturity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43786CBB-1818-40FF-BB6C-0382252B4D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944" y="2101097"/>
            <a:ext cx="10768111" cy="4252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52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845158"/>
            <a:ext cx="897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Six Driving Forces that lead recognize the need for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149249" y="2193602"/>
            <a:ext cx="1024946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Capital projects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Customer expectations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Competitiveness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Executive understanding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New project development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Efficiency and effectiveness</a:t>
            </a:r>
          </a:p>
          <a:p>
            <a:endParaRPr lang="en-US" sz="20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1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components of survival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B8EBEFED-84D3-42FE-BC1F-05146893E7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247" y="1970902"/>
            <a:ext cx="9902229" cy="4362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2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Results of Uncontrolled Obstacles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Management: 1985–2009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Lifecycle Phase for Project Management Maturity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Vs  Product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Maturity and Excellence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 Factors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Many Faces of Failure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Failure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743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Vs  Product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Project scope defines the work that must be accomplished to produce a deliverable with specified features or functions. The deliverable can be a product, service, or other result.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Product scope defines the features or functions that characterize the deliverable</a:t>
            </a:r>
          </a:p>
          <a:p>
            <a:endParaRPr lang="en-US" sz="20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748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Results of Uncontrolled Obstacles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Management: 1985–2009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Lifecycle Phase for Project Management Maturity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Vs  Product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Maturity and Excellence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 Factors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Many Faces of Failure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Failure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502573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Maturity and Excellence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Maturity in project management is the implementation of a standard methodology and accompanying processes such that there exists a high likelihood of repeated successes.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Organizations excellent in project management are those that create the environment in which there exists a continuous stream of successfully managed projects and where success is measured by what is in the best interest of both the company and the project (</a:t>
            </a:r>
            <a:r>
              <a:rPr lang="en-US" sz="2800" dirty="0" err="1">
                <a:solidFill>
                  <a:prstClr val="black"/>
                </a:solidFill>
              </a:rPr>
              <a:t>i.e.,customer</a:t>
            </a:r>
            <a:r>
              <a:rPr lang="en-US" sz="2800" dirty="0">
                <a:solidFill>
                  <a:prstClr val="black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909505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Growth of Excellence.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8E7F9A7F-1301-4A45-8D40-C22A87A5B2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564" y="2017518"/>
            <a:ext cx="9610725" cy="407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71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Results of Uncontrolled Obstacles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Management: 1985–2009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Lifecycle Phase for Project Management Maturity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Vs  Product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Maturity and Excellence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 Factors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Many Faces of Failure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Failure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013720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Primary Success Factors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2508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Within time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Within cost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Within quality limits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Accepted by the customer </a:t>
            </a:r>
          </a:p>
        </p:txBody>
      </p:sp>
    </p:spTree>
    <p:extLst>
      <p:ext uri="{BB962C8B-B14F-4D97-AF65-F5344CB8AC3E}">
        <p14:creationId xmlns:p14="http://schemas.microsoft.com/office/powerpoint/2010/main" val="287997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Secondary Success Factors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Follow-on work from this customer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 • Using the customer’s name as a reference on your literature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Commercialization </a:t>
            </a:r>
            <a:r>
              <a:rPr lang="ar-EG" sz="2800" dirty="0">
                <a:solidFill>
                  <a:prstClr val="black"/>
                </a:solidFill>
              </a:rPr>
              <a:t>تسويق</a:t>
            </a:r>
            <a:r>
              <a:rPr lang="en-US" sz="2800" dirty="0">
                <a:solidFill>
                  <a:prstClr val="black"/>
                </a:solidFill>
              </a:rPr>
              <a:t>of a product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With minimum or mutually agreed upon scope changes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Without disturbing the main flow of work</a:t>
            </a:r>
          </a:p>
          <a:p>
            <a:pPr lvl="0" algn="just">
              <a:spcAft>
                <a:spcPts val="1800"/>
              </a:spcAft>
              <a:defRPr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40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Secondary Success Factors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</a:t>
            </a:r>
            <a:r>
              <a:rPr lang="en-US" sz="2800" dirty="0" smtClean="0">
                <a:solidFill>
                  <a:prstClr val="black"/>
                </a:solidFill>
              </a:rPr>
              <a:t>Without </a:t>
            </a:r>
            <a:r>
              <a:rPr lang="en-US" sz="2800" dirty="0">
                <a:solidFill>
                  <a:prstClr val="black"/>
                </a:solidFill>
              </a:rPr>
              <a:t>changing the corporate culture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Without violating safety requirements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Providing efficiency and effectiveness of operations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Satisfying OSHA/EPA requirements</a:t>
            </a:r>
          </a:p>
          <a:p>
            <a:pPr lvl="0" algn="just">
              <a:spcAft>
                <a:spcPts val="1800"/>
              </a:spcAft>
              <a:defRPr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68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Secondary Success Factors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Maintaining ethical conduct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Providing a strategic alignment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Maintaining a corporate reputation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Maintaining regulatory agency relations</a:t>
            </a:r>
          </a:p>
          <a:p>
            <a:pPr lvl="0" algn="just">
              <a:spcAft>
                <a:spcPts val="1800"/>
              </a:spcAft>
              <a:defRPr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87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Results of Uncontrolled Obstacles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Management: 1985–2009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Lifecycle Phase for Project Management Maturity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Vs  Product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Maturity and Excellence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 Factors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Many Faces of Failure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Failure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648702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Many Faces of Failure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With </a:t>
            </a:r>
            <a:r>
              <a:rPr lang="en-US" sz="2800" dirty="0" err="1">
                <a:solidFill>
                  <a:prstClr val="black"/>
                </a:solidFill>
              </a:rPr>
              <a:t>unmeetable</a:t>
            </a:r>
            <a:r>
              <a:rPr lang="en-US" sz="2800" dirty="0">
                <a:solidFill>
                  <a:prstClr val="black"/>
                </a:solidFill>
              </a:rPr>
              <a:t> expectations, failure is virtually assured since we have defined failure as unmet expectations. </a:t>
            </a:r>
          </a:p>
          <a:p>
            <a:pPr lvl="0" algn="r">
              <a:spcAft>
                <a:spcPts val="1800"/>
              </a:spcAft>
              <a:defRPr/>
            </a:pPr>
            <a:r>
              <a:rPr lang="ar-EG" sz="2800" dirty="0">
                <a:solidFill>
                  <a:prstClr val="black"/>
                </a:solidFill>
              </a:rPr>
              <a:t>مع التوقعات التي لا يمكن تلبيتها ، يكون الفشل مضمونا تقريبا لأننا عرفنا الفشل على أنه توقعات غير ملباة. </a:t>
            </a:r>
          </a:p>
          <a:p>
            <a:pPr lvl="0" algn="just">
              <a:spcAft>
                <a:spcPts val="1800"/>
              </a:spcAft>
              <a:defRPr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94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Many Faces of Failure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This is called a planning failure and is the difference between what was planned and what was, in fact, achieved. </a:t>
            </a:r>
            <a:endParaRPr lang="ar-EG" sz="2800" dirty="0">
              <a:solidFill>
                <a:prstClr val="black"/>
              </a:solidFill>
            </a:endParaRPr>
          </a:p>
          <a:p>
            <a:pPr lvl="0" algn="just">
              <a:spcAft>
                <a:spcPts val="1800"/>
              </a:spcAft>
              <a:defRPr/>
            </a:pPr>
            <a:r>
              <a:rPr lang="ar-EG" sz="2800" dirty="0">
                <a:solidFill>
                  <a:prstClr val="black"/>
                </a:solidFill>
              </a:rPr>
              <a:t>وهذا ما يسمى فشل التخطيط وهو الفرق بين ما تم التخطيط له وما تم تحقيقه في الواقع.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Perceived failure is the net sum of actual failure and planning failure.</a:t>
            </a:r>
            <a:endParaRPr lang="ar-EG" sz="2800" dirty="0">
              <a:solidFill>
                <a:prstClr val="black"/>
              </a:solidFill>
            </a:endParaRPr>
          </a:p>
          <a:p>
            <a:pPr lvl="0" algn="r">
              <a:spcAft>
                <a:spcPts val="1800"/>
              </a:spcAft>
              <a:defRPr/>
            </a:pPr>
            <a:r>
              <a:rPr lang="ar-EG" sz="2800" dirty="0">
                <a:solidFill>
                  <a:prstClr val="black"/>
                </a:solidFill>
              </a:rPr>
              <a:t>الفشل المتصور هو المجموع الصافي للفشل الفعلي وفشل التخطيط.</a:t>
            </a:r>
            <a:endParaRPr lang="en-US" sz="2800" dirty="0">
              <a:solidFill>
                <a:prstClr val="black"/>
              </a:solidFill>
            </a:endParaRPr>
          </a:p>
          <a:p>
            <a:pPr lvl="0" algn="just">
              <a:spcAft>
                <a:spcPts val="1800"/>
              </a:spcAft>
              <a:defRPr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97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Many Faces of Failure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Ineffective planning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Ineffective scheduling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Ineffective estimating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Ineffective cost control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Project objectives being “moving targets”</a:t>
            </a:r>
          </a:p>
          <a:p>
            <a:pPr lvl="0" algn="just">
              <a:spcAft>
                <a:spcPts val="1800"/>
              </a:spcAft>
              <a:defRPr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0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Results of Uncontrolled Obstacles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Management: 1985–2009 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Lifecycle Phase for Project Management Maturity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Vs  Product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Maturity and Excellence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 Factors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32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Many Faces of Failure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Components of Failure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821002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Components of Failure (pessimistic planning).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Project management has planned a level of accomplishment (C) lower than what is achievable given project circumstances and resources (D). </a:t>
            </a:r>
          </a:p>
          <a:p>
            <a:r>
              <a:rPr lang="en-US" sz="2800" dirty="0"/>
              <a:t>This is a classic under planning situation. </a:t>
            </a:r>
          </a:p>
          <a:p>
            <a:r>
              <a:rPr lang="en-US" sz="2800" dirty="0"/>
              <a:t>Actual accomplishment (B), however, was less than planned.</a:t>
            </a:r>
          </a:p>
        </p:txBody>
      </p:sp>
    </p:spTree>
    <p:extLst>
      <p:ext uri="{BB962C8B-B14F-4D97-AF65-F5344CB8AC3E}">
        <p14:creationId xmlns:p14="http://schemas.microsoft.com/office/powerpoint/2010/main" val="20370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Components of Failure (pessimistic planning).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68EA49C7-94E7-48A0-A21E-1741C381B1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366" y="1627379"/>
            <a:ext cx="10282284" cy="3895400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="" xmlns:a16="http://schemas.microsoft.com/office/drawing/2014/main" id="{E6313469-564D-431C-8BC7-8C8426D7E477}"/>
              </a:ext>
            </a:extLst>
          </p:cNvPr>
          <p:cNvSpPr/>
          <p:nvPr/>
        </p:nvSpPr>
        <p:spPr>
          <a:xfrm>
            <a:off x="983603" y="5539960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0</a:t>
            </a:r>
          </a:p>
        </p:txBody>
      </p:sp>
      <p:sp>
        <p:nvSpPr>
          <p:cNvPr id="15" name="Oval 14">
            <a:extLst>
              <a:ext uri="{FF2B5EF4-FFF2-40B4-BE49-F238E27FC236}">
                <a16:creationId xmlns="" xmlns:a16="http://schemas.microsoft.com/office/drawing/2014/main" id="{C6B0A755-1BC9-4873-B5E8-6EE2AECD22D2}"/>
              </a:ext>
            </a:extLst>
          </p:cNvPr>
          <p:cNvSpPr/>
          <p:nvPr/>
        </p:nvSpPr>
        <p:spPr>
          <a:xfrm>
            <a:off x="4318598" y="5588954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60</a:t>
            </a:r>
          </a:p>
        </p:txBody>
      </p:sp>
      <p:sp>
        <p:nvSpPr>
          <p:cNvPr id="16" name="Oval 15">
            <a:extLst>
              <a:ext uri="{FF2B5EF4-FFF2-40B4-BE49-F238E27FC236}">
                <a16:creationId xmlns="" xmlns:a16="http://schemas.microsoft.com/office/drawing/2014/main" id="{FBC5D691-AE3D-4F8E-9631-465C3EFE5965}"/>
              </a:ext>
            </a:extLst>
          </p:cNvPr>
          <p:cNvSpPr/>
          <p:nvPr/>
        </p:nvSpPr>
        <p:spPr>
          <a:xfrm>
            <a:off x="6155508" y="5588954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80</a:t>
            </a:r>
          </a:p>
        </p:txBody>
      </p:sp>
      <p:sp>
        <p:nvSpPr>
          <p:cNvPr id="17" name="Oval 16">
            <a:extLst>
              <a:ext uri="{FF2B5EF4-FFF2-40B4-BE49-F238E27FC236}">
                <a16:creationId xmlns="" xmlns:a16="http://schemas.microsoft.com/office/drawing/2014/main" id="{42257F46-8487-455E-A4E6-E80BAFE7B712}"/>
              </a:ext>
            </a:extLst>
          </p:cNvPr>
          <p:cNvSpPr/>
          <p:nvPr/>
        </p:nvSpPr>
        <p:spPr>
          <a:xfrm>
            <a:off x="7906219" y="5598635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100</a:t>
            </a:r>
          </a:p>
        </p:txBody>
      </p:sp>
      <p:sp>
        <p:nvSpPr>
          <p:cNvPr id="18" name="Oval 17">
            <a:extLst>
              <a:ext uri="{FF2B5EF4-FFF2-40B4-BE49-F238E27FC236}">
                <a16:creationId xmlns="" xmlns:a16="http://schemas.microsoft.com/office/drawing/2014/main" id="{6EEB7C62-D9A8-4AB3-8A9E-60B766BF0AB9}"/>
              </a:ext>
            </a:extLst>
          </p:cNvPr>
          <p:cNvSpPr/>
          <p:nvPr/>
        </p:nvSpPr>
        <p:spPr>
          <a:xfrm>
            <a:off x="10193108" y="5496216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120</a:t>
            </a:r>
          </a:p>
        </p:txBody>
      </p:sp>
    </p:spTree>
    <p:extLst>
      <p:ext uri="{BB962C8B-B14F-4D97-AF65-F5344CB8AC3E}">
        <p14:creationId xmlns:p14="http://schemas.microsoft.com/office/powerpoint/2010/main" val="118252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Components of failure (optimistic planning).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Here, we have planned to accomplish more than is achievable. Planning failure is again assured even if no actual failure occurs. In both of these situations (</a:t>
            </a:r>
            <a:r>
              <a:rPr lang="en-US" sz="2800" dirty="0" err="1">
                <a:solidFill>
                  <a:prstClr val="black"/>
                </a:solidFill>
              </a:rPr>
              <a:t>overplanning</a:t>
            </a:r>
            <a:r>
              <a:rPr lang="en-US" sz="2800" dirty="0">
                <a:solidFill>
                  <a:prstClr val="black"/>
                </a:solidFill>
              </a:rPr>
              <a:t> and under planning), the actual failure is the same, but the perceived failure can vary considerably.</a:t>
            </a:r>
          </a:p>
        </p:txBody>
      </p:sp>
    </p:spTree>
    <p:extLst>
      <p:ext uri="{BB962C8B-B14F-4D97-AF65-F5344CB8AC3E}">
        <p14:creationId xmlns:p14="http://schemas.microsoft.com/office/powerpoint/2010/main" val="300529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Components of failure (optimistic planning).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66F8CC4E-E02D-487A-A6FA-91AFFC59C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605" y="1914725"/>
            <a:ext cx="10534650" cy="3967434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="" xmlns:a16="http://schemas.microsoft.com/office/drawing/2014/main" id="{3C88E44F-A6D1-4192-A650-C2CCE6C97AE5}"/>
              </a:ext>
            </a:extLst>
          </p:cNvPr>
          <p:cNvSpPr/>
          <p:nvPr/>
        </p:nvSpPr>
        <p:spPr>
          <a:xfrm>
            <a:off x="942308" y="5836145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293CCA6F-1ECD-4454-A770-4B529DD1DDB8}"/>
              </a:ext>
            </a:extLst>
          </p:cNvPr>
          <p:cNvSpPr/>
          <p:nvPr/>
        </p:nvSpPr>
        <p:spPr>
          <a:xfrm>
            <a:off x="4277303" y="5885139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60</a:t>
            </a:r>
          </a:p>
        </p:txBody>
      </p:sp>
      <p:sp>
        <p:nvSpPr>
          <p:cNvPr id="15" name="Oval 14">
            <a:extLst>
              <a:ext uri="{FF2B5EF4-FFF2-40B4-BE49-F238E27FC236}">
                <a16:creationId xmlns="" xmlns:a16="http://schemas.microsoft.com/office/drawing/2014/main" id="{6ACBF48F-2D93-4539-8BE0-44F093AD8764}"/>
              </a:ext>
            </a:extLst>
          </p:cNvPr>
          <p:cNvSpPr/>
          <p:nvPr/>
        </p:nvSpPr>
        <p:spPr>
          <a:xfrm>
            <a:off x="6114213" y="5885139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80</a:t>
            </a:r>
          </a:p>
        </p:txBody>
      </p:sp>
      <p:sp>
        <p:nvSpPr>
          <p:cNvPr id="16" name="Oval 15">
            <a:extLst>
              <a:ext uri="{FF2B5EF4-FFF2-40B4-BE49-F238E27FC236}">
                <a16:creationId xmlns="" xmlns:a16="http://schemas.microsoft.com/office/drawing/2014/main" id="{80481FF2-CB18-4478-9AC6-6358B786FA0F}"/>
              </a:ext>
            </a:extLst>
          </p:cNvPr>
          <p:cNvSpPr/>
          <p:nvPr/>
        </p:nvSpPr>
        <p:spPr>
          <a:xfrm>
            <a:off x="7864924" y="5894820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100</a:t>
            </a:r>
          </a:p>
        </p:txBody>
      </p:sp>
      <p:sp>
        <p:nvSpPr>
          <p:cNvPr id="17" name="Oval 16">
            <a:extLst>
              <a:ext uri="{FF2B5EF4-FFF2-40B4-BE49-F238E27FC236}">
                <a16:creationId xmlns="" xmlns:a16="http://schemas.microsoft.com/office/drawing/2014/main" id="{BEF58035-02DE-40D3-A35D-AA9BBEF1901B}"/>
              </a:ext>
            </a:extLst>
          </p:cNvPr>
          <p:cNvSpPr/>
          <p:nvPr/>
        </p:nvSpPr>
        <p:spPr>
          <a:xfrm>
            <a:off x="10151813" y="5792401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120</a:t>
            </a:r>
          </a:p>
        </p:txBody>
      </p:sp>
    </p:spTree>
    <p:extLst>
      <p:ext uri="{BB962C8B-B14F-4D97-AF65-F5344CB8AC3E}">
        <p14:creationId xmlns:p14="http://schemas.microsoft.com/office/powerpoint/2010/main" val="253231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Many Faces of Failure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Today, most project management practitioners focus on the planning failure term.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If this term can be compressed or even eliminated, then the magnitude of the actual failure, should it occur, would be diminished. A good project management methodology helps to reduce this term.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We now believe that the existence of this term is largely due to the project manager’s inability to perform effective risk management.</a:t>
            </a:r>
          </a:p>
        </p:txBody>
      </p:sp>
    </p:spTree>
    <p:extLst>
      <p:ext uri="{BB962C8B-B14F-4D97-AF65-F5344CB8AC3E}">
        <p14:creationId xmlns:p14="http://schemas.microsoft.com/office/powerpoint/2010/main" val="423123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xmlns="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80821" y="2581704"/>
            <a:ext cx="3509515" cy="16564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03992710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5412717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D302ABAB-4BB8-4159-AD08-E0BA06D38257}" vid="{3574EC94-0C89-4449-B33F-6563F97867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1418</TotalTime>
  <Words>1275</Words>
  <Application>Microsoft Office PowerPoint</Application>
  <PresentationFormat>Widescreen</PresentationFormat>
  <Paragraphs>268</Paragraphs>
  <Slides>35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5" baseType="lpstr">
      <vt:lpstr>Arial</vt:lpstr>
      <vt:lpstr>Calibri</vt:lpstr>
      <vt:lpstr>Calibri Light</vt:lpstr>
      <vt:lpstr>Courier New</vt:lpstr>
      <vt:lpstr>Roboto Light</vt:lpstr>
      <vt:lpstr>Tahoma</vt:lpstr>
      <vt:lpstr>Tajawal Medium</vt:lpstr>
      <vt:lpstr>Times New Roman</vt:lpstr>
      <vt:lpstr>Wingdings</vt:lpstr>
      <vt:lpstr>Theme2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Amira El. Fekky</cp:lastModifiedBy>
  <cp:revision>241</cp:revision>
  <dcterms:created xsi:type="dcterms:W3CDTF">2021-08-03T13:03:26Z</dcterms:created>
  <dcterms:modified xsi:type="dcterms:W3CDTF">2024-02-13T11:05:40Z</dcterms:modified>
</cp:coreProperties>
</file>