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3" r:id="rId3"/>
    <p:sldId id="313" r:id="rId4"/>
    <p:sldId id="481" r:id="rId5"/>
    <p:sldId id="487" r:id="rId6"/>
    <p:sldId id="491" r:id="rId7"/>
    <p:sldId id="490" r:id="rId8"/>
    <p:sldId id="489" r:id="rId9"/>
    <p:sldId id="488" r:id="rId10"/>
    <p:sldId id="483" r:id="rId11"/>
    <p:sldId id="486" r:id="rId12"/>
    <p:sldId id="482" r:id="rId13"/>
    <p:sldId id="485" r:id="rId14"/>
    <p:sldId id="484" r:id="rId15"/>
    <p:sldId id="494" r:id="rId16"/>
    <p:sldId id="493" r:id="rId17"/>
    <p:sldId id="492" r:id="rId18"/>
    <p:sldId id="495" r:id="rId19"/>
    <p:sldId id="496" r:id="rId20"/>
    <p:sldId id="500" r:id="rId21"/>
    <p:sldId id="501" r:id="rId22"/>
    <p:sldId id="502" r:id="rId23"/>
    <p:sldId id="499" r:id="rId24"/>
    <p:sldId id="498" r:id="rId25"/>
    <p:sldId id="509" r:id="rId26"/>
    <p:sldId id="508" r:id="rId27"/>
    <p:sldId id="507" r:id="rId28"/>
    <p:sldId id="506" r:id="rId29"/>
    <p:sldId id="505" r:id="rId30"/>
    <p:sldId id="504" r:id="rId31"/>
    <p:sldId id="518" r:id="rId32"/>
    <p:sldId id="517" r:id="rId33"/>
    <p:sldId id="516" r:id="rId34"/>
    <p:sldId id="515" r:id="rId35"/>
    <p:sldId id="514" r:id="rId36"/>
    <p:sldId id="513" r:id="rId37"/>
    <p:sldId id="512" r:id="rId38"/>
    <p:sldId id="511" r:id="rId39"/>
    <p:sldId id="519" r:id="rId40"/>
    <p:sldId id="503" r:id="rId41"/>
    <p:sldId id="510" r:id="rId42"/>
    <p:sldId id="520" r:id="rId43"/>
    <p:sldId id="521" r:id="rId44"/>
    <p:sldId id="522" r:id="rId45"/>
    <p:sldId id="523" r:id="rId46"/>
    <p:sldId id="52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474F"/>
    <a:srgbClr val="FDE300"/>
    <a:srgbClr val="0065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0" autoAdjust="0"/>
    <p:restoredTop sz="94604" autoAdjust="0"/>
  </p:normalViewPr>
  <p:slideViewPr>
    <p:cSldViewPr snapToGrid="0">
      <p:cViewPr varScale="1">
        <p:scale>
          <a:sx n="64" d="100"/>
          <a:sy n="64" d="100"/>
        </p:scale>
        <p:origin x="9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D11EDF-787B-472D-A6C8-42601B225FA7}" type="datetimeFigureOut">
              <a:rPr lang="en-GB" smtClean="0"/>
              <a:t>24/07/2026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2C3BF1-ED60-4D10-BF29-E5162CB20AD3}" type="slidenum">
              <a:rPr lang="en-GB" smtClean="0"/>
              <a:t>‹#›</a:t>
            </a:fld>
            <a:endParaRPr lang="en-GB"/>
          </a:p>
        </p:txBody>
      </p:sp>
    </p:spTree>
    <p:extLst>
      <p:ext uri="{BB962C8B-B14F-4D97-AF65-F5344CB8AC3E}">
        <p14:creationId xmlns:p14="http://schemas.microsoft.com/office/powerpoint/2010/main" val="861029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1B4B6-DFF7-1058-42F2-D007FB638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13786A-A9AA-5174-FF49-FDFD4C3A8C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27C5736-2DE8-2816-1B9D-D648E0A45D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93CEE3-1A8A-7104-15F4-DC32627C167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91482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CEDE9-DAD9-9C45-A814-F424FB6293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9EB163-8184-4E7F-C571-E510693088F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BEA640C-52F6-1561-54E4-13905CF439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9AD92E-1960-87E6-1E7E-175984BCBE3D}"/>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332783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9E1A8-7F67-BAEE-9A98-C38971C6CF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F42F88-FB28-19FC-1ADE-1A8141CEEA4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BF06E97-B4A8-9ACF-F628-F369497B39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3F413E-06B7-1EFC-547D-3CB6868C73F0}"/>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986635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D7EE8-16CD-6406-393D-EF9BF3CE35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5AD49A-155C-BE9C-1736-DB542B6C9A2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0E83FF7-4E4F-52EB-6AA7-7047501ECE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4BC528-42EC-7BB1-EFBE-E9CB3655E678}"/>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77336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7C7CC7-CF0A-A675-0A8B-4F37C5A01F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64C391-D155-1800-4220-56BAA2DE830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3AFC389-5D62-FCE0-1F74-B840C63BA4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AA92A1-0BD8-C04D-D543-CC2C884A138A}"/>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694149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0BD1C-E483-6DF6-3625-B8CCA3F13E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285587-13F6-077B-8DEB-54B8EEFC09E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C9CEA5C-07A1-6858-8837-C05B9FEBC9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50AA18-4386-E82B-E963-3385EF02D64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5438664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53483-62E7-1403-F60F-1BF999E413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67C967-3BE9-D226-251D-DF370ED3D99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319BA28-46F0-19D2-AE97-E194E03B07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564C08-8ABF-B0E0-3943-729416E42C12}"/>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8876656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31A1D4-721C-8CFE-B2CE-F65BAA31F4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6A95B0-1250-4836-B21E-23700CB56CC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3AA8AEB-6E19-4C23-3ECF-44E649E48B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D4F5AE-4B00-34B5-CB44-4C2DA4F65F25}"/>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054385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D4219-6070-BD78-9DF5-CB58DF3B2F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82256-26D9-916B-1F2A-42A5520DC3E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9655A5E-7FF2-BA1C-9D3C-339FF48F63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B55A08-423E-9153-A5D8-AB4811C0542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77049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99B098-A1D6-74A2-46B6-FB9DFE6DCB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260D0D-68F5-1763-DE0D-3B3AA23EE30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1E127C1-0BBD-6C21-5851-247C4126BE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EEF07A-A580-14D1-F393-F6A3529E9C9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88254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A008D-8145-4434-0CEF-B69F2816A3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45DBA3-E653-7F1D-BBE4-F74DB646984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FAAE402-18F2-9821-E70E-F2CA957131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4CEA50-C943-2333-9333-A1EE77798D76}"/>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908622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2D302-B923-8A39-CA61-17CB47FB1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41D634-CAE7-C0FD-2D05-14613445E1C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1B684B9-7B6B-C230-B747-A0A4067C7B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5322EC-49C3-B3AB-2BBE-0BF844B2A09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869384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0F08F-BC3E-6F7C-CD54-07622B60EC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E85C74-3D6F-92D9-31BC-2301CE7C93A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80E7002-8BBE-D33B-97B0-2316769C16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516D75-DB4F-5D8A-48C8-529EBD534AAA}"/>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714342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4BB6BD-3130-F321-8EC1-54422229EB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0C59F6-3B67-78F7-DCB2-3C8CCC9AAB8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0526E33-C4CE-2A3B-649E-1434DF8D6A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66CBAF-1E79-1478-1F4C-CF1EF87EBF3D}"/>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665143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F853B-8681-4D9F-89E3-857F14E5F0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713C51-8437-02B3-61D1-1245B395BAB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B927509-0180-09F4-2A88-831890AB90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5284BE-C7F9-4563-3C03-0C309BF13ABA}"/>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617930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BB9314-9CE7-8A52-6CBF-1101774ED5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2E5689-DFC6-FA0D-6354-051ABF31F05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9C2DD87-AA04-F117-0216-E51FDC19E0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4CB23C-14D3-6204-C1EA-86C961C866C4}"/>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92024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80C46-3547-D78E-72B0-5F3479BB72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5AE896-EA44-1185-8297-5CA9E643445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A793716-86C7-860A-883B-DD46BA1862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4B30E0-6456-D0B3-F25F-5DC2E50A9A2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0593538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BF48E-6711-DD50-D2C5-F544B9DE63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610101-90D2-1E8C-A81B-366FD58E073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BB25C8A-12E0-9072-2C41-C0D10739E7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1BB144-A273-925B-857D-8767EDB6FFB4}"/>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489910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BFE7C-13F4-AF11-E42B-D3AE7A5057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7C3746-07BF-342C-2EC0-84B7866B001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539FC9E-EDDA-46E6-946A-64E282126F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45A177-9442-9015-AF4E-9CF820CAA969}"/>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288191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B2E8F-0531-C814-15A6-DE7B7C101C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2C11F9-B0F7-74BC-1558-784241B2F20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E380266-20EE-9245-51BA-B2C33987D8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E690F0-0530-C26A-5C24-01A2CBC9D34F}"/>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127150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1BE9BD-44FF-DF58-CCF3-AAACC56FBD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A45254-2338-4D58-67BC-9A449C0A1AF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B058398-EE98-1F9E-41E5-55AAADFF0D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E7BF2C-D629-AD05-B408-6A03B5386681}"/>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798656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E8CC27-38A6-0C61-5FD4-BFDFD4D9F4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0695FA-E361-943F-19E2-9671815DD94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5F3C576-9E49-AF72-815C-3669FF0E2C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37134F-4883-ACF3-C16D-595CA408C936}"/>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7389496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630C8-DF15-0784-97E7-5F199BB075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89D124-AFB2-BF77-6462-422013311DC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4DAB679-2CED-4F89-C3EA-1706BD92816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2327E4-36CF-B289-CCB9-027C677E1BA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755693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665C9F-3A6F-35C7-A2C7-E83DB0EA27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37AEEC-A08A-441D-E9FB-1184F86110A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9CEAA8B-A3BD-BF84-9BD6-6DC01D1B8F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49C928-D968-124C-E7EE-632679526B48}"/>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635838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16266-5357-D8C2-CA56-4AE75ABF04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4C22E4-68E9-F105-FD2C-1DF7FF5A01E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45D02D2-1923-17DA-0729-E2014813AD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6F6496-99A6-30E6-2BAC-8FE941E4AF99}"/>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5770460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844A2-7500-302B-A855-AF24A5939C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6469AC-B421-E05B-1665-14CFD0F4AE2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4D27497-24AC-224F-C6F6-576A757905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62D319-E8AE-A94D-3C92-8AE115A6AC07}"/>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0009349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78F18-4501-FF38-A379-41BF835F0E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C53087-4108-9A04-4A27-8E51A000B92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005A65B-EF20-F0A8-0C46-1AC696845C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6D9414-FBB5-E582-76AC-E21820609974}"/>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327098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569DF-ED9D-B5E6-4136-98A4D43BEE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4BAB98-95CA-0141-1DB1-F1DECF6DBBB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50440B2-254E-4A16-46EE-0C6A12992A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F3EEF6-DD0F-5D2F-70F6-3D4DEC450720}"/>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5483838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B0785-4815-4C23-F279-0E6FA2EB57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9CB1AA-DEAB-4E3E-04B8-9FEA5BFE25A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145A8E1-9895-8F9F-C7DE-976AAA75BE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CD7D16-BB7C-F12C-1155-50FB7FD8DD28}"/>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816507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7B6788-41C0-D6B0-B099-46530D3EEC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102249-A74C-77CF-9C4D-8CCE574A1F6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8C6088A-BCC3-7274-3CD7-BA34BB4EC0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C8122D7-B4E4-8282-9972-2624D21F472C}"/>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925856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97E3B-A6BB-B714-7122-57EBC0C90C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6239A4-5E7E-892F-7BFD-2B8EEB22AA8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76886BC-434A-61EC-364E-FB0F51C3B1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03B4C6-8F81-17EC-BA95-144AAC9995CF}"/>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847309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BAF89-4321-71BD-A467-A7A1D7AC52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A55D6B-892B-EB2C-7951-8EC0D5CA71D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7F14433-EEC2-90CF-0B30-24228C5FCD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46F1071-C86F-67B1-7545-9A52C5F326D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0427776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DB07C-2330-5158-EFE7-AC21756C73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4572C7-F074-F74A-C958-CA44CC9873D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7335B57-B78B-00EF-5B7A-EBC3E32000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51305D-5ACB-19EE-A0C3-43DD3DCBE979}"/>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4524283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5B734-7374-D6F8-CB8C-B9E38ABC27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226967-5013-D658-A265-6AD2948BDE6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6AFC72F-45AF-C9F8-2EC5-C0E7DF2310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85BA1B-6F16-8DC9-E605-E25AEB0C9A05}"/>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854448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DABD4-D07A-3564-7485-FBEB48E080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C0267A-3AF2-676D-7C79-E15FF24CBD2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DE77D65-40C8-02C4-5ACB-7A772FBC01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D5BE2F-D8EE-60D7-D240-E4B2E368A13D}"/>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1252144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B5519-8FAE-1F9C-68FA-782E609A7C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C7214D-E83D-FC6D-3F29-E869F19222F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06A26FE-27E3-F3F2-6A52-8C731775C5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B159D4-655F-1C21-4ACE-0FB9AF6AE6E8}"/>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883567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70D09-53AE-A765-711D-0BEB8007B8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4A8425-0188-BE3D-313F-9F49E88C852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E41F6E1-E049-A55E-8BB9-ECD767CA25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A16DA6-9D30-8415-01D4-D3773D5215F5}"/>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667059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A1824-1AB4-9CCA-CB8A-5051CF7330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4D943F-867F-20A9-FC6A-188026AF136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95E9F26-6882-D3E4-25C2-7DE9B9C233E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BF09E2-AFED-9E8C-D5BB-8850C23E923A}"/>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06990278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BFCB01-1308-67CD-242E-ECF5427B80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A1FB94-2ACA-21AF-8A9C-C699812F0B2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27A667E-BFCE-3EB3-0A18-CD06DE17F6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07A991-06E3-C3DF-7A82-F5A282F971DB}"/>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94778068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BBE2B-260E-3F57-5656-1342628727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A8DDBB-F5A9-51C0-52CC-1B093243248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D3DA899-E828-9416-92B1-2CF76A27ED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7D2654-1AB8-FBD1-FB56-260C92E3A6EA}"/>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827455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BEB11-84D3-753E-1940-0755FD73C7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A39AAC-D720-3D90-926A-8E69BCA6498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D92ABE5-9C39-97D9-F3C3-F3696AC1D5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046121-F219-82E0-F21F-974202346697}"/>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04667129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D0A67-8DED-F156-4ED5-1EAF4902B5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01A882-1077-7A38-C7AD-FA2202EF560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FCCD64E-CC0C-FD39-951D-4BCC1D6C49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7686A1-BC03-0374-08EA-6C50BED85435}"/>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86300706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A9C0E-2A9E-9BD6-DAFD-1E8E36C09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E90C3F-7859-7F86-6132-8074DFC6CA3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44291A5-8208-6FCB-9219-F58CDE1FCC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9F0D51-8DEC-DBBF-64BD-D15064854299}"/>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5867388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0F313-211E-5305-770C-F3FA454C73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907B00-2C59-DFD0-0E40-A3BE4BFFE3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434527-1502-6387-F5EE-80303461B576}"/>
              </a:ext>
            </a:extLst>
          </p:cNvPr>
          <p:cNvSpPr>
            <a:spLocks noGrp="1"/>
          </p:cNvSpPr>
          <p:nvPr>
            <p:ph type="dt" sz="half" idx="10"/>
          </p:nvPr>
        </p:nvSpPr>
        <p:spPr/>
        <p:txBody>
          <a:bodyPr/>
          <a:lstStyle/>
          <a:p>
            <a:fld id="{12DE913A-AD9C-4BC6-8A3F-BCF96A92E80F}" type="datetimeFigureOut">
              <a:rPr lang="en-GB" smtClean="0"/>
              <a:t>24/07/2026</a:t>
            </a:fld>
            <a:endParaRPr lang="en-GB"/>
          </a:p>
        </p:txBody>
      </p:sp>
      <p:sp>
        <p:nvSpPr>
          <p:cNvPr id="5" name="Footer Placeholder 4">
            <a:extLst>
              <a:ext uri="{FF2B5EF4-FFF2-40B4-BE49-F238E27FC236}">
                <a16:creationId xmlns:a16="http://schemas.microsoft.com/office/drawing/2014/main" id="{57A10B1C-F7F0-EE5D-0810-AF9F3C8711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7FFAA3-1941-255F-DAAC-CB2FB246F9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835683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DF06C-2633-2651-8C82-CAACAB5999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6D95FB-1C71-5986-6605-7E3A20F380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70D073-5B63-D27E-EDE6-0C96E3F84EFF}"/>
              </a:ext>
            </a:extLst>
          </p:cNvPr>
          <p:cNvSpPr>
            <a:spLocks noGrp="1"/>
          </p:cNvSpPr>
          <p:nvPr>
            <p:ph type="dt" sz="half" idx="10"/>
          </p:nvPr>
        </p:nvSpPr>
        <p:spPr/>
        <p:txBody>
          <a:bodyPr/>
          <a:lstStyle/>
          <a:p>
            <a:fld id="{12DE913A-AD9C-4BC6-8A3F-BCF96A92E80F}" type="datetimeFigureOut">
              <a:rPr lang="en-GB" smtClean="0"/>
              <a:t>24/07/2026</a:t>
            </a:fld>
            <a:endParaRPr lang="en-GB"/>
          </a:p>
        </p:txBody>
      </p:sp>
      <p:sp>
        <p:nvSpPr>
          <p:cNvPr id="5" name="Footer Placeholder 4">
            <a:extLst>
              <a:ext uri="{FF2B5EF4-FFF2-40B4-BE49-F238E27FC236}">
                <a16:creationId xmlns:a16="http://schemas.microsoft.com/office/drawing/2014/main" id="{3AA2333B-B745-2FE7-520D-5CC3A8E743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FE154B-2853-2D88-B761-12D236A4372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00100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BB285-A8EA-0F9E-ECD0-349B64C917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B78FBA-863E-954A-A901-ED5C7B4CC8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0E6820-5D2E-CB93-7C60-76FFEB677B8B}"/>
              </a:ext>
            </a:extLst>
          </p:cNvPr>
          <p:cNvSpPr>
            <a:spLocks noGrp="1"/>
          </p:cNvSpPr>
          <p:nvPr>
            <p:ph type="dt" sz="half" idx="10"/>
          </p:nvPr>
        </p:nvSpPr>
        <p:spPr/>
        <p:txBody>
          <a:bodyPr/>
          <a:lstStyle/>
          <a:p>
            <a:fld id="{12DE913A-AD9C-4BC6-8A3F-BCF96A92E80F}" type="datetimeFigureOut">
              <a:rPr lang="en-GB" smtClean="0"/>
              <a:t>24/07/2026</a:t>
            </a:fld>
            <a:endParaRPr lang="en-GB"/>
          </a:p>
        </p:txBody>
      </p:sp>
      <p:sp>
        <p:nvSpPr>
          <p:cNvPr id="5" name="Footer Placeholder 4">
            <a:extLst>
              <a:ext uri="{FF2B5EF4-FFF2-40B4-BE49-F238E27FC236}">
                <a16:creationId xmlns:a16="http://schemas.microsoft.com/office/drawing/2014/main" id="{B8BCD184-04A8-6110-A33F-64A41CD95B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900C9D-2E18-5C5E-4437-254533437071}"/>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579661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F3A33-5623-E4D1-914C-C07D6A41B2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FA3CE8-9D72-C853-9A93-DE7D16DAE1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C8CF2E-7B2F-C762-980E-749EF14A59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86EFEAA-CD5F-2139-40EA-A31E543454D1}"/>
              </a:ext>
            </a:extLst>
          </p:cNvPr>
          <p:cNvSpPr>
            <a:spLocks noGrp="1"/>
          </p:cNvSpPr>
          <p:nvPr>
            <p:ph type="dt" sz="half" idx="10"/>
          </p:nvPr>
        </p:nvSpPr>
        <p:spPr/>
        <p:txBody>
          <a:bodyPr/>
          <a:lstStyle/>
          <a:p>
            <a:fld id="{12DE913A-AD9C-4BC6-8A3F-BCF96A92E80F}" type="datetimeFigureOut">
              <a:rPr lang="en-GB" smtClean="0"/>
              <a:t>24/07/2026</a:t>
            </a:fld>
            <a:endParaRPr lang="en-GB"/>
          </a:p>
        </p:txBody>
      </p:sp>
      <p:sp>
        <p:nvSpPr>
          <p:cNvPr id="6" name="Footer Placeholder 5">
            <a:extLst>
              <a:ext uri="{FF2B5EF4-FFF2-40B4-BE49-F238E27FC236}">
                <a16:creationId xmlns:a16="http://schemas.microsoft.com/office/drawing/2014/main" id="{BCEED94C-5D59-FF76-5549-5EFDF1DFE5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A96ECF-8A87-B83F-2DB6-5C23832C42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51034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4C96-79BC-7D8F-D427-FCAB04566F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F01B7D-1D5F-12DC-A597-153ADDB0A8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9BD84B-5256-9362-5BD5-8CBC73E7C5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10E53B-1C32-0798-C35E-A2F510005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53CD99-F666-D491-9689-0ED02B679D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115039-82A4-83A3-12D2-3426DDF68C0B}"/>
              </a:ext>
            </a:extLst>
          </p:cNvPr>
          <p:cNvSpPr>
            <a:spLocks noGrp="1"/>
          </p:cNvSpPr>
          <p:nvPr>
            <p:ph type="dt" sz="half" idx="10"/>
          </p:nvPr>
        </p:nvSpPr>
        <p:spPr/>
        <p:txBody>
          <a:bodyPr/>
          <a:lstStyle/>
          <a:p>
            <a:fld id="{12DE913A-AD9C-4BC6-8A3F-BCF96A92E80F}" type="datetimeFigureOut">
              <a:rPr lang="en-GB" smtClean="0"/>
              <a:t>24/07/2026</a:t>
            </a:fld>
            <a:endParaRPr lang="en-GB"/>
          </a:p>
        </p:txBody>
      </p:sp>
      <p:sp>
        <p:nvSpPr>
          <p:cNvPr id="8" name="Footer Placeholder 7">
            <a:extLst>
              <a:ext uri="{FF2B5EF4-FFF2-40B4-BE49-F238E27FC236}">
                <a16:creationId xmlns:a16="http://schemas.microsoft.com/office/drawing/2014/main" id="{99CC7C13-51D5-D45F-E85B-B29C74485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30C0A9-F540-0E18-F18E-2A4535A6545D}"/>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198412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671B-ED70-454C-7203-5BE8318004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4D225E-A0F2-4CFB-43EA-D0CB06ADE851}"/>
              </a:ext>
            </a:extLst>
          </p:cNvPr>
          <p:cNvSpPr>
            <a:spLocks noGrp="1"/>
          </p:cNvSpPr>
          <p:nvPr>
            <p:ph type="dt" sz="half" idx="10"/>
          </p:nvPr>
        </p:nvSpPr>
        <p:spPr/>
        <p:txBody>
          <a:bodyPr/>
          <a:lstStyle/>
          <a:p>
            <a:fld id="{12DE913A-AD9C-4BC6-8A3F-BCF96A92E80F}" type="datetimeFigureOut">
              <a:rPr lang="en-GB" smtClean="0"/>
              <a:t>24/07/2026</a:t>
            </a:fld>
            <a:endParaRPr lang="en-GB"/>
          </a:p>
        </p:txBody>
      </p:sp>
      <p:sp>
        <p:nvSpPr>
          <p:cNvPr id="4" name="Footer Placeholder 3">
            <a:extLst>
              <a:ext uri="{FF2B5EF4-FFF2-40B4-BE49-F238E27FC236}">
                <a16:creationId xmlns:a16="http://schemas.microsoft.com/office/drawing/2014/main" id="{EAD49351-E8EC-4220-9BEC-EBFA30654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457711-FCB6-D689-9670-50E9D92377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267621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11D7B2-0768-961F-F080-FFCDAFA5940C}"/>
              </a:ext>
            </a:extLst>
          </p:cNvPr>
          <p:cNvSpPr>
            <a:spLocks noGrp="1"/>
          </p:cNvSpPr>
          <p:nvPr>
            <p:ph type="dt" sz="half" idx="10"/>
          </p:nvPr>
        </p:nvSpPr>
        <p:spPr/>
        <p:txBody>
          <a:bodyPr/>
          <a:lstStyle/>
          <a:p>
            <a:fld id="{12DE913A-AD9C-4BC6-8A3F-BCF96A92E80F}" type="datetimeFigureOut">
              <a:rPr lang="en-GB" smtClean="0"/>
              <a:t>24/07/2026</a:t>
            </a:fld>
            <a:endParaRPr lang="en-GB"/>
          </a:p>
        </p:txBody>
      </p:sp>
      <p:sp>
        <p:nvSpPr>
          <p:cNvPr id="3" name="Footer Placeholder 2">
            <a:extLst>
              <a:ext uri="{FF2B5EF4-FFF2-40B4-BE49-F238E27FC236}">
                <a16:creationId xmlns:a16="http://schemas.microsoft.com/office/drawing/2014/main" id="{13D81EFE-DD9F-3169-A374-438BB7A6815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916F96-6890-0EC8-A889-2D89A67150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896409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2F2A7-4DE8-EAEC-DB54-732B20E042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C86A95-4C86-76D2-B2CC-56FD0BBB10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6C2F10-D215-1507-7459-FC864F3A5F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F45E67-59F3-6511-24AF-42A85253E700}"/>
              </a:ext>
            </a:extLst>
          </p:cNvPr>
          <p:cNvSpPr>
            <a:spLocks noGrp="1"/>
          </p:cNvSpPr>
          <p:nvPr>
            <p:ph type="dt" sz="half" idx="10"/>
          </p:nvPr>
        </p:nvSpPr>
        <p:spPr/>
        <p:txBody>
          <a:bodyPr/>
          <a:lstStyle/>
          <a:p>
            <a:fld id="{12DE913A-AD9C-4BC6-8A3F-BCF96A92E80F}" type="datetimeFigureOut">
              <a:rPr lang="en-GB" smtClean="0"/>
              <a:t>24/07/2026</a:t>
            </a:fld>
            <a:endParaRPr lang="en-GB"/>
          </a:p>
        </p:txBody>
      </p:sp>
      <p:sp>
        <p:nvSpPr>
          <p:cNvPr id="6" name="Footer Placeholder 5">
            <a:extLst>
              <a:ext uri="{FF2B5EF4-FFF2-40B4-BE49-F238E27FC236}">
                <a16:creationId xmlns:a16="http://schemas.microsoft.com/office/drawing/2014/main" id="{A0BDB2CF-C063-AE11-0119-6A7C9DFDB8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B1BB05-9246-96FC-AE14-0E0AB0EE55C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958629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90BFD-D39D-0645-BAB6-DB6631D166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69A9FF-8F89-C2BD-02C3-40654B15CB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48E0A51-A3FC-352D-2B82-CF9104DD1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4077A2-F5FC-F79D-A291-8BA7CB6E8E66}"/>
              </a:ext>
            </a:extLst>
          </p:cNvPr>
          <p:cNvSpPr>
            <a:spLocks noGrp="1"/>
          </p:cNvSpPr>
          <p:nvPr>
            <p:ph type="dt" sz="half" idx="10"/>
          </p:nvPr>
        </p:nvSpPr>
        <p:spPr/>
        <p:txBody>
          <a:bodyPr/>
          <a:lstStyle/>
          <a:p>
            <a:fld id="{12DE913A-AD9C-4BC6-8A3F-BCF96A92E80F}" type="datetimeFigureOut">
              <a:rPr lang="en-GB" smtClean="0"/>
              <a:t>24/07/2026</a:t>
            </a:fld>
            <a:endParaRPr lang="en-GB"/>
          </a:p>
        </p:txBody>
      </p:sp>
      <p:sp>
        <p:nvSpPr>
          <p:cNvPr id="6" name="Footer Placeholder 5">
            <a:extLst>
              <a:ext uri="{FF2B5EF4-FFF2-40B4-BE49-F238E27FC236}">
                <a16:creationId xmlns:a16="http://schemas.microsoft.com/office/drawing/2014/main" id="{19ED1547-4027-56B7-4B40-85C9972721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F46F7B-982E-2EC3-CA39-BBC48984DBB2}"/>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727800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2ECD8-A26F-BED6-4675-763956A8C4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C81875-06B3-FC51-576B-2A5A497D5A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79B28D-688C-3826-CCFC-34D1033D28C4}"/>
              </a:ext>
            </a:extLst>
          </p:cNvPr>
          <p:cNvSpPr>
            <a:spLocks noGrp="1"/>
          </p:cNvSpPr>
          <p:nvPr>
            <p:ph type="dt" sz="half" idx="10"/>
          </p:nvPr>
        </p:nvSpPr>
        <p:spPr/>
        <p:txBody>
          <a:bodyPr/>
          <a:lstStyle/>
          <a:p>
            <a:fld id="{12DE913A-AD9C-4BC6-8A3F-BCF96A92E80F}" type="datetimeFigureOut">
              <a:rPr lang="en-GB" smtClean="0"/>
              <a:t>24/07/2026</a:t>
            </a:fld>
            <a:endParaRPr lang="en-GB"/>
          </a:p>
        </p:txBody>
      </p:sp>
      <p:sp>
        <p:nvSpPr>
          <p:cNvPr id="5" name="Footer Placeholder 4">
            <a:extLst>
              <a:ext uri="{FF2B5EF4-FFF2-40B4-BE49-F238E27FC236}">
                <a16:creationId xmlns:a16="http://schemas.microsoft.com/office/drawing/2014/main" id="{934795AB-2888-99EF-3D64-36900E5203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43B660-5037-DB8F-22A7-5D83824693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113212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892923-9A3E-7733-689A-958582A306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42AA82-4281-E908-C4CE-A2C3D2A4AA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B72EF7-CF72-271B-1405-C35B40AF0C6E}"/>
              </a:ext>
            </a:extLst>
          </p:cNvPr>
          <p:cNvSpPr>
            <a:spLocks noGrp="1"/>
          </p:cNvSpPr>
          <p:nvPr>
            <p:ph type="dt" sz="half" idx="10"/>
          </p:nvPr>
        </p:nvSpPr>
        <p:spPr/>
        <p:txBody>
          <a:bodyPr/>
          <a:lstStyle/>
          <a:p>
            <a:fld id="{12DE913A-AD9C-4BC6-8A3F-BCF96A92E80F}" type="datetimeFigureOut">
              <a:rPr lang="en-GB" smtClean="0"/>
              <a:t>24/07/2026</a:t>
            </a:fld>
            <a:endParaRPr lang="en-GB"/>
          </a:p>
        </p:txBody>
      </p:sp>
      <p:sp>
        <p:nvSpPr>
          <p:cNvPr id="5" name="Footer Placeholder 4">
            <a:extLst>
              <a:ext uri="{FF2B5EF4-FFF2-40B4-BE49-F238E27FC236}">
                <a16:creationId xmlns:a16="http://schemas.microsoft.com/office/drawing/2014/main" id="{9109C79B-7429-C216-D4FB-94FB84453A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5539AB-02F2-77B3-5812-75623E8262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037672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88054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0969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3274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34727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F9B0D9-8CD7-E5B2-6566-913155589C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456A85-BF39-4C84-C87F-53ACBD4258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5661D3-4B39-8933-D889-9F063AF0B4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DE913A-AD9C-4BC6-8A3F-BCF96A92E80F}" type="datetimeFigureOut">
              <a:rPr lang="en-GB" smtClean="0"/>
              <a:t>24/07/2026</a:t>
            </a:fld>
            <a:endParaRPr lang="en-GB"/>
          </a:p>
        </p:txBody>
      </p:sp>
      <p:sp>
        <p:nvSpPr>
          <p:cNvPr id="5" name="Footer Placeholder 4">
            <a:extLst>
              <a:ext uri="{FF2B5EF4-FFF2-40B4-BE49-F238E27FC236}">
                <a16:creationId xmlns:a16="http://schemas.microsoft.com/office/drawing/2014/main" id="{5C0AE640-EADA-BEFC-7384-C43C4708F5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A612AC-E84F-4BD5-6EDF-28257E03DF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DE61E5-5DDE-4CAB-9FA3-E2B572E3D55D}" type="slidenum">
              <a:rPr lang="en-GB" smtClean="0"/>
              <a:t>‹#›</a:t>
            </a:fld>
            <a:endParaRPr lang="en-GB"/>
          </a:p>
        </p:txBody>
      </p:sp>
    </p:spTree>
    <p:extLst>
      <p:ext uri="{BB962C8B-B14F-4D97-AF65-F5344CB8AC3E}">
        <p14:creationId xmlns:p14="http://schemas.microsoft.com/office/powerpoint/2010/main" val="1549659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23.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25.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27.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27.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27.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2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30.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31.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14.xml"/><Relationship Id="rId5" Type="http://schemas.openxmlformats.org/officeDocument/2006/relationships/image" Target="../media/image34.pn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14.xml"/><Relationship Id="rId5" Type="http://schemas.openxmlformats.org/officeDocument/2006/relationships/image" Target="../media/image35.pn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2.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4.xml"/><Relationship Id="rId1" Type="http://schemas.openxmlformats.org/officeDocument/2006/relationships/slideLayout" Target="../slideLayouts/slideLayout14.xml"/><Relationship Id="rId5" Type="http://schemas.openxmlformats.org/officeDocument/2006/relationships/image" Target="../media/image36.pn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5.xml"/><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38.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jpeg"/><Relationship Id="rId1" Type="http://schemas.openxmlformats.org/officeDocument/2006/relationships/slideLayout" Target="../slideLayouts/slideLayout15.xml"/><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8" y="3265743"/>
            <a:ext cx="5216525" cy="398780"/>
          </a:xfrm>
          <a:prstGeom prst="rect">
            <a:avLst/>
          </a:prstGeom>
          <a:noFill/>
        </p:spPr>
        <p:txBody>
          <a:bodyPr wrap="square" rtlCol="0">
            <a:spAutoFit/>
          </a:bodyPr>
          <a:lstStyle/>
          <a:p>
            <a:r>
              <a:rPr lang="ar-SA" sz="2000" dirty="0">
                <a:latin typeface="Alexandria" charset="0"/>
                <a:cs typeface="Alexandria" charset="0"/>
              </a:rPr>
              <a:t>د. سارا الودعاني</a:t>
            </a:r>
            <a:endParaRPr lang="en-US" sz="2000" dirty="0">
              <a:latin typeface="Alexandria" charset="0"/>
              <a:cs typeface="Alexandria" charset="0"/>
            </a:endParaRPr>
          </a:p>
        </p:txBody>
      </p:sp>
      <p:sp>
        <p:nvSpPr>
          <p:cNvPr id="31" name="TextBox 30"/>
          <p:cNvSpPr txBox="1"/>
          <p:nvPr/>
        </p:nvSpPr>
        <p:spPr>
          <a:xfrm>
            <a:off x="673668" y="2424037"/>
            <a:ext cx="4626119" cy="769441"/>
          </a:xfrm>
          <a:prstGeom prst="rect">
            <a:avLst/>
          </a:prstGeom>
          <a:noFill/>
        </p:spPr>
        <p:txBody>
          <a:bodyPr wrap="square" rtlCol="0">
            <a:spAutoFit/>
          </a:bodyPr>
          <a:lstStyle/>
          <a:p>
            <a:r>
              <a:rPr lang="ar-SA" sz="4400" b="1" dirty="0">
                <a:solidFill>
                  <a:srgbClr val="00B0F0"/>
                </a:solidFill>
                <a:latin typeface="Alexandria" charset="0"/>
                <a:cs typeface="Alexandria" charset="0"/>
              </a:rPr>
              <a:t>مبادئ التسويق</a:t>
            </a:r>
          </a:p>
        </p:txBody>
      </p:sp>
      <p:sp>
        <p:nvSpPr>
          <p:cNvPr id="34" name="Rectangle: Rounded Corners 33"/>
          <p:cNvSpPr/>
          <p:nvPr/>
        </p:nvSpPr>
        <p:spPr>
          <a:xfrm>
            <a:off x="402196" y="479665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08</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E0280F2-244B-0137-E707-153B34CD1F1A}"/>
              </a:ext>
            </a:extLst>
          </p:cNvPr>
          <p:cNvSpPr txBox="1"/>
          <p:nvPr/>
        </p:nvSpPr>
        <p:spPr>
          <a:xfrm>
            <a:off x="673668" y="3695241"/>
            <a:ext cx="7189236" cy="369332"/>
          </a:xfrm>
          <a:prstGeom prst="rect">
            <a:avLst/>
          </a:prstGeom>
          <a:noFill/>
        </p:spPr>
        <p:txBody>
          <a:bodyPr wrap="square">
            <a:spAutoFit/>
          </a:bodyPr>
          <a:lstStyle/>
          <a:p>
            <a:r>
              <a:rPr lang="en-US" dirty="0"/>
              <a:t>MGM204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110273" y="-58058"/>
            <a:ext cx="8048065" cy="4926423"/>
          </a:xfrm>
        </p:spPr>
      </p:pic>
      <p:sp>
        <p:nvSpPr>
          <p:cNvPr id="9" name="TextBox 8"/>
          <p:cNvSpPr txBox="1"/>
          <p:nvPr/>
        </p:nvSpPr>
        <p:spPr>
          <a:xfrm>
            <a:off x="670669" y="2801712"/>
            <a:ext cx="3041217" cy="769441"/>
          </a:xfrm>
          <a:prstGeom prst="rect">
            <a:avLst/>
          </a:prstGeom>
          <a:noFill/>
        </p:spPr>
        <p:txBody>
          <a:bodyPr wrap="none" rtlCol="0">
            <a:spAutoFit/>
          </a:bodyPr>
          <a:lstStyle/>
          <a:p>
            <a:r>
              <a:rPr lang="ar-SA" sz="4400" b="1" dirty="0">
                <a:solidFill>
                  <a:srgbClr val="00B0F0"/>
                </a:solidFill>
                <a:latin typeface="Alexandria" charset="0"/>
                <a:cs typeface="Alexandria" charset="0"/>
              </a:rPr>
              <a:t>مبادئ التسويق</a:t>
            </a:r>
          </a:p>
        </p:txBody>
      </p:sp>
      <p:sp>
        <p:nvSpPr>
          <p:cNvPr id="10" name="Rectangle: Rounded Corners 9"/>
          <p:cNvSpPr/>
          <p:nvPr/>
        </p:nvSpPr>
        <p:spPr>
          <a:xfrm>
            <a:off x="33663" y="3599113"/>
            <a:ext cx="5316936" cy="87809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tx1"/>
                </a:solidFill>
                <a:latin typeface="Alexandria" charset="0"/>
                <a:cs typeface="Alexandria" charset="0"/>
              </a:rPr>
              <a:t>الفصل الثامن: الاتصالات التسويقية المتكاملة </a:t>
            </a:r>
            <a:endParaRPr lang="en-US" sz="2400" b="1" dirty="0">
              <a:solidFill>
                <a:schemeClr val="tx1"/>
              </a:solidFill>
              <a:latin typeface="Alexandria" charset="0"/>
              <a:cs typeface="Alexandria" charset="0"/>
            </a:endParaRPr>
          </a:p>
        </p:txBody>
      </p:sp>
      <p:sp>
        <p:nvSpPr>
          <p:cNvPr id="11" name="TextBox 10"/>
          <p:cNvSpPr txBox="1"/>
          <p:nvPr/>
        </p:nvSpPr>
        <p:spPr>
          <a:xfrm>
            <a:off x="1710762" y="4667300"/>
            <a:ext cx="1175322" cy="400110"/>
          </a:xfrm>
          <a:prstGeom prst="rect">
            <a:avLst/>
          </a:prstGeom>
          <a:noFill/>
        </p:spPr>
        <p:txBody>
          <a:bodyPr wrap="none" rtlCol="0">
            <a:spAutoFit/>
          </a:bodyPr>
          <a:lstStyle/>
          <a:p>
            <a:r>
              <a:rPr lang="en-US" sz="2000" dirty="0">
                <a:latin typeface="Alexandria" charset="0"/>
                <a:cs typeface="Alexandria" charset="0"/>
              </a:rPr>
              <a:t>MGM204</a:t>
            </a:r>
          </a:p>
        </p:txBody>
      </p:sp>
      <p:sp>
        <p:nvSpPr>
          <p:cNvPr id="12" name="TextBox 11"/>
          <p:cNvSpPr txBox="1"/>
          <p:nvPr/>
        </p:nvSpPr>
        <p:spPr>
          <a:xfrm>
            <a:off x="1268654" y="6196628"/>
            <a:ext cx="4886463" cy="521970"/>
          </a:xfrm>
          <a:prstGeom prst="rect">
            <a:avLst/>
          </a:prstGeom>
          <a:noFill/>
        </p:spPr>
        <p:txBody>
          <a:bodyPr wrap="square" rtlCol="0">
            <a:spAutoFit/>
          </a:bodyPr>
          <a:lstStyle/>
          <a:p>
            <a:r>
              <a:rPr lang="ar-SA" sz="2800" b="1" dirty="0">
                <a:solidFill>
                  <a:srgbClr val="00B0F0"/>
                </a:solidFill>
                <a:latin typeface="Alexandria" charset="0"/>
                <a:cs typeface="Alexandria" charset="0"/>
              </a:rPr>
              <a:t>د. سارا الودعاني</a:t>
            </a:r>
            <a:endParaRPr lang="en-US" sz="2800" b="1" dirty="0">
              <a:solidFill>
                <a:srgbClr val="00B0F0"/>
              </a:solidFill>
              <a:latin typeface="Alexandria" charset="0"/>
              <a:cs typeface="Alexandria" charset="0"/>
            </a:endParaRPr>
          </a:p>
        </p:txBody>
      </p:sp>
      <p:pic>
        <p:nvPicPr>
          <p:cNvPr id="7" name="Picture 6">
            <a:extLst>
              <a:ext uri="{FF2B5EF4-FFF2-40B4-BE49-F238E27FC236}">
                <a16:creationId xmlns:a16="http://schemas.microsoft.com/office/drawing/2014/main" id="{AFF851C8-F351-B20A-390D-08FD64C69326}"/>
              </a:ext>
            </a:extLst>
          </p:cNvPr>
          <p:cNvPicPr>
            <a:picLocks noChangeAspect="1"/>
          </p:cNvPicPr>
          <p:nvPr/>
        </p:nvPicPr>
        <p:blipFill>
          <a:blip r:embed="rId5"/>
          <a:stretch>
            <a:fillRect/>
          </a:stretch>
        </p:blipFill>
        <p:spPr>
          <a:xfrm>
            <a:off x="240933" y="-58058"/>
            <a:ext cx="2956816" cy="13839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01FA45-8E03-7923-59C2-6198AD93605A}"/>
              </a:ext>
            </a:extLst>
          </p:cNvPr>
          <p:cNvPicPr>
            <a:picLocks noChangeAspect="1"/>
          </p:cNvPicPr>
          <p:nvPr/>
        </p:nvPicPr>
        <p:blipFill>
          <a:blip r:embed="rId3"/>
          <a:stretch>
            <a:fillRect/>
          </a:stretch>
        </p:blipFill>
        <p:spPr>
          <a:xfrm>
            <a:off x="-1" y="0"/>
            <a:ext cx="12192001" cy="6858000"/>
          </a:xfrm>
          <a:prstGeom prst="rect">
            <a:avLst/>
          </a:prstGeom>
        </p:spPr>
      </p:pic>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209722" y="977313"/>
            <a:ext cx="3630730" cy="523220"/>
          </a:xfrm>
          <a:prstGeom prst="rect">
            <a:avLst/>
          </a:prstGeom>
          <a:noFill/>
        </p:spPr>
        <p:txBody>
          <a:bodyPr wrap="square" rtlCol="0">
            <a:spAutoFit/>
          </a:bodyPr>
          <a:lstStyle/>
          <a:p>
            <a:r>
              <a:rPr lang="ar-SA" sz="2800" b="1" dirty="0">
                <a:latin typeface="Alexandria" charset="0"/>
                <a:cs typeface="Alexandria" charset="0"/>
              </a:rPr>
              <a:t>محاور المحاضرة الثامنة :</a:t>
            </a:r>
            <a:endParaRPr lang="en-US" sz="2800" b="1" dirty="0">
              <a:latin typeface="Alexandria" charset="0"/>
              <a:cs typeface="Alexandria" charset="0"/>
            </a:endParaRPr>
          </a:p>
        </p:txBody>
      </p:sp>
      <p:sp>
        <p:nvSpPr>
          <p:cNvPr id="28" name="Rectangle 27"/>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98033" y="1374677"/>
            <a:ext cx="8670208" cy="5575309"/>
          </a:xfrm>
          <a:prstGeom prst="rect">
            <a:avLst/>
          </a:prstGeom>
          <a:noFill/>
        </p:spPr>
        <p:txBody>
          <a:bodyPr wrap="square" rtlCol="0">
            <a:spAutoFit/>
          </a:bodyPr>
          <a:lstStyle/>
          <a:p>
            <a:pPr marL="457200" indent="-457200" algn="just" rtl="1">
              <a:lnSpc>
                <a:spcPct val="150000"/>
              </a:lnSpc>
              <a:buFont typeface="Wingdings" panose="05000000000000000000" pitchFamily="2" charset="2"/>
              <a:buChar char="v"/>
            </a:pPr>
            <a:r>
              <a:rPr lang="en-US" sz="2000" b="1" dirty="0" err="1"/>
              <a:t>يتناول</a:t>
            </a:r>
            <a:r>
              <a:rPr lang="en-US" sz="2000" b="1" dirty="0"/>
              <a:t> </a:t>
            </a:r>
            <a:r>
              <a:rPr lang="en-US" sz="2000" b="1" dirty="0" err="1"/>
              <a:t>هذا</a:t>
            </a:r>
            <a:r>
              <a:rPr lang="en-US" sz="2000" b="1" dirty="0"/>
              <a:t> </a:t>
            </a:r>
            <a:r>
              <a:rPr lang="en-US" sz="2000" b="1" dirty="0" err="1"/>
              <a:t>الفصل</a:t>
            </a:r>
            <a:r>
              <a:rPr lang="en-US" sz="2000" b="1" dirty="0"/>
              <a:t> </a:t>
            </a:r>
            <a:r>
              <a:rPr lang="en-US" sz="2000" b="1" dirty="0" err="1"/>
              <a:t>الموضوعات</a:t>
            </a:r>
            <a:r>
              <a:rPr lang="en-US" sz="2000" b="1" dirty="0"/>
              <a:t> </a:t>
            </a:r>
            <a:r>
              <a:rPr lang="en-US" sz="2000" b="1" dirty="0" err="1"/>
              <a:t>الرئيسة</a:t>
            </a:r>
            <a:r>
              <a:rPr lang="en-US" sz="2000" b="1" dirty="0"/>
              <a:t> </a:t>
            </a:r>
            <a:r>
              <a:rPr lang="en-US" sz="2000" b="1" dirty="0" err="1"/>
              <a:t>الآتية</a:t>
            </a:r>
            <a:r>
              <a:rPr lang="en-US" sz="2000" b="1" dirty="0"/>
              <a:t>:</a:t>
            </a:r>
            <a:endParaRPr lang="ar-SA" sz="2000" b="1" dirty="0"/>
          </a:p>
          <a:p>
            <a:pPr marL="457200" indent="-457200" algn="just" rtl="1">
              <a:lnSpc>
                <a:spcPct val="150000"/>
              </a:lnSpc>
              <a:buAutoNum type="arabicPeriod"/>
            </a:pPr>
            <a:r>
              <a:rPr lang="ar-SA" sz="2000" b="1" dirty="0"/>
              <a:t>تعريف الترويج.</a:t>
            </a:r>
          </a:p>
          <a:p>
            <a:pPr marL="457200" indent="-457200" algn="just" rtl="1">
              <a:lnSpc>
                <a:spcPct val="150000"/>
              </a:lnSpc>
              <a:buAutoNum type="arabicPeriod"/>
            </a:pPr>
            <a:r>
              <a:rPr lang="ar-SA" sz="2000" b="1" dirty="0"/>
              <a:t>الاتصالات التسويقية المتكاملة.</a:t>
            </a:r>
          </a:p>
          <a:p>
            <a:pPr marL="457200" indent="-457200" algn="just" rtl="1">
              <a:lnSpc>
                <a:spcPct val="150000"/>
              </a:lnSpc>
              <a:buAutoNum type="arabicPeriod"/>
            </a:pPr>
            <a:r>
              <a:rPr lang="ar-SA" sz="2000" b="1" dirty="0"/>
              <a:t>مزيج الترويج.</a:t>
            </a:r>
          </a:p>
          <a:p>
            <a:pPr marL="457200" indent="-457200" algn="just" rtl="1">
              <a:lnSpc>
                <a:spcPct val="150000"/>
              </a:lnSpc>
              <a:buAutoNum type="arabicPeriod"/>
            </a:pPr>
            <a:r>
              <a:rPr lang="ar-SA" sz="2000" b="1" dirty="0"/>
              <a:t>طبيعة كل أداة ترويجية.</a:t>
            </a:r>
          </a:p>
          <a:p>
            <a:pPr marL="457200" indent="-457200" algn="just" rtl="1">
              <a:lnSpc>
                <a:spcPct val="150000"/>
              </a:lnSpc>
              <a:buAutoNum type="arabicPeriod"/>
            </a:pPr>
            <a:r>
              <a:rPr lang="ar-SA" sz="2000" b="1" dirty="0"/>
              <a:t>استراتيجيات مزيج الترويج.</a:t>
            </a:r>
          </a:p>
          <a:p>
            <a:pPr marL="457200" indent="-457200" algn="just" rtl="1">
              <a:lnSpc>
                <a:spcPct val="150000"/>
              </a:lnSpc>
              <a:buAutoNum type="arabicPeriod"/>
            </a:pPr>
            <a:r>
              <a:rPr lang="ar-SA" sz="2000" b="1" dirty="0"/>
              <a:t>الإعلان</a:t>
            </a:r>
          </a:p>
          <a:p>
            <a:pPr algn="just" rtl="1">
              <a:lnSpc>
                <a:spcPct val="150000"/>
              </a:lnSpc>
            </a:pPr>
            <a:r>
              <a:rPr lang="ar-SA" sz="2000" b="1" dirty="0"/>
              <a:t>يهدف هذا الفصل إلى: </a:t>
            </a:r>
          </a:p>
          <a:p>
            <a:pPr algn="just" rtl="1">
              <a:lnSpc>
                <a:spcPct val="150000"/>
              </a:lnSpc>
            </a:pPr>
            <a:r>
              <a:rPr lang="ar-SA" sz="2000" b="1" dirty="0"/>
              <a:t>تعريف الطالب بمفهوم الترويج وأهميته في التسويق، وشرح الطرق التي تستخدمها الشركات للتواصل مع العملاء والتعريف بمنتجاتها وخدماتها. كما يوضح أدوات الترويج المختلفة، وكيفية اختيار الأداة المناسبة حسب الهدف، ويبين دور الإعلان في جذب العملاء وتشجيعهم على الشراء، بما يساعد الطالب على فهم أساسيات الترويج وتطبيقها في المواقف التسويقية المختلفة.</a:t>
            </a:r>
          </a:p>
        </p:txBody>
      </p:sp>
      <p:sp>
        <p:nvSpPr>
          <p:cNvPr id="32" name="Rectangle 31"/>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08</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F6D6B-C3E3-B402-A228-846A99901F3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F138A15-52C0-ECA9-2CC2-20634F6F833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11F4194-1DDF-3FFF-A95F-589B382E93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A59ADA7-BC1C-168E-4082-D3622A5EE0D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1C975F5-8299-ACA1-64C8-B17E2E3E417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D5EA96E-2F65-6123-65C9-7314E18F2D4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D158872-3CC4-59AC-8197-AF8EE93626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3" name="Rectangle: Rounded Corners 2">
            <a:extLst>
              <a:ext uri="{FF2B5EF4-FFF2-40B4-BE49-F238E27FC236}">
                <a16:creationId xmlns:a16="http://schemas.microsoft.com/office/drawing/2014/main" id="{56BB89DE-7D2B-247D-6540-30E984951330}"/>
              </a:ext>
            </a:extLst>
          </p:cNvPr>
          <p:cNvSpPr/>
          <p:nvPr/>
        </p:nvSpPr>
        <p:spPr>
          <a:xfrm>
            <a:off x="1454046" y="1439056"/>
            <a:ext cx="9743606" cy="515119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dirty="0"/>
          </a:p>
        </p:txBody>
      </p:sp>
      <p:sp>
        <p:nvSpPr>
          <p:cNvPr id="4" name="TextBox 3">
            <a:extLst>
              <a:ext uri="{FF2B5EF4-FFF2-40B4-BE49-F238E27FC236}">
                <a16:creationId xmlns:a16="http://schemas.microsoft.com/office/drawing/2014/main" id="{DFF678B1-D8D6-4F0F-83A7-3377A8415018}"/>
              </a:ext>
            </a:extLst>
          </p:cNvPr>
          <p:cNvSpPr txBox="1"/>
          <p:nvPr/>
        </p:nvSpPr>
        <p:spPr>
          <a:xfrm>
            <a:off x="1588955" y="1795345"/>
            <a:ext cx="9403829" cy="4651979"/>
          </a:xfrm>
          <a:prstGeom prst="rect">
            <a:avLst/>
          </a:prstGeom>
          <a:noFill/>
        </p:spPr>
        <p:txBody>
          <a:bodyPr wrap="square" rtlCol="0">
            <a:spAutoFit/>
          </a:bodyPr>
          <a:lstStyle/>
          <a:p>
            <a:pPr algn="just" rtl="1">
              <a:lnSpc>
                <a:spcPct val="150000"/>
              </a:lnSpc>
            </a:pPr>
            <a:r>
              <a:rPr lang="ar-SA" sz="2000" b="1" dirty="0"/>
              <a:t>تعريف الترويج:</a:t>
            </a:r>
          </a:p>
          <a:p>
            <a:pPr marL="342900" indent="-342900" algn="just" rtl="1">
              <a:lnSpc>
                <a:spcPct val="150000"/>
              </a:lnSpc>
              <a:buFont typeface="Arial" panose="020B0604020202020204" pitchFamily="34" charset="0"/>
              <a:buChar char="•"/>
            </a:pPr>
            <a:r>
              <a:rPr lang="ar-SA" sz="2000" b="1" dirty="0"/>
              <a:t>الترويج هو جميع الأنشطة التي تستخدمها الشركة للتواصل مع العملاء، بهدف تعريفهم بالمنتج أو الخدمة وتشجيعهم على الشراء.</a:t>
            </a:r>
          </a:p>
          <a:p>
            <a:pPr marL="342900" indent="-342900" algn="just" rtl="1">
              <a:lnSpc>
                <a:spcPct val="150000"/>
              </a:lnSpc>
              <a:buFont typeface="Arial" panose="020B0604020202020204" pitchFamily="34" charset="0"/>
              <a:buChar char="•"/>
            </a:pPr>
            <a:r>
              <a:rPr lang="ar-SA" sz="2000" b="1" dirty="0"/>
              <a:t>يساعد الترويج على إيصال رسالة واضحة عن المنتج، وبناء صورة جيدة للعلامة التجارية في ذهن العميل.</a:t>
            </a:r>
          </a:p>
          <a:p>
            <a:pPr marL="342900" indent="-342900" algn="just" rtl="1">
              <a:lnSpc>
                <a:spcPct val="150000"/>
              </a:lnSpc>
              <a:buFont typeface="Arial" panose="020B0604020202020204" pitchFamily="34" charset="0"/>
              <a:buChar char="•"/>
            </a:pPr>
            <a:r>
              <a:rPr lang="ar-SA" sz="2000" b="1" dirty="0"/>
              <a:t>يعتمد الترويج على استخدام وسائل وأساليب مختلفة لإيصال المعلومات إلى الجمهور المستهدف بطريقة تجذب انتباهه وتثير اهتمامه.</a:t>
            </a:r>
          </a:p>
          <a:p>
            <a:pPr marL="342900" indent="-342900" algn="just" rtl="1">
              <a:lnSpc>
                <a:spcPct val="150000"/>
              </a:lnSpc>
              <a:buFont typeface="Arial" panose="020B0604020202020204" pitchFamily="34" charset="0"/>
              <a:buChar char="•"/>
            </a:pPr>
            <a:r>
              <a:rPr lang="ar-SA" sz="2000" b="1" dirty="0"/>
              <a:t>يهدف الترويج إلى زيادة معرفة العملاء بالمنتج، وإقناعهم بفوائده، وتحفيزهم على اتخاذ قرار الشراء، وبناء علاقة طويلة الأمد معهم.</a:t>
            </a:r>
          </a:p>
          <a:p>
            <a:pPr marL="342900" indent="-342900" algn="just" rtl="1">
              <a:lnSpc>
                <a:spcPct val="150000"/>
              </a:lnSpc>
              <a:buFont typeface="Arial" panose="020B0604020202020204" pitchFamily="34" charset="0"/>
              <a:buChar char="•"/>
            </a:pPr>
            <a:r>
              <a:rPr lang="ar-SA" sz="2000" b="1" dirty="0"/>
              <a:t>يمكن أن تكون الرسائل الترويجية مكتوبة أو منطوقة أو مرئية، مثل الإعلانات، والصور، ومقاطع الفيديو، والعروض التوضيحية.</a:t>
            </a:r>
          </a:p>
        </p:txBody>
      </p:sp>
    </p:spTree>
    <p:extLst>
      <p:ext uri="{BB962C8B-B14F-4D97-AF65-F5344CB8AC3E}">
        <p14:creationId xmlns:p14="http://schemas.microsoft.com/office/powerpoint/2010/main" val="3995337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BA07D-1C54-97F0-E9E4-7EAC65F3759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E0620BB4-579C-62F1-44CC-045094A3E861}"/>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0DD08CE2-0E33-6CC9-6A71-3329EF305A6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6A16C6B-099A-F8C7-A768-28CE4C2BF65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FF634CE-3BDA-779F-89BF-7525F69951F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65E6D2A-7024-CA67-485D-9E87CF63096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15A4B066-6B67-1587-1570-B5989F2B4D9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C5802460-F030-474F-C4DB-12B0F72BF044}"/>
              </a:ext>
            </a:extLst>
          </p:cNvPr>
          <p:cNvSpPr txBox="1"/>
          <p:nvPr/>
        </p:nvSpPr>
        <p:spPr>
          <a:xfrm>
            <a:off x="1504118" y="1166306"/>
            <a:ext cx="10043409" cy="3788858"/>
          </a:xfrm>
          <a:prstGeom prst="rect">
            <a:avLst/>
          </a:prstGeom>
          <a:noFill/>
        </p:spPr>
        <p:txBody>
          <a:bodyPr wrap="square">
            <a:spAutoFit/>
          </a:bodyPr>
          <a:lstStyle/>
          <a:p>
            <a:pPr algn="just" rtl="1">
              <a:lnSpc>
                <a:spcPct val="150000"/>
              </a:lnSpc>
            </a:pPr>
            <a:r>
              <a:rPr lang="ar-SA" b="1" dirty="0">
                <a:solidFill>
                  <a:srgbClr val="00B0F0"/>
                </a:solidFill>
              </a:rPr>
              <a:t>من الترويج إلى الاتصالات التسويقية المتكاملة</a:t>
            </a:r>
          </a:p>
          <a:p>
            <a:pPr algn="just" rtl="1">
              <a:lnSpc>
                <a:spcPct val="150000"/>
              </a:lnSpc>
            </a:pPr>
            <a:r>
              <a:rPr lang="ar-SA" dirty="0"/>
              <a:t>شهد مفهوم الترويج تطورًا ملحوظًا مع تطور بيئة الأعمال ووسائل الاتصال. ففي السابق كان التركيز يقتصر على الترويج بوصفه أحد عناصر المزيج التسويقي، ثم توسع المفهوم ليصبح الاتصالات التسويقية التي تهدف إلى تنسيق مختلف وسائل التواصل مع العملاء. ومع زيادة تنوع وسائل الإعلام والمنصات الرقمية، ظهر مفهوم الاتصالات التسويقية المتكاملة (</a:t>
            </a:r>
            <a:r>
              <a:rPr lang="en-US" dirty="0"/>
              <a:t>IMC</a:t>
            </a:r>
            <a:r>
              <a:rPr lang="ar-SA" dirty="0"/>
              <a:t>)</a:t>
            </a:r>
            <a:r>
              <a:rPr lang="en-US" dirty="0"/>
              <a:t> </a:t>
            </a:r>
            <a:r>
              <a:rPr lang="ar-SA" dirty="0"/>
              <a:t>الذي يعتمد على توحيد جميع الرسائل التسويقية بحيث تصل إلى العميل بصورة واضحة ومتناسقة، مما يعزز الثقة بالعلامة التجارية ويزيد من فاعلية الجهود التسويقية</a:t>
            </a:r>
          </a:p>
          <a:p>
            <a:pPr algn="just" rtl="1">
              <a:lnSpc>
                <a:spcPct val="150000"/>
              </a:lnSpc>
            </a:pPr>
            <a:endParaRPr lang="ar-SA" b="1" dirty="0">
              <a:solidFill>
                <a:srgbClr val="00B0F0"/>
              </a:solidFill>
            </a:endParaRPr>
          </a:p>
          <a:p>
            <a:pPr algn="just" rtl="1">
              <a:lnSpc>
                <a:spcPct val="150000"/>
              </a:lnSpc>
            </a:pPr>
            <a:r>
              <a:rPr lang="ar-SA" b="1" dirty="0">
                <a:solidFill>
                  <a:srgbClr val="00B0F0"/>
                </a:solidFill>
              </a:rPr>
              <a:t>الفرق بين الاتصالات التسويقية التقليدية </a:t>
            </a:r>
          </a:p>
          <a:p>
            <a:pPr algn="just" rtl="1">
              <a:lnSpc>
                <a:spcPct val="150000"/>
              </a:lnSpc>
            </a:pPr>
            <a:r>
              <a:rPr lang="ar-SA" b="1" dirty="0">
                <a:solidFill>
                  <a:srgbClr val="00B0F0"/>
                </a:solidFill>
              </a:rPr>
              <a:t>والاتصالات التسويقية المتكاملة:</a:t>
            </a:r>
          </a:p>
          <a:p>
            <a:pPr algn="just" rtl="1">
              <a:lnSpc>
                <a:spcPct val="150000"/>
              </a:lnSpc>
            </a:pPr>
            <a:endParaRPr lang="en-US" b="1" dirty="0">
              <a:solidFill>
                <a:srgbClr val="00B0F0"/>
              </a:solidFill>
            </a:endParaRPr>
          </a:p>
        </p:txBody>
      </p:sp>
      <p:pic>
        <p:nvPicPr>
          <p:cNvPr id="7" name="Picture 6">
            <a:extLst>
              <a:ext uri="{FF2B5EF4-FFF2-40B4-BE49-F238E27FC236}">
                <a16:creationId xmlns:a16="http://schemas.microsoft.com/office/drawing/2014/main" id="{12098A89-D0BE-19AD-62DD-91C2B88C6C7D}"/>
              </a:ext>
            </a:extLst>
          </p:cNvPr>
          <p:cNvPicPr>
            <a:picLocks noChangeAspect="1"/>
          </p:cNvPicPr>
          <p:nvPr/>
        </p:nvPicPr>
        <p:blipFill>
          <a:blip r:embed="rId5"/>
          <a:stretch>
            <a:fillRect/>
          </a:stretch>
        </p:blipFill>
        <p:spPr>
          <a:xfrm>
            <a:off x="2003321" y="3364586"/>
            <a:ext cx="6082884" cy="3424438"/>
          </a:xfrm>
          <a:prstGeom prst="rect">
            <a:avLst/>
          </a:prstGeom>
        </p:spPr>
      </p:pic>
    </p:spTree>
    <p:extLst>
      <p:ext uri="{BB962C8B-B14F-4D97-AF65-F5344CB8AC3E}">
        <p14:creationId xmlns:p14="http://schemas.microsoft.com/office/powerpoint/2010/main" val="40017704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EEA38-E6E5-8A36-A6C3-67DA14F56051}"/>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2216515A-1C20-763E-990C-7BB65FE60DBA}"/>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0565435E-283F-B7EA-29C8-35A76794C0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FCD9A38-9FFA-53D1-8E0A-C9F041CF663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CAC111D-3E2B-3634-2C4A-600A5CBD59D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3A103B6-D0CC-99DD-89F8-65946DAD594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94BB36E-8A53-7B97-58E1-034BE39CB15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BAADB93-19E9-06E8-68B4-E5F1C823AA5E}"/>
              </a:ext>
            </a:extLst>
          </p:cNvPr>
          <p:cNvSpPr txBox="1"/>
          <p:nvPr/>
        </p:nvSpPr>
        <p:spPr>
          <a:xfrm>
            <a:off x="3962400" y="1717331"/>
            <a:ext cx="7590795" cy="3833229"/>
          </a:xfrm>
          <a:prstGeom prst="rect">
            <a:avLst/>
          </a:prstGeom>
          <a:noFill/>
        </p:spPr>
        <p:txBody>
          <a:bodyPr wrap="square">
            <a:spAutoFit/>
          </a:bodyPr>
          <a:lstStyle/>
          <a:p>
            <a:pPr algn="just" rtl="1">
              <a:lnSpc>
                <a:spcPct val="150000"/>
              </a:lnSpc>
            </a:pPr>
            <a:r>
              <a:rPr lang="ar-SA" sz="2000" b="1" dirty="0">
                <a:solidFill>
                  <a:srgbClr val="00B0F0"/>
                </a:solidFill>
              </a:rPr>
              <a:t>الاتصالات التسويقية المتكاملة </a:t>
            </a:r>
          </a:p>
          <a:p>
            <a:pPr algn="just" rtl="1">
              <a:lnSpc>
                <a:spcPct val="150000"/>
              </a:lnSpc>
            </a:pPr>
            <a:r>
              <a:rPr lang="ar-SA" b="1" dirty="0"/>
              <a:t>الاتصالات التسويقية المتكاملة: هي عملية تنسيق جميع وسائل الاتصال التي تستخدمها الشركة، بحيث تقدم رسالة واحدة واضحة ومتناسقة عن منتجاتها وعلامتها التجارية في جميع القنوات. ويهدف هذا الأسلوب إلى ضمان أن يحصل العميل على نفس الرسالة سواء شاهد إعلانًا تلفزيونيًا، أو إعلانًا عبر الإنترنت، أو تواصل مع مندوب المبيعات، مما يعزز فهمه للعلامة التجارية ويزيد من ثقته بها.</a:t>
            </a:r>
          </a:p>
          <a:p>
            <a:pPr algn="just" rtl="1">
              <a:lnSpc>
                <a:spcPct val="150000"/>
              </a:lnSpc>
            </a:pPr>
            <a:endParaRPr lang="ar-SA" b="1" dirty="0"/>
          </a:p>
          <a:p>
            <a:pPr algn="just" rtl="1">
              <a:lnSpc>
                <a:spcPct val="150000"/>
              </a:lnSpc>
            </a:pPr>
            <a:r>
              <a:rPr lang="ar-SA" b="1" dirty="0"/>
              <a:t>ويؤكد هذا المفهوم أن نجاح الترويج لا يعتمد على استخدام وسيلة واحدة، بل على تكامل جميع أدوات الترويج والعمل معًا لتحقيق أهداف الشركة بطريقة أكثر فاعلية</a:t>
            </a:r>
            <a:endParaRPr lang="en-US" b="1" dirty="0"/>
          </a:p>
        </p:txBody>
      </p:sp>
      <p:pic>
        <p:nvPicPr>
          <p:cNvPr id="8" name="Picture 7">
            <a:extLst>
              <a:ext uri="{FF2B5EF4-FFF2-40B4-BE49-F238E27FC236}">
                <a16:creationId xmlns:a16="http://schemas.microsoft.com/office/drawing/2014/main" id="{60762E47-403A-1C08-519B-97227557736B}"/>
              </a:ext>
            </a:extLst>
          </p:cNvPr>
          <p:cNvPicPr>
            <a:picLocks noChangeAspect="1"/>
          </p:cNvPicPr>
          <p:nvPr/>
        </p:nvPicPr>
        <p:blipFill>
          <a:blip r:embed="rId5"/>
          <a:stretch>
            <a:fillRect/>
          </a:stretch>
        </p:blipFill>
        <p:spPr>
          <a:xfrm>
            <a:off x="272335" y="2510664"/>
            <a:ext cx="3417730" cy="3417730"/>
          </a:xfrm>
          <a:prstGeom prst="rect">
            <a:avLst/>
          </a:prstGeom>
        </p:spPr>
      </p:pic>
    </p:spTree>
    <p:extLst>
      <p:ext uri="{BB962C8B-B14F-4D97-AF65-F5344CB8AC3E}">
        <p14:creationId xmlns:p14="http://schemas.microsoft.com/office/powerpoint/2010/main" val="22262875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3ECE2-353D-D4C2-24B2-A8C6DC03D40E}"/>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0682CE9A-0F45-54DF-57F9-219C2598AB8A}"/>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1C19141D-6B28-DB95-A1BC-64067769098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0B63212-22E6-1076-8B34-4F45F7DF0D13}"/>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F4D846D-6B29-5ADA-D1D7-E24E42C03C81}"/>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C6843E6-70C9-8017-D99C-8028141744A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DC78408-68B3-7FA0-3836-C03CAF272DF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8C370A7-6873-37DF-EEA0-77602261B3C4}"/>
              </a:ext>
            </a:extLst>
          </p:cNvPr>
          <p:cNvSpPr txBox="1"/>
          <p:nvPr/>
        </p:nvSpPr>
        <p:spPr>
          <a:xfrm>
            <a:off x="1790952" y="1137395"/>
            <a:ext cx="9627332" cy="6044283"/>
          </a:xfrm>
          <a:prstGeom prst="rect">
            <a:avLst/>
          </a:prstGeom>
          <a:noFill/>
        </p:spPr>
        <p:txBody>
          <a:bodyPr wrap="square">
            <a:spAutoFit/>
          </a:bodyPr>
          <a:lstStyle/>
          <a:p>
            <a:pPr algn="just" rtl="1">
              <a:lnSpc>
                <a:spcPct val="150000"/>
              </a:lnSpc>
            </a:pPr>
            <a:r>
              <a:rPr lang="ar-SA" sz="2000" b="1" dirty="0">
                <a:solidFill>
                  <a:srgbClr val="00B0F0"/>
                </a:solidFill>
              </a:rPr>
              <a:t>المزيج الترويجي </a:t>
            </a:r>
          </a:p>
          <a:p>
            <a:pPr algn="just" rtl="1">
              <a:lnSpc>
                <a:spcPct val="150000"/>
              </a:lnSpc>
            </a:pPr>
            <a:r>
              <a:rPr lang="ar-SA" sz="2000" b="1" dirty="0"/>
              <a:t>المزيج الترويجي: هو مجموعة الأدوات التي تستخدمها الشركة للتواصل مع العملاء، والتعريف بمنتجاتها، وتشجيعهم على الشراء، وبناء علاقات مستمرة معهم. ويختار المسوق الأداة المناسبة أو يجمع بين أكثر من أداة وفقًا لطبيعة المنتج والسوق والجمهور المستهدف.</a:t>
            </a:r>
          </a:p>
          <a:p>
            <a:pPr algn="just" rtl="1">
              <a:lnSpc>
                <a:spcPct val="150000"/>
              </a:lnSpc>
            </a:pPr>
            <a:endParaRPr lang="ar-SA" sz="2000" b="1" dirty="0"/>
          </a:p>
          <a:p>
            <a:pPr algn="just" rtl="1">
              <a:lnSpc>
                <a:spcPct val="150000"/>
              </a:lnSpc>
            </a:pPr>
            <a:r>
              <a:rPr lang="ar-SA" sz="2000" b="1" dirty="0"/>
              <a:t>ويتكون المزيج الترويجي من الأدوات الآتية:</a:t>
            </a:r>
          </a:p>
          <a:p>
            <a:pPr marL="285750" indent="-285750" algn="just" rtl="1">
              <a:lnSpc>
                <a:spcPct val="150000"/>
              </a:lnSpc>
              <a:buFont typeface="Arial" panose="020B0604020202020204" pitchFamily="34" charset="0"/>
              <a:buChar char="•"/>
            </a:pPr>
            <a:r>
              <a:rPr lang="ar-SA" sz="2000" b="1" dirty="0"/>
              <a:t>الإعلان: وسيلة مدفوعة تستخدم للتعريف بالمنتجات أو الخدمات عبر وسائل الإعلام المختلفة.</a:t>
            </a:r>
          </a:p>
          <a:p>
            <a:pPr marL="285750" indent="-285750" algn="just" rtl="1">
              <a:lnSpc>
                <a:spcPct val="150000"/>
              </a:lnSpc>
              <a:buFont typeface="Arial" panose="020B0604020202020204" pitchFamily="34" charset="0"/>
              <a:buChar char="•"/>
            </a:pPr>
            <a:r>
              <a:rPr lang="ar-SA" sz="2000" b="1" dirty="0"/>
              <a:t> تنشيط المبيعات: حوافز قصيرة الأجل تهدف إلى تشجيع العملاء على الشراء أو زيادة المبيعات.</a:t>
            </a:r>
          </a:p>
          <a:p>
            <a:pPr marL="285750" indent="-285750" algn="just" rtl="1">
              <a:lnSpc>
                <a:spcPct val="150000"/>
              </a:lnSpc>
              <a:buFont typeface="Arial" panose="020B0604020202020204" pitchFamily="34" charset="0"/>
              <a:buChar char="•"/>
            </a:pPr>
            <a:r>
              <a:rPr lang="ar-SA" sz="2000" b="1" dirty="0"/>
              <a:t>البيع الشخصي: تواصل مباشر بين مندوب المبيعات والعميل لشرح المنتج والإجابة عن استفساراته وإتمام عملية البيع.</a:t>
            </a:r>
          </a:p>
          <a:p>
            <a:pPr marL="285750" indent="-285750" algn="just" rtl="1">
              <a:lnSpc>
                <a:spcPct val="150000"/>
              </a:lnSpc>
              <a:buFont typeface="Arial" panose="020B0604020202020204" pitchFamily="34" charset="0"/>
              <a:buChar char="•"/>
            </a:pPr>
            <a:r>
              <a:rPr lang="ar-SA" sz="2000" b="1" dirty="0"/>
              <a:t> العلاقات العامة: أنشطة تهدف إلى تكوين صورة إيجابية عن الشركة وبناء الثقة مع الجمهور.</a:t>
            </a:r>
          </a:p>
          <a:p>
            <a:pPr marL="285750" indent="-285750" algn="just" rtl="1">
              <a:lnSpc>
                <a:spcPct val="150000"/>
              </a:lnSpc>
              <a:buFont typeface="Arial" panose="020B0604020202020204" pitchFamily="34" charset="0"/>
              <a:buChar char="•"/>
            </a:pPr>
            <a:r>
              <a:rPr lang="ar-SA" sz="2000" b="1" dirty="0"/>
              <a:t>التسويق المباشر والرقمي: التواصل المباشر مع العملاء باستخدام الوسائل الرقمية أو التقليدية للحصول على استجابة سريعة وبناء علاقات مستمرة</a:t>
            </a:r>
            <a:endParaRPr lang="en-US" sz="2000" b="1" dirty="0"/>
          </a:p>
        </p:txBody>
      </p:sp>
    </p:spTree>
    <p:extLst>
      <p:ext uri="{BB962C8B-B14F-4D97-AF65-F5344CB8AC3E}">
        <p14:creationId xmlns:p14="http://schemas.microsoft.com/office/powerpoint/2010/main" val="1163141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8A6B4-54DD-0D04-7585-32234BCCEA5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F85B66F-5D38-B5A8-C594-F964B6C2EBE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55209F7C-3F11-EDB1-2BF2-0A69AEDFCDF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5613497-007A-BFB8-9CC5-16E73E6D3AF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512A7BF-E372-9E2A-A3BC-28E46F72403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77CF1BD-0457-DCA8-B579-CE288C605F1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53D8446D-61D3-82FD-721E-498EB0F6079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1432E8C-EC45-2A8F-D00F-36BC1461096D}"/>
              </a:ext>
            </a:extLst>
          </p:cNvPr>
          <p:cNvSpPr txBox="1"/>
          <p:nvPr/>
        </p:nvSpPr>
        <p:spPr>
          <a:xfrm>
            <a:off x="1925864" y="1524058"/>
            <a:ext cx="9627332" cy="5120954"/>
          </a:xfrm>
          <a:prstGeom prst="rect">
            <a:avLst/>
          </a:prstGeom>
          <a:noFill/>
        </p:spPr>
        <p:txBody>
          <a:bodyPr wrap="square">
            <a:spAutoFit/>
          </a:bodyPr>
          <a:lstStyle/>
          <a:p>
            <a:pPr algn="just" rtl="1">
              <a:lnSpc>
                <a:spcPct val="150000"/>
              </a:lnSpc>
            </a:pPr>
            <a:r>
              <a:rPr lang="ar-SA" sz="2000" b="1" dirty="0">
                <a:solidFill>
                  <a:srgbClr val="00B0F0"/>
                </a:solidFill>
              </a:rPr>
              <a:t>طبيعة أداة الإعلان</a:t>
            </a:r>
          </a:p>
          <a:p>
            <a:pPr algn="just" rtl="1">
              <a:lnSpc>
                <a:spcPct val="150000"/>
              </a:lnSpc>
            </a:pPr>
            <a:r>
              <a:rPr lang="ar-SA" sz="2000" b="1" dirty="0"/>
              <a:t>يعد الإعلان من أكثر أدوات الترويج استخدامًا، لأنه يساعد الشركات على الوصول إلى عدد كبير من العملاء في وقت قصير وبتكلفة مناسبة مقارنة بعدد الأشخاص الذين تصل إليهم الرسالة.</a:t>
            </a:r>
          </a:p>
          <a:p>
            <a:pPr algn="just" rtl="1">
              <a:lnSpc>
                <a:spcPct val="150000"/>
              </a:lnSpc>
            </a:pPr>
            <a:endParaRPr lang="ar-SA" sz="2000" b="1" dirty="0"/>
          </a:p>
          <a:p>
            <a:pPr algn="just" rtl="1">
              <a:lnSpc>
                <a:spcPct val="150000"/>
              </a:lnSpc>
            </a:pPr>
            <a:r>
              <a:rPr lang="ar-SA" sz="2000" b="1" dirty="0">
                <a:solidFill>
                  <a:srgbClr val="00B0F0"/>
                </a:solidFill>
              </a:rPr>
              <a:t>ومن أهم خصائص الإعلان:</a:t>
            </a:r>
          </a:p>
          <a:p>
            <a:pPr marL="285750" indent="-285750" algn="just" rtl="1">
              <a:lnSpc>
                <a:spcPct val="150000"/>
              </a:lnSpc>
              <a:buFont typeface="Arial" panose="020B0604020202020204" pitchFamily="34" charset="0"/>
              <a:buChar char="•"/>
            </a:pPr>
            <a:r>
              <a:rPr lang="ar-SA" sz="2000" b="1" dirty="0"/>
              <a:t>يستطيع الوصول إلى أعداد كبيرة من العملاء في مناطق مختلفة</a:t>
            </a:r>
          </a:p>
          <a:p>
            <a:pPr marL="285750" indent="-285750" algn="just" rtl="1">
              <a:lnSpc>
                <a:spcPct val="150000"/>
              </a:lnSpc>
              <a:buFont typeface="Arial" panose="020B0604020202020204" pitchFamily="34" charset="0"/>
              <a:buChar char="•"/>
            </a:pPr>
            <a:r>
              <a:rPr lang="ar-SA" sz="2000" b="1" dirty="0"/>
              <a:t> يتيح تكرار الرسالة الإعلانية أكثر من مرة، مما يساعد على ترسيخها في أذهان العملاء.</a:t>
            </a:r>
          </a:p>
          <a:p>
            <a:pPr marL="285750" indent="-285750" algn="just" rtl="1">
              <a:lnSpc>
                <a:spcPct val="150000"/>
              </a:lnSpc>
              <a:buFont typeface="Arial" panose="020B0604020202020204" pitchFamily="34" charset="0"/>
              <a:buChar char="•"/>
            </a:pPr>
            <a:r>
              <a:rPr lang="ar-SA" sz="2000" b="1" dirty="0"/>
              <a:t> يمكن لوسائل الإعلام المختلفة، مثل التلفزيون والمنصات الرقمية، أن توسع نطاق وصول الإعلان.</a:t>
            </a:r>
          </a:p>
          <a:p>
            <a:pPr marL="285750" indent="-285750" algn="just" rtl="1">
              <a:lnSpc>
                <a:spcPct val="150000"/>
              </a:lnSpc>
              <a:buFont typeface="Arial" panose="020B0604020202020204" pitchFamily="34" charset="0"/>
              <a:buChar char="•"/>
            </a:pPr>
            <a:r>
              <a:rPr lang="ar-SA" sz="2000" b="1" dirty="0"/>
              <a:t> الإعلان يعزز الحضور، بينما تتمتع العلاقات العامة بمصداقية أعلى.</a:t>
            </a:r>
          </a:p>
          <a:p>
            <a:pPr marL="285750" indent="-285750" algn="just" rtl="1">
              <a:lnSpc>
                <a:spcPct val="150000"/>
              </a:lnSpc>
              <a:buFont typeface="Arial" panose="020B0604020202020204" pitchFamily="34" charset="0"/>
              <a:buChar char="•"/>
            </a:pPr>
            <a:r>
              <a:rPr lang="ar-SA" sz="2000" b="1" dirty="0"/>
              <a:t> يساعد على بناء صورة ذهنية قوية للعلامة التجارية على المدى الطويل.</a:t>
            </a:r>
          </a:p>
          <a:p>
            <a:pPr marL="285750" indent="-285750" algn="just" rtl="1">
              <a:lnSpc>
                <a:spcPct val="150000"/>
              </a:lnSpc>
              <a:buFont typeface="Arial" panose="020B0604020202020204" pitchFamily="34" charset="0"/>
              <a:buChar char="•"/>
            </a:pPr>
            <a:r>
              <a:rPr lang="ar-SA" sz="2000" b="1" dirty="0"/>
              <a:t> يمكن استخدامه أيضًا لدعم العروض الترويجية وتحفيز زيادة المبيعات خلال فترات محددة</a:t>
            </a:r>
            <a:endParaRPr lang="en-US" sz="2000" b="1" dirty="0"/>
          </a:p>
        </p:txBody>
      </p:sp>
      <p:pic>
        <p:nvPicPr>
          <p:cNvPr id="5" name="Picture 4">
            <a:extLst>
              <a:ext uri="{FF2B5EF4-FFF2-40B4-BE49-F238E27FC236}">
                <a16:creationId xmlns:a16="http://schemas.microsoft.com/office/drawing/2014/main" id="{BDA8A953-30D6-138A-B3C7-C0476FCF9B82}"/>
              </a:ext>
            </a:extLst>
          </p:cNvPr>
          <p:cNvPicPr>
            <a:picLocks noChangeAspect="1"/>
          </p:cNvPicPr>
          <p:nvPr/>
        </p:nvPicPr>
        <p:blipFill>
          <a:blip r:embed="rId5"/>
          <a:stretch>
            <a:fillRect/>
          </a:stretch>
        </p:blipFill>
        <p:spPr>
          <a:xfrm>
            <a:off x="638804" y="3616979"/>
            <a:ext cx="2565823" cy="2565823"/>
          </a:xfrm>
          <a:prstGeom prst="rect">
            <a:avLst/>
          </a:prstGeom>
        </p:spPr>
      </p:pic>
    </p:spTree>
    <p:extLst>
      <p:ext uri="{BB962C8B-B14F-4D97-AF65-F5344CB8AC3E}">
        <p14:creationId xmlns:p14="http://schemas.microsoft.com/office/powerpoint/2010/main" val="497486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BA448-2519-0F9E-4EB7-C0B51C5F935C}"/>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3343A3A3-AF62-CC91-15C6-1017D8A08AF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9D8C68EC-22A6-B485-CC66-FC8559374A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977D1DE-E9AB-8668-CB65-AD71E79E87E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8508B8A-A454-3DA9-301F-613B4C03E4E1}"/>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ECAB092-F262-CD3B-BFA2-568B7F029E9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C33B23D-D398-4107-9CA5-4D1CC0306BF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9EF28606-AF46-4FBC-326C-4305090D4A64}"/>
              </a:ext>
            </a:extLst>
          </p:cNvPr>
          <p:cNvSpPr txBox="1"/>
          <p:nvPr/>
        </p:nvSpPr>
        <p:spPr>
          <a:xfrm>
            <a:off x="2801257" y="1153599"/>
            <a:ext cx="8617027" cy="5582619"/>
          </a:xfrm>
          <a:prstGeom prst="rect">
            <a:avLst/>
          </a:prstGeom>
          <a:noFill/>
        </p:spPr>
        <p:txBody>
          <a:bodyPr wrap="square">
            <a:spAutoFit/>
          </a:bodyPr>
          <a:lstStyle/>
          <a:p>
            <a:pPr algn="just" rtl="1">
              <a:lnSpc>
                <a:spcPct val="150000"/>
              </a:lnSpc>
            </a:pPr>
            <a:r>
              <a:rPr lang="ar-SA" sz="2000" b="1" dirty="0"/>
              <a:t>على الرغم من أن الإعلان يُعد من أكثر أدوات الترويج انتشارًا، إلا أنه يواجه بعض القيود.</a:t>
            </a:r>
          </a:p>
          <a:p>
            <a:pPr algn="just" rtl="1">
              <a:lnSpc>
                <a:spcPct val="150000"/>
              </a:lnSpc>
            </a:pPr>
            <a:endParaRPr lang="ar-SA" sz="2000" b="1" dirty="0"/>
          </a:p>
          <a:p>
            <a:pPr algn="just" rtl="1">
              <a:lnSpc>
                <a:spcPct val="150000"/>
              </a:lnSpc>
            </a:pPr>
            <a:r>
              <a:rPr lang="ar-SA" sz="2000" b="1" dirty="0"/>
              <a:t>فقد يتطلب تنفيذ الحملات الإعلانية ميزانيات مرتفعة، خاصة عند استخدام وسائل الإعلام واسعة الانتشار، مثل التلفزيون والمنصات الرقمية، حيث تشمل التكاليف إعداد الإعلان وإنتاجه ونشره.</a:t>
            </a:r>
          </a:p>
          <a:p>
            <a:pPr algn="just" rtl="1">
              <a:lnSpc>
                <a:spcPct val="150000"/>
              </a:lnSpc>
            </a:pPr>
            <a:endParaRPr lang="ar-SA" sz="2000" b="1" dirty="0"/>
          </a:p>
          <a:p>
            <a:pPr algn="just" rtl="1">
              <a:lnSpc>
                <a:spcPct val="150000"/>
              </a:lnSpc>
            </a:pPr>
            <a:r>
              <a:rPr lang="ar-SA" sz="2000" b="1" dirty="0"/>
              <a:t>كما يُعد الإعلان التقليدي في الغالب اتصالًا أحادي الاتجاه؛ إذ تنتقل الرسالة من الشركة إلى الجمهور دون تفاعل مباشر، مما يحد من قدرته على معالجة الاستفسارات أو الاعتراضات الفورية مقارنة بالبيع الشخصي. أما الإعلان الرقمي فيتيح فرصًا أكبر للتفاعل مع الجمهور من خلال التعليقات والمشاركة والاستجابة المباشرة.</a:t>
            </a:r>
          </a:p>
          <a:p>
            <a:pPr algn="just" rtl="1">
              <a:lnSpc>
                <a:spcPct val="150000"/>
              </a:lnSpc>
            </a:pPr>
            <a:endParaRPr lang="ar-SA" sz="2000" b="1" dirty="0"/>
          </a:p>
          <a:p>
            <a:pPr algn="just" rtl="1">
              <a:lnSpc>
                <a:spcPct val="150000"/>
              </a:lnSpc>
            </a:pPr>
            <a:r>
              <a:rPr lang="ar-SA" sz="2000" b="1" dirty="0"/>
              <a:t>لذلك، يؤكد </a:t>
            </a:r>
            <a:r>
              <a:rPr lang="en-US" sz="2000" b="1" dirty="0"/>
              <a:t>Kotler </a:t>
            </a:r>
            <a:r>
              <a:rPr lang="ar-SA" sz="2000" b="1" dirty="0"/>
              <a:t>أن الإعلان يحقق أفضل نتائجه عندما يُوظَّف ضمن منظومة الاتصالات التسويقية المتكاملة، بحيث يتكامل مع بقية أدوات الترويج لتحقيق أهداف المنظمة بكفاءة وفاعلية أكبر.</a:t>
            </a:r>
            <a:endParaRPr lang="en-US" sz="2000" b="1" dirty="0"/>
          </a:p>
        </p:txBody>
      </p:sp>
      <p:pic>
        <p:nvPicPr>
          <p:cNvPr id="5" name="Picture 4">
            <a:extLst>
              <a:ext uri="{FF2B5EF4-FFF2-40B4-BE49-F238E27FC236}">
                <a16:creationId xmlns:a16="http://schemas.microsoft.com/office/drawing/2014/main" id="{2586408D-AC42-67CA-D819-A0DC9AD276EB}"/>
              </a:ext>
            </a:extLst>
          </p:cNvPr>
          <p:cNvPicPr>
            <a:picLocks noChangeAspect="1"/>
          </p:cNvPicPr>
          <p:nvPr/>
        </p:nvPicPr>
        <p:blipFill>
          <a:blip r:embed="rId5"/>
          <a:stretch>
            <a:fillRect/>
          </a:stretch>
        </p:blipFill>
        <p:spPr>
          <a:xfrm>
            <a:off x="166082" y="4067106"/>
            <a:ext cx="2490607" cy="2490607"/>
          </a:xfrm>
          <a:prstGeom prst="rect">
            <a:avLst/>
          </a:prstGeom>
        </p:spPr>
      </p:pic>
    </p:spTree>
    <p:extLst>
      <p:ext uri="{BB962C8B-B14F-4D97-AF65-F5344CB8AC3E}">
        <p14:creationId xmlns:p14="http://schemas.microsoft.com/office/powerpoint/2010/main" val="29401014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0F9D4-5E2D-6D43-6FAF-9BD69EBCCCD3}"/>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BCC4B31-639C-1649-8AB8-81CBEBE673B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F2849E60-3A8F-7D90-8CD0-E32F23A620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814E8E6-9000-7691-E4FD-836D1869A3E3}"/>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84E4915-FC42-78C8-E15C-A3F433DF644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82A36A9-52A2-64A1-F7A5-331B6085EFB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5FD7BD9-8643-F37B-FE77-BA2EE554671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181CD16-04A0-C181-4AD4-75F76D3AF207}"/>
              </a:ext>
            </a:extLst>
          </p:cNvPr>
          <p:cNvSpPr txBox="1"/>
          <p:nvPr/>
        </p:nvSpPr>
        <p:spPr>
          <a:xfrm>
            <a:off x="2627575" y="1395549"/>
            <a:ext cx="8790709" cy="4202561"/>
          </a:xfrm>
          <a:prstGeom prst="rect">
            <a:avLst/>
          </a:prstGeom>
          <a:noFill/>
        </p:spPr>
        <p:txBody>
          <a:bodyPr wrap="square">
            <a:spAutoFit/>
          </a:bodyPr>
          <a:lstStyle/>
          <a:p>
            <a:pPr algn="just" rtl="1">
              <a:lnSpc>
                <a:spcPct val="150000"/>
              </a:lnSpc>
            </a:pPr>
            <a:r>
              <a:rPr lang="ar-SA" b="1" dirty="0">
                <a:solidFill>
                  <a:srgbClr val="00B0F0"/>
                </a:solidFill>
              </a:rPr>
              <a:t>مثال على الإعلان التلفزيوني الممتد عبر الوسائط الرقمية</a:t>
            </a:r>
          </a:p>
          <a:p>
            <a:pPr algn="just" rtl="1">
              <a:lnSpc>
                <a:spcPct val="150000"/>
              </a:lnSpc>
            </a:pPr>
            <a:r>
              <a:rPr lang="ar-SA" b="1" dirty="0"/>
              <a:t>يوضح هذا المثال كيف يمكن للحملة الإعلانية الواحدة أن تحقق انتشارًا واسعًا من خلال استخدام أكثر من وسيلة إعلامية. فقد عُرض إعلان شركة </a:t>
            </a:r>
            <a:r>
              <a:rPr lang="en-US" b="1" dirty="0"/>
              <a:t>Microsoft</a:t>
            </a:r>
            <a:r>
              <a:rPr lang="ar-SA" b="1" dirty="0"/>
              <a:t> خلال مباراة </a:t>
            </a:r>
            <a:r>
              <a:rPr lang="en-US" b="1" dirty="0"/>
              <a:t>Super Bowl، </a:t>
            </a:r>
            <a:r>
              <a:rPr lang="ar-SA" b="1" dirty="0"/>
              <a:t>التي تعد من أكثر الأحداث مشاهدة في الولايات المتحدة، ثم أُعيد نشر الإعلان عبر منصة </a:t>
            </a:r>
            <a:r>
              <a:rPr lang="en-US" b="1" dirty="0"/>
              <a:t>YouTube، </a:t>
            </a:r>
            <a:r>
              <a:rPr lang="ar-SA" b="1" dirty="0"/>
              <a:t>مما أدى إلى زيادة عدد المشاهدات والوصول إلى جمهور أكبر.</a:t>
            </a:r>
          </a:p>
          <a:p>
            <a:pPr algn="just" rtl="1">
              <a:lnSpc>
                <a:spcPct val="150000"/>
              </a:lnSpc>
            </a:pPr>
            <a:endParaRPr lang="ar-SA" b="1" dirty="0"/>
          </a:p>
          <a:p>
            <a:pPr algn="just" rtl="1">
              <a:lnSpc>
                <a:spcPct val="150000"/>
              </a:lnSpc>
            </a:pPr>
            <a:r>
              <a:rPr lang="ar-SA" b="1" dirty="0"/>
              <a:t>وقد حقق الإعلان أكثر من 100 مليون مشاهدة تلفزيونية، بالإضافة إلى 6.2 ملايين مشاهدة عبر </a:t>
            </a:r>
            <a:r>
              <a:rPr lang="en-US" b="1" dirty="0"/>
              <a:t>YouTube </a:t>
            </a:r>
            <a:r>
              <a:rPr lang="ar-SA" b="1" dirty="0"/>
              <a:t> خلال الشهرين التاليين. كما بلغت تكلفة شراء وقت البث التلفزيوني لإعلان مدته دقيقة واحدة نحو 9 ملايين دولار أمريكي، دون احتساب تكاليف إنتاج الإعلان. ويبرز هذا المثال قدرة الإعلان على الوصول إلى جمهور واسع، وفي الوقت نفسه يوضح أن الحملات الإعلانية الكبيرة تتطلب استثمارات مالية مرتفعة.</a:t>
            </a:r>
            <a:endParaRPr lang="en-US" b="1" dirty="0"/>
          </a:p>
        </p:txBody>
      </p:sp>
      <p:pic>
        <p:nvPicPr>
          <p:cNvPr id="5" name="Picture 4">
            <a:extLst>
              <a:ext uri="{FF2B5EF4-FFF2-40B4-BE49-F238E27FC236}">
                <a16:creationId xmlns:a16="http://schemas.microsoft.com/office/drawing/2014/main" id="{D723BDE4-903C-8131-BD00-CFCD47EE1E42}"/>
              </a:ext>
            </a:extLst>
          </p:cNvPr>
          <p:cNvPicPr>
            <a:picLocks noChangeAspect="1"/>
          </p:cNvPicPr>
          <p:nvPr/>
        </p:nvPicPr>
        <p:blipFill>
          <a:blip r:embed="rId5"/>
          <a:stretch>
            <a:fillRect/>
          </a:stretch>
        </p:blipFill>
        <p:spPr>
          <a:xfrm>
            <a:off x="243114" y="4270220"/>
            <a:ext cx="2384461" cy="2384461"/>
          </a:xfrm>
          <a:prstGeom prst="rect">
            <a:avLst/>
          </a:prstGeom>
        </p:spPr>
      </p:pic>
    </p:spTree>
    <p:extLst>
      <p:ext uri="{BB962C8B-B14F-4D97-AF65-F5344CB8AC3E}">
        <p14:creationId xmlns:p14="http://schemas.microsoft.com/office/powerpoint/2010/main" val="394949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79549-0E7F-1382-B002-A6B6D2A05B1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8C00EE18-89BC-BDE3-6F3B-7C8F994F82A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EC10E713-B7A0-7AC2-1124-F7676FADC65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D747626-4384-052B-DEDF-1540A0D5494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D58821E-8E27-833D-7764-379BE0E7542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9A37D24-DEAA-16CA-2F3E-7AB453CC938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1FC2DE55-B55E-7CF3-4CDA-5F360B5CB5C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B10121E8-2120-2131-0CA1-8F35B2C03972}"/>
              </a:ext>
            </a:extLst>
          </p:cNvPr>
          <p:cNvSpPr txBox="1"/>
          <p:nvPr/>
        </p:nvSpPr>
        <p:spPr>
          <a:xfrm>
            <a:off x="3164114" y="1079854"/>
            <a:ext cx="8254170" cy="5495222"/>
          </a:xfrm>
          <a:prstGeom prst="rect">
            <a:avLst/>
          </a:prstGeom>
          <a:noFill/>
        </p:spPr>
        <p:txBody>
          <a:bodyPr wrap="square">
            <a:spAutoFit/>
          </a:bodyPr>
          <a:lstStyle/>
          <a:p>
            <a:pPr algn="just" rtl="1">
              <a:lnSpc>
                <a:spcPct val="150000"/>
              </a:lnSpc>
            </a:pPr>
            <a:r>
              <a:rPr lang="ar-SA" sz="2000" b="1" dirty="0">
                <a:solidFill>
                  <a:srgbClr val="00B0F0"/>
                </a:solidFill>
              </a:rPr>
              <a:t>البيع الشخصي </a:t>
            </a:r>
          </a:p>
          <a:p>
            <a:pPr algn="just" rtl="1">
              <a:lnSpc>
                <a:spcPct val="150000"/>
              </a:lnSpc>
            </a:pPr>
            <a:r>
              <a:rPr lang="ar-SA" b="1" dirty="0"/>
              <a:t>يُعد البيع الشخصي من أكثر عناصر المزيج الترويجي قدرةً على التأثير في العملاء، خاصة في المراحل المتقدمة من عملية اتخاذ قرار الشراء. ويعتمد على الاتصال المباشر بين رجل البيع والعميل، مما يتيح تقديم معلومات تفصيلية عن المنتج، والإجابة عن استفسارات العميل، ومعالجة اعتراضاته، وصولاً إلى إقناعه بإتمام عملية الشراء.</a:t>
            </a:r>
          </a:p>
          <a:p>
            <a:pPr algn="just" rtl="1">
              <a:lnSpc>
                <a:spcPct val="150000"/>
              </a:lnSpc>
            </a:pPr>
            <a:endParaRPr lang="ar-SA" b="1" dirty="0"/>
          </a:p>
          <a:p>
            <a:pPr algn="just" rtl="1">
              <a:lnSpc>
                <a:spcPct val="150000"/>
              </a:lnSpc>
            </a:pPr>
            <a:r>
              <a:rPr lang="ar-SA" b="1" dirty="0"/>
              <a:t>ويتميز البيع الشخصي بمرونته العالية، إذ يستطيع رجل البيع تعديل أسلوب عرضه ورسائله التسويقية وفقاً لاحتياجات كل عميل، الأمر الذي يسهم في تقديم حلول تتناسب مع متطلبات العملاء المختلفة، ويعزز من فرص نجاح عملية البيع.</a:t>
            </a:r>
          </a:p>
          <a:p>
            <a:pPr algn="just" rtl="1">
              <a:lnSpc>
                <a:spcPct val="150000"/>
              </a:lnSpc>
            </a:pPr>
            <a:endParaRPr lang="ar-SA" b="1" dirty="0"/>
          </a:p>
          <a:p>
            <a:pPr algn="just" rtl="1">
              <a:lnSpc>
                <a:spcPct val="150000"/>
              </a:lnSpc>
            </a:pPr>
            <a:r>
              <a:rPr lang="ar-SA" b="1" dirty="0"/>
              <a:t>كما يسهم البيع الشخصي في بناء علاقات طويلة الأجل مع العملاء من خلال المتابعة المستمرة، وتقديم الخدمات قبل البيع وبعده، وحل المشكلات التي قد تواجه العميل، مما يؤدي إلى زيادة مستوى الرضا وتعزيز الولاء للعلامة التجارية.</a:t>
            </a:r>
            <a:endParaRPr lang="en-US" b="1" dirty="0"/>
          </a:p>
        </p:txBody>
      </p:sp>
      <p:pic>
        <p:nvPicPr>
          <p:cNvPr id="7" name="Picture 6">
            <a:extLst>
              <a:ext uri="{FF2B5EF4-FFF2-40B4-BE49-F238E27FC236}">
                <a16:creationId xmlns:a16="http://schemas.microsoft.com/office/drawing/2014/main" id="{4966EE6A-F576-2900-1769-5CB9D5FF68AD}"/>
              </a:ext>
            </a:extLst>
          </p:cNvPr>
          <p:cNvPicPr>
            <a:picLocks noChangeAspect="1"/>
          </p:cNvPicPr>
          <p:nvPr/>
        </p:nvPicPr>
        <p:blipFill>
          <a:blip r:embed="rId5"/>
          <a:stretch>
            <a:fillRect/>
          </a:stretch>
        </p:blipFill>
        <p:spPr>
          <a:xfrm>
            <a:off x="235432" y="3469329"/>
            <a:ext cx="2790488" cy="2790488"/>
          </a:xfrm>
          <a:prstGeom prst="rect">
            <a:avLst/>
          </a:prstGeom>
        </p:spPr>
      </p:pic>
    </p:spTree>
    <p:extLst>
      <p:ext uri="{BB962C8B-B14F-4D97-AF65-F5344CB8AC3E}">
        <p14:creationId xmlns:p14="http://schemas.microsoft.com/office/powerpoint/2010/main" val="904887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FB9CE-4A06-A2A1-7AF2-91697D1324C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0951A3FA-9927-1889-A459-3650387A4F31}"/>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F2CCF687-604B-2655-4FFF-C00907CE907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E902D27-AF64-06D1-7A24-63172A8C8C0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57E4B85-D369-600A-1C92-DB225D92BB7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2E2789F-E75E-3056-A05C-8FC87F5656D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D4CB45FE-3CC0-FCAA-F338-3D187B131FA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B65948E1-5605-0B36-1406-F7E8EEA8036A}"/>
              </a:ext>
            </a:extLst>
          </p:cNvPr>
          <p:cNvSpPr txBox="1"/>
          <p:nvPr/>
        </p:nvSpPr>
        <p:spPr>
          <a:xfrm>
            <a:off x="224853" y="1137957"/>
            <a:ext cx="10938599" cy="6036974"/>
          </a:xfrm>
          <a:prstGeom prst="rect">
            <a:avLst/>
          </a:prstGeom>
          <a:noFill/>
        </p:spPr>
        <p:txBody>
          <a:bodyPr wrap="square">
            <a:spAutoFit/>
          </a:bodyPr>
          <a:lstStyle/>
          <a:p>
            <a:pPr algn="just" rtl="1">
              <a:lnSpc>
                <a:spcPct val="150000"/>
              </a:lnSpc>
            </a:pPr>
            <a:r>
              <a:rPr lang="ar-SA" sz="2000" b="1" dirty="0">
                <a:solidFill>
                  <a:srgbClr val="00B0F0"/>
                </a:solidFill>
              </a:rPr>
              <a:t>مزايا البيع الشخصي</a:t>
            </a:r>
          </a:p>
          <a:p>
            <a:pPr marL="342900" indent="-342900" algn="just" rtl="1">
              <a:lnSpc>
                <a:spcPct val="150000"/>
              </a:lnSpc>
              <a:buFont typeface="Arial" panose="020B0604020202020204" pitchFamily="34" charset="0"/>
              <a:buChar char="•"/>
            </a:pPr>
            <a:r>
              <a:rPr lang="ar-SA" sz="2000" b="1" dirty="0"/>
              <a:t> يوفر تفاعلاً مباشراً وشخصياً مع العملاء.</a:t>
            </a:r>
          </a:p>
          <a:p>
            <a:pPr marL="342900" indent="-342900" algn="just" rtl="1">
              <a:lnSpc>
                <a:spcPct val="150000"/>
              </a:lnSpc>
              <a:buFont typeface="Arial" panose="020B0604020202020204" pitchFamily="34" charset="0"/>
              <a:buChar char="•"/>
            </a:pPr>
            <a:r>
              <a:rPr lang="ar-SA" sz="2000" b="1" dirty="0"/>
              <a:t>يساعد على تحديد احتياجات العملاء وفهم دوافعهم بدقة.</a:t>
            </a:r>
          </a:p>
          <a:p>
            <a:pPr marL="342900" indent="-342900" algn="just" rtl="1">
              <a:lnSpc>
                <a:spcPct val="150000"/>
              </a:lnSpc>
              <a:buFont typeface="Arial" panose="020B0604020202020204" pitchFamily="34" charset="0"/>
              <a:buChar char="•"/>
            </a:pPr>
            <a:r>
              <a:rPr lang="ar-SA" sz="2000" b="1" dirty="0"/>
              <a:t>يتيح تعديل الرسالة التسويقية وفقاً لخصائص كل عميل.</a:t>
            </a:r>
          </a:p>
          <a:p>
            <a:pPr marL="342900" indent="-342900" algn="just" rtl="1">
              <a:lnSpc>
                <a:spcPct val="150000"/>
              </a:lnSpc>
              <a:buFont typeface="Arial" panose="020B0604020202020204" pitchFamily="34" charset="0"/>
              <a:buChar char="•"/>
            </a:pPr>
            <a:r>
              <a:rPr lang="ar-SA" sz="2000" b="1" dirty="0"/>
              <a:t> يتمتع بقدرة عالية على الإقناع ومعالجة الاعتراضات.</a:t>
            </a:r>
          </a:p>
          <a:p>
            <a:pPr marL="342900" indent="-342900" algn="just" rtl="1">
              <a:lnSpc>
                <a:spcPct val="150000"/>
              </a:lnSpc>
              <a:buFont typeface="Arial" panose="020B0604020202020204" pitchFamily="34" charset="0"/>
              <a:buChar char="•"/>
            </a:pPr>
            <a:r>
              <a:rPr lang="ar-SA" sz="2000" b="1" dirty="0"/>
              <a:t>يسهم في بناء علاقات طويلة الأمد وتعزيز ولاء العملاء.</a:t>
            </a:r>
          </a:p>
          <a:p>
            <a:pPr algn="just" rtl="1">
              <a:lnSpc>
                <a:spcPct val="150000"/>
              </a:lnSpc>
            </a:pPr>
            <a:endParaRPr lang="ar-SA" sz="2000" b="1" dirty="0">
              <a:solidFill>
                <a:srgbClr val="00B0F0"/>
              </a:solidFill>
            </a:endParaRPr>
          </a:p>
          <a:p>
            <a:pPr algn="just" rtl="1">
              <a:lnSpc>
                <a:spcPct val="150000"/>
              </a:lnSpc>
            </a:pPr>
            <a:r>
              <a:rPr lang="ar-SA" sz="2000" b="1" dirty="0">
                <a:solidFill>
                  <a:srgbClr val="00B0F0"/>
                </a:solidFill>
              </a:rPr>
              <a:t>عيوب البيع الشخصي</a:t>
            </a:r>
          </a:p>
          <a:p>
            <a:pPr marL="342900" indent="-342900" algn="just" rtl="1">
              <a:lnSpc>
                <a:spcPct val="150000"/>
              </a:lnSpc>
              <a:buFont typeface="Arial" panose="020B0604020202020204" pitchFamily="34" charset="0"/>
              <a:buChar char="•"/>
            </a:pPr>
            <a:r>
              <a:rPr lang="ar-SA" sz="2000" b="1" dirty="0"/>
              <a:t>يعد من أكثر أدوات الترويج تكلفة مقارنة بالإعلان.</a:t>
            </a:r>
          </a:p>
          <a:p>
            <a:pPr marL="342900" indent="-342900" algn="just" rtl="1">
              <a:lnSpc>
                <a:spcPct val="150000"/>
              </a:lnSpc>
              <a:buFont typeface="Arial" panose="020B0604020202020204" pitchFamily="34" charset="0"/>
              <a:buChar char="•"/>
            </a:pPr>
            <a:r>
              <a:rPr lang="ar-SA" sz="2000" b="1" dirty="0"/>
              <a:t>يحتاج إلى تدريب مستمر وإدارة فعالة لقوة البيع.</a:t>
            </a:r>
          </a:p>
          <a:p>
            <a:pPr marL="342900" indent="-342900" algn="just" rtl="1">
              <a:lnSpc>
                <a:spcPct val="150000"/>
              </a:lnSpc>
              <a:buFont typeface="Arial" panose="020B0604020202020204" pitchFamily="34" charset="0"/>
              <a:buChar char="•"/>
            </a:pPr>
            <a:r>
              <a:rPr lang="ar-SA" sz="2000" b="1" dirty="0"/>
              <a:t>يتطلب وقتاً وجهداً كبيرين للوصول إلى أعداد كبيرة من العملاء.</a:t>
            </a:r>
          </a:p>
          <a:p>
            <a:pPr marL="342900" indent="-342900" algn="just" rtl="1">
              <a:lnSpc>
                <a:spcPct val="150000"/>
              </a:lnSpc>
              <a:buFont typeface="Arial" panose="020B0604020202020204" pitchFamily="34" charset="0"/>
              <a:buChar char="•"/>
            </a:pPr>
            <a:r>
              <a:rPr lang="ar-SA" sz="2000" b="1" dirty="0"/>
              <a:t>تعتمد فعاليته بدرجة كبيرة على مهارات رجل البيع وخبرته.</a:t>
            </a:r>
          </a:p>
          <a:p>
            <a:pPr algn="just" rtl="1">
              <a:lnSpc>
                <a:spcPct val="150000"/>
              </a:lnSpc>
            </a:pPr>
            <a:endParaRPr lang="ar-SA" sz="2000" b="1" dirty="0">
              <a:solidFill>
                <a:srgbClr val="00B0F0"/>
              </a:solidFill>
            </a:endParaRPr>
          </a:p>
        </p:txBody>
      </p:sp>
      <p:pic>
        <p:nvPicPr>
          <p:cNvPr id="5" name="Picture 4">
            <a:extLst>
              <a:ext uri="{FF2B5EF4-FFF2-40B4-BE49-F238E27FC236}">
                <a16:creationId xmlns:a16="http://schemas.microsoft.com/office/drawing/2014/main" id="{1DB8D092-6866-BA64-A9DF-15EA63A796D1}"/>
              </a:ext>
            </a:extLst>
          </p:cNvPr>
          <p:cNvPicPr>
            <a:picLocks noChangeAspect="1"/>
          </p:cNvPicPr>
          <p:nvPr/>
        </p:nvPicPr>
        <p:blipFill>
          <a:blip r:embed="rId5"/>
          <a:stretch>
            <a:fillRect/>
          </a:stretch>
        </p:blipFill>
        <p:spPr>
          <a:xfrm>
            <a:off x="1028548" y="1853334"/>
            <a:ext cx="3969980" cy="3969980"/>
          </a:xfrm>
          <a:prstGeom prst="rect">
            <a:avLst/>
          </a:prstGeom>
        </p:spPr>
      </p:pic>
    </p:spTree>
    <p:extLst>
      <p:ext uri="{BB962C8B-B14F-4D97-AF65-F5344CB8AC3E}">
        <p14:creationId xmlns:p14="http://schemas.microsoft.com/office/powerpoint/2010/main" val="10680305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491D33-4FA8-6682-92A5-30C2F34AE9E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E391BD9A-5B6E-782A-EEE0-C41D56149D02}"/>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9453520A-E265-9850-F560-CE060A46CC5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A3484C8-92F0-ED89-604B-2024E649B09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084A0CC-265C-0522-D804-4E3CAD1E008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235B5AC-D4FF-B9C1-13B1-288B1F767B97}"/>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89EFA40-49AD-ADB4-0E1E-8AAF56DDEF8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546AC419-6D72-62B2-04C5-A9DB2B2E6B58}"/>
              </a:ext>
            </a:extLst>
          </p:cNvPr>
          <p:cNvSpPr txBox="1"/>
          <p:nvPr/>
        </p:nvSpPr>
        <p:spPr>
          <a:xfrm>
            <a:off x="1514007" y="1194829"/>
            <a:ext cx="9904277" cy="5183599"/>
          </a:xfrm>
          <a:prstGeom prst="rect">
            <a:avLst/>
          </a:prstGeom>
          <a:noFill/>
        </p:spPr>
        <p:txBody>
          <a:bodyPr wrap="square">
            <a:spAutoFit/>
          </a:bodyPr>
          <a:lstStyle/>
          <a:p>
            <a:pPr algn="just" rtl="1">
              <a:lnSpc>
                <a:spcPct val="150000"/>
              </a:lnSpc>
            </a:pPr>
            <a:r>
              <a:rPr lang="ar-SA" sz="2000" b="1" dirty="0">
                <a:solidFill>
                  <a:srgbClr val="00B0F0"/>
                </a:solidFill>
              </a:rPr>
              <a:t>خطوات البيع الشخصي</a:t>
            </a:r>
          </a:p>
          <a:p>
            <a:pPr algn="just" rtl="1">
              <a:lnSpc>
                <a:spcPct val="150000"/>
              </a:lnSpc>
            </a:pPr>
            <a:r>
              <a:rPr lang="ar-SA" sz="1800" b="1" dirty="0"/>
              <a:t>ويشير</a:t>
            </a:r>
            <a:r>
              <a:rPr lang="en-US" sz="1800" b="1" dirty="0"/>
              <a:t>Kotler</a:t>
            </a:r>
            <a:r>
              <a:rPr lang="ar-SA" sz="1800" b="1" dirty="0"/>
              <a:t> إلى أن نجاح البيع الشخصي يعتمد على اتباع خطوات متتابعة ومنظمة، وهي:</a:t>
            </a:r>
          </a:p>
          <a:p>
            <a:pPr algn="just" rtl="1">
              <a:lnSpc>
                <a:spcPct val="150000"/>
              </a:lnSpc>
            </a:pPr>
            <a:endParaRPr lang="ar-SA" sz="1800" b="1" dirty="0"/>
          </a:p>
          <a:p>
            <a:pPr marL="342900" indent="-342900" algn="just" rtl="1">
              <a:lnSpc>
                <a:spcPct val="200000"/>
              </a:lnSpc>
              <a:buAutoNum type="arabicPeriod"/>
            </a:pPr>
            <a:r>
              <a:rPr lang="ar-SA" sz="1800" b="1" dirty="0"/>
              <a:t>البحث عن العملاء المحتملين وتأهيلهم: تحديد العملاء المتوقع اهتمامهم بالمنتج والتأكد من قدرتهم على الشراء.</a:t>
            </a:r>
          </a:p>
          <a:p>
            <a:pPr algn="just" rtl="1">
              <a:lnSpc>
                <a:spcPct val="200000"/>
              </a:lnSpc>
            </a:pPr>
            <a:r>
              <a:rPr lang="ar-SA" sz="1800" b="1" dirty="0"/>
              <a:t>2. الاستعداد قبل التواصل: جمع المعلومات عن العميل ودراسة احتياجاته والاستعداد للمقابلة.</a:t>
            </a:r>
          </a:p>
          <a:p>
            <a:pPr algn="just" rtl="1">
              <a:lnSpc>
                <a:spcPct val="200000"/>
              </a:lnSpc>
            </a:pPr>
            <a:r>
              <a:rPr lang="ar-SA" sz="1800" b="1" dirty="0"/>
              <a:t>3. الاقتراب من العميل: بدء التواصل بطريقة احترافية وبناء انطباع إيجابي.</a:t>
            </a:r>
          </a:p>
          <a:p>
            <a:pPr algn="just" rtl="1">
              <a:lnSpc>
                <a:spcPct val="200000"/>
              </a:lnSpc>
            </a:pPr>
            <a:r>
              <a:rPr lang="ar-SA" sz="1800" b="1" dirty="0"/>
              <a:t>4. عرض المنتج وشرح مزاياه: تقديم المنتج أو الخدمة وبيان الفوائد التي تلبي احتياجات العميل.</a:t>
            </a:r>
          </a:p>
          <a:p>
            <a:pPr algn="just" rtl="1">
              <a:lnSpc>
                <a:spcPct val="200000"/>
              </a:lnSpc>
            </a:pPr>
            <a:r>
              <a:rPr lang="ar-SA" sz="1800" b="1" dirty="0"/>
              <a:t>5. الرد على الاعتراضات: الاستماع إلى استفسارات العميل ومعالجة مخاوفه والإجابة عنها بوضوح.</a:t>
            </a:r>
          </a:p>
          <a:p>
            <a:pPr algn="just" rtl="1">
              <a:lnSpc>
                <a:spcPct val="200000"/>
              </a:lnSpc>
            </a:pPr>
            <a:r>
              <a:rPr lang="ar-SA" sz="1800" b="1" dirty="0"/>
              <a:t>6. إتمام عملية البيع: مساعدة العميل على اتخاذ قرار الشراء وإكمال الإجراءات.</a:t>
            </a:r>
          </a:p>
          <a:p>
            <a:pPr algn="just" rtl="1">
              <a:lnSpc>
                <a:spcPct val="200000"/>
              </a:lnSpc>
            </a:pPr>
            <a:r>
              <a:rPr lang="ar-SA" sz="1800" b="1" dirty="0"/>
              <a:t>7. المتابعة بعد البيع: التواصل مع العميل بعد الشراء للتأكد من رضاه، وتقديم الدعم اللازم، وتعزيز فرص تكرار الشراء.</a:t>
            </a:r>
            <a:endParaRPr lang="en-US" sz="1800" b="1" dirty="0"/>
          </a:p>
        </p:txBody>
      </p:sp>
      <p:pic>
        <p:nvPicPr>
          <p:cNvPr id="7" name="Picture 6">
            <a:extLst>
              <a:ext uri="{FF2B5EF4-FFF2-40B4-BE49-F238E27FC236}">
                <a16:creationId xmlns:a16="http://schemas.microsoft.com/office/drawing/2014/main" id="{0C8804A6-C736-2720-F6B1-2D42903176D6}"/>
              </a:ext>
            </a:extLst>
          </p:cNvPr>
          <p:cNvPicPr>
            <a:picLocks noChangeAspect="1"/>
          </p:cNvPicPr>
          <p:nvPr/>
        </p:nvPicPr>
        <p:blipFill>
          <a:blip r:embed="rId5"/>
          <a:stretch>
            <a:fillRect/>
          </a:stretch>
        </p:blipFill>
        <p:spPr>
          <a:xfrm>
            <a:off x="351548" y="3064403"/>
            <a:ext cx="2915483" cy="2915483"/>
          </a:xfrm>
          <a:prstGeom prst="rect">
            <a:avLst/>
          </a:prstGeom>
        </p:spPr>
      </p:pic>
    </p:spTree>
    <p:extLst>
      <p:ext uri="{BB962C8B-B14F-4D97-AF65-F5344CB8AC3E}">
        <p14:creationId xmlns:p14="http://schemas.microsoft.com/office/powerpoint/2010/main" val="32989354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6275D-EF27-FC23-A7DD-CD17B55454A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DD707FE-879A-77E5-B201-97781269E07C}"/>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8879205-172D-C50E-56F1-5C93CCBC11F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7971AAE-BB9B-939E-DBFE-E3F2B30416C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35EC3C1-1BA5-0EA5-3AD9-8AE10B2ACFE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90C2502-708D-9EA3-EA95-6AAE2E65BBB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39AF25BD-FE27-6EA7-4122-AD4ABDA1A5E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8E7BA91-8C1E-7A2A-3D4D-D6A79B59ADF7}"/>
              </a:ext>
            </a:extLst>
          </p:cNvPr>
          <p:cNvSpPr txBox="1"/>
          <p:nvPr/>
        </p:nvSpPr>
        <p:spPr>
          <a:xfrm>
            <a:off x="899409" y="1260555"/>
            <a:ext cx="10518875" cy="5912516"/>
          </a:xfrm>
          <a:prstGeom prst="rect">
            <a:avLst/>
          </a:prstGeom>
          <a:noFill/>
        </p:spPr>
        <p:txBody>
          <a:bodyPr wrap="square">
            <a:spAutoFit/>
          </a:bodyPr>
          <a:lstStyle/>
          <a:p>
            <a:pPr algn="just" rtl="1">
              <a:lnSpc>
                <a:spcPct val="150000"/>
              </a:lnSpc>
            </a:pPr>
            <a:r>
              <a:rPr lang="ar-SA" sz="2000" b="1" dirty="0">
                <a:solidFill>
                  <a:srgbClr val="00B0F0"/>
                </a:solidFill>
              </a:rPr>
              <a:t>تنشيط المبيعات </a:t>
            </a:r>
          </a:p>
          <a:p>
            <a:pPr algn="just" rtl="1">
              <a:lnSpc>
                <a:spcPct val="150000"/>
              </a:lnSpc>
            </a:pPr>
            <a:r>
              <a:rPr lang="ar-SA" b="1" dirty="0"/>
              <a:t>تنشيط المبيعات: </a:t>
            </a:r>
            <a:r>
              <a:rPr lang="ar-SA" dirty="0"/>
              <a:t>يقصد بتنشيط المبيعات استخدام مجموعة من الحوافز قصيرة الأجل التي تهدف إلى تشجيع العملاء أو الوسطاء على شراء المنتج أو زيادة حجم المشتريات خلال فترة زمنية محددة. وتشمل هذه الحوافز الخصومات، والقسائم الشرائية، والعينات المجانية، والهدايا، والمسابقات، وبرامج المكافآت وغيرها.ويهدف تنشيط المبيعات إلى جذب انتباه المستهلك بسرعة، وتحفيزه على اتخاذ قرار الشراء في وقت قصير، كما يستخدم لدعم إطلاق المنتجات الجديدة، أو زيادة المبيعات الموسمية، أو تصريف المخزون، أو مواجهة المنافسة في السوق.ويشير كوتلر إلى أن الإعلان يخاطب المستهلك بعبارة (اشترِ منتجنا)، بينما يدفعه تنشيط المبيعات إلى اتخاذ القرار فوراً من خلال رسالة (اشترِ الآن)، وذلك لما يقدمه من حوافز مباشرة.</a:t>
            </a:r>
          </a:p>
          <a:p>
            <a:pPr algn="just" rtl="1">
              <a:lnSpc>
                <a:spcPct val="150000"/>
              </a:lnSpc>
            </a:pPr>
            <a:endParaRPr lang="ar-SA" dirty="0"/>
          </a:p>
          <a:p>
            <a:pPr algn="just" rtl="1">
              <a:lnSpc>
                <a:spcPct val="150000"/>
              </a:lnSpc>
            </a:pPr>
            <a:r>
              <a:rPr lang="ar-SA" b="1" dirty="0">
                <a:solidFill>
                  <a:srgbClr val="00B0F0"/>
                </a:solidFill>
              </a:rPr>
              <a:t>مزايا تنشيط المبيعات</a:t>
            </a:r>
          </a:p>
          <a:p>
            <a:pPr marL="285750" indent="-285750" algn="just" rtl="1">
              <a:lnSpc>
                <a:spcPct val="150000"/>
              </a:lnSpc>
              <a:buFont typeface="Arial" panose="020B0604020202020204" pitchFamily="34" charset="0"/>
              <a:buChar char="•"/>
            </a:pPr>
            <a:r>
              <a:rPr lang="ar-SA" dirty="0"/>
              <a:t> يجذب انتباه العملاء بسرعة.</a:t>
            </a:r>
          </a:p>
          <a:p>
            <a:pPr marL="285750" indent="-285750" algn="just" rtl="1">
              <a:lnSpc>
                <a:spcPct val="150000"/>
              </a:lnSpc>
              <a:buFont typeface="Arial" panose="020B0604020202020204" pitchFamily="34" charset="0"/>
              <a:buChar char="•"/>
            </a:pPr>
            <a:r>
              <a:rPr lang="ar-SA" dirty="0"/>
              <a:t>يشجع على الشراء الفوري وزيادة معدل الاستجابة.</a:t>
            </a:r>
          </a:p>
          <a:p>
            <a:pPr marL="285750" indent="-285750" algn="just" rtl="1">
              <a:lnSpc>
                <a:spcPct val="150000"/>
              </a:lnSpc>
              <a:buFont typeface="Arial" panose="020B0604020202020204" pitchFamily="34" charset="0"/>
              <a:buChar char="•"/>
            </a:pPr>
            <a:r>
              <a:rPr lang="ar-SA" dirty="0"/>
              <a:t>يساعد على زيادة المبيعات خلال فترات قصيرة.</a:t>
            </a:r>
          </a:p>
          <a:p>
            <a:pPr marL="285750" indent="-285750" algn="just" rtl="1">
              <a:lnSpc>
                <a:spcPct val="150000"/>
              </a:lnSpc>
              <a:buFont typeface="Arial" panose="020B0604020202020204" pitchFamily="34" charset="0"/>
              <a:buChar char="•"/>
            </a:pPr>
            <a:endParaRPr lang="ar-SA" dirty="0"/>
          </a:p>
          <a:p>
            <a:pPr algn="just" rtl="1">
              <a:lnSpc>
                <a:spcPct val="150000"/>
              </a:lnSpc>
            </a:pPr>
            <a:endParaRPr lang="en-US" dirty="0"/>
          </a:p>
        </p:txBody>
      </p:sp>
      <p:pic>
        <p:nvPicPr>
          <p:cNvPr id="7" name="Picture 6">
            <a:extLst>
              <a:ext uri="{FF2B5EF4-FFF2-40B4-BE49-F238E27FC236}">
                <a16:creationId xmlns:a16="http://schemas.microsoft.com/office/drawing/2014/main" id="{15B73FDF-3E92-4581-0695-4499429FF10F}"/>
              </a:ext>
            </a:extLst>
          </p:cNvPr>
          <p:cNvPicPr>
            <a:picLocks noChangeAspect="1"/>
          </p:cNvPicPr>
          <p:nvPr/>
        </p:nvPicPr>
        <p:blipFill>
          <a:blip r:embed="rId5"/>
          <a:stretch>
            <a:fillRect/>
          </a:stretch>
        </p:blipFill>
        <p:spPr>
          <a:xfrm>
            <a:off x="1093031" y="3884902"/>
            <a:ext cx="2869370" cy="2969587"/>
          </a:xfrm>
          <a:prstGeom prst="rect">
            <a:avLst/>
          </a:prstGeom>
        </p:spPr>
      </p:pic>
    </p:spTree>
    <p:extLst>
      <p:ext uri="{BB962C8B-B14F-4D97-AF65-F5344CB8AC3E}">
        <p14:creationId xmlns:p14="http://schemas.microsoft.com/office/powerpoint/2010/main" val="31464311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7D75DA-FE62-983D-9B99-5F0E4301962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A8FC019-DB05-679B-E58C-D0185FA0212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AE19A04-4FCD-A3FF-2973-9EDED3CDEFB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CCCF4D3-B68C-0CA1-A168-861E163C48C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24BEFDE-BFA5-3DE8-03AF-F7D245A9FB4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0681732-986D-7E0A-77EA-9FBFD28E4F7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C03030D8-AA56-0AFB-F60E-4F971B1A83B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68107F5-D500-4A99-C0F1-62A6CBA77D15}"/>
              </a:ext>
            </a:extLst>
          </p:cNvPr>
          <p:cNvSpPr txBox="1"/>
          <p:nvPr/>
        </p:nvSpPr>
        <p:spPr>
          <a:xfrm>
            <a:off x="1967974" y="1717331"/>
            <a:ext cx="9450310" cy="4192302"/>
          </a:xfrm>
          <a:prstGeom prst="rect">
            <a:avLst/>
          </a:prstGeom>
          <a:noFill/>
        </p:spPr>
        <p:txBody>
          <a:bodyPr wrap="square">
            <a:spAutoFit/>
          </a:bodyPr>
          <a:lstStyle/>
          <a:p>
            <a:pPr algn="just" rtl="1">
              <a:lnSpc>
                <a:spcPct val="150000"/>
              </a:lnSpc>
            </a:pPr>
            <a:r>
              <a:rPr lang="ar-SA" sz="2000" b="1" dirty="0">
                <a:solidFill>
                  <a:srgbClr val="00B0F0"/>
                </a:solidFill>
              </a:rPr>
              <a:t>تابع مزايا تنشيط المبيعات</a:t>
            </a:r>
            <a:endParaRPr lang="ar-SA" sz="2000" dirty="0"/>
          </a:p>
          <a:p>
            <a:pPr marL="285750" indent="-285750" algn="just" rtl="1">
              <a:lnSpc>
                <a:spcPct val="150000"/>
              </a:lnSpc>
              <a:buFont typeface="Arial" panose="020B0604020202020204" pitchFamily="34" charset="0"/>
              <a:buChar char="•"/>
            </a:pPr>
            <a:r>
              <a:rPr lang="ar-SA" sz="2000" dirty="0"/>
              <a:t>يدعم تقديم المنتجات الجديدة وتنشيط المنتجات التي تشهد انخفاضاً في المبيعات.</a:t>
            </a:r>
          </a:p>
          <a:p>
            <a:pPr marL="285750" indent="-285750" algn="just" rtl="1">
              <a:lnSpc>
                <a:spcPct val="150000"/>
              </a:lnSpc>
              <a:buFont typeface="Arial" panose="020B0604020202020204" pitchFamily="34" charset="0"/>
              <a:buChar char="•"/>
            </a:pPr>
            <a:r>
              <a:rPr lang="ar-SA" sz="2000" dirty="0"/>
              <a:t>يمنح العملاء قيمة إضافية من خلال العروض والحوافز.</a:t>
            </a:r>
          </a:p>
          <a:p>
            <a:pPr algn="just" rtl="1">
              <a:lnSpc>
                <a:spcPct val="150000"/>
              </a:lnSpc>
            </a:pPr>
            <a:endParaRPr lang="ar-SA" sz="2000" b="1" dirty="0">
              <a:solidFill>
                <a:srgbClr val="00B0F0"/>
              </a:solidFill>
            </a:endParaRPr>
          </a:p>
          <a:p>
            <a:pPr algn="just" rtl="1">
              <a:lnSpc>
                <a:spcPct val="150000"/>
              </a:lnSpc>
            </a:pPr>
            <a:r>
              <a:rPr lang="ar-SA" sz="2000" b="1" dirty="0">
                <a:solidFill>
                  <a:srgbClr val="00B0F0"/>
                </a:solidFill>
              </a:rPr>
              <a:t>عيوب تنشيط المبيعات</a:t>
            </a:r>
          </a:p>
          <a:p>
            <a:pPr marL="285750" indent="-285750" algn="just" rtl="1">
              <a:lnSpc>
                <a:spcPct val="150000"/>
              </a:lnSpc>
              <a:buFont typeface="Arial" panose="020B0604020202020204" pitchFamily="34" charset="0"/>
              <a:buChar char="•"/>
            </a:pPr>
            <a:r>
              <a:rPr lang="ar-SA" sz="2000" dirty="0"/>
              <a:t> غالباً ما تكون نتائجه قصيرة الأجل.</a:t>
            </a:r>
          </a:p>
          <a:p>
            <a:pPr marL="285750" indent="-285750" algn="just" rtl="1">
              <a:lnSpc>
                <a:spcPct val="150000"/>
              </a:lnSpc>
              <a:buFont typeface="Arial" panose="020B0604020202020204" pitchFamily="34" charset="0"/>
              <a:buChar char="•"/>
            </a:pPr>
            <a:r>
              <a:rPr lang="ar-SA" sz="2000" dirty="0"/>
              <a:t>لا يسهم بصورة كبيرة في بناء ولاء العملاء أو تفضيل العلامة التجارية.</a:t>
            </a:r>
          </a:p>
          <a:p>
            <a:pPr marL="285750" indent="-285750" algn="just" rtl="1">
              <a:lnSpc>
                <a:spcPct val="150000"/>
              </a:lnSpc>
              <a:buFont typeface="Arial" panose="020B0604020202020204" pitchFamily="34" charset="0"/>
              <a:buChar char="•"/>
            </a:pPr>
            <a:r>
              <a:rPr lang="ar-SA" sz="2000" dirty="0"/>
              <a:t>قد يجعل العملاء يؤجلون الشراء انتظاراً للعروض المستقبلية.</a:t>
            </a:r>
          </a:p>
          <a:p>
            <a:pPr marL="285750" indent="-285750" algn="just" rtl="1">
              <a:lnSpc>
                <a:spcPct val="150000"/>
              </a:lnSpc>
              <a:buFont typeface="Arial" panose="020B0604020202020204" pitchFamily="34" charset="0"/>
              <a:buChar char="•"/>
            </a:pPr>
            <a:r>
              <a:rPr lang="ar-SA" sz="2000" dirty="0"/>
              <a:t>الإفراط في استخدامه قد يؤثر سلباً في الصورة الذهنية للعلامة التجارية</a:t>
            </a:r>
            <a:r>
              <a:rPr lang="ar-SA" dirty="0"/>
              <a:t>.</a:t>
            </a:r>
            <a:endParaRPr lang="en-US" dirty="0"/>
          </a:p>
        </p:txBody>
      </p:sp>
      <p:pic>
        <p:nvPicPr>
          <p:cNvPr id="7" name="Picture 6">
            <a:extLst>
              <a:ext uri="{FF2B5EF4-FFF2-40B4-BE49-F238E27FC236}">
                <a16:creationId xmlns:a16="http://schemas.microsoft.com/office/drawing/2014/main" id="{66C1BB86-BB9E-7123-6440-A1EA0D780079}"/>
              </a:ext>
            </a:extLst>
          </p:cNvPr>
          <p:cNvPicPr>
            <a:picLocks noChangeAspect="1"/>
          </p:cNvPicPr>
          <p:nvPr/>
        </p:nvPicPr>
        <p:blipFill>
          <a:blip r:embed="rId5"/>
          <a:stretch>
            <a:fillRect/>
          </a:stretch>
        </p:blipFill>
        <p:spPr>
          <a:xfrm>
            <a:off x="773716" y="2436780"/>
            <a:ext cx="3599543" cy="3599543"/>
          </a:xfrm>
          <a:prstGeom prst="rect">
            <a:avLst/>
          </a:prstGeom>
        </p:spPr>
      </p:pic>
    </p:spTree>
    <p:extLst>
      <p:ext uri="{BB962C8B-B14F-4D97-AF65-F5344CB8AC3E}">
        <p14:creationId xmlns:p14="http://schemas.microsoft.com/office/powerpoint/2010/main" val="5327736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9F9E4-17C8-AA83-ED04-4684D94D1484}"/>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EE7ECB7-A3E0-76E7-6FE5-F7129DE290D1}"/>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013BE499-6267-BF48-4C75-3D699B7B43E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877726F-295C-B868-8001-B5E952E5ABE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976DA5F-D3B2-E5B5-A1FA-E60B080EF2B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1C526F1-44AD-2CE1-78C2-1CED57CE015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373415F-A5E8-FBEE-A990-2D5CCB774B9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7D5146B-8BE5-38EE-9D1D-FBB51BC21790}"/>
              </a:ext>
            </a:extLst>
          </p:cNvPr>
          <p:cNvSpPr txBox="1"/>
          <p:nvPr/>
        </p:nvSpPr>
        <p:spPr>
          <a:xfrm>
            <a:off x="1304144" y="1395549"/>
            <a:ext cx="10265839" cy="5079724"/>
          </a:xfrm>
          <a:prstGeom prst="rect">
            <a:avLst/>
          </a:prstGeom>
          <a:noFill/>
        </p:spPr>
        <p:txBody>
          <a:bodyPr wrap="square">
            <a:spAutoFit/>
          </a:bodyPr>
          <a:lstStyle/>
          <a:p>
            <a:pPr algn="just" rtl="1">
              <a:lnSpc>
                <a:spcPct val="150000"/>
              </a:lnSpc>
            </a:pPr>
            <a:r>
              <a:rPr lang="ar-SA" sz="2000" b="1" dirty="0">
                <a:solidFill>
                  <a:srgbClr val="00B0F0"/>
                </a:solidFill>
              </a:rPr>
              <a:t>العلاقات العامة </a:t>
            </a:r>
          </a:p>
          <a:p>
            <a:pPr algn="just" rtl="1">
              <a:lnSpc>
                <a:spcPct val="150000"/>
              </a:lnSpc>
            </a:pPr>
            <a:r>
              <a:rPr lang="ar-SA" b="1" dirty="0"/>
              <a:t>العلاقات العامة: </a:t>
            </a:r>
            <a:r>
              <a:rPr lang="ar-SA" dirty="0"/>
              <a:t>تعد العلاقات العامة أحد أهم عناصر المزيج الترويجي، وتهدف إلى بناء صورة ذهنية إيجابية وتعزيز الثقة بين المنظمة وجميع أصحاب المصلحة، من خلال إدارة الاتصال مع الجمهور الداخلي والخارجي بطريقة تحقق المنفعة المتبادلة.</a:t>
            </a:r>
          </a:p>
          <a:p>
            <a:pPr algn="just" rtl="1">
              <a:lnSpc>
                <a:spcPct val="150000"/>
              </a:lnSpc>
            </a:pPr>
            <a:endParaRPr lang="ar-SA" dirty="0"/>
          </a:p>
          <a:p>
            <a:pPr algn="just" rtl="1">
              <a:lnSpc>
                <a:spcPct val="150000"/>
              </a:lnSpc>
            </a:pPr>
            <a:r>
              <a:rPr lang="ar-SA" dirty="0"/>
              <a:t>وتتميز العلاقات العامة بارتفاع مستوى المصداقية مقارنة بالإعلانات، إذ تصل الرسائل إلى الجمهور في صورة أخبار، أو تقارير، أو فعاليات، أو مبادرات مجتمعية، بدلاً من كونها رسائل بيعية مباشرة، مما يجعلها أكثر قبولاً وتأثيراً لدى الجمهور.</a:t>
            </a:r>
          </a:p>
          <a:p>
            <a:pPr algn="just" rtl="1">
              <a:lnSpc>
                <a:spcPct val="150000"/>
              </a:lnSpc>
            </a:pPr>
            <a:endParaRPr lang="ar-SA" dirty="0"/>
          </a:p>
          <a:p>
            <a:pPr algn="just" rtl="1">
              <a:lnSpc>
                <a:spcPct val="150000"/>
              </a:lnSpc>
            </a:pPr>
            <a:r>
              <a:rPr lang="ar-SA" dirty="0"/>
              <a:t>كما تساعد العلاقات العامة على الوصول إلى فئات من العملاء الذين يتجنبون الإعلانات التقليدية أو رجال البيع، وتسهم في تعزيز سمعة المنظمة، وإدارة الأزمات، ودعم المسؤولية الاجتماعية، والمحافظة على علاقات إيجابية مع وسائل الإعلام والمجتمع.</a:t>
            </a:r>
          </a:p>
          <a:p>
            <a:pPr algn="just" rtl="1">
              <a:lnSpc>
                <a:spcPct val="150000"/>
              </a:lnSpc>
            </a:pPr>
            <a:endParaRPr lang="ar-SA" dirty="0"/>
          </a:p>
          <a:p>
            <a:pPr algn="just" rtl="1">
              <a:lnSpc>
                <a:spcPct val="150000"/>
              </a:lnSpc>
            </a:pPr>
            <a:r>
              <a:rPr lang="ar-SA" dirty="0"/>
              <a:t>ويؤكد كوتلر أن دمج العلاقات العامة مع بقية أدوات المزيج الترويجي يزيد من فعالية الاتصال التسويقي، ويحقق نتائج مستدامة بتكلفة أقل مقارنة ببعض الأدوات الأخرى.</a:t>
            </a:r>
            <a:endParaRPr lang="en-US" dirty="0"/>
          </a:p>
        </p:txBody>
      </p:sp>
    </p:spTree>
    <p:extLst>
      <p:ext uri="{BB962C8B-B14F-4D97-AF65-F5344CB8AC3E}">
        <p14:creationId xmlns:p14="http://schemas.microsoft.com/office/powerpoint/2010/main" val="34179559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EC240-A635-45C1-428A-31591143F86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5AF4F69-FB32-28C8-BA02-39B4D9288DBA}"/>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57235C78-C4FF-FD95-1B75-8B954FBC92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5B746B3-0781-2A53-0B14-D5C3D40F882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38913A4-C0A3-C712-57A3-9123117518D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3B70254-FE37-E6F9-DB6B-5EA973985D8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5EB0849B-E804-BE51-6899-5CA0D65FF2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FD53283B-AC51-495C-FDF7-71D3D75274DB}"/>
              </a:ext>
            </a:extLst>
          </p:cNvPr>
          <p:cNvSpPr txBox="1"/>
          <p:nvPr/>
        </p:nvSpPr>
        <p:spPr>
          <a:xfrm>
            <a:off x="3367640" y="1524058"/>
            <a:ext cx="7895595" cy="5120954"/>
          </a:xfrm>
          <a:prstGeom prst="rect">
            <a:avLst/>
          </a:prstGeom>
          <a:noFill/>
        </p:spPr>
        <p:txBody>
          <a:bodyPr wrap="square">
            <a:spAutoFit/>
          </a:bodyPr>
          <a:lstStyle/>
          <a:p>
            <a:pPr algn="just" rtl="1">
              <a:lnSpc>
                <a:spcPct val="150000"/>
              </a:lnSpc>
            </a:pPr>
            <a:r>
              <a:rPr lang="ar-SA" sz="2000" b="1" dirty="0">
                <a:solidFill>
                  <a:srgbClr val="00B0F0"/>
                </a:solidFill>
              </a:rPr>
              <a:t>مزايا العلاقات العامة</a:t>
            </a:r>
          </a:p>
          <a:p>
            <a:pPr marL="342900" indent="-342900" algn="just" rtl="1">
              <a:lnSpc>
                <a:spcPct val="150000"/>
              </a:lnSpc>
              <a:buFont typeface="Arial" panose="020B0604020202020204" pitchFamily="34" charset="0"/>
              <a:buChar char="•"/>
            </a:pPr>
            <a:r>
              <a:rPr lang="ar-SA" sz="2000" dirty="0"/>
              <a:t> تتمتع بمصداقية مرتفعة لدى الجمهور.</a:t>
            </a:r>
          </a:p>
          <a:p>
            <a:pPr marL="342900" indent="-342900" algn="just" rtl="1">
              <a:lnSpc>
                <a:spcPct val="150000"/>
              </a:lnSpc>
              <a:buFont typeface="Arial" panose="020B0604020202020204" pitchFamily="34" charset="0"/>
              <a:buChar char="•"/>
            </a:pPr>
            <a:r>
              <a:rPr lang="ar-SA" sz="2000" dirty="0"/>
              <a:t>تعزز الصورة الذهنية والسمعة المؤسسية.</a:t>
            </a:r>
          </a:p>
          <a:p>
            <a:pPr marL="342900" indent="-342900" algn="just" rtl="1">
              <a:lnSpc>
                <a:spcPct val="150000"/>
              </a:lnSpc>
              <a:buFont typeface="Arial" panose="020B0604020202020204" pitchFamily="34" charset="0"/>
              <a:buChar char="•"/>
            </a:pPr>
            <a:r>
              <a:rPr lang="ar-SA" sz="2000" dirty="0"/>
              <a:t>تساعد على بناء الثقة والعلاقات طويلة الأجل.</a:t>
            </a:r>
          </a:p>
          <a:p>
            <a:pPr marL="342900" indent="-342900" algn="just" rtl="1">
              <a:lnSpc>
                <a:spcPct val="150000"/>
              </a:lnSpc>
              <a:buFont typeface="Arial" panose="020B0604020202020204" pitchFamily="34" charset="0"/>
              <a:buChar char="•"/>
            </a:pPr>
            <a:r>
              <a:rPr lang="ar-SA" sz="2000" dirty="0"/>
              <a:t>تسهم في إدارة الأزمات وتحسين صورة المنظمة.</a:t>
            </a:r>
          </a:p>
          <a:p>
            <a:pPr marL="342900" indent="-342900" algn="just" rtl="1">
              <a:lnSpc>
                <a:spcPct val="150000"/>
              </a:lnSpc>
              <a:buFont typeface="Arial" panose="020B0604020202020204" pitchFamily="34" charset="0"/>
              <a:buChar char="•"/>
            </a:pPr>
            <a:r>
              <a:rPr lang="ar-SA" sz="2000" dirty="0"/>
              <a:t> تحقق انتشاراً واسعاً بتكلفة منخفضة نسبياً.</a:t>
            </a:r>
          </a:p>
          <a:p>
            <a:pPr algn="just" rtl="1">
              <a:lnSpc>
                <a:spcPct val="150000"/>
              </a:lnSpc>
            </a:pPr>
            <a:endParaRPr lang="ar-SA" sz="2000" dirty="0"/>
          </a:p>
          <a:p>
            <a:pPr algn="just" rtl="1">
              <a:lnSpc>
                <a:spcPct val="150000"/>
              </a:lnSpc>
            </a:pPr>
            <a:r>
              <a:rPr lang="ar-SA" sz="2000" b="1" dirty="0">
                <a:solidFill>
                  <a:srgbClr val="00B0F0"/>
                </a:solidFill>
              </a:rPr>
              <a:t>محدوديات العلاقات العامة</a:t>
            </a:r>
          </a:p>
          <a:p>
            <a:pPr marL="342900" indent="-342900" algn="just" rtl="1">
              <a:lnSpc>
                <a:spcPct val="150000"/>
              </a:lnSpc>
              <a:buFont typeface="Arial" panose="020B0604020202020204" pitchFamily="34" charset="0"/>
              <a:buChar char="•"/>
            </a:pPr>
            <a:r>
              <a:rPr lang="ar-SA" sz="2000" dirty="0"/>
              <a:t>يصعب التحكم الكامل في كيفية نشر الرسائل الإعلامية.</a:t>
            </a:r>
          </a:p>
          <a:p>
            <a:pPr marL="342900" indent="-342900" algn="just" rtl="1">
              <a:lnSpc>
                <a:spcPct val="150000"/>
              </a:lnSpc>
              <a:buFont typeface="Arial" panose="020B0604020202020204" pitchFamily="34" charset="0"/>
              <a:buChar char="•"/>
            </a:pPr>
            <a:r>
              <a:rPr lang="ar-SA" sz="2000" dirty="0"/>
              <a:t>يصعب قياس أثرها المباشر على حجم المبيعات.</a:t>
            </a:r>
          </a:p>
          <a:p>
            <a:pPr marL="342900" indent="-342900" algn="just" rtl="1">
              <a:lnSpc>
                <a:spcPct val="150000"/>
              </a:lnSpc>
              <a:buFont typeface="Arial" panose="020B0604020202020204" pitchFamily="34" charset="0"/>
              <a:buChar char="•"/>
            </a:pPr>
            <a:r>
              <a:rPr lang="ar-SA" sz="2000" dirty="0"/>
              <a:t> تحتاج إلى وقت لبناء السمعة وتحقيق النتائج.</a:t>
            </a:r>
            <a:endParaRPr lang="en-US" sz="2000" dirty="0"/>
          </a:p>
        </p:txBody>
      </p:sp>
      <p:pic>
        <p:nvPicPr>
          <p:cNvPr id="7" name="Picture 6">
            <a:extLst>
              <a:ext uri="{FF2B5EF4-FFF2-40B4-BE49-F238E27FC236}">
                <a16:creationId xmlns:a16="http://schemas.microsoft.com/office/drawing/2014/main" id="{3D06AC29-0E75-ED62-24D8-689B71F76776}"/>
              </a:ext>
            </a:extLst>
          </p:cNvPr>
          <p:cNvPicPr>
            <a:picLocks noChangeAspect="1"/>
          </p:cNvPicPr>
          <p:nvPr/>
        </p:nvPicPr>
        <p:blipFill>
          <a:blip r:embed="rId5"/>
          <a:stretch>
            <a:fillRect/>
          </a:stretch>
        </p:blipFill>
        <p:spPr>
          <a:xfrm>
            <a:off x="1999879" y="2501870"/>
            <a:ext cx="3613067" cy="3613067"/>
          </a:xfrm>
          <a:prstGeom prst="rect">
            <a:avLst/>
          </a:prstGeom>
        </p:spPr>
      </p:pic>
    </p:spTree>
    <p:extLst>
      <p:ext uri="{BB962C8B-B14F-4D97-AF65-F5344CB8AC3E}">
        <p14:creationId xmlns:p14="http://schemas.microsoft.com/office/powerpoint/2010/main" val="1637073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BEF5-1E03-3793-8723-0162D561EF9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BCEC9D2-3C5C-B35D-F4CB-DDC34F1C308D}"/>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2E26D4A-3538-8D46-92FA-A218F0A5507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4CD0B48-EFFE-BBAA-D6D4-E5292104BEE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490D3AF-5781-BEBE-9CB9-1E9F67B40258}"/>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9CF19BC-3AE5-8052-4284-E572AD554C9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600231D6-B252-B2FF-48A7-A9F8189887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090E664-FAD3-BC55-8E88-98E442580A99}"/>
              </a:ext>
            </a:extLst>
          </p:cNvPr>
          <p:cNvSpPr txBox="1"/>
          <p:nvPr/>
        </p:nvSpPr>
        <p:spPr>
          <a:xfrm>
            <a:off x="441489" y="1152385"/>
            <a:ext cx="11066736" cy="5552930"/>
          </a:xfrm>
          <a:prstGeom prst="rect">
            <a:avLst/>
          </a:prstGeom>
          <a:noFill/>
        </p:spPr>
        <p:txBody>
          <a:bodyPr wrap="square">
            <a:spAutoFit/>
          </a:bodyPr>
          <a:lstStyle/>
          <a:p>
            <a:pPr algn="just" rtl="1">
              <a:lnSpc>
                <a:spcPct val="200000"/>
              </a:lnSpc>
            </a:pPr>
            <a:r>
              <a:rPr lang="ar-SA" b="1" dirty="0">
                <a:solidFill>
                  <a:srgbClr val="00B0F0"/>
                </a:solidFill>
              </a:rPr>
              <a:t>أدوات العلاقات العامة </a:t>
            </a:r>
          </a:p>
          <a:p>
            <a:pPr algn="just" rtl="1">
              <a:lnSpc>
                <a:spcPct val="200000"/>
              </a:lnSpc>
            </a:pPr>
            <a:r>
              <a:rPr lang="ar-SA" b="1" dirty="0"/>
              <a:t>أدوات العلاقات العامة: </a:t>
            </a:r>
            <a:r>
              <a:rPr lang="ar-SA" dirty="0"/>
              <a:t>تستخدم المؤسسات مجموعة متنوعة من الأدوات لتحقيق أهداف العلاقات العامة، ومن أهمها:</a:t>
            </a:r>
          </a:p>
          <a:p>
            <a:pPr marL="285750" indent="-285750" algn="just" rtl="1">
              <a:lnSpc>
                <a:spcPct val="200000"/>
              </a:lnSpc>
              <a:buFont typeface="Arial" panose="020B0604020202020204" pitchFamily="34" charset="0"/>
              <a:buChar char="•"/>
            </a:pPr>
            <a:r>
              <a:rPr lang="ar-SA" b="1" dirty="0"/>
              <a:t>الأخبار الإعلامية: </a:t>
            </a:r>
            <a:r>
              <a:rPr lang="ar-SA" dirty="0"/>
              <a:t>نشر الأخبار والإنجازات والابتكارات والأنشطة التي تعكس نجاح المنظمة وتعزز صورتها لدى الجمهور.</a:t>
            </a:r>
          </a:p>
          <a:p>
            <a:pPr marL="285750" indent="-285750" algn="just" rtl="1">
              <a:lnSpc>
                <a:spcPct val="200000"/>
              </a:lnSpc>
              <a:buFont typeface="Arial" panose="020B0604020202020204" pitchFamily="34" charset="0"/>
              <a:buChar char="•"/>
            </a:pPr>
            <a:r>
              <a:rPr lang="ar-SA" dirty="0"/>
              <a:t> </a:t>
            </a:r>
            <a:r>
              <a:rPr lang="ar-SA" b="1" dirty="0"/>
              <a:t>الفعاليات الخاصة: </a:t>
            </a:r>
            <a:r>
              <a:rPr lang="ar-SA" dirty="0"/>
              <a:t>مثل المؤتمرات الصحفية، والمعارض، والرعايات، وحفلات إطلاق المنتجات، والندوات، والبرامج التعليمية.</a:t>
            </a:r>
          </a:p>
          <a:p>
            <a:pPr marL="285750" indent="-285750" algn="just" rtl="1">
              <a:lnSpc>
                <a:spcPct val="200000"/>
              </a:lnSpc>
              <a:buFont typeface="Arial" panose="020B0604020202020204" pitchFamily="34" charset="0"/>
              <a:buChar char="•"/>
            </a:pPr>
            <a:r>
              <a:rPr lang="ar-SA" b="1" dirty="0"/>
              <a:t>المواد المكتوبة: </a:t>
            </a:r>
            <a:r>
              <a:rPr lang="ar-SA" dirty="0"/>
              <a:t>وتشمل التقارير السنوية، والكتيبات، والنشرات الإخبارية، والمقالات، والمجلات المؤسسية.</a:t>
            </a:r>
          </a:p>
          <a:p>
            <a:pPr marL="285750" indent="-285750" algn="just" rtl="1">
              <a:lnSpc>
                <a:spcPct val="200000"/>
              </a:lnSpc>
              <a:buFont typeface="Arial" panose="020B0604020202020204" pitchFamily="34" charset="0"/>
              <a:buChar char="•"/>
            </a:pPr>
            <a:r>
              <a:rPr lang="ar-SA" dirty="0"/>
              <a:t> </a:t>
            </a:r>
            <a:r>
              <a:rPr lang="ar-SA" b="1" dirty="0"/>
              <a:t>المواد السمعية والبصرية: </a:t>
            </a:r>
            <a:r>
              <a:rPr lang="ar-SA" dirty="0"/>
              <a:t>مثل مقاطع الفيديو، والأفلام التعريفية، والعروض التقديمية، والمحتوى الرقمي.</a:t>
            </a:r>
          </a:p>
          <a:p>
            <a:pPr marL="285750" indent="-285750" algn="just" rtl="1">
              <a:lnSpc>
                <a:spcPct val="200000"/>
              </a:lnSpc>
              <a:buFont typeface="Arial" panose="020B0604020202020204" pitchFamily="34" charset="0"/>
              <a:buChar char="•"/>
            </a:pPr>
            <a:r>
              <a:rPr lang="ar-SA" b="1" dirty="0"/>
              <a:t>الهوية المؤسسية: </a:t>
            </a:r>
            <a:r>
              <a:rPr lang="ar-SA" dirty="0"/>
              <a:t>وتشمل الشعار، والبطاقات، والمطبوعات الرسمية، والزي الموحد، وتصميم المباني والمركبات بما يعكس هوية المنظمة.</a:t>
            </a:r>
          </a:p>
          <a:p>
            <a:pPr marL="285750" indent="-285750" algn="just" rtl="1">
              <a:lnSpc>
                <a:spcPct val="200000"/>
              </a:lnSpc>
              <a:buFont typeface="Arial" panose="020B0604020202020204" pitchFamily="34" charset="0"/>
              <a:buChar char="•"/>
            </a:pPr>
            <a:r>
              <a:rPr lang="ar-SA" dirty="0"/>
              <a:t> </a:t>
            </a:r>
            <a:r>
              <a:rPr lang="ar-SA" b="1" dirty="0"/>
              <a:t>أنشطة المسؤولية الاجتماعية: </a:t>
            </a:r>
            <a:r>
              <a:rPr lang="ar-SA" dirty="0"/>
              <a:t>المبادرات الإنسانية والخيرية والبيئية التي تعزز ارتباط المنظمة بالمجتمع.</a:t>
            </a:r>
          </a:p>
          <a:p>
            <a:pPr marL="285750" indent="-285750" algn="just" rtl="1">
              <a:lnSpc>
                <a:spcPct val="200000"/>
              </a:lnSpc>
              <a:buFont typeface="Arial" panose="020B0604020202020204" pitchFamily="34" charset="0"/>
              <a:buChar char="•"/>
            </a:pPr>
            <a:r>
              <a:rPr lang="ar-SA" dirty="0"/>
              <a:t> </a:t>
            </a:r>
            <a:r>
              <a:rPr lang="ar-SA" b="1" dirty="0"/>
              <a:t>المواقع الإلكترونية ووسائل التواصل الاجتماعي: </a:t>
            </a:r>
            <a:r>
              <a:rPr lang="ar-SA" dirty="0"/>
              <a:t>التي أصبحت من أهم أدوات العلاقات العامة الحديثة، لما توفره من تواصل مباشر، وسرعة في نشر المعلومات، وتعزيز الحوار والتفاعل مع الجمهور.</a:t>
            </a:r>
            <a:endParaRPr lang="en-US" dirty="0"/>
          </a:p>
        </p:txBody>
      </p:sp>
    </p:spTree>
    <p:extLst>
      <p:ext uri="{BB962C8B-B14F-4D97-AF65-F5344CB8AC3E}">
        <p14:creationId xmlns:p14="http://schemas.microsoft.com/office/powerpoint/2010/main" val="18432465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A65F6-2965-E91E-85B3-6F9A94A1241A}"/>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0BB1B75-1E11-EE00-B316-C6757AD5266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E4D144E-D3BD-E78E-A0A7-949690AA4A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D6A2769-AF45-310E-3D6E-CA6CA0D7B4E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14F3B65-4A42-5F10-197C-AA9D0414990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7A34D8F-B2B9-B2AF-8263-016D176B8AE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40DCBA7D-E29A-A1C6-12EE-9445E2C6BC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F0B0F81-F3CA-CAB1-78B9-AC6F18409844}"/>
              </a:ext>
            </a:extLst>
          </p:cNvPr>
          <p:cNvSpPr txBox="1"/>
          <p:nvPr/>
        </p:nvSpPr>
        <p:spPr>
          <a:xfrm>
            <a:off x="3367639" y="629166"/>
            <a:ext cx="8255533" cy="5552930"/>
          </a:xfrm>
          <a:prstGeom prst="rect">
            <a:avLst/>
          </a:prstGeom>
          <a:noFill/>
        </p:spPr>
        <p:txBody>
          <a:bodyPr wrap="square">
            <a:spAutoFit/>
          </a:bodyPr>
          <a:lstStyle/>
          <a:p>
            <a:pPr algn="ctr" rtl="1">
              <a:lnSpc>
                <a:spcPct val="200000"/>
              </a:lnSpc>
            </a:pPr>
            <a:r>
              <a:rPr lang="ar-SA" b="1" dirty="0">
                <a:solidFill>
                  <a:srgbClr val="00B0F0"/>
                </a:solidFill>
              </a:rPr>
              <a:t>كيف تعمل حملات العلاقات العامة </a:t>
            </a:r>
          </a:p>
          <a:p>
            <a:pPr marL="285750" indent="-285750" algn="just" rtl="1">
              <a:lnSpc>
                <a:spcPct val="200000"/>
              </a:lnSpc>
              <a:buFont typeface="Wingdings" panose="05000000000000000000" pitchFamily="2" charset="2"/>
              <a:buChar char="q"/>
            </a:pPr>
            <a:r>
              <a:rPr lang="ar-SA" dirty="0"/>
              <a:t>تستهدف حملات العلاقات العامة بناء صورة ذهنية إيجابية للمنظمة وتعزيز ثقة المجتمع بها، من خلال التركيز على القيم الإنسانية أو البيئية أو الاجتماعية، بدلاً من الترويج المباشر للمنتجات.</a:t>
            </a:r>
          </a:p>
          <a:p>
            <a:pPr marL="285750" indent="-285750" algn="just" rtl="1">
              <a:lnSpc>
                <a:spcPct val="200000"/>
              </a:lnSpc>
              <a:buFont typeface="Wingdings" panose="05000000000000000000" pitchFamily="2" charset="2"/>
              <a:buChar char="q"/>
            </a:pPr>
            <a:endParaRPr lang="ar-SA" dirty="0"/>
          </a:p>
          <a:p>
            <a:pPr marL="285750" indent="-285750" algn="just" rtl="1">
              <a:lnSpc>
                <a:spcPct val="200000"/>
              </a:lnSpc>
              <a:buFont typeface="Wingdings" panose="05000000000000000000" pitchFamily="2" charset="2"/>
              <a:buChar char="q"/>
            </a:pPr>
            <a:r>
              <a:rPr lang="ar-SA" dirty="0"/>
              <a:t>وفي العادة تعتمد هذه الحملات على قصة مؤثرة أو مبادرة مجتمعية أو حدث ذي قيمة، يتم نشره عبر وسائل الإعلام ومنصات التواصل الاجتماعي، بهدف زيادة الوعي بالعلامة التجارية، وتعزيز مصداقيتها، وإظهار التزامها بالمسؤولية الاجتماعية.</a:t>
            </a:r>
          </a:p>
          <a:p>
            <a:pPr marL="285750" indent="-285750" algn="just" rtl="1">
              <a:lnSpc>
                <a:spcPct val="200000"/>
              </a:lnSpc>
              <a:buFont typeface="Wingdings" panose="05000000000000000000" pitchFamily="2" charset="2"/>
              <a:buChar char="q"/>
            </a:pPr>
            <a:endParaRPr lang="ar-SA" dirty="0"/>
          </a:p>
          <a:p>
            <a:pPr marL="285750" indent="-285750" algn="just" rtl="1">
              <a:lnSpc>
                <a:spcPct val="200000"/>
              </a:lnSpc>
              <a:buFont typeface="Wingdings" panose="05000000000000000000" pitchFamily="2" charset="2"/>
              <a:buChar char="q"/>
            </a:pPr>
            <a:r>
              <a:rPr lang="ar-SA" dirty="0"/>
              <a:t>وتؤدي حملات العلاقات العامة الناجحة إلى تحسين السمعة المؤسسية، وتعزيز ولاء العملاء، وبناء علاقات مستدامة مع مختلف فئات الجمهور، وهو ما ينعكس إيجاباً على الأداء التسويقي للمنظمة على المدى الطويل.</a:t>
            </a:r>
            <a:endParaRPr lang="en-US" dirty="0"/>
          </a:p>
        </p:txBody>
      </p:sp>
      <p:pic>
        <p:nvPicPr>
          <p:cNvPr id="7" name="Picture 6">
            <a:extLst>
              <a:ext uri="{FF2B5EF4-FFF2-40B4-BE49-F238E27FC236}">
                <a16:creationId xmlns:a16="http://schemas.microsoft.com/office/drawing/2014/main" id="{30F1E45A-9AE9-1768-2131-48E602CFEECB}"/>
              </a:ext>
            </a:extLst>
          </p:cNvPr>
          <p:cNvPicPr>
            <a:picLocks noChangeAspect="1"/>
          </p:cNvPicPr>
          <p:nvPr/>
        </p:nvPicPr>
        <p:blipFill>
          <a:blip r:embed="rId5"/>
          <a:stretch>
            <a:fillRect/>
          </a:stretch>
        </p:blipFill>
        <p:spPr>
          <a:xfrm>
            <a:off x="1" y="3354472"/>
            <a:ext cx="3189746" cy="3189746"/>
          </a:xfrm>
          <a:prstGeom prst="rect">
            <a:avLst/>
          </a:prstGeom>
        </p:spPr>
      </p:pic>
    </p:spTree>
    <p:extLst>
      <p:ext uri="{BB962C8B-B14F-4D97-AF65-F5344CB8AC3E}">
        <p14:creationId xmlns:p14="http://schemas.microsoft.com/office/powerpoint/2010/main" val="11640748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5DF37-A4B3-4B1D-3A29-8D9FD90D4133}"/>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D4BE38B-BEF0-8062-D5D8-18C996408A9C}"/>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48FC57F2-23CC-0CF8-4465-761926B67B5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DC71497-FF50-D61C-52EC-0E2829756C9C}"/>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AD78994-1B93-70B8-876D-051CEF0CE98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24570CE-D137-B551-6894-E579C3E6DA0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6725EAE-9AC0-036B-3595-514F5190B94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2B70465-B4C6-BD69-56F1-F6AF1E246BD6}"/>
              </a:ext>
            </a:extLst>
          </p:cNvPr>
          <p:cNvSpPr txBox="1"/>
          <p:nvPr/>
        </p:nvSpPr>
        <p:spPr>
          <a:xfrm>
            <a:off x="1374875" y="1395549"/>
            <a:ext cx="10043409" cy="4982454"/>
          </a:xfrm>
          <a:prstGeom prst="rect">
            <a:avLst/>
          </a:prstGeom>
          <a:noFill/>
        </p:spPr>
        <p:txBody>
          <a:bodyPr wrap="square">
            <a:spAutoFit/>
          </a:bodyPr>
          <a:lstStyle/>
          <a:p>
            <a:pPr algn="just" rtl="1">
              <a:lnSpc>
                <a:spcPct val="150000"/>
              </a:lnSpc>
            </a:pPr>
            <a:r>
              <a:rPr lang="ar-SA" b="1" dirty="0">
                <a:solidFill>
                  <a:srgbClr val="00B0F0"/>
                </a:solidFill>
              </a:rPr>
              <a:t>التسويق المباشر والرقمي</a:t>
            </a:r>
            <a:r>
              <a:rPr lang="en-US" b="1" dirty="0">
                <a:solidFill>
                  <a:srgbClr val="00B0F0"/>
                </a:solidFill>
              </a:rPr>
              <a:t> </a:t>
            </a:r>
          </a:p>
          <a:p>
            <a:pPr algn="just" rtl="1">
              <a:lnSpc>
                <a:spcPct val="150000"/>
              </a:lnSpc>
            </a:pPr>
            <a:r>
              <a:rPr lang="ar-SA" sz="2000" dirty="0"/>
              <a:t>يشير التسويق المباشر والرقمي إلى استخدام وسائل اتصال مباشرة وتفاعلية للتواصل مع العملاء الحاليين أو المحتملين بهدف تحقيق استجابة فورية وبناء علاقات طويلة الأجل. </a:t>
            </a:r>
            <a:endParaRPr lang="en-US" sz="2000" dirty="0"/>
          </a:p>
          <a:p>
            <a:pPr algn="just" rtl="1">
              <a:lnSpc>
                <a:spcPct val="150000"/>
              </a:lnSpc>
            </a:pPr>
            <a:r>
              <a:rPr lang="ar-SA" sz="2000" dirty="0"/>
              <a:t>وتشمل هذه الوسائل البريد المباشر، والكتالوجات، والتسويق عبر الهاتف، بالإضافة إلى الإنترنت، والهواتف الذكية، والبريد الإلكتروني، ومنصات التواصل الاجتماعي.</a:t>
            </a:r>
            <a:endParaRPr lang="en-US" sz="2000" dirty="0"/>
          </a:p>
          <a:p>
            <a:pPr algn="just" rtl="1">
              <a:lnSpc>
                <a:spcPct val="150000"/>
              </a:lnSpc>
            </a:pPr>
            <a:endParaRPr lang="en-US" b="1" dirty="0">
              <a:solidFill>
                <a:srgbClr val="00B0F0"/>
              </a:solidFill>
            </a:endParaRPr>
          </a:p>
          <a:p>
            <a:pPr algn="just" rtl="1">
              <a:lnSpc>
                <a:spcPct val="150000"/>
              </a:lnSpc>
            </a:pPr>
            <a:r>
              <a:rPr lang="ar-SA" b="1" dirty="0">
                <a:solidFill>
                  <a:srgbClr val="00B0F0"/>
                </a:solidFill>
              </a:rPr>
              <a:t>ويتميز التسويق المباشر والرقمي بعدة خصائص رئيسية، أبرزها:</a:t>
            </a:r>
            <a:endParaRPr lang="en-US" b="1" dirty="0">
              <a:solidFill>
                <a:srgbClr val="00B0F0"/>
              </a:solidFill>
            </a:endParaRPr>
          </a:p>
          <a:p>
            <a:pPr marL="285750" indent="-285750" algn="just" rtl="1">
              <a:lnSpc>
                <a:spcPct val="150000"/>
              </a:lnSpc>
              <a:buFont typeface="Arial" panose="020B0604020202020204" pitchFamily="34" charset="0"/>
              <a:buChar char="•"/>
            </a:pPr>
            <a:r>
              <a:rPr lang="ar-SA" dirty="0"/>
              <a:t> </a:t>
            </a:r>
            <a:r>
              <a:rPr lang="ar-SA" sz="2000" b="1" dirty="0"/>
              <a:t>الاستهداف الدقيق: </a:t>
            </a:r>
            <a:r>
              <a:rPr lang="ar-SA" sz="2000" dirty="0"/>
              <a:t>توجيه الرسائل التسويقية إلى عملاء أو شرائح محددة وفقاً لاحتياجاتهم وخصائصهم</a:t>
            </a:r>
            <a:r>
              <a:rPr lang="en-US" sz="2000" dirty="0"/>
              <a:t>.</a:t>
            </a:r>
          </a:p>
          <a:p>
            <a:pPr marL="285750" indent="-285750" algn="just" rtl="1">
              <a:lnSpc>
                <a:spcPct val="150000"/>
              </a:lnSpc>
              <a:buFont typeface="Arial" panose="020B0604020202020204" pitchFamily="34" charset="0"/>
              <a:buChar char="•"/>
            </a:pPr>
            <a:r>
              <a:rPr lang="ar-SA" sz="2000" b="1" dirty="0"/>
              <a:t> السرعة والتخصيص: </a:t>
            </a:r>
            <a:r>
              <a:rPr lang="ar-SA" sz="2000" dirty="0"/>
              <a:t>إمكانية إعداد الرسائل وإرسالها بسرعة، مع تخصيصها بما يتناسب مع كل عميل</a:t>
            </a:r>
            <a:endParaRPr lang="en-US" sz="2000" dirty="0"/>
          </a:p>
          <a:p>
            <a:pPr marL="285750" indent="-285750" algn="just" rtl="1">
              <a:lnSpc>
                <a:spcPct val="150000"/>
              </a:lnSpc>
              <a:buFont typeface="Arial" panose="020B0604020202020204" pitchFamily="34" charset="0"/>
              <a:buChar char="•"/>
            </a:pPr>
            <a:r>
              <a:rPr lang="ar-SA" sz="2000" dirty="0"/>
              <a:t> </a:t>
            </a:r>
            <a:r>
              <a:rPr lang="ar-SA" sz="2000" b="1" dirty="0"/>
              <a:t>التفاعلية: </a:t>
            </a:r>
            <a:r>
              <a:rPr lang="ar-SA" sz="2000" dirty="0"/>
              <a:t>إتاحة الحوار المباشر مع العملاء وإمكانية تعديل الرسائل وفقاً لاستجاباتهم.</a:t>
            </a:r>
            <a:endParaRPr lang="en-US" sz="2000" dirty="0"/>
          </a:p>
          <a:p>
            <a:pPr marL="285750" indent="-285750" algn="just" rtl="1">
              <a:lnSpc>
                <a:spcPct val="150000"/>
              </a:lnSpc>
              <a:buFont typeface="Arial" panose="020B0604020202020204" pitchFamily="34" charset="0"/>
              <a:buChar char="•"/>
            </a:pPr>
            <a:r>
              <a:rPr lang="ar-SA" sz="2000" b="1" dirty="0"/>
              <a:t>بناء العلاقات: </a:t>
            </a:r>
            <a:r>
              <a:rPr lang="ar-SA" sz="2000" dirty="0"/>
              <a:t>تعزيز مشاركة العملاء وبناء علاقات فردية طويلة الأجل تزيد من الولاء للعلامة التجارية.</a:t>
            </a:r>
            <a:endParaRPr lang="en-US" sz="2000" dirty="0"/>
          </a:p>
        </p:txBody>
      </p:sp>
      <p:pic>
        <p:nvPicPr>
          <p:cNvPr id="7" name="Picture 6">
            <a:extLst>
              <a:ext uri="{FF2B5EF4-FFF2-40B4-BE49-F238E27FC236}">
                <a16:creationId xmlns:a16="http://schemas.microsoft.com/office/drawing/2014/main" id="{7800B70A-7D98-8A25-DEB0-88AA087BEDF5}"/>
              </a:ext>
            </a:extLst>
          </p:cNvPr>
          <p:cNvPicPr>
            <a:picLocks noChangeAspect="1"/>
          </p:cNvPicPr>
          <p:nvPr/>
        </p:nvPicPr>
        <p:blipFill>
          <a:blip r:embed="rId5"/>
          <a:stretch>
            <a:fillRect/>
          </a:stretch>
        </p:blipFill>
        <p:spPr>
          <a:xfrm>
            <a:off x="87660" y="4177936"/>
            <a:ext cx="2569029" cy="2569029"/>
          </a:xfrm>
          <a:prstGeom prst="rect">
            <a:avLst/>
          </a:prstGeom>
        </p:spPr>
      </p:pic>
    </p:spTree>
    <p:extLst>
      <p:ext uri="{BB962C8B-B14F-4D97-AF65-F5344CB8AC3E}">
        <p14:creationId xmlns:p14="http://schemas.microsoft.com/office/powerpoint/2010/main" val="23815160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E9D31-3533-8059-3987-91E26AA476DA}"/>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5C52758-B4B0-CB14-94AD-544053008E7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6A0FBDD4-9515-7F57-42E9-68E5796E601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98E46C3-34E7-59EA-51AE-AC3345589D5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03C7E39-D0E8-C6D2-C6DC-02FED1D43E7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72AF566-0648-A404-EE8B-6EC5A24E3E8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32FFE7E7-E174-4EF0-B696-0FAAA8F46E3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TextBox 4">
            <a:extLst>
              <a:ext uri="{FF2B5EF4-FFF2-40B4-BE49-F238E27FC236}">
                <a16:creationId xmlns:a16="http://schemas.microsoft.com/office/drawing/2014/main" id="{37595929-3D89-0B53-5FC4-70221A6078AD}"/>
              </a:ext>
            </a:extLst>
          </p:cNvPr>
          <p:cNvSpPr txBox="1"/>
          <p:nvPr/>
        </p:nvSpPr>
        <p:spPr>
          <a:xfrm>
            <a:off x="1394085" y="899652"/>
            <a:ext cx="10024199" cy="2304798"/>
          </a:xfrm>
          <a:prstGeom prst="rect">
            <a:avLst/>
          </a:prstGeom>
          <a:noFill/>
        </p:spPr>
        <p:txBody>
          <a:bodyPr wrap="square">
            <a:spAutoFit/>
          </a:bodyPr>
          <a:lstStyle/>
          <a:p>
            <a:pPr algn="ctr" rtl="1">
              <a:lnSpc>
                <a:spcPct val="150000"/>
              </a:lnSpc>
            </a:pPr>
            <a:r>
              <a:rPr lang="ar-SA" sz="1800" b="1" dirty="0">
                <a:solidFill>
                  <a:srgbClr val="00B0F0"/>
                </a:solidFill>
              </a:rPr>
              <a:t>آلية تنفيذ و قياس حملة التسويق المباشر </a:t>
            </a:r>
            <a:endParaRPr lang="en-US" sz="1800" b="1" dirty="0">
              <a:solidFill>
                <a:srgbClr val="00B0F0"/>
              </a:solidFill>
            </a:endParaRPr>
          </a:p>
          <a:p>
            <a:pPr algn="just" rtl="1">
              <a:lnSpc>
                <a:spcPct val="150000"/>
              </a:lnSpc>
            </a:pPr>
            <a:r>
              <a:rPr lang="ar-SA" sz="2000" b="1" dirty="0"/>
              <a:t>تعتمد حملات التسويق المباشر على التواصل المباشر مع الجمهور المستهدف من خلال رسائل أو عروض مخصصة تشجع العميل على اتخاذ إجراء محدد، مثل شراء المنتج أو التسجيل في خدمة أو زيارة الموقع الإلكتروني.</a:t>
            </a:r>
            <a:endParaRPr lang="en-US" sz="2000" b="1" dirty="0"/>
          </a:p>
          <a:p>
            <a:pPr algn="just" rtl="1">
              <a:lnSpc>
                <a:spcPct val="150000"/>
              </a:lnSpc>
            </a:pPr>
            <a:r>
              <a:rPr lang="ar-SA" sz="2000" b="1" dirty="0"/>
              <a:t> وتتميز هذه الحملات بسهولة قياس نتائجها من خلال معدلات الاستجابة والتحويل، مما يساعد الشركات على تقييم كفاءة أنشطتها التسويقية وتحسينها.</a:t>
            </a:r>
            <a:endParaRPr lang="en-US" sz="2000" b="1" dirty="0"/>
          </a:p>
        </p:txBody>
      </p:sp>
      <p:sp>
        <p:nvSpPr>
          <p:cNvPr id="8" name="TextBox 7">
            <a:extLst>
              <a:ext uri="{FF2B5EF4-FFF2-40B4-BE49-F238E27FC236}">
                <a16:creationId xmlns:a16="http://schemas.microsoft.com/office/drawing/2014/main" id="{E0AE8E08-5CCB-B25C-D9CB-2F1BC635D683}"/>
              </a:ext>
            </a:extLst>
          </p:cNvPr>
          <p:cNvSpPr txBox="1"/>
          <p:nvPr/>
        </p:nvSpPr>
        <p:spPr>
          <a:xfrm>
            <a:off x="4582770" y="3370701"/>
            <a:ext cx="6835514" cy="3371564"/>
          </a:xfrm>
          <a:prstGeom prst="rect">
            <a:avLst/>
          </a:prstGeom>
          <a:noFill/>
        </p:spPr>
        <p:txBody>
          <a:bodyPr wrap="square">
            <a:spAutoFit/>
          </a:bodyPr>
          <a:lstStyle/>
          <a:p>
            <a:pPr algn="just" rtl="1">
              <a:lnSpc>
                <a:spcPct val="150000"/>
              </a:lnSpc>
            </a:pPr>
            <a:r>
              <a:rPr lang="ar-SA" b="1" dirty="0">
                <a:solidFill>
                  <a:srgbClr val="00B0F0"/>
                </a:solidFill>
              </a:rPr>
              <a:t>نتائج حملة التسويق المباشر </a:t>
            </a:r>
            <a:endParaRPr lang="en-US" b="1" dirty="0">
              <a:solidFill>
                <a:srgbClr val="00B0F0"/>
              </a:solidFill>
            </a:endParaRPr>
          </a:p>
          <a:p>
            <a:pPr algn="just" rtl="1">
              <a:lnSpc>
                <a:spcPct val="150000"/>
              </a:lnSpc>
            </a:pPr>
            <a:r>
              <a:rPr lang="ar-SA" dirty="0"/>
              <a:t>يتم تقييم نجاح حملات التسويق المباشر باستخدام مجموعة من المؤشرات التي تعكس مدى تحقيق أهدافها التسويقية، ومن أهمها:</a:t>
            </a:r>
            <a:endParaRPr lang="en-US" dirty="0"/>
          </a:p>
          <a:p>
            <a:pPr algn="just" rtl="1">
              <a:lnSpc>
                <a:spcPct val="150000"/>
              </a:lnSpc>
            </a:pPr>
            <a:r>
              <a:rPr lang="ar-SA" dirty="0"/>
              <a:t> زيادة الوعي بالعلامة التجارية.</a:t>
            </a:r>
            <a:endParaRPr lang="en-US" dirty="0"/>
          </a:p>
          <a:p>
            <a:pPr algn="just" rtl="1">
              <a:lnSpc>
                <a:spcPct val="150000"/>
              </a:lnSpc>
            </a:pPr>
            <a:r>
              <a:rPr lang="ar-SA" dirty="0"/>
              <a:t> ارتفاع معدلات التفاعل والاستجابة.</a:t>
            </a:r>
            <a:endParaRPr lang="en-US" dirty="0"/>
          </a:p>
          <a:p>
            <a:pPr algn="just" rtl="1">
              <a:lnSpc>
                <a:spcPct val="150000"/>
              </a:lnSpc>
            </a:pPr>
            <a:r>
              <a:rPr lang="ar-SA" dirty="0"/>
              <a:t> زيادة المبيعات أو حجم الطلب.</a:t>
            </a:r>
            <a:endParaRPr lang="en-US" dirty="0"/>
          </a:p>
          <a:p>
            <a:pPr algn="just" rtl="1">
              <a:lnSpc>
                <a:spcPct val="150000"/>
              </a:lnSpc>
            </a:pPr>
            <a:r>
              <a:rPr lang="ar-SA" dirty="0"/>
              <a:t> تحسين الاحتفاظ بالعملاء.</a:t>
            </a:r>
            <a:endParaRPr lang="en-US" dirty="0"/>
          </a:p>
          <a:p>
            <a:pPr algn="just" rtl="1">
              <a:lnSpc>
                <a:spcPct val="150000"/>
              </a:lnSpc>
            </a:pPr>
            <a:r>
              <a:rPr lang="ar-SA" dirty="0"/>
              <a:t> تحقيق عائد مرتفع على الاستثمار التسويقي</a:t>
            </a:r>
            <a:r>
              <a:rPr lang="en-US" dirty="0"/>
              <a:t>.</a:t>
            </a:r>
          </a:p>
        </p:txBody>
      </p:sp>
      <p:pic>
        <p:nvPicPr>
          <p:cNvPr id="10" name="Picture 9">
            <a:extLst>
              <a:ext uri="{FF2B5EF4-FFF2-40B4-BE49-F238E27FC236}">
                <a16:creationId xmlns:a16="http://schemas.microsoft.com/office/drawing/2014/main" id="{F5E3F37D-0487-E8BD-D0EF-2026EC448918}"/>
              </a:ext>
            </a:extLst>
          </p:cNvPr>
          <p:cNvPicPr>
            <a:picLocks noChangeAspect="1"/>
          </p:cNvPicPr>
          <p:nvPr/>
        </p:nvPicPr>
        <p:blipFill>
          <a:blip r:embed="rId5"/>
          <a:stretch>
            <a:fillRect/>
          </a:stretch>
        </p:blipFill>
        <p:spPr>
          <a:xfrm>
            <a:off x="1074057" y="2845738"/>
            <a:ext cx="3355782" cy="3761426"/>
          </a:xfrm>
          <a:prstGeom prst="rect">
            <a:avLst/>
          </a:prstGeom>
        </p:spPr>
      </p:pic>
    </p:spTree>
    <p:extLst>
      <p:ext uri="{BB962C8B-B14F-4D97-AF65-F5344CB8AC3E}">
        <p14:creationId xmlns:p14="http://schemas.microsoft.com/office/powerpoint/2010/main" val="12054194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F8C4D9-3A7C-B85B-D9F1-1AD1ACDD330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2E5E14FE-006E-7E58-C4FE-A6DF5FB6138A}"/>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3B31ACD-A3F6-B0D4-504C-EEF8B83B73B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F812009-8B7C-8E3D-9823-33DAB0CA003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9E297A5-C545-B9A0-05BB-18EE4F62E36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86DE937-69A0-96EF-3633-875759A3429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EB45D6F-668C-5464-887E-64E7F996AA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06826AEC-11B7-95B3-DE65-38C8C7723386}"/>
              </a:ext>
            </a:extLst>
          </p:cNvPr>
          <p:cNvSpPr txBox="1"/>
          <p:nvPr/>
        </p:nvSpPr>
        <p:spPr>
          <a:xfrm>
            <a:off x="304799" y="484254"/>
            <a:ext cx="11229598" cy="6275116"/>
          </a:xfrm>
          <a:prstGeom prst="rect">
            <a:avLst/>
          </a:prstGeom>
          <a:noFill/>
        </p:spPr>
        <p:txBody>
          <a:bodyPr wrap="square">
            <a:spAutoFit/>
          </a:bodyPr>
          <a:lstStyle/>
          <a:p>
            <a:pPr algn="ctr" rtl="1">
              <a:lnSpc>
                <a:spcPct val="150000"/>
              </a:lnSpc>
            </a:pPr>
            <a:r>
              <a:rPr lang="ar-SA" sz="2000" b="1" dirty="0">
                <a:solidFill>
                  <a:srgbClr val="00B0F0"/>
                </a:solidFill>
              </a:rPr>
              <a:t>التسويق بالمحتوى </a:t>
            </a:r>
            <a:endParaRPr lang="en-US" sz="2000" b="1" dirty="0">
              <a:solidFill>
                <a:srgbClr val="00B0F0"/>
              </a:solidFill>
            </a:endParaRPr>
          </a:p>
          <a:p>
            <a:pPr algn="just" rtl="1">
              <a:lnSpc>
                <a:spcPct val="150000"/>
              </a:lnSpc>
            </a:pPr>
            <a:r>
              <a:rPr lang="ar-SA" b="1" dirty="0"/>
              <a:t>يُعد التسويق بالمحتوى أحد أهم أساليب التسويق الحديثة، ويقوم على إنشاء محتوى قيم وهادف يلبي احتياجات الجمهور المستهدف، ثم نشره ومشاركته عبر قنوات اتصال متعددة بهدف جذب العملاء، وبناء الثقة، وتعزيز ارتباطهم بالعلامة التجارية.</a:t>
            </a:r>
          </a:p>
          <a:p>
            <a:pPr algn="just" rtl="1">
              <a:lnSpc>
                <a:spcPct val="150000"/>
              </a:lnSpc>
            </a:pPr>
            <a:r>
              <a:rPr lang="ar-SA" b="1" dirty="0"/>
              <a:t>ويؤكد كوتلر أن المحتوى الناجح لا يركز على البيع المباشر، وإنما يقدم معلومات أو خبرات ذات قيمة تساعد المستهلك على اتخاذ قراره الشرائي، مما يسهم في بناء علاقات مستدامة مع العملاء.</a:t>
            </a:r>
            <a:endParaRPr lang="ar-SA" b="1" dirty="0">
              <a:solidFill>
                <a:srgbClr val="00B0F0"/>
              </a:solidFill>
            </a:endParaRPr>
          </a:p>
          <a:p>
            <a:pPr algn="just" rtl="1">
              <a:lnSpc>
                <a:spcPct val="150000"/>
              </a:lnSpc>
            </a:pPr>
            <a:r>
              <a:rPr lang="ar-SA" sz="2000" b="1" dirty="0">
                <a:solidFill>
                  <a:srgbClr val="00B0F0"/>
                </a:solidFill>
              </a:rPr>
              <a:t>أنواع وسائل المحتوى التسويقي</a:t>
            </a:r>
            <a:r>
              <a:rPr lang="ar-SA" sz="2000" dirty="0"/>
              <a:t> </a:t>
            </a:r>
          </a:p>
          <a:p>
            <a:pPr algn="just" rtl="1">
              <a:lnSpc>
                <a:spcPct val="150000"/>
              </a:lnSpc>
            </a:pPr>
            <a:r>
              <a:rPr lang="ar-SA" sz="2000" dirty="0"/>
              <a:t>يمكن تصنيف الوسائط المستخدمة في نشر المحتوى التسويقي إلى أربعة أنواع رئيسية:</a:t>
            </a:r>
          </a:p>
          <a:p>
            <a:pPr algn="just" rtl="1">
              <a:lnSpc>
                <a:spcPct val="150000"/>
              </a:lnSpc>
            </a:pPr>
            <a:r>
              <a:rPr lang="ar-SA" sz="2000" dirty="0"/>
              <a:t> </a:t>
            </a:r>
            <a:r>
              <a:rPr lang="ar-SA" sz="2000" b="1" dirty="0"/>
              <a:t>الوسائط المدفوعة: </a:t>
            </a:r>
            <a:r>
              <a:rPr lang="ar-SA" sz="2000" dirty="0"/>
              <a:t>القنوات التي تدفع المنظمة مقابلاً مالياً لاستخدامها، مثل الإعلانات التلفزيونية والإعلانات الرقمية وإعلانات محركات البحث والمحتوى المدعوم.</a:t>
            </a:r>
          </a:p>
          <a:p>
            <a:pPr algn="just" rtl="1">
              <a:lnSpc>
                <a:spcPct val="150000"/>
              </a:lnSpc>
            </a:pPr>
            <a:r>
              <a:rPr lang="ar-SA" sz="2000" b="1" dirty="0"/>
              <a:t>الوسائط المملوكة: </a:t>
            </a:r>
            <a:r>
              <a:rPr lang="ar-SA" sz="2000" dirty="0"/>
              <a:t>القنوات التي تمتلكها المنظمة وتديرها، مثل الموقع الإلكتروني، والمدونة، وصفحات التواصل الاجتماعي الرسمية.</a:t>
            </a:r>
          </a:p>
          <a:p>
            <a:pPr algn="just" rtl="1">
              <a:lnSpc>
                <a:spcPct val="150000"/>
              </a:lnSpc>
            </a:pPr>
            <a:r>
              <a:rPr lang="ar-SA" sz="2000" dirty="0"/>
              <a:t> </a:t>
            </a:r>
            <a:r>
              <a:rPr lang="ar-SA" sz="2000" b="1" dirty="0"/>
              <a:t>الوسائط المكتسبة: </a:t>
            </a:r>
            <a:r>
              <a:rPr lang="ar-SA" sz="2000" dirty="0"/>
              <a:t>التغطية الإعلامية أو توصيات العملاء التي تحصل عليها المنظمة دون دفع مقابل مباشر، مثل المراجعات الإيجابية والأخبار الصحفية.</a:t>
            </a:r>
          </a:p>
          <a:p>
            <a:pPr algn="just" rtl="1">
              <a:lnSpc>
                <a:spcPct val="150000"/>
              </a:lnSpc>
            </a:pPr>
            <a:r>
              <a:rPr lang="ar-SA" sz="2000" b="1" dirty="0"/>
              <a:t>الوسائط المشتركة: </a:t>
            </a:r>
            <a:r>
              <a:rPr lang="ar-SA" sz="2000" dirty="0"/>
              <a:t>المحتوى الذي يتداوله المستهلكون عبر وسائل التواصل الاجتماعي أو التوصيات الإلكترونية، مما يسهم في انتشار العلامة التجارية.</a:t>
            </a:r>
            <a:endParaRPr lang="en-US" sz="2000" dirty="0"/>
          </a:p>
        </p:txBody>
      </p:sp>
    </p:spTree>
    <p:extLst>
      <p:ext uri="{BB962C8B-B14F-4D97-AF65-F5344CB8AC3E}">
        <p14:creationId xmlns:p14="http://schemas.microsoft.com/office/powerpoint/2010/main" val="1078782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F4161-D9EE-EA3E-2B5D-A16458608D8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86675E44-86E2-C8B5-97C2-09C3D15177B0}"/>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0F414E4-86C4-65D6-7072-E74BA8AC988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874A366-1181-A6DA-8557-778438A982B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06E7EB5-2890-C750-38E0-3A118FD9C69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DAFD63E-2EB5-21EB-10C0-80005B05F12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3653E2A0-BB03-121A-C25A-14B08CB45A9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Rectangle: Rounded Corners 4">
            <a:extLst>
              <a:ext uri="{FF2B5EF4-FFF2-40B4-BE49-F238E27FC236}">
                <a16:creationId xmlns:a16="http://schemas.microsoft.com/office/drawing/2014/main" id="{0D4630A4-9932-7604-E101-CAE8AC27255A}"/>
              </a:ext>
            </a:extLst>
          </p:cNvPr>
          <p:cNvSpPr/>
          <p:nvPr/>
        </p:nvSpPr>
        <p:spPr>
          <a:xfrm>
            <a:off x="1844335" y="1582337"/>
            <a:ext cx="8978648" cy="445737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8" name="TextBox 7">
            <a:extLst>
              <a:ext uri="{FF2B5EF4-FFF2-40B4-BE49-F238E27FC236}">
                <a16:creationId xmlns:a16="http://schemas.microsoft.com/office/drawing/2014/main" id="{A13F0832-6BA1-C69F-A378-9CD820DC4940}"/>
              </a:ext>
            </a:extLst>
          </p:cNvPr>
          <p:cNvSpPr txBox="1"/>
          <p:nvPr/>
        </p:nvSpPr>
        <p:spPr>
          <a:xfrm>
            <a:off x="2010216" y="1799303"/>
            <a:ext cx="8646885" cy="4049185"/>
          </a:xfrm>
          <a:prstGeom prst="rect">
            <a:avLst/>
          </a:prstGeom>
          <a:noFill/>
        </p:spPr>
        <p:txBody>
          <a:bodyPr wrap="square">
            <a:spAutoFit/>
          </a:bodyPr>
          <a:lstStyle/>
          <a:p>
            <a:pPr algn="ctr" rtl="1"/>
            <a:r>
              <a:rPr lang="ar-SA" sz="2400" b="1" dirty="0"/>
              <a:t>مثال على التسويق بالمحتوى</a:t>
            </a:r>
          </a:p>
          <a:p>
            <a:pPr algn="just" rtl="1">
              <a:lnSpc>
                <a:spcPct val="200000"/>
              </a:lnSpc>
            </a:pPr>
            <a:r>
              <a:rPr lang="ar-SA" sz="2400" dirty="0"/>
              <a:t>تُعد حملة</a:t>
            </a:r>
            <a:r>
              <a:rPr lang="en-US" sz="2400" dirty="0"/>
              <a:t>Samsung Galaxy Camera </a:t>
            </a:r>
            <a:r>
              <a:rPr lang="ar-SA" sz="2400" dirty="0"/>
              <a:t> مثالاً ناجحاً للتسويق بالمحتوى، حيث استعانت الشركة بعدد من المؤثرين لتجربة الكاميرا الجديدة ونشر صورهم عبر منصات التواصل الاجتماعي. </a:t>
            </a:r>
          </a:p>
          <a:p>
            <a:pPr algn="just" rtl="1">
              <a:lnSpc>
                <a:spcPct val="200000"/>
              </a:lnSpc>
            </a:pPr>
            <a:r>
              <a:rPr lang="ar-SA" sz="2400" dirty="0"/>
              <a:t>وقد وأسهمت الحملة في زيادة انتشار المحتوى والوعي بالمنتج، وقد تساعد مثل هذه الحملات على تعزيز اهتمام المستهلكين وتجربتهم للمنتج</a:t>
            </a:r>
            <a:endParaRPr lang="en-US" sz="2400" dirty="0"/>
          </a:p>
        </p:txBody>
      </p:sp>
    </p:spTree>
    <p:extLst>
      <p:ext uri="{BB962C8B-B14F-4D97-AF65-F5344CB8AC3E}">
        <p14:creationId xmlns:p14="http://schemas.microsoft.com/office/powerpoint/2010/main" val="32738669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0EBBE-0149-EC1F-5DCA-F2E05BA1AB4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FEB8CAF-1279-FAE4-3277-EDC2063C8EF8}"/>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931F2AB-F249-78CF-7F26-8687854F1E9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C5E105A-81A4-E73B-D713-9B4FA591D28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7465C2E-4FC9-7A2D-550C-12CFEE43D88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21F60A5-B26F-E141-5F91-10D9814F051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358EF81B-7902-C407-CC39-2DAB271FEE5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FB69468C-017E-0275-F9B9-E31D1068F83D}"/>
              </a:ext>
            </a:extLst>
          </p:cNvPr>
          <p:cNvSpPr txBox="1"/>
          <p:nvPr/>
        </p:nvSpPr>
        <p:spPr>
          <a:xfrm>
            <a:off x="923612" y="666293"/>
            <a:ext cx="10494672" cy="5864554"/>
          </a:xfrm>
          <a:prstGeom prst="rect">
            <a:avLst/>
          </a:prstGeom>
          <a:noFill/>
        </p:spPr>
        <p:txBody>
          <a:bodyPr wrap="square">
            <a:spAutoFit/>
          </a:bodyPr>
          <a:lstStyle/>
          <a:p>
            <a:pPr algn="ctr" rtl="1">
              <a:lnSpc>
                <a:spcPct val="150000"/>
              </a:lnSpc>
            </a:pPr>
            <a:r>
              <a:rPr lang="ar-SA" sz="2000" b="1" dirty="0">
                <a:solidFill>
                  <a:srgbClr val="00B0F0"/>
                </a:solidFill>
              </a:rPr>
              <a:t>استراتيجيات المزيج الترويجي </a:t>
            </a:r>
          </a:p>
          <a:p>
            <a:pPr algn="just" rtl="1">
              <a:lnSpc>
                <a:spcPct val="150000"/>
              </a:lnSpc>
            </a:pPr>
            <a:r>
              <a:rPr lang="ar-SA" dirty="0"/>
              <a:t>تعتمد المنظمات عند تصميم برامجها الترويجية على اختيار الاستراتيجية التي تساعدها في الوصول إلى العملاء وتحقيق أهدافها التسويقية بكفاءة. </a:t>
            </a:r>
          </a:p>
          <a:p>
            <a:pPr algn="just" rtl="1">
              <a:lnSpc>
                <a:spcPct val="150000"/>
              </a:lnSpc>
            </a:pPr>
            <a:r>
              <a:rPr lang="ar-SA" dirty="0"/>
              <a:t>ويشير كوتلر إلى وجود استراتيجيتين أساسيتين للمزيج الترويجي، هما استراتيجية الدفع واستراتيجية السحب، ويختلف استخدام كل منهما وفقاً لطبيعة المنتج، وخصائص السوق، وسلوك المستهلك، وطبيعة قنوات التوزيع.</a:t>
            </a:r>
          </a:p>
          <a:p>
            <a:pPr algn="just" rtl="1">
              <a:lnSpc>
                <a:spcPct val="150000"/>
              </a:lnSpc>
            </a:pPr>
            <a:endParaRPr lang="ar-SA" dirty="0"/>
          </a:p>
          <a:p>
            <a:pPr marL="285750" indent="-285750" algn="just" rtl="1">
              <a:lnSpc>
                <a:spcPct val="150000"/>
              </a:lnSpc>
              <a:buFont typeface="Wingdings" panose="05000000000000000000" pitchFamily="2" charset="2"/>
              <a:buChar char="q"/>
            </a:pPr>
            <a:r>
              <a:rPr lang="ar-SA" b="1" dirty="0"/>
              <a:t>استراتيجية الدفع:</a:t>
            </a:r>
          </a:p>
          <a:p>
            <a:pPr algn="just" rtl="1">
              <a:lnSpc>
                <a:spcPct val="150000"/>
              </a:lnSpc>
            </a:pPr>
            <a:r>
              <a:rPr lang="ar-SA" dirty="0"/>
              <a:t>تعتمد على توجيه الأنشطة الترويجية إلى الوسطاء، مثل تجار الجملة والتجزئة، باستخدام البيع الشخصي، والحوافز التجارية، وتنشيط المبيعات، بهدف تشجيعهم على توفير المنتج والترويج له حتى يصل إلى المستهلك النهائي. وتناسب هذه الاستراتيجية المنتجات التي تحتاج إلى دعم من منافذ البيع أو إلى شرح وإقناع أثناء عملية البيع.</a:t>
            </a:r>
          </a:p>
          <a:p>
            <a:pPr marL="285750" indent="-285750" algn="just" rtl="1">
              <a:lnSpc>
                <a:spcPct val="150000"/>
              </a:lnSpc>
              <a:buFont typeface="Wingdings" panose="05000000000000000000" pitchFamily="2" charset="2"/>
              <a:buChar char="q"/>
            </a:pPr>
            <a:r>
              <a:rPr lang="ar-SA" b="1" dirty="0"/>
              <a:t>استراتيجية السحب:</a:t>
            </a:r>
          </a:p>
          <a:p>
            <a:pPr algn="just" rtl="1">
              <a:lnSpc>
                <a:spcPct val="150000"/>
              </a:lnSpc>
            </a:pPr>
            <a:r>
              <a:rPr lang="ar-SA" dirty="0"/>
              <a:t>فتركز على المستهلك النهائي، حيث تستخدم المنظمة الإعلان، والتسويق الرقمي، والعروض الترويجية لخلق رغبة لدى المستهلك في شراء المنتج. وعندما يزداد طلب المستهلك على المنتج، يطلبه تجار التجزئة من الموزعين، ثم ينتقل الطلب إلى المنتِج أو الشركة المنتجة، وبذلك يتم “سحب” المنتج عبر قنوات التوزيع.وقد تلجأ العديد من الشركات إلى الجمع بين الاستراتيجيتين لتحقيق انتشار أكبر للمنتج، وزيادة المبيعات، وتعزيز مكانة العلامة التجارية في السوق.</a:t>
            </a:r>
            <a:endParaRPr lang="en-US" dirty="0"/>
          </a:p>
        </p:txBody>
      </p:sp>
    </p:spTree>
    <p:extLst>
      <p:ext uri="{BB962C8B-B14F-4D97-AF65-F5344CB8AC3E}">
        <p14:creationId xmlns:p14="http://schemas.microsoft.com/office/powerpoint/2010/main" val="5358330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DFB4D-8371-5875-57AB-C9F651F1DF7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9D2A988B-ABB1-AE49-18C6-DB97AE2E5EB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F056571-175C-4584-2FE2-136CBF220A6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B5AE2E5-44BB-A658-F8B4-294972BDD92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46342CA-9DEA-F97D-7EA9-5FF9FB023E2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3147BAC-CAA4-CBE7-09C0-6958A9B3E4C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C34CA880-D37C-EC17-D336-0A5E7131825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5FB1A775-D227-A731-B61C-F96B85EBC557}"/>
              </a:ext>
            </a:extLst>
          </p:cNvPr>
          <p:cNvSpPr txBox="1"/>
          <p:nvPr/>
        </p:nvSpPr>
        <p:spPr>
          <a:xfrm>
            <a:off x="2142500" y="813332"/>
            <a:ext cx="9284684" cy="5864554"/>
          </a:xfrm>
          <a:prstGeom prst="rect">
            <a:avLst/>
          </a:prstGeom>
          <a:noFill/>
        </p:spPr>
        <p:txBody>
          <a:bodyPr wrap="square">
            <a:spAutoFit/>
          </a:bodyPr>
          <a:lstStyle/>
          <a:p>
            <a:pPr algn="ctr" rtl="1">
              <a:lnSpc>
                <a:spcPct val="150000"/>
              </a:lnSpc>
            </a:pPr>
            <a:r>
              <a:rPr lang="ar-SA" b="1" dirty="0">
                <a:solidFill>
                  <a:srgbClr val="00B0F0"/>
                </a:solidFill>
              </a:rPr>
              <a:t>مقارنة بين استراتيجية الدفع واستراتيجية السحب</a:t>
            </a:r>
          </a:p>
          <a:p>
            <a:pPr marL="285750" indent="-285750" algn="ctr" rtl="1">
              <a:lnSpc>
                <a:spcPct val="150000"/>
              </a:lnSpc>
              <a:buFont typeface="Wingdings" panose="05000000000000000000" pitchFamily="2" charset="2"/>
              <a:buChar char="q"/>
            </a:pPr>
            <a:endParaRPr lang="ar-SA" b="1" dirty="0">
              <a:solidFill>
                <a:srgbClr val="00B0F0"/>
              </a:solidFill>
            </a:endParaRPr>
          </a:p>
          <a:p>
            <a:pPr marL="285750" indent="-285750" algn="just" rtl="1">
              <a:lnSpc>
                <a:spcPct val="150000"/>
              </a:lnSpc>
              <a:buFont typeface="Wingdings" panose="05000000000000000000" pitchFamily="2" charset="2"/>
              <a:buChar char="q"/>
            </a:pPr>
            <a:r>
              <a:rPr lang="ar-SA" dirty="0"/>
              <a:t>يوضح هذا الشكل الاختلاف في مسار الأنشطة الترويجية بين الاستراتيجيتين.في استراتيجية الدفع يبدأ النشاط الترويجي من الشركة المنتجة، حيث يتم توجيه الجهود التسويقية إلى تجار الجملة وتجار التجزئة من خلال البيع الشخصي والعروض التجارية، ثم يقوم الوسطاء بالترويج للمنتج حتى يصل إلى المستهلك النهائي. لذلك يكون التركيز الأساسي على قنوات التوزيع باعتبارها الوسيط بين المنتج والمستهلك.</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أما في استراتيجية السحب فتبدأ الأنشطة الترويجية مع المستهلك النهائي، حيث تستخدم الشركة الإعلان ووسائل التواصل الاجتماعي والمحتوى التسويقي والعروض المختلفة لإقناع المستهلك بالمنتج. وعندما يزداد طلب المستهلك، ينتقل هذا الطلب إلى تجار التجزئة، ثم إلى تجار الجملة، وأخيراً إلى الشركة المنتجة، مما يؤدي إلى استمرار تدفق المنتج عبر القناة التسويقية.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ويؤكد كوتلر أن اختيار الاستراتيجية المناسبة يعتمد على نوع المنتج، وطبيعة السوق، ومدى قوة العلامة التجارية، والميزانية المخصصة للترويج، وأن الدمج بين الاستراتيجيتين غالباً ما يحقق أفضل النتائج في الأسواق التنافسية.</a:t>
            </a:r>
            <a:endParaRPr lang="en-US" dirty="0"/>
          </a:p>
        </p:txBody>
      </p:sp>
      <p:pic>
        <p:nvPicPr>
          <p:cNvPr id="9" name="Picture 8">
            <a:extLst>
              <a:ext uri="{FF2B5EF4-FFF2-40B4-BE49-F238E27FC236}">
                <a16:creationId xmlns:a16="http://schemas.microsoft.com/office/drawing/2014/main" id="{71C70E04-EB4F-79BD-7335-237670695F2B}"/>
              </a:ext>
            </a:extLst>
          </p:cNvPr>
          <p:cNvPicPr>
            <a:picLocks noChangeAspect="1"/>
          </p:cNvPicPr>
          <p:nvPr/>
        </p:nvPicPr>
        <p:blipFill>
          <a:blip r:embed="rId5"/>
          <a:stretch>
            <a:fillRect/>
          </a:stretch>
        </p:blipFill>
        <p:spPr>
          <a:xfrm>
            <a:off x="343198" y="4569289"/>
            <a:ext cx="1799302" cy="1799302"/>
          </a:xfrm>
          <a:prstGeom prst="rect">
            <a:avLst/>
          </a:prstGeom>
        </p:spPr>
      </p:pic>
    </p:spTree>
    <p:extLst>
      <p:ext uri="{BB962C8B-B14F-4D97-AF65-F5344CB8AC3E}">
        <p14:creationId xmlns:p14="http://schemas.microsoft.com/office/powerpoint/2010/main" val="33961398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8D7491-FB3E-C161-7E74-50B77BEABFE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60173C5-4755-B374-71E0-F65B32E0B20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5C8AD4E9-93E0-B82E-9333-66ACA9E5F69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70CB9B7-9061-56DA-4044-392A178E829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27C64DC-8929-F5D8-B3B2-9CC08F95102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D4CD04E-727E-4180-54D3-CF24347F6612}"/>
              </a:ext>
            </a:extLst>
          </p:cNvPr>
          <p:cNvSpPr txBox="1"/>
          <p:nvPr/>
        </p:nvSpPr>
        <p:spPr>
          <a:xfrm>
            <a:off x="8086205" y="315948"/>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67A72B7A-E28E-916A-7435-12D043F4B41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1DDE73AE-4EEC-15FA-65C8-8B6DD1BC605D}"/>
              </a:ext>
            </a:extLst>
          </p:cNvPr>
          <p:cNvSpPr txBox="1"/>
          <p:nvPr/>
        </p:nvSpPr>
        <p:spPr>
          <a:xfrm>
            <a:off x="752946" y="686998"/>
            <a:ext cx="10686107" cy="6003054"/>
          </a:xfrm>
          <a:prstGeom prst="rect">
            <a:avLst/>
          </a:prstGeom>
          <a:noFill/>
        </p:spPr>
        <p:txBody>
          <a:bodyPr wrap="square">
            <a:spAutoFit/>
          </a:bodyPr>
          <a:lstStyle/>
          <a:p>
            <a:pPr algn="ctr" rtl="1">
              <a:lnSpc>
                <a:spcPct val="150000"/>
              </a:lnSpc>
            </a:pPr>
            <a:r>
              <a:rPr lang="ar-SA" sz="2400" b="1" dirty="0">
                <a:solidFill>
                  <a:srgbClr val="00B0F0"/>
                </a:solidFill>
              </a:rPr>
              <a:t>الإعلان </a:t>
            </a:r>
          </a:p>
          <a:p>
            <a:pPr algn="just" rtl="1">
              <a:lnSpc>
                <a:spcPct val="150000"/>
              </a:lnSpc>
            </a:pPr>
            <a:r>
              <a:rPr lang="ar-SA" b="1" dirty="0"/>
              <a:t>يُعد الإعلان من أكثر أدوات المزيج الترويجي انتشاراً، ويعرفه كوتلر بأنه وسيلة اتصال مدفوعة تستخدمها المنظمة لتقديم رسالة واضحة عن منتجاتها أو خدماتها أو أفكارها من خلال وسائل إعلام مختلفة، بهدف التأثير في معرفة المستهلك واتجاهاته وسلوكه الشرائي.</a:t>
            </a:r>
          </a:p>
          <a:p>
            <a:pPr algn="just" rtl="1">
              <a:lnSpc>
                <a:spcPct val="150000"/>
              </a:lnSpc>
            </a:pPr>
            <a:r>
              <a:rPr lang="ar-SA" b="1" dirty="0"/>
              <a:t>ولا يقتصر الإعلان على زيادة المبيعات فقط، بل يؤدي دوراً مهماً في تعريف المستهلكين بالمنتجات الجديدة، وإبراز مزايا العلامة التجارية، وبناء صورة ذهنية إيجابية عنها، والمحافظة على استمرار تواصلها مع العملاء.</a:t>
            </a:r>
          </a:p>
          <a:p>
            <a:pPr algn="just" rtl="1">
              <a:lnSpc>
                <a:spcPct val="150000"/>
              </a:lnSpc>
            </a:pPr>
            <a:endParaRPr lang="ar-SA" b="1" dirty="0"/>
          </a:p>
          <a:p>
            <a:pPr algn="just" rtl="1">
              <a:lnSpc>
                <a:spcPct val="150000"/>
              </a:lnSpc>
            </a:pPr>
            <a:r>
              <a:rPr lang="ar-SA" b="1" dirty="0"/>
              <a:t>ولكي تحقق الحملة الإعلانية أهدافها، فإنها تمر بعدد من القرارات الأساسية، تشمل:</a:t>
            </a:r>
          </a:p>
          <a:p>
            <a:pPr marL="285750" indent="-285750" algn="just" rtl="1">
              <a:lnSpc>
                <a:spcPct val="150000"/>
              </a:lnSpc>
              <a:buFont typeface="Wingdings" panose="05000000000000000000" pitchFamily="2" charset="2"/>
              <a:buChar char="Ø"/>
            </a:pPr>
            <a:r>
              <a:rPr lang="ar-SA" b="1" dirty="0"/>
              <a:t> تحديد أهداف الإعلان.</a:t>
            </a:r>
          </a:p>
          <a:p>
            <a:pPr marL="285750" indent="-285750" algn="just" rtl="1">
              <a:lnSpc>
                <a:spcPct val="150000"/>
              </a:lnSpc>
              <a:buFont typeface="Wingdings" panose="05000000000000000000" pitchFamily="2" charset="2"/>
              <a:buChar char="Ø"/>
            </a:pPr>
            <a:r>
              <a:rPr lang="ar-SA" b="1" dirty="0"/>
              <a:t> تحديد الميزانية المناسبة.</a:t>
            </a:r>
          </a:p>
          <a:p>
            <a:pPr marL="285750" indent="-285750" algn="just" rtl="1">
              <a:lnSpc>
                <a:spcPct val="150000"/>
              </a:lnSpc>
              <a:buFont typeface="Wingdings" panose="05000000000000000000" pitchFamily="2" charset="2"/>
              <a:buChar char="Ø"/>
            </a:pPr>
            <a:r>
              <a:rPr lang="ar-SA" b="1" dirty="0"/>
              <a:t> إعداد الرسالة الإعلانية.</a:t>
            </a:r>
          </a:p>
          <a:p>
            <a:pPr marL="285750" indent="-285750" algn="just" rtl="1">
              <a:lnSpc>
                <a:spcPct val="150000"/>
              </a:lnSpc>
              <a:buFont typeface="Wingdings" panose="05000000000000000000" pitchFamily="2" charset="2"/>
              <a:buChar char="Ø"/>
            </a:pPr>
            <a:r>
              <a:rPr lang="ar-SA" b="1" dirty="0"/>
              <a:t>اختيار الوسائل الإعلانية الملائمة.</a:t>
            </a:r>
          </a:p>
          <a:p>
            <a:pPr marL="285750" indent="-285750" algn="just" rtl="1">
              <a:lnSpc>
                <a:spcPct val="150000"/>
              </a:lnSpc>
              <a:buFont typeface="Wingdings" panose="05000000000000000000" pitchFamily="2" charset="2"/>
              <a:buChar char="Ø"/>
            </a:pPr>
            <a:r>
              <a:rPr lang="ar-SA" b="1" dirty="0"/>
              <a:t> تقييم نتائج الإعلان وقياس مدى نجاحه في تحقيق أهدافه.</a:t>
            </a:r>
          </a:p>
          <a:p>
            <a:pPr algn="just" rtl="1">
              <a:lnSpc>
                <a:spcPct val="150000"/>
              </a:lnSpc>
            </a:pPr>
            <a:endParaRPr lang="ar-SA" b="1" dirty="0"/>
          </a:p>
          <a:p>
            <a:pPr marL="285750" indent="-285750" algn="just" rtl="1">
              <a:lnSpc>
                <a:spcPct val="150000"/>
              </a:lnSpc>
              <a:buFont typeface="Wingdings" panose="05000000000000000000" pitchFamily="2" charset="2"/>
              <a:buChar char="ü"/>
            </a:pPr>
            <a:r>
              <a:rPr lang="ar-SA" b="1" dirty="0"/>
              <a:t>وتعد هذه الخطوات مترابطة، حيث يؤثر نجاح كل مرحلة في كفاءة المراحل اللاحقة وفي فعالية الحملة الإعلانية بشكل عام.</a:t>
            </a:r>
            <a:endParaRPr lang="en-US" b="1" dirty="0"/>
          </a:p>
        </p:txBody>
      </p:sp>
      <p:pic>
        <p:nvPicPr>
          <p:cNvPr id="9" name="Picture 8">
            <a:extLst>
              <a:ext uri="{FF2B5EF4-FFF2-40B4-BE49-F238E27FC236}">
                <a16:creationId xmlns:a16="http://schemas.microsoft.com/office/drawing/2014/main" id="{67D10CA0-5F60-5F21-EECB-2A6301CDD17D}"/>
              </a:ext>
            </a:extLst>
          </p:cNvPr>
          <p:cNvPicPr>
            <a:picLocks noChangeAspect="1"/>
          </p:cNvPicPr>
          <p:nvPr/>
        </p:nvPicPr>
        <p:blipFill>
          <a:blip r:embed="rId5"/>
          <a:stretch>
            <a:fillRect/>
          </a:stretch>
        </p:blipFill>
        <p:spPr>
          <a:xfrm>
            <a:off x="1291770" y="2808138"/>
            <a:ext cx="3091543" cy="3091543"/>
          </a:xfrm>
          <a:prstGeom prst="rect">
            <a:avLst/>
          </a:prstGeom>
        </p:spPr>
      </p:pic>
    </p:spTree>
    <p:extLst>
      <p:ext uri="{BB962C8B-B14F-4D97-AF65-F5344CB8AC3E}">
        <p14:creationId xmlns:p14="http://schemas.microsoft.com/office/powerpoint/2010/main" val="18540931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B788C-D0B1-5215-BD0F-569868244A2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31AC5EF-D482-6616-B2A7-5172BA94CE9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6EFE45DE-2F73-9CE8-61A0-327799DBDD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336A211-0475-5735-1193-55C95F0EEEB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60AB53F-3D6F-1C29-C4B9-79C5FE17108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B763751-D380-D6C8-0048-D08ECC6F003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1D86E0CF-34D1-BD89-0198-30E5968C06E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7" name="TextBox 6">
            <a:extLst>
              <a:ext uri="{FF2B5EF4-FFF2-40B4-BE49-F238E27FC236}">
                <a16:creationId xmlns:a16="http://schemas.microsoft.com/office/drawing/2014/main" id="{6EF2415D-7642-9AE6-35D9-AB467D3CBCEE}"/>
              </a:ext>
            </a:extLst>
          </p:cNvPr>
          <p:cNvSpPr txBox="1"/>
          <p:nvPr/>
        </p:nvSpPr>
        <p:spPr>
          <a:xfrm>
            <a:off x="2584461" y="1322509"/>
            <a:ext cx="8850085" cy="4659289"/>
          </a:xfrm>
          <a:prstGeom prst="rect">
            <a:avLst/>
          </a:prstGeom>
          <a:noFill/>
        </p:spPr>
        <p:txBody>
          <a:bodyPr wrap="square">
            <a:spAutoFit/>
          </a:bodyPr>
          <a:lstStyle/>
          <a:p>
            <a:pPr algn="just" rtl="1">
              <a:lnSpc>
                <a:spcPct val="150000"/>
              </a:lnSpc>
            </a:pPr>
            <a:r>
              <a:rPr lang="ar-SA" sz="2000" b="1" dirty="0">
                <a:solidFill>
                  <a:srgbClr val="00B0F0"/>
                </a:solidFill>
              </a:rPr>
              <a:t>تحديد الأهداف </a:t>
            </a:r>
          </a:p>
          <a:p>
            <a:pPr algn="just" rtl="1">
              <a:lnSpc>
                <a:spcPct val="150000"/>
              </a:lnSpc>
            </a:pPr>
            <a:r>
              <a:rPr lang="ar-SA" sz="2000" dirty="0"/>
              <a:t>تبدأ أي حملة إعلانية ناجحة بتحديد الهدف الذي تسعى المنظمة إلى تحقيقه، لأن الهدف الإعلاني يحدد طبيعة الرسالة الإعلانية، والوسيلة المستخدمة، والجمهور المستهدف، وطريقة تقييم النتائج. </a:t>
            </a:r>
          </a:p>
          <a:p>
            <a:pPr algn="just" rtl="1">
              <a:lnSpc>
                <a:spcPct val="150000"/>
              </a:lnSpc>
            </a:pPr>
            <a:endParaRPr lang="ar-SA" sz="2000" dirty="0"/>
          </a:p>
          <a:p>
            <a:pPr algn="just" rtl="1">
              <a:lnSpc>
                <a:spcPct val="150000"/>
              </a:lnSpc>
            </a:pPr>
            <a:r>
              <a:rPr lang="ar-SA" sz="2000" dirty="0"/>
              <a:t>ويصنف كوتلر أهداف الإعلان إلى ثلاثة أنواع رئيسية:</a:t>
            </a:r>
          </a:p>
          <a:p>
            <a:pPr marL="342900" indent="-342900" algn="just" rtl="1">
              <a:lnSpc>
                <a:spcPct val="150000"/>
              </a:lnSpc>
              <a:buFont typeface="Wingdings" panose="05000000000000000000" pitchFamily="2" charset="2"/>
              <a:buChar char="q"/>
            </a:pPr>
            <a:r>
              <a:rPr lang="ar-SA" sz="2000" b="1" dirty="0">
                <a:solidFill>
                  <a:srgbClr val="00B0F0"/>
                </a:solidFill>
              </a:rPr>
              <a:t>أولاً: الإعلان الإخباري </a:t>
            </a:r>
          </a:p>
          <a:p>
            <a:pPr algn="just" rtl="1">
              <a:lnSpc>
                <a:spcPct val="150000"/>
              </a:lnSpc>
            </a:pPr>
            <a:r>
              <a:rPr lang="ar-SA" sz="2000" dirty="0"/>
              <a:t>يستخدم الإعلان الإخباري عند تقديم منتج جديد أو خدمة جديدة أو عند دخول سوق جديدة، ويهدف إلى تعريف المستهلكين بالمنتج وشرح خصائصه وفوائده وطريقة استخدامه، بما يساعد على بناء الطلب الأولي عليه. ويكون هذا النوع من الإعلان أكثر استخداماً في المراحل الأولى من دورة حياة المنتج، عندما يكون المستهلك بحاجة إلى معلومات تساعده على التعرف إلى المنتج وفهم قيمته.</a:t>
            </a:r>
            <a:endParaRPr lang="en-US" sz="2000" dirty="0"/>
          </a:p>
        </p:txBody>
      </p:sp>
      <p:pic>
        <p:nvPicPr>
          <p:cNvPr id="9" name="Picture 8">
            <a:extLst>
              <a:ext uri="{FF2B5EF4-FFF2-40B4-BE49-F238E27FC236}">
                <a16:creationId xmlns:a16="http://schemas.microsoft.com/office/drawing/2014/main" id="{35406040-D8E3-5894-17E3-1D93B242EA3A}"/>
              </a:ext>
            </a:extLst>
          </p:cNvPr>
          <p:cNvPicPr>
            <a:picLocks noChangeAspect="1"/>
          </p:cNvPicPr>
          <p:nvPr/>
        </p:nvPicPr>
        <p:blipFill>
          <a:blip r:embed="rId5"/>
          <a:stretch>
            <a:fillRect/>
          </a:stretch>
        </p:blipFill>
        <p:spPr>
          <a:xfrm>
            <a:off x="264088" y="4534116"/>
            <a:ext cx="2320373" cy="2320373"/>
          </a:xfrm>
          <a:prstGeom prst="rect">
            <a:avLst/>
          </a:prstGeom>
        </p:spPr>
      </p:pic>
    </p:spTree>
    <p:extLst>
      <p:ext uri="{BB962C8B-B14F-4D97-AF65-F5344CB8AC3E}">
        <p14:creationId xmlns:p14="http://schemas.microsoft.com/office/powerpoint/2010/main" val="11789850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30025-2852-E13E-5725-5698AB2CECFC}"/>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D7F2480-DA3A-4799-F70D-33D335DA08D0}"/>
              </a:ext>
            </a:extLst>
          </p:cNvPr>
          <p:cNvPicPr>
            <a:picLocks noChangeAspect="1"/>
          </p:cNvPicPr>
          <p:nvPr/>
        </p:nvPicPr>
        <p:blipFill>
          <a:blip r:embed="rId3"/>
          <a:srcRect t="15597"/>
          <a:stretch>
            <a:fillRect/>
          </a:stretch>
        </p:blipFill>
        <p:spPr>
          <a:xfrm>
            <a:off x="-1" y="0"/>
            <a:ext cx="12192001" cy="6962547"/>
          </a:xfrm>
          <a:prstGeom prst="rect">
            <a:avLst/>
          </a:prstGeom>
        </p:spPr>
      </p:pic>
      <p:sp>
        <p:nvSpPr>
          <p:cNvPr id="2" name="Right Triangle 1">
            <a:extLst>
              <a:ext uri="{FF2B5EF4-FFF2-40B4-BE49-F238E27FC236}">
                <a16:creationId xmlns:a16="http://schemas.microsoft.com/office/drawing/2014/main" id="{5FD02E9B-4607-AE33-800F-D009530DA6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CC31C5F-51E8-04E4-71C7-C50C8AD9AE5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35EC076-8005-238E-B4D8-713FE62AE01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D6BD953-2E0A-5CB4-D047-E6C18EC8C71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76F53626-A83A-C275-360E-A630ACCFC13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E13A2ED3-B6CE-B957-EDDB-08993C5BB6C4}"/>
              </a:ext>
            </a:extLst>
          </p:cNvPr>
          <p:cNvSpPr txBox="1"/>
          <p:nvPr/>
        </p:nvSpPr>
        <p:spPr>
          <a:xfrm>
            <a:off x="2278743" y="1433708"/>
            <a:ext cx="9139542" cy="5120954"/>
          </a:xfrm>
          <a:prstGeom prst="rect">
            <a:avLst/>
          </a:prstGeom>
          <a:noFill/>
        </p:spPr>
        <p:txBody>
          <a:bodyPr wrap="square">
            <a:spAutoFit/>
          </a:bodyPr>
          <a:lstStyle/>
          <a:p>
            <a:pPr marL="342900" indent="-342900" algn="just" rtl="1">
              <a:lnSpc>
                <a:spcPct val="150000"/>
              </a:lnSpc>
              <a:buFont typeface="Wingdings" panose="05000000000000000000" pitchFamily="2" charset="2"/>
              <a:buChar char="q"/>
            </a:pPr>
            <a:r>
              <a:rPr lang="ar-SA" sz="2000" b="1" dirty="0">
                <a:solidFill>
                  <a:srgbClr val="00B0F0"/>
                </a:solidFill>
              </a:rPr>
              <a:t>ثانياً: الإعلان الإقناعي </a:t>
            </a:r>
          </a:p>
          <a:p>
            <a:pPr algn="just" rtl="1">
              <a:lnSpc>
                <a:spcPct val="150000"/>
              </a:lnSpc>
            </a:pPr>
            <a:r>
              <a:rPr lang="ar-SA" sz="2000" dirty="0"/>
              <a:t>يصبح الإعلان الإقناعي أكثر أهمية مع زيادة المنافسة بين الشركات، حيث يهدف إلى إقناع المستهلك بتفضيل علامة تجارية معينة على العلامات المنافسة، من خلال إبراز مزاياها وقيمتها مقارنة بالبدائل الأخرى. وقد يأخذ هذا النوع شكل الإعلان المقارن، الذي تعرض فيه الشركة نقاط القوة في منتجها مقارنة بمنتجات المنافسين بطريقة نظامية وقانونية، بهدف تعزيز مكانة العلامة التجارية وزيادة الطلب عليها.</a:t>
            </a:r>
          </a:p>
          <a:p>
            <a:pPr marL="342900" indent="-342900" algn="just" rtl="1">
              <a:lnSpc>
                <a:spcPct val="150000"/>
              </a:lnSpc>
              <a:buFont typeface="Wingdings" panose="05000000000000000000" pitchFamily="2" charset="2"/>
              <a:buChar char="q"/>
            </a:pPr>
            <a:endParaRPr lang="ar-SA" sz="2000" dirty="0"/>
          </a:p>
          <a:p>
            <a:pPr marL="342900" indent="-342900" algn="just" rtl="1">
              <a:lnSpc>
                <a:spcPct val="150000"/>
              </a:lnSpc>
              <a:buFont typeface="Wingdings" panose="05000000000000000000" pitchFamily="2" charset="2"/>
              <a:buChar char="q"/>
            </a:pPr>
            <a:r>
              <a:rPr lang="ar-SA" sz="2000" b="1" dirty="0">
                <a:solidFill>
                  <a:srgbClr val="00B0F0"/>
                </a:solidFill>
              </a:rPr>
              <a:t>ثالثاً: الإعلان التذكيري </a:t>
            </a:r>
          </a:p>
          <a:p>
            <a:pPr algn="just" rtl="1">
              <a:lnSpc>
                <a:spcPct val="150000"/>
              </a:lnSpc>
            </a:pPr>
            <a:r>
              <a:rPr lang="ar-SA" sz="2000" dirty="0"/>
              <a:t>يستخدم الإعلان التذكيري مع المنتجات التي وصلت إلى مرحلة النضج في السوق، ويهدف إلى إبقاء العلامة التجارية حاضرة في أذهان المستهلكين، وتشجيعهم على تكرار الشراء، والمحافظة على علاقتهم المستمرة مع الشركة. كما يسهم هذا النوع من الإعلان في تعزيز الولاء للعلامة التجارية، والحد من انتقال العملاء إلى العلامات المنافسة، مما يساعد المنظمة على المحافظة على حصتها السوقية على المدى الطويل</a:t>
            </a:r>
            <a:endParaRPr lang="en-US" sz="2000" dirty="0"/>
          </a:p>
        </p:txBody>
      </p:sp>
      <p:pic>
        <p:nvPicPr>
          <p:cNvPr id="7" name="Picture 6">
            <a:extLst>
              <a:ext uri="{FF2B5EF4-FFF2-40B4-BE49-F238E27FC236}">
                <a16:creationId xmlns:a16="http://schemas.microsoft.com/office/drawing/2014/main" id="{6E9272D1-4985-4A60-7CC0-5D2BD8B6E093}"/>
              </a:ext>
            </a:extLst>
          </p:cNvPr>
          <p:cNvPicPr>
            <a:picLocks noChangeAspect="1"/>
          </p:cNvPicPr>
          <p:nvPr/>
        </p:nvPicPr>
        <p:blipFill>
          <a:blip r:embed="rId5"/>
          <a:stretch>
            <a:fillRect/>
          </a:stretch>
        </p:blipFill>
        <p:spPr>
          <a:xfrm>
            <a:off x="-250408" y="4389745"/>
            <a:ext cx="2322777" cy="2316681"/>
          </a:xfrm>
          <a:prstGeom prst="rect">
            <a:avLst/>
          </a:prstGeom>
        </p:spPr>
      </p:pic>
    </p:spTree>
    <p:extLst>
      <p:ext uri="{BB962C8B-B14F-4D97-AF65-F5344CB8AC3E}">
        <p14:creationId xmlns:p14="http://schemas.microsoft.com/office/powerpoint/2010/main" val="21443677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1ECD0-FB40-4B79-5012-ED1557E9AB5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CF4450B-E7B9-7C36-759C-8109FA281BD8}"/>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917C1779-2F63-1183-FD91-EDA030FEC98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008AEA8-1466-BA90-EC03-F27B5CE7D26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9C83251-BF83-E720-FE25-CA3059E1AE1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51427CD-B630-4902-18B8-9C905E3BDF6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37B9CA31-57B2-61F0-293E-98EF7288ED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40187827-0E09-A3D4-851E-68936901D587}"/>
              </a:ext>
            </a:extLst>
          </p:cNvPr>
          <p:cNvSpPr txBox="1"/>
          <p:nvPr/>
        </p:nvSpPr>
        <p:spPr>
          <a:xfrm>
            <a:off x="2408542" y="1044313"/>
            <a:ext cx="9009742" cy="5449056"/>
          </a:xfrm>
          <a:prstGeom prst="rect">
            <a:avLst/>
          </a:prstGeom>
          <a:noFill/>
        </p:spPr>
        <p:txBody>
          <a:bodyPr wrap="square">
            <a:spAutoFit/>
          </a:bodyPr>
          <a:lstStyle/>
          <a:p>
            <a:pPr algn="just" rtl="1">
              <a:lnSpc>
                <a:spcPct val="150000"/>
              </a:lnSpc>
            </a:pPr>
            <a:r>
              <a:rPr lang="ar-SA" b="1" dirty="0">
                <a:solidFill>
                  <a:srgbClr val="00B0F0"/>
                </a:solidFill>
              </a:rPr>
              <a:t>الأهداف الإعلانية </a:t>
            </a:r>
          </a:p>
          <a:p>
            <a:pPr algn="just" rtl="1">
              <a:lnSpc>
                <a:spcPct val="150000"/>
              </a:lnSpc>
            </a:pPr>
            <a:r>
              <a:rPr lang="ar-SA" dirty="0"/>
              <a:t>بعد تحديد نوع الإعلان المناسب، تنتقل المنظمة إلى تحديد الأهداف التي ترغب في تحقيقها من الحملة الإعلانية، إذ تساعد هذه الأهداف في توجيه الرسالة الإعلانية واختيار الوسيلة المناسبة وقياس مدى نجاح الإعلان في تحقيق النتائج المطلوبة.</a:t>
            </a:r>
          </a:p>
          <a:p>
            <a:pPr algn="just" rtl="1">
              <a:lnSpc>
                <a:spcPct val="150000"/>
              </a:lnSpc>
            </a:pPr>
            <a:endParaRPr lang="ar-SA" dirty="0"/>
          </a:p>
          <a:p>
            <a:pPr algn="just" rtl="1">
              <a:lnSpc>
                <a:spcPct val="150000"/>
              </a:lnSpc>
            </a:pPr>
            <a:r>
              <a:rPr lang="ar-SA" b="1" dirty="0">
                <a:solidFill>
                  <a:srgbClr val="00B0F0"/>
                </a:solidFill>
              </a:rPr>
              <a:t>أهداف الإعلان الإخباري </a:t>
            </a:r>
          </a:p>
          <a:p>
            <a:pPr algn="just" rtl="1">
              <a:lnSpc>
                <a:spcPct val="150000"/>
              </a:lnSpc>
            </a:pPr>
            <a:r>
              <a:rPr lang="ar-SA" dirty="0"/>
              <a:t>يركز الإعلان الإخباري على زيادة معرفة المستهلك بالمنتج أو الخدمة، ومن أبرز أهدافه:</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Arial" panose="020B0604020202020204" pitchFamily="34" charset="0"/>
              <a:buChar char="•"/>
            </a:pPr>
            <a:r>
              <a:rPr lang="ar-SA" dirty="0"/>
              <a:t> توضيح القيمة التي يقدمها المنتج للمستهلك.</a:t>
            </a:r>
          </a:p>
          <a:p>
            <a:pPr marL="285750" indent="-285750" algn="just" rtl="1">
              <a:lnSpc>
                <a:spcPct val="150000"/>
              </a:lnSpc>
              <a:buFont typeface="Arial" panose="020B0604020202020204" pitchFamily="34" charset="0"/>
              <a:buChar char="•"/>
            </a:pPr>
            <a:r>
              <a:rPr lang="ar-SA" dirty="0"/>
              <a:t> التعريف بالمنتجات أو الخدمات الجديدة.</a:t>
            </a:r>
          </a:p>
          <a:p>
            <a:pPr marL="285750" indent="-285750" algn="just" rtl="1">
              <a:lnSpc>
                <a:spcPct val="150000"/>
              </a:lnSpc>
              <a:buFont typeface="Arial" panose="020B0604020202020204" pitchFamily="34" charset="0"/>
              <a:buChar char="•"/>
            </a:pPr>
            <a:r>
              <a:rPr lang="ar-SA" dirty="0"/>
              <a:t> شرح طريقة استخدام المنتج وفوائده.</a:t>
            </a:r>
          </a:p>
          <a:p>
            <a:pPr marL="285750" indent="-285750" algn="just" rtl="1">
              <a:lnSpc>
                <a:spcPct val="150000"/>
              </a:lnSpc>
              <a:buFont typeface="Arial" panose="020B0604020202020204" pitchFamily="34" charset="0"/>
              <a:buChar char="•"/>
            </a:pPr>
            <a:r>
              <a:rPr lang="ar-SA" dirty="0"/>
              <a:t> إعلام العملاء بالتغيرات في الأسعار أو الخدمات.</a:t>
            </a:r>
          </a:p>
          <a:p>
            <a:pPr marL="285750" indent="-285750" algn="just" rtl="1">
              <a:lnSpc>
                <a:spcPct val="150000"/>
              </a:lnSpc>
              <a:buFont typeface="Arial" panose="020B0604020202020204" pitchFamily="34" charset="0"/>
              <a:buChar char="•"/>
            </a:pPr>
            <a:r>
              <a:rPr lang="ar-SA" dirty="0"/>
              <a:t>توضيح خدمات الدعم المتاحة.</a:t>
            </a:r>
          </a:p>
          <a:p>
            <a:pPr marL="285750" indent="-285750" algn="just" rtl="1">
              <a:lnSpc>
                <a:spcPct val="150000"/>
              </a:lnSpc>
              <a:buFont typeface="Arial" panose="020B0604020202020204" pitchFamily="34" charset="0"/>
              <a:buChar char="•"/>
            </a:pPr>
            <a:r>
              <a:rPr lang="ar-SA" dirty="0"/>
              <a:t> تصحيح المعلومات أو الانطباعات غير الصحيحة عن المنتج.</a:t>
            </a:r>
            <a:endParaRPr lang="en-US" dirty="0"/>
          </a:p>
        </p:txBody>
      </p:sp>
      <p:pic>
        <p:nvPicPr>
          <p:cNvPr id="7" name="Picture 6">
            <a:extLst>
              <a:ext uri="{FF2B5EF4-FFF2-40B4-BE49-F238E27FC236}">
                <a16:creationId xmlns:a16="http://schemas.microsoft.com/office/drawing/2014/main" id="{0E6299C9-F5A5-D98E-DDD5-AB0395724FF4}"/>
              </a:ext>
            </a:extLst>
          </p:cNvPr>
          <p:cNvPicPr>
            <a:picLocks noChangeAspect="1"/>
          </p:cNvPicPr>
          <p:nvPr/>
        </p:nvPicPr>
        <p:blipFill>
          <a:blip r:embed="rId5"/>
          <a:stretch>
            <a:fillRect/>
          </a:stretch>
        </p:blipFill>
        <p:spPr>
          <a:xfrm>
            <a:off x="351548" y="2865543"/>
            <a:ext cx="3835400" cy="3835400"/>
          </a:xfrm>
          <a:prstGeom prst="rect">
            <a:avLst/>
          </a:prstGeom>
        </p:spPr>
      </p:pic>
    </p:spTree>
    <p:extLst>
      <p:ext uri="{BB962C8B-B14F-4D97-AF65-F5344CB8AC3E}">
        <p14:creationId xmlns:p14="http://schemas.microsoft.com/office/powerpoint/2010/main" val="34705301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97C997-5E6D-78A9-B1AC-B0A0C9369D2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4DE4CBF8-1DFE-F291-870D-0372BD44F1C3}"/>
              </a:ext>
            </a:extLst>
          </p:cNvPr>
          <p:cNvPicPr>
            <a:picLocks noChangeAspect="1"/>
          </p:cNvPicPr>
          <p:nvPr/>
        </p:nvPicPr>
        <p:blipFill>
          <a:blip r:embed="rId3"/>
          <a:srcRect t="15597"/>
          <a:stretch>
            <a:fillRect/>
          </a:stretch>
        </p:blipFill>
        <p:spPr>
          <a:xfrm>
            <a:off x="0" y="-68544"/>
            <a:ext cx="12192001" cy="6962547"/>
          </a:xfrm>
          <a:prstGeom prst="rect">
            <a:avLst/>
          </a:prstGeom>
        </p:spPr>
      </p:pic>
      <p:sp>
        <p:nvSpPr>
          <p:cNvPr id="2" name="Right Triangle 1">
            <a:extLst>
              <a:ext uri="{FF2B5EF4-FFF2-40B4-BE49-F238E27FC236}">
                <a16:creationId xmlns:a16="http://schemas.microsoft.com/office/drawing/2014/main" id="{9E4834A8-CDA1-DECB-BC7A-597801DE4B3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709BC28-EEAE-4846-E52A-613CA658DB5C}"/>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4D356F5-DE1A-8442-45EF-A1BCA925F4E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A207874-6BB0-863C-C640-8189A8440DF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622BAE1C-3058-8CE3-64FF-3FA1D28345B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BF73C54-8117-6F89-1AFF-57180F471805}"/>
              </a:ext>
            </a:extLst>
          </p:cNvPr>
          <p:cNvSpPr txBox="1"/>
          <p:nvPr/>
        </p:nvSpPr>
        <p:spPr>
          <a:xfrm>
            <a:off x="1433946" y="1530775"/>
            <a:ext cx="9984338" cy="3365024"/>
          </a:xfrm>
          <a:prstGeom prst="rect">
            <a:avLst/>
          </a:prstGeom>
          <a:noFill/>
        </p:spPr>
        <p:txBody>
          <a:bodyPr wrap="square">
            <a:spAutoFit/>
          </a:bodyPr>
          <a:lstStyle/>
          <a:p>
            <a:pPr algn="ctr" rtl="1">
              <a:lnSpc>
                <a:spcPct val="150000"/>
              </a:lnSpc>
            </a:pPr>
            <a:r>
              <a:rPr lang="ar-SA" b="1" dirty="0">
                <a:solidFill>
                  <a:srgbClr val="00B0F0"/>
                </a:solidFill>
              </a:rPr>
              <a:t>أهداف الإعلان الإقناعي</a:t>
            </a:r>
          </a:p>
          <a:p>
            <a:pPr algn="just" rtl="1">
              <a:lnSpc>
                <a:spcPct val="150000"/>
              </a:lnSpc>
            </a:pPr>
            <a:r>
              <a:rPr lang="ar-SA" dirty="0"/>
              <a:t>يهدف الإعلان الإقناعي إلى التأثير في تفضيلات المستهلك ودفعه نحو اختيار العلامة التجارية، وذلك من خلال:</a:t>
            </a:r>
          </a:p>
          <a:p>
            <a:pPr marL="285750" indent="-285750" algn="just" rtl="1">
              <a:lnSpc>
                <a:spcPct val="150000"/>
              </a:lnSpc>
              <a:buFont typeface="Arial" panose="020B0604020202020204" pitchFamily="34" charset="0"/>
              <a:buChar char="•"/>
            </a:pPr>
            <a:r>
              <a:rPr lang="ar-SA" dirty="0"/>
              <a:t> تعزيز تفضيل العلامة التجارية مقارنة بالمنافسين.</a:t>
            </a:r>
          </a:p>
          <a:p>
            <a:pPr marL="285750" indent="-285750" algn="just" rtl="1">
              <a:lnSpc>
                <a:spcPct val="150000"/>
              </a:lnSpc>
              <a:buFont typeface="Arial" panose="020B0604020202020204" pitchFamily="34" charset="0"/>
              <a:buChar char="•"/>
            </a:pPr>
            <a:r>
              <a:rPr lang="ar-SA" dirty="0"/>
              <a:t> تشجيع المستهلكين على تجربة المنتج أو التحول إليه.</a:t>
            </a:r>
          </a:p>
          <a:p>
            <a:pPr marL="285750" indent="-285750" algn="just" rtl="1">
              <a:lnSpc>
                <a:spcPct val="150000"/>
              </a:lnSpc>
              <a:buFont typeface="Arial" panose="020B0604020202020204" pitchFamily="34" charset="0"/>
              <a:buChar char="•"/>
            </a:pPr>
            <a:r>
              <a:rPr lang="ar-SA" dirty="0"/>
              <a:t> إبراز القيمة التي يقدمها المنتج.</a:t>
            </a:r>
          </a:p>
          <a:p>
            <a:pPr marL="285750" indent="-285750" algn="just" rtl="1">
              <a:lnSpc>
                <a:spcPct val="150000"/>
              </a:lnSpc>
              <a:buFont typeface="Arial" panose="020B0604020202020204" pitchFamily="34" charset="0"/>
              <a:buChar char="•"/>
            </a:pPr>
            <a:r>
              <a:rPr lang="ar-SA" dirty="0"/>
              <a:t> تحفيز المستهلك على اتخاذ قرار الشراء.</a:t>
            </a:r>
          </a:p>
          <a:p>
            <a:pPr marL="285750" indent="-285750" algn="just" rtl="1">
              <a:lnSpc>
                <a:spcPct val="150000"/>
              </a:lnSpc>
              <a:buFont typeface="Arial" panose="020B0604020202020204" pitchFamily="34" charset="0"/>
              <a:buChar char="•"/>
            </a:pPr>
            <a:r>
              <a:rPr lang="ar-SA" dirty="0"/>
              <a:t> زيادة تفاعل العملاء مع العلامة التجارية.</a:t>
            </a:r>
          </a:p>
          <a:p>
            <a:pPr marL="285750" indent="-285750" algn="just" rtl="1">
              <a:lnSpc>
                <a:spcPct val="150000"/>
              </a:lnSpc>
              <a:buFont typeface="Arial" panose="020B0604020202020204" pitchFamily="34" charset="0"/>
              <a:buChar char="•"/>
            </a:pPr>
            <a:r>
              <a:rPr lang="ar-SA" dirty="0"/>
              <a:t> بناء مجتمع من العملاء الموالين للعلامة التجارية.</a:t>
            </a:r>
          </a:p>
        </p:txBody>
      </p:sp>
      <p:pic>
        <p:nvPicPr>
          <p:cNvPr id="7" name="Picture 6">
            <a:extLst>
              <a:ext uri="{FF2B5EF4-FFF2-40B4-BE49-F238E27FC236}">
                <a16:creationId xmlns:a16="http://schemas.microsoft.com/office/drawing/2014/main" id="{D4CB0A31-B74E-F725-0A97-666AFADA56CB}"/>
              </a:ext>
            </a:extLst>
          </p:cNvPr>
          <p:cNvPicPr>
            <a:picLocks noChangeAspect="1"/>
          </p:cNvPicPr>
          <p:nvPr/>
        </p:nvPicPr>
        <p:blipFill>
          <a:blip r:embed="rId5"/>
          <a:stretch>
            <a:fillRect/>
          </a:stretch>
        </p:blipFill>
        <p:spPr>
          <a:xfrm>
            <a:off x="500572" y="2870318"/>
            <a:ext cx="3984171" cy="3984171"/>
          </a:xfrm>
          <a:prstGeom prst="rect">
            <a:avLst/>
          </a:prstGeom>
        </p:spPr>
      </p:pic>
    </p:spTree>
    <p:extLst>
      <p:ext uri="{BB962C8B-B14F-4D97-AF65-F5344CB8AC3E}">
        <p14:creationId xmlns:p14="http://schemas.microsoft.com/office/powerpoint/2010/main" val="22485222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ADC2A-E5A6-15BC-F1AC-644473AB570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3B6122E-5CB8-AA89-9804-DEE9DE9D20A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3E3998BE-7E03-C452-3C76-9FC24C15AB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773B7EA-CF49-BEC9-66D8-292C552659F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EBB6F29-FC18-0D53-5F8A-CDC2EF0965A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97E3E43-AC99-47C0-2364-84152A69A41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B2EE7D45-3EF5-01F2-176F-1482BFC77BE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F9281DEA-4CCE-04E3-653B-857B320ADDFE}"/>
              </a:ext>
            </a:extLst>
          </p:cNvPr>
          <p:cNvSpPr txBox="1"/>
          <p:nvPr/>
        </p:nvSpPr>
        <p:spPr>
          <a:xfrm>
            <a:off x="4231240" y="1395549"/>
            <a:ext cx="6711042" cy="4618059"/>
          </a:xfrm>
          <a:prstGeom prst="rect">
            <a:avLst/>
          </a:prstGeom>
          <a:noFill/>
        </p:spPr>
        <p:txBody>
          <a:bodyPr wrap="square">
            <a:spAutoFit/>
          </a:bodyPr>
          <a:lstStyle/>
          <a:p>
            <a:pPr algn="ctr" rtl="1">
              <a:lnSpc>
                <a:spcPct val="150000"/>
              </a:lnSpc>
            </a:pPr>
            <a:r>
              <a:rPr lang="ar-SA" sz="1800" b="1" dirty="0">
                <a:solidFill>
                  <a:srgbClr val="00B0F0"/>
                </a:solidFill>
              </a:rPr>
              <a:t>أهداف الإعلان التذكيري</a:t>
            </a:r>
          </a:p>
          <a:p>
            <a:pPr algn="just" rtl="1">
              <a:lnSpc>
                <a:spcPct val="150000"/>
              </a:lnSpc>
            </a:pPr>
            <a:r>
              <a:rPr lang="ar-SA" sz="1800" dirty="0"/>
              <a:t>يركز الإعلان التذكيري على المحافظة على العلاقة مع العملاء بعد انتشار المنتج في السوق، ويهدف إلى:</a:t>
            </a:r>
          </a:p>
          <a:p>
            <a:pPr marL="285750" indent="-285750" algn="just" rtl="1">
              <a:lnSpc>
                <a:spcPct val="150000"/>
              </a:lnSpc>
              <a:buFont typeface="Arial" panose="020B0604020202020204" pitchFamily="34" charset="0"/>
              <a:buChar char="•"/>
            </a:pPr>
            <a:r>
              <a:rPr lang="ar-SA" sz="1800" dirty="0"/>
              <a:t>المحافظة على استمرار العلاقة مع العملاء.</a:t>
            </a:r>
          </a:p>
          <a:p>
            <a:pPr marL="285750" indent="-285750" algn="just" rtl="1">
              <a:lnSpc>
                <a:spcPct val="150000"/>
              </a:lnSpc>
              <a:buFont typeface="Arial" panose="020B0604020202020204" pitchFamily="34" charset="0"/>
              <a:buChar char="•"/>
            </a:pPr>
            <a:r>
              <a:rPr lang="ar-SA" sz="1800" dirty="0"/>
              <a:t> تذكير المستهلك بالحاجة إلى المنتج عند الحاجة إليه.</a:t>
            </a:r>
          </a:p>
          <a:p>
            <a:pPr marL="285750" indent="-285750" algn="just" rtl="1">
              <a:lnSpc>
                <a:spcPct val="150000"/>
              </a:lnSpc>
              <a:buFont typeface="Arial" panose="020B0604020202020204" pitchFamily="34" charset="0"/>
              <a:buChar char="•"/>
            </a:pPr>
            <a:r>
              <a:rPr lang="ar-SA" sz="1800" dirty="0"/>
              <a:t> تذكير العملاء بمنافذ بيع المنتج.</a:t>
            </a:r>
          </a:p>
          <a:p>
            <a:pPr marL="285750" indent="-285750" algn="just" rtl="1">
              <a:lnSpc>
                <a:spcPct val="150000"/>
              </a:lnSpc>
              <a:buFont typeface="Arial" panose="020B0604020202020204" pitchFamily="34" charset="0"/>
              <a:buChar char="•"/>
            </a:pPr>
            <a:r>
              <a:rPr lang="ar-SA" sz="1800" dirty="0"/>
              <a:t>إبقاء العلامة التجارية حاضرة في ذهن المستهلك،</a:t>
            </a:r>
          </a:p>
          <a:p>
            <a:pPr marL="285750" indent="-285750" algn="just" rtl="1">
              <a:lnSpc>
                <a:spcPct val="150000"/>
              </a:lnSpc>
              <a:buFont typeface="Arial" panose="020B0604020202020204" pitchFamily="34" charset="0"/>
              <a:buChar char="•"/>
            </a:pPr>
            <a:r>
              <a:rPr lang="ar-SA" sz="1800" dirty="0"/>
              <a:t> حتى في الفترات التي ينخفض فيها الطلب.</a:t>
            </a:r>
          </a:p>
          <a:p>
            <a:pPr algn="just" rtl="1">
              <a:lnSpc>
                <a:spcPct val="150000"/>
              </a:lnSpc>
            </a:pPr>
            <a:endParaRPr lang="ar-SA" sz="1800" dirty="0"/>
          </a:p>
          <a:p>
            <a:pPr marL="285750" indent="-285750" algn="just" rtl="1">
              <a:lnSpc>
                <a:spcPct val="150000"/>
              </a:lnSpc>
              <a:buFont typeface="Wingdings" panose="05000000000000000000" pitchFamily="2" charset="2"/>
              <a:buChar char="ü"/>
            </a:pPr>
            <a:r>
              <a:rPr lang="ar-SA" sz="1800" dirty="0"/>
              <a:t>ويؤكد كوتلر أن وضوح الهدف الإعلاني يسهم في تصميم حملة أكثر فاعلية، ويزيد من قدرة المنظمة على تحقيق أهدافها التسويقية وتعزيز مكانة علامتها التجارية في السوق</a:t>
            </a:r>
            <a:endParaRPr lang="en-US" sz="1800" dirty="0"/>
          </a:p>
        </p:txBody>
      </p:sp>
      <p:pic>
        <p:nvPicPr>
          <p:cNvPr id="7" name="Picture 6">
            <a:extLst>
              <a:ext uri="{FF2B5EF4-FFF2-40B4-BE49-F238E27FC236}">
                <a16:creationId xmlns:a16="http://schemas.microsoft.com/office/drawing/2014/main" id="{A29B947D-4B15-9076-E43A-F99E0B9C85B3}"/>
              </a:ext>
            </a:extLst>
          </p:cNvPr>
          <p:cNvPicPr>
            <a:picLocks noChangeAspect="1"/>
          </p:cNvPicPr>
          <p:nvPr/>
        </p:nvPicPr>
        <p:blipFill>
          <a:blip r:embed="rId5"/>
          <a:stretch>
            <a:fillRect/>
          </a:stretch>
        </p:blipFill>
        <p:spPr>
          <a:xfrm>
            <a:off x="297869" y="3090175"/>
            <a:ext cx="3635502" cy="3635502"/>
          </a:xfrm>
          <a:prstGeom prst="rect">
            <a:avLst/>
          </a:prstGeom>
        </p:spPr>
      </p:pic>
    </p:spTree>
    <p:extLst>
      <p:ext uri="{BB962C8B-B14F-4D97-AF65-F5344CB8AC3E}">
        <p14:creationId xmlns:p14="http://schemas.microsoft.com/office/powerpoint/2010/main" val="3184819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54637-3500-23C4-D07F-2A8D05A14AF1}"/>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00DC1039-2DDA-DA1D-8851-EB575138AE7F}"/>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CE0AEE59-490F-DBFD-6C11-95659DDD2B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6FAC4D9-81A4-B40E-91E4-456D4FB9097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3BE7580-2E88-9982-77EE-EA34FD02482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7AA1874-8313-638D-FE91-7659D7CA9D2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C253BD7B-526B-6CAB-B5D8-82B939B352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49048445-D37C-AEED-48B9-3A32D79DEB1E}"/>
              </a:ext>
            </a:extLst>
          </p:cNvPr>
          <p:cNvSpPr txBox="1"/>
          <p:nvPr/>
        </p:nvSpPr>
        <p:spPr>
          <a:xfrm>
            <a:off x="3183164" y="1061266"/>
            <a:ext cx="8344465" cy="5213287"/>
          </a:xfrm>
          <a:prstGeom prst="rect">
            <a:avLst/>
          </a:prstGeom>
          <a:noFill/>
        </p:spPr>
        <p:txBody>
          <a:bodyPr wrap="square">
            <a:spAutoFit/>
          </a:bodyPr>
          <a:lstStyle/>
          <a:p>
            <a:pPr algn="ctr" rtl="1">
              <a:lnSpc>
                <a:spcPct val="150000"/>
              </a:lnSpc>
            </a:pPr>
            <a:r>
              <a:rPr lang="ar-SA" sz="2400" b="1" dirty="0">
                <a:solidFill>
                  <a:srgbClr val="00B0F0"/>
                </a:solidFill>
              </a:rPr>
              <a:t>مثال تطبيقي عل الاعلان الإخباري </a:t>
            </a:r>
          </a:p>
          <a:p>
            <a:pPr algn="just" rtl="1">
              <a:lnSpc>
                <a:spcPct val="150000"/>
              </a:lnSpc>
            </a:pPr>
            <a:r>
              <a:rPr lang="ar-SA" sz="2000" b="1" dirty="0">
                <a:solidFill>
                  <a:srgbClr val="00B0F0"/>
                </a:solidFill>
              </a:rPr>
              <a:t>الإعلان التعليمي </a:t>
            </a:r>
          </a:p>
          <a:p>
            <a:pPr marL="342900" indent="-342900" algn="just" rtl="1">
              <a:lnSpc>
                <a:spcPct val="150000"/>
              </a:lnSpc>
              <a:buFont typeface="Arial" panose="020B0604020202020204" pitchFamily="34" charset="0"/>
              <a:buChar char="•"/>
            </a:pPr>
            <a:r>
              <a:rPr lang="en-US" sz="2000" b="1" dirty="0"/>
              <a:t> </a:t>
            </a:r>
            <a:r>
              <a:rPr lang="ar-SA" sz="2000" b="1" dirty="0"/>
              <a:t>هو الإعلان الذي يركز على تزويد المستهلك بالمعلومات الضرورية حول المنتج أو الخدمة، مثل خصائصه، وآلية استخدامه، وفوائده، وطرق الحصول عليه.</a:t>
            </a:r>
          </a:p>
          <a:p>
            <a:pPr marL="342900" indent="-342900" algn="just" rtl="1">
              <a:lnSpc>
                <a:spcPct val="150000"/>
              </a:lnSpc>
              <a:buFont typeface="Arial" panose="020B0604020202020204" pitchFamily="34" charset="0"/>
              <a:buChar char="•"/>
            </a:pPr>
            <a:endParaRPr lang="ar-SA" sz="2000" b="1" dirty="0"/>
          </a:p>
          <a:p>
            <a:pPr marL="342900" indent="-342900" algn="just" rtl="1">
              <a:lnSpc>
                <a:spcPct val="150000"/>
              </a:lnSpc>
              <a:buFont typeface="Arial" panose="020B0604020202020204" pitchFamily="34" charset="0"/>
              <a:buChar char="•"/>
            </a:pPr>
            <a:r>
              <a:rPr lang="ar-SA" sz="2000" b="1" dirty="0"/>
              <a:t> ويُستخدم هذا النوع من الإعلانات بصورة خاصة عند تقديم منتج جديد أو عند إدخال تطويرات جوهرية عليه، بهدف بناء معرفة المستهلك وتقليل حالة عدم اليقين قبل الشراء.</a:t>
            </a:r>
          </a:p>
          <a:p>
            <a:pPr marL="342900" indent="-342900" algn="just" rtl="1">
              <a:lnSpc>
                <a:spcPct val="150000"/>
              </a:lnSpc>
              <a:buFont typeface="Arial" panose="020B0604020202020204" pitchFamily="34" charset="0"/>
              <a:buChar char="•"/>
            </a:pPr>
            <a:endParaRPr lang="ar-SA" sz="2000" b="1" dirty="0"/>
          </a:p>
          <a:p>
            <a:pPr marL="342900" indent="-342900" algn="just" rtl="1">
              <a:lnSpc>
                <a:spcPct val="150000"/>
              </a:lnSpc>
              <a:buFont typeface="Arial" panose="020B0604020202020204" pitchFamily="34" charset="0"/>
              <a:buChar char="•"/>
            </a:pPr>
            <a:r>
              <a:rPr lang="ar-SA" sz="2000" b="1" dirty="0"/>
              <a:t>المثال:إعلان السيارات الكهربائية يوضح للمستهلك أن السيارة تعمل بالطاقة الكهربائية ويبرز وجود محطات الشحن، مما يساعد على تعريف الجمهور بالتقنية الجديدة وفوائدها العملية، دون التركيز على الإقناع العاطفي.</a:t>
            </a:r>
            <a:endParaRPr lang="en-US" sz="2000" b="1" dirty="0"/>
          </a:p>
        </p:txBody>
      </p:sp>
      <p:pic>
        <p:nvPicPr>
          <p:cNvPr id="7" name="Picture 6">
            <a:extLst>
              <a:ext uri="{FF2B5EF4-FFF2-40B4-BE49-F238E27FC236}">
                <a16:creationId xmlns:a16="http://schemas.microsoft.com/office/drawing/2014/main" id="{F71D5EC1-A1A9-1B40-E18C-99D421F484F7}"/>
              </a:ext>
            </a:extLst>
          </p:cNvPr>
          <p:cNvPicPr>
            <a:picLocks noChangeAspect="1"/>
          </p:cNvPicPr>
          <p:nvPr/>
        </p:nvPicPr>
        <p:blipFill>
          <a:blip r:embed="rId5"/>
          <a:stretch>
            <a:fillRect/>
          </a:stretch>
        </p:blipFill>
        <p:spPr>
          <a:xfrm>
            <a:off x="0" y="4643269"/>
            <a:ext cx="3183164" cy="2118451"/>
          </a:xfrm>
          <a:prstGeom prst="rect">
            <a:avLst/>
          </a:prstGeom>
        </p:spPr>
      </p:pic>
    </p:spTree>
    <p:extLst>
      <p:ext uri="{BB962C8B-B14F-4D97-AF65-F5344CB8AC3E}">
        <p14:creationId xmlns:p14="http://schemas.microsoft.com/office/powerpoint/2010/main" val="21642100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01410-0578-50F1-A43B-0E7ACD343DB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A13030B-6562-7447-0853-99370E9CAAE7}"/>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9592F1FD-8AB1-8873-7711-A6CFF41FE54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22EFB39-F977-BE85-9157-2E0EE1476F06}"/>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788FBA4-3219-9E53-2C6B-12E4653A074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1A81C82-70EF-E2B3-CED3-5E46EB66A6F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C10FB03-8F8D-B200-9B91-94EFC5BD745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F61D143-6CBE-72E5-7E9D-E25D1AADE07C}"/>
              </a:ext>
            </a:extLst>
          </p:cNvPr>
          <p:cNvSpPr txBox="1"/>
          <p:nvPr/>
        </p:nvSpPr>
        <p:spPr>
          <a:xfrm>
            <a:off x="3512457" y="1079854"/>
            <a:ext cx="7974686" cy="5674951"/>
          </a:xfrm>
          <a:prstGeom prst="rect">
            <a:avLst/>
          </a:prstGeom>
          <a:noFill/>
        </p:spPr>
        <p:txBody>
          <a:bodyPr wrap="square">
            <a:spAutoFit/>
          </a:bodyPr>
          <a:lstStyle/>
          <a:p>
            <a:pPr algn="ctr" rtl="1">
              <a:lnSpc>
                <a:spcPct val="150000"/>
              </a:lnSpc>
            </a:pPr>
            <a:r>
              <a:rPr lang="ar-SA" sz="2400" b="1" dirty="0">
                <a:solidFill>
                  <a:srgbClr val="00B0F0"/>
                </a:solidFill>
              </a:rPr>
              <a:t>مثال على الإعلان الإقناعي </a:t>
            </a:r>
          </a:p>
          <a:p>
            <a:pPr algn="just" rtl="1">
              <a:lnSpc>
                <a:spcPct val="150000"/>
              </a:lnSpc>
            </a:pPr>
            <a:r>
              <a:rPr lang="ar-SA" sz="2000" b="1" dirty="0">
                <a:solidFill>
                  <a:srgbClr val="00B0F0"/>
                </a:solidFill>
              </a:rPr>
              <a:t>الإعلان الإقناعي </a:t>
            </a:r>
          </a:p>
          <a:p>
            <a:pPr algn="just" rtl="1">
              <a:lnSpc>
                <a:spcPct val="150000"/>
              </a:lnSpc>
            </a:pPr>
            <a:r>
              <a:rPr lang="ar-SA" sz="2000" dirty="0"/>
              <a:t>يهدف إلى التأثير في اتجاهات المستهلك وتفضيلاته، وإقناعه باختيار العلامة التجارية دون غيرها. ويزداد استخدام هذا النوع عندما تدخل المنتجات مرحلة المنافسة، حيث تسعى الشركات إلى إبراز مزاياها مقارنة بالمنافسين.</a:t>
            </a:r>
          </a:p>
          <a:p>
            <a:pPr algn="just" rtl="1">
              <a:lnSpc>
                <a:spcPct val="150000"/>
              </a:lnSpc>
            </a:pPr>
            <a:endParaRPr lang="ar-SA" sz="2000" dirty="0"/>
          </a:p>
          <a:p>
            <a:pPr algn="just" rtl="1">
              <a:lnSpc>
                <a:spcPct val="150000"/>
              </a:lnSpc>
            </a:pPr>
            <a:r>
              <a:rPr lang="ar-SA" sz="2000" b="1" dirty="0">
                <a:solidFill>
                  <a:srgbClr val="00B0F0"/>
                </a:solidFill>
              </a:rPr>
              <a:t>ويظهر الإعلان الإقناعي بطريقتين:</a:t>
            </a:r>
          </a:p>
          <a:p>
            <a:pPr marL="342900" indent="-342900" algn="just" rtl="1">
              <a:lnSpc>
                <a:spcPct val="150000"/>
              </a:lnSpc>
              <a:buFont typeface="Wingdings" panose="05000000000000000000" pitchFamily="2" charset="2"/>
              <a:buChar char="q"/>
            </a:pPr>
            <a:r>
              <a:rPr lang="ar-SA" sz="2000" b="1" dirty="0"/>
              <a:t> المقارنة المباشرة: </a:t>
            </a:r>
            <a:r>
              <a:rPr lang="ar-SA" sz="2000" dirty="0"/>
              <a:t>مقارنة المنتج بشكل صريح مع منتج منافس لإظهار نقاط التفوق.</a:t>
            </a:r>
          </a:p>
          <a:p>
            <a:pPr marL="342900" indent="-342900" algn="just" rtl="1">
              <a:lnSpc>
                <a:spcPct val="150000"/>
              </a:lnSpc>
              <a:buFont typeface="Wingdings" panose="05000000000000000000" pitchFamily="2" charset="2"/>
              <a:buChar char="q"/>
            </a:pPr>
            <a:r>
              <a:rPr lang="ar-SA" sz="2000" b="1" dirty="0"/>
              <a:t>المقارنة غير المباشرة: </a:t>
            </a:r>
            <a:r>
              <a:rPr lang="ar-SA" sz="2000" dirty="0"/>
              <a:t>التركيز على مزايا المنتج دون ذكر المنافس بالاسم، مع إيصال رسالة تفيد بتفوقه.</a:t>
            </a:r>
          </a:p>
          <a:p>
            <a:pPr marL="342900" indent="-342900" algn="just" rtl="1">
              <a:lnSpc>
                <a:spcPct val="150000"/>
              </a:lnSpc>
              <a:buFont typeface="Wingdings" panose="05000000000000000000" pitchFamily="2" charset="2"/>
              <a:buChar char="v"/>
            </a:pPr>
            <a:r>
              <a:rPr lang="ar-SA" sz="2000" dirty="0"/>
              <a:t>المثال:الإعلانات التي تبرز جودة الشبكة أو سرعة الخدمة مقارنة بالبدائل في السوق تُعد من أمثلة الإعلان الإقناعي المقارن.</a:t>
            </a:r>
            <a:endParaRPr lang="en-US" sz="2000" dirty="0"/>
          </a:p>
        </p:txBody>
      </p:sp>
      <p:pic>
        <p:nvPicPr>
          <p:cNvPr id="7" name="Picture 6">
            <a:extLst>
              <a:ext uri="{FF2B5EF4-FFF2-40B4-BE49-F238E27FC236}">
                <a16:creationId xmlns:a16="http://schemas.microsoft.com/office/drawing/2014/main" id="{E123D020-3882-F7EE-C68D-61BB5DE4F0F1}"/>
              </a:ext>
            </a:extLst>
          </p:cNvPr>
          <p:cNvPicPr>
            <a:picLocks noChangeAspect="1"/>
          </p:cNvPicPr>
          <p:nvPr/>
        </p:nvPicPr>
        <p:blipFill>
          <a:blip r:embed="rId5"/>
          <a:stretch>
            <a:fillRect/>
          </a:stretch>
        </p:blipFill>
        <p:spPr>
          <a:xfrm>
            <a:off x="595086" y="2975990"/>
            <a:ext cx="2840390" cy="3550488"/>
          </a:xfrm>
          <a:prstGeom prst="rect">
            <a:avLst/>
          </a:prstGeom>
        </p:spPr>
      </p:pic>
    </p:spTree>
    <p:extLst>
      <p:ext uri="{BB962C8B-B14F-4D97-AF65-F5344CB8AC3E}">
        <p14:creationId xmlns:p14="http://schemas.microsoft.com/office/powerpoint/2010/main" val="3388992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34A8D-1C5F-461F-DE8A-E94EB8F6484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9C81B11-870C-B4BA-0361-152C64D07FED}"/>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7AC5A93A-6508-3563-AB79-85DDD9A5AE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B56486B-5330-0F63-295B-EB23A2D5325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7BDCA5F-D309-4004-2C58-AF9DF060271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AC5AA4C-B385-DE19-9D14-994A184609D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E6807543-959C-7A62-2EFD-DC02E91A1B5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844C2A6C-2299-1F6D-A749-57A5D82B90E2}"/>
              </a:ext>
            </a:extLst>
          </p:cNvPr>
          <p:cNvSpPr txBox="1"/>
          <p:nvPr/>
        </p:nvSpPr>
        <p:spPr>
          <a:xfrm>
            <a:off x="3717721" y="1623863"/>
            <a:ext cx="7536618" cy="4289957"/>
          </a:xfrm>
          <a:prstGeom prst="rect">
            <a:avLst/>
          </a:prstGeom>
          <a:noFill/>
        </p:spPr>
        <p:txBody>
          <a:bodyPr wrap="square">
            <a:spAutoFit/>
          </a:bodyPr>
          <a:lstStyle/>
          <a:p>
            <a:pPr algn="ctr" rtl="1">
              <a:lnSpc>
                <a:spcPct val="150000"/>
              </a:lnSpc>
            </a:pPr>
            <a:r>
              <a:rPr lang="ar-SA" sz="2400" b="1" dirty="0">
                <a:solidFill>
                  <a:srgbClr val="00B0F0"/>
                </a:solidFill>
              </a:rPr>
              <a:t>مثال على إعلان التذكير </a:t>
            </a:r>
          </a:p>
          <a:p>
            <a:pPr algn="just" rtl="1">
              <a:lnSpc>
                <a:spcPct val="150000"/>
              </a:lnSpc>
            </a:pPr>
            <a:r>
              <a:rPr lang="ar-SA" sz="2000" b="1" dirty="0">
                <a:solidFill>
                  <a:srgbClr val="00B0F0"/>
                </a:solidFill>
              </a:rPr>
              <a:t>إعلان التذكير </a:t>
            </a:r>
          </a:p>
          <a:p>
            <a:pPr marL="342900" indent="-342900" algn="just" rtl="1">
              <a:lnSpc>
                <a:spcPct val="150000"/>
              </a:lnSpc>
              <a:buFont typeface="Wingdings" panose="05000000000000000000" pitchFamily="2" charset="2"/>
              <a:buChar char="q"/>
            </a:pPr>
            <a:r>
              <a:rPr lang="ar-SA" sz="2000" dirty="0"/>
              <a:t>هو إعلان يهدف إلى إبقاء العلامة التجارية حاضرة في ذهن المستهلك، والمحافظة على ولاء العملاء الحاليين، وتشجيعهم على إعادة الشراء. ويكثر استخدامه مع المنتجات المعروفة التي وصلت إلى مرحلة النضج في دورة حياتها.</a:t>
            </a:r>
          </a:p>
          <a:p>
            <a:pPr marL="342900" indent="-342900" algn="just" rtl="1">
              <a:lnSpc>
                <a:spcPct val="150000"/>
              </a:lnSpc>
              <a:buFont typeface="Wingdings" panose="05000000000000000000" pitchFamily="2" charset="2"/>
              <a:buChar char="q"/>
            </a:pPr>
            <a:endParaRPr lang="ar-SA" sz="2000" dirty="0"/>
          </a:p>
          <a:p>
            <a:pPr marL="342900" indent="-342900" algn="just" rtl="1">
              <a:lnSpc>
                <a:spcPct val="150000"/>
              </a:lnSpc>
              <a:buFont typeface="Wingdings" panose="05000000000000000000" pitchFamily="2" charset="2"/>
              <a:buChar char="v"/>
            </a:pPr>
            <a:r>
              <a:rPr lang="ar-SA" sz="2000" dirty="0"/>
              <a:t>المثال: إعلانات كوكاكولا التي تركز على الشعور بالسعادة والاستمتاع دون شرح المنتج، تهدف إلى تذكير المستهلك بالعلامة التجارية وتعزيز ارتباطها بالمناسبات اليومية.</a:t>
            </a:r>
            <a:endParaRPr lang="en-US" sz="2000" dirty="0"/>
          </a:p>
        </p:txBody>
      </p:sp>
      <p:pic>
        <p:nvPicPr>
          <p:cNvPr id="7" name="Picture 6">
            <a:extLst>
              <a:ext uri="{FF2B5EF4-FFF2-40B4-BE49-F238E27FC236}">
                <a16:creationId xmlns:a16="http://schemas.microsoft.com/office/drawing/2014/main" id="{BC0437D1-3CF4-8F1C-236C-33823679365F}"/>
              </a:ext>
            </a:extLst>
          </p:cNvPr>
          <p:cNvPicPr>
            <a:picLocks noChangeAspect="1"/>
          </p:cNvPicPr>
          <p:nvPr/>
        </p:nvPicPr>
        <p:blipFill>
          <a:blip r:embed="rId5"/>
          <a:stretch>
            <a:fillRect/>
          </a:stretch>
        </p:blipFill>
        <p:spPr>
          <a:xfrm>
            <a:off x="351548" y="2662500"/>
            <a:ext cx="3298292" cy="2663371"/>
          </a:xfrm>
          <a:prstGeom prst="rect">
            <a:avLst/>
          </a:prstGeom>
        </p:spPr>
      </p:pic>
    </p:spTree>
    <p:extLst>
      <p:ext uri="{BB962C8B-B14F-4D97-AF65-F5344CB8AC3E}">
        <p14:creationId xmlns:p14="http://schemas.microsoft.com/office/powerpoint/2010/main" val="3231901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1B0A0-BE5F-A685-9726-4D51C492723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8DD8582C-F966-4F5E-9870-FD45B7FB86CD}"/>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6E286B43-38EF-74AF-FDAA-E437F25BE3E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D9956AA-63F6-B4E7-77B3-92C212B3DE8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E3C637C-AD4F-111E-EAF8-2D6004DAEBA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03187C4-2EAD-99A5-3088-66532CF9CC9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0BDD2EE2-BE3C-F964-430B-8227B6F500A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73A7A1F-243E-C709-0555-D98BAECCF2EB}"/>
              </a:ext>
            </a:extLst>
          </p:cNvPr>
          <p:cNvSpPr txBox="1"/>
          <p:nvPr/>
        </p:nvSpPr>
        <p:spPr>
          <a:xfrm>
            <a:off x="351549" y="678876"/>
            <a:ext cx="11066736" cy="6003054"/>
          </a:xfrm>
          <a:prstGeom prst="rect">
            <a:avLst/>
          </a:prstGeom>
          <a:noFill/>
        </p:spPr>
        <p:txBody>
          <a:bodyPr wrap="square">
            <a:spAutoFit/>
          </a:bodyPr>
          <a:lstStyle/>
          <a:p>
            <a:pPr algn="ctr" rtl="1">
              <a:lnSpc>
                <a:spcPct val="150000"/>
              </a:lnSpc>
            </a:pPr>
            <a:r>
              <a:rPr lang="ar-SA" sz="2400" b="1" dirty="0">
                <a:solidFill>
                  <a:srgbClr val="00B0F0"/>
                </a:solidFill>
              </a:rPr>
              <a:t>تحديد ميزانية الإعلان </a:t>
            </a:r>
          </a:p>
          <a:p>
            <a:pPr algn="just" rtl="1">
              <a:lnSpc>
                <a:spcPct val="150000"/>
              </a:lnSpc>
            </a:pPr>
            <a:r>
              <a:rPr lang="ar-SA" dirty="0"/>
              <a:t>تعرف ميزانية الإعلان بأنها الموارد المالية التي تخصصها المنظمة لتنفيذ أنشطتها الإعلانية وتحقيق أهدافها التسويقية. ويؤكد كوتلر أن تحديد الميزانية ينبغي أن يعتمد على أهداف المنظمة واستراتيجيتها، وليس على التخمين أو الإنفاق العشوائي.</a:t>
            </a:r>
          </a:p>
          <a:p>
            <a:pPr algn="just" rtl="1">
              <a:lnSpc>
                <a:spcPct val="150000"/>
              </a:lnSpc>
            </a:pPr>
            <a:r>
              <a:rPr lang="ar-SA" dirty="0"/>
              <a:t>ومن أكثر الأساليب استخدامًا:</a:t>
            </a:r>
          </a:p>
          <a:p>
            <a:pPr marL="285750" indent="-285750" algn="just" rtl="1">
              <a:lnSpc>
                <a:spcPct val="150000"/>
              </a:lnSpc>
              <a:buFont typeface="Wingdings" panose="05000000000000000000" pitchFamily="2" charset="2"/>
              <a:buChar char="q"/>
            </a:pPr>
            <a:r>
              <a:rPr lang="ar-SA" b="1" dirty="0"/>
              <a:t>أولًا: طريقة القدرة على الإنفاق </a:t>
            </a:r>
          </a:p>
          <a:p>
            <a:pPr algn="just" rtl="1">
              <a:lnSpc>
                <a:spcPct val="150000"/>
              </a:lnSpc>
            </a:pPr>
            <a:r>
              <a:rPr lang="ar-SA" dirty="0"/>
              <a:t>تحدد الشركة الميزانية وفقًا لما تستطيع تحمله ماليًا بعد تغطية النفقات الأخرى، إلا أن هذا الأسلوب قد لا يعكس الاحتياجات الفعلية للحملة الإعلانية.</a:t>
            </a:r>
          </a:p>
          <a:p>
            <a:pPr marL="285750" indent="-285750" algn="just" rtl="1">
              <a:lnSpc>
                <a:spcPct val="150000"/>
              </a:lnSpc>
              <a:buFont typeface="Wingdings" panose="05000000000000000000" pitchFamily="2" charset="2"/>
              <a:buChar char="q"/>
            </a:pPr>
            <a:r>
              <a:rPr lang="ar-SA" b="1" dirty="0"/>
              <a:t>ثانيًا: طريقة نسبة المبيعات </a:t>
            </a:r>
          </a:p>
          <a:p>
            <a:pPr algn="just" rtl="1">
              <a:lnSpc>
                <a:spcPct val="150000"/>
              </a:lnSpc>
            </a:pPr>
            <a:r>
              <a:rPr lang="ar-SA" dirty="0"/>
              <a:t>تحدد الميزانية كنسبة ثابتة من المبيعات الحالية أو المتوقعة، أو من سعر بيع الوحدة، وهي طريقة سهلة لكنها تربط الإعلان بالمبيعات بدلًا من اعتباره وسيلة لزيادتها.</a:t>
            </a:r>
          </a:p>
          <a:p>
            <a:pPr marL="285750" indent="-285750" algn="just" rtl="1">
              <a:lnSpc>
                <a:spcPct val="150000"/>
              </a:lnSpc>
              <a:buFont typeface="Wingdings" panose="05000000000000000000" pitchFamily="2" charset="2"/>
              <a:buChar char="q"/>
            </a:pPr>
            <a:r>
              <a:rPr lang="ar-SA" b="1" dirty="0"/>
              <a:t>ثالثًا: طريقة مساواة المنافسين </a:t>
            </a:r>
          </a:p>
          <a:p>
            <a:pPr algn="just" rtl="1">
              <a:lnSpc>
                <a:spcPct val="150000"/>
              </a:lnSpc>
            </a:pPr>
            <a:r>
              <a:rPr lang="ar-SA" dirty="0"/>
              <a:t>تحدد الشركة ميزانيتها بما يتوافق مع إنفاق المنافسين، بهدف المحافظة على مركزها التنافسي في السوق.</a:t>
            </a:r>
          </a:p>
          <a:p>
            <a:pPr marL="285750" indent="-285750" algn="just" rtl="1">
              <a:lnSpc>
                <a:spcPct val="150000"/>
              </a:lnSpc>
              <a:buFont typeface="Wingdings" panose="05000000000000000000" pitchFamily="2" charset="2"/>
              <a:buChar char="q"/>
            </a:pPr>
            <a:r>
              <a:rPr lang="ar-SA" b="1" dirty="0"/>
              <a:t>رابعًا: طريقة الهدف والمهمة </a:t>
            </a:r>
          </a:p>
          <a:p>
            <a:pPr algn="just" rtl="1">
              <a:lnSpc>
                <a:spcPct val="150000"/>
              </a:lnSpc>
            </a:pPr>
            <a:r>
              <a:rPr lang="ar-SA" dirty="0"/>
              <a:t>تعد أكثر الأساليب دقة وفقًا لكوتلر، حيث تبدأ بتحديد الأهداف الإعلانية، ثم تحديد الأنشطة اللازمة لتحقيقها، وأخيرًا تقدير تكلفتها، ليكون مجموع هذه التكاليف هو الميزانية الإعلانية المقترحة.</a:t>
            </a:r>
            <a:endParaRPr lang="en-US" dirty="0"/>
          </a:p>
        </p:txBody>
      </p:sp>
    </p:spTree>
    <p:extLst>
      <p:ext uri="{BB962C8B-B14F-4D97-AF65-F5344CB8AC3E}">
        <p14:creationId xmlns:p14="http://schemas.microsoft.com/office/powerpoint/2010/main" val="35516844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8D25B5-FDCE-32A6-C11D-5EE46371A22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DB0EED5-76EC-B396-F526-00FFF4441A6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48A741B0-CC02-ABC7-5F78-25874CA025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83B7FF5-96EB-E9FB-E036-C576AAF2E95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EA208B4-EADA-E301-0917-ABE54E63F6B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7963E33-7A43-1AB2-792B-B7A08331E78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B7D3232F-AC1B-853A-F1E2-EFD2D1E5A81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C4D3A750-F48E-9AA5-9B9F-68BA11C06A33}"/>
              </a:ext>
            </a:extLst>
          </p:cNvPr>
          <p:cNvSpPr txBox="1"/>
          <p:nvPr/>
        </p:nvSpPr>
        <p:spPr>
          <a:xfrm>
            <a:off x="3135660" y="1982150"/>
            <a:ext cx="8297967" cy="4197624"/>
          </a:xfrm>
          <a:prstGeom prst="rect">
            <a:avLst/>
          </a:prstGeom>
          <a:noFill/>
        </p:spPr>
        <p:txBody>
          <a:bodyPr wrap="square">
            <a:spAutoFit/>
          </a:bodyPr>
          <a:lstStyle/>
          <a:p>
            <a:pPr algn="ctr" rtl="1">
              <a:lnSpc>
                <a:spcPct val="150000"/>
              </a:lnSpc>
            </a:pPr>
            <a:r>
              <a:rPr lang="ar-SA" sz="2000" b="1" dirty="0">
                <a:solidFill>
                  <a:srgbClr val="00B0F0"/>
                </a:solidFill>
              </a:rPr>
              <a:t>تطوير الإستراتيجية الإعلانية</a:t>
            </a:r>
          </a:p>
          <a:p>
            <a:pPr algn="just" rtl="1">
              <a:lnSpc>
                <a:spcPct val="150000"/>
              </a:lnSpc>
            </a:pPr>
            <a:endParaRPr lang="ar-SA" sz="2000" b="1" dirty="0">
              <a:solidFill>
                <a:srgbClr val="00B0F0"/>
              </a:solidFill>
            </a:endParaRPr>
          </a:p>
          <a:p>
            <a:pPr algn="just" rtl="1">
              <a:lnSpc>
                <a:spcPct val="150000"/>
              </a:lnSpc>
            </a:pPr>
            <a:r>
              <a:rPr lang="ar-SA" sz="2000" b="1" dirty="0"/>
              <a:t>الإستراتيجية الإعلانية هي الخطة التي تعتمدها المنظمة لتحقيق أهدافها الإعلانية بصورة فعالة. </a:t>
            </a:r>
          </a:p>
          <a:p>
            <a:pPr algn="just" rtl="1">
              <a:lnSpc>
                <a:spcPct val="150000"/>
              </a:lnSpc>
            </a:pPr>
            <a:r>
              <a:rPr lang="ar-SA" sz="2000" b="1" dirty="0"/>
              <a:t>ويرى كوتلر أنها تقوم على عنصرين رئيسيين مترابطين:</a:t>
            </a:r>
          </a:p>
          <a:p>
            <a:pPr marL="342900" indent="-342900" algn="just" rtl="1">
              <a:lnSpc>
                <a:spcPct val="150000"/>
              </a:lnSpc>
              <a:buFont typeface="Wingdings" panose="05000000000000000000" pitchFamily="2" charset="2"/>
              <a:buChar char="q"/>
            </a:pPr>
            <a:r>
              <a:rPr lang="ar-SA" sz="2000" b="1" dirty="0"/>
              <a:t>إعداد الرسالة الإعلانية.</a:t>
            </a:r>
          </a:p>
          <a:p>
            <a:pPr marL="342900" indent="-342900" algn="just" rtl="1">
              <a:lnSpc>
                <a:spcPct val="150000"/>
              </a:lnSpc>
              <a:buFont typeface="Wingdings" panose="05000000000000000000" pitchFamily="2" charset="2"/>
              <a:buChar char="q"/>
            </a:pPr>
            <a:r>
              <a:rPr lang="ar-SA" sz="2000" b="1" dirty="0"/>
              <a:t>اختيار وسائل الإعلان المناسبة.</a:t>
            </a:r>
          </a:p>
          <a:p>
            <a:pPr marL="342900" indent="-342900" algn="just" rtl="1">
              <a:lnSpc>
                <a:spcPct val="150000"/>
              </a:lnSpc>
              <a:buFont typeface="Wingdings" panose="05000000000000000000" pitchFamily="2" charset="2"/>
              <a:buChar char="q"/>
            </a:pPr>
            <a:endParaRPr lang="ar-SA" sz="2000" b="1" dirty="0"/>
          </a:p>
          <a:p>
            <a:pPr marL="342900" indent="-342900" algn="just" rtl="1">
              <a:lnSpc>
                <a:spcPct val="150000"/>
              </a:lnSpc>
              <a:buFont typeface="Wingdings" panose="05000000000000000000" pitchFamily="2" charset="2"/>
              <a:buChar char="ü"/>
            </a:pPr>
            <a:r>
              <a:rPr lang="ar-SA" sz="2000" b="1" dirty="0"/>
              <a:t>ويعتمد نجاح الإعلان على التكامل بين رسالة إعلانية مؤثرة، ووسيلة إعلامية قادرة على الوصول إلى الجمهور المستهدف في الوقت المناسب.</a:t>
            </a:r>
            <a:endParaRPr lang="en-US" sz="2000" b="1" dirty="0"/>
          </a:p>
        </p:txBody>
      </p:sp>
      <p:pic>
        <p:nvPicPr>
          <p:cNvPr id="7" name="Picture 6">
            <a:extLst>
              <a:ext uri="{FF2B5EF4-FFF2-40B4-BE49-F238E27FC236}">
                <a16:creationId xmlns:a16="http://schemas.microsoft.com/office/drawing/2014/main" id="{A5F62471-58BA-7E62-35E7-2E93C56E2852}"/>
              </a:ext>
            </a:extLst>
          </p:cNvPr>
          <p:cNvPicPr>
            <a:picLocks noChangeAspect="1"/>
          </p:cNvPicPr>
          <p:nvPr/>
        </p:nvPicPr>
        <p:blipFill>
          <a:blip r:embed="rId5"/>
          <a:stretch>
            <a:fillRect/>
          </a:stretch>
        </p:blipFill>
        <p:spPr>
          <a:xfrm>
            <a:off x="161451" y="2243384"/>
            <a:ext cx="2812758" cy="4221051"/>
          </a:xfrm>
          <a:prstGeom prst="rect">
            <a:avLst/>
          </a:prstGeom>
        </p:spPr>
      </p:pic>
    </p:spTree>
    <p:extLst>
      <p:ext uri="{BB962C8B-B14F-4D97-AF65-F5344CB8AC3E}">
        <p14:creationId xmlns:p14="http://schemas.microsoft.com/office/powerpoint/2010/main" val="160071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374EB-DDE6-C749-98AC-574F98C25E5C}"/>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E7377AA3-8ACD-8844-4293-EFAB612A945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0274CEAC-4F41-135A-B529-02D916732E0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6085153-0F3D-F962-14A8-FF41BDA0C78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C441630-45CF-B04E-0026-7B0D6177B89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D109012-85E4-E48A-F705-B947FB3DD5A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B68CBE98-C08C-6354-0594-E367EB4E9A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A64CFE0-E460-51FC-1A4E-2FDFEF4AB057}"/>
              </a:ext>
            </a:extLst>
          </p:cNvPr>
          <p:cNvSpPr txBox="1"/>
          <p:nvPr/>
        </p:nvSpPr>
        <p:spPr>
          <a:xfrm>
            <a:off x="773716" y="944860"/>
            <a:ext cx="10576959" cy="5864554"/>
          </a:xfrm>
          <a:prstGeom prst="rect">
            <a:avLst/>
          </a:prstGeom>
          <a:noFill/>
        </p:spPr>
        <p:txBody>
          <a:bodyPr wrap="square">
            <a:spAutoFit/>
          </a:bodyPr>
          <a:lstStyle/>
          <a:p>
            <a:pPr algn="ctr" rtl="1">
              <a:lnSpc>
                <a:spcPct val="150000"/>
              </a:lnSpc>
            </a:pPr>
            <a:r>
              <a:rPr lang="ar-SA" b="1" dirty="0">
                <a:solidFill>
                  <a:srgbClr val="00B0F0"/>
                </a:solidFill>
              </a:rPr>
              <a:t>إعداد الرسالة الإعلانية – نموذج </a:t>
            </a:r>
            <a:r>
              <a:rPr lang="en-US" b="1" dirty="0">
                <a:solidFill>
                  <a:srgbClr val="00B0F0"/>
                </a:solidFill>
              </a:rPr>
              <a:t>AIDA</a:t>
            </a:r>
            <a:endParaRPr lang="ar-SA" b="1" dirty="0">
              <a:solidFill>
                <a:srgbClr val="00B0F0"/>
              </a:solidFill>
            </a:endParaRPr>
          </a:p>
          <a:p>
            <a:pPr algn="just" rtl="1">
              <a:lnSpc>
                <a:spcPct val="150000"/>
              </a:lnSpc>
            </a:pPr>
            <a:r>
              <a:rPr lang="ar-SA" dirty="0"/>
              <a:t>يوضح نموذج </a:t>
            </a:r>
            <a:r>
              <a:rPr lang="en-US" dirty="0"/>
              <a:t>AIDA </a:t>
            </a:r>
            <a:r>
              <a:rPr lang="ar-SA" dirty="0"/>
              <a:t> المراحل التي ينبغي أن تمر بها الرسالة الإعلانية حتى تحقق تأثيرًا فعالًا على المستهلك.</a:t>
            </a:r>
          </a:p>
          <a:p>
            <a:pPr algn="just" rtl="1">
              <a:lnSpc>
                <a:spcPct val="150000"/>
              </a:lnSpc>
            </a:pPr>
            <a:endParaRPr lang="ar-SA" dirty="0"/>
          </a:p>
          <a:p>
            <a:pPr marL="285750" indent="-285750" algn="just" rtl="1">
              <a:lnSpc>
                <a:spcPct val="150000"/>
              </a:lnSpc>
              <a:buFont typeface="Wingdings" panose="05000000000000000000" pitchFamily="2" charset="2"/>
              <a:buChar char="q"/>
            </a:pPr>
            <a:r>
              <a:rPr lang="ar-SA" b="1" dirty="0"/>
              <a:t>الإنتباه  (</a:t>
            </a:r>
            <a:r>
              <a:rPr lang="en-US" b="1" dirty="0"/>
              <a:t>Attention</a:t>
            </a:r>
            <a:r>
              <a:rPr lang="ar-SA" b="1" dirty="0"/>
              <a:t>)</a:t>
            </a:r>
          </a:p>
          <a:p>
            <a:pPr algn="just" rtl="1">
              <a:lnSpc>
                <a:spcPct val="150000"/>
              </a:lnSpc>
            </a:pPr>
            <a:r>
              <a:rPr lang="ar-SA" dirty="0"/>
              <a:t>تهدف الرسالة إلى جذب انتباه المستهلك وتعريفه بالعلامة التجارية أو المنتج، من خلال عناصر بصرية أو لفظية مميزة.</a:t>
            </a:r>
          </a:p>
          <a:p>
            <a:pPr algn="just" rtl="1">
              <a:lnSpc>
                <a:spcPct val="150000"/>
              </a:lnSpc>
            </a:pPr>
            <a:endParaRPr lang="ar-SA" dirty="0"/>
          </a:p>
          <a:p>
            <a:pPr marL="285750" indent="-285750" algn="just" rtl="1">
              <a:lnSpc>
                <a:spcPct val="150000"/>
              </a:lnSpc>
              <a:buFont typeface="Wingdings" panose="05000000000000000000" pitchFamily="2" charset="2"/>
              <a:buChar char="q"/>
            </a:pPr>
            <a:r>
              <a:rPr lang="ar-SA" b="1" dirty="0"/>
              <a:t>الاهتمام (</a:t>
            </a:r>
            <a:r>
              <a:rPr lang="en-US" b="1" dirty="0"/>
              <a:t>Interest</a:t>
            </a:r>
            <a:r>
              <a:rPr lang="ar-SA" b="1" dirty="0"/>
              <a:t>)</a:t>
            </a:r>
          </a:p>
          <a:p>
            <a:pPr algn="just" rtl="1">
              <a:lnSpc>
                <a:spcPct val="150000"/>
              </a:lnSpc>
            </a:pPr>
            <a:r>
              <a:rPr lang="ar-SA" dirty="0"/>
              <a:t>بعد جذب الانتباه، تسعى الرسالة إلى إثارة اهتمام المستهلك من خلال توضيح المنافع والقيمة التي يقدمها المنتج.</a:t>
            </a:r>
          </a:p>
          <a:p>
            <a:pPr algn="just" rtl="1">
              <a:lnSpc>
                <a:spcPct val="150000"/>
              </a:lnSpc>
            </a:pPr>
            <a:endParaRPr lang="ar-SA" dirty="0"/>
          </a:p>
          <a:p>
            <a:pPr marL="285750" indent="-285750" algn="just" rtl="1">
              <a:lnSpc>
                <a:spcPct val="150000"/>
              </a:lnSpc>
              <a:buFont typeface="Wingdings" panose="05000000000000000000" pitchFamily="2" charset="2"/>
              <a:buChar char="q"/>
            </a:pPr>
            <a:r>
              <a:rPr lang="ar-SA" b="1" dirty="0"/>
              <a:t>الرغبة (</a:t>
            </a:r>
            <a:r>
              <a:rPr lang="en-US" b="1" dirty="0"/>
              <a:t>Desire</a:t>
            </a:r>
            <a:r>
              <a:rPr lang="ar-SA" b="1" dirty="0"/>
              <a:t>)</a:t>
            </a:r>
          </a:p>
          <a:p>
            <a:pPr algn="just" rtl="1">
              <a:lnSpc>
                <a:spcPct val="150000"/>
              </a:lnSpc>
            </a:pPr>
            <a:r>
              <a:rPr lang="ar-SA" dirty="0"/>
              <a:t>تعمل الرسالة على تحويل الاهتمام إلى رغبة حقيقية في امتلاك المنتج، عبر إبراز المزايا التي تلبي احتياجات المستهلك أو تحقق له منفعة مميزة.</a:t>
            </a:r>
          </a:p>
          <a:p>
            <a:pPr algn="just" rtl="1">
              <a:lnSpc>
                <a:spcPct val="150000"/>
              </a:lnSpc>
            </a:pPr>
            <a:endParaRPr lang="ar-SA" dirty="0"/>
          </a:p>
          <a:p>
            <a:pPr marL="285750" indent="-285750" algn="just" rtl="1">
              <a:lnSpc>
                <a:spcPct val="150000"/>
              </a:lnSpc>
              <a:buFont typeface="Wingdings" panose="05000000000000000000" pitchFamily="2" charset="2"/>
              <a:buChar char="q"/>
            </a:pPr>
            <a:r>
              <a:rPr lang="ar-SA" b="1" dirty="0"/>
              <a:t>الإجراء أو الشراء(</a:t>
            </a:r>
            <a:r>
              <a:rPr lang="en-US" b="1" dirty="0"/>
              <a:t>Action</a:t>
            </a:r>
            <a:r>
              <a:rPr lang="ar-SA" b="1" dirty="0"/>
              <a:t>)</a:t>
            </a:r>
          </a:p>
          <a:p>
            <a:pPr algn="just" rtl="1">
              <a:lnSpc>
                <a:spcPct val="150000"/>
              </a:lnSpc>
            </a:pPr>
            <a:r>
              <a:rPr lang="ar-SA" dirty="0"/>
              <a:t>تختتم الرسالة بدعوة المستهلك لاتخاذ خطوة فعلية، مثل الشراء، أو زيارة الموقع الإلكتروني، أو التواصل مع الشركة، أو التسجيل في الخدمة.</a:t>
            </a:r>
            <a:endParaRPr lang="en-US" dirty="0"/>
          </a:p>
        </p:txBody>
      </p:sp>
    </p:spTree>
    <p:extLst>
      <p:ext uri="{BB962C8B-B14F-4D97-AF65-F5344CB8AC3E}">
        <p14:creationId xmlns:p14="http://schemas.microsoft.com/office/powerpoint/2010/main" val="10139024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0A023-0D2E-E3F4-C5A4-E0D42951465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E99E3A02-D94C-8442-67E0-2F992BAE2541}"/>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0B57ACCE-9962-707B-3A2B-B6C76812AFA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E932505-FEFD-8EEB-68C8-0BFE16051773}"/>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2C9FBC4-EEA3-72A6-1784-C3490E8AC6A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DEA8AED-7200-91CC-3642-4A98E46C2C2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54EF94C9-13C0-C43B-5EF7-C4A858E844D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F400AE5E-E5F9-29F2-BDEA-9C3CC59DD1B3}"/>
              </a:ext>
            </a:extLst>
          </p:cNvPr>
          <p:cNvSpPr txBox="1"/>
          <p:nvPr/>
        </p:nvSpPr>
        <p:spPr>
          <a:xfrm>
            <a:off x="3309256" y="905684"/>
            <a:ext cx="8124370" cy="5910721"/>
          </a:xfrm>
          <a:prstGeom prst="rect">
            <a:avLst/>
          </a:prstGeom>
          <a:noFill/>
        </p:spPr>
        <p:txBody>
          <a:bodyPr wrap="square">
            <a:spAutoFit/>
          </a:bodyPr>
          <a:lstStyle/>
          <a:p>
            <a:pPr algn="ctr" rtl="1">
              <a:lnSpc>
                <a:spcPct val="150000"/>
              </a:lnSpc>
            </a:pPr>
            <a:r>
              <a:rPr lang="ar-SA" sz="2000" b="1" dirty="0">
                <a:solidFill>
                  <a:srgbClr val="00B0F0"/>
                </a:solidFill>
              </a:rPr>
              <a:t>أساليب تنفيذ الرسالة الإعلانية </a:t>
            </a:r>
          </a:p>
          <a:p>
            <a:pPr algn="just" rtl="1">
              <a:lnSpc>
                <a:spcPct val="150000"/>
              </a:lnSpc>
            </a:pPr>
            <a:r>
              <a:rPr lang="ar-SA" dirty="0"/>
              <a:t>يشير كوتلر إلى أن الرسالة الإعلانية يمكن تقديمها بعدة أساليب إبداعية، يختار منها المعلن ما يتناسب مع طبيعة المنتج والجمهور المستهدف.</a:t>
            </a:r>
          </a:p>
          <a:p>
            <a:pPr marL="285750" indent="-285750" algn="just" rtl="1">
              <a:lnSpc>
                <a:spcPct val="150000"/>
              </a:lnSpc>
              <a:buFont typeface="Wingdings" panose="05000000000000000000" pitchFamily="2" charset="2"/>
              <a:buChar char="q"/>
            </a:pPr>
            <a:r>
              <a:rPr lang="ar-SA" b="1" dirty="0"/>
              <a:t>شريحة من الحياة </a:t>
            </a:r>
          </a:p>
          <a:p>
            <a:pPr algn="just" rtl="1">
              <a:lnSpc>
                <a:spcPct val="150000"/>
              </a:lnSpc>
            </a:pPr>
            <a:r>
              <a:rPr lang="ar-SA" dirty="0"/>
              <a:t>يعرض الإعلان مواقف يومية واقعية يستخدم فيها أشخاص عاديون المنتج، لإظهار فائدته في الحياة اليومية.</a:t>
            </a:r>
          </a:p>
          <a:p>
            <a:pPr marL="285750" indent="-285750" algn="just" rtl="1">
              <a:lnSpc>
                <a:spcPct val="150000"/>
              </a:lnSpc>
              <a:buFont typeface="Wingdings" panose="05000000000000000000" pitchFamily="2" charset="2"/>
              <a:buChar char="q"/>
            </a:pPr>
            <a:r>
              <a:rPr lang="ar-SA" b="1" dirty="0"/>
              <a:t>أسلوب الحياة</a:t>
            </a:r>
          </a:p>
          <a:p>
            <a:pPr algn="just" rtl="1">
              <a:lnSpc>
                <a:spcPct val="150000"/>
              </a:lnSpc>
            </a:pPr>
            <a:r>
              <a:rPr lang="ar-SA" dirty="0"/>
              <a:t> يوضح كيف ينسجم المنتج مع نمط حياة معين يعكس اهتمامات المستهلك أو شخصيته.</a:t>
            </a:r>
          </a:p>
          <a:p>
            <a:pPr marL="285750" indent="-285750" algn="just" rtl="1">
              <a:lnSpc>
                <a:spcPct val="150000"/>
              </a:lnSpc>
              <a:buFont typeface="Wingdings" panose="05000000000000000000" pitchFamily="2" charset="2"/>
              <a:buChar char="q"/>
            </a:pPr>
            <a:r>
              <a:rPr lang="ar-SA" b="1" dirty="0"/>
              <a:t>الخيال </a:t>
            </a:r>
          </a:p>
          <a:p>
            <a:pPr algn="just" rtl="1">
              <a:lnSpc>
                <a:spcPct val="150000"/>
              </a:lnSpc>
            </a:pPr>
            <a:r>
              <a:rPr lang="ar-SA" dirty="0"/>
              <a:t>يعتمد على خلق عالم خيالي أو مشاهد غير واقعية لإضفاء جاذبية وإثارة حول المنتج.</a:t>
            </a:r>
          </a:p>
          <a:p>
            <a:pPr marL="285750" indent="-285750" algn="just" rtl="1">
              <a:lnSpc>
                <a:spcPct val="150000"/>
              </a:lnSpc>
              <a:buFont typeface="Wingdings" panose="05000000000000000000" pitchFamily="2" charset="2"/>
              <a:buChar char="q"/>
            </a:pPr>
            <a:r>
              <a:rPr lang="ar-SA" b="1" dirty="0"/>
              <a:t>المزاج أو الصورة</a:t>
            </a:r>
          </a:p>
          <a:p>
            <a:pPr algn="just" rtl="1">
              <a:lnSpc>
                <a:spcPct val="150000"/>
              </a:lnSpc>
            </a:pPr>
            <a:r>
              <a:rPr lang="ar-SA" dirty="0"/>
              <a:t>يركز على تكوين مشاعر أو صورة ذهنية إيجابية مثل الراحة أو السعادة أو الفخر أو الجمال، وربطها بالعلامة التجارية.</a:t>
            </a:r>
          </a:p>
          <a:p>
            <a:pPr marL="285750" indent="-285750" algn="just" rtl="1">
              <a:lnSpc>
                <a:spcPct val="150000"/>
              </a:lnSpc>
              <a:buFont typeface="Wingdings" panose="05000000000000000000" pitchFamily="2" charset="2"/>
              <a:buChar char="q"/>
            </a:pPr>
            <a:r>
              <a:rPr lang="ar-SA" b="1" dirty="0"/>
              <a:t>الأسلوب الموسيقي </a:t>
            </a:r>
          </a:p>
          <a:p>
            <a:pPr algn="just" rtl="1">
              <a:lnSpc>
                <a:spcPct val="150000"/>
              </a:lnSpc>
            </a:pPr>
            <a:r>
              <a:rPr lang="ar-SA" dirty="0"/>
              <a:t>يستخدم الأغاني أو الموسيقى أو الشخصيات الغنائية لجعل الإعلان أكثر جذبًا وسهولة في التذكر.</a:t>
            </a:r>
            <a:endParaRPr lang="en-US" dirty="0"/>
          </a:p>
        </p:txBody>
      </p:sp>
      <p:pic>
        <p:nvPicPr>
          <p:cNvPr id="7" name="Picture 6">
            <a:extLst>
              <a:ext uri="{FF2B5EF4-FFF2-40B4-BE49-F238E27FC236}">
                <a16:creationId xmlns:a16="http://schemas.microsoft.com/office/drawing/2014/main" id="{77370915-3DE4-1256-2205-F3006B8DED47}"/>
              </a:ext>
            </a:extLst>
          </p:cNvPr>
          <p:cNvPicPr>
            <a:picLocks noChangeAspect="1"/>
          </p:cNvPicPr>
          <p:nvPr/>
        </p:nvPicPr>
        <p:blipFill>
          <a:blip r:embed="rId5"/>
          <a:stretch>
            <a:fillRect/>
          </a:stretch>
        </p:blipFill>
        <p:spPr>
          <a:xfrm>
            <a:off x="141554" y="4226569"/>
            <a:ext cx="3022560" cy="2414186"/>
          </a:xfrm>
          <a:prstGeom prst="rect">
            <a:avLst/>
          </a:prstGeom>
        </p:spPr>
      </p:pic>
    </p:spTree>
    <p:extLst>
      <p:ext uri="{BB962C8B-B14F-4D97-AF65-F5344CB8AC3E}">
        <p14:creationId xmlns:p14="http://schemas.microsoft.com/office/powerpoint/2010/main" val="33921816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5ECF2A-4D53-1333-05CB-825F837C988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9C39DC0E-38CF-B82D-124A-49B1C61BEAEC}"/>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CA3C255C-D936-7F52-42C3-25461A0B67B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6F70639-D4DD-B596-F4D9-AFEFE4EF593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2244C3D-ABF6-3392-DDAC-6442BA99D82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AB26641-BD62-85BE-3414-050D17D088F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CDCECF3F-5311-79A5-52B4-D09D184D4B5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8DB4D42D-C760-3D90-E6E0-61B0FA197E48}"/>
              </a:ext>
            </a:extLst>
          </p:cNvPr>
          <p:cNvSpPr txBox="1"/>
          <p:nvPr/>
        </p:nvSpPr>
        <p:spPr>
          <a:xfrm>
            <a:off x="3008236" y="580337"/>
            <a:ext cx="8410047" cy="6136616"/>
          </a:xfrm>
          <a:prstGeom prst="rect">
            <a:avLst/>
          </a:prstGeom>
          <a:noFill/>
        </p:spPr>
        <p:txBody>
          <a:bodyPr wrap="square">
            <a:spAutoFit/>
          </a:bodyPr>
          <a:lstStyle/>
          <a:p>
            <a:pPr algn="ctr" rtl="1">
              <a:lnSpc>
                <a:spcPct val="150000"/>
              </a:lnSpc>
            </a:pPr>
            <a:r>
              <a:rPr lang="ar-SA" sz="2400" b="1" dirty="0">
                <a:solidFill>
                  <a:srgbClr val="00B0F0"/>
                </a:solidFill>
              </a:rPr>
              <a:t>تابع أساليب تنفيذ الرسالة الإعلانية </a:t>
            </a:r>
          </a:p>
          <a:p>
            <a:pPr marL="285750" indent="-285750" algn="just" rtl="1">
              <a:lnSpc>
                <a:spcPct val="150000"/>
              </a:lnSpc>
              <a:buFont typeface="Wingdings" panose="05000000000000000000" pitchFamily="2" charset="2"/>
              <a:buChar char="q"/>
            </a:pPr>
            <a:r>
              <a:rPr lang="ar-SA" sz="2000" b="1" dirty="0"/>
              <a:t>رمز الشخصية </a:t>
            </a:r>
          </a:p>
          <a:p>
            <a:pPr algn="just" rtl="1">
              <a:lnSpc>
                <a:spcPct val="150000"/>
              </a:lnSpc>
            </a:pPr>
            <a:r>
              <a:rPr lang="ar-SA" sz="2000" dirty="0"/>
              <a:t>تعتمد الرسالة على شخصية أو رمز يمثل العلامة التجارية، بما يسهم في زيادة تميزها وسهولة تذكرها.</a:t>
            </a:r>
          </a:p>
          <a:p>
            <a:pPr marL="285750" indent="-285750" algn="just" rtl="1">
              <a:lnSpc>
                <a:spcPct val="150000"/>
              </a:lnSpc>
              <a:buFont typeface="Wingdings" panose="05000000000000000000" pitchFamily="2" charset="2"/>
              <a:buChar char="q"/>
            </a:pPr>
            <a:r>
              <a:rPr lang="ar-SA" sz="2000" b="1" dirty="0"/>
              <a:t>الخبرة الفنية </a:t>
            </a:r>
          </a:p>
          <a:p>
            <a:pPr algn="just" rtl="1">
              <a:lnSpc>
                <a:spcPct val="150000"/>
              </a:lnSpc>
            </a:pPr>
            <a:r>
              <a:rPr lang="ar-SA" sz="2000" dirty="0"/>
              <a:t>تركز على إبراز مهارة الشركة وخبرتها في تصميم المنتج أو تصنيعه، بما يعزز ثقة المستهلك بجودته.</a:t>
            </a:r>
          </a:p>
          <a:p>
            <a:pPr marL="285750" indent="-285750" algn="just" rtl="1">
              <a:lnSpc>
                <a:spcPct val="150000"/>
              </a:lnSpc>
              <a:buFont typeface="Wingdings" panose="05000000000000000000" pitchFamily="2" charset="2"/>
              <a:buChar char="q"/>
            </a:pPr>
            <a:r>
              <a:rPr lang="ar-SA" sz="2000" b="1" dirty="0"/>
              <a:t>الدليل العلمي </a:t>
            </a:r>
          </a:p>
          <a:p>
            <a:pPr algn="just" rtl="1">
              <a:lnSpc>
                <a:spcPct val="150000"/>
              </a:lnSpc>
            </a:pPr>
            <a:r>
              <a:rPr lang="ar-SA" sz="2000" dirty="0"/>
              <a:t>تستخدم نتائج الدراسات أو الاختبارات أو البيانات العلمية لإثبات تفوق المنتج أو فعاليته مقارنة بالبدائل.</a:t>
            </a:r>
          </a:p>
          <a:p>
            <a:pPr marL="285750" indent="-285750" algn="just" rtl="1">
              <a:lnSpc>
                <a:spcPct val="150000"/>
              </a:lnSpc>
              <a:buFont typeface="Wingdings" panose="05000000000000000000" pitchFamily="2" charset="2"/>
              <a:buChar char="q"/>
            </a:pPr>
            <a:r>
              <a:rPr lang="ar-SA" sz="2000" b="1" dirty="0"/>
              <a:t>الشهادة أو التأييد</a:t>
            </a:r>
          </a:p>
          <a:p>
            <a:pPr algn="just" rtl="1">
              <a:lnSpc>
                <a:spcPct val="150000"/>
              </a:lnSpc>
            </a:pPr>
            <a:r>
              <a:rPr lang="ar-SA" sz="2000" dirty="0"/>
              <a:t>تعتمد على شهادات عملاء أو شخصيات موثوقة تؤكد جودة المنتج وتجربتهم الإيجابية معه، مما يزيد من مصداقية الرسالة.</a:t>
            </a:r>
          </a:p>
          <a:p>
            <a:pPr marL="285750" indent="-285750" algn="just" rtl="1">
              <a:lnSpc>
                <a:spcPct val="150000"/>
              </a:lnSpc>
              <a:buFont typeface="Wingdings" panose="05000000000000000000" pitchFamily="2" charset="2"/>
              <a:buChar char="q"/>
            </a:pPr>
            <a:r>
              <a:rPr lang="ar-SA" sz="2000" b="1" dirty="0"/>
              <a:t>سرد القصص </a:t>
            </a:r>
          </a:p>
          <a:p>
            <a:pPr algn="just" rtl="1">
              <a:lnSpc>
                <a:spcPct val="150000"/>
              </a:lnSpc>
            </a:pPr>
            <a:r>
              <a:rPr lang="ar-SA" sz="2000" dirty="0"/>
              <a:t>يعرض الإعلان قصة مترابطة تحمل رسالة أو قيمة معينة، بحيث يندمج المستهلك مع أحداثها، ويصبح أكثر ارتباطًا بالعلامة التجارية وتأثرًا بها.</a:t>
            </a:r>
            <a:endParaRPr lang="en-US" sz="2000" dirty="0"/>
          </a:p>
        </p:txBody>
      </p:sp>
      <p:pic>
        <p:nvPicPr>
          <p:cNvPr id="7" name="Picture 6">
            <a:extLst>
              <a:ext uri="{FF2B5EF4-FFF2-40B4-BE49-F238E27FC236}">
                <a16:creationId xmlns:a16="http://schemas.microsoft.com/office/drawing/2014/main" id="{F488D531-B093-40F8-E1CA-2D5EEE3F9C4E}"/>
              </a:ext>
            </a:extLst>
          </p:cNvPr>
          <p:cNvPicPr>
            <a:picLocks noChangeAspect="1"/>
          </p:cNvPicPr>
          <p:nvPr/>
        </p:nvPicPr>
        <p:blipFill>
          <a:blip r:embed="rId5"/>
          <a:stretch>
            <a:fillRect/>
          </a:stretch>
        </p:blipFill>
        <p:spPr>
          <a:xfrm>
            <a:off x="-15643" y="4302728"/>
            <a:ext cx="3023878" cy="2414225"/>
          </a:xfrm>
          <a:prstGeom prst="rect">
            <a:avLst/>
          </a:prstGeom>
        </p:spPr>
      </p:pic>
    </p:spTree>
    <p:extLst>
      <p:ext uri="{BB962C8B-B14F-4D97-AF65-F5344CB8AC3E}">
        <p14:creationId xmlns:p14="http://schemas.microsoft.com/office/powerpoint/2010/main" val="22148189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D2F33-5B26-6356-31CD-4695E10B8BF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E4C17749-4496-CBE2-26A2-1C639615338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08E8AB5A-1279-A945-DD69-07C6254A7E9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8B7F1B7-E28B-08D1-94A2-57379D793C8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9B67FB8-D9BE-93A4-6D3A-8B4E3AA176E0}"/>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C3471EE-14D6-806E-936B-1026414010E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01BDD877-D179-9288-E766-45FFAD2D267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7BFF6EEA-D8F7-8D2E-2565-862AF053BB1C}"/>
              </a:ext>
            </a:extLst>
          </p:cNvPr>
          <p:cNvSpPr txBox="1"/>
          <p:nvPr/>
        </p:nvSpPr>
        <p:spPr>
          <a:xfrm>
            <a:off x="2656689" y="1029477"/>
            <a:ext cx="9003562" cy="5475986"/>
          </a:xfrm>
          <a:prstGeom prst="rect">
            <a:avLst/>
          </a:prstGeom>
          <a:noFill/>
        </p:spPr>
        <p:txBody>
          <a:bodyPr wrap="square">
            <a:spAutoFit/>
          </a:bodyPr>
          <a:lstStyle/>
          <a:p>
            <a:pPr algn="ctr" rtl="1">
              <a:lnSpc>
                <a:spcPct val="200000"/>
              </a:lnSpc>
            </a:pPr>
            <a:r>
              <a:rPr lang="ar-SA" sz="2000" b="1" dirty="0">
                <a:solidFill>
                  <a:srgbClr val="00B0F0"/>
                </a:solidFill>
              </a:rPr>
              <a:t>أمثلة على أساليب التنفيذ</a:t>
            </a:r>
          </a:p>
          <a:p>
            <a:pPr algn="just" rtl="1">
              <a:lnSpc>
                <a:spcPct val="150000"/>
              </a:lnSpc>
            </a:pPr>
            <a:r>
              <a:rPr lang="ar-SA" dirty="0"/>
              <a:t>تعرض هذه الأمثلة التطبيق العملي لأساليب تنفيذ الرسائل الإعلانية التي أشار إليها كوتلر، حيث يستخدم كل إعلان أسلوبًا مختلفًا لتحقيق هدف اتصالي محدد.</a:t>
            </a:r>
          </a:p>
          <a:p>
            <a:pPr marL="285750" indent="-285750" algn="just" rtl="1">
              <a:lnSpc>
                <a:spcPct val="150000"/>
              </a:lnSpc>
              <a:buFont typeface="Arial" panose="020B0604020202020204" pitchFamily="34" charset="0"/>
              <a:buChar char="•"/>
            </a:pPr>
            <a:r>
              <a:rPr lang="ar-SA" b="1" dirty="0"/>
              <a:t>شريحة من الحياة: إعلان إيكيا </a:t>
            </a:r>
            <a:r>
              <a:rPr lang="en-US" b="1" dirty="0"/>
              <a:t>IKEA </a:t>
            </a:r>
            <a:r>
              <a:rPr lang="ar-SA" b="1" dirty="0"/>
              <a:t>الذي يعرض استخدام الأثاث في منزل عائلة أثناء مواقف الحياة اليومية.</a:t>
            </a:r>
            <a:endParaRPr lang="en-US" b="1" dirty="0"/>
          </a:p>
          <a:p>
            <a:pPr marL="285750" indent="-285750" algn="just" rtl="1">
              <a:lnSpc>
                <a:spcPct val="150000"/>
              </a:lnSpc>
              <a:buFont typeface="Arial" panose="020B0604020202020204" pitchFamily="34" charset="0"/>
              <a:buChar char="•"/>
            </a:pPr>
            <a:r>
              <a:rPr lang="ar-SA" b="1" dirty="0"/>
              <a:t>أسلوب الحياة: إعلان </a:t>
            </a:r>
            <a:r>
              <a:rPr lang="en-US" b="1" dirty="0"/>
              <a:t>Nike</a:t>
            </a:r>
            <a:r>
              <a:rPr lang="ar-SA" b="1" dirty="0"/>
              <a:t>الذي يربط منتجاته بأسلوب حياة نشط ورياضي، ويشجع على ممارسة الرياضة.</a:t>
            </a:r>
            <a:endParaRPr lang="en-US" b="1" dirty="0"/>
          </a:p>
          <a:p>
            <a:pPr marL="285750" indent="-285750" algn="just" rtl="1">
              <a:lnSpc>
                <a:spcPct val="150000"/>
              </a:lnSpc>
              <a:buFont typeface="Arial" panose="020B0604020202020204" pitchFamily="34" charset="0"/>
              <a:buChar char="•"/>
            </a:pPr>
            <a:r>
              <a:rPr lang="ar-SA" b="1" dirty="0"/>
              <a:t> الخيال: إعلان</a:t>
            </a:r>
            <a:r>
              <a:rPr lang="en-US" b="1" dirty="0"/>
              <a:t>Red Bull </a:t>
            </a:r>
            <a:r>
              <a:rPr lang="ar-SA" b="1" dirty="0"/>
              <a:t>الذي يصور مشاهد خيالية وشعار “ريد بُل يمنحك أجنحة” لإبراز الطاقة بطريقة إبداعية.</a:t>
            </a:r>
            <a:endParaRPr lang="en-US" b="1" dirty="0"/>
          </a:p>
          <a:p>
            <a:pPr marL="285750" indent="-285750" algn="just" rtl="1">
              <a:lnSpc>
                <a:spcPct val="150000"/>
              </a:lnSpc>
              <a:buFont typeface="Arial" panose="020B0604020202020204" pitchFamily="34" charset="0"/>
              <a:buChar char="•"/>
            </a:pPr>
            <a:r>
              <a:rPr lang="ar-SA" b="1" dirty="0"/>
              <a:t> المزاج أو الصورة: إعلان </a:t>
            </a:r>
            <a:r>
              <a:rPr lang="en-US" b="1" dirty="0"/>
              <a:t>Coca-Cola</a:t>
            </a:r>
            <a:r>
              <a:rPr lang="ar-SA" b="1" dirty="0"/>
              <a:t>الذي يركز على مشاعر السعادة والاجتماعات العائلية أكثر من التركيز على المنتج نفسه.</a:t>
            </a:r>
            <a:endParaRPr lang="en-US" b="1" dirty="0"/>
          </a:p>
          <a:p>
            <a:pPr marL="285750" indent="-285750" algn="just" rtl="1">
              <a:lnSpc>
                <a:spcPct val="150000"/>
              </a:lnSpc>
              <a:buFont typeface="Arial" panose="020B0604020202020204" pitchFamily="34" charset="0"/>
              <a:buChar char="•"/>
            </a:pPr>
            <a:r>
              <a:rPr lang="ar-SA" b="1" dirty="0"/>
              <a:t> الأسلوب الموسيقي: إعلان بيبسي </a:t>
            </a:r>
            <a:r>
              <a:rPr lang="en-US" b="1" dirty="0"/>
              <a:t>Pepsi</a:t>
            </a:r>
            <a:r>
              <a:rPr lang="ar-SA" b="1" dirty="0"/>
              <a:t>الذي يستخدم أغنية أو لحنًا مميزًا مع مشاهد حماسية تجعل الإعلان أكثر رسوخًا في الذاكرة.</a:t>
            </a:r>
            <a:endParaRPr lang="ar-SA" dirty="0"/>
          </a:p>
          <a:p>
            <a:pPr marL="285750" indent="-285750" algn="just" rtl="1">
              <a:lnSpc>
                <a:spcPct val="200000"/>
              </a:lnSpc>
              <a:buFont typeface="Wingdings" panose="05000000000000000000" pitchFamily="2" charset="2"/>
              <a:buChar char="ü"/>
            </a:pPr>
            <a:r>
              <a:rPr lang="ar-SA" dirty="0"/>
              <a:t>وتوضح هذه الأمثلة أن اختيار أسلوب التنفيذ يعتمد على طبيعة المنتج والجمهور المستهدف والرسالة التسويقية المراد إيصالها.</a:t>
            </a:r>
            <a:endParaRPr lang="en-US" dirty="0"/>
          </a:p>
        </p:txBody>
      </p:sp>
      <p:pic>
        <p:nvPicPr>
          <p:cNvPr id="5" name="Picture 4">
            <a:extLst>
              <a:ext uri="{FF2B5EF4-FFF2-40B4-BE49-F238E27FC236}">
                <a16:creationId xmlns:a16="http://schemas.microsoft.com/office/drawing/2014/main" id="{62CC616A-2E44-6437-3C21-743027FB9F0C}"/>
              </a:ext>
            </a:extLst>
          </p:cNvPr>
          <p:cNvPicPr>
            <a:picLocks noChangeAspect="1"/>
          </p:cNvPicPr>
          <p:nvPr/>
        </p:nvPicPr>
        <p:blipFill>
          <a:blip r:embed="rId5"/>
          <a:srcRect t="33658" b="26555"/>
          <a:stretch>
            <a:fillRect/>
          </a:stretch>
        </p:blipFill>
        <p:spPr>
          <a:xfrm>
            <a:off x="54814" y="5887960"/>
            <a:ext cx="5401606" cy="1074588"/>
          </a:xfrm>
          <a:prstGeom prst="rect">
            <a:avLst/>
          </a:prstGeom>
        </p:spPr>
      </p:pic>
    </p:spTree>
    <p:extLst>
      <p:ext uri="{BB962C8B-B14F-4D97-AF65-F5344CB8AC3E}">
        <p14:creationId xmlns:p14="http://schemas.microsoft.com/office/powerpoint/2010/main" val="11441945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EE293-B059-B2AF-7819-8B92E4B05E0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9D74439-9F4D-E919-5061-71EFDC08EDD9}"/>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AD2A93E-94D0-71E6-D67B-D35C5BF73E0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B35F17A-1572-B46B-41F3-22235DAB0E4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3740229-89E8-6964-8260-CB2CFF5377A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7B7088F-B76B-B0C8-D6A0-1DAB7534AC3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67EFBCA3-E42F-B689-FF98-21F19150910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740E5EE8-86D6-F041-1496-22299971BDBB}"/>
              </a:ext>
            </a:extLst>
          </p:cNvPr>
          <p:cNvSpPr txBox="1"/>
          <p:nvPr/>
        </p:nvSpPr>
        <p:spPr>
          <a:xfrm>
            <a:off x="2953061" y="704116"/>
            <a:ext cx="8615123" cy="5968429"/>
          </a:xfrm>
          <a:prstGeom prst="rect">
            <a:avLst/>
          </a:prstGeom>
          <a:noFill/>
        </p:spPr>
        <p:txBody>
          <a:bodyPr wrap="square">
            <a:spAutoFit/>
          </a:bodyPr>
          <a:lstStyle/>
          <a:p>
            <a:pPr algn="ctr" rtl="1">
              <a:lnSpc>
                <a:spcPct val="150000"/>
              </a:lnSpc>
            </a:pPr>
            <a:r>
              <a:rPr lang="ar-SA" b="1" dirty="0">
                <a:solidFill>
                  <a:srgbClr val="00B0F0"/>
                </a:solidFill>
              </a:rPr>
              <a:t>تابع أمثلة على أساليب تنفيذ الرسالة الإعلانية</a:t>
            </a:r>
            <a:endParaRPr lang="en-US" b="1" dirty="0">
              <a:solidFill>
                <a:srgbClr val="00B0F0"/>
              </a:solidFill>
            </a:endParaRPr>
          </a:p>
          <a:p>
            <a:pPr algn="just" rtl="1">
              <a:lnSpc>
                <a:spcPct val="200000"/>
              </a:lnSpc>
            </a:pPr>
            <a:r>
              <a:rPr lang="ar-SA" b="1" dirty="0"/>
              <a:t>رمز الشخصية: تستخدم بعض العلامات التجارية شخصية أو رمزًا مميزًا يسهل تذكره، مثل شخصية رونالد ماكدونالد التي تعزز ارتباط المستهلك بعلامة ماكدونالدز.</a:t>
            </a:r>
            <a:endParaRPr lang="en-US" b="1" dirty="0"/>
          </a:p>
          <a:p>
            <a:pPr algn="just" rtl="1">
              <a:lnSpc>
                <a:spcPct val="200000"/>
              </a:lnSpc>
            </a:pPr>
            <a:r>
              <a:rPr lang="ar-SA" b="1" dirty="0"/>
              <a:t>الخبرة الفنية: تبرز بعض الإعلانات خبرة الشركة في تصميم أو تصنيع المنتج، مثل إعلانات </a:t>
            </a:r>
            <a:r>
              <a:rPr lang="en-US" b="1" dirty="0"/>
              <a:t>Dyson </a:t>
            </a:r>
            <a:r>
              <a:rPr lang="ar-SA" b="1" dirty="0"/>
              <a:t>التي توضح التقنيات الهندسية المستخدمة في منتجاتها لإبراز الجودة والابتكار.</a:t>
            </a:r>
            <a:endParaRPr lang="en-US" b="1" dirty="0"/>
          </a:p>
          <a:p>
            <a:pPr algn="just" rtl="1">
              <a:lnSpc>
                <a:spcPct val="200000"/>
              </a:lnSpc>
            </a:pPr>
            <a:r>
              <a:rPr lang="ar-SA" b="1" dirty="0"/>
              <a:t>الدليل العلمي: تعتمد بعض الشركات على نتائج الدراسات أو الاختبارات العلمية لإثبات فعالية المنتج، مثل إعلانات </a:t>
            </a:r>
            <a:r>
              <a:rPr lang="en-US" b="1" dirty="0"/>
              <a:t>Sensodyne </a:t>
            </a:r>
            <a:r>
              <a:rPr lang="ar-SA" b="1" dirty="0"/>
              <a:t>التي تستند إلى توصيات أطباء الأسنان ونتائج الاختبارات.</a:t>
            </a:r>
            <a:endParaRPr lang="en-US" b="1" dirty="0"/>
          </a:p>
          <a:p>
            <a:pPr algn="just" rtl="1">
              <a:lnSpc>
                <a:spcPct val="200000"/>
              </a:lnSpc>
            </a:pPr>
            <a:r>
              <a:rPr lang="ar-SA" b="1" dirty="0"/>
              <a:t>الشهادة أو التأييد: تستعين الشركات بشخصيات معروفة أو عملاء حقيقيين لتقديم شهاداتهم حول المنتج، مثل إعلانات </a:t>
            </a:r>
            <a:r>
              <a:rPr lang="en-US" b="1" dirty="0"/>
              <a:t>Nike </a:t>
            </a:r>
            <a:r>
              <a:rPr lang="ar-SA" b="1" dirty="0"/>
              <a:t>التي يظهر فيها رياضيون محترفون للتأكيد على جودة المنتجات.</a:t>
            </a:r>
            <a:endParaRPr lang="en-US" b="1" dirty="0"/>
          </a:p>
          <a:p>
            <a:pPr algn="just" rtl="1">
              <a:lnSpc>
                <a:spcPct val="200000"/>
              </a:lnSpc>
            </a:pPr>
            <a:r>
              <a:rPr lang="ar-SA" b="1" dirty="0"/>
              <a:t>سرد القصة: تعتمد بعض الإعلانات على قصة مؤثرة تحمل رسالة إنسانية أو اجتماعية، مثل إعلانات زين في شهر رمضان التي تربط العلامة التجارية بقيم إنسانية وتعزز التأثير العاطفي لدى الجمهور</a:t>
            </a:r>
            <a:r>
              <a:rPr lang="en-US" b="1" dirty="0"/>
              <a:t>.</a:t>
            </a:r>
            <a:endParaRPr lang="ar-SA" b="1" dirty="0"/>
          </a:p>
        </p:txBody>
      </p:sp>
      <p:pic>
        <p:nvPicPr>
          <p:cNvPr id="5" name="Picture 4">
            <a:extLst>
              <a:ext uri="{FF2B5EF4-FFF2-40B4-BE49-F238E27FC236}">
                <a16:creationId xmlns:a16="http://schemas.microsoft.com/office/drawing/2014/main" id="{CC59C2DF-ECE9-8AD0-5A4C-076A435C635F}"/>
              </a:ext>
            </a:extLst>
          </p:cNvPr>
          <p:cNvPicPr>
            <a:picLocks noChangeAspect="1"/>
          </p:cNvPicPr>
          <p:nvPr/>
        </p:nvPicPr>
        <p:blipFill>
          <a:blip r:embed="rId5"/>
          <a:stretch>
            <a:fillRect/>
          </a:stretch>
        </p:blipFill>
        <p:spPr>
          <a:xfrm>
            <a:off x="-136160" y="4646951"/>
            <a:ext cx="3159158" cy="2106105"/>
          </a:xfrm>
          <a:prstGeom prst="rect">
            <a:avLst/>
          </a:prstGeom>
        </p:spPr>
      </p:pic>
    </p:spTree>
    <p:extLst>
      <p:ext uri="{BB962C8B-B14F-4D97-AF65-F5344CB8AC3E}">
        <p14:creationId xmlns:p14="http://schemas.microsoft.com/office/powerpoint/2010/main" val="12921892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D2928-5A60-69A9-4C53-FF2D7ECE17A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0F9725AE-ED6F-47E7-57FE-B596B9DDF7D0}"/>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B065478-8D94-ADC1-2CE8-88C1698B1F7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8AA97F3-B9AE-B9FB-D1D4-BB9963FD09F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045E4EA-4114-C04F-D2E5-F1BBFD40D70B}"/>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4135403-A651-FDE4-A5DF-77821F2304F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B89635ED-EFD6-DC4B-B1D1-0499CFE179A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9CBFDE1-7AA5-B731-CD6B-80BEE87AD7F2}"/>
              </a:ext>
            </a:extLst>
          </p:cNvPr>
          <p:cNvSpPr txBox="1"/>
          <p:nvPr/>
        </p:nvSpPr>
        <p:spPr>
          <a:xfrm>
            <a:off x="2859530" y="1079854"/>
            <a:ext cx="8558754" cy="5033557"/>
          </a:xfrm>
          <a:prstGeom prst="rect">
            <a:avLst/>
          </a:prstGeom>
          <a:noFill/>
        </p:spPr>
        <p:txBody>
          <a:bodyPr wrap="square">
            <a:spAutoFit/>
          </a:bodyPr>
          <a:lstStyle/>
          <a:p>
            <a:pPr algn="ctr" rtl="1">
              <a:lnSpc>
                <a:spcPct val="150000"/>
              </a:lnSpc>
            </a:pPr>
            <a:r>
              <a:rPr lang="ar-SA" b="1" dirty="0">
                <a:solidFill>
                  <a:srgbClr val="00B0F0"/>
                </a:solidFill>
              </a:rPr>
              <a:t>اختيار وسائل الإعلان </a:t>
            </a:r>
          </a:p>
          <a:p>
            <a:pPr algn="just" rtl="1">
              <a:lnSpc>
                <a:spcPct val="150000"/>
              </a:lnSpc>
            </a:pPr>
            <a:r>
              <a:rPr lang="ar-SA" dirty="0"/>
              <a:t>يمثل اختيار وسائل الإعلان المرحلة الثانية من تطوير الإستراتيجية الإعلانية، ويقصد به تحديد القنوات الإعلامية الأكثر قدرة على إيصال الرسالة الإعلانية إلى الجمهور المستهدف بكفاءة وفاعلية.</a:t>
            </a:r>
          </a:p>
          <a:p>
            <a:pPr algn="just" rtl="1">
              <a:lnSpc>
                <a:spcPct val="150000"/>
              </a:lnSpc>
            </a:pPr>
            <a:endParaRPr lang="ar-SA" dirty="0"/>
          </a:p>
          <a:p>
            <a:pPr algn="just" rtl="1">
              <a:lnSpc>
                <a:spcPct val="150000"/>
              </a:lnSpc>
            </a:pPr>
            <a:r>
              <a:rPr lang="ar-SA" dirty="0"/>
              <a:t> ويعتمد نجاح هذا القرار على توافق الوسيلة المختارة مع أهداف الحملة، وخصائص الجمهور، وطبيعة الرسالة، والميزانية المتاحة.</a:t>
            </a:r>
          </a:p>
          <a:p>
            <a:pPr algn="just" rtl="1">
              <a:lnSpc>
                <a:spcPct val="150000"/>
              </a:lnSpc>
            </a:pPr>
            <a:endParaRPr lang="ar-SA" dirty="0"/>
          </a:p>
          <a:p>
            <a:pPr algn="just" rtl="1">
              <a:lnSpc>
                <a:spcPct val="150000"/>
              </a:lnSpc>
            </a:pPr>
            <a:r>
              <a:rPr lang="ar-SA" b="1" dirty="0">
                <a:solidFill>
                  <a:srgbClr val="00B0F0"/>
                </a:solidFill>
              </a:rPr>
              <a:t>وتشمل عملية التخطيط الإعلامي أربع مراحل رئيسية:</a:t>
            </a:r>
          </a:p>
          <a:p>
            <a:pPr marL="342900" indent="-342900" algn="just" rtl="1">
              <a:lnSpc>
                <a:spcPct val="150000"/>
              </a:lnSpc>
              <a:buAutoNum type="arabicPeriod"/>
            </a:pPr>
            <a:r>
              <a:rPr lang="ar-SA" dirty="0"/>
              <a:t>تحديد مدى الوصول، والتكرار، والتأثير، ومستوى التفاعل.</a:t>
            </a:r>
          </a:p>
          <a:p>
            <a:pPr marL="342900" indent="-342900" algn="just" rtl="1">
              <a:lnSpc>
                <a:spcPct val="150000"/>
              </a:lnSpc>
              <a:buAutoNum type="arabicPeriod"/>
            </a:pPr>
            <a:r>
              <a:rPr lang="ar-SA" dirty="0"/>
              <a:t>الاختيار بين أنواع الوسائط الإعلانية الرئيسة.</a:t>
            </a:r>
          </a:p>
          <a:p>
            <a:pPr marL="342900" indent="-342900" algn="just" rtl="1">
              <a:lnSpc>
                <a:spcPct val="150000"/>
              </a:lnSpc>
              <a:buAutoNum type="arabicPeriod"/>
            </a:pPr>
            <a:r>
              <a:rPr lang="ar-SA" dirty="0"/>
              <a:t>. اختيار الوسائل الإعلانية المحددة داخل كل نوع.</a:t>
            </a:r>
          </a:p>
          <a:p>
            <a:pPr algn="just" rtl="1">
              <a:lnSpc>
                <a:spcPct val="150000"/>
              </a:lnSpc>
            </a:pPr>
            <a:r>
              <a:rPr lang="ar-SA" dirty="0"/>
              <a:t>4. تحديد توقيت وجدولة عرض الإعلانات.</a:t>
            </a:r>
            <a:endParaRPr lang="en-US" dirty="0"/>
          </a:p>
        </p:txBody>
      </p:sp>
      <p:pic>
        <p:nvPicPr>
          <p:cNvPr id="7" name="Picture 6">
            <a:extLst>
              <a:ext uri="{FF2B5EF4-FFF2-40B4-BE49-F238E27FC236}">
                <a16:creationId xmlns:a16="http://schemas.microsoft.com/office/drawing/2014/main" id="{08B019D6-6283-B2A8-E3E5-26FDAD99BB97}"/>
              </a:ext>
            </a:extLst>
          </p:cNvPr>
          <p:cNvPicPr>
            <a:picLocks noChangeAspect="1"/>
          </p:cNvPicPr>
          <p:nvPr/>
        </p:nvPicPr>
        <p:blipFill>
          <a:blip r:embed="rId5"/>
          <a:stretch>
            <a:fillRect/>
          </a:stretch>
        </p:blipFill>
        <p:spPr>
          <a:xfrm>
            <a:off x="1081530" y="3280698"/>
            <a:ext cx="3556000" cy="3556000"/>
          </a:xfrm>
          <a:prstGeom prst="rect">
            <a:avLst/>
          </a:prstGeom>
        </p:spPr>
      </p:pic>
    </p:spTree>
    <p:extLst>
      <p:ext uri="{BB962C8B-B14F-4D97-AF65-F5344CB8AC3E}">
        <p14:creationId xmlns:p14="http://schemas.microsoft.com/office/powerpoint/2010/main" val="4282967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9A0ED-DE55-CC35-178E-0B346E4E927A}"/>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4E3E9E1-8D68-2222-0F19-740C188D44D0}"/>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59872B06-6212-E325-E124-7DA4AEE0061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779C840-223C-9D86-4F03-F769504274E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199FB03-445D-793C-162A-5A2A1FB3001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8615129-BBA7-E6CE-8546-6A2E257E08B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0F0569CA-BAEF-8C12-DBD3-B4B4129443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E0E5F8C6-2B9E-90AD-EF52-B438B044A09C}"/>
              </a:ext>
            </a:extLst>
          </p:cNvPr>
          <p:cNvSpPr txBox="1"/>
          <p:nvPr/>
        </p:nvSpPr>
        <p:spPr>
          <a:xfrm>
            <a:off x="972458" y="773089"/>
            <a:ext cx="10484616" cy="5864554"/>
          </a:xfrm>
          <a:prstGeom prst="rect">
            <a:avLst/>
          </a:prstGeom>
          <a:noFill/>
        </p:spPr>
        <p:txBody>
          <a:bodyPr wrap="square">
            <a:spAutoFit/>
          </a:bodyPr>
          <a:lstStyle/>
          <a:p>
            <a:pPr algn="ctr" rtl="1">
              <a:lnSpc>
                <a:spcPct val="150000"/>
              </a:lnSpc>
            </a:pPr>
            <a:r>
              <a:rPr lang="ar-SA" b="1" dirty="0">
                <a:solidFill>
                  <a:srgbClr val="00B0F0"/>
                </a:solidFill>
              </a:rPr>
              <a:t>تحديد مدى الوصول والتكرار والتأثير والتفاعل</a:t>
            </a:r>
          </a:p>
          <a:p>
            <a:pPr algn="just" rtl="1">
              <a:lnSpc>
                <a:spcPct val="150000"/>
              </a:lnSpc>
            </a:pPr>
            <a:r>
              <a:rPr lang="ar-SA" dirty="0"/>
              <a:t>تبدأ عملية التخطيط الإعلامي بتحديد مجموعة من المعايير التي تساعد في اختيار الوسيلة الإعلانية الأكثر قدرة على تحقيق أهداف الحملة، وتشمل ما يأتي:</a:t>
            </a:r>
          </a:p>
          <a:p>
            <a:pPr marL="285750" indent="-285750" algn="just" rtl="1">
              <a:lnSpc>
                <a:spcPct val="150000"/>
              </a:lnSpc>
              <a:buFont typeface="Wingdings" panose="05000000000000000000" pitchFamily="2" charset="2"/>
              <a:buChar char="q"/>
            </a:pPr>
            <a:r>
              <a:rPr lang="ar-SA" b="1" dirty="0"/>
              <a:t>مدى الوصول</a:t>
            </a:r>
          </a:p>
          <a:p>
            <a:pPr algn="just" rtl="1">
              <a:lnSpc>
                <a:spcPct val="150000"/>
              </a:lnSpc>
            </a:pPr>
            <a:r>
              <a:rPr lang="ar-SA" dirty="0"/>
              <a:t> يمثل نسبة أفراد السوق المستهدف الذين يتعرضون للإعلان خلال فترة زمنية محددة، ويستخدم لقياس حجم الجمهور الذي تصل إليه الرسالة الإعلانية.</a:t>
            </a:r>
          </a:p>
          <a:p>
            <a:pPr marL="285750" indent="-285750" algn="just" rtl="1">
              <a:lnSpc>
                <a:spcPct val="150000"/>
              </a:lnSpc>
              <a:buFont typeface="Wingdings" panose="05000000000000000000" pitchFamily="2" charset="2"/>
              <a:buChar char="q"/>
            </a:pPr>
            <a:r>
              <a:rPr lang="ar-SA" b="1" dirty="0"/>
              <a:t>التكرار</a:t>
            </a:r>
          </a:p>
          <a:p>
            <a:pPr algn="just" rtl="1">
              <a:lnSpc>
                <a:spcPct val="150000"/>
              </a:lnSpc>
            </a:pPr>
            <a:r>
              <a:rPr lang="ar-SA" dirty="0"/>
              <a:t>يشير إلى متوسط عدد مرات تعرض الفرد المستهدف للإعلان خلال مدة الحملة، ويسهم في تعزيز تذكر الرسالة وترسيخها في ذهن المستهلك.</a:t>
            </a:r>
          </a:p>
          <a:p>
            <a:pPr marL="285750" indent="-285750" algn="just" rtl="1">
              <a:lnSpc>
                <a:spcPct val="150000"/>
              </a:lnSpc>
              <a:buFont typeface="Wingdings" panose="05000000000000000000" pitchFamily="2" charset="2"/>
              <a:buChar char="q"/>
            </a:pPr>
            <a:r>
              <a:rPr lang="ar-SA" b="1" dirty="0"/>
              <a:t>التأثير الإعلاني </a:t>
            </a:r>
          </a:p>
          <a:p>
            <a:pPr algn="just" rtl="1">
              <a:lnSpc>
                <a:spcPct val="150000"/>
              </a:lnSpc>
            </a:pPr>
            <a:r>
              <a:rPr lang="ar-SA" dirty="0"/>
              <a:t>يعبر عن القوة النوعية للوسيلة الإعلانية في إيصال الرسالة، إذ تختلف درجة تأثير الوسائط وفقًا لقدرتها على استخدام عناصر مثل الصورة والصوت والحركة.</a:t>
            </a:r>
          </a:p>
          <a:p>
            <a:pPr marL="285750" indent="-285750" algn="just" rtl="1">
              <a:lnSpc>
                <a:spcPct val="150000"/>
              </a:lnSpc>
              <a:buFont typeface="Wingdings" panose="05000000000000000000" pitchFamily="2" charset="2"/>
              <a:buChar char="q"/>
            </a:pPr>
            <a:r>
              <a:rPr lang="ar-SA" b="1" dirty="0"/>
              <a:t>التفاعل </a:t>
            </a:r>
          </a:p>
          <a:p>
            <a:pPr algn="just" rtl="1">
              <a:lnSpc>
                <a:spcPct val="150000"/>
              </a:lnSpc>
            </a:pPr>
            <a:r>
              <a:rPr lang="ar-SA" dirty="0"/>
              <a:t>يقيس مستوى مشاركة الجمهور مع الرسالة الإعلانية واستجابته لها، ويعد مؤشرًا مهمًا للحكم على فعالية الوسيلة الإعلانية في تحقيق أهداف الاتصال التسويقي.</a:t>
            </a:r>
            <a:endParaRPr lang="en-US" dirty="0"/>
          </a:p>
        </p:txBody>
      </p:sp>
    </p:spTree>
    <p:extLst>
      <p:ext uri="{BB962C8B-B14F-4D97-AF65-F5344CB8AC3E}">
        <p14:creationId xmlns:p14="http://schemas.microsoft.com/office/powerpoint/2010/main" val="29507403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EC1248-BD6F-80DD-890F-9D7C278F88E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5B3493E-2612-51C4-8024-875521A5091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AB62B36-8B20-2B75-5288-5760FFB209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E58E8E1-ABEA-AA5D-8EF9-0C13E2FBCFA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429BC1B-1D38-7E28-14FB-5177A957D52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72F7BEC-FD11-D15E-81CC-6931E8EBE89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14B7B580-3E1D-C545-DCCF-7BDBE160CB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TextBox 4">
            <a:extLst>
              <a:ext uri="{FF2B5EF4-FFF2-40B4-BE49-F238E27FC236}">
                <a16:creationId xmlns:a16="http://schemas.microsoft.com/office/drawing/2014/main" id="{0C0445A8-B0A6-E02F-5607-8FD26B5668B0}"/>
              </a:ext>
            </a:extLst>
          </p:cNvPr>
          <p:cNvSpPr txBox="1"/>
          <p:nvPr/>
        </p:nvSpPr>
        <p:spPr>
          <a:xfrm>
            <a:off x="1520160" y="1013814"/>
            <a:ext cx="9790308" cy="5864554"/>
          </a:xfrm>
          <a:prstGeom prst="rect">
            <a:avLst/>
          </a:prstGeom>
          <a:noFill/>
        </p:spPr>
        <p:txBody>
          <a:bodyPr wrap="square">
            <a:spAutoFit/>
          </a:bodyPr>
          <a:lstStyle/>
          <a:p>
            <a:pPr algn="just" rtl="1">
              <a:lnSpc>
                <a:spcPct val="150000"/>
              </a:lnSpc>
            </a:pPr>
            <a:r>
              <a:rPr lang="ar-SA" b="1" dirty="0">
                <a:solidFill>
                  <a:srgbClr val="00B0F0"/>
                </a:solidFill>
              </a:rPr>
              <a:t>الاختيار بين أنواع الوسائط الإعلانية الرئيسة</a:t>
            </a:r>
            <a:endParaRPr lang="ar-SA" dirty="0"/>
          </a:p>
          <a:p>
            <a:pPr algn="just" rtl="1">
              <a:lnSpc>
                <a:spcPct val="150000"/>
              </a:lnSpc>
            </a:pPr>
            <a:r>
              <a:rPr lang="ar-SA" dirty="0"/>
              <a:t>بعد تحديد متطلبات الحملة الإعلانية، تتم المفاضلة بين أنواع الوسائط الإعلانية المختلفة لاختيار الوسيلة الأكثر ملاءمة للوصول إلى الجمهور المستهدف. وتشمل هذه الوسائط التلفزيون، والإذاعة، والصحف، والمجلات، ووسائل التواصل الاجتماعي، والإعلانات الخارجية، والبريد المباشر.</a:t>
            </a:r>
          </a:p>
          <a:p>
            <a:pPr algn="just" rtl="1">
              <a:lnSpc>
                <a:spcPct val="150000"/>
              </a:lnSpc>
            </a:pPr>
            <a:endParaRPr lang="ar-SA" dirty="0"/>
          </a:p>
          <a:p>
            <a:pPr algn="just" rtl="1">
              <a:lnSpc>
                <a:spcPct val="150000"/>
              </a:lnSpc>
            </a:pPr>
            <a:r>
              <a:rPr lang="ar-SA" b="1" dirty="0">
                <a:solidFill>
                  <a:srgbClr val="00B0F0"/>
                </a:solidFill>
              </a:rPr>
              <a:t>ويستند هذا الاختيار إلى مجموعة من المعايير، من أبرزها:</a:t>
            </a:r>
          </a:p>
          <a:p>
            <a:pPr algn="just" rtl="1">
              <a:lnSpc>
                <a:spcPct val="150000"/>
              </a:lnSpc>
            </a:pPr>
            <a:r>
              <a:rPr lang="ar-SA" dirty="0"/>
              <a:t>حجم الجمهور الذي يمكن الوصول إليه.</a:t>
            </a:r>
          </a:p>
          <a:p>
            <a:pPr marL="285750" indent="-285750" algn="just" rtl="1">
              <a:lnSpc>
                <a:spcPct val="150000"/>
              </a:lnSpc>
              <a:buFont typeface="Arial" panose="020B0604020202020204" pitchFamily="34" charset="0"/>
              <a:buChar char="•"/>
            </a:pPr>
            <a:r>
              <a:rPr lang="ar-SA" dirty="0"/>
              <a:t> درجة الانتقائية في استهداف الجمهور.</a:t>
            </a:r>
          </a:p>
          <a:p>
            <a:pPr marL="285750" indent="-285750" algn="just" rtl="1">
              <a:lnSpc>
                <a:spcPct val="150000"/>
              </a:lnSpc>
              <a:buFont typeface="Arial" panose="020B0604020202020204" pitchFamily="34" charset="0"/>
              <a:buChar char="•"/>
            </a:pPr>
            <a:r>
              <a:rPr lang="ar-SA" dirty="0"/>
              <a:t>تكلفة الإعلان.</a:t>
            </a:r>
          </a:p>
          <a:p>
            <a:pPr marL="285750" indent="-285750" algn="just" rtl="1">
              <a:lnSpc>
                <a:spcPct val="150000"/>
              </a:lnSpc>
              <a:buFont typeface="Arial" panose="020B0604020202020204" pitchFamily="34" charset="0"/>
              <a:buChar char="•"/>
            </a:pPr>
            <a:r>
              <a:rPr lang="ar-SA" dirty="0"/>
              <a:t> مستوى التأثير والتفاعل.</a:t>
            </a:r>
          </a:p>
          <a:p>
            <a:pPr marL="285750" indent="-285750" algn="just" rtl="1">
              <a:lnSpc>
                <a:spcPct val="150000"/>
              </a:lnSpc>
              <a:buFont typeface="Arial" panose="020B0604020202020204" pitchFamily="34" charset="0"/>
              <a:buChar char="•"/>
            </a:pPr>
            <a:r>
              <a:rPr lang="ar-SA" dirty="0"/>
              <a:t>طبيعة الرسالة الإعلانية.</a:t>
            </a:r>
          </a:p>
          <a:p>
            <a:pPr marL="285750" indent="-285750" algn="just" rtl="1">
              <a:lnSpc>
                <a:spcPct val="150000"/>
              </a:lnSpc>
              <a:buFont typeface="Arial" panose="020B0604020202020204" pitchFamily="34" charset="0"/>
              <a:buChar char="•"/>
            </a:pPr>
            <a:r>
              <a:rPr lang="ar-SA" dirty="0"/>
              <a:t> المزايا والقيود المرتبطة بكل وسيلة إعلامية.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ويؤكد كوتلر أن الوسيلة الأنسب هي التي تحقق أفضل توازن بين الوصول الفعال إلى الجمهور وكفاءة الإنفاق الإعلاني.</a:t>
            </a:r>
            <a:endParaRPr lang="en-US" dirty="0"/>
          </a:p>
        </p:txBody>
      </p:sp>
      <p:pic>
        <p:nvPicPr>
          <p:cNvPr id="8" name="Picture 7">
            <a:extLst>
              <a:ext uri="{FF2B5EF4-FFF2-40B4-BE49-F238E27FC236}">
                <a16:creationId xmlns:a16="http://schemas.microsoft.com/office/drawing/2014/main" id="{16A72E74-6FD9-12FC-5ECE-F6235B96BC96}"/>
              </a:ext>
            </a:extLst>
          </p:cNvPr>
          <p:cNvPicPr>
            <a:picLocks noChangeAspect="1"/>
          </p:cNvPicPr>
          <p:nvPr/>
        </p:nvPicPr>
        <p:blipFill>
          <a:blip r:embed="rId5"/>
          <a:srcRect t="39848"/>
          <a:stretch>
            <a:fillRect/>
          </a:stretch>
        </p:blipFill>
        <p:spPr>
          <a:xfrm>
            <a:off x="856588" y="2613322"/>
            <a:ext cx="4085684" cy="3661231"/>
          </a:xfrm>
          <a:prstGeom prst="rect">
            <a:avLst/>
          </a:prstGeom>
        </p:spPr>
      </p:pic>
    </p:spTree>
    <p:extLst>
      <p:ext uri="{BB962C8B-B14F-4D97-AF65-F5344CB8AC3E}">
        <p14:creationId xmlns:p14="http://schemas.microsoft.com/office/powerpoint/2010/main" val="369541166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CE7B9-4096-EFA0-C4CF-DFEE47AD9984}"/>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33DC6CC-B03B-B9DC-2497-E8A78E30027A}"/>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1B8B1CD0-EC72-D02E-44CC-4E4226DC8AC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A924E49-822A-F445-4FBC-3CC793BDD1F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AA1C4A9-8AF0-2298-D0FE-32813CFEDA5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7D075EB-2724-E12B-4393-6ABF1F5A0D2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1D2F5A65-0859-2969-2AB9-89B24506DD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94B3E573-C736-47CB-6B3B-7C9C051DDA2C}"/>
              </a:ext>
            </a:extLst>
          </p:cNvPr>
          <p:cNvSpPr txBox="1"/>
          <p:nvPr/>
        </p:nvSpPr>
        <p:spPr>
          <a:xfrm>
            <a:off x="2999818" y="567491"/>
            <a:ext cx="8418465" cy="6418552"/>
          </a:xfrm>
          <a:prstGeom prst="rect">
            <a:avLst/>
          </a:prstGeom>
          <a:noFill/>
        </p:spPr>
        <p:txBody>
          <a:bodyPr wrap="square">
            <a:spAutoFit/>
          </a:bodyPr>
          <a:lstStyle/>
          <a:p>
            <a:pPr algn="ctr" rtl="1">
              <a:lnSpc>
                <a:spcPct val="150000"/>
              </a:lnSpc>
            </a:pPr>
            <a:r>
              <a:rPr lang="ar-SA" b="1" dirty="0">
                <a:solidFill>
                  <a:srgbClr val="00B0F0"/>
                </a:solidFill>
              </a:rPr>
              <a:t>اختيار الوسائل الإعلانية المحددة</a:t>
            </a:r>
          </a:p>
          <a:p>
            <a:pPr algn="just" rtl="1">
              <a:lnSpc>
                <a:spcPct val="150000"/>
              </a:lnSpc>
            </a:pPr>
            <a:r>
              <a:rPr lang="ar-SA" dirty="0"/>
              <a:t>بعد اختيار نوع الوسيلة الإعلانية، ينتقل المخطط الإعلامي إلى تحديد الوسيلة الأكثر ملاءمة داخل كل فئة إعلامية، مثل اختيار قناة تلفزيونية معينة، أو صحيفة محددة، أو منصة رقمية بعينها. ويعتمد هذا القرار على عدد من العوامل، تشمل:</a:t>
            </a:r>
          </a:p>
          <a:p>
            <a:pPr marL="285750" indent="-285750" algn="just" rtl="1">
              <a:buFont typeface="Arial" panose="020B0604020202020204" pitchFamily="34" charset="0"/>
              <a:buChar char="•"/>
            </a:pPr>
            <a:r>
              <a:rPr lang="ar-SA" dirty="0"/>
              <a:t> تكلفة إنتاج الإعلان ونشره.</a:t>
            </a:r>
          </a:p>
          <a:p>
            <a:pPr marL="285750" indent="-285750" algn="just" rtl="1">
              <a:buFont typeface="Arial" panose="020B0604020202020204" pitchFamily="34" charset="0"/>
              <a:buChar char="•"/>
            </a:pPr>
            <a:r>
              <a:rPr lang="ar-SA" dirty="0"/>
              <a:t> حجم الجمهور المتوقع الوصول إليه.</a:t>
            </a:r>
          </a:p>
          <a:p>
            <a:pPr marL="285750" indent="-285750" algn="just" rtl="1">
              <a:buFont typeface="Arial" panose="020B0604020202020204" pitchFamily="34" charset="0"/>
              <a:buChar char="•"/>
            </a:pPr>
            <a:r>
              <a:rPr lang="ar-SA" dirty="0"/>
              <a:t>جودة الجمهور المستهدف ومدى توافقه مع السوق المستهدف.</a:t>
            </a:r>
          </a:p>
          <a:p>
            <a:pPr marL="285750" indent="-285750" algn="just" rtl="1">
              <a:buFont typeface="Arial" panose="020B0604020202020204" pitchFamily="34" charset="0"/>
              <a:buChar char="•"/>
            </a:pPr>
            <a:r>
              <a:rPr lang="ar-SA" dirty="0"/>
              <a:t>مستوى التفاعل الذي تحققه الوسيلة.</a:t>
            </a:r>
          </a:p>
          <a:p>
            <a:pPr marL="285750" indent="-285750" algn="just" rtl="1">
              <a:buFont typeface="Arial" panose="020B0604020202020204" pitchFamily="34" charset="0"/>
              <a:buChar char="•"/>
            </a:pPr>
            <a:r>
              <a:rPr lang="ar-SA" dirty="0"/>
              <a:t> جودة المحتوى والبيئة الإعلامية التي يعرض فيها الإعلان.</a:t>
            </a:r>
          </a:p>
          <a:p>
            <a:pPr marL="285750" indent="-285750" algn="just" rtl="1">
              <a:lnSpc>
                <a:spcPct val="150000"/>
              </a:lnSpc>
              <a:buFont typeface="Wingdings" panose="05000000000000000000" pitchFamily="2" charset="2"/>
              <a:buChar char="ü"/>
            </a:pPr>
            <a:r>
              <a:rPr lang="ar-SA" dirty="0"/>
              <a:t>ويساعد هذا الاختيار في توجيه الرسالة الإعلانية إلى الجمهور المناسب بأعلى درجة من الكفاءة والفاعلية.</a:t>
            </a:r>
          </a:p>
          <a:p>
            <a:pPr marL="285750" indent="-285750" algn="just" rtl="1">
              <a:lnSpc>
                <a:spcPct val="150000"/>
              </a:lnSpc>
              <a:buFont typeface="Wingdings" panose="05000000000000000000" pitchFamily="2" charset="2"/>
              <a:buChar char="ü"/>
            </a:pPr>
            <a:endParaRPr lang="ar-SA" dirty="0"/>
          </a:p>
          <a:p>
            <a:pPr algn="ctr" rtl="1">
              <a:lnSpc>
                <a:spcPct val="150000"/>
              </a:lnSpc>
            </a:pPr>
            <a:r>
              <a:rPr lang="ar-SA" b="1" dirty="0">
                <a:solidFill>
                  <a:srgbClr val="00B0F0"/>
                </a:solidFill>
              </a:rPr>
              <a:t>تحديد توقيت عرض الإعلانات</a:t>
            </a:r>
          </a:p>
          <a:p>
            <a:pPr algn="just" rtl="1">
              <a:lnSpc>
                <a:spcPct val="150000"/>
              </a:lnSpc>
            </a:pPr>
            <a:r>
              <a:rPr lang="ar-SA" dirty="0"/>
              <a:t>يمثل توقيت عرض الإعلانات أحد القرارات المهمة في التخطيط الإعلامي، حيث تحدد المنظمة متى وكيف يتم توزيع الرسائل الإعلانية خلال فترة الحملة بما يتوافق مع أهدافها التسويقية وسلوك الجمهور المستهدف.</a:t>
            </a:r>
          </a:p>
          <a:p>
            <a:pPr algn="just" rtl="1">
              <a:lnSpc>
                <a:spcPct val="150000"/>
              </a:lnSpc>
            </a:pPr>
            <a:endParaRPr lang="ar-SA" dirty="0"/>
          </a:p>
          <a:p>
            <a:pPr algn="just" rtl="1">
              <a:lnSpc>
                <a:spcPct val="150000"/>
              </a:lnSpc>
            </a:pPr>
            <a:r>
              <a:rPr lang="ar-SA" dirty="0"/>
              <a:t>ويسهم اختيار التوقيت المناسب في زيادة فرص تعرض المستهلكين للإعلان، وتحسين كفاءة استخدام الميزانية الإعلانية، وتعظيم أثر الحملة في تحقيق النتائج المرجوة.</a:t>
            </a:r>
            <a:endParaRPr lang="en-US" dirty="0"/>
          </a:p>
        </p:txBody>
      </p:sp>
      <p:pic>
        <p:nvPicPr>
          <p:cNvPr id="8" name="Picture 7">
            <a:extLst>
              <a:ext uri="{FF2B5EF4-FFF2-40B4-BE49-F238E27FC236}">
                <a16:creationId xmlns:a16="http://schemas.microsoft.com/office/drawing/2014/main" id="{0EA084CF-AA1C-3808-7F27-65D517887570}"/>
              </a:ext>
            </a:extLst>
          </p:cNvPr>
          <p:cNvPicPr>
            <a:picLocks noChangeAspect="1"/>
          </p:cNvPicPr>
          <p:nvPr/>
        </p:nvPicPr>
        <p:blipFill>
          <a:blip r:embed="rId5"/>
          <a:stretch>
            <a:fillRect/>
          </a:stretch>
        </p:blipFill>
        <p:spPr>
          <a:xfrm>
            <a:off x="-27843" y="3544868"/>
            <a:ext cx="3027660" cy="3027660"/>
          </a:xfrm>
          <a:prstGeom prst="rect">
            <a:avLst/>
          </a:prstGeom>
        </p:spPr>
      </p:pic>
    </p:spTree>
    <p:extLst>
      <p:ext uri="{BB962C8B-B14F-4D97-AF65-F5344CB8AC3E}">
        <p14:creationId xmlns:p14="http://schemas.microsoft.com/office/powerpoint/2010/main" val="25188740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8F5320-DBBD-95C6-7E56-223797E7A863}"/>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F89E0E5-0904-A6B5-070C-9D151F38C5B6}"/>
              </a:ext>
            </a:extLst>
          </p:cNvPr>
          <p:cNvPicPr>
            <a:picLocks noChangeAspect="1"/>
          </p:cNvPicPr>
          <p:nvPr/>
        </p:nvPicPr>
        <p:blipFill>
          <a:blip r:embed="rId5"/>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14F4A333-1166-732C-8B14-349129C03A5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B48A3C8-D639-BD2E-81B4-21217A161C3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39E7892-5B4D-EECD-FE9B-71E61404CAC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E52BDF4-C975-3F3C-5868-FD5E7996BE0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08</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B6C8D0D3-E291-BDB8-FBF8-037A0C451EA9}"/>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TextBox 4">
            <a:extLst>
              <a:ext uri="{FF2B5EF4-FFF2-40B4-BE49-F238E27FC236}">
                <a16:creationId xmlns:a16="http://schemas.microsoft.com/office/drawing/2014/main" id="{0501D518-D9CD-39D3-CDE1-FFB014FE657E}"/>
              </a:ext>
            </a:extLst>
          </p:cNvPr>
          <p:cNvSpPr txBox="1"/>
          <p:nvPr/>
        </p:nvSpPr>
        <p:spPr>
          <a:xfrm>
            <a:off x="3382154" y="723527"/>
            <a:ext cx="8013625" cy="5864554"/>
          </a:xfrm>
          <a:prstGeom prst="rect">
            <a:avLst/>
          </a:prstGeom>
          <a:noFill/>
        </p:spPr>
        <p:txBody>
          <a:bodyPr wrap="square">
            <a:spAutoFit/>
          </a:bodyPr>
          <a:lstStyle/>
          <a:p>
            <a:pPr algn="ctr" rtl="1">
              <a:lnSpc>
                <a:spcPct val="150000"/>
              </a:lnSpc>
            </a:pPr>
            <a:r>
              <a:rPr lang="ar-SA" b="1" dirty="0">
                <a:solidFill>
                  <a:srgbClr val="00B0F0"/>
                </a:solidFill>
              </a:rPr>
              <a:t>تقييم فعالية الإعلان والعائد على الاستثمار الإعلاني</a:t>
            </a:r>
          </a:p>
          <a:p>
            <a:pPr algn="just" rtl="1">
              <a:lnSpc>
                <a:spcPct val="150000"/>
              </a:lnSpc>
            </a:pPr>
            <a:r>
              <a:rPr lang="ar-SA" dirty="0"/>
              <a:t>تختتم العملية الإعلانية بمرحلة تقييم النتائج، والتي تهدف إلى قياس مدى نجاح الحملة في تحقيق أهدافها الاتصالية والتسويقية. </a:t>
            </a:r>
          </a:p>
          <a:p>
            <a:pPr algn="just" rtl="1">
              <a:lnSpc>
                <a:spcPct val="150000"/>
              </a:lnSpc>
            </a:pPr>
            <a:r>
              <a:rPr lang="ar-SA" dirty="0"/>
              <a:t>ويعرف العائد على الاستثمار الإعلاني </a:t>
            </a:r>
          </a:p>
          <a:p>
            <a:pPr algn="just" rtl="1">
              <a:lnSpc>
                <a:spcPct val="150000"/>
              </a:lnSpc>
            </a:pPr>
            <a:r>
              <a:rPr lang="ar-SA" dirty="0"/>
              <a:t>بأنه صافي العائد المتحقق من الأنشطة الإعلانية مقارنةً بتكلفة الاستثمار فيها.ويركز تقييم الإعلان على جانبين رئيسيين:</a:t>
            </a:r>
          </a:p>
          <a:p>
            <a:pPr algn="just" rtl="1">
              <a:lnSpc>
                <a:spcPct val="150000"/>
              </a:lnSpc>
            </a:pPr>
            <a:endParaRPr lang="ar-SA" dirty="0"/>
          </a:p>
          <a:p>
            <a:pPr algn="just" rtl="1">
              <a:lnSpc>
                <a:spcPct val="150000"/>
              </a:lnSpc>
            </a:pPr>
            <a:r>
              <a:rPr lang="ar-SA" b="1" dirty="0">
                <a:solidFill>
                  <a:srgbClr val="00B0F0"/>
                </a:solidFill>
              </a:rPr>
              <a:t>أولًا: التأثيرات الاتصالية </a:t>
            </a:r>
          </a:p>
          <a:p>
            <a:pPr algn="just" rtl="1">
              <a:lnSpc>
                <a:spcPct val="150000"/>
              </a:lnSpc>
            </a:pPr>
            <a:r>
              <a:rPr lang="ar-SA" dirty="0"/>
              <a:t>تقيس مدى نجاح الإعلان في نقل الرسالة إلى الجمهور المستهدف، ورفع مستوى الانتباه، والإدراك، والتذكر، وتكوين اتجاهات إيجابية نحو العلامة التجارية. ويمكن تقييم هذه الجوانب قبل تنفيذ الحملة أو بعد انتهائها.</a:t>
            </a:r>
          </a:p>
          <a:p>
            <a:pPr algn="just" rtl="1">
              <a:lnSpc>
                <a:spcPct val="150000"/>
              </a:lnSpc>
            </a:pPr>
            <a:r>
              <a:rPr lang="ar-SA" b="1" dirty="0">
                <a:solidFill>
                  <a:srgbClr val="00B0F0"/>
                </a:solidFill>
              </a:rPr>
              <a:t>ثانيًا: تأثيرات المبيعات والأرباح </a:t>
            </a:r>
          </a:p>
          <a:p>
            <a:pPr algn="just" rtl="1">
              <a:lnSpc>
                <a:spcPct val="150000"/>
              </a:lnSpc>
            </a:pPr>
            <a:r>
              <a:rPr lang="ar-SA" dirty="0"/>
              <a:t>تهدف إلى قياس أثر الإعلان في زيادة المبيعات وتحسين الأرباح، ويعد هذا الجانب أكثر تعقيدًا لتأثره بعوامل تسويقية متعددة. لذلك يعتمد قياسه غالبًا على تحليل البيانات التاريخية أو إجراء التجارب التسويقية للمقارنة بين مستويات الإنفاق الإعلاني والنتائج المحققة.</a:t>
            </a:r>
            <a:endParaRPr lang="en-US" dirty="0"/>
          </a:p>
        </p:txBody>
      </p:sp>
      <p:pic>
        <p:nvPicPr>
          <p:cNvPr id="7" name="WhatsApp Video 2026-07-22 at 4.24.58 PM">
            <a:hlinkClick r:id="" action="ppaction://media"/>
            <a:extLst>
              <a:ext uri="{FF2B5EF4-FFF2-40B4-BE49-F238E27FC236}">
                <a16:creationId xmlns:a16="http://schemas.microsoft.com/office/drawing/2014/main" id="{40A10FDE-78F2-3364-E4E9-C969211CCAB0}"/>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238628" y="3683182"/>
            <a:ext cx="2904899" cy="2904899"/>
          </a:xfrm>
          <a:prstGeom prst="rect">
            <a:avLst/>
          </a:prstGeom>
        </p:spPr>
      </p:pic>
    </p:spTree>
    <p:extLst>
      <p:ext uri="{BB962C8B-B14F-4D97-AF65-F5344CB8AC3E}">
        <p14:creationId xmlns:p14="http://schemas.microsoft.com/office/powerpoint/2010/main" val="636133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1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994" y="118359"/>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27812</TotalTime>
  <Words>5440</Words>
  <Application>Microsoft Office PowerPoint</Application>
  <PresentationFormat>Widescreen</PresentationFormat>
  <Paragraphs>518</Paragraphs>
  <Slides>47</Slides>
  <Notes>46</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AlaaEldmrat</dc:creator>
  <cp:lastModifiedBy>Arajoub</cp:lastModifiedBy>
  <cp:revision>50</cp:revision>
  <dcterms:created xsi:type="dcterms:W3CDTF">2026-05-24T14:35:12Z</dcterms:created>
  <dcterms:modified xsi:type="dcterms:W3CDTF">2026-07-23T22:00:22Z</dcterms:modified>
</cp:coreProperties>
</file>