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592" r:id="rId6"/>
    <p:sldId id="591" r:id="rId7"/>
    <p:sldId id="593" r:id="rId8"/>
    <p:sldId id="547" r:id="rId9"/>
    <p:sldId id="548" r:id="rId10"/>
    <p:sldId id="554" r:id="rId11"/>
    <p:sldId id="555" r:id="rId12"/>
    <p:sldId id="556" r:id="rId13"/>
    <p:sldId id="557" r:id="rId14"/>
    <p:sldId id="558" r:id="rId15"/>
    <p:sldId id="559" r:id="rId16"/>
    <p:sldId id="560" r:id="rId17"/>
    <p:sldId id="561" r:id="rId18"/>
    <p:sldId id="562" r:id="rId19"/>
    <p:sldId id="563" r:id="rId20"/>
    <p:sldId id="565" r:id="rId21"/>
    <p:sldId id="566" r:id="rId22"/>
    <p:sldId id="567" r:id="rId23"/>
    <p:sldId id="568" r:id="rId24"/>
    <p:sldId id="570" r:id="rId25"/>
    <p:sldId id="572" r:id="rId26"/>
    <p:sldId id="573" r:id="rId27"/>
    <p:sldId id="574" r:id="rId28"/>
    <p:sldId id="594" r:id="rId29"/>
    <p:sldId id="580" r:id="rId30"/>
    <p:sldId id="581" r:id="rId31"/>
    <p:sldId id="582" r:id="rId32"/>
    <p:sldId id="583" r:id="rId33"/>
    <p:sldId id="584" r:id="rId34"/>
    <p:sldId id="587" r:id="rId35"/>
    <p:sldId id="585" r:id="rId36"/>
    <p:sldId id="586" r:id="rId37"/>
    <p:sldId id="588" r:id="rId38"/>
    <p:sldId id="549" r:id="rId39"/>
    <p:sldId id="595" r:id="rId40"/>
    <p:sldId id="550" r:id="rId41"/>
    <p:sldId id="551" r:id="rId42"/>
    <p:sldId id="552" r:id="rId43"/>
    <p:sldId id="553" r:id="rId44"/>
    <p:sldId id="537" r:id="rId45"/>
    <p:sldId id="538" r:id="rId46"/>
    <p:sldId id="539" r:id="rId47"/>
    <p:sldId id="540" r:id="rId48"/>
    <p:sldId id="541" r:id="rId49"/>
    <p:sldId id="542" r:id="rId50"/>
    <p:sldId id="543" r:id="rId51"/>
    <p:sldId id="545" r:id="rId52"/>
    <p:sldId id="544" r:id="rId53"/>
    <p:sldId id="546"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1"/>
            <p14:sldId id="593"/>
            <p14:sldId id="547"/>
            <p14:sldId id="548"/>
            <p14:sldId id="554"/>
            <p14:sldId id="555"/>
            <p14:sldId id="556"/>
            <p14:sldId id="557"/>
            <p14:sldId id="558"/>
            <p14:sldId id="559"/>
            <p14:sldId id="560"/>
            <p14:sldId id="561"/>
            <p14:sldId id="562"/>
            <p14:sldId id="563"/>
            <p14:sldId id="565"/>
            <p14:sldId id="566"/>
            <p14:sldId id="567"/>
            <p14:sldId id="568"/>
            <p14:sldId id="570"/>
            <p14:sldId id="572"/>
            <p14:sldId id="573"/>
            <p14:sldId id="574"/>
            <p14:sldId id="594"/>
            <p14:sldId id="580"/>
            <p14:sldId id="581"/>
            <p14:sldId id="582"/>
            <p14:sldId id="583"/>
            <p14:sldId id="584"/>
            <p14:sldId id="587"/>
            <p14:sldId id="585"/>
            <p14:sldId id="586"/>
            <p14:sldId id="588"/>
            <p14:sldId id="549"/>
            <p14:sldId id="595"/>
            <p14:sldId id="550"/>
            <p14:sldId id="551"/>
            <p14:sldId id="552"/>
            <p14:sldId id="553"/>
            <p14:sldId id="537"/>
            <p14:sldId id="538"/>
            <p14:sldId id="539"/>
            <p14:sldId id="540"/>
            <p14:sldId id="541"/>
            <p14:sldId id="542"/>
            <p14:sldId id="543"/>
            <p14:sldId id="545"/>
            <p14:sldId id="544"/>
            <p14:sldId id="54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5024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Associate Professor/ </a:t>
            </a:r>
          </a:p>
          <a:p>
            <a:r>
              <a:rPr lang="en-US" sz="2000" dirty="0">
                <a:latin typeface="Alexandria" charset="0"/>
                <a:cs typeface="Alexandria" charset="0"/>
              </a:rPr>
              <a:t>Ahmed Rageh Ismail</a:t>
            </a:r>
          </a:p>
        </p:txBody>
      </p:sp>
      <p:sp>
        <p:nvSpPr>
          <p:cNvPr id="31" name="TextBox 30"/>
          <p:cNvSpPr txBox="1"/>
          <p:nvPr/>
        </p:nvSpPr>
        <p:spPr>
          <a:xfrm>
            <a:off x="673669" y="2424037"/>
            <a:ext cx="452630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Introduction to </a:t>
            </a:r>
          </a:p>
          <a:p>
            <a:r>
              <a:rPr lang="en-US" sz="4400" b="1" dirty="0">
                <a:solidFill>
                  <a:srgbClr val="00B0F0"/>
                </a:solidFill>
                <a:latin typeface="Alexandria" charset="0"/>
                <a:cs typeface="Alexandria" charset="0"/>
              </a:rPr>
              <a:t>Research Methods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37633" y="5252988"/>
            <a:ext cx="4272711" cy="707886"/>
          </a:xfrm>
          <a:prstGeom prst="rect">
            <a:avLst/>
          </a:prstGeom>
          <a:noFill/>
        </p:spPr>
        <p:txBody>
          <a:bodyPr wrap="square" rtlCol="0">
            <a:spAutoFit/>
          </a:bodyPr>
          <a:lstStyle/>
          <a:p>
            <a:r>
              <a:rPr lang="en-US" sz="2000" dirty="0">
                <a:latin typeface="Alexandria" charset="0"/>
                <a:cs typeface="Alexandria" charset="0"/>
              </a:rPr>
              <a:t>MGM333</a:t>
            </a:r>
          </a:p>
          <a:p>
            <a:r>
              <a:rPr lang="en-US" sz="2000" dirty="0">
                <a:latin typeface="Alexandria" charset="0"/>
                <a:cs typeface="Alexandria" charset="0"/>
              </a:rPr>
              <a:t>Introduction to Research Methods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45620" y="2072204"/>
            <a:ext cx="10749220" cy="4739759"/>
          </a:xfrm>
          <a:prstGeom prst="rect">
            <a:avLst/>
          </a:prstGeom>
          <a:noFill/>
        </p:spPr>
        <p:txBody>
          <a:bodyPr wrap="square" rtlCol="0">
            <a:spAutoFit/>
          </a:bodyPr>
          <a:lstStyle/>
          <a:p>
            <a:pPr marL="514350" indent="-514350">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Understand how to create effective surveys with clear research questions and data collection instruments.</a:t>
            </a:r>
          </a:p>
          <a:p>
            <a:pPr marL="514350" indent="-514350">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indent="-514350">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Comprehend the use of probability sampling techniques and the collection of standardized data.</a:t>
            </a:r>
          </a:p>
          <a:p>
            <a:pPr marL="514350" indent="-514350">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indent="-514350">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Discuss analyzing survey data using statistical techniques and presenting findings clearly.</a:t>
            </a:r>
          </a:p>
          <a:p>
            <a:pPr marL="514350" indent="-514350">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128049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27090" y="1816586"/>
            <a:ext cx="10749220" cy="4739759"/>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Gain insight into designing and conducting in-depth case studies to explore specific phenomena.</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Learn how </a:t>
            </a:r>
            <a:r>
              <a:rPr lang="en-US" sz="2800" dirty="0">
                <a:solidFill>
                  <a:prstClr val="black"/>
                </a:solidFill>
                <a:latin typeface="Calibri"/>
              </a:rPr>
              <a:t>the difference between </a:t>
            </a:r>
            <a:r>
              <a:rPr kumimoji="0" lang="en-US" sz="2800" i="0" u="none" strike="noStrike" kern="1200" cap="none" spc="0" normalizeH="0" baseline="0" noProof="0" dirty="0">
                <a:ln>
                  <a:noFill/>
                </a:ln>
                <a:solidFill>
                  <a:prstClr val="black"/>
                </a:solidFill>
                <a:effectLst/>
                <a:uLnTx/>
                <a:uFillTx/>
                <a:latin typeface="Calibri"/>
                <a:ea typeface="+mn-ea"/>
                <a:cs typeface="+mn-cs"/>
              </a:rPr>
              <a:t>true and quasi-experimental designs with controlled variables.</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Appreciate the principles of assessing the validity and reliability of research findings across different methods.</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79906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1D81C8-CF7A-45EB-6866-F1B8D4E1D0CC}"/>
              </a:ext>
            </a:extLst>
          </p:cNvPr>
          <p:cNvPicPr>
            <a:picLocks noChangeAspect="1"/>
          </p:cNvPicPr>
          <p:nvPr/>
        </p:nvPicPr>
        <p:blipFill>
          <a:blip r:embed="rId2"/>
          <a:stretch>
            <a:fillRect/>
          </a:stretch>
        </p:blipFill>
        <p:spPr>
          <a:xfrm>
            <a:off x="1708878" y="1107923"/>
            <a:ext cx="8289561" cy="4642154"/>
          </a:xfrm>
          <a:prstGeom prst="rect">
            <a:avLst/>
          </a:prstGeom>
        </p:spPr>
      </p:pic>
    </p:spTree>
    <p:extLst>
      <p:ext uri="{BB962C8B-B14F-4D97-AF65-F5344CB8AC3E}">
        <p14:creationId xmlns:p14="http://schemas.microsoft.com/office/powerpoint/2010/main" val="2466289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621133"/>
            <a:ext cx="10812720" cy="467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999343" cy="523220"/>
          </a:xfrm>
          <a:prstGeom prst="rect">
            <a:avLst/>
          </a:prstGeom>
          <a:noFill/>
        </p:spPr>
        <p:txBody>
          <a:bodyPr wrap="square" rtlCol="0">
            <a:spAutoFit/>
          </a:bodyPr>
          <a:lstStyle/>
          <a:p>
            <a:r>
              <a:rPr lang="en-US" sz="2800" b="1" dirty="0">
                <a:latin typeface="Alexandria" charset="0"/>
                <a:cs typeface="Alexandria" charset="0"/>
              </a:rPr>
              <a:t>Introduction to Survey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82370" y="1879319"/>
            <a:ext cx="10667321" cy="4483279"/>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purpose of survey research is to gather and analyze information by questioning individuals who are either representative of the research population or are the entire research population.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 study that uses a representative sample is termed a 'survey,' while if the entire population is involved, it is termed a 'census.’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 survey research, questions must be asked using a standardized questioning procedure that is applied equally and consistently to all research participants.</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62951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825915" y="2010255"/>
            <a:ext cx="10395450" cy="383900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primary aim of survey research is to study relationships between specific variables, which are identified at the outset and stated as either a hypothesis or a research question.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Alternatively, surveys can describe certain characteristics of a population. The findings from surveys can be generalized to the wider population.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While survey research can include both qualitative and quantitative elements, it is usually quantitative with a limited qualitative element that tends to be anecdotal rather than truly qualitative.</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1C2E6D72-A312-0B8B-C12D-3D18F4F1C870}"/>
              </a:ext>
            </a:extLst>
          </p:cNvPr>
          <p:cNvSpPr txBox="1"/>
          <p:nvPr/>
        </p:nvSpPr>
        <p:spPr>
          <a:xfrm>
            <a:off x="2513149" y="1008745"/>
            <a:ext cx="6999343" cy="523220"/>
          </a:xfrm>
          <a:prstGeom prst="rect">
            <a:avLst/>
          </a:prstGeom>
          <a:noFill/>
        </p:spPr>
        <p:txBody>
          <a:bodyPr wrap="square" rtlCol="0">
            <a:spAutoFit/>
          </a:bodyPr>
          <a:lstStyle/>
          <a:p>
            <a:r>
              <a:rPr lang="en-US" sz="2800" b="1" dirty="0">
                <a:latin typeface="Alexandria" charset="0"/>
                <a:cs typeface="Alexandria" charset="0"/>
              </a:rPr>
              <a:t>Aims of Survey Research</a:t>
            </a:r>
          </a:p>
        </p:txBody>
      </p:sp>
    </p:spTree>
    <p:extLst>
      <p:ext uri="{BB962C8B-B14F-4D97-AF65-F5344CB8AC3E}">
        <p14:creationId xmlns:p14="http://schemas.microsoft.com/office/powerpoint/2010/main" val="180868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6707019" cy="523220"/>
          </a:xfrm>
          <a:prstGeom prst="rect">
            <a:avLst/>
          </a:prstGeom>
          <a:noFill/>
        </p:spPr>
        <p:txBody>
          <a:bodyPr wrap="square" rtlCol="0">
            <a:spAutoFit/>
          </a:bodyPr>
          <a:lstStyle/>
          <a:p>
            <a:r>
              <a:rPr lang="en-US" sz="2800" b="1" dirty="0">
                <a:latin typeface="Alexandria" charset="0"/>
                <a:cs typeface="Alexandria" charset="0"/>
              </a:rPr>
              <a:t>Survey vs. Questionnaire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101396"/>
            <a:ext cx="10487692" cy="383900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 term ‘survey’ is often used interchangeably with ‘questionnaire,’ but the two are not the same.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 survey is a research method designed to structure the collection and analysis of standardized information from a defined population using a representative sample. It involves standardized data collection procedures and may include various data collection options.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 questionnaire, however, is a specific data collection technique that can be used within various research methods. Understanding this distinction is crucial to avoid confusion.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17586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0828"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110681"/>
            <a:ext cx="6346551" cy="523220"/>
          </a:xfrm>
          <a:prstGeom prst="rect">
            <a:avLst/>
          </a:prstGeom>
          <a:noFill/>
        </p:spPr>
        <p:txBody>
          <a:bodyPr wrap="square" rtlCol="0">
            <a:spAutoFit/>
          </a:bodyPr>
          <a:lstStyle/>
          <a:p>
            <a:r>
              <a:rPr lang="en-US" sz="2800" b="1" dirty="0">
                <a:latin typeface="Alexandria" charset="0"/>
                <a:cs typeface="Alexandria" charset="0"/>
              </a:rPr>
              <a:t>Importance of Probability Sampling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05994" y="2106843"/>
            <a:ext cx="10748806" cy="383900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Probability sampling is essential in survey research to make valid generalizations about the wider population.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This sampling method ensures that every individual in the population has an equal chance of being selected, enhancing the representativeness of the sample.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When non-probability sampling is used, researchers must be cautious with any generalizations made to the wider population, as the sample may not accurately reflect the diversity and characteristics of the population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285812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99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900865" y="1955897"/>
            <a:ext cx="10395450" cy="4226798"/>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There are two main types of surveys: descriptive and explanatory.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Descriptive surveys </a:t>
            </a:r>
            <a:r>
              <a:rPr kumimoji="0" lang="en-US" sz="2800" i="0" u="none" strike="noStrike" kern="1200" cap="none" spc="0" normalizeH="0" baseline="0" noProof="0" dirty="0">
                <a:ln>
                  <a:noFill/>
                </a:ln>
                <a:solidFill>
                  <a:prstClr val="black"/>
                </a:solidFill>
                <a:effectLst/>
                <a:uLnTx/>
                <a:uFillTx/>
                <a:latin typeface="Calibri"/>
                <a:ea typeface="+mn-ea"/>
                <a:cs typeface="+mn-cs"/>
              </a:rPr>
              <a:t>aim to estimate as precisely as possible the nature of existing conditions or attributes of a population. Examples include demographic composition, attitudes towards abortion, religious beliefs, voting intentions, and child-rearing practices.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Explanatory surveys</a:t>
            </a:r>
            <a:r>
              <a:rPr kumimoji="0" lang="en-US" sz="2800" i="0" u="none" strike="noStrike" kern="1200" cap="none" spc="0" normalizeH="0" baseline="0" noProof="0" dirty="0">
                <a:ln>
                  <a:noFill/>
                </a:ln>
                <a:solidFill>
                  <a:prstClr val="black"/>
                </a:solidFill>
                <a:effectLst/>
                <a:uLnTx/>
                <a:uFillTx/>
                <a:latin typeface="Calibri"/>
                <a:ea typeface="+mn-ea"/>
                <a:cs typeface="+mn-cs"/>
              </a:rPr>
              <a:t>, on the other hand, seek to establish cause-and-effect relationships, although true causation cannot be definitively proven in natural settings. It is possible to apply both methods in the same study for a comprehensive analysis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91FC3379-1710-F00F-A9D1-1FBDA60ACE0C}"/>
              </a:ext>
            </a:extLst>
          </p:cNvPr>
          <p:cNvSpPr txBox="1"/>
          <p:nvPr/>
        </p:nvSpPr>
        <p:spPr>
          <a:xfrm>
            <a:off x="2557606" y="1110681"/>
            <a:ext cx="7515784" cy="523220"/>
          </a:xfrm>
          <a:prstGeom prst="rect">
            <a:avLst/>
          </a:prstGeom>
          <a:noFill/>
        </p:spPr>
        <p:txBody>
          <a:bodyPr wrap="square" rtlCol="0">
            <a:spAutoFit/>
          </a:bodyPr>
          <a:lstStyle/>
          <a:p>
            <a:r>
              <a:rPr lang="en-US" sz="2800" b="1" dirty="0">
                <a:latin typeface="Alexandria" charset="0"/>
                <a:cs typeface="Alexandria" charset="0"/>
              </a:rPr>
              <a:t>Types of Surveys: Descriptive and Explanatory</a:t>
            </a:r>
          </a:p>
        </p:txBody>
      </p:sp>
    </p:spTree>
    <p:extLst>
      <p:ext uri="{BB962C8B-B14F-4D97-AF65-F5344CB8AC3E}">
        <p14:creationId xmlns:p14="http://schemas.microsoft.com/office/powerpoint/2010/main" val="280184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92578"/>
            <a:ext cx="7455824" cy="523220"/>
          </a:xfrm>
          <a:prstGeom prst="rect">
            <a:avLst/>
          </a:prstGeom>
          <a:noFill/>
        </p:spPr>
        <p:txBody>
          <a:bodyPr wrap="square" rtlCol="0">
            <a:spAutoFit/>
          </a:bodyPr>
          <a:lstStyle/>
          <a:p>
            <a:r>
              <a:rPr lang="en-US" sz="2800" b="1" dirty="0">
                <a:latin typeface="Alexandria" charset="0"/>
                <a:cs typeface="Alexandria" charset="0"/>
              </a:rPr>
              <a:t>Descriptive Surveys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95935" y="2164858"/>
            <a:ext cx="10395450" cy="3589701"/>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 purpose of a descriptive survey is to describe a situation and look for trends and patterns within the sample group that can be generalized to the defined population of the study.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Data gathered in descriptive surveys typically include measurements, counts, and brief narratives, which are analyzed using descriptive statistics such as measures of central tendency and standard deviation.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 approach to sampling in descriptive surveys is usually random, and the results are interpreted based on current facts gathered and previous research.</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4732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92871"/>
            <a:ext cx="10395450" cy="3949799"/>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Explanatory surveys seek to establish cause-and-effect relationships without experimental manipulation. For instance, they may investigate the effects of merit schemes on teachers’ motivation or the effects of social climate on adolescent values.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While definitive causation cannot be established in natural settings, explanatory surveys can demonstrate probable links between variables. These surveys often begin with a hypothesis and use inferential statistical techniques to analyze numerical data and establish relationships between variables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DD63700E-0A21-FF13-4873-C0B637B73DAD}"/>
              </a:ext>
            </a:extLst>
          </p:cNvPr>
          <p:cNvSpPr txBox="1"/>
          <p:nvPr/>
        </p:nvSpPr>
        <p:spPr>
          <a:xfrm>
            <a:off x="2557606" y="990492"/>
            <a:ext cx="7455824" cy="523220"/>
          </a:xfrm>
          <a:prstGeom prst="rect">
            <a:avLst/>
          </a:prstGeom>
          <a:noFill/>
        </p:spPr>
        <p:txBody>
          <a:bodyPr wrap="square" rtlCol="0">
            <a:spAutoFit/>
          </a:bodyPr>
          <a:lstStyle/>
          <a:p>
            <a:r>
              <a:rPr lang="en-US" sz="2800" b="1" dirty="0">
                <a:latin typeface="Alexandria" charset="0"/>
                <a:cs typeface="Alexandria" charset="0"/>
              </a:rPr>
              <a:t>Explanatory Surveys</a:t>
            </a:r>
          </a:p>
        </p:txBody>
      </p:sp>
    </p:spTree>
    <p:extLst>
      <p:ext uri="{BB962C8B-B14F-4D97-AF65-F5344CB8AC3E}">
        <p14:creationId xmlns:p14="http://schemas.microsoft.com/office/powerpoint/2010/main" val="52587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35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32911"/>
            <a:ext cx="10395450" cy="420628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In some studies, both descriptive and explanatory methods are applied to provide a comprehensive understanding.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For example, a researcher might start with a descriptive survey to outline the current state of a population and follow up with an explanatory survey to delve into the reasons behind observed patterns.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Combining these approaches allows for a richer analysis and more robust conclusions, addressing both the "what" and the "why" questions in research.</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74FBE250-8AB7-ED97-76E9-71E6597DECEF}"/>
              </a:ext>
            </a:extLst>
          </p:cNvPr>
          <p:cNvSpPr txBox="1"/>
          <p:nvPr/>
        </p:nvSpPr>
        <p:spPr>
          <a:xfrm>
            <a:off x="2557606" y="992578"/>
            <a:ext cx="7455824" cy="523220"/>
          </a:xfrm>
          <a:prstGeom prst="rect">
            <a:avLst/>
          </a:prstGeom>
          <a:noFill/>
        </p:spPr>
        <p:txBody>
          <a:bodyPr wrap="square" rtlCol="0">
            <a:spAutoFit/>
          </a:bodyPr>
          <a:lstStyle/>
          <a:p>
            <a:r>
              <a:rPr lang="en-US" sz="2800" b="1" dirty="0">
                <a:latin typeface="Alexandria" charset="0"/>
                <a:cs typeface="Alexandria" charset="0"/>
              </a:rPr>
              <a:t>Combining Descriptive and Explanatory Methods</a:t>
            </a:r>
          </a:p>
        </p:txBody>
      </p:sp>
    </p:spTree>
    <p:extLst>
      <p:ext uri="{BB962C8B-B14F-4D97-AF65-F5344CB8AC3E}">
        <p14:creationId xmlns:p14="http://schemas.microsoft.com/office/powerpoint/2010/main" val="906378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1972951"/>
            <a:ext cx="10395450" cy="420628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Survey research is widely used across various fields such as market research, healthcare, social sciences, and education. It is a versatile method that can be adapted to different research goals and populations.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By carefully designing surveys and using appropriate sampling methods, researchers can gather valuable insights and make informed decisions.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Effective survey research requires attention to detail in question design, sampling, data collection, and analysis to ensure the validity and reliability of the findings.</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2F0D8331-04E5-F238-1E1E-7DE4781A2DA5}"/>
              </a:ext>
            </a:extLst>
          </p:cNvPr>
          <p:cNvSpPr txBox="1"/>
          <p:nvPr/>
        </p:nvSpPr>
        <p:spPr>
          <a:xfrm>
            <a:off x="2557606" y="992578"/>
            <a:ext cx="7455824" cy="523220"/>
          </a:xfrm>
          <a:prstGeom prst="rect">
            <a:avLst/>
          </a:prstGeom>
          <a:noFill/>
        </p:spPr>
        <p:txBody>
          <a:bodyPr wrap="square" rtlCol="0">
            <a:spAutoFit/>
          </a:bodyPr>
          <a:lstStyle/>
          <a:p>
            <a:r>
              <a:rPr lang="en-US" sz="2800" b="1" dirty="0">
                <a:latin typeface="Alexandria" charset="0"/>
                <a:cs typeface="Alexandria" charset="0"/>
              </a:rPr>
              <a:t>Combining Descriptive and Explanatory Methods</a:t>
            </a:r>
          </a:p>
        </p:txBody>
      </p:sp>
    </p:spTree>
    <p:extLst>
      <p:ext uri="{BB962C8B-B14F-4D97-AF65-F5344CB8AC3E}">
        <p14:creationId xmlns:p14="http://schemas.microsoft.com/office/powerpoint/2010/main" val="241591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42076"/>
            <a:ext cx="5821381" cy="523220"/>
          </a:xfrm>
          <a:prstGeom prst="rect">
            <a:avLst/>
          </a:prstGeom>
          <a:noFill/>
        </p:spPr>
        <p:txBody>
          <a:bodyPr wrap="square" rtlCol="0">
            <a:spAutoFit/>
          </a:bodyPr>
          <a:lstStyle/>
          <a:p>
            <a:r>
              <a:rPr lang="en-US" sz="2800" b="1" dirty="0">
                <a:latin typeface="Alexandria" charset="0"/>
                <a:cs typeface="Alexandria" charset="0"/>
              </a:rPr>
              <a:t> The Survey Process Overview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17279" y="2212846"/>
            <a:ext cx="10640333" cy="358970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Survey research follows a linear and structured process, with clearly defined steps that rarely overlap. </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process consists of the following stages, each crucial for conducting a successful survey: identifying a general topic area, investigating the literature, establishing a hypothesis or aims and objectives, identifying variables, selecting a suitable population, applying an appropriate sampling technique, designing data collection instruments, piloting the instruments, collecting data, analyzing data, and presenting findings and conclusions.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77431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70538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17280" y="2002508"/>
            <a:ext cx="10395450" cy="4822859"/>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 first step in the survey process is to identify a general topic area.</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This may be a specific topic assigned to you within your workplace or chosen as part of an academic qualification with guidance from course tutors.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It is important to select a topic that will maintain your interest and motivation throughout the research.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Engaging with a topic that enthuses you will make the research process more enjoyable and sustainable.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811AA2A8-5A70-6D3F-4A04-0985AEC2C3C3}"/>
              </a:ext>
            </a:extLst>
          </p:cNvPr>
          <p:cNvSpPr txBox="1"/>
          <p:nvPr/>
        </p:nvSpPr>
        <p:spPr>
          <a:xfrm>
            <a:off x="2557606" y="1042076"/>
            <a:ext cx="5821381" cy="523220"/>
          </a:xfrm>
          <a:prstGeom prst="rect">
            <a:avLst/>
          </a:prstGeom>
          <a:noFill/>
        </p:spPr>
        <p:txBody>
          <a:bodyPr wrap="square" rtlCol="0">
            <a:spAutoFit/>
          </a:bodyPr>
          <a:lstStyle/>
          <a:p>
            <a:r>
              <a:rPr lang="en-US" sz="2800" b="1" dirty="0">
                <a:latin typeface="Alexandria" charset="0"/>
                <a:cs typeface="Alexandria" charset="0"/>
              </a:rPr>
              <a:t>  Identify a General Topic Area</a:t>
            </a:r>
          </a:p>
        </p:txBody>
      </p:sp>
    </p:spTree>
    <p:extLst>
      <p:ext uri="{BB962C8B-B14F-4D97-AF65-F5344CB8AC3E}">
        <p14:creationId xmlns:p14="http://schemas.microsoft.com/office/powerpoint/2010/main" val="256437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988200"/>
            <a:ext cx="7755627" cy="523220"/>
          </a:xfrm>
          <a:prstGeom prst="rect">
            <a:avLst/>
          </a:prstGeom>
          <a:noFill/>
        </p:spPr>
        <p:txBody>
          <a:bodyPr wrap="square" rtlCol="0">
            <a:spAutoFit/>
          </a:bodyPr>
          <a:lstStyle/>
          <a:p>
            <a:r>
              <a:rPr lang="en-US" sz="2800" b="1" dirty="0">
                <a:latin typeface="Alexandria" charset="0"/>
                <a:cs typeface="Alexandria" charset="0"/>
              </a:rPr>
              <a:t>Investigate the Literature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17280" y="1939567"/>
            <a:ext cx="10651645" cy="420628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Research begins with exploring what is already known about the topic. Familiarize yourself with the context and background by reading reports of past research.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will provide valuable insights into appropriate design features for your survey, such as sampling techniques, areas to cover in your questioning, and potential pitfalls to avoid.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Reviewing the literature helps in grounding your research in existing knowledge and identifying gaps your study can address.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3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740637" cy="523220"/>
          </a:xfrm>
          <a:prstGeom prst="rect">
            <a:avLst/>
          </a:prstGeom>
          <a:noFill/>
        </p:spPr>
        <p:txBody>
          <a:bodyPr wrap="square" rtlCol="0">
            <a:spAutoFit/>
          </a:bodyPr>
          <a:lstStyle/>
          <a:p>
            <a:r>
              <a:rPr lang="en-US" sz="2800" b="1" dirty="0">
                <a:latin typeface="Alexandria" charset="0"/>
                <a:cs typeface="Alexandria" charset="0"/>
              </a:rPr>
              <a:t> Establish Hypothesis, Aims, and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428285"/>
            <a:ext cx="10120859"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Clearly define your hypothesis or research question, along with the aims and objectives of your study.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Keep the hypothesis simple and clear. Remember, a survey will not prove a hypothesis but may support or refute it.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Descriptive surveys typically have aims and objectives, while explanatory surveys state a hypothesis.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clarity at the outset guides the direction of your research and helps in maintaining focus.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1253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2557"/>
            <a:ext cx="7275942" cy="523220"/>
          </a:xfrm>
          <a:prstGeom prst="rect">
            <a:avLst/>
          </a:prstGeom>
          <a:noFill/>
        </p:spPr>
        <p:txBody>
          <a:bodyPr wrap="square" rtlCol="0">
            <a:spAutoFit/>
          </a:bodyPr>
          <a:lstStyle/>
          <a:p>
            <a:r>
              <a:rPr lang="en-US" sz="2800" b="1" dirty="0">
                <a:latin typeface="Alexandria" charset="0"/>
                <a:cs typeface="Alexandria" charset="0"/>
              </a:rPr>
              <a:t>Identify a Suitable Population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236863"/>
            <a:ext cx="10395450" cy="348608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Define the entire population you will make generalizations about from the outset. This step is crucial for the credibility of your findings.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You are not attempting to generalize about everyone or everything, only the identified population.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Clear definition of your population sets the foundation for effective sampling and valid conclusions.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57522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710656" cy="523220"/>
          </a:xfrm>
          <a:prstGeom prst="rect">
            <a:avLst/>
          </a:prstGeom>
          <a:noFill/>
        </p:spPr>
        <p:txBody>
          <a:bodyPr wrap="square" rtlCol="0">
            <a:spAutoFit/>
          </a:bodyPr>
          <a:lstStyle/>
          <a:p>
            <a:r>
              <a:rPr lang="en-US" sz="2800" b="1" dirty="0">
                <a:latin typeface="Alexandria" charset="0"/>
                <a:cs typeface="Alexandria" charset="0"/>
              </a:rPr>
              <a:t>Select and Design Data Collection Instruments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236863"/>
            <a:ext cx="10395450"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Decide on how to collect your data, whether through questionnaires, interviews, structured observations, etc.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Design your data collection instruments to produce standardized responses, ensuring questions are clear and unambiguous.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Pay close attention to question wording to avoid misinterpretation by respondents.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Well-designed instruments facilitate accurate data collection and ease the subsequent analysis process.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69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Pilot the Data Collection Instruments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236863"/>
            <a:ext cx="10395450" cy="348608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Pilot your data collection instruments to identify and rectify any issues.</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step is crucial to ensure clarity and effectiveness of your questions. Piloting helps in detecting ambiguities and improving the instrument based on feedback.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Conducting a thorough pilot ensures that the final instrument is robust and capable of gathering reliable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38627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Collect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236863"/>
            <a:ext cx="10395450" cy="3357842"/>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Conduct the actual data collection through observing, interviewing, and administering questionnaires.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Efficiently manage the logistics and administrative aspects of data collection.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This stage requires careful planning and execution to gather high-quality data.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Ensuring consistent application of data collection procedures across all respondents is vital for maintaining the integrity of your research.</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5931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75974"/>
            <a:ext cx="5821381" cy="523220"/>
          </a:xfrm>
          <a:prstGeom prst="rect">
            <a:avLst/>
          </a:prstGeom>
          <a:noFill/>
        </p:spPr>
        <p:txBody>
          <a:bodyPr wrap="square" rtlCol="0">
            <a:spAutoFit/>
          </a:bodyPr>
          <a:lstStyle/>
          <a:p>
            <a:r>
              <a:rPr lang="en-US" sz="2800" b="1" dirty="0">
                <a:latin typeface="Alexandria" charset="0"/>
                <a:cs typeface="Alexandria" charset="0"/>
              </a:rPr>
              <a:t>Analyze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191893"/>
            <a:ext cx="10395450"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Data analysis typically begins after all data has been collected, although in staged surveys, analysis may occur after each round.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Preparing for analysis early, by constructing well-designed questions and pre-coding responses, makes this stage smoother.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Data analysis is often the most challenging aspect, requiring thorough preparation and a clear understanding of what to look for and how to find it.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22940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898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7" y="2050025"/>
            <a:ext cx="10531305"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Present your findings clearly, using graphs, tables, and charts where appropriate. Link conclusions directly back to the original research purpose, ensuring a logical flow from data to conclusions.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presentation stage can be demanding, requiring motivation and careful thought to effectively communicate your discoveries.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Conclusions should be clear and directly derived from the data, leaving readers with a thorough understanding of the study's implications.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EF2DDC54-A4A0-0C39-DDBA-B178B59BF80E}"/>
              </a:ext>
            </a:extLst>
          </p:cNvPr>
          <p:cNvSpPr txBox="1"/>
          <p:nvPr/>
        </p:nvSpPr>
        <p:spPr>
          <a:xfrm>
            <a:off x="2666081" y="961794"/>
            <a:ext cx="5821381" cy="523220"/>
          </a:xfrm>
          <a:prstGeom prst="rect">
            <a:avLst/>
          </a:prstGeom>
          <a:noFill/>
        </p:spPr>
        <p:txBody>
          <a:bodyPr wrap="square" rtlCol="0">
            <a:spAutoFit/>
          </a:bodyPr>
          <a:lstStyle/>
          <a:p>
            <a:r>
              <a:rPr lang="en-US" sz="2800" b="1" dirty="0">
                <a:latin typeface="Alexandria" charset="0"/>
                <a:cs typeface="Alexandria" charset="0"/>
              </a:rPr>
              <a:t>Present Findings and Conclusions</a:t>
            </a:r>
          </a:p>
        </p:txBody>
      </p:sp>
    </p:spTree>
    <p:extLst>
      <p:ext uri="{BB962C8B-B14F-4D97-AF65-F5344CB8AC3E}">
        <p14:creationId xmlns:p14="http://schemas.microsoft.com/office/powerpoint/2010/main" val="23243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The Linear Nature of Survey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59826"/>
            <a:ext cx="10395450"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Survey research is attractive for its linear and structured process, providing a broad framework and stable procedure.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structured approach offers a sense of security, especially for new researchers. However, conducting a survey involves engaging in rigorous research activity that must demonstrate validity.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While the process may appear straightforward, each stage can be complex and demanding, requiring careful attention and diligence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186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C1F3E66-33EA-5CDA-D5E6-D93C3068ED2C}"/>
              </a:ext>
            </a:extLst>
          </p:cNvPr>
          <p:cNvPicPr>
            <a:picLocks noChangeAspect="1"/>
          </p:cNvPicPr>
          <p:nvPr/>
        </p:nvPicPr>
        <p:blipFill rotWithShape="1">
          <a:blip r:embed="rId2">
            <a:extLst>
              <a:ext uri="{28A0092B-C50C-407E-A947-70E740481C1C}">
                <a14:useLocalDpi xmlns:a14="http://schemas.microsoft.com/office/drawing/2010/main" val="0"/>
              </a:ext>
            </a:extLst>
          </a:blip>
          <a:srcRect l="10451" r="11352"/>
          <a:stretch/>
        </p:blipFill>
        <p:spPr>
          <a:xfrm>
            <a:off x="1409076" y="589270"/>
            <a:ext cx="9599904" cy="5436776"/>
          </a:xfrm>
          <a:prstGeom prst="rect">
            <a:avLst/>
          </a:prstGeom>
        </p:spPr>
      </p:pic>
    </p:spTree>
    <p:extLst>
      <p:ext uri="{BB962C8B-B14F-4D97-AF65-F5344CB8AC3E}">
        <p14:creationId xmlns:p14="http://schemas.microsoft.com/office/powerpoint/2010/main" val="17972393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0563"/>
            <a:ext cx="10812720" cy="4625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37686" y="975974"/>
            <a:ext cx="6826939" cy="523220"/>
          </a:xfrm>
          <a:prstGeom prst="rect">
            <a:avLst/>
          </a:prstGeom>
          <a:noFill/>
        </p:spPr>
        <p:txBody>
          <a:bodyPr wrap="square" rtlCol="0">
            <a:spAutoFit/>
          </a:bodyPr>
          <a:lstStyle/>
          <a:p>
            <a:r>
              <a:rPr lang="en-US" sz="2800" b="1" dirty="0">
                <a:latin typeface="Alexandria" charset="0"/>
                <a:cs typeface="Alexandria" charset="0"/>
              </a:rPr>
              <a:t> Introduction to Experimental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00139"/>
            <a:ext cx="10555574" cy="420628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Experimental research epitomizes the positivist paradigm. While it has its place in management research, its application to studies involving human subjects is often problematic.</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numerous unstable elements and complex variables involved in human conditions make it difficult to construct a true experiment.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Experiments are more feasible on systems with stable functions and controllable variables, unlike the human condition, which is subject to many internal and external variables.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626870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Challenges in Human Experiments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185531"/>
            <a:ext cx="10395450"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Experiments involving human subjects often face significant challenges. Controlling all variables acting on a human subject at any one time is nearly impossible, leading to unavoidable experimental errors.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Experimental error occurs when changes in the dependent variable (DV) are caused by variables other than the independent variable (IV). </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Identifying and measuring these errors is a complex task, often making true experiments with human subjects unreliable..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0907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21133"/>
            <a:ext cx="10812720" cy="467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230971" cy="523220"/>
          </a:xfrm>
          <a:prstGeom prst="rect">
            <a:avLst/>
          </a:prstGeom>
          <a:noFill/>
        </p:spPr>
        <p:txBody>
          <a:bodyPr wrap="square" rtlCol="0">
            <a:spAutoFit/>
          </a:bodyPr>
          <a:lstStyle/>
          <a:p>
            <a:r>
              <a:rPr lang="en-US" sz="2800" b="1" dirty="0">
                <a:latin typeface="Alexandria" charset="0"/>
                <a:cs typeface="Alexandria" charset="0"/>
              </a:rPr>
              <a:t>Nature of Experimental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07220" y="2073321"/>
            <a:ext cx="10728491" cy="420628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Experimental research involves a controlled research situation where unwanted variables and external influences are excluded from the experimental environment.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researcher establishes experimental conditions down to the smallest details.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 true experiment eliminates the effects of all intervening, spurious, and antecedent variables, ensuring that changes in the DV are solely due to manipulation of the IV.</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9078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1"/>
            <a:ext cx="10812720" cy="4630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515784" cy="523220"/>
          </a:xfrm>
          <a:prstGeom prst="rect">
            <a:avLst/>
          </a:prstGeom>
          <a:noFill/>
        </p:spPr>
        <p:txBody>
          <a:bodyPr wrap="square" rtlCol="0">
            <a:spAutoFit/>
          </a:bodyPr>
          <a:lstStyle/>
          <a:p>
            <a:r>
              <a:rPr lang="en-US" sz="2800" b="1" dirty="0">
                <a:latin typeface="Alexandria" charset="0"/>
                <a:cs typeface="Alexandria" charset="0"/>
              </a:rPr>
              <a:t>Key Variables in Experimental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82370" y="2026650"/>
            <a:ext cx="10667321"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 experimental research, we deal with several types of variables: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Independent Variable (IV): </a:t>
            </a:r>
            <a:r>
              <a:rPr kumimoji="0" lang="en-US" sz="2600" b="0" i="0" u="none" strike="noStrike" kern="1200" cap="none" spc="0" normalizeH="0" baseline="0" noProof="0" dirty="0">
                <a:ln>
                  <a:noFill/>
                </a:ln>
                <a:solidFill>
                  <a:prstClr val="black"/>
                </a:solidFill>
                <a:effectLst/>
                <a:uLnTx/>
                <a:uFillTx/>
                <a:latin typeface="Calibri"/>
                <a:ea typeface="+mn-ea"/>
                <a:cs typeface="+mn-cs"/>
              </a:rPr>
              <a:t>The phenomenon or situation manipulated by the researcher.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Dependent Variable (DV): </a:t>
            </a:r>
            <a:r>
              <a:rPr kumimoji="0" lang="en-US" sz="2600" b="0" i="0" u="none" strike="noStrike" kern="1200" cap="none" spc="0" normalizeH="0" baseline="0" noProof="0" dirty="0">
                <a:ln>
                  <a:noFill/>
                </a:ln>
                <a:solidFill>
                  <a:prstClr val="black"/>
                </a:solidFill>
                <a:effectLst/>
                <a:uLnTx/>
                <a:uFillTx/>
                <a:latin typeface="Calibri"/>
                <a:ea typeface="+mn-ea"/>
                <a:cs typeface="+mn-cs"/>
              </a:rPr>
              <a:t>The behavior or effect measured as a result of the manipulation.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Moderator Variable (MV): </a:t>
            </a:r>
            <a:r>
              <a:rPr kumimoji="0" lang="en-US" sz="2600" b="0" i="0" u="none" strike="noStrike" kern="1200" cap="none" spc="0" normalizeH="0" baseline="0" noProof="0" dirty="0">
                <a:ln>
                  <a:noFill/>
                </a:ln>
                <a:solidFill>
                  <a:prstClr val="black"/>
                </a:solidFill>
                <a:effectLst/>
                <a:uLnTx/>
                <a:uFillTx/>
                <a:latin typeface="Calibri"/>
                <a:ea typeface="+mn-ea"/>
                <a:cs typeface="+mn-cs"/>
              </a:rPr>
              <a:t>A factor measured, manipulated, or selected to determine if it changes the relationship between the IV and DV.</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Control Variable (CV): </a:t>
            </a:r>
            <a:r>
              <a:rPr kumimoji="0" lang="en-US" sz="2600" b="0" i="0" u="none" strike="noStrike" kern="1200" cap="none" spc="0" normalizeH="0" baseline="0" noProof="0" dirty="0">
                <a:ln>
                  <a:noFill/>
                </a:ln>
                <a:solidFill>
                  <a:prstClr val="black"/>
                </a:solidFill>
                <a:effectLst/>
                <a:uLnTx/>
                <a:uFillTx/>
                <a:latin typeface="Calibri"/>
                <a:ea typeface="+mn-ea"/>
                <a:cs typeface="+mn-cs"/>
              </a:rPr>
              <a:t>A potential IV that is artificially held constant throughout the experiment.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960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Quasi-Experimental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207370"/>
            <a:ext cx="10668000" cy="2149306"/>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Many studies claiming to be experimental are, at best, quasi-experimental.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 quasi-experiment aims to establish levels of correlation between observable variables without the strict control of a true experiment. It is more feasible in natural settings but cannot definitively establish causality.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639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2781"/>
            <a:ext cx="5821381" cy="523220"/>
          </a:xfrm>
          <a:prstGeom prst="rect">
            <a:avLst/>
          </a:prstGeom>
          <a:noFill/>
        </p:spPr>
        <p:txBody>
          <a:bodyPr wrap="square" rtlCol="0">
            <a:spAutoFit/>
          </a:bodyPr>
          <a:lstStyle/>
          <a:p>
            <a:r>
              <a:rPr lang="en-US" sz="2800" b="1" dirty="0">
                <a:latin typeface="Alexandria" charset="0"/>
                <a:cs typeface="Alexandria" charset="0"/>
              </a:rPr>
              <a:t>Quasi-Experimental Design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95935" y="2052406"/>
            <a:ext cx="10395450"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Quasi-experiments include non-equivalent group designs and time series designs.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Non-equivalent group designs do not use random selection and are conducted in field settings.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Time series designs involve multiple observations at various intervals pre- and post-test, providing more data on progressive change or continuity.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While quasi-experiments have stronger external validity, they struggle with internal validity due to lack of control over intervening variables.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186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True Experimental Design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41890"/>
            <a:ext cx="10668000"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 true experiment aims to empirically verify or corroborate the hypothesis of a causal relationship between variables.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It measures the degree of relationship between identified variables by assuming temporal precedence of the IV and eliminating all other variables.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A basic true experiment model includes the subject, the IV, and the measured DV.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True experiments require at least two clean tests on two random groups to isolate the cause-and-effect relationship.</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95550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911777"/>
            <a:ext cx="10812720" cy="448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2338" y="1228040"/>
            <a:ext cx="5821381" cy="523220"/>
          </a:xfrm>
          <a:prstGeom prst="rect">
            <a:avLst/>
          </a:prstGeom>
          <a:noFill/>
        </p:spPr>
        <p:txBody>
          <a:bodyPr wrap="square" rtlCol="0">
            <a:spAutoFit/>
          </a:bodyPr>
          <a:lstStyle/>
          <a:p>
            <a:r>
              <a:rPr lang="en-US" sz="2800" b="1" dirty="0">
                <a:latin typeface="Alexandria" charset="0"/>
                <a:cs typeface="Alexandria" charset="0"/>
              </a:rPr>
              <a:t>Challenges in True Experiments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22991" y="1997197"/>
            <a:ext cx="10634621" cy="446276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True experiments face challenges in both internal and external validity.</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While they can claim high internal validity due to control over intervening variables, their external validity is often reduced.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 artificial conditions of laboratory settings may not be applicable to natural settings.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Factors such as subject maturation and learning from pre-tests can also introduce biases, affecting the reliability of the findings.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7768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Establishing Causality in Experiments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237736"/>
            <a:ext cx="10395450"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Experimental research attempts to establish causality by demonstrating that changes in the DV are a direct result of manipulation of the IV.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requires showing that the effect (DV) is preceded by the cause (IV) and that this relationship is consistent and repeatable.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However, causality is a theoretical concept that cannot be empirically verified.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best we can achieve is covariance, where changes in X and Y vary together predictably.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19275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9241879" cy="48013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Introduction to Case Studies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945834" y="2119880"/>
            <a:ext cx="10041951" cy="3319883"/>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Case study Investigates a contemporary phenomenon within its real-life context.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Boundaries between phenomenon and context are not clearly evident. It utilizes multiple sources of evidence.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Case study can be either qualitative or quantitative.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53773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43A911F-76A8-AE88-307C-A2FD93C72C64}"/>
              </a:ext>
            </a:extLst>
          </p:cNvPr>
          <p:cNvPicPr>
            <a:picLocks noChangeAspect="1"/>
          </p:cNvPicPr>
          <p:nvPr/>
        </p:nvPicPr>
        <p:blipFill>
          <a:blip r:embed="rId2"/>
          <a:stretch>
            <a:fillRect/>
          </a:stretch>
        </p:blipFill>
        <p:spPr>
          <a:xfrm>
            <a:off x="0" y="1565275"/>
            <a:ext cx="12192000" cy="3727450"/>
          </a:xfrm>
          <a:prstGeom prst="rect">
            <a:avLst/>
          </a:prstGeom>
        </p:spPr>
      </p:pic>
    </p:spTree>
    <p:extLst>
      <p:ext uri="{BB962C8B-B14F-4D97-AF65-F5344CB8AC3E}">
        <p14:creationId xmlns:p14="http://schemas.microsoft.com/office/powerpoint/2010/main" val="2802753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4985"/>
            <a:ext cx="5821381" cy="523220"/>
          </a:xfrm>
          <a:prstGeom prst="rect">
            <a:avLst/>
          </a:prstGeom>
          <a:noFill/>
        </p:spPr>
        <p:txBody>
          <a:bodyPr wrap="square" rtlCol="0">
            <a:spAutoFit/>
          </a:bodyPr>
          <a:lstStyle/>
          <a:p>
            <a:r>
              <a:rPr lang="en-US" sz="2800" b="1" dirty="0">
                <a:latin typeface="Alexandria" charset="0"/>
                <a:cs typeface="Alexandria" charset="0"/>
              </a:rPr>
              <a:t>Case Study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17280" y="2291522"/>
            <a:ext cx="10395450" cy="331988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Case study aims to provide a comprehensive understanding and in-depth knowledge through detailed descriptions in context.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Sometimes it is used as a catch-all for non-experimental methods.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Misused as synonyms for ethnography, participant observation, and fieldwork.</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53214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Types of Case Studies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46760" y="1995716"/>
            <a:ext cx="10395450" cy="4483279"/>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1. </a:t>
            </a:r>
            <a:r>
              <a:rPr kumimoji="0" lang="en-US" sz="2800" b="1" i="0" u="none" strike="noStrike" kern="1200" cap="none" spc="0" normalizeH="0" baseline="0" noProof="0" dirty="0">
                <a:ln>
                  <a:noFill/>
                </a:ln>
                <a:solidFill>
                  <a:prstClr val="black"/>
                </a:solidFill>
                <a:effectLst/>
                <a:uLnTx/>
                <a:uFillTx/>
                <a:latin typeface="Calibri"/>
                <a:ea typeface="+mn-ea"/>
                <a:cs typeface="+mn-cs"/>
              </a:rPr>
              <a:t>Intrinsic Case Study</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Its purpose</a:t>
            </a:r>
            <a:r>
              <a:rPr lang="en-US" sz="2800" dirty="0">
                <a:solidFill>
                  <a:prstClr val="black"/>
                </a:solidFill>
                <a:latin typeface="Calibri"/>
              </a:rPr>
              <a:t> is t</a:t>
            </a:r>
            <a:r>
              <a:rPr kumimoji="0" lang="en-US" sz="2800" i="0" u="none" strike="noStrike" kern="1200" cap="none" spc="0" normalizeH="0" baseline="0" noProof="0" dirty="0">
                <a:ln>
                  <a:noFill/>
                </a:ln>
                <a:solidFill>
                  <a:prstClr val="black"/>
                </a:solidFill>
                <a:effectLst/>
                <a:uLnTx/>
                <a:uFillTx/>
                <a:latin typeface="Calibri"/>
                <a:ea typeface="+mn-ea"/>
                <a:cs typeface="+mn-cs"/>
              </a:rPr>
              <a:t>o understand the case itself. For example,</a:t>
            </a:r>
            <a:r>
              <a:rPr lang="en-US" sz="2800" dirty="0">
                <a:solidFill>
                  <a:prstClr val="black"/>
                </a:solidFill>
                <a:latin typeface="Calibri"/>
              </a:rPr>
              <a:t> </a:t>
            </a:r>
            <a:r>
              <a:rPr kumimoji="0" lang="en-US" sz="2800" i="0" u="none" strike="noStrike" kern="1200" cap="none" spc="0" normalizeH="0" baseline="0" noProof="0" dirty="0">
                <a:ln>
                  <a:noFill/>
                </a:ln>
                <a:solidFill>
                  <a:prstClr val="black"/>
                </a:solidFill>
                <a:effectLst/>
                <a:uLnTx/>
                <a:uFillTx/>
                <a:latin typeface="Calibri"/>
                <a:ea typeface="+mn-ea"/>
                <a:cs typeface="+mn-cs"/>
              </a:rPr>
              <a:t>studying an organization for its own sake. The organization and its complexities, not specific phenomena within it.</a:t>
            </a: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2. </a:t>
            </a:r>
            <a:r>
              <a:rPr kumimoji="0" lang="en-US" sz="2800" b="1" i="0" u="none" strike="noStrike" kern="1200" cap="none" spc="0" normalizeH="0" baseline="0" noProof="0" dirty="0">
                <a:ln>
                  <a:noFill/>
                </a:ln>
                <a:solidFill>
                  <a:prstClr val="black"/>
                </a:solidFill>
                <a:effectLst/>
                <a:uLnTx/>
                <a:uFillTx/>
                <a:latin typeface="Calibri"/>
                <a:ea typeface="+mn-ea"/>
                <a:cs typeface="+mn-cs"/>
              </a:rPr>
              <a:t>Instrumental Case Study</a:t>
            </a:r>
          </a:p>
          <a:p>
            <a:pPr marR="0" lvl="0" algn="l" defTabSz="914400" rtl="0"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Its purpose is to investigates a particular phenomenon or theory. For example,  studying how crises are managed within the organization. In this type, the case is less important than the phenomenon being investigated.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27457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365"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825915" y="2165757"/>
            <a:ext cx="10395450" cy="331988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3. Collective Case Study</a:t>
            </a: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Its purpose</a:t>
            </a:r>
            <a:r>
              <a:rPr lang="en-US" sz="2800" dirty="0">
                <a:solidFill>
                  <a:prstClr val="black"/>
                </a:solidFill>
                <a:latin typeface="Calibri"/>
              </a:rPr>
              <a:t> is to </a:t>
            </a:r>
            <a:r>
              <a:rPr lang="en-US" sz="2800" dirty="0" err="1">
                <a:solidFill>
                  <a:prstClr val="black"/>
                </a:solidFill>
                <a:latin typeface="Calibri"/>
              </a:rPr>
              <a:t>i</a:t>
            </a:r>
            <a:r>
              <a:rPr kumimoji="0" lang="en-US" sz="2800" i="0" u="none" strike="noStrike" kern="1200" cap="none" spc="0" normalizeH="0" baseline="0" noProof="0" dirty="0" err="1">
                <a:ln>
                  <a:noFill/>
                </a:ln>
                <a:solidFill>
                  <a:prstClr val="black"/>
                </a:solidFill>
                <a:effectLst/>
                <a:uLnTx/>
                <a:uFillTx/>
                <a:latin typeface="Calibri"/>
                <a:ea typeface="+mn-ea"/>
                <a:cs typeface="+mn-cs"/>
              </a:rPr>
              <a:t>nvestigate</a:t>
            </a:r>
            <a:r>
              <a:rPr kumimoji="0" lang="en-US" sz="2800" i="0" u="none" strike="noStrike" kern="1200" cap="none" spc="0" normalizeH="0" baseline="0" noProof="0" dirty="0">
                <a:ln>
                  <a:noFill/>
                </a:ln>
                <a:solidFill>
                  <a:prstClr val="black"/>
                </a:solidFill>
                <a:effectLst/>
                <a:uLnTx/>
                <a:uFillTx/>
                <a:latin typeface="Calibri"/>
                <a:ea typeface="+mn-ea"/>
                <a:cs typeface="+mn-cs"/>
              </a:rPr>
              <a:t> particular phenomena using multiple cases.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For example</a:t>
            </a:r>
            <a:r>
              <a:rPr lang="en-US" sz="2800" dirty="0">
                <a:solidFill>
                  <a:prstClr val="black"/>
                </a:solidFill>
                <a:latin typeface="Calibri"/>
              </a:rPr>
              <a:t>, a</a:t>
            </a:r>
            <a:r>
              <a:rPr kumimoji="0" lang="en-US" sz="2800" i="0" u="none" strike="noStrike" kern="1200" cap="none" spc="0" normalizeH="0" baseline="0" noProof="0" dirty="0">
                <a:ln>
                  <a:noFill/>
                </a:ln>
                <a:solidFill>
                  <a:prstClr val="black"/>
                </a:solidFill>
                <a:effectLst/>
                <a:uLnTx/>
                <a:uFillTx/>
                <a:latin typeface="Calibri"/>
                <a:ea typeface="+mn-ea"/>
                <a:cs typeface="+mn-cs"/>
              </a:rPr>
              <a:t> study on multiple organizations to understand a broader phenomenon.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Usually involves several instrumental case studies.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586183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322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165757"/>
            <a:ext cx="10499155" cy="422372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Purpose and Approach</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Collect information from multiple sources to corroborate facts or phenomena.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Select sources with different biases and strengths to complement each other.</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Using various methods like interviews, observations, and documents.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Gathering data from different sources to achieve triangulation.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3" name="TextBox 2">
            <a:extLst>
              <a:ext uri="{FF2B5EF4-FFF2-40B4-BE49-F238E27FC236}">
                <a16:creationId xmlns:a16="http://schemas.microsoft.com/office/drawing/2014/main" id="{0CEECFD1-2C0B-776F-9055-1B6945DB579C}"/>
              </a:ext>
            </a:extLst>
          </p:cNvPr>
          <p:cNvSpPr txBox="1"/>
          <p:nvPr/>
        </p:nvSpPr>
        <p:spPr>
          <a:xfrm>
            <a:off x="2557606" y="984985"/>
            <a:ext cx="5821381" cy="523220"/>
          </a:xfrm>
          <a:prstGeom prst="rect">
            <a:avLst/>
          </a:prstGeom>
          <a:noFill/>
        </p:spPr>
        <p:txBody>
          <a:bodyPr wrap="square" rtlCol="0">
            <a:spAutoFit/>
          </a:bodyPr>
          <a:lstStyle/>
          <a:p>
            <a:r>
              <a:rPr lang="en-US" sz="2800" b="1" dirty="0">
                <a:latin typeface="Alexandria" charset="0"/>
                <a:cs typeface="Alexandria" charset="0"/>
              </a:rPr>
              <a:t>Triangulation in Case Studies</a:t>
            </a:r>
          </a:p>
        </p:txBody>
      </p:sp>
    </p:spTree>
    <p:extLst>
      <p:ext uri="{BB962C8B-B14F-4D97-AF65-F5344CB8AC3E}">
        <p14:creationId xmlns:p14="http://schemas.microsoft.com/office/powerpoint/2010/main" val="716887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8" y="1008745"/>
            <a:ext cx="7080941" cy="523220"/>
          </a:xfrm>
          <a:prstGeom prst="rect">
            <a:avLst/>
          </a:prstGeom>
          <a:noFill/>
        </p:spPr>
        <p:txBody>
          <a:bodyPr wrap="square" rtlCol="0">
            <a:spAutoFit/>
          </a:bodyPr>
          <a:lstStyle/>
          <a:p>
            <a:r>
              <a:rPr lang="en-US" sz="2800" b="1" dirty="0">
                <a:latin typeface="Alexandria" charset="0"/>
                <a:cs typeface="Alexandria" charset="0"/>
              </a:rPr>
              <a:t>Case Study Research as an Iterative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5540" y="2087194"/>
            <a:ext cx="10749220" cy="409548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design of case study research is iterative. Once in the field, the researcher allows the study design to develop as insights into salient issues are gained.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This iterative approach means having a flexible post-fieldwork plan that allows for discovery and exploration.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Lincoln and Guba's naturalistic inquiry identifies three major phases in the research process: </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563115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5540" y="2200492"/>
            <a:ext cx="10297201" cy="3060325"/>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Phase 1: Orientation and Overview</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Phase 2: Focused Exploration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Phase 3: Member Checking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652061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209" y="1696778"/>
            <a:ext cx="10812720" cy="4631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740123" cy="523220"/>
          </a:xfrm>
          <a:prstGeom prst="rect">
            <a:avLst/>
          </a:prstGeom>
          <a:noFill/>
        </p:spPr>
        <p:txBody>
          <a:bodyPr wrap="square" rtlCol="0">
            <a:spAutoFit/>
          </a:bodyPr>
          <a:lstStyle/>
          <a:p>
            <a:r>
              <a:rPr lang="en-US" sz="2800" b="1" dirty="0">
                <a:latin typeface="Alexandria" charset="0"/>
                <a:cs typeface="Alexandria" charset="0"/>
              </a:rPr>
              <a:t>Phase 1: Orientation and Overview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22209" y="2101396"/>
            <a:ext cx="10812720" cy="4226798"/>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first step is to establish a research focus with a broad aim and specific objectives. This focus helps in maintaining direction throughout the study.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It is important to define the boundaries of the case to prevent the research from growing beyond its original aims. During this phase, the researcher determines whether to use a single or multiple case design.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Selecting an appropriate site that provides rich, detailed insights is crucial. Building rapport and trust with participants and informants is essential for gaining access to relevant information.</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049073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04290" y="2081222"/>
            <a:ext cx="10667322" cy="396724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Deciding on the unit of analysis is another key step, whether it’s a person, group, program, or system.</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Purposive sampling is used to identify information-rich sources within the case, including key informants who provide deep insights.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Setting up a case database is necessary for organizing and managing the vast amounts of data collected.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emergent nature of case study research means that data collection techniques cannot be fully determined in advance but should be adaptable as the study progresses.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1052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06863" y="1517855"/>
            <a:ext cx="10982217" cy="4611519"/>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 this phase, data collection begins. Engaging with the sample and gathering data using a variety of techniques such as interviews, observations, document analysis, and focus groups is crucial.</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Maintaining rapport with the sample group is important as the researcher spends significant time in the field.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iterative nature of analysis allows the researcher to adapt data collection based on emerging themes and initial findings. </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6FFAB2EB-B51A-B00F-462C-C3616D44F643}"/>
              </a:ext>
            </a:extLst>
          </p:cNvPr>
          <p:cNvSpPr txBox="1"/>
          <p:nvPr/>
        </p:nvSpPr>
        <p:spPr>
          <a:xfrm>
            <a:off x="2513149" y="1008745"/>
            <a:ext cx="7740123" cy="954107"/>
          </a:xfrm>
          <a:prstGeom prst="rect">
            <a:avLst/>
          </a:prstGeom>
          <a:noFill/>
        </p:spPr>
        <p:txBody>
          <a:bodyPr wrap="square" rtlCol="0">
            <a:spAutoFit/>
          </a:bodyPr>
          <a:lstStyle/>
          <a:p>
            <a:r>
              <a:rPr lang="en-US" sz="2800" b="1" dirty="0">
                <a:latin typeface="Alexandria" charset="0"/>
                <a:cs typeface="Alexandria" charset="0"/>
              </a:rPr>
              <a:t>Phase 2: </a:t>
            </a:r>
            <a:r>
              <a:rPr kumimoji="0" lang="en-US" sz="2800" b="1" i="0" u="none" strike="noStrike" kern="1200" cap="none" spc="0" normalizeH="0" baseline="0" noProof="0" dirty="0">
                <a:ln>
                  <a:noFill/>
                </a:ln>
                <a:solidFill>
                  <a:prstClr val="black"/>
                </a:solidFill>
                <a:effectLst/>
                <a:uLnTx/>
                <a:uFillTx/>
                <a:latin typeface="Calibri"/>
                <a:ea typeface="+mn-ea"/>
                <a:cs typeface="+mn-cs"/>
              </a:rPr>
              <a:t>Focused Exploration</a:t>
            </a:r>
          </a:p>
          <a:p>
            <a:endParaRPr lang="en-US" sz="2800" b="1" dirty="0">
              <a:latin typeface="Alexandria" charset="0"/>
              <a:cs typeface="Alexandria" charset="0"/>
            </a:endParaRPr>
          </a:p>
        </p:txBody>
      </p:sp>
    </p:spTree>
    <p:extLst>
      <p:ext uri="{BB962C8B-B14F-4D97-AF65-F5344CB8AC3E}">
        <p14:creationId xmlns:p14="http://schemas.microsoft.com/office/powerpoint/2010/main" val="595572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833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82371" y="2130184"/>
            <a:ext cx="10667321" cy="3707682"/>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As data collection progresses, it is essential to remain open to all possibilities and not let prior theory drive the analysis.</a:t>
            </a: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Categories should emerge directly from the data, ensuring that the analysis is grounded in the collected evidence.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This iterative process continues until data saturation is achieved, and no new information emerges from the fieldwork.</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619129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062" y="17454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18030" y="2032581"/>
            <a:ext cx="10452889" cy="4226798"/>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Member checking involves verifying data and interpretations with participants to ensure credibility. This can be done through workshops, individual readings, or full case study reports. It allows participants to confirm the accuracy of their stories and contribute to the interpretation of cross-case themes.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Member checking not only adds to the credibility of the study but also improves the quality of the final report. It is essential to balance participant feedback with the researcher’s analysis to yield maximum information.</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0C9A5EDA-21BD-8ECF-0B65-2A061000138A}"/>
              </a:ext>
            </a:extLst>
          </p:cNvPr>
          <p:cNvSpPr txBox="1"/>
          <p:nvPr/>
        </p:nvSpPr>
        <p:spPr>
          <a:xfrm>
            <a:off x="2513149" y="1008745"/>
            <a:ext cx="8219808" cy="523220"/>
          </a:xfrm>
          <a:prstGeom prst="rect">
            <a:avLst/>
          </a:prstGeom>
          <a:noFill/>
        </p:spPr>
        <p:txBody>
          <a:bodyPr wrap="square" rtlCol="0">
            <a:spAutoFit/>
          </a:bodyPr>
          <a:lstStyle/>
          <a:p>
            <a:r>
              <a:rPr lang="en-US" sz="2800" b="1" dirty="0">
                <a:latin typeface="Alexandria" charset="0"/>
                <a:cs typeface="Alexandria" charset="0"/>
              </a:rPr>
              <a:t>Phase 3: Member Checking</a:t>
            </a:r>
          </a:p>
        </p:txBody>
      </p:sp>
    </p:spTree>
    <p:extLst>
      <p:ext uri="{BB962C8B-B14F-4D97-AF65-F5344CB8AC3E}">
        <p14:creationId xmlns:p14="http://schemas.microsoft.com/office/powerpoint/2010/main" val="2341019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5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77241" y="2146769"/>
            <a:ext cx="10395450" cy="383900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 multiple-case designs, cross-case analysis can only occur after all individual cases are completed. This involves identifying themes that emerge from each case and using them for the overall analysis.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goal is to present rich, descriptive narratives that provide detailed contextual judgments, allowing readers to transfer findings to other settings.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cross-case analysis also draws out concepts and theoretical tenets, enhancing the overall understanding of the studied phenomena.</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C08CB1D6-90A7-1DA7-0B87-6FFB07D6E2FD}"/>
              </a:ext>
            </a:extLst>
          </p:cNvPr>
          <p:cNvSpPr txBox="1"/>
          <p:nvPr/>
        </p:nvSpPr>
        <p:spPr>
          <a:xfrm>
            <a:off x="2513149" y="975974"/>
            <a:ext cx="7438571" cy="523220"/>
          </a:xfrm>
          <a:prstGeom prst="rect">
            <a:avLst/>
          </a:prstGeom>
          <a:noFill/>
        </p:spPr>
        <p:txBody>
          <a:bodyPr wrap="square" rtlCol="0">
            <a:spAutoFit/>
          </a:bodyPr>
          <a:lstStyle/>
          <a:p>
            <a:r>
              <a:rPr lang="en-US" sz="2800" b="1" dirty="0">
                <a:latin typeface="Alexandria" charset="0"/>
                <a:cs typeface="Alexandria" charset="0"/>
              </a:rPr>
              <a:t> Cross-Case Analysis for Multiple Case Designs</a:t>
            </a:r>
          </a:p>
        </p:txBody>
      </p:sp>
    </p:spTree>
    <p:extLst>
      <p:ext uri="{BB962C8B-B14F-4D97-AF65-F5344CB8AC3E}">
        <p14:creationId xmlns:p14="http://schemas.microsoft.com/office/powerpoint/2010/main" val="158171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9120" y="1685494"/>
            <a:ext cx="10850880" cy="4800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454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52140" y="1907699"/>
            <a:ext cx="10850880" cy="4483279"/>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An exit strategy should be designed early in the research process, with information redundancy as the primary criterion for leaving the field. This means ending fieldwork when no new information is obtained.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Managing participant expectations about the study’s end is important. Providing participants with a study outline, including estimated dates, helps set clear expectations.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As the fieldwork concludes, communicating the impending end of the study helps participants understand the research timeline.</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D986BA38-017B-D841-4225-563E3967753B}"/>
              </a:ext>
            </a:extLst>
          </p:cNvPr>
          <p:cNvSpPr txBox="1"/>
          <p:nvPr/>
        </p:nvSpPr>
        <p:spPr>
          <a:xfrm>
            <a:off x="2513149" y="975974"/>
            <a:ext cx="4878251" cy="523220"/>
          </a:xfrm>
          <a:prstGeom prst="rect">
            <a:avLst/>
          </a:prstGeom>
          <a:noFill/>
        </p:spPr>
        <p:txBody>
          <a:bodyPr wrap="square" rtlCol="0">
            <a:spAutoFit/>
          </a:bodyPr>
          <a:lstStyle/>
          <a:p>
            <a:r>
              <a:rPr lang="en-US" sz="2800" b="1" dirty="0">
                <a:latin typeface="Alexandria" charset="0"/>
                <a:cs typeface="Alexandria" charset="0"/>
              </a:rPr>
              <a:t>Exiting the Filed </a:t>
            </a:r>
          </a:p>
        </p:txBody>
      </p:sp>
    </p:spTree>
    <p:extLst>
      <p:ext uri="{BB962C8B-B14F-4D97-AF65-F5344CB8AC3E}">
        <p14:creationId xmlns:p14="http://schemas.microsoft.com/office/powerpoint/2010/main" val="2732996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000139"/>
            <a:ext cx="10540583" cy="398563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Case study research can be presented through convincing stories, relying on descriptive narratives to create rich pictures. Visual descriptions, including diagrams and evidence, can also be used.</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Constructing narratives is a form of analysis, and writing theory as it emerges from the field is recommended. Ensuring trustworthiness involves establishing credibility, transferability, confirmability, and dependability.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The final report should balance detailed descriptions with analytical insights, providing a comprehensive account of the case study</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6C5CAD4A-2E99-40B6-211E-F34E7DB6B709}"/>
              </a:ext>
            </a:extLst>
          </p:cNvPr>
          <p:cNvSpPr txBox="1"/>
          <p:nvPr/>
        </p:nvSpPr>
        <p:spPr>
          <a:xfrm>
            <a:off x="2513149" y="975974"/>
            <a:ext cx="7438571" cy="523220"/>
          </a:xfrm>
          <a:prstGeom prst="rect">
            <a:avLst/>
          </a:prstGeom>
          <a:noFill/>
        </p:spPr>
        <p:txBody>
          <a:bodyPr wrap="square" rtlCol="0">
            <a:spAutoFit/>
          </a:bodyPr>
          <a:lstStyle/>
          <a:p>
            <a:r>
              <a:rPr lang="en-US" sz="2800" b="1">
                <a:latin typeface="Alexandria" charset="0"/>
                <a:cs typeface="Alexandria" charset="0"/>
              </a:rPr>
              <a:t>  Writing up the Case Study</a:t>
            </a:r>
            <a:endParaRPr lang="en-US" sz="2800" b="1" dirty="0">
              <a:latin typeface="Alexandria" charset="0"/>
              <a:cs typeface="Alexandria" charset="0"/>
            </a:endParaRPr>
          </a:p>
        </p:txBody>
      </p:sp>
    </p:spTree>
    <p:extLst>
      <p:ext uri="{BB962C8B-B14F-4D97-AF65-F5344CB8AC3E}">
        <p14:creationId xmlns:p14="http://schemas.microsoft.com/office/powerpoint/2010/main" val="2485166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1540</TotalTime>
  <Words>3698</Words>
  <Application>Microsoft Office PowerPoint</Application>
  <PresentationFormat>Widescreen</PresentationFormat>
  <Paragraphs>396</Paragraphs>
  <Slides>51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51</vt:i4>
      </vt:variant>
    </vt:vector>
  </HeadingPairs>
  <TitlesOfParts>
    <vt:vector size="56"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Rageh</cp:lastModifiedBy>
  <cp:revision>236</cp:revision>
  <dcterms:created xsi:type="dcterms:W3CDTF">2023-04-29T09:08:00Z</dcterms:created>
  <dcterms:modified xsi:type="dcterms:W3CDTF">2024-07-05T09:39:51Z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