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4" r:id="rId4"/>
    <p:sldMasterId id="2147483693" r:id="rId5"/>
  </p:sldMasterIdLst>
  <p:notesMasterIdLst>
    <p:notesMasterId r:id="rId46"/>
  </p:notesMasterIdLst>
  <p:sldIdLst>
    <p:sldId id="498" r:id="rId6"/>
    <p:sldId id="1028" r:id="rId7"/>
    <p:sldId id="1243" r:id="rId8"/>
    <p:sldId id="1203" r:id="rId9"/>
    <p:sldId id="1245" r:id="rId10"/>
    <p:sldId id="1244" r:id="rId11"/>
    <p:sldId id="1246" r:id="rId12"/>
    <p:sldId id="1247" r:id="rId13"/>
    <p:sldId id="1248" r:id="rId14"/>
    <p:sldId id="1249" r:id="rId15"/>
    <p:sldId id="1250" r:id="rId16"/>
    <p:sldId id="1251" r:id="rId17"/>
    <p:sldId id="1252" r:id="rId18"/>
    <p:sldId id="1253" r:id="rId19"/>
    <p:sldId id="1254" r:id="rId20"/>
    <p:sldId id="1256" r:id="rId21"/>
    <p:sldId id="1255" r:id="rId22"/>
    <p:sldId id="1257" r:id="rId23"/>
    <p:sldId id="1258" r:id="rId24"/>
    <p:sldId id="1260" r:id="rId25"/>
    <p:sldId id="1261" r:id="rId26"/>
    <p:sldId id="1259" r:id="rId27"/>
    <p:sldId id="1265" r:id="rId28"/>
    <p:sldId id="1266" r:id="rId29"/>
    <p:sldId id="1267" r:id="rId30"/>
    <p:sldId id="1268" r:id="rId31"/>
    <p:sldId id="1271" r:id="rId32"/>
    <p:sldId id="1270" r:id="rId33"/>
    <p:sldId id="1272" r:id="rId34"/>
    <p:sldId id="1275" r:id="rId35"/>
    <p:sldId id="1276" r:id="rId36"/>
    <p:sldId id="1273" r:id="rId37"/>
    <p:sldId id="1274" r:id="rId38"/>
    <p:sldId id="1278" r:id="rId39"/>
    <p:sldId id="1279" r:id="rId40"/>
    <p:sldId id="1277" r:id="rId41"/>
    <p:sldId id="1280" r:id="rId42"/>
    <p:sldId id="1281" r:id="rId43"/>
    <p:sldId id="1282" r:id="rId44"/>
    <p:sldId id="483" r:id="rId4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90"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4E9F7"/>
    <a:srgbClr val="E57716"/>
    <a:srgbClr val="FEF8E1"/>
    <a:srgbClr val="B65EDF"/>
    <a:srgbClr val="17B0E3"/>
    <a:srgbClr val="ED553B"/>
    <a:srgbClr val="BF9000"/>
    <a:srgbClr val="A9D18E"/>
    <a:srgbClr val="F6D55C"/>
    <a:srgbClr val="3CAEA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42" autoAdjust="0"/>
    <p:restoredTop sz="94660"/>
  </p:normalViewPr>
  <p:slideViewPr>
    <p:cSldViewPr>
      <p:cViewPr varScale="1">
        <p:scale>
          <a:sx n="69" d="100"/>
          <a:sy n="69" d="100"/>
        </p:scale>
        <p:origin x="368" y="52"/>
      </p:cViewPr>
      <p:guideLst>
        <p:guide orient="horz" pos="2160"/>
        <p:guide pos="3840"/>
      </p:guideLst>
    </p:cSldViewPr>
  </p:slideViewPr>
  <p:notesTextViewPr>
    <p:cViewPr>
      <p:scale>
        <a:sx n="1" d="1"/>
        <a:sy n="1" d="1"/>
      </p:scale>
      <p:origin x="0" y="0"/>
    </p:cViewPr>
  </p:notesTextViewPr>
  <p:sorterViewPr>
    <p:cViewPr>
      <p:scale>
        <a:sx n="100" d="100"/>
        <a:sy n="100" d="100"/>
      </p:scale>
      <p:origin x="0" y="-272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7" Type="http://schemas.openxmlformats.org/officeDocument/2006/relationships/slide" Target="slides/slide2.xml"/><Relationship Id="rId92"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90" Type="http://customschemas.google.com/relationships/presentationmetadata" Target="meta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9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8" Type="http://schemas.openxmlformats.org/officeDocument/2006/relationships/slide" Target="slides/slide3.xml"/><Relationship Id="rId93"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9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US" sz="1200" smtClean="0">
                <a:solidFill>
                  <a:schemeClr val="dk1"/>
                </a:solidFill>
                <a:ea typeface="Calibri"/>
                <a:sym typeface="Calibri"/>
              </a:rPr>
              <a:pPr algn="r"/>
              <a:t>‹#›</a:t>
            </a:fld>
            <a:endParaRPr lang="en-US" sz="1200" dirty="0">
              <a:solidFill>
                <a:schemeClr val="dk1"/>
              </a:solidFill>
              <a:ea typeface="Calibri"/>
              <a:sym typeface="Calibri"/>
            </a:endParaRPr>
          </a:p>
        </p:txBody>
      </p:sp>
    </p:spTree>
    <p:extLst>
      <p:ext uri="{BB962C8B-B14F-4D97-AF65-F5344CB8AC3E}">
        <p14:creationId xmlns:p14="http://schemas.microsoft.com/office/powerpoint/2010/main" val="13182369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Alexandria" pitchFamily="2" charset="-78"/>
            </a:endParaRPr>
          </a:p>
        </p:txBody>
      </p:sp>
    </p:spTree>
    <p:extLst>
      <p:ext uri="{BB962C8B-B14F-4D97-AF65-F5344CB8AC3E}">
        <p14:creationId xmlns:p14="http://schemas.microsoft.com/office/powerpoint/2010/main" val="7966175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3/25/2026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736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3/25/2026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05607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3/25/2026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838576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3/25/2026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674111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3/25/2026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927432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3/25/2026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49275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3/25/2026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96993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3/25/2026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363744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3/25/2026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732102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3/25/2026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279636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3/25/2026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4425115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389121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1309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3/25/2026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9526972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3/25/2026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89574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3/25/2026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6112402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3/25/2026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981366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3/25/2026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5504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3/25/2026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59956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3/25/2026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790123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3/25/2026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145568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3/25/2026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100822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3/25/2026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0594657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3/25/2026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492243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98275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43542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2879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7514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32816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206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38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3/25/2026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3241164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71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3/25/2026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105253002"/>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0" r:id="rId17"/>
    <p:sldLayoutId id="214748371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7.svg"/><Relationship Id="rId3" Type="http://schemas.openxmlformats.org/officeDocument/2006/relationships/image" Target="../media/image7.svg"/><Relationship Id="rId7" Type="http://schemas.openxmlformats.org/officeDocument/2006/relationships/image" Target="../media/image11.svg"/><Relationship Id="rId12"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8.png"/><Relationship Id="rId11" Type="http://schemas.openxmlformats.org/officeDocument/2006/relationships/image" Target="../media/image15.svg"/><Relationship Id="rId5" Type="http://schemas.openxmlformats.org/officeDocument/2006/relationships/image" Target="../media/image9.svg"/><Relationship Id="rId10" Type="http://schemas.openxmlformats.org/officeDocument/2006/relationships/image" Target="../media/image10.png"/><Relationship Id="rId4" Type="http://schemas.openxmlformats.org/officeDocument/2006/relationships/image" Target="../media/image7.png"/><Relationship Id="rId9" Type="http://schemas.openxmlformats.org/officeDocument/2006/relationships/image" Target="../media/image13.svg"/><Relationship Id="rId1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3.pn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3.pn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3.png"/><Relationship Id="rId1" Type="http://schemas.openxmlformats.org/officeDocument/2006/relationships/slideLayout" Target="../slideLayouts/slideLayout1.xml"/><Relationship Id="rId4" Type="http://schemas.openxmlformats.org/officeDocument/2006/relationships/image" Target="../media/image34.png"/></Relationships>
</file>

<file path=ppt/slides/_rels/slide2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3.png"/><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13.png"/><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3.png"/><Relationship Id="rId1" Type="http://schemas.openxmlformats.org/officeDocument/2006/relationships/slideLayout" Target="../slideLayouts/slideLayout1.xml"/><Relationship Id="rId4" Type="http://schemas.openxmlformats.org/officeDocument/2006/relationships/image" Target="../media/image40.png"/></Relationships>
</file>

<file path=ppt/slides/_rels/slide3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13.png"/><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3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30.xml"/><Relationship Id="rId5" Type="http://schemas.openxmlformats.org/officeDocument/2006/relationships/image" Target="../media/image52.png"/><Relationship Id="rId4" Type="http://schemas.openxmlformats.org/officeDocument/2006/relationships/image" Target="../media/image8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4" name="Rectangle: Rounded Corners 33"/>
          <p:cNvSpPr/>
          <p:nvPr/>
        </p:nvSpPr>
        <p:spPr>
          <a:xfrm>
            <a:off x="1058949" y="58357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a:t>
            </a:r>
            <a:r>
              <a:rPr kumimoji="0" lang="ar-SA"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7</a:t>
            </a:r>
            <a:endPar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14" name="Oval 13"/>
          <p:cNvSpPr/>
          <p:nvPr/>
        </p:nvSpPr>
        <p:spPr>
          <a:xfrm>
            <a:off x="5998375" y="109252"/>
            <a:ext cx="6470051" cy="6255691"/>
          </a:xfrm>
          <a:prstGeom prst="ellipse">
            <a:avLst/>
          </a:prstGeom>
          <a:blipFill>
            <a:blip r:embed="rId3" cstate="screen">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4"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814180" y="1650388"/>
            <a:ext cx="4006146"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ريادة الأعمال والابتكار</a:t>
            </a:r>
            <a:endParaRPr kumimoji="0" lang="en-GB"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endParaRPr>
          </a:p>
        </p:txBody>
      </p:sp>
      <p:sp>
        <p:nvSpPr>
          <p:cNvPr id="2" name="TextBox 1">
            <a:extLst>
              <a:ext uri="{FF2B5EF4-FFF2-40B4-BE49-F238E27FC236}">
                <a16:creationId xmlns:a16="http://schemas.microsoft.com/office/drawing/2014/main" id="{BFC5C910-DA96-83C7-4C3B-1C4680729B87}"/>
              </a:ext>
            </a:extLst>
          </p:cNvPr>
          <p:cNvSpPr txBox="1"/>
          <p:nvPr/>
        </p:nvSpPr>
        <p:spPr>
          <a:xfrm>
            <a:off x="489800" y="4445407"/>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
        <p:nvSpPr>
          <p:cNvPr id="5" name="TextBox 4">
            <a:extLst>
              <a:ext uri="{FF2B5EF4-FFF2-40B4-BE49-F238E27FC236}">
                <a16:creationId xmlns:a16="http://schemas.microsoft.com/office/drawing/2014/main" id="{5FD2D576-1AAA-13B4-F619-E586EBEEBA2D}"/>
              </a:ext>
            </a:extLst>
          </p:cNvPr>
          <p:cNvSpPr txBox="1"/>
          <p:nvPr/>
        </p:nvSpPr>
        <p:spPr>
          <a:xfrm>
            <a:off x="101241" y="2464361"/>
            <a:ext cx="633469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en-US" sz="2400" b="1" i="0" u="none" strike="noStrike" kern="1200" cap="none" spc="0" normalizeH="0" baseline="0" noProof="0" dirty="0">
                <a:ln>
                  <a:noFill/>
                </a:ln>
                <a:solidFill>
                  <a:srgbClr val="00B0F0"/>
                </a:solidFill>
                <a:effectLst/>
                <a:uLnTx/>
                <a:uFillTx/>
                <a:latin typeface="Alexandria" pitchFamily="2" charset="-78"/>
                <a:cs typeface="Alexandria" pitchFamily="2" charset="-78"/>
                <a:sym typeface="Arial"/>
              </a:rPr>
              <a:t>Entrepreneurship</a:t>
            </a:r>
            <a:r>
              <a:rPr kumimoji="0" lang="ar-AE" sz="2400" b="1" i="0" u="none" strike="noStrike" kern="1200" cap="none" spc="0" normalizeH="0" baseline="0" noProof="0" dirty="0">
                <a:ln>
                  <a:noFill/>
                </a:ln>
                <a:solidFill>
                  <a:srgbClr val="00B0F0"/>
                </a:solidFill>
                <a:effectLst/>
                <a:uLnTx/>
                <a:uFillTx/>
                <a:latin typeface="Alexandria" pitchFamily="2" charset="-78"/>
                <a:cs typeface="Alexandria" pitchFamily="2" charset="-78"/>
                <a:sym typeface="Arial"/>
              </a:rPr>
              <a:t> </a:t>
            </a:r>
            <a:r>
              <a:rPr kumimoji="0" lang="en-US" sz="2400" b="1" i="0" u="none" strike="noStrike" kern="1200" cap="none" spc="0" normalizeH="0" baseline="0" noProof="0" dirty="0">
                <a:ln>
                  <a:noFill/>
                </a:ln>
                <a:solidFill>
                  <a:srgbClr val="00B0F0"/>
                </a:solidFill>
                <a:effectLst/>
                <a:uLnTx/>
                <a:uFillTx/>
                <a:latin typeface="Alexandria" pitchFamily="2" charset="-78"/>
                <a:cs typeface="Alexandria" pitchFamily="2" charset="-78"/>
                <a:sym typeface="Arial"/>
              </a:rPr>
              <a:t>and Innovation</a:t>
            </a: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71864-1196-9DEC-70E5-F73EA17F341D}"/>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0089D0B5-43ED-12EF-ECFF-24AB1EFD159D}"/>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p:blipFill>
        <p:spPr>
          <a:ln w="38100">
            <a:solidFill>
              <a:srgbClr val="002060"/>
            </a:solidFill>
          </a:ln>
        </p:spPr>
      </p:pic>
      <p:sp>
        <p:nvSpPr>
          <p:cNvPr id="19" name="Rectangle 18">
            <a:extLst>
              <a:ext uri="{FF2B5EF4-FFF2-40B4-BE49-F238E27FC236}">
                <a16:creationId xmlns:a16="http://schemas.microsoft.com/office/drawing/2014/main" id="{E79A52EB-D88F-9E0E-1FD2-941B3922A2E7}"/>
              </a:ext>
            </a:extLst>
          </p:cNvPr>
          <p:cNvSpPr/>
          <p:nvPr/>
        </p:nvSpPr>
        <p:spPr>
          <a:xfrm flipV="1">
            <a:off x="3145344" y="377546"/>
            <a:ext cx="8591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963B9064-C77F-A69A-0F75-41AF3F50B83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347" y="-193498"/>
            <a:ext cx="3250440" cy="1517733"/>
          </a:xfrm>
          <a:prstGeom prst="rect">
            <a:avLst/>
          </a:prstGeom>
        </p:spPr>
      </p:pic>
      <p:sp>
        <p:nvSpPr>
          <p:cNvPr id="21" name="Rectangle 20">
            <a:extLst>
              <a:ext uri="{FF2B5EF4-FFF2-40B4-BE49-F238E27FC236}">
                <a16:creationId xmlns:a16="http://schemas.microsoft.com/office/drawing/2014/main" id="{610DCF41-A03F-C6C3-ECFB-F26AF575763D}"/>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a:t>
            </a:r>
            <a:r>
              <a:rPr lang="ar-SA" sz="2400" b="1" dirty="0">
                <a:solidFill>
                  <a:srgbClr val="0070C0"/>
                </a:solidFill>
                <a:latin typeface="Alexandria" pitchFamily="2" charset="-78"/>
                <a:cs typeface="Alexandria" pitchFamily="2" charset="-78"/>
              </a:rPr>
              <a:t>السابعة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90AFC193-9BDF-AC14-AD89-8B6F74CEE303}"/>
              </a:ext>
            </a:extLst>
          </p:cNvPr>
          <p:cNvSpPr/>
          <p:nvPr/>
        </p:nvSpPr>
        <p:spPr>
          <a:xfrm>
            <a:off x="556685" y="4906708"/>
            <a:ext cx="5686425" cy="1654684"/>
          </a:xfrm>
          <a:prstGeom prst="rect">
            <a:avLst/>
          </a:prstGeom>
          <a:noFill/>
        </p:spPr>
        <p:txBody>
          <a:bodyPr wrap="square">
            <a:spAutoFit/>
          </a:bodyPr>
          <a:lstStyle/>
          <a:p>
            <a:pPr algn="ctr" rtl="1">
              <a:lnSpc>
                <a:spcPct val="150000"/>
              </a:lnSpc>
            </a:pPr>
            <a:r>
              <a:rPr lang="ar-SA" sz="2800" b="1" dirty="0">
                <a:solidFill>
                  <a:srgbClr val="002060"/>
                </a:solidFill>
                <a:latin typeface="Alexandria" pitchFamily="2" charset="-78"/>
                <a:cs typeface="Alexandria" pitchFamily="2" charset="-78"/>
              </a:rPr>
              <a:t>أدوار القيادة في تعزيز ثقافة الإبداع والابتكار</a:t>
            </a:r>
            <a:endParaRPr lang="en-US" sz="2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0E9582A0-D548-B0FE-2D0E-4EDEA423A8C0}"/>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3B838B32-5CF0-8E77-E537-95056592F9C4}"/>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32FF312D-9A01-973E-B4CC-7A04DADC7BA7}"/>
                </a:ext>
              </a:extLst>
            </p:cNvPr>
            <p:cNvSpPr txBox="1"/>
            <p:nvPr/>
          </p:nvSpPr>
          <p:spPr>
            <a:xfrm>
              <a:off x="9965475" y="1025179"/>
              <a:ext cx="942618" cy="830997"/>
            </a:xfrm>
            <a:prstGeom prst="rect">
              <a:avLst/>
            </a:prstGeom>
            <a:grpFill/>
          </p:spPr>
          <p:txBody>
            <a:bodyPr wrap="square" rtlCol="0">
              <a:spAutoFit/>
            </a:bodyPr>
            <a:lstStyle/>
            <a:p>
              <a:pPr algn="ctr"/>
              <a:r>
                <a:rPr lang="ar-SA" sz="4800" b="1" dirty="0">
                  <a:solidFill>
                    <a:srgbClr val="002060"/>
                  </a:solidFill>
                  <a:latin typeface="Times New Roman" panose="02020603050405020304" pitchFamily="18" charset="0"/>
                  <a:cs typeface="Times New Roman" panose="02020603050405020304" pitchFamily="18" charset="0"/>
                </a:rPr>
                <a:t>7</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069472123"/>
      </p:ext>
    </p:extLst>
  </p:cSld>
  <p:clrMapOvr>
    <a:masterClrMapping/>
  </p:clrMapOvr>
  <p:extLst>
    <p:ext uri="{E180D4A7-C9FB-4DFB-919C-405C955672EB}">
      <p14:showEvtLst xmlns:p14="http://schemas.microsoft.com/office/powerpoint/2010/main">
        <p14:playEvt time="1" objId="3"/>
        <p14:stopEvt time="9049" objId="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06C6081-1EBC-484C-8576-FE8597A3C129}"/>
              </a:ext>
            </a:extLst>
          </p:cNvPr>
          <p:cNvSpPr/>
          <p:nvPr/>
        </p:nvSpPr>
        <p:spPr>
          <a:xfrm>
            <a:off x="5842560" y="1013002"/>
            <a:ext cx="4173327" cy="5556738"/>
          </a:xfrm>
          <a:prstGeom prst="roundRect">
            <a:avLst>
              <a:gd name="adj" fmla="val 1835"/>
            </a:avLst>
          </a:prstGeom>
          <a:solidFill>
            <a:srgbClr val="00B0F0"/>
          </a:solidFill>
          <a:ln>
            <a:noFill/>
          </a:ln>
          <a:scene3d>
            <a:camera prst="perspectiveLeft"/>
            <a:lightRig rig="fla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4D19A6A-E772-41FF-81FB-A3FCFC7567CC}"/>
              </a:ext>
            </a:extLst>
          </p:cNvPr>
          <p:cNvSpPr/>
          <p:nvPr/>
        </p:nvSpPr>
        <p:spPr>
          <a:xfrm>
            <a:off x="1720454" y="1012862"/>
            <a:ext cx="4577095" cy="5556738"/>
          </a:xfrm>
          <a:prstGeom prst="roundRect">
            <a:avLst>
              <a:gd name="adj" fmla="val 1835"/>
            </a:avLst>
          </a:prstGeom>
          <a:solidFill>
            <a:srgbClr val="00B0F0"/>
          </a:solidFill>
          <a:ln>
            <a:noFill/>
          </a:ln>
          <a:scene3d>
            <a:camera prst="perspectiveRight"/>
            <a:lightRig rig="twoP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81A9ECD-146F-4291-9A13-56E2C49ABF89}"/>
              </a:ext>
            </a:extLst>
          </p:cNvPr>
          <p:cNvSpPr/>
          <p:nvPr/>
        </p:nvSpPr>
        <p:spPr>
          <a:xfrm>
            <a:off x="2179384" y="1149760"/>
            <a:ext cx="4047163" cy="5324061"/>
          </a:xfrm>
          <a:prstGeom prst="rect">
            <a:avLst/>
          </a:prstGeom>
          <a:solidFill>
            <a:schemeClr val="bg1"/>
          </a:solidFill>
          <a:ln>
            <a:noFill/>
          </a:ln>
          <a:scene3d>
            <a:camera prst="perspectiveRight"/>
            <a:lightRig rig="twoPt"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E58BF59-9748-4AB6-B6CC-FCFCC8BF482B}"/>
              </a:ext>
            </a:extLst>
          </p:cNvPr>
          <p:cNvSpPr/>
          <p:nvPr/>
        </p:nvSpPr>
        <p:spPr>
          <a:xfrm>
            <a:off x="5944682" y="1118510"/>
            <a:ext cx="3667335" cy="5324061"/>
          </a:xfrm>
          <a:prstGeom prst="rect">
            <a:avLst/>
          </a:prstGeom>
          <a:pattFill prst="dotGrid">
            <a:fgClr>
              <a:schemeClr val="bg1">
                <a:lumMod val="95000"/>
              </a:schemeClr>
            </a:fgClr>
            <a:bgClr>
              <a:schemeClr val="bg1"/>
            </a:bgClr>
          </a:pattFill>
          <a:ln>
            <a:noFill/>
          </a:ln>
          <a:scene3d>
            <a:camera prst="perspectiveLeft"/>
            <a:lightRig rig="balanced"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E34368D1-0CFE-4462-928C-169EC708B55E}"/>
              </a:ext>
            </a:extLst>
          </p:cNvPr>
          <p:cNvGrpSpPr/>
          <p:nvPr/>
        </p:nvGrpSpPr>
        <p:grpSpPr>
          <a:xfrm>
            <a:off x="9612789" y="1434892"/>
            <a:ext cx="1964922" cy="675249"/>
            <a:chOff x="9612789" y="1083212"/>
            <a:chExt cx="1964922" cy="675249"/>
          </a:xfrm>
        </p:grpSpPr>
        <p:sp>
          <p:nvSpPr>
            <p:cNvPr id="12" name="Rectangle 11">
              <a:extLst>
                <a:ext uri="{FF2B5EF4-FFF2-40B4-BE49-F238E27FC236}">
                  <a16:creationId xmlns:a16="http://schemas.microsoft.com/office/drawing/2014/main" id="{4DBFF814-6F99-4954-BFC7-27F098580E42}"/>
                </a:ext>
              </a:extLst>
            </p:cNvPr>
            <p:cNvSpPr/>
            <p:nvPr/>
          </p:nvSpPr>
          <p:spPr>
            <a:xfrm>
              <a:off x="9612789" y="1083212"/>
              <a:ext cx="1964922" cy="675249"/>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A79D627C-2C6C-4173-B432-F58DCC8FCE68}"/>
                </a:ext>
              </a:extLst>
            </p:cNvPr>
            <p:cNvSpPr txBox="1"/>
            <p:nvPr/>
          </p:nvSpPr>
          <p:spPr>
            <a:xfrm>
              <a:off x="9831232" y="1265787"/>
              <a:ext cx="123822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SA" sz="1400" b="1" dirty="0">
                  <a:solidFill>
                    <a:prstClr val="white"/>
                  </a:solidFill>
                  <a:latin typeface="Alexandria" pitchFamily="2" charset="-78"/>
                  <a:cs typeface="Alexandria" pitchFamily="2" charset="-78"/>
                </a:rPr>
                <a:t>القيادة</a:t>
              </a:r>
              <a:endParaRPr kumimoji="0" lang="en-US" sz="14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1B8D044-6446-42D3-B208-FEF6AD4B0525}"/>
                </a:ext>
              </a:extLst>
            </p:cNvPr>
            <p:cNvSpPr txBox="1"/>
            <p:nvPr/>
          </p:nvSpPr>
          <p:spPr>
            <a:xfrm>
              <a:off x="10630137" y="1258788"/>
              <a:ext cx="780554"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itchFamily="2" charset="-78"/>
                  <a:cs typeface="Alexandria" pitchFamily="2" charset="-78"/>
                </a:rPr>
                <a:t>01</a:t>
              </a:r>
            </a:p>
          </p:txBody>
        </p:sp>
      </p:grpSp>
      <p:grpSp>
        <p:nvGrpSpPr>
          <p:cNvPr id="37" name="Group 36">
            <a:extLst>
              <a:ext uri="{FF2B5EF4-FFF2-40B4-BE49-F238E27FC236}">
                <a16:creationId xmlns:a16="http://schemas.microsoft.com/office/drawing/2014/main" id="{D315A847-EDCD-4EC7-A688-29A23F4DB996}"/>
              </a:ext>
            </a:extLst>
          </p:cNvPr>
          <p:cNvGrpSpPr/>
          <p:nvPr/>
        </p:nvGrpSpPr>
        <p:grpSpPr>
          <a:xfrm>
            <a:off x="9609172" y="2285717"/>
            <a:ext cx="1964922" cy="675249"/>
            <a:chOff x="9609172" y="1934037"/>
            <a:chExt cx="1964922" cy="675249"/>
          </a:xfrm>
        </p:grpSpPr>
        <p:sp>
          <p:nvSpPr>
            <p:cNvPr id="17" name="Rectangle 16">
              <a:extLst>
                <a:ext uri="{FF2B5EF4-FFF2-40B4-BE49-F238E27FC236}">
                  <a16:creationId xmlns:a16="http://schemas.microsoft.com/office/drawing/2014/main" id="{65D4ACFE-FBBE-4F64-92FE-243AFFC3D97B}"/>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30B125F4-13E6-46F3-9D99-21BB19295831}"/>
                </a:ext>
              </a:extLst>
            </p:cNvPr>
            <p:cNvSpPr txBox="1"/>
            <p:nvPr/>
          </p:nvSpPr>
          <p:spPr>
            <a:xfrm>
              <a:off x="9836068" y="2049384"/>
              <a:ext cx="123822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القيادة الإبداعية</a:t>
              </a:r>
              <a:endParaRPr lang="en-US" dirty="0"/>
            </a:p>
          </p:txBody>
        </p:sp>
        <p:sp>
          <p:nvSpPr>
            <p:cNvPr id="19" name="TextBox 18">
              <a:extLst>
                <a:ext uri="{FF2B5EF4-FFF2-40B4-BE49-F238E27FC236}">
                  <a16:creationId xmlns:a16="http://schemas.microsoft.com/office/drawing/2014/main" id="{BBA7ADF8-22F1-41B9-B4B8-AAD901E80DCB}"/>
                </a:ext>
              </a:extLst>
            </p:cNvPr>
            <p:cNvSpPr txBox="1"/>
            <p:nvPr/>
          </p:nvSpPr>
          <p:spPr>
            <a:xfrm>
              <a:off x="10674255" y="2060092"/>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02</a:t>
              </a:r>
            </a:p>
          </p:txBody>
        </p:sp>
      </p:grpSp>
      <p:grpSp>
        <p:nvGrpSpPr>
          <p:cNvPr id="38" name="Group 37">
            <a:extLst>
              <a:ext uri="{FF2B5EF4-FFF2-40B4-BE49-F238E27FC236}">
                <a16:creationId xmlns:a16="http://schemas.microsoft.com/office/drawing/2014/main" id="{6F29288F-7DE5-4952-9919-FDCBC9F78014}"/>
              </a:ext>
            </a:extLst>
          </p:cNvPr>
          <p:cNvGrpSpPr/>
          <p:nvPr/>
        </p:nvGrpSpPr>
        <p:grpSpPr>
          <a:xfrm>
            <a:off x="9605555" y="3136542"/>
            <a:ext cx="1972156" cy="675249"/>
            <a:chOff x="9605555" y="2784862"/>
            <a:chExt cx="1972156" cy="675249"/>
          </a:xfrm>
        </p:grpSpPr>
        <p:sp>
          <p:nvSpPr>
            <p:cNvPr id="21" name="Rectangle 20">
              <a:extLst>
                <a:ext uri="{FF2B5EF4-FFF2-40B4-BE49-F238E27FC236}">
                  <a16:creationId xmlns:a16="http://schemas.microsoft.com/office/drawing/2014/main" id="{3B4593E3-CF44-49D7-9610-6D3365CDA13C}"/>
                </a:ext>
              </a:extLst>
            </p:cNvPr>
            <p:cNvSpPr/>
            <p:nvPr/>
          </p:nvSpPr>
          <p:spPr>
            <a:xfrm>
              <a:off x="9605555" y="2784862"/>
              <a:ext cx="1972156" cy="675249"/>
            </a:xfrm>
            <a:prstGeom prst="rect">
              <a:avLst/>
            </a:prstGeom>
            <a:solidFill>
              <a:srgbClr val="CC00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37C33EED-94FD-4FDE-B1B9-FCD3C465AC3B}"/>
                </a:ext>
              </a:extLst>
            </p:cNvPr>
            <p:cNvSpPr txBox="1"/>
            <p:nvPr/>
          </p:nvSpPr>
          <p:spPr>
            <a:xfrm>
              <a:off x="9936345" y="2889105"/>
              <a:ext cx="123822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الإبداع القيادي</a:t>
              </a:r>
              <a:endParaRPr lang="en-US" dirty="0"/>
            </a:p>
          </p:txBody>
        </p:sp>
        <p:sp>
          <p:nvSpPr>
            <p:cNvPr id="23" name="TextBox 22">
              <a:extLst>
                <a:ext uri="{FF2B5EF4-FFF2-40B4-BE49-F238E27FC236}">
                  <a16:creationId xmlns:a16="http://schemas.microsoft.com/office/drawing/2014/main" id="{22507D44-E774-487A-B9F5-A8E130E8752E}"/>
                </a:ext>
              </a:extLst>
            </p:cNvPr>
            <p:cNvSpPr txBox="1"/>
            <p:nvPr/>
          </p:nvSpPr>
          <p:spPr>
            <a:xfrm>
              <a:off x="10674255" y="3000383"/>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03</a:t>
              </a:r>
            </a:p>
          </p:txBody>
        </p:sp>
      </p:grpSp>
      <p:grpSp>
        <p:nvGrpSpPr>
          <p:cNvPr id="39" name="Group 38">
            <a:extLst>
              <a:ext uri="{FF2B5EF4-FFF2-40B4-BE49-F238E27FC236}">
                <a16:creationId xmlns:a16="http://schemas.microsoft.com/office/drawing/2014/main" id="{D0444B30-30B5-487D-83EF-D753B7D8CB32}"/>
              </a:ext>
            </a:extLst>
          </p:cNvPr>
          <p:cNvGrpSpPr/>
          <p:nvPr/>
        </p:nvGrpSpPr>
        <p:grpSpPr>
          <a:xfrm>
            <a:off x="9601938" y="3987367"/>
            <a:ext cx="1964922" cy="675249"/>
            <a:chOff x="9601938" y="3635687"/>
            <a:chExt cx="1964922" cy="675249"/>
          </a:xfrm>
        </p:grpSpPr>
        <p:sp>
          <p:nvSpPr>
            <p:cNvPr id="25" name="Rectangle 24">
              <a:extLst>
                <a:ext uri="{FF2B5EF4-FFF2-40B4-BE49-F238E27FC236}">
                  <a16:creationId xmlns:a16="http://schemas.microsoft.com/office/drawing/2014/main" id="{EB71E001-60B0-4BB3-BA7D-0B0943B2A278}"/>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9507DCF-BB9B-45E7-B282-E5EFCA6ECEDA}"/>
                </a:ext>
              </a:extLst>
            </p:cNvPr>
            <p:cNvSpPr txBox="1"/>
            <p:nvPr/>
          </p:nvSpPr>
          <p:spPr>
            <a:xfrm>
              <a:off x="9771599" y="3768695"/>
              <a:ext cx="1402972"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مقومات</a:t>
              </a:r>
              <a:endParaRPr lang="en-US" dirty="0"/>
            </a:p>
          </p:txBody>
        </p:sp>
        <p:sp>
          <p:nvSpPr>
            <p:cNvPr id="27" name="TextBox 26">
              <a:extLst>
                <a:ext uri="{FF2B5EF4-FFF2-40B4-BE49-F238E27FC236}">
                  <a16:creationId xmlns:a16="http://schemas.microsoft.com/office/drawing/2014/main" id="{CD27B1EE-F37D-42F9-89A5-C206F0EB7BC5}"/>
                </a:ext>
              </a:extLst>
            </p:cNvPr>
            <p:cNvSpPr txBox="1"/>
            <p:nvPr/>
          </p:nvSpPr>
          <p:spPr>
            <a:xfrm>
              <a:off x="10723200" y="3841110"/>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04</a:t>
              </a:r>
            </a:p>
          </p:txBody>
        </p:sp>
      </p:grpSp>
      <p:grpSp>
        <p:nvGrpSpPr>
          <p:cNvPr id="40" name="Group 39">
            <a:extLst>
              <a:ext uri="{FF2B5EF4-FFF2-40B4-BE49-F238E27FC236}">
                <a16:creationId xmlns:a16="http://schemas.microsoft.com/office/drawing/2014/main" id="{08CAE4D4-2571-4C11-A1DE-8BF18C82427E}"/>
              </a:ext>
            </a:extLst>
          </p:cNvPr>
          <p:cNvGrpSpPr/>
          <p:nvPr/>
        </p:nvGrpSpPr>
        <p:grpSpPr>
          <a:xfrm>
            <a:off x="9598321" y="4838192"/>
            <a:ext cx="1964922" cy="675249"/>
            <a:chOff x="9598321" y="4486512"/>
            <a:chExt cx="1964922" cy="675249"/>
          </a:xfrm>
        </p:grpSpPr>
        <p:sp>
          <p:nvSpPr>
            <p:cNvPr id="29" name="Rectangle 28">
              <a:extLst>
                <a:ext uri="{FF2B5EF4-FFF2-40B4-BE49-F238E27FC236}">
                  <a16:creationId xmlns:a16="http://schemas.microsoft.com/office/drawing/2014/main" id="{80B808F9-D80E-4B12-B6DA-8593D783F4EE}"/>
                </a:ext>
              </a:extLst>
            </p:cNvPr>
            <p:cNvSpPr/>
            <p:nvPr/>
          </p:nvSpPr>
          <p:spPr>
            <a:xfrm>
              <a:off x="9598321" y="4486512"/>
              <a:ext cx="1964922" cy="675249"/>
            </a:xfrm>
            <a:prstGeom prst="rect">
              <a:avLst/>
            </a:prstGeom>
            <a:solidFill>
              <a:srgbClr val="99CC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D253A79C-C1B8-4B8B-BEFE-8C0A5783C926}"/>
                </a:ext>
              </a:extLst>
            </p:cNvPr>
            <p:cNvSpPr txBox="1"/>
            <p:nvPr/>
          </p:nvSpPr>
          <p:spPr>
            <a:xfrm>
              <a:off x="9687564" y="4617476"/>
              <a:ext cx="1577242"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مراحل</a:t>
              </a:r>
              <a:endParaRPr lang="en-US" dirty="0"/>
            </a:p>
          </p:txBody>
        </p:sp>
        <p:sp>
          <p:nvSpPr>
            <p:cNvPr id="31" name="TextBox 30">
              <a:extLst>
                <a:ext uri="{FF2B5EF4-FFF2-40B4-BE49-F238E27FC236}">
                  <a16:creationId xmlns:a16="http://schemas.microsoft.com/office/drawing/2014/main" id="{FD601C18-F066-4F7C-ADFC-2522FA8F7220}"/>
                </a:ext>
              </a:extLst>
            </p:cNvPr>
            <p:cNvSpPr txBox="1"/>
            <p:nvPr/>
          </p:nvSpPr>
          <p:spPr>
            <a:xfrm>
              <a:off x="10743701" y="4683576"/>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05</a:t>
              </a:r>
            </a:p>
          </p:txBody>
        </p:sp>
      </p:grpSp>
      <p:grpSp>
        <p:nvGrpSpPr>
          <p:cNvPr id="41" name="Group 40">
            <a:extLst>
              <a:ext uri="{FF2B5EF4-FFF2-40B4-BE49-F238E27FC236}">
                <a16:creationId xmlns:a16="http://schemas.microsoft.com/office/drawing/2014/main" id="{7709C86E-2659-4BCB-9D2F-B2F984066EDE}"/>
              </a:ext>
            </a:extLst>
          </p:cNvPr>
          <p:cNvGrpSpPr/>
          <p:nvPr/>
        </p:nvGrpSpPr>
        <p:grpSpPr>
          <a:xfrm>
            <a:off x="9594704" y="5689017"/>
            <a:ext cx="1964922" cy="675249"/>
            <a:chOff x="9594704" y="5337337"/>
            <a:chExt cx="1964922" cy="675249"/>
          </a:xfrm>
        </p:grpSpPr>
        <p:sp>
          <p:nvSpPr>
            <p:cNvPr id="33" name="Rectangle 32">
              <a:extLst>
                <a:ext uri="{FF2B5EF4-FFF2-40B4-BE49-F238E27FC236}">
                  <a16:creationId xmlns:a16="http://schemas.microsoft.com/office/drawing/2014/main" id="{B063EF9D-B88C-4DA4-8D65-D76BFED253DE}"/>
                </a:ext>
              </a:extLst>
            </p:cNvPr>
            <p:cNvSpPr/>
            <p:nvPr/>
          </p:nvSpPr>
          <p:spPr>
            <a:xfrm>
              <a:off x="9594704" y="5337337"/>
              <a:ext cx="1964922" cy="675249"/>
            </a:xfrm>
            <a:prstGeom prst="rect">
              <a:avLst/>
            </a:prstGeom>
            <a:solidFill>
              <a:srgbClr val="FF33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51B44E73-79B2-4326-8FED-953AAE57E7B5}"/>
                </a:ext>
              </a:extLst>
            </p:cNvPr>
            <p:cNvSpPr txBox="1"/>
            <p:nvPr/>
          </p:nvSpPr>
          <p:spPr>
            <a:xfrm>
              <a:off x="9738456" y="5366439"/>
              <a:ext cx="1426662"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معوقات ونتائج</a:t>
              </a:r>
              <a:endParaRPr lang="en-US" dirty="0"/>
            </a:p>
          </p:txBody>
        </p:sp>
        <p:sp>
          <p:nvSpPr>
            <p:cNvPr id="35" name="TextBox 34">
              <a:extLst>
                <a:ext uri="{FF2B5EF4-FFF2-40B4-BE49-F238E27FC236}">
                  <a16:creationId xmlns:a16="http://schemas.microsoft.com/office/drawing/2014/main" id="{0FAD801F-52D9-474B-AC0C-FEB249179B1B}"/>
                </a:ext>
              </a:extLst>
            </p:cNvPr>
            <p:cNvSpPr txBox="1"/>
            <p:nvPr/>
          </p:nvSpPr>
          <p:spPr>
            <a:xfrm>
              <a:off x="10743701" y="5570029"/>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06</a:t>
              </a:r>
            </a:p>
          </p:txBody>
        </p:sp>
      </p:grpSp>
      <p:sp>
        <p:nvSpPr>
          <p:cNvPr id="42" name="TextBox 41">
            <a:extLst>
              <a:ext uri="{FF2B5EF4-FFF2-40B4-BE49-F238E27FC236}">
                <a16:creationId xmlns:a16="http://schemas.microsoft.com/office/drawing/2014/main" id="{CCD4EA40-943E-46C8-B186-BE60BB9C2C76}"/>
              </a:ext>
            </a:extLst>
          </p:cNvPr>
          <p:cNvSpPr txBox="1"/>
          <p:nvPr/>
        </p:nvSpPr>
        <p:spPr>
          <a:xfrm>
            <a:off x="2709227" y="1310851"/>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9900"/>
                </a:solidFill>
                <a:effectLst/>
                <a:uLnTx/>
                <a:uFillTx/>
                <a:latin typeface="Century Gothic" panose="020B0502020202020204" pitchFamily="34" charset="0"/>
                <a:ea typeface="+mn-ea"/>
                <a:cs typeface="+mn-cs"/>
              </a:rPr>
              <a:t>01</a:t>
            </a:r>
          </a:p>
        </p:txBody>
      </p:sp>
      <p:sp>
        <p:nvSpPr>
          <p:cNvPr id="43" name="TextBox 42">
            <a:extLst>
              <a:ext uri="{FF2B5EF4-FFF2-40B4-BE49-F238E27FC236}">
                <a16:creationId xmlns:a16="http://schemas.microsoft.com/office/drawing/2014/main" id="{9A7829F5-CA17-4384-BE47-B5B41731F855}"/>
              </a:ext>
            </a:extLst>
          </p:cNvPr>
          <p:cNvSpPr txBox="1"/>
          <p:nvPr/>
        </p:nvSpPr>
        <p:spPr>
          <a:xfrm>
            <a:off x="2540514" y="5394954"/>
            <a:ext cx="321788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القيادة الإبداعية، الإبداع القيادي، ومهارات القائد المبدع</a:t>
            </a:r>
            <a:endParaRPr kumimoji="0" lang="en-US"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pic>
        <p:nvPicPr>
          <p:cNvPr id="45" name="Graphic 44" descr="Puzzle pieces">
            <a:extLst>
              <a:ext uri="{FF2B5EF4-FFF2-40B4-BE49-F238E27FC236}">
                <a16:creationId xmlns:a16="http://schemas.microsoft.com/office/drawing/2014/main" id="{218C4552-7FAE-4F7A-80A3-38BD6E316DD8}"/>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3768858" y="1118510"/>
            <a:ext cx="720969" cy="720969"/>
          </a:xfrm>
          <a:prstGeom prst="rect">
            <a:avLst/>
          </a:prstGeom>
        </p:spPr>
      </p:pic>
      <p:sp>
        <p:nvSpPr>
          <p:cNvPr id="46" name="TextBox 45">
            <a:extLst>
              <a:ext uri="{FF2B5EF4-FFF2-40B4-BE49-F238E27FC236}">
                <a16:creationId xmlns:a16="http://schemas.microsoft.com/office/drawing/2014/main" id="{F2357D15-43C6-4861-ADC0-D7B72B30A892}"/>
              </a:ext>
            </a:extLst>
          </p:cNvPr>
          <p:cNvSpPr txBox="1"/>
          <p:nvPr/>
        </p:nvSpPr>
        <p:spPr>
          <a:xfrm>
            <a:off x="2754943" y="311109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CC99"/>
                </a:solidFill>
                <a:effectLst/>
                <a:uLnTx/>
                <a:uFillTx/>
                <a:latin typeface="Century Gothic" panose="020B0502020202020204" pitchFamily="34" charset="0"/>
                <a:ea typeface="+mn-ea"/>
                <a:cs typeface="+mn-cs"/>
              </a:rPr>
              <a:t>02</a:t>
            </a:r>
          </a:p>
        </p:txBody>
      </p:sp>
      <p:sp>
        <p:nvSpPr>
          <p:cNvPr id="47" name="TextBox 46">
            <a:extLst>
              <a:ext uri="{FF2B5EF4-FFF2-40B4-BE49-F238E27FC236}">
                <a16:creationId xmlns:a16="http://schemas.microsoft.com/office/drawing/2014/main" id="{FA0AEA6D-45FC-4C41-BE20-ACAE3A9D1A78}"/>
              </a:ext>
            </a:extLst>
          </p:cNvPr>
          <p:cNvSpPr txBox="1"/>
          <p:nvPr/>
        </p:nvSpPr>
        <p:spPr>
          <a:xfrm>
            <a:off x="6096000" y="1971080"/>
            <a:ext cx="3217889" cy="338554"/>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مقومات القائد الإبداعي،</a:t>
            </a:r>
            <a:endParaRPr lang="en-US" dirty="0"/>
          </a:p>
        </p:txBody>
      </p:sp>
      <p:pic>
        <p:nvPicPr>
          <p:cNvPr id="50" name="Graphic 49" descr="Bullseye">
            <a:extLst>
              <a:ext uri="{FF2B5EF4-FFF2-40B4-BE49-F238E27FC236}">
                <a16:creationId xmlns:a16="http://schemas.microsoft.com/office/drawing/2014/main" id="{3D5A086D-9348-423E-AF2B-6042BB567976}"/>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3793728" y="2969524"/>
            <a:ext cx="593988" cy="593988"/>
          </a:xfrm>
          <a:prstGeom prst="rect">
            <a:avLst/>
          </a:prstGeom>
        </p:spPr>
      </p:pic>
      <p:sp>
        <p:nvSpPr>
          <p:cNvPr id="51" name="TextBox 50">
            <a:extLst>
              <a:ext uri="{FF2B5EF4-FFF2-40B4-BE49-F238E27FC236}">
                <a16:creationId xmlns:a16="http://schemas.microsoft.com/office/drawing/2014/main" id="{DF2E5144-C527-4C12-9BC9-68496FA2D868}"/>
              </a:ext>
            </a:extLst>
          </p:cNvPr>
          <p:cNvSpPr txBox="1"/>
          <p:nvPr/>
        </p:nvSpPr>
        <p:spPr>
          <a:xfrm>
            <a:off x="2754943" y="48477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C00CC"/>
                </a:solidFill>
                <a:effectLst/>
                <a:uLnTx/>
                <a:uFillTx/>
                <a:latin typeface="Century Gothic" panose="020B0502020202020204" pitchFamily="34" charset="0"/>
                <a:ea typeface="+mn-ea"/>
                <a:cs typeface="+mn-cs"/>
              </a:rPr>
              <a:t>03</a:t>
            </a:r>
          </a:p>
        </p:txBody>
      </p:sp>
      <p:pic>
        <p:nvPicPr>
          <p:cNvPr id="55" name="Graphic 54" descr="Chat">
            <a:extLst>
              <a:ext uri="{FF2B5EF4-FFF2-40B4-BE49-F238E27FC236}">
                <a16:creationId xmlns:a16="http://schemas.microsoft.com/office/drawing/2014/main" id="{04AE88BE-E4B7-43D1-9652-23805E916694}"/>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a:off x="3793728" y="4721241"/>
            <a:ext cx="673713" cy="673713"/>
          </a:xfrm>
          <a:prstGeom prst="rect">
            <a:avLst/>
          </a:prstGeom>
        </p:spPr>
      </p:pic>
      <p:sp>
        <p:nvSpPr>
          <p:cNvPr id="56" name="TextBox 55">
            <a:extLst>
              <a:ext uri="{FF2B5EF4-FFF2-40B4-BE49-F238E27FC236}">
                <a16:creationId xmlns:a16="http://schemas.microsoft.com/office/drawing/2014/main" id="{A74D35C0-C4B8-401D-A8A4-1006F49C349C}"/>
              </a:ext>
            </a:extLst>
          </p:cNvPr>
          <p:cNvSpPr txBox="1"/>
          <p:nvPr/>
        </p:nvSpPr>
        <p:spPr>
          <a:xfrm>
            <a:off x="6096000" y="14444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66CC"/>
                </a:solidFill>
                <a:effectLst/>
                <a:uLnTx/>
                <a:uFillTx/>
                <a:latin typeface="Century Gothic" panose="020B0502020202020204" pitchFamily="34" charset="0"/>
                <a:ea typeface="+mn-ea"/>
                <a:cs typeface="+mn-cs"/>
              </a:rPr>
              <a:t>04</a:t>
            </a:r>
          </a:p>
        </p:txBody>
      </p:sp>
      <p:sp>
        <p:nvSpPr>
          <p:cNvPr id="57" name="TextBox 56">
            <a:extLst>
              <a:ext uri="{FF2B5EF4-FFF2-40B4-BE49-F238E27FC236}">
                <a16:creationId xmlns:a16="http://schemas.microsoft.com/office/drawing/2014/main" id="{B4F05575-813E-48C3-AECA-D7F8B83BED69}"/>
              </a:ext>
            </a:extLst>
          </p:cNvPr>
          <p:cNvSpPr txBox="1"/>
          <p:nvPr/>
        </p:nvSpPr>
        <p:spPr>
          <a:xfrm>
            <a:off x="6150570" y="3559598"/>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مراحل الإبداع، وطرق تنمية التفكير الإبداعي</a:t>
            </a:r>
            <a:endParaRPr lang="en-US" dirty="0"/>
          </a:p>
        </p:txBody>
      </p:sp>
      <p:pic>
        <p:nvPicPr>
          <p:cNvPr id="59" name="Graphic 58" descr="Trophy">
            <a:extLst>
              <a:ext uri="{FF2B5EF4-FFF2-40B4-BE49-F238E27FC236}">
                <a16:creationId xmlns:a16="http://schemas.microsoft.com/office/drawing/2014/main" id="{59D6418E-1ABA-4780-BDB9-A07C93884715}"/>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 xmlns:asvg="http://schemas.microsoft.com/office/drawing/2016/SVG/main" r:embed="rId9"/>
              </a:ext>
            </a:extLst>
          </a:blip>
          <a:stretch>
            <a:fillRect/>
          </a:stretch>
        </p:blipFill>
        <p:spPr>
          <a:xfrm>
            <a:off x="7446710" y="4744954"/>
            <a:ext cx="504841" cy="504841"/>
          </a:xfrm>
          <a:prstGeom prst="rect">
            <a:avLst/>
          </a:prstGeom>
        </p:spPr>
      </p:pic>
      <p:pic>
        <p:nvPicPr>
          <p:cNvPr id="61" name="Graphic 60" descr="Clipboard">
            <a:extLst>
              <a:ext uri="{FF2B5EF4-FFF2-40B4-BE49-F238E27FC236}">
                <a16:creationId xmlns:a16="http://schemas.microsoft.com/office/drawing/2014/main" id="{07DF0843-5E78-4441-9868-664B0F906B50}"/>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 xmlns:asvg="http://schemas.microsoft.com/office/drawing/2016/SVG/main" r:embed="rId11"/>
              </a:ext>
            </a:extLst>
          </a:blip>
          <a:stretch>
            <a:fillRect/>
          </a:stretch>
        </p:blipFill>
        <p:spPr>
          <a:xfrm>
            <a:off x="7501735" y="1414863"/>
            <a:ext cx="544519" cy="544519"/>
          </a:xfrm>
          <a:prstGeom prst="rect">
            <a:avLst/>
          </a:prstGeom>
        </p:spPr>
      </p:pic>
      <p:sp>
        <p:nvSpPr>
          <p:cNvPr id="62" name="TextBox 61">
            <a:extLst>
              <a:ext uri="{FF2B5EF4-FFF2-40B4-BE49-F238E27FC236}">
                <a16:creationId xmlns:a16="http://schemas.microsoft.com/office/drawing/2014/main" id="{CBA003D8-AD0C-42A6-9A94-DD17FBCD1314}"/>
              </a:ext>
            </a:extLst>
          </p:cNvPr>
          <p:cNvSpPr txBox="1"/>
          <p:nvPr/>
        </p:nvSpPr>
        <p:spPr>
          <a:xfrm>
            <a:off x="6327132" y="2951953"/>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99CC00"/>
                </a:solidFill>
                <a:effectLst/>
                <a:uLnTx/>
                <a:uFillTx/>
                <a:latin typeface="Century Gothic" panose="020B0502020202020204" pitchFamily="34" charset="0"/>
                <a:ea typeface="+mn-ea"/>
                <a:cs typeface="+mn-cs"/>
              </a:rPr>
              <a:t>05</a:t>
            </a:r>
          </a:p>
        </p:txBody>
      </p:sp>
      <p:sp>
        <p:nvSpPr>
          <p:cNvPr id="63" name="TextBox 62">
            <a:extLst>
              <a:ext uri="{FF2B5EF4-FFF2-40B4-BE49-F238E27FC236}">
                <a16:creationId xmlns:a16="http://schemas.microsoft.com/office/drawing/2014/main" id="{12DDACAB-3E5B-499B-96B5-0176D189188C}"/>
              </a:ext>
            </a:extLst>
          </p:cNvPr>
          <p:cNvSpPr txBox="1"/>
          <p:nvPr/>
        </p:nvSpPr>
        <p:spPr>
          <a:xfrm>
            <a:off x="6125558" y="5370425"/>
            <a:ext cx="3217889" cy="83099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معوقات الإبداع القيادي، دور القائدف في تعزيز الإبداع، والنتائج المتوقعة من القيادة الإبداعية</a:t>
            </a:r>
            <a:endParaRPr lang="en-US" dirty="0"/>
          </a:p>
        </p:txBody>
      </p:sp>
      <p:pic>
        <p:nvPicPr>
          <p:cNvPr id="65" name="Graphic 64" descr="Ribbon">
            <a:extLst>
              <a:ext uri="{FF2B5EF4-FFF2-40B4-BE49-F238E27FC236}">
                <a16:creationId xmlns:a16="http://schemas.microsoft.com/office/drawing/2014/main" id="{C70158A2-0D1C-4B6B-93C9-81371E649851}"/>
              </a:ext>
            </a:extLst>
          </p:cNvPr>
          <p:cNvPicPr>
            <a:picLocks noChangeAspect="1"/>
          </p:cNvPicPr>
          <p:nvPr/>
        </p:nvPicPr>
        <p:blipFill>
          <a:blip r:embed="rId12" cstate="screen">
            <a:extLst>
              <a:ext uri="{28A0092B-C50C-407E-A947-70E740481C1C}">
                <a14:useLocalDpi xmlns:a14="http://schemas.microsoft.com/office/drawing/2010/main"/>
              </a:ext>
              <a:ext uri="{96DAC541-7B7A-43D3-8B79-37D633B846F1}">
                <asvg:svgBlip xmlns="" xmlns:asvg="http://schemas.microsoft.com/office/drawing/2016/SVG/main" r:embed="rId13"/>
              </a:ext>
            </a:extLst>
          </a:blip>
          <a:stretch>
            <a:fillRect/>
          </a:stretch>
        </p:blipFill>
        <p:spPr>
          <a:xfrm>
            <a:off x="7477089" y="2822463"/>
            <a:ext cx="653131" cy="653131"/>
          </a:xfrm>
          <a:prstGeom prst="rect">
            <a:avLst/>
          </a:prstGeom>
        </p:spPr>
      </p:pic>
      <p:sp>
        <p:nvSpPr>
          <p:cNvPr id="66" name="TextBox 65">
            <a:extLst>
              <a:ext uri="{FF2B5EF4-FFF2-40B4-BE49-F238E27FC236}">
                <a16:creationId xmlns:a16="http://schemas.microsoft.com/office/drawing/2014/main" id="{4E706144-243E-4277-B87B-31FC4B265A92}"/>
              </a:ext>
            </a:extLst>
          </p:cNvPr>
          <p:cNvSpPr txBox="1"/>
          <p:nvPr/>
        </p:nvSpPr>
        <p:spPr>
          <a:xfrm>
            <a:off x="6212941" y="4869234"/>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Century Gothic" panose="020B0502020202020204" pitchFamily="34" charset="0"/>
                <a:ea typeface="+mn-ea"/>
                <a:cs typeface="+mn-cs"/>
              </a:rPr>
              <a:t>06</a:t>
            </a:r>
          </a:p>
        </p:txBody>
      </p:sp>
      <p:sp>
        <p:nvSpPr>
          <p:cNvPr id="2" name="Rectangle 1">
            <a:extLst>
              <a:ext uri="{FF2B5EF4-FFF2-40B4-BE49-F238E27FC236}">
                <a16:creationId xmlns:a16="http://schemas.microsoft.com/office/drawing/2014/main" id="{EC2D1AD6-F27F-9780-418B-DF713BF5EBD7}"/>
              </a:ext>
            </a:extLst>
          </p:cNvPr>
          <p:cNvSpPr/>
          <p:nvPr/>
        </p:nvSpPr>
        <p:spPr>
          <a:xfrm>
            <a:off x="2666991" y="655527"/>
            <a:ext cx="9082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16ADF9E-C2AD-843A-3D3E-EC0B9B05E8FF}"/>
              </a:ext>
            </a:extLst>
          </p:cNvPr>
          <p:cNvPicPr>
            <a:picLocks noChangeAspect="1"/>
          </p:cNvPicPr>
          <p:nvPr/>
        </p:nvPicPr>
        <p:blipFill rotWithShape="1">
          <a:blip r:embed="rId1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37593" y="-74105"/>
            <a:ext cx="2441174" cy="1139861"/>
          </a:xfrm>
          <a:prstGeom prst="rect">
            <a:avLst/>
          </a:prstGeom>
        </p:spPr>
      </p:pic>
      <p:sp>
        <p:nvSpPr>
          <p:cNvPr id="6" name="Rectangle 5">
            <a:extLst>
              <a:ext uri="{FF2B5EF4-FFF2-40B4-BE49-F238E27FC236}">
                <a16:creationId xmlns:a16="http://schemas.microsoft.com/office/drawing/2014/main" id="{4E9838E5-5A58-6AE2-0A7E-062613AF46B7}"/>
              </a:ext>
            </a:extLst>
          </p:cNvPr>
          <p:cNvSpPr/>
          <p:nvPr/>
        </p:nvSpPr>
        <p:spPr>
          <a:xfrm>
            <a:off x="2557103" y="162944"/>
            <a:ext cx="8853588"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a:t>
            </a:r>
            <a:r>
              <a:rPr lang="ar-SA" sz="2000" b="1" dirty="0">
                <a:solidFill>
                  <a:srgbClr val="00B0F0"/>
                </a:solidFill>
                <a:latin typeface="Alexandria" pitchFamily="2" charset="-78"/>
                <a:cs typeface="Alexandria" pitchFamily="2" charset="-78"/>
              </a:rPr>
              <a:t>السابعة</a:t>
            </a:r>
            <a:r>
              <a:rPr lang="ar-EG" sz="2000" b="1" dirty="0">
                <a:solidFill>
                  <a:srgbClr val="00B0F0"/>
                </a:solidFill>
                <a:latin typeface="Alexandria" pitchFamily="2" charset="-78"/>
                <a:cs typeface="Alexandria" pitchFamily="2" charset="-78"/>
              </a:rPr>
              <a:t>: </a:t>
            </a:r>
            <a:r>
              <a:rPr lang="ar-SA" sz="1800" b="1" dirty="0">
                <a:solidFill>
                  <a:srgbClr val="002060"/>
                </a:solidFill>
                <a:latin typeface="Alexandria" pitchFamily="2" charset="-78"/>
                <a:cs typeface="Alexandria" pitchFamily="2" charset="-78"/>
              </a:rPr>
              <a:t>أدوار القيادة في تعزيز ثقافة الإبداع والابتكار</a:t>
            </a:r>
          </a:p>
          <a:p>
            <a:pPr>
              <a:lnSpc>
                <a:spcPct val="120000"/>
              </a:lnSpc>
            </a:pPr>
            <a:endParaRPr lang="en-US" sz="1600" dirty="0">
              <a:latin typeface="Times New Roman" panose="02020603050405020304" pitchFamily="18" charset="0"/>
              <a:cs typeface="Times New Roman" panose="02020603050405020304" pitchFamily="18" charset="0"/>
            </a:endParaRPr>
          </a:p>
        </p:txBody>
      </p:sp>
      <p:cxnSp>
        <p:nvCxnSpPr>
          <p:cNvPr id="9" name="Straight Connector 8">
            <a:extLst>
              <a:ext uri="{FF2B5EF4-FFF2-40B4-BE49-F238E27FC236}">
                <a16:creationId xmlns:a16="http://schemas.microsoft.com/office/drawing/2014/main" id="{06A4AAD0-0FC6-A7BD-0949-0882C62CCA44}"/>
              </a:ext>
            </a:extLst>
          </p:cNvPr>
          <p:cNvCxnSpPr>
            <a:cxnSpLocks/>
          </p:cNvCxnSpPr>
          <p:nvPr/>
        </p:nvCxnSpPr>
        <p:spPr>
          <a:xfrm>
            <a:off x="6055808" y="1215851"/>
            <a:ext cx="0" cy="5144892"/>
          </a:xfrm>
          <a:prstGeom prst="line">
            <a:avLst/>
          </a:prstGeom>
        </p:spPr>
        <p:style>
          <a:lnRef idx="3">
            <a:schemeClr val="accent5"/>
          </a:lnRef>
          <a:fillRef idx="0">
            <a:schemeClr val="accent5"/>
          </a:fillRef>
          <a:effectRef idx="2">
            <a:schemeClr val="accent5"/>
          </a:effectRef>
          <a:fontRef idx="minor">
            <a:schemeClr val="tx1"/>
          </a:fontRef>
        </p:style>
      </p:cxnSp>
      <p:sp>
        <p:nvSpPr>
          <p:cNvPr id="7" name="TextBox 6">
            <a:extLst>
              <a:ext uri="{FF2B5EF4-FFF2-40B4-BE49-F238E27FC236}">
                <a16:creationId xmlns:a16="http://schemas.microsoft.com/office/drawing/2014/main" id="{BC3509B5-118F-0B4A-E425-DACDAB766208}"/>
              </a:ext>
            </a:extLst>
          </p:cNvPr>
          <p:cNvSpPr txBox="1"/>
          <p:nvPr/>
        </p:nvSpPr>
        <p:spPr>
          <a:xfrm>
            <a:off x="2456358" y="1916201"/>
            <a:ext cx="3217889"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SA" sz="1600" kern="1200" dirty="0">
                <a:solidFill>
                  <a:srgbClr val="002060"/>
                </a:solidFill>
                <a:latin typeface="Alexandria" pitchFamily="2" charset="-78"/>
                <a:cs typeface="Alexandria" pitchFamily="2" charset="-78"/>
              </a:rPr>
              <a:t>القيادة والقائد المبدع، والقيادة</a:t>
            </a:r>
            <a:endPar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B40BE5A0-D785-40EF-8CC5-063C10171A37}"/>
              </a:ext>
            </a:extLst>
          </p:cNvPr>
          <p:cNvSpPr txBox="1"/>
          <p:nvPr/>
        </p:nvSpPr>
        <p:spPr>
          <a:xfrm>
            <a:off x="2515802" y="3633727"/>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القيادة الإبداعية، ومعايير اختيار القادة،</a:t>
            </a:r>
            <a:endParaRPr lang="en-US" dirty="0"/>
          </a:p>
        </p:txBody>
      </p:sp>
    </p:spTree>
    <p:extLst>
      <p:ext uri="{BB962C8B-B14F-4D97-AF65-F5344CB8AC3E}">
        <p14:creationId xmlns:p14="http://schemas.microsoft.com/office/powerpoint/2010/main" val="256304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750" fill="hold"/>
                                        <p:tgtEl>
                                          <p:spTgt spid="36"/>
                                        </p:tgtEl>
                                        <p:attrNameLst>
                                          <p:attrName>ppt_x</p:attrName>
                                        </p:attrNameLst>
                                      </p:cBhvr>
                                      <p:tavLst>
                                        <p:tav tm="0">
                                          <p:val>
                                            <p:strVal val="#ppt_x-#ppt_w/2"/>
                                          </p:val>
                                        </p:tav>
                                        <p:tav tm="100000">
                                          <p:val>
                                            <p:strVal val="#ppt_x"/>
                                          </p:val>
                                        </p:tav>
                                      </p:tavLst>
                                    </p:anim>
                                    <p:anim calcmode="lin" valueType="num">
                                      <p:cBhvr>
                                        <p:cTn id="8" dur="750" fill="hold"/>
                                        <p:tgtEl>
                                          <p:spTgt spid="36"/>
                                        </p:tgtEl>
                                        <p:attrNameLst>
                                          <p:attrName>ppt_y</p:attrName>
                                        </p:attrNameLst>
                                      </p:cBhvr>
                                      <p:tavLst>
                                        <p:tav tm="0">
                                          <p:val>
                                            <p:strVal val="#ppt_y"/>
                                          </p:val>
                                        </p:tav>
                                        <p:tav tm="100000">
                                          <p:val>
                                            <p:strVal val="#ppt_y"/>
                                          </p:val>
                                        </p:tav>
                                      </p:tavLst>
                                    </p:anim>
                                    <p:anim calcmode="lin" valueType="num">
                                      <p:cBhvr>
                                        <p:cTn id="9" dur="750" fill="hold"/>
                                        <p:tgtEl>
                                          <p:spTgt spid="36"/>
                                        </p:tgtEl>
                                        <p:attrNameLst>
                                          <p:attrName>ppt_w</p:attrName>
                                        </p:attrNameLst>
                                      </p:cBhvr>
                                      <p:tavLst>
                                        <p:tav tm="0">
                                          <p:val>
                                            <p:fltVal val="0"/>
                                          </p:val>
                                        </p:tav>
                                        <p:tav tm="100000">
                                          <p:val>
                                            <p:strVal val="#ppt_w"/>
                                          </p:val>
                                        </p:tav>
                                      </p:tavLst>
                                    </p:anim>
                                    <p:anim calcmode="lin" valueType="num">
                                      <p:cBhvr>
                                        <p:cTn id="10" dur="750" fill="hold"/>
                                        <p:tgtEl>
                                          <p:spTgt spid="36"/>
                                        </p:tgtEl>
                                        <p:attrNameLst>
                                          <p:attrName>ppt_h</p:attrName>
                                        </p:attrNameLst>
                                      </p:cBhvr>
                                      <p:tavLst>
                                        <p:tav tm="0">
                                          <p:val>
                                            <p:strVal val="#ppt_h"/>
                                          </p:val>
                                        </p:tav>
                                        <p:tav tm="100000">
                                          <p:val>
                                            <p:strVal val="#ppt_h"/>
                                          </p:val>
                                        </p:tav>
                                      </p:tavLst>
                                    </p:anim>
                                  </p:childTnLst>
                                </p:cTn>
                              </p:par>
                            </p:childTnLst>
                          </p:cTn>
                        </p:par>
                        <p:par>
                          <p:cTn id="11" fill="hold">
                            <p:stCondLst>
                              <p:cond delay="750"/>
                            </p:stCondLst>
                            <p:childTnLst>
                              <p:par>
                                <p:cTn id="12" presetID="17" presetClass="entr" presetSubtype="1" fill="hold" grpId="0" nodeType="afterEffect">
                                  <p:stCondLst>
                                    <p:cond delay="0"/>
                                  </p:stCondLst>
                                  <p:childTnLst>
                                    <p:set>
                                      <p:cBhvr>
                                        <p:cTn id="13" dur="1" fill="hold">
                                          <p:stCondLst>
                                            <p:cond delay="0"/>
                                          </p:stCondLst>
                                        </p:cTn>
                                        <p:tgtEl>
                                          <p:spTgt spid="42"/>
                                        </p:tgtEl>
                                        <p:attrNameLst>
                                          <p:attrName>style.visibility</p:attrName>
                                        </p:attrNameLst>
                                      </p:cBhvr>
                                      <p:to>
                                        <p:strVal val="visible"/>
                                      </p:to>
                                    </p:set>
                                    <p:anim calcmode="lin" valueType="num">
                                      <p:cBhvr>
                                        <p:cTn id="14" dur="500" fill="hold"/>
                                        <p:tgtEl>
                                          <p:spTgt spid="42"/>
                                        </p:tgtEl>
                                        <p:attrNameLst>
                                          <p:attrName>ppt_x</p:attrName>
                                        </p:attrNameLst>
                                      </p:cBhvr>
                                      <p:tavLst>
                                        <p:tav tm="0">
                                          <p:val>
                                            <p:strVal val="#ppt_x"/>
                                          </p:val>
                                        </p:tav>
                                        <p:tav tm="100000">
                                          <p:val>
                                            <p:strVal val="#ppt_x"/>
                                          </p:val>
                                        </p:tav>
                                      </p:tavLst>
                                    </p:anim>
                                    <p:anim calcmode="lin" valueType="num">
                                      <p:cBhvr>
                                        <p:cTn id="15" dur="500" fill="hold"/>
                                        <p:tgtEl>
                                          <p:spTgt spid="42"/>
                                        </p:tgtEl>
                                        <p:attrNameLst>
                                          <p:attrName>ppt_y</p:attrName>
                                        </p:attrNameLst>
                                      </p:cBhvr>
                                      <p:tavLst>
                                        <p:tav tm="0">
                                          <p:val>
                                            <p:strVal val="#ppt_y-#ppt_h/2"/>
                                          </p:val>
                                        </p:tav>
                                        <p:tav tm="100000">
                                          <p:val>
                                            <p:strVal val="#ppt_y"/>
                                          </p:val>
                                        </p:tav>
                                      </p:tavLst>
                                    </p:anim>
                                    <p:anim calcmode="lin" valueType="num">
                                      <p:cBhvr>
                                        <p:cTn id="16" dur="500" fill="hold"/>
                                        <p:tgtEl>
                                          <p:spTgt spid="42"/>
                                        </p:tgtEl>
                                        <p:attrNameLst>
                                          <p:attrName>ppt_w</p:attrName>
                                        </p:attrNameLst>
                                      </p:cBhvr>
                                      <p:tavLst>
                                        <p:tav tm="0">
                                          <p:val>
                                            <p:strVal val="#ppt_w"/>
                                          </p:val>
                                        </p:tav>
                                        <p:tav tm="100000">
                                          <p:val>
                                            <p:strVal val="#ppt_w"/>
                                          </p:val>
                                        </p:tav>
                                      </p:tavLst>
                                    </p:anim>
                                    <p:anim calcmode="lin" valueType="num">
                                      <p:cBhvr>
                                        <p:cTn id="17" dur="500" fill="hold"/>
                                        <p:tgtEl>
                                          <p:spTgt spid="42"/>
                                        </p:tgtEl>
                                        <p:attrNameLst>
                                          <p:attrName>ppt_h</p:attrName>
                                        </p:attrNameLst>
                                      </p:cBhvr>
                                      <p:tavLst>
                                        <p:tav tm="0">
                                          <p:val>
                                            <p:fltVal val="0"/>
                                          </p:val>
                                        </p:tav>
                                        <p:tav tm="100000">
                                          <p:val>
                                            <p:strVal val="#ppt_h"/>
                                          </p:val>
                                        </p:tav>
                                      </p:tavLst>
                                    </p:anim>
                                  </p:childTnLst>
                                </p:cTn>
                              </p:par>
                              <p:par>
                                <p:cTn id="18" presetID="17" presetClass="entr" presetSubtype="1" fill="hold" nodeType="withEffect">
                                  <p:stCondLst>
                                    <p:cond delay="0"/>
                                  </p:stCondLst>
                                  <p:childTnLst>
                                    <p:set>
                                      <p:cBhvr>
                                        <p:cTn id="19" dur="1" fill="hold">
                                          <p:stCondLst>
                                            <p:cond delay="0"/>
                                          </p:stCondLst>
                                        </p:cTn>
                                        <p:tgtEl>
                                          <p:spTgt spid="45"/>
                                        </p:tgtEl>
                                        <p:attrNameLst>
                                          <p:attrName>style.visibility</p:attrName>
                                        </p:attrNameLst>
                                      </p:cBhvr>
                                      <p:to>
                                        <p:strVal val="visible"/>
                                      </p:to>
                                    </p:set>
                                    <p:anim calcmode="lin" valueType="num">
                                      <p:cBhvr>
                                        <p:cTn id="20" dur="500" fill="hold"/>
                                        <p:tgtEl>
                                          <p:spTgt spid="45"/>
                                        </p:tgtEl>
                                        <p:attrNameLst>
                                          <p:attrName>ppt_x</p:attrName>
                                        </p:attrNameLst>
                                      </p:cBhvr>
                                      <p:tavLst>
                                        <p:tav tm="0">
                                          <p:val>
                                            <p:strVal val="#ppt_x"/>
                                          </p:val>
                                        </p:tav>
                                        <p:tav tm="100000">
                                          <p:val>
                                            <p:strVal val="#ppt_x"/>
                                          </p:val>
                                        </p:tav>
                                      </p:tavLst>
                                    </p:anim>
                                    <p:anim calcmode="lin" valueType="num">
                                      <p:cBhvr>
                                        <p:cTn id="21" dur="500" fill="hold"/>
                                        <p:tgtEl>
                                          <p:spTgt spid="45"/>
                                        </p:tgtEl>
                                        <p:attrNameLst>
                                          <p:attrName>ppt_y</p:attrName>
                                        </p:attrNameLst>
                                      </p:cBhvr>
                                      <p:tavLst>
                                        <p:tav tm="0">
                                          <p:val>
                                            <p:strVal val="#ppt_y-#ppt_h/2"/>
                                          </p:val>
                                        </p:tav>
                                        <p:tav tm="100000">
                                          <p:val>
                                            <p:strVal val="#ppt_y"/>
                                          </p:val>
                                        </p:tav>
                                      </p:tavLst>
                                    </p:anim>
                                    <p:anim calcmode="lin" valueType="num">
                                      <p:cBhvr>
                                        <p:cTn id="22" dur="500" fill="hold"/>
                                        <p:tgtEl>
                                          <p:spTgt spid="45"/>
                                        </p:tgtEl>
                                        <p:attrNameLst>
                                          <p:attrName>ppt_w</p:attrName>
                                        </p:attrNameLst>
                                      </p:cBhvr>
                                      <p:tavLst>
                                        <p:tav tm="0">
                                          <p:val>
                                            <p:strVal val="#ppt_w"/>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childTnLst>
                                </p:cTn>
                              </p:par>
                              <p:par>
                                <p:cTn id="24" presetID="17"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ppt_x</p:attrName>
                                        </p:attrNameLst>
                                      </p:cBhvr>
                                      <p:tavLst>
                                        <p:tav tm="0">
                                          <p:val>
                                            <p:strVal val="#ppt_x-#ppt_w/2"/>
                                          </p:val>
                                        </p:tav>
                                        <p:tav tm="100000">
                                          <p:val>
                                            <p:strVal val="#ppt_x"/>
                                          </p:val>
                                        </p:tav>
                                      </p:tavLst>
                                    </p:anim>
                                    <p:anim calcmode="lin" valueType="num">
                                      <p:cBhvr>
                                        <p:cTn id="27" dur="500" fill="hold"/>
                                        <p:tgtEl>
                                          <p:spTgt spid="7"/>
                                        </p:tgtEl>
                                        <p:attrNameLst>
                                          <p:attrName>ppt_y</p:attrName>
                                        </p:attrNameLst>
                                      </p:cBhvr>
                                      <p:tavLst>
                                        <p:tav tm="0">
                                          <p:val>
                                            <p:strVal val="#ppt_y"/>
                                          </p:val>
                                        </p:tav>
                                        <p:tav tm="100000">
                                          <p:val>
                                            <p:strVal val="#ppt_y"/>
                                          </p:val>
                                        </p:tav>
                                      </p:tavLst>
                                    </p:anim>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strVal val="#ppt_h"/>
                                          </p:val>
                                        </p:tav>
                                        <p:tav tm="100000">
                                          <p:val>
                                            <p:strVal val="#ppt_h"/>
                                          </p:val>
                                        </p:tav>
                                      </p:tavLst>
                                    </p:anim>
                                  </p:childTnLst>
                                </p:cTn>
                              </p:par>
                              <p:par>
                                <p:cTn id="30" presetID="17" presetClass="entr" presetSubtype="8" fill="hold" nodeType="with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750" fill="hold"/>
                                        <p:tgtEl>
                                          <p:spTgt spid="37"/>
                                        </p:tgtEl>
                                        <p:attrNameLst>
                                          <p:attrName>ppt_x</p:attrName>
                                        </p:attrNameLst>
                                      </p:cBhvr>
                                      <p:tavLst>
                                        <p:tav tm="0">
                                          <p:val>
                                            <p:strVal val="#ppt_x-#ppt_w/2"/>
                                          </p:val>
                                        </p:tav>
                                        <p:tav tm="100000">
                                          <p:val>
                                            <p:strVal val="#ppt_x"/>
                                          </p:val>
                                        </p:tav>
                                      </p:tavLst>
                                    </p:anim>
                                    <p:anim calcmode="lin" valueType="num">
                                      <p:cBhvr>
                                        <p:cTn id="33" dur="750" fill="hold"/>
                                        <p:tgtEl>
                                          <p:spTgt spid="37"/>
                                        </p:tgtEl>
                                        <p:attrNameLst>
                                          <p:attrName>ppt_y</p:attrName>
                                        </p:attrNameLst>
                                      </p:cBhvr>
                                      <p:tavLst>
                                        <p:tav tm="0">
                                          <p:val>
                                            <p:strVal val="#ppt_y"/>
                                          </p:val>
                                        </p:tav>
                                        <p:tav tm="100000">
                                          <p:val>
                                            <p:strVal val="#ppt_y"/>
                                          </p:val>
                                        </p:tav>
                                      </p:tavLst>
                                    </p:anim>
                                    <p:anim calcmode="lin" valueType="num">
                                      <p:cBhvr>
                                        <p:cTn id="34" dur="750" fill="hold"/>
                                        <p:tgtEl>
                                          <p:spTgt spid="37"/>
                                        </p:tgtEl>
                                        <p:attrNameLst>
                                          <p:attrName>ppt_w</p:attrName>
                                        </p:attrNameLst>
                                      </p:cBhvr>
                                      <p:tavLst>
                                        <p:tav tm="0">
                                          <p:val>
                                            <p:fltVal val="0"/>
                                          </p:val>
                                        </p:tav>
                                        <p:tav tm="100000">
                                          <p:val>
                                            <p:strVal val="#ppt_w"/>
                                          </p:val>
                                        </p:tav>
                                      </p:tavLst>
                                    </p:anim>
                                    <p:anim calcmode="lin" valueType="num">
                                      <p:cBhvr>
                                        <p:cTn id="35" dur="750" fill="hold"/>
                                        <p:tgtEl>
                                          <p:spTgt spid="37"/>
                                        </p:tgtEl>
                                        <p:attrNameLst>
                                          <p:attrName>ppt_h</p:attrName>
                                        </p:attrNameLst>
                                      </p:cBhvr>
                                      <p:tavLst>
                                        <p:tav tm="0">
                                          <p:val>
                                            <p:strVal val="#ppt_h"/>
                                          </p:val>
                                        </p:tav>
                                        <p:tav tm="100000">
                                          <p:val>
                                            <p:strVal val="#ppt_h"/>
                                          </p:val>
                                        </p:tav>
                                      </p:tavLst>
                                    </p:anim>
                                  </p:childTnLst>
                                </p:cTn>
                              </p:par>
                            </p:childTnLst>
                          </p:cTn>
                        </p:par>
                        <p:par>
                          <p:cTn id="36" fill="hold">
                            <p:stCondLst>
                              <p:cond delay="1500"/>
                            </p:stCondLst>
                            <p:childTnLst>
                              <p:par>
                                <p:cTn id="37" presetID="17"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ppt_h/2"/>
                                          </p:val>
                                        </p:tav>
                                        <p:tav tm="100000">
                                          <p:val>
                                            <p:strVal val="#ppt_y"/>
                                          </p:val>
                                        </p:tav>
                                      </p:tavLst>
                                    </p:anim>
                                    <p:anim calcmode="lin" valueType="num">
                                      <p:cBhvr>
                                        <p:cTn id="41" dur="500" fill="hold"/>
                                        <p:tgtEl>
                                          <p:spTgt spid="46"/>
                                        </p:tgtEl>
                                        <p:attrNameLst>
                                          <p:attrName>ppt_w</p:attrName>
                                        </p:attrNameLst>
                                      </p:cBhvr>
                                      <p:tavLst>
                                        <p:tav tm="0">
                                          <p:val>
                                            <p:strVal val="#ppt_w"/>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ppt_x</p:attrName>
                                        </p:attrNameLst>
                                      </p:cBhvr>
                                      <p:tavLst>
                                        <p:tav tm="0">
                                          <p:val>
                                            <p:strVal val="#ppt_x"/>
                                          </p:val>
                                        </p:tav>
                                        <p:tav tm="100000">
                                          <p:val>
                                            <p:strVal val="#ppt_x"/>
                                          </p:val>
                                        </p:tav>
                                      </p:tavLst>
                                    </p:anim>
                                    <p:anim calcmode="lin" valueType="num">
                                      <p:cBhvr>
                                        <p:cTn id="46" dur="500" fill="hold"/>
                                        <p:tgtEl>
                                          <p:spTgt spid="50"/>
                                        </p:tgtEl>
                                        <p:attrNameLst>
                                          <p:attrName>ppt_y</p:attrName>
                                        </p:attrNameLst>
                                      </p:cBhvr>
                                      <p:tavLst>
                                        <p:tav tm="0">
                                          <p:val>
                                            <p:strVal val="#ppt_y-#ppt_h/2"/>
                                          </p:val>
                                        </p:tav>
                                        <p:tav tm="100000">
                                          <p:val>
                                            <p:strVal val="#ppt_y"/>
                                          </p:val>
                                        </p:tav>
                                      </p:tavLst>
                                    </p:anim>
                                    <p:anim calcmode="lin" valueType="num">
                                      <p:cBhvr>
                                        <p:cTn id="47" dur="500" fill="hold"/>
                                        <p:tgtEl>
                                          <p:spTgt spid="50"/>
                                        </p:tgtEl>
                                        <p:attrNameLst>
                                          <p:attrName>ppt_w</p:attrName>
                                        </p:attrNameLst>
                                      </p:cBhvr>
                                      <p:tavLst>
                                        <p:tav tm="0">
                                          <p:val>
                                            <p:strVal val="#ppt_w"/>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ppt_x</p:attrName>
                                        </p:attrNameLst>
                                      </p:cBhvr>
                                      <p:tavLst>
                                        <p:tav tm="0">
                                          <p:val>
                                            <p:strVal val="#ppt_x-#ppt_w/2"/>
                                          </p:val>
                                        </p:tav>
                                        <p:tav tm="100000">
                                          <p:val>
                                            <p:strVal val="#ppt_x"/>
                                          </p:val>
                                        </p:tav>
                                      </p:tavLst>
                                    </p:anim>
                                    <p:anim calcmode="lin" valueType="num">
                                      <p:cBhvr>
                                        <p:cTn id="52" dur="500" fill="hold"/>
                                        <p:tgtEl>
                                          <p:spTgt spid="11"/>
                                        </p:tgtEl>
                                        <p:attrNameLst>
                                          <p:attrName>ppt_y</p:attrName>
                                        </p:attrNameLst>
                                      </p:cBhvr>
                                      <p:tavLst>
                                        <p:tav tm="0">
                                          <p:val>
                                            <p:strVal val="#ppt_y"/>
                                          </p:val>
                                        </p:tav>
                                        <p:tav tm="100000">
                                          <p:val>
                                            <p:strVal val="#ppt_y"/>
                                          </p:val>
                                        </p:tav>
                                      </p:tavLst>
                                    </p:anim>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strVal val="#ppt_h"/>
                                          </p:val>
                                        </p:tav>
                                        <p:tav tm="100000">
                                          <p:val>
                                            <p:strVal val="#ppt_h"/>
                                          </p:val>
                                        </p:tav>
                                      </p:tavLst>
                                    </p:anim>
                                  </p:childTnLst>
                                </p:cTn>
                              </p:par>
                              <p:par>
                                <p:cTn id="55" presetID="17" presetClass="entr" presetSubtype="8" fill="hold" nodeType="withEffect">
                                  <p:stCondLst>
                                    <p:cond delay="0"/>
                                  </p:stCondLst>
                                  <p:childTnLst>
                                    <p:set>
                                      <p:cBhvr>
                                        <p:cTn id="56" dur="1" fill="hold">
                                          <p:stCondLst>
                                            <p:cond delay="0"/>
                                          </p:stCondLst>
                                        </p:cTn>
                                        <p:tgtEl>
                                          <p:spTgt spid="38"/>
                                        </p:tgtEl>
                                        <p:attrNameLst>
                                          <p:attrName>style.visibility</p:attrName>
                                        </p:attrNameLst>
                                      </p:cBhvr>
                                      <p:to>
                                        <p:strVal val="visible"/>
                                      </p:to>
                                    </p:set>
                                    <p:anim calcmode="lin" valueType="num">
                                      <p:cBhvr>
                                        <p:cTn id="57" dur="750" fill="hold"/>
                                        <p:tgtEl>
                                          <p:spTgt spid="38"/>
                                        </p:tgtEl>
                                        <p:attrNameLst>
                                          <p:attrName>ppt_x</p:attrName>
                                        </p:attrNameLst>
                                      </p:cBhvr>
                                      <p:tavLst>
                                        <p:tav tm="0">
                                          <p:val>
                                            <p:strVal val="#ppt_x-#ppt_w/2"/>
                                          </p:val>
                                        </p:tav>
                                        <p:tav tm="100000">
                                          <p:val>
                                            <p:strVal val="#ppt_x"/>
                                          </p:val>
                                        </p:tav>
                                      </p:tavLst>
                                    </p:anim>
                                    <p:anim calcmode="lin" valueType="num">
                                      <p:cBhvr>
                                        <p:cTn id="58" dur="750" fill="hold"/>
                                        <p:tgtEl>
                                          <p:spTgt spid="38"/>
                                        </p:tgtEl>
                                        <p:attrNameLst>
                                          <p:attrName>ppt_y</p:attrName>
                                        </p:attrNameLst>
                                      </p:cBhvr>
                                      <p:tavLst>
                                        <p:tav tm="0">
                                          <p:val>
                                            <p:strVal val="#ppt_y"/>
                                          </p:val>
                                        </p:tav>
                                        <p:tav tm="100000">
                                          <p:val>
                                            <p:strVal val="#ppt_y"/>
                                          </p:val>
                                        </p:tav>
                                      </p:tavLst>
                                    </p:anim>
                                    <p:anim calcmode="lin" valueType="num">
                                      <p:cBhvr>
                                        <p:cTn id="59" dur="750" fill="hold"/>
                                        <p:tgtEl>
                                          <p:spTgt spid="38"/>
                                        </p:tgtEl>
                                        <p:attrNameLst>
                                          <p:attrName>ppt_w</p:attrName>
                                        </p:attrNameLst>
                                      </p:cBhvr>
                                      <p:tavLst>
                                        <p:tav tm="0">
                                          <p:val>
                                            <p:fltVal val="0"/>
                                          </p:val>
                                        </p:tav>
                                        <p:tav tm="100000">
                                          <p:val>
                                            <p:strVal val="#ppt_w"/>
                                          </p:val>
                                        </p:tav>
                                      </p:tavLst>
                                    </p:anim>
                                    <p:anim calcmode="lin" valueType="num">
                                      <p:cBhvr>
                                        <p:cTn id="60" dur="750" fill="hold"/>
                                        <p:tgtEl>
                                          <p:spTgt spid="38"/>
                                        </p:tgtEl>
                                        <p:attrNameLst>
                                          <p:attrName>ppt_h</p:attrName>
                                        </p:attrNameLst>
                                      </p:cBhvr>
                                      <p:tavLst>
                                        <p:tav tm="0">
                                          <p:val>
                                            <p:strVal val="#ppt_h"/>
                                          </p:val>
                                        </p:tav>
                                        <p:tav tm="100000">
                                          <p:val>
                                            <p:strVal val="#ppt_h"/>
                                          </p:val>
                                        </p:tav>
                                      </p:tavLst>
                                    </p:anim>
                                  </p:childTnLst>
                                </p:cTn>
                              </p:par>
                            </p:childTnLst>
                          </p:cTn>
                        </p:par>
                        <p:par>
                          <p:cTn id="61" fill="hold">
                            <p:stCondLst>
                              <p:cond delay="2250"/>
                            </p:stCondLst>
                            <p:childTnLst>
                              <p:par>
                                <p:cTn id="62" presetID="17" presetClass="entr" presetSubtype="1" fill="hold" grpId="0" nodeType="afterEffect">
                                  <p:stCondLst>
                                    <p:cond delay="0"/>
                                  </p:stCondLst>
                                  <p:childTnLst>
                                    <p:set>
                                      <p:cBhvr>
                                        <p:cTn id="63" dur="1" fill="hold">
                                          <p:stCondLst>
                                            <p:cond delay="0"/>
                                          </p:stCondLst>
                                        </p:cTn>
                                        <p:tgtEl>
                                          <p:spTgt spid="51"/>
                                        </p:tgtEl>
                                        <p:attrNameLst>
                                          <p:attrName>style.visibility</p:attrName>
                                        </p:attrNameLst>
                                      </p:cBhvr>
                                      <p:to>
                                        <p:strVal val="visible"/>
                                      </p:to>
                                    </p:set>
                                    <p:anim calcmode="lin" valueType="num">
                                      <p:cBhvr>
                                        <p:cTn id="64" dur="500" fill="hold"/>
                                        <p:tgtEl>
                                          <p:spTgt spid="51"/>
                                        </p:tgtEl>
                                        <p:attrNameLst>
                                          <p:attrName>ppt_x</p:attrName>
                                        </p:attrNameLst>
                                      </p:cBhvr>
                                      <p:tavLst>
                                        <p:tav tm="0">
                                          <p:val>
                                            <p:strVal val="#ppt_x"/>
                                          </p:val>
                                        </p:tav>
                                        <p:tav tm="100000">
                                          <p:val>
                                            <p:strVal val="#ppt_x"/>
                                          </p:val>
                                        </p:tav>
                                      </p:tavLst>
                                    </p:anim>
                                    <p:anim calcmode="lin" valueType="num">
                                      <p:cBhvr>
                                        <p:cTn id="65" dur="500" fill="hold"/>
                                        <p:tgtEl>
                                          <p:spTgt spid="51"/>
                                        </p:tgtEl>
                                        <p:attrNameLst>
                                          <p:attrName>ppt_y</p:attrName>
                                        </p:attrNameLst>
                                      </p:cBhvr>
                                      <p:tavLst>
                                        <p:tav tm="0">
                                          <p:val>
                                            <p:strVal val="#ppt_y-#ppt_h/2"/>
                                          </p:val>
                                        </p:tav>
                                        <p:tav tm="100000">
                                          <p:val>
                                            <p:strVal val="#ppt_y"/>
                                          </p:val>
                                        </p:tav>
                                      </p:tavLst>
                                    </p:anim>
                                    <p:anim calcmode="lin" valueType="num">
                                      <p:cBhvr>
                                        <p:cTn id="66" dur="500" fill="hold"/>
                                        <p:tgtEl>
                                          <p:spTgt spid="51"/>
                                        </p:tgtEl>
                                        <p:attrNameLst>
                                          <p:attrName>ppt_w</p:attrName>
                                        </p:attrNameLst>
                                      </p:cBhvr>
                                      <p:tavLst>
                                        <p:tav tm="0">
                                          <p:val>
                                            <p:strVal val="#ppt_w"/>
                                          </p:val>
                                        </p:tav>
                                        <p:tav tm="100000">
                                          <p:val>
                                            <p:strVal val="#ppt_w"/>
                                          </p:val>
                                        </p:tav>
                                      </p:tavLst>
                                    </p:anim>
                                    <p:anim calcmode="lin" valueType="num">
                                      <p:cBhvr>
                                        <p:cTn id="67" dur="500" fill="hold"/>
                                        <p:tgtEl>
                                          <p:spTgt spid="51"/>
                                        </p:tgtEl>
                                        <p:attrNameLst>
                                          <p:attrName>ppt_h</p:attrName>
                                        </p:attrNameLst>
                                      </p:cBhvr>
                                      <p:tavLst>
                                        <p:tav tm="0">
                                          <p:val>
                                            <p:fltVal val="0"/>
                                          </p:val>
                                        </p:tav>
                                        <p:tav tm="100000">
                                          <p:val>
                                            <p:strVal val="#ppt_h"/>
                                          </p:val>
                                        </p:tav>
                                      </p:tavLst>
                                    </p:anim>
                                  </p:childTnLst>
                                </p:cTn>
                              </p:par>
                              <p:par>
                                <p:cTn id="68" presetID="17" presetClass="entr" presetSubtype="1" fill="hold" nodeType="withEffect">
                                  <p:stCondLst>
                                    <p:cond delay="0"/>
                                  </p:stCondLst>
                                  <p:childTnLst>
                                    <p:set>
                                      <p:cBhvr>
                                        <p:cTn id="69" dur="1" fill="hold">
                                          <p:stCondLst>
                                            <p:cond delay="0"/>
                                          </p:stCondLst>
                                        </p:cTn>
                                        <p:tgtEl>
                                          <p:spTgt spid="55"/>
                                        </p:tgtEl>
                                        <p:attrNameLst>
                                          <p:attrName>style.visibility</p:attrName>
                                        </p:attrNameLst>
                                      </p:cBhvr>
                                      <p:to>
                                        <p:strVal val="visible"/>
                                      </p:to>
                                    </p:set>
                                    <p:anim calcmode="lin" valueType="num">
                                      <p:cBhvr>
                                        <p:cTn id="70" dur="500" fill="hold"/>
                                        <p:tgtEl>
                                          <p:spTgt spid="55"/>
                                        </p:tgtEl>
                                        <p:attrNameLst>
                                          <p:attrName>ppt_x</p:attrName>
                                        </p:attrNameLst>
                                      </p:cBhvr>
                                      <p:tavLst>
                                        <p:tav tm="0">
                                          <p:val>
                                            <p:strVal val="#ppt_x"/>
                                          </p:val>
                                        </p:tav>
                                        <p:tav tm="100000">
                                          <p:val>
                                            <p:strVal val="#ppt_x"/>
                                          </p:val>
                                        </p:tav>
                                      </p:tavLst>
                                    </p:anim>
                                    <p:anim calcmode="lin" valueType="num">
                                      <p:cBhvr>
                                        <p:cTn id="71" dur="500" fill="hold"/>
                                        <p:tgtEl>
                                          <p:spTgt spid="55"/>
                                        </p:tgtEl>
                                        <p:attrNameLst>
                                          <p:attrName>ppt_y</p:attrName>
                                        </p:attrNameLst>
                                      </p:cBhvr>
                                      <p:tavLst>
                                        <p:tav tm="0">
                                          <p:val>
                                            <p:strVal val="#ppt_y-#ppt_h/2"/>
                                          </p:val>
                                        </p:tav>
                                        <p:tav tm="100000">
                                          <p:val>
                                            <p:strVal val="#ppt_y"/>
                                          </p:val>
                                        </p:tav>
                                      </p:tavLst>
                                    </p:anim>
                                    <p:anim calcmode="lin" valueType="num">
                                      <p:cBhvr>
                                        <p:cTn id="72" dur="500" fill="hold"/>
                                        <p:tgtEl>
                                          <p:spTgt spid="55"/>
                                        </p:tgtEl>
                                        <p:attrNameLst>
                                          <p:attrName>ppt_w</p:attrName>
                                        </p:attrNameLst>
                                      </p:cBhvr>
                                      <p:tavLst>
                                        <p:tav tm="0">
                                          <p:val>
                                            <p:strVal val="#ppt_w"/>
                                          </p:val>
                                        </p:tav>
                                        <p:tav tm="100000">
                                          <p:val>
                                            <p:strVal val="#ppt_w"/>
                                          </p:val>
                                        </p:tav>
                                      </p:tavLst>
                                    </p:anim>
                                    <p:anim calcmode="lin" valueType="num">
                                      <p:cBhvr>
                                        <p:cTn id="73" dur="500" fill="hold"/>
                                        <p:tgtEl>
                                          <p:spTgt spid="55"/>
                                        </p:tgtEl>
                                        <p:attrNameLst>
                                          <p:attrName>ppt_h</p:attrName>
                                        </p:attrNameLst>
                                      </p:cBhvr>
                                      <p:tavLst>
                                        <p:tav tm="0">
                                          <p:val>
                                            <p:fltVal val="0"/>
                                          </p:val>
                                        </p:tav>
                                        <p:tav tm="100000">
                                          <p:val>
                                            <p:strVal val="#ppt_h"/>
                                          </p:val>
                                        </p:tav>
                                      </p:tavLst>
                                    </p:anim>
                                  </p:childTnLst>
                                </p:cTn>
                              </p:par>
                              <p:par>
                                <p:cTn id="74" presetID="17" presetClass="entr" presetSubtype="8" fill="hold" grpId="0" nodeType="withEffect">
                                  <p:stCondLst>
                                    <p:cond delay="0"/>
                                  </p:stCondLst>
                                  <p:childTnLst>
                                    <p:set>
                                      <p:cBhvr>
                                        <p:cTn id="75" dur="1" fill="hold">
                                          <p:stCondLst>
                                            <p:cond delay="0"/>
                                          </p:stCondLst>
                                        </p:cTn>
                                        <p:tgtEl>
                                          <p:spTgt spid="43"/>
                                        </p:tgtEl>
                                        <p:attrNameLst>
                                          <p:attrName>style.visibility</p:attrName>
                                        </p:attrNameLst>
                                      </p:cBhvr>
                                      <p:to>
                                        <p:strVal val="visible"/>
                                      </p:to>
                                    </p:set>
                                    <p:anim calcmode="lin" valueType="num">
                                      <p:cBhvr>
                                        <p:cTn id="76" dur="500" fill="hold"/>
                                        <p:tgtEl>
                                          <p:spTgt spid="43"/>
                                        </p:tgtEl>
                                        <p:attrNameLst>
                                          <p:attrName>ppt_x</p:attrName>
                                        </p:attrNameLst>
                                      </p:cBhvr>
                                      <p:tavLst>
                                        <p:tav tm="0">
                                          <p:val>
                                            <p:strVal val="#ppt_x-#ppt_w/2"/>
                                          </p:val>
                                        </p:tav>
                                        <p:tav tm="100000">
                                          <p:val>
                                            <p:strVal val="#ppt_x"/>
                                          </p:val>
                                        </p:tav>
                                      </p:tavLst>
                                    </p:anim>
                                    <p:anim calcmode="lin" valueType="num">
                                      <p:cBhvr>
                                        <p:cTn id="77" dur="500" fill="hold"/>
                                        <p:tgtEl>
                                          <p:spTgt spid="43"/>
                                        </p:tgtEl>
                                        <p:attrNameLst>
                                          <p:attrName>ppt_y</p:attrName>
                                        </p:attrNameLst>
                                      </p:cBhvr>
                                      <p:tavLst>
                                        <p:tav tm="0">
                                          <p:val>
                                            <p:strVal val="#ppt_y"/>
                                          </p:val>
                                        </p:tav>
                                        <p:tav tm="100000">
                                          <p:val>
                                            <p:strVal val="#ppt_y"/>
                                          </p:val>
                                        </p:tav>
                                      </p:tavLst>
                                    </p:anim>
                                    <p:anim calcmode="lin" valueType="num">
                                      <p:cBhvr>
                                        <p:cTn id="78" dur="500" fill="hold"/>
                                        <p:tgtEl>
                                          <p:spTgt spid="43"/>
                                        </p:tgtEl>
                                        <p:attrNameLst>
                                          <p:attrName>ppt_w</p:attrName>
                                        </p:attrNameLst>
                                      </p:cBhvr>
                                      <p:tavLst>
                                        <p:tav tm="0">
                                          <p:val>
                                            <p:fltVal val="0"/>
                                          </p:val>
                                        </p:tav>
                                        <p:tav tm="100000">
                                          <p:val>
                                            <p:strVal val="#ppt_w"/>
                                          </p:val>
                                        </p:tav>
                                      </p:tavLst>
                                    </p:anim>
                                    <p:anim calcmode="lin" valueType="num">
                                      <p:cBhvr>
                                        <p:cTn id="79" dur="500" fill="hold"/>
                                        <p:tgtEl>
                                          <p:spTgt spid="43"/>
                                        </p:tgtEl>
                                        <p:attrNameLst>
                                          <p:attrName>ppt_h</p:attrName>
                                        </p:attrNameLst>
                                      </p:cBhvr>
                                      <p:tavLst>
                                        <p:tav tm="0">
                                          <p:val>
                                            <p:strVal val="#ppt_h"/>
                                          </p:val>
                                        </p:tav>
                                        <p:tav tm="100000">
                                          <p:val>
                                            <p:strVal val="#ppt_h"/>
                                          </p:val>
                                        </p:tav>
                                      </p:tavLst>
                                    </p:anim>
                                  </p:childTnLst>
                                </p:cTn>
                              </p:par>
                              <p:par>
                                <p:cTn id="80" presetID="17" presetClass="entr" presetSubtype="8" fill="hold" nodeType="with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p:cTn id="82" dur="750" fill="hold"/>
                                        <p:tgtEl>
                                          <p:spTgt spid="39"/>
                                        </p:tgtEl>
                                        <p:attrNameLst>
                                          <p:attrName>ppt_x</p:attrName>
                                        </p:attrNameLst>
                                      </p:cBhvr>
                                      <p:tavLst>
                                        <p:tav tm="0">
                                          <p:val>
                                            <p:strVal val="#ppt_x-#ppt_w/2"/>
                                          </p:val>
                                        </p:tav>
                                        <p:tav tm="100000">
                                          <p:val>
                                            <p:strVal val="#ppt_x"/>
                                          </p:val>
                                        </p:tav>
                                      </p:tavLst>
                                    </p:anim>
                                    <p:anim calcmode="lin" valueType="num">
                                      <p:cBhvr>
                                        <p:cTn id="83" dur="750" fill="hold"/>
                                        <p:tgtEl>
                                          <p:spTgt spid="39"/>
                                        </p:tgtEl>
                                        <p:attrNameLst>
                                          <p:attrName>ppt_y</p:attrName>
                                        </p:attrNameLst>
                                      </p:cBhvr>
                                      <p:tavLst>
                                        <p:tav tm="0">
                                          <p:val>
                                            <p:strVal val="#ppt_y"/>
                                          </p:val>
                                        </p:tav>
                                        <p:tav tm="100000">
                                          <p:val>
                                            <p:strVal val="#ppt_y"/>
                                          </p:val>
                                        </p:tav>
                                      </p:tavLst>
                                    </p:anim>
                                    <p:anim calcmode="lin" valueType="num">
                                      <p:cBhvr>
                                        <p:cTn id="84" dur="750" fill="hold"/>
                                        <p:tgtEl>
                                          <p:spTgt spid="39"/>
                                        </p:tgtEl>
                                        <p:attrNameLst>
                                          <p:attrName>ppt_w</p:attrName>
                                        </p:attrNameLst>
                                      </p:cBhvr>
                                      <p:tavLst>
                                        <p:tav tm="0">
                                          <p:val>
                                            <p:fltVal val="0"/>
                                          </p:val>
                                        </p:tav>
                                        <p:tav tm="100000">
                                          <p:val>
                                            <p:strVal val="#ppt_w"/>
                                          </p:val>
                                        </p:tav>
                                      </p:tavLst>
                                    </p:anim>
                                    <p:anim calcmode="lin" valueType="num">
                                      <p:cBhvr>
                                        <p:cTn id="85" dur="750" fill="hold"/>
                                        <p:tgtEl>
                                          <p:spTgt spid="39"/>
                                        </p:tgtEl>
                                        <p:attrNameLst>
                                          <p:attrName>ppt_h</p:attrName>
                                        </p:attrNameLst>
                                      </p:cBhvr>
                                      <p:tavLst>
                                        <p:tav tm="0">
                                          <p:val>
                                            <p:strVal val="#ppt_h"/>
                                          </p:val>
                                        </p:tav>
                                        <p:tav tm="100000">
                                          <p:val>
                                            <p:strVal val="#ppt_h"/>
                                          </p:val>
                                        </p:tav>
                                      </p:tavLst>
                                    </p:anim>
                                  </p:childTnLst>
                                </p:cTn>
                              </p:par>
                            </p:childTnLst>
                          </p:cTn>
                        </p:par>
                        <p:par>
                          <p:cTn id="86" fill="hold">
                            <p:stCondLst>
                              <p:cond delay="3000"/>
                            </p:stCondLst>
                            <p:childTnLst>
                              <p:par>
                                <p:cTn id="87" presetID="17" presetClass="entr" presetSubtype="1" fill="hold" grpId="0" nodeType="afterEffect">
                                  <p:stCondLst>
                                    <p:cond delay="0"/>
                                  </p:stCondLst>
                                  <p:childTnLst>
                                    <p:set>
                                      <p:cBhvr>
                                        <p:cTn id="88" dur="1" fill="hold">
                                          <p:stCondLst>
                                            <p:cond delay="0"/>
                                          </p:stCondLst>
                                        </p:cTn>
                                        <p:tgtEl>
                                          <p:spTgt spid="56"/>
                                        </p:tgtEl>
                                        <p:attrNameLst>
                                          <p:attrName>style.visibility</p:attrName>
                                        </p:attrNameLst>
                                      </p:cBhvr>
                                      <p:to>
                                        <p:strVal val="visible"/>
                                      </p:to>
                                    </p:set>
                                    <p:anim calcmode="lin" valueType="num">
                                      <p:cBhvr>
                                        <p:cTn id="89" dur="500" fill="hold"/>
                                        <p:tgtEl>
                                          <p:spTgt spid="56"/>
                                        </p:tgtEl>
                                        <p:attrNameLst>
                                          <p:attrName>ppt_x</p:attrName>
                                        </p:attrNameLst>
                                      </p:cBhvr>
                                      <p:tavLst>
                                        <p:tav tm="0">
                                          <p:val>
                                            <p:strVal val="#ppt_x"/>
                                          </p:val>
                                        </p:tav>
                                        <p:tav tm="100000">
                                          <p:val>
                                            <p:strVal val="#ppt_x"/>
                                          </p:val>
                                        </p:tav>
                                      </p:tavLst>
                                    </p:anim>
                                    <p:anim calcmode="lin" valueType="num">
                                      <p:cBhvr>
                                        <p:cTn id="90" dur="500" fill="hold"/>
                                        <p:tgtEl>
                                          <p:spTgt spid="56"/>
                                        </p:tgtEl>
                                        <p:attrNameLst>
                                          <p:attrName>ppt_y</p:attrName>
                                        </p:attrNameLst>
                                      </p:cBhvr>
                                      <p:tavLst>
                                        <p:tav tm="0">
                                          <p:val>
                                            <p:strVal val="#ppt_y-#ppt_h/2"/>
                                          </p:val>
                                        </p:tav>
                                        <p:tav tm="100000">
                                          <p:val>
                                            <p:strVal val="#ppt_y"/>
                                          </p:val>
                                        </p:tav>
                                      </p:tavLst>
                                    </p:anim>
                                    <p:anim calcmode="lin" valueType="num">
                                      <p:cBhvr>
                                        <p:cTn id="91" dur="500" fill="hold"/>
                                        <p:tgtEl>
                                          <p:spTgt spid="56"/>
                                        </p:tgtEl>
                                        <p:attrNameLst>
                                          <p:attrName>ppt_w</p:attrName>
                                        </p:attrNameLst>
                                      </p:cBhvr>
                                      <p:tavLst>
                                        <p:tav tm="0">
                                          <p:val>
                                            <p:strVal val="#ppt_w"/>
                                          </p:val>
                                        </p:tav>
                                        <p:tav tm="100000">
                                          <p:val>
                                            <p:strVal val="#ppt_w"/>
                                          </p:val>
                                        </p:tav>
                                      </p:tavLst>
                                    </p:anim>
                                    <p:anim calcmode="lin" valueType="num">
                                      <p:cBhvr>
                                        <p:cTn id="92" dur="500" fill="hold"/>
                                        <p:tgtEl>
                                          <p:spTgt spid="56"/>
                                        </p:tgtEl>
                                        <p:attrNameLst>
                                          <p:attrName>ppt_h</p:attrName>
                                        </p:attrNameLst>
                                      </p:cBhvr>
                                      <p:tavLst>
                                        <p:tav tm="0">
                                          <p:val>
                                            <p:fltVal val="0"/>
                                          </p:val>
                                        </p:tav>
                                        <p:tav tm="100000">
                                          <p:val>
                                            <p:strVal val="#ppt_h"/>
                                          </p:val>
                                        </p:tav>
                                      </p:tavLst>
                                    </p:anim>
                                  </p:childTnLst>
                                </p:cTn>
                              </p:par>
                              <p:par>
                                <p:cTn id="93" presetID="17" presetClass="entr" presetSubtype="1" fill="hold" nodeType="withEffect">
                                  <p:stCondLst>
                                    <p:cond delay="0"/>
                                  </p:stCondLst>
                                  <p:childTnLst>
                                    <p:set>
                                      <p:cBhvr>
                                        <p:cTn id="94" dur="1" fill="hold">
                                          <p:stCondLst>
                                            <p:cond delay="0"/>
                                          </p:stCondLst>
                                        </p:cTn>
                                        <p:tgtEl>
                                          <p:spTgt spid="61"/>
                                        </p:tgtEl>
                                        <p:attrNameLst>
                                          <p:attrName>style.visibility</p:attrName>
                                        </p:attrNameLst>
                                      </p:cBhvr>
                                      <p:to>
                                        <p:strVal val="visible"/>
                                      </p:to>
                                    </p:set>
                                    <p:anim calcmode="lin" valueType="num">
                                      <p:cBhvr>
                                        <p:cTn id="95" dur="500" fill="hold"/>
                                        <p:tgtEl>
                                          <p:spTgt spid="61"/>
                                        </p:tgtEl>
                                        <p:attrNameLst>
                                          <p:attrName>ppt_x</p:attrName>
                                        </p:attrNameLst>
                                      </p:cBhvr>
                                      <p:tavLst>
                                        <p:tav tm="0">
                                          <p:val>
                                            <p:strVal val="#ppt_x"/>
                                          </p:val>
                                        </p:tav>
                                        <p:tav tm="100000">
                                          <p:val>
                                            <p:strVal val="#ppt_x"/>
                                          </p:val>
                                        </p:tav>
                                      </p:tavLst>
                                    </p:anim>
                                    <p:anim calcmode="lin" valueType="num">
                                      <p:cBhvr>
                                        <p:cTn id="96" dur="500" fill="hold"/>
                                        <p:tgtEl>
                                          <p:spTgt spid="61"/>
                                        </p:tgtEl>
                                        <p:attrNameLst>
                                          <p:attrName>ppt_y</p:attrName>
                                        </p:attrNameLst>
                                      </p:cBhvr>
                                      <p:tavLst>
                                        <p:tav tm="0">
                                          <p:val>
                                            <p:strVal val="#ppt_y-#ppt_h/2"/>
                                          </p:val>
                                        </p:tav>
                                        <p:tav tm="100000">
                                          <p:val>
                                            <p:strVal val="#ppt_y"/>
                                          </p:val>
                                        </p:tav>
                                      </p:tavLst>
                                    </p:anim>
                                    <p:anim calcmode="lin" valueType="num">
                                      <p:cBhvr>
                                        <p:cTn id="97" dur="500" fill="hold"/>
                                        <p:tgtEl>
                                          <p:spTgt spid="61"/>
                                        </p:tgtEl>
                                        <p:attrNameLst>
                                          <p:attrName>ppt_w</p:attrName>
                                        </p:attrNameLst>
                                      </p:cBhvr>
                                      <p:tavLst>
                                        <p:tav tm="0">
                                          <p:val>
                                            <p:strVal val="#ppt_w"/>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childTnLst>
                                </p:cTn>
                              </p:par>
                              <p:par>
                                <p:cTn id="99" presetID="17" presetClass="entr" presetSubtype="8" fill="hold" grpId="0" nodeType="withEffect">
                                  <p:stCondLst>
                                    <p:cond delay="0"/>
                                  </p:stCondLst>
                                  <p:childTnLst>
                                    <p:set>
                                      <p:cBhvr>
                                        <p:cTn id="100" dur="1" fill="hold">
                                          <p:stCondLst>
                                            <p:cond delay="0"/>
                                          </p:stCondLst>
                                        </p:cTn>
                                        <p:tgtEl>
                                          <p:spTgt spid="47"/>
                                        </p:tgtEl>
                                        <p:attrNameLst>
                                          <p:attrName>style.visibility</p:attrName>
                                        </p:attrNameLst>
                                      </p:cBhvr>
                                      <p:to>
                                        <p:strVal val="visible"/>
                                      </p:to>
                                    </p:set>
                                    <p:anim calcmode="lin" valueType="num">
                                      <p:cBhvr>
                                        <p:cTn id="101" dur="500" fill="hold"/>
                                        <p:tgtEl>
                                          <p:spTgt spid="47"/>
                                        </p:tgtEl>
                                        <p:attrNameLst>
                                          <p:attrName>ppt_x</p:attrName>
                                        </p:attrNameLst>
                                      </p:cBhvr>
                                      <p:tavLst>
                                        <p:tav tm="0">
                                          <p:val>
                                            <p:strVal val="#ppt_x-#ppt_w/2"/>
                                          </p:val>
                                        </p:tav>
                                        <p:tav tm="100000">
                                          <p:val>
                                            <p:strVal val="#ppt_x"/>
                                          </p:val>
                                        </p:tav>
                                      </p:tavLst>
                                    </p:anim>
                                    <p:anim calcmode="lin" valueType="num">
                                      <p:cBhvr>
                                        <p:cTn id="102" dur="500" fill="hold"/>
                                        <p:tgtEl>
                                          <p:spTgt spid="47"/>
                                        </p:tgtEl>
                                        <p:attrNameLst>
                                          <p:attrName>ppt_y</p:attrName>
                                        </p:attrNameLst>
                                      </p:cBhvr>
                                      <p:tavLst>
                                        <p:tav tm="0">
                                          <p:val>
                                            <p:strVal val="#ppt_y"/>
                                          </p:val>
                                        </p:tav>
                                        <p:tav tm="100000">
                                          <p:val>
                                            <p:strVal val="#ppt_y"/>
                                          </p:val>
                                        </p:tav>
                                      </p:tavLst>
                                    </p:anim>
                                    <p:anim calcmode="lin" valueType="num">
                                      <p:cBhvr>
                                        <p:cTn id="103" dur="500" fill="hold"/>
                                        <p:tgtEl>
                                          <p:spTgt spid="47"/>
                                        </p:tgtEl>
                                        <p:attrNameLst>
                                          <p:attrName>ppt_w</p:attrName>
                                        </p:attrNameLst>
                                      </p:cBhvr>
                                      <p:tavLst>
                                        <p:tav tm="0">
                                          <p:val>
                                            <p:fltVal val="0"/>
                                          </p:val>
                                        </p:tav>
                                        <p:tav tm="100000">
                                          <p:val>
                                            <p:strVal val="#ppt_w"/>
                                          </p:val>
                                        </p:tav>
                                      </p:tavLst>
                                    </p:anim>
                                    <p:anim calcmode="lin" valueType="num">
                                      <p:cBhvr>
                                        <p:cTn id="104" dur="500" fill="hold"/>
                                        <p:tgtEl>
                                          <p:spTgt spid="47"/>
                                        </p:tgtEl>
                                        <p:attrNameLst>
                                          <p:attrName>ppt_h</p:attrName>
                                        </p:attrNameLst>
                                      </p:cBhvr>
                                      <p:tavLst>
                                        <p:tav tm="0">
                                          <p:val>
                                            <p:strVal val="#ppt_h"/>
                                          </p:val>
                                        </p:tav>
                                        <p:tav tm="100000">
                                          <p:val>
                                            <p:strVal val="#ppt_h"/>
                                          </p:val>
                                        </p:tav>
                                      </p:tavLst>
                                    </p:anim>
                                  </p:childTnLst>
                                </p:cTn>
                              </p:par>
                              <p:par>
                                <p:cTn id="105" presetID="17" presetClass="entr" presetSubtype="8" fill="hold" nodeType="with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p:cTn id="107" dur="750" fill="hold"/>
                                        <p:tgtEl>
                                          <p:spTgt spid="40"/>
                                        </p:tgtEl>
                                        <p:attrNameLst>
                                          <p:attrName>ppt_x</p:attrName>
                                        </p:attrNameLst>
                                      </p:cBhvr>
                                      <p:tavLst>
                                        <p:tav tm="0">
                                          <p:val>
                                            <p:strVal val="#ppt_x-#ppt_w/2"/>
                                          </p:val>
                                        </p:tav>
                                        <p:tav tm="100000">
                                          <p:val>
                                            <p:strVal val="#ppt_x"/>
                                          </p:val>
                                        </p:tav>
                                      </p:tavLst>
                                    </p:anim>
                                    <p:anim calcmode="lin" valueType="num">
                                      <p:cBhvr>
                                        <p:cTn id="108" dur="750" fill="hold"/>
                                        <p:tgtEl>
                                          <p:spTgt spid="40"/>
                                        </p:tgtEl>
                                        <p:attrNameLst>
                                          <p:attrName>ppt_y</p:attrName>
                                        </p:attrNameLst>
                                      </p:cBhvr>
                                      <p:tavLst>
                                        <p:tav tm="0">
                                          <p:val>
                                            <p:strVal val="#ppt_y"/>
                                          </p:val>
                                        </p:tav>
                                        <p:tav tm="100000">
                                          <p:val>
                                            <p:strVal val="#ppt_y"/>
                                          </p:val>
                                        </p:tav>
                                      </p:tavLst>
                                    </p:anim>
                                    <p:anim calcmode="lin" valueType="num">
                                      <p:cBhvr>
                                        <p:cTn id="109" dur="750" fill="hold"/>
                                        <p:tgtEl>
                                          <p:spTgt spid="40"/>
                                        </p:tgtEl>
                                        <p:attrNameLst>
                                          <p:attrName>ppt_w</p:attrName>
                                        </p:attrNameLst>
                                      </p:cBhvr>
                                      <p:tavLst>
                                        <p:tav tm="0">
                                          <p:val>
                                            <p:fltVal val="0"/>
                                          </p:val>
                                        </p:tav>
                                        <p:tav tm="100000">
                                          <p:val>
                                            <p:strVal val="#ppt_w"/>
                                          </p:val>
                                        </p:tav>
                                      </p:tavLst>
                                    </p:anim>
                                    <p:anim calcmode="lin" valueType="num">
                                      <p:cBhvr>
                                        <p:cTn id="110" dur="750" fill="hold"/>
                                        <p:tgtEl>
                                          <p:spTgt spid="40"/>
                                        </p:tgtEl>
                                        <p:attrNameLst>
                                          <p:attrName>ppt_h</p:attrName>
                                        </p:attrNameLst>
                                      </p:cBhvr>
                                      <p:tavLst>
                                        <p:tav tm="0">
                                          <p:val>
                                            <p:strVal val="#ppt_h"/>
                                          </p:val>
                                        </p:tav>
                                        <p:tav tm="100000">
                                          <p:val>
                                            <p:strVal val="#ppt_h"/>
                                          </p:val>
                                        </p:tav>
                                      </p:tavLst>
                                    </p:anim>
                                  </p:childTnLst>
                                </p:cTn>
                              </p:par>
                            </p:childTnLst>
                          </p:cTn>
                        </p:par>
                        <p:par>
                          <p:cTn id="111" fill="hold">
                            <p:stCondLst>
                              <p:cond delay="3750"/>
                            </p:stCondLst>
                            <p:childTnLst>
                              <p:par>
                                <p:cTn id="112" presetID="17" presetClass="entr" presetSubtype="1" fill="hold" grpId="0" nodeType="afterEffect">
                                  <p:stCondLst>
                                    <p:cond delay="0"/>
                                  </p:stCondLst>
                                  <p:childTnLst>
                                    <p:set>
                                      <p:cBhvr>
                                        <p:cTn id="113" dur="1" fill="hold">
                                          <p:stCondLst>
                                            <p:cond delay="0"/>
                                          </p:stCondLst>
                                        </p:cTn>
                                        <p:tgtEl>
                                          <p:spTgt spid="62"/>
                                        </p:tgtEl>
                                        <p:attrNameLst>
                                          <p:attrName>style.visibility</p:attrName>
                                        </p:attrNameLst>
                                      </p:cBhvr>
                                      <p:to>
                                        <p:strVal val="visible"/>
                                      </p:to>
                                    </p:set>
                                    <p:anim calcmode="lin" valueType="num">
                                      <p:cBhvr>
                                        <p:cTn id="114" dur="500" fill="hold"/>
                                        <p:tgtEl>
                                          <p:spTgt spid="62"/>
                                        </p:tgtEl>
                                        <p:attrNameLst>
                                          <p:attrName>ppt_x</p:attrName>
                                        </p:attrNameLst>
                                      </p:cBhvr>
                                      <p:tavLst>
                                        <p:tav tm="0">
                                          <p:val>
                                            <p:strVal val="#ppt_x"/>
                                          </p:val>
                                        </p:tav>
                                        <p:tav tm="100000">
                                          <p:val>
                                            <p:strVal val="#ppt_x"/>
                                          </p:val>
                                        </p:tav>
                                      </p:tavLst>
                                    </p:anim>
                                    <p:anim calcmode="lin" valueType="num">
                                      <p:cBhvr>
                                        <p:cTn id="115" dur="500" fill="hold"/>
                                        <p:tgtEl>
                                          <p:spTgt spid="62"/>
                                        </p:tgtEl>
                                        <p:attrNameLst>
                                          <p:attrName>ppt_y</p:attrName>
                                        </p:attrNameLst>
                                      </p:cBhvr>
                                      <p:tavLst>
                                        <p:tav tm="0">
                                          <p:val>
                                            <p:strVal val="#ppt_y-#ppt_h/2"/>
                                          </p:val>
                                        </p:tav>
                                        <p:tav tm="100000">
                                          <p:val>
                                            <p:strVal val="#ppt_y"/>
                                          </p:val>
                                        </p:tav>
                                      </p:tavLst>
                                    </p:anim>
                                    <p:anim calcmode="lin" valueType="num">
                                      <p:cBhvr>
                                        <p:cTn id="116" dur="500" fill="hold"/>
                                        <p:tgtEl>
                                          <p:spTgt spid="62"/>
                                        </p:tgtEl>
                                        <p:attrNameLst>
                                          <p:attrName>ppt_w</p:attrName>
                                        </p:attrNameLst>
                                      </p:cBhvr>
                                      <p:tavLst>
                                        <p:tav tm="0">
                                          <p:val>
                                            <p:strVal val="#ppt_w"/>
                                          </p:val>
                                        </p:tav>
                                        <p:tav tm="100000">
                                          <p:val>
                                            <p:strVal val="#ppt_w"/>
                                          </p:val>
                                        </p:tav>
                                      </p:tavLst>
                                    </p:anim>
                                    <p:anim calcmode="lin" valueType="num">
                                      <p:cBhvr>
                                        <p:cTn id="117" dur="500" fill="hold"/>
                                        <p:tgtEl>
                                          <p:spTgt spid="62"/>
                                        </p:tgtEl>
                                        <p:attrNameLst>
                                          <p:attrName>ppt_h</p:attrName>
                                        </p:attrNameLst>
                                      </p:cBhvr>
                                      <p:tavLst>
                                        <p:tav tm="0">
                                          <p:val>
                                            <p:fltVal val="0"/>
                                          </p:val>
                                        </p:tav>
                                        <p:tav tm="100000">
                                          <p:val>
                                            <p:strVal val="#ppt_h"/>
                                          </p:val>
                                        </p:tav>
                                      </p:tavLst>
                                    </p:anim>
                                  </p:childTnLst>
                                </p:cTn>
                              </p:par>
                              <p:par>
                                <p:cTn id="118" presetID="17" presetClass="entr" presetSubtype="1" fill="hold" nodeType="withEffect">
                                  <p:stCondLst>
                                    <p:cond delay="0"/>
                                  </p:stCondLst>
                                  <p:childTnLst>
                                    <p:set>
                                      <p:cBhvr>
                                        <p:cTn id="119" dur="1" fill="hold">
                                          <p:stCondLst>
                                            <p:cond delay="0"/>
                                          </p:stCondLst>
                                        </p:cTn>
                                        <p:tgtEl>
                                          <p:spTgt spid="65"/>
                                        </p:tgtEl>
                                        <p:attrNameLst>
                                          <p:attrName>style.visibility</p:attrName>
                                        </p:attrNameLst>
                                      </p:cBhvr>
                                      <p:to>
                                        <p:strVal val="visible"/>
                                      </p:to>
                                    </p:set>
                                    <p:anim calcmode="lin" valueType="num">
                                      <p:cBhvr>
                                        <p:cTn id="120" dur="500" fill="hold"/>
                                        <p:tgtEl>
                                          <p:spTgt spid="65"/>
                                        </p:tgtEl>
                                        <p:attrNameLst>
                                          <p:attrName>ppt_x</p:attrName>
                                        </p:attrNameLst>
                                      </p:cBhvr>
                                      <p:tavLst>
                                        <p:tav tm="0">
                                          <p:val>
                                            <p:strVal val="#ppt_x"/>
                                          </p:val>
                                        </p:tav>
                                        <p:tav tm="100000">
                                          <p:val>
                                            <p:strVal val="#ppt_x"/>
                                          </p:val>
                                        </p:tav>
                                      </p:tavLst>
                                    </p:anim>
                                    <p:anim calcmode="lin" valueType="num">
                                      <p:cBhvr>
                                        <p:cTn id="121" dur="500" fill="hold"/>
                                        <p:tgtEl>
                                          <p:spTgt spid="65"/>
                                        </p:tgtEl>
                                        <p:attrNameLst>
                                          <p:attrName>ppt_y</p:attrName>
                                        </p:attrNameLst>
                                      </p:cBhvr>
                                      <p:tavLst>
                                        <p:tav tm="0">
                                          <p:val>
                                            <p:strVal val="#ppt_y-#ppt_h/2"/>
                                          </p:val>
                                        </p:tav>
                                        <p:tav tm="100000">
                                          <p:val>
                                            <p:strVal val="#ppt_y"/>
                                          </p:val>
                                        </p:tav>
                                      </p:tavLst>
                                    </p:anim>
                                    <p:anim calcmode="lin" valueType="num">
                                      <p:cBhvr>
                                        <p:cTn id="122" dur="500" fill="hold"/>
                                        <p:tgtEl>
                                          <p:spTgt spid="65"/>
                                        </p:tgtEl>
                                        <p:attrNameLst>
                                          <p:attrName>ppt_w</p:attrName>
                                        </p:attrNameLst>
                                      </p:cBhvr>
                                      <p:tavLst>
                                        <p:tav tm="0">
                                          <p:val>
                                            <p:strVal val="#ppt_w"/>
                                          </p:val>
                                        </p:tav>
                                        <p:tav tm="100000">
                                          <p:val>
                                            <p:strVal val="#ppt_w"/>
                                          </p:val>
                                        </p:tav>
                                      </p:tavLst>
                                    </p:anim>
                                    <p:anim calcmode="lin" valueType="num">
                                      <p:cBhvr>
                                        <p:cTn id="123" dur="500" fill="hold"/>
                                        <p:tgtEl>
                                          <p:spTgt spid="65"/>
                                        </p:tgtEl>
                                        <p:attrNameLst>
                                          <p:attrName>ppt_h</p:attrName>
                                        </p:attrNameLst>
                                      </p:cBhvr>
                                      <p:tavLst>
                                        <p:tav tm="0">
                                          <p:val>
                                            <p:fltVal val="0"/>
                                          </p:val>
                                        </p:tav>
                                        <p:tav tm="100000">
                                          <p:val>
                                            <p:strVal val="#ppt_h"/>
                                          </p:val>
                                        </p:tav>
                                      </p:tavLst>
                                    </p:anim>
                                  </p:childTnLst>
                                </p:cTn>
                              </p:par>
                              <p:par>
                                <p:cTn id="124" presetID="17" presetClass="entr" presetSubtype="8" fill="hold" grpId="0" nodeType="withEffect">
                                  <p:stCondLst>
                                    <p:cond delay="0"/>
                                  </p:stCondLst>
                                  <p:childTnLst>
                                    <p:set>
                                      <p:cBhvr>
                                        <p:cTn id="125" dur="1" fill="hold">
                                          <p:stCondLst>
                                            <p:cond delay="0"/>
                                          </p:stCondLst>
                                        </p:cTn>
                                        <p:tgtEl>
                                          <p:spTgt spid="57"/>
                                        </p:tgtEl>
                                        <p:attrNameLst>
                                          <p:attrName>style.visibility</p:attrName>
                                        </p:attrNameLst>
                                      </p:cBhvr>
                                      <p:to>
                                        <p:strVal val="visible"/>
                                      </p:to>
                                    </p:set>
                                    <p:anim calcmode="lin" valueType="num">
                                      <p:cBhvr>
                                        <p:cTn id="126" dur="500" fill="hold"/>
                                        <p:tgtEl>
                                          <p:spTgt spid="57"/>
                                        </p:tgtEl>
                                        <p:attrNameLst>
                                          <p:attrName>ppt_x</p:attrName>
                                        </p:attrNameLst>
                                      </p:cBhvr>
                                      <p:tavLst>
                                        <p:tav tm="0">
                                          <p:val>
                                            <p:strVal val="#ppt_x-#ppt_w/2"/>
                                          </p:val>
                                        </p:tav>
                                        <p:tav tm="100000">
                                          <p:val>
                                            <p:strVal val="#ppt_x"/>
                                          </p:val>
                                        </p:tav>
                                      </p:tavLst>
                                    </p:anim>
                                    <p:anim calcmode="lin" valueType="num">
                                      <p:cBhvr>
                                        <p:cTn id="127" dur="500" fill="hold"/>
                                        <p:tgtEl>
                                          <p:spTgt spid="57"/>
                                        </p:tgtEl>
                                        <p:attrNameLst>
                                          <p:attrName>ppt_y</p:attrName>
                                        </p:attrNameLst>
                                      </p:cBhvr>
                                      <p:tavLst>
                                        <p:tav tm="0">
                                          <p:val>
                                            <p:strVal val="#ppt_y"/>
                                          </p:val>
                                        </p:tav>
                                        <p:tav tm="100000">
                                          <p:val>
                                            <p:strVal val="#ppt_y"/>
                                          </p:val>
                                        </p:tav>
                                      </p:tavLst>
                                    </p:anim>
                                    <p:anim calcmode="lin" valueType="num">
                                      <p:cBhvr>
                                        <p:cTn id="128" dur="500" fill="hold"/>
                                        <p:tgtEl>
                                          <p:spTgt spid="57"/>
                                        </p:tgtEl>
                                        <p:attrNameLst>
                                          <p:attrName>ppt_w</p:attrName>
                                        </p:attrNameLst>
                                      </p:cBhvr>
                                      <p:tavLst>
                                        <p:tav tm="0">
                                          <p:val>
                                            <p:fltVal val="0"/>
                                          </p:val>
                                        </p:tav>
                                        <p:tav tm="100000">
                                          <p:val>
                                            <p:strVal val="#ppt_w"/>
                                          </p:val>
                                        </p:tav>
                                      </p:tavLst>
                                    </p:anim>
                                    <p:anim calcmode="lin" valueType="num">
                                      <p:cBhvr>
                                        <p:cTn id="129" dur="500" fill="hold"/>
                                        <p:tgtEl>
                                          <p:spTgt spid="57"/>
                                        </p:tgtEl>
                                        <p:attrNameLst>
                                          <p:attrName>ppt_h</p:attrName>
                                        </p:attrNameLst>
                                      </p:cBhvr>
                                      <p:tavLst>
                                        <p:tav tm="0">
                                          <p:val>
                                            <p:strVal val="#ppt_h"/>
                                          </p:val>
                                        </p:tav>
                                        <p:tav tm="100000">
                                          <p:val>
                                            <p:strVal val="#ppt_h"/>
                                          </p:val>
                                        </p:tav>
                                      </p:tavLst>
                                    </p:anim>
                                  </p:childTnLst>
                                </p:cTn>
                              </p:par>
                              <p:par>
                                <p:cTn id="130" presetID="17" presetClass="entr" presetSubtype="8" fill="hold" nodeType="withEffect">
                                  <p:stCondLst>
                                    <p:cond delay="0"/>
                                  </p:stCondLst>
                                  <p:childTnLst>
                                    <p:set>
                                      <p:cBhvr>
                                        <p:cTn id="131" dur="1" fill="hold">
                                          <p:stCondLst>
                                            <p:cond delay="0"/>
                                          </p:stCondLst>
                                        </p:cTn>
                                        <p:tgtEl>
                                          <p:spTgt spid="41"/>
                                        </p:tgtEl>
                                        <p:attrNameLst>
                                          <p:attrName>style.visibility</p:attrName>
                                        </p:attrNameLst>
                                      </p:cBhvr>
                                      <p:to>
                                        <p:strVal val="visible"/>
                                      </p:to>
                                    </p:set>
                                    <p:anim calcmode="lin" valueType="num">
                                      <p:cBhvr>
                                        <p:cTn id="132" dur="750" fill="hold"/>
                                        <p:tgtEl>
                                          <p:spTgt spid="41"/>
                                        </p:tgtEl>
                                        <p:attrNameLst>
                                          <p:attrName>ppt_x</p:attrName>
                                        </p:attrNameLst>
                                      </p:cBhvr>
                                      <p:tavLst>
                                        <p:tav tm="0">
                                          <p:val>
                                            <p:strVal val="#ppt_x-#ppt_w/2"/>
                                          </p:val>
                                        </p:tav>
                                        <p:tav tm="100000">
                                          <p:val>
                                            <p:strVal val="#ppt_x"/>
                                          </p:val>
                                        </p:tav>
                                      </p:tavLst>
                                    </p:anim>
                                    <p:anim calcmode="lin" valueType="num">
                                      <p:cBhvr>
                                        <p:cTn id="133" dur="750" fill="hold"/>
                                        <p:tgtEl>
                                          <p:spTgt spid="41"/>
                                        </p:tgtEl>
                                        <p:attrNameLst>
                                          <p:attrName>ppt_y</p:attrName>
                                        </p:attrNameLst>
                                      </p:cBhvr>
                                      <p:tavLst>
                                        <p:tav tm="0">
                                          <p:val>
                                            <p:strVal val="#ppt_y"/>
                                          </p:val>
                                        </p:tav>
                                        <p:tav tm="100000">
                                          <p:val>
                                            <p:strVal val="#ppt_y"/>
                                          </p:val>
                                        </p:tav>
                                      </p:tavLst>
                                    </p:anim>
                                    <p:anim calcmode="lin" valueType="num">
                                      <p:cBhvr>
                                        <p:cTn id="134" dur="750" fill="hold"/>
                                        <p:tgtEl>
                                          <p:spTgt spid="41"/>
                                        </p:tgtEl>
                                        <p:attrNameLst>
                                          <p:attrName>ppt_w</p:attrName>
                                        </p:attrNameLst>
                                      </p:cBhvr>
                                      <p:tavLst>
                                        <p:tav tm="0">
                                          <p:val>
                                            <p:fltVal val="0"/>
                                          </p:val>
                                        </p:tav>
                                        <p:tav tm="100000">
                                          <p:val>
                                            <p:strVal val="#ppt_w"/>
                                          </p:val>
                                        </p:tav>
                                      </p:tavLst>
                                    </p:anim>
                                    <p:anim calcmode="lin" valueType="num">
                                      <p:cBhvr>
                                        <p:cTn id="135" dur="750" fill="hold"/>
                                        <p:tgtEl>
                                          <p:spTgt spid="41"/>
                                        </p:tgtEl>
                                        <p:attrNameLst>
                                          <p:attrName>ppt_h</p:attrName>
                                        </p:attrNameLst>
                                      </p:cBhvr>
                                      <p:tavLst>
                                        <p:tav tm="0">
                                          <p:val>
                                            <p:strVal val="#ppt_h"/>
                                          </p:val>
                                        </p:tav>
                                        <p:tav tm="100000">
                                          <p:val>
                                            <p:strVal val="#ppt_h"/>
                                          </p:val>
                                        </p:tav>
                                      </p:tavLst>
                                    </p:anim>
                                  </p:childTnLst>
                                </p:cTn>
                              </p:par>
                            </p:childTnLst>
                          </p:cTn>
                        </p:par>
                        <p:par>
                          <p:cTn id="136" fill="hold">
                            <p:stCondLst>
                              <p:cond delay="4500"/>
                            </p:stCondLst>
                            <p:childTnLst>
                              <p:par>
                                <p:cTn id="137" presetID="17" presetClass="entr" presetSubtype="1" fill="hold" grpId="0" nodeType="afterEffect">
                                  <p:stCondLst>
                                    <p:cond delay="0"/>
                                  </p:stCondLst>
                                  <p:childTnLst>
                                    <p:set>
                                      <p:cBhvr>
                                        <p:cTn id="138" dur="1" fill="hold">
                                          <p:stCondLst>
                                            <p:cond delay="0"/>
                                          </p:stCondLst>
                                        </p:cTn>
                                        <p:tgtEl>
                                          <p:spTgt spid="66"/>
                                        </p:tgtEl>
                                        <p:attrNameLst>
                                          <p:attrName>style.visibility</p:attrName>
                                        </p:attrNameLst>
                                      </p:cBhvr>
                                      <p:to>
                                        <p:strVal val="visible"/>
                                      </p:to>
                                    </p:set>
                                    <p:anim calcmode="lin" valueType="num">
                                      <p:cBhvr>
                                        <p:cTn id="139" dur="500" fill="hold"/>
                                        <p:tgtEl>
                                          <p:spTgt spid="66"/>
                                        </p:tgtEl>
                                        <p:attrNameLst>
                                          <p:attrName>ppt_x</p:attrName>
                                        </p:attrNameLst>
                                      </p:cBhvr>
                                      <p:tavLst>
                                        <p:tav tm="0">
                                          <p:val>
                                            <p:strVal val="#ppt_x"/>
                                          </p:val>
                                        </p:tav>
                                        <p:tav tm="100000">
                                          <p:val>
                                            <p:strVal val="#ppt_x"/>
                                          </p:val>
                                        </p:tav>
                                      </p:tavLst>
                                    </p:anim>
                                    <p:anim calcmode="lin" valueType="num">
                                      <p:cBhvr>
                                        <p:cTn id="140" dur="500" fill="hold"/>
                                        <p:tgtEl>
                                          <p:spTgt spid="66"/>
                                        </p:tgtEl>
                                        <p:attrNameLst>
                                          <p:attrName>ppt_y</p:attrName>
                                        </p:attrNameLst>
                                      </p:cBhvr>
                                      <p:tavLst>
                                        <p:tav tm="0">
                                          <p:val>
                                            <p:strVal val="#ppt_y-#ppt_h/2"/>
                                          </p:val>
                                        </p:tav>
                                        <p:tav tm="100000">
                                          <p:val>
                                            <p:strVal val="#ppt_y"/>
                                          </p:val>
                                        </p:tav>
                                      </p:tavLst>
                                    </p:anim>
                                    <p:anim calcmode="lin" valueType="num">
                                      <p:cBhvr>
                                        <p:cTn id="141" dur="500" fill="hold"/>
                                        <p:tgtEl>
                                          <p:spTgt spid="66"/>
                                        </p:tgtEl>
                                        <p:attrNameLst>
                                          <p:attrName>ppt_w</p:attrName>
                                        </p:attrNameLst>
                                      </p:cBhvr>
                                      <p:tavLst>
                                        <p:tav tm="0">
                                          <p:val>
                                            <p:strVal val="#ppt_w"/>
                                          </p:val>
                                        </p:tav>
                                        <p:tav tm="100000">
                                          <p:val>
                                            <p:strVal val="#ppt_w"/>
                                          </p:val>
                                        </p:tav>
                                      </p:tavLst>
                                    </p:anim>
                                    <p:anim calcmode="lin" valueType="num">
                                      <p:cBhvr>
                                        <p:cTn id="142" dur="500" fill="hold"/>
                                        <p:tgtEl>
                                          <p:spTgt spid="66"/>
                                        </p:tgtEl>
                                        <p:attrNameLst>
                                          <p:attrName>ppt_h</p:attrName>
                                        </p:attrNameLst>
                                      </p:cBhvr>
                                      <p:tavLst>
                                        <p:tav tm="0">
                                          <p:val>
                                            <p:fltVal val="0"/>
                                          </p:val>
                                        </p:tav>
                                        <p:tav tm="100000">
                                          <p:val>
                                            <p:strVal val="#ppt_h"/>
                                          </p:val>
                                        </p:tav>
                                      </p:tavLst>
                                    </p:anim>
                                  </p:childTnLst>
                                </p:cTn>
                              </p:par>
                              <p:par>
                                <p:cTn id="143" presetID="17" presetClass="entr" presetSubtype="1" fill="hold" nodeType="withEffect">
                                  <p:stCondLst>
                                    <p:cond delay="0"/>
                                  </p:stCondLst>
                                  <p:childTnLst>
                                    <p:set>
                                      <p:cBhvr>
                                        <p:cTn id="144" dur="1" fill="hold">
                                          <p:stCondLst>
                                            <p:cond delay="0"/>
                                          </p:stCondLst>
                                        </p:cTn>
                                        <p:tgtEl>
                                          <p:spTgt spid="59"/>
                                        </p:tgtEl>
                                        <p:attrNameLst>
                                          <p:attrName>style.visibility</p:attrName>
                                        </p:attrNameLst>
                                      </p:cBhvr>
                                      <p:to>
                                        <p:strVal val="visible"/>
                                      </p:to>
                                    </p:set>
                                    <p:anim calcmode="lin" valueType="num">
                                      <p:cBhvr>
                                        <p:cTn id="145" dur="500" fill="hold"/>
                                        <p:tgtEl>
                                          <p:spTgt spid="59"/>
                                        </p:tgtEl>
                                        <p:attrNameLst>
                                          <p:attrName>ppt_x</p:attrName>
                                        </p:attrNameLst>
                                      </p:cBhvr>
                                      <p:tavLst>
                                        <p:tav tm="0">
                                          <p:val>
                                            <p:strVal val="#ppt_x"/>
                                          </p:val>
                                        </p:tav>
                                        <p:tav tm="100000">
                                          <p:val>
                                            <p:strVal val="#ppt_x"/>
                                          </p:val>
                                        </p:tav>
                                      </p:tavLst>
                                    </p:anim>
                                    <p:anim calcmode="lin" valueType="num">
                                      <p:cBhvr>
                                        <p:cTn id="146" dur="500" fill="hold"/>
                                        <p:tgtEl>
                                          <p:spTgt spid="59"/>
                                        </p:tgtEl>
                                        <p:attrNameLst>
                                          <p:attrName>ppt_y</p:attrName>
                                        </p:attrNameLst>
                                      </p:cBhvr>
                                      <p:tavLst>
                                        <p:tav tm="0">
                                          <p:val>
                                            <p:strVal val="#ppt_y-#ppt_h/2"/>
                                          </p:val>
                                        </p:tav>
                                        <p:tav tm="100000">
                                          <p:val>
                                            <p:strVal val="#ppt_y"/>
                                          </p:val>
                                        </p:tav>
                                      </p:tavLst>
                                    </p:anim>
                                    <p:anim calcmode="lin" valueType="num">
                                      <p:cBhvr>
                                        <p:cTn id="147" dur="500" fill="hold"/>
                                        <p:tgtEl>
                                          <p:spTgt spid="59"/>
                                        </p:tgtEl>
                                        <p:attrNameLst>
                                          <p:attrName>ppt_w</p:attrName>
                                        </p:attrNameLst>
                                      </p:cBhvr>
                                      <p:tavLst>
                                        <p:tav tm="0">
                                          <p:val>
                                            <p:strVal val="#ppt_w"/>
                                          </p:val>
                                        </p:tav>
                                        <p:tav tm="100000">
                                          <p:val>
                                            <p:strVal val="#ppt_w"/>
                                          </p:val>
                                        </p:tav>
                                      </p:tavLst>
                                    </p:anim>
                                    <p:anim calcmode="lin" valueType="num">
                                      <p:cBhvr>
                                        <p:cTn id="148" dur="500" fill="hold"/>
                                        <p:tgtEl>
                                          <p:spTgt spid="59"/>
                                        </p:tgtEl>
                                        <p:attrNameLst>
                                          <p:attrName>ppt_h</p:attrName>
                                        </p:attrNameLst>
                                      </p:cBhvr>
                                      <p:tavLst>
                                        <p:tav tm="0">
                                          <p:val>
                                            <p:fltVal val="0"/>
                                          </p:val>
                                        </p:tav>
                                        <p:tav tm="100000">
                                          <p:val>
                                            <p:strVal val="#ppt_h"/>
                                          </p:val>
                                        </p:tav>
                                      </p:tavLst>
                                    </p:anim>
                                  </p:childTnLst>
                                </p:cTn>
                              </p:par>
                              <p:par>
                                <p:cTn id="149" presetID="17" presetClass="entr" presetSubtype="8" fill="hold" grpId="0" nodeType="withEffect">
                                  <p:stCondLst>
                                    <p:cond delay="0"/>
                                  </p:stCondLst>
                                  <p:childTnLst>
                                    <p:set>
                                      <p:cBhvr>
                                        <p:cTn id="150" dur="1" fill="hold">
                                          <p:stCondLst>
                                            <p:cond delay="0"/>
                                          </p:stCondLst>
                                        </p:cTn>
                                        <p:tgtEl>
                                          <p:spTgt spid="63"/>
                                        </p:tgtEl>
                                        <p:attrNameLst>
                                          <p:attrName>style.visibility</p:attrName>
                                        </p:attrNameLst>
                                      </p:cBhvr>
                                      <p:to>
                                        <p:strVal val="visible"/>
                                      </p:to>
                                    </p:set>
                                    <p:anim calcmode="lin" valueType="num">
                                      <p:cBhvr>
                                        <p:cTn id="151" dur="500" fill="hold"/>
                                        <p:tgtEl>
                                          <p:spTgt spid="63"/>
                                        </p:tgtEl>
                                        <p:attrNameLst>
                                          <p:attrName>ppt_x</p:attrName>
                                        </p:attrNameLst>
                                      </p:cBhvr>
                                      <p:tavLst>
                                        <p:tav tm="0">
                                          <p:val>
                                            <p:strVal val="#ppt_x-#ppt_w/2"/>
                                          </p:val>
                                        </p:tav>
                                        <p:tav tm="100000">
                                          <p:val>
                                            <p:strVal val="#ppt_x"/>
                                          </p:val>
                                        </p:tav>
                                      </p:tavLst>
                                    </p:anim>
                                    <p:anim calcmode="lin" valueType="num">
                                      <p:cBhvr>
                                        <p:cTn id="152" dur="500" fill="hold"/>
                                        <p:tgtEl>
                                          <p:spTgt spid="63"/>
                                        </p:tgtEl>
                                        <p:attrNameLst>
                                          <p:attrName>ppt_y</p:attrName>
                                        </p:attrNameLst>
                                      </p:cBhvr>
                                      <p:tavLst>
                                        <p:tav tm="0">
                                          <p:val>
                                            <p:strVal val="#ppt_y"/>
                                          </p:val>
                                        </p:tav>
                                        <p:tav tm="100000">
                                          <p:val>
                                            <p:strVal val="#ppt_y"/>
                                          </p:val>
                                        </p:tav>
                                      </p:tavLst>
                                    </p:anim>
                                    <p:anim calcmode="lin" valueType="num">
                                      <p:cBhvr>
                                        <p:cTn id="153" dur="500" fill="hold"/>
                                        <p:tgtEl>
                                          <p:spTgt spid="63"/>
                                        </p:tgtEl>
                                        <p:attrNameLst>
                                          <p:attrName>ppt_w</p:attrName>
                                        </p:attrNameLst>
                                      </p:cBhvr>
                                      <p:tavLst>
                                        <p:tav tm="0">
                                          <p:val>
                                            <p:fltVal val="0"/>
                                          </p:val>
                                        </p:tav>
                                        <p:tav tm="100000">
                                          <p:val>
                                            <p:strVal val="#ppt_w"/>
                                          </p:val>
                                        </p:tav>
                                      </p:tavLst>
                                    </p:anim>
                                    <p:anim calcmode="lin" valueType="num">
                                      <p:cBhvr>
                                        <p:cTn id="154" dur="500" fill="hold"/>
                                        <p:tgtEl>
                                          <p:spTgt spid="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6" grpId="0"/>
      <p:bldP spid="47" grpId="0"/>
      <p:bldP spid="51" grpId="0"/>
      <p:bldP spid="56" grpId="0"/>
      <p:bldP spid="57" grpId="0"/>
      <p:bldP spid="62" grpId="0"/>
      <p:bldP spid="63" grpId="0"/>
      <p:bldP spid="66" grpId="0"/>
      <p:bldP spid="7" grpId="0"/>
      <p:bldP spid="11" grpId="0"/>
    </p:bldLst>
  </p:timing>
  <p:extLst>
    <p:ext uri="{E180D4A7-C9FB-4DFB-919C-405C955672EB}">
      <p14:showEvtLst xmlns:p14="http://schemas.microsoft.com/office/powerpoint/2010/main">
        <p14:playEvt time="4520" objId="15"/>
        <p14:stopEvt time="74052" objId="15"/>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8" name="Image 0" descr="preencoded.png">
            <a:extLst>
              <a:ext uri="{FF2B5EF4-FFF2-40B4-BE49-F238E27FC236}">
                <a16:creationId xmlns:a16="http://schemas.microsoft.com/office/drawing/2014/main" id="{A81D1D5D-6E8E-801D-B2A3-AC475D0E20F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85897" y="821840"/>
            <a:ext cx="4164496" cy="57252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9" name="Text 0">
            <a:extLst>
              <a:ext uri="{FF2B5EF4-FFF2-40B4-BE49-F238E27FC236}">
                <a16:creationId xmlns:a16="http://schemas.microsoft.com/office/drawing/2014/main" id="{4ECAF8E7-1AAA-67CC-0E2D-037B6C8DE5D4}"/>
              </a:ext>
            </a:extLst>
          </p:cNvPr>
          <p:cNvSpPr/>
          <p:nvPr/>
        </p:nvSpPr>
        <p:spPr>
          <a:xfrm>
            <a:off x="912120" y="2099492"/>
            <a:ext cx="6297018" cy="1133708"/>
          </a:xfrm>
          <a:prstGeom prst="rect">
            <a:avLst/>
          </a:prstGeom>
          <a:noFill/>
          <a:ln/>
        </p:spPr>
        <p:txBody>
          <a:bodyPr wrap="square" lIns="0" tIns="0" rIns="0" bIns="0" rtlCol="0" anchor="t">
            <a:spAutoFit/>
          </a:bodyPr>
          <a:lstStyle/>
          <a:p>
            <a:pPr algn="ctr" rtl="1">
              <a:lnSpc>
                <a:spcPts val="4625"/>
              </a:lnSpc>
            </a:pPr>
            <a:r>
              <a:rPr lang="en-US" sz="2800" dirty="0">
                <a:solidFill>
                  <a:srgbClr val="00B0F0"/>
                </a:solidFill>
                <a:latin typeface="Alexandria" pitchFamily="2" charset="-78"/>
                <a:ea typeface="Instrument Sans Semi Bold" pitchFamily="34" charset="-122"/>
                <a:cs typeface="Alexandria" pitchFamily="2" charset="-78"/>
              </a:rPr>
              <a:t>أدوار القادة في تعزيز الإبداع والابتكار والاستمرارية</a:t>
            </a:r>
            <a:endParaRPr lang="en-US" sz="2800" dirty="0">
              <a:solidFill>
                <a:srgbClr val="00B0F0"/>
              </a:solidFill>
              <a:latin typeface="Alexandria" pitchFamily="2" charset="-78"/>
              <a:cs typeface="Alexandria" pitchFamily="2" charset="-78"/>
            </a:endParaRPr>
          </a:p>
        </p:txBody>
      </p:sp>
      <p:sp>
        <p:nvSpPr>
          <p:cNvPr id="10" name="Text 1">
            <a:extLst>
              <a:ext uri="{FF2B5EF4-FFF2-40B4-BE49-F238E27FC236}">
                <a16:creationId xmlns:a16="http://schemas.microsoft.com/office/drawing/2014/main" id="{3CF7D408-8AB7-1640-7B4B-0ED6760BAD49}"/>
              </a:ext>
            </a:extLst>
          </p:cNvPr>
          <p:cNvSpPr/>
          <p:nvPr/>
        </p:nvSpPr>
        <p:spPr>
          <a:xfrm>
            <a:off x="1055440" y="4010125"/>
            <a:ext cx="5903070" cy="784189"/>
          </a:xfrm>
          <a:prstGeom prst="rect">
            <a:avLst/>
          </a:prstGeom>
          <a:noFill/>
          <a:ln/>
        </p:spPr>
        <p:txBody>
          <a:bodyPr wrap="square" lIns="0" tIns="0" rIns="0" bIns="0" rtlCol="0" anchor="t">
            <a:spAutoFit/>
          </a:bodyPr>
          <a:lstStyle/>
          <a:p>
            <a:pPr algn="ctr" rtl="1">
              <a:lnSpc>
                <a:spcPct val="150000"/>
              </a:lnSpc>
            </a:pPr>
            <a:r>
              <a:rPr lang="en-US" sz="1800" dirty="0">
                <a:solidFill>
                  <a:srgbClr val="1E3063"/>
                </a:solidFill>
                <a:latin typeface="Alexandria" pitchFamily="2" charset="-78"/>
                <a:ea typeface="Instrument Sans Medium" pitchFamily="34" charset="-122"/>
                <a:cs typeface="Alexandria" pitchFamily="2" charset="-78"/>
              </a:rPr>
              <a:t>رحلة نحو فهم القيادة الإبداعية وأثرها في بناء مؤسسات متميزة ومستدامة</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2455842187"/>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826AC210-E488-4F8F-80C1-3CD3E326D70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19226" y="1000158"/>
            <a:ext cx="4164496" cy="559720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0F89FBB0-48E1-47F2-27C6-3DAF33348CD2}"/>
              </a:ext>
            </a:extLst>
          </p:cNvPr>
          <p:cNvSpPr/>
          <p:nvPr/>
        </p:nvSpPr>
        <p:spPr>
          <a:xfrm>
            <a:off x="6554121" y="778411"/>
            <a:ext cx="1288814" cy="735073"/>
          </a:xfrm>
          <a:prstGeom prst="rect">
            <a:avLst/>
          </a:prstGeom>
          <a:noFill/>
          <a:ln/>
        </p:spPr>
        <p:txBody>
          <a:bodyPr wrap="none" lIns="0" tIns="0" rIns="0" bIns="0" rtlCol="0" anchor="t">
            <a:spAutoFit/>
          </a:bodyPr>
          <a:lstStyle/>
          <a:p>
            <a:pPr algn="r" rtl="1">
              <a:lnSpc>
                <a:spcPct val="200000"/>
              </a:lnSpc>
            </a:pPr>
            <a:r>
              <a:rPr lang="en-US" sz="2800" b="1" dirty="0">
                <a:solidFill>
                  <a:srgbClr val="00B0F0"/>
                </a:solidFill>
                <a:latin typeface="Alexandria" pitchFamily="2" charset="-78"/>
                <a:ea typeface="Instrument Sans Semi Bold" pitchFamily="34" charset="-122"/>
                <a:cs typeface="Alexandria" pitchFamily="2" charset="-78"/>
              </a:rPr>
              <a:t>مقدمة</a:t>
            </a:r>
            <a:endParaRPr lang="en-US" sz="28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0288AF09-7DA8-E25D-72F5-DD6F00540A0D}"/>
              </a:ext>
            </a:extLst>
          </p:cNvPr>
          <p:cNvSpPr/>
          <p:nvPr/>
        </p:nvSpPr>
        <p:spPr>
          <a:xfrm>
            <a:off x="661492" y="1646828"/>
            <a:ext cx="6727376" cy="1897314"/>
          </a:xfrm>
          <a:prstGeom prst="rect">
            <a:avLst/>
          </a:prstGeom>
          <a:noFill/>
          <a:ln/>
        </p:spPr>
        <p:txBody>
          <a:bodyPr wrap="square" lIns="0" tIns="0" rIns="0" bIns="0" rtlCol="0" anchor="t">
            <a:spAutoFit/>
          </a:bodyPr>
          <a:lstStyle/>
          <a:p>
            <a:pPr algn="ctr" rtl="1">
              <a:lnSpc>
                <a:spcPct val="200000"/>
              </a:lnSpc>
            </a:pPr>
            <a:r>
              <a:rPr lang="en-US" sz="1600" dirty="0">
                <a:solidFill>
                  <a:srgbClr val="1E3063"/>
                </a:solidFill>
                <a:latin typeface="Alexandria" pitchFamily="2" charset="-78"/>
                <a:ea typeface="Instrument Sans Medium" pitchFamily="34" charset="-122"/>
                <a:cs typeface="Alexandria" pitchFamily="2" charset="-78"/>
              </a:rPr>
              <a:t>تشهد المؤسسات تحولات متسارعة فرضتها التغيرات التقنية والتنافسية، مما أدى إلى تزايد الاهتمام بتطوير القيادات واكتشاف المواهب مبكرًا. ولم تعد القيادة تقتصر على الجوانب الإدارية التقليدية، بل أصبحت ترتكز على </a:t>
            </a:r>
            <a:r>
              <a:rPr lang="en-US" sz="1600" b="1" dirty="0">
                <a:solidFill>
                  <a:srgbClr val="00B0F0"/>
                </a:solidFill>
                <a:latin typeface="Alexandria" pitchFamily="2" charset="-78"/>
                <a:ea typeface="Instrument Sans Medium" pitchFamily="34" charset="-122"/>
                <a:cs typeface="Alexandria" pitchFamily="2" charset="-78"/>
              </a:rPr>
              <a:t>تحفيز الإبداع، ودعم الابتكار، والاستجابة للتغيرات</a:t>
            </a:r>
            <a:r>
              <a:rPr lang="en-US" sz="1600" dirty="0">
                <a:solidFill>
                  <a:srgbClr val="00B0F0"/>
                </a:solidFill>
                <a:latin typeface="Alexandria" pitchFamily="2" charset="-78"/>
                <a:ea typeface="Instrument Sans Medium" pitchFamily="34" charset="-122"/>
                <a:cs typeface="Alexandria" pitchFamily="2" charset="-78"/>
              </a:rPr>
              <a:t>.</a:t>
            </a:r>
            <a:endParaRPr lang="en-US" sz="1600" dirty="0">
              <a:solidFill>
                <a:srgbClr val="00B0F0"/>
              </a:solidFill>
              <a:latin typeface="Alexandria" pitchFamily="2" charset="-78"/>
              <a:cs typeface="Alexandria" pitchFamily="2" charset="-78"/>
            </a:endParaRPr>
          </a:p>
        </p:txBody>
      </p:sp>
      <p:sp>
        <p:nvSpPr>
          <p:cNvPr id="9" name="Shape 2">
            <a:extLst>
              <a:ext uri="{FF2B5EF4-FFF2-40B4-BE49-F238E27FC236}">
                <a16:creationId xmlns:a16="http://schemas.microsoft.com/office/drawing/2014/main" id="{154AAB3C-AB7C-08F1-DB9D-7357A43A368E}"/>
              </a:ext>
            </a:extLst>
          </p:cNvPr>
          <p:cNvSpPr/>
          <p:nvPr/>
        </p:nvSpPr>
        <p:spPr>
          <a:xfrm>
            <a:off x="850502" y="4138234"/>
            <a:ext cx="6538365" cy="1897314"/>
          </a:xfrm>
          <a:prstGeom prst="roundRect">
            <a:avLst>
              <a:gd name="adj" fmla="val 12082"/>
            </a:avLst>
          </a:prstGeom>
          <a:solidFill>
            <a:srgbClr val="B5DAFC"/>
          </a:solidFill>
          <a:ln/>
        </p:spPr>
        <p:txBody>
          <a:bodyPr wrap="square">
            <a:spAutoFit/>
          </a:bodyPr>
          <a:lstStyle/>
          <a:p>
            <a:endParaRPr lang="en-US"/>
          </a:p>
        </p:txBody>
      </p:sp>
      <p:sp>
        <p:nvSpPr>
          <p:cNvPr id="11" name="Text 3">
            <a:extLst>
              <a:ext uri="{FF2B5EF4-FFF2-40B4-BE49-F238E27FC236}">
                <a16:creationId xmlns:a16="http://schemas.microsoft.com/office/drawing/2014/main" id="{362A6DEC-3D58-78E4-8B1E-EC0715941335}"/>
              </a:ext>
            </a:extLst>
          </p:cNvPr>
          <p:cNvSpPr/>
          <p:nvPr/>
        </p:nvSpPr>
        <p:spPr>
          <a:xfrm>
            <a:off x="1372812" y="4326383"/>
            <a:ext cx="5493743" cy="1280159"/>
          </a:xfrm>
          <a:prstGeom prst="rect">
            <a:avLst/>
          </a:prstGeom>
          <a:noFill/>
          <a:ln/>
        </p:spPr>
        <p:txBody>
          <a:bodyPr wrap="square" lIns="0" tIns="0" rIns="0" bIns="0" rtlCol="0" anchor="t">
            <a:spAutoFit/>
          </a:bodyPr>
          <a:lstStyle/>
          <a:p>
            <a:pPr algn="ctr" rtl="1">
              <a:lnSpc>
                <a:spcPct val="200000"/>
              </a:lnSpc>
            </a:pPr>
            <a:r>
              <a:rPr lang="en-US" sz="1458" b="1" dirty="0">
                <a:latin typeface="Alexandria" pitchFamily="2" charset="-78"/>
                <a:ea typeface="Instrument Sans Medium" pitchFamily="34" charset="-122"/>
                <a:cs typeface="Alexandria" pitchFamily="2" charset="-78"/>
              </a:rPr>
              <a:t>الموارد البشرية المبدعة هي </a:t>
            </a:r>
            <a:r>
              <a:rPr lang="en-US" sz="1458" dirty="0">
                <a:latin typeface="Alexandria" pitchFamily="2" charset="-78"/>
                <a:ea typeface="Instrument Sans Medium" pitchFamily="34" charset="-122"/>
                <a:cs typeface="Alexandria" pitchFamily="2" charset="-78"/>
              </a:rPr>
              <a:t>حجر الأساس في تحقيق الميزة التنافسية — ونجاح المؤسسات يعتمد بدرجة كبيرة على </a:t>
            </a:r>
            <a:r>
              <a:rPr lang="en-US" sz="1458" b="1" dirty="0">
                <a:latin typeface="Alexandria" pitchFamily="2" charset="-78"/>
                <a:ea typeface="Instrument Sans Medium" pitchFamily="34" charset="-122"/>
                <a:cs typeface="Alexandria" pitchFamily="2" charset="-78"/>
              </a:rPr>
              <a:t>فاعلية القيادة في تعزيز الإبداع والابتكار</a:t>
            </a:r>
            <a:r>
              <a:rPr lang="en-US" sz="1458" dirty="0">
                <a:latin typeface="Alexandria" pitchFamily="2" charset="-78"/>
                <a:ea typeface="Instrument Sans Medium" pitchFamily="34" charset="-122"/>
                <a:cs typeface="Alexandria" pitchFamily="2" charset="-78"/>
              </a:rPr>
              <a:t>.</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390034934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0E7CEB49-8952-4B4D-E863-7FE8AFC7A70A}"/>
              </a:ext>
            </a:extLst>
          </p:cNvPr>
          <p:cNvSpPr/>
          <p:nvPr/>
        </p:nvSpPr>
        <p:spPr>
          <a:xfrm>
            <a:off x="3009227" y="1110032"/>
            <a:ext cx="8459292" cy="521196"/>
          </a:xfrm>
          <a:prstGeom prst="rect">
            <a:avLst/>
          </a:prstGeom>
          <a:noFill/>
          <a:ln/>
        </p:spPr>
        <p:txBody>
          <a:bodyPr wrap="none" lIns="0" tIns="0" rIns="0" bIns="0" rtlCol="0" anchor="t"/>
          <a:lstStyle/>
          <a:p>
            <a:pPr algn="r" rtl="1">
              <a:lnSpc>
                <a:spcPts val="4083"/>
              </a:lnSpc>
            </a:pPr>
            <a:r>
              <a:rPr lang="en-US" sz="2400" b="1" dirty="0">
                <a:solidFill>
                  <a:srgbClr val="00B0F0"/>
                </a:solidFill>
                <a:latin typeface="Alexandria" pitchFamily="2" charset="-78"/>
                <a:ea typeface="Instrument Sans Semi Bold" pitchFamily="34" charset="-122"/>
                <a:cs typeface="Alexandria" pitchFamily="2" charset="-78"/>
              </a:rPr>
              <a:t>لماذا يُعد الحديث عن القيادة والقائد المبدع أمرًا مهمًا؟</a:t>
            </a:r>
            <a:endParaRPr lang="en-US" sz="2400" b="1"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8DB7F4C7-52EB-C6A3-AB8A-9DB94C53BFD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2982" y="1855807"/>
            <a:ext cx="5015763" cy="284222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Text 1">
            <a:extLst>
              <a:ext uri="{FF2B5EF4-FFF2-40B4-BE49-F238E27FC236}">
                <a16:creationId xmlns:a16="http://schemas.microsoft.com/office/drawing/2014/main" id="{A9E59343-FF39-08AB-A857-371844ADE2F0}"/>
              </a:ext>
            </a:extLst>
          </p:cNvPr>
          <p:cNvSpPr/>
          <p:nvPr/>
        </p:nvSpPr>
        <p:spPr>
          <a:xfrm>
            <a:off x="6219921" y="2282248"/>
            <a:ext cx="5368182" cy="1066318"/>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القيادة وسيلة أساسية لتحقيق التنمية ومواكبة التغيرات. فالقائد الفعّال يسهم في </a:t>
            </a:r>
            <a:r>
              <a:rPr lang="en-US" sz="1600" b="1" dirty="0">
                <a:solidFill>
                  <a:srgbClr val="1E3063"/>
                </a:solidFill>
                <a:latin typeface="Alexandria" pitchFamily="2" charset="-78"/>
                <a:ea typeface="Instrument Sans Medium" pitchFamily="34" charset="-122"/>
                <a:cs typeface="Alexandria" pitchFamily="2" charset="-78"/>
              </a:rPr>
              <a:t>تحفيز الإبداع، وتوجيه الطاقات، وتحقيق الأهداف بكفاءة</a:t>
            </a:r>
            <a:r>
              <a:rPr lang="en-US" sz="1600" dirty="0">
                <a:solidFill>
                  <a:srgbClr val="1E3063"/>
                </a:solidFill>
                <a:latin typeface="Alexandria" pitchFamily="2" charset="-78"/>
                <a:ea typeface="Instrument Sans Medium" pitchFamily="34" charset="-122"/>
                <a:cs typeface="Alexandria" pitchFamily="2" charset="-78"/>
              </a:rPr>
              <a:t>.</a:t>
            </a:r>
            <a:endParaRPr lang="en-US" sz="1600" dirty="0">
              <a:latin typeface="Alexandria" pitchFamily="2" charset="-78"/>
              <a:cs typeface="Alexandria" pitchFamily="2" charset="-78"/>
            </a:endParaRPr>
          </a:p>
        </p:txBody>
      </p:sp>
      <p:sp>
        <p:nvSpPr>
          <p:cNvPr id="10" name="Text 2">
            <a:extLst>
              <a:ext uri="{FF2B5EF4-FFF2-40B4-BE49-F238E27FC236}">
                <a16:creationId xmlns:a16="http://schemas.microsoft.com/office/drawing/2014/main" id="{35A517AF-C8DD-2CA7-259C-A3369CC30D42}"/>
              </a:ext>
            </a:extLst>
          </p:cNvPr>
          <p:cNvSpPr/>
          <p:nvPr/>
        </p:nvSpPr>
        <p:spPr>
          <a:xfrm>
            <a:off x="9014937" y="3845608"/>
            <a:ext cx="2084983" cy="260548"/>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حل المشكلات</a:t>
            </a:r>
            <a:endParaRPr lang="en-US" sz="1625" b="1" dirty="0">
              <a:solidFill>
                <a:schemeClr val="accent2">
                  <a:lumMod val="75000"/>
                </a:schemeClr>
              </a:solidFill>
              <a:latin typeface="Alexandria" pitchFamily="2" charset="-78"/>
              <a:cs typeface="Alexandria" pitchFamily="2" charset="-78"/>
            </a:endParaRPr>
          </a:p>
        </p:txBody>
      </p:sp>
      <p:sp>
        <p:nvSpPr>
          <p:cNvPr id="11" name="Text 3">
            <a:extLst>
              <a:ext uri="{FF2B5EF4-FFF2-40B4-BE49-F238E27FC236}">
                <a16:creationId xmlns:a16="http://schemas.microsoft.com/office/drawing/2014/main" id="{D4022C8E-E6B0-3F5A-8BFC-A8E85241440D}"/>
              </a:ext>
            </a:extLst>
          </p:cNvPr>
          <p:cNvSpPr/>
          <p:nvPr/>
        </p:nvSpPr>
        <p:spPr>
          <a:xfrm>
            <a:off x="9055620" y="4163322"/>
            <a:ext cx="2446039" cy="609911"/>
          </a:xfrm>
          <a:prstGeom prst="rect">
            <a:avLst/>
          </a:prstGeom>
          <a:noFill/>
          <a:ln/>
        </p:spPr>
        <p:txBody>
          <a:bodyPr wrap="square" lIns="0" tIns="0" rIns="0" bIns="0" rtlCol="0" anchor="t">
            <a:spAutoFit/>
          </a:bodyPr>
          <a:lstStyle/>
          <a:p>
            <a:pPr algn="r" rtl="1">
              <a:lnSpc>
                <a:spcPct val="150000"/>
              </a:lnSpc>
            </a:pPr>
            <a:r>
              <a:rPr lang="ar-SA" dirty="0">
                <a:solidFill>
                  <a:srgbClr val="1E3063"/>
                </a:solidFill>
                <a:latin typeface="Alexandria" pitchFamily="2" charset="-78"/>
                <a:ea typeface="Instrument Sans Medium" pitchFamily="34" charset="-122"/>
                <a:cs typeface="Alexandria" pitchFamily="2" charset="-78"/>
              </a:rPr>
              <a:t>ابتكار حلول فعالة للتعامل مع التحديات والمواقف المعقدة.</a:t>
            </a:r>
            <a:endParaRPr lang="en-US" dirty="0">
              <a:latin typeface="Alexandria" pitchFamily="2" charset="-78"/>
              <a:cs typeface="Alexandria" pitchFamily="2" charset="-78"/>
            </a:endParaRPr>
          </a:p>
        </p:txBody>
      </p:sp>
      <p:grpSp>
        <p:nvGrpSpPr>
          <p:cNvPr id="3" name="Group 2">
            <a:extLst>
              <a:ext uri="{FF2B5EF4-FFF2-40B4-BE49-F238E27FC236}">
                <a16:creationId xmlns:a16="http://schemas.microsoft.com/office/drawing/2014/main" id="{86EEEC18-9E00-63EA-7688-6D38C97F48C0}"/>
              </a:ext>
            </a:extLst>
          </p:cNvPr>
          <p:cNvGrpSpPr/>
          <p:nvPr/>
        </p:nvGrpSpPr>
        <p:grpSpPr>
          <a:xfrm>
            <a:off x="5998768" y="4844942"/>
            <a:ext cx="2386211" cy="958763"/>
            <a:chOff x="5125517" y="5738317"/>
            <a:chExt cx="2204566" cy="958763"/>
          </a:xfrm>
        </p:grpSpPr>
        <p:sp>
          <p:nvSpPr>
            <p:cNvPr id="13" name="Text 4">
              <a:extLst>
                <a:ext uri="{FF2B5EF4-FFF2-40B4-BE49-F238E27FC236}">
                  <a16:creationId xmlns:a16="http://schemas.microsoft.com/office/drawing/2014/main" id="{72EAEF31-1073-FE55-46E1-EFEAA24BE7E9}"/>
                </a:ext>
              </a:extLst>
            </p:cNvPr>
            <p:cNvSpPr/>
            <p:nvPr/>
          </p:nvSpPr>
          <p:spPr>
            <a:xfrm>
              <a:off x="5245100" y="5738317"/>
              <a:ext cx="2084983" cy="260548"/>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الاندماج الاستراتيجي</a:t>
              </a:r>
              <a:endParaRPr lang="en-US" sz="1625" b="1" dirty="0">
                <a:solidFill>
                  <a:schemeClr val="accent2">
                    <a:lumMod val="75000"/>
                  </a:schemeClr>
                </a:solidFill>
                <a:latin typeface="Alexandria" pitchFamily="2" charset="-78"/>
                <a:cs typeface="Alexandria" pitchFamily="2" charset="-78"/>
              </a:endParaRPr>
            </a:p>
          </p:txBody>
        </p:sp>
        <p:sp>
          <p:nvSpPr>
            <p:cNvPr id="14" name="Text 5">
              <a:extLst>
                <a:ext uri="{FF2B5EF4-FFF2-40B4-BE49-F238E27FC236}">
                  <a16:creationId xmlns:a16="http://schemas.microsoft.com/office/drawing/2014/main" id="{3BF376F7-88B1-DAFB-6EB2-7A5957451D80}"/>
                </a:ext>
              </a:extLst>
            </p:cNvPr>
            <p:cNvSpPr/>
            <p:nvPr/>
          </p:nvSpPr>
          <p:spPr>
            <a:xfrm>
              <a:off x="5125517" y="6087169"/>
              <a:ext cx="2204565" cy="609911"/>
            </a:xfrm>
            <a:prstGeom prst="rect">
              <a:avLst/>
            </a:prstGeom>
            <a:noFill/>
            <a:ln/>
          </p:spPr>
          <p:txBody>
            <a:bodyPr wrap="square" lIns="0" tIns="0" rIns="0" bIns="0" rtlCol="0" anchor="t">
              <a:spAutoFit/>
            </a:bodyPr>
            <a:lstStyle/>
            <a:p>
              <a:pPr algn="ctr" rtl="1">
                <a:lnSpc>
                  <a:spcPct val="150000"/>
                </a:lnSpc>
              </a:pPr>
              <a:r>
                <a:rPr lang="ar-SA" dirty="0">
                  <a:solidFill>
                    <a:srgbClr val="1E3063"/>
                  </a:solidFill>
                  <a:latin typeface="Alexandria" pitchFamily="2" charset="-78"/>
                  <a:ea typeface="Instrument Sans Medium" pitchFamily="34" charset="-122"/>
                  <a:cs typeface="Alexandria" pitchFamily="2" charset="-78"/>
                </a:rPr>
                <a:t>تحقيق التوافق المؤسسي بين الأفراد، والرؤية، والأهداف.</a:t>
              </a:r>
              <a:endParaRPr lang="en-US" dirty="0">
                <a:latin typeface="Alexandria" pitchFamily="2" charset="-78"/>
                <a:cs typeface="Alexandria" pitchFamily="2" charset="-78"/>
              </a:endParaRPr>
            </a:p>
          </p:txBody>
        </p:sp>
      </p:grpSp>
      <p:grpSp>
        <p:nvGrpSpPr>
          <p:cNvPr id="4" name="Group 3">
            <a:extLst>
              <a:ext uri="{FF2B5EF4-FFF2-40B4-BE49-F238E27FC236}">
                <a16:creationId xmlns:a16="http://schemas.microsoft.com/office/drawing/2014/main" id="{F5F33017-5FCF-66A8-5000-D4018B8EDC26}"/>
              </a:ext>
            </a:extLst>
          </p:cNvPr>
          <p:cNvGrpSpPr/>
          <p:nvPr/>
        </p:nvGrpSpPr>
        <p:grpSpPr>
          <a:xfrm>
            <a:off x="820019" y="5580850"/>
            <a:ext cx="3586162" cy="820770"/>
            <a:chOff x="204466" y="5614233"/>
            <a:chExt cx="3586162" cy="820770"/>
          </a:xfrm>
        </p:grpSpPr>
        <p:sp>
          <p:nvSpPr>
            <p:cNvPr id="16" name="Text 6">
              <a:extLst>
                <a:ext uri="{FF2B5EF4-FFF2-40B4-BE49-F238E27FC236}">
                  <a16:creationId xmlns:a16="http://schemas.microsoft.com/office/drawing/2014/main" id="{ECE76236-DC74-430C-48C3-F758A18A92E8}"/>
                </a:ext>
              </a:extLst>
            </p:cNvPr>
            <p:cNvSpPr/>
            <p:nvPr/>
          </p:nvSpPr>
          <p:spPr>
            <a:xfrm>
              <a:off x="1509019" y="5614233"/>
              <a:ext cx="2084983" cy="260548"/>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تنمية القدرات</a:t>
              </a:r>
              <a:endParaRPr lang="en-US" sz="1625" b="1" dirty="0">
                <a:solidFill>
                  <a:schemeClr val="accent2">
                    <a:lumMod val="75000"/>
                  </a:schemeClr>
                </a:solidFill>
                <a:latin typeface="Alexandria" pitchFamily="2" charset="-78"/>
                <a:cs typeface="Alexandria" pitchFamily="2" charset="-78"/>
              </a:endParaRPr>
            </a:p>
          </p:txBody>
        </p:sp>
        <p:sp>
          <p:nvSpPr>
            <p:cNvPr id="17" name="Text 7">
              <a:extLst>
                <a:ext uri="{FF2B5EF4-FFF2-40B4-BE49-F238E27FC236}">
                  <a16:creationId xmlns:a16="http://schemas.microsoft.com/office/drawing/2014/main" id="{B15B5456-AA3A-50A7-B8D3-B8352AEC61F5}"/>
                </a:ext>
              </a:extLst>
            </p:cNvPr>
            <p:cNvSpPr/>
            <p:nvPr/>
          </p:nvSpPr>
          <p:spPr>
            <a:xfrm>
              <a:off x="204466" y="5941791"/>
              <a:ext cx="3586162" cy="493212"/>
            </a:xfrm>
            <a:prstGeom prst="rect">
              <a:avLst/>
            </a:prstGeom>
            <a:noFill/>
            <a:ln/>
          </p:spPr>
          <p:txBody>
            <a:bodyPr wrap="square" lIns="0" tIns="0" rIns="0" bIns="0" rtlCol="0" anchor="t">
              <a:spAutoFit/>
            </a:bodyPr>
            <a:lstStyle/>
            <a:p>
              <a:pPr algn="ctr" rtl="1">
                <a:lnSpc>
                  <a:spcPts val="1958"/>
                </a:lnSpc>
              </a:pPr>
              <a:r>
                <a:rPr lang="ar-SA" dirty="0">
                  <a:solidFill>
                    <a:srgbClr val="1E3063"/>
                  </a:solidFill>
                  <a:latin typeface="Alexandria" pitchFamily="2" charset="-78"/>
                  <a:ea typeface="Instrument Sans Medium" pitchFamily="34" charset="-122"/>
                  <a:cs typeface="Alexandria" pitchFamily="2" charset="-78"/>
                </a:rPr>
                <a:t>تطوير المهارات والخبرات وتعزيز الثقة والتعاون بين الأفراد.</a:t>
              </a:r>
              <a:endParaRPr lang="en-US" dirty="0">
                <a:latin typeface="Alexandria" pitchFamily="2" charset="-78"/>
                <a:cs typeface="Alexandria" pitchFamily="2" charset="-78"/>
              </a:endParaRPr>
            </a:p>
          </p:txBody>
        </p:sp>
      </p:grpSp>
    </p:spTree>
    <p:extLst>
      <p:ext uri="{BB962C8B-B14F-4D97-AF65-F5344CB8AC3E}">
        <p14:creationId xmlns:p14="http://schemas.microsoft.com/office/powerpoint/2010/main" val="3436610466"/>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2DAB3048-84C2-D695-599B-38805A34BAA9}"/>
              </a:ext>
            </a:extLst>
          </p:cNvPr>
          <p:cNvSpPr/>
          <p:nvPr/>
        </p:nvSpPr>
        <p:spPr>
          <a:xfrm>
            <a:off x="2469575" y="387485"/>
            <a:ext cx="5863786" cy="531171"/>
          </a:xfrm>
          <a:prstGeom prst="rect">
            <a:avLst/>
          </a:prstGeom>
          <a:noFill/>
          <a:ln/>
        </p:spPr>
        <p:txBody>
          <a:bodyPr wrap="none" lIns="0" tIns="0" rIns="0" bIns="0" rtlCol="0" anchor="t">
            <a:spAutoFit/>
          </a:bodyPr>
          <a:lstStyle/>
          <a:p>
            <a:pPr algn="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أسباب الحاجة إلى القيادة الإبداعية</a:t>
            </a:r>
            <a:endParaRPr lang="en-US" sz="2800" b="1" dirty="0">
              <a:solidFill>
                <a:srgbClr val="00B0F0"/>
              </a:solidFill>
              <a:latin typeface="Alexandria" pitchFamily="2" charset="-78"/>
              <a:cs typeface="Alexandria" pitchFamily="2" charset="-78"/>
            </a:endParaRPr>
          </a:p>
        </p:txBody>
      </p:sp>
      <p:grpSp>
        <p:nvGrpSpPr>
          <p:cNvPr id="2" name="Group 1">
            <a:extLst>
              <a:ext uri="{FF2B5EF4-FFF2-40B4-BE49-F238E27FC236}">
                <a16:creationId xmlns:a16="http://schemas.microsoft.com/office/drawing/2014/main" id="{CB666599-450B-B8EC-750A-0319C60C5463}"/>
              </a:ext>
            </a:extLst>
          </p:cNvPr>
          <p:cNvGrpSpPr/>
          <p:nvPr/>
        </p:nvGrpSpPr>
        <p:grpSpPr>
          <a:xfrm>
            <a:off x="8688288" y="1268760"/>
            <a:ext cx="2840197" cy="589252"/>
            <a:chOff x="8690311" y="1655157"/>
            <a:chExt cx="2840197" cy="589252"/>
          </a:xfrm>
        </p:grpSpPr>
        <p:sp>
          <p:nvSpPr>
            <p:cNvPr id="7" name="Shape 1">
              <a:extLst>
                <a:ext uri="{FF2B5EF4-FFF2-40B4-BE49-F238E27FC236}">
                  <a16:creationId xmlns:a16="http://schemas.microsoft.com/office/drawing/2014/main" id="{1DC34AAA-9B21-7319-4A36-B213AA5184ED}"/>
                </a:ext>
              </a:extLst>
            </p:cNvPr>
            <p:cNvSpPr/>
            <p:nvPr/>
          </p:nvSpPr>
          <p:spPr>
            <a:xfrm>
              <a:off x="8690311" y="1655157"/>
              <a:ext cx="2840197" cy="589252"/>
            </a:xfrm>
            <a:prstGeom prst="roundRect">
              <a:avLst>
                <a:gd name="adj" fmla="val 38315"/>
              </a:avLst>
            </a:prstGeom>
            <a:solidFill>
              <a:srgbClr val="CEE6FD"/>
            </a:solidFill>
            <a:ln/>
          </p:spPr>
          <p:txBody>
            <a:bodyPr wrap="square">
              <a:spAutoFit/>
            </a:bodyPr>
            <a:lstStyle/>
            <a:p>
              <a:endParaRPr lang="en-US"/>
            </a:p>
          </p:txBody>
        </p:sp>
        <p:sp>
          <p:nvSpPr>
            <p:cNvPr id="8" name="Text 2">
              <a:extLst>
                <a:ext uri="{FF2B5EF4-FFF2-40B4-BE49-F238E27FC236}">
                  <a16:creationId xmlns:a16="http://schemas.microsoft.com/office/drawing/2014/main" id="{08E6BE5C-EFF1-461D-8613-4A68A8501183}"/>
                </a:ext>
              </a:extLst>
            </p:cNvPr>
            <p:cNvSpPr/>
            <p:nvPr/>
          </p:nvSpPr>
          <p:spPr>
            <a:xfrm>
              <a:off x="8816767" y="1857798"/>
              <a:ext cx="2524730" cy="243656"/>
            </a:xfrm>
            <a:prstGeom prst="rect">
              <a:avLst/>
            </a:prstGeom>
            <a:noFill/>
            <a:ln/>
          </p:spPr>
          <p:txBody>
            <a:bodyPr wrap="none" lIns="0" tIns="0" rIns="0" bIns="0" rtlCol="0" anchor="t">
              <a:spAutoFit/>
            </a:bodyPr>
            <a:lstStyle/>
            <a:p>
              <a:pPr algn="r" rtl="1">
                <a:lnSpc>
                  <a:spcPts val="1875"/>
                </a:lnSpc>
              </a:pPr>
              <a:r>
                <a:rPr lang="ar-SA" sz="1600" b="1" dirty="0">
                  <a:solidFill>
                    <a:srgbClr val="002060"/>
                  </a:solidFill>
                  <a:latin typeface="Alexandria" pitchFamily="2" charset="-78"/>
                  <a:ea typeface="Instrument Sans Medium" pitchFamily="34" charset="-122"/>
                  <a:cs typeface="Alexandria" pitchFamily="2" charset="-78"/>
                </a:rPr>
                <a:t>في </a:t>
              </a:r>
              <a:r>
                <a:rPr lang="en-US" sz="1600" b="1" dirty="0" err="1">
                  <a:solidFill>
                    <a:srgbClr val="002060"/>
                  </a:solidFill>
                  <a:latin typeface="Alexandria" pitchFamily="2" charset="-78"/>
                  <a:ea typeface="Instrument Sans Medium" pitchFamily="34" charset="-122"/>
                  <a:cs typeface="Alexandria" pitchFamily="2" charset="-78"/>
                </a:rPr>
                <a:t>المؤسسات</a:t>
              </a:r>
              <a:r>
                <a:rPr lang="en-US" sz="1600" b="1" dirty="0">
                  <a:solidFill>
                    <a:srgbClr val="002060"/>
                  </a:solidFill>
                  <a:latin typeface="Alexandria" pitchFamily="2" charset="-78"/>
                  <a:ea typeface="Instrument Sans Medium" pitchFamily="34" charset="-122"/>
                  <a:cs typeface="Alexandria" pitchFamily="2" charset="-78"/>
                </a:rPr>
                <a:t> التعليمية</a:t>
              </a:r>
              <a:endParaRPr lang="en-US" sz="1600" b="1" dirty="0">
                <a:solidFill>
                  <a:srgbClr val="002060"/>
                </a:solidFill>
                <a:latin typeface="Alexandria" pitchFamily="2" charset="-78"/>
                <a:cs typeface="Alexandria" pitchFamily="2" charset="-78"/>
              </a:endParaRPr>
            </a:p>
          </p:txBody>
        </p:sp>
      </p:grpSp>
      <p:sp>
        <p:nvSpPr>
          <p:cNvPr id="9" name="Shape 3">
            <a:extLst>
              <a:ext uri="{FF2B5EF4-FFF2-40B4-BE49-F238E27FC236}">
                <a16:creationId xmlns:a16="http://schemas.microsoft.com/office/drawing/2014/main" id="{A127A69C-1384-B850-E7EB-469CFDAC6F81}"/>
              </a:ext>
            </a:extLst>
          </p:cNvPr>
          <p:cNvSpPr/>
          <p:nvPr/>
        </p:nvSpPr>
        <p:spPr>
          <a:xfrm>
            <a:off x="6190556" y="2257525"/>
            <a:ext cx="5339953" cy="1845171"/>
          </a:xfrm>
          <a:prstGeom prst="roundRect">
            <a:avLst>
              <a:gd name="adj" fmla="val 9220"/>
            </a:avLst>
          </a:prstGeom>
          <a:solidFill>
            <a:srgbClr val="CEE6FD"/>
          </a:solidFill>
          <a:ln/>
        </p:spPr>
        <p:txBody>
          <a:bodyPr>
            <a:spAutoFit/>
          </a:bodyPr>
          <a:lstStyle/>
          <a:p>
            <a:endParaRPr lang="en-US"/>
          </a:p>
        </p:txBody>
      </p:sp>
      <p:sp>
        <p:nvSpPr>
          <p:cNvPr id="10" name="Shape 4">
            <a:extLst>
              <a:ext uri="{FF2B5EF4-FFF2-40B4-BE49-F238E27FC236}">
                <a16:creationId xmlns:a16="http://schemas.microsoft.com/office/drawing/2014/main" id="{E26ED567-6F1A-1139-7BF4-C48B4F66564B}"/>
              </a:ext>
            </a:extLst>
          </p:cNvPr>
          <p:cNvSpPr/>
          <p:nvPr/>
        </p:nvSpPr>
        <p:spPr>
          <a:xfrm>
            <a:off x="10774462" y="2446536"/>
            <a:ext cx="567035" cy="567035"/>
          </a:xfrm>
          <a:prstGeom prst="roundRect">
            <a:avLst>
              <a:gd name="adj" fmla="val 13436980"/>
            </a:avLst>
          </a:prstGeom>
          <a:solidFill>
            <a:srgbClr val="84C1FA"/>
          </a:solidFill>
          <a:ln/>
        </p:spPr>
        <p:txBody>
          <a:bodyPr>
            <a:spAutoFit/>
          </a:bodyPr>
          <a:lstStyle/>
          <a:p>
            <a:endParaRPr lang="en-US"/>
          </a:p>
        </p:txBody>
      </p:sp>
      <p:sp>
        <p:nvSpPr>
          <p:cNvPr id="12" name="Text 5">
            <a:extLst>
              <a:ext uri="{FF2B5EF4-FFF2-40B4-BE49-F238E27FC236}">
                <a16:creationId xmlns:a16="http://schemas.microsoft.com/office/drawing/2014/main" id="{C177A15E-235F-05CD-DC02-4546B250DED4}"/>
              </a:ext>
            </a:extLst>
          </p:cNvPr>
          <p:cNvSpPr/>
          <p:nvPr/>
        </p:nvSpPr>
        <p:spPr>
          <a:xfrm>
            <a:off x="7865871" y="2633645"/>
            <a:ext cx="2483052"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تعزيز القدرة التنافسية</a:t>
            </a:r>
            <a:endParaRPr lang="en-US" sz="1833" b="1" dirty="0">
              <a:solidFill>
                <a:schemeClr val="accent2">
                  <a:lumMod val="75000"/>
                </a:schemeClr>
              </a:solidFill>
              <a:latin typeface="Alexandria" pitchFamily="2" charset="-78"/>
              <a:cs typeface="Alexandria" pitchFamily="2" charset="-78"/>
            </a:endParaRPr>
          </a:p>
        </p:txBody>
      </p:sp>
      <p:sp>
        <p:nvSpPr>
          <p:cNvPr id="13" name="Text 6">
            <a:extLst>
              <a:ext uri="{FF2B5EF4-FFF2-40B4-BE49-F238E27FC236}">
                <a16:creationId xmlns:a16="http://schemas.microsoft.com/office/drawing/2014/main" id="{3472853F-EC1B-CAD2-C8CE-B4DB2E435DF2}"/>
              </a:ext>
            </a:extLst>
          </p:cNvPr>
          <p:cNvSpPr/>
          <p:nvPr/>
        </p:nvSpPr>
        <p:spPr>
          <a:xfrm>
            <a:off x="6171704" y="3322449"/>
            <a:ext cx="5013821" cy="584775"/>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تحسين جودة الخدمات </a:t>
            </a:r>
            <a:r>
              <a:rPr lang="en-US" sz="1458" dirty="0" err="1">
                <a:solidFill>
                  <a:srgbClr val="1E3063"/>
                </a:solidFill>
                <a:latin typeface="Alexandria" pitchFamily="2" charset="-78"/>
                <a:ea typeface="Instrument Sans Medium" pitchFamily="34" charset="-122"/>
                <a:cs typeface="Alexandria" pitchFamily="2" charset="-78"/>
              </a:rPr>
              <a:t>وتطويرها</a:t>
            </a:r>
            <a:r>
              <a:rPr lang="en-US" sz="1458" dirty="0">
                <a:solidFill>
                  <a:srgbClr val="1E3063"/>
                </a:solidFill>
                <a:latin typeface="Alexandria" pitchFamily="2" charset="-78"/>
                <a:ea typeface="Instrument Sans Medium" pitchFamily="34" charset="-122"/>
                <a:cs typeface="Alexandria" pitchFamily="2" charset="-78"/>
              </a:rPr>
              <a:t> </a:t>
            </a:r>
            <a:r>
              <a:rPr lang="en-US" sz="1458" dirty="0" err="1">
                <a:solidFill>
                  <a:srgbClr val="1E3063"/>
                </a:solidFill>
                <a:latin typeface="Alexandria" pitchFamily="2" charset="-78"/>
                <a:ea typeface="Instrument Sans Medium" pitchFamily="34" charset="-122"/>
                <a:cs typeface="Alexandria" pitchFamily="2" charset="-78"/>
              </a:rPr>
              <a:t>باستمرار</a:t>
            </a:r>
            <a:r>
              <a:rPr lang="ar-SA" sz="1458" dirty="0">
                <a:solidFill>
                  <a:srgbClr val="1E3063"/>
                </a:solidFill>
                <a:latin typeface="Alexandria" pitchFamily="2" charset="-78"/>
                <a:ea typeface="Instrument Sans Medium" pitchFamily="34" charset="-122"/>
                <a:cs typeface="Alexandria" pitchFamily="2" charset="-78"/>
              </a:rPr>
              <a:t>، بما يساعد المؤسسة على التميز ومواكبة التغيرات.</a:t>
            </a:r>
            <a:endParaRPr lang="en-US" sz="1458" dirty="0">
              <a:latin typeface="Alexandria" pitchFamily="2" charset="-78"/>
              <a:cs typeface="Alexandria" pitchFamily="2" charset="-78"/>
            </a:endParaRPr>
          </a:p>
        </p:txBody>
      </p:sp>
      <p:sp>
        <p:nvSpPr>
          <p:cNvPr id="14" name="Shape 7">
            <a:extLst>
              <a:ext uri="{FF2B5EF4-FFF2-40B4-BE49-F238E27FC236}">
                <a16:creationId xmlns:a16="http://schemas.microsoft.com/office/drawing/2014/main" id="{42AE96F2-49B9-C4CF-B9FD-901068AD5BA9}"/>
              </a:ext>
            </a:extLst>
          </p:cNvPr>
          <p:cNvSpPr/>
          <p:nvPr/>
        </p:nvSpPr>
        <p:spPr>
          <a:xfrm>
            <a:off x="661492" y="2257525"/>
            <a:ext cx="5340053" cy="1845171"/>
          </a:xfrm>
          <a:prstGeom prst="roundRect">
            <a:avLst>
              <a:gd name="adj" fmla="val 9220"/>
            </a:avLst>
          </a:prstGeom>
          <a:solidFill>
            <a:srgbClr val="CEE6FD"/>
          </a:solidFill>
          <a:ln/>
        </p:spPr>
        <p:txBody>
          <a:bodyPr>
            <a:spAutoFit/>
          </a:bodyPr>
          <a:lstStyle/>
          <a:p>
            <a:endParaRPr lang="en-US"/>
          </a:p>
        </p:txBody>
      </p:sp>
      <p:sp>
        <p:nvSpPr>
          <p:cNvPr id="15" name="Shape 8">
            <a:extLst>
              <a:ext uri="{FF2B5EF4-FFF2-40B4-BE49-F238E27FC236}">
                <a16:creationId xmlns:a16="http://schemas.microsoft.com/office/drawing/2014/main" id="{B8B53D0F-0F19-6F3F-F19F-DED61F3A8A3D}"/>
              </a:ext>
            </a:extLst>
          </p:cNvPr>
          <p:cNvSpPr/>
          <p:nvPr/>
        </p:nvSpPr>
        <p:spPr>
          <a:xfrm>
            <a:off x="5245497" y="2446536"/>
            <a:ext cx="567035" cy="567035"/>
          </a:xfrm>
          <a:prstGeom prst="roundRect">
            <a:avLst>
              <a:gd name="adj" fmla="val 13436980"/>
            </a:avLst>
          </a:prstGeom>
          <a:solidFill>
            <a:srgbClr val="84C1FA"/>
          </a:solidFill>
          <a:ln/>
        </p:spPr>
        <p:txBody>
          <a:bodyPr>
            <a:spAutoFit/>
          </a:bodyPr>
          <a:lstStyle/>
          <a:p>
            <a:endParaRPr lang="en-US"/>
          </a:p>
        </p:txBody>
      </p:sp>
      <p:sp>
        <p:nvSpPr>
          <p:cNvPr id="17" name="Text 9">
            <a:extLst>
              <a:ext uri="{FF2B5EF4-FFF2-40B4-BE49-F238E27FC236}">
                <a16:creationId xmlns:a16="http://schemas.microsoft.com/office/drawing/2014/main" id="{99181ACD-9BF4-4C5C-0693-AF4B1CC01E38}"/>
              </a:ext>
            </a:extLst>
          </p:cNvPr>
          <p:cNvSpPr/>
          <p:nvPr/>
        </p:nvSpPr>
        <p:spPr>
          <a:xfrm>
            <a:off x="2308752" y="2578193"/>
            <a:ext cx="2366033"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تنمية القدرات الذاتية</a:t>
            </a:r>
            <a:endParaRPr lang="en-US" sz="1833" b="1" dirty="0">
              <a:solidFill>
                <a:schemeClr val="accent2">
                  <a:lumMod val="75000"/>
                </a:schemeClr>
              </a:solidFill>
              <a:latin typeface="Alexandria" pitchFamily="2" charset="-78"/>
              <a:cs typeface="Alexandria" pitchFamily="2" charset="-78"/>
            </a:endParaRPr>
          </a:p>
        </p:txBody>
      </p:sp>
      <p:sp>
        <p:nvSpPr>
          <p:cNvPr id="19" name="Text 10">
            <a:extLst>
              <a:ext uri="{FF2B5EF4-FFF2-40B4-BE49-F238E27FC236}">
                <a16:creationId xmlns:a16="http://schemas.microsoft.com/office/drawing/2014/main" id="{FA7B613B-71FA-9BCD-BEA9-31DB8B273346}"/>
              </a:ext>
            </a:extLst>
          </p:cNvPr>
          <p:cNvSpPr/>
          <p:nvPr/>
        </p:nvSpPr>
        <p:spPr>
          <a:xfrm>
            <a:off x="676376" y="3306769"/>
            <a:ext cx="5151042" cy="584775"/>
          </a:xfrm>
          <a:prstGeom prst="rect">
            <a:avLst/>
          </a:prstGeom>
          <a:noFill/>
          <a:ln/>
        </p:spPr>
        <p:txBody>
          <a:bodyPr wrap="square" lIns="0" tIns="0" rIns="0" bIns="0" rtlCol="0" anchor="t">
            <a:spAutoFit/>
          </a:bodyPr>
          <a:lstStyle/>
          <a:p>
            <a:pPr algn="ctr" rtl="1">
              <a:lnSpc>
                <a:spcPts val="2375"/>
              </a:lnSpc>
            </a:pPr>
            <a:r>
              <a:rPr lang="ar-SA" sz="1458" dirty="0">
                <a:solidFill>
                  <a:srgbClr val="1E3063"/>
                </a:solidFill>
                <a:latin typeface="Alexandria" pitchFamily="2" charset="-78"/>
                <a:ea typeface="Instrument Sans Medium" pitchFamily="34" charset="-122"/>
                <a:cs typeface="Alexandria" pitchFamily="2" charset="-78"/>
              </a:rPr>
              <a:t>بناء الثقة بالنفس، وتنمية المبادرة،وتمكين العاملين من مواجهة التحديات بفاعلية.</a:t>
            </a:r>
            <a:endParaRPr lang="en-US" sz="1458" dirty="0">
              <a:latin typeface="Alexandria" pitchFamily="2" charset="-78"/>
              <a:cs typeface="Alexandria" pitchFamily="2" charset="-78"/>
            </a:endParaRPr>
          </a:p>
        </p:txBody>
      </p:sp>
      <p:sp>
        <p:nvSpPr>
          <p:cNvPr id="20" name="Shape 11">
            <a:extLst>
              <a:ext uri="{FF2B5EF4-FFF2-40B4-BE49-F238E27FC236}">
                <a16:creationId xmlns:a16="http://schemas.microsoft.com/office/drawing/2014/main" id="{1C37C0A2-5B49-0345-89F8-D5DE17807E6F}"/>
              </a:ext>
            </a:extLst>
          </p:cNvPr>
          <p:cNvSpPr/>
          <p:nvPr/>
        </p:nvSpPr>
        <p:spPr>
          <a:xfrm>
            <a:off x="6190556" y="4291707"/>
            <a:ext cx="5339953" cy="1845171"/>
          </a:xfrm>
          <a:prstGeom prst="roundRect">
            <a:avLst>
              <a:gd name="adj" fmla="val 9220"/>
            </a:avLst>
          </a:prstGeom>
          <a:solidFill>
            <a:srgbClr val="CEE6FD"/>
          </a:solidFill>
          <a:ln/>
        </p:spPr>
        <p:txBody>
          <a:bodyPr>
            <a:spAutoFit/>
          </a:bodyPr>
          <a:lstStyle/>
          <a:p>
            <a:endParaRPr lang="en-US"/>
          </a:p>
        </p:txBody>
      </p:sp>
      <p:sp>
        <p:nvSpPr>
          <p:cNvPr id="21" name="Shape 12">
            <a:extLst>
              <a:ext uri="{FF2B5EF4-FFF2-40B4-BE49-F238E27FC236}">
                <a16:creationId xmlns:a16="http://schemas.microsoft.com/office/drawing/2014/main" id="{156DF25C-A530-56C8-0381-92374B881540}"/>
              </a:ext>
            </a:extLst>
          </p:cNvPr>
          <p:cNvSpPr/>
          <p:nvPr/>
        </p:nvSpPr>
        <p:spPr>
          <a:xfrm>
            <a:off x="10774462" y="4480719"/>
            <a:ext cx="567035" cy="567035"/>
          </a:xfrm>
          <a:prstGeom prst="roundRect">
            <a:avLst>
              <a:gd name="adj" fmla="val 13436980"/>
            </a:avLst>
          </a:prstGeom>
          <a:solidFill>
            <a:srgbClr val="84C1FA"/>
          </a:solidFill>
          <a:ln/>
        </p:spPr>
        <p:txBody>
          <a:bodyPr>
            <a:spAutoFit/>
          </a:bodyPr>
          <a:lstStyle/>
          <a:p>
            <a:endParaRPr lang="en-US"/>
          </a:p>
        </p:txBody>
      </p:sp>
      <p:sp>
        <p:nvSpPr>
          <p:cNvPr id="24" name="Text 13">
            <a:extLst>
              <a:ext uri="{FF2B5EF4-FFF2-40B4-BE49-F238E27FC236}">
                <a16:creationId xmlns:a16="http://schemas.microsoft.com/office/drawing/2014/main" id="{1BB57342-27C3-A43C-288D-23114A934094}"/>
              </a:ext>
            </a:extLst>
          </p:cNvPr>
          <p:cNvSpPr/>
          <p:nvPr/>
        </p:nvSpPr>
        <p:spPr>
          <a:xfrm>
            <a:off x="8173040" y="4700390"/>
            <a:ext cx="2311530"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تحقيق الذات والإنجاز</a:t>
            </a:r>
            <a:endParaRPr lang="en-US" sz="1833" b="1" dirty="0">
              <a:solidFill>
                <a:schemeClr val="accent2">
                  <a:lumMod val="75000"/>
                </a:schemeClr>
              </a:solidFill>
              <a:latin typeface="Alexandria" pitchFamily="2" charset="-78"/>
              <a:cs typeface="Alexandria" pitchFamily="2" charset="-78"/>
            </a:endParaRPr>
          </a:p>
        </p:txBody>
      </p:sp>
      <p:sp>
        <p:nvSpPr>
          <p:cNvPr id="26" name="Text 14">
            <a:extLst>
              <a:ext uri="{FF2B5EF4-FFF2-40B4-BE49-F238E27FC236}">
                <a16:creationId xmlns:a16="http://schemas.microsoft.com/office/drawing/2014/main" id="{6B743C93-1B72-3E5D-1D71-69ADF07E9676}"/>
              </a:ext>
            </a:extLst>
          </p:cNvPr>
          <p:cNvSpPr/>
          <p:nvPr/>
        </p:nvSpPr>
        <p:spPr>
          <a:xfrm>
            <a:off x="6245559" y="5323852"/>
            <a:ext cx="4885458" cy="584775"/>
          </a:xfrm>
          <a:prstGeom prst="rect">
            <a:avLst/>
          </a:prstGeom>
          <a:noFill/>
          <a:ln/>
        </p:spPr>
        <p:txBody>
          <a:bodyPr wrap="square" lIns="0" tIns="0" rIns="0" bIns="0" rtlCol="0" anchor="t">
            <a:spAutoFit/>
          </a:bodyPr>
          <a:lstStyle/>
          <a:p>
            <a:pPr algn="ctr" rtl="1">
              <a:lnSpc>
                <a:spcPts val="2375"/>
              </a:lnSpc>
            </a:pPr>
            <a:r>
              <a:rPr lang="ar-SA" sz="1458" dirty="0">
                <a:solidFill>
                  <a:srgbClr val="1E3063"/>
                </a:solidFill>
                <a:latin typeface="Alexandria" pitchFamily="2" charset="-78"/>
                <a:ea typeface="Instrument Sans Medium" pitchFamily="34" charset="-122"/>
                <a:cs typeface="Alexandria" pitchFamily="2" charset="-78"/>
              </a:rPr>
              <a:t>رفع دافعية العاملين نحو الأداء المتميز،وتعزيز شعورهم بالنجاح والانتماء للمؤسسة.</a:t>
            </a:r>
            <a:endParaRPr lang="en-US" sz="1458" dirty="0">
              <a:latin typeface="Alexandria" pitchFamily="2" charset="-78"/>
              <a:cs typeface="Alexandria" pitchFamily="2" charset="-78"/>
            </a:endParaRPr>
          </a:p>
        </p:txBody>
      </p:sp>
      <p:sp>
        <p:nvSpPr>
          <p:cNvPr id="27" name="Shape 15">
            <a:extLst>
              <a:ext uri="{FF2B5EF4-FFF2-40B4-BE49-F238E27FC236}">
                <a16:creationId xmlns:a16="http://schemas.microsoft.com/office/drawing/2014/main" id="{5A0A5E64-D694-031F-4CE2-9E3C23DE7C19}"/>
              </a:ext>
            </a:extLst>
          </p:cNvPr>
          <p:cNvSpPr/>
          <p:nvPr/>
        </p:nvSpPr>
        <p:spPr>
          <a:xfrm>
            <a:off x="661492" y="4291707"/>
            <a:ext cx="5340053" cy="1845171"/>
          </a:xfrm>
          <a:prstGeom prst="roundRect">
            <a:avLst>
              <a:gd name="adj" fmla="val 9220"/>
            </a:avLst>
          </a:prstGeom>
          <a:solidFill>
            <a:srgbClr val="CEE6FD"/>
          </a:solidFill>
          <a:ln/>
        </p:spPr>
        <p:txBody>
          <a:bodyPr>
            <a:spAutoFit/>
          </a:bodyPr>
          <a:lstStyle/>
          <a:p>
            <a:endParaRPr lang="en-US"/>
          </a:p>
        </p:txBody>
      </p:sp>
      <p:sp>
        <p:nvSpPr>
          <p:cNvPr id="28" name="Shape 16">
            <a:extLst>
              <a:ext uri="{FF2B5EF4-FFF2-40B4-BE49-F238E27FC236}">
                <a16:creationId xmlns:a16="http://schemas.microsoft.com/office/drawing/2014/main" id="{2F07EA6E-0363-589E-4871-7FA45D46BDF9}"/>
              </a:ext>
            </a:extLst>
          </p:cNvPr>
          <p:cNvSpPr/>
          <p:nvPr/>
        </p:nvSpPr>
        <p:spPr>
          <a:xfrm>
            <a:off x="5245497" y="4480719"/>
            <a:ext cx="567035" cy="567035"/>
          </a:xfrm>
          <a:prstGeom prst="roundRect">
            <a:avLst>
              <a:gd name="adj" fmla="val 13436980"/>
            </a:avLst>
          </a:prstGeom>
          <a:solidFill>
            <a:srgbClr val="84C1FA"/>
          </a:solidFill>
          <a:ln/>
        </p:spPr>
        <p:txBody>
          <a:bodyPr>
            <a:spAutoFit/>
          </a:bodyPr>
          <a:lstStyle/>
          <a:p>
            <a:endParaRPr lang="en-US"/>
          </a:p>
        </p:txBody>
      </p:sp>
      <p:sp>
        <p:nvSpPr>
          <p:cNvPr id="30" name="Text 17">
            <a:extLst>
              <a:ext uri="{FF2B5EF4-FFF2-40B4-BE49-F238E27FC236}">
                <a16:creationId xmlns:a16="http://schemas.microsoft.com/office/drawing/2014/main" id="{C74A3033-0EA8-312A-49D4-40955D844BEB}"/>
              </a:ext>
            </a:extLst>
          </p:cNvPr>
          <p:cNvSpPr/>
          <p:nvPr/>
        </p:nvSpPr>
        <p:spPr>
          <a:xfrm>
            <a:off x="2891374" y="4624484"/>
            <a:ext cx="2075889"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بيئة محفزة للإبداع</a:t>
            </a:r>
            <a:endParaRPr lang="en-US" sz="1833" b="1" dirty="0">
              <a:solidFill>
                <a:schemeClr val="accent2">
                  <a:lumMod val="75000"/>
                </a:schemeClr>
              </a:solidFill>
              <a:latin typeface="Alexandria" pitchFamily="2" charset="-78"/>
              <a:cs typeface="Alexandria" pitchFamily="2" charset="-78"/>
            </a:endParaRPr>
          </a:p>
        </p:txBody>
      </p:sp>
      <p:sp>
        <p:nvSpPr>
          <p:cNvPr id="31" name="Text 18">
            <a:extLst>
              <a:ext uri="{FF2B5EF4-FFF2-40B4-BE49-F238E27FC236}">
                <a16:creationId xmlns:a16="http://schemas.microsoft.com/office/drawing/2014/main" id="{77D068C0-8C74-8F3F-BE2E-906B85A95FB2}"/>
              </a:ext>
            </a:extLst>
          </p:cNvPr>
          <p:cNvSpPr/>
          <p:nvPr/>
        </p:nvSpPr>
        <p:spPr>
          <a:xfrm>
            <a:off x="539139" y="5251237"/>
            <a:ext cx="5151042" cy="584775"/>
          </a:xfrm>
          <a:prstGeom prst="rect">
            <a:avLst/>
          </a:prstGeom>
          <a:noFill/>
          <a:ln/>
        </p:spPr>
        <p:txBody>
          <a:bodyPr wrap="square" lIns="0" tIns="0" rIns="0" bIns="0" rtlCol="0" anchor="t">
            <a:spAutoFit/>
          </a:bodyPr>
          <a:lstStyle/>
          <a:p>
            <a:pPr algn="ctr" rtl="1">
              <a:lnSpc>
                <a:spcPts val="2375"/>
              </a:lnSpc>
            </a:pPr>
            <a:r>
              <a:rPr lang="ar-SA" sz="1458" dirty="0">
                <a:solidFill>
                  <a:srgbClr val="1E3063"/>
                </a:solidFill>
                <a:latin typeface="Alexandria" pitchFamily="2" charset="-78"/>
                <a:ea typeface="Instrument Sans Medium" pitchFamily="34" charset="-122"/>
                <a:cs typeface="Alexandria" pitchFamily="2" charset="-78"/>
              </a:rPr>
              <a:t>تهيئة مناخ تعليمي داعم للتجريب والتطوير، ويشجع على التفكير الجديد والاستدامة المؤسسية.</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3125665721"/>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19072" y="1050173"/>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5C859E3B-3B7E-A2D7-ED2F-4DD6F228D4C9}"/>
              </a:ext>
            </a:extLst>
          </p:cNvPr>
          <p:cNvSpPr/>
          <p:nvPr/>
        </p:nvSpPr>
        <p:spPr>
          <a:xfrm>
            <a:off x="4308854" y="327309"/>
            <a:ext cx="2598468" cy="573490"/>
          </a:xfrm>
          <a:prstGeom prst="rect">
            <a:avLst/>
          </a:prstGeom>
          <a:noFill/>
          <a:ln/>
        </p:spPr>
        <p:txBody>
          <a:bodyPr wrap="none" lIns="0" tIns="0" rIns="0" bIns="0" rtlCol="0" anchor="t">
            <a:spAutoFit/>
          </a:bodyPr>
          <a:lstStyle/>
          <a:p>
            <a:pPr algn="r" rtl="1">
              <a:lnSpc>
                <a:spcPct val="150000"/>
              </a:lnSpc>
            </a:pPr>
            <a:r>
              <a:rPr lang="en-US" sz="2800" b="1" dirty="0">
                <a:solidFill>
                  <a:srgbClr val="00B0F0"/>
                </a:solidFill>
                <a:latin typeface="Alexandria" pitchFamily="2" charset="-78"/>
                <a:ea typeface="Instrument Sans Semi Bold" pitchFamily="34" charset="-122"/>
                <a:cs typeface="Alexandria" pitchFamily="2" charset="-78"/>
              </a:rPr>
              <a:t>مفهوم القيادة</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62AB0454-EA27-4D1D-D113-375413DDDB6D}"/>
              </a:ext>
            </a:extLst>
          </p:cNvPr>
          <p:cNvSpPr/>
          <p:nvPr/>
        </p:nvSpPr>
        <p:spPr>
          <a:xfrm>
            <a:off x="687883" y="1920086"/>
            <a:ext cx="5408117" cy="1404872"/>
          </a:xfrm>
          <a:prstGeom prst="rect">
            <a:avLst/>
          </a:prstGeom>
          <a:noFill/>
          <a:ln/>
        </p:spPr>
        <p:txBody>
          <a:bodyPr wrap="square" lIns="0" tIns="0" rIns="0" bIns="0" rtlCol="0" anchor="t">
            <a:spAutoFit/>
          </a:bodyPr>
          <a:lstStyle/>
          <a:p>
            <a:pPr algn="ctr" rtl="1">
              <a:lnSpc>
                <a:spcPct val="200000"/>
              </a:lnSpc>
            </a:pPr>
            <a:r>
              <a:rPr lang="en-US" sz="1600" dirty="0">
                <a:solidFill>
                  <a:srgbClr val="1E3063"/>
                </a:solidFill>
                <a:latin typeface="Alexandria" pitchFamily="2" charset="-78"/>
                <a:ea typeface="Instrument Sans Medium" pitchFamily="34" charset="-122"/>
                <a:cs typeface="Alexandria" pitchFamily="2" charset="-78"/>
              </a:rPr>
              <a:t>تُعرّف القيادة بأنها عملية </a:t>
            </a:r>
            <a:r>
              <a:rPr lang="en-US" sz="1600" b="1" dirty="0">
                <a:solidFill>
                  <a:srgbClr val="1E3063"/>
                </a:solidFill>
                <a:latin typeface="Alexandria" pitchFamily="2" charset="-78"/>
                <a:ea typeface="Instrument Sans Medium" pitchFamily="34" charset="-122"/>
                <a:cs typeface="Alexandria" pitchFamily="2" charset="-78"/>
              </a:rPr>
              <a:t>تأثير وتوجيه</a:t>
            </a:r>
            <a:r>
              <a:rPr lang="en-US" sz="1600" dirty="0">
                <a:solidFill>
                  <a:srgbClr val="1E3063"/>
                </a:solidFill>
                <a:latin typeface="Alexandria" pitchFamily="2" charset="-78"/>
                <a:ea typeface="Instrument Sans Medium" pitchFamily="34" charset="-122"/>
                <a:cs typeface="Alexandria" pitchFamily="2" charset="-78"/>
              </a:rPr>
              <a:t> يمارسها القائد على الأفراد بهدف تحقيق أهداف مشتركة، تشمل تنظيم الجهود وتحفيز العاملين وتوجيه سلوكهم نحو الإنجاز.</a:t>
            </a:r>
            <a:endParaRPr lang="en-US" sz="1600" dirty="0">
              <a:latin typeface="Alexandria" pitchFamily="2" charset="-78"/>
              <a:cs typeface="Alexandria" pitchFamily="2" charset="-78"/>
            </a:endParaRPr>
          </a:p>
        </p:txBody>
      </p:sp>
      <p:sp>
        <p:nvSpPr>
          <p:cNvPr id="8" name="Text 2">
            <a:extLst>
              <a:ext uri="{FF2B5EF4-FFF2-40B4-BE49-F238E27FC236}">
                <a16:creationId xmlns:a16="http://schemas.microsoft.com/office/drawing/2014/main" id="{4DC0140E-67A5-6D60-E41C-7F7343EAE4B8}"/>
              </a:ext>
            </a:extLst>
          </p:cNvPr>
          <p:cNvSpPr/>
          <p:nvPr/>
        </p:nvSpPr>
        <p:spPr>
          <a:xfrm>
            <a:off x="767821" y="4016304"/>
            <a:ext cx="5189538"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القيادة هي القدرة على </a:t>
            </a:r>
            <a:r>
              <a:rPr lang="en-US" sz="1600" dirty="0">
                <a:solidFill>
                  <a:srgbClr val="84C1FA"/>
                </a:solidFill>
                <a:latin typeface="Alexandria" pitchFamily="2" charset="-78"/>
                <a:ea typeface="Instrument Sans Medium" pitchFamily="34" charset="-122"/>
                <a:cs typeface="Alexandria" pitchFamily="2" charset="-78"/>
              </a:rPr>
              <a:t>التأثير الفعّال في أداء العاملين</a:t>
            </a:r>
            <a:r>
              <a:rPr lang="en-US" sz="1600" dirty="0">
                <a:solidFill>
                  <a:srgbClr val="1E3063"/>
                </a:solidFill>
                <a:latin typeface="Alexandria" pitchFamily="2" charset="-78"/>
                <a:ea typeface="Instrument Sans Medium" pitchFamily="34" charset="-122"/>
                <a:cs typeface="Alexandria" pitchFamily="2" charset="-78"/>
              </a:rPr>
              <a:t>، وتنظيم جهودهم، وتوجيههم نحو تحقيق الأهداف المرجوة.</a:t>
            </a:r>
            <a:endParaRPr lang="en-US" sz="1600" dirty="0">
              <a:latin typeface="Alexandria" pitchFamily="2" charset="-78"/>
              <a:cs typeface="Alexandria" pitchFamily="2" charset="-78"/>
            </a:endParaRPr>
          </a:p>
        </p:txBody>
      </p:sp>
      <p:sp>
        <p:nvSpPr>
          <p:cNvPr id="9" name="Shape 3">
            <a:extLst>
              <a:ext uri="{FF2B5EF4-FFF2-40B4-BE49-F238E27FC236}">
                <a16:creationId xmlns:a16="http://schemas.microsoft.com/office/drawing/2014/main" id="{4F21DC99-A6BA-9085-81A0-104CB8194B1B}"/>
              </a:ext>
            </a:extLst>
          </p:cNvPr>
          <p:cNvSpPr/>
          <p:nvPr/>
        </p:nvSpPr>
        <p:spPr>
          <a:xfrm flipH="1">
            <a:off x="6096000" y="3957821"/>
            <a:ext cx="45719" cy="891307"/>
          </a:xfrm>
          <a:prstGeom prst="rect">
            <a:avLst/>
          </a:prstGeom>
          <a:solidFill>
            <a:srgbClr val="84C1FA"/>
          </a:solidFill>
          <a:ln/>
        </p:spPr>
        <p:txBody>
          <a:bodyPr wrap="square">
            <a:spAutoFit/>
          </a:bodyPr>
          <a:lstStyle/>
          <a:p>
            <a:endParaRPr lang="en-US" sz="1800"/>
          </a:p>
        </p:txBody>
      </p:sp>
      <p:pic>
        <p:nvPicPr>
          <p:cNvPr id="10" name="Image 0" descr="preencoded.png">
            <a:extLst>
              <a:ext uri="{FF2B5EF4-FFF2-40B4-BE49-F238E27FC236}">
                <a16:creationId xmlns:a16="http://schemas.microsoft.com/office/drawing/2014/main" id="{69A2A539-3EB5-FAE4-E64A-E92AE93322A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699414" y="1306104"/>
            <a:ext cx="4980751" cy="498075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64448300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Shape 0">
            <a:extLst>
              <a:ext uri="{FF2B5EF4-FFF2-40B4-BE49-F238E27FC236}">
                <a16:creationId xmlns:a16="http://schemas.microsoft.com/office/drawing/2014/main" id="{51D05A1F-7362-2EC3-C3A6-C1CB7675A688}"/>
              </a:ext>
            </a:extLst>
          </p:cNvPr>
          <p:cNvSpPr/>
          <p:nvPr/>
        </p:nvSpPr>
        <p:spPr>
          <a:xfrm>
            <a:off x="9408368" y="1239846"/>
            <a:ext cx="2122141" cy="417189"/>
          </a:xfrm>
          <a:prstGeom prst="roundRect">
            <a:avLst>
              <a:gd name="adj" fmla="val 36993"/>
            </a:avLst>
          </a:prstGeom>
          <a:noFill/>
          <a:ln w="7620">
            <a:solidFill>
              <a:srgbClr val="84C1FA"/>
            </a:solidFill>
            <a:prstDash val="solid"/>
          </a:ln>
        </p:spPr>
        <p:txBody>
          <a:bodyPr wrap="square">
            <a:spAutoFit/>
          </a:bodyPr>
          <a:lstStyle/>
          <a:p>
            <a:endParaRPr lang="en-US"/>
          </a:p>
        </p:txBody>
      </p:sp>
      <p:sp>
        <p:nvSpPr>
          <p:cNvPr id="7" name="Text 1">
            <a:extLst>
              <a:ext uri="{FF2B5EF4-FFF2-40B4-BE49-F238E27FC236}">
                <a16:creationId xmlns:a16="http://schemas.microsoft.com/office/drawing/2014/main" id="{4AD03F24-093C-7597-2357-C0AB0961C885}"/>
              </a:ext>
            </a:extLst>
          </p:cNvPr>
          <p:cNvSpPr/>
          <p:nvPr/>
        </p:nvSpPr>
        <p:spPr>
          <a:xfrm>
            <a:off x="9594198" y="1319676"/>
            <a:ext cx="1750479" cy="243656"/>
          </a:xfrm>
          <a:prstGeom prst="rect">
            <a:avLst/>
          </a:prstGeom>
          <a:noFill/>
          <a:ln/>
        </p:spPr>
        <p:txBody>
          <a:bodyPr wrap="none" lIns="0" tIns="0" rIns="0" bIns="0" rtlCol="0" anchor="t">
            <a:spAutoFit/>
          </a:bodyPr>
          <a:lstStyle/>
          <a:p>
            <a:pPr algn="r" rtl="1">
              <a:lnSpc>
                <a:spcPts val="1875"/>
              </a:lnSpc>
            </a:pPr>
            <a:r>
              <a:rPr lang="en-US" sz="1600" b="1" dirty="0">
                <a:solidFill>
                  <a:srgbClr val="0070C0"/>
                </a:solidFill>
                <a:latin typeface="Alexandria" pitchFamily="2" charset="-78"/>
                <a:ea typeface="Instrument Sans Medium" pitchFamily="34" charset="-122"/>
                <a:cs typeface="Alexandria" pitchFamily="2" charset="-78"/>
              </a:rPr>
              <a:t>مقارنة مفاهيمية</a:t>
            </a:r>
            <a:endParaRPr lang="en-US" sz="1600" b="1" dirty="0">
              <a:solidFill>
                <a:srgbClr val="0070C0"/>
              </a:solidFill>
              <a:latin typeface="Alexandria" pitchFamily="2" charset="-78"/>
              <a:cs typeface="Alexandria" pitchFamily="2" charset="-78"/>
            </a:endParaRPr>
          </a:p>
        </p:txBody>
      </p:sp>
      <p:sp>
        <p:nvSpPr>
          <p:cNvPr id="8" name="Text 2">
            <a:extLst>
              <a:ext uri="{FF2B5EF4-FFF2-40B4-BE49-F238E27FC236}">
                <a16:creationId xmlns:a16="http://schemas.microsoft.com/office/drawing/2014/main" id="{4E06FD5B-ED1A-7BAF-3889-641002F9808E}"/>
              </a:ext>
            </a:extLst>
          </p:cNvPr>
          <p:cNvSpPr/>
          <p:nvPr/>
        </p:nvSpPr>
        <p:spPr>
          <a:xfrm>
            <a:off x="3326663" y="1702316"/>
            <a:ext cx="6246903" cy="531171"/>
          </a:xfrm>
          <a:prstGeom prst="rect">
            <a:avLst/>
          </a:prstGeom>
          <a:noFill/>
          <a:ln/>
        </p:spPr>
        <p:txBody>
          <a:bodyPr wrap="none" lIns="0" tIns="0" rIns="0" bIns="0" rtlCol="0" anchor="t">
            <a:spAutoFit/>
          </a:bodyPr>
          <a:lstStyle/>
          <a:p>
            <a:pPr algn="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"كل قائد مدير… وليس كل مدير قائد"</a:t>
            </a:r>
            <a:endParaRPr lang="en-US" sz="2800" b="1" dirty="0">
              <a:solidFill>
                <a:srgbClr val="00B0F0"/>
              </a:solidFill>
              <a:latin typeface="Alexandria" pitchFamily="2" charset="-78"/>
              <a:cs typeface="Alexandria" pitchFamily="2" charset="-78"/>
            </a:endParaRPr>
          </a:p>
        </p:txBody>
      </p:sp>
      <p:sp>
        <p:nvSpPr>
          <p:cNvPr id="9" name="Shape 3">
            <a:extLst>
              <a:ext uri="{FF2B5EF4-FFF2-40B4-BE49-F238E27FC236}">
                <a16:creationId xmlns:a16="http://schemas.microsoft.com/office/drawing/2014/main" id="{084F7C63-6E59-797B-7A19-7277942EAF78}"/>
              </a:ext>
            </a:extLst>
          </p:cNvPr>
          <p:cNvSpPr/>
          <p:nvPr/>
        </p:nvSpPr>
        <p:spPr>
          <a:xfrm>
            <a:off x="807448" y="2535025"/>
            <a:ext cx="5203924" cy="2395984"/>
          </a:xfrm>
          <a:prstGeom prst="roundRect">
            <a:avLst>
              <a:gd name="adj" fmla="val 9255"/>
            </a:avLst>
          </a:prstGeom>
          <a:solidFill>
            <a:srgbClr val="00B0F0"/>
          </a:solidFill>
          <a:ln/>
        </p:spPr>
        <p:txBody>
          <a:bodyPr wrap="square">
            <a:spAutoFit/>
          </a:bodyPr>
          <a:lstStyle/>
          <a:p>
            <a:endParaRPr lang="en-US" dirty="0"/>
          </a:p>
        </p:txBody>
      </p:sp>
      <p:sp>
        <p:nvSpPr>
          <p:cNvPr id="10" name="Text 4">
            <a:extLst>
              <a:ext uri="{FF2B5EF4-FFF2-40B4-BE49-F238E27FC236}">
                <a16:creationId xmlns:a16="http://schemas.microsoft.com/office/drawing/2014/main" id="{58684A3D-54E8-9FA9-AAD3-4D5FBC9CB95F}"/>
              </a:ext>
            </a:extLst>
          </p:cNvPr>
          <p:cNvSpPr/>
          <p:nvPr/>
        </p:nvSpPr>
        <p:spPr>
          <a:xfrm>
            <a:off x="4079776" y="2697510"/>
            <a:ext cx="1631857"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القائد والقيادة</a:t>
            </a:r>
            <a:endParaRPr lang="en-US" sz="1833" b="1" dirty="0">
              <a:solidFill>
                <a:schemeClr val="accent2">
                  <a:lumMod val="75000"/>
                </a:schemeClr>
              </a:solidFill>
              <a:latin typeface="Alexandria" pitchFamily="2" charset="-78"/>
              <a:cs typeface="Alexandria" pitchFamily="2" charset="-78"/>
            </a:endParaRPr>
          </a:p>
        </p:txBody>
      </p:sp>
      <p:sp>
        <p:nvSpPr>
          <p:cNvPr id="11" name="Text 5">
            <a:extLst>
              <a:ext uri="{FF2B5EF4-FFF2-40B4-BE49-F238E27FC236}">
                <a16:creationId xmlns:a16="http://schemas.microsoft.com/office/drawing/2014/main" id="{5DB53607-8F0A-533E-5BEE-FF2E96AB814A}"/>
              </a:ext>
            </a:extLst>
          </p:cNvPr>
          <p:cNvSpPr/>
          <p:nvPr/>
        </p:nvSpPr>
        <p:spPr>
          <a:xfrm>
            <a:off x="714375" y="3290491"/>
            <a:ext cx="5098157" cy="1280159"/>
          </a:xfrm>
          <a:prstGeom prst="rect">
            <a:avLst/>
          </a:prstGeom>
          <a:noFill/>
          <a:ln/>
        </p:spPr>
        <p:txBody>
          <a:bodyPr wrap="square" lIns="0" tIns="0" rIns="0" bIns="0" rtlCol="0" anchor="t">
            <a:spAutoFit/>
          </a:bodyPr>
          <a:lstStyle/>
          <a:p>
            <a:pPr marL="285739" indent="-285739" algn="r" rtl="1">
              <a:lnSpc>
                <a:spcPct val="200000"/>
              </a:lnSpc>
              <a:buSzPct val="100000"/>
              <a:buChar char="•"/>
            </a:pPr>
            <a:r>
              <a:rPr lang="en-US" sz="1458" dirty="0">
                <a:solidFill>
                  <a:srgbClr val="FFFFFF"/>
                </a:solidFill>
                <a:latin typeface="Alexandria" pitchFamily="2" charset="-78"/>
                <a:ea typeface="Instrument Sans Medium" pitchFamily="34" charset="-122"/>
                <a:cs typeface="Alexandria" pitchFamily="2" charset="-78"/>
              </a:rPr>
              <a:t>يؤثر ويحفّز الآخرين لتحقيق أهداف مشتركة</a:t>
            </a:r>
            <a:endParaRPr lang="en-US" sz="1458" dirty="0">
              <a:latin typeface="Alexandria" pitchFamily="2" charset="-78"/>
              <a:cs typeface="Alexandria" pitchFamily="2" charset="-78"/>
            </a:endParaRPr>
          </a:p>
          <a:p>
            <a:pPr marL="285739" indent="-285739" algn="r" rtl="1">
              <a:lnSpc>
                <a:spcPct val="200000"/>
              </a:lnSpc>
              <a:buSzPct val="100000"/>
              <a:buChar char="•"/>
            </a:pPr>
            <a:r>
              <a:rPr lang="en-US" sz="1458" dirty="0">
                <a:solidFill>
                  <a:srgbClr val="FFFFFF"/>
                </a:solidFill>
                <a:latin typeface="Alexandria" pitchFamily="2" charset="-78"/>
                <a:ea typeface="Instrument Sans Medium" pitchFamily="34" charset="-122"/>
                <a:cs typeface="Alexandria" pitchFamily="2" charset="-78"/>
              </a:rPr>
              <a:t>يركز على الابتكار وبناء العلاقات والتغيير</a:t>
            </a:r>
            <a:endParaRPr lang="en-US" sz="1458" dirty="0">
              <a:latin typeface="Alexandria" pitchFamily="2" charset="-78"/>
              <a:cs typeface="Alexandria" pitchFamily="2" charset="-78"/>
            </a:endParaRPr>
          </a:p>
          <a:p>
            <a:pPr marL="285739" indent="-285739" algn="r" rtl="1">
              <a:lnSpc>
                <a:spcPct val="200000"/>
              </a:lnSpc>
              <a:buSzPct val="100000"/>
              <a:buChar char="•"/>
            </a:pPr>
            <a:r>
              <a:rPr lang="en-US" sz="1458" dirty="0">
                <a:solidFill>
                  <a:srgbClr val="FFFFFF"/>
                </a:solidFill>
                <a:latin typeface="Alexandria" pitchFamily="2" charset="-78"/>
                <a:ea typeface="Instrument Sans Medium" pitchFamily="34" charset="-122"/>
                <a:cs typeface="Alexandria" pitchFamily="2" charset="-78"/>
              </a:rPr>
              <a:t>يوجّه المستقبل ويصنع الرؤية الاستراتيجية</a:t>
            </a:r>
            <a:endParaRPr lang="en-US" sz="1458" dirty="0">
              <a:latin typeface="Alexandria" pitchFamily="2" charset="-78"/>
              <a:cs typeface="Alexandria" pitchFamily="2" charset="-78"/>
            </a:endParaRPr>
          </a:p>
        </p:txBody>
      </p:sp>
      <p:sp>
        <p:nvSpPr>
          <p:cNvPr id="12" name="Text 6">
            <a:extLst>
              <a:ext uri="{FF2B5EF4-FFF2-40B4-BE49-F238E27FC236}">
                <a16:creationId xmlns:a16="http://schemas.microsoft.com/office/drawing/2014/main" id="{274B3E0A-F61B-DE79-0875-5F0FE890434A}"/>
              </a:ext>
            </a:extLst>
          </p:cNvPr>
          <p:cNvSpPr/>
          <p:nvPr/>
        </p:nvSpPr>
        <p:spPr>
          <a:xfrm>
            <a:off x="9800582" y="2697510"/>
            <a:ext cx="1575752"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المدير والإدارة</a:t>
            </a:r>
            <a:endParaRPr lang="en-US" sz="1833" b="1" dirty="0">
              <a:solidFill>
                <a:schemeClr val="accent2">
                  <a:lumMod val="75000"/>
                </a:schemeClr>
              </a:solidFill>
              <a:latin typeface="Alexandria" pitchFamily="2" charset="-78"/>
              <a:cs typeface="Alexandria" pitchFamily="2" charset="-78"/>
            </a:endParaRPr>
          </a:p>
        </p:txBody>
      </p:sp>
      <p:sp>
        <p:nvSpPr>
          <p:cNvPr id="13" name="Text 7">
            <a:extLst>
              <a:ext uri="{FF2B5EF4-FFF2-40B4-BE49-F238E27FC236}">
                <a16:creationId xmlns:a16="http://schemas.microsoft.com/office/drawing/2014/main" id="{D93F900A-568B-A834-4DAE-CAC462925891}"/>
              </a:ext>
            </a:extLst>
          </p:cNvPr>
          <p:cNvSpPr/>
          <p:nvPr/>
        </p:nvSpPr>
        <p:spPr>
          <a:xfrm>
            <a:off x="6353075" y="3349244"/>
            <a:ext cx="5203924" cy="1280159"/>
          </a:xfrm>
          <a:prstGeom prst="rect">
            <a:avLst/>
          </a:prstGeom>
          <a:noFill/>
          <a:ln>
            <a:noFill/>
          </a:ln>
        </p:spPr>
        <p:txBody>
          <a:bodyPr wrap="square" lIns="0" tIns="0" rIns="0" bIns="0" rtlCol="0" anchor="t">
            <a:spAutoFit/>
          </a:bodyPr>
          <a:lstStyle/>
          <a:p>
            <a:pPr marL="285739" indent="-285739" algn="r" rtl="1">
              <a:lnSpc>
                <a:spcPct val="200000"/>
              </a:lnSpc>
              <a:buSzPct val="100000"/>
              <a:buChar char="•"/>
            </a:pPr>
            <a:r>
              <a:rPr lang="en-US" sz="1458" dirty="0">
                <a:solidFill>
                  <a:srgbClr val="1E3063"/>
                </a:solidFill>
                <a:latin typeface="Alexandria" pitchFamily="2" charset="-78"/>
                <a:ea typeface="Instrument Sans Medium" pitchFamily="34" charset="-122"/>
                <a:cs typeface="Alexandria" pitchFamily="2" charset="-78"/>
              </a:rPr>
              <a:t>ينظّم الموارد والعمليات لتحقيق الأهداف بكفاءة</a:t>
            </a:r>
            <a:endParaRPr lang="en-US" sz="1458" dirty="0">
              <a:latin typeface="Alexandria" pitchFamily="2" charset="-78"/>
              <a:cs typeface="Alexandria" pitchFamily="2" charset="-78"/>
            </a:endParaRPr>
          </a:p>
          <a:p>
            <a:pPr marL="285739" indent="-285739" algn="r" rtl="1">
              <a:lnSpc>
                <a:spcPct val="200000"/>
              </a:lnSpc>
              <a:buSzPct val="100000"/>
              <a:buChar char="•"/>
            </a:pPr>
            <a:r>
              <a:rPr lang="en-US" sz="1458" dirty="0">
                <a:solidFill>
                  <a:srgbClr val="1E3063"/>
                </a:solidFill>
                <a:latin typeface="Alexandria" pitchFamily="2" charset="-78"/>
                <a:ea typeface="Instrument Sans Medium" pitchFamily="34" charset="-122"/>
                <a:cs typeface="Alexandria" pitchFamily="2" charset="-78"/>
              </a:rPr>
              <a:t>يركز على التخطيط والتنظيم والرقابة</a:t>
            </a:r>
            <a:endParaRPr lang="en-US" sz="1458" dirty="0">
              <a:latin typeface="Alexandria" pitchFamily="2" charset="-78"/>
              <a:cs typeface="Alexandria" pitchFamily="2" charset="-78"/>
            </a:endParaRPr>
          </a:p>
          <a:p>
            <a:pPr marL="285739" indent="-285739" algn="r" rtl="1">
              <a:lnSpc>
                <a:spcPct val="200000"/>
              </a:lnSpc>
              <a:buSzPct val="100000"/>
              <a:buChar char="•"/>
            </a:pPr>
            <a:r>
              <a:rPr lang="en-US" sz="1458" dirty="0">
                <a:solidFill>
                  <a:srgbClr val="1E3063"/>
                </a:solidFill>
                <a:latin typeface="Alexandria" pitchFamily="2" charset="-78"/>
                <a:ea typeface="Instrument Sans Medium" pitchFamily="34" charset="-122"/>
                <a:cs typeface="Alexandria" pitchFamily="2" charset="-78"/>
              </a:rPr>
              <a:t>يحافظ على الاستقرار ويضمن تحقيق الكفاءة</a:t>
            </a:r>
            <a:endParaRPr lang="en-US" sz="1458" dirty="0">
              <a:latin typeface="Alexandria" pitchFamily="2" charset="-78"/>
              <a:cs typeface="Alexandria" pitchFamily="2" charset="-78"/>
            </a:endParaRPr>
          </a:p>
        </p:txBody>
      </p:sp>
      <p:sp>
        <p:nvSpPr>
          <p:cNvPr id="14" name="Shape 8">
            <a:extLst>
              <a:ext uri="{FF2B5EF4-FFF2-40B4-BE49-F238E27FC236}">
                <a16:creationId xmlns:a16="http://schemas.microsoft.com/office/drawing/2014/main" id="{923CBC5A-B70A-A55C-B29B-63D82AAC79B4}"/>
              </a:ext>
            </a:extLst>
          </p:cNvPr>
          <p:cNvSpPr/>
          <p:nvPr/>
        </p:nvSpPr>
        <p:spPr>
          <a:xfrm>
            <a:off x="6195196" y="5481966"/>
            <a:ext cx="5203924" cy="803176"/>
          </a:xfrm>
          <a:prstGeom prst="roundRect">
            <a:avLst>
              <a:gd name="adj" fmla="val 21181"/>
            </a:avLst>
          </a:prstGeom>
          <a:solidFill>
            <a:srgbClr val="B5DAFC"/>
          </a:solidFill>
          <a:ln/>
        </p:spPr>
        <p:txBody>
          <a:bodyPr>
            <a:spAutoFit/>
          </a:bodyPr>
          <a:lstStyle/>
          <a:p>
            <a:endParaRPr lang="en-US"/>
          </a:p>
        </p:txBody>
      </p:sp>
      <p:sp>
        <p:nvSpPr>
          <p:cNvPr id="16" name="Text 9">
            <a:extLst>
              <a:ext uri="{FF2B5EF4-FFF2-40B4-BE49-F238E27FC236}">
                <a16:creationId xmlns:a16="http://schemas.microsoft.com/office/drawing/2014/main" id="{6B83B405-3B8E-4D6A-20B9-A635851384DC}"/>
              </a:ext>
            </a:extLst>
          </p:cNvPr>
          <p:cNvSpPr/>
          <p:nvPr/>
        </p:nvSpPr>
        <p:spPr>
          <a:xfrm>
            <a:off x="6332935" y="5745054"/>
            <a:ext cx="4836260" cy="276999"/>
          </a:xfrm>
          <a:prstGeom prst="rect">
            <a:avLst/>
          </a:prstGeom>
          <a:noFill/>
          <a:ln/>
        </p:spPr>
        <p:txBody>
          <a:bodyPr wrap="none" lIns="0" tIns="0" rIns="0" bIns="0" rtlCol="0" anchor="t">
            <a:spAutoFit/>
          </a:bodyPr>
          <a:lstStyle/>
          <a:p>
            <a:pPr algn="r" rtl="1">
              <a:lnSpc>
                <a:spcPts val="2375"/>
              </a:lnSpc>
            </a:pPr>
            <a:r>
              <a:rPr lang="en-US" sz="1458" dirty="0">
                <a:latin typeface="Alexandria" pitchFamily="2" charset="-78"/>
                <a:ea typeface="Instrument Sans Medium" pitchFamily="34" charset="-122"/>
                <a:cs typeface="Alexandria" pitchFamily="2" charset="-78"/>
              </a:rPr>
              <a:t>نجاح المؤسسة يتحقق من التكامل بين القيادة والإدارة معًا.</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88979862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291304" y="1110014"/>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A18E7FDF-45E5-A25C-CFE0-7AA0768935C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35342" y="960573"/>
            <a:ext cx="4010720" cy="554572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3CDEAD46-B35F-3609-A2F1-7EBABEA86B10}"/>
              </a:ext>
            </a:extLst>
          </p:cNvPr>
          <p:cNvSpPr/>
          <p:nvPr/>
        </p:nvSpPr>
        <p:spPr>
          <a:xfrm>
            <a:off x="8504038" y="1028701"/>
            <a:ext cx="3026471" cy="573490"/>
          </a:xfrm>
          <a:prstGeom prst="rect">
            <a:avLst/>
          </a:prstGeom>
          <a:noFill/>
          <a:ln/>
        </p:spPr>
        <p:txBody>
          <a:bodyPr wrap="none" lIns="0" tIns="0" rIns="0" bIns="0" rtlCol="0" anchor="t">
            <a:spAutoFit/>
          </a:bodyPr>
          <a:lstStyle/>
          <a:p>
            <a:pPr algn="r" rtl="1">
              <a:lnSpc>
                <a:spcPct val="150000"/>
              </a:lnSpc>
            </a:pPr>
            <a:r>
              <a:rPr lang="en-US" sz="2800" dirty="0">
                <a:solidFill>
                  <a:srgbClr val="00B0F0"/>
                </a:solidFill>
                <a:latin typeface="Alexandria" pitchFamily="2" charset="-78"/>
                <a:ea typeface="Instrument Sans Semi Bold" pitchFamily="34" charset="-122"/>
                <a:cs typeface="Alexandria" pitchFamily="2" charset="-78"/>
              </a:rPr>
              <a:t>معايير </a:t>
            </a:r>
            <a:r>
              <a:rPr lang="en-US" sz="2800" dirty="0" err="1">
                <a:solidFill>
                  <a:srgbClr val="00B0F0"/>
                </a:solidFill>
                <a:latin typeface="Alexandria" pitchFamily="2" charset="-78"/>
                <a:ea typeface="Instrument Sans Semi Bold" pitchFamily="34" charset="-122"/>
                <a:cs typeface="Alexandria" pitchFamily="2" charset="-78"/>
              </a:rPr>
              <a:t>اختيار</a:t>
            </a:r>
            <a:r>
              <a:rPr lang="en-US" sz="2800" dirty="0">
                <a:solidFill>
                  <a:srgbClr val="00B0F0"/>
                </a:solidFill>
                <a:latin typeface="Alexandria" pitchFamily="2" charset="-78"/>
                <a:ea typeface="Instrument Sans Semi Bold" pitchFamily="34" charset="-122"/>
                <a:cs typeface="Alexandria" pitchFamily="2" charset="-78"/>
              </a:rPr>
              <a:t> </a:t>
            </a:r>
            <a:r>
              <a:rPr lang="en-US" sz="2800" dirty="0" err="1">
                <a:solidFill>
                  <a:srgbClr val="00B0F0"/>
                </a:solidFill>
                <a:latin typeface="Alexandria" pitchFamily="2" charset="-78"/>
                <a:ea typeface="Instrument Sans Semi Bold" pitchFamily="34" charset="-122"/>
                <a:cs typeface="Alexandria" pitchFamily="2" charset="-78"/>
              </a:rPr>
              <a:t>القادة</a:t>
            </a:r>
            <a:r>
              <a:rPr lang="ar-SA" sz="2800" dirty="0">
                <a:solidFill>
                  <a:srgbClr val="00B0F0"/>
                </a:solidFill>
                <a:latin typeface="Alexandria" pitchFamily="2" charset="-78"/>
                <a:ea typeface="Instrument Sans Semi Bold" pitchFamily="34" charset="-122"/>
                <a:cs typeface="Alexandria" pitchFamily="2" charset="-78"/>
              </a:rPr>
              <a:t>:</a:t>
            </a:r>
            <a:endParaRPr lang="en-US" sz="2800" dirty="0">
              <a:solidFill>
                <a:srgbClr val="00B0F0"/>
              </a:solidFill>
              <a:latin typeface="Alexandria" pitchFamily="2" charset="-78"/>
              <a:cs typeface="Alexandria" pitchFamily="2" charset="-78"/>
            </a:endParaRPr>
          </a:p>
        </p:txBody>
      </p:sp>
      <p:sp>
        <p:nvSpPr>
          <p:cNvPr id="12" name="Shape 5">
            <a:extLst>
              <a:ext uri="{FF2B5EF4-FFF2-40B4-BE49-F238E27FC236}">
                <a16:creationId xmlns:a16="http://schemas.microsoft.com/office/drawing/2014/main" id="{51D97A7C-A77E-7357-A951-A90C506A6AD9}"/>
              </a:ext>
            </a:extLst>
          </p:cNvPr>
          <p:cNvSpPr/>
          <p:nvPr/>
        </p:nvSpPr>
        <p:spPr>
          <a:xfrm>
            <a:off x="4739409" y="2189691"/>
            <a:ext cx="6771065" cy="1644968"/>
          </a:xfrm>
          <a:prstGeom prst="roundRect">
            <a:avLst>
              <a:gd name="adj" fmla="val 9718"/>
            </a:avLst>
          </a:prstGeom>
          <a:solidFill>
            <a:srgbClr val="CEE6FD"/>
          </a:solidFill>
          <a:ln/>
        </p:spPr>
        <p:txBody>
          <a:bodyPr wrap="square">
            <a:spAutoFit/>
          </a:bodyPr>
          <a:lstStyle/>
          <a:p>
            <a:endParaRPr lang="en-US"/>
          </a:p>
        </p:txBody>
      </p:sp>
      <p:sp>
        <p:nvSpPr>
          <p:cNvPr id="13" name="Text 6">
            <a:extLst>
              <a:ext uri="{FF2B5EF4-FFF2-40B4-BE49-F238E27FC236}">
                <a16:creationId xmlns:a16="http://schemas.microsoft.com/office/drawing/2014/main" id="{B50B970D-CB17-4458-8350-FB3FA5F4E230}"/>
              </a:ext>
            </a:extLst>
          </p:cNvPr>
          <p:cNvSpPr/>
          <p:nvPr/>
        </p:nvSpPr>
        <p:spPr>
          <a:xfrm>
            <a:off x="8595490" y="2304455"/>
            <a:ext cx="2752357" cy="375487"/>
          </a:xfrm>
          <a:prstGeom prst="rect">
            <a:avLst/>
          </a:prstGeom>
          <a:noFill/>
          <a:ln/>
        </p:spPr>
        <p:txBody>
          <a:bodyPr wrap="none" lIns="0" tIns="0" rIns="0" bIns="0" rtlCol="0" anchor="t">
            <a:spAutoFit/>
          </a:bodyPr>
          <a:lstStyle/>
          <a:p>
            <a:pPr algn="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القوة — </a:t>
            </a:r>
            <a:r>
              <a:rPr lang="ar-SA" sz="1833" b="1" dirty="0">
                <a:solidFill>
                  <a:schemeClr val="accent2">
                    <a:lumMod val="75000"/>
                  </a:schemeClr>
                </a:solidFill>
                <a:latin typeface="Alexandria" pitchFamily="2" charset="-78"/>
                <a:ea typeface="Instrument Sans Semi Bold" pitchFamily="34" charset="-122"/>
                <a:cs typeface="Alexandria" pitchFamily="2" charset="-78"/>
              </a:rPr>
              <a:t> </a:t>
            </a:r>
            <a:r>
              <a:rPr lang="en-US" sz="1833" b="1" dirty="0" err="1">
                <a:solidFill>
                  <a:schemeClr val="accent2">
                    <a:lumMod val="75000"/>
                  </a:schemeClr>
                </a:solidFill>
                <a:latin typeface="Alexandria" pitchFamily="2" charset="-78"/>
                <a:ea typeface="Instrument Sans Semi Bold" pitchFamily="34" charset="-122"/>
                <a:cs typeface="Alexandria" pitchFamily="2" charset="-78"/>
              </a:rPr>
              <a:t>الكفاءة</a:t>
            </a:r>
            <a:r>
              <a:rPr lang="en-US" sz="1833" b="1" dirty="0">
                <a:solidFill>
                  <a:schemeClr val="accent2">
                    <a:lumMod val="75000"/>
                  </a:schemeClr>
                </a:solidFill>
                <a:latin typeface="Alexandria" pitchFamily="2" charset="-78"/>
                <a:ea typeface="Instrument Sans Semi Bold" pitchFamily="34" charset="-122"/>
                <a:cs typeface="Alexandria" pitchFamily="2" charset="-78"/>
              </a:rPr>
              <a:t> المهنية</a:t>
            </a:r>
            <a:endParaRPr lang="en-US" sz="1833" b="1" dirty="0">
              <a:solidFill>
                <a:schemeClr val="accent2">
                  <a:lumMod val="75000"/>
                </a:schemeClr>
              </a:solidFill>
              <a:latin typeface="Alexandria" pitchFamily="2" charset="-78"/>
              <a:cs typeface="Alexandria" pitchFamily="2" charset="-78"/>
            </a:endParaRPr>
          </a:p>
        </p:txBody>
      </p:sp>
      <p:sp>
        <p:nvSpPr>
          <p:cNvPr id="14" name="Text 7">
            <a:extLst>
              <a:ext uri="{FF2B5EF4-FFF2-40B4-BE49-F238E27FC236}">
                <a16:creationId xmlns:a16="http://schemas.microsoft.com/office/drawing/2014/main" id="{70FADEDC-2174-1E4B-5EE4-1C33BD189024}"/>
              </a:ext>
            </a:extLst>
          </p:cNvPr>
          <p:cNvSpPr/>
          <p:nvPr/>
        </p:nvSpPr>
        <p:spPr>
          <a:xfrm>
            <a:off x="5171481" y="2853422"/>
            <a:ext cx="6043935" cy="696986"/>
          </a:xfrm>
          <a:prstGeom prst="rect">
            <a:avLst/>
          </a:prstGeom>
          <a:noFill/>
          <a:ln/>
        </p:spPr>
        <p:txBody>
          <a:bodyPr wrap="square" lIns="0" tIns="0" rIns="0" bIns="0" rtlCol="0" anchor="t">
            <a:spAutoFit/>
          </a:bodyPr>
          <a:lstStyle/>
          <a:p>
            <a:pPr algn="ctr" rtl="1">
              <a:lnSpc>
                <a:spcPct val="150000"/>
              </a:lnSpc>
            </a:pPr>
            <a:r>
              <a:rPr lang="ar-SA" sz="1600" dirty="0">
                <a:solidFill>
                  <a:srgbClr val="1E3063"/>
                </a:solidFill>
                <a:latin typeface="Alexandria" pitchFamily="2" charset="-78"/>
                <a:ea typeface="Instrument Sans Medium" pitchFamily="34" charset="-122"/>
                <a:cs typeface="Alexandria" pitchFamily="2" charset="-78"/>
              </a:rPr>
              <a:t>وتشمل الخبرة، والمهارات، والقدرة على الإنجاز،وحسن التنفيذ واتخاذ القرار في الوقت المناسب.</a:t>
            </a:r>
            <a:endParaRPr lang="en-US" sz="1600" dirty="0">
              <a:latin typeface="Alexandria" pitchFamily="2" charset="-78"/>
              <a:cs typeface="Alexandria" pitchFamily="2" charset="-78"/>
            </a:endParaRPr>
          </a:p>
        </p:txBody>
      </p:sp>
      <p:sp>
        <p:nvSpPr>
          <p:cNvPr id="15" name="Shape 8">
            <a:extLst>
              <a:ext uri="{FF2B5EF4-FFF2-40B4-BE49-F238E27FC236}">
                <a16:creationId xmlns:a16="http://schemas.microsoft.com/office/drawing/2014/main" id="{0EE7277B-F93E-CEEB-0F87-47B18FF3865B}"/>
              </a:ext>
            </a:extLst>
          </p:cNvPr>
          <p:cNvSpPr/>
          <p:nvPr/>
        </p:nvSpPr>
        <p:spPr>
          <a:xfrm>
            <a:off x="4701463" y="4299222"/>
            <a:ext cx="6771065" cy="1486974"/>
          </a:xfrm>
          <a:prstGeom prst="rect">
            <a:avLst/>
          </a:prstGeom>
          <a:solidFill>
            <a:srgbClr val="CEE6FD"/>
          </a:solidFill>
          <a:ln/>
        </p:spPr>
        <p:txBody>
          <a:bodyPr wrap="square">
            <a:spAutoFit/>
          </a:bodyPr>
          <a:lstStyle/>
          <a:p>
            <a:endParaRPr lang="en-US"/>
          </a:p>
        </p:txBody>
      </p:sp>
      <p:sp>
        <p:nvSpPr>
          <p:cNvPr id="16" name="Shape 9">
            <a:extLst>
              <a:ext uri="{FF2B5EF4-FFF2-40B4-BE49-F238E27FC236}">
                <a16:creationId xmlns:a16="http://schemas.microsoft.com/office/drawing/2014/main" id="{546B362C-BDCE-C426-CB4E-DB99B9107D21}"/>
              </a:ext>
            </a:extLst>
          </p:cNvPr>
          <p:cNvSpPr/>
          <p:nvPr/>
        </p:nvSpPr>
        <p:spPr>
          <a:xfrm>
            <a:off x="8618935" y="3866058"/>
            <a:ext cx="2917924" cy="25400"/>
          </a:xfrm>
          <a:prstGeom prst="roundRect">
            <a:avLst>
              <a:gd name="adj" fmla="val 669768"/>
            </a:avLst>
          </a:prstGeom>
          <a:solidFill>
            <a:srgbClr val="B4CCE3"/>
          </a:solidFill>
          <a:ln/>
        </p:spPr>
        <p:txBody>
          <a:bodyPr>
            <a:spAutoFit/>
          </a:bodyPr>
          <a:lstStyle/>
          <a:p>
            <a:endParaRPr lang="en-US"/>
          </a:p>
        </p:txBody>
      </p:sp>
      <p:sp>
        <p:nvSpPr>
          <p:cNvPr id="17" name="Shape 10">
            <a:extLst>
              <a:ext uri="{FF2B5EF4-FFF2-40B4-BE49-F238E27FC236}">
                <a16:creationId xmlns:a16="http://schemas.microsoft.com/office/drawing/2014/main" id="{2F453302-DF0B-A08C-7C69-A86365F5360D}"/>
              </a:ext>
            </a:extLst>
          </p:cNvPr>
          <p:cNvSpPr/>
          <p:nvPr/>
        </p:nvSpPr>
        <p:spPr>
          <a:xfrm>
            <a:off x="9841607" y="3642519"/>
            <a:ext cx="472480" cy="472480"/>
          </a:xfrm>
          <a:prstGeom prst="roundRect">
            <a:avLst>
              <a:gd name="adj" fmla="val 36006"/>
            </a:avLst>
          </a:prstGeom>
          <a:solidFill>
            <a:srgbClr val="FFFFFF"/>
          </a:solidFill>
          <a:ln w="30480">
            <a:solidFill>
              <a:srgbClr val="B4CCE3"/>
            </a:solidFill>
            <a:prstDash val="solid"/>
          </a:ln>
        </p:spPr>
        <p:txBody>
          <a:bodyPr>
            <a:spAutoFit/>
          </a:bodyPr>
          <a:lstStyle/>
          <a:p>
            <a:endParaRPr lang="en-US"/>
          </a:p>
        </p:txBody>
      </p:sp>
      <p:sp>
        <p:nvSpPr>
          <p:cNvPr id="20" name="Text 11">
            <a:extLst>
              <a:ext uri="{FF2B5EF4-FFF2-40B4-BE49-F238E27FC236}">
                <a16:creationId xmlns:a16="http://schemas.microsoft.com/office/drawing/2014/main" id="{E20B0A73-C560-7AC5-58FF-C70D243DF389}"/>
              </a:ext>
            </a:extLst>
          </p:cNvPr>
          <p:cNvSpPr/>
          <p:nvPr/>
        </p:nvSpPr>
        <p:spPr>
          <a:xfrm>
            <a:off x="8302141" y="4338538"/>
            <a:ext cx="3045706" cy="375487"/>
          </a:xfrm>
          <a:prstGeom prst="rect">
            <a:avLst/>
          </a:prstGeom>
          <a:noFill/>
          <a:ln/>
        </p:spPr>
        <p:txBody>
          <a:bodyPr wrap="none" lIns="0" tIns="0" rIns="0" bIns="0" rtlCol="0" anchor="t">
            <a:spAutoFit/>
          </a:bodyPr>
          <a:lstStyle/>
          <a:p>
            <a:pPr algn="r" rtl="1">
              <a:lnSpc>
                <a:spcPct val="150000"/>
              </a:lnSpc>
            </a:pPr>
            <a:r>
              <a:rPr lang="en-US" sz="1833" b="1" dirty="0" err="1">
                <a:solidFill>
                  <a:schemeClr val="accent2">
                    <a:lumMod val="75000"/>
                  </a:schemeClr>
                </a:solidFill>
                <a:latin typeface="Alexandria" pitchFamily="2" charset="-78"/>
                <a:ea typeface="Instrument Sans Semi Bold" pitchFamily="34" charset="-122"/>
                <a:cs typeface="Alexandria" pitchFamily="2" charset="-78"/>
              </a:rPr>
              <a:t>الأمانة</a:t>
            </a:r>
            <a:r>
              <a:rPr lang="en-US" sz="1833" b="1" dirty="0">
                <a:solidFill>
                  <a:schemeClr val="accent2">
                    <a:lumMod val="75000"/>
                  </a:schemeClr>
                </a:solidFill>
                <a:latin typeface="Alexandria" pitchFamily="2" charset="-78"/>
                <a:ea typeface="Instrument Sans Semi Bold" pitchFamily="34" charset="-122"/>
                <a:cs typeface="Alexandria" pitchFamily="2" charset="-78"/>
              </a:rPr>
              <a:t> </a:t>
            </a:r>
            <a:r>
              <a:rPr lang="ar-SA" sz="1833" b="1" dirty="0">
                <a:solidFill>
                  <a:schemeClr val="accent2">
                    <a:lumMod val="75000"/>
                  </a:schemeClr>
                </a:solidFill>
                <a:latin typeface="Alexandria" pitchFamily="2" charset="-78"/>
                <a:ea typeface="Instrument Sans Semi Bold" pitchFamily="34" charset="-122"/>
                <a:cs typeface="Alexandria" pitchFamily="2" charset="-78"/>
              </a:rPr>
              <a:t> </a:t>
            </a:r>
            <a:r>
              <a:rPr lang="en-US" sz="1833" b="1" dirty="0">
                <a:solidFill>
                  <a:schemeClr val="accent2">
                    <a:lumMod val="75000"/>
                  </a:schemeClr>
                </a:solidFill>
                <a:latin typeface="Alexandria" pitchFamily="2" charset="-78"/>
                <a:ea typeface="Instrument Sans Semi Bold" pitchFamily="34" charset="-122"/>
                <a:cs typeface="Alexandria" pitchFamily="2" charset="-78"/>
              </a:rPr>
              <a:t>— الكفاءة الأخلاقية</a:t>
            </a:r>
            <a:endParaRPr lang="en-US" sz="1833" b="1" dirty="0">
              <a:solidFill>
                <a:schemeClr val="accent2">
                  <a:lumMod val="75000"/>
                </a:schemeClr>
              </a:solidFill>
              <a:latin typeface="Alexandria" pitchFamily="2" charset="-78"/>
              <a:cs typeface="Alexandria" pitchFamily="2" charset="-78"/>
            </a:endParaRPr>
          </a:p>
        </p:txBody>
      </p:sp>
      <p:sp>
        <p:nvSpPr>
          <p:cNvPr id="21" name="Text 12">
            <a:extLst>
              <a:ext uri="{FF2B5EF4-FFF2-40B4-BE49-F238E27FC236}">
                <a16:creationId xmlns:a16="http://schemas.microsoft.com/office/drawing/2014/main" id="{C679DBE1-D592-A962-1CA0-1DBA7528B518}"/>
              </a:ext>
            </a:extLst>
          </p:cNvPr>
          <p:cNvSpPr/>
          <p:nvPr/>
        </p:nvSpPr>
        <p:spPr>
          <a:xfrm>
            <a:off x="4871864" y="4822825"/>
            <a:ext cx="6475983" cy="696986"/>
          </a:xfrm>
          <a:prstGeom prst="rect">
            <a:avLst/>
          </a:prstGeom>
          <a:noFill/>
          <a:ln/>
        </p:spPr>
        <p:txBody>
          <a:bodyPr wrap="square" lIns="0" tIns="0" rIns="0" bIns="0" rtlCol="0" anchor="t">
            <a:spAutoFit/>
          </a:bodyPr>
          <a:lstStyle/>
          <a:p>
            <a:pPr algn="ctr" rtl="1">
              <a:lnSpc>
                <a:spcPct val="150000"/>
              </a:lnSpc>
            </a:pPr>
            <a:r>
              <a:rPr lang="ar-SA" sz="1600" dirty="0">
                <a:solidFill>
                  <a:srgbClr val="1E3063"/>
                </a:solidFill>
                <a:latin typeface="Alexandria" pitchFamily="2" charset="-78"/>
                <a:ea typeface="Instrument Sans Medium" pitchFamily="34" charset="-122"/>
                <a:cs typeface="Alexandria" pitchFamily="2" charset="-78"/>
              </a:rPr>
              <a:t>وتشمل الإخلاص، والنزاهة، وتحمل المسؤولية،ومراعاة الحقوق والالتزام بالقيم المؤسسية.</a:t>
            </a: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AA9AF9A8-FD15-34A8-4140-B3DABA53051C}"/>
              </a:ext>
            </a:extLst>
          </p:cNvPr>
          <p:cNvSpPr txBox="1"/>
          <p:nvPr/>
        </p:nvSpPr>
        <p:spPr>
          <a:xfrm>
            <a:off x="3955831" y="5961084"/>
            <a:ext cx="7601099" cy="523220"/>
          </a:xfrm>
          <a:prstGeom prst="rect">
            <a:avLst/>
          </a:prstGeom>
          <a:noFill/>
        </p:spPr>
        <p:txBody>
          <a:bodyPr wrap="square" rtlCol="0">
            <a:spAutoFit/>
          </a:bodyPr>
          <a:lstStyle/>
          <a:p>
            <a:pPr algn="ctr"/>
            <a:r>
              <a:rPr lang="ar-SA" dirty="0">
                <a:latin typeface="Alexandria" pitchFamily="2" charset="-78"/>
                <a:cs typeface="Alexandria" pitchFamily="2" charset="-78"/>
              </a:rPr>
              <a:t>نجاح القائد لا يتحقق بالكفاءة وحدها أو بالقيم وحدها، بل بالتوازن بين القوة والأمانة في الأداء والسلوك.</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434128620"/>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C90D8DA2-C2CC-EA84-EA12-5971F43E8C90}"/>
              </a:ext>
            </a:extLst>
          </p:cNvPr>
          <p:cNvSpPr/>
          <p:nvPr/>
        </p:nvSpPr>
        <p:spPr>
          <a:xfrm>
            <a:off x="4964178" y="999739"/>
            <a:ext cx="6556282" cy="573490"/>
          </a:xfrm>
          <a:prstGeom prst="rect">
            <a:avLst/>
          </a:prstGeom>
          <a:noFill/>
          <a:ln/>
        </p:spPr>
        <p:txBody>
          <a:bodyPr wrap="none" lIns="0" tIns="0" rIns="0" bIns="0" rtlCol="0" anchor="t">
            <a:spAutoFit/>
          </a:bodyPr>
          <a:lstStyle/>
          <a:p>
            <a:pPr algn="r" rtl="1">
              <a:lnSpc>
                <a:spcPct val="150000"/>
              </a:lnSpc>
            </a:pPr>
            <a:r>
              <a:rPr lang="en-US" sz="2800" b="1" dirty="0">
                <a:solidFill>
                  <a:srgbClr val="00B0F0"/>
                </a:solidFill>
                <a:latin typeface="Alexandria" pitchFamily="2" charset="-78"/>
                <a:ea typeface="Instrument Sans Semi Bold" pitchFamily="34" charset="-122"/>
                <a:cs typeface="Alexandria" pitchFamily="2" charset="-78"/>
              </a:rPr>
              <a:t>فنون القيادة في تعزيز الإبداع والابتكار</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7D5B236E-0068-BDE5-EAC6-D405077F3D32}"/>
              </a:ext>
            </a:extLst>
          </p:cNvPr>
          <p:cNvSpPr/>
          <p:nvPr/>
        </p:nvSpPr>
        <p:spPr>
          <a:xfrm>
            <a:off x="9816898" y="3013174"/>
            <a:ext cx="1713611" cy="375487"/>
          </a:xfrm>
          <a:prstGeom prst="rect">
            <a:avLst/>
          </a:prstGeom>
          <a:noFill/>
          <a:ln/>
        </p:spPr>
        <p:txBody>
          <a:bodyPr wrap="none" lIns="0" tIns="0" rIns="0" bIns="0" rtlCol="0" anchor="t">
            <a:spAutoFit/>
          </a:bodyPr>
          <a:lstStyle/>
          <a:p>
            <a:pPr algn="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الاتصال الفعّال</a:t>
            </a:r>
            <a:endParaRPr lang="en-US" sz="1833" b="1"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4A786C60-AD4E-0F63-B66E-BFED49CDCA51}"/>
              </a:ext>
            </a:extLst>
          </p:cNvPr>
          <p:cNvSpPr/>
          <p:nvPr/>
        </p:nvSpPr>
        <p:spPr>
          <a:xfrm>
            <a:off x="8544272" y="3494060"/>
            <a:ext cx="3163560" cy="971741"/>
          </a:xfrm>
          <a:prstGeom prst="rect">
            <a:avLst/>
          </a:prstGeom>
          <a:noFill/>
          <a:ln/>
        </p:spPr>
        <p:txBody>
          <a:bodyPr wrap="square" lIns="0" tIns="0" rIns="0" bIns="0" rtlCol="0" anchor="t">
            <a:spAutoFit/>
          </a:bodyPr>
          <a:lstStyle/>
          <a:p>
            <a:pPr algn="ctr" rtl="1">
              <a:lnSpc>
                <a:spcPct val="150000"/>
              </a:lnSpc>
            </a:pPr>
            <a:r>
              <a:rPr lang="ar-SA" sz="1458" dirty="0">
                <a:solidFill>
                  <a:srgbClr val="1E3063"/>
                </a:solidFill>
                <a:latin typeface="Alexandria" pitchFamily="2" charset="-78"/>
                <a:ea typeface="Instrument Sans Medium" pitchFamily="34" charset="-122"/>
                <a:cs typeface="Alexandria" pitchFamily="2" charset="-78"/>
              </a:rPr>
              <a:t>تبادل الأفكار بوضوح وشفافية، وتشجيع الحوار الذي يدعم التعبير الإبداعي.</a:t>
            </a:r>
            <a:endParaRPr lang="en-US" sz="1458" dirty="0">
              <a:latin typeface="Alexandria" pitchFamily="2" charset="-78"/>
              <a:cs typeface="Alexandria" pitchFamily="2" charset="-78"/>
            </a:endParaRPr>
          </a:p>
        </p:txBody>
      </p:sp>
      <p:sp>
        <p:nvSpPr>
          <p:cNvPr id="11" name="Text 3">
            <a:extLst>
              <a:ext uri="{FF2B5EF4-FFF2-40B4-BE49-F238E27FC236}">
                <a16:creationId xmlns:a16="http://schemas.microsoft.com/office/drawing/2014/main" id="{D12029DB-EC88-39FE-F19E-DA4055E96659}"/>
              </a:ext>
            </a:extLst>
          </p:cNvPr>
          <p:cNvSpPr/>
          <p:nvPr/>
        </p:nvSpPr>
        <p:spPr>
          <a:xfrm>
            <a:off x="5995847" y="3084271"/>
            <a:ext cx="1558119" cy="375487"/>
          </a:xfrm>
          <a:prstGeom prst="rect">
            <a:avLst/>
          </a:prstGeom>
          <a:noFill/>
          <a:ln/>
        </p:spPr>
        <p:txBody>
          <a:bodyPr wrap="none" lIns="0" tIns="0" rIns="0" bIns="0" rtlCol="0" anchor="t">
            <a:spAutoFit/>
          </a:bodyPr>
          <a:lstStyle/>
          <a:p>
            <a:pPr algn="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التأثير والإقناع</a:t>
            </a:r>
            <a:endParaRPr lang="en-US" sz="1833" b="1"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89421A80-AF80-3B25-BC77-DFF00E19285D}"/>
              </a:ext>
            </a:extLst>
          </p:cNvPr>
          <p:cNvSpPr/>
          <p:nvPr/>
        </p:nvSpPr>
        <p:spPr>
          <a:xfrm>
            <a:off x="4964178" y="3525362"/>
            <a:ext cx="2475940" cy="635174"/>
          </a:xfrm>
          <a:prstGeom prst="rect">
            <a:avLst/>
          </a:prstGeom>
          <a:noFill/>
          <a:ln/>
        </p:spPr>
        <p:txBody>
          <a:bodyPr wrap="square" lIns="0" tIns="0" rIns="0" bIns="0" rtlCol="0" anchor="t">
            <a:spAutoFit/>
          </a:bodyPr>
          <a:lstStyle/>
          <a:p>
            <a:pPr algn="ctr" rtl="1">
              <a:lnSpc>
                <a:spcPct val="150000"/>
              </a:lnSpc>
            </a:pPr>
            <a:r>
              <a:rPr lang="ar-SA" sz="1458" dirty="0">
                <a:solidFill>
                  <a:srgbClr val="1E3063"/>
                </a:solidFill>
                <a:latin typeface="Alexandria" pitchFamily="2" charset="-78"/>
                <a:ea typeface="Instrument Sans Medium" pitchFamily="34" charset="-122"/>
                <a:cs typeface="Alexandria" pitchFamily="2" charset="-78"/>
              </a:rPr>
              <a:t>تبنّي الأفكار الجديدة، وحشد الدعم اللازم لتنفيذ التغيير.</a:t>
            </a:r>
            <a:endParaRPr lang="en-US" sz="1458" dirty="0">
              <a:latin typeface="Alexandria" pitchFamily="2" charset="-78"/>
              <a:cs typeface="Alexandria" pitchFamily="2" charset="-78"/>
            </a:endParaRPr>
          </a:p>
        </p:txBody>
      </p:sp>
      <p:sp>
        <p:nvSpPr>
          <p:cNvPr id="14" name="Text 5">
            <a:extLst>
              <a:ext uri="{FF2B5EF4-FFF2-40B4-BE49-F238E27FC236}">
                <a16:creationId xmlns:a16="http://schemas.microsoft.com/office/drawing/2014/main" id="{854DF583-A588-B8E7-41CF-8D0B93336528}"/>
              </a:ext>
            </a:extLst>
          </p:cNvPr>
          <p:cNvSpPr/>
          <p:nvPr/>
        </p:nvSpPr>
        <p:spPr>
          <a:xfrm>
            <a:off x="1583605" y="2982174"/>
            <a:ext cx="1930017" cy="375487"/>
          </a:xfrm>
          <a:prstGeom prst="rect">
            <a:avLst/>
          </a:prstGeom>
          <a:noFill/>
          <a:ln/>
        </p:spPr>
        <p:txBody>
          <a:bodyPr wrap="none" lIns="0" tIns="0" rIns="0" bIns="0" rtlCol="0" anchor="t">
            <a:spAutoFit/>
          </a:bodyPr>
          <a:lstStyle/>
          <a:p>
            <a:pPr algn="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التحفيز والمكافأة</a:t>
            </a:r>
            <a:endParaRPr lang="en-US" sz="1833" b="1"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61D3077F-C12C-B559-C270-9736F2A44904}"/>
              </a:ext>
            </a:extLst>
          </p:cNvPr>
          <p:cNvSpPr/>
          <p:nvPr/>
        </p:nvSpPr>
        <p:spPr>
          <a:xfrm>
            <a:off x="614156" y="3463930"/>
            <a:ext cx="3461128" cy="635173"/>
          </a:xfrm>
          <a:prstGeom prst="rect">
            <a:avLst/>
          </a:prstGeom>
          <a:noFill/>
          <a:ln/>
        </p:spPr>
        <p:txBody>
          <a:bodyPr wrap="square" lIns="0" tIns="0" rIns="0" bIns="0" rtlCol="0" anchor="t">
            <a:spAutoFit/>
          </a:bodyPr>
          <a:lstStyle/>
          <a:p>
            <a:pPr algn="ctr" rtl="1">
              <a:lnSpc>
                <a:spcPct val="150000"/>
              </a:lnSpc>
            </a:pPr>
            <a:r>
              <a:rPr lang="ar-SA" sz="1458" dirty="0">
                <a:solidFill>
                  <a:srgbClr val="1E3063"/>
                </a:solidFill>
                <a:latin typeface="Alexandria" pitchFamily="2" charset="-78"/>
                <a:ea typeface="Instrument Sans Medium" pitchFamily="34" charset="-122"/>
                <a:cs typeface="Alexandria" pitchFamily="2" charset="-78"/>
              </a:rPr>
              <a:t>تعزيز دافعية العاملين نحو الابتكار، وتقدير المبادرات والإنجازات المتميزة.</a:t>
            </a:r>
            <a:endParaRPr lang="en-US" sz="1458" dirty="0">
              <a:latin typeface="Alexandria" pitchFamily="2" charset="-78"/>
              <a:cs typeface="Alexandria" pitchFamily="2" charset="-78"/>
            </a:endParaRPr>
          </a:p>
        </p:txBody>
      </p:sp>
      <p:sp>
        <p:nvSpPr>
          <p:cNvPr id="17" name="Text 7">
            <a:extLst>
              <a:ext uri="{FF2B5EF4-FFF2-40B4-BE49-F238E27FC236}">
                <a16:creationId xmlns:a16="http://schemas.microsoft.com/office/drawing/2014/main" id="{4F648610-90D2-5BD0-E7B7-F06C59A6F610}"/>
              </a:ext>
            </a:extLst>
          </p:cNvPr>
          <p:cNvSpPr/>
          <p:nvPr/>
        </p:nvSpPr>
        <p:spPr>
          <a:xfrm>
            <a:off x="8357991" y="5094642"/>
            <a:ext cx="1603004" cy="375487"/>
          </a:xfrm>
          <a:prstGeom prst="rect">
            <a:avLst/>
          </a:prstGeom>
          <a:noFill/>
          <a:ln/>
        </p:spPr>
        <p:txBody>
          <a:bodyPr wrap="none" lIns="0" tIns="0" rIns="0" bIns="0" rtlCol="0" anchor="t">
            <a:spAutoFit/>
          </a:bodyPr>
          <a:lstStyle/>
          <a:p>
            <a:pPr algn="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حل المشكلات</a:t>
            </a:r>
            <a:endParaRPr lang="en-US" sz="1833" b="1" dirty="0">
              <a:solidFill>
                <a:schemeClr val="accent2">
                  <a:lumMod val="75000"/>
                </a:schemeClr>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7033DE82-342C-B17E-04D5-E191FDE9F55C}"/>
              </a:ext>
            </a:extLst>
          </p:cNvPr>
          <p:cNvSpPr/>
          <p:nvPr/>
        </p:nvSpPr>
        <p:spPr>
          <a:xfrm>
            <a:off x="5735959" y="5683008"/>
            <a:ext cx="4239115" cy="635174"/>
          </a:xfrm>
          <a:prstGeom prst="rect">
            <a:avLst/>
          </a:prstGeom>
          <a:noFill/>
          <a:ln/>
        </p:spPr>
        <p:txBody>
          <a:bodyPr wrap="square" lIns="0" tIns="0" rIns="0" bIns="0" rtlCol="0" anchor="t">
            <a:spAutoFit/>
          </a:bodyPr>
          <a:lstStyle/>
          <a:p>
            <a:pPr algn="ctr" rtl="1">
              <a:lnSpc>
                <a:spcPct val="150000"/>
              </a:lnSpc>
            </a:pPr>
            <a:r>
              <a:rPr lang="ar-SA" sz="1458" dirty="0">
                <a:solidFill>
                  <a:srgbClr val="1E3063"/>
                </a:solidFill>
                <a:latin typeface="Alexandria" pitchFamily="2" charset="-78"/>
                <a:ea typeface="Instrument Sans Medium" pitchFamily="34" charset="-122"/>
                <a:cs typeface="Alexandria" pitchFamily="2" charset="-78"/>
              </a:rPr>
              <a:t>استخدام التفكير الإبداعي في مواجهة التحديات، والوصول إلى حلول عملية وغير تقليدية.</a:t>
            </a:r>
            <a:endParaRPr lang="en-US" sz="1458" dirty="0">
              <a:latin typeface="Alexandria" pitchFamily="2" charset="-78"/>
              <a:cs typeface="Alexandria" pitchFamily="2" charset="-78"/>
            </a:endParaRPr>
          </a:p>
        </p:txBody>
      </p:sp>
      <p:sp>
        <p:nvSpPr>
          <p:cNvPr id="21" name="Text 9">
            <a:extLst>
              <a:ext uri="{FF2B5EF4-FFF2-40B4-BE49-F238E27FC236}">
                <a16:creationId xmlns:a16="http://schemas.microsoft.com/office/drawing/2014/main" id="{E1E2563C-4911-5666-80A1-AE44F51168EC}"/>
              </a:ext>
            </a:extLst>
          </p:cNvPr>
          <p:cNvSpPr/>
          <p:nvPr/>
        </p:nvSpPr>
        <p:spPr>
          <a:xfrm>
            <a:off x="675221" y="4963189"/>
            <a:ext cx="2851743" cy="375487"/>
          </a:xfrm>
          <a:prstGeom prst="rect">
            <a:avLst/>
          </a:prstGeom>
          <a:noFill/>
          <a:ln/>
        </p:spPr>
        <p:txBody>
          <a:bodyPr wrap="none" lIns="0" tIns="0" rIns="0" bIns="0" rtlCol="0" anchor="t">
            <a:spAutoFit/>
          </a:bodyPr>
          <a:lstStyle/>
          <a:p>
            <a:pPr algn="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التمكين والعمل الجماعي</a:t>
            </a:r>
            <a:endParaRPr lang="en-US" sz="1833" b="1" dirty="0">
              <a:solidFill>
                <a:schemeClr val="accent2">
                  <a:lumMod val="75000"/>
                </a:schemeClr>
              </a:solidFill>
              <a:latin typeface="Alexandria" pitchFamily="2" charset="-78"/>
              <a:cs typeface="Alexandria" pitchFamily="2" charset="-78"/>
            </a:endParaRPr>
          </a:p>
        </p:txBody>
      </p:sp>
      <p:sp>
        <p:nvSpPr>
          <p:cNvPr id="22" name="Text 10">
            <a:extLst>
              <a:ext uri="{FF2B5EF4-FFF2-40B4-BE49-F238E27FC236}">
                <a16:creationId xmlns:a16="http://schemas.microsoft.com/office/drawing/2014/main" id="{5D50554F-282D-5C2E-3900-21F3B767C0DF}"/>
              </a:ext>
            </a:extLst>
          </p:cNvPr>
          <p:cNvSpPr/>
          <p:nvPr/>
        </p:nvSpPr>
        <p:spPr>
          <a:xfrm>
            <a:off x="675221" y="5417280"/>
            <a:ext cx="3101550" cy="971741"/>
          </a:xfrm>
          <a:prstGeom prst="rect">
            <a:avLst/>
          </a:prstGeom>
          <a:noFill/>
          <a:ln/>
        </p:spPr>
        <p:txBody>
          <a:bodyPr wrap="square" lIns="0" tIns="0" rIns="0" bIns="0" rtlCol="0" anchor="t">
            <a:spAutoFit/>
          </a:bodyPr>
          <a:lstStyle/>
          <a:p>
            <a:pPr algn="ctr" rtl="1">
              <a:lnSpc>
                <a:spcPct val="150000"/>
              </a:lnSpc>
            </a:pPr>
            <a:r>
              <a:rPr lang="ar-SA" sz="1458" dirty="0">
                <a:solidFill>
                  <a:srgbClr val="1E3063"/>
                </a:solidFill>
                <a:latin typeface="Alexandria" pitchFamily="2" charset="-78"/>
                <a:ea typeface="Instrument Sans Medium" pitchFamily="34" charset="-122"/>
                <a:cs typeface="Alexandria" pitchFamily="2" charset="-78"/>
              </a:rPr>
              <a:t>بناء بيئة تشاركية قائمة على الثقة، تُسهم في توليد أفكار مبتكرة وتحويلها إلى تطبيقات.</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4085927596"/>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3F3B6B75-7C4E-D074-2228-A5CB4A33C753}"/>
              </a:ext>
            </a:extLst>
          </p:cNvPr>
          <p:cNvSpPr/>
          <p:nvPr/>
        </p:nvSpPr>
        <p:spPr>
          <a:xfrm>
            <a:off x="6117665" y="1188661"/>
            <a:ext cx="5344413" cy="422295"/>
          </a:xfrm>
          <a:prstGeom prst="rect">
            <a:avLst/>
          </a:prstGeom>
          <a:noFill/>
          <a:ln/>
        </p:spPr>
        <p:txBody>
          <a:bodyPr wrap="none" lIns="0" tIns="0" rIns="0" bIns="0" rtlCol="0" anchor="t">
            <a:spAutoFit/>
          </a:bodyPr>
          <a:lstStyle/>
          <a:p>
            <a:pPr algn="r" rtl="1">
              <a:lnSpc>
                <a:spcPts val="3583"/>
              </a:lnSpc>
            </a:pPr>
            <a:r>
              <a:rPr lang="en-US" sz="2400" b="1" dirty="0">
                <a:solidFill>
                  <a:srgbClr val="00B0F0"/>
                </a:solidFill>
                <a:latin typeface="Alexandria" pitchFamily="2" charset="-78"/>
                <a:ea typeface="Instrument Sans Semi Bold" pitchFamily="34" charset="-122"/>
                <a:cs typeface="Alexandria" pitchFamily="2" charset="-78"/>
              </a:rPr>
              <a:t>المجالات الأساسية </a:t>
            </a:r>
            <a:r>
              <a:rPr lang="en-US" sz="2400" b="1" dirty="0" err="1">
                <a:solidFill>
                  <a:srgbClr val="00B0F0"/>
                </a:solidFill>
                <a:latin typeface="Alexandria" pitchFamily="2" charset="-78"/>
                <a:ea typeface="Instrument Sans Semi Bold" pitchFamily="34" charset="-122"/>
                <a:cs typeface="Alexandria" pitchFamily="2" charset="-78"/>
              </a:rPr>
              <a:t>للإبداع</a:t>
            </a:r>
            <a:r>
              <a:rPr lang="en-US" sz="2400" b="1" dirty="0">
                <a:solidFill>
                  <a:srgbClr val="00B0F0"/>
                </a:solidFill>
                <a:latin typeface="Alexandria" pitchFamily="2" charset="-78"/>
                <a:ea typeface="Instrument Sans Semi Bold" pitchFamily="34" charset="-122"/>
                <a:cs typeface="Alexandria" pitchFamily="2" charset="-78"/>
              </a:rPr>
              <a:t> </a:t>
            </a:r>
            <a:r>
              <a:rPr lang="en-US" sz="2400" b="1" dirty="0" err="1">
                <a:solidFill>
                  <a:srgbClr val="00B0F0"/>
                </a:solidFill>
                <a:latin typeface="Alexandria" pitchFamily="2" charset="-78"/>
                <a:ea typeface="Instrument Sans Semi Bold" pitchFamily="34" charset="-122"/>
                <a:cs typeface="Alexandria" pitchFamily="2" charset="-78"/>
              </a:rPr>
              <a:t>الوظيفي</a:t>
            </a:r>
            <a:r>
              <a:rPr lang="ar-SA" sz="2400" b="1" dirty="0">
                <a:solidFill>
                  <a:srgbClr val="00B0F0"/>
                </a:solidFill>
                <a:latin typeface="Alexandria" pitchFamily="2" charset="-78"/>
                <a:ea typeface="Instrument Sans Semi Bold" pitchFamily="34" charset="-122"/>
                <a:cs typeface="Alexandria" pitchFamily="2" charset="-78"/>
              </a:rPr>
              <a:t>:</a:t>
            </a:r>
            <a:endParaRPr lang="en-US"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D63732E6-5BEB-1C53-5E99-FC0F13EDB891}"/>
              </a:ext>
            </a:extLst>
          </p:cNvPr>
          <p:cNvSpPr/>
          <p:nvPr/>
        </p:nvSpPr>
        <p:spPr>
          <a:xfrm>
            <a:off x="1202977" y="1539754"/>
            <a:ext cx="4343072"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يتجلى الإبداع داخل المؤسسات في عدة مجالات رئيسية، ويؤدي القائد دورًا محوريًا في تفعيلها:</a:t>
            </a:r>
            <a:endParaRPr lang="en-US" dirty="0">
              <a:latin typeface="Alexandria" pitchFamily="2" charset="-78"/>
              <a:cs typeface="Alexandria" pitchFamily="2" charset="-78"/>
            </a:endParaRPr>
          </a:p>
        </p:txBody>
      </p:sp>
      <p:grpSp>
        <p:nvGrpSpPr>
          <p:cNvPr id="2" name="Group 1">
            <a:extLst>
              <a:ext uri="{FF2B5EF4-FFF2-40B4-BE49-F238E27FC236}">
                <a16:creationId xmlns:a16="http://schemas.microsoft.com/office/drawing/2014/main" id="{8AFB0130-AF17-BF9A-DBD1-C2A1CDE9F028}"/>
              </a:ext>
            </a:extLst>
          </p:cNvPr>
          <p:cNvGrpSpPr/>
          <p:nvPr/>
        </p:nvGrpSpPr>
        <p:grpSpPr>
          <a:xfrm>
            <a:off x="589062" y="2358578"/>
            <a:ext cx="4591106" cy="881757"/>
            <a:chOff x="512862" y="2369467"/>
            <a:chExt cx="3694906" cy="881757"/>
          </a:xfrm>
        </p:grpSpPr>
        <p:sp>
          <p:nvSpPr>
            <p:cNvPr id="8" name="Shape 2">
              <a:extLst>
                <a:ext uri="{FF2B5EF4-FFF2-40B4-BE49-F238E27FC236}">
                  <a16:creationId xmlns:a16="http://schemas.microsoft.com/office/drawing/2014/main" id="{A242483F-DE00-596C-08B0-2F56368DE5F6}"/>
                </a:ext>
              </a:extLst>
            </p:cNvPr>
            <p:cNvSpPr/>
            <p:nvPr/>
          </p:nvSpPr>
          <p:spPr>
            <a:xfrm>
              <a:off x="512862" y="2369467"/>
              <a:ext cx="3675857" cy="881757"/>
            </a:xfrm>
            <a:prstGeom prst="roundRect">
              <a:avLst>
                <a:gd name="adj" fmla="val 10370"/>
              </a:avLst>
            </a:prstGeom>
            <a:solidFill>
              <a:srgbClr val="FFFFFF"/>
            </a:solidFill>
            <a:ln w="22860">
              <a:solidFill>
                <a:srgbClr val="B4CCE3"/>
              </a:solidFill>
              <a:prstDash val="solid"/>
            </a:ln>
          </p:spPr>
          <p:txBody>
            <a:bodyPr>
              <a:spAutoFit/>
            </a:bodyPr>
            <a:lstStyle/>
            <a:p>
              <a:endParaRPr lang="en-US"/>
            </a:p>
          </p:txBody>
        </p:sp>
        <p:sp>
          <p:nvSpPr>
            <p:cNvPr id="9" name="Shape 3">
              <a:extLst>
                <a:ext uri="{FF2B5EF4-FFF2-40B4-BE49-F238E27FC236}">
                  <a16:creationId xmlns:a16="http://schemas.microsoft.com/office/drawing/2014/main" id="{30D61723-A40F-C3EF-3824-57ADBBA85D6A}"/>
                </a:ext>
              </a:extLst>
            </p:cNvPr>
            <p:cNvSpPr/>
            <p:nvPr/>
          </p:nvSpPr>
          <p:spPr>
            <a:xfrm>
              <a:off x="4131568" y="2369467"/>
              <a:ext cx="76200" cy="881757"/>
            </a:xfrm>
            <a:prstGeom prst="roundRect">
              <a:avLst>
                <a:gd name="adj" fmla="val 173091"/>
              </a:avLst>
            </a:prstGeom>
            <a:solidFill>
              <a:srgbClr val="84C1FA"/>
            </a:solidFill>
            <a:ln/>
          </p:spPr>
          <p:txBody>
            <a:bodyPr>
              <a:spAutoFit/>
            </a:bodyPr>
            <a:lstStyle/>
            <a:p>
              <a:endParaRPr lang="en-US"/>
            </a:p>
          </p:txBody>
        </p:sp>
        <p:sp>
          <p:nvSpPr>
            <p:cNvPr id="10" name="Text 4">
              <a:extLst>
                <a:ext uri="{FF2B5EF4-FFF2-40B4-BE49-F238E27FC236}">
                  <a16:creationId xmlns:a16="http://schemas.microsoft.com/office/drawing/2014/main" id="{4BDE305F-9F27-502D-7DB3-9151F779C196}"/>
                </a:ext>
              </a:extLst>
            </p:cNvPr>
            <p:cNvSpPr/>
            <p:nvPr/>
          </p:nvSpPr>
          <p:spPr>
            <a:xfrm>
              <a:off x="2398511" y="2535063"/>
              <a:ext cx="1567460" cy="218008"/>
            </a:xfrm>
            <a:prstGeom prst="rect">
              <a:avLst/>
            </a:prstGeom>
            <a:noFill/>
            <a:ln/>
          </p:spPr>
          <p:txBody>
            <a:bodyPr wrap="none" lIns="0" tIns="0" rIns="0" bIns="0" rtlCol="0" anchor="t">
              <a:spAutoFit/>
            </a:bodyPr>
            <a:lstStyle/>
            <a:p>
              <a:pPr algn="r" rtl="1">
                <a:lnSpc>
                  <a:spcPts val="1792"/>
                </a:lnSpc>
              </a:pPr>
              <a:r>
                <a:rPr lang="en-US" sz="1417" b="1" dirty="0">
                  <a:solidFill>
                    <a:schemeClr val="accent2">
                      <a:lumMod val="75000"/>
                    </a:schemeClr>
                  </a:solidFill>
                  <a:latin typeface="Alexandria" pitchFamily="2" charset="-78"/>
                  <a:ea typeface="Instrument Sans Semi Bold" pitchFamily="34" charset="-122"/>
                  <a:cs typeface="Alexandria" pitchFamily="2" charset="-78"/>
                </a:rPr>
                <a:t>تفعيل سياسات جديدة</a:t>
              </a:r>
              <a:endParaRPr lang="en-US" sz="1417" b="1" dirty="0">
                <a:solidFill>
                  <a:schemeClr val="accent2">
                    <a:lumMod val="75000"/>
                  </a:schemeClr>
                </a:solidFill>
                <a:latin typeface="Alexandria" pitchFamily="2" charset="-78"/>
                <a:cs typeface="Alexandria" pitchFamily="2" charset="-78"/>
              </a:endParaRPr>
            </a:p>
          </p:txBody>
        </p:sp>
        <p:sp>
          <p:nvSpPr>
            <p:cNvPr id="11" name="Text 5">
              <a:extLst>
                <a:ext uri="{FF2B5EF4-FFF2-40B4-BE49-F238E27FC236}">
                  <a16:creationId xmlns:a16="http://schemas.microsoft.com/office/drawing/2014/main" id="{5ADC5D71-7FA1-4DB1-1EA3-27C7B22911D4}"/>
                </a:ext>
              </a:extLst>
            </p:cNvPr>
            <p:cNvSpPr/>
            <p:nvPr/>
          </p:nvSpPr>
          <p:spPr>
            <a:xfrm>
              <a:off x="1389660" y="2877566"/>
              <a:ext cx="2576312" cy="205184"/>
            </a:xfrm>
            <a:prstGeom prst="rect">
              <a:avLst/>
            </a:prstGeom>
            <a:noFill/>
            <a:ln/>
          </p:spPr>
          <p:txBody>
            <a:bodyPr wrap="none" lIns="0" tIns="0" rIns="0" bIns="0" rtlCol="0" anchor="t">
              <a:spAutoFit/>
            </a:bodyPr>
            <a:lstStyle/>
            <a:p>
              <a:pPr algn="r" rtl="1">
                <a:lnSpc>
                  <a:spcPts val="1625"/>
                </a:lnSpc>
              </a:pPr>
              <a:r>
                <a:rPr lang="en-US" dirty="0">
                  <a:solidFill>
                    <a:srgbClr val="1E3063"/>
                  </a:solidFill>
                  <a:latin typeface="Alexandria" pitchFamily="2" charset="-78"/>
                  <a:ea typeface="Instrument Sans Medium" pitchFamily="34" charset="-122"/>
                  <a:cs typeface="Alexandria" pitchFamily="2" charset="-78"/>
                </a:rPr>
                <a:t>تطوير الإجراءات لتحسين الأداء المؤسسي</a:t>
              </a:r>
              <a:endParaRPr lang="en-US" dirty="0">
                <a:latin typeface="Alexandria" pitchFamily="2" charset="-78"/>
                <a:cs typeface="Alexandria" pitchFamily="2" charset="-78"/>
              </a:endParaRPr>
            </a:p>
          </p:txBody>
        </p:sp>
      </p:grpSp>
      <p:grpSp>
        <p:nvGrpSpPr>
          <p:cNvPr id="3" name="Group 2">
            <a:extLst>
              <a:ext uri="{FF2B5EF4-FFF2-40B4-BE49-F238E27FC236}">
                <a16:creationId xmlns:a16="http://schemas.microsoft.com/office/drawing/2014/main" id="{D9FA7B8E-6AC9-C7C3-EA84-E44EDA014982}"/>
              </a:ext>
            </a:extLst>
          </p:cNvPr>
          <p:cNvGrpSpPr/>
          <p:nvPr/>
        </p:nvGrpSpPr>
        <p:grpSpPr>
          <a:xfrm>
            <a:off x="603207" y="3364829"/>
            <a:ext cx="4567437" cy="881757"/>
            <a:chOff x="512862" y="3364830"/>
            <a:chExt cx="3694906" cy="881757"/>
          </a:xfrm>
        </p:grpSpPr>
        <p:sp>
          <p:nvSpPr>
            <p:cNvPr id="12" name="Shape 6">
              <a:extLst>
                <a:ext uri="{FF2B5EF4-FFF2-40B4-BE49-F238E27FC236}">
                  <a16:creationId xmlns:a16="http://schemas.microsoft.com/office/drawing/2014/main" id="{65FA5F80-0E7F-F8C2-47C7-A94947876801}"/>
                </a:ext>
              </a:extLst>
            </p:cNvPr>
            <p:cNvSpPr/>
            <p:nvPr/>
          </p:nvSpPr>
          <p:spPr>
            <a:xfrm>
              <a:off x="512862" y="3364830"/>
              <a:ext cx="3675857" cy="881757"/>
            </a:xfrm>
            <a:prstGeom prst="roundRect">
              <a:avLst>
                <a:gd name="adj" fmla="val 10370"/>
              </a:avLst>
            </a:prstGeom>
            <a:solidFill>
              <a:srgbClr val="FFFFFF"/>
            </a:solidFill>
            <a:ln w="22860">
              <a:solidFill>
                <a:srgbClr val="B4CCE3"/>
              </a:solidFill>
              <a:prstDash val="solid"/>
            </a:ln>
          </p:spPr>
          <p:txBody>
            <a:bodyPr>
              <a:spAutoFit/>
            </a:bodyPr>
            <a:lstStyle/>
            <a:p>
              <a:endParaRPr lang="en-US"/>
            </a:p>
          </p:txBody>
        </p:sp>
        <p:sp>
          <p:nvSpPr>
            <p:cNvPr id="13" name="Shape 7">
              <a:extLst>
                <a:ext uri="{FF2B5EF4-FFF2-40B4-BE49-F238E27FC236}">
                  <a16:creationId xmlns:a16="http://schemas.microsoft.com/office/drawing/2014/main" id="{2515DDFD-886B-AE54-58AC-3009F36014AE}"/>
                </a:ext>
              </a:extLst>
            </p:cNvPr>
            <p:cNvSpPr/>
            <p:nvPr/>
          </p:nvSpPr>
          <p:spPr>
            <a:xfrm>
              <a:off x="4131568" y="3364830"/>
              <a:ext cx="76200" cy="881757"/>
            </a:xfrm>
            <a:prstGeom prst="roundRect">
              <a:avLst>
                <a:gd name="adj" fmla="val 173091"/>
              </a:avLst>
            </a:prstGeom>
            <a:solidFill>
              <a:srgbClr val="84C1FA"/>
            </a:solidFill>
            <a:ln/>
          </p:spPr>
          <p:txBody>
            <a:bodyPr>
              <a:spAutoFit/>
            </a:bodyPr>
            <a:lstStyle/>
            <a:p>
              <a:endParaRPr lang="en-US"/>
            </a:p>
          </p:txBody>
        </p:sp>
        <p:sp>
          <p:nvSpPr>
            <p:cNvPr id="14" name="Text 8">
              <a:extLst>
                <a:ext uri="{FF2B5EF4-FFF2-40B4-BE49-F238E27FC236}">
                  <a16:creationId xmlns:a16="http://schemas.microsoft.com/office/drawing/2014/main" id="{B3ACF40B-524A-14A6-7671-EC8381422F1A}"/>
                </a:ext>
              </a:extLst>
            </p:cNvPr>
            <p:cNvSpPr/>
            <p:nvPr/>
          </p:nvSpPr>
          <p:spPr>
            <a:xfrm>
              <a:off x="1941703" y="3530426"/>
              <a:ext cx="2024269" cy="218008"/>
            </a:xfrm>
            <a:prstGeom prst="rect">
              <a:avLst/>
            </a:prstGeom>
            <a:noFill/>
            <a:ln/>
          </p:spPr>
          <p:txBody>
            <a:bodyPr wrap="none" lIns="0" tIns="0" rIns="0" bIns="0" rtlCol="0" anchor="t">
              <a:spAutoFit/>
            </a:bodyPr>
            <a:lstStyle/>
            <a:p>
              <a:pPr algn="r" rtl="1">
                <a:lnSpc>
                  <a:spcPts val="1792"/>
                </a:lnSpc>
              </a:pPr>
              <a:r>
                <a:rPr lang="en-US" sz="1417" b="1" dirty="0">
                  <a:solidFill>
                    <a:schemeClr val="accent2">
                      <a:lumMod val="75000"/>
                    </a:schemeClr>
                  </a:solidFill>
                  <a:latin typeface="Alexandria" pitchFamily="2" charset="-78"/>
                  <a:ea typeface="Instrument Sans Semi Bold" pitchFamily="34" charset="-122"/>
                  <a:cs typeface="Alexandria" pitchFamily="2" charset="-78"/>
                </a:rPr>
                <a:t>إيجاد خدمات ومنتجات جديدة</a:t>
              </a:r>
              <a:endParaRPr lang="en-US" sz="1417" b="1" dirty="0">
                <a:solidFill>
                  <a:schemeClr val="accent2">
                    <a:lumMod val="75000"/>
                  </a:schemeClr>
                </a:solidFill>
                <a:latin typeface="Alexandria" pitchFamily="2" charset="-78"/>
                <a:cs typeface="Alexandria" pitchFamily="2" charset="-78"/>
              </a:endParaRPr>
            </a:p>
          </p:txBody>
        </p:sp>
        <p:sp>
          <p:nvSpPr>
            <p:cNvPr id="15" name="Text 9">
              <a:extLst>
                <a:ext uri="{FF2B5EF4-FFF2-40B4-BE49-F238E27FC236}">
                  <a16:creationId xmlns:a16="http://schemas.microsoft.com/office/drawing/2014/main" id="{8AF06442-4877-97C4-BB5A-3577FA8E351E}"/>
                </a:ext>
              </a:extLst>
            </p:cNvPr>
            <p:cNvSpPr/>
            <p:nvPr/>
          </p:nvSpPr>
          <p:spPr>
            <a:xfrm>
              <a:off x="1420399" y="3872929"/>
              <a:ext cx="2545573" cy="205184"/>
            </a:xfrm>
            <a:prstGeom prst="rect">
              <a:avLst/>
            </a:prstGeom>
            <a:noFill/>
            <a:ln/>
          </p:spPr>
          <p:txBody>
            <a:bodyPr wrap="none" lIns="0" tIns="0" rIns="0" bIns="0" rtlCol="0" anchor="t">
              <a:spAutoFit/>
            </a:bodyPr>
            <a:lstStyle/>
            <a:p>
              <a:pPr algn="r" rtl="1">
                <a:lnSpc>
                  <a:spcPts val="1625"/>
                </a:lnSpc>
              </a:pPr>
              <a:r>
                <a:rPr lang="en-US" dirty="0">
                  <a:solidFill>
                    <a:srgbClr val="1E3063"/>
                  </a:solidFill>
                  <a:latin typeface="Alexandria" pitchFamily="2" charset="-78"/>
                  <a:ea typeface="Instrument Sans Medium" pitchFamily="34" charset="-122"/>
                  <a:cs typeface="Alexandria" pitchFamily="2" charset="-78"/>
                </a:rPr>
                <a:t>ابتكار خدمات تلبي احتياجات المستفيدين</a:t>
              </a:r>
              <a:endParaRPr lang="en-US" dirty="0">
                <a:latin typeface="Alexandria" pitchFamily="2" charset="-78"/>
                <a:cs typeface="Alexandria" pitchFamily="2" charset="-78"/>
              </a:endParaRPr>
            </a:p>
          </p:txBody>
        </p:sp>
      </p:grpSp>
      <p:grpSp>
        <p:nvGrpSpPr>
          <p:cNvPr id="4" name="Group 3">
            <a:extLst>
              <a:ext uri="{FF2B5EF4-FFF2-40B4-BE49-F238E27FC236}">
                <a16:creationId xmlns:a16="http://schemas.microsoft.com/office/drawing/2014/main" id="{359BFC2D-5019-D698-633C-DF41E757A8AA}"/>
              </a:ext>
            </a:extLst>
          </p:cNvPr>
          <p:cNvGrpSpPr/>
          <p:nvPr/>
        </p:nvGrpSpPr>
        <p:grpSpPr>
          <a:xfrm>
            <a:off x="589062" y="4360192"/>
            <a:ext cx="4581343" cy="881757"/>
            <a:chOff x="512862" y="4360192"/>
            <a:chExt cx="3694906" cy="881757"/>
          </a:xfrm>
        </p:grpSpPr>
        <p:sp>
          <p:nvSpPr>
            <p:cNvPr id="16" name="Shape 10">
              <a:extLst>
                <a:ext uri="{FF2B5EF4-FFF2-40B4-BE49-F238E27FC236}">
                  <a16:creationId xmlns:a16="http://schemas.microsoft.com/office/drawing/2014/main" id="{07D2F6AE-C329-28ED-6FBD-EB36B78B2BA3}"/>
                </a:ext>
              </a:extLst>
            </p:cNvPr>
            <p:cNvSpPr/>
            <p:nvPr/>
          </p:nvSpPr>
          <p:spPr>
            <a:xfrm>
              <a:off x="512862" y="4360192"/>
              <a:ext cx="3675857" cy="881757"/>
            </a:xfrm>
            <a:prstGeom prst="roundRect">
              <a:avLst>
                <a:gd name="adj" fmla="val 10370"/>
              </a:avLst>
            </a:prstGeom>
            <a:solidFill>
              <a:srgbClr val="FFFFFF"/>
            </a:solidFill>
            <a:ln w="22860">
              <a:solidFill>
                <a:srgbClr val="B4CCE3"/>
              </a:solidFill>
              <a:prstDash val="solid"/>
            </a:ln>
          </p:spPr>
          <p:txBody>
            <a:bodyPr>
              <a:spAutoFit/>
            </a:bodyPr>
            <a:lstStyle/>
            <a:p>
              <a:endParaRPr lang="en-US"/>
            </a:p>
          </p:txBody>
        </p:sp>
        <p:sp>
          <p:nvSpPr>
            <p:cNvPr id="17" name="Shape 11">
              <a:extLst>
                <a:ext uri="{FF2B5EF4-FFF2-40B4-BE49-F238E27FC236}">
                  <a16:creationId xmlns:a16="http://schemas.microsoft.com/office/drawing/2014/main" id="{D9D1316E-9534-BE2E-8381-F848CEBE6962}"/>
                </a:ext>
              </a:extLst>
            </p:cNvPr>
            <p:cNvSpPr/>
            <p:nvPr/>
          </p:nvSpPr>
          <p:spPr>
            <a:xfrm>
              <a:off x="4131568" y="4360192"/>
              <a:ext cx="76200" cy="881757"/>
            </a:xfrm>
            <a:prstGeom prst="roundRect">
              <a:avLst>
                <a:gd name="adj" fmla="val 173091"/>
              </a:avLst>
            </a:prstGeom>
            <a:solidFill>
              <a:srgbClr val="84C1FA"/>
            </a:solidFill>
            <a:ln/>
          </p:spPr>
          <p:txBody>
            <a:bodyPr>
              <a:spAutoFit/>
            </a:bodyPr>
            <a:lstStyle/>
            <a:p>
              <a:endParaRPr lang="en-US"/>
            </a:p>
          </p:txBody>
        </p:sp>
        <p:sp>
          <p:nvSpPr>
            <p:cNvPr id="19" name="Text 12">
              <a:extLst>
                <a:ext uri="{FF2B5EF4-FFF2-40B4-BE49-F238E27FC236}">
                  <a16:creationId xmlns:a16="http://schemas.microsoft.com/office/drawing/2014/main" id="{A1570441-1804-B258-D44A-747C3189CA2F}"/>
                </a:ext>
              </a:extLst>
            </p:cNvPr>
            <p:cNvSpPr/>
            <p:nvPr/>
          </p:nvSpPr>
          <p:spPr>
            <a:xfrm>
              <a:off x="2564533" y="4525788"/>
              <a:ext cx="1401439" cy="218008"/>
            </a:xfrm>
            <a:prstGeom prst="rect">
              <a:avLst/>
            </a:prstGeom>
            <a:noFill/>
            <a:ln/>
          </p:spPr>
          <p:txBody>
            <a:bodyPr wrap="none" lIns="0" tIns="0" rIns="0" bIns="0" rtlCol="0" anchor="t">
              <a:spAutoFit/>
            </a:bodyPr>
            <a:lstStyle/>
            <a:p>
              <a:pPr algn="r" rtl="1">
                <a:lnSpc>
                  <a:spcPts val="1792"/>
                </a:lnSpc>
              </a:pPr>
              <a:r>
                <a:rPr lang="en-US" sz="1417" b="1" dirty="0">
                  <a:solidFill>
                    <a:schemeClr val="accent2">
                      <a:lumMod val="75000"/>
                    </a:schemeClr>
                  </a:solidFill>
                  <a:latin typeface="Alexandria" pitchFamily="2" charset="-78"/>
                  <a:ea typeface="Instrument Sans Semi Bold" pitchFamily="34" charset="-122"/>
                  <a:cs typeface="Alexandria" pitchFamily="2" charset="-78"/>
                </a:rPr>
                <a:t>أساليب عمل مبتكرة</a:t>
              </a:r>
              <a:endParaRPr lang="en-US" sz="1417" b="1" dirty="0">
                <a:solidFill>
                  <a:schemeClr val="accent2">
                    <a:lumMod val="75000"/>
                  </a:schemeClr>
                </a:solidFill>
                <a:latin typeface="Alexandria" pitchFamily="2" charset="-78"/>
                <a:cs typeface="Alexandria" pitchFamily="2" charset="-78"/>
              </a:endParaRPr>
            </a:p>
          </p:txBody>
        </p:sp>
        <p:sp>
          <p:nvSpPr>
            <p:cNvPr id="20" name="Text 13">
              <a:extLst>
                <a:ext uri="{FF2B5EF4-FFF2-40B4-BE49-F238E27FC236}">
                  <a16:creationId xmlns:a16="http://schemas.microsoft.com/office/drawing/2014/main" id="{27BE70C3-16AA-8CE7-BF99-1839E9BE3165}"/>
                </a:ext>
              </a:extLst>
            </p:cNvPr>
            <p:cNvSpPr/>
            <p:nvPr/>
          </p:nvSpPr>
          <p:spPr>
            <a:xfrm>
              <a:off x="1765557" y="4868291"/>
              <a:ext cx="2200414" cy="205184"/>
            </a:xfrm>
            <a:prstGeom prst="rect">
              <a:avLst/>
            </a:prstGeom>
            <a:noFill/>
            <a:ln/>
          </p:spPr>
          <p:txBody>
            <a:bodyPr wrap="none" lIns="0" tIns="0" rIns="0" bIns="0" rtlCol="0" anchor="t">
              <a:spAutoFit/>
            </a:bodyPr>
            <a:lstStyle/>
            <a:p>
              <a:pPr algn="r" rtl="1">
                <a:lnSpc>
                  <a:spcPts val="1625"/>
                </a:lnSpc>
              </a:pPr>
              <a:r>
                <a:rPr lang="en-US" dirty="0">
                  <a:solidFill>
                    <a:srgbClr val="1E3063"/>
                  </a:solidFill>
                  <a:latin typeface="Alexandria" pitchFamily="2" charset="-78"/>
                  <a:ea typeface="Instrument Sans Medium" pitchFamily="34" charset="-122"/>
                  <a:cs typeface="Alexandria" pitchFamily="2" charset="-78"/>
                </a:rPr>
                <a:t>تبني التقنيات الحديثة ورفع الكفاءة</a:t>
              </a:r>
              <a:endParaRPr lang="en-US" dirty="0">
                <a:latin typeface="Alexandria" pitchFamily="2" charset="-78"/>
                <a:cs typeface="Alexandria" pitchFamily="2" charset="-78"/>
              </a:endParaRPr>
            </a:p>
          </p:txBody>
        </p:sp>
      </p:grpSp>
      <p:grpSp>
        <p:nvGrpSpPr>
          <p:cNvPr id="28" name="Group 27">
            <a:extLst>
              <a:ext uri="{FF2B5EF4-FFF2-40B4-BE49-F238E27FC236}">
                <a16:creationId xmlns:a16="http://schemas.microsoft.com/office/drawing/2014/main" id="{B7EC3DEA-E960-2548-7620-B94F0C942953}"/>
              </a:ext>
            </a:extLst>
          </p:cNvPr>
          <p:cNvGrpSpPr/>
          <p:nvPr/>
        </p:nvGrpSpPr>
        <p:grpSpPr>
          <a:xfrm>
            <a:off x="589062" y="5385965"/>
            <a:ext cx="4581343" cy="881757"/>
            <a:chOff x="512862" y="5355555"/>
            <a:chExt cx="3694906" cy="881757"/>
          </a:xfrm>
        </p:grpSpPr>
        <p:sp>
          <p:nvSpPr>
            <p:cNvPr id="21" name="Shape 14">
              <a:extLst>
                <a:ext uri="{FF2B5EF4-FFF2-40B4-BE49-F238E27FC236}">
                  <a16:creationId xmlns:a16="http://schemas.microsoft.com/office/drawing/2014/main" id="{733639B7-76EB-4882-4E31-750AE4174071}"/>
                </a:ext>
              </a:extLst>
            </p:cNvPr>
            <p:cNvSpPr/>
            <p:nvPr/>
          </p:nvSpPr>
          <p:spPr>
            <a:xfrm>
              <a:off x="512862" y="5355555"/>
              <a:ext cx="3675857" cy="881757"/>
            </a:xfrm>
            <a:prstGeom prst="roundRect">
              <a:avLst>
                <a:gd name="adj" fmla="val 10370"/>
              </a:avLst>
            </a:prstGeom>
            <a:solidFill>
              <a:srgbClr val="FFFFFF"/>
            </a:solidFill>
            <a:ln w="22860">
              <a:solidFill>
                <a:srgbClr val="B4CCE3"/>
              </a:solidFill>
              <a:prstDash val="solid"/>
            </a:ln>
          </p:spPr>
          <p:txBody>
            <a:bodyPr>
              <a:spAutoFit/>
            </a:bodyPr>
            <a:lstStyle/>
            <a:p>
              <a:endParaRPr lang="en-US" dirty="0"/>
            </a:p>
          </p:txBody>
        </p:sp>
        <p:sp>
          <p:nvSpPr>
            <p:cNvPr id="22" name="Shape 15">
              <a:extLst>
                <a:ext uri="{FF2B5EF4-FFF2-40B4-BE49-F238E27FC236}">
                  <a16:creationId xmlns:a16="http://schemas.microsoft.com/office/drawing/2014/main" id="{629E00AE-F13C-CE95-8C97-2CA95FB1AE8B}"/>
                </a:ext>
              </a:extLst>
            </p:cNvPr>
            <p:cNvSpPr/>
            <p:nvPr/>
          </p:nvSpPr>
          <p:spPr>
            <a:xfrm>
              <a:off x="4131568" y="5355555"/>
              <a:ext cx="76200" cy="881757"/>
            </a:xfrm>
            <a:prstGeom prst="roundRect">
              <a:avLst>
                <a:gd name="adj" fmla="val 173091"/>
              </a:avLst>
            </a:prstGeom>
            <a:solidFill>
              <a:srgbClr val="84C1FA"/>
            </a:solidFill>
            <a:ln/>
          </p:spPr>
          <p:txBody>
            <a:bodyPr>
              <a:spAutoFit/>
            </a:bodyPr>
            <a:lstStyle/>
            <a:p>
              <a:endParaRPr lang="en-US"/>
            </a:p>
          </p:txBody>
        </p:sp>
        <p:sp>
          <p:nvSpPr>
            <p:cNvPr id="24" name="Text 16">
              <a:extLst>
                <a:ext uri="{FF2B5EF4-FFF2-40B4-BE49-F238E27FC236}">
                  <a16:creationId xmlns:a16="http://schemas.microsoft.com/office/drawing/2014/main" id="{0AEC8CE0-ACFC-1BEB-D650-46B81F260C03}"/>
                </a:ext>
              </a:extLst>
            </p:cNvPr>
            <p:cNvSpPr/>
            <p:nvPr/>
          </p:nvSpPr>
          <p:spPr>
            <a:xfrm>
              <a:off x="2408099" y="5521151"/>
              <a:ext cx="1557873" cy="218008"/>
            </a:xfrm>
            <a:prstGeom prst="rect">
              <a:avLst/>
            </a:prstGeom>
            <a:noFill/>
            <a:ln/>
          </p:spPr>
          <p:txBody>
            <a:bodyPr wrap="none" lIns="0" tIns="0" rIns="0" bIns="0" rtlCol="0" anchor="t">
              <a:spAutoFit/>
            </a:bodyPr>
            <a:lstStyle/>
            <a:p>
              <a:pPr algn="r" rtl="1">
                <a:lnSpc>
                  <a:spcPts val="1792"/>
                </a:lnSpc>
              </a:pPr>
              <a:r>
                <a:rPr lang="en-US" sz="1417" b="1" dirty="0">
                  <a:solidFill>
                    <a:schemeClr val="accent2">
                      <a:lumMod val="75000"/>
                    </a:schemeClr>
                  </a:solidFill>
                  <a:latin typeface="Alexandria" pitchFamily="2" charset="-78"/>
                  <a:ea typeface="Instrument Sans Semi Bold" pitchFamily="34" charset="-122"/>
                  <a:cs typeface="Alexandria" pitchFamily="2" charset="-78"/>
                </a:rPr>
                <a:t>هياكل تنظيمية حديثة</a:t>
              </a:r>
              <a:endParaRPr lang="en-US" sz="1417" b="1" dirty="0">
                <a:solidFill>
                  <a:schemeClr val="accent2">
                    <a:lumMod val="75000"/>
                  </a:schemeClr>
                </a:solidFill>
                <a:latin typeface="Alexandria" pitchFamily="2" charset="-78"/>
                <a:cs typeface="Alexandria" pitchFamily="2" charset="-78"/>
              </a:endParaRPr>
            </a:p>
          </p:txBody>
        </p:sp>
        <p:sp>
          <p:nvSpPr>
            <p:cNvPr id="26" name="Text 17">
              <a:extLst>
                <a:ext uri="{FF2B5EF4-FFF2-40B4-BE49-F238E27FC236}">
                  <a16:creationId xmlns:a16="http://schemas.microsoft.com/office/drawing/2014/main" id="{B29F3CAE-8B9F-444C-8F3B-353017F8834A}"/>
                </a:ext>
              </a:extLst>
            </p:cNvPr>
            <p:cNvSpPr/>
            <p:nvPr/>
          </p:nvSpPr>
          <p:spPr>
            <a:xfrm>
              <a:off x="1238079" y="5863654"/>
              <a:ext cx="2727893" cy="205184"/>
            </a:xfrm>
            <a:prstGeom prst="rect">
              <a:avLst/>
            </a:prstGeom>
            <a:noFill/>
            <a:ln/>
          </p:spPr>
          <p:txBody>
            <a:bodyPr wrap="none" lIns="0" tIns="0" rIns="0" bIns="0" rtlCol="0" anchor="t">
              <a:spAutoFit/>
            </a:bodyPr>
            <a:lstStyle/>
            <a:p>
              <a:pPr algn="r" rtl="1">
                <a:lnSpc>
                  <a:spcPts val="1625"/>
                </a:lnSpc>
              </a:pPr>
              <a:r>
                <a:rPr lang="en-US" dirty="0">
                  <a:solidFill>
                    <a:srgbClr val="1E3063"/>
                  </a:solidFill>
                  <a:latin typeface="Alexandria" pitchFamily="2" charset="-78"/>
                  <a:ea typeface="Instrument Sans Medium" pitchFamily="34" charset="-122"/>
                  <a:cs typeface="Alexandria" pitchFamily="2" charset="-78"/>
                </a:rPr>
                <a:t>إعادة تنظيم العمل لتعزيز المرونة والتعاون</a:t>
              </a:r>
              <a:endParaRPr lang="en-US" dirty="0">
                <a:latin typeface="Alexandria" pitchFamily="2" charset="-78"/>
                <a:cs typeface="Alexandria" pitchFamily="2" charset="-78"/>
              </a:endParaRPr>
            </a:p>
          </p:txBody>
        </p:sp>
      </p:grpSp>
      <p:pic>
        <p:nvPicPr>
          <p:cNvPr id="27" name="Image 0" descr="preencoded.png">
            <a:extLst>
              <a:ext uri="{FF2B5EF4-FFF2-40B4-BE49-F238E27FC236}">
                <a16:creationId xmlns:a16="http://schemas.microsoft.com/office/drawing/2014/main" id="{DF64DF97-5BB9-6098-0E11-7F52EB883D2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52568" y="2030813"/>
            <a:ext cx="5130129" cy="290705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27479993"/>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3856" y="1147208"/>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308113DB-7765-97EA-8ABD-6430256FB973}"/>
              </a:ext>
            </a:extLst>
          </p:cNvPr>
          <p:cNvSpPr/>
          <p:nvPr/>
        </p:nvSpPr>
        <p:spPr>
          <a:xfrm>
            <a:off x="4511824" y="494568"/>
            <a:ext cx="2260235" cy="414152"/>
          </a:xfrm>
          <a:prstGeom prst="rect">
            <a:avLst/>
          </a:prstGeom>
          <a:noFill/>
          <a:ln/>
        </p:spPr>
        <p:txBody>
          <a:bodyPr wrap="none" lIns="0" tIns="0" rIns="0" bIns="0" rtlCol="0" anchor="t">
            <a:spAutoFit/>
          </a:bodyPr>
          <a:lstStyle/>
          <a:p>
            <a:pPr algn="ctr" rtl="1">
              <a:lnSpc>
                <a:spcPts val="3417"/>
              </a:lnSpc>
            </a:pPr>
            <a:r>
              <a:rPr lang="en-US" sz="2750" b="1" dirty="0">
                <a:solidFill>
                  <a:srgbClr val="00B0F0"/>
                </a:solidFill>
                <a:latin typeface="Alexandria" pitchFamily="2" charset="-78"/>
                <a:ea typeface="Instrument Sans Semi Bold" pitchFamily="34" charset="-122"/>
                <a:cs typeface="Alexandria" pitchFamily="2" charset="-78"/>
              </a:rPr>
              <a:t>أهمية الإبداع</a:t>
            </a:r>
            <a:endParaRPr lang="en-US" sz="2750" b="1" dirty="0">
              <a:solidFill>
                <a:srgbClr val="00B0F0"/>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1BD6F38A-E8C5-6DD5-A528-B75F2B24461C}"/>
              </a:ext>
            </a:extLst>
          </p:cNvPr>
          <p:cNvSpPr/>
          <p:nvPr/>
        </p:nvSpPr>
        <p:spPr>
          <a:xfrm>
            <a:off x="1908893" y="1407502"/>
            <a:ext cx="8446223" cy="194925"/>
          </a:xfrm>
          <a:prstGeom prst="rect">
            <a:avLst/>
          </a:prstGeom>
          <a:noFill/>
          <a:ln/>
        </p:spPr>
        <p:txBody>
          <a:bodyPr wrap="none" lIns="0" tIns="0" rIns="0" bIns="0" rtlCol="0" anchor="t">
            <a:spAutoFit/>
          </a:bodyPr>
          <a:lstStyle/>
          <a:p>
            <a:pPr algn="ctr" rtl="1">
              <a:lnSpc>
                <a:spcPts val="1542"/>
              </a:lnSpc>
            </a:pPr>
            <a:r>
              <a:rPr lang="en-US" sz="1600" b="1" dirty="0">
                <a:solidFill>
                  <a:schemeClr val="accent2">
                    <a:lumMod val="75000"/>
                  </a:schemeClr>
                </a:solidFill>
                <a:latin typeface="Alexandria" pitchFamily="2" charset="-78"/>
                <a:ea typeface="Instrument Sans Medium" pitchFamily="34" charset="-122"/>
                <a:cs typeface="Alexandria" pitchFamily="2" charset="-78"/>
              </a:rPr>
              <a:t>الإبداع يُحدث نقلة نوعية في المؤسسات — </a:t>
            </a:r>
            <a:r>
              <a:rPr lang="ar-SA" sz="1600" b="1" dirty="0">
                <a:solidFill>
                  <a:schemeClr val="accent2">
                    <a:lumMod val="75000"/>
                  </a:schemeClr>
                </a:solidFill>
                <a:latin typeface="Alexandria" pitchFamily="2" charset="-78"/>
                <a:ea typeface="Instrument Sans Medium" pitchFamily="34" charset="-122"/>
                <a:cs typeface="Alexandria" pitchFamily="2" charset="-78"/>
              </a:rPr>
              <a:t>   </a:t>
            </a:r>
            <a:r>
              <a:rPr lang="en-US" sz="1600" b="1" dirty="0" err="1">
                <a:solidFill>
                  <a:schemeClr val="accent2">
                    <a:lumMod val="75000"/>
                  </a:schemeClr>
                </a:solidFill>
                <a:latin typeface="Alexandria" pitchFamily="2" charset="-78"/>
                <a:ea typeface="Instrument Sans Medium" pitchFamily="34" charset="-122"/>
                <a:cs typeface="Alexandria" pitchFamily="2" charset="-78"/>
              </a:rPr>
              <a:t>من</a:t>
            </a:r>
            <a:r>
              <a:rPr lang="en-US" sz="1600" b="1" dirty="0">
                <a:solidFill>
                  <a:schemeClr val="accent2">
                    <a:lumMod val="75000"/>
                  </a:schemeClr>
                </a:solidFill>
                <a:latin typeface="Alexandria" pitchFamily="2" charset="-78"/>
                <a:ea typeface="Instrument Sans Medium" pitchFamily="34" charset="-122"/>
                <a:cs typeface="Alexandria" pitchFamily="2" charset="-78"/>
              </a:rPr>
              <a:t> النمط التقليدي إلى نظام مرن ومبتكر:</a:t>
            </a:r>
            <a:endParaRPr lang="en-US" sz="1600" b="1" dirty="0">
              <a:solidFill>
                <a:schemeClr val="accent2">
                  <a:lumMod val="75000"/>
                </a:schemeClr>
              </a:solidFill>
              <a:latin typeface="Alexandria" pitchFamily="2" charset="-78"/>
              <a:cs typeface="Alexandria" pitchFamily="2" charset="-78"/>
            </a:endParaRPr>
          </a:p>
        </p:txBody>
      </p:sp>
      <p:pic>
        <p:nvPicPr>
          <p:cNvPr id="10" name="Image 0" descr="preencoded.png">
            <a:extLst>
              <a:ext uri="{FF2B5EF4-FFF2-40B4-BE49-F238E27FC236}">
                <a16:creationId xmlns:a16="http://schemas.microsoft.com/office/drawing/2014/main" id="{9DEB0E0F-C287-FE1C-6D5D-F93C77FB775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415480" y="1833952"/>
            <a:ext cx="9433048" cy="463492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1361548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E7B340D6-D56C-D586-4E6A-7CB9E5DD01B1}"/>
              </a:ext>
            </a:extLst>
          </p:cNvPr>
          <p:cNvSpPr/>
          <p:nvPr/>
        </p:nvSpPr>
        <p:spPr>
          <a:xfrm>
            <a:off x="3195827" y="459110"/>
            <a:ext cx="2431756" cy="449610"/>
          </a:xfrm>
          <a:prstGeom prst="rect">
            <a:avLst/>
          </a:prstGeom>
          <a:noFill/>
          <a:ln/>
        </p:spPr>
        <p:txBody>
          <a:bodyPr wrap="none" lIns="0" tIns="0" rIns="0" bIns="0" rtlCol="0" anchor="t">
            <a:spAutoFit/>
          </a:bodyPr>
          <a:lstStyle/>
          <a:p>
            <a:pPr algn="r" rtl="1">
              <a:lnSpc>
                <a:spcPts val="3708"/>
              </a:lnSpc>
            </a:pPr>
            <a:r>
              <a:rPr lang="en-US" sz="2958" b="1" dirty="0" err="1">
                <a:solidFill>
                  <a:srgbClr val="00B0F0"/>
                </a:solidFill>
                <a:latin typeface="Alexandria" pitchFamily="2" charset="-78"/>
                <a:ea typeface="Instrument Sans Semi Bold" pitchFamily="34" charset="-122"/>
                <a:cs typeface="Alexandria" pitchFamily="2" charset="-78"/>
              </a:rPr>
              <a:t>أهمية</a:t>
            </a:r>
            <a:r>
              <a:rPr lang="en-US" sz="2958" b="1" dirty="0">
                <a:solidFill>
                  <a:srgbClr val="00B0F0"/>
                </a:solidFill>
                <a:latin typeface="Alexandria" pitchFamily="2" charset="-78"/>
                <a:ea typeface="Instrument Sans Semi Bold" pitchFamily="34" charset="-122"/>
                <a:cs typeface="Alexandria" pitchFamily="2" charset="-78"/>
              </a:rPr>
              <a:t> الإبداع</a:t>
            </a:r>
            <a:endParaRPr lang="en-US" sz="2958"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A16476A8-1DB5-3FE1-C0E1-6F6F7A546742}"/>
              </a:ext>
            </a:extLst>
          </p:cNvPr>
          <p:cNvSpPr/>
          <p:nvPr/>
        </p:nvSpPr>
        <p:spPr>
          <a:xfrm>
            <a:off x="6086475" y="1260376"/>
            <a:ext cx="19050" cy="4354711"/>
          </a:xfrm>
          <a:prstGeom prst="roundRect">
            <a:avLst>
              <a:gd name="adj" fmla="val 714420"/>
            </a:avLst>
          </a:prstGeom>
          <a:solidFill>
            <a:srgbClr val="B4CCE3"/>
          </a:solidFill>
          <a:ln/>
        </p:spPr>
        <p:txBody>
          <a:bodyPr>
            <a:spAutoFit/>
          </a:bodyPr>
          <a:lstStyle/>
          <a:p>
            <a:endParaRPr lang="en-US"/>
          </a:p>
        </p:txBody>
      </p:sp>
      <p:sp>
        <p:nvSpPr>
          <p:cNvPr id="8" name="Shape 2">
            <a:extLst>
              <a:ext uri="{FF2B5EF4-FFF2-40B4-BE49-F238E27FC236}">
                <a16:creationId xmlns:a16="http://schemas.microsoft.com/office/drawing/2014/main" id="{B99A9B34-AEEC-FBEB-3BC9-D8A9B6CAD595}"/>
              </a:ext>
            </a:extLst>
          </p:cNvPr>
          <p:cNvSpPr/>
          <p:nvPr/>
        </p:nvSpPr>
        <p:spPr>
          <a:xfrm>
            <a:off x="6115050" y="1260376"/>
            <a:ext cx="5434508" cy="907257"/>
          </a:xfrm>
          <a:prstGeom prst="rect">
            <a:avLst/>
          </a:prstGeom>
          <a:solidFill>
            <a:srgbClr val="CEE6FD"/>
          </a:solidFill>
          <a:ln/>
        </p:spPr>
        <p:txBody>
          <a:bodyPr>
            <a:spAutoFit/>
          </a:bodyPr>
          <a:lstStyle/>
          <a:p>
            <a:endParaRPr lang="en-US"/>
          </a:p>
        </p:txBody>
      </p:sp>
      <p:sp>
        <p:nvSpPr>
          <p:cNvPr id="9" name="Text 3">
            <a:extLst>
              <a:ext uri="{FF2B5EF4-FFF2-40B4-BE49-F238E27FC236}">
                <a16:creationId xmlns:a16="http://schemas.microsoft.com/office/drawing/2014/main" id="{2A0ED969-2953-3155-B8F7-9CDC26B9872A}"/>
              </a:ext>
            </a:extLst>
          </p:cNvPr>
          <p:cNvSpPr/>
          <p:nvPr/>
        </p:nvSpPr>
        <p:spPr>
          <a:xfrm>
            <a:off x="8065473" y="1327609"/>
            <a:ext cx="1493999" cy="230832"/>
          </a:xfrm>
          <a:prstGeom prst="rect">
            <a:avLst/>
          </a:prstGeom>
          <a:noFill/>
          <a:ln/>
        </p:spPr>
        <p:txBody>
          <a:bodyPr wrap="none" lIns="0" tIns="0" rIns="0" bIns="0" rtlCol="0" anchor="t">
            <a:spAutoFit/>
          </a:bodyPr>
          <a:lstStyle/>
          <a:p>
            <a:pPr algn="r" rtl="1">
              <a:lnSpc>
                <a:spcPts val="1833"/>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استثمار الفرص</a:t>
            </a:r>
            <a:endParaRPr lang="en-US" sz="1600" b="1"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9CDAF404-97ED-3A01-75DA-793EA782702D}"/>
              </a:ext>
            </a:extLst>
          </p:cNvPr>
          <p:cNvSpPr/>
          <p:nvPr/>
        </p:nvSpPr>
        <p:spPr>
          <a:xfrm>
            <a:off x="6226156" y="1688680"/>
            <a:ext cx="5396408" cy="425886"/>
          </a:xfrm>
          <a:prstGeom prst="rect">
            <a:avLst/>
          </a:prstGeom>
          <a:noFill/>
          <a:ln/>
        </p:spPr>
        <p:txBody>
          <a:bodyPr wrap="square" lIns="0" tIns="0" rIns="0" bIns="0" rtlCol="0" anchor="t">
            <a:spAutoFit/>
          </a:bodyPr>
          <a:lstStyle/>
          <a:p>
            <a:pPr algn="ctr" rtl="1">
              <a:lnSpc>
                <a:spcPts val="1708"/>
              </a:lnSpc>
            </a:pPr>
            <a:r>
              <a:rPr lang="ar-SA" dirty="0">
                <a:solidFill>
                  <a:srgbClr val="1E3063"/>
                </a:solidFill>
                <a:latin typeface="Alexandria" pitchFamily="2" charset="-78"/>
                <a:ea typeface="Instrument Sans Medium" pitchFamily="34" charset="-122"/>
                <a:cs typeface="Alexandria" pitchFamily="2" charset="-78"/>
              </a:rPr>
              <a:t>الانتقال </a:t>
            </a:r>
            <a:r>
              <a:rPr lang="en-US" dirty="0" err="1">
                <a:solidFill>
                  <a:srgbClr val="1E3063"/>
                </a:solidFill>
                <a:latin typeface="Alexandria" pitchFamily="2" charset="-78"/>
                <a:ea typeface="Instrument Sans Medium" pitchFamily="34" charset="-122"/>
                <a:cs typeface="Alexandria" pitchFamily="2" charset="-78"/>
              </a:rPr>
              <a:t>من</a:t>
            </a:r>
            <a:r>
              <a:rPr lang="en-US" dirty="0">
                <a:solidFill>
                  <a:srgbClr val="1E3063"/>
                </a:solidFill>
                <a:latin typeface="Alexandria" pitchFamily="2" charset="-78"/>
                <a:ea typeface="Instrument Sans Medium" pitchFamily="34" charset="-122"/>
                <a:cs typeface="Alexandria" pitchFamily="2" charset="-78"/>
              </a:rPr>
              <a:t> صعوبة التكيف ➜ إلى القدرة على استغلال </a:t>
            </a:r>
            <a:r>
              <a:rPr lang="en-US" dirty="0" err="1">
                <a:solidFill>
                  <a:srgbClr val="1E3063"/>
                </a:solidFill>
                <a:latin typeface="Alexandria" pitchFamily="2" charset="-78"/>
                <a:ea typeface="Instrument Sans Medium" pitchFamily="34" charset="-122"/>
                <a:cs typeface="Alexandria" pitchFamily="2" charset="-78"/>
              </a:rPr>
              <a:t>الفرص</a:t>
            </a:r>
            <a:r>
              <a:rPr lang="en-US" dirty="0">
                <a:solidFill>
                  <a:srgbClr val="1E3063"/>
                </a:solidFill>
                <a:latin typeface="Alexandria" pitchFamily="2" charset="-78"/>
                <a:ea typeface="Instrument Sans Medium" pitchFamily="34" charset="-122"/>
                <a:cs typeface="Alexandria" pitchFamily="2" charset="-78"/>
              </a:rPr>
              <a:t> </a:t>
            </a:r>
            <a:r>
              <a:rPr lang="en-US" dirty="0" err="1">
                <a:solidFill>
                  <a:srgbClr val="1E3063"/>
                </a:solidFill>
                <a:latin typeface="Alexandria" pitchFamily="2" charset="-78"/>
                <a:ea typeface="Instrument Sans Medium" pitchFamily="34" charset="-122"/>
                <a:cs typeface="Alexandria" pitchFamily="2" charset="-78"/>
              </a:rPr>
              <a:t>الجديدة</a:t>
            </a:r>
            <a:r>
              <a:rPr lang="ar-SA" dirty="0">
                <a:solidFill>
                  <a:srgbClr val="1E3063"/>
                </a:solidFill>
                <a:latin typeface="Alexandria" pitchFamily="2" charset="-78"/>
                <a:ea typeface="Instrument Sans Medium" pitchFamily="34" charset="-122"/>
                <a:cs typeface="Alexandria" pitchFamily="2" charset="-78"/>
              </a:rPr>
              <a:t> بسرعة ووعي.</a:t>
            </a:r>
            <a:endParaRPr lang="en-US" dirty="0">
              <a:latin typeface="Alexandria" pitchFamily="2" charset="-78"/>
              <a:cs typeface="Alexandria" pitchFamily="2" charset="-78"/>
            </a:endParaRPr>
          </a:p>
        </p:txBody>
      </p:sp>
      <p:sp>
        <p:nvSpPr>
          <p:cNvPr id="11" name="Shape 5">
            <a:extLst>
              <a:ext uri="{FF2B5EF4-FFF2-40B4-BE49-F238E27FC236}">
                <a16:creationId xmlns:a16="http://schemas.microsoft.com/office/drawing/2014/main" id="{5D6BF9D5-D663-71DF-6C8B-E334DFD8E0B7}"/>
              </a:ext>
            </a:extLst>
          </p:cNvPr>
          <p:cNvSpPr/>
          <p:nvPr/>
        </p:nvSpPr>
        <p:spPr>
          <a:xfrm>
            <a:off x="642442" y="2409527"/>
            <a:ext cx="5434508" cy="907257"/>
          </a:xfrm>
          <a:prstGeom prst="roundRect">
            <a:avLst>
              <a:gd name="adj" fmla="val 15001"/>
            </a:avLst>
          </a:prstGeom>
          <a:solidFill>
            <a:srgbClr val="CEE6FD"/>
          </a:solidFill>
          <a:ln/>
        </p:spPr>
        <p:txBody>
          <a:bodyPr>
            <a:spAutoFit/>
          </a:bodyPr>
          <a:lstStyle/>
          <a:p>
            <a:endParaRPr lang="en-US"/>
          </a:p>
        </p:txBody>
      </p:sp>
      <p:sp>
        <p:nvSpPr>
          <p:cNvPr id="12" name="Text 6">
            <a:extLst>
              <a:ext uri="{FF2B5EF4-FFF2-40B4-BE49-F238E27FC236}">
                <a16:creationId xmlns:a16="http://schemas.microsoft.com/office/drawing/2014/main" id="{E56222A2-3B84-CBB6-A2E4-B1C7555A846E}"/>
              </a:ext>
            </a:extLst>
          </p:cNvPr>
          <p:cNvSpPr/>
          <p:nvPr/>
        </p:nvSpPr>
        <p:spPr>
          <a:xfrm>
            <a:off x="2339568" y="2489470"/>
            <a:ext cx="1883529" cy="219291"/>
          </a:xfrm>
          <a:prstGeom prst="rect">
            <a:avLst/>
          </a:prstGeom>
          <a:noFill/>
          <a:ln/>
        </p:spPr>
        <p:txBody>
          <a:bodyPr wrap="none" lIns="0" tIns="0" rIns="0" bIns="0" rtlCol="0" anchor="t">
            <a:spAutoFit/>
          </a:bodyPr>
          <a:lstStyle/>
          <a:p>
            <a:pPr algn="r" rtl="1">
              <a:lnSpc>
                <a:spcPts val="1833"/>
              </a:lnSpc>
            </a:pPr>
            <a:r>
              <a:rPr lang="en-US" sz="1458" b="1" dirty="0">
                <a:solidFill>
                  <a:schemeClr val="accent2">
                    <a:lumMod val="75000"/>
                  </a:schemeClr>
                </a:solidFill>
                <a:latin typeface="Alexandria" pitchFamily="2" charset="-78"/>
                <a:ea typeface="Instrument Sans Semi Bold" pitchFamily="34" charset="-122"/>
                <a:cs typeface="Alexandria" pitchFamily="2" charset="-78"/>
              </a:rPr>
              <a:t>السياسات والإجراءات</a:t>
            </a:r>
            <a:endParaRPr lang="en-US" sz="1458" b="1" dirty="0">
              <a:solidFill>
                <a:schemeClr val="accent2">
                  <a:lumMod val="75000"/>
                </a:schemeClr>
              </a:solidFill>
              <a:latin typeface="Alexandria" pitchFamily="2" charset="-78"/>
              <a:cs typeface="Alexandria" pitchFamily="2" charset="-78"/>
            </a:endParaRPr>
          </a:p>
        </p:txBody>
      </p:sp>
      <p:sp>
        <p:nvSpPr>
          <p:cNvPr id="13" name="Text 7">
            <a:extLst>
              <a:ext uri="{FF2B5EF4-FFF2-40B4-BE49-F238E27FC236}">
                <a16:creationId xmlns:a16="http://schemas.microsoft.com/office/drawing/2014/main" id="{E0BD8738-25F0-E2D9-908A-C6061BE5B166}"/>
              </a:ext>
            </a:extLst>
          </p:cNvPr>
          <p:cNvSpPr/>
          <p:nvPr/>
        </p:nvSpPr>
        <p:spPr>
          <a:xfrm>
            <a:off x="618835" y="2809877"/>
            <a:ext cx="5297896" cy="425886"/>
          </a:xfrm>
          <a:prstGeom prst="rect">
            <a:avLst/>
          </a:prstGeom>
          <a:noFill/>
          <a:ln/>
        </p:spPr>
        <p:txBody>
          <a:bodyPr wrap="square" lIns="0" tIns="0" rIns="0" bIns="0" rtlCol="0" anchor="t">
            <a:spAutoFit/>
          </a:bodyPr>
          <a:lstStyle/>
          <a:p>
            <a:pPr algn="ctr" rtl="1">
              <a:lnSpc>
                <a:spcPts val="1708"/>
              </a:lnSpc>
            </a:pPr>
            <a:r>
              <a:rPr lang="ar-SA" dirty="0">
                <a:solidFill>
                  <a:srgbClr val="1E3063"/>
                </a:solidFill>
                <a:latin typeface="Alexandria" pitchFamily="2" charset="-78"/>
                <a:ea typeface="Instrument Sans Medium" pitchFamily="34" charset="-122"/>
                <a:cs typeface="Alexandria" pitchFamily="2" charset="-78"/>
              </a:rPr>
              <a:t>الانتقال </a:t>
            </a:r>
            <a:r>
              <a:rPr lang="en-US" dirty="0" err="1">
                <a:solidFill>
                  <a:srgbClr val="1E3063"/>
                </a:solidFill>
                <a:latin typeface="Alexandria" pitchFamily="2" charset="-78"/>
                <a:ea typeface="Instrument Sans Medium" pitchFamily="34" charset="-122"/>
                <a:cs typeface="Alexandria" pitchFamily="2" charset="-78"/>
              </a:rPr>
              <a:t>من</a:t>
            </a:r>
            <a:r>
              <a:rPr lang="en-US" dirty="0">
                <a:solidFill>
                  <a:srgbClr val="1E3063"/>
                </a:solidFill>
                <a:latin typeface="Alexandria" pitchFamily="2" charset="-78"/>
                <a:ea typeface="Instrument Sans Medium" pitchFamily="34" charset="-122"/>
                <a:cs typeface="Alexandria" pitchFamily="2" charset="-78"/>
              </a:rPr>
              <a:t> أنظمة تقليدية ➜ إلى سياسات مرنة </a:t>
            </a:r>
            <a:r>
              <a:rPr lang="en-US" dirty="0" err="1">
                <a:solidFill>
                  <a:srgbClr val="1E3063"/>
                </a:solidFill>
                <a:latin typeface="Alexandria" pitchFamily="2" charset="-78"/>
                <a:ea typeface="Instrument Sans Medium" pitchFamily="34" charset="-122"/>
                <a:cs typeface="Alexandria" pitchFamily="2" charset="-78"/>
              </a:rPr>
              <a:t>تدعم</a:t>
            </a:r>
            <a:r>
              <a:rPr lang="en-US" dirty="0">
                <a:solidFill>
                  <a:srgbClr val="1E3063"/>
                </a:solidFill>
                <a:latin typeface="Alexandria" pitchFamily="2" charset="-78"/>
                <a:ea typeface="Instrument Sans Medium" pitchFamily="34" charset="-122"/>
                <a:cs typeface="Alexandria" pitchFamily="2" charset="-78"/>
              </a:rPr>
              <a:t> الإبداع</a:t>
            </a:r>
            <a:r>
              <a:rPr lang="ar-SA" dirty="0">
                <a:solidFill>
                  <a:srgbClr val="1E3063"/>
                </a:solidFill>
                <a:latin typeface="Alexandria" pitchFamily="2" charset="-78"/>
                <a:ea typeface="Instrument Sans Medium" pitchFamily="34" charset="-122"/>
                <a:cs typeface="Alexandria" pitchFamily="2" charset="-78"/>
              </a:rPr>
              <a:t> والتطوير المستمر</a:t>
            </a:r>
            <a:endParaRPr lang="en-US" dirty="0">
              <a:latin typeface="Alexandria" pitchFamily="2" charset="-78"/>
              <a:cs typeface="Alexandria" pitchFamily="2" charset="-78"/>
            </a:endParaRPr>
          </a:p>
        </p:txBody>
      </p:sp>
      <p:sp>
        <p:nvSpPr>
          <p:cNvPr id="14" name="Shape 8">
            <a:extLst>
              <a:ext uri="{FF2B5EF4-FFF2-40B4-BE49-F238E27FC236}">
                <a16:creationId xmlns:a16="http://schemas.microsoft.com/office/drawing/2014/main" id="{713D52D5-4463-9A56-853C-A7BED20AF366}"/>
              </a:ext>
            </a:extLst>
          </p:cNvPr>
          <p:cNvSpPr/>
          <p:nvPr/>
        </p:nvSpPr>
        <p:spPr>
          <a:xfrm>
            <a:off x="6115050" y="3558679"/>
            <a:ext cx="5434508" cy="907257"/>
          </a:xfrm>
          <a:prstGeom prst="rect">
            <a:avLst/>
          </a:prstGeom>
          <a:solidFill>
            <a:srgbClr val="CEE6FD"/>
          </a:solidFill>
          <a:ln/>
        </p:spPr>
        <p:txBody>
          <a:bodyPr>
            <a:spAutoFit/>
          </a:bodyPr>
          <a:lstStyle/>
          <a:p>
            <a:endParaRPr lang="en-US"/>
          </a:p>
        </p:txBody>
      </p:sp>
      <p:sp>
        <p:nvSpPr>
          <p:cNvPr id="15" name="Text 9">
            <a:extLst>
              <a:ext uri="{FF2B5EF4-FFF2-40B4-BE49-F238E27FC236}">
                <a16:creationId xmlns:a16="http://schemas.microsoft.com/office/drawing/2014/main" id="{3615B962-88EF-89AB-DE57-F0DF8BCF1157}"/>
              </a:ext>
            </a:extLst>
          </p:cNvPr>
          <p:cNvSpPr/>
          <p:nvPr/>
        </p:nvSpPr>
        <p:spPr>
          <a:xfrm>
            <a:off x="8361089" y="3653362"/>
            <a:ext cx="1275990" cy="219291"/>
          </a:xfrm>
          <a:prstGeom prst="rect">
            <a:avLst/>
          </a:prstGeom>
          <a:noFill/>
          <a:ln/>
        </p:spPr>
        <p:txBody>
          <a:bodyPr wrap="none" lIns="0" tIns="0" rIns="0" bIns="0" rtlCol="0" anchor="t">
            <a:spAutoFit/>
          </a:bodyPr>
          <a:lstStyle/>
          <a:p>
            <a:pPr algn="ctr" rtl="1">
              <a:lnSpc>
                <a:spcPts val="1833"/>
              </a:lnSpc>
            </a:pPr>
            <a:r>
              <a:rPr lang="en-US" sz="1458" b="1" dirty="0">
                <a:solidFill>
                  <a:schemeClr val="accent2">
                    <a:lumMod val="75000"/>
                  </a:schemeClr>
                </a:solidFill>
                <a:latin typeface="Alexandria" pitchFamily="2" charset="-78"/>
                <a:ea typeface="Instrument Sans Semi Bold" pitchFamily="34" charset="-122"/>
                <a:cs typeface="Alexandria" pitchFamily="2" charset="-78"/>
              </a:rPr>
              <a:t>أساليب العمل</a:t>
            </a:r>
            <a:endParaRPr lang="en-US" sz="1458" b="1" dirty="0">
              <a:solidFill>
                <a:schemeClr val="accent2">
                  <a:lumMod val="75000"/>
                </a:schemeClr>
              </a:solidFill>
              <a:latin typeface="Alexandria" pitchFamily="2" charset="-78"/>
              <a:cs typeface="Alexandria" pitchFamily="2" charset="-78"/>
            </a:endParaRPr>
          </a:p>
        </p:txBody>
      </p:sp>
      <p:sp>
        <p:nvSpPr>
          <p:cNvPr id="16" name="Text 10">
            <a:extLst>
              <a:ext uri="{FF2B5EF4-FFF2-40B4-BE49-F238E27FC236}">
                <a16:creationId xmlns:a16="http://schemas.microsoft.com/office/drawing/2014/main" id="{D27BDCC1-F8A9-3554-66CB-7E2054BA4876}"/>
              </a:ext>
            </a:extLst>
          </p:cNvPr>
          <p:cNvSpPr/>
          <p:nvPr/>
        </p:nvSpPr>
        <p:spPr>
          <a:xfrm>
            <a:off x="6199250" y="3980903"/>
            <a:ext cx="5396408" cy="425886"/>
          </a:xfrm>
          <a:prstGeom prst="rect">
            <a:avLst/>
          </a:prstGeom>
          <a:noFill/>
          <a:ln/>
        </p:spPr>
        <p:txBody>
          <a:bodyPr wrap="square" lIns="0" tIns="0" rIns="0" bIns="0" rtlCol="0" anchor="t">
            <a:spAutoFit/>
          </a:bodyPr>
          <a:lstStyle/>
          <a:p>
            <a:pPr algn="ctr" rtl="1">
              <a:lnSpc>
                <a:spcPts val="1708"/>
              </a:lnSpc>
            </a:pPr>
            <a:r>
              <a:rPr lang="ar-SA" dirty="0">
                <a:solidFill>
                  <a:srgbClr val="1E3063"/>
                </a:solidFill>
                <a:latin typeface="Alexandria" pitchFamily="2" charset="-78"/>
                <a:ea typeface="Instrument Sans Medium" pitchFamily="34" charset="-122"/>
                <a:cs typeface="Alexandria" pitchFamily="2" charset="-78"/>
              </a:rPr>
              <a:t>التحول </a:t>
            </a:r>
            <a:r>
              <a:rPr lang="en-US" dirty="0" err="1">
                <a:solidFill>
                  <a:srgbClr val="1E3063"/>
                </a:solidFill>
                <a:latin typeface="Alexandria" pitchFamily="2" charset="-78"/>
                <a:ea typeface="Instrument Sans Medium" pitchFamily="34" charset="-122"/>
                <a:cs typeface="Alexandria" pitchFamily="2" charset="-78"/>
              </a:rPr>
              <a:t>من</a:t>
            </a:r>
            <a:r>
              <a:rPr lang="en-US" dirty="0">
                <a:solidFill>
                  <a:srgbClr val="1E3063"/>
                </a:solidFill>
                <a:latin typeface="Alexandria" pitchFamily="2" charset="-78"/>
                <a:ea typeface="Instrument Sans Medium" pitchFamily="34" charset="-122"/>
                <a:cs typeface="Alexandria" pitchFamily="2" charset="-78"/>
              </a:rPr>
              <a:t> طرق تقليدية ➜ إلى أساليب حديثة </a:t>
            </a:r>
            <a:r>
              <a:rPr lang="en-US" dirty="0" err="1">
                <a:solidFill>
                  <a:srgbClr val="1E3063"/>
                </a:solidFill>
                <a:latin typeface="Alexandria" pitchFamily="2" charset="-78"/>
                <a:ea typeface="Instrument Sans Medium" pitchFamily="34" charset="-122"/>
                <a:cs typeface="Alexandria" pitchFamily="2" charset="-78"/>
              </a:rPr>
              <a:t>وتقنيات</a:t>
            </a:r>
            <a:r>
              <a:rPr lang="en-US" dirty="0">
                <a:solidFill>
                  <a:srgbClr val="1E3063"/>
                </a:solidFill>
                <a:latin typeface="Alexandria" pitchFamily="2" charset="-78"/>
                <a:ea typeface="Instrument Sans Medium" pitchFamily="34" charset="-122"/>
                <a:cs typeface="Alexandria" pitchFamily="2" charset="-78"/>
              </a:rPr>
              <a:t> </a:t>
            </a:r>
            <a:r>
              <a:rPr lang="en-US" dirty="0" err="1">
                <a:solidFill>
                  <a:srgbClr val="1E3063"/>
                </a:solidFill>
                <a:latin typeface="Alexandria" pitchFamily="2" charset="-78"/>
                <a:ea typeface="Instrument Sans Medium" pitchFamily="34" charset="-122"/>
                <a:cs typeface="Alexandria" pitchFamily="2" charset="-78"/>
              </a:rPr>
              <a:t>متطورة</a:t>
            </a:r>
            <a:r>
              <a:rPr lang="ar-SA" dirty="0">
                <a:solidFill>
                  <a:srgbClr val="1E3063"/>
                </a:solidFill>
                <a:latin typeface="Alexandria" pitchFamily="2" charset="-78"/>
                <a:ea typeface="Instrument Sans Medium" pitchFamily="34" charset="-122"/>
                <a:cs typeface="Alexandria" pitchFamily="2" charset="-78"/>
              </a:rPr>
              <a:t> أكثر كفاءة ومرونة</a:t>
            </a:r>
            <a:endParaRPr lang="en-US" dirty="0">
              <a:latin typeface="Alexandria" pitchFamily="2" charset="-78"/>
              <a:cs typeface="Alexandria" pitchFamily="2" charset="-78"/>
            </a:endParaRPr>
          </a:p>
        </p:txBody>
      </p:sp>
      <p:sp>
        <p:nvSpPr>
          <p:cNvPr id="17" name="Shape 11">
            <a:extLst>
              <a:ext uri="{FF2B5EF4-FFF2-40B4-BE49-F238E27FC236}">
                <a16:creationId xmlns:a16="http://schemas.microsoft.com/office/drawing/2014/main" id="{91A49F55-E500-4FDA-D052-F0B4AC3856FC}"/>
              </a:ext>
            </a:extLst>
          </p:cNvPr>
          <p:cNvSpPr/>
          <p:nvPr/>
        </p:nvSpPr>
        <p:spPr>
          <a:xfrm>
            <a:off x="642442" y="4707831"/>
            <a:ext cx="5434508" cy="907257"/>
          </a:xfrm>
          <a:prstGeom prst="roundRect">
            <a:avLst>
              <a:gd name="adj" fmla="val 15001"/>
            </a:avLst>
          </a:prstGeom>
          <a:solidFill>
            <a:srgbClr val="CEE6FD"/>
          </a:solidFill>
          <a:ln/>
        </p:spPr>
        <p:txBody>
          <a:bodyPr>
            <a:spAutoFit/>
          </a:bodyPr>
          <a:lstStyle/>
          <a:p>
            <a:endParaRPr lang="en-US"/>
          </a:p>
        </p:txBody>
      </p:sp>
      <p:sp>
        <p:nvSpPr>
          <p:cNvPr id="19" name="Text 12">
            <a:extLst>
              <a:ext uri="{FF2B5EF4-FFF2-40B4-BE49-F238E27FC236}">
                <a16:creationId xmlns:a16="http://schemas.microsoft.com/office/drawing/2014/main" id="{5619CC1C-7535-E97E-A182-E6427E66FA5C}"/>
              </a:ext>
            </a:extLst>
          </p:cNvPr>
          <p:cNvSpPr/>
          <p:nvPr/>
        </p:nvSpPr>
        <p:spPr>
          <a:xfrm>
            <a:off x="2423981" y="4829936"/>
            <a:ext cx="1543692" cy="219291"/>
          </a:xfrm>
          <a:prstGeom prst="rect">
            <a:avLst/>
          </a:prstGeom>
          <a:noFill/>
          <a:ln/>
        </p:spPr>
        <p:txBody>
          <a:bodyPr wrap="none" lIns="0" tIns="0" rIns="0" bIns="0" rtlCol="0" anchor="t">
            <a:spAutoFit/>
          </a:bodyPr>
          <a:lstStyle/>
          <a:p>
            <a:pPr algn="r" rtl="1">
              <a:lnSpc>
                <a:spcPts val="1833"/>
              </a:lnSpc>
            </a:pPr>
            <a:r>
              <a:rPr lang="en-US" sz="1458" b="1" dirty="0">
                <a:solidFill>
                  <a:schemeClr val="accent2">
                    <a:lumMod val="75000"/>
                  </a:schemeClr>
                </a:solidFill>
                <a:latin typeface="Alexandria" pitchFamily="2" charset="-78"/>
                <a:ea typeface="Instrument Sans Semi Bold" pitchFamily="34" charset="-122"/>
                <a:cs typeface="Alexandria" pitchFamily="2" charset="-78"/>
              </a:rPr>
              <a:t>الهيكل التنظيمي</a:t>
            </a:r>
            <a:endParaRPr lang="en-US" sz="1458" b="1" dirty="0">
              <a:solidFill>
                <a:schemeClr val="accent2">
                  <a:lumMod val="75000"/>
                </a:schemeClr>
              </a:solidFill>
              <a:latin typeface="Alexandria" pitchFamily="2" charset="-78"/>
              <a:cs typeface="Alexandria" pitchFamily="2" charset="-78"/>
            </a:endParaRPr>
          </a:p>
        </p:txBody>
      </p:sp>
      <p:sp>
        <p:nvSpPr>
          <p:cNvPr id="20" name="Text 13">
            <a:extLst>
              <a:ext uri="{FF2B5EF4-FFF2-40B4-BE49-F238E27FC236}">
                <a16:creationId xmlns:a16="http://schemas.microsoft.com/office/drawing/2014/main" id="{6F7A6AE9-B6B8-1694-34DD-E4D885BDB153}"/>
              </a:ext>
            </a:extLst>
          </p:cNvPr>
          <p:cNvSpPr/>
          <p:nvPr/>
        </p:nvSpPr>
        <p:spPr>
          <a:xfrm>
            <a:off x="762911" y="5119214"/>
            <a:ext cx="5009744" cy="425886"/>
          </a:xfrm>
          <a:prstGeom prst="rect">
            <a:avLst/>
          </a:prstGeom>
          <a:noFill/>
          <a:ln/>
        </p:spPr>
        <p:txBody>
          <a:bodyPr wrap="square" lIns="0" tIns="0" rIns="0" bIns="0" rtlCol="0" anchor="t">
            <a:spAutoFit/>
          </a:bodyPr>
          <a:lstStyle/>
          <a:p>
            <a:pPr algn="ctr" rtl="1">
              <a:lnSpc>
                <a:spcPts val="1708"/>
              </a:lnSpc>
            </a:pPr>
            <a:r>
              <a:rPr lang="ar-SA" dirty="0">
                <a:solidFill>
                  <a:srgbClr val="1E3063"/>
                </a:solidFill>
                <a:latin typeface="Alexandria" pitchFamily="2" charset="-78"/>
                <a:ea typeface="Instrument Sans Medium" pitchFamily="34" charset="-122"/>
                <a:cs typeface="Alexandria" pitchFamily="2" charset="-78"/>
              </a:rPr>
              <a:t>التحول </a:t>
            </a:r>
            <a:r>
              <a:rPr lang="en-US" dirty="0" err="1">
                <a:solidFill>
                  <a:srgbClr val="1E3063"/>
                </a:solidFill>
                <a:latin typeface="Alexandria" pitchFamily="2" charset="-78"/>
                <a:ea typeface="Instrument Sans Medium" pitchFamily="34" charset="-122"/>
                <a:cs typeface="Alexandria" pitchFamily="2" charset="-78"/>
              </a:rPr>
              <a:t>من</a:t>
            </a:r>
            <a:r>
              <a:rPr lang="en-US" dirty="0">
                <a:solidFill>
                  <a:srgbClr val="1E3063"/>
                </a:solidFill>
                <a:latin typeface="Alexandria" pitchFamily="2" charset="-78"/>
                <a:ea typeface="Instrument Sans Medium" pitchFamily="34" charset="-122"/>
                <a:cs typeface="Alexandria" pitchFamily="2" charset="-78"/>
              </a:rPr>
              <a:t> الجمود التنظيمي ➜ </a:t>
            </a:r>
            <a:r>
              <a:rPr lang="en-US" dirty="0" err="1">
                <a:solidFill>
                  <a:srgbClr val="1E3063"/>
                </a:solidFill>
                <a:latin typeface="Alexandria" pitchFamily="2" charset="-78"/>
                <a:ea typeface="Instrument Sans Medium" pitchFamily="34" charset="-122"/>
                <a:cs typeface="Alexandria" pitchFamily="2" charset="-78"/>
              </a:rPr>
              <a:t>إلى</a:t>
            </a:r>
            <a:r>
              <a:rPr lang="en-US" dirty="0">
                <a:solidFill>
                  <a:srgbClr val="1E3063"/>
                </a:solidFill>
                <a:latin typeface="Alexandria" pitchFamily="2" charset="-78"/>
                <a:ea typeface="Instrument Sans Medium" pitchFamily="34" charset="-122"/>
                <a:cs typeface="Alexandria" pitchFamily="2" charset="-78"/>
              </a:rPr>
              <a:t> </a:t>
            </a:r>
            <a:r>
              <a:rPr lang="ar-SA" dirty="0">
                <a:solidFill>
                  <a:srgbClr val="1E3063"/>
                </a:solidFill>
                <a:latin typeface="Alexandria" pitchFamily="2" charset="-78"/>
                <a:ea typeface="Instrument Sans Medium" pitchFamily="34" charset="-122"/>
                <a:cs typeface="Alexandria" pitchFamily="2" charset="-78"/>
              </a:rPr>
              <a:t>هياكل أكثر مرونة </a:t>
            </a:r>
            <a:r>
              <a:rPr lang="en-US" dirty="0" err="1">
                <a:solidFill>
                  <a:srgbClr val="1E3063"/>
                </a:solidFill>
                <a:latin typeface="Alexandria" pitchFamily="2" charset="-78"/>
                <a:ea typeface="Instrument Sans Medium" pitchFamily="34" charset="-122"/>
                <a:cs typeface="Alexandria" pitchFamily="2" charset="-78"/>
              </a:rPr>
              <a:t>تدعم</a:t>
            </a:r>
            <a:r>
              <a:rPr lang="en-US" dirty="0">
                <a:solidFill>
                  <a:srgbClr val="1E3063"/>
                </a:solidFill>
                <a:latin typeface="Alexandria" pitchFamily="2" charset="-78"/>
                <a:ea typeface="Instrument Sans Medium" pitchFamily="34" charset="-122"/>
                <a:cs typeface="Alexandria" pitchFamily="2" charset="-78"/>
              </a:rPr>
              <a:t> </a:t>
            </a:r>
            <a:r>
              <a:rPr lang="en-US" dirty="0" err="1">
                <a:solidFill>
                  <a:srgbClr val="1E3063"/>
                </a:solidFill>
                <a:latin typeface="Alexandria" pitchFamily="2" charset="-78"/>
                <a:ea typeface="Instrument Sans Medium" pitchFamily="34" charset="-122"/>
                <a:cs typeface="Alexandria" pitchFamily="2" charset="-78"/>
              </a:rPr>
              <a:t>الابتكار</a:t>
            </a:r>
            <a:r>
              <a:rPr lang="ar-SA" dirty="0">
                <a:solidFill>
                  <a:srgbClr val="1E3063"/>
                </a:solidFill>
                <a:latin typeface="Alexandria" pitchFamily="2" charset="-78"/>
                <a:ea typeface="Instrument Sans Medium" pitchFamily="34" charset="-122"/>
                <a:cs typeface="Alexandria" pitchFamily="2" charset="-78"/>
              </a:rPr>
              <a:t> والتعاون</a:t>
            </a:r>
            <a:endParaRPr lang="en-US" dirty="0">
              <a:latin typeface="Alexandria" pitchFamily="2" charset="-78"/>
              <a:cs typeface="Alexandria" pitchFamily="2" charset="-78"/>
            </a:endParaRPr>
          </a:p>
        </p:txBody>
      </p:sp>
      <p:sp>
        <p:nvSpPr>
          <p:cNvPr id="21" name="Shape 14">
            <a:extLst>
              <a:ext uri="{FF2B5EF4-FFF2-40B4-BE49-F238E27FC236}">
                <a16:creationId xmlns:a16="http://schemas.microsoft.com/office/drawing/2014/main" id="{45DABA31-303E-7FAB-A685-C9CC2AC012D9}"/>
              </a:ext>
            </a:extLst>
          </p:cNvPr>
          <p:cNvSpPr/>
          <p:nvPr/>
        </p:nvSpPr>
        <p:spPr>
          <a:xfrm>
            <a:off x="661492" y="5751116"/>
            <a:ext cx="10869018" cy="560883"/>
          </a:xfrm>
          <a:prstGeom prst="roundRect">
            <a:avLst>
              <a:gd name="adj" fmla="val 24265"/>
            </a:avLst>
          </a:prstGeom>
          <a:solidFill>
            <a:srgbClr val="B5DAFC"/>
          </a:solidFill>
          <a:ln/>
        </p:spPr>
        <p:txBody>
          <a:bodyPr>
            <a:spAutoFit/>
          </a:bodyPr>
          <a:lstStyle/>
          <a:p>
            <a:endParaRPr lang="en-US"/>
          </a:p>
        </p:txBody>
      </p:sp>
      <p:sp>
        <p:nvSpPr>
          <p:cNvPr id="24" name="Text 15">
            <a:extLst>
              <a:ext uri="{FF2B5EF4-FFF2-40B4-BE49-F238E27FC236}">
                <a16:creationId xmlns:a16="http://schemas.microsoft.com/office/drawing/2014/main" id="{C99AE49E-B1BD-E73B-ED47-5D69A1762C5A}"/>
              </a:ext>
            </a:extLst>
          </p:cNvPr>
          <p:cNvSpPr/>
          <p:nvPr/>
        </p:nvSpPr>
        <p:spPr>
          <a:xfrm>
            <a:off x="1544129" y="5949280"/>
            <a:ext cx="9310241" cy="207877"/>
          </a:xfrm>
          <a:prstGeom prst="rect">
            <a:avLst/>
          </a:prstGeom>
          <a:noFill/>
          <a:ln/>
        </p:spPr>
        <p:txBody>
          <a:bodyPr wrap="none" lIns="0" tIns="0" rIns="0" bIns="0" rtlCol="0" anchor="t">
            <a:spAutoFit/>
          </a:bodyPr>
          <a:lstStyle/>
          <a:p>
            <a:pPr algn="ctr" rtl="1">
              <a:lnSpc>
                <a:spcPts val="1708"/>
              </a:lnSpc>
            </a:pPr>
            <a:r>
              <a:rPr lang="ar-SA" dirty="0">
                <a:latin typeface="Alexandria" pitchFamily="2" charset="-78"/>
                <a:ea typeface="Instrument Sans Medium" pitchFamily="34" charset="-122"/>
                <a:cs typeface="Alexandria" pitchFamily="2" charset="-78"/>
              </a:rPr>
              <a:t>يسهم الإبداع في تحويل المؤسسة من نمط تقليدي محدود إلى نظام أكثر مرونة وقدرة على التنافس والتطوير المستمر.</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040965363"/>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04004" y="1026863"/>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4D17FF64-AF1C-318D-9675-976ACF3496D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9365" y="989569"/>
            <a:ext cx="4128422" cy="551673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48E0AD7C-D7F5-3D4B-54A2-AB64623475FC}"/>
              </a:ext>
            </a:extLst>
          </p:cNvPr>
          <p:cNvSpPr/>
          <p:nvPr/>
        </p:nvSpPr>
        <p:spPr>
          <a:xfrm>
            <a:off x="8500913" y="1213283"/>
            <a:ext cx="2893421" cy="531171"/>
          </a:xfrm>
          <a:prstGeom prst="rect">
            <a:avLst/>
          </a:prstGeom>
          <a:noFill/>
          <a:ln/>
        </p:spPr>
        <p:txBody>
          <a:bodyPr wrap="none" lIns="0" tIns="0" rIns="0" bIns="0" rtlCol="0" anchor="t">
            <a:spAutoFit/>
          </a:bodyPr>
          <a:lstStyle/>
          <a:p>
            <a:pPr algn="r" rtl="1">
              <a:lnSpc>
                <a:spcPts val="4625"/>
              </a:lnSpc>
            </a:pPr>
            <a:r>
              <a:rPr lang="en-US" sz="2800" b="1" dirty="0" err="1">
                <a:solidFill>
                  <a:srgbClr val="00B0F0"/>
                </a:solidFill>
                <a:latin typeface="Alexandria" pitchFamily="2" charset="-78"/>
                <a:ea typeface="Instrument Sans Semi Bold" pitchFamily="34" charset="-122"/>
                <a:cs typeface="Alexandria" pitchFamily="2" charset="-78"/>
              </a:rPr>
              <a:t>القيادة</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الإبداعية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6C6050E3-F084-DE0B-FF8D-0D735779589D}"/>
              </a:ext>
            </a:extLst>
          </p:cNvPr>
          <p:cNvSpPr/>
          <p:nvPr/>
        </p:nvSpPr>
        <p:spPr>
          <a:xfrm>
            <a:off x="4871864" y="2029907"/>
            <a:ext cx="6297018"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نمط قيادي يركز على تحقيق أعلى مستويات الجودة من خلال توظيف المهارات الإبداعية وتبني أهداف استشرافية.</a:t>
            </a:r>
            <a:endParaRPr lang="en-US" sz="1600" dirty="0">
              <a:latin typeface="Alexandria" pitchFamily="2" charset="-78"/>
              <a:cs typeface="Alexandria" pitchFamily="2" charset="-78"/>
            </a:endParaRPr>
          </a:p>
        </p:txBody>
      </p:sp>
      <p:sp>
        <p:nvSpPr>
          <p:cNvPr id="9" name="Text 2">
            <a:extLst>
              <a:ext uri="{FF2B5EF4-FFF2-40B4-BE49-F238E27FC236}">
                <a16:creationId xmlns:a16="http://schemas.microsoft.com/office/drawing/2014/main" id="{3345A119-AD8D-6F9B-1AC1-6A21DE4A6818}"/>
              </a:ext>
            </a:extLst>
          </p:cNvPr>
          <p:cNvSpPr/>
          <p:nvPr/>
        </p:nvSpPr>
        <p:spPr>
          <a:xfrm>
            <a:off x="4380569" y="3390107"/>
            <a:ext cx="2885406"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خصائص القيادة الإبداعية</a:t>
            </a:r>
            <a:endParaRPr lang="en-US" sz="1833" b="1"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82656231-DCE7-14B6-0A16-F025DDD312BB}"/>
              </a:ext>
            </a:extLst>
          </p:cNvPr>
          <p:cNvSpPr/>
          <p:nvPr/>
        </p:nvSpPr>
        <p:spPr>
          <a:xfrm>
            <a:off x="4151784" y="4068233"/>
            <a:ext cx="2917924" cy="1728871"/>
          </a:xfrm>
          <a:prstGeom prst="rect">
            <a:avLst/>
          </a:prstGeom>
          <a:noFill/>
          <a:ln/>
        </p:spPr>
        <p:txBody>
          <a:bodyPr wrap="square" lIns="0" tIns="0" rIns="0" bIns="0" rtlCol="0" anchor="t">
            <a:spAutoFit/>
          </a:bodyPr>
          <a:lstStyle/>
          <a:p>
            <a:pPr marL="285739" indent="-285739" algn="r" rtl="1">
              <a:lnSpc>
                <a:spcPct val="200000"/>
              </a:lnSpc>
              <a:buSzPct val="100000"/>
              <a:buChar char="•"/>
            </a:pPr>
            <a:r>
              <a:rPr lang="en-US" sz="1458" dirty="0">
                <a:solidFill>
                  <a:srgbClr val="1E3063"/>
                </a:solidFill>
                <a:latin typeface="Alexandria" pitchFamily="2" charset="-78"/>
                <a:ea typeface="Instrument Sans Medium" pitchFamily="34" charset="-122"/>
                <a:cs typeface="Alexandria" pitchFamily="2" charset="-78"/>
              </a:rPr>
              <a:t>الحساسية للمشكلات والتحديات</a:t>
            </a:r>
            <a:endParaRPr lang="en-US" sz="1458" dirty="0">
              <a:latin typeface="Alexandria" pitchFamily="2" charset="-78"/>
              <a:cs typeface="Alexandria" pitchFamily="2" charset="-78"/>
            </a:endParaRPr>
          </a:p>
          <a:p>
            <a:pPr marL="285739" indent="-285739" algn="r" rtl="1">
              <a:lnSpc>
                <a:spcPct val="200000"/>
              </a:lnSpc>
              <a:buSzPct val="100000"/>
              <a:buChar char="•"/>
            </a:pPr>
            <a:r>
              <a:rPr lang="en-US" sz="1458" dirty="0">
                <a:solidFill>
                  <a:srgbClr val="1E3063"/>
                </a:solidFill>
                <a:latin typeface="Alexandria" pitchFamily="2" charset="-78"/>
                <a:ea typeface="Instrument Sans Medium" pitchFamily="34" charset="-122"/>
                <a:cs typeface="Alexandria" pitchFamily="2" charset="-78"/>
              </a:rPr>
              <a:t>القدرة على التغيير والتجديد</a:t>
            </a:r>
            <a:endParaRPr lang="en-US" sz="1458" dirty="0">
              <a:latin typeface="Alexandria" pitchFamily="2" charset="-78"/>
              <a:cs typeface="Alexandria" pitchFamily="2" charset="-78"/>
            </a:endParaRPr>
          </a:p>
          <a:p>
            <a:pPr marL="285739" indent="-285739" algn="r" rtl="1">
              <a:lnSpc>
                <a:spcPct val="200000"/>
              </a:lnSpc>
              <a:buSzPct val="100000"/>
              <a:buChar char="•"/>
            </a:pPr>
            <a:r>
              <a:rPr lang="en-US" sz="1458" dirty="0">
                <a:solidFill>
                  <a:srgbClr val="1E3063"/>
                </a:solidFill>
                <a:latin typeface="Alexandria" pitchFamily="2" charset="-78"/>
                <a:ea typeface="Instrument Sans Medium" pitchFamily="34" charset="-122"/>
                <a:cs typeface="Alexandria" pitchFamily="2" charset="-78"/>
              </a:rPr>
              <a:t>استخدام أساليب غير تقليدية</a:t>
            </a:r>
            <a:endParaRPr lang="en-US" sz="1458" dirty="0">
              <a:latin typeface="Alexandria" pitchFamily="2" charset="-78"/>
              <a:cs typeface="Alexandria" pitchFamily="2" charset="-78"/>
            </a:endParaRPr>
          </a:p>
          <a:p>
            <a:pPr marL="285739" indent="-285739" algn="r" rtl="1">
              <a:lnSpc>
                <a:spcPct val="200000"/>
              </a:lnSpc>
              <a:buSzPct val="100000"/>
              <a:buChar char="•"/>
            </a:pPr>
            <a:r>
              <a:rPr lang="en-US" sz="1458" dirty="0">
                <a:solidFill>
                  <a:srgbClr val="1E3063"/>
                </a:solidFill>
                <a:latin typeface="Alexandria" pitchFamily="2" charset="-78"/>
                <a:ea typeface="Instrument Sans Medium" pitchFamily="34" charset="-122"/>
                <a:cs typeface="Alexandria" pitchFamily="2" charset="-78"/>
              </a:rPr>
              <a:t>التفاعل مع متغيرات البيئة</a:t>
            </a:r>
            <a:endParaRPr lang="en-US" sz="1458" dirty="0">
              <a:latin typeface="Alexandria" pitchFamily="2" charset="-78"/>
              <a:cs typeface="Alexandria" pitchFamily="2" charset="-78"/>
            </a:endParaRPr>
          </a:p>
        </p:txBody>
      </p:sp>
      <p:sp>
        <p:nvSpPr>
          <p:cNvPr id="11" name="Text 4">
            <a:extLst>
              <a:ext uri="{FF2B5EF4-FFF2-40B4-BE49-F238E27FC236}">
                <a16:creationId xmlns:a16="http://schemas.microsoft.com/office/drawing/2014/main" id="{AD52BA27-9A35-582D-8BA6-7FBCF0B277C8}"/>
              </a:ext>
            </a:extLst>
          </p:cNvPr>
          <p:cNvSpPr/>
          <p:nvPr/>
        </p:nvSpPr>
        <p:spPr>
          <a:xfrm>
            <a:off x="9653330" y="3390107"/>
            <a:ext cx="1883529"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دور القائد المبدع</a:t>
            </a:r>
            <a:endParaRPr lang="en-US" sz="1833" b="1" dirty="0">
              <a:solidFill>
                <a:schemeClr val="accent2">
                  <a:lumMod val="75000"/>
                </a:schemeClr>
              </a:solidFill>
              <a:latin typeface="Alexandria" pitchFamily="2" charset="-78"/>
              <a:cs typeface="Alexandria" pitchFamily="2" charset="-78"/>
            </a:endParaRPr>
          </a:p>
        </p:txBody>
      </p:sp>
      <p:sp>
        <p:nvSpPr>
          <p:cNvPr id="12" name="Text 5">
            <a:extLst>
              <a:ext uri="{FF2B5EF4-FFF2-40B4-BE49-F238E27FC236}">
                <a16:creationId xmlns:a16="http://schemas.microsoft.com/office/drawing/2014/main" id="{5B337C27-7A17-020C-F66C-80515A984EB9}"/>
              </a:ext>
            </a:extLst>
          </p:cNvPr>
          <p:cNvSpPr/>
          <p:nvPr/>
        </p:nvSpPr>
        <p:spPr>
          <a:xfrm>
            <a:off x="8298326" y="4140209"/>
            <a:ext cx="3208611" cy="1280159"/>
          </a:xfrm>
          <a:prstGeom prst="rect">
            <a:avLst/>
          </a:prstGeom>
          <a:noFill/>
          <a:ln/>
        </p:spPr>
        <p:txBody>
          <a:bodyPr wrap="square" lIns="0" tIns="0" rIns="0" bIns="0" rtlCol="0" anchor="t">
            <a:spAutoFit/>
          </a:bodyPr>
          <a:lstStyle/>
          <a:p>
            <a:pPr marL="285739" indent="-285739" algn="r" rtl="1">
              <a:lnSpc>
                <a:spcPct val="200000"/>
              </a:lnSpc>
              <a:buSzPct val="100000"/>
              <a:buChar char="•"/>
            </a:pPr>
            <a:r>
              <a:rPr lang="en-US" sz="1458" dirty="0">
                <a:solidFill>
                  <a:srgbClr val="1E3063"/>
                </a:solidFill>
                <a:latin typeface="Alexandria" pitchFamily="2" charset="-78"/>
                <a:ea typeface="Instrument Sans Medium" pitchFamily="34" charset="-122"/>
                <a:cs typeface="Alexandria" pitchFamily="2" charset="-78"/>
              </a:rPr>
              <a:t>تحفيز العاملين على التفكير الإبداعي</a:t>
            </a:r>
            <a:endParaRPr lang="en-US" sz="1458" dirty="0">
              <a:latin typeface="Alexandria" pitchFamily="2" charset="-78"/>
              <a:cs typeface="Alexandria" pitchFamily="2" charset="-78"/>
            </a:endParaRPr>
          </a:p>
          <a:p>
            <a:pPr marL="285739" indent="-285739" algn="r" rtl="1">
              <a:lnSpc>
                <a:spcPct val="200000"/>
              </a:lnSpc>
              <a:buSzPct val="100000"/>
              <a:buChar char="•"/>
            </a:pPr>
            <a:r>
              <a:rPr lang="en-US" sz="1458" dirty="0">
                <a:solidFill>
                  <a:srgbClr val="1E3063"/>
                </a:solidFill>
                <a:latin typeface="Alexandria" pitchFamily="2" charset="-78"/>
                <a:ea typeface="Instrument Sans Medium" pitchFamily="34" charset="-122"/>
                <a:cs typeface="Alexandria" pitchFamily="2" charset="-78"/>
              </a:rPr>
              <a:t>تشجيع طرح الأفكار الجديدة</a:t>
            </a:r>
            <a:endParaRPr lang="en-US" sz="1458" dirty="0">
              <a:latin typeface="Alexandria" pitchFamily="2" charset="-78"/>
              <a:cs typeface="Alexandria" pitchFamily="2" charset="-78"/>
            </a:endParaRPr>
          </a:p>
          <a:p>
            <a:pPr marL="285739" indent="-285739" algn="r" rtl="1">
              <a:lnSpc>
                <a:spcPct val="200000"/>
              </a:lnSpc>
              <a:buSzPct val="100000"/>
              <a:buChar char="•"/>
            </a:pPr>
            <a:r>
              <a:rPr lang="en-US" sz="1458" dirty="0">
                <a:solidFill>
                  <a:srgbClr val="1E3063"/>
                </a:solidFill>
                <a:latin typeface="Alexandria" pitchFamily="2" charset="-78"/>
                <a:ea typeface="Instrument Sans Medium" pitchFamily="34" charset="-122"/>
                <a:cs typeface="Alexandria" pitchFamily="2" charset="-78"/>
              </a:rPr>
              <a:t>بناء بيئة عمل داعمة للابتكار</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352914085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BB9F2C57-89CE-C0EA-7A22-9B7152E4231D}"/>
              </a:ext>
            </a:extLst>
          </p:cNvPr>
          <p:cNvSpPr/>
          <p:nvPr/>
        </p:nvSpPr>
        <p:spPr>
          <a:xfrm>
            <a:off x="8767000" y="1305180"/>
            <a:ext cx="2548775" cy="436017"/>
          </a:xfrm>
          <a:prstGeom prst="rect">
            <a:avLst/>
          </a:prstGeom>
          <a:noFill/>
          <a:ln/>
        </p:spPr>
        <p:txBody>
          <a:bodyPr wrap="none" lIns="0" tIns="0" rIns="0" bIns="0" rtlCol="0" anchor="t">
            <a:spAutoFit/>
          </a:bodyPr>
          <a:lstStyle/>
          <a:p>
            <a:pPr algn="r" rtl="1">
              <a:lnSpc>
                <a:spcPts val="3583"/>
              </a:lnSpc>
            </a:pPr>
            <a:r>
              <a:rPr lang="en-US" sz="2833" b="1" dirty="0">
                <a:solidFill>
                  <a:srgbClr val="00B0F0"/>
                </a:solidFill>
                <a:latin typeface="Alexandria" pitchFamily="2" charset="-78"/>
                <a:ea typeface="Instrument Sans Semi Bold" pitchFamily="34" charset="-122"/>
                <a:cs typeface="Alexandria" pitchFamily="2" charset="-78"/>
              </a:rPr>
              <a:t>الإبداع القيادي</a:t>
            </a:r>
            <a:endParaRPr lang="en-US" sz="2833" b="1"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6C8417E4-E915-E5E7-8BBA-15632D1A198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4212" y="2253116"/>
            <a:ext cx="4554722" cy="418962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9" name="Text 1">
            <a:extLst>
              <a:ext uri="{FF2B5EF4-FFF2-40B4-BE49-F238E27FC236}">
                <a16:creationId xmlns:a16="http://schemas.microsoft.com/office/drawing/2014/main" id="{04808129-F6FD-5101-33C8-B0B55F4A8DEE}"/>
              </a:ext>
            </a:extLst>
          </p:cNvPr>
          <p:cNvSpPr/>
          <p:nvPr/>
        </p:nvSpPr>
        <p:spPr>
          <a:xfrm>
            <a:off x="5665347" y="2112053"/>
            <a:ext cx="5615757" cy="933076"/>
          </a:xfrm>
          <a:prstGeom prst="rect">
            <a:avLst/>
          </a:prstGeom>
          <a:noFill/>
          <a:ln/>
        </p:spPr>
        <p:txBody>
          <a:bodyPr wrap="square" lIns="0" tIns="0" rIns="0" bIns="0" rtlCol="0" anchor="t">
            <a:spAutoFit/>
          </a:bodyPr>
          <a:lstStyle/>
          <a:p>
            <a:pPr algn="ctr" rtl="1">
              <a:lnSpc>
                <a:spcPct val="150000"/>
              </a:lnSpc>
            </a:pPr>
            <a:r>
              <a:rPr lang="ar-SA" dirty="0">
                <a:solidFill>
                  <a:srgbClr val="1E3063"/>
                </a:solidFill>
                <a:latin typeface="Alexandria" pitchFamily="2" charset="-78"/>
                <a:ea typeface="Instrument Sans Medium" pitchFamily="34" charset="-122"/>
                <a:cs typeface="Alexandria" pitchFamily="2" charset="-78"/>
              </a:rPr>
              <a:t>الإبداع القيادي هو قدرة القائد على توليد أفكار جديدة، وتبني حلول غير تقليدية، وتوجيه المؤسسة نحو التطوير المستمر في الأداء والقرارات والممارسات.</a:t>
            </a:r>
            <a:endParaRPr lang="en-US" dirty="0">
              <a:latin typeface="Alexandria" pitchFamily="2" charset="-78"/>
              <a:cs typeface="Alexandria" pitchFamily="2" charset="-78"/>
            </a:endParaRPr>
          </a:p>
        </p:txBody>
      </p:sp>
      <p:grpSp>
        <p:nvGrpSpPr>
          <p:cNvPr id="2" name="Group 1">
            <a:extLst>
              <a:ext uri="{FF2B5EF4-FFF2-40B4-BE49-F238E27FC236}">
                <a16:creationId xmlns:a16="http://schemas.microsoft.com/office/drawing/2014/main" id="{1EC01157-A317-42F9-019D-EE8D6579B2A9}"/>
              </a:ext>
            </a:extLst>
          </p:cNvPr>
          <p:cNvGrpSpPr/>
          <p:nvPr/>
        </p:nvGrpSpPr>
        <p:grpSpPr>
          <a:xfrm>
            <a:off x="9022242" y="4001312"/>
            <a:ext cx="2658655" cy="857301"/>
            <a:chOff x="9038335" y="3395562"/>
            <a:chExt cx="2658655" cy="857301"/>
          </a:xfrm>
        </p:grpSpPr>
        <p:sp>
          <p:nvSpPr>
            <p:cNvPr id="10" name="Shape 2">
              <a:extLst>
                <a:ext uri="{FF2B5EF4-FFF2-40B4-BE49-F238E27FC236}">
                  <a16:creationId xmlns:a16="http://schemas.microsoft.com/office/drawing/2014/main" id="{9C64E4EE-9D0D-3545-1DF2-0E0E6FABB9D6}"/>
                </a:ext>
              </a:extLst>
            </p:cNvPr>
            <p:cNvSpPr/>
            <p:nvPr/>
          </p:nvSpPr>
          <p:spPr>
            <a:xfrm>
              <a:off x="9038335" y="3409875"/>
              <a:ext cx="2658655" cy="842988"/>
            </a:xfrm>
            <a:prstGeom prst="roundRect">
              <a:avLst>
                <a:gd name="adj" fmla="val 16407"/>
              </a:avLst>
            </a:prstGeom>
            <a:solidFill>
              <a:srgbClr val="FFFFFF"/>
            </a:solidFill>
            <a:ln w="22860">
              <a:solidFill>
                <a:srgbClr val="B4CCE3"/>
              </a:solidFill>
              <a:prstDash val="solid"/>
            </a:ln>
          </p:spPr>
          <p:txBody>
            <a:bodyPr wrap="square">
              <a:spAutoFit/>
            </a:bodyPr>
            <a:lstStyle/>
            <a:p>
              <a:endParaRPr lang="en-US"/>
            </a:p>
          </p:txBody>
        </p:sp>
        <p:sp>
          <p:nvSpPr>
            <p:cNvPr id="11" name="Shape 3">
              <a:extLst>
                <a:ext uri="{FF2B5EF4-FFF2-40B4-BE49-F238E27FC236}">
                  <a16:creationId xmlns:a16="http://schemas.microsoft.com/office/drawing/2014/main" id="{E580EC87-8266-AC69-F4E4-F8CEB9D0AB38}"/>
                </a:ext>
              </a:extLst>
            </p:cNvPr>
            <p:cNvSpPr/>
            <p:nvPr/>
          </p:nvSpPr>
          <p:spPr>
            <a:xfrm>
              <a:off x="11631117" y="3395562"/>
              <a:ext cx="65873" cy="818287"/>
            </a:xfrm>
            <a:prstGeom prst="roundRect">
              <a:avLst>
                <a:gd name="adj" fmla="val 172151"/>
              </a:avLst>
            </a:prstGeom>
            <a:solidFill>
              <a:srgbClr val="84C1FA"/>
            </a:solidFill>
            <a:ln/>
          </p:spPr>
          <p:txBody>
            <a:bodyPr wrap="square">
              <a:spAutoFit/>
            </a:bodyPr>
            <a:lstStyle/>
            <a:p>
              <a:endParaRPr lang="en-US"/>
            </a:p>
          </p:txBody>
        </p:sp>
        <p:sp>
          <p:nvSpPr>
            <p:cNvPr id="12" name="Text 4">
              <a:extLst>
                <a:ext uri="{FF2B5EF4-FFF2-40B4-BE49-F238E27FC236}">
                  <a16:creationId xmlns:a16="http://schemas.microsoft.com/office/drawing/2014/main" id="{D5934826-3EF9-A964-0D6C-8D76AE650AC6}"/>
                </a:ext>
              </a:extLst>
            </p:cNvPr>
            <p:cNvSpPr/>
            <p:nvPr/>
          </p:nvSpPr>
          <p:spPr>
            <a:xfrm>
              <a:off x="9128045" y="3560366"/>
              <a:ext cx="2338269" cy="692497"/>
            </a:xfrm>
            <a:prstGeom prst="rect">
              <a:avLst/>
            </a:prstGeom>
            <a:noFill/>
            <a:ln/>
          </p:spPr>
          <p:txBody>
            <a:bodyPr wrap="square" lIns="0" tIns="0" rIns="0" bIns="0" rtlCol="0" anchor="t">
              <a:spAutoFit/>
            </a:bodyPr>
            <a:lstStyle/>
            <a:p>
              <a:pPr algn="ctr" rtl="1">
                <a:lnSpc>
                  <a:spcPts val="1792"/>
                </a:lnSpc>
              </a:pPr>
              <a:r>
                <a:rPr lang="en-US" sz="1600" dirty="0">
                  <a:solidFill>
                    <a:srgbClr val="1E3063"/>
                  </a:solidFill>
                  <a:latin typeface="Alexandria" pitchFamily="2" charset="-78"/>
                  <a:ea typeface="Instrument Sans Semi Bold" pitchFamily="34" charset="-122"/>
                  <a:cs typeface="Alexandria" pitchFamily="2" charset="-78"/>
                </a:rPr>
                <a:t>تحسين </a:t>
              </a:r>
              <a:r>
                <a:rPr lang="en-US" sz="1600" dirty="0" err="1">
                  <a:solidFill>
                    <a:srgbClr val="1E3063"/>
                  </a:solidFill>
                  <a:latin typeface="Alexandria" pitchFamily="2" charset="-78"/>
                  <a:ea typeface="Instrument Sans Semi Bold" pitchFamily="34" charset="-122"/>
                  <a:cs typeface="Alexandria" pitchFamily="2" charset="-78"/>
                </a:rPr>
                <a:t>الأداء</a:t>
              </a:r>
              <a:r>
                <a:rPr lang="en-US" sz="1600" dirty="0">
                  <a:solidFill>
                    <a:srgbClr val="1E3063"/>
                  </a:solidFill>
                  <a:latin typeface="Alexandria" pitchFamily="2" charset="-78"/>
                  <a:ea typeface="Instrument Sans Semi Bold" pitchFamily="34" charset="-122"/>
                  <a:cs typeface="Alexandria" pitchFamily="2" charset="-78"/>
                </a:rPr>
                <a:t> </a:t>
              </a:r>
              <a:r>
                <a:rPr lang="en-US" sz="1600" dirty="0" err="1">
                  <a:solidFill>
                    <a:srgbClr val="1E3063"/>
                  </a:solidFill>
                  <a:latin typeface="Alexandria" pitchFamily="2" charset="-78"/>
                  <a:ea typeface="Instrument Sans Semi Bold" pitchFamily="34" charset="-122"/>
                  <a:cs typeface="Alexandria" pitchFamily="2" charset="-78"/>
                </a:rPr>
                <a:t>المؤسسي</a:t>
              </a:r>
              <a:r>
                <a:rPr lang="ar-SA" sz="1600" dirty="0">
                  <a:solidFill>
                    <a:srgbClr val="1E3063"/>
                  </a:solidFill>
                  <a:latin typeface="Alexandria" pitchFamily="2" charset="-78"/>
                  <a:ea typeface="Instrument Sans Semi Bold" pitchFamily="34" charset="-122"/>
                  <a:cs typeface="Alexandria" pitchFamily="2" charset="-78"/>
                </a:rPr>
                <a:t> من خلال تطوير أساليب العمل</a:t>
              </a:r>
              <a:endParaRPr lang="en-US" sz="1600" dirty="0">
                <a:latin typeface="Alexandria" pitchFamily="2" charset="-78"/>
                <a:cs typeface="Alexandria" pitchFamily="2" charset="-78"/>
              </a:endParaRPr>
            </a:p>
          </p:txBody>
        </p:sp>
      </p:grpSp>
      <p:grpSp>
        <p:nvGrpSpPr>
          <p:cNvPr id="4" name="Group 3">
            <a:extLst>
              <a:ext uri="{FF2B5EF4-FFF2-40B4-BE49-F238E27FC236}">
                <a16:creationId xmlns:a16="http://schemas.microsoft.com/office/drawing/2014/main" id="{4DCCE472-94CA-58AC-8D8B-CDEB99378AE6}"/>
              </a:ext>
            </a:extLst>
          </p:cNvPr>
          <p:cNvGrpSpPr/>
          <p:nvPr/>
        </p:nvGrpSpPr>
        <p:grpSpPr>
          <a:xfrm>
            <a:off x="5825100" y="4004995"/>
            <a:ext cx="3040589" cy="1025828"/>
            <a:chOff x="6280150" y="3395563"/>
            <a:chExt cx="2667000" cy="626468"/>
          </a:xfrm>
        </p:grpSpPr>
        <p:sp>
          <p:nvSpPr>
            <p:cNvPr id="13" name="Shape 5">
              <a:extLst>
                <a:ext uri="{FF2B5EF4-FFF2-40B4-BE49-F238E27FC236}">
                  <a16:creationId xmlns:a16="http://schemas.microsoft.com/office/drawing/2014/main" id="{55AF4521-C9B3-4E13-86F6-DC20E1B188A2}"/>
                </a:ext>
              </a:extLst>
            </p:cNvPr>
            <p:cNvSpPr/>
            <p:nvPr/>
          </p:nvSpPr>
          <p:spPr>
            <a:xfrm>
              <a:off x="6280150" y="3395563"/>
              <a:ext cx="2647950" cy="557312"/>
            </a:xfrm>
            <a:prstGeom prst="roundRect">
              <a:avLst>
                <a:gd name="adj" fmla="val 16407"/>
              </a:avLst>
            </a:prstGeom>
            <a:solidFill>
              <a:srgbClr val="FFFFFF"/>
            </a:solidFill>
            <a:ln w="22860">
              <a:solidFill>
                <a:srgbClr val="B4CCE3"/>
              </a:solidFill>
              <a:prstDash val="solid"/>
            </a:ln>
          </p:spPr>
          <p:txBody>
            <a:bodyPr>
              <a:spAutoFit/>
            </a:bodyPr>
            <a:lstStyle/>
            <a:p>
              <a:endParaRPr lang="en-US"/>
            </a:p>
          </p:txBody>
        </p:sp>
        <p:sp>
          <p:nvSpPr>
            <p:cNvPr id="14" name="Shape 6">
              <a:extLst>
                <a:ext uri="{FF2B5EF4-FFF2-40B4-BE49-F238E27FC236}">
                  <a16:creationId xmlns:a16="http://schemas.microsoft.com/office/drawing/2014/main" id="{4BCFB935-F14A-3452-8D08-E577DC5653F0}"/>
                </a:ext>
              </a:extLst>
            </p:cNvPr>
            <p:cNvSpPr/>
            <p:nvPr/>
          </p:nvSpPr>
          <p:spPr>
            <a:xfrm>
              <a:off x="8870950" y="3395563"/>
              <a:ext cx="76200" cy="557312"/>
            </a:xfrm>
            <a:prstGeom prst="roundRect">
              <a:avLst>
                <a:gd name="adj" fmla="val 172151"/>
              </a:avLst>
            </a:prstGeom>
            <a:solidFill>
              <a:srgbClr val="84C1FA"/>
            </a:solidFill>
            <a:ln/>
          </p:spPr>
          <p:txBody>
            <a:bodyPr>
              <a:spAutoFit/>
            </a:bodyPr>
            <a:lstStyle/>
            <a:p>
              <a:endParaRPr lang="en-US"/>
            </a:p>
          </p:txBody>
        </p:sp>
        <p:sp>
          <p:nvSpPr>
            <p:cNvPr id="15" name="Text 7">
              <a:extLst>
                <a:ext uri="{FF2B5EF4-FFF2-40B4-BE49-F238E27FC236}">
                  <a16:creationId xmlns:a16="http://schemas.microsoft.com/office/drawing/2014/main" id="{0073878D-AF1B-7FFD-4150-0AB7A1353403}"/>
                </a:ext>
              </a:extLst>
            </p:cNvPr>
            <p:cNvSpPr/>
            <p:nvPr/>
          </p:nvSpPr>
          <p:spPr>
            <a:xfrm>
              <a:off x="6588017" y="3560366"/>
              <a:ext cx="2118131" cy="461665"/>
            </a:xfrm>
            <a:prstGeom prst="rect">
              <a:avLst/>
            </a:prstGeom>
            <a:noFill/>
            <a:ln/>
          </p:spPr>
          <p:txBody>
            <a:bodyPr wrap="square" lIns="0" tIns="0" rIns="0" bIns="0" rtlCol="0" anchor="t">
              <a:spAutoFit/>
            </a:bodyPr>
            <a:lstStyle/>
            <a:p>
              <a:pPr algn="ctr" rtl="1">
                <a:lnSpc>
                  <a:spcPts val="1792"/>
                </a:lnSpc>
              </a:pPr>
              <a:r>
                <a:rPr lang="en-US" sz="1600" dirty="0">
                  <a:solidFill>
                    <a:srgbClr val="1E3063"/>
                  </a:solidFill>
                  <a:latin typeface="Alexandria" pitchFamily="2" charset="-78"/>
                  <a:ea typeface="Instrument Sans Semi Bold" pitchFamily="34" charset="-122"/>
                  <a:cs typeface="Alexandria" pitchFamily="2" charset="-78"/>
                </a:rPr>
                <a:t>تعزيز </a:t>
              </a:r>
              <a:r>
                <a:rPr lang="en-US" sz="1600" dirty="0" err="1">
                  <a:solidFill>
                    <a:srgbClr val="1E3063"/>
                  </a:solidFill>
                  <a:latin typeface="Alexandria" pitchFamily="2" charset="-78"/>
                  <a:ea typeface="Instrument Sans Semi Bold" pitchFamily="34" charset="-122"/>
                  <a:cs typeface="Alexandria" pitchFamily="2" charset="-78"/>
                </a:rPr>
                <a:t>القدرة</a:t>
              </a:r>
              <a:r>
                <a:rPr lang="en-US" sz="1600" dirty="0">
                  <a:solidFill>
                    <a:srgbClr val="1E3063"/>
                  </a:solidFill>
                  <a:latin typeface="Alexandria" pitchFamily="2" charset="-78"/>
                  <a:ea typeface="Instrument Sans Semi Bold" pitchFamily="34" charset="-122"/>
                  <a:cs typeface="Alexandria" pitchFamily="2" charset="-78"/>
                </a:rPr>
                <a:t> </a:t>
              </a:r>
              <a:r>
                <a:rPr lang="en-US" sz="1600" dirty="0" err="1">
                  <a:solidFill>
                    <a:srgbClr val="1E3063"/>
                  </a:solidFill>
                  <a:latin typeface="Alexandria" pitchFamily="2" charset="-78"/>
                  <a:ea typeface="Instrument Sans Semi Bold" pitchFamily="34" charset="-122"/>
                  <a:cs typeface="Alexandria" pitchFamily="2" charset="-78"/>
                </a:rPr>
                <a:t>التنافسية</a:t>
              </a:r>
              <a:r>
                <a:rPr lang="ar-SA" sz="1600" dirty="0">
                  <a:solidFill>
                    <a:srgbClr val="1E3063"/>
                  </a:solidFill>
                  <a:latin typeface="Alexandria" pitchFamily="2" charset="-78"/>
                  <a:ea typeface="Instrument Sans Semi Bold" pitchFamily="34" charset="-122"/>
                  <a:cs typeface="Alexandria" pitchFamily="2" charset="-78"/>
                </a:rPr>
                <a:t> عبر دعم التميز والابتكار</a:t>
              </a:r>
              <a:endParaRPr lang="en-US" sz="1600" dirty="0">
                <a:latin typeface="Alexandria" pitchFamily="2" charset="-78"/>
                <a:cs typeface="Alexandria" pitchFamily="2" charset="-78"/>
              </a:endParaRPr>
            </a:p>
          </p:txBody>
        </p:sp>
      </p:grpSp>
      <p:grpSp>
        <p:nvGrpSpPr>
          <p:cNvPr id="3" name="Group 2">
            <a:extLst>
              <a:ext uri="{FF2B5EF4-FFF2-40B4-BE49-F238E27FC236}">
                <a16:creationId xmlns:a16="http://schemas.microsoft.com/office/drawing/2014/main" id="{351B015F-DCA9-CDA6-F2EE-F3C549B95BB5}"/>
              </a:ext>
            </a:extLst>
          </p:cNvPr>
          <p:cNvGrpSpPr/>
          <p:nvPr/>
        </p:nvGrpSpPr>
        <p:grpSpPr>
          <a:xfrm>
            <a:off x="9033046" y="4959918"/>
            <a:ext cx="2674271" cy="1025829"/>
            <a:chOff x="9040416" y="4065191"/>
            <a:chExt cx="2666901" cy="557312"/>
          </a:xfrm>
        </p:grpSpPr>
        <p:sp>
          <p:nvSpPr>
            <p:cNvPr id="16" name="Shape 8">
              <a:extLst>
                <a:ext uri="{FF2B5EF4-FFF2-40B4-BE49-F238E27FC236}">
                  <a16:creationId xmlns:a16="http://schemas.microsoft.com/office/drawing/2014/main" id="{1A86C762-4F5C-7D72-83E5-8EF1958DCBE6}"/>
                </a:ext>
              </a:extLst>
            </p:cNvPr>
            <p:cNvSpPr/>
            <p:nvPr/>
          </p:nvSpPr>
          <p:spPr>
            <a:xfrm>
              <a:off x="9040416" y="4065191"/>
              <a:ext cx="2647851" cy="557312"/>
            </a:xfrm>
            <a:prstGeom prst="roundRect">
              <a:avLst>
                <a:gd name="adj" fmla="val 16407"/>
              </a:avLst>
            </a:prstGeom>
            <a:solidFill>
              <a:srgbClr val="FFFFFF"/>
            </a:solidFill>
            <a:ln w="22860">
              <a:solidFill>
                <a:srgbClr val="B4CCE3"/>
              </a:solidFill>
              <a:prstDash val="solid"/>
            </a:ln>
          </p:spPr>
          <p:txBody>
            <a:bodyPr>
              <a:spAutoFit/>
            </a:bodyPr>
            <a:lstStyle/>
            <a:p>
              <a:endParaRPr lang="en-US"/>
            </a:p>
          </p:txBody>
        </p:sp>
        <p:sp>
          <p:nvSpPr>
            <p:cNvPr id="17" name="Shape 9">
              <a:extLst>
                <a:ext uri="{FF2B5EF4-FFF2-40B4-BE49-F238E27FC236}">
                  <a16:creationId xmlns:a16="http://schemas.microsoft.com/office/drawing/2014/main" id="{29078EB4-3ED7-75A6-7FC2-493D827DB2AB}"/>
                </a:ext>
              </a:extLst>
            </p:cNvPr>
            <p:cNvSpPr/>
            <p:nvPr/>
          </p:nvSpPr>
          <p:spPr>
            <a:xfrm>
              <a:off x="11631117" y="4065191"/>
              <a:ext cx="76200" cy="557312"/>
            </a:xfrm>
            <a:prstGeom prst="roundRect">
              <a:avLst>
                <a:gd name="adj" fmla="val 172151"/>
              </a:avLst>
            </a:prstGeom>
            <a:solidFill>
              <a:srgbClr val="84C1FA"/>
            </a:solidFill>
            <a:ln/>
          </p:spPr>
          <p:txBody>
            <a:bodyPr>
              <a:spAutoFit/>
            </a:bodyPr>
            <a:lstStyle/>
            <a:p>
              <a:endParaRPr lang="en-US"/>
            </a:p>
          </p:txBody>
        </p:sp>
        <p:sp>
          <p:nvSpPr>
            <p:cNvPr id="19" name="Text 10">
              <a:extLst>
                <a:ext uri="{FF2B5EF4-FFF2-40B4-BE49-F238E27FC236}">
                  <a16:creationId xmlns:a16="http://schemas.microsoft.com/office/drawing/2014/main" id="{C403F158-B113-AACD-679A-F176B6F8E248}"/>
                </a:ext>
              </a:extLst>
            </p:cNvPr>
            <p:cNvSpPr/>
            <p:nvPr/>
          </p:nvSpPr>
          <p:spPr>
            <a:xfrm>
              <a:off x="9111952" y="4229993"/>
              <a:ext cx="2354362" cy="250813"/>
            </a:xfrm>
            <a:prstGeom prst="rect">
              <a:avLst/>
            </a:prstGeom>
            <a:noFill/>
            <a:ln/>
          </p:spPr>
          <p:txBody>
            <a:bodyPr wrap="square" lIns="0" tIns="0" rIns="0" bIns="0" rtlCol="0" anchor="t">
              <a:spAutoFit/>
            </a:bodyPr>
            <a:lstStyle/>
            <a:p>
              <a:pPr algn="ctr" rtl="1">
                <a:lnSpc>
                  <a:spcPts val="1792"/>
                </a:lnSpc>
              </a:pPr>
              <a:r>
                <a:rPr lang="en-US" sz="1600" dirty="0">
                  <a:solidFill>
                    <a:srgbClr val="1E3063"/>
                  </a:solidFill>
                  <a:latin typeface="Alexandria" pitchFamily="2" charset="-78"/>
                  <a:ea typeface="Instrument Sans Semi Bold" pitchFamily="34" charset="-122"/>
                  <a:cs typeface="Alexandria" pitchFamily="2" charset="-78"/>
                </a:rPr>
                <a:t>دعم التكيف </a:t>
              </a:r>
              <a:r>
                <a:rPr lang="en-US" sz="1600" dirty="0" err="1">
                  <a:solidFill>
                    <a:srgbClr val="1E3063"/>
                  </a:solidFill>
                  <a:latin typeface="Alexandria" pitchFamily="2" charset="-78"/>
                  <a:ea typeface="Instrument Sans Semi Bold" pitchFamily="34" charset="-122"/>
                  <a:cs typeface="Alexandria" pitchFamily="2" charset="-78"/>
                </a:rPr>
                <a:t>مع</a:t>
              </a:r>
              <a:r>
                <a:rPr lang="en-US" sz="1600" dirty="0">
                  <a:solidFill>
                    <a:srgbClr val="1E3063"/>
                  </a:solidFill>
                  <a:latin typeface="Alexandria" pitchFamily="2" charset="-78"/>
                  <a:ea typeface="Instrument Sans Semi Bold" pitchFamily="34" charset="-122"/>
                  <a:cs typeface="Alexandria" pitchFamily="2" charset="-78"/>
                </a:rPr>
                <a:t> </a:t>
              </a:r>
              <a:r>
                <a:rPr lang="en-US" sz="1600" dirty="0" err="1">
                  <a:solidFill>
                    <a:srgbClr val="1E3063"/>
                  </a:solidFill>
                  <a:latin typeface="Alexandria" pitchFamily="2" charset="-78"/>
                  <a:ea typeface="Instrument Sans Semi Bold" pitchFamily="34" charset="-122"/>
                  <a:cs typeface="Alexandria" pitchFamily="2" charset="-78"/>
                </a:rPr>
                <a:t>التغيرات</a:t>
              </a:r>
              <a:r>
                <a:rPr lang="ar-SA" sz="1600" dirty="0">
                  <a:solidFill>
                    <a:srgbClr val="1E3063"/>
                  </a:solidFill>
                  <a:latin typeface="Alexandria" pitchFamily="2" charset="-78"/>
                  <a:ea typeface="Instrument Sans Semi Bold" pitchFamily="34" charset="-122"/>
                  <a:cs typeface="Alexandria" pitchFamily="2" charset="-78"/>
                </a:rPr>
                <a:t> في بيئة العمل الحديثة</a:t>
              </a:r>
              <a:endParaRPr lang="en-US" sz="1600" dirty="0">
                <a:latin typeface="Alexandria" pitchFamily="2" charset="-78"/>
                <a:cs typeface="Alexandria" pitchFamily="2" charset="-78"/>
              </a:endParaRPr>
            </a:p>
          </p:txBody>
        </p:sp>
      </p:grpSp>
      <p:grpSp>
        <p:nvGrpSpPr>
          <p:cNvPr id="24" name="Group 23">
            <a:extLst>
              <a:ext uri="{FF2B5EF4-FFF2-40B4-BE49-F238E27FC236}">
                <a16:creationId xmlns:a16="http://schemas.microsoft.com/office/drawing/2014/main" id="{29789259-037E-97DB-D875-3A479C14D2CC}"/>
              </a:ext>
            </a:extLst>
          </p:cNvPr>
          <p:cNvGrpSpPr/>
          <p:nvPr/>
        </p:nvGrpSpPr>
        <p:grpSpPr>
          <a:xfrm>
            <a:off x="5813492" y="5073680"/>
            <a:ext cx="3052197" cy="989360"/>
            <a:chOff x="6280150" y="4065191"/>
            <a:chExt cx="2667000" cy="626467"/>
          </a:xfrm>
        </p:grpSpPr>
        <p:sp>
          <p:nvSpPr>
            <p:cNvPr id="20" name="Shape 11">
              <a:extLst>
                <a:ext uri="{FF2B5EF4-FFF2-40B4-BE49-F238E27FC236}">
                  <a16:creationId xmlns:a16="http://schemas.microsoft.com/office/drawing/2014/main" id="{F0FC0975-8A29-74EB-7A25-5593C73B7F45}"/>
                </a:ext>
              </a:extLst>
            </p:cNvPr>
            <p:cNvSpPr/>
            <p:nvPr/>
          </p:nvSpPr>
          <p:spPr>
            <a:xfrm>
              <a:off x="6280150" y="4065191"/>
              <a:ext cx="2647950" cy="557312"/>
            </a:xfrm>
            <a:prstGeom prst="roundRect">
              <a:avLst>
                <a:gd name="adj" fmla="val 16407"/>
              </a:avLst>
            </a:prstGeom>
            <a:solidFill>
              <a:srgbClr val="FFFFFF"/>
            </a:solidFill>
            <a:ln w="22860">
              <a:solidFill>
                <a:srgbClr val="B4CCE3"/>
              </a:solidFill>
              <a:prstDash val="solid"/>
            </a:ln>
          </p:spPr>
          <p:txBody>
            <a:bodyPr>
              <a:spAutoFit/>
            </a:bodyPr>
            <a:lstStyle/>
            <a:p>
              <a:endParaRPr lang="en-US"/>
            </a:p>
          </p:txBody>
        </p:sp>
        <p:sp>
          <p:nvSpPr>
            <p:cNvPr id="21" name="Shape 12">
              <a:extLst>
                <a:ext uri="{FF2B5EF4-FFF2-40B4-BE49-F238E27FC236}">
                  <a16:creationId xmlns:a16="http://schemas.microsoft.com/office/drawing/2014/main" id="{C0FF71E6-47BC-8515-44F2-8AF05AC0FA25}"/>
                </a:ext>
              </a:extLst>
            </p:cNvPr>
            <p:cNvSpPr/>
            <p:nvPr/>
          </p:nvSpPr>
          <p:spPr>
            <a:xfrm>
              <a:off x="8870950" y="4065191"/>
              <a:ext cx="76200" cy="557312"/>
            </a:xfrm>
            <a:prstGeom prst="roundRect">
              <a:avLst>
                <a:gd name="adj" fmla="val 172151"/>
              </a:avLst>
            </a:prstGeom>
            <a:solidFill>
              <a:srgbClr val="84C1FA"/>
            </a:solidFill>
            <a:ln/>
          </p:spPr>
          <p:txBody>
            <a:bodyPr>
              <a:spAutoFit/>
            </a:bodyPr>
            <a:lstStyle/>
            <a:p>
              <a:endParaRPr lang="en-US"/>
            </a:p>
          </p:txBody>
        </p:sp>
        <p:sp>
          <p:nvSpPr>
            <p:cNvPr id="22" name="Text 13">
              <a:extLst>
                <a:ext uri="{FF2B5EF4-FFF2-40B4-BE49-F238E27FC236}">
                  <a16:creationId xmlns:a16="http://schemas.microsoft.com/office/drawing/2014/main" id="{D39A5D68-36A0-AEF4-2B0B-97D53DFC98C6}"/>
                </a:ext>
              </a:extLst>
            </p:cNvPr>
            <p:cNvSpPr/>
            <p:nvPr/>
          </p:nvSpPr>
          <p:spPr>
            <a:xfrm>
              <a:off x="6653151" y="4229993"/>
              <a:ext cx="2052998" cy="461665"/>
            </a:xfrm>
            <a:prstGeom prst="rect">
              <a:avLst/>
            </a:prstGeom>
            <a:noFill/>
            <a:ln/>
          </p:spPr>
          <p:txBody>
            <a:bodyPr wrap="square" lIns="0" tIns="0" rIns="0" bIns="0" rtlCol="0" anchor="t">
              <a:spAutoFit/>
            </a:bodyPr>
            <a:lstStyle/>
            <a:p>
              <a:pPr algn="ctr" rtl="1">
                <a:lnSpc>
                  <a:spcPts val="1792"/>
                </a:lnSpc>
              </a:pPr>
              <a:r>
                <a:rPr lang="en-US" sz="1600" dirty="0">
                  <a:solidFill>
                    <a:srgbClr val="1E3063"/>
                  </a:solidFill>
                  <a:latin typeface="Alexandria" pitchFamily="2" charset="-78"/>
                  <a:ea typeface="Instrument Sans Semi Bold" pitchFamily="34" charset="-122"/>
                  <a:cs typeface="Alexandria" pitchFamily="2" charset="-78"/>
                </a:rPr>
                <a:t>تسريع </a:t>
              </a:r>
              <a:r>
                <a:rPr lang="en-US" sz="1600" dirty="0" err="1">
                  <a:solidFill>
                    <a:srgbClr val="1E3063"/>
                  </a:solidFill>
                  <a:latin typeface="Alexandria" pitchFamily="2" charset="-78"/>
                  <a:ea typeface="Instrument Sans Semi Bold" pitchFamily="34" charset="-122"/>
                  <a:cs typeface="Alexandria" pitchFamily="2" charset="-78"/>
                </a:rPr>
                <a:t>اتخاذ</a:t>
              </a:r>
              <a:r>
                <a:rPr lang="en-US" sz="1600" dirty="0">
                  <a:solidFill>
                    <a:srgbClr val="1E3063"/>
                  </a:solidFill>
                  <a:latin typeface="Alexandria" pitchFamily="2" charset="-78"/>
                  <a:ea typeface="Instrument Sans Semi Bold" pitchFamily="34" charset="-122"/>
                  <a:cs typeface="Alexandria" pitchFamily="2" charset="-78"/>
                </a:rPr>
                <a:t> </a:t>
              </a:r>
              <a:r>
                <a:rPr lang="en-US" sz="1600" dirty="0" err="1">
                  <a:solidFill>
                    <a:srgbClr val="1E3063"/>
                  </a:solidFill>
                  <a:latin typeface="Alexandria" pitchFamily="2" charset="-78"/>
                  <a:ea typeface="Instrument Sans Semi Bold" pitchFamily="34" charset="-122"/>
                  <a:cs typeface="Alexandria" pitchFamily="2" charset="-78"/>
                </a:rPr>
                <a:t>القرارات</a:t>
              </a:r>
              <a:r>
                <a:rPr lang="ar-SA" sz="1600" dirty="0">
                  <a:solidFill>
                    <a:srgbClr val="1E3063"/>
                  </a:solidFill>
                  <a:latin typeface="Alexandria" pitchFamily="2" charset="-78"/>
                  <a:ea typeface="Instrument Sans Semi Bold" pitchFamily="34" charset="-122"/>
                  <a:cs typeface="Alexandria" pitchFamily="2" charset="-78"/>
                </a:rPr>
                <a:t> بمرونة وفعالية أكبر</a:t>
              </a:r>
              <a:endParaRPr lang="en-US" sz="1600" dirty="0">
                <a:latin typeface="Alexandria" pitchFamily="2" charset="-78"/>
                <a:cs typeface="Alexandria" pitchFamily="2" charset="-78"/>
              </a:endParaRPr>
            </a:p>
          </p:txBody>
        </p:sp>
      </p:grpSp>
      <p:sp>
        <p:nvSpPr>
          <p:cNvPr id="26" name="TextBox 25">
            <a:extLst>
              <a:ext uri="{FF2B5EF4-FFF2-40B4-BE49-F238E27FC236}">
                <a16:creationId xmlns:a16="http://schemas.microsoft.com/office/drawing/2014/main" id="{EA19AE4C-0E8D-192C-54AB-2DEBE9570B56}"/>
              </a:ext>
            </a:extLst>
          </p:cNvPr>
          <p:cNvSpPr txBox="1"/>
          <p:nvPr/>
        </p:nvSpPr>
        <p:spPr>
          <a:xfrm>
            <a:off x="8040216" y="3429000"/>
            <a:ext cx="3426098" cy="307777"/>
          </a:xfrm>
          <a:prstGeom prst="rect">
            <a:avLst/>
          </a:prstGeom>
          <a:noFill/>
        </p:spPr>
        <p:txBody>
          <a:bodyPr wrap="square" rtlCol="0">
            <a:spAutoFit/>
          </a:bodyPr>
          <a:lstStyle/>
          <a:p>
            <a:pPr algn="ctr"/>
            <a:r>
              <a:rPr lang="ar-SA" b="1" dirty="0">
                <a:solidFill>
                  <a:schemeClr val="accent2">
                    <a:lumMod val="75000"/>
                  </a:schemeClr>
                </a:solidFill>
                <a:latin typeface="Alexandria" pitchFamily="2" charset="-78"/>
                <a:cs typeface="Alexandria" pitchFamily="2" charset="-78"/>
              </a:rPr>
              <a:t>أثره في المؤسسة</a:t>
            </a:r>
            <a:endParaRPr lang="en-US" b="1" dirty="0">
              <a:solidFill>
                <a:schemeClr val="accent2">
                  <a:lumMod val="75000"/>
                </a:schemeClr>
              </a:solidFill>
              <a:latin typeface="Alexandria" pitchFamily="2" charset="-78"/>
              <a:cs typeface="Alexandria" pitchFamily="2" charset="-78"/>
            </a:endParaRPr>
          </a:p>
        </p:txBody>
      </p:sp>
      <p:sp>
        <p:nvSpPr>
          <p:cNvPr id="27" name="TextBox 26">
            <a:extLst>
              <a:ext uri="{FF2B5EF4-FFF2-40B4-BE49-F238E27FC236}">
                <a16:creationId xmlns:a16="http://schemas.microsoft.com/office/drawing/2014/main" id="{75CA00C2-6F87-1631-7CEE-A58D2818CD52}"/>
              </a:ext>
            </a:extLst>
          </p:cNvPr>
          <p:cNvSpPr txBox="1"/>
          <p:nvPr/>
        </p:nvSpPr>
        <p:spPr>
          <a:xfrm>
            <a:off x="1088524" y="1719443"/>
            <a:ext cx="3426098" cy="307777"/>
          </a:xfrm>
          <a:prstGeom prst="rect">
            <a:avLst/>
          </a:prstGeom>
          <a:noFill/>
        </p:spPr>
        <p:txBody>
          <a:bodyPr wrap="square" rtlCol="0">
            <a:spAutoFit/>
          </a:bodyPr>
          <a:lstStyle/>
          <a:p>
            <a:pPr algn="ctr"/>
            <a:r>
              <a:rPr lang="ar-SA" b="1" dirty="0">
                <a:solidFill>
                  <a:schemeClr val="accent2">
                    <a:lumMod val="75000"/>
                  </a:schemeClr>
                </a:solidFill>
                <a:latin typeface="Alexandria" pitchFamily="2" charset="-78"/>
                <a:cs typeface="Alexandria" pitchFamily="2" charset="-78"/>
              </a:rPr>
              <a:t>عناصر الإبداع القيادي</a:t>
            </a:r>
            <a:endParaRPr lang="en-US" b="1" dirty="0">
              <a:solidFill>
                <a:schemeClr val="accent2">
                  <a:lumMod val="75000"/>
                </a:schemeClr>
              </a:solidFill>
              <a:latin typeface="Alexandria" pitchFamily="2" charset="-78"/>
              <a:cs typeface="Alexandria" pitchFamily="2" charset="-78"/>
            </a:endParaRPr>
          </a:p>
        </p:txBody>
      </p:sp>
    </p:spTree>
    <p:extLst>
      <p:ext uri="{BB962C8B-B14F-4D97-AF65-F5344CB8AC3E}">
        <p14:creationId xmlns:p14="http://schemas.microsoft.com/office/powerpoint/2010/main" val="290768180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DE81A91B-2ABD-F73A-3782-54403F21E581}"/>
              </a:ext>
            </a:extLst>
          </p:cNvPr>
          <p:cNvSpPr/>
          <p:nvPr/>
        </p:nvSpPr>
        <p:spPr>
          <a:xfrm>
            <a:off x="6600056" y="1283785"/>
            <a:ext cx="5002460" cy="531171"/>
          </a:xfrm>
          <a:prstGeom prst="rect">
            <a:avLst/>
          </a:prstGeom>
          <a:noFill/>
          <a:ln/>
        </p:spPr>
        <p:txBody>
          <a:bodyPr wrap="square" lIns="0" tIns="0" rIns="0" bIns="0" rtlCol="0" anchor="t">
            <a:spAutoFit/>
          </a:bodyPr>
          <a:lstStyle/>
          <a:p>
            <a:pPr algn="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مهارات </a:t>
            </a:r>
            <a:r>
              <a:rPr lang="en-US" sz="2800" b="1" dirty="0" err="1">
                <a:solidFill>
                  <a:srgbClr val="00B0F0"/>
                </a:solidFill>
                <a:latin typeface="Alexandria" pitchFamily="2" charset="-78"/>
                <a:ea typeface="Instrument Sans Semi Bold" pitchFamily="34" charset="-122"/>
                <a:cs typeface="Alexandria" pitchFamily="2" charset="-78"/>
              </a:rPr>
              <a:t>القائد</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المبدع</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7181C631-D1B8-37C9-58C0-A6DA61F50827}"/>
              </a:ext>
            </a:extLst>
          </p:cNvPr>
          <p:cNvSpPr/>
          <p:nvPr/>
        </p:nvSpPr>
        <p:spPr>
          <a:xfrm>
            <a:off x="892187" y="2129592"/>
            <a:ext cx="10407625" cy="584775"/>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"لا يمكن للقائد أن يكون مبدعًا دون امتلاك مجموعة متكاملة من المهارات التي تساعده على التعامل مع العمل والأفراد والتحديات بشكل متوازن."</a:t>
            </a:r>
            <a:endParaRPr lang="en-US" sz="1458" dirty="0">
              <a:latin typeface="Alexandria" pitchFamily="2" charset="-78"/>
              <a:cs typeface="Alexandria" pitchFamily="2" charset="-78"/>
            </a:endParaRPr>
          </a:p>
        </p:txBody>
      </p:sp>
      <p:sp>
        <p:nvSpPr>
          <p:cNvPr id="8" name="Shape 2">
            <a:extLst>
              <a:ext uri="{FF2B5EF4-FFF2-40B4-BE49-F238E27FC236}">
                <a16:creationId xmlns:a16="http://schemas.microsoft.com/office/drawing/2014/main" id="{D79A2EC4-8930-7B33-3530-C1B41BFB0AE0}"/>
              </a:ext>
            </a:extLst>
          </p:cNvPr>
          <p:cNvSpPr/>
          <p:nvPr/>
        </p:nvSpPr>
        <p:spPr>
          <a:xfrm>
            <a:off x="11094216" y="2097253"/>
            <a:ext cx="45719" cy="692923"/>
          </a:xfrm>
          <a:prstGeom prst="rect">
            <a:avLst/>
          </a:prstGeom>
          <a:solidFill>
            <a:srgbClr val="84C1FA"/>
          </a:solidFill>
          <a:ln/>
        </p:spPr>
        <p:txBody>
          <a:bodyPr wrap="square">
            <a:spAutoFit/>
          </a:bodyPr>
          <a:lstStyle/>
          <a:p>
            <a:endParaRPr lang="en-US"/>
          </a:p>
        </p:txBody>
      </p:sp>
      <p:sp>
        <p:nvSpPr>
          <p:cNvPr id="9" name="Shape 3">
            <a:extLst>
              <a:ext uri="{FF2B5EF4-FFF2-40B4-BE49-F238E27FC236}">
                <a16:creationId xmlns:a16="http://schemas.microsoft.com/office/drawing/2014/main" id="{63E00536-1FFF-CAC4-65C2-3C2713A759A7}"/>
              </a:ext>
            </a:extLst>
          </p:cNvPr>
          <p:cNvSpPr/>
          <p:nvPr/>
        </p:nvSpPr>
        <p:spPr>
          <a:xfrm>
            <a:off x="8480491" y="3460851"/>
            <a:ext cx="3050017" cy="1757062"/>
          </a:xfrm>
          <a:prstGeom prst="roundRect">
            <a:avLst>
              <a:gd name="adj" fmla="val 9220"/>
            </a:avLst>
          </a:prstGeom>
          <a:solidFill>
            <a:srgbClr val="CEE6FD"/>
          </a:solidFill>
          <a:ln/>
        </p:spPr>
        <p:txBody>
          <a:bodyPr wrap="square">
            <a:spAutoFit/>
          </a:bodyPr>
          <a:lstStyle/>
          <a:p>
            <a:endParaRPr lang="en-US"/>
          </a:p>
        </p:txBody>
      </p:sp>
      <p:sp>
        <p:nvSpPr>
          <p:cNvPr id="10" name="Shape 4">
            <a:extLst>
              <a:ext uri="{FF2B5EF4-FFF2-40B4-BE49-F238E27FC236}">
                <a16:creationId xmlns:a16="http://schemas.microsoft.com/office/drawing/2014/main" id="{0D84F923-CBDC-0979-1819-94C2B9971AFD}"/>
              </a:ext>
            </a:extLst>
          </p:cNvPr>
          <p:cNvSpPr/>
          <p:nvPr/>
        </p:nvSpPr>
        <p:spPr>
          <a:xfrm>
            <a:off x="10846935" y="3649862"/>
            <a:ext cx="494562" cy="539958"/>
          </a:xfrm>
          <a:prstGeom prst="roundRect">
            <a:avLst>
              <a:gd name="adj" fmla="val 13436980"/>
            </a:avLst>
          </a:prstGeom>
          <a:solidFill>
            <a:srgbClr val="84C1FA"/>
          </a:solidFill>
          <a:ln/>
        </p:spPr>
        <p:txBody>
          <a:bodyPr wrap="square">
            <a:spAutoFit/>
          </a:bodyPr>
          <a:lstStyle/>
          <a:p>
            <a:endParaRPr lang="en-US"/>
          </a:p>
        </p:txBody>
      </p:sp>
      <p:sp>
        <p:nvSpPr>
          <p:cNvPr id="12" name="Text 5">
            <a:extLst>
              <a:ext uri="{FF2B5EF4-FFF2-40B4-BE49-F238E27FC236}">
                <a16:creationId xmlns:a16="http://schemas.microsoft.com/office/drawing/2014/main" id="{7649C555-47DE-A729-AA7B-805459D41575}"/>
              </a:ext>
            </a:extLst>
          </p:cNvPr>
          <p:cNvSpPr/>
          <p:nvPr/>
        </p:nvSpPr>
        <p:spPr>
          <a:xfrm>
            <a:off x="8938611" y="3875609"/>
            <a:ext cx="1562970" cy="279307"/>
          </a:xfrm>
          <a:prstGeom prst="rect">
            <a:avLst/>
          </a:prstGeom>
          <a:noFill/>
          <a:ln/>
        </p:spPr>
        <p:txBody>
          <a:bodyPr wrap="squar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مهارات فنية</a:t>
            </a:r>
            <a:endParaRPr lang="en-US" sz="1833" b="1" dirty="0">
              <a:solidFill>
                <a:schemeClr val="accent2">
                  <a:lumMod val="75000"/>
                </a:schemeClr>
              </a:solidFill>
              <a:latin typeface="Alexandria" pitchFamily="2" charset="-78"/>
              <a:cs typeface="Alexandria" pitchFamily="2" charset="-78"/>
            </a:endParaRPr>
          </a:p>
        </p:txBody>
      </p:sp>
      <p:sp>
        <p:nvSpPr>
          <p:cNvPr id="13" name="Text 6">
            <a:extLst>
              <a:ext uri="{FF2B5EF4-FFF2-40B4-BE49-F238E27FC236}">
                <a16:creationId xmlns:a16="http://schemas.microsoft.com/office/drawing/2014/main" id="{767DB045-32F2-7D39-331E-676E93D32C7B}"/>
              </a:ext>
            </a:extLst>
          </p:cNvPr>
          <p:cNvSpPr/>
          <p:nvPr/>
        </p:nvSpPr>
        <p:spPr>
          <a:xfrm>
            <a:off x="8563917" y="4449164"/>
            <a:ext cx="2807430" cy="584775"/>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تتعلق بطبيعة العمل والكفاءة المهنية</a:t>
            </a:r>
            <a:endParaRPr lang="en-US" sz="1458" dirty="0">
              <a:latin typeface="Alexandria" pitchFamily="2" charset="-78"/>
              <a:cs typeface="Alexandria" pitchFamily="2" charset="-78"/>
            </a:endParaRPr>
          </a:p>
        </p:txBody>
      </p:sp>
      <p:sp>
        <p:nvSpPr>
          <p:cNvPr id="14" name="Shape 7">
            <a:extLst>
              <a:ext uri="{FF2B5EF4-FFF2-40B4-BE49-F238E27FC236}">
                <a16:creationId xmlns:a16="http://schemas.microsoft.com/office/drawing/2014/main" id="{0550D897-9FFE-760A-1749-DEBF3FB2EBC0}"/>
              </a:ext>
            </a:extLst>
          </p:cNvPr>
          <p:cNvSpPr/>
          <p:nvPr/>
        </p:nvSpPr>
        <p:spPr>
          <a:xfrm>
            <a:off x="4794516" y="3460851"/>
            <a:ext cx="3050017" cy="1757062"/>
          </a:xfrm>
          <a:prstGeom prst="roundRect">
            <a:avLst>
              <a:gd name="adj" fmla="val 9220"/>
            </a:avLst>
          </a:prstGeom>
          <a:solidFill>
            <a:srgbClr val="CEE6FD"/>
          </a:solidFill>
          <a:ln/>
        </p:spPr>
        <p:txBody>
          <a:bodyPr wrap="square">
            <a:spAutoFit/>
          </a:bodyPr>
          <a:lstStyle/>
          <a:p>
            <a:endParaRPr lang="en-US"/>
          </a:p>
        </p:txBody>
      </p:sp>
      <p:sp>
        <p:nvSpPr>
          <p:cNvPr id="15" name="Shape 8">
            <a:extLst>
              <a:ext uri="{FF2B5EF4-FFF2-40B4-BE49-F238E27FC236}">
                <a16:creationId xmlns:a16="http://schemas.microsoft.com/office/drawing/2014/main" id="{7E582FD2-3628-5141-F0D7-DA021AD7218D}"/>
              </a:ext>
            </a:extLst>
          </p:cNvPr>
          <p:cNvSpPr/>
          <p:nvPr/>
        </p:nvSpPr>
        <p:spPr>
          <a:xfrm>
            <a:off x="7160958" y="3649862"/>
            <a:ext cx="494562" cy="539958"/>
          </a:xfrm>
          <a:prstGeom prst="roundRect">
            <a:avLst>
              <a:gd name="adj" fmla="val 13436980"/>
            </a:avLst>
          </a:prstGeom>
          <a:solidFill>
            <a:srgbClr val="84C1FA"/>
          </a:solidFill>
          <a:ln/>
        </p:spPr>
        <p:txBody>
          <a:bodyPr wrap="square">
            <a:spAutoFit/>
          </a:bodyPr>
          <a:lstStyle/>
          <a:p>
            <a:endParaRPr lang="en-US"/>
          </a:p>
        </p:txBody>
      </p:sp>
      <p:sp>
        <p:nvSpPr>
          <p:cNvPr id="17" name="Text 9">
            <a:extLst>
              <a:ext uri="{FF2B5EF4-FFF2-40B4-BE49-F238E27FC236}">
                <a16:creationId xmlns:a16="http://schemas.microsoft.com/office/drawing/2014/main" id="{782D7872-43DC-FF0B-C713-326F136E3CF3}"/>
              </a:ext>
            </a:extLst>
          </p:cNvPr>
          <p:cNvSpPr/>
          <p:nvPr/>
        </p:nvSpPr>
        <p:spPr>
          <a:xfrm>
            <a:off x="5151779" y="3900895"/>
            <a:ext cx="1703537" cy="279307"/>
          </a:xfrm>
          <a:prstGeom prst="rect">
            <a:avLst/>
          </a:prstGeom>
          <a:noFill/>
          <a:ln/>
        </p:spPr>
        <p:txBody>
          <a:bodyPr wrap="squar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مهارات إنسانية</a:t>
            </a:r>
            <a:endParaRPr lang="en-US" sz="1833" b="1" dirty="0">
              <a:solidFill>
                <a:schemeClr val="accent2">
                  <a:lumMod val="75000"/>
                </a:schemeClr>
              </a:solidFill>
              <a:latin typeface="Alexandria" pitchFamily="2" charset="-78"/>
              <a:cs typeface="Alexandria" pitchFamily="2" charset="-78"/>
            </a:endParaRPr>
          </a:p>
        </p:txBody>
      </p:sp>
      <p:sp>
        <p:nvSpPr>
          <p:cNvPr id="19" name="Text 10">
            <a:extLst>
              <a:ext uri="{FF2B5EF4-FFF2-40B4-BE49-F238E27FC236}">
                <a16:creationId xmlns:a16="http://schemas.microsoft.com/office/drawing/2014/main" id="{CF346C1A-95AF-CC70-E26C-A810D4F92AEF}"/>
              </a:ext>
            </a:extLst>
          </p:cNvPr>
          <p:cNvSpPr/>
          <p:nvPr/>
        </p:nvSpPr>
        <p:spPr>
          <a:xfrm>
            <a:off x="5151779" y="4510563"/>
            <a:ext cx="2408965" cy="584775"/>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تتعلق بالتعامل الفعّال مع الأفراد</a:t>
            </a:r>
            <a:endParaRPr lang="en-US" sz="1458" dirty="0">
              <a:latin typeface="Alexandria" pitchFamily="2" charset="-78"/>
              <a:cs typeface="Alexandria" pitchFamily="2" charset="-78"/>
            </a:endParaRPr>
          </a:p>
        </p:txBody>
      </p:sp>
      <p:sp>
        <p:nvSpPr>
          <p:cNvPr id="20" name="Shape 11">
            <a:extLst>
              <a:ext uri="{FF2B5EF4-FFF2-40B4-BE49-F238E27FC236}">
                <a16:creationId xmlns:a16="http://schemas.microsoft.com/office/drawing/2014/main" id="{EBAFD288-8D5A-1939-7140-C76D6976BB23}"/>
              </a:ext>
            </a:extLst>
          </p:cNvPr>
          <p:cNvSpPr/>
          <p:nvPr/>
        </p:nvSpPr>
        <p:spPr>
          <a:xfrm>
            <a:off x="1108539" y="3460851"/>
            <a:ext cx="3050017" cy="1757062"/>
          </a:xfrm>
          <a:prstGeom prst="roundRect">
            <a:avLst>
              <a:gd name="adj" fmla="val 9220"/>
            </a:avLst>
          </a:prstGeom>
          <a:solidFill>
            <a:srgbClr val="CEE6FD"/>
          </a:solidFill>
          <a:ln/>
        </p:spPr>
        <p:txBody>
          <a:bodyPr wrap="square">
            <a:spAutoFit/>
          </a:bodyPr>
          <a:lstStyle/>
          <a:p>
            <a:endParaRPr lang="en-US"/>
          </a:p>
        </p:txBody>
      </p:sp>
      <p:sp>
        <p:nvSpPr>
          <p:cNvPr id="21" name="Shape 12">
            <a:extLst>
              <a:ext uri="{FF2B5EF4-FFF2-40B4-BE49-F238E27FC236}">
                <a16:creationId xmlns:a16="http://schemas.microsoft.com/office/drawing/2014/main" id="{E7A710FC-3CA7-637C-1408-A9DA77396CF5}"/>
              </a:ext>
            </a:extLst>
          </p:cNvPr>
          <p:cNvSpPr/>
          <p:nvPr/>
        </p:nvSpPr>
        <p:spPr>
          <a:xfrm>
            <a:off x="3474981" y="3649862"/>
            <a:ext cx="494562" cy="539958"/>
          </a:xfrm>
          <a:prstGeom prst="roundRect">
            <a:avLst>
              <a:gd name="adj" fmla="val 13436980"/>
            </a:avLst>
          </a:prstGeom>
          <a:solidFill>
            <a:srgbClr val="84C1FA"/>
          </a:solidFill>
          <a:ln/>
        </p:spPr>
        <p:txBody>
          <a:bodyPr wrap="square">
            <a:spAutoFit/>
          </a:bodyPr>
          <a:lstStyle/>
          <a:p>
            <a:endParaRPr lang="en-US"/>
          </a:p>
        </p:txBody>
      </p:sp>
      <p:sp>
        <p:nvSpPr>
          <p:cNvPr id="24" name="Text 13">
            <a:extLst>
              <a:ext uri="{FF2B5EF4-FFF2-40B4-BE49-F238E27FC236}">
                <a16:creationId xmlns:a16="http://schemas.microsoft.com/office/drawing/2014/main" id="{BDB88904-759B-9905-75F7-0AC95B8067EA}"/>
              </a:ext>
            </a:extLst>
          </p:cNvPr>
          <p:cNvSpPr/>
          <p:nvPr/>
        </p:nvSpPr>
        <p:spPr>
          <a:xfrm>
            <a:off x="1559496" y="3805733"/>
            <a:ext cx="1705523" cy="279307"/>
          </a:xfrm>
          <a:prstGeom prst="rect">
            <a:avLst/>
          </a:prstGeom>
          <a:noFill/>
          <a:ln/>
        </p:spPr>
        <p:txBody>
          <a:bodyPr wrap="squar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مهارات إدراكية</a:t>
            </a:r>
            <a:endParaRPr lang="en-US" sz="1833" b="1" dirty="0">
              <a:solidFill>
                <a:schemeClr val="accent2">
                  <a:lumMod val="75000"/>
                </a:schemeClr>
              </a:solidFill>
              <a:latin typeface="Alexandria" pitchFamily="2" charset="-78"/>
              <a:cs typeface="Alexandria" pitchFamily="2" charset="-78"/>
            </a:endParaRPr>
          </a:p>
        </p:txBody>
      </p:sp>
      <p:sp>
        <p:nvSpPr>
          <p:cNvPr id="26" name="Text 14">
            <a:extLst>
              <a:ext uri="{FF2B5EF4-FFF2-40B4-BE49-F238E27FC236}">
                <a16:creationId xmlns:a16="http://schemas.microsoft.com/office/drawing/2014/main" id="{F352EC9E-9259-8D5C-5B36-DFBB8304A1AF}"/>
              </a:ext>
            </a:extLst>
          </p:cNvPr>
          <p:cNvSpPr/>
          <p:nvPr/>
        </p:nvSpPr>
        <p:spPr>
          <a:xfrm>
            <a:off x="1232854" y="4435433"/>
            <a:ext cx="2505436" cy="584775"/>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تتعلق بالتفكير الاستراتيجي والتحليل</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3980634172"/>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6BF73549-358D-D501-6973-3598675F37A6}"/>
              </a:ext>
            </a:extLst>
          </p:cNvPr>
          <p:cNvSpPr/>
          <p:nvPr/>
        </p:nvSpPr>
        <p:spPr>
          <a:xfrm>
            <a:off x="3008808" y="410591"/>
            <a:ext cx="4725492" cy="590649"/>
          </a:xfrm>
          <a:prstGeom prst="rect">
            <a:avLst/>
          </a:prstGeom>
          <a:noFill/>
          <a:ln/>
        </p:spPr>
        <p:txBody>
          <a:bodyPr wrap="none" lIns="0" tIns="0" rIns="0" bIns="0" rtlCol="0" anchor="t"/>
          <a:lstStyle/>
          <a:p>
            <a:pPr algn="r" rtl="1">
              <a:lnSpc>
                <a:spcPts val="4625"/>
              </a:lnSpc>
            </a:pPr>
            <a:r>
              <a:rPr lang="en-US" sz="3200" b="1" dirty="0">
                <a:solidFill>
                  <a:srgbClr val="00B0F0"/>
                </a:solidFill>
                <a:latin typeface="Alexandria" pitchFamily="2" charset="-78"/>
                <a:ea typeface="Instrument Sans Semi Bold" pitchFamily="34" charset="-122"/>
                <a:cs typeface="Alexandria" pitchFamily="2" charset="-78"/>
              </a:rPr>
              <a:t>المهارات الفنية</a:t>
            </a:r>
            <a:endParaRPr lang="en-US" sz="3200" b="1"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819B30BC-831D-9DAB-DFD8-DDF1523B1AC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8292" y="1861044"/>
            <a:ext cx="4642420" cy="263066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Text 1">
            <a:extLst>
              <a:ext uri="{FF2B5EF4-FFF2-40B4-BE49-F238E27FC236}">
                <a16:creationId xmlns:a16="http://schemas.microsoft.com/office/drawing/2014/main" id="{DE2DAAD9-5762-EA5B-D40A-7FCB43BBAA05}"/>
              </a:ext>
            </a:extLst>
          </p:cNvPr>
          <p:cNvSpPr/>
          <p:nvPr/>
        </p:nvSpPr>
        <p:spPr>
          <a:xfrm>
            <a:off x="6096001" y="1780037"/>
            <a:ext cx="5317708" cy="907257"/>
          </a:xfrm>
          <a:prstGeom prst="rect">
            <a:avLst/>
          </a:prstGeom>
          <a:noFill/>
          <a:ln/>
        </p:spPr>
        <p:txBody>
          <a:bodyPr wrap="square" lIns="0" tIns="0" rIns="0" bIns="0" rtlCol="0" anchor="t"/>
          <a:lstStyle/>
          <a:p>
            <a:pPr algn="ctr" rtl="1">
              <a:lnSpc>
                <a:spcPct val="150000"/>
              </a:lnSpc>
            </a:pPr>
            <a:r>
              <a:rPr lang="ar-SA" sz="1600" dirty="0">
                <a:solidFill>
                  <a:srgbClr val="1E3063"/>
                </a:solidFill>
                <a:latin typeface="Alexandria" pitchFamily="2" charset="-78"/>
                <a:ea typeface="Instrument Sans Medium" pitchFamily="34" charset="-122"/>
                <a:cs typeface="Alexandria" pitchFamily="2" charset="-78"/>
              </a:rPr>
              <a:t>تشير المهارات الفنية إلى قدرة القائد على استخدام المعرفة المتخصصة والأدوات المهنية في أداء العمل بكفاءة، بما يساعده على فهم تفاصيل المهام واتخاذ قرارات دقيقة.</a:t>
            </a:r>
            <a:endParaRPr lang="en-US" sz="1600" dirty="0">
              <a:latin typeface="Alexandria" pitchFamily="2" charset="-78"/>
              <a:cs typeface="Alexandria" pitchFamily="2" charset="-78"/>
            </a:endParaRPr>
          </a:p>
        </p:txBody>
      </p:sp>
      <p:sp>
        <p:nvSpPr>
          <p:cNvPr id="9" name="Text 2">
            <a:extLst>
              <a:ext uri="{FF2B5EF4-FFF2-40B4-BE49-F238E27FC236}">
                <a16:creationId xmlns:a16="http://schemas.microsoft.com/office/drawing/2014/main" id="{83DB984A-F1EF-A2A7-6A49-3C615EC6703E}"/>
              </a:ext>
            </a:extLst>
          </p:cNvPr>
          <p:cNvSpPr/>
          <p:nvPr/>
        </p:nvSpPr>
        <p:spPr>
          <a:xfrm>
            <a:off x="5303913" y="3468767"/>
            <a:ext cx="6102088" cy="1374094"/>
          </a:xfrm>
          <a:prstGeom prst="rect">
            <a:avLst/>
          </a:prstGeom>
          <a:noFill/>
          <a:ln/>
        </p:spPr>
        <p:txBody>
          <a:bodyPr wrap="square" lIns="0" tIns="0" rIns="0" bIns="0" rtlCol="0" anchor="t">
            <a:spAutoFit/>
          </a:bodyPr>
          <a:lstStyle/>
          <a:p>
            <a:pPr algn="ctr" rtl="1">
              <a:lnSpc>
                <a:spcPts val="2375"/>
              </a:lnSpc>
            </a:pPr>
            <a:r>
              <a:rPr lang="ar-SA" sz="1600" dirty="0">
                <a:solidFill>
                  <a:schemeClr val="accent2">
                    <a:lumMod val="75000"/>
                  </a:schemeClr>
                </a:solidFill>
                <a:latin typeface="Alexandria" pitchFamily="2" charset="-78"/>
                <a:ea typeface="Instrument Sans Medium" pitchFamily="34" charset="-122"/>
                <a:cs typeface="Alexandria" pitchFamily="2" charset="-78"/>
              </a:rPr>
              <a:t>أهميتها للقائد:</a:t>
            </a:r>
          </a:p>
          <a:p>
            <a:pPr marL="285750" indent="-285750" algn="r" rtl="1">
              <a:lnSpc>
                <a:spcPct val="150000"/>
              </a:lnSpc>
              <a:buFont typeface="Wingdings" panose="05000000000000000000" pitchFamily="2" charset="2"/>
              <a:buChar char="§"/>
            </a:pPr>
            <a:r>
              <a:rPr lang="ar-SA" sz="1600" dirty="0">
                <a:solidFill>
                  <a:schemeClr val="accent5">
                    <a:lumMod val="50000"/>
                  </a:schemeClr>
                </a:solidFill>
                <a:latin typeface="Alexandria" pitchFamily="2" charset="-78"/>
                <a:ea typeface="Instrument Sans Medium" pitchFamily="34" charset="-122"/>
                <a:cs typeface="Alexandria" pitchFamily="2" charset="-78"/>
              </a:rPr>
              <a:t>تساعده على فهم تفاصيل العمل بصورة أعمق.</a:t>
            </a:r>
          </a:p>
          <a:p>
            <a:pPr marL="285750" indent="-285750" algn="r" rtl="1">
              <a:lnSpc>
                <a:spcPct val="150000"/>
              </a:lnSpc>
              <a:buFont typeface="Wingdings" panose="05000000000000000000" pitchFamily="2" charset="2"/>
              <a:buChar char="§"/>
            </a:pPr>
            <a:r>
              <a:rPr lang="ar-SA" sz="1600" dirty="0">
                <a:solidFill>
                  <a:schemeClr val="accent5">
                    <a:lumMod val="50000"/>
                  </a:schemeClr>
                </a:solidFill>
                <a:latin typeface="Alexandria" pitchFamily="2" charset="-78"/>
                <a:ea typeface="Instrument Sans Medium" pitchFamily="34" charset="-122"/>
                <a:cs typeface="Alexandria" pitchFamily="2" charset="-78"/>
              </a:rPr>
              <a:t>تمكّنه من متابعة الأداء وتقويمه بموضوعية.</a:t>
            </a:r>
          </a:p>
          <a:p>
            <a:pPr marL="285750" indent="-285750" algn="r" rtl="1">
              <a:lnSpc>
                <a:spcPct val="150000"/>
              </a:lnSpc>
              <a:buFont typeface="Wingdings" panose="05000000000000000000" pitchFamily="2" charset="2"/>
              <a:buChar char="§"/>
            </a:pPr>
            <a:r>
              <a:rPr lang="ar-SA" sz="1600" dirty="0">
                <a:solidFill>
                  <a:schemeClr val="accent5">
                    <a:lumMod val="50000"/>
                  </a:schemeClr>
                </a:solidFill>
                <a:latin typeface="Alexandria" pitchFamily="2" charset="-78"/>
                <a:ea typeface="Instrument Sans Medium" pitchFamily="34" charset="-122"/>
                <a:cs typeface="Alexandria" pitchFamily="2" charset="-78"/>
              </a:rPr>
              <a:t>تسهم في اتخاذ قرارات عملية دقيقة مبنية على معرفة واضحة.</a:t>
            </a:r>
            <a:endParaRPr lang="en-US" sz="1600" dirty="0">
              <a:solidFill>
                <a:schemeClr val="accent5">
                  <a:lumMod val="50000"/>
                </a:schemeClr>
              </a:solidFill>
              <a:latin typeface="Alexandria" pitchFamily="2" charset="-78"/>
              <a:cs typeface="Alexandria" pitchFamily="2" charset="-78"/>
            </a:endParaRPr>
          </a:p>
        </p:txBody>
      </p:sp>
      <p:sp>
        <p:nvSpPr>
          <p:cNvPr id="10" name="Shape 3">
            <a:extLst>
              <a:ext uri="{FF2B5EF4-FFF2-40B4-BE49-F238E27FC236}">
                <a16:creationId xmlns:a16="http://schemas.microsoft.com/office/drawing/2014/main" id="{AB5A26EE-903A-9C3C-9771-86E27832383A}"/>
              </a:ext>
            </a:extLst>
          </p:cNvPr>
          <p:cNvSpPr/>
          <p:nvPr/>
        </p:nvSpPr>
        <p:spPr>
          <a:xfrm>
            <a:off x="11441776" y="3821869"/>
            <a:ext cx="25400" cy="907257"/>
          </a:xfrm>
          <a:prstGeom prst="rect">
            <a:avLst/>
          </a:prstGeom>
          <a:solidFill>
            <a:srgbClr val="84C1FA"/>
          </a:solidFill>
          <a:ln/>
        </p:spPr>
      </p:sp>
      <p:sp>
        <p:nvSpPr>
          <p:cNvPr id="11" name="Shape 4">
            <a:extLst>
              <a:ext uri="{FF2B5EF4-FFF2-40B4-BE49-F238E27FC236}">
                <a16:creationId xmlns:a16="http://schemas.microsoft.com/office/drawing/2014/main" id="{B6EC550F-E596-FB59-E94C-8ED79DC1C380}"/>
              </a:ext>
            </a:extLst>
          </p:cNvPr>
          <p:cNvSpPr/>
          <p:nvPr/>
        </p:nvSpPr>
        <p:spPr>
          <a:xfrm>
            <a:off x="11436052" y="6093718"/>
            <a:ext cx="94457" cy="94457"/>
          </a:xfrm>
          <a:prstGeom prst="roundRect">
            <a:avLst>
              <a:gd name="adj" fmla="val 403360"/>
            </a:avLst>
          </a:prstGeom>
          <a:solidFill>
            <a:srgbClr val="84C1FA"/>
          </a:solidFill>
          <a:ln/>
        </p:spPr>
      </p:sp>
      <p:sp>
        <p:nvSpPr>
          <p:cNvPr id="12" name="Text 5">
            <a:extLst>
              <a:ext uri="{FF2B5EF4-FFF2-40B4-BE49-F238E27FC236}">
                <a16:creationId xmlns:a16="http://schemas.microsoft.com/office/drawing/2014/main" id="{EA8A655A-4A4D-FA70-5BBB-582499672447}"/>
              </a:ext>
            </a:extLst>
          </p:cNvPr>
          <p:cNvSpPr/>
          <p:nvPr/>
        </p:nvSpPr>
        <p:spPr>
          <a:xfrm>
            <a:off x="8666163" y="5993308"/>
            <a:ext cx="2580878" cy="295275"/>
          </a:xfrm>
          <a:prstGeom prst="rect">
            <a:avLst/>
          </a:prstGeom>
          <a:noFill/>
          <a:ln/>
        </p:spPr>
        <p:txBody>
          <a:bodyPr wrap="none" lIns="0" tIns="0" rIns="0" bIns="0" rtlCol="0" anchor="t"/>
          <a:lstStyle/>
          <a:p>
            <a:pPr algn="r" rtl="1">
              <a:lnSpc>
                <a:spcPts val="2292"/>
              </a:lnSpc>
            </a:pPr>
            <a:r>
              <a:rPr lang="en-US" sz="1833" dirty="0">
                <a:solidFill>
                  <a:srgbClr val="1E3063"/>
                </a:solidFill>
                <a:latin typeface="Alexandria" pitchFamily="2" charset="-78"/>
                <a:ea typeface="Instrument Sans Semi Bold" pitchFamily="34" charset="-122"/>
                <a:cs typeface="Alexandria" pitchFamily="2" charset="-78"/>
              </a:rPr>
              <a:t>فهم طبيعة العمل والإجراءات</a:t>
            </a:r>
            <a:endParaRPr lang="en-US" sz="1833" dirty="0">
              <a:latin typeface="Alexandria" pitchFamily="2" charset="-78"/>
              <a:cs typeface="Alexandria" pitchFamily="2" charset="-78"/>
            </a:endParaRPr>
          </a:p>
        </p:txBody>
      </p:sp>
      <p:sp>
        <p:nvSpPr>
          <p:cNvPr id="13" name="Shape 6">
            <a:extLst>
              <a:ext uri="{FF2B5EF4-FFF2-40B4-BE49-F238E27FC236}">
                <a16:creationId xmlns:a16="http://schemas.microsoft.com/office/drawing/2014/main" id="{E501AB33-B429-F7A5-0C67-6E45849C7800}"/>
              </a:ext>
            </a:extLst>
          </p:cNvPr>
          <p:cNvSpPr/>
          <p:nvPr/>
        </p:nvSpPr>
        <p:spPr>
          <a:xfrm>
            <a:off x="7543030" y="6093718"/>
            <a:ext cx="94457" cy="94457"/>
          </a:xfrm>
          <a:prstGeom prst="roundRect">
            <a:avLst>
              <a:gd name="adj" fmla="val 403360"/>
            </a:avLst>
          </a:prstGeom>
          <a:solidFill>
            <a:srgbClr val="84C1FA"/>
          </a:solidFill>
          <a:ln/>
        </p:spPr>
      </p:sp>
      <p:sp>
        <p:nvSpPr>
          <p:cNvPr id="14" name="Text 7">
            <a:extLst>
              <a:ext uri="{FF2B5EF4-FFF2-40B4-BE49-F238E27FC236}">
                <a16:creationId xmlns:a16="http://schemas.microsoft.com/office/drawing/2014/main" id="{4E21BB76-8A5C-75C6-5A88-209024342639}"/>
              </a:ext>
            </a:extLst>
          </p:cNvPr>
          <p:cNvSpPr/>
          <p:nvPr/>
        </p:nvSpPr>
        <p:spPr>
          <a:xfrm>
            <a:off x="5027614" y="5995719"/>
            <a:ext cx="2362696" cy="295275"/>
          </a:xfrm>
          <a:prstGeom prst="rect">
            <a:avLst/>
          </a:prstGeom>
          <a:noFill/>
          <a:ln/>
        </p:spPr>
        <p:txBody>
          <a:bodyPr wrap="none" lIns="0" tIns="0" rIns="0" bIns="0" rtlCol="0" anchor="t"/>
          <a:lstStyle/>
          <a:p>
            <a:pPr algn="r" rtl="1">
              <a:lnSpc>
                <a:spcPts val="2292"/>
              </a:lnSpc>
            </a:pPr>
            <a:r>
              <a:rPr lang="en-US" sz="1833" dirty="0">
                <a:solidFill>
                  <a:srgbClr val="1E3063"/>
                </a:solidFill>
                <a:latin typeface="Alexandria" pitchFamily="2" charset="-78"/>
                <a:ea typeface="Instrument Sans Semi Bold" pitchFamily="34" charset="-122"/>
                <a:cs typeface="Alexandria" pitchFamily="2" charset="-78"/>
              </a:rPr>
              <a:t>استخدام التقنيات الحديثة</a:t>
            </a:r>
            <a:endParaRPr lang="en-US" sz="1833" dirty="0">
              <a:latin typeface="Alexandria" pitchFamily="2" charset="-78"/>
              <a:cs typeface="Alexandria" pitchFamily="2" charset="-78"/>
            </a:endParaRPr>
          </a:p>
        </p:txBody>
      </p:sp>
      <p:sp>
        <p:nvSpPr>
          <p:cNvPr id="15" name="Shape 8">
            <a:extLst>
              <a:ext uri="{FF2B5EF4-FFF2-40B4-BE49-F238E27FC236}">
                <a16:creationId xmlns:a16="http://schemas.microsoft.com/office/drawing/2014/main" id="{72E72595-2A36-8BE8-E945-FB8919DA53BC}"/>
              </a:ext>
            </a:extLst>
          </p:cNvPr>
          <p:cNvSpPr/>
          <p:nvPr/>
        </p:nvSpPr>
        <p:spPr>
          <a:xfrm>
            <a:off x="4032547" y="6093718"/>
            <a:ext cx="94457" cy="94457"/>
          </a:xfrm>
          <a:prstGeom prst="roundRect">
            <a:avLst>
              <a:gd name="adj" fmla="val 403360"/>
            </a:avLst>
          </a:prstGeom>
          <a:solidFill>
            <a:srgbClr val="84C1FA"/>
          </a:solidFill>
          <a:ln/>
        </p:spPr>
      </p:sp>
      <p:sp>
        <p:nvSpPr>
          <p:cNvPr id="16" name="Text 9">
            <a:extLst>
              <a:ext uri="{FF2B5EF4-FFF2-40B4-BE49-F238E27FC236}">
                <a16:creationId xmlns:a16="http://schemas.microsoft.com/office/drawing/2014/main" id="{3F9FAE26-A3EC-54BE-2F35-FA5D17E390FB}"/>
              </a:ext>
            </a:extLst>
          </p:cNvPr>
          <p:cNvSpPr/>
          <p:nvPr/>
        </p:nvSpPr>
        <p:spPr>
          <a:xfrm>
            <a:off x="1480840" y="5993308"/>
            <a:ext cx="2362696" cy="295275"/>
          </a:xfrm>
          <a:prstGeom prst="rect">
            <a:avLst/>
          </a:prstGeom>
          <a:noFill/>
          <a:ln/>
        </p:spPr>
        <p:txBody>
          <a:bodyPr wrap="none" lIns="0" tIns="0" rIns="0" bIns="0" rtlCol="0" anchor="t"/>
          <a:lstStyle/>
          <a:p>
            <a:pPr algn="r" rtl="1">
              <a:lnSpc>
                <a:spcPts val="2292"/>
              </a:lnSpc>
            </a:pPr>
            <a:r>
              <a:rPr lang="en-US" sz="1833" dirty="0">
                <a:solidFill>
                  <a:srgbClr val="1E3063"/>
                </a:solidFill>
                <a:latin typeface="Alexandria" pitchFamily="2" charset="-78"/>
                <a:ea typeface="Instrument Sans Semi Bold" pitchFamily="34" charset="-122"/>
                <a:cs typeface="Alexandria" pitchFamily="2" charset="-78"/>
              </a:rPr>
              <a:t>تحسين الأداء التشغيلي</a:t>
            </a:r>
            <a:endParaRPr lang="en-US" sz="1833" dirty="0">
              <a:latin typeface="Alexandria" pitchFamily="2" charset="-78"/>
              <a:cs typeface="Alexandria" pitchFamily="2" charset="-78"/>
            </a:endParaRPr>
          </a:p>
        </p:txBody>
      </p:sp>
      <p:sp>
        <p:nvSpPr>
          <p:cNvPr id="17" name="Text 2">
            <a:extLst>
              <a:ext uri="{FF2B5EF4-FFF2-40B4-BE49-F238E27FC236}">
                <a16:creationId xmlns:a16="http://schemas.microsoft.com/office/drawing/2014/main" id="{61C2739C-4CDE-23CA-A2D8-42EDE73EACC0}"/>
              </a:ext>
            </a:extLst>
          </p:cNvPr>
          <p:cNvSpPr/>
          <p:nvPr/>
        </p:nvSpPr>
        <p:spPr>
          <a:xfrm>
            <a:off x="7442045" y="5327641"/>
            <a:ext cx="4748807" cy="476304"/>
          </a:xfrm>
          <a:prstGeom prst="rect">
            <a:avLst/>
          </a:prstGeom>
          <a:noFill/>
          <a:ln/>
        </p:spPr>
        <p:txBody>
          <a:bodyPr wrap="square" lIns="0" tIns="0" rIns="0" bIns="0" rtlCol="0" anchor="t"/>
          <a:lstStyle/>
          <a:p>
            <a:pPr algn="ctr" rtl="1">
              <a:lnSpc>
                <a:spcPts val="2375"/>
              </a:lnSpc>
            </a:pPr>
            <a:r>
              <a:rPr lang="ar-SA" sz="1600" b="1" dirty="0">
                <a:solidFill>
                  <a:srgbClr val="00B0F0"/>
                </a:solidFill>
                <a:latin typeface="Alexandria" pitchFamily="2" charset="-78"/>
                <a:ea typeface="Instrument Sans Medium" pitchFamily="34" charset="-122"/>
                <a:cs typeface="Alexandria" pitchFamily="2" charset="-78"/>
              </a:rPr>
              <a:t>تشمل المهارات الفنية:</a:t>
            </a:r>
            <a:endParaRPr lang="en-US" sz="16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1242139783"/>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19072" y="1075409"/>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7BBF738E-C8F0-7FEE-7053-76FDF36DAB27}"/>
              </a:ext>
            </a:extLst>
          </p:cNvPr>
          <p:cNvSpPr/>
          <p:nvPr/>
        </p:nvSpPr>
        <p:spPr>
          <a:xfrm>
            <a:off x="2413645" y="390079"/>
            <a:ext cx="4725492" cy="590649"/>
          </a:xfrm>
          <a:prstGeom prst="rect">
            <a:avLst/>
          </a:prstGeom>
          <a:noFill/>
          <a:ln/>
        </p:spPr>
        <p:txBody>
          <a:bodyPr wrap="none" lIns="0" tIns="0" rIns="0" bIns="0" rtlCol="0" anchor="t"/>
          <a:lstStyle/>
          <a:p>
            <a:pPr algn="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المهارات الإنسانية</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99012427-B86B-B0A6-C883-A458500DE6F6}"/>
              </a:ext>
            </a:extLst>
          </p:cNvPr>
          <p:cNvSpPr/>
          <p:nvPr/>
        </p:nvSpPr>
        <p:spPr>
          <a:xfrm>
            <a:off x="661493" y="2008546"/>
            <a:ext cx="4842498" cy="1076343"/>
          </a:xfrm>
          <a:prstGeom prst="rect">
            <a:avLst/>
          </a:prstGeom>
          <a:noFill/>
          <a:ln/>
        </p:spPr>
        <p:txBody>
          <a:bodyPr wrap="square" lIns="0" tIns="0" rIns="0" bIns="0" rtlCol="0" anchor="t"/>
          <a:lstStyle/>
          <a:p>
            <a:pPr algn="ctr" rtl="1">
              <a:lnSpc>
                <a:spcPts val="2375"/>
              </a:lnSpc>
            </a:pPr>
            <a:r>
              <a:rPr lang="en-US" sz="1600" dirty="0">
                <a:solidFill>
                  <a:srgbClr val="1E3063"/>
                </a:solidFill>
                <a:latin typeface="Alexandria" pitchFamily="2" charset="-78"/>
                <a:ea typeface="Instrument Sans Medium" pitchFamily="34" charset="-122"/>
                <a:cs typeface="Alexandria" pitchFamily="2" charset="-78"/>
              </a:rPr>
              <a:t>تُعد المهارات الإنسانية من أهم مهارات القيادة، حيث ترتبط بقدرة القائد على التعامل الفعّال مع الأفراد داخل المؤسسة.</a:t>
            </a:r>
            <a:endParaRPr lang="en-US" sz="1600" dirty="0">
              <a:latin typeface="Alexandria" pitchFamily="2" charset="-78"/>
              <a:cs typeface="Alexandria" pitchFamily="2" charset="-78"/>
            </a:endParaRPr>
          </a:p>
        </p:txBody>
      </p:sp>
      <p:sp>
        <p:nvSpPr>
          <p:cNvPr id="8" name="Text 2">
            <a:extLst>
              <a:ext uri="{FF2B5EF4-FFF2-40B4-BE49-F238E27FC236}">
                <a16:creationId xmlns:a16="http://schemas.microsoft.com/office/drawing/2014/main" id="{80F59884-2D30-8981-3821-7659108F7552}"/>
              </a:ext>
            </a:extLst>
          </p:cNvPr>
          <p:cNvSpPr/>
          <p:nvPr/>
        </p:nvSpPr>
        <p:spPr>
          <a:xfrm>
            <a:off x="319072" y="3692206"/>
            <a:ext cx="4811001" cy="1374094"/>
          </a:xfrm>
          <a:prstGeom prst="rect">
            <a:avLst/>
          </a:prstGeom>
          <a:noFill/>
          <a:ln/>
        </p:spPr>
        <p:txBody>
          <a:bodyPr wrap="square" lIns="0" tIns="0" rIns="0" bIns="0" rtlCol="0" anchor="t">
            <a:spAutoFit/>
          </a:bodyPr>
          <a:lstStyle/>
          <a:p>
            <a:pPr algn="ctr" rtl="1">
              <a:lnSpc>
                <a:spcPts val="2375"/>
              </a:lnSpc>
            </a:pPr>
            <a:r>
              <a:rPr lang="ar-SA" sz="1600" dirty="0">
                <a:solidFill>
                  <a:schemeClr val="accent2">
                    <a:lumMod val="75000"/>
                  </a:schemeClr>
                </a:solidFill>
                <a:latin typeface="Alexandria" pitchFamily="2" charset="-78"/>
                <a:ea typeface="Instrument Sans Medium" pitchFamily="34" charset="-122"/>
                <a:cs typeface="Alexandria" pitchFamily="2" charset="-78"/>
              </a:rPr>
              <a:t>أهميتها للقائد:</a:t>
            </a:r>
          </a:p>
          <a:p>
            <a:pPr marL="285750" indent="-285750" algn="r" rtl="1">
              <a:lnSpc>
                <a:spcPct val="150000"/>
              </a:lnSpc>
              <a:buFont typeface="Wingdings" panose="05000000000000000000" pitchFamily="2" charset="2"/>
              <a:buChar char="§"/>
            </a:pPr>
            <a:r>
              <a:rPr lang="ar-SA" sz="1600" dirty="0">
                <a:solidFill>
                  <a:schemeClr val="accent5">
                    <a:lumMod val="50000"/>
                  </a:schemeClr>
                </a:solidFill>
                <a:latin typeface="Alexandria" pitchFamily="2" charset="-78"/>
                <a:cs typeface="Alexandria" pitchFamily="2" charset="-78"/>
              </a:rPr>
              <a:t>تساعد على تعزيز التعاون والعمل الجماعي.</a:t>
            </a:r>
          </a:p>
          <a:p>
            <a:pPr marL="285750" indent="-285750" algn="r" rtl="1">
              <a:lnSpc>
                <a:spcPct val="150000"/>
              </a:lnSpc>
              <a:buFont typeface="Wingdings" panose="05000000000000000000" pitchFamily="2" charset="2"/>
              <a:buChar char="§"/>
            </a:pPr>
            <a:r>
              <a:rPr lang="ar-SA" sz="1600" dirty="0">
                <a:solidFill>
                  <a:schemeClr val="accent5">
                    <a:lumMod val="50000"/>
                  </a:schemeClr>
                </a:solidFill>
                <a:latin typeface="Alexandria" pitchFamily="2" charset="-78"/>
                <a:cs typeface="Alexandria" pitchFamily="2" charset="-78"/>
              </a:rPr>
              <a:t>تسهم في رفع الروح المعنوية والدافعية.</a:t>
            </a:r>
          </a:p>
          <a:p>
            <a:pPr marL="285750" indent="-285750" algn="r" rtl="1">
              <a:lnSpc>
                <a:spcPct val="150000"/>
              </a:lnSpc>
              <a:buFont typeface="Wingdings" panose="05000000000000000000" pitchFamily="2" charset="2"/>
              <a:buChar char="§"/>
            </a:pPr>
            <a:r>
              <a:rPr lang="ar-SA" sz="1600" dirty="0">
                <a:solidFill>
                  <a:schemeClr val="accent5">
                    <a:lumMod val="50000"/>
                  </a:schemeClr>
                </a:solidFill>
                <a:latin typeface="Alexandria" pitchFamily="2" charset="-78"/>
                <a:cs typeface="Alexandria" pitchFamily="2" charset="-78"/>
              </a:rPr>
              <a:t>تهيئ بيئة مناسبة للإبداع والابتكار داخل المؤسسة.</a:t>
            </a:r>
          </a:p>
        </p:txBody>
      </p:sp>
      <p:sp>
        <p:nvSpPr>
          <p:cNvPr id="9" name="Shape 3">
            <a:extLst>
              <a:ext uri="{FF2B5EF4-FFF2-40B4-BE49-F238E27FC236}">
                <a16:creationId xmlns:a16="http://schemas.microsoft.com/office/drawing/2014/main" id="{DBA21C6B-940B-90A9-0920-F5DEE6F6EAC0}"/>
              </a:ext>
            </a:extLst>
          </p:cNvPr>
          <p:cNvSpPr/>
          <p:nvPr/>
        </p:nvSpPr>
        <p:spPr>
          <a:xfrm>
            <a:off x="5169893" y="4134481"/>
            <a:ext cx="25400" cy="907257"/>
          </a:xfrm>
          <a:prstGeom prst="rect">
            <a:avLst/>
          </a:prstGeom>
          <a:solidFill>
            <a:srgbClr val="84C1FA"/>
          </a:solidFill>
          <a:ln/>
        </p:spPr>
      </p:sp>
      <p:pic>
        <p:nvPicPr>
          <p:cNvPr id="10" name="Image 0" descr="preencoded.png">
            <a:extLst>
              <a:ext uri="{FF2B5EF4-FFF2-40B4-BE49-F238E27FC236}">
                <a16:creationId xmlns:a16="http://schemas.microsoft.com/office/drawing/2014/main" id="{F0FD9781-E5E3-0B77-DDDD-8AE5A4809F4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30529" y="2008546"/>
            <a:ext cx="4907631" cy="278095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1" name="Shape 4">
            <a:extLst>
              <a:ext uri="{FF2B5EF4-FFF2-40B4-BE49-F238E27FC236}">
                <a16:creationId xmlns:a16="http://schemas.microsoft.com/office/drawing/2014/main" id="{66DE9AB0-714C-0804-84AC-CC4DFC3BA8D0}"/>
              </a:ext>
            </a:extLst>
          </p:cNvPr>
          <p:cNvSpPr/>
          <p:nvPr/>
        </p:nvSpPr>
        <p:spPr>
          <a:xfrm>
            <a:off x="11436052" y="6093718"/>
            <a:ext cx="94457" cy="94457"/>
          </a:xfrm>
          <a:prstGeom prst="roundRect">
            <a:avLst>
              <a:gd name="adj" fmla="val 403360"/>
            </a:avLst>
          </a:prstGeom>
          <a:solidFill>
            <a:srgbClr val="84C1FA"/>
          </a:solidFill>
          <a:ln/>
        </p:spPr>
      </p:sp>
      <p:sp>
        <p:nvSpPr>
          <p:cNvPr id="12" name="Text 5">
            <a:extLst>
              <a:ext uri="{FF2B5EF4-FFF2-40B4-BE49-F238E27FC236}">
                <a16:creationId xmlns:a16="http://schemas.microsoft.com/office/drawing/2014/main" id="{BCB6DFE6-CD53-6D40-D039-D27D80C234ED}"/>
              </a:ext>
            </a:extLst>
          </p:cNvPr>
          <p:cNvSpPr/>
          <p:nvPr/>
        </p:nvSpPr>
        <p:spPr>
          <a:xfrm>
            <a:off x="8884345" y="5993308"/>
            <a:ext cx="2362696" cy="295275"/>
          </a:xfrm>
          <a:prstGeom prst="rect">
            <a:avLst/>
          </a:prstGeom>
          <a:noFill/>
          <a:ln/>
        </p:spPr>
        <p:txBody>
          <a:bodyPr wrap="none" lIns="0" tIns="0" rIns="0" bIns="0" rtlCol="0" anchor="t"/>
          <a:lstStyle/>
          <a:p>
            <a:pPr algn="r" rtl="1">
              <a:lnSpc>
                <a:spcPts val="2292"/>
              </a:lnSpc>
            </a:pPr>
            <a:r>
              <a:rPr lang="en-US" sz="1800" dirty="0">
                <a:solidFill>
                  <a:srgbClr val="1E3063"/>
                </a:solidFill>
                <a:latin typeface="Alexandria" pitchFamily="2" charset="-78"/>
                <a:ea typeface="Instrument Sans Semi Bold" pitchFamily="34" charset="-122"/>
                <a:cs typeface="Alexandria" pitchFamily="2" charset="-78"/>
              </a:rPr>
              <a:t>بناء علاقات إيجابية</a:t>
            </a:r>
            <a:endParaRPr lang="en-US" sz="1800" dirty="0">
              <a:latin typeface="Alexandria" pitchFamily="2" charset="-78"/>
              <a:cs typeface="Alexandria" pitchFamily="2" charset="-78"/>
            </a:endParaRPr>
          </a:p>
        </p:txBody>
      </p:sp>
      <p:sp>
        <p:nvSpPr>
          <p:cNvPr id="13" name="Shape 6">
            <a:extLst>
              <a:ext uri="{FF2B5EF4-FFF2-40B4-BE49-F238E27FC236}">
                <a16:creationId xmlns:a16="http://schemas.microsoft.com/office/drawing/2014/main" id="{DCA3B262-3B51-E8B1-7413-F4A7B4A19508}"/>
              </a:ext>
            </a:extLst>
          </p:cNvPr>
          <p:cNvSpPr/>
          <p:nvPr/>
        </p:nvSpPr>
        <p:spPr>
          <a:xfrm>
            <a:off x="7734300" y="6093718"/>
            <a:ext cx="94457" cy="94457"/>
          </a:xfrm>
          <a:prstGeom prst="roundRect">
            <a:avLst>
              <a:gd name="adj" fmla="val 403360"/>
            </a:avLst>
          </a:prstGeom>
          <a:solidFill>
            <a:srgbClr val="84C1FA"/>
          </a:solidFill>
          <a:ln/>
        </p:spPr>
      </p:sp>
      <p:sp>
        <p:nvSpPr>
          <p:cNvPr id="14" name="Text 7">
            <a:extLst>
              <a:ext uri="{FF2B5EF4-FFF2-40B4-BE49-F238E27FC236}">
                <a16:creationId xmlns:a16="http://schemas.microsoft.com/office/drawing/2014/main" id="{AF78851C-4F44-40CA-229B-EC76A8B81993}"/>
              </a:ext>
            </a:extLst>
          </p:cNvPr>
          <p:cNvSpPr/>
          <p:nvPr/>
        </p:nvSpPr>
        <p:spPr>
          <a:xfrm>
            <a:off x="5182593" y="5993308"/>
            <a:ext cx="2362696" cy="295275"/>
          </a:xfrm>
          <a:prstGeom prst="rect">
            <a:avLst/>
          </a:prstGeom>
          <a:noFill/>
          <a:ln/>
        </p:spPr>
        <p:txBody>
          <a:bodyPr wrap="none" lIns="0" tIns="0" rIns="0" bIns="0" rtlCol="0" anchor="t"/>
          <a:lstStyle/>
          <a:p>
            <a:pPr algn="r" rtl="1">
              <a:lnSpc>
                <a:spcPts val="2292"/>
              </a:lnSpc>
            </a:pPr>
            <a:r>
              <a:rPr lang="en-US" sz="1800" dirty="0">
                <a:solidFill>
                  <a:srgbClr val="1E3063"/>
                </a:solidFill>
                <a:latin typeface="Alexandria" pitchFamily="2" charset="-78"/>
                <a:ea typeface="Instrument Sans Semi Bold" pitchFamily="34" charset="-122"/>
                <a:cs typeface="Alexandria" pitchFamily="2" charset="-78"/>
              </a:rPr>
              <a:t>التواصل الفعّال</a:t>
            </a:r>
            <a:endParaRPr lang="en-US" sz="1800" dirty="0">
              <a:latin typeface="Alexandria" pitchFamily="2" charset="-78"/>
              <a:cs typeface="Alexandria" pitchFamily="2" charset="-78"/>
            </a:endParaRPr>
          </a:p>
        </p:txBody>
      </p:sp>
      <p:sp>
        <p:nvSpPr>
          <p:cNvPr id="15" name="Shape 8">
            <a:extLst>
              <a:ext uri="{FF2B5EF4-FFF2-40B4-BE49-F238E27FC236}">
                <a16:creationId xmlns:a16="http://schemas.microsoft.com/office/drawing/2014/main" id="{A0D70B0A-5AC3-E8DD-F135-4E445E2408E7}"/>
              </a:ext>
            </a:extLst>
          </p:cNvPr>
          <p:cNvSpPr/>
          <p:nvPr/>
        </p:nvSpPr>
        <p:spPr>
          <a:xfrm>
            <a:off x="4032547" y="6093718"/>
            <a:ext cx="94457" cy="94457"/>
          </a:xfrm>
          <a:prstGeom prst="roundRect">
            <a:avLst>
              <a:gd name="adj" fmla="val 403360"/>
            </a:avLst>
          </a:prstGeom>
          <a:solidFill>
            <a:srgbClr val="84C1FA"/>
          </a:solidFill>
          <a:ln/>
        </p:spPr>
      </p:sp>
      <p:sp>
        <p:nvSpPr>
          <p:cNvPr id="16" name="Text 9">
            <a:extLst>
              <a:ext uri="{FF2B5EF4-FFF2-40B4-BE49-F238E27FC236}">
                <a16:creationId xmlns:a16="http://schemas.microsoft.com/office/drawing/2014/main" id="{22FA430E-0889-4837-8486-CCB5E50832E9}"/>
              </a:ext>
            </a:extLst>
          </p:cNvPr>
          <p:cNvSpPr/>
          <p:nvPr/>
        </p:nvSpPr>
        <p:spPr>
          <a:xfrm>
            <a:off x="1480840" y="5993308"/>
            <a:ext cx="2362696" cy="295275"/>
          </a:xfrm>
          <a:prstGeom prst="rect">
            <a:avLst/>
          </a:prstGeom>
          <a:noFill/>
          <a:ln/>
        </p:spPr>
        <p:txBody>
          <a:bodyPr wrap="none" lIns="0" tIns="0" rIns="0" bIns="0" rtlCol="0" anchor="t"/>
          <a:lstStyle/>
          <a:p>
            <a:pPr algn="r" rtl="1">
              <a:lnSpc>
                <a:spcPts val="2292"/>
              </a:lnSpc>
            </a:pPr>
            <a:r>
              <a:rPr lang="en-US" sz="1800" dirty="0">
                <a:solidFill>
                  <a:srgbClr val="1E3063"/>
                </a:solidFill>
                <a:latin typeface="Alexandria" pitchFamily="2" charset="-78"/>
                <a:ea typeface="Instrument Sans Semi Bold" pitchFamily="34" charset="-122"/>
                <a:cs typeface="Alexandria" pitchFamily="2" charset="-78"/>
              </a:rPr>
              <a:t>تحفيز العاملين</a:t>
            </a:r>
            <a:endParaRPr lang="en-US" sz="1800" dirty="0">
              <a:latin typeface="Alexandria" pitchFamily="2" charset="-78"/>
              <a:cs typeface="Alexandria" pitchFamily="2" charset="-78"/>
            </a:endParaRPr>
          </a:p>
        </p:txBody>
      </p:sp>
      <p:sp>
        <p:nvSpPr>
          <p:cNvPr id="17" name="Text 2">
            <a:extLst>
              <a:ext uri="{FF2B5EF4-FFF2-40B4-BE49-F238E27FC236}">
                <a16:creationId xmlns:a16="http://schemas.microsoft.com/office/drawing/2014/main" id="{D15C18F7-28AF-7F9F-B751-03E1AFC7A9C7}"/>
              </a:ext>
            </a:extLst>
          </p:cNvPr>
          <p:cNvSpPr/>
          <p:nvPr/>
        </p:nvSpPr>
        <p:spPr>
          <a:xfrm>
            <a:off x="7442045" y="5327641"/>
            <a:ext cx="4748807" cy="476304"/>
          </a:xfrm>
          <a:prstGeom prst="rect">
            <a:avLst/>
          </a:prstGeom>
          <a:noFill/>
          <a:ln/>
        </p:spPr>
        <p:txBody>
          <a:bodyPr wrap="square" lIns="0" tIns="0" rIns="0" bIns="0" rtlCol="0" anchor="t"/>
          <a:lstStyle/>
          <a:p>
            <a:pPr algn="ctr" rtl="1">
              <a:lnSpc>
                <a:spcPts val="2375"/>
              </a:lnSpc>
            </a:pPr>
            <a:r>
              <a:rPr lang="ar-SA" sz="1600" b="1" dirty="0">
                <a:solidFill>
                  <a:srgbClr val="00B0F0"/>
                </a:solidFill>
                <a:latin typeface="Alexandria" pitchFamily="2" charset="-78"/>
                <a:ea typeface="Instrument Sans Medium" pitchFamily="34" charset="-122"/>
                <a:cs typeface="Alexandria" pitchFamily="2" charset="-78"/>
              </a:rPr>
              <a:t>تشمل المهارات الإنسانية:</a:t>
            </a:r>
            <a:endParaRPr lang="en-US" sz="16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59283940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6BF73549-358D-D501-6973-3598675F37A6}"/>
              </a:ext>
            </a:extLst>
          </p:cNvPr>
          <p:cNvSpPr/>
          <p:nvPr/>
        </p:nvSpPr>
        <p:spPr>
          <a:xfrm>
            <a:off x="3008808" y="410591"/>
            <a:ext cx="4725492" cy="590649"/>
          </a:xfrm>
          <a:prstGeom prst="rect">
            <a:avLst/>
          </a:prstGeom>
          <a:noFill/>
          <a:ln/>
        </p:spPr>
        <p:txBody>
          <a:bodyPr wrap="none" lIns="0" tIns="0" rIns="0" bIns="0" rtlCol="0" anchor="t"/>
          <a:lstStyle/>
          <a:p>
            <a:pPr algn="r" rtl="1">
              <a:lnSpc>
                <a:spcPts val="4625"/>
              </a:lnSpc>
            </a:pPr>
            <a:r>
              <a:rPr lang="en-US" sz="3200" b="1" dirty="0" err="1">
                <a:solidFill>
                  <a:srgbClr val="00B0F0"/>
                </a:solidFill>
                <a:latin typeface="Alexandria" pitchFamily="2" charset="-78"/>
                <a:ea typeface="Instrument Sans Semi Bold" pitchFamily="34" charset="-122"/>
                <a:cs typeface="Alexandria" pitchFamily="2" charset="-78"/>
              </a:rPr>
              <a:t>المهارات</a:t>
            </a:r>
            <a:r>
              <a:rPr lang="en-US" sz="3200" b="1" dirty="0">
                <a:solidFill>
                  <a:srgbClr val="00B0F0"/>
                </a:solidFill>
                <a:latin typeface="Alexandria" pitchFamily="2" charset="-78"/>
                <a:ea typeface="Instrument Sans Semi Bold" pitchFamily="34" charset="-122"/>
                <a:cs typeface="Alexandria" pitchFamily="2" charset="-78"/>
              </a:rPr>
              <a:t> </a:t>
            </a:r>
            <a:r>
              <a:rPr lang="ar-SA" sz="3200" b="1" dirty="0">
                <a:solidFill>
                  <a:srgbClr val="00B0F0"/>
                </a:solidFill>
                <a:latin typeface="Alexandria" pitchFamily="2" charset="-78"/>
                <a:ea typeface="Instrument Sans Semi Bold" pitchFamily="34" charset="-122"/>
                <a:cs typeface="Alexandria" pitchFamily="2" charset="-78"/>
              </a:rPr>
              <a:t>الإدراكية</a:t>
            </a:r>
            <a:endParaRPr lang="en-US" sz="32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DE2DAAD9-5762-EA5B-D40A-7FCB43BBAA05}"/>
              </a:ext>
            </a:extLst>
          </p:cNvPr>
          <p:cNvSpPr/>
          <p:nvPr/>
        </p:nvSpPr>
        <p:spPr>
          <a:xfrm>
            <a:off x="6096001" y="1780037"/>
            <a:ext cx="5317708" cy="907257"/>
          </a:xfrm>
          <a:prstGeom prst="rect">
            <a:avLst/>
          </a:prstGeom>
          <a:noFill/>
          <a:ln/>
        </p:spPr>
        <p:txBody>
          <a:bodyPr wrap="square" lIns="0" tIns="0" rIns="0" bIns="0" rtlCol="0" anchor="t"/>
          <a:lstStyle/>
          <a:p>
            <a:pPr algn="ctr" rtl="1">
              <a:lnSpc>
                <a:spcPts val="2375"/>
              </a:lnSpc>
            </a:pPr>
            <a:r>
              <a:rPr lang="ar-SA" sz="1600" dirty="0">
                <a:solidFill>
                  <a:srgbClr val="1E3063"/>
                </a:solidFill>
                <a:latin typeface="Alexandria" pitchFamily="2" charset="-78"/>
                <a:ea typeface="Instrument Sans Medium" pitchFamily="34" charset="-122"/>
                <a:cs typeface="Alexandria" pitchFamily="2" charset="-78"/>
              </a:rPr>
              <a:t>تشير المهارات الإدراكية إلى قدرة القائد على التفكير الاستراتيجي وفهم الصورة الكلية للمؤسسة، بما يساعده على الربط بين الواقع الحالي والأهداف المستقبلية.</a:t>
            </a:r>
          </a:p>
        </p:txBody>
      </p:sp>
      <p:sp>
        <p:nvSpPr>
          <p:cNvPr id="9" name="Text 2">
            <a:extLst>
              <a:ext uri="{FF2B5EF4-FFF2-40B4-BE49-F238E27FC236}">
                <a16:creationId xmlns:a16="http://schemas.microsoft.com/office/drawing/2014/main" id="{83DB984A-F1EF-A2A7-6A49-3C615EC6703E}"/>
              </a:ext>
            </a:extLst>
          </p:cNvPr>
          <p:cNvSpPr/>
          <p:nvPr/>
        </p:nvSpPr>
        <p:spPr>
          <a:xfrm>
            <a:off x="5132777" y="3337856"/>
            <a:ext cx="6038402" cy="1374094"/>
          </a:xfrm>
          <a:prstGeom prst="rect">
            <a:avLst/>
          </a:prstGeom>
          <a:noFill/>
          <a:ln/>
        </p:spPr>
        <p:txBody>
          <a:bodyPr wrap="square" lIns="0" tIns="0" rIns="0" bIns="0" rtlCol="0" anchor="t">
            <a:spAutoFit/>
          </a:bodyPr>
          <a:lstStyle/>
          <a:p>
            <a:pPr algn="ctr" rtl="1">
              <a:lnSpc>
                <a:spcPts val="2375"/>
              </a:lnSpc>
            </a:pPr>
            <a:r>
              <a:rPr lang="ar-SA" sz="1600" dirty="0">
                <a:solidFill>
                  <a:schemeClr val="accent2">
                    <a:lumMod val="75000"/>
                  </a:schemeClr>
                </a:solidFill>
                <a:latin typeface="Alexandria" pitchFamily="2" charset="-78"/>
                <a:ea typeface="Instrument Sans Medium" pitchFamily="34" charset="-122"/>
                <a:cs typeface="Alexandria" pitchFamily="2" charset="-78"/>
              </a:rPr>
              <a:t>أهميتها للقائد:</a:t>
            </a:r>
          </a:p>
          <a:p>
            <a:pPr marL="285750" indent="-285750" algn="r" rtl="1">
              <a:lnSpc>
                <a:spcPct val="150000"/>
              </a:lnSpc>
              <a:buFont typeface="Arial" panose="020B0604020202020204" pitchFamily="34" charset="0"/>
              <a:buChar char="•"/>
            </a:pPr>
            <a:r>
              <a:rPr lang="ar-SA" sz="1600" dirty="0">
                <a:solidFill>
                  <a:schemeClr val="accent1">
                    <a:lumMod val="75000"/>
                  </a:schemeClr>
                </a:solidFill>
                <a:latin typeface="Alexandria" pitchFamily="2" charset="-78"/>
                <a:ea typeface="Instrument Sans Medium" pitchFamily="34" charset="-122"/>
                <a:cs typeface="Alexandria" pitchFamily="2" charset="-78"/>
              </a:rPr>
              <a:t>تساعده على رؤية ما وراء التفاصيل وربط الأجزاء ببعضها.</a:t>
            </a:r>
          </a:p>
          <a:p>
            <a:pPr marL="285750" indent="-285750" algn="r" rtl="1">
              <a:lnSpc>
                <a:spcPct val="150000"/>
              </a:lnSpc>
              <a:buFont typeface="Arial" panose="020B0604020202020204" pitchFamily="34" charset="0"/>
              <a:buChar char="•"/>
            </a:pPr>
            <a:r>
              <a:rPr lang="ar-SA" sz="1600" dirty="0">
                <a:solidFill>
                  <a:schemeClr val="accent1">
                    <a:lumMod val="75000"/>
                  </a:schemeClr>
                </a:solidFill>
                <a:latin typeface="Alexandria" pitchFamily="2" charset="-78"/>
                <a:ea typeface="Instrument Sans Medium" pitchFamily="34" charset="-122"/>
                <a:cs typeface="Alexandria" pitchFamily="2" charset="-78"/>
              </a:rPr>
              <a:t>تمكّنه من توجيه المؤسسة نحو التطوير والابتكار.</a:t>
            </a:r>
          </a:p>
          <a:p>
            <a:pPr marL="285750" indent="-285750" algn="r" rtl="1">
              <a:lnSpc>
                <a:spcPct val="150000"/>
              </a:lnSpc>
              <a:buFont typeface="Arial" panose="020B0604020202020204" pitchFamily="34" charset="0"/>
              <a:buChar char="•"/>
            </a:pPr>
            <a:r>
              <a:rPr lang="ar-SA" sz="1600" dirty="0">
                <a:solidFill>
                  <a:schemeClr val="accent1">
                    <a:lumMod val="75000"/>
                  </a:schemeClr>
                </a:solidFill>
                <a:latin typeface="Alexandria" pitchFamily="2" charset="-78"/>
                <a:ea typeface="Instrument Sans Medium" pitchFamily="34" charset="-122"/>
                <a:cs typeface="Alexandria" pitchFamily="2" charset="-78"/>
              </a:rPr>
              <a:t>تسهم في تحسين جودة القرارات ورفع كفاءة الأداء المؤسسي</a:t>
            </a:r>
            <a:r>
              <a:rPr lang="ar-SA" sz="1600" dirty="0">
                <a:solidFill>
                  <a:schemeClr val="accent2">
                    <a:lumMod val="75000"/>
                  </a:schemeClr>
                </a:solidFill>
                <a:latin typeface="Alexandria" pitchFamily="2" charset="-78"/>
                <a:ea typeface="Instrument Sans Medium" pitchFamily="34" charset="-122"/>
                <a:cs typeface="Alexandria" pitchFamily="2" charset="-78"/>
              </a:rPr>
              <a:t>.</a:t>
            </a:r>
          </a:p>
        </p:txBody>
      </p:sp>
      <p:sp>
        <p:nvSpPr>
          <p:cNvPr id="10" name="Shape 3">
            <a:extLst>
              <a:ext uri="{FF2B5EF4-FFF2-40B4-BE49-F238E27FC236}">
                <a16:creationId xmlns:a16="http://schemas.microsoft.com/office/drawing/2014/main" id="{AB5A26EE-903A-9C3C-9771-86E27832383A}"/>
              </a:ext>
            </a:extLst>
          </p:cNvPr>
          <p:cNvSpPr/>
          <p:nvPr/>
        </p:nvSpPr>
        <p:spPr>
          <a:xfrm>
            <a:off x="11248643" y="3729452"/>
            <a:ext cx="25400" cy="907257"/>
          </a:xfrm>
          <a:prstGeom prst="rect">
            <a:avLst/>
          </a:prstGeom>
          <a:solidFill>
            <a:srgbClr val="84C1FA"/>
          </a:solidFill>
          <a:ln/>
        </p:spPr>
      </p:sp>
      <p:sp>
        <p:nvSpPr>
          <p:cNvPr id="11" name="Shape 4">
            <a:extLst>
              <a:ext uri="{FF2B5EF4-FFF2-40B4-BE49-F238E27FC236}">
                <a16:creationId xmlns:a16="http://schemas.microsoft.com/office/drawing/2014/main" id="{B6EC550F-E596-FB59-E94C-8ED79DC1C380}"/>
              </a:ext>
            </a:extLst>
          </p:cNvPr>
          <p:cNvSpPr/>
          <p:nvPr/>
        </p:nvSpPr>
        <p:spPr>
          <a:xfrm>
            <a:off x="11436052" y="6093718"/>
            <a:ext cx="94457" cy="94457"/>
          </a:xfrm>
          <a:prstGeom prst="roundRect">
            <a:avLst>
              <a:gd name="adj" fmla="val 403360"/>
            </a:avLst>
          </a:prstGeom>
          <a:solidFill>
            <a:srgbClr val="84C1FA"/>
          </a:solidFill>
          <a:ln/>
        </p:spPr>
      </p:sp>
      <p:sp>
        <p:nvSpPr>
          <p:cNvPr id="12" name="Text 5">
            <a:extLst>
              <a:ext uri="{FF2B5EF4-FFF2-40B4-BE49-F238E27FC236}">
                <a16:creationId xmlns:a16="http://schemas.microsoft.com/office/drawing/2014/main" id="{EA8A655A-4A4D-FA70-5BBB-582499672447}"/>
              </a:ext>
            </a:extLst>
          </p:cNvPr>
          <p:cNvSpPr/>
          <p:nvPr/>
        </p:nvSpPr>
        <p:spPr>
          <a:xfrm>
            <a:off x="8666163" y="5993308"/>
            <a:ext cx="2580878" cy="295275"/>
          </a:xfrm>
          <a:prstGeom prst="rect">
            <a:avLst/>
          </a:prstGeom>
          <a:noFill/>
          <a:ln/>
        </p:spPr>
        <p:txBody>
          <a:bodyPr wrap="none" lIns="0" tIns="0" rIns="0" bIns="0" rtlCol="0" anchor="t"/>
          <a:lstStyle/>
          <a:p>
            <a:pPr algn="r" rtl="1">
              <a:lnSpc>
                <a:spcPts val="2292"/>
              </a:lnSpc>
            </a:pPr>
            <a:r>
              <a:rPr lang="ar-SA" sz="1833" dirty="0">
                <a:solidFill>
                  <a:srgbClr val="1E3063"/>
                </a:solidFill>
                <a:latin typeface="Alexandria" pitchFamily="2" charset="-78"/>
                <a:ea typeface="Instrument Sans Semi Bold" pitchFamily="34" charset="-122"/>
                <a:cs typeface="Alexandria" pitchFamily="2" charset="-78"/>
              </a:rPr>
              <a:t>تحليل المشكلات المعقدة</a:t>
            </a:r>
          </a:p>
        </p:txBody>
      </p:sp>
      <p:sp>
        <p:nvSpPr>
          <p:cNvPr id="13" name="Shape 6">
            <a:extLst>
              <a:ext uri="{FF2B5EF4-FFF2-40B4-BE49-F238E27FC236}">
                <a16:creationId xmlns:a16="http://schemas.microsoft.com/office/drawing/2014/main" id="{E501AB33-B429-F7A5-0C67-6E45849C7800}"/>
              </a:ext>
            </a:extLst>
          </p:cNvPr>
          <p:cNvSpPr/>
          <p:nvPr/>
        </p:nvSpPr>
        <p:spPr>
          <a:xfrm>
            <a:off x="7543030" y="6093718"/>
            <a:ext cx="94457" cy="94457"/>
          </a:xfrm>
          <a:prstGeom prst="roundRect">
            <a:avLst>
              <a:gd name="adj" fmla="val 403360"/>
            </a:avLst>
          </a:prstGeom>
          <a:solidFill>
            <a:srgbClr val="84C1FA"/>
          </a:solidFill>
          <a:ln/>
        </p:spPr>
      </p:sp>
      <p:sp>
        <p:nvSpPr>
          <p:cNvPr id="14" name="Text 7">
            <a:extLst>
              <a:ext uri="{FF2B5EF4-FFF2-40B4-BE49-F238E27FC236}">
                <a16:creationId xmlns:a16="http://schemas.microsoft.com/office/drawing/2014/main" id="{4E21BB76-8A5C-75C6-5A88-209024342639}"/>
              </a:ext>
            </a:extLst>
          </p:cNvPr>
          <p:cNvSpPr/>
          <p:nvPr/>
        </p:nvSpPr>
        <p:spPr>
          <a:xfrm>
            <a:off x="5027614" y="5995719"/>
            <a:ext cx="2362696" cy="295275"/>
          </a:xfrm>
          <a:prstGeom prst="rect">
            <a:avLst/>
          </a:prstGeom>
          <a:noFill/>
          <a:ln/>
        </p:spPr>
        <p:txBody>
          <a:bodyPr wrap="none" lIns="0" tIns="0" rIns="0" bIns="0" rtlCol="0" anchor="t"/>
          <a:lstStyle/>
          <a:p>
            <a:pPr algn="r" rtl="1">
              <a:lnSpc>
                <a:spcPts val="2292"/>
              </a:lnSpc>
            </a:pPr>
            <a:r>
              <a:rPr lang="ar-SA" sz="1833" dirty="0">
                <a:solidFill>
                  <a:srgbClr val="1E3063"/>
                </a:solidFill>
                <a:latin typeface="Alexandria" pitchFamily="2" charset="-78"/>
                <a:ea typeface="Instrument Sans Semi Bold" pitchFamily="34" charset="-122"/>
                <a:cs typeface="Alexandria" pitchFamily="2" charset="-78"/>
              </a:rPr>
              <a:t>اتخاذ القرارات الاستراتيجية</a:t>
            </a:r>
          </a:p>
        </p:txBody>
      </p:sp>
      <p:sp>
        <p:nvSpPr>
          <p:cNvPr id="15" name="Shape 8">
            <a:extLst>
              <a:ext uri="{FF2B5EF4-FFF2-40B4-BE49-F238E27FC236}">
                <a16:creationId xmlns:a16="http://schemas.microsoft.com/office/drawing/2014/main" id="{72E72595-2A36-8BE8-E945-FB8919DA53BC}"/>
              </a:ext>
            </a:extLst>
          </p:cNvPr>
          <p:cNvSpPr/>
          <p:nvPr/>
        </p:nvSpPr>
        <p:spPr>
          <a:xfrm>
            <a:off x="4032547" y="6093718"/>
            <a:ext cx="94457" cy="94457"/>
          </a:xfrm>
          <a:prstGeom prst="roundRect">
            <a:avLst>
              <a:gd name="adj" fmla="val 403360"/>
            </a:avLst>
          </a:prstGeom>
          <a:solidFill>
            <a:srgbClr val="84C1FA"/>
          </a:solidFill>
          <a:ln/>
        </p:spPr>
      </p:sp>
      <p:sp>
        <p:nvSpPr>
          <p:cNvPr id="16" name="Text 9">
            <a:extLst>
              <a:ext uri="{FF2B5EF4-FFF2-40B4-BE49-F238E27FC236}">
                <a16:creationId xmlns:a16="http://schemas.microsoft.com/office/drawing/2014/main" id="{3F9FAE26-A3EC-54BE-2F35-FA5D17E390FB}"/>
              </a:ext>
            </a:extLst>
          </p:cNvPr>
          <p:cNvSpPr/>
          <p:nvPr/>
        </p:nvSpPr>
        <p:spPr>
          <a:xfrm>
            <a:off x="1480840" y="5993308"/>
            <a:ext cx="2362696" cy="295275"/>
          </a:xfrm>
          <a:prstGeom prst="rect">
            <a:avLst/>
          </a:prstGeom>
          <a:noFill/>
          <a:ln/>
        </p:spPr>
        <p:txBody>
          <a:bodyPr wrap="none" lIns="0" tIns="0" rIns="0" bIns="0" rtlCol="0" anchor="t"/>
          <a:lstStyle/>
          <a:p>
            <a:pPr algn="r" rtl="1">
              <a:lnSpc>
                <a:spcPts val="2292"/>
              </a:lnSpc>
            </a:pPr>
            <a:r>
              <a:rPr lang="ar-SA" sz="1833" dirty="0">
                <a:solidFill>
                  <a:srgbClr val="1E3063"/>
                </a:solidFill>
                <a:latin typeface="Alexandria" pitchFamily="2" charset="-78"/>
                <a:ea typeface="Instrument Sans Semi Bold" pitchFamily="34" charset="-122"/>
                <a:cs typeface="Alexandria" pitchFamily="2" charset="-78"/>
              </a:rPr>
              <a:t>التخطيط للمستقبل</a:t>
            </a:r>
          </a:p>
        </p:txBody>
      </p:sp>
      <p:pic>
        <p:nvPicPr>
          <p:cNvPr id="17" name="Image 0" descr="preencoded.png">
            <a:extLst>
              <a:ext uri="{FF2B5EF4-FFF2-40B4-BE49-F238E27FC236}">
                <a16:creationId xmlns:a16="http://schemas.microsoft.com/office/drawing/2014/main" id="{690D92E2-CFA8-1F7A-58F7-B0003B67E75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2977" y="1806431"/>
            <a:ext cx="4647365" cy="263347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9" name="Text 2">
            <a:extLst>
              <a:ext uri="{FF2B5EF4-FFF2-40B4-BE49-F238E27FC236}">
                <a16:creationId xmlns:a16="http://schemas.microsoft.com/office/drawing/2014/main" id="{74868037-A4A1-B55A-D382-D23BF9CEFCF9}"/>
              </a:ext>
            </a:extLst>
          </p:cNvPr>
          <p:cNvSpPr/>
          <p:nvPr/>
        </p:nvSpPr>
        <p:spPr>
          <a:xfrm>
            <a:off x="7442045" y="5327641"/>
            <a:ext cx="4748807" cy="476304"/>
          </a:xfrm>
          <a:prstGeom prst="rect">
            <a:avLst/>
          </a:prstGeom>
          <a:noFill/>
          <a:ln/>
        </p:spPr>
        <p:txBody>
          <a:bodyPr wrap="square" lIns="0" tIns="0" rIns="0" bIns="0" rtlCol="0" anchor="t"/>
          <a:lstStyle/>
          <a:p>
            <a:pPr algn="ctr" rtl="1">
              <a:lnSpc>
                <a:spcPts val="2375"/>
              </a:lnSpc>
            </a:pPr>
            <a:r>
              <a:rPr lang="ar-SA" sz="1600" b="1" dirty="0">
                <a:solidFill>
                  <a:srgbClr val="00B0F0"/>
                </a:solidFill>
                <a:latin typeface="Alexandria" pitchFamily="2" charset="-78"/>
                <a:ea typeface="Instrument Sans Medium" pitchFamily="34" charset="-122"/>
                <a:cs typeface="Alexandria" pitchFamily="2" charset="-78"/>
              </a:rPr>
              <a:t>تشمل المهارات الإدراكية:</a:t>
            </a:r>
            <a:endParaRPr lang="en-US" sz="16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252325213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EA6635BD-3CB0-7B9A-B518-D64A04D5BFE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243385" y="769614"/>
            <a:ext cx="4310563" cy="577552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22F027AE-82AC-9FBA-AA1D-686AD5DB9FC1}"/>
              </a:ext>
            </a:extLst>
          </p:cNvPr>
          <p:cNvSpPr/>
          <p:nvPr/>
        </p:nvSpPr>
        <p:spPr>
          <a:xfrm>
            <a:off x="2718226" y="493581"/>
            <a:ext cx="4189891" cy="423770"/>
          </a:xfrm>
          <a:prstGeom prst="rect">
            <a:avLst/>
          </a:prstGeom>
          <a:noFill/>
          <a:ln/>
        </p:spPr>
        <p:txBody>
          <a:bodyPr wrap="square" lIns="0" tIns="0" rIns="0" bIns="0" rtlCol="0" anchor="t">
            <a:spAutoFit/>
          </a:bodyPr>
          <a:lstStyle/>
          <a:p>
            <a:pPr algn="r" rtl="1">
              <a:lnSpc>
                <a:spcPts val="3458"/>
              </a:lnSpc>
            </a:pPr>
            <a:r>
              <a:rPr lang="en-US" sz="2750" b="1" dirty="0">
                <a:solidFill>
                  <a:srgbClr val="00B0F0"/>
                </a:solidFill>
                <a:latin typeface="Alexandria" pitchFamily="2" charset="-78"/>
                <a:ea typeface="Instrument Sans Semi Bold" pitchFamily="34" charset="-122"/>
                <a:cs typeface="Alexandria" pitchFamily="2" charset="-78"/>
              </a:rPr>
              <a:t>مقومات القائد الإبداعي</a:t>
            </a:r>
            <a:endParaRPr lang="en-US" sz="2750" b="1" dirty="0">
              <a:solidFill>
                <a:srgbClr val="00B0F0"/>
              </a:solidFill>
              <a:latin typeface="Alexandria" pitchFamily="2" charset="-78"/>
              <a:cs typeface="Alexandria" pitchFamily="2" charset="-78"/>
            </a:endParaRPr>
          </a:p>
        </p:txBody>
      </p:sp>
      <p:sp>
        <p:nvSpPr>
          <p:cNvPr id="8" name="Shape 1">
            <a:extLst>
              <a:ext uri="{FF2B5EF4-FFF2-40B4-BE49-F238E27FC236}">
                <a16:creationId xmlns:a16="http://schemas.microsoft.com/office/drawing/2014/main" id="{B975B57C-658B-926D-5E39-08DD3B2AC984}"/>
              </a:ext>
            </a:extLst>
          </p:cNvPr>
          <p:cNvSpPr/>
          <p:nvPr/>
        </p:nvSpPr>
        <p:spPr>
          <a:xfrm>
            <a:off x="568014" y="1513996"/>
            <a:ext cx="6390496" cy="845425"/>
          </a:xfrm>
          <a:prstGeom prst="roundRect">
            <a:avLst>
              <a:gd name="adj" fmla="val 9156"/>
            </a:avLst>
          </a:prstGeom>
          <a:solidFill>
            <a:srgbClr val="FFFFFF"/>
          </a:solidFill>
          <a:ln/>
        </p:spPr>
        <p:txBody>
          <a:bodyPr wrap="square">
            <a:spAutoFit/>
          </a:bodyPr>
          <a:lstStyle/>
          <a:p>
            <a:endParaRPr lang="en-US"/>
          </a:p>
        </p:txBody>
      </p:sp>
      <p:sp>
        <p:nvSpPr>
          <p:cNvPr id="9" name="Shape 2">
            <a:extLst>
              <a:ext uri="{FF2B5EF4-FFF2-40B4-BE49-F238E27FC236}">
                <a16:creationId xmlns:a16="http://schemas.microsoft.com/office/drawing/2014/main" id="{8DABC98E-2F94-4BF1-6E60-14ED2C10395F}"/>
              </a:ext>
            </a:extLst>
          </p:cNvPr>
          <p:cNvSpPr/>
          <p:nvPr/>
        </p:nvSpPr>
        <p:spPr>
          <a:xfrm>
            <a:off x="568014" y="1353332"/>
            <a:ext cx="6390496" cy="64503"/>
          </a:xfrm>
          <a:prstGeom prst="roundRect">
            <a:avLst>
              <a:gd name="adj" fmla="val 167442"/>
            </a:avLst>
          </a:prstGeom>
          <a:solidFill>
            <a:srgbClr val="84C1FA"/>
          </a:solidFill>
          <a:ln/>
        </p:spPr>
        <p:txBody>
          <a:bodyPr wrap="square">
            <a:spAutoFit/>
          </a:bodyPr>
          <a:lstStyle/>
          <a:p>
            <a:endParaRPr lang="en-US"/>
          </a:p>
        </p:txBody>
      </p:sp>
      <p:sp>
        <p:nvSpPr>
          <p:cNvPr id="10" name="Shape 3">
            <a:extLst>
              <a:ext uri="{FF2B5EF4-FFF2-40B4-BE49-F238E27FC236}">
                <a16:creationId xmlns:a16="http://schemas.microsoft.com/office/drawing/2014/main" id="{5FC926D4-F714-FECE-39F8-AA20A6703A6D}"/>
              </a:ext>
            </a:extLst>
          </p:cNvPr>
          <p:cNvSpPr/>
          <p:nvPr/>
        </p:nvSpPr>
        <p:spPr>
          <a:xfrm>
            <a:off x="3591061" y="1213338"/>
            <a:ext cx="431565" cy="359974"/>
          </a:xfrm>
          <a:prstGeom prst="roundRect">
            <a:avLst>
              <a:gd name="adj" fmla="val 179188"/>
            </a:avLst>
          </a:prstGeom>
          <a:solidFill>
            <a:srgbClr val="84C1FA"/>
          </a:solidFill>
          <a:ln/>
        </p:spPr>
        <p:txBody>
          <a:bodyPr wrap="square">
            <a:spAutoFit/>
          </a:bodyPr>
          <a:lstStyle/>
          <a:p>
            <a:endParaRPr lang="en-US"/>
          </a:p>
        </p:txBody>
      </p:sp>
      <p:sp>
        <p:nvSpPr>
          <p:cNvPr id="12" name="Text 4">
            <a:extLst>
              <a:ext uri="{FF2B5EF4-FFF2-40B4-BE49-F238E27FC236}">
                <a16:creationId xmlns:a16="http://schemas.microsoft.com/office/drawing/2014/main" id="{CE2DD4D7-FDFC-89EE-18CF-7197A6816D49}"/>
              </a:ext>
            </a:extLst>
          </p:cNvPr>
          <p:cNvSpPr/>
          <p:nvPr/>
        </p:nvSpPr>
        <p:spPr>
          <a:xfrm>
            <a:off x="4879779" y="1746877"/>
            <a:ext cx="1917996" cy="207877"/>
          </a:xfrm>
          <a:prstGeom prst="rect">
            <a:avLst/>
          </a:prstGeom>
          <a:noFill/>
          <a:ln/>
        </p:spPr>
        <p:txBody>
          <a:bodyPr wrap="square" lIns="0" tIns="0" rIns="0" bIns="0" rtlCol="0" anchor="t">
            <a:spAutoFit/>
          </a:bodyPr>
          <a:lstStyle/>
          <a:p>
            <a:pPr algn="r" rtl="1">
              <a:lnSpc>
                <a:spcPts val="1708"/>
              </a:lnSpc>
            </a:pPr>
            <a:r>
              <a:rPr lang="en-US" b="1" dirty="0">
                <a:solidFill>
                  <a:schemeClr val="accent2">
                    <a:lumMod val="75000"/>
                  </a:schemeClr>
                </a:solidFill>
                <a:latin typeface="Alexandria" pitchFamily="2" charset="-78"/>
                <a:ea typeface="Instrument Sans Semi Bold" pitchFamily="34" charset="-122"/>
                <a:cs typeface="Alexandria" pitchFamily="2" charset="-78"/>
              </a:rPr>
              <a:t>الحساسية للمشكلات</a:t>
            </a:r>
            <a:endParaRPr lang="en-US" b="1" dirty="0">
              <a:solidFill>
                <a:schemeClr val="accent2">
                  <a:lumMod val="75000"/>
                </a:schemeClr>
              </a:solidFill>
              <a:latin typeface="Alexandria" pitchFamily="2" charset="-78"/>
              <a:cs typeface="Alexandria" pitchFamily="2" charset="-78"/>
            </a:endParaRPr>
          </a:p>
        </p:txBody>
      </p:sp>
      <p:sp>
        <p:nvSpPr>
          <p:cNvPr id="13" name="Text 5">
            <a:extLst>
              <a:ext uri="{FF2B5EF4-FFF2-40B4-BE49-F238E27FC236}">
                <a16:creationId xmlns:a16="http://schemas.microsoft.com/office/drawing/2014/main" id="{8C8FDB23-D1C2-C299-6697-26B37151ABED}"/>
              </a:ext>
            </a:extLst>
          </p:cNvPr>
          <p:cNvSpPr/>
          <p:nvPr/>
        </p:nvSpPr>
        <p:spPr>
          <a:xfrm>
            <a:off x="3287688" y="2206679"/>
            <a:ext cx="3466996" cy="192360"/>
          </a:xfrm>
          <a:prstGeom prst="rect">
            <a:avLst/>
          </a:prstGeom>
          <a:noFill/>
          <a:ln/>
        </p:spPr>
        <p:txBody>
          <a:bodyPr wrap="square" lIns="0" tIns="0" rIns="0" bIns="0" rtlCol="0" anchor="t">
            <a:spAutoFit/>
          </a:bodyPr>
          <a:lstStyle/>
          <a:p>
            <a:pPr algn="r" rtl="1">
              <a:lnSpc>
                <a:spcPts val="1542"/>
              </a:lnSpc>
            </a:pPr>
            <a:r>
              <a:rPr lang="en-US" dirty="0">
                <a:solidFill>
                  <a:srgbClr val="1E3063"/>
                </a:solidFill>
                <a:latin typeface="Alexandria" pitchFamily="2" charset="-78"/>
                <a:ea typeface="Instrument Sans Medium" pitchFamily="34" charset="-122"/>
                <a:cs typeface="Alexandria" pitchFamily="2" charset="-78"/>
              </a:rPr>
              <a:t>اكتشاف التحديات مبكرًا قبل تفاقمها</a:t>
            </a:r>
            <a:endParaRPr lang="en-US" dirty="0">
              <a:latin typeface="Alexandria" pitchFamily="2" charset="-78"/>
              <a:cs typeface="Alexandria" pitchFamily="2" charset="-78"/>
            </a:endParaRPr>
          </a:p>
        </p:txBody>
      </p:sp>
      <p:sp>
        <p:nvSpPr>
          <p:cNvPr id="14" name="Shape 6">
            <a:extLst>
              <a:ext uri="{FF2B5EF4-FFF2-40B4-BE49-F238E27FC236}">
                <a16:creationId xmlns:a16="http://schemas.microsoft.com/office/drawing/2014/main" id="{CBD0BE26-B8A4-AC31-F952-9C3797353D48}"/>
              </a:ext>
            </a:extLst>
          </p:cNvPr>
          <p:cNvSpPr/>
          <p:nvPr/>
        </p:nvSpPr>
        <p:spPr>
          <a:xfrm>
            <a:off x="568014" y="2831621"/>
            <a:ext cx="6390496" cy="845425"/>
          </a:xfrm>
          <a:prstGeom prst="roundRect">
            <a:avLst>
              <a:gd name="adj" fmla="val 9156"/>
            </a:avLst>
          </a:prstGeom>
          <a:solidFill>
            <a:srgbClr val="FFFFFF"/>
          </a:solidFill>
          <a:ln/>
        </p:spPr>
        <p:txBody>
          <a:bodyPr wrap="square">
            <a:spAutoFit/>
          </a:bodyPr>
          <a:lstStyle/>
          <a:p>
            <a:endParaRPr lang="en-US"/>
          </a:p>
        </p:txBody>
      </p:sp>
      <p:sp>
        <p:nvSpPr>
          <p:cNvPr id="15" name="Shape 7">
            <a:extLst>
              <a:ext uri="{FF2B5EF4-FFF2-40B4-BE49-F238E27FC236}">
                <a16:creationId xmlns:a16="http://schemas.microsoft.com/office/drawing/2014/main" id="{178C4CD9-88E7-24A8-743B-4F221786A188}"/>
              </a:ext>
            </a:extLst>
          </p:cNvPr>
          <p:cNvSpPr/>
          <p:nvPr/>
        </p:nvSpPr>
        <p:spPr>
          <a:xfrm>
            <a:off x="568014" y="2670957"/>
            <a:ext cx="6390496" cy="64503"/>
          </a:xfrm>
          <a:prstGeom prst="roundRect">
            <a:avLst>
              <a:gd name="adj" fmla="val 167442"/>
            </a:avLst>
          </a:prstGeom>
          <a:solidFill>
            <a:srgbClr val="84C1FA"/>
          </a:solidFill>
          <a:ln/>
        </p:spPr>
        <p:txBody>
          <a:bodyPr wrap="square">
            <a:spAutoFit/>
          </a:bodyPr>
          <a:lstStyle/>
          <a:p>
            <a:endParaRPr lang="en-US"/>
          </a:p>
        </p:txBody>
      </p:sp>
      <p:sp>
        <p:nvSpPr>
          <p:cNvPr id="16" name="Shape 8">
            <a:extLst>
              <a:ext uri="{FF2B5EF4-FFF2-40B4-BE49-F238E27FC236}">
                <a16:creationId xmlns:a16="http://schemas.microsoft.com/office/drawing/2014/main" id="{7BFCDA3B-A570-D969-DCB1-7BBAAF376362}"/>
              </a:ext>
            </a:extLst>
          </p:cNvPr>
          <p:cNvSpPr/>
          <p:nvPr/>
        </p:nvSpPr>
        <p:spPr>
          <a:xfrm>
            <a:off x="3591061" y="2530963"/>
            <a:ext cx="431565" cy="359974"/>
          </a:xfrm>
          <a:prstGeom prst="roundRect">
            <a:avLst>
              <a:gd name="adj" fmla="val 179188"/>
            </a:avLst>
          </a:prstGeom>
          <a:solidFill>
            <a:srgbClr val="84C1FA"/>
          </a:solidFill>
          <a:ln/>
        </p:spPr>
        <p:txBody>
          <a:bodyPr wrap="square">
            <a:spAutoFit/>
          </a:bodyPr>
          <a:lstStyle/>
          <a:p>
            <a:endParaRPr lang="en-US"/>
          </a:p>
        </p:txBody>
      </p:sp>
      <p:sp>
        <p:nvSpPr>
          <p:cNvPr id="19" name="Text 9">
            <a:extLst>
              <a:ext uri="{FF2B5EF4-FFF2-40B4-BE49-F238E27FC236}">
                <a16:creationId xmlns:a16="http://schemas.microsoft.com/office/drawing/2014/main" id="{7905E066-D839-EBE1-3CAD-AFF879CB0CD2}"/>
              </a:ext>
            </a:extLst>
          </p:cNvPr>
          <p:cNvSpPr/>
          <p:nvPr/>
        </p:nvSpPr>
        <p:spPr>
          <a:xfrm>
            <a:off x="5015881" y="3064502"/>
            <a:ext cx="1781894" cy="207877"/>
          </a:xfrm>
          <a:prstGeom prst="rect">
            <a:avLst/>
          </a:prstGeom>
          <a:noFill/>
          <a:ln/>
        </p:spPr>
        <p:txBody>
          <a:bodyPr wrap="square" lIns="0" tIns="0" rIns="0" bIns="0" rtlCol="0" anchor="t">
            <a:spAutoFit/>
          </a:bodyPr>
          <a:lstStyle/>
          <a:p>
            <a:pPr algn="r" rtl="1">
              <a:lnSpc>
                <a:spcPts val="1708"/>
              </a:lnSpc>
            </a:pPr>
            <a:r>
              <a:rPr lang="en-US" b="1" dirty="0">
                <a:solidFill>
                  <a:schemeClr val="accent2">
                    <a:lumMod val="75000"/>
                  </a:schemeClr>
                </a:solidFill>
                <a:latin typeface="Alexandria" pitchFamily="2" charset="-78"/>
                <a:ea typeface="Instrument Sans Semi Bold" pitchFamily="34" charset="-122"/>
                <a:cs typeface="Alexandria" pitchFamily="2" charset="-78"/>
              </a:rPr>
              <a:t>الطلاقة الفكرية</a:t>
            </a:r>
            <a:endParaRPr lang="en-US" b="1" dirty="0">
              <a:solidFill>
                <a:schemeClr val="accent2">
                  <a:lumMod val="75000"/>
                </a:schemeClr>
              </a:solidFill>
              <a:latin typeface="Alexandria" pitchFamily="2" charset="-78"/>
              <a:cs typeface="Alexandria" pitchFamily="2" charset="-78"/>
            </a:endParaRPr>
          </a:p>
        </p:txBody>
      </p:sp>
      <p:sp>
        <p:nvSpPr>
          <p:cNvPr id="20" name="Text 10">
            <a:extLst>
              <a:ext uri="{FF2B5EF4-FFF2-40B4-BE49-F238E27FC236}">
                <a16:creationId xmlns:a16="http://schemas.microsoft.com/office/drawing/2014/main" id="{F8F82E91-8DE4-D91C-C79A-424AE824D940}"/>
              </a:ext>
            </a:extLst>
          </p:cNvPr>
          <p:cNvSpPr/>
          <p:nvPr/>
        </p:nvSpPr>
        <p:spPr>
          <a:xfrm>
            <a:off x="3615971" y="3482436"/>
            <a:ext cx="3206713" cy="192360"/>
          </a:xfrm>
          <a:prstGeom prst="rect">
            <a:avLst/>
          </a:prstGeom>
          <a:noFill/>
          <a:ln/>
        </p:spPr>
        <p:txBody>
          <a:bodyPr wrap="square" lIns="0" tIns="0" rIns="0" bIns="0" rtlCol="0" anchor="t">
            <a:spAutoFit/>
          </a:bodyPr>
          <a:lstStyle/>
          <a:p>
            <a:pPr algn="ctr" rtl="1">
              <a:lnSpc>
                <a:spcPts val="1542"/>
              </a:lnSpc>
            </a:pPr>
            <a:r>
              <a:rPr lang="en-US" dirty="0">
                <a:solidFill>
                  <a:srgbClr val="1E3063"/>
                </a:solidFill>
                <a:latin typeface="Alexandria" pitchFamily="2" charset="-78"/>
                <a:ea typeface="Instrument Sans Medium" pitchFamily="34" charset="-122"/>
                <a:cs typeface="Alexandria" pitchFamily="2" charset="-78"/>
              </a:rPr>
              <a:t>إنتاج عدد كبير من الأفكار في وقت قصير</a:t>
            </a:r>
            <a:endParaRPr lang="en-US" dirty="0">
              <a:latin typeface="Alexandria" pitchFamily="2" charset="-78"/>
              <a:cs typeface="Alexandria" pitchFamily="2" charset="-78"/>
            </a:endParaRPr>
          </a:p>
        </p:txBody>
      </p:sp>
      <p:sp>
        <p:nvSpPr>
          <p:cNvPr id="21" name="Shape 11">
            <a:extLst>
              <a:ext uri="{FF2B5EF4-FFF2-40B4-BE49-F238E27FC236}">
                <a16:creationId xmlns:a16="http://schemas.microsoft.com/office/drawing/2014/main" id="{6D49011F-9259-BCD3-73B7-99BC9C681C93}"/>
              </a:ext>
            </a:extLst>
          </p:cNvPr>
          <p:cNvSpPr/>
          <p:nvPr/>
        </p:nvSpPr>
        <p:spPr>
          <a:xfrm>
            <a:off x="568014" y="4149246"/>
            <a:ext cx="6390496" cy="845425"/>
          </a:xfrm>
          <a:prstGeom prst="roundRect">
            <a:avLst>
              <a:gd name="adj" fmla="val 9156"/>
            </a:avLst>
          </a:prstGeom>
          <a:solidFill>
            <a:srgbClr val="FFFFFF"/>
          </a:solidFill>
          <a:ln/>
        </p:spPr>
        <p:txBody>
          <a:bodyPr wrap="square">
            <a:spAutoFit/>
          </a:bodyPr>
          <a:lstStyle/>
          <a:p>
            <a:endParaRPr lang="en-US"/>
          </a:p>
        </p:txBody>
      </p:sp>
      <p:sp>
        <p:nvSpPr>
          <p:cNvPr id="22" name="Shape 12">
            <a:extLst>
              <a:ext uri="{FF2B5EF4-FFF2-40B4-BE49-F238E27FC236}">
                <a16:creationId xmlns:a16="http://schemas.microsoft.com/office/drawing/2014/main" id="{E92DA641-5458-2E08-8B0E-9079ED491C70}"/>
              </a:ext>
            </a:extLst>
          </p:cNvPr>
          <p:cNvSpPr/>
          <p:nvPr/>
        </p:nvSpPr>
        <p:spPr>
          <a:xfrm>
            <a:off x="568014" y="3988582"/>
            <a:ext cx="6390496" cy="64503"/>
          </a:xfrm>
          <a:prstGeom prst="roundRect">
            <a:avLst>
              <a:gd name="adj" fmla="val 167442"/>
            </a:avLst>
          </a:prstGeom>
          <a:solidFill>
            <a:srgbClr val="84C1FA"/>
          </a:solidFill>
          <a:ln/>
        </p:spPr>
        <p:txBody>
          <a:bodyPr wrap="square">
            <a:spAutoFit/>
          </a:bodyPr>
          <a:lstStyle/>
          <a:p>
            <a:endParaRPr lang="en-US"/>
          </a:p>
        </p:txBody>
      </p:sp>
      <p:sp>
        <p:nvSpPr>
          <p:cNvPr id="24" name="Shape 13">
            <a:extLst>
              <a:ext uri="{FF2B5EF4-FFF2-40B4-BE49-F238E27FC236}">
                <a16:creationId xmlns:a16="http://schemas.microsoft.com/office/drawing/2014/main" id="{C6E01F8D-883B-18F0-0C7E-8737F25EE793}"/>
              </a:ext>
            </a:extLst>
          </p:cNvPr>
          <p:cNvSpPr/>
          <p:nvPr/>
        </p:nvSpPr>
        <p:spPr>
          <a:xfrm>
            <a:off x="3591061" y="3848588"/>
            <a:ext cx="431565" cy="359974"/>
          </a:xfrm>
          <a:prstGeom prst="roundRect">
            <a:avLst>
              <a:gd name="adj" fmla="val 179188"/>
            </a:avLst>
          </a:prstGeom>
          <a:solidFill>
            <a:srgbClr val="84C1FA"/>
          </a:solidFill>
          <a:ln/>
        </p:spPr>
        <p:txBody>
          <a:bodyPr wrap="square">
            <a:spAutoFit/>
          </a:bodyPr>
          <a:lstStyle/>
          <a:p>
            <a:endParaRPr lang="en-US"/>
          </a:p>
        </p:txBody>
      </p:sp>
      <p:sp>
        <p:nvSpPr>
          <p:cNvPr id="27" name="Text 14">
            <a:extLst>
              <a:ext uri="{FF2B5EF4-FFF2-40B4-BE49-F238E27FC236}">
                <a16:creationId xmlns:a16="http://schemas.microsoft.com/office/drawing/2014/main" id="{981F296C-BFB5-27AE-0900-99ED1ED261DF}"/>
              </a:ext>
            </a:extLst>
          </p:cNvPr>
          <p:cNvSpPr/>
          <p:nvPr/>
        </p:nvSpPr>
        <p:spPr>
          <a:xfrm>
            <a:off x="5663952" y="4382127"/>
            <a:ext cx="1133823" cy="207044"/>
          </a:xfrm>
          <a:prstGeom prst="rect">
            <a:avLst/>
          </a:prstGeom>
          <a:noFill/>
          <a:ln/>
        </p:spPr>
        <p:txBody>
          <a:bodyPr wrap="square" lIns="0" tIns="0" rIns="0" bIns="0" rtlCol="0" anchor="t">
            <a:spAutoFit/>
          </a:bodyPr>
          <a:lstStyle/>
          <a:p>
            <a:pPr algn="r" rtl="1">
              <a:lnSpc>
                <a:spcPts val="1708"/>
              </a:lnSpc>
            </a:pPr>
            <a:r>
              <a:rPr lang="en-US" b="1" dirty="0">
                <a:solidFill>
                  <a:schemeClr val="accent2">
                    <a:lumMod val="75000"/>
                  </a:schemeClr>
                </a:solidFill>
                <a:latin typeface="Alexandria" pitchFamily="2" charset="-78"/>
                <a:ea typeface="Instrument Sans Semi Bold" pitchFamily="34" charset="-122"/>
                <a:cs typeface="Alexandria" pitchFamily="2" charset="-78"/>
              </a:rPr>
              <a:t>المرونة</a:t>
            </a:r>
            <a:endParaRPr lang="en-US" b="1" dirty="0">
              <a:solidFill>
                <a:schemeClr val="accent2">
                  <a:lumMod val="75000"/>
                </a:schemeClr>
              </a:solidFill>
              <a:latin typeface="Alexandria" pitchFamily="2" charset="-78"/>
              <a:cs typeface="Alexandria" pitchFamily="2" charset="-78"/>
            </a:endParaRPr>
          </a:p>
        </p:txBody>
      </p:sp>
      <p:sp>
        <p:nvSpPr>
          <p:cNvPr id="28" name="Text 15">
            <a:extLst>
              <a:ext uri="{FF2B5EF4-FFF2-40B4-BE49-F238E27FC236}">
                <a16:creationId xmlns:a16="http://schemas.microsoft.com/office/drawing/2014/main" id="{6119A390-135C-6026-DA17-6EBE3748161B}"/>
              </a:ext>
            </a:extLst>
          </p:cNvPr>
          <p:cNvSpPr/>
          <p:nvPr/>
        </p:nvSpPr>
        <p:spPr>
          <a:xfrm>
            <a:off x="3491701" y="4800813"/>
            <a:ext cx="3294063" cy="192360"/>
          </a:xfrm>
          <a:prstGeom prst="rect">
            <a:avLst/>
          </a:prstGeom>
          <a:noFill/>
          <a:ln/>
        </p:spPr>
        <p:txBody>
          <a:bodyPr wrap="square" lIns="0" tIns="0" rIns="0" bIns="0" rtlCol="0" anchor="t">
            <a:spAutoFit/>
          </a:bodyPr>
          <a:lstStyle/>
          <a:p>
            <a:pPr algn="r" rtl="1">
              <a:lnSpc>
                <a:spcPts val="1542"/>
              </a:lnSpc>
            </a:pPr>
            <a:r>
              <a:rPr lang="en-US" dirty="0">
                <a:solidFill>
                  <a:srgbClr val="1E3063"/>
                </a:solidFill>
                <a:latin typeface="Alexandria" pitchFamily="2" charset="-78"/>
                <a:ea typeface="Instrument Sans Medium" pitchFamily="34" charset="-122"/>
                <a:cs typeface="Alexandria" pitchFamily="2" charset="-78"/>
              </a:rPr>
              <a:t>التكيف مع التغيرات وتعديل الأساليب</a:t>
            </a:r>
            <a:endParaRPr lang="en-US" dirty="0">
              <a:latin typeface="Alexandria" pitchFamily="2" charset="-78"/>
              <a:cs typeface="Alexandria" pitchFamily="2" charset="-78"/>
            </a:endParaRPr>
          </a:p>
        </p:txBody>
      </p:sp>
      <p:sp>
        <p:nvSpPr>
          <p:cNvPr id="29" name="Shape 16">
            <a:extLst>
              <a:ext uri="{FF2B5EF4-FFF2-40B4-BE49-F238E27FC236}">
                <a16:creationId xmlns:a16="http://schemas.microsoft.com/office/drawing/2014/main" id="{A52A4796-81E8-B12E-629E-DCE588FFBC01}"/>
              </a:ext>
            </a:extLst>
          </p:cNvPr>
          <p:cNvSpPr/>
          <p:nvPr/>
        </p:nvSpPr>
        <p:spPr>
          <a:xfrm>
            <a:off x="568014" y="5466871"/>
            <a:ext cx="6390496" cy="845425"/>
          </a:xfrm>
          <a:prstGeom prst="roundRect">
            <a:avLst>
              <a:gd name="adj" fmla="val 9156"/>
            </a:avLst>
          </a:prstGeom>
          <a:solidFill>
            <a:srgbClr val="FFFFFF"/>
          </a:solidFill>
          <a:ln/>
        </p:spPr>
        <p:txBody>
          <a:bodyPr wrap="square">
            <a:spAutoFit/>
          </a:bodyPr>
          <a:lstStyle/>
          <a:p>
            <a:endParaRPr lang="en-US"/>
          </a:p>
        </p:txBody>
      </p:sp>
      <p:sp>
        <p:nvSpPr>
          <p:cNvPr id="30" name="Shape 17">
            <a:extLst>
              <a:ext uri="{FF2B5EF4-FFF2-40B4-BE49-F238E27FC236}">
                <a16:creationId xmlns:a16="http://schemas.microsoft.com/office/drawing/2014/main" id="{79964181-986E-D11C-4AF9-BA97E5948589}"/>
              </a:ext>
            </a:extLst>
          </p:cNvPr>
          <p:cNvSpPr/>
          <p:nvPr/>
        </p:nvSpPr>
        <p:spPr>
          <a:xfrm>
            <a:off x="568014" y="5306207"/>
            <a:ext cx="6390496" cy="64503"/>
          </a:xfrm>
          <a:prstGeom prst="roundRect">
            <a:avLst>
              <a:gd name="adj" fmla="val 167442"/>
            </a:avLst>
          </a:prstGeom>
          <a:solidFill>
            <a:srgbClr val="84C1FA"/>
          </a:solidFill>
          <a:ln/>
        </p:spPr>
        <p:txBody>
          <a:bodyPr wrap="square">
            <a:spAutoFit/>
          </a:bodyPr>
          <a:lstStyle/>
          <a:p>
            <a:endParaRPr lang="en-US"/>
          </a:p>
        </p:txBody>
      </p:sp>
      <p:sp>
        <p:nvSpPr>
          <p:cNvPr id="31" name="Shape 18">
            <a:extLst>
              <a:ext uri="{FF2B5EF4-FFF2-40B4-BE49-F238E27FC236}">
                <a16:creationId xmlns:a16="http://schemas.microsoft.com/office/drawing/2014/main" id="{31ABAE55-057E-564C-4AA0-26D2BC016E21}"/>
              </a:ext>
            </a:extLst>
          </p:cNvPr>
          <p:cNvSpPr/>
          <p:nvPr/>
        </p:nvSpPr>
        <p:spPr>
          <a:xfrm>
            <a:off x="3591061" y="5166213"/>
            <a:ext cx="431565" cy="359974"/>
          </a:xfrm>
          <a:prstGeom prst="roundRect">
            <a:avLst>
              <a:gd name="adj" fmla="val 179188"/>
            </a:avLst>
          </a:prstGeom>
          <a:solidFill>
            <a:srgbClr val="84C1FA"/>
          </a:solidFill>
          <a:ln/>
        </p:spPr>
        <p:txBody>
          <a:bodyPr wrap="square">
            <a:spAutoFit/>
          </a:bodyPr>
          <a:lstStyle/>
          <a:p>
            <a:endParaRPr lang="en-US"/>
          </a:p>
        </p:txBody>
      </p:sp>
      <p:sp>
        <p:nvSpPr>
          <p:cNvPr id="33" name="Text 19">
            <a:extLst>
              <a:ext uri="{FF2B5EF4-FFF2-40B4-BE49-F238E27FC236}">
                <a16:creationId xmlns:a16="http://schemas.microsoft.com/office/drawing/2014/main" id="{CC44FE53-A613-DDEE-8CA3-26340930058F}"/>
              </a:ext>
            </a:extLst>
          </p:cNvPr>
          <p:cNvSpPr/>
          <p:nvPr/>
        </p:nvSpPr>
        <p:spPr>
          <a:xfrm>
            <a:off x="5879976" y="5699752"/>
            <a:ext cx="917799" cy="207044"/>
          </a:xfrm>
          <a:prstGeom prst="rect">
            <a:avLst/>
          </a:prstGeom>
          <a:noFill/>
          <a:ln/>
        </p:spPr>
        <p:txBody>
          <a:bodyPr wrap="square" lIns="0" tIns="0" rIns="0" bIns="0" rtlCol="0" anchor="t">
            <a:spAutoFit/>
          </a:bodyPr>
          <a:lstStyle/>
          <a:p>
            <a:pPr algn="r" rtl="1">
              <a:lnSpc>
                <a:spcPts val="1708"/>
              </a:lnSpc>
            </a:pPr>
            <a:r>
              <a:rPr lang="en-US" sz="1375" b="1" dirty="0">
                <a:solidFill>
                  <a:schemeClr val="accent2">
                    <a:lumMod val="75000"/>
                  </a:schemeClr>
                </a:solidFill>
                <a:latin typeface="Alexandria" pitchFamily="2" charset="-78"/>
                <a:ea typeface="Instrument Sans Semi Bold" pitchFamily="34" charset="-122"/>
                <a:cs typeface="Alexandria" pitchFamily="2" charset="-78"/>
              </a:rPr>
              <a:t>الأصالة</a:t>
            </a:r>
            <a:endParaRPr lang="en-US" sz="1375" b="1" dirty="0">
              <a:solidFill>
                <a:schemeClr val="accent2">
                  <a:lumMod val="75000"/>
                </a:schemeClr>
              </a:solidFill>
              <a:latin typeface="Alexandria" pitchFamily="2" charset="-78"/>
              <a:cs typeface="Alexandria" pitchFamily="2" charset="-78"/>
            </a:endParaRPr>
          </a:p>
        </p:txBody>
      </p:sp>
      <p:sp>
        <p:nvSpPr>
          <p:cNvPr id="34" name="Text 20">
            <a:extLst>
              <a:ext uri="{FF2B5EF4-FFF2-40B4-BE49-F238E27FC236}">
                <a16:creationId xmlns:a16="http://schemas.microsoft.com/office/drawing/2014/main" id="{AE56A1C5-DE90-6C7A-A7B9-C4548E75F029}"/>
              </a:ext>
            </a:extLst>
          </p:cNvPr>
          <p:cNvSpPr/>
          <p:nvPr/>
        </p:nvSpPr>
        <p:spPr>
          <a:xfrm>
            <a:off x="4223792" y="5980537"/>
            <a:ext cx="2573982" cy="192360"/>
          </a:xfrm>
          <a:prstGeom prst="rect">
            <a:avLst/>
          </a:prstGeom>
          <a:noFill/>
          <a:ln/>
        </p:spPr>
        <p:txBody>
          <a:bodyPr wrap="square" lIns="0" tIns="0" rIns="0" bIns="0" rtlCol="0" anchor="t">
            <a:spAutoFit/>
          </a:bodyPr>
          <a:lstStyle/>
          <a:p>
            <a:pPr algn="r" rtl="1">
              <a:lnSpc>
                <a:spcPts val="1542"/>
              </a:lnSpc>
            </a:pPr>
            <a:r>
              <a:rPr lang="en-US" dirty="0">
                <a:solidFill>
                  <a:srgbClr val="1E3063"/>
                </a:solidFill>
                <a:latin typeface="Alexandria" pitchFamily="2" charset="-78"/>
                <a:ea typeface="Instrument Sans Medium" pitchFamily="34" charset="-122"/>
                <a:cs typeface="Alexandria" pitchFamily="2" charset="-78"/>
              </a:rPr>
              <a:t>تقديم أفكار جديدة وغير تقليدية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176555345"/>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19072" y="1051143"/>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02979D39-2F93-4E95-BCF0-524D178713CF}"/>
              </a:ext>
            </a:extLst>
          </p:cNvPr>
          <p:cNvSpPr/>
          <p:nvPr/>
        </p:nvSpPr>
        <p:spPr>
          <a:xfrm>
            <a:off x="7565373" y="1118332"/>
            <a:ext cx="2604390" cy="590649"/>
          </a:xfrm>
          <a:prstGeom prst="rect">
            <a:avLst/>
          </a:prstGeom>
          <a:noFill/>
          <a:ln/>
        </p:spPr>
        <p:txBody>
          <a:bodyPr wrap="none" lIns="0" tIns="0" rIns="0" bIns="0" rtlCol="0" anchor="t"/>
          <a:lstStyle/>
          <a:p>
            <a:pPr algn="r" rtl="1">
              <a:lnSpc>
                <a:spcPts val="4625"/>
              </a:lnSpc>
            </a:pPr>
            <a:r>
              <a:rPr lang="en-US" sz="2000" b="1" dirty="0">
                <a:solidFill>
                  <a:srgbClr val="00B0F0"/>
                </a:solidFill>
                <a:latin typeface="Alexandria" pitchFamily="2" charset="-78"/>
                <a:ea typeface="Instrument Sans Semi Bold" pitchFamily="34" charset="-122"/>
                <a:cs typeface="Alexandria" pitchFamily="2" charset="-78"/>
              </a:rPr>
              <a:t>الحساسية للمشكلات</a:t>
            </a:r>
            <a:endParaRPr lang="en-US" sz="20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BBE84A4F-7734-246E-7C62-1853E848CE69}"/>
              </a:ext>
            </a:extLst>
          </p:cNvPr>
          <p:cNvSpPr/>
          <p:nvPr/>
        </p:nvSpPr>
        <p:spPr>
          <a:xfrm>
            <a:off x="6735739" y="1814386"/>
            <a:ext cx="5084345" cy="907257"/>
          </a:xfrm>
          <a:prstGeom prst="rect">
            <a:avLst/>
          </a:prstGeom>
          <a:noFill/>
          <a:ln/>
        </p:spPr>
        <p:txBody>
          <a:bodyPr wrap="square" lIns="0" tIns="0" rIns="0" bIns="0" rtlCol="0" anchor="t"/>
          <a:lstStyle/>
          <a:p>
            <a:pPr algn="ctr" rtl="1">
              <a:lnSpc>
                <a:spcPts val="2375"/>
              </a:lnSpc>
            </a:pPr>
            <a:r>
              <a:rPr lang="en-US" dirty="0">
                <a:solidFill>
                  <a:srgbClr val="1E3063"/>
                </a:solidFill>
                <a:latin typeface="Alexandria" pitchFamily="2" charset="-78"/>
                <a:ea typeface="Instrument Sans Medium" pitchFamily="34" charset="-122"/>
                <a:cs typeface="Alexandria" pitchFamily="2" charset="-78"/>
              </a:rPr>
              <a:t>تمثل الحساسية للمشكلات قدرة القائد على إدراك التحديات </a:t>
            </a:r>
            <a:r>
              <a:rPr lang="en-US" b="1" dirty="0">
                <a:solidFill>
                  <a:srgbClr val="1E3063"/>
                </a:solidFill>
                <a:latin typeface="Alexandria" pitchFamily="2" charset="-78"/>
                <a:ea typeface="Instrument Sans Medium" pitchFamily="34" charset="-122"/>
                <a:cs typeface="Alexandria" pitchFamily="2" charset="-78"/>
              </a:rPr>
              <a:t>قبل تفاقمها</a:t>
            </a:r>
            <a:r>
              <a:rPr lang="en-US" dirty="0">
                <a:solidFill>
                  <a:srgbClr val="1E3063"/>
                </a:solidFill>
                <a:latin typeface="Alexandria" pitchFamily="2" charset="-78"/>
                <a:ea typeface="Instrument Sans Medium" pitchFamily="34" charset="-122"/>
                <a:cs typeface="Alexandria" pitchFamily="2" charset="-78"/>
              </a:rPr>
              <a:t>، وعدم تجاهل المؤشرات الأولية للأزمات.</a:t>
            </a:r>
            <a:endParaRPr lang="en-US" dirty="0">
              <a:latin typeface="Alexandria" pitchFamily="2" charset="-78"/>
              <a:cs typeface="Alexandria" pitchFamily="2" charset="-78"/>
            </a:endParaRPr>
          </a:p>
        </p:txBody>
      </p:sp>
      <p:sp>
        <p:nvSpPr>
          <p:cNvPr id="8" name="Text 2">
            <a:extLst>
              <a:ext uri="{FF2B5EF4-FFF2-40B4-BE49-F238E27FC236}">
                <a16:creationId xmlns:a16="http://schemas.microsoft.com/office/drawing/2014/main" id="{98159A63-10BD-425E-2C33-7699562F4865}"/>
              </a:ext>
            </a:extLst>
          </p:cNvPr>
          <p:cNvSpPr/>
          <p:nvPr/>
        </p:nvSpPr>
        <p:spPr>
          <a:xfrm>
            <a:off x="7680176" y="2518273"/>
            <a:ext cx="3504307" cy="1039416"/>
          </a:xfrm>
          <a:prstGeom prst="rect">
            <a:avLst/>
          </a:prstGeom>
          <a:noFill/>
          <a:ln/>
        </p:spPr>
        <p:txBody>
          <a:bodyPr wrap="square" lIns="0" tIns="0" rIns="0" bIns="0" rtlCol="0" anchor="t"/>
          <a:lstStyle/>
          <a:p>
            <a:pPr marL="285739" indent="-285739" algn="r" rtl="1">
              <a:lnSpc>
                <a:spcPct val="200000"/>
              </a:lnSpc>
              <a:buSzPct val="100000"/>
              <a:buChar char="•"/>
            </a:pPr>
            <a:r>
              <a:rPr lang="en-US" sz="1458" dirty="0">
                <a:solidFill>
                  <a:srgbClr val="1E3063"/>
                </a:solidFill>
                <a:latin typeface="Alexandria" pitchFamily="2" charset="-78"/>
                <a:ea typeface="Instrument Sans Medium" pitchFamily="34" charset="-122"/>
                <a:cs typeface="Alexandria" pitchFamily="2" charset="-78"/>
              </a:rPr>
              <a:t>ملاحظة التغيرات في البيئة</a:t>
            </a:r>
            <a:endParaRPr lang="en-US" sz="1458" dirty="0">
              <a:latin typeface="Alexandria" pitchFamily="2" charset="-78"/>
              <a:cs typeface="Alexandria" pitchFamily="2" charset="-78"/>
            </a:endParaRPr>
          </a:p>
          <a:p>
            <a:pPr marL="285739" indent="-285739" algn="r" rtl="1">
              <a:lnSpc>
                <a:spcPct val="200000"/>
              </a:lnSpc>
              <a:buSzPct val="100000"/>
              <a:buChar char="•"/>
            </a:pPr>
            <a:r>
              <a:rPr lang="en-US" sz="1458" dirty="0">
                <a:solidFill>
                  <a:srgbClr val="1E3063"/>
                </a:solidFill>
                <a:latin typeface="Alexandria" pitchFamily="2" charset="-78"/>
                <a:ea typeface="Instrument Sans Medium" pitchFamily="34" charset="-122"/>
                <a:cs typeface="Alexandria" pitchFamily="2" charset="-78"/>
              </a:rPr>
              <a:t>اكتشاف المشكلات في مراحلها الأولى</a:t>
            </a:r>
            <a:endParaRPr lang="en-US" sz="1458" dirty="0">
              <a:latin typeface="Alexandria" pitchFamily="2" charset="-78"/>
              <a:cs typeface="Alexandria" pitchFamily="2" charset="-78"/>
            </a:endParaRPr>
          </a:p>
          <a:p>
            <a:pPr marL="285739" indent="-285739" algn="r" rtl="1">
              <a:lnSpc>
                <a:spcPct val="200000"/>
              </a:lnSpc>
              <a:buSzPct val="100000"/>
              <a:buChar char="•"/>
            </a:pPr>
            <a:r>
              <a:rPr lang="en-US" sz="1458" dirty="0">
                <a:solidFill>
                  <a:srgbClr val="1E3063"/>
                </a:solidFill>
                <a:latin typeface="Alexandria" pitchFamily="2" charset="-78"/>
                <a:ea typeface="Instrument Sans Medium" pitchFamily="34" charset="-122"/>
                <a:cs typeface="Alexandria" pitchFamily="2" charset="-78"/>
              </a:rPr>
              <a:t>توقع المخاطر المحتملة واستباقها</a:t>
            </a:r>
            <a:endParaRPr lang="en-US" sz="1458" dirty="0">
              <a:latin typeface="Alexandria" pitchFamily="2" charset="-78"/>
              <a:cs typeface="Alexandria" pitchFamily="2" charset="-78"/>
            </a:endParaRPr>
          </a:p>
        </p:txBody>
      </p:sp>
      <p:sp>
        <p:nvSpPr>
          <p:cNvPr id="9" name="Shape 3">
            <a:extLst>
              <a:ext uri="{FF2B5EF4-FFF2-40B4-BE49-F238E27FC236}">
                <a16:creationId xmlns:a16="http://schemas.microsoft.com/office/drawing/2014/main" id="{636D31B5-3FC2-1EE5-5355-EFD5005F214C}"/>
              </a:ext>
            </a:extLst>
          </p:cNvPr>
          <p:cNvSpPr/>
          <p:nvPr/>
        </p:nvSpPr>
        <p:spPr>
          <a:xfrm>
            <a:off x="6792400" y="3912940"/>
            <a:ext cx="4725635" cy="1408013"/>
          </a:xfrm>
          <a:prstGeom prst="roundRect">
            <a:avLst>
              <a:gd name="adj" fmla="val 12082"/>
            </a:avLst>
          </a:prstGeom>
          <a:solidFill>
            <a:srgbClr val="B5DAFC"/>
          </a:solidFill>
          <a:ln/>
        </p:spPr>
      </p:sp>
      <p:sp>
        <p:nvSpPr>
          <p:cNvPr id="11" name="Text 4">
            <a:extLst>
              <a:ext uri="{FF2B5EF4-FFF2-40B4-BE49-F238E27FC236}">
                <a16:creationId xmlns:a16="http://schemas.microsoft.com/office/drawing/2014/main" id="{A41215F9-404C-BC75-381C-04392FA59ED0}"/>
              </a:ext>
            </a:extLst>
          </p:cNvPr>
          <p:cNvSpPr/>
          <p:nvPr/>
        </p:nvSpPr>
        <p:spPr>
          <a:xfrm>
            <a:off x="6792401" y="3992132"/>
            <a:ext cx="4664218" cy="696146"/>
          </a:xfrm>
          <a:prstGeom prst="rect">
            <a:avLst/>
          </a:prstGeom>
          <a:noFill/>
          <a:ln/>
        </p:spPr>
        <p:txBody>
          <a:bodyPr wrap="square" lIns="0" tIns="0" rIns="0" bIns="0" rtlCol="0" anchor="t"/>
          <a:lstStyle/>
          <a:p>
            <a:pPr algn="ctr" rtl="1">
              <a:lnSpc>
                <a:spcPts val="2375"/>
              </a:lnSpc>
            </a:pPr>
            <a:r>
              <a:rPr lang="en-US" sz="1458" dirty="0">
                <a:latin typeface="Alexandria" pitchFamily="2" charset="-78"/>
                <a:ea typeface="Instrument Sans Medium" pitchFamily="34" charset="-122"/>
                <a:cs typeface="Alexandria" pitchFamily="2" charset="-78"/>
              </a:rPr>
              <a:t>هذه المهارة تمنح القائد </a:t>
            </a:r>
            <a:r>
              <a:rPr lang="en-US" sz="1458" b="1" dirty="0">
                <a:latin typeface="Alexandria" pitchFamily="2" charset="-78"/>
                <a:ea typeface="Instrument Sans Medium" pitchFamily="34" charset="-122"/>
                <a:cs typeface="Alexandria" pitchFamily="2" charset="-78"/>
              </a:rPr>
              <a:t>ميزة استباقية</a:t>
            </a:r>
            <a:r>
              <a:rPr lang="en-US" sz="1458" dirty="0">
                <a:latin typeface="Alexandria" pitchFamily="2" charset="-78"/>
                <a:ea typeface="Instrument Sans Medium" pitchFamily="34" charset="-122"/>
                <a:cs typeface="Alexandria" pitchFamily="2" charset="-78"/>
              </a:rPr>
              <a:t> في التعامل مع التحديات قبل أن تصبح أزمات.</a:t>
            </a:r>
            <a:endParaRPr lang="en-US" sz="1458" dirty="0">
              <a:latin typeface="Alexandria" pitchFamily="2" charset="-78"/>
              <a:cs typeface="Alexandria" pitchFamily="2" charset="-78"/>
            </a:endParaRPr>
          </a:p>
        </p:txBody>
      </p:sp>
      <p:pic>
        <p:nvPicPr>
          <p:cNvPr id="12" name="Image 1" descr="preencoded.png">
            <a:extLst>
              <a:ext uri="{FF2B5EF4-FFF2-40B4-BE49-F238E27FC236}">
                <a16:creationId xmlns:a16="http://schemas.microsoft.com/office/drawing/2014/main" id="{C0F8A3F8-10DD-C257-CAC4-E10E66857C8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65743" y="4619665"/>
            <a:ext cx="3024336" cy="173087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cxnSp>
        <p:nvCxnSpPr>
          <p:cNvPr id="3" name="Straight Connector 2">
            <a:extLst>
              <a:ext uri="{FF2B5EF4-FFF2-40B4-BE49-F238E27FC236}">
                <a16:creationId xmlns:a16="http://schemas.microsoft.com/office/drawing/2014/main" id="{66D2B2E0-67B7-FC99-D1E9-4A6A2A7F6B4D}"/>
              </a:ext>
            </a:extLst>
          </p:cNvPr>
          <p:cNvCxnSpPr/>
          <p:nvPr/>
        </p:nvCxnSpPr>
        <p:spPr>
          <a:xfrm>
            <a:off x="6096000" y="1537047"/>
            <a:ext cx="0" cy="4484241"/>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15" name="Text 0">
            <a:extLst>
              <a:ext uri="{FF2B5EF4-FFF2-40B4-BE49-F238E27FC236}">
                <a16:creationId xmlns:a16="http://schemas.microsoft.com/office/drawing/2014/main" id="{DF4B4C29-E0EC-D0A9-22A8-4F61F832D64B}"/>
              </a:ext>
            </a:extLst>
          </p:cNvPr>
          <p:cNvSpPr/>
          <p:nvPr/>
        </p:nvSpPr>
        <p:spPr>
          <a:xfrm>
            <a:off x="2235395" y="1155869"/>
            <a:ext cx="2143953" cy="590649"/>
          </a:xfrm>
          <a:prstGeom prst="rect">
            <a:avLst/>
          </a:prstGeom>
          <a:noFill/>
          <a:ln/>
        </p:spPr>
        <p:txBody>
          <a:bodyPr wrap="none" lIns="0" tIns="0" rIns="0" bIns="0" rtlCol="0" anchor="t"/>
          <a:lstStyle/>
          <a:p>
            <a:pPr algn="r" rtl="1">
              <a:lnSpc>
                <a:spcPts val="4625"/>
              </a:lnSpc>
            </a:pPr>
            <a:r>
              <a:rPr lang="en-US" sz="2000" b="1" dirty="0">
                <a:solidFill>
                  <a:srgbClr val="00B0F0"/>
                </a:solidFill>
                <a:latin typeface="Alexandria" pitchFamily="2" charset="-78"/>
                <a:ea typeface="Instrument Sans Semi Bold" pitchFamily="34" charset="-122"/>
                <a:cs typeface="Alexandria" pitchFamily="2" charset="-78"/>
              </a:rPr>
              <a:t>الطلاقة الفكرية</a:t>
            </a:r>
            <a:endParaRPr lang="en-US" sz="2000" b="1" dirty="0">
              <a:solidFill>
                <a:srgbClr val="00B0F0"/>
              </a:solidFill>
              <a:latin typeface="Alexandria" pitchFamily="2" charset="-78"/>
              <a:cs typeface="Alexandria" pitchFamily="2" charset="-78"/>
            </a:endParaRPr>
          </a:p>
        </p:txBody>
      </p:sp>
      <p:sp>
        <p:nvSpPr>
          <p:cNvPr id="16" name="Text 1">
            <a:extLst>
              <a:ext uri="{FF2B5EF4-FFF2-40B4-BE49-F238E27FC236}">
                <a16:creationId xmlns:a16="http://schemas.microsoft.com/office/drawing/2014/main" id="{9000527F-2CFE-9799-ED49-835484043C41}"/>
              </a:ext>
            </a:extLst>
          </p:cNvPr>
          <p:cNvSpPr/>
          <p:nvPr/>
        </p:nvSpPr>
        <p:spPr>
          <a:xfrm>
            <a:off x="767409" y="1849651"/>
            <a:ext cx="4620531" cy="907257"/>
          </a:xfrm>
          <a:prstGeom prst="rect">
            <a:avLst/>
          </a:prstGeom>
          <a:noFill/>
          <a:ln/>
        </p:spPr>
        <p:txBody>
          <a:bodyPr wrap="square" lIns="0" tIns="0" rIns="0" bIns="0" rtlCol="0" anchor="t"/>
          <a:lstStyle/>
          <a:p>
            <a:pPr algn="ctr" rtl="1">
              <a:lnSpc>
                <a:spcPts val="2375"/>
              </a:lnSpc>
            </a:pPr>
            <a:r>
              <a:rPr lang="en-US" sz="1600" dirty="0">
                <a:solidFill>
                  <a:srgbClr val="1E3063"/>
                </a:solidFill>
                <a:latin typeface="Alexandria" pitchFamily="2" charset="-78"/>
                <a:ea typeface="Instrument Sans Medium" pitchFamily="34" charset="-122"/>
                <a:cs typeface="Alexandria" pitchFamily="2" charset="-78"/>
              </a:rPr>
              <a:t>تشير الطلاقة الفكرية إلى قدرة القائد على إنتاج أكبر عدد ممكن من الأفكار والحلول في وقت قصير.</a:t>
            </a:r>
            <a:endParaRPr lang="en-US" sz="1600" dirty="0">
              <a:latin typeface="Alexandria" pitchFamily="2" charset="-78"/>
              <a:cs typeface="Alexandria" pitchFamily="2" charset="-78"/>
            </a:endParaRPr>
          </a:p>
        </p:txBody>
      </p:sp>
      <p:sp>
        <p:nvSpPr>
          <p:cNvPr id="17" name="Text 2">
            <a:extLst>
              <a:ext uri="{FF2B5EF4-FFF2-40B4-BE49-F238E27FC236}">
                <a16:creationId xmlns:a16="http://schemas.microsoft.com/office/drawing/2014/main" id="{BA165A2F-5438-9037-2D0D-178187C35E49}"/>
              </a:ext>
            </a:extLst>
          </p:cNvPr>
          <p:cNvSpPr/>
          <p:nvPr/>
        </p:nvSpPr>
        <p:spPr>
          <a:xfrm>
            <a:off x="3391057" y="4350865"/>
            <a:ext cx="2546056" cy="1615186"/>
          </a:xfrm>
          <a:prstGeom prst="rect">
            <a:avLst/>
          </a:prstGeom>
          <a:noFill/>
          <a:ln/>
        </p:spPr>
        <p:txBody>
          <a:bodyPr wrap="square" lIns="0" tIns="0" rIns="0" bIns="0" rtlCol="0" anchor="t">
            <a:spAutoFit/>
          </a:bodyPr>
          <a:lstStyle/>
          <a:p>
            <a:pPr algn="ctr" rtl="1">
              <a:lnSpc>
                <a:spcPct val="150000"/>
              </a:lnSpc>
            </a:pPr>
            <a:r>
              <a:rPr lang="en-US" sz="1800" dirty="0">
                <a:solidFill>
                  <a:schemeClr val="accent2">
                    <a:lumMod val="75000"/>
                  </a:schemeClr>
                </a:solidFill>
                <a:latin typeface="Alexandria" pitchFamily="2" charset="-78"/>
                <a:ea typeface="Instrument Sans Medium" pitchFamily="34" charset="-122"/>
                <a:cs typeface="Alexandria" pitchFamily="2" charset="-78"/>
              </a:rPr>
              <a:t>"كلما زادت قدرة القائد على توليد الأفكار، زادت فرصه في الوصول إلى حلول مبتكرة."</a:t>
            </a:r>
            <a:endParaRPr lang="en-US" sz="1800" dirty="0">
              <a:solidFill>
                <a:schemeClr val="accent2">
                  <a:lumMod val="75000"/>
                </a:schemeClr>
              </a:solidFill>
              <a:latin typeface="Alexandria" pitchFamily="2" charset="-78"/>
              <a:cs typeface="Alexandria" pitchFamily="2" charset="-78"/>
            </a:endParaRPr>
          </a:p>
        </p:txBody>
      </p:sp>
      <p:sp>
        <p:nvSpPr>
          <p:cNvPr id="22" name="Text 9">
            <a:extLst>
              <a:ext uri="{FF2B5EF4-FFF2-40B4-BE49-F238E27FC236}">
                <a16:creationId xmlns:a16="http://schemas.microsoft.com/office/drawing/2014/main" id="{2FD0B14D-9EB9-9818-0023-CCE6F92C6A42}"/>
              </a:ext>
            </a:extLst>
          </p:cNvPr>
          <p:cNvSpPr/>
          <p:nvPr/>
        </p:nvSpPr>
        <p:spPr>
          <a:xfrm>
            <a:off x="1010544" y="5993308"/>
            <a:ext cx="2832993" cy="295275"/>
          </a:xfrm>
          <a:prstGeom prst="rect">
            <a:avLst/>
          </a:prstGeom>
          <a:noFill/>
          <a:ln/>
        </p:spPr>
        <p:txBody>
          <a:bodyPr wrap="none" lIns="0" tIns="0" rIns="0" bIns="0" rtlCol="0" anchor="t"/>
          <a:lstStyle/>
          <a:p>
            <a:pPr algn="r" rtl="1">
              <a:lnSpc>
                <a:spcPts val="2292"/>
              </a:lnSpc>
            </a:pPr>
            <a:endParaRPr lang="en-US" sz="1833" dirty="0">
              <a:latin typeface="Alexandria" pitchFamily="2" charset="-78"/>
              <a:cs typeface="Alexandria" pitchFamily="2" charset="-78"/>
            </a:endParaRPr>
          </a:p>
        </p:txBody>
      </p:sp>
      <p:sp>
        <p:nvSpPr>
          <p:cNvPr id="24" name="Text 2">
            <a:extLst>
              <a:ext uri="{FF2B5EF4-FFF2-40B4-BE49-F238E27FC236}">
                <a16:creationId xmlns:a16="http://schemas.microsoft.com/office/drawing/2014/main" id="{6E03A029-B263-D8A7-DB79-1AA638531A65}"/>
              </a:ext>
            </a:extLst>
          </p:cNvPr>
          <p:cNvSpPr/>
          <p:nvPr/>
        </p:nvSpPr>
        <p:spPr>
          <a:xfrm>
            <a:off x="1698120" y="2475853"/>
            <a:ext cx="3504307" cy="1280159"/>
          </a:xfrm>
          <a:prstGeom prst="rect">
            <a:avLst/>
          </a:prstGeom>
          <a:noFill/>
          <a:ln/>
        </p:spPr>
        <p:txBody>
          <a:bodyPr wrap="square" lIns="0" tIns="0" rIns="0" bIns="0" rtlCol="0" anchor="t">
            <a:spAutoFit/>
          </a:bodyPr>
          <a:lstStyle/>
          <a:p>
            <a:pPr marL="285739" indent="-285739" algn="r" rtl="1">
              <a:lnSpc>
                <a:spcPct val="200000"/>
              </a:lnSpc>
              <a:buSzPct val="100000"/>
              <a:buChar char="•"/>
            </a:pPr>
            <a:r>
              <a:rPr lang="ar-SA" sz="1458" dirty="0">
                <a:solidFill>
                  <a:srgbClr val="1E3063"/>
                </a:solidFill>
                <a:latin typeface="Alexandria" pitchFamily="2" charset="-78"/>
                <a:ea typeface="Instrument Sans Medium" pitchFamily="34" charset="-122"/>
                <a:cs typeface="Alexandria" pitchFamily="2" charset="-78"/>
              </a:rPr>
              <a:t>تنوع الأفكار وتعددها</a:t>
            </a:r>
          </a:p>
          <a:p>
            <a:pPr marL="285739" indent="-285739" algn="r" rtl="1">
              <a:lnSpc>
                <a:spcPct val="200000"/>
              </a:lnSpc>
              <a:buSzPct val="100000"/>
              <a:buFont typeface="Arial"/>
              <a:buChar char="•"/>
            </a:pPr>
            <a:r>
              <a:rPr lang="ar-SA" sz="1458" dirty="0">
                <a:solidFill>
                  <a:srgbClr val="1E3063"/>
                </a:solidFill>
                <a:latin typeface="Alexandria" pitchFamily="2" charset="-78"/>
                <a:cs typeface="Alexandria" pitchFamily="2" charset="-78"/>
              </a:rPr>
              <a:t>سرعة التفكير والاستجابة</a:t>
            </a:r>
          </a:p>
          <a:p>
            <a:pPr marL="285739" indent="-285739" algn="r" rtl="1">
              <a:lnSpc>
                <a:spcPct val="200000"/>
              </a:lnSpc>
              <a:buSzPct val="100000"/>
              <a:buFont typeface="Arial"/>
              <a:buChar char="•"/>
            </a:pPr>
            <a:r>
              <a:rPr lang="ar-SA" sz="1458" dirty="0">
                <a:solidFill>
                  <a:srgbClr val="1E3063"/>
                </a:solidFill>
                <a:latin typeface="Alexandria" pitchFamily="2" charset="-78"/>
                <a:cs typeface="Alexandria" pitchFamily="2" charset="-78"/>
              </a:rPr>
              <a:t>تقديم بدائل متعددة لكل مشكلة</a:t>
            </a:r>
          </a:p>
        </p:txBody>
      </p:sp>
      <p:pic>
        <p:nvPicPr>
          <p:cNvPr id="26" name="Image 0" descr="preencoded.png">
            <a:extLst>
              <a:ext uri="{FF2B5EF4-FFF2-40B4-BE49-F238E27FC236}">
                <a16:creationId xmlns:a16="http://schemas.microsoft.com/office/drawing/2014/main" id="{1F0F83B3-6161-9C19-FBD3-C1D58A6A47D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231" y="3756012"/>
            <a:ext cx="3290947" cy="268612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62045118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19072" y="1051143"/>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7" name="Text 1">
            <a:extLst>
              <a:ext uri="{FF2B5EF4-FFF2-40B4-BE49-F238E27FC236}">
                <a16:creationId xmlns:a16="http://schemas.microsoft.com/office/drawing/2014/main" id="{BBE84A4F-7734-246E-7C62-1853E848CE69}"/>
              </a:ext>
            </a:extLst>
          </p:cNvPr>
          <p:cNvSpPr/>
          <p:nvPr/>
        </p:nvSpPr>
        <p:spPr>
          <a:xfrm>
            <a:off x="6735739" y="1814386"/>
            <a:ext cx="5084345" cy="907257"/>
          </a:xfrm>
          <a:prstGeom prst="rect">
            <a:avLst/>
          </a:prstGeom>
          <a:noFill/>
          <a:ln/>
        </p:spPr>
        <p:txBody>
          <a:bodyPr wrap="square" lIns="0" tIns="0" rIns="0" bIns="0" rtlCol="0" anchor="t"/>
          <a:lstStyle/>
          <a:p>
            <a:pPr algn="ctr" rtl="1">
              <a:lnSpc>
                <a:spcPts val="2375"/>
              </a:lnSpc>
            </a:pPr>
            <a:r>
              <a:rPr lang="ar-SA" dirty="0">
                <a:solidFill>
                  <a:srgbClr val="1E3063"/>
                </a:solidFill>
                <a:latin typeface="Alexandria" pitchFamily="2" charset="-78"/>
                <a:ea typeface="Instrument Sans Medium" pitchFamily="34" charset="-122"/>
                <a:cs typeface="Alexandria" pitchFamily="2" charset="-78"/>
              </a:rPr>
              <a:t>تعني المرونة قدرة القائد على التكيف مع التغيرات وتعديل أساليبه وفقًا للظروف والمستجدات.</a:t>
            </a:r>
          </a:p>
        </p:txBody>
      </p:sp>
      <p:sp>
        <p:nvSpPr>
          <p:cNvPr id="8" name="Text 2">
            <a:extLst>
              <a:ext uri="{FF2B5EF4-FFF2-40B4-BE49-F238E27FC236}">
                <a16:creationId xmlns:a16="http://schemas.microsoft.com/office/drawing/2014/main" id="{98159A63-10BD-425E-2C33-7699562F4865}"/>
              </a:ext>
            </a:extLst>
          </p:cNvPr>
          <p:cNvSpPr/>
          <p:nvPr/>
        </p:nvSpPr>
        <p:spPr>
          <a:xfrm>
            <a:off x="7680176" y="2518273"/>
            <a:ext cx="3504307" cy="1039416"/>
          </a:xfrm>
          <a:prstGeom prst="rect">
            <a:avLst/>
          </a:prstGeom>
          <a:noFill/>
          <a:ln/>
        </p:spPr>
        <p:txBody>
          <a:bodyPr wrap="square" lIns="0" tIns="0" rIns="0" bIns="0" rtlCol="0" anchor="t"/>
          <a:lstStyle/>
          <a:p>
            <a:pPr marL="285739" indent="-285739" algn="r" rtl="1">
              <a:lnSpc>
                <a:spcPct val="200000"/>
              </a:lnSpc>
              <a:buSzPct val="100000"/>
              <a:buChar char="•"/>
            </a:pPr>
            <a:r>
              <a:rPr lang="ar-SA" sz="1458" dirty="0">
                <a:solidFill>
                  <a:srgbClr val="1E3063"/>
                </a:solidFill>
                <a:latin typeface="Alexandria" pitchFamily="2" charset="-78"/>
                <a:ea typeface="Instrument Sans Medium" pitchFamily="34" charset="-122"/>
                <a:cs typeface="Alexandria" pitchFamily="2" charset="-78"/>
              </a:rPr>
              <a:t>تقبّل الأفكار الجديدة باستمرار</a:t>
            </a:r>
          </a:p>
          <a:p>
            <a:pPr marL="285739" indent="-285739" algn="r" rtl="1">
              <a:lnSpc>
                <a:spcPct val="200000"/>
              </a:lnSpc>
              <a:buSzPct val="100000"/>
              <a:buChar char="•"/>
            </a:pPr>
            <a:r>
              <a:rPr lang="ar-SA" sz="1458" dirty="0">
                <a:solidFill>
                  <a:srgbClr val="1E3063"/>
                </a:solidFill>
                <a:latin typeface="Alexandria" pitchFamily="2" charset="-78"/>
                <a:ea typeface="Instrument Sans Medium" pitchFamily="34" charset="-122"/>
                <a:cs typeface="Alexandria" pitchFamily="2" charset="-78"/>
              </a:rPr>
              <a:t>تغيير الخطط عند الحاجة دون تردد</a:t>
            </a:r>
          </a:p>
          <a:p>
            <a:pPr marL="285739" indent="-285739" algn="r" rtl="1">
              <a:lnSpc>
                <a:spcPct val="200000"/>
              </a:lnSpc>
              <a:buSzPct val="100000"/>
              <a:buChar char="•"/>
            </a:pPr>
            <a:r>
              <a:rPr lang="ar-SA" sz="1458" dirty="0">
                <a:solidFill>
                  <a:srgbClr val="1E3063"/>
                </a:solidFill>
                <a:latin typeface="Alexandria" pitchFamily="2" charset="-78"/>
                <a:ea typeface="Instrument Sans Medium" pitchFamily="34" charset="-122"/>
                <a:cs typeface="Alexandria" pitchFamily="2" charset="-78"/>
              </a:rPr>
              <a:t>التكيف مع الأزمات بشكل سريع</a:t>
            </a:r>
          </a:p>
        </p:txBody>
      </p:sp>
      <p:sp>
        <p:nvSpPr>
          <p:cNvPr id="9" name="Shape 3">
            <a:extLst>
              <a:ext uri="{FF2B5EF4-FFF2-40B4-BE49-F238E27FC236}">
                <a16:creationId xmlns:a16="http://schemas.microsoft.com/office/drawing/2014/main" id="{636D31B5-3FC2-1EE5-5355-EFD5005F214C}"/>
              </a:ext>
            </a:extLst>
          </p:cNvPr>
          <p:cNvSpPr/>
          <p:nvPr/>
        </p:nvSpPr>
        <p:spPr>
          <a:xfrm>
            <a:off x="6792400" y="3912940"/>
            <a:ext cx="4725635" cy="1408013"/>
          </a:xfrm>
          <a:prstGeom prst="roundRect">
            <a:avLst>
              <a:gd name="adj" fmla="val 12082"/>
            </a:avLst>
          </a:prstGeom>
          <a:solidFill>
            <a:srgbClr val="B5DAFC"/>
          </a:solidFill>
          <a:ln/>
        </p:spPr>
      </p:sp>
      <p:sp>
        <p:nvSpPr>
          <p:cNvPr id="11" name="Text 4">
            <a:extLst>
              <a:ext uri="{FF2B5EF4-FFF2-40B4-BE49-F238E27FC236}">
                <a16:creationId xmlns:a16="http://schemas.microsoft.com/office/drawing/2014/main" id="{A41215F9-404C-BC75-381C-04392FA59ED0}"/>
              </a:ext>
            </a:extLst>
          </p:cNvPr>
          <p:cNvSpPr/>
          <p:nvPr/>
        </p:nvSpPr>
        <p:spPr>
          <a:xfrm>
            <a:off x="6792401" y="3992132"/>
            <a:ext cx="4664218" cy="696146"/>
          </a:xfrm>
          <a:prstGeom prst="rect">
            <a:avLst/>
          </a:prstGeom>
          <a:noFill/>
          <a:ln/>
        </p:spPr>
        <p:txBody>
          <a:bodyPr wrap="square" lIns="0" tIns="0" rIns="0" bIns="0" rtlCol="0" anchor="t"/>
          <a:lstStyle/>
          <a:p>
            <a:pPr algn="ctr" rtl="1">
              <a:lnSpc>
                <a:spcPts val="2375"/>
              </a:lnSpc>
            </a:pPr>
            <a:r>
              <a:rPr lang="ar-SA" sz="1458" dirty="0">
                <a:latin typeface="Alexandria" pitchFamily="2" charset="-78"/>
                <a:ea typeface="Instrument Sans Medium" pitchFamily="34" charset="-122"/>
                <a:cs typeface="Alexandria" pitchFamily="2" charset="-78"/>
              </a:rPr>
              <a:t>"القائد المرن لا يتمسك بأسلوب واحد، بل يغير طريقته بما يتناسب مع الموقف."</a:t>
            </a:r>
          </a:p>
        </p:txBody>
      </p:sp>
      <p:cxnSp>
        <p:nvCxnSpPr>
          <p:cNvPr id="3" name="Straight Connector 2">
            <a:extLst>
              <a:ext uri="{FF2B5EF4-FFF2-40B4-BE49-F238E27FC236}">
                <a16:creationId xmlns:a16="http://schemas.microsoft.com/office/drawing/2014/main" id="{66D2B2E0-67B7-FC99-D1E9-4A6A2A7F6B4D}"/>
              </a:ext>
            </a:extLst>
          </p:cNvPr>
          <p:cNvCxnSpPr/>
          <p:nvPr/>
        </p:nvCxnSpPr>
        <p:spPr>
          <a:xfrm>
            <a:off x="6096000" y="1537047"/>
            <a:ext cx="0" cy="4484241"/>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15" name="Text 0">
            <a:extLst>
              <a:ext uri="{FF2B5EF4-FFF2-40B4-BE49-F238E27FC236}">
                <a16:creationId xmlns:a16="http://schemas.microsoft.com/office/drawing/2014/main" id="{DF4B4C29-E0EC-D0A9-22A8-4F61F832D64B}"/>
              </a:ext>
            </a:extLst>
          </p:cNvPr>
          <p:cNvSpPr/>
          <p:nvPr/>
        </p:nvSpPr>
        <p:spPr>
          <a:xfrm>
            <a:off x="2510883" y="1187790"/>
            <a:ext cx="1397584" cy="590649"/>
          </a:xfrm>
          <a:prstGeom prst="rect">
            <a:avLst/>
          </a:prstGeom>
          <a:noFill/>
          <a:ln/>
        </p:spPr>
        <p:txBody>
          <a:bodyPr wrap="none" lIns="0" tIns="0" rIns="0" bIns="0" rtlCol="0" anchor="t"/>
          <a:lstStyle/>
          <a:p>
            <a:pPr algn="ctr" rtl="1">
              <a:lnSpc>
                <a:spcPts val="4625"/>
              </a:lnSpc>
            </a:pPr>
            <a:r>
              <a:rPr lang="ar-SA" sz="2000" b="1" dirty="0">
                <a:solidFill>
                  <a:srgbClr val="00B0F0"/>
                </a:solidFill>
                <a:latin typeface="Alexandria" pitchFamily="2" charset="-78"/>
                <a:ea typeface="Instrument Sans Semi Bold" pitchFamily="34" charset="-122"/>
                <a:cs typeface="Alexandria" pitchFamily="2" charset="-78"/>
              </a:rPr>
              <a:t>الأصالة</a:t>
            </a:r>
          </a:p>
        </p:txBody>
      </p:sp>
      <p:sp>
        <p:nvSpPr>
          <p:cNvPr id="16" name="Text 1">
            <a:extLst>
              <a:ext uri="{FF2B5EF4-FFF2-40B4-BE49-F238E27FC236}">
                <a16:creationId xmlns:a16="http://schemas.microsoft.com/office/drawing/2014/main" id="{9000527F-2CFE-9799-ED49-835484043C41}"/>
              </a:ext>
            </a:extLst>
          </p:cNvPr>
          <p:cNvSpPr/>
          <p:nvPr/>
        </p:nvSpPr>
        <p:spPr>
          <a:xfrm>
            <a:off x="767409" y="1849651"/>
            <a:ext cx="4620531" cy="907257"/>
          </a:xfrm>
          <a:prstGeom prst="rect">
            <a:avLst/>
          </a:prstGeom>
          <a:noFill/>
          <a:ln/>
        </p:spPr>
        <p:txBody>
          <a:bodyPr wrap="square" lIns="0" tIns="0" rIns="0" bIns="0" rtlCol="0" anchor="t"/>
          <a:lstStyle/>
          <a:p>
            <a:pPr algn="ctr" rtl="1">
              <a:lnSpc>
                <a:spcPts val="2375"/>
              </a:lnSpc>
            </a:pPr>
            <a:r>
              <a:rPr lang="ar-SA" sz="1600" dirty="0">
                <a:solidFill>
                  <a:srgbClr val="1E3063"/>
                </a:solidFill>
                <a:latin typeface="Alexandria" pitchFamily="2" charset="-78"/>
                <a:ea typeface="Instrument Sans Medium" pitchFamily="34" charset="-122"/>
                <a:cs typeface="Alexandria" pitchFamily="2" charset="-78"/>
              </a:rPr>
              <a:t>تشير الأصالة إلى قدرة القائد على إنتاج أفكار جديدة وغير تقليدية — جوهر القيادة الإبداعية الحقيقية.</a:t>
            </a:r>
          </a:p>
        </p:txBody>
      </p:sp>
      <p:sp>
        <p:nvSpPr>
          <p:cNvPr id="22" name="Text 9">
            <a:extLst>
              <a:ext uri="{FF2B5EF4-FFF2-40B4-BE49-F238E27FC236}">
                <a16:creationId xmlns:a16="http://schemas.microsoft.com/office/drawing/2014/main" id="{2FD0B14D-9EB9-9818-0023-CCE6F92C6A42}"/>
              </a:ext>
            </a:extLst>
          </p:cNvPr>
          <p:cNvSpPr/>
          <p:nvPr/>
        </p:nvSpPr>
        <p:spPr>
          <a:xfrm>
            <a:off x="1010544" y="5993308"/>
            <a:ext cx="2832993" cy="295275"/>
          </a:xfrm>
          <a:prstGeom prst="rect">
            <a:avLst/>
          </a:prstGeom>
          <a:noFill/>
          <a:ln/>
        </p:spPr>
        <p:txBody>
          <a:bodyPr wrap="none" lIns="0" tIns="0" rIns="0" bIns="0" rtlCol="0" anchor="t"/>
          <a:lstStyle/>
          <a:p>
            <a:pPr algn="r" rtl="1">
              <a:lnSpc>
                <a:spcPts val="2292"/>
              </a:lnSpc>
            </a:pPr>
            <a:endParaRPr lang="en-US" sz="1833" dirty="0">
              <a:latin typeface="Alexandria" pitchFamily="2" charset="-78"/>
              <a:cs typeface="Alexandria" pitchFamily="2" charset="-78"/>
            </a:endParaRPr>
          </a:p>
        </p:txBody>
      </p:sp>
      <p:sp>
        <p:nvSpPr>
          <p:cNvPr id="24" name="Text 2">
            <a:extLst>
              <a:ext uri="{FF2B5EF4-FFF2-40B4-BE49-F238E27FC236}">
                <a16:creationId xmlns:a16="http://schemas.microsoft.com/office/drawing/2014/main" id="{6E03A029-B263-D8A7-DB79-1AA638531A65}"/>
              </a:ext>
            </a:extLst>
          </p:cNvPr>
          <p:cNvSpPr/>
          <p:nvPr/>
        </p:nvSpPr>
        <p:spPr>
          <a:xfrm>
            <a:off x="319072" y="2475853"/>
            <a:ext cx="4883355" cy="1280159"/>
          </a:xfrm>
          <a:prstGeom prst="rect">
            <a:avLst/>
          </a:prstGeom>
          <a:noFill/>
          <a:ln/>
        </p:spPr>
        <p:txBody>
          <a:bodyPr wrap="square" lIns="0" tIns="0" rIns="0" bIns="0" rtlCol="0" anchor="t">
            <a:spAutoFit/>
          </a:bodyPr>
          <a:lstStyle/>
          <a:p>
            <a:pPr marL="285739" indent="-285739" algn="r" rtl="1">
              <a:lnSpc>
                <a:spcPct val="200000"/>
              </a:lnSpc>
              <a:buSzPct val="100000"/>
              <a:buChar char="•"/>
            </a:pPr>
            <a:r>
              <a:rPr lang="ar-SA" sz="1458" dirty="0">
                <a:solidFill>
                  <a:srgbClr val="1E3063"/>
                </a:solidFill>
                <a:latin typeface="Alexandria" pitchFamily="2" charset="-78"/>
                <a:ea typeface="Instrument Sans Medium" pitchFamily="34" charset="-122"/>
                <a:cs typeface="Alexandria" pitchFamily="2" charset="-78"/>
              </a:rPr>
              <a:t>الابتكار في الحلول، وتجاوز الأساليب المعتادة.</a:t>
            </a:r>
          </a:p>
          <a:p>
            <a:pPr marL="285739" indent="-285739" algn="r" rtl="1">
              <a:lnSpc>
                <a:spcPct val="200000"/>
              </a:lnSpc>
              <a:buSzPct val="100000"/>
              <a:buFont typeface="Arial"/>
              <a:buChar char="•"/>
            </a:pPr>
            <a:r>
              <a:rPr lang="ar-SA" sz="1458" dirty="0">
                <a:solidFill>
                  <a:srgbClr val="1E3063"/>
                </a:solidFill>
                <a:latin typeface="Alexandria" pitchFamily="2" charset="-78"/>
                <a:cs typeface="Alexandria" pitchFamily="2" charset="-78"/>
              </a:rPr>
              <a:t>التفكير خارج الصندوق، والنظر للمشكلة من زوايا متعددة.</a:t>
            </a:r>
          </a:p>
          <a:p>
            <a:pPr marL="285739" indent="-285739" algn="r" rtl="1">
              <a:lnSpc>
                <a:spcPct val="200000"/>
              </a:lnSpc>
              <a:buSzPct val="100000"/>
              <a:buFont typeface="Arial"/>
              <a:buChar char="•"/>
            </a:pPr>
            <a:r>
              <a:rPr lang="ar-SA" sz="1458" dirty="0">
                <a:solidFill>
                  <a:srgbClr val="1E3063"/>
                </a:solidFill>
                <a:latin typeface="Alexandria" pitchFamily="2" charset="-78"/>
                <a:cs typeface="Alexandria" pitchFamily="2" charset="-78"/>
              </a:rPr>
              <a:t>التميز والاستثنائية، وبناء هوية قيادية فريدة.</a:t>
            </a:r>
          </a:p>
        </p:txBody>
      </p:sp>
      <p:sp>
        <p:nvSpPr>
          <p:cNvPr id="19" name="Text 0">
            <a:extLst>
              <a:ext uri="{FF2B5EF4-FFF2-40B4-BE49-F238E27FC236}">
                <a16:creationId xmlns:a16="http://schemas.microsoft.com/office/drawing/2014/main" id="{80FE9520-BAFB-A47C-4560-A1BF06673585}"/>
              </a:ext>
            </a:extLst>
          </p:cNvPr>
          <p:cNvSpPr/>
          <p:nvPr/>
        </p:nvSpPr>
        <p:spPr>
          <a:xfrm>
            <a:off x="8864960" y="1167179"/>
            <a:ext cx="910506" cy="505779"/>
          </a:xfrm>
          <a:prstGeom prst="rect">
            <a:avLst/>
          </a:prstGeom>
          <a:noFill/>
          <a:ln/>
        </p:spPr>
        <p:txBody>
          <a:bodyPr wrap="none" lIns="0" tIns="0" rIns="0" bIns="0" rtlCol="0" anchor="t">
            <a:spAutoFit/>
          </a:bodyPr>
          <a:lstStyle/>
          <a:p>
            <a:pPr algn="ctr" rtl="1">
              <a:lnSpc>
                <a:spcPts val="4625"/>
              </a:lnSpc>
            </a:pPr>
            <a:r>
              <a:rPr lang="en-US" sz="2000" b="1" dirty="0">
                <a:solidFill>
                  <a:srgbClr val="00B0F0"/>
                </a:solidFill>
                <a:latin typeface="Alexandria" pitchFamily="2" charset="-78"/>
                <a:ea typeface="Instrument Sans Semi Bold" pitchFamily="34" charset="-122"/>
                <a:cs typeface="Alexandria" pitchFamily="2" charset="-78"/>
              </a:rPr>
              <a:t>المرونة</a:t>
            </a:r>
            <a:endParaRPr lang="en-US" sz="2000" b="1" dirty="0">
              <a:solidFill>
                <a:srgbClr val="00B0F0"/>
              </a:solidFill>
              <a:latin typeface="Alexandria" pitchFamily="2" charset="-78"/>
              <a:cs typeface="Alexandria" pitchFamily="2" charset="-78"/>
            </a:endParaRPr>
          </a:p>
        </p:txBody>
      </p:sp>
      <p:pic>
        <p:nvPicPr>
          <p:cNvPr id="20" name="Image 0" descr="preencoded.png">
            <a:extLst>
              <a:ext uri="{FF2B5EF4-FFF2-40B4-BE49-F238E27FC236}">
                <a16:creationId xmlns:a16="http://schemas.microsoft.com/office/drawing/2014/main" id="{067E37BE-791B-ABC4-243E-D650709CFF8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84622" y="4709836"/>
            <a:ext cx="3024337" cy="168839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1" name="Image 0" descr="preencoded.png">
            <a:extLst>
              <a:ext uri="{FF2B5EF4-FFF2-40B4-BE49-F238E27FC236}">
                <a16:creationId xmlns:a16="http://schemas.microsoft.com/office/drawing/2014/main" id="{4A7C4884-3D2D-7DA0-6653-7FE1D15AA3F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084568" y="3912940"/>
            <a:ext cx="3352362" cy="268612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22312988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613620F0-CC65-3203-F194-AA9D097FE049}"/>
              </a:ext>
            </a:extLst>
          </p:cNvPr>
          <p:cNvSpPr/>
          <p:nvPr/>
        </p:nvSpPr>
        <p:spPr>
          <a:xfrm>
            <a:off x="3590274" y="374560"/>
            <a:ext cx="3811941" cy="499239"/>
          </a:xfrm>
          <a:prstGeom prst="rect">
            <a:avLst/>
          </a:prstGeom>
          <a:noFill/>
          <a:ln/>
        </p:spPr>
        <p:txBody>
          <a:bodyPr wrap="none" lIns="0" tIns="0" rIns="0" bIns="0" rtlCol="0" anchor="t">
            <a:spAutoFit/>
          </a:bodyPr>
          <a:lstStyle/>
          <a:p>
            <a:pPr algn="r" rtl="1">
              <a:lnSpc>
                <a:spcPts val="4375"/>
              </a:lnSpc>
            </a:pPr>
            <a:r>
              <a:rPr lang="en-US" sz="2400" b="1" dirty="0">
                <a:solidFill>
                  <a:srgbClr val="00B0F0"/>
                </a:solidFill>
                <a:latin typeface="Alexandria" pitchFamily="2" charset="-78"/>
                <a:ea typeface="Instrument Sans Semi Bold" pitchFamily="34" charset="-122"/>
                <a:cs typeface="Alexandria" pitchFamily="2" charset="-78"/>
              </a:rPr>
              <a:t>مهارات تدفع القائد للنجاح</a:t>
            </a:r>
            <a:endParaRPr lang="en-US" sz="2400" b="1"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B9B1CDC8-190D-75B2-6117-CAB6426C9D6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29692" y="2749290"/>
            <a:ext cx="3753669" cy="251890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Text 1">
            <a:extLst>
              <a:ext uri="{FF2B5EF4-FFF2-40B4-BE49-F238E27FC236}">
                <a16:creationId xmlns:a16="http://schemas.microsoft.com/office/drawing/2014/main" id="{080627D0-04CF-1A81-0F37-45CB4C39EC1A}"/>
              </a:ext>
            </a:extLst>
          </p:cNvPr>
          <p:cNvSpPr/>
          <p:nvPr/>
        </p:nvSpPr>
        <p:spPr>
          <a:xfrm>
            <a:off x="1456266" y="1488487"/>
            <a:ext cx="9189442" cy="262251"/>
          </a:xfrm>
          <a:prstGeom prst="rect">
            <a:avLst/>
          </a:prstGeom>
          <a:noFill/>
          <a:ln/>
        </p:spPr>
        <p:txBody>
          <a:bodyPr wrap="square" lIns="0" tIns="0" rIns="0" bIns="0" rtlCol="0" anchor="t">
            <a:spAutoFit/>
          </a:bodyPr>
          <a:lstStyle/>
          <a:p>
            <a:pPr algn="ctr" rtl="1">
              <a:lnSpc>
                <a:spcPts val="2167"/>
              </a:lnSpc>
            </a:pPr>
            <a:r>
              <a:rPr lang="en-US" sz="1600" dirty="0">
                <a:solidFill>
                  <a:srgbClr val="1E3063"/>
                </a:solidFill>
                <a:latin typeface="Alexandria" pitchFamily="2" charset="-78"/>
                <a:ea typeface="Instrument Sans Medium" pitchFamily="34" charset="-122"/>
                <a:cs typeface="Alexandria" pitchFamily="2" charset="-78"/>
              </a:rPr>
              <a:t>هناك مجموعة من المهارات التي تعزز نجاح القائد في بيئة العمل الإبداعي وتجعله أكثر تأثيرًا:</a:t>
            </a:r>
            <a:endParaRPr lang="en-US" sz="1600" dirty="0">
              <a:latin typeface="Alexandria" pitchFamily="2" charset="-78"/>
              <a:cs typeface="Alexandria" pitchFamily="2" charset="-78"/>
            </a:endParaRPr>
          </a:p>
        </p:txBody>
      </p:sp>
      <p:sp>
        <p:nvSpPr>
          <p:cNvPr id="10" name="Text 2">
            <a:extLst>
              <a:ext uri="{FF2B5EF4-FFF2-40B4-BE49-F238E27FC236}">
                <a16:creationId xmlns:a16="http://schemas.microsoft.com/office/drawing/2014/main" id="{D5F5A928-E75F-8531-7A00-8ABEEFD01FC5}"/>
              </a:ext>
            </a:extLst>
          </p:cNvPr>
          <p:cNvSpPr/>
          <p:nvPr/>
        </p:nvSpPr>
        <p:spPr>
          <a:xfrm>
            <a:off x="9401569" y="2232918"/>
            <a:ext cx="1559722" cy="267061"/>
          </a:xfrm>
          <a:prstGeom prst="rect">
            <a:avLst/>
          </a:prstGeom>
          <a:noFill/>
          <a:ln/>
        </p:spPr>
        <p:txBody>
          <a:bodyPr wrap="none" lIns="0" tIns="0" rIns="0" bIns="0" rtlCol="0" anchor="t">
            <a:spAutoFit/>
          </a:bodyPr>
          <a:lstStyle/>
          <a:p>
            <a:pPr algn="r" rtl="1">
              <a:lnSpc>
                <a:spcPts val="2167"/>
              </a:lnSpc>
            </a:pPr>
            <a:r>
              <a:rPr lang="en-US" sz="1750" b="1" dirty="0">
                <a:solidFill>
                  <a:schemeClr val="accent2">
                    <a:lumMod val="75000"/>
                  </a:schemeClr>
                </a:solidFill>
                <a:latin typeface="Alexandria" pitchFamily="2" charset="-78"/>
                <a:ea typeface="Instrument Sans Semi Bold" pitchFamily="34" charset="-122"/>
                <a:cs typeface="Alexandria" pitchFamily="2" charset="-78"/>
              </a:rPr>
              <a:t>حب الاستطلاع</a:t>
            </a:r>
            <a:endParaRPr lang="en-US" sz="1750" b="1" dirty="0">
              <a:solidFill>
                <a:schemeClr val="accent2">
                  <a:lumMod val="75000"/>
                </a:schemeClr>
              </a:solidFill>
              <a:latin typeface="Alexandria" pitchFamily="2" charset="-78"/>
              <a:cs typeface="Alexandria" pitchFamily="2" charset="-78"/>
            </a:endParaRPr>
          </a:p>
        </p:txBody>
      </p:sp>
      <p:sp>
        <p:nvSpPr>
          <p:cNvPr id="11" name="Text 3">
            <a:extLst>
              <a:ext uri="{FF2B5EF4-FFF2-40B4-BE49-F238E27FC236}">
                <a16:creationId xmlns:a16="http://schemas.microsoft.com/office/drawing/2014/main" id="{DDFF9D12-0686-5DD0-4941-3F990DE8952D}"/>
              </a:ext>
            </a:extLst>
          </p:cNvPr>
          <p:cNvSpPr/>
          <p:nvPr/>
        </p:nvSpPr>
        <p:spPr>
          <a:xfrm>
            <a:off x="7588572" y="2680097"/>
            <a:ext cx="3372719" cy="262251"/>
          </a:xfrm>
          <a:prstGeom prst="rect">
            <a:avLst/>
          </a:prstGeom>
          <a:noFill/>
          <a:ln/>
        </p:spPr>
        <p:txBody>
          <a:bodyPr wrap="none" lIns="0" tIns="0" rIns="0" bIns="0" rtlCol="0" anchor="t">
            <a:spAutoFit/>
          </a:bodyPr>
          <a:lstStyle/>
          <a:p>
            <a:pPr algn="r" rtl="1">
              <a:lnSpc>
                <a:spcPts val="2167"/>
              </a:lnSpc>
            </a:pPr>
            <a:r>
              <a:rPr lang="en-US" sz="1600" dirty="0">
                <a:solidFill>
                  <a:srgbClr val="1E3063"/>
                </a:solidFill>
                <a:latin typeface="Alexandria" pitchFamily="2" charset="-78"/>
                <a:ea typeface="Instrument Sans Medium" pitchFamily="34" charset="-122"/>
                <a:cs typeface="Alexandria" pitchFamily="2" charset="-78"/>
              </a:rPr>
              <a:t>اكتشاف الجديد وطرح الأسئلة باستمرار</a:t>
            </a:r>
            <a:endParaRPr lang="en-US" sz="1600" dirty="0">
              <a:latin typeface="Alexandria" pitchFamily="2" charset="-78"/>
              <a:cs typeface="Alexandria" pitchFamily="2" charset="-78"/>
            </a:endParaRPr>
          </a:p>
        </p:txBody>
      </p:sp>
      <p:sp>
        <p:nvSpPr>
          <p:cNvPr id="13" name="Text 4">
            <a:extLst>
              <a:ext uri="{FF2B5EF4-FFF2-40B4-BE49-F238E27FC236}">
                <a16:creationId xmlns:a16="http://schemas.microsoft.com/office/drawing/2014/main" id="{4D596001-C816-1828-90C6-C1B8FAE3EC8B}"/>
              </a:ext>
            </a:extLst>
          </p:cNvPr>
          <p:cNvSpPr/>
          <p:nvPr/>
        </p:nvSpPr>
        <p:spPr>
          <a:xfrm>
            <a:off x="8523123" y="3294261"/>
            <a:ext cx="2438168" cy="267061"/>
          </a:xfrm>
          <a:prstGeom prst="rect">
            <a:avLst/>
          </a:prstGeom>
          <a:noFill/>
          <a:ln/>
        </p:spPr>
        <p:txBody>
          <a:bodyPr wrap="none" lIns="0" tIns="0" rIns="0" bIns="0" rtlCol="0" anchor="t">
            <a:spAutoFit/>
          </a:bodyPr>
          <a:lstStyle/>
          <a:p>
            <a:pPr algn="r" rtl="1">
              <a:lnSpc>
                <a:spcPts val="2167"/>
              </a:lnSpc>
            </a:pPr>
            <a:r>
              <a:rPr lang="en-US" sz="1750" b="1" dirty="0">
                <a:solidFill>
                  <a:schemeClr val="accent2">
                    <a:lumMod val="75000"/>
                  </a:schemeClr>
                </a:solidFill>
                <a:latin typeface="Alexandria" pitchFamily="2" charset="-78"/>
                <a:ea typeface="Instrument Sans Semi Bold" pitchFamily="34" charset="-122"/>
                <a:cs typeface="Alexandria" pitchFamily="2" charset="-78"/>
              </a:rPr>
              <a:t>الاستقلالية في التفكير</a:t>
            </a:r>
            <a:endParaRPr lang="en-US" sz="1750" b="1" dirty="0">
              <a:solidFill>
                <a:schemeClr val="accent2">
                  <a:lumMod val="75000"/>
                </a:schemeClr>
              </a:solidFill>
              <a:latin typeface="Alexandria" pitchFamily="2" charset="-78"/>
              <a:cs typeface="Alexandria" pitchFamily="2" charset="-78"/>
            </a:endParaRPr>
          </a:p>
        </p:txBody>
      </p:sp>
      <p:sp>
        <p:nvSpPr>
          <p:cNvPr id="14" name="Text 5">
            <a:extLst>
              <a:ext uri="{FF2B5EF4-FFF2-40B4-BE49-F238E27FC236}">
                <a16:creationId xmlns:a16="http://schemas.microsoft.com/office/drawing/2014/main" id="{86F5A672-91BF-72C7-67AD-EFFB0414FD05}"/>
              </a:ext>
            </a:extLst>
          </p:cNvPr>
          <p:cNvSpPr/>
          <p:nvPr/>
        </p:nvSpPr>
        <p:spPr>
          <a:xfrm>
            <a:off x="7166983" y="3741440"/>
            <a:ext cx="3794308" cy="262251"/>
          </a:xfrm>
          <a:prstGeom prst="rect">
            <a:avLst/>
          </a:prstGeom>
          <a:noFill/>
          <a:ln/>
        </p:spPr>
        <p:txBody>
          <a:bodyPr wrap="none" lIns="0" tIns="0" rIns="0" bIns="0" rtlCol="0" anchor="t">
            <a:spAutoFit/>
          </a:bodyPr>
          <a:lstStyle/>
          <a:p>
            <a:pPr algn="r" rtl="1">
              <a:lnSpc>
                <a:spcPts val="2167"/>
              </a:lnSpc>
            </a:pPr>
            <a:r>
              <a:rPr lang="en-US" sz="1600" dirty="0">
                <a:solidFill>
                  <a:srgbClr val="1E3063"/>
                </a:solidFill>
                <a:latin typeface="Alexandria" pitchFamily="2" charset="-78"/>
                <a:ea typeface="Instrument Sans Medium" pitchFamily="34" charset="-122"/>
                <a:cs typeface="Alexandria" pitchFamily="2" charset="-78"/>
              </a:rPr>
              <a:t>اتخاذ مواقف مستقلة ومبنية على القناعة</a:t>
            </a:r>
            <a:endParaRPr lang="en-US" sz="1600" dirty="0">
              <a:latin typeface="Alexandria" pitchFamily="2" charset="-78"/>
              <a:cs typeface="Alexandria" pitchFamily="2" charset="-78"/>
            </a:endParaRPr>
          </a:p>
        </p:txBody>
      </p:sp>
      <p:sp>
        <p:nvSpPr>
          <p:cNvPr id="16" name="Text 6">
            <a:extLst>
              <a:ext uri="{FF2B5EF4-FFF2-40B4-BE49-F238E27FC236}">
                <a16:creationId xmlns:a16="http://schemas.microsoft.com/office/drawing/2014/main" id="{3F04CC23-3D04-F047-2406-665EA3558575}"/>
              </a:ext>
            </a:extLst>
          </p:cNvPr>
          <p:cNvSpPr/>
          <p:nvPr/>
        </p:nvSpPr>
        <p:spPr>
          <a:xfrm>
            <a:off x="10105287" y="4355604"/>
            <a:ext cx="856004" cy="267061"/>
          </a:xfrm>
          <a:prstGeom prst="rect">
            <a:avLst/>
          </a:prstGeom>
          <a:noFill/>
          <a:ln/>
        </p:spPr>
        <p:txBody>
          <a:bodyPr wrap="none" lIns="0" tIns="0" rIns="0" bIns="0" rtlCol="0" anchor="t">
            <a:spAutoFit/>
          </a:bodyPr>
          <a:lstStyle/>
          <a:p>
            <a:pPr algn="r" rtl="1">
              <a:lnSpc>
                <a:spcPts val="2167"/>
              </a:lnSpc>
            </a:pPr>
            <a:r>
              <a:rPr lang="en-US" sz="1750" b="1" dirty="0">
                <a:solidFill>
                  <a:schemeClr val="accent2">
                    <a:lumMod val="75000"/>
                  </a:schemeClr>
                </a:solidFill>
                <a:latin typeface="Alexandria" pitchFamily="2" charset="-78"/>
                <a:ea typeface="Instrument Sans Semi Bold" pitchFamily="34" charset="-122"/>
                <a:cs typeface="Alexandria" pitchFamily="2" charset="-78"/>
              </a:rPr>
              <a:t>المبادرة</a:t>
            </a:r>
            <a:endParaRPr lang="en-US" sz="1750" b="1" dirty="0">
              <a:solidFill>
                <a:schemeClr val="accent2">
                  <a:lumMod val="75000"/>
                </a:schemeClr>
              </a:solidFill>
              <a:latin typeface="Alexandria" pitchFamily="2" charset="-78"/>
              <a:cs typeface="Alexandria" pitchFamily="2" charset="-78"/>
            </a:endParaRPr>
          </a:p>
        </p:txBody>
      </p:sp>
      <p:sp>
        <p:nvSpPr>
          <p:cNvPr id="17" name="Text 7">
            <a:extLst>
              <a:ext uri="{FF2B5EF4-FFF2-40B4-BE49-F238E27FC236}">
                <a16:creationId xmlns:a16="http://schemas.microsoft.com/office/drawing/2014/main" id="{6F7469E1-6E4D-D0A2-FE0F-DD18D233AB96}"/>
              </a:ext>
            </a:extLst>
          </p:cNvPr>
          <p:cNvSpPr/>
          <p:nvPr/>
        </p:nvSpPr>
        <p:spPr>
          <a:xfrm>
            <a:off x="7856274" y="4802783"/>
            <a:ext cx="3105017" cy="268663"/>
          </a:xfrm>
          <a:prstGeom prst="rect">
            <a:avLst/>
          </a:prstGeom>
          <a:noFill/>
          <a:ln/>
        </p:spPr>
        <p:txBody>
          <a:bodyPr wrap="none" lIns="0" tIns="0" rIns="0" bIns="0" rtlCol="0" anchor="t">
            <a:spAutoFit/>
          </a:bodyPr>
          <a:lstStyle/>
          <a:p>
            <a:pPr algn="r" rtl="1">
              <a:lnSpc>
                <a:spcPts val="2167"/>
              </a:lnSpc>
            </a:pPr>
            <a:r>
              <a:rPr lang="en-US" sz="1800" dirty="0">
                <a:solidFill>
                  <a:srgbClr val="1E3063"/>
                </a:solidFill>
                <a:latin typeface="Alexandria" pitchFamily="2" charset="-78"/>
                <a:ea typeface="Instrument Sans Medium" pitchFamily="34" charset="-122"/>
                <a:cs typeface="Alexandria" pitchFamily="2" charset="-78"/>
              </a:rPr>
              <a:t>اتخاذ القرار والتصرف دون انتظار</a:t>
            </a:r>
            <a:endParaRPr lang="en-US" sz="1800" dirty="0">
              <a:latin typeface="Alexandria" pitchFamily="2" charset="-78"/>
              <a:cs typeface="Alexandria" pitchFamily="2" charset="-78"/>
            </a:endParaRPr>
          </a:p>
        </p:txBody>
      </p:sp>
      <p:sp>
        <p:nvSpPr>
          <p:cNvPr id="20" name="Text 8">
            <a:extLst>
              <a:ext uri="{FF2B5EF4-FFF2-40B4-BE49-F238E27FC236}">
                <a16:creationId xmlns:a16="http://schemas.microsoft.com/office/drawing/2014/main" id="{58F5E836-BFA9-F4A0-5723-020A7A386269}"/>
              </a:ext>
            </a:extLst>
          </p:cNvPr>
          <p:cNvSpPr/>
          <p:nvPr/>
        </p:nvSpPr>
        <p:spPr>
          <a:xfrm>
            <a:off x="9433629" y="5416947"/>
            <a:ext cx="1527662" cy="267061"/>
          </a:xfrm>
          <a:prstGeom prst="rect">
            <a:avLst/>
          </a:prstGeom>
          <a:noFill/>
          <a:ln/>
        </p:spPr>
        <p:txBody>
          <a:bodyPr wrap="none" lIns="0" tIns="0" rIns="0" bIns="0" rtlCol="0" anchor="t">
            <a:spAutoFit/>
          </a:bodyPr>
          <a:lstStyle/>
          <a:p>
            <a:pPr algn="r" rtl="1">
              <a:lnSpc>
                <a:spcPts val="2167"/>
              </a:lnSpc>
            </a:pPr>
            <a:r>
              <a:rPr lang="en-US" sz="1750" b="1" dirty="0">
                <a:solidFill>
                  <a:schemeClr val="accent2">
                    <a:lumMod val="75000"/>
                  </a:schemeClr>
                </a:solidFill>
                <a:latin typeface="Alexandria" pitchFamily="2" charset="-78"/>
                <a:ea typeface="Instrument Sans Semi Bold" pitchFamily="34" charset="-122"/>
                <a:cs typeface="Alexandria" pitchFamily="2" charset="-78"/>
              </a:rPr>
              <a:t>حل المشكلات</a:t>
            </a:r>
            <a:endParaRPr lang="en-US" sz="1750" b="1" dirty="0">
              <a:solidFill>
                <a:schemeClr val="accent2">
                  <a:lumMod val="75000"/>
                </a:schemeClr>
              </a:solidFill>
              <a:latin typeface="Alexandria" pitchFamily="2" charset="-78"/>
              <a:cs typeface="Alexandria" pitchFamily="2" charset="-78"/>
            </a:endParaRPr>
          </a:p>
        </p:txBody>
      </p:sp>
      <p:sp>
        <p:nvSpPr>
          <p:cNvPr id="21" name="Text 9">
            <a:extLst>
              <a:ext uri="{FF2B5EF4-FFF2-40B4-BE49-F238E27FC236}">
                <a16:creationId xmlns:a16="http://schemas.microsoft.com/office/drawing/2014/main" id="{2D63058C-AFDE-1DCE-B541-DF675AA179FB}"/>
              </a:ext>
            </a:extLst>
          </p:cNvPr>
          <p:cNvSpPr/>
          <p:nvPr/>
        </p:nvSpPr>
        <p:spPr>
          <a:xfrm>
            <a:off x="7755285" y="5864126"/>
            <a:ext cx="3206006" cy="262251"/>
          </a:xfrm>
          <a:prstGeom prst="rect">
            <a:avLst/>
          </a:prstGeom>
          <a:noFill/>
          <a:ln/>
        </p:spPr>
        <p:txBody>
          <a:bodyPr wrap="none" lIns="0" tIns="0" rIns="0" bIns="0" rtlCol="0" anchor="t">
            <a:spAutoFit/>
          </a:bodyPr>
          <a:lstStyle/>
          <a:p>
            <a:pPr algn="r" rtl="1">
              <a:lnSpc>
                <a:spcPts val="2167"/>
              </a:lnSpc>
            </a:pPr>
            <a:r>
              <a:rPr lang="en-US" sz="1600" dirty="0">
                <a:solidFill>
                  <a:srgbClr val="1E3063"/>
                </a:solidFill>
                <a:latin typeface="Alexandria" pitchFamily="2" charset="-78"/>
                <a:ea typeface="Instrument Sans Medium" pitchFamily="34" charset="-122"/>
                <a:cs typeface="Alexandria" pitchFamily="2" charset="-78"/>
              </a:rPr>
              <a:t>التعامل مع التحديات بفاعلية وإبداع</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514898128"/>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7" name="Text 1">
            <a:extLst>
              <a:ext uri="{FF2B5EF4-FFF2-40B4-BE49-F238E27FC236}">
                <a16:creationId xmlns:a16="http://schemas.microsoft.com/office/drawing/2014/main" id="{365440C2-8A22-7AFE-4782-CCD8F65F869E}"/>
              </a:ext>
            </a:extLst>
          </p:cNvPr>
          <p:cNvSpPr/>
          <p:nvPr/>
        </p:nvSpPr>
        <p:spPr>
          <a:xfrm>
            <a:off x="4640867" y="399054"/>
            <a:ext cx="1947649" cy="499239"/>
          </a:xfrm>
          <a:prstGeom prst="rect">
            <a:avLst/>
          </a:prstGeom>
          <a:noFill/>
          <a:ln/>
        </p:spPr>
        <p:txBody>
          <a:bodyPr wrap="none" lIns="0" tIns="0" rIns="0" bIns="0" rtlCol="0" anchor="t">
            <a:spAutoFit/>
          </a:bodyPr>
          <a:lstStyle/>
          <a:p>
            <a:pPr algn="r" rtl="1">
              <a:lnSpc>
                <a:spcPts val="4375"/>
              </a:lnSpc>
            </a:pPr>
            <a:r>
              <a:rPr lang="en-US" sz="2400" b="1" dirty="0">
                <a:solidFill>
                  <a:srgbClr val="00B0F0"/>
                </a:solidFill>
                <a:latin typeface="Alexandria" pitchFamily="2" charset="-78"/>
                <a:cs typeface="Alexandria" pitchFamily="2" charset="-78"/>
              </a:rPr>
              <a:t>مراحل الإبداع</a:t>
            </a:r>
          </a:p>
        </p:txBody>
      </p:sp>
      <p:sp>
        <p:nvSpPr>
          <p:cNvPr id="8" name="Text 2">
            <a:extLst>
              <a:ext uri="{FF2B5EF4-FFF2-40B4-BE49-F238E27FC236}">
                <a16:creationId xmlns:a16="http://schemas.microsoft.com/office/drawing/2014/main" id="{96E70EA0-BD12-F9A3-D291-034212A7C579}"/>
              </a:ext>
            </a:extLst>
          </p:cNvPr>
          <p:cNvSpPr/>
          <p:nvPr/>
        </p:nvSpPr>
        <p:spPr>
          <a:xfrm>
            <a:off x="7375524" y="1254225"/>
            <a:ext cx="4154985" cy="505779"/>
          </a:xfrm>
          <a:prstGeom prst="rect">
            <a:avLst/>
          </a:prstGeom>
          <a:noFill/>
          <a:ln/>
        </p:spPr>
        <p:txBody>
          <a:bodyPr wrap="none" lIns="0" tIns="0" rIns="0" bIns="0" rtlCol="0" anchor="t">
            <a:spAutoFit/>
          </a:bodyPr>
          <a:lstStyle/>
          <a:p>
            <a:pPr algn="r" rtl="1">
              <a:lnSpc>
                <a:spcPts val="4625"/>
              </a:lnSpc>
            </a:pPr>
            <a:r>
              <a:rPr lang="en-US" sz="2000" b="1" dirty="0">
                <a:solidFill>
                  <a:srgbClr val="00B0F0"/>
                </a:solidFill>
                <a:latin typeface="Alexandria" pitchFamily="2" charset="-78"/>
                <a:ea typeface="Instrument Sans Semi Bold" pitchFamily="34" charset="-122"/>
                <a:cs typeface="Alexandria" pitchFamily="2" charset="-78"/>
              </a:rPr>
              <a:t>كيف تحدث عملية الإبداع القيادي؟</a:t>
            </a:r>
            <a:endParaRPr lang="en-US" sz="2000" b="1" dirty="0">
              <a:solidFill>
                <a:srgbClr val="00B0F0"/>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77D4583B-07B1-E354-36D4-773CBE197782}"/>
              </a:ext>
            </a:extLst>
          </p:cNvPr>
          <p:cNvSpPr/>
          <p:nvPr/>
        </p:nvSpPr>
        <p:spPr>
          <a:xfrm>
            <a:off x="1462777" y="2119753"/>
            <a:ext cx="9299021" cy="281487"/>
          </a:xfrm>
          <a:prstGeom prst="rect">
            <a:avLst/>
          </a:prstGeom>
          <a:noFill/>
          <a:ln/>
        </p:spPr>
        <p:txBody>
          <a:bodyPr wrap="none" lIns="0" tIns="0" rIns="0" bIns="0" rtlCol="0" anchor="t">
            <a:spAutoFit/>
          </a:bodyPr>
          <a:lstStyle/>
          <a:p>
            <a:pPr algn="ctr" rtl="1">
              <a:lnSpc>
                <a:spcPts val="2375"/>
              </a:lnSpc>
            </a:pPr>
            <a:r>
              <a:rPr lang="en-US" sz="1600" dirty="0">
                <a:solidFill>
                  <a:srgbClr val="1E3063"/>
                </a:solidFill>
                <a:latin typeface="Alexandria" pitchFamily="2" charset="-78"/>
                <a:ea typeface="Instrument Sans Medium" pitchFamily="34" charset="-122"/>
                <a:cs typeface="Alexandria" pitchFamily="2" charset="-78"/>
              </a:rPr>
              <a:t>الإبداع القيادي ليس حدثًا عشوائيًا، بل عملية منهجية تمر بمراحل متكاملة تحوّل الأفكار إلى نتائج واقعية.</a:t>
            </a:r>
            <a:endParaRPr lang="en-US" sz="1600" dirty="0">
              <a:latin typeface="Alexandria" pitchFamily="2" charset="-78"/>
              <a:cs typeface="Alexandria" pitchFamily="2" charset="-78"/>
            </a:endParaRPr>
          </a:p>
        </p:txBody>
      </p:sp>
      <p:pic>
        <p:nvPicPr>
          <p:cNvPr id="10" name="Image 0" descr="preencoded.png">
            <a:extLst>
              <a:ext uri="{FF2B5EF4-FFF2-40B4-BE49-F238E27FC236}">
                <a16:creationId xmlns:a16="http://schemas.microsoft.com/office/drawing/2014/main" id="{5AC9AC23-6ADB-E760-DC8D-47A7404653B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61492" y="2643386"/>
            <a:ext cx="10869018" cy="2876054"/>
          </a:xfrm>
          <a:prstGeom prst="rect">
            <a:avLst/>
          </a:prstGeom>
        </p:spPr>
      </p:pic>
      <p:sp>
        <p:nvSpPr>
          <p:cNvPr id="11" name="Text 4">
            <a:extLst>
              <a:ext uri="{FF2B5EF4-FFF2-40B4-BE49-F238E27FC236}">
                <a16:creationId xmlns:a16="http://schemas.microsoft.com/office/drawing/2014/main" id="{C37667DA-1792-29CA-5879-82B9DB4BB688}"/>
              </a:ext>
            </a:extLst>
          </p:cNvPr>
          <p:cNvSpPr/>
          <p:nvPr/>
        </p:nvSpPr>
        <p:spPr>
          <a:xfrm>
            <a:off x="9283191" y="3615836"/>
            <a:ext cx="1175001" cy="279307"/>
          </a:xfrm>
          <a:prstGeom prst="rect">
            <a:avLst/>
          </a:prstGeom>
          <a:noFill/>
          <a:ln/>
        </p:spPr>
        <p:txBody>
          <a:bodyPr wrap="none" lIns="0" tIns="0" rIns="0" bIns="0" rtlCol="0" anchor="t">
            <a:spAutoFit/>
          </a:bodyPr>
          <a:lstStyle/>
          <a:p>
            <a:pPr algn="ctr" rtl="1">
              <a:lnSpc>
                <a:spcPts val="2292"/>
              </a:lnSpc>
            </a:pPr>
            <a:r>
              <a:rPr lang="en-US" sz="1833" dirty="0">
                <a:solidFill>
                  <a:schemeClr val="accent2">
                    <a:lumMod val="75000"/>
                  </a:schemeClr>
                </a:solidFill>
                <a:latin typeface="Alexandria" pitchFamily="2" charset="-78"/>
                <a:ea typeface="Instrument Sans Semi Bold" pitchFamily="34" charset="-122"/>
                <a:cs typeface="Alexandria" pitchFamily="2" charset="-78"/>
              </a:rPr>
              <a:t>الاستكشاف</a:t>
            </a:r>
            <a:endParaRPr lang="en-US" sz="1833" dirty="0">
              <a:solidFill>
                <a:schemeClr val="accent2">
                  <a:lumMod val="75000"/>
                </a:schemeClr>
              </a:solidFill>
              <a:latin typeface="Alexandria" pitchFamily="2" charset="-78"/>
              <a:cs typeface="Alexandria" pitchFamily="2" charset="-78"/>
            </a:endParaRPr>
          </a:p>
        </p:txBody>
      </p:sp>
      <p:sp>
        <p:nvSpPr>
          <p:cNvPr id="12" name="Text 5">
            <a:extLst>
              <a:ext uri="{FF2B5EF4-FFF2-40B4-BE49-F238E27FC236}">
                <a16:creationId xmlns:a16="http://schemas.microsoft.com/office/drawing/2014/main" id="{C3DAF073-D0A5-D6A3-31C9-DA4C601CE3A1}"/>
              </a:ext>
            </a:extLst>
          </p:cNvPr>
          <p:cNvSpPr/>
          <p:nvPr/>
        </p:nvSpPr>
        <p:spPr>
          <a:xfrm>
            <a:off x="9049201" y="3993691"/>
            <a:ext cx="1642981" cy="450123"/>
          </a:xfrm>
          <a:prstGeom prst="rect">
            <a:avLst/>
          </a:prstGeom>
          <a:noFill/>
          <a:ln/>
        </p:spPr>
        <p:txBody>
          <a:bodyPr wrap="square" lIns="0" tIns="0" rIns="0" bIns="0" rtlCol="0" anchor="t">
            <a:spAutoFit/>
          </a:bodyPr>
          <a:lstStyle/>
          <a:p>
            <a:pPr algn="ctr" rtl="1">
              <a:lnSpc>
                <a:spcPts val="1833"/>
              </a:lnSpc>
            </a:pPr>
            <a:r>
              <a:rPr lang="en-US" sz="1458" dirty="0">
                <a:solidFill>
                  <a:srgbClr val="1E3063"/>
                </a:solidFill>
                <a:latin typeface="Alexandria" pitchFamily="2" charset="-78"/>
                <a:ea typeface="Instrument Sans Medium" pitchFamily="34" charset="-122"/>
                <a:cs typeface="Alexandria" pitchFamily="2" charset="-78"/>
              </a:rPr>
              <a:t>جمع المعلومات وفهم السياق</a:t>
            </a:r>
            <a:endParaRPr lang="en-US" sz="1458" dirty="0">
              <a:latin typeface="Alexandria" pitchFamily="2" charset="-78"/>
              <a:cs typeface="Alexandria" pitchFamily="2" charset="-78"/>
            </a:endParaRPr>
          </a:p>
        </p:txBody>
      </p:sp>
      <p:sp>
        <p:nvSpPr>
          <p:cNvPr id="13" name="Text 6">
            <a:extLst>
              <a:ext uri="{FF2B5EF4-FFF2-40B4-BE49-F238E27FC236}">
                <a16:creationId xmlns:a16="http://schemas.microsoft.com/office/drawing/2014/main" id="{1BFE0B84-82AF-C2BA-A115-AD46BE6040B7}"/>
              </a:ext>
            </a:extLst>
          </p:cNvPr>
          <p:cNvSpPr/>
          <p:nvPr/>
        </p:nvSpPr>
        <p:spPr>
          <a:xfrm>
            <a:off x="7618464" y="3698206"/>
            <a:ext cx="738984" cy="279307"/>
          </a:xfrm>
          <a:prstGeom prst="rect">
            <a:avLst/>
          </a:prstGeom>
          <a:noFill/>
          <a:ln/>
        </p:spPr>
        <p:txBody>
          <a:bodyPr wrap="none" lIns="0" tIns="0" rIns="0" bIns="0" rtlCol="0" anchor="t">
            <a:spAutoFit/>
          </a:bodyPr>
          <a:lstStyle/>
          <a:p>
            <a:pPr algn="ctr" rtl="1">
              <a:lnSpc>
                <a:spcPts val="2292"/>
              </a:lnSpc>
            </a:pPr>
            <a:r>
              <a:rPr lang="en-US" sz="1833" dirty="0">
                <a:solidFill>
                  <a:schemeClr val="accent2">
                    <a:lumMod val="75000"/>
                  </a:schemeClr>
                </a:solidFill>
                <a:latin typeface="Alexandria" pitchFamily="2" charset="-78"/>
                <a:ea typeface="Instrument Sans Semi Bold" pitchFamily="34" charset="-122"/>
                <a:cs typeface="Alexandria" pitchFamily="2" charset="-78"/>
              </a:rPr>
              <a:t>التحليل</a:t>
            </a:r>
            <a:endParaRPr lang="en-US" sz="1833" dirty="0">
              <a:solidFill>
                <a:schemeClr val="accent2">
                  <a:lumMod val="75000"/>
                </a:schemeClr>
              </a:solidFill>
              <a:latin typeface="Alexandria" pitchFamily="2" charset="-78"/>
              <a:cs typeface="Alexandria" pitchFamily="2" charset="-78"/>
            </a:endParaRPr>
          </a:p>
        </p:txBody>
      </p:sp>
      <p:sp>
        <p:nvSpPr>
          <p:cNvPr id="14" name="Text 7">
            <a:extLst>
              <a:ext uri="{FF2B5EF4-FFF2-40B4-BE49-F238E27FC236}">
                <a16:creationId xmlns:a16="http://schemas.microsoft.com/office/drawing/2014/main" id="{A1DBFFE4-E49A-6EA8-17DA-513529E527B9}"/>
              </a:ext>
            </a:extLst>
          </p:cNvPr>
          <p:cNvSpPr/>
          <p:nvPr/>
        </p:nvSpPr>
        <p:spPr>
          <a:xfrm>
            <a:off x="7166465" y="4076061"/>
            <a:ext cx="1642982" cy="450123"/>
          </a:xfrm>
          <a:prstGeom prst="rect">
            <a:avLst/>
          </a:prstGeom>
          <a:noFill/>
          <a:ln/>
        </p:spPr>
        <p:txBody>
          <a:bodyPr wrap="square" lIns="0" tIns="0" rIns="0" bIns="0" rtlCol="0" anchor="t">
            <a:spAutoFit/>
          </a:bodyPr>
          <a:lstStyle/>
          <a:p>
            <a:pPr algn="ctr" rtl="1">
              <a:lnSpc>
                <a:spcPts val="1833"/>
              </a:lnSpc>
            </a:pPr>
            <a:r>
              <a:rPr lang="en-US" sz="1458" dirty="0">
                <a:solidFill>
                  <a:srgbClr val="1E3063"/>
                </a:solidFill>
                <a:latin typeface="Alexandria" pitchFamily="2" charset="-78"/>
                <a:ea typeface="Instrument Sans Medium" pitchFamily="34" charset="-122"/>
                <a:cs typeface="Alexandria" pitchFamily="2" charset="-78"/>
              </a:rPr>
              <a:t>تقييم الخيارات وتحديد الفرص</a:t>
            </a:r>
            <a:endParaRPr lang="en-US" sz="1458" dirty="0">
              <a:latin typeface="Alexandria" pitchFamily="2" charset="-78"/>
              <a:cs typeface="Alexandria" pitchFamily="2" charset="-78"/>
            </a:endParaRPr>
          </a:p>
        </p:txBody>
      </p:sp>
      <p:sp>
        <p:nvSpPr>
          <p:cNvPr id="15" name="Text 8">
            <a:extLst>
              <a:ext uri="{FF2B5EF4-FFF2-40B4-BE49-F238E27FC236}">
                <a16:creationId xmlns:a16="http://schemas.microsoft.com/office/drawing/2014/main" id="{EE5848BC-3B09-302E-8DE4-643E3246690B}"/>
              </a:ext>
            </a:extLst>
          </p:cNvPr>
          <p:cNvSpPr/>
          <p:nvPr/>
        </p:nvSpPr>
        <p:spPr>
          <a:xfrm>
            <a:off x="5782213" y="3615836"/>
            <a:ext cx="646011" cy="279307"/>
          </a:xfrm>
          <a:prstGeom prst="rect">
            <a:avLst/>
          </a:prstGeom>
          <a:noFill/>
          <a:ln/>
        </p:spPr>
        <p:txBody>
          <a:bodyPr wrap="none" lIns="0" tIns="0" rIns="0" bIns="0" rtlCol="0" anchor="t">
            <a:spAutoFit/>
          </a:bodyPr>
          <a:lstStyle/>
          <a:p>
            <a:pPr algn="ctr" rtl="1">
              <a:lnSpc>
                <a:spcPts val="2292"/>
              </a:lnSpc>
            </a:pPr>
            <a:r>
              <a:rPr lang="en-US" sz="1833" dirty="0">
                <a:solidFill>
                  <a:schemeClr val="accent2">
                    <a:lumMod val="75000"/>
                  </a:schemeClr>
                </a:solidFill>
                <a:latin typeface="Alexandria" pitchFamily="2" charset="-78"/>
                <a:ea typeface="Instrument Sans Semi Bold" pitchFamily="34" charset="-122"/>
                <a:cs typeface="Alexandria" pitchFamily="2" charset="-78"/>
              </a:rPr>
              <a:t>التأمل</a:t>
            </a:r>
            <a:endParaRPr lang="en-US" sz="1833" dirty="0">
              <a:solidFill>
                <a:schemeClr val="accent2">
                  <a:lumMod val="75000"/>
                </a:schemeClr>
              </a:solidFill>
              <a:latin typeface="Alexandria" pitchFamily="2" charset="-78"/>
              <a:cs typeface="Alexandria" pitchFamily="2" charset="-78"/>
            </a:endParaRPr>
          </a:p>
        </p:txBody>
      </p:sp>
      <p:sp>
        <p:nvSpPr>
          <p:cNvPr id="16" name="Text 9">
            <a:extLst>
              <a:ext uri="{FF2B5EF4-FFF2-40B4-BE49-F238E27FC236}">
                <a16:creationId xmlns:a16="http://schemas.microsoft.com/office/drawing/2014/main" id="{07E8CF09-3A29-FEEF-A30A-C5D663F4C3BB}"/>
              </a:ext>
            </a:extLst>
          </p:cNvPr>
          <p:cNvSpPr/>
          <p:nvPr/>
        </p:nvSpPr>
        <p:spPr>
          <a:xfrm>
            <a:off x="5283728" y="3993691"/>
            <a:ext cx="1642982" cy="450123"/>
          </a:xfrm>
          <a:prstGeom prst="rect">
            <a:avLst/>
          </a:prstGeom>
          <a:noFill/>
          <a:ln/>
        </p:spPr>
        <p:txBody>
          <a:bodyPr wrap="square" lIns="0" tIns="0" rIns="0" bIns="0" rtlCol="0" anchor="t">
            <a:spAutoFit/>
          </a:bodyPr>
          <a:lstStyle/>
          <a:p>
            <a:pPr algn="ctr" rtl="1">
              <a:lnSpc>
                <a:spcPts val="1833"/>
              </a:lnSpc>
            </a:pPr>
            <a:r>
              <a:rPr lang="en-US" sz="1458" dirty="0">
                <a:solidFill>
                  <a:srgbClr val="1E3063"/>
                </a:solidFill>
                <a:latin typeface="Alexandria" pitchFamily="2" charset="-78"/>
                <a:ea typeface="Instrument Sans Medium" pitchFamily="34" charset="-122"/>
                <a:cs typeface="Alexandria" pitchFamily="2" charset="-78"/>
              </a:rPr>
              <a:t>احتضان الأفكار ومراجعتها داخليًا</a:t>
            </a:r>
            <a:endParaRPr lang="en-US" sz="1458" dirty="0">
              <a:latin typeface="Alexandria" pitchFamily="2" charset="-78"/>
              <a:cs typeface="Alexandria" pitchFamily="2" charset="-78"/>
            </a:endParaRPr>
          </a:p>
        </p:txBody>
      </p:sp>
      <p:sp>
        <p:nvSpPr>
          <p:cNvPr id="17" name="Text 10">
            <a:extLst>
              <a:ext uri="{FF2B5EF4-FFF2-40B4-BE49-F238E27FC236}">
                <a16:creationId xmlns:a16="http://schemas.microsoft.com/office/drawing/2014/main" id="{DC267D1F-B4CF-38A1-D591-108D1E2E3B47}"/>
              </a:ext>
            </a:extLst>
          </p:cNvPr>
          <p:cNvSpPr/>
          <p:nvPr/>
        </p:nvSpPr>
        <p:spPr>
          <a:xfrm>
            <a:off x="3804099" y="3698206"/>
            <a:ext cx="836768" cy="279307"/>
          </a:xfrm>
          <a:prstGeom prst="rect">
            <a:avLst/>
          </a:prstGeom>
          <a:noFill/>
          <a:ln/>
        </p:spPr>
        <p:txBody>
          <a:bodyPr wrap="none" lIns="0" tIns="0" rIns="0" bIns="0" rtlCol="0" anchor="t">
            <a:spAutoFit/>
          </a:bodyPr>
          <a:lstStyle/>
          <a:p>
            <a:pPr algn="ctr" rtl="1">
              <a:lnSpc>
                <a:spcPts val="2292"/>
              </a:lnSpc>
            </a:pPr>
            <a:r>
              <a:rPr lang="en-US" sz="1833" dirty="0">
                <a:solidFill>
                  <a:schemeClr val="accent2">
                    <a:lumMod val="75000"/>
                  </a:schemeClr>
                </a:solidFill>
                <a:latin typeface="Alexandria" pitchFamily="2" charset="-78"/>
                <a:ea typeface="Instrument Sans Semi Bold" pitchFamily="34" charset="-122"/>
                <a:cs typeface="Alexandria" pitchFamily="2" charset="-78"/>
              </a:rPr>
              <a:t>التطبيق</a:t>
            </a:r>
            <a:endParaRPr lang="en-US" sz="1833" dirty="0">
              <a:solidFill>
                <a:schemeClr val="accent2">
                  <a:lumMod val="75000"/>
                </a:schemeClr>
              </a:solidFill>
              <a:latin typeface="Alexandria" pitchFamily="2" charset="-78"/>
              <a:cs typeface="Alexandria" pitchFamily="2" charset="-78"/>
            </a:endParaRPr>
          </a:p>
        </p:txBody>
      </p:sp>
      <p:sp>
        <p:nvSpPr>
          <p:cNvPr id="19" name="Text 11">
            <a:extLst>
              <a:ext uri="{FF2B5EF4-FFF2-40B4-BE49-F238E27FC236}">
                <a16:creationId xmlns:a16="http://schemas.microsoft.com/office/drawing/2014/main" id="{157DF5F5-271D-7DB2-F9AE-F5BF14FBDAD4}"/>
              </a:ext>
            </a:extLst>
          </p:cNvPr>
          <p:cNvSpPr/>
          <p:nvPr/>
        </p:nvSpPr>
        <p:spPr>
          <a:xfrm>
            <a:off x="3400992" y="4076061"/>
            <a:ext cx="1642982" cy="450123"/>
          </a:xfrm>
          <a:prstGeom prst="rect">
            <a:avLst/>
          </a:prstGeom>
          <a:noFill/>
          <a:ln/>
        </p:spPr>
        <p:txBody>
          <a:bodyPr wrap="square" lIns="0" tIns="0" rIns="0" bIns="0" rtlCol="0" anchor="t">
            <a:spAutoFit/>
          </a:bodyPr>
          <a:lstStyle/>
          <a:p>
            <a:pPr algn="ctr" rtl="1">
              <a:lnSpc>
                <a:spcPts val="1833"/>
              </a:lnSpc>
            </a:pPr>
            <a:r>
              <a:rPr lang="en-US" sz="1458" dirty="0">
                <a:solidFill>
                  <a:srgbClr val="1E3063"/>
                </a:solidFill>
                <a:latin typeface="Alexandria" pitchFamily="2" charset="-78"/>
                <a:ea typeface="Instrument Sans Medium" pitchFamily="34" charset="-122"/>
                <a:cs typeface="Alexandria" pitchFamily="2" charset="-78"/>
              </a:rPr>
              <a:t>تنفيذ الاختبارات وتجربة الحلول</a:t>
            </a:r>
            <a:endParaRPr lang="en-US" sz="1458" dirty="0">
              <a:latin typeface="Alexandria" pitchFamily="2" charset="-78"/>
              <a:cs typeface="Alexandria" pitchFamily="2" charset="-78"/>
            </a:endParaRPr>
          </a:p>
        </p:txBody>
      </p:sp>
      <p:sp>
        <p:nvSpPr>
          <p:cNvPr id="20" name="Text 12">
            <a:extLst>
              <a:ext uri="{FF2B5EF4-FFF2-40B4-BE49-F238E27FC236}">
                <a16:creationId xmlns:a16="http://schemas.microsoft.com/office/drawing/2014/main" id="{61555E2D-AE29-1380-834B-747E40BF3C21}"/>
              </a:ext>
            </a:extLst>
          </p:cNvPr>
          <p:cNvSpPr/>
          <p:nvPr/>
        </p:nvSpPr>
        <p:spPr>
          <a:xfrm>
            <a:off x="1946972" y="3615836"/>
            <a:ext cx="764632" cy="279307"/>
          </a:xfrm>
          <a:prstGeom prst="rect">
            <a:avLst/>
          </a:prstGeom>
          <a:noFill/>
          <a:ln/>
        </p:spPr>
        <p:txBody>
          <a:bodyPr wrap="none" lIns="0" tIns="0" rIns="0" bIns="0" rtlCol="0" anchor="t">
            <a:spAutoFit/>
          </a:bodyPr>
          <a:lstStyle/>
          <a:p>
            <a:pPr algn="ctr" rtl="1">
              <a:lnSpc>
                <a:spcPts val="2292"/>
              </a:lnSpc>
            </a:pPr>
            <a:r>
              <a:rPr lang="en-US" sz="1833" dirty="0">
                <a:solidFill>
                  <a:schemeClr val="accent2">
                    <a:lumMod val="75000"/>
                  </a:schemeClr>
                </a:solidFill>
                <a:latin typeface="Alexandria" pitchFamily="2" charset="-78"/>
                <a:ea typeface="Instrument Sans Semi Bold" pitchFamily="34" charset="-122"/>
                <a:cs typeface="Alexandria" pitchFamily="2" charset="-78"/>
              </a:rPr>
              <a:t>التكوين</a:t>
            </a:r>
            <a:endParaRPr lang="en-US" sz="1833" dirty="0">
              <a:solidFill>
                <a:schemeClr val="accent2">
                  <a:lumMod val="75000"/>
                </a:schemeClr>
              </a:solidFill>
              <a:latin typeface="Alexandria" pitchFamily="2" charset="-78"/>
              <a:cs typeface="Alexandria" pitchFamily="2" charset="-78"/>
            </a:endParaRPr>
          </a:p>
        </p:txBody>
      </p:sp>
      <p:sp>
        <p:nvSpPr>
          <p:cNvPr id="21" name="Text 13">
            <a:extLst>
              <a:ext uri="{FF2B5EF4-FFF2-40B4-BE49-F238E27FC236}">
                <a16:creationId xmlns:a16="http://schemas.microsoft.com/office/drawing/2014/main" id="{736D83CB-9C89-71AC-DC9B-674FC0072505}"/>
              </a:ext>
            </a:extLst>
          </p:cNvPr>
          <p:cNvSpPr/>
          <p:nvPr/>
        </p:nvSpPr>
        <p:spPr>
          <a:xfrm>
            <a:off x="1507798" y="3993691"/>
            <a:ext cx="1642981" cy="450123"/>
          </a:xfrm>
          <a:prstGeom prst="rect">
            <a:avLst/>
          </a:prstGeom>
          <a:noFill/>
          <a:ln/>
        </p:spPr>
        <p:txBody>
          <a:bodyPr wrap="square" lIns="0" tIns="0" rIns="0" bIns="0" rtlCol="0" anchor="t">
            <a:spAutoFit/>
          </a:bodyPr>
          <a:lstStyle/>
          <a:p>
            <a:pPr algn="ctr" rtl="1">
              <a:lnSpc>
                <a:spcPts val="1833"/>
              </a:lnSpc>
            </a:pPr>
            <a:r>
              <a:rPr lang="en-US" sz="1458" dirty="0">
                <a:solidFill>
                  <a:srgbClr val="1E3063"/>
                </a:solidFill>
                <a:latin typeface="Alexandria" pitchFamily="2" charset="-78"/>
                <a:ea typeface="Instrument Sans Medium" pitchFamily="34" charset="-122"/>
                <a:cs typeface="Alexandria" pitchFamily="2" charset="-78"/>
              </a:rPr>
              <a:t>دمج النتائج والحفاظ على الابتكار</a:t>
            </a:r>
            <a:endParaRPr lang="en-US" sz="1458" dirty="0">
              <a:latin typeface="Alexandria" pitchFamily="2" charset="-78"/>
              <a:cs typeface="Alexandria" pitchFamily="2" charset="-78"/>
            </a:endParaRPr>
          </a:p>
        </p:txBody>
      </p:sp>
      <p:sp>
        <p:nvSpPr>
          <p:cNvPr id="22" name="Text 14">
            <a:extLst>
              <a:ext uri="{FF2B5EF4-FFF2-40B4-BE49-F238E27FC236}">
                <a16:creationId xmlns:a16="http://schemas.microsoft.com/office/drawing/2014/main" id="{155988EE-192F-DF1A-18D1-D3D88345DD25}"/>
              </a:ext>
            </a:extLst>
          </p:cNvPr>
          <p:cNvSpPr/>
          <p:nvPr/>
        </p:nvSpPr>
        <p:spPr>
          <a:xfrm>
            <a:off x="1946972" y="5749253"/>
            <a:ext cx="8374087" cy="281487"/>
          </a:xfrm>
          <a:prstGeom prst="rect">
            <a:avLst/>
          </a:prstGeom>
          <a:noFill/>
          <a:ln/>
        </p:spPr>
        <p:txBody>
          <a:bodyPr wrap="none" lIns="0" tIns="0" rIns="0" bIns="0" rtlCol="0" anchor="t">
            <a:spAutoFit/>
          </a:bodyPr>
          <a:lstStyle/>
          <a:p>
            <a:pPr algn="r" rtl="1">
              <a:lnSpc>
                <a:spcPts val="2375"/>
              </a:lnSpc>
            </a:pPr>
            <a:r>
              <a:rPr lang="en-US" sz="1600" dirty="0">
                <a:solidFill>
                  <a:srgbClr val="1E3063"/>
                </a:solidFill>
                <a:latin typeface="Alexandria" pitchFamily="2" charset="-78"/>
                <a:ea typeface="Instrument Sans Medium" pitchFamily="34" charset="-122"/>
                <a:cs typeface="Alexandria" pitchFamily="2" charset="-78"/>
              </a:rPr>
              <a:t>كل مرحلة تبني على ما قبلها، والإبداع الحقيقي يكتمل فقط عند إتمام رحلة التطبيق والتكوين.</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37830902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7401" y="1064158"/>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grpSp>
        <p:nvGrpSpPr>
          <p:cNvPr id="3" name="Group 2">
            <a:extLst>
              <a:ext uri="{FF2B5EF4-FFF2-40B4-BE49-F238E27FC236}">
                <a16:creationId xmlns:a16="http://schemas.microsoft.com/office/drawing/2014/main" id="{9882CC66-18D3-0CB0-F42C-1B2C7F1487F5}"/>
              </a:ext>
            </a:extLst>
          </p:cNvPr>
          <p:cNvGrpSpPr/>
          <p:nvPr/>
        </p:nvGrpSpPr>
        <p:grpSpPr>
          <a:xfrm>
            <a:off x="6332418" y="1173989"/>
            <a:ext cx="5360571" cy="5487748"/>
            <a:chOff x="6338940" y="1166664"/>
            <a:chExt cx="5360571" cy="5487748"/>
          </a:xfrm>
        </p:grpSpPr>
        <p:sp>
          <p:nvSpPr>
            <p:cNvPr id="6" name="Text 0">
              <a:extLst>
                <a:ext uri="{FF2B5EF4-FFF2-40B4-BE49-F238E27FC236}">
                  <a16:creationId xmlns:a16="http://schemas.microsoft.com/office/drawing/2014/main" id="{2F463F3E-DB5D-5698-E8A0-1DB71BE903BF}"/>
                </a:ext>
              </a:extLst>
            </p:cNvPr>
            <p:cNvSpPr/>
            <p:nvPr/>
          </p:nvSpPr>
          <p:spPr>
            <a:xfrm>
              <a:off x="8112223" y="1166664"/>
              <a:ext cx="3418285" cy="590649"/>
            </a:xfrm>
            <a:prstGeom prst="rect">
              <a:avLst/>
            </a:prstGeom>
            <a:noFill/>
            <a:ln/>
          </p:spPr>
          <p:txBody>
            <a:bodyPr wrap="none" lIns="0" tIns="0" rIns="0" bIns="0" rtlCol="0" anchor="t"/>
            <a:lstStyle/>
            <a:p>
              <a:pPr algn="r" rtl="1">
                <a:lnSpc>
                  <a:spcPts val="4625"/>
                </a:lnSpc>
              </a:pPr>
              <a:r>
                <a:rPr lang="en-US" sz="2800" b="1" dirty="0" err="1">
                  <a:solidFill>
                    <a:srgbClr val="00B0F0"/>
                  </a:solidFill>
                  <a:latin typeface="Alexandria" pitchFamily="2" charset="-78"/>
                  <a:ea typeface="Instrument Sans Semi Bold" pitchFamily="34" charset="-122"/>
                  <a:cs typeface="Alexandria" pitchFamily="2" charset="-78"/>
                </a:rPr>
                <a:t>مرحلة</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الاستكشاف</a:t>
              </a:r>
              <a:r>
                <a:rPr lang="en-US"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914C9A40-EDB6-DF2B-1712-0EB494222C7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67338" y="4797152"/>
              <a:ext cx="3277562" cy="185726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Text 1">
              <a:extLst>
                <a:ext uri="{FF2B5EF4-FFF2-40B4-BE49-F238E27FC236}">
                  <a16:creationId xmlns:a16="http://schemas.microsoft.com/office/drawing/2014/main" id="{6B0DA982-B788-9941-A63B-6546BC77B685}"/>
                </a:ext>
              </a:extLst>
            </p:cNvPr>
            <p:cNvSpPr/>
            <p:nvPr/>
          </p:nvSpPr>
          <p:spPr>
            <a:xfrm>
              <a:off x="6672064" y="1870520"/>
              <a:ext cx="4864695" cy="892552"/>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تُعد هذه المرحلة </a:t>
              </a:r>
              <a:r>
                <a:rPr lang="en-US" sz="1458" b="1" dirty="0">
                  <a:solidFill>
                    <a:srgbClr val="1E3063"/>
                  </a:solidFill>
                  <a:latin typeface="Alexandria" pitchFamily="2" charset="-78"/>
                  <a:ea typeface="Instrument Sans Medium" pitchFamily="34" charset="-122"/>
                  <a:cs typeface="Alexandria" pitchFamily="2" charset="-78"/>
                </a:rPr>
                <a:t>البداية الحقيقية للإبداع</a:t>
              </a:r>
              <a:r>
                <a:rPr lang="en-US" sz="1458" dirty="0">
                  <a:solidFill>
                    <a:srgbClr val="1E3063"/>
                  </a:solidFill>
                  <a:latin typeface="Alexandria" pitchFamily="2" charset="-78"/>
                  <a:ea typeface="Instrument Sans Medium" pitchFamily="34" charset="-122"/>
                  <a:cs typeface="Alexandria" pitchFamily="2" charset="-78"/>
                </a:rPr>
                <a:t>، حيث يتم البحث عن الأفكار والفرص الجديدة من خلال الفضول الفكري والمراقبة الدقيقة.</a:t>
              </a:r>
              <a:endParaRPr lang="en-US" sz="1458" dirty="0">
                <a:latin typeface="Alexandria" pitchFamily="2" charset="-78"/>
                <a:cs typeface="Alexandria" pitchFamily="2" charset="-78"/>
              </a:endParaRPr>
            </a:p>
          </p:txBody>
        </p:sp>
        <p:sp>
          <p:nvSpPr>
            <p:cNvPr id="9" name="Text 2">
              <a:extLst>
                <a:ext uri="{FF2B5EF4-FFF2-40B4-BE49-F238E27FC236}">
                  <a16:creationId xmlns:a16="http://schemas.microsoft.com/office/drawing/2014/main" id="{139E518F-ADF7-8D04-62AA-557CE7F11E1D}"/>
                </a:ext>
              </a:extLst>
            </p:cNvPr>
            <p:cNvSpPr/>
            <p:nvPr/>
          </p:nvSpPr>
          <p:spPr>
            <a:xfrm>
              <a:off x="6338940" y="3009870"/>
              <a:ext cx="4512416" cy="1039416"/>
            </a:xfrm>
            <a:prstGeom prst="rect">
              <a:avLst/>
            </a:prstGeom>
            <a:noFill/>
            <a:ln/>
          </p:spPr>
          <p:txBody>
            <a:bodyPr wrap="square" lIns="0" tIns="0" rIns="0" bIns="0" rtlCol="0" anchor="t"/>
            <a:lstStyle/>
            <a:p>
              <a:pPr marL="285739" indent="-285739" algn="r" rtl="1">
                <a:lnSpc>
                  <a:spcPct val="150000"/>
                </a:lnSpc>
                <a:buSzPct val="100000"/>
                <a:buChar char="•"/>
              </a:pPr>
              <a:r>
                <a:rPr lang="en-US" sz="1458" dirty="0">
                  <a:solidFill>
                    <a:srgbClr val="1E3063"/>
                  </a:solidFill>
                  <a:latin typeface="Alexandria" pitchFamily="2" charset="-78"/>
                  <a:ea typeface="Instrument Sans Medium" pitchFamily="34" charset="-122"/>
                  <a:cs typeface="Alexandria" pitchFamily="2" charset="-78"/>
                </a:rPr>
                <a:t>جمع المعلومات من مصادر متنوعة</a:t>
              </a:r>
              <a:endParaRPr lang="en-US" sz="1458" dirty="0">
                <a:latin typeface="Alexandria" pitchFamily="2" charset="-78"/>
                <a:cs typeface="Alexandria" pitchFamily="2" charset="-78"/>
              </a:endParaRPr>
            </a:p>
            <a:p>
              <a:pPr marL="285739" indent="-285739" algn="r" rtl="1">
                <a:lnSpc>
                  <a:spcPct val="150000"/>
                </a:lnSpc>
                <a:buSzPct val="100000"/>
                <a:buChar char="•"/>
              </a:pPr>
              <a:r>
                <a:rPr lang="en-US" sz="1458" dirty="0">
                  <a:solidFill>
                    <a:srgbClr val="1E3063"/>
                  </a:solidFill>
                  <a:latin typeface="Alexandria" pitchFamily="2" charset="-78"/>
                  <a:ea typeface="Instrument Sans Medium" pitchFamily="34" charset="-122"/>
                  <a:cs typeface="Alexandria" pitchFamily="2" charset="-78"/>
                </a:rPr>
                <a:t>تحليل البيئة الداخلية والخارجية</a:t>
              </a:r>
              <a:endParaRPr lang="en-US" sz="1458" dirty="0">
                <a:latin typeface="Alexandria" pitchFamily="2" charset="-78"/>
                <a:cs typeface="Alexandria" pitchFamily="2" charset="-78"/>
              </a:endParaRPr>
            </a:p>
            <a:p>
              <a:pPr marL="285739" indent="-285739" algn="r" rtl="1">
                <a:lnSpc>
                  <a:spcPct val="150000"/>
                </a:lnSpc>
                <a:buSzPct val="100000"/>
                <a:buChar char="•"/>
              </a:pPr>
              <a:r>
                <a:rPr lang="en-US" sz="1458" dirty="0">
                  <a:solidFill>
                    <a:srgbClr val="1E3063"/>
                  </a:solidFill>
                  <a:latin typeface="Alexandria" pitchFamily="2" charset="-78"/>
                  <a:ea typeface="Instrument Sans Medium" pitchFamily="34" charset="-122"/>
                  <a:cs typeface="Alexandria" pitchFamily="2" charset="-78"/>
                </a:rPr>
                <a:t>تحديد الفرص والاحتياجات الكامنة</a:t>
              </a:r>
              <a:endParaRPr lang="en-US" sz="1458" dirty="0">
                <a:latin typeface="Alexandria" pitchFamily="2" charset="-78"/>
                <a:cs typeface="Alexandria" pitchFamily="2" charset="-78"/>
              </a:endParaRPr>
            </a:p>
          </p:txBody>
        </p:sp>
        <p:grpSp>
          <p:nvGrpSpPr>
            <p:cNvPr id="2" name="Group 1">
              <a:extLst>
                <a:ext uri="{FF2B5EF4-FFF2-40B4-BE49-F238E27FC236}">
                  <a16:creationId xmlns:a16="http://schemas.microsoft.com/office/drawing/2014/main" id="{0F1096FF-C12B-EAAF-2BBD-809FEAF5B61B}"/>
                </a:ext>
              </a:extLst>
            </p:cNvPr>
            <p:cNvGrpSpPr/>
            <p:nvPr/>
          </p:nvGrpSpPr>
          <p:grpSpPr>
            <a:xfrm>
              <a:off x="6672064" y="4117197"/>
              <a:ext cx="5027447" cy="679955"/>
              <a:chOff x="6509312" y="4862545"/>
              <a:chExt cx="5027447" cy="679955"/>
            </a:xfrm>
          </p:grpSpPr>
          <p:sp>
            <p:nvSpPr>
              <p:cNvPr id="10" name="Text 3">
                <a:extLst>
                  <a:ext uri="{FF2B5EF4-FFF2-40B4-BE49-F238E27FC236}">
                    <a16:creationId xmlns:a16="http://schemas.microsoft.com/office/drawing/2014/main" id="{D880CA98-BC1D-0481-C3E0-076CDA3FCCC6}"/>
                  </a:ext>
                </a:extLst>
              </p:cNvPr>
              <p:cNvSpPr/>
              <p:nvPr/>
            </p:nvSpPr>
            <p:spPr>
              <a:xfrm>
                <a:off x="6509312" y="4862545"/>
                <a:ext cx="4864694" cy="604838"/>
              </a:xfrm>
              <a:prstGeom prst="rect">
                <a:avLst/>
              </a:prstGeom>
              <a:noFill/>
              <a:ln/>
            </p:spPr>
            <p:txBody>
              <a:bodyPr wrap="square" lIns="0" tIns="0" rIns="0" bIns="0" rtlCol="0" anchor="t"/>
              <a:lstStyle/>
              <a:p>
                <a:pPr algn="r" rtl="1">
                  <a:lnSpc>
                    <a:spcPts val="2375"/>
                  </a:lnSpc>
                </a:pPr>
                <a:r>
                  <a:rPr lang="en-US" sz="1458" dirty="0">
                    <a:solidFill>
                      <a:srgbClr val="1E3063"/>
                    </a:solidFill>
                    <a:latin typeface="Alexandria" pitchFamily="2" charset="-78"/>
                    <a:ea typeface="Instrument Sans Medium" pitchFamily="34" charset="-122"/>
                    <a:cs typeface="Alexandria" pitchFamily="2" charset="-78"/>
                  </a:rPr>
                  <a:t>"في هذه المرحلة يبدأ القائد في طرح الأسئلة واكتشاف الفرص الكامنة."</a:t>
                </a:r>
                <a:endParaRPr lang="en-US" sz="1458" dirty="0">
                  <a:latin typeface="Alexandria" pitchFamily="2" charset="-78"/>
                  <a:cs typeface="Alexandria" pitchFamily="2" charset="-78"/>
                </a:endParaRPr>
              </a:p>
            </p:txBody>
          </p:sp>
          <p:sp>
            <p:nvSpPr>
              <p:cNvPr id="11" name="Shape 4">
                <a:extLst>
                  <a:ext uri="{FF2B5EF4-FFF2-40B4-BE49-F238E27FC236}">
                    <a16:creationId xmlns:a16="http://schemas.microsoft.com/office/drawing/2014/main" id="{2A41F8AF-D1E1-C50D-B089-8DF9E3142D79}"/>
                  </a:ext>
                </a:extLst>
              </p:cNvPr>
              <p:cNvSpPr/>
              <p:nvPr/>
            </p:nvSpPr>
            <p:spPr>
              <a:xfrm>
                <a:off x="11511359" y="4937662"/>
                <a:ext cx="25400" cy="604838"/>
              </a:xfrm>
              <a:prstGeom prst="rect">
                <a:avLst/>
              </a:prstGeom>
              <a:solidFill>
                <a:srgbClr val="84C1FA"/>
              </a:solidFill>
              <a:ln/>
            </p:spPr>
          </p:sp>
        </p:grpSp>
      </p:grpSp>
      <p:cxnSp>
        <p:nvCxnSpPr>
          <p:cNvPr id="13" name="Straight Connector 12">
            <a:extLst>
              <a:ext uri="{FF2B5EF4-FFF2-40B4-BE49-F238E27FC236}">
                <a16:creationId xmlns:a16="http://schemas.microsoft.com/office/drawing/2014/main" id="{83D24749-21C8-52E7-1354-0A7CC4D8C66E}"/>
              </a:ext>
            </a:extLst>
          </p:cNvPr>
          <p:cNvCxnSpPr/>
          <p:nvPr/>
        </p:nvCxnSpPr>
        <p:spPr>
          <a:xfrm>
            <a:off x="6096000" y="1537047"/>
            <a:ext cx="0" cy="4484241"/>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15" name="Group 14">
            <a:extLst>
              <a:ext uri="{FF2B5EF4-FFF2-40B4-BE49-F238E27FC236}">
                <a16:creationId xmlns:a16="http://schemas.microsoft.com/office/drawing/2014/main" id="{8C7B53AF-FB9B-8B82-43F6-5978144F3CD1}"/>
              </a:ext>
            </a:extLst>
          </p:cNvPr>
          <p:cNvGrpSpPr/>
          <p:nvPr/>
        </p:nvGrpSpPr>
        <p:grpSpPr>
          <a:xfrm>
            <a:off x="464481" y="1202152"/>
            <a:ext cx="5148160" cy="3378976"/>
            <a:chOff x="6551351" y="1202152"/>
            <a:chExt cx="5148160" cy="3378976"/>
          </a:xfrm>
        </p:grpSpPr>
        <p:sp>
          <p:nvSpPr>
            <p:cNvPr id="16" name="Text 0">
              <a:extLst>
                <a:ext uri="{FF2B5EF4-FFF2-40B4-BE49-F238E27FC236}">
                  <a16:creationId xmlns:a16="http://schemas.microsoft.com/office/drawing/2014/main" id="{C0472C6A-A7F6-0C07-3DC4-25C241941001}"/>
                </a:ext>
              </a:extLst>
            </p:cNvPr>
            <p:cNvSpPr/>
            <p:nvPr/>
          </p:nvSpPr>
          <p:spPr>
            <a:xfrm>
              <a:off x="7598530" y="1202152"/>
              <a:ext cx="3418285" cy="590649"/>
            </a:xfrm>
            <a:prstGeom prst="rect">
              <a:avLst/>
            </a:prstGeom>
            <a:noFill/>
            <a:ln/>
          </p:spPr>
          <p:txBody>
            <a:bodyPr wrap="none" lIns="0" tIns="0" rIns="0" bIns="0" rtlCol="0" anchor="t"/>
            <a:lstStyle/>
            <a:p>
              <a:pPr algn="r" rtl="1">
                <a:lnSpc>
                  <a:spcPts val="4625"/>
                </a:lnSpc>
              </a:pPr>
              <a:r>
                <a:rPr lang="en-US" sz="2800" b="1" dirty="0" err="1">
                  <a:solidFill>
                    <a:srgbClr val="00B0F0"/>
                  </a:solidFill>
                  <a:latin typeface="Alexandria" pitchFamily="2" charset="-78"/>
                  <a:ea typeface="Instrument Sans Semi Bold" pitchFamily="34" charset="-122"/>
                  <a:cs typeface="Alexandria" pitchFamily="2" charset="-78"/>
                </a:rPr>
                <a:t>مرحلة</a:t>
              </a:r>
              <a:r>
                <a:rPr lang="en-US" sz="2800" b="1" dirty="0">
                  <a:solidFill>
                    <a:srgbClr val="00B0F0"/>
                  </a:solidFill>
                  <a:latin typeface="Alexandria" pitchFamily="2" charset="-78"/>
                  <a:ea typeface="Instrument Sans Semi Bold" pitchFamily="34" charset="-122"/>
                  <a:cs typeface="Alexandria" pitchFamily="2" charset="-78"/>
                </a:rPr>
                <a:t> </a:t>
              </a:r>
              <a:r>
                <a:rPr lang="ar-SA" sz="2800" b="1" dirty="0">
                  <a:solidFill>
                    <a:srgbClr val="00B0F0"/>
                  </a:solidFill>
                  <a:latin typeface="Alexandria" pitchFamily="2" charset="-78"/>
                  <a:ea typeface="Instrument Sans Semi Bold" pitchFamily="34" charset="-122"/>
                  <a:cs typeface="Alexandria" pitchFamily="2" charset="-78"/>
                </a:rPr>
                <a:t>التحليل</a:t>
              </a:r>
              <a:r>
                <a:rPr lang="en-US"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19" name="Text 1">
              <a:extLst>
                <a:ext uri="{FF2B5EF4-FFF2-40B4-BE49-F238E27FC236}">
                  <a16:creationId xmlns:a16="http://schemas.microsoft.com/office/drawing/2014/main" id="{F6AB9175-94BA-3238-1578-D99E95CC200D}"/>
                </a:ext>
              </a:extLst>
            </p:cNvPr>
            <p:cNvSpPr/>
            <p:nvPr/>
          </p:nvSpPr>
          <p:spPr>
            <a:xfrm>
              <a:off x="6672064" y="1870520"/>
              <a:ext cx="4864695" cy="584775"/>
            </a:xfrm>
            <a:prstGeom prst="rect">
              <a:avLst/>
            </a:prstGeom>
            <a:noFill/>
            <a:ln/>
          </p:spPr>
          <p:txBody>
            <a:bodyPr wrap="square" lIns="0" tIns="0" rIns="0" bIns="0" rtlCol="0" anchor="t">
              <a:spAutoFit/>
            </a:bodyPr>
            <a:lstStyle/>
            <a:p>
              <a:pPr algn="ctr" rtl="1">
                <a:lnSpc>
                  <a:spcPts val="2375"/>
                </a:lnSpc>
              </a:pPr>
              <a:r>
                <a:rPr lang="ar-SA" sz="1458" dirty="0">
                  <a:solidFill>
                    <a:srgbClr val="1E3063"/>
                  </a:solidFill>
                  <a:latin typeface="Alexandria" pitchFamily="2" charset="-78"/>
                  <a:ea typeface="Instrument Sans Medium" pitchFamily="34" charset="-122"/>
                  <a:cs typeface="Alexandria" pitchFamily="2" charset="-78"/>
                </a:rPr>
                <a:t>في هذه المرحلة يتم دراسة الأفكار وتحليلها لاختيار الأنسب والأكثر جدوى وفاعلية.</a:t>
              </a:r>
            </a:p>
          </p:txBody>
        </p:sp>
        <p:sp>
          <p:nvSpPr>
            <p:cNvPr id="20" name="Text 2">
              <a:extLst>
                <a:ext uri="{FF2B5EF4-FFF2-40B4-BE49-F238E27FC236}">
                  <a16:creationId xmlns:a16="http://schemas.microsoft.com/office/drawing/2014/main" id="{6989CBDC-E324-6A0E-0986-01ADB61D6A39}"/>
                </a:ext>
              </a:extLst>
            </p:cNvPr>
            <p:cNvSpPr/>
            <p:nvPr/>
          </p:nvSpPr>
          <p:spPr>
            <a:xfrm>
              <a:off x="7427514" y="2800047"/>
              <a:ext cx="3136242" cy="1039416"/>
            </a:xfrm>
            <a:prstGeom prst="rect">
              <a:avLst/>
            </a:prstGeom>
            <a:noFill/>
            <a:ln/>
          </p:spPr>
          <p:txBody>
            <a:bodyPr wrap="square" lIns="0" tIns="0" rIns="0" bIns="0" rtlCol="0" anchor="t"/>
            <a:lstStyle/>
            <a:p>
              <a:pPr marL="285739" indent="-285739" algn="r" rtl="1">
                <a:lnSpc>
                  <a:spcPct val="150000"/>
                </a:lnSpc>
                <a:buSzPct val="100000"/>
                <a:buChar char="•"/>
              </a:pPr>
              <a:r>
                <a:rPr lang="ar-SA" sz="1458" dirty="0">
                  <a:solidFill>
                    <a:srgbClr val="1E3063"/>
                  </a:solidFill>
                  <a:latin typeface="Alexandria" pitchFamily="2" charset="-78"/>
                  <a:ea typeface="Instrument Sans Medium" pitchFamily="34" charset="-122"/>
                  <a:cs typeface="Alexandria" pitchFamily="2" charset="-78"/>
                </a:rPr>
                <a:t>تقييم البدائل المتاحة</a:t>
              </a:r>
            </a:p>
            <a:p>
              <a:pPr marL="285739" indent="-285739" algn="r" rtl="1">
                <a:lnSpc>
                  <a:spcPct val="150000"/>
                </a:lnSpc>
                <a:buSzPct val="100000"/>
                <a:buChar char="•"/>
              </a:pPr>
              <a:r>
                <a:rPr lang="ar-SA" sz="1458" dirty="0">
                  <a:solidFill>
                    <a:srgbClr val="1E3063"/>
                  </a:solidFill>
                  <a:latin typeface="Alexandria" pitchFamily="2" charset="-78"/>
                  <a:ea typeface="Instrument Sans Medium" pitchFamily="34" charset="-122"/>
                  <a:cs typeface="Alexandria" pitchFamily="2" charset="-78"/>
                </a:rPr>
                <a:t>دراسة الجدوى والمخاطر</a:t>
              </a:r>
            </a:p>
            <a:p>
              <a:pPr marL="285739" indent="-285739" algn="r" rtl="1">
                <a:lnSpc>
                  <a:spcPct val="150000"/>
                </a:lnSpc>
                <a:buSzPct val="100000"/>
                <a:buChar char="•"/>
              </a:pPr>
              <a:r>
                <a:rPr lang="ar-SA" sz="1458" dirty="0">
                  <a:solidFill>
                    <a:srgbClr val="1E3063"/>
                  </a:solidFill>
                  <a:latin typeface="Alexandria" pitchFamily="2" charset="-78"/>
                  <a:ea typeface="Instrument Sans Medium" pitchFamily="34" charset="-122"/>
                  <a:cs typeface="Alexandria" pitchFamily="2" charset="-78"/>
                </a:rPr>
                <a:t>اختيار الحلول الأمثل</a:t>
              </a:r>
            </a:p>
          </p:txBody>
        </p:sp>
        <p:grpSp>
          <p:nvGrpSpPr>
            <p:cNvPr id="21" name="Group 20">
              <a:extLst>
                <a:ext uri="{FF2B5EF4-FFF2-40B4-BE49-F238E27FC236}">
                  <a16:creationId xmlns:a16="http://schemas.microsoft.com/office/drawing/2014/main" id="{A1786034-FA1F-15D5-F0F5-E5C25BB21E29}"/>
                </a:ext>
              </a:extLst>
            </p:cNvPr>
            <p:cNvGrpSpPr/>
            <p:nvPr/>
          </p:nvGrpSpPr>
          <p:grpSpPr>
            <a:xfrm>
              <a:off x="6551351" y="3976290"/>
              <a:ext cx="5148160" cy="604838"/>
              <a:chOff x="6388599" y="4721638"/>
              <a:chExt cx="5148160" cy="604838"/>
            </a:xfrm>
          </p:grpSpPr>
          <p:sp>
            <p:nvSpPr>
              <p:cNvPr id="22" name="Text 3">
                <a:extLst>
                  <a:ext uri="{FF2B5EF4-FFF2-40B4-BE49-F238E27FC236}">
                    <a16:creationId xmlns:a16="http://schemas.microsoft.com/office/drawing/2014/main" id="{091730DB-7D77-60EB-4479-2C4E4D2242CA}"/>
                  </a:ext>
                </a:extLst>
              </p:cNvPr>
              <p:cNvSpPr/>
              <p:nvPr/>
            </p:nvSpPr>
            <p:spPr>
              <a:xfrm>
                <a:off x="6388599" y="4721638"/>
                <a:ext cx="4864694" cy="604838"/>
              </a:xfrm>
              <a:prstGeom prst="rect">
                <a:avLst/>
              </a:prstGeom>
              <a:noFill/>
              <a:ln/>
            </p:spPr>
            <p:txBody>
              <a:bodyPr wrap="square" lIns="0" tIns="0" rIns="0" bIns="0" rtlCol="0" anchor="t"/>
              <a:lstStyle/>
              <a:p>
                <a:pPr algn="r" rtl="1">
                  <a:lnSpc>
                    <a:spcPts val="2375"/>
                  </a:lnSpc>
                </a:pPr>
                <a:r>
                  <a:rPr lang="ar-SA" sz="1458" dirty="0">
                    <a:solidFill>
                      <a:srgbClr val="1E3063"/>
                    </a:solidFill>
                    <a:latin typeface="Alexandria" pitchFamily="2" charset="-78"/>
                    <a:ea typeface="Instrument Sans Medium" pitchFamily="34" charset="-122"/>
                    <a:cs typeface="Alexandria" pitchFamily="2" charset="-78"/>
                  </a:rPr>
                  <a:t>"التحليل هو المرحلة التي تتحول فيها الأفكار إلى قرارات واضحة."</a:t>
                </a:r>
              </a:p>
            </p:txBody>
          </p:sp>
          <p:sp>
            <p:nvSpPr>
              <p:cNvPr id="24" name="Shape 4">
                <a:extLst>
                  <a:ext uri="{FF2B5EF4-FFF2-40B4-BE49-F238E27FC236}">
                    <a16:creationId xmlns:a16="http://schemas.microsoft.com/office/drawing/2014/main" id="{6133D57E-98C1-85D6-D810-30C2B89FCC5C}"/>
                  </a:ext>
                </a:extLst>
              </p:cNvPr>
              <p:cNvSpPr/>
              <p:nvPr/>
            </p:nvSpPr>
            <p:spPr>
              <a:xfrm>
                <a:off x="11511359" y="4721638"/>
                <a:ext cx="25400" cy="604838"/>
              </a:xfrm>
              <a:prstGeom prst="rect">
                <a:avLst/>
              </a:prstGeom>
              <a:solidFill>
                <a:srgbClr val="84C1FA"/>
              </a:solidFill>
              <a:ln/>
            </p:spPr>
          </p:sp>
        </p:grpSp>
      </p:grpSp>
      <p:pic>
        <p:nvPicPr>
          <p:cNvPr id="26" name="Image 0" descr="preencoded.png">
            <a:extLst>
              <a:ext uri="{FF2B5EF4-FFF2-40B4-BE49-F238E27FC236}">
                <a16:creationId xmlns:a16="http://schemas.microsoft.com/office/drawing/2014/main" id="{4C53CAD5-0DB2-DF0B-D6F6-C6AF654BE9D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7764" y="4585661"/>
            <a:ext cx="3389407" cy="192063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3033523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7401" y="1064158"/>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2F463F3E-DB5D-5698-E8A0-1DB71BE903BF}"/>
              </a:ext>
            </a:extLst>
          </p:cNvPr>
          <p:cNvSpPr/>
          <p:nvPr/>
        </p:nvSpPr>
        <p:spPr>
          <a:xfrm>
            <a:off x="8138281" y="1170602"/>
            <a:ext cx="3418285" cy="590649"/>
          </a:xfrm>
          <a:prstGeom prst="rect">
            <a:avLst/>
          </a:prstGeom>
          <a:noFill/>
          <a:ln/>
        </p:spPr>
        <p:txBody>
          <a:bodyPr wrap="none" lIns="0" tIns="0" rIns="0" bIns="0" rtlCol="0" anchor="t"/>
          <a:lstStyle/>
          <a:p>
            <a:pPr algn="r" rtl="1">
              <a:lnSpc>
                <a:spcPts val="4625"/>
              </a:lnSpc>
            </a:pPr>
            <a:r>
              <a:rPr lang="en-US" sz="2800" b="1" dirty="0" err="1">
                <a:solidFill>
                  <a:srgbClr val="00B0F0"/>
                </a:solidFill>
                <a:latin typeface="Alexandria" pitchFamily="2" charset="-78"/>
                <a:ea typeface="Instrument Sans Semi Bold" pitchFamily="34" charset="-122"/>
                <a:cs typeface="Alexandria" pitchFamily="2" charset="-78"/>
              </a:rPr>
              <a:t>مرحلة</a:t>
            </a:r>
            <a:r>
              <a:rPr lang="en-US" sz="2800" b="1" dirty="0">
                <a:solidFill>
                  <a:srgbClr val="00B0F0"/>
                </a:solidFill>
                <a:latin typeface="Alexandria" pitchFamily="2" charset="-78"/>
                <a:ea typeface="Instrument Sans Semi Bold" pitchFamily="34" charset="-122"/>
                <a:cs typeface="Alexandria" pitchFamily="2" charset="-78"/>
              </a:rPr>
              <a:t> </a:t>
            </a:r>
            <a:r>
              <a:rPr lang="ar-SA" sz="2800" b="1" dirty="0">
                <a:solidFill>
                  <a:srgbClr val="00B0F0"/>
                </a:solidFill>
                <a:latin typeface="Alexandria" pitchFamily="2" charset="-78"/>
                <a:ea typeface="Instrument Sans Semi Bold" pitchFamily="34" charset="-122"/>
                <a:cs typeface="Alexandria" pitchFamily="2" charset="-78"/>
              </a:rPr>
              <a:t>التطبيق</a:t>
            </a:r>
            <a:r>
              <a:rPr lang="en-US"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6B0DA982-B788-9941-A63B-6546BC77B685}"/>
              </a:ext>
            </a:extLst>
          </p:cNvPr>
          <p:cNvSpPr/>
          <p:nvPr/>
        </p:nvSpPr>
        <p:spPr>
          <a:xfrm>
            <a:off x="6593094" y="1989590"/>
            <a:ext cx="4864695" cy="584775"/>
          </a:xfrm>
          <a:prstGeom prst="rect">
            <a:avLst/>
          </a:prstGeom>
          <a:noFill/>
          <a:ln/>
        </p:spPr>
        <p:txBody>
          <a:bodyPr wrap="square" lIns="0" tIns="0" rIns="0" bIns="0" rtlCol="0" anchor="t">
            <a:spAutoFit/>
          </a:bodyPr>
          <a:lstStyle/>
          <a:p>
            <a:pPr algn="ctr" rtl="1">
              <a:lnSpc>
                <a:spcPts val="2375"/>
              </a:lnSpc>
            </a:pPr>
            <a:r>
              <a:rPr lang="ar-SA" sz="1458" dirty="0">
                <a:solidFill>
                  <a:srgbClr val="1E3063"/>
                </a:solidFill>
                <a:latin typeface="Alexandria" pitchFamily="2" charset="-78"/>
                <a:ea typeface="Instrument Sans Medium" pitchFamily="34" charset="-122"/>
                <a:cs typeface="Alexandria" pitchFamily="2" charset="-78"/>
              </a:rPr>
              <a:t>يتم في هذه المرحلة تنفيذ الأفكار وتحويلها إلى واقع عملي — الاختبار الحقيقي للإبداع.</a:t>
            </a:r>
          </a:p>
        </p:txBody>
      </p:sp>
      <p:sp>
        <p:nvSpPr>
          <p:cNvPr id="9" name="Text 2">
            <a:extLst>
              <a:ext uri="{FF2B5EF4-FFF2-40B4-BE49-F238E27FC236}">
                <a16:creationId xmlns:a16="http://schemas.microsoft.com/office/drawing/2014/main" id="{139E518F-ADF7-8D04-62AA-557CE7F11E1D}"/>
              </a:ext>
            </a:extLst>
          </p:cNvPr>
          <p:cNvSpPr/>
          <p:nvPr/>
        </p:nvSpPr>
        <p:spPr>
          <a:xfrm>
            <a:off x="6569578" y="2757897"/>
            <a:ext cx="4631178" cy="1039416"/>
          </a:xfrm>
          <a:prstGeom prst="rect">
            <a:avLst/>
          </a:prstGeom>
          <a:noFill/>
          <a:ln/>
        </p:spPr>
        <p:txBody>
          <a:bodyPr wrap="square" lIns="0" tIns="0" rIns="0" bIns="0" rtlCol="0" anchor="t"/>
          <a:lstStyle/>
          <a:p>
            <a:pPr marL="285739" indent="-285739" algn="r" rtl="1">
              <a:lnSpc>
                <a:spcPct val="150000"/>
              </a:lnSpc>
              <a:buSzPct val="100000"/>
              <a:buChar char="•"/>
            </a:pPr>
            <a:r>
              <a:rPr lang="ar-SA" sz="1458" dirty="0">
                <a:solidFill>
                  <a:srgbClr val="1E3063"/>
                </a:solidFill>
                <a:latin typeface="Alexandria" pitchFamily="2" charset="-78"/>
                <a:ea typeface="Instrument Sans Medium" pitchFamily="34" charset="-122"/>
                <a:cs typeface="Alexandria" pitchFamily="2" charset="-78"/>
              </a:rPr>
              <a:t>تنفيذ الحلول، ووضع الأفكار موضع التنفيذ الفعلي.</a:t>
            </a:r>
            <a:endParaRPr lang="en-US" sz="1458" dirty="0">
              <a:latin typeface="Alexandria" pitchFamily="2" charset="-78"/>
              <a:cs typeface="Alexandria" pitchFamily="2" charset="-78"/>
            </a:endParaRPr>
          </a:p>
          <a:p>
            <a:pPr marL="285739" indent="-285739" algn="r" rtl="1">
              <a:lnSpc>
                <a:spcPct val="150000"/>
              </a:lnSpc>
              <a:buSzPct val="100000"/>
              <a:buChar char="•"/>
            </a:pPr>
            <a:r>
              <a:rPr lang="ar-SA" sz="1458" dirty="0">
                <a:solidFill>
                  <a:srgbClr val="1E3063"/>
                </a:solidFill>
                <a:latin typeface="Alexandria" pitchFamily="2" charset="-78"/>
                <a:ea typeface="Instrument Sans Medium" pitchFamily="34" charset="-122"/>
                <a:cs typeface="Alexandria" pitchFamily="2" charset="-78"/>
              </a:rPr>
              <a:t>اختبار النماذج والبروتوتايب.</a:t>
            </a:r>
          </a:p>
          <a:p>
            <a:pPr marL="285739" indent="-285739" algn="r" rtl="1">
              <a:lnSpc>
                <a:spcPct val="150000"/>
              </a:lnSpc>
              <a:buSzPct val="100000"/>
              <a:buChar char="•"/>
            </a:pPr>
            <a:r>
              <a:rPr lang="ar-SA" sz="1458" dirty="0">
                <a:solidFill>
                  <a:srgbClr val="1E3063"/>
                </a:solidFill>
                <a:latin typeface="Alexandria" pitchFamily="2" charset="-78"/>
                <a:ea typeface="Instrument Sans Medium" pitchFamily="34" charset="-122"/>
                <a:cs typeface="Alexandria" pitchFamily="2" charset="-78"/>
              </a:rPr>
              <a:t>تطوير الأداء، و تحسين النتائج بناءً على التغذية الراجعة</a:t>
            </a:r>
          </a:p>
          <a:p>
            <a:pPr marL="285739" indent="-285739" algn="r" rtl="1">
              <a:lnSpc>
                <a:spcPct val="150000"/>
              </a:lnSpc>
              <a:buSzPct val="100000"/>
              <a:buChar char="•"/>
            </a:pPr>
            <a:endParaRPr lang="en-US" sz="1458" dirty="0">
              <a:latin typeface="Alexandria" pitchFamily="2" charset="-78"/>
              <a:cs typeface="Alexandria" pitchFamily="2" charset="-78"/>
            </a:endParaRPr>
          </a:p>
        </p:txBody>
      </p:sp>
      <p:sp>
        <p:nvSpPr>
          <p:cNvPr id="11" name="Shape 4">
            <a:extLst>
              <a:ext uri="{FF2B5EF4-FFF2-40B4-BE49-F238E27FC236}">
                <a16:creationId xmlns:a16="http://schemas.microsoft.com/office/drawing/2014/main" id="{2A41F8AF-D1E1-C50D-B089-8DF9E3142D79}"/>
              </a:ext>
            </a:extLst>
          </p:cNvPr>
          <p:cNvSpPr/>
          <p:nvPr/>
        </p:nvSpPr>
        <p:spPr>
          <a:xfrm>
            <a:off x="11700169" y="4196252"/>
            <a:ext cx="25400" cy="604838"/>
          </a:xfrm>
          <a:prstGeom prst="rect">
            <a:avLst/>
          </a:prstGeom>
          <a:solidFill>
            <a:srgbClr val="84C1FA"/>
          </a:solidFill>
          <a:ln/>
        </p:spPr>
      </p:sp>
      <p:cxnSp>
        <p:nvCxnSpPr>
          <p:cNvPr id="13" name="Straight Connector 12">
            <a:extLst>
              <a:ext uri="{FF2B5EF4-FFF2-40B4-BE49-F238E27FC236}">
                <a16:creationId xmlns:a16="http://schemas.microsoft.com/office/drawing/2014/main" id="{83D24749-21C8-52E7-1354-0A7CC4D8C66E}"/>
              </a:ext>
            </a:extLst>
          </p:cNvPr>
          <p:cNvCxnSpPr/>
          <p:nvPr/>
        </p:nvCxnSpPr>
        <p:spPr>
          <a:xfrm>
            <a:off x="6096000" y="1537047"/>
            <a:ext cx="0" cy="4484241"/>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15" name="Group 14">
            <a:extLst>
              <a:ext uri="{FF2B5EF4-FFF2-40B4-BE49-F238E27FC236}">
                <a16:creationId xmlns:a16="http://schemas.microsoft.com/office/drawing/2014/main" id="{8C7B53AF-FB9B-8B82-43F6-5978144F3CD1}"/>
              </a:ext>
            </a:extLst>
          </p:cNvPr>
          <p:cNvGrpSpPr/>
          <p:nvPr/>
        </p:nvGrpSpPr>
        <p:grpSpPr>
          <a:xfrm>
            <a:off x="464481" y="1202152"/>
            <a:ext cx="5148160" cy="3378976"/>
            <a:chOff x="6551351" y="1202152"/>
            <a:chExt cx="5148160" cy="3378976"/>
          </a:xfrm>
        </p:grpSpPr>
        <p:sp>
          <p:nvSpPr>
            <p:cNvPr id="16" name="Text 0">
              <a:extLst>
                <a:ext uri="{FF2B5EF4-FFF2-40B4-BE49-F238E27FC236}">
                  <a16:creationId xmlns:a16="http://schemas.microsoft.com/office/drawing/2014/main" id="{C0472C6A-A7F6-0C07-3DC4-25C241941001}"/>
                </a:ext>
              </a:extLst>
            </p:cNvPr>
            <p:cNvSpPr/>
            <p:nvPr/>
          </p:nvSpPr>
          <p:spPr>
            <a:xfrm>
              <a:off x="7598530" y="1202152"/>
              <a:ext cx="3418285" cy="590649"/>
            </a:xfrm>
            <a:prstGeom prst="rect">
              <a:avLst/>
            </a:prstGeom>
            <a:noFill/>
            <a:ln/>
          </p:spPr>
          <p:txBody>
            <a:bodyPr wrap="none" lIns="0" tIns="0" rIns="0" bIns="0" rtlCol="0" anchor="t"/>
            <a:lstStyle/>
            <a:p>
              <a:pPr algn="r" rtl="1">
                <a:lnSpc>
                  <a:spcPts val="4625"/>
                </a:lnSpc>
              </a:pPr>
              <a:r>
                <a:rPr lang="en-US" sz="2800" b="1" dirty="0" err="1">
                  <a:solidFill>
                    <a:srgbClr val="00B0F0"/>
                  </a:solidFill>
                  <a:latin typeface="Alexandria" pitchFamily="2" charset="-78"/>
                  <a:ea typeface="Instrument Sans Semi Bold" pitchFamily="34" charset="-122"/>
                  <a:cs typeface="Alexandria" pitchFamily="2" charset="-78"/>
                </a:rPr>
                <a:t>مرحلة</a:t>
              </a:r>
              <a:r>
                <a:rPr lang="en-US" sz="2800" b="1" dirty="0">
                  <a:solidFill>
                    <a:srgbClr val="00B0F0"/>
                  </a:solidFill>
                  <a:latin typeface="Alexandria" pitchFamily="2" charset="-78"/>
                  <a:ea typeface="Instrument Sans Semi Bold" pitchFamily="34" charset="-122"/>
                  <a:cs typeface="Alexandria" pitchFamily="2" charset="-78"/>
                </a:rPr>
                <a:t> </a:t>
              </a:r>
              <a:r>
                <a:rPr lang="ar-SA" sz="2800" b="1" dirty="0">
                  <a:solidFill>
                    <a:srgbClr val="00B0F0"/>
                  </a:solidFill>
                  <a:latin typeface="Alexandria" pitchFamily="2" charset="-78"/>
                  <a:ea typeface="Instrument Sans Semi Bold" pitchFamily="34" charset="-122"/>
                  <a:cs typeface="Alexandria" pitchFamily="2" charset="-78"/>
                </a:rPr>
                <a:t>التكوين</a:t>
              </a:r>
              <a:r>
                <a:rPr lang="en-US"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19" name="Text 1">
              <a:extLst>
                <a:ext uri="{FF2B5EF4-FFF2-40B4-BE49-F238E27FC236}">
                  <a16:creationId xmlns:a16="http://schemas.microsoft.com/office/drawing/2014/main" id="{F6AB9175-94BA-3238-1578-D99E95CC200D}"/>
                </a:ext>
              </a:extLst>
            </p:cNvPr>
            <p:cNvSpPr/>
            <p:nvPr/>
          </p:nvSpPr>
          <p:spPr>
            <a:xfrm>
              <a:off x="6672064" y="1870520"/>
              <a:ext cx="4864695" cy="584775"/>
            </a:xfrm>
            <a:prstGeom prst="rect">
              <a:avLst/>
            </a:prstGeom>
            <a:noFill/>
            <a:ln/>
          </p:spPr>
          <p:txBody>
            <a:bodyPr wrap="square" lIns="0" tIns="0" rIns="0" bIns="0" rtlCol="0" anchor="t">
              <a:spAutoFit/>
            </a:bodyPr>
            <a:lstStyle/>
            <a:p>
              <a:pPr algn="ctr" rtl="1">
                <a:lnSpc>
                  <a:spcPts val="2375"/>
                </a:lnSpc>
              </a:pPr>
              <a:r>
                <a:rPr lang="ar-SA" sz="1458" dirty="0">
                  <a:solidFill>
                    <a:srgbClr val="1E3063"/>
                  </a:solidFill>
                  <a:latin typeface="Alexandria" pitchFamily="2" charset="-78"/>
                  <a:ea typeface="Instrument Sans Medium" pitchFamily="34" charset="-122"/>
                  <a:cs typeface="Alexandria" pitchFamily="2" charset="-78"/>
                </a:rPr>
                <a:t>تمثل هذه المرحلة تثبيت الابتكار وضمان استمراريته داخل المؤسسة ليصبح ثقافة راسخة.</a:t>
              </a:r>
            </a:p>
          </p:txBody>
        </p:sp>
        <p:sp>
          <p:nvSpPr>
            <p:cNvPr id="20" name="Text 2">
              <a:extLst>
                <a:ext uri="{FF2B5EF4-FFF2-40B4-BE49-F238E27FC236}">
                  <a16:creationId xmlns:a16="http://schemas.microsoft.com/office/drawing/2014/main" id="{6989CBDC-E324-6A0E-0986-01ADB61D6A39}"/>
                </a:ext>
              </a:extLst>
            </p:cNvPr>
            <p:cNvSpPr/>
            <p:nvPr/>
          </p:nvSpPr>
          <p:spPr>
            <a:xfrm>
              <a:off x="7427514" y="2800047"/>
              <a:ext cx="3136242" cy="1039416"/>
            </a:xfrm>
            <a:prstGeom prst="rect">
              <a:avLst/>
            </a:prstGeom>
            <a:noFill/>
            <a:ln/>
          </p:spPr>
          <p:txBody>
            <a:bodyPr wrap="square" lIns="0" tIns="0" rIns="0" bIns="0" rtlCol="0" anchor="t"/>
            <a:lstStyle/>
            <a:p>
              <a:pPr marL="285739" indent="-285739" algn="r" rtl="1">
                <a:lnSpc>
                  <a:spcPct val="150000"/>
                </a:lnSpc>
                <a:buSzPct val="100000"/>
                <a:buChar char="•"/>
              </a:pPr>
              <a:r>
                <a:rPr lang="ar-SA" sz="1458" dirty="0">
                  <a:solidFill>
                    <a:srgbClr val="1E3063"/>
                  </a:solidFill>
                  <a:latin typeface="Alexandria" pitchFamily="2" charset="-78"/>
                  <a:ea typeface="Instrument Sans Medium" pitchFamily="34" charset="-122"/>
                  <a:cs typeface="Alexandria" pitchFamily="2" charset="-78"/>
                </a:rPr>
                <a:t>تحسين النتائج باستمرار</a:t>
              </a:r>
            </a:p>
            <a:p>
              <a:pPr marL="285739" indent="-285739" algn="r" rtl="1">
                <a:lnSpc>
                  <a:spcPct val="150000"/>
                </a:lnSpc>
                <a:buSzPct val="100000"/>
                <a:buChar char="•"/>
              </a:pPr>
              <a:r>
                <a:rPr lang="ar-SA" sz="1458" dirty="0">
                  <a:solidFill>
                    <a:srgbClr val="1E3063"/>
                  </a:solidFill>
                  <a:latin typeface="Alexandria" pitchFamily="2" charset="-78"/>
                  <a:ea typeface="Instrument Sans Medium" pitchFamily="34" charset="-122"/>
                  <a:cs typeface="Alexandria" pitchFamily="2" charset="-78"/>
                </a:rPr>
                <a:t>تطوير الأداء المؤسسي</a:t>
              </a:r>
            </a:p>
            <a:p>
              <a:pPr marL="285739" indent="-285739" algn="r" rtl="1">
                <a:lnSpc>
                  <a:spcPct val="150000"/>
                </a:lnSpc>
                <a:buSzPct val="100000"/>
                <a:buChar char="•"/>
              </a:pPr>
              <a:r>
                <a:rPr lang="ar-SA" sz="1458" dirty="0">
                  <a:solidFill>
                    <a:srgbClr val="1E3063"/>
                  </a:solidFill>
                  <a:latin typeface="Alexandria" pitchFamily="2" charset="-78"/>
                  <a:ea typeface="Instrument Sans Medium" pitchFamily="34" charset="-122"/>
                  <a:cs typeface="Alexandria" pitchFamily="2" charset="-78"/>
                </a:rPr>
                <a:t>ضمان الاستدامة والاستمرارية</a:t>
              </a:r>
            </a:p>
          </p:txBody>
        </p:sp>
        <p:grpSp>
          <p:nvGrpSpPr>
            <p:cNvPr id="21" name="Group 20">
              <a:extLst>
                <a:ext uri="{FF2B5EF4-FFF2-40B4-BE49-F238E27FC236}">
                  <a16:creationId xmlns:a16="http://schemas.microsoft.com/office/drawing/2014/main" id="{A1786034-FA1F-15D5-F0F5-E5C25BB21E29}"/>
                </a:ext>
              </a:extLst>
            </p:cNvPr>
            <p:cNvGrpSpPr/>
            <p:nvPr/>
          </p:nvGrpSpPr>
          <p:grpSpPr>
            <a:xfrm>
              <a:off x="6551351" y="3976290"/>
              <a:ext cx="5148160" cy="604838"/>
              <a:chOff x="6388599" y="4721638"/>
              <a:chExt cx="5148160" cy="604838"/>
            </a:xfrm>
          </p:grpSpPr>
          <p:sp>
            <p:nvSpPr>
              <p:cNvPr id="22" name="Text 3">
                <a:extLst>
                  <a:ext uri="{FF2B5EF4-FFF2-40B4-BE49-F238E27FC236}">
                    <a16:creationId xmlns:a16="http://schemas.microsoft.com/office/drawing/2014/main" id="{091730DB-7D77-60EB-4479-2C4E4D2242CA}"/>
                  </a:ext>
                </a:extLst>
              </p:cNvPr>
              <p:cNvSpPr/>
              <p:nvPr/>
            </p:nvSpPr>
            <p:spPr>
              <a:xfrm>
                <a:off x="6388599" y="4721638"/>
                <a:ext cx="4864694" cy="604838"/>
              </a:xfrm>
              <a:prstGeom prst="rect">
                <a:avLst/>
              </a:prstGeom>
              <a:noFill/>
              <a:ln/>
            </p:spPr>
            <p:txBody>
              <a:bodyPr wrap="square" lIns="0" tIns="0" rIns="0" bIns="0" rtlCol="0" anchor="t"/>
              <a:lstStyle/>
              <a:p>
                <a:pPr algn="r" rtl="1">
                  <a:lnSpc>
                    <a:spcPts val="2375"/>
                  </a:lnSpc>
                </a:pPr>
                <a:r>
                  <a:rPr lang="ar-SA" sz="1458" dirty="0">
                    <a:solidFill>
                      <a:srgbClr val="1E3063"/>
                    </a:solidFill>
                    <a:latin typeface="Alexandria" pitchFamily="2" charset="-78"/>
                    <a:ea typeface="Instrument Sans Medium" pitchFamily="34" charset="-122"/>
                    <a:cs typeface="Alexandria" pitchFamily="2" charset="-78"/>
                  </a:rPr>
                  <a:t>"الإبداع الحقيقي هو الذي يستمر ويُحدث تأثيرًا طويل المدى."</a:t>
                </a:r>
              </a:p>
            </p:txBody>
          </p:sp>
          <p:sp>
            <p:nvSpPr>
              <p:cNvPr id="24" name="Shape 4">
                <a:extLst>
                  <a:ext uri="{FF2B5EF4-FFF2-40B4-BE49-F238E27FC236}">
                    <a16:creationId xmlns:a16="http://schemas.microsoft.com/office/drawing/2014/main" id="{6133D57E-98C1-85D6-D810-30C2B89FCC5C}"/>
                  </a:ext>
                </a:extLst>
              </p:cNvPr>
              <p:cNvSpPr/>
              <p:nvPr/>
            </p:nvSpPr>
            <p:spPr>
              <a:xfrm>
                <a:off x="11511359" y="4721638"/>
                <a:ext cx="25400" cy="604838"/>
              </a:xfrm>
              <a:prstGeom prst="rect">
                <a:avLst/>
              </a:prstGeom>
              <a:solidFill>
                <a:srgbClr val="84C1FA"/>
              </a:solidFill>
              <a:ln/>
            </p:spPr>
          </p:sp>
        </p:grpSp>
      </p:grpSp>
      <p:pic>
        <p:nvPicPr>
          <p:cNvPr id="27" name="Image 0" descr="preencoded.png">
            <a:extLst>
              <a:ext uri="{FF2B5EF4-FFF2-40B4-BE49-F238E27FC236}">
                <a16:creationId xmlns:a16="http://schemas.microsoft.com/office/drawing/2014/main" id="{41F70BBB-E69E-7E8B-BCBC-84E33CF48C2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450374" y="4009949"/>
            <a:ext cx="3441438" cy="236351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8" name="Image 0" descr="preencoded.png">
            <a:extLst>
              <a:ext uri="{FF2B5EF4-FFF2-40B4-BE49-F238E27FC236}">
                <a16:creationId xmlns:a16="http://schemas.microsoft.com/office/drawing/2014/main" id="{BF64497B-6C1B-F305-FD32-F3796CC12BD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58219" y="4488597"/>
            <a:ext cx="3774858" cy="21390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41243880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71450" y="1076459"/>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4B672308-2282-2FD1-1E30-E4DC42D0F10D}"/>
              </a:ext>
            </a:extLst>
          </p:cNvPr>
          <p:cNvSpPr/>
          <p:nvPr/>
        </p:nvSpPr>
        <p:spPr>
          <a:xfrm>
            <a:off x="3841261" y="548220"/>
            <a:ext cx="4005904" cy="364587"/>
          </a:xfrm>
          <a:prstGeom prst="rect">
            <a:avLst/>
          </a:prstGeom>
          <a:noFill/>
          <a:ln/>
        </p:spPr>
        <p:txBody>
          <a:bodyPr wrap="none" lIns="0" tIns="0" rIns="0" bIns="0" rtlCol="0" anchor="t">
            <a:spAutoFit/>
          </a:bodyPr>
          <a:lstStyle/>
          <a:p>
            <a:pPr algn="r" rtl="1">
              <a:lnSpc>
                <a:spcPts val="3000"/>
              </a:lnSpc>
            </a:pPr>
            <a:r>
              <a:rPr lang="en-US" sz="2400" b="1" dirty="0">
                <a:solidFill>
                  <a:srgbClr val="00B0F0"/>
                </a:solidFill>
                <a:latin typeface="Alexandria" pitchFamily="2" charset="-78"/>
                <a:ea typeface="Instrument Sans Semi Bold" pitchFamily="34" charset="-122"/>
                <a:cs typeface="Alexandria" pitchFamily="2" charset="-78"/>
              </a:rPr>
              <a:t>طرق تنمية التفكير الإبداعي</a:t>
            </a:r>
            <a:endParaRPr lang="en-US"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5E0BE9FA-92DA-D02F-6205-522BF53EFA3C}"/>
              </a:ext>
            </a:extLst>
          </p:cNvPr>
          <p:cNvSpPr/>
          <p:nvPr/>
        </p:nvSpPr>
        <p:spPr>
          <a:xfrm>
            <a:off x="1063957" y="1197002"/>
            <a:ext cx="10297816"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يمكن تنمية التفكير الإبداعي لدى القادة من خلال أساليب منظمة تعزز قدرتهم </a:t>
            </a:r>
            <a:r>
              <a:rPr lang="en-US" sz="1600" dirty="0" err="1">
                <a:solidFill>
                  <a:srgbClr val="1E3063"/>
                </a:solidFill>
                <a:latin typeface="Alexandria" pitchFamily="2" charset="-78"/>
                <a:ea typeface="Instrument Sans Medium" pitchFamily="34" charset="-122"/>
                <a:cs typeface="Alexandria" pitchFamily="2" charset="-78"/>
              </a:rPr>
              <a:t>على</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الابتكار</a:t>
            </a:r>
            <a:r>
              <a:rPr lang="ar-SA" sz="1600" dirty="0">
                <a:solidFill>
                  <a:srgbClr val="1E3063"/>
                </a:solidFill>
                <a:latin typeface="Alexandria" pitchFamily="2" charset="-78"/>
                <a:ea typeface="Instrument Sans Medium" pitchFamily="34" charset="-122"/>
                <a:cs typeface="Alexandria" pitchFamily="2" charset="-78"/>
              </a:rPr>
              <a:t>، </a:t>
            </a:r>
            <a:r>
              <a:rPr lang="ar-SA" sz="1600" dirty="0">
                <a:solidFill>
                  <a:srgbClr val="1E3063"/>
                </a:solidFill>
                <a:latin typeface="Alexandria" pitchFamily="2" charset="-78"/>
                <a:cs typeface="Alexandria" pitchFamily="2" charset="-78"/>
              </a:rPr>
              <a:t>و</a:t>
            </a:r>
            <a:r>
              <a:rPr lang="en-US" sz="1600" dirty="0">
                <a:solidFill>
                  <a:srgbClr val="1E3063"/>
                </a:solidFill>
                <a:latin typeface="Alexandria" pitchFamily="2" charset="-78"/>
                <a:cs typeface="Alexandria" pitchFamily="2" charset="-78"/>
              </a:rPr>
              <a:t> الإبداع</a:t>
            </a:r>
            <a:endParaRPr lang="ar-SA" sz="1600" dirty="0">
              <a:solidFill>
                <a:srgbClr val="1E3063"/>
              </a:solidFill>
              <a:latin typeface="Alexandria" pitchFamily="2" charset="-78"/>
              <a:cs typeface="Alexandria" pitchFamily="2" charset="-78"/>
            </a:endParaRPr>
          </a:p>
          <a:p>
            <a:pPr algn="ctr" rtl="1">
              <a:lnSpc>
                <a:spcPct val="150000"/>
              </a:lnSpc>
            </a:pPr>
            <a:r>
              <a:rPr lang="en-US" sz="1600" b="1" dirty="0">
                <a:solidFill>
                  <a:schemeClr val="accent2">
                    <a:lumMod val="75000"/>
                  </a:schemeClr>
                </a:solidFill>
                <a:latin typeface="Alexandria" pitchFamily="2" charset="-78"/>
                <a:ea typeface="Instrument Sans Medium" pitchFamily="34" charset="-122"/>
                <a:cs typeface="Alexandria" pitchFamily="2" charset="-78"/>
              </a:rPr>
              <a:t> </a:t>
            </a:r>
            <a:r>
              <a:rPr lang="ar-SA" sz="1600" b="1" dirty="0">
                <a:solidFill>
                  <a:schemeClr val="accent2">
                    <a:lumMod val="75000"/>
                  </a:schemeClr>
                </a:solidFill>
                <a:latin typeface="Alexandria" pitchFamily="2" charset="-78"/>
                <a:ea typeface="Instrument Sans Medium" pitchFamily="34" charset="-122"/>
                <a:cs typeface="Alexandria" pitchFamily="2" charset="-78"/>
              </a:rPr>
              <a:t>فهي </a:t>
            </a:r>
            <a:r>
              <a:rPr lang="en-US" sz="1600" b="1" dirty="0" err="1">
                <a:solidFill>
                  <a:schemeClr val="accent2">
                    <a:lumMod val="75000"/>
                  </a:schemeClr>
                </a:solidFill>
                <a:latin typeface="Alexandria" pitchFamily="2" charset="-78"/>
                <a:ea typeface="Instrument Sans Medium" pitchFamily="34" charset="-122"/>
                <a:cs typeface="Alexandria" pitchFamily="2" charset="-78"/>
              </a:rPr>
              <a:t>مهارة</a:t>
            </a:r>
            <a:r>
              <a:rPr lang="en-US" sz="1600" b="1" dirty="0">
                <a:solidFill>
                  <a:schemeClr val="accent2">
                    <a:lumMod val="75000"/>
                  </a:schemeClr>
                </a:solidFill>
                <a:latin typeface="Alexandria" pitchFamily="2" charset="-78"/>
                <a:ea typeface="Instrument Sans Medium" pitchFamily="34" charset="-122"/>
                <a:cs typeface="Alexandria" pitchFamily="2" charset="-78"/>
              </a:rPr>
              <a:t> يمكن تطويرها وليست فطرية فقط.</a:t>
            </a:r>
            <a:endParaRPr lang="en-US" sz="1600" dirty="0">
              <a:solidFill>
                <a:schemeClr val="accent2">
                  <a:lumMod val="75000"/>
                </a:schemeClr>
              </a:solidFill>
              <a:latin typeface="Alexandria" pitchFamily="2" charset="-78"/>
              <a:cs typeface="Alexandria" pitchFamily="2" charset="-78"/>
            </a:endParaRPr>
          </a:p>
        </p:txBody>
      </p:sp>
      <p:grpSp>
        <p:nvGrpSpPr>
          <p:cNvPr id="3" name="Group 2">
            <a:extLst>
              <a:ext uri="{FF2B5EF4-FFF2-40B4-BE49-F238E27FC236}">
                <a16:creationId xmlns:a16="http://schemas.microsoft.com/office/drawing/2014/main" id="{846E0856-24DA-F4C6-BA57-8707F7309563}"/>
              </a:ext>
            </a:extLst>
          </p:cNvPr>
          <p:cNvGrpSpPr/>
          <p:nvPr/>
        </p:nvGrpSpPr>
        <p:grpSpPr>
          <a:xfrm>
            <a:off x="8118996" y="2189696"/>
            <a:ext cx="3384376" cy="1178941"/>
            <a:chOff x="5015880" y="2394075"/>
            <a:chExt cx="3384376" cy="1178941"/>
          </a:xfrm>
        </p:grpSpPr>
        <p:sp>
          <p:nvSpPr>
            <p:cNvPr id="2" name="Rectangle: Rounded Corners 1">
              <a:extLst>
                <a:ext uri="{FF2B5EF4-FFF2-40B4-BE49-F238E27FC236}">
                  <a16:creationId xmlns:a16="http://schemas.microsoft.com/office/drawing/2014/main" id="{11F3F65C-8567-4979-465E-302F13417903}"/>
                </a:ext>
              </a:extLst>
            </p:cNvPr>
            <p:cNvSpPr/>
            <p:nvPr/>
          </p:nvSpPr>
          <p:spPr>
            <a:xfrm>
              <a:off x="5015880" y="2394075"/>
              <a:ext cx="3384376" cy="1178941"/>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3">
              <a:extLst>
                <a:ext uri="{FF2B5EF4-FFF2-40B4-BE49-F238E27FC236}">
                  <a16:creationId xmlns:a16="http://schemas.microsoft.com/office/drawing/2014/main" id="{71A9272B-119D-B8C3-AC24-B754029F6C5F}"/>
                </a:ext>
              </a:extLst>
            </p:cNvPr>
            <p:cNvSpPr/>
            <p:nvPr/>
          </p:nvSpPr>
          <p:spPr>
            <a:xfrm>
              <a:off x="5181283" y="2720469"/>
              <a:ext cx="3053570" cy="368691"/>
            </a:xfrm>
            <a:prstGeom prst="rect">
              <a:avLst/>
            </a:prstGeom>
            <a:noFill/>
            <a:ln/>
          </p:spPr>
          <p:txBody>
            <a:bodyPr wrap="square" lIns="0" tIns="0" rIns="0" bIns="0" rtlCol="0" anchor="t">
              <a:spAutoFit/>
            </a:bodyPr>
            <a:lstStyle/>
            <a:p>
              <a:pPr algn="ctr" rtl="1">
                <a:lnSpc>
                  <a:spcPct val="150000"/>
                </a:lnSpc>
              </a:pPr>
              <a:r>
                <a:rPr lang="en-US" sz="1800" dirty="0">
                  <a:solidFill>
                    <a:srgbClr val="1E3063"/>
                  </a:solidFill>
                  <a:latin typeface="Alexandria" pitchFamily="2" charset="-78"/>
                  <a:ea typeface="Instrument Sans Semi Bold" pitchFamily="34" charset="-122"/>
                  <a:cs typeface="Alexandria" pitchFamily="2" charset="-78"/>
                </a:rPr>
                <a:t>الأنشطة العلمية المفتوحة</a:t>
              </a:r>
              <a:endParaRPr lang="en-US" sz="1800" dirty="0">
                <a:latin typeface="Alexandria" pitchFamily="2" charset="-78"/>
                <a:cs typeface="Alexandria" pitchFamily="2" charset="-78"/>
              </a:endParaRPr>
            </a:p>
          </p:txBody>
        </p:sp>
      </p:grpSp>
      <p:grpSp>
        <p:nvGrpSpPr>
          <p:cNvPr id="29" name="Group 28">
            <a:extLst>
              <a:ext uri="{FF2B5EF4-FFF2-40B4-BE49-F238E27FC236}">
                <a16:creationId xmlns:a16="http://schemas.microsoft.com/office/drawing/2014/main" id="{86B34CBA-5181-EBAC-7956-DA750F0CC08F}"/>
              </a:ext>
            </a:extLst>
          </p:cNvPr>
          <p:cNvGrpSpPr/>
          <p:nvPr/>
        </p:nvGrpSpPr>
        <p:grpSpPr>
          <a:xfrm>
            <a:off x="4456190" y="3436321"/>
            <a:ext cx="3384376" cy="1178941"/>
            <a:chOff x="5015880" y="2394075"/>
            <a:chExt cx="3384376" cy="1178941"/>
          </a:xfrm>
        </p:grpSpPr>
        <p:sp>
          <p:nvSpPr>
            <p:cNvPr id="30" name="Rectangle: Rounded Corners 29">
              <a:extLst>
                <a:ext uri="{FF2B5EF4-FFF2-40B4-BE49-F238E27FC236}">
                  <a16:creationId xmlns:a16="http://schemas.microsoft.com/office/drawing/2014/main" id="{FE8BEEAF-D5F9-3D6D-AA0A-7D21220D9444}"/>
                </a:ext>
              </a:extLst>
            </p:cNvPr>
            <p:cNvSpPr/>
            <p:nvPr/>
          </p:nvSpPr>
          <p:spPr>
            <a:xfrm>
              <a:off x="5015880" y="2394075"/>
              <a:ext cx="3384376" cy="1178941"/>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 3">
              <a:extLst>
                <a:ext uri="{FF2B5EF4-FFF2-40B4-BE49-F238E27FC236}">
                  <a16:creationId xmlns:a16="http://schemas.microsoft.com/office/drawing/2014/main" id="{2AFA0925-E812-3E93-8AB6-490CC790FD3B}"/>
                </a:ext>
              </a:extLst>
            </p:cNvPr>
            <p:cNvSpPr/>
            <p:nvPr/>
          </p:nvSpPr>
          <p:spPr>
            <a:xfrm>
              <a:off x="5181283" y="2720469"/>
              <a:ext cx="3053570" cy="368691"/>
            </a:xfrm>
            <a:prstGeom prst="rect">
              <a:avLst/>
            </a:prstGeom>
            <a:noFill/>
            <a:ln/>
          </p:spPr>
          <p:txBody>
            <a:bodyPr wrap="square" lIns="0" tIns="0" rIns="0" bIns="0" rtlCol="0" anchor="t">
              <a:spAutoFit/>
            </a:bodyPr>
            <a:lstStyle/>
            <a:p>
              <a:pPr algn="ctr" rtl="1">
                <a:lnSpc>
                  <a:spcPct val="150000"/>
                </a:lnSpc>
              </a:pPr>
              <a:r>
                <a:rPr lang="ar-SA" sz="1800" dirty="0">
                  <a:solidFill>
                    <a:srgbClr val="1E3063"/>
                  </a:solidFill>
                  <a:latin typeface="Alexandria" pitchFamily="2" charset="-78"/>
                  <a:ea typeface="Instrument Sans Semi Bold" pitchFamily="34" charset="-122"/>
                  <a:cs typeface="Alexandria" pitchFamily="2" charset="-78"/>
                </a:rPr>
                <a:t>العصف الذهني</a:t>
              </a:r>
              <a:endParaRPr lang="en-US" sz="1800" dirty="0">
                <a:latin typeface="Alexandria" pitchFamily="2" charset="-78"/>
                <a:cs typeface="Alexandria" pitchFamily="2" charset="-78"/>
              </a:endParaRPr>
            </a:p>
          </p:txBody>
        </p:sp>
      </p:grpSp>
      <p:grpSp>
        <p:nvGrpSpPr>
          <p:cNvPr id="32" name="Group 31">
            <a:extLst>
              <a:ext uri="{FF2B5EF4-FFF2-40B4-BE49-F238E27FC236}">
                <a16:creationId xmlns:a16="http://schemas.microsoft.com/office/drawing/2014/main" id="{6380A677-6492-D953-115D-3A9123DB898E}"/>
              </a:ext>
            </a:extLst>
          </p:cNvPr>
          <p:cNvGrpSpPr/>
          <p:nvPr/>
        </p:nvGrpSpPr>
        <p:grpSpPr>
          <a:xfrm>
            <a:off x="4480780" y="5146419"/>
            <a:ext cx="3384376" cy="1178941"/>
            <a:chOff x="5015880" y="2394075"/>
            <a:chExt cx="3384376" cy="1178941"/>
          </a:xfrm>
        </p:grpSpPr>
        <p:sp>
          <p:nvSpPr>
            <p:cNvPr id="33" name="Rectangle: Rounded Corners 32">
              <a:extLst>
                <a:ext uri="{FF2B5EF4-FFF2-40B4-BE49-F238E27FC236}">
                  <a16:creationId xmlns:a16="http://schemas.microsoft.com/office/drawing/2014/main" id="{5C8759E4-7B46-2335-4B6A-E05FCBD5FBC5}"/>
                </a:ext>
              </a:extLst>
            </p:cNvPr>
            <p:cNvSpPr/>
            <p:nvPr/>
          </p:nvSpPr>
          <p:spPr>
            <a:xfrm>
              <a:off x="5015880" y="2394075"/>
              <a:ext cx="3384376" cy="1178941"/>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Text 3">
              <a:extLst>
                <a:ext uri="{FF2B5EF4-FFF2-40B4-BE49-F238E27FC236}">
                  <a16:creationId xmlns:a16="http://schemas.microsoft.com/office/drawing/2014/main" id="{563E8BF7-ABAD-BC7D-427E-D9F95F172507}"/>
                </a:ext>
              </a:extLst>
            </p:cNvPr>
            <p:cNvSpPr/>
            <p:nvPr/>
          </p:nvSpPr>
          <p:spPr>
            <a:xfrm>
              <a:off x="5181283" y="2720469"/>
              <a:ext cx="3053570" cy="368691"/>
            </a:xfrm>
            <a:prstGeom prst="rect">
              <a:avLst/>
            </a:prstGeom>
            <a:noFill/>
            <a:ln/>
          </p:spPr>
          <p:txBody>
            <a:bodyPr wrap="square" lIns="0" tIns="0" rIns="0" bIns="0" rtlCol="0" anchor="t">
              <a:spAutoFit/>
            </a:bodyPr>
            <a:lstStyle/>
            <a:p>
              <a:pPr algn="ctr" rtl="1">
                <a:lnSpc>
                  <a:spcPct val="150000"/>
                </a:lnSpc>
              </a:pPr>
              <a:r>
                <a:rPr lang="ar-SA" sz="1800" dirty="0">
                  <a:solidFill>
                    <a:srgbClr val="1E3063"/>
                  </a:solidFill>
                  <a:latin typeface="Alexandria" pitchFamily="2" charset="-78"/>
                  <a:ea typeface="Instrument Sans Semi Bold" pitchFamily="34" charset="-122"/>
                  <a:cs typeface="Alexandria" pitchFamily="2" charset="-78"/>
                </a:rPr>
                <a:t>التعلم بالاكتشاف</a:t>
              </a:r>
              <a:endParaRPr lang="en-US" sz="1800" dirty="0">
                <a:latin typeface="Alexandria" pitchFamily="2" charset="-78"/>
                <a:cs typeface="Alexandria" pitchFamily="2" charset="-78"/>
              </a:endParaRPr>
            </a:p>
          </p:txBody>
        </p:sp>
      </p:grpSp>
      <p:grpSp>
        <p:nvGrpSpPr>
          <p:cNvPr id="35" name="Group 34">
            <a:extLst>
              <a:ext uri="{FF2B5EF4-FFF2-40B4-BE49-F238E27FC236}">
                <a16:creationId xmlns:a16="http://schemas.microsoft.com/office/drawing/2014/main" id="{BF1BF83D-C9F3-1741-B458-0BC063CE8C20}"/>
              </a:ext>
            </a:extLst>
          </p:cNvPr>
          <p:cNvGrpSpPr/>
          <p:nvPr/>
        </p:nvGrpSpPr>
        <p:grpSpPr>
          <a:xfrm>
            <a:off x="835965" y="2126899"/>
            <a:ext cx="3384376" cy="1178941"/>
            <a:chOff x="5015880" y="2394075"/>
            <a:chExt cx="3384376" cy="1178941"/>
          </a:xfrm>
        </p:grpSpPr>
        <p:sp>
          <p:nvSpPr>
            <p:cNvPr id="36" name="Rectangle: Rounded Corners 35">
              <a:extLst>
                <a:ext uri="{FF2B5EF4-FFF2-40B4-BE49-F238E27FC236}">
                  <a16:creationId xmlns:a16="http://schemas.microsoft.com/office/drawing/2014/main" id="{677FDF2E-366C-D886-D5E2-035A0C7920A1}"/>
                </a:ext>
              </a:extLst>
            </p:cNvPr>
            <p:cNvSpPr/>
            <p:nvPr/>
          </p:nvSpPr>
          <p:spPr>
            <a:xfrm>
              <a:off x="5015880" y="2394075"/>
              <a:ext cx="3384376" cy="1178941"/>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Text 3">
              <a:extLst>
                <a:ext uri="{FF2B5EF4-FFF2-40B4-BE49-F238E27FC236}">
                  <a16:creationId xmlns:a16="http://schemas.microsoft.com/office/drawing/2014/main" id="{87C4950E-C774-32D7-AF70-A9049B9299F0}"/>
                </a:ext>
              </a:extLst>
            </p:cNvPr>
            <p:cNvSpPr/>
            <p:nvPr/>
          </p:nvSpPr>
          <p:spPr>
            <a:xfrm>
              <a:off x="5181283" y="2720469"/>
              <a:ext cx="3053570" cy="368691"/>
            </a:xfrm>
            <a:prstGeom prst="rect">
              <a:avLst/>
            </a:prstGeom>
            <a:noFill/>
            <a:ln/>
          </p:spPr>
          <p:txBody>
            <a:bodyPr wrap="square" lIns="0" tIns="0" rIns="0" bIns="0" rtlCol="0" anchor="t">
              <a:spAutoFit/>
            </a:bodyPr>
            <a:lstStyle/>
            <a:p>
              <a:pPr algn="ctr" rtl="1">
                <a:lnSpc>
                  <a:spcPct val="150000"/>
                </a:lnSpc>
              </a:pPr>
              <a:r>
                <a:rPr lang="ar-SA" sz="1800" dirty="0">
                  <a:solidFill>
                    <a:srgbClr val="1E3063"/>
                  </a:solidFill>
                  <a:latin typeface="Alexandria" pitchFamily="2" charset="-78"/>
                  <a:ea typeface="Instrument Sans Semi Bold" pitchFamily="34" charset="-122"/>
                  <a:cs typeface="Alexandria" pitchFamily="2" charset="-78"/>
                </a:rPr>
                <a:t>التفكير المتشعب</a:t>
              </a:r>
              <a:endParaRPr lang="en-US" sz="1800" dirty="0">
                <a:latin typeface="Alexandria" pitchFamily="2" charset="-78"/>
                <a:cs typeface="Alexandria" pitchFamily="2" charset="-78"/>
              </a:endParaRPr>
            </a:p>
          </p:txBody>
        </p:sp>
      </p:grpSp>
      <p:grpSp>
        <p:nvGrpSpPr>
          <p:cNvPr id="38" name="Group 37">
            <a:extLst>
              <a:ext uri="{FF2B5EF4-FFF2-40B4-BE49-F238E27FC236}">
                <a16:creationId xmlns:a16="http://schemas.microsoft.com/office/drawing/2014/main" id="{36C00AC1-9FC5-7636-60C3-82E02B265DAF}"/>
              </a:ext>
            </a:extLst>
          </p:cNvPr>
          <p:cNvGrpSpPr/>
          <p:nvPr/>
        </p:nvGrpSpPr>
        <p:grpSpPr>
          <a:xfrm>
            <a:off x="551384" y="5146419"/>
            <a:ext cx="3384376" cy="1178941"/>
            <a:chOff x="5015880" y="2394075"/>
            <a:chExt cx="3384376" cy="1178941"/>
          </a:xfrm>
        </p:grpSpPr>
        <p:sp>
          <p:nvSpPr>
            <p:cNvPr id="39" name="Rectangle: Rounded Corners 38">
              <a:extLst>
                <a:ext uri="{FF2B5EF4-FFF2-40B4-BE49-F238E27FC236}">
                  <a16:creationId xmlns:a16="http://schemas.microsoft.com/office/drawing/2014/main" id="{5C7B0399-A277-AB54-40C3-827639F19718}"/>
                </a:ext>
              </a:extLst>
            </p:cNvPr>
            <p:cNvSpPr/>
            <p:nvPr/>
          </p:nvSpPr>
          <p:spPr>
            <a:xfrm>
              <a:off x="5015880" y="2394075"/>
              <a:ext cx="3384376" cy="1178941"/>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Text 3">
              <a:extLst>
                <a:ext uri="{FF2B5EF4-FFF2-40B4-BE49-F238E27FC236}">
                  <a16:creationId xmlns:a16="http://schemas.microsoft.com/office/drawing/2014/main" id="{0EFE2939-C048-38FD-5B30-8C74BBCBA96B}"/>
                </a:ext>
              </a:extLst>
            </p:cNvPr>
            <p:cNvSpPr/>
            <p:nvPr/>
          </p:nvSpPr>
          <p:spPr>
            <a:xfrm>
              <a:off x="5181283" y="2720469"/>
              <a:ext cx="3053570" cy="368691"/>
            </a:xfrm>
            <a:prstGeom prst="rect">
              <a:avLst/>
            </a:prstGeom>
            <a:noFill/>
            <a:ln/>
          </p:spPr>
          <p:txBody>
            <a:bodyPr wrap="square" lIns="0" tIns="0" rIns="0" bIns="0" rtlCol="0" anchor="t">
              <a:spAutoFit/>
            </a:bodyPr>
            <a:lstStyle/>
            <a:p>
              <a:pPr algn="ctr" rtl="1">
                <a:lnSpc>
                  <a:spcPct val="150000"/>
                </a:lnSpc>
              </a:pPr>
              <a:r>
                <a:rPr lang="ar-SA" sz="1800" dirty="0">
                  <a:solidFill>
                    <a:srgbClr val="1E3063"/>
                  </a:solidFill>
                  <a:latin typeface="Alexandria" pitchFamily="2" charset="-78"/>
                  <a:ea typeface="Instrument Sans Semi Bold" pitchFamily="34" charset="-122"/>
                  <a:cs typeface="Alexandria" pitchFamily="2" charset="-78"/>
                </a:rPr>
                <a:t>الألعاب التعليمية</a:t>
              </a:r>
              <a:endParaRPr lang="en-US" sz="1800" dirty="0">
                <a:latin typeface="Alexandria" pitchFamily="2" charset="-78"/>
                <a:cs typeface="Alexandria" pitchFamily="2" charset="-78"/>
              </a:endParaRPr>
            </a:p>
          </p:txBody>
        </p:sp>
      </p:grpSp>
      <p:grpSp>
        <p:nvGrpSpPr>
          <p:cNvPr id="41" name="Group 40">
            <a:extLst>
              <a:ext uri="{FF2B5EF4-FFF2-40B4-BE49-F238E27FC236}">
                <a16:creationId xmlns:a16="http://schemas.microsoft.com/office/drawing/2014/main" id="{86DB4E91-5E69-769E-5075-6146D3BC3E69}"/>
              </a:ext>
            </a:extLst>
          </p:cNvPr>
          <p:cNvGrpSpPr/>
          <p:nvPr/>
        </p:nvGrpSpPr>
        <p:grpSpPr>
          <a:xfrm>
            <a:off x="8159134" y="5157758"/>
            <a:ext cx="3384376" cy="1178941"/>
            <a:chOff x="5015880" y="2394075"/>
            <a:chExt cx="3384376" cy="1178941"/>
          </a:xfrm>
        </p:grpSpPr>
        <p:sp>
          <p:nvSpPr>
            <p:cNvPr id="42" name="Rectangle: Rounded Corners 41">
              <a:extLst>
                <a:ext uri="{FF2B5EF4-FFF2-40B4-BE49-F238E27FC236}">
                  <a16:creationId xmlns:a16="http://schemas.microsoft.com/office/drawing/2014/main" id="{DBC78187-D228-D554-D38E-74A6574C48DA}"/>
                </a:ext>
              </a:extLst>
            </p:cNvPr>
            <p:cNvSpPr/>
            <p:nvPr/>
          </p:nvSpPr>
          <p:spPr>
            <a:xfrm>
              <a:off x="5015880" y="2394075"/>
              <a:ext cx="3384376" cy="1178941"/>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 3">
              <a:extLst>
                <a:ext uri="{FF2B5EF4-FFF2-40B4-BE49-F238E27FC236}">
                  <a16:creationId xmlns:a16="http://schemas.microsoft.com/office/drawing/2014/main" id="{A082FEF2-9165-C3DD-0C8D-4C68ED03C846}"/>
                </a:ext>
              </a:extLst>
            </p:cNvPr>
            <p:cNvSpPr/>
            <p:nvPr/>
          </p:nvSpPr>
          <p:spPr>
            <a:xfrm>
              <a:off x="5181283" y="2720469"/>
              <a:ext cx="3053570" cy="368691"/>
            </a:xfrm>
            <a:prstGeom prst="rect">
              <a:avLst/>
            </a:prstGeom>
            <a:noFill/>
            <a:ln/>
          </p:spPr>
          <p:txBody>
            <a:bodyPr wrap="square" lIns="0" tIns="0" rIns="0" bIns="0" rtlCol="0" anchor="t">
              <a:spAutoFit/>
            </a:bodyPr>
            <a:lstStyle/>
            <a:p>
              <a:pPr algn="ctr" rtl="1">
                <a:lnSpc>
                  <a:spcPct val="150000"/>
                </a:lnSpc>
              </a:pPr>
              <a:r>
                <a:rPr lang="ar-SA" sz="1800" dirty="0">
                  <a:solidFill>
                    <a:srgbClr val="1E3063"/>
                  </a:solidFill>
                  <a:latin typeface="Alexandria" pitchFamily="2" charset="-78"/>
                  <a:ea typeface="Instrument Sans Semi Bold" pitchFamily="34" charset="-122"/>
                  <a:cs typeface="Alexandria" pitchFamily="2" charset="-78"/>
                </a:rPr>
                <a:t>تمثيل الأدوار</a:t>
              </a:r>
              <a:endParaRPr lang="en-US" sz="1800" dirty="0">
                <a:latin typeface="Alexandria" pitchFamily="2" charset="-78"/>
                <a:cs typeface="Alexandria" pitchFamily="2" charset="-78"/>
              </a:endParaRPr>
            </a:p>
          </p:txBody>
        </p:sp>
      </p:grpSp>
    </p:spTree>
    <p:extLst>
      <p:ext uri="{BB962C8B-B14F-4D97-AF65-F5344CB8AC3E}">
        <p14:creationId xmlns:p14="http://schemas.microsoft.com/office/powerpoint/2010/main" val="581867863"/>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3856" y="1010465"/>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9318DDC9-3EA9-5C7C-CC83-9A658AD884E0}"/>
              </a:ext>
            </a:extLst>
          </p:cNvPr>
          <p:cNvGrpSpPr/>
          <p:nvPr/>
        </p:nvGrpSpPr>
        <p:grpSpPr>
          <a:xfrm>
            <a:off x="6259427" y="1076076"/>
            <a:ext cx="5354153" cy="5511137"/>
            <a:chOff x="6259427" y="1076076"/>
            <a:chExt cx="5354153" cy="5511137"/>
          </a:xfrm>
        </p:grpSpPr>
        <p:sp>
          <p:nvSpPr>
            <p:cNvPr id="6" name="Text 0">
              <a:extLst>
                <a:ext uri="{FF2B5EF4-FFF2-40B4-BE49-F238E27FC236}">
                  <a16:creationId xmlns:a16="http://schemas.microsoft.com/office/drawing/2014/main" id="{6EB9387C-87B1-D1E6-F6A7-934FE85BCACB}"/>
                </a:ext>
              </a:extLst>
            </p:cNvPr>
            <p:cNvSpPr/>
            <p:nvPr/>
          </p:nvSpPr>
          <p:spPr>
            <a:xfrm>
              <a:off x="6888088" y="1076076"/>
              <a:ext cx="4725492" cy="590649"/>
            </a:xfrm>
            <a:prstGeom prst="rect">
              <a:avLst/>
            </a:prstGeom>
            <a:noFill/>
            <a:ln/>
          </p:spPr>
          <p:txBody>
            <a:bodyPr wrap="none" lIns="0" tIns="0" rIns="0" bIns="0" rtlCol="0" anchor="t"/>
            <a:lstStyle/>
            <a:p>
              <a:pPr algn="r" rtl="1">
                <a:lnSpc>
                  <a:spcPts val="4625"/>
                </a:lnSpc>
              </a:pPr>
              <a:r>
                <a:rPr lang="en-US" sz="2000" b="1" dirty="0">
                  <a:solidFill>
                    <a:srgbClr val="00B0F0"/>
                  </a:solidFill>
                  <a:latin typeface="Alexandria" pitchFamily="2" charset="-78"/>
                  <a:ea typeface="Instrument Sans Semi Bold" pitchFamily="34" charset="-122"/>
                  <a:cs typeface="Alexandria" pitchFamily="2" charset="-78"/>
                </a:rPr>
                <a:t>الأنشطة العلمية المفتوحة</a:t>
              </a:r>
              <a:endParaRPr lang="en-US" sz="2000" b="1"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C693E0A0-68C5-BD88-319B-BD142DD8835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11491" y="4264880"/>
              <a:ext cx="4098290" cy="232233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Text 1">
              <a:extLst>
                <a:ext uri="{FF2B5EF4-FFF2-40B4-BE49-F238E27FC236}">
                  <a16:creationId xmlns:a16="http://schemas.microsoft.com/office/drawing/2014/main" id="{C75A16CD-0744-8B65-B08E-7F36FED6664C}"/>
                </a:ext>
              </a:extLst>
            </p:cNvPr>
            <p:cNvSpPr/>
            <p:nvPr/>
          </p:nvSpPr>
          <p:spPr>
            <a:xfrm>
              <a:off x="6259427" y="1830235"/>
              <a:ext cx="5181734" cy="907257"/>
            </a:xfrm>
            <a:prstGeom prst="rect">
              <a:avLst/>
            </a:prstGeom>
            <a:noFill/>
            <a:ln/>
          </p:spPr>
          <p:txBody>
            <a:bodyPr wrap="square" lIns="0" tIns="0" rIns="0" bIns="0" rtlCol="0" anchor="t"/>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تُعد الأنشطة المفتوحة من أفضل الوسائل لتنمية التفكير الإبداعي، حيث تمنح الأفراد </a:t>
              </a:r>
              <a:r>
                <a:rPr lang="en-US" sz="1458" b="1" dirty="0">
                  <a:solidFill>
                    <a:srgbClr val="1E3063"/>
                  </a:solidFill>
                  <a:latin typeface="Alexandria" pitchFamily="2" charset="-78"/>
                  <a:ea typeface="Instrument Sans Medium" pitchFamily="34" charset="-122"/>
                  <a:cs typeface="Alexandria" pitchFamily="2" charset="-78"/>
                </a:rPr>
                <a:t>حرية التفكير والاستكشاف</a:t>
              </a:r>
              <a:r>
                <a:rPr lang="en-US" sz="1458" dirty="0">
                  <a:solidFill>
                    <a:srgbClr val="1E3063"/>
                  </a:solidFill>
                  <a:latin typeface="Alexandria" pitchFamily="2" charset="-78"/>
                  <a:ea typeface="Instrument Sans Medium" pitchFamily="34" charset="-122"/>
                  <a:cs typeface="Alexandria" pitchFamily="2" charset="-78"/>
                </a:rPr>
                <a:t> دون قيود مسبقة.</a:t>
              </a:r>
              <a:endParaRPr lang="en-US" sz="1458" dirty="0">
                <a:latin typeface="Alexandria" pitchFamily="2" charset="-78"/>
                <a:cs typeface="Alexandria" pitchFamily="2" charset="-78"/>
              </a:endParaRPr>
            </a:p>
          </p:txBody>
        </p:sp>
        <p:sp>
          <p:nvSpPr>
            <p:cNvPr id="9" name="Text 2">
              <a:extLst>
                <a:ext uri="{FF2B5EF4-FFF2-40B4-BE49-F238E27FC236}">
                  <a16:creationId xmlns:a16="http://schemas.microsoft.com/office/drawing/2014/main" id="{CACB2F52-31C1-1BAC-2832-2F07F8356440}"/>
                </a:ext>
              </a:extLst>
            </p:cNvPr>
            <p:cNvSpPr/>
            <p:nvPr/>
          </p:nvSpPr>
          <p:spPr>
            <a:xfrm>
              <a:off x="7320136" y="2872099"/>
              <a:ext cx="3504307" cy="1039416"/>
            </a:xfrm>
            <a:prstGeom prst="rect">
              <a:avLst/>
            </a:prstGeom>
            <a:noFill/>
            <a:ln/>
          </p:spPr>
          <p:txBody>
            <a:bodyPr wrap="square" lIns="0" tIns="0" rIns="0" bIns="0" rtlCol="0" anchor="t"/>
            <a:lstStyle/>
            <a:p>
              <a:pPr marL="285739" indent="-285739" algn="r" rtl="1">
                <a:lnSpc>
                  <a:spcPts val="2375"/>
                </a:lnSpc>
                <a:buSzPct val="100000"/>
                <a:buChar char="•"/>
              </a:pPr>
              <a:r>
                <a:rPr lang="en-US" sz="1458" dirty="0">
                  <a:solidFill>
                    <a:srgbClr val="1E3063"/>
                  </a:solidFill>
                  <a:latin typeface="Alexandria" pitchFamily="2" charset="-78"/>
                  <a:ea typeface="Instrument Sans Medium" pitchFamily="34" charset="-122"/>
                  <a:cs typeface="Alexandria" pitchFamily="2" charset="-78"/>
                </a:rPr>
                <a:t>طرح مشكلات مفتوحة بلا إجابة واحدة</a:t>
              </a:r>
              <a:endParaRPr lang="en-US" sz="1458" dirty="0">
                <a:latin typeface="Alexandria" pitchFamily="2" charset="-78"/>
                <a:cs typeface="Alexandria" pitchFamily="2" charset="-78"/>
              </a:endParaRPr>
            </a:p>
            <a:p>
              <a:pPr marL="285739" indent="-285739" algn="r" rtl="1">
                <a:lnSpc>
                  <a:spcPts val="2375"/>
                </a:lnSpc>
                <a:buSzPct val="100000"/>
                <a:buChar char="•"/>
              </a:pPr>
              <a:r>
                <a:rPr lang="en-US" sz="1458" dirty="0">
                  <a:solidFill>
                    <a:srgbClr val="1E3063"/>
                  </a:solidFill>
                  <a:latin typeface="Alexandria" pitchFamily="2" charset="-78"/>
                  <a:ea typeface="Instrument Sans Medium" pitchFamily="34" charset="-122"/>
                  <a:cs typeface="Alexandria" pitchFamily="2" charset="-78"/>
                </a:rPr>
                <a:t>تشجيع البحث والاستقصاء الذاتي</a:t>
              </a:r>
              <a:endParaRPr lang="en-US" sz="1458" dirty="0">
                <a:latin typeface="Alexandria" pitchFamily="2" charset="-78"/>
                <a:cs typeface="Alexandria" pitchFamily="2" charset="-78"/>
              </a:endParaRPr>
            </a:p>
            <a:p>
              <a:pPr marL="285739" indent="-285739" algn="r" rtl="1">
                <a:lnSpc>
                  <a:spcPts val="2375"/>
                </a:lnSpc>
                <a:buSzPct val="100000"/>
                <a:buChar char="•"/>
              </a:pPr>
              <a:r>
                <a:rPr lang="en-US" sz="1458" dirty="0">
                  <a:solidFill>
                    <a:srgbClr val="1E3063"/>
                  </a:solidFill>
                  <a:latin typeface="Alexandria" pitchFamily="2" charset="-78"/>
                  <a:ea typeface="Instrument Sans Medium" pitchFamily="34" charset="-122"/>
                  <a:cs typeface="Alexandria" pitchFamily="2" charset="-78"/>
                </a:rPr>
                <a:t>التعلم القائم على التجربة والاكتشاف</a:t>
              </a:r>
              <a:endParaRPr lang="en-US" sz="1458" dirty="0">
                <a:latin typeface="Alexandria" pitchFamily="2" charset="-78"/>
                <a:cs typeface="Alexandria" pitchFamily="2" charset="-78"/>
              </a:endParaRPr>
            </a:p>
          </p:txBody>
        </p:sp>
        <p:sp>
          <p:nvSpPr>
            <p:cNvPr id="10" name="Text 3">
              <a:extLst>
                <a:ext uri="{FF2B5EF4-FFF2-40B4-BE49-F238E27FC236}">
                  <a16:creationId xmlns:a16="http://schemas.microsoft.com/office/drawing/2014/main" id="{9914914C-D3F4-ECE1-8580-581070620834}"/>
                </a:ext>
              </a:extLst>
            </p:cNvPr>
            <p:cNvSpPr/>
            <p:nvPr/>
          </p:nvSpPr>
          <p:spPr>
            <a:xfrm>
              <a:off x="6886346" y="4052510"/>
              <a:ext cx="4017979" cy="604838"/>
            </a:xfrm>
            <a:prstGeom prst="rect">
              <a:avLst/>
            </a:prstGeom>
            <a:noFill/>
            <a:ln/>
          </p:spPr>
          <p:txBody>
            <a:bodyPr wrap="square" lIns="0" tIns="0" rIns="0" bIns="0" rtlCol="0" anchor="t"/>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"عندما نمنح الأفراد حرية التفكير، فإننا نفتح الباب أمام الإبداع الحقيقي."</a:t>
              </a:r>
              <a:endParaRPr lang="en-US" sz="1458" dirty="0">
                <a:latin typeface="Alexandria" pitchFamily="2" charset="-78"/>
                <a:cs typeface="Alexandria" pitchFamily="2" charset="-78"/>
              </a:endParaRPr>
            </a:p>
          </p:txBody>
        </p:sp>
      </p:grpSp>
      <p:sp>
        <p:nvSpPr>
          <p:cNvPr id="11" name="Shape 4">
            <a:extLst>
              <a:ext uri="{FF2B5EF4-FFF2-40B4-BE49-F238E27FC236}">
                <a16:creationId xmlns:a16="http://schemas.microsoft.com/office/drawing/2014/main" id="{3B925D82-7DFB-5F11-B223-E4408FCD98AD}"/>
              </a:ext>
            </a:extLst>
          </p:cNvPr>
          <p:cNvSpPr/>
          <p:nvPr/>
        </p:nvSpPr>
        <p:spPr>
          <a:xfrm>
            <a:off x="11091286" y="4076401"/>
            <a:ext cx="25400" cy="604838"/>
          </a:xfrm>
          <a:prstGeom prst="rect">
            <a:avLst/>
          </a:prstGeom>
          <a:solidFill>
            <a:srgbClr val="84C1FA"/>
          </a:solidFill>
          <a:ln/>
        </p:spPr>
      </p:sp>
      <p:cxnSp>
        <p:nvCxnSpPr>
          <p:cNvPr id="12" name="Straight Connector 11">
            <a:extLst>
              <a:ext uri="{FF2B5EF4-FFF2-40B4-BE49-F238E27FC236}">
                <a16:creationId xmlns:a16="http://schemas.microsoft.com/office/drawing/2014/main" id="{845C3346-A41E-B76E-3160-E8C6F80B968E}"/>
              </a:ext>
            </a:extLst>
          </p:cNvPr>
          <p:cNvCxnSpPr/>
          <p:nvPr/>
        </p:nvCxnSpPr>
        <p:spPr>
          <a:xfrm>
            <a:off x="6096000" y="1537047"/>
            <a:ext cx="0" cy="4484241"/>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14" name="Group 13">
            <a:extLst>
              <a:ext uri="{FF2B5EF4-FFF2-40B4-BE49-F238E27FC236}">
                <a16:creationId xmlns:a16="http://schemas.microsoft.com/office/drawing/2014/main" id="{DD8FB18C-E8A5-9E80-E538-82E1B6C1D016}"/>
              </a:ext>
            </a:extLst>
          </p:cNvPr>
          <p:cNvGrpSpPr/>
          <p:nvPr/>
        </p:nvGrpSpPr>
        <p:grpSpPr>
          <a:xfrm>
            <a:off x="482218" y="1052736"/>
            <a:ext cx="5181734" cy="3448703"/>
            <a:chOff x="6431846" y="1076076"/>
            <a:chExt cx="5181734" cy="3448703"/>
          </a:xfrm>
        </p:grpSpPr>
        <p:sp>
          <p:nvSpPr>
            <p:cNvPr id="15" name="Text 0">
              <a:extLst>
                <a:ext uri="{FF2B5EF4-FFF2-40B4-BE49-F238E27FC236}">
                  <a16:creationId xmlns:a16="http://schemas.microsoft.com/office/drawing/2014/main" id="{1F84686C-383E-77F9-559F-1EB58BEFBCFA}"/>
                </a:ext>
              </a:extLst>
            </p:cNvPr>
            <p:cNvSpPr/>
            <p:nvPr/>
          </p:nvSpPr>
          <p:spPr>
            <a:xfrm>
              <a:off x="6888088" y="1076076"/>
              <a:ext cx="4725492" cy="590649"/>
            </a:xfrm>
            <a:prstGeom prst="rect">
              <a:avLst/>
            </a:prstGeom>
            <a:noFill/>
            <a:ln/>
          </p:spPr>
          <p:txBody>
            <a:bodyPr wrap="none" lIns="0" tIns="0" rIns="0" bIns="0" rtlCol="0" anchor="t"/>
            <a:lstStyle/>
            <a:p>
              <a:pPr algn="r" rtl="1">
                <a:lnSpc>
                  <a:spcPts val="4625"/>
                </a:lnSpc>
              </a:pPr>
              <a:r>
                <a:rPr lang="ar-SA" sz="2000" b="1" dirty="0">
                  <a:solidFill>
                    <a:srgbClr val="00B0F0"/>
                  </a:solidFill>
                  <a:latin typeface="Alexandria" pitchFamily="2" charset="-78"/>
                  <a:ea typeface="Instrument Sans Semi Bold" pitchFamily="34" charset="-122"/>
                  <a:cs typeface="Alexandria" pitchFamily="2" charset="-78"/>
                </a:rPr>
                <a:t>العصف الذهني</a:t>
              </a:r>
              <a:endParaRPr lang="en-US" sz="2000" b="1" dirty="0">
                <a:solidFill>
                  <a:srgbClr val="00B0F0"/>
                </a:solidFill>
                <a:latin typeface="Alexandria" pitchFamily="2" charset="-78"/>
                <a:cs typeface="Alexandria" pitchFamily="2" charset="-78"/>
              </a:endParaRPr>
            </a:p>
          </p:txBody>
        </p:sp>
        <p:sp>
          <p:nvSpPr>
            <p:cNvPr id="17" name="Text 1">
              <a:extLst>
                <a:ext uri="{FF2B5EF4-FFF2-40B4-BE49-F238E27FC236}">
                  <a16:creationId xmlns:a16="http://schemas.microsoft.com/office/drawing/2014/main" id="{12EA5AF5-D261-CE72-B4DD-3887C49317F9}"/>
                </a:ext>
              </a:extLst>
            </p:cNvPr>
            <p:cNvSpPr/>
            <p:nvPr/>
          </p:nvSpPr>
          <p:spPr>
            <a:xfrm>
              <a:off x="6431846" y="1754999"/>
              <a:ext cx="5181734" cy="907257"/>
            </a:xfrm>
            <a:prstGeom prst="rect">
              <a:avLst/>
            </a:prstGeom>
            <a:noFill/>
            <a:ln/>
          </p:spPr>
          <p:txBody>
            <a:bodyPr wrap="square" lIns="0" tIns="0" rIns="0" bIns="0" rtlCol="0" anchor="t"/>
            <a:lstStyle/>
            <a:p>
              <a:pPr algn="ctr" rtl="1">
                <a:lnSpc>
                  <a:spcPts val="2375"/>
                </a:lnSpc>
              </a:pPr>
              <a:r>
                <a:rPr lang="ar-SA" sz="1458" dirty="0">
                  <a:solidFill>
                    <a:srgbClr val="1E3063"/>
                  </a:solidFill>
                  <a:latin typeface="Alexandria" pitchFamily="2" charset="-78"/>
                  <a:ea typeface="Instrument Sans Medium" pitchFamily="34" charset="-122"/>
                  <a:cs typeface="Alexandria" pitchFamily="2" charset="-78"/>
                </a:rPr>
                <a:t>يُعتبر العصف الذهني من أهم تقنيات توليد الأفكار، حيث يتم تشجيع المشاركين على طرح أكبر عدد ممكن من الأفكار دون نقد أو تقييم مبكر.</a:t>
              </a:r>
            </a:p>
          </p:txBody>
        </p:sp>
        <p:sp>
          <p:nvSpPr>
            <p:cNvPr id="19" name="Text 2">
              <a:extLst>
                <a:ext uri="{FF2B5EF4-FFF2-40B4-BE49-F238E27FC236}">
                  <a16:creationId xmlns:a16="http://schemas.microsoft.com/office/drawing/2014/main" id="{9B9D3097-C931-C495-C178-1578B9F9AF9F}"/>
                </a:ext>
              </a:extLst>
            </p:cNvPr>
            <p:cNvSpPr/>
            <p:nvPr/>
          </p:nvSpPr>
          <p:spPr>
            <a:xfrm>
              <a:off x="7325803" y="2814710"/>
              <a:ext cx="3504307" cy="1039416"/>
            </a:xfrm>
            <a:prstGeom prst="rect">
              <a:avLst/>
            </a:prstGeom>
            <a:noFill/>
            <a:ln/>
          </p:spPr>
          <p:txBody>
            <a:bodyPr wrap="square" lIns="0" tIns="0" rIns="0" bIns="0" rtlCol="0" anchor="t"/>
            <a:lstStyle/>
            <a:p>
              <a:pPr marL="285739" indent="-285739" algn="r" rtl="1">
                <a:lnSpc>
                  <a:spcPts val="2375"/>
                </a:lnSpc>
                <a:buSzPct val="100000"/>
                <a:buChar char="•"/>
              </a:pPr>
              <a:r>
                <a:rPr lang="ar-SA" sz="1458" dirty="0">
                  <a:solidFill>
                    <a:srgbClr val="1E3063"/>
                  </a:solidFill>
                  <a:latin typeface="Alexandria" pitchFamily="2" charset="-78"/>
                  <a:ea typeface="Instrument Sans Medium" pitchFamily="34" charset="-122"/>
                  <a:cs typeface="Alexandria" pitchFamily="2" charset="-78"/>
                </a:rPr>
                <a:t>زيادة عدد الأفكار.</a:t>
              </a:r>
              <a:endParaRPr lang="en-US" sz="1458" dirty="0">
                <a:latin typeface="Alexandria" pitchFamily="2" charset="-78"/>
                <a:cs typeface="Alexandria" pitchFamily="2" charset="-78"/>
              </a:endParaRPr>
            </a:p>
            <a:p>
              <a:pPr marL="285739" indent="-285739" algn="r" rtl="1">
                <a:lnSpc>
                  <a:spcPts val="2375"/>
                </a:lnSpc>
                <a:buSzPct val="100000"/>
                <a:buChar char="•"/>
              </a:pPr>
              <a:r>
                <a:rPr lang="ar-SA" sz="1458" dirty="0">
                  <a:solidFill>
                    <a:srgbClr val="1E3063"/>
                  </a:solidFill>
                  <a:latin typeface="Alexandria" pitchFamily="2" charset="-78"/>
                  <a:ea typeface="Instrument Sans Medium" pitchFamily="34" charset="-122"/>
                  <a:cs typeface="Alexandria" pitchFamily="2" charset="-78"/>
                </a:rPr>
                <a:t>تعزيز التفكير الجماعي.</a:t>
              </a:r>
              <a:endParaRPr lang="en-US" sz="1458" dirty="0">
                <a:latin typeface="Alexandria" pitchFamily="2" charset="-78"/>
                <a:cs typeface="Alexandria" pitchFamily="2" charset="-78"/>
              </a:endParaRPr>
            </a:p>
            <a:p>
              <a:pPr marL="285739" indent="-285739" algn="r" rtl="1">
                <a:lnSpc>
                  <a:spcPts val="2375"/>
                </a:lnSpc>
                <a:buSzPct val="100000"/>
                <a:buChar char="•"/>
              </a:pPr>
              <a:r>
                <a:rPr lang="ar-SA" sz="1458" dirty="0">
                  <a:solidFill>
                    <a:srgbClr val="1E3063"/>
                  </a:solidFill>
                  <a:latin typeface="Alexandria" pitchFamily="2" charset="-78"/>
                  <a:ea typeface="Instrument Sans Medium" pitchFamily="34" charset="-122"/>
                  <a:cs typeface="Alexandria" pitchFamily="2" charset="-78"/>
                </a:rPr>
                <a:t>تشجيع المشاركة الكاملة.</a:t>
              </a:r>
              <a:endParaRPr lang="en-US" sz="1458" dirty="0">
                <a:latin typeface="Alexandria" pitchFamily="2" charset="-78"/>
                <a:cs typeface="Alexandria" pitchFamily="2" charset="-78"/>
              </a:endParaRPr>
            </a:p>
          </p:txBody>
        </p:sp>
        <p:sp>
          <p:nvSpPr>
            <p:cNvPr id="20" name="Text 3">
              <a:extLst>
                <a:ext uri="{FF2B5EF4-FFF2-40B4-BE49-F238E27FC236}">
                  <a16:creationId xmlns:a16="http://schemas.microsoft.com/office/drawing/2014/main" id="{F7388054-1646-3AAD-8F9B-7C4FDC6B8DF7}"/>
                </a:ext>
              </a:extLst>
            </p:cNvPr>
            <p:cNvSpPr/>
            <p:nvPr/>
          </p:nvSpPr>
          <p:spPr>
            <a:xfrm>
              <a:off x="7102043" y="3919941"/>
              <a:ext cx="4017979" cy="604838"/>
            </a:xfrm>
            <a:prstGeom prst="rect">
              <a:avLst/>
            </a:prstGeom>
            <a:noFill/>
            <a:ln/>
          </p:spPr>
          <p:txBody>
            <a:bodyPr wrap="square" lIns="0" tIns="0" rIns="0" bIns="0" rtlCol="0" anchor="t"/>
            <a:lstStyle/>
            <a:p>
              <a:pPr algn="ctr" rtl="1">
                <a:lnSpc>
                  <a:spcPts val="2375"/>
                </a:lnSpc>
              </a:pPr>
              <a:r>
                <a:rPr lang="ar-SA" sz="1458" dirty="0">
                  <a:solidFill>
                    <a:srgbClr val="1E3063"/>
                  </a:solidFill>
                  <a:latin typeface="Alexandria" pitchFamily="2" charset="-78"/>
                  <a:ea typeface="Instrument Sans Medium" pitchFamily="34" charset="-122"/>
                  <a:cs typeface="Alexandria" pitchFamily="2" charset="-78"/>
                </a:rPr>
                <a:t>"العصف الذهني يحرر التفكير من القيود، ويُنتج أفكارًا غير متوقعة."</a:t>
              </a:r>
            </a:p>
          </p:txBody>
        </p:sp>
      </p:grpSp>
      <p:pic>
        <p:nvPicPr>
          <p:cNvPr id="21" name="Image 0" descr="preencoded.png">
            <a:extLst>
              <a:ext uri="{FF2B5EF4-FFF2-40B4-BE49-F238E27FC236}">
                <a16:creationId xmlns:a16="http://schemas.microsoft.com/office/drawing/2014/main" id="{818836EF-77E4-19F6-E77D-6EE97D24E84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56927" y="4574233"/>
            <a:ext cx="3929475" cy="21432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193594377"/>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3856" y="1010465"/>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9318DDC9-3EA9-5C7C-CC83-9A658AD884E0}"/>
              </a:ext>
            </a:extLst>
          </p:cNvPr>
          <p:cNvGrpSpPr/>
          <p:nvPr/>
        </p:nvGrpSpPr>
        <p:grpSpPr>
          <a:xfrm>
            <a:off x="6259427" y="1094029"/>
            <a:ext cx="5181734" cy="3543477"/>
            <a:chOff x="6259427" y="1094029"/>
            <a:chExt cx="5181734" cy="3543477"/>
          </a:xfrm>
        </p:grpSpPr>
        <p:sp>
          <p:nvSpPr>
            <p:cNvPr id="6" name="Text 0">
              <a:extLst>
                <a:ext uri="{FF2B5EF4-FFF2-40B4-BE49-F238E27FC236}">
                  <a16:creationId xmlns:a16="http://schemas.microsoft.com/office/drawing/2014/main" id="{6EB9387C-87B1-D1E6-F6A7-934FE85BCACB}"/>
                </a:ext>
              </a:extLst>
            </p:cNvPr>
            <p:cNvSpPr/>
            <p:nvPr/>
          </p:nvSpPr>
          <p:spPr>
            <a:xfrm>
              <a:off x="6684258" y="1094029"/>
              <a:ext cx="4725492" cy="590649"/>
            </a:xfrm>
            <a:prstGeom prst="rect">
              <a:avLst/>
            </a:prstGeom>
            <a:noFill/>
            <a:ln/>
          </p:spPr>
          <p:txBody>
            <a:bodyPr wrap="none" lIns="0" tIns="0" rIns="0" bIns="0" rtlCol="0" anchor="t"/>
            <a:lstStyle/>
            <a:p>
              <a:pPr algn="r" rtl="1">
                <a:lnSpc>
                  <a:spcPts val="4625"/>
                </a:lnSpc>
              </a:pPr>
              <a:r>
                <a:rPr lang="ar-SA" sz="2000" b="1" dirty="0">
                  <a:solidFill>
                    <a:srgbClr val="00B0F0"/>
                  </a:solidFill>
                  <a:latin typeface="Alexandria" pitchFamily="2" charset="-78"/>
                  <a:ea typeface="Instrument Sans Semi Bold" pitchFamily="34" charset="-122"/>
                  <a:cs typeface="Alexandria" pitchFamily="2" charset="-78"/>
                </a:rPr>
                <a:t>التعلم بالاكتشاف</a:t>
              </a:r>
              <a:endParaRPr lang="en-US" sz="20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C75A16CD-0744-8B65-B08E-7F36FED6664C}"/>
                </a:ext>
              </a:extLst>
            </p:cNvPr>
            <p:cNvSpPr/>
            <p:nvPr/>
          </p:nvSpPr>
          <p:spPr>
            <a:xfrm>
              <a:off x="6259427" y="1830235"/>
              <a:ext cx="5181734" cy="907257"/>
            </a:xfrm>
            <a:prstGeom prst="rect">
              <a:avLst/>
            </a:prstGeom>
            <a:noFill/>
            <a:ln/>
          </p:spPr>
          <p:txBody>
            <a:bodyPr wrap="square" lIns="0" tIns="0" rIns="0" bIns="0" rtlCol="0" anchor="t"/>
            <a:lstStyle/>
            <a:p>
              <a:pPr algn="ctr" rtl="1">
                <a:lnSpc>
                  <a:spcPts val="2375"/>
                </a:lnSpc>
              </a:pPr>
              <a:r>
                <a:rPr lang="ar-SA" sz="1458" dirty="0">
                  <a:solidFill>
                    <a:srgbClr val="1E3063"/>
                  </a:solidFill>
                  <a:latin typeface="Alexandria" pitchFamily="2" charset="-78"/>
                  <a:ea typeface="Instrument Sans Medium" pitchFamily="34" charset="-122"/>
                  <a:cs typeface="Alexandria" pitchFamily="2" charset="-78"/>
                </a:rPr>
                <a:t>يعتمد هذا الأسلوب على إشراك المتعلمين في اكتشاف المعرفة بأنفسهم بدلًا من تلقيها جاهزة.</a:t>
              </a:r>
            </a:p>
          </p:txBody>
        </p:sp>
        <p:sp>
          <p:nvSpPr>
            <p:cNvPr id="9" name="Text 2">
              <a:extLst>
                <a:ext uri="{FF2B5EF4-FFF2-40B4-BE49-F238E27FC236}">
                  <a16:creationId xmlns:a16="http://schemas.microsoft.com/office/drawing/2014/main" id="{CACB2F52-31C1-1BAC-2832-2F07F8356440}"/>
                </a:ext>
              </a:extLst>
            </p:cNvPr>
            <p:cNvSpPr/>
            <p:nvPr/>
          </p:nvSpPr>
          <p:spPr>
            <a:xfrm>
              <a:off x="7320136" y="2872099"/>
              <a:ext cx="3504307" cy="1039416"/>
            </a:xfrm>
            <a:prstGeom prst="rect">
              <a:avLst/>
            </a:prstGeom>
            <a:noFill/>
            <a:ln/>
          </p:spPr>
          <p:txBody>
            <a:bodyPr wrap="square" lIns="0" tIns="0" rIns="0" bIns="0" rtlCol="0" anchor="t"/>
            <a:lstStyle/>
            <a:p>
              <a:pPr marL="285739" indent="-285739" algn="r" rtl="1">
                <a:lnSpc>
                  <a:spcPts val="2375"/>
                </a:lnSpc>
                <a:buSzPct val="100000"/>
                <a:buChar char="•"/>
              </a:pPr>
              <a:r>
                <a:rPr lang="ar-SA" sz="1458" dirty="0">
                  <a:solidFill>
                    <a:srgbClr val="1E3063"/>
                  </a:solidFill>
                  <a:latin typeface="Alexandria" pitchFamily="2" charset="-78"/>
                  <a:ea typeface="Instrument Sans Medium" pitchFamily="34" charset="-122"/>
                  <a:cs typeface="Alexandria" pitchFamily="2" charset="-78"/>
                </a:rPr>
                <a:t>طرح أسئلة مفتوحة تحفز التفكير</a:t>
              </a:r>
            </a:p>
            <a:p>
              <a:pPr marL="285739" indent="-285739" algn="r" rtl="1">
                <a:lnSpc>
                  <a:spcPts val="2375"/>
                </a:lnSpc>
                <a:buSzPct val="100000"/>
                <a:buChar char="•"/>
              </a:pPr>
              <a:r>
                <a:rPr lang="ar-SA" sz="1458" dirty="0">
                  <a:solidFill>
                    <a:srgbClr val="1E3063"/>
                  </a:solidFill>
                  <a:latin typeface="Alexandria" pitchFamily="2" charset="-78"/>
                  <a:ea typeface="Instrument Sans Medium" pitchFamily="34" charset="-122"/>
                  <a:cs typeface="Alexandria" pitchFamily="2" charset="-78"/>
                </a:rPr>
                <a:t>البحث والتحليل الذاتي</a:t>
              </a:r>
            </a:p>
            <a:p>
              <a:pPr marL="285739" indent="-285739" algn="r" rtl="1">
                <a:lnSpc>
                  <a:spcPts val="2375"/>
                </a:lnSpc>
                <a:buSzPct val="100000"/>
                <a:buChar char="•"/>
              </a:pPr>
              <a:r>
                <a:rPr lang="ar-SA" sz="1458" dirty="0">
                  <a:solidFill>
                    <a:srgbClr val="1E3063"/>
                  </a:solidFill>
                  <a:latin typeface="Alexandria" pitchFamily="2" charset="-78"/>
                  <a:ea typeface="Instrument Sans Medium" pitchFamily="34" charset="-122"/>
                  <a:cs typeface="Alexandria" pitchFamily="2" charset="-78"/>
                </a:rPr>
                <a:t>الوصول إلى النتائج بالتجربة</a:t>
              </a:r>
            </a:p>
          </p:txBody>
        </p:sp>
        <p:sp>
          <p:nvSpPr>
            <p:cNvPr id="10" name="Text 3">
              <a:extLst>
                <a:ext uri="{FF2B5EF4-FFF2-40B4-BE49-F238E27FC236}">
                  <a16:creationId xmlns:a16="http://schemas.microsoft.com/office/drawing/2014/main" id="{9914914C-D3F4-ECE1-8580-581070620834}"/>
                </a:ext>
              </a:extLst>
            </p:cNvPr>
            <p:cNvSpPr/>
            <p:nvPr/>
          </p:nvSpPr>
          <p:spPr>
            <a:xfrm>
              <a:off x="7063299" y="4032668"/>
              <a:ext cx="4017979" cy="604838"/>
            </a:xfrm>
            <a:prstGeom prst="rect">
              <a:avLst/>
            </a:prstGeom>
            <a:noFill/>
            <a:ln/>
          </p:spPr>
          <p:txBody>
            <a:bodyPr wrap="square" lIns="0" tIns="0" rIns="0" bIns="0" rtlCol="0" anchor="t"/>
            <a:lstStyle/>
            <a:p>
              <a:pPr algn="ctr" rtl="1">
                <a:lnSpc>
                  <a:spcPts val="2375"/>
                </a:lnSpc>
              </a:pPr>
              <a:r>
                <a:rPr lang="ar-SA" sz="1458" dirty="0">
                  <a:solidFill>
                    <a:srgbClr val="1E3063"/>
                  </a:solidFill>
                  <a:latin typeface="Alexandria" pitchFamily="2" charset="-78"/>
                  <a:ea typeface="Instrument Sans Medium" pitchFamily="34" charset="-122"/>
                  <a:cs typeface="Alexandria" pitchFamily="2" charset="-78"/>
                </a:rPr>
                <a:t>"التعلم الحقيقي لا يأتي من التلقين، بل من الاكتشاف والتجربة."</a:t>
              </a:r>
            </a:p>
          </p:txBody>
        </p:sp>
      </p:grpSp>
      <p:sp>
        <p:nvSpPr>
          <p:cNvPr id="11" name="Shape 4">
            <a:extLst>
              <a:ext uri="{FF2B5EF4-FFF2-40B4-BE49-F238E27FC236}">
                <a16:creationId xmlns:a16="http://schemas.microsoft.com/office/drawing/2014/main" id="{3B925D82-7DFB-5F11-B223-E4408FCD98AD}"/>
              </a:ext>
            </a:extLst>
          </p:cNvPr>
          <p:cNvSpPr/>
          <p:nvPr/>
        </p:nvSpPr>
        <p:spPr>
          <a:xfrm>
            <a:off x="10976581" y="3969395"/>
            <a:ext cx="25400" cy="604838"/>
          </a:xfrm>
          <a:prstGeom prst="rect">
            <a:avLst/>
          </a:prstGeom>
          <a:solidFill>
            <a:srgbClr val="84C1FA"/>
          </a:solidFill>
          <a:ln/>
        </p:spPr>
      </p:sp>
      <p:cxnSp>
        <p:nvCxnSpPr>
          <p:cNvPr id="12" name="Straight Connector 11">
            <a:extLst>
              <a:ext uri="{FF2B5EF4-FFF2-40B4-BE49-F238E27FC236}">
                <a16:creationId xmlns:a16="http://schemas.microsoft.com/office/drawing/2014/main" id="{845C3346-A41E-B76E-3160-E8C6F80B968E}"/>
              </a:ext>
            </a:extLst>
          </p:cNvPr>
          <p:cNvCxnSpPr/>
          <p:nvPr/>
        </p:nvCxnSpPr>
        <p:spPr>
          <a:xfrm>
            <a:off x="6096000" y="1537047"/>
            <a:ext cx="0" cy="4484241"/>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14" name="Group 13">
            <a:extLst>
              <a:ext uri="{FF2B5EF4-FFF2-40B4-BE49-F238E27FC236}">
                <a16:creationId xmlns:a16="http://schemas.microsoft.com/office/drawing/2014/main" id="{DD8FB18C-E8A5-9E80-E538-82E1B6C1D016}"/>
              </a:ext>
            </a:extLst>
          </p:cNvPr>
          <p:cNvGrpSpPr/>
          <p:nvPr/>
        </p:nvGrpSpPr>
        <p:grpSpPr>
          <a:xfrm>
            <a:off x="482218" y="1052736"/>
            <a:ext cx="5181734" cy="3448703"/>
            <a:chOff x="6431846" y="1076076"/>
            <a:chExt cx="5181734" cy="3448703"/>
          </a:xfrm>
        </p:grpSpPr>
        <p:sp>
          <p:nvSpPr>
            <p:cNvPr id="15" name="Text 0">
              <a:extLst>
                <a:ext uri="{FF2B5EF4-FFF2-40B4-BE49-F238E27FC236}">
                  <a16:creationId xmlns:a16="http://schemas.microsoft.com/office/drawing/2014/main" id="{1F84686C-383E-77F9-559F-1EB58BEFBCFA}"/>
                </a:ext>
              </a:extLst>
            </p:cNvPr>
            <p:cNvSpPr/>
            <p:nvPr/>
          </p:nvSpPr>
          <p:spPr>
            <a:xfrm>
              <a:off x="6888088" y="1076076"/>
              <a:ext cx="4725492" cy="590649"/>
            </a:xfrm>
            <a:prstGeom prst="rect">
              <a:avLst/>
            </a:prstGeom>
            <a:noFill/>
            <a:ln/>
          </p:spPr>
          <p:txBody>
            <a:bodyPr wrap="none" lIns="0" tIns="0" rIns="0" bIns="0" rtlCol="0" anchor="t"/>
            <a:lstStyle/>
            <a:p>
              <a:pPr algn="r" rtl="1">
                <a:lnSpc>
                  <a:spcPts val="4625"/>
                </a:lnSpc>
              </a:pPr>
              <a:r>
                <a:rPr lang="ar-SA" sz="2000" b="1" dirty="0">
                  <a:solidFill>
                    <a:srgbClr val="00B0F0"/>
                  </a:solidFill>
                  <a:latin typeface="Alexandria" pitchFamily="2" charset="-78"/>
                  <a:ea typeface="Instrument Sans Semi Bold" pitchFamily="34" charset="-122"/>
                  <a:cs typeface="Alexandria" pitchFamily="2" charset="-78"/>
                </a:rPr>
                <a:t>التفكير المتشعب</a:t>
              </a:r>
              <a:endParaRPr lang="en-US" sz="2000" b="1" dirty="0">
                <a:solidFill>
                  <a:srgbClr val="00B0F0"/>
                </a:solidFill>
                <a:latin typeface="Alexandria" pitchFamily="2" charset="-78"/>
                <a:cs typeface="Alexandria" pitchFamily="2" charset="-78"/>
              </a:endParaRPr>
            </a:p>
          </p:txBody>
        </p:sp>
        <p:sp>
          <p:nvSpPr>
            <p:cNvPr id="17" name="Text 1">
              <a:extLst>
                <a:ext uri="{FF2B5EF4-FFF2-40B4-BE49-F238E27FC236}">
                  <a16:creationId xmlns:a16="http://schemas.microsoft.com/office/drawing/2014/main" id="{12EA5AF5-D261-CE72-B4DD-3887C49317F9}"/>
                </a:ext>
              </a:extLst>
            </p:cNvPr>
            <p:cNvSpPr/>
            <p:nvPr/>
          </p:nvSpPr>
          <p:spPr>
            <a:xfrm>
              <a:off x="6431846" y="1754999"/>
              <a:ext cx="5181734" cy="907257"/>
            </a:xfrm>
            <a:prstGeom prst="rect">
              <a:avLst/>
            </a:prstGeom>
            <a:noFill/>
            <a:ln/>
          </p:spPr>
          <p:txBody>
            <a:bodyPr wrap="square" lIns="0" tIns="0" rIns="0" bIns="0" rtlCol="0" anchor="t"/>
            <a:lstStyle/>
            <a:p>
              <a:pPr algn="ctr" rtl="1">
                <a:lnSpc>
                  <a:spcPts val="2375"/>
                </a:lnSpc>
              </a:pPr>
              <a:r>
                <a:rPr lang="ar-SA" sz="1458" dirty="0">
                  <a:solidFill>
                    <a:srgbClr val="1E3063"/>
                  </a:solidFill>
                  <a:latin typeface="Alexandria" pitchFamily="2" charset="-78"/>
                  <a:ea typeface="Instrument Sans Medium" pitchFamily="34" charset="-122"/>
                  <a:cs typeface="Alexandria" pitchFamily="2" charset="-78"/>
                </a:rPr>
                <a:t>هو القدرة على توليد أفكار متعددة ومتنوعة حول مشكلة معينة، بدلًا من البحث عن حل واحد فقط.</a:t>
              </a:r>
            </a:p>
          </p:txBody>
        </p:sp>
        <p:sp>
          <p:nvSpPr>
            <p:cNvPr id="19" name="Text 2">
              <a:extLst>
                <a:ext uri="{FF2B5EF4-FFF2-40B4-BE49-F238E27FC236}">
                  <a16:creationId xmlns:a16="http://schemas.microsoft.com/office/drawing/2014/main" id="{9B9D3097-C931-C495-C178-1578B9F9AF9F}"/>
                </a:ext>
              </a:extLst>
            </p:cNvPr>
            <p:cNvSpPr/>
            <p:nvPr/>
          </p:nvSpPr>
          <p:spPr>
            <a:xfrm>
              <a:off x="7325803" y="2771390"/>
              <a:ext cx="3504307" cy="1039416"/>
            </a:xfrm>
            <a:prstGeom prst="rect">
              <a:avLst/>
            </a:prstGeom>
            <a:noFill/>
            <a:ln/>
          </p:spPr>
          <p:txBody>
            <a:bodyPr wrap="square" lIns="0" tIns="0" rIns="0" bIns="0" rtlCol="0" anchor="t"/>
            <a:lstStyle/>
            <a:p>
              <a:pPr marL="285739" indent="-285739" algn="r" rtl="1">
                <a:lnSpc>
                  <a:spcPts val="2375"/>
                </a:lnSpc>
                <a:buSzPct val="100000"/>
                <a:buChar char="•"/>
              </a:pPr>
              <a:r>
                <a:rPr lang="ar-SA" sz="1458" dirty="0">
                  <a:solidFill>
                    <a:srgbClr val="1E3063"/>
                  </a:solidFill>
                  <a:latin typeface="Alexandria" pitchFamily="2" charset="-78"/>
                  <a:ea typeface="Instrument Sans Medium" pitchFamily="34" charset="-122"/>
                  <a:cs typeface="Alexandria" pitchFamily="2" charset="-78"/>
                </a:rPr>
                <a:t>طرح أسئلة متنوعة ومتعددة</a:t>
              </a:r>
            </a:p>
            <a:p>
              <a:pPr marL="285739" indent="-285739" algn="r" rtl="1">
                <a:lnSpc>
                  <a:spcPts val="2375"/>
                </a:lnSpc>
                <a:buSzPct val="100000"/>
                <a:buChar char="•"/>
              </a:pPr>
              <a:r>
                <a:rPr lang="ar-SA" sz="1458" dirty="0">
                  <a:solidFill>
                    <a:srgbClr val="1E3063"/>
                  </a:solidFill>
                  <a:latin typeface="Alexandria" pitchFamily="2" charset="-78"/>
                  <a:ea typeface="Instrument Sans Medium" pitchFamily="34" charset="-122"/>
                  <a:cs typeface="Alexandria" pitchFamily="2" charset="-78"/>
                </a:rPr>
                <a:t>النظر للمشكلة من زوايا مختلفة</a:t>
              </a:r>
            </a:p>
            <a:p>
              <a:pPr marL="285739" indent="-285739" algn="r" rtl="1">
                <a:lnSpc>
                  <a:spcPts val="2375"/>
                </a:lnSpc>
                <a:buSzPct val="100000"/>
                <a:buChar char="•"/>
              </a:pPr>
              <a:r>
                <a:rPr lang="ar-SA" sz="1458" dirty="0">
                  <a:solidFill>
                    <a:srgbClr val="1E3063"/>
                  </a:solidFill>
                  <a:latin typeface="Alexandria" pitchFamily="2" charset="-78"/>
                  <a:ea typeface="Instrument Sans Medium" pitchFamily="34" charset="-122"/>
                  <a:cs typeface="Alexandria" pitchFamily="2" charset="-78"/>
                </a:rPr>
                <a:t>الابتعاد عن قيود الحل الواحد</a:t>
              </a:r>
            </a:p>
          </p:txBody>
        </p:sp>
        <p:sp>
          <p:nvSpPr>
            <p:cNvPr id="20" name="Text 3">
              <a:extLst>
                <a:ext uri="{FF2B5EF4-FFF2-40B4-BE49-F238E27FC236}">
                  <a16:creationId xmlns:a16="http://schemas.microsoft.com/office/drawing/2014/main" id="{F7388054-1646-3AAD-8F9B-7C4FDC6B8DF7}"/>
                </a:ext>
              </a:extLst>
            </p:cNvPr>
            <p:cNvSpPr/>
            <p:nvPr/>
          </p:nvSpPr>
          <p:spPr>
            <a:xfrm>
              <a:off x="7102043" y="3919941"/>
              <a:ext cx="4017979" cy="604838"/>
            </a:xfrm>
            <a:prstGeom prst="rect">
              <a:avLst/>
            </a:prstGeom>
            <a:noFill/>
            <a:ln/>
          </p:spPr>
          <p:txBody>
            <a:bodyPr wrap="square" lIns="0" tIns="0" rIns="0" bIns="0" rtlCol="0" anchor="t"/>
            <a:lstStyle/>
            <a:p>
              <a:pPr algn="ctr" rtl="1">
                <a:lnSpc>
                  <a:spcPts val="2375"/>
                </a:lnSpc>
              </a:pPr>
              <a:r>
                <a:rPr lang="ar-SA" sz="1458" dirty="0">
                  <a:solidFill>
                    <a:srgbClr val="1E3063"/>
                  </a:solidFill>
                  <a:latin typeface="Alexandria" pitchFamily="2" charset="-78"/>
                  <a:ea typeface="Instrument Sans Medium" pitchFamily="34" charset="-122"/>
                  <a:cs typeface="Alexandria" pitchFamily="2" charset="-78"/>
                </a:rPr>
                <a:t>"التفكير المتشعب يفتح أمام القائد خيارات متعددة بدلًا من حل واحد محدود."</a:t>
              </a:r>
            </a:p>
          </p:txBody>
        </p:sp>
      </p:grpSp>
      <p:pic>
        <p:nvPicPr>
          <p:cNvPr id="22" name="Image 0" descr="preencoded.png">
            <a:extLst>
              <a:ext uri="{FF2B5EF4-FFF2-40B4-BE49-F238E27FC236}">
                <a16:creationId xmlns:a16="http://schemas.microsoft.com/office/drawing/2014/main" id="{E3546693-E1DB-569E-6421-C6A62C47255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13541" y="4671555"/>
            <a:ext cx="4088440" cy="204587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4" name="Image 0" descr="preencoded.png">
            <a:extLst>
              <a:ext uri="{FF2B5EF4-FFF2-40B4-BE49-F238E27FC236}">
                <a16:creationId xmlns:a16="http://schemas.microsoft.com/office/drawing/2014/main" id="{8938C3A1-2F89-81F7-D4D7-56A49A87525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96267" y="4660180"/>
            <a:ext cx="4127432" cy="205725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99677212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3856" y="1010465"/>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9318DDC9-3EA9-5C7C-CC83-9A658AD884E0}"/>
              </a:ext>
            </a:extLst>
          </p:cNvPr>
          <p:cNvGrpSpPr/>
          <p:nvPr/>
        </p:nvGrpSpPr>
        <p:grpSpPr>
          <a:xfrm>
            <a:off x="6259427" y="1094029"/>
            <a:ext cx="5181734" cy="3543477"/>
            <a:chOff x="6259427" y="1094029"/>
            <a:chExt cx="5181734" cy="3543477"/>
          </a:xfrm>
        </p:grpSpPr>
        <p:sp>
          <p:nvSpPr>
            <p:cNvPr id="6" name="Text 0">
              <a:extLst>
                <a:ext uri="{FF2B5EF4-FFF2-40B4-BE49-F238E27FC236}">
                  <a16:creationId xmlns:a16="http://schemas.microsoft.com/office/drawing/2014/main" id="{6EB9387C-87B1-D1E6-F6A7-934FE85BCACB}"/>
                </a:ext>
              </a:extLst>
            </p:cNvPr>
            <p:cNvSpPr/>
            <p:nvPr/>
          </p:nvSpPr>
          <p:spPr>
            <a:xfrm>
              <a:off x="6684258" y="1094029"/>
              <a:ext cx="4725492" cy="590649"/>
            </a:xfrm>
            <a:prstGeom prst="rect">
              <a:avLst/>
            </a:prstGeom>
            <a:noFill/>
            <a:ln/>
          </p:spPr>
          <p:txBody>
            <a:bodyPr wrap="none" lIns="0" tIns="0" rIns="0" bIns="0" rtlCol="0" anchor="t"/>
            <a:lstStyle/>
            <a:p>
              <a:pPr algn="r" rtl="1">
                <a:lnSpc>
                  <a:spcPts val="4625"/>
                </a:lnSpc>
              </a:pPr>
              <a:r>
                <a:rPr lang="ar-SA" sz="2000" b="1" dirty="0">
                  <a:solidFill>
                    <a:srgbClr val="00B0F0"/>
                  </a:solidFill>
                  <a:latin typeface="Alexandria" pitchFamily="2" charset="-78"/>
                  <a:ea typeface="Instrument Sans Semi Bold" pitchFamily="34" charset="-122"/>
                  <a:cs typeface="Alexandria" pitchFamily="2" charset="-78"/>
                </a:rPr>
                <a:t>الألعاب التعليمية</a:t>
              </a:r>
              <a:endParaRPr lang="en-US" sz="20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C75A16CD-0744-8B65-B08E-7F36FED6664C}"/>
                </a:ext>
              </a:extLst>
            </p:cNvPr>
            <p:cNvSpPr/>
            <p:nvPr/>
          </p:nvSpPr>
          <p:spPr>
            <a:xfrm>
              <a:off x="6259427" y="1830235"/>
              <a:ext cx="5181734" cy="907257"/>
            </a:xfrm>
            <a:prstGeom prst="rect">
              <a:avLst/>
            </a:prstGeom>
            <a:noFill/>
            <a:ln/>
          </p:spPr>
          <p:txBody>
            <a:bodyPr wrap="square" lIns="0" tIns="0" rIns="0" bIns="0" rtlCol="0" anchor="t"/>
            <a:lstStyle/>
            <a:p>
              <a:pPr algn="ctr" rtl="1">
                <a:lnSpc>
                  <a:spcPts val="2375"/>
                </a:lnSpc>
              </a:pPr>
              <a:r>
                <a:rPr lang="ar-SA" sz="1458" dirty="0">
                  <a:solidFill>
                    <a:srgbClr val="1E3063"/>
                  </a:solidFill>
                  <a:latin typeface="Alexandria" pitchFamily="2" charset="-78"/>
                  <a:ea typeface="Instrument Sans Medium" pitchFamily="34" charset="-122"/>
                  <a:cs typeface="Alexandria" pitchFamily="2" charset="-78"/>
                </a:rPr>
                <a:t>تُستخدم الألعاب كوسيلة فعالة لتنمية التفكير الإبداعي من خلال التفاعل والمشاركة الممتعة.</a:t>
              </a:r>
            </a:p>
          </p:txBody>
        </p:sp>
        <p:sp>
          <p:nvSpPr>
            <p:cNvPr id="9" name="Text 2">
              <a:extLst>
                <a:ext uri="{FF2B5EF4-FFF2-40B4-BE49-F238E27FC236}">
                  <a16:creationId xmlns:a16="http://schemas.microsoft.com/office/drawing/2014/main" id="{CACB2F52-31C1-1BAC-2832-2F07F8356440}"/>
                </a:ext>
              </a:extLst>
            </p:cNvPr>
            <p:cNvSpPr/>
            <p:nvPr/>
          </p:nvSpPr>
          <p:spPr>
            <a:xfrm>
              <a:off x="7320134" y="2805909"/>
              <a:ext cx="3504307" cy="1039416"/>
            </a:xfrm>
            <a:prstGeom prst="rect">
              <a:avLst/>
            </a:prstGeom>
            <a:noFill/>
            <a:ln/>
          </p:spPr>
          <p:txBody>
            <a:bodyPr wrap="square" lIns="0" tIns="0" rIns="0" bIns="0" rtlCol="0" anchor="t"/>
            <a:lstStyle/>
            <a:p>
              <a:pPr marL="285739" indent="-285739" algn="r" rtl="1">
                <a:lnSpc>
                  <a:spcPts val="2375"/>
                </a:lnSpc>
                <a:buSzPct val="100000"/>
                <a:buChar char="•"/>
              </a:pPr>
              <a:r>
                <a:rPr lang="ar-SA" sz="1458" dirty="0">
                  <a:solidFill>
                    <a:srgbClr val="1E3063"/>
                  </a:solidFill>
                  <a:latin typeface="Alexandria" pitchFamily="2" charset="-78"/>
                  <a:ea typeface="Instrument Sans Medium" pitchFamily="34" charset="-122"/>
                  <a:cs typeface="Alexandria" pitchFamily="2" charset="-78"/>
                </a:rPr>
                <a:t>تنمية المهارات بطريقة تفاعلية</a:t>
              </a:r>
            </a:p>
            <a:p>
              <a:pPr marL="285739" indent="-285739" algn="r" rtl="1">
                <a:lnSpc>
                  <a:spcPts val="2375"/>
                </a:lnSpc>
                <a:buSzPct val="100000"/>
                <a:buChar char="•"/>
              </a:pPr>
              <a:r>
                <a:rPr lang="ar-SA" sz="1458" dirty="0">
                  <a:solidFill>
                    <a:srgbClr val="1E3063"/>
                  </a:solidFill>
                  <a:latin typeface="Alexandria" pitchFamily="2" charset="-78"/>
                  <a:ea typeface="Instrument Sans Medium" pitchFamily="34" charset="-122"/>
                  <a:cs typeface="Alexandria" pitchFamily="2" charset="-78"/>
                </a:rPr>
                <a:t> تعزيز التعلم بالاستمتاع</a:t>
              </a:r>
            </a:p>
            <a:p>
              <a:pPr marL="285739" indent="-285739" algn="r" rtl="1">
                <a:lnSpc>
                  <a:spcPts val="2375"/>
                </a:lnSpc>
                <a:buSzPct val="100000"/>
                <a:buChar char="•"/>
              </a:pPr>
              <a:r>
                <a:rPr lang="ar-SA" sz="1458" dirty="0">
                  <a:solidFill>
                    <a:srgbClr val="1E3063"/>
                  </a:solidFill>
                  <a:latin typeface="Alexandria" pitchFamily="2" charset="-78"/>
                  <a:ea typeface="Instrument Sans Medium" pitchFamily="34" charset="-122"/>
                  <a:cs typeface="Alexandria" pitchFamily="2" charset="-78"/>
                </a:rPr>
                <a:t>زيادة الدافعية والمشاركة</a:t>
              </a:r>
            </a:p>
            <a:p>
              <a:pPr marL="285739" indent="-285739" algn="r" rtl="1">
                <a:lnSpc>
                  <a:spcPts val="2375"/>
                </a:lnSpc>
                <a:buSzPct val="100000"/>
                <a:buChar char="•"/>
              </a:pPr>
              <a:endParaRPr lang="ar-SA" sz="1458" dirty="0">
                <a:solidFill>
                  <a:srgbClr val="1E3063"/>
                </a:solidFill>
                <a:latin typeface="Alexandria" pitchFamily="2" charset="-78"/>
                <a:ea typeface="Instrument Sans Medium" pitchFamily="34" charset="-122"/>
                <a:cs typeface="Alexandria" pitchFamily="2" charset="-78"/>
              </a:endParaRPr>
            </a:p>
          </p:txBody>
        </p:sp>
        <p:sp>
          <p:nvSpPr>
            <p:cNvPr id="10" name="Text 3">
              <a:extLst>
                <a:ext uri="{FF2B5EF4-FFF2-40B4-BE49-F238E27FC236}">
                  <a16:creationId xmlns:a16="http://schemas.microsoft.com/office/drawing/2014/main" id="{9914914C-D3F4-ECE1-8580-581070620834}"/>
                </a:ext>
              </a:extLst>
            </p:cNvPr>
            <p:cNvSpPr/>
            <p:nvPr/>
          </p:nvSpPr>
          <p:spPr>
            <a:xfrm>
              <a:off x="7063299" y="4032668"/>
              <a:ext cx="4017979" cy="604838"/>
            </a:xfrm>
            <a:prstGeom prst="rect">
              <a:avLst/>
            </a:prstGeom>
            <a:noFill/>
            <a:ln/>
          </p:spPr>
          <p:txBody>
            <a:bodyPr wrap="square" lIns="0" tIns="0" rIns="0" bIns="0" rtlCol="0" anchor="t"/>
            <a:lstStyle/>
            <a:p>
              <a:pPr algn="ctr" rtl="1">
                <a:lnSpc>
                  <a:spcPts val="2375"/>
                </a:lnSpc>
              </a:pPr>
              <a:r>
                <a:rPr lang="ar-SA" sz="1458" dirty="0">
                  <a:solidFill>
                    <a:srgbClr val="1E3063"/>
                  </a:solidFill>
                  <a:latin typeface="Alexandria" pitchFamily="2" charset="-78"/>
                  <a:ea typeface="Instrument Sans Medium" pitchFamily="34" charset="-122"/>
                  <a:cs typeface="Alexandria" pitchFamily="2" charset="-78"/>
                </a:rPr>
                <a:t>"عندما يصبح التعلم ممتعًا، يصبح الإبداع أسهل وأسرع."</a:t>
              </a:r>
            </a:p>
          </p:txBody>
        </p:sp>
      </p:grpSp>
      <p:sp>
        <p:nvSpPr>
          <p:cNvPr id="11" name="Shape 4">
            <a:extLst>
              <a:ext uri="{FF2B5EF4-FFF2-40B4-BE49-F238E27FC236}">
                <a16:creationId xmlns:a16="http://schemas.microsoft.com/office/drawing/2014/main" id="{3B925D82-7DFB-5F11-B223-E4408FCD98AD}"/>
              </a:ext>
            </a:extLst>
          </p:cNvPr>
          <p:cNvSpPr/>
          <p:nvPr/>
        </p:nvSpPr>
        <p:spPr>
          <a:xfrm>
            <a:off x="10976581" y="3969395"/>
            <a:ext cx="25400" cy="604838"/>
          </a:xfrm>
          <a:prstGeom prst="rect">
            <a:avLst/>
          </a:prstGeom>
          <a:solidFill>
            <a:srgbClr val="84C1FA"/>
          </a:solidFill>
          <a:ln/>
        </p:spPr>
      </p:sp>
      <p:cxnSp>
        <p:nvCxnSpPr>
          <p:cNvPr id="12" name="Straight Connector 11">
            <a:extLst>
              <a:ext uri="{FF2B5EF4-FFF2-40B4-BE49-F238E27FC236}">
                <a16:creationId xmlns:a16="http://schemas.microsoft.com/office/drawing/2014/main" id="{845C3346-A41E-B76E-3160-E8C6F80B968E}"/>
              </a:ext>
            </a:extLst>
          </p:cNvPr>
          <p:cNvCxnSpPr/>
          <p:nvPr/>
        </p:nvCxnSpPr>
        <p:spPr>
          <a:xfrm>
            <a:off x="6096000" y="1537047"/>
            <a:ext cx="0" cy="4484241"/>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14" name="Group 13">
            <a:extLst>
              <a:ext uri="{FF2B5EF4-FFF2-40B4-BE49-F238E27FC236}">
                <a16:creationId xmlns:a16="http://schemas.microsoft.com/office/drawing/2014/main" id="{DD8FB18C-E8A5-9E80-E538-82E1B6C1D016}"/>
              </a:ext>
            </a:extLst>
          </p:cNvPr>
          <p:cNvGrpSpPr/>
          <p:nvPr/>
        </p:nvGrpSpPr>
        <p:grpSpPr>
          <a:xfrm>
            <a:off x="482218" y="1052736"/>
            <a:ext cx="5181734" cy="3397427"/>
            <a:chOff x="6431846" y="1076076"/>
            <a:chExt cx="5181734" cy="3397427"/>
          </a:xfrm>
        </p:grpSpPr>
        <p:sp>
          <p:nvSpPr>
            <p:cNvPr id="15" name="Text 0">
              <a:extLst>
                <a:ext uri="{FF2B5EF4-FFF2-40B4-BE49-F238E27FC236}">
                  <a16:creationId xmlns:a16="http://schemas.microsoft.com/office/drawing/2014/main" id="{1F84686C-383E-77F9-559F-1EB58BEFBCFA}"/>
                </a:ext>
              </a:extLst>
            </p:cNvPr>
            <p:cNvSpPr/>
            <p:nvPr/>
          </p:nvSpPr>
          <p:spPr>
            <a:xfrm>
              <a:off x="6888088" y="1076076"/>
              <a:ext cx="4725492" cy="590649"/>
            </a:xfrm>
            <a:prstGeom prst="rect">
              <a:avLst/>
            </a:prstGeom>
            <a:noFill/>
            <a:ln/>
          </p:spPr>
          <p:txBody>
            <a:bodyPr wrap="none" lIns="0" tIns="0" rIns="0" bIns="0" rtlCol="0" anchor="t"/>
            <a:lstStyle/>
            <a:p>
              <a:pPr algn="r" rtl="1">
                <a:lnSpc>
                  <a:spcPts val="4625"/>
                </a:lnSpc>
              </a:pPr>
              <a:r>
                <a:rPr lang="ar-SA" sz="2000" b="1" dirty="0">
                  <a:solidFill>
                    <a:srgbClr val="00B0F0"/>
                  </a:solidFill>
                  <a:latin typeface="Alexandria" pitchFamily="2" charset="-78"/>
                  <a:ea typeface="Instrument Sans Semi Bold" pitchFamily="34" charset="-122"/>
                  <a:cs typeface="Alexandria" pitchFamily="2" charset="-78"/>
                </a:rPr>
                <a:t>تمثيل الأدوار</a:t>
              </a:r>
              <a:endParaRPr lang="en-US" sz="2000" b="1" dirty="0">
                <a:solidFill>
                  <a:srgbClr val="00B0F0"/>
                </a:solidFill>
                <a:latin typeface="Alexandria" pitchFamily="2" charset="-78"/>
                <a:cs typeface="Alexandria" pitchFamily="2" charset="-78"/>
              </a:endParaRPr>
            </a:p>
          </p:txBody>
        </p:sp>
        <p:sp>
          <p:nvSpPr>
            <p:cNvPr id="17" name="Text 1">
              <a:extLst>
                <a:ext uri="{FF2B5EF4-FFF2-40B4-BE49-F238E27FC236}">
                  <a16:creationId xmlns:a16="http://schemas.microsoft.com/office/drawing/2014/main" id="{12EA5AF5-D261-CE72-B4DD-3887C49317F9}"/>
                </a:ext>
              </a:extLst>
            </p:cNvPr>
            <p:cNvSpPr/>
            <p:nvPr/>
          </p:nvSpPr>
          <p:spPr>
            <a:xfrm>
              <a:off x="6431846" y="1754999"/>
              <a:ext cx="5181734" cy="907257"/>
            </a:xfrm>
            <a:prstGeom prst="rect">
              <a:avLst/>
            </a:prstGeom>
            <a:noFill/>
            <a:ln/>
          </p:spPr>
          <p:txBody>
            <a:bodyPr wrap="square" lIns="0" tIns="0" rIns="0" bIns="0" rtlCol="0" anchor="t"/>
            <a:lstStyle/>
            <a:p>
              <a:pPr algn="ctr" rtl="1">
                <a:lnSpc>
                  <a:spcPts val="2375"/>
                </a:lnSpc>
              </a:pPr>
              <a:r>
                <a:rPr lang="ar-SA" sz="1458" dirty="0">
                  <a:solidFill>
                    <a:srgbClr val="1E3063"/>
                  </a:solidFill>
                  <a:latin typeface="Alexandria" pitchFamily="2" charset="-78"/>
                  <a:ea typeface="Instrument Sans Medium" pitchFamily="34" charset="-122"/>
                  <a:cs typeface="Alexandria" pitchFamily="2" charset="-78"/>
                </a:rPr>
                <a:t>يعتمد على وضع الأفراد في مواقف افتراضية لمحاكاة الواقع، مما يجعلهم يعيشون التجربة ويتعلمون من خلالها.</a:t>
              </a:r>
            </a:p>
          </p:txBody>
        </p:sp>
        <p:sp>
          <p:nvSpPr>
            <p:cNvPr id="19" name="Text 2">
              <a:extLst>
                <a:ext uri="{FF2B5EF4-FFF2-40B4-BE49-F238E27FC236}">
                  <a16:creationId xmlns:a16="http://schemas.microsoft.com/office/drawing/2014/main" id="{9B9D3097-C931-C495-C178-1578B9F9AF9F}"/>
                </a:ext>
              </a:extLst>
            </p:cNvPr>
            <p:cNvSpPr/>
            <p:nvPr/>
          </p:nvSpPr>
          <p:spPr>
            <a:xfrm>
              <a:off x="7325803" y="2771390"/>
              <a:ext cx="3504307" cy="1039416"/>
            </a:xfrm>
            <a:prstGeom prst="rect">
              <a:avLst/>
            </a:prstGeom>
            <a:noFill/>
            <a:ln/>
          </p:spPr>
          <p:txBody>
            <a:bodyPr wrap="square" lIns="0" tIns="0" rIns="0" bIns="0" rtlCol="0" anchor="t"/>
            <a:lstStyle/>
            <a:p>
              <a:pPr marL="285739" indent="-285739" algn="r" rtl="1">
                <a:lnSpc>
                  <a:spcPts val="2375"/>
                </a:lnSpc>
                <a:buSzPct val="100000"/>
                <a:buChar char="•"/>
              </a:pPr>
              <a:r>
                <a:rPr lang="ar-SA" sz="1458" dirty="0">
                  <a:solidFill>
                    <a:srgbClr val="1E3063"/>
                  </a:solidFill>
                  <a:latin typeface="Alexandria" pitchFamily="2" charset="-78"/>
                  <a:ea typeface="Instrument Sans Medium" pitchFamily="34" charset="-122"/>
                  <a:cs typeface="Alexandria" pitchFamily="2" charset="-78"/>
                </a:rPr>
                <a:t>تنمية مهارات التفكير التطبيقي</a:t>
              </a:r>
            </a:p>
            <a:p>
              <a:pPr marL="285739" indent="-285739" algn="r" rtl="1">
                <a:lnSpc>
                  <a:spcPts val="2375"/>
                </a:lnSpc>
                <a:buSzPct val="100000"/>
                <a:buChar char="•"/>
              </a:pPr>
              <a:r>
                <a:rPr lang="ar-SA" sz="1458" dirty="0">
                  <a:solidFill>
                    <a:srgbClr val="1E3063"/>
                  </a:solidFill>
                  <a:latin typeface="Alexandria" pitchFamily="2" charset="-78"/>
                  <a:ea typeface="Instrument Sans Medium" pitchFamily="34" charset="-122"/>
                  <a:cs typeface="Alexandria" pitchFamily="2" charset="-78"/>
                </a:rPr>
                <a:t>تحسين آليات اتخاذ القرار</a:t>
              </a:r>
            </a:p>
            <a:p>
              <a:pPr marL="285739" indent="-285739" algn="r" rtl="1">
                <a:lnSpc>
                  <a:spcPts val="2375"/>
                </a:lnSpc>
                <a:buSzPct val="100000"/>
                <a:buChar char="•"/>
              </a:pPr>
              <a:r>
                <a:rPr lang="ar-SA" sz="1458" dirty="0">
                  <a:solidFill>
                    <a:srgbClr val="1E3063"/>
                  </a:solidFill>
                  <a:latin typeface="Alexandria" pitchFamily="2" charset="-78"/>
                  <a:ea typeface="Instrument Sans Medium" pitchFamily="34" charset="-122"/>
                  <a:cs typeface="Alexandria" pitchFamily="2" charset="-78"/>
                </a:rPr>
                <a:t>تعزيز التفاعل والتواصل</a:t>
              </a:r>
            </a:p>
          </p:txBody>
        </p:sp>
        <p:sp>
          <p:nvSpPr>
            <p:cNvPr id="20" name="Text 3">
              <a:extLst>
                <a:ext uri="{FF2B5EF4-FFF2-40B4-BE49-F238E27FC236}">
                  <a16:creationId xmlns:a16="http://schemas.microsoft.com/office/drawing/2014/main" id="{F7388054-1646-3AAD-8F9B-7C4FDC6B8DF7}"/>
                </a:ext>
              </a:extLst>
            </p:cNvPr>
            <p:cNvSpPr/>
            <p:nvPr/>
          </p:nvSpPr>
          <p:spPr>
            <a:xfrm>
              <a:off x="7206362" y="3868665"/>
              <a:ext cx="4017979" cy="604838"/>
            </a:xfrm>
            <a:prstGeom prst="rect">
              <a:avLst/>
            </a:prstGeom>
            <a:noFill/>
            <a:ln/>
          </p:spPr>
          <p:txBody>
            <a:bodyPr wrap="square" lIns="0" tIns="0" rIns="0" bIns="0" rtlCol="0" anchor="t"/>
            <a:lstStyle/>
            <a:p>
              <a:pPr algn="ctr" rtl="1">
                <a:lnSpc>
                  <a:spcPts val="2375"/>
                </a:lnSpc>
              </a:pPr>
              <a:r>
                <a:rPr lang="ar-SA" sz="1458" dirty="0">
                  <a:solidFill>
                    <a:srgbClr val="1E3063"/>
                  </a:solidFill>
                  <a:latin typeface="Alexandria" pitchFamily="2" charset="-78"/>
                  <a:ea typeface="Instrument Sans Medium" pitchFamily="34" charset="-122"/>
                  <a:cs typeface="Alexandria" pitchFamily="2" charset="-78"/>
                </a:rPr>
                <a:t>"تمثيل الأدوار يجعل القائد يعيش التجربة، وليس فقط يتعلمها."</a:t>
              </a:r>
            </a:p>
          </p:txBody>
        </p:sp>
      </p:grpSp>
      <p:pic>
        <p:nvPicPr>
          <p:cNvPr id="21" name="Image 0" descr="preencoded.png">
            <a:extLst>
              <a:ext uri="{FF2B5EF4-FFF2-40B4-BE49-F238E27FC236}">
                <a16:creationId xmlns:a16="http://schemas.microsoft.com/office/drawing/2014/main" id="{853856E6-1030-C3E9-8B12-FF7AA303381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42862" y="4699470"/>
            <a:ext cx="4128422" cy="199820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6" name="Image 0" descr="preencoded.png">
            <a:extLst>
              <a:ext uri="{FF2B5EF4-FFF2-40B4-BE49-F238E27FC236}">
                <a16:creationId xmlns:a16="http://schemas.microsoft.com/office/drawing/2014/main" id="{884124D5-E75A-40A2-C827-CA61D2C519D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18562" y="4559020"/>
            <a:ext cx="4167075" cy="205725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42569469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3825" y="336452"/>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AD86CC99-D189-A50E-F4B8-D3510579892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226" y="1001498"/>
            <a:ext cx="4128422" cy="55446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FC988A68-5270-E9C7-2131-3CDD77D69E71}"/>
              </a:ext>
            </a:extLst>
          </p:cNvPr>
          <p:cNvSpPr/>
          <p:nvPr/>
        </p:nvSpPr>
        <p:spPr>
          <a:xfrm>
            <a:off x="3566152" y="365907"/>
            <a:ext cx="4113306" cy="492699"/>
          </a:xfrm>
          <a:prstGeom prst="rect">
            <a:avLst/>
          </a:prstGeom>
          <a:noFill/>
          <a:ln/>
        </p:spPr>
        <p:txBody>
          <a:bodyPr wrap="none" lIns="0" tIns="0" rIns="0" bIns="0" rtlCol="0" anchor="t">
            <a:spAutoFit/>
          </a:bodyPr>
          <a:lstStyle/>
          <a:p>
            <a:pPr algn="r" rtl="1">
              <a:lnSpc>
                <a:spcPts val="4167"/>
              </a:lnSpc>
            </a:pPr>
            <a:r>
              <a:rPr lang="en-US" sz="2800" b="1" dirty="0">
                <a:solidFill>
                  <a:srgbClr val="00B0F0"/>
                </a:solidFill>
                <a:latin typeface="Alexandria" pitchFamily="2" charset="-78"/>
                <a:ea typeface="Instrument Sans Semi Bold" pitchFamily="34" charset="-122"/>
                <a:cs typeface="Alexandria" pitchFamily="2" charset="-78"/>
              </a:rPr>
              <a:t>معوقات الإبداع القيادي</a:t>
            </a:r>
            <a:endParaRPr lang="en-US" sz="28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4E239972-98BC-E785-62D2-96E49C2E1C0E}"/>
              </a:ext>
            </a:extLst>
          </p:cNvPr>
          <p:cNvSpPr/>
          <p:nvPr/>
        </p:nvSpPr>
        <p:spPr>
          <a:xfrm>
            <a:off x="4295800" y="1203094"/>
            <a:ext cx="7064648"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رغم أهمية الإبداع، إلا أن هناك معوقات تحد من ممارسته داخل المؤسسات. </a:t>
            </a:r>
            <a:r>
              <a:rPr lang="en-US" b="1" dirty="0">
                <a:solidFill>
                  <a:srgbClr val="1E3063"/>
                </a:solidFill>
                <a:latin typeface="Alexandria" pitchFamily="2" charset="-78"/>
                <a:ea typeface="Instrument Sans Medium" pitchFamily="34" charset="-122"/>
                <a:cs typeface="Alexandria" pitchFamily="2" charset="-78"/>
              </a:rPr>
              <a:t>التعرف على المعوقات هو أول خطوة لتجاوزها.</a:t>
            </a:r>
            <a:endParaRPr lang="en-US" dirty="0">
              <a:latin typeface="Alexandria" pitchFamily="2" charset="-78"/>
              <a:cs typeface="Alexandria" pitchFamily="2" charset="-78"/>
            </a:endParaRPr>
          </a:p>
        </p:txBody>
      </p:sp>
      <p:sp>
        <p:nvSpPr>
          <p:cNvPr id="9" name="Shape 2">
            <a:extLst>
              <a:ext uri="{FF2B5EF4-FFF2-40B4-BE49-F238E27FC236}">
                <a16:creationId xmlns:a16="http://schemas.microsoft.com/office/drawing/2014/main" id="{CD54E880-FE77-AEC2-C76B-911E65310375}"/>
              </a:ext>
            </a:extLst>
          </p:cNvPr>
          <p:cNvSpPr/>
          <p:nvPr/>
        </p:nvSpPr>
        <p:spPr>
          <a:xfrm>
            <a:off x="8458597" y="2070497"/>
            <a:ext cx="3071912" cy="1619548"/>
          </a:xfrm>
          <a:prstGeom prst="roundRect">
            <a:avLst>
              <a:gd name="adj" fmla="val 9454"/>
            </a:avLst>
          </a:prstGeom>
          <a:solidFill>
            <a:srgbClr val="CEE6FD"/>
          </a:solidFill>
          <a:ln/>
        </p:spPr>
        <p:txBody>
          <a:bodyPr>
            <a:spAutoFit/>
          </a:bodyPr>
          <a:lstStyle/>
          <a:p>
            <a:endParaRPr lang="en-US"/>
          </a:p>
        </p:txBody>
      </p:sp>
      <p:sp>
        <p:nvSpPr>
          <p:cNvPr id="10" name="Shape 3">
            <a:extLst>
              <a:ext uri="{FF2B5EF4-FFF2-40B4-BE49-F238E27FC236}">
                <a16:creationId xmlns:a16="http://schemas.microsoft.com/office/drawing/2014/main" id="{5123D6AD-597D-2E93-124D-0F146072807C}"/>
              </a:ext>
            </a:extLst>
          </p:cNvPr>
          <p:cNvSpPr/>
          <p:nvPr/>
        </p:nvSpPr>
        <p:spPr>
          <a:xfrm>
            <a:off x="10850166" y="2240557"/>
            <a:ext cx="510282" cy="510282"/>
          </a:xfrm>
          <a:prstGeom prst="roundRect">
            <a:avLst>
              <a:gd name="adj" fmla="val 14931436"/>
            </a:avLst>
          </a:prstGeom>
          <a:solidFill>
            <a:srgbClr val="84C1FA"/>
          </a:solidFill>
          <a:ln/>
        </p:spPr>
        <p:txBody>
          <a:bodyPr>
            <a:spAutoFit/>
          </a:bodyPr>
          <a:lstStyle/>
          <a:p>
            <a:endParaRPr lang="en-US"/>
          </a:p>
        </p:txBody>
      </p:sp>
      <p:sp>
        <p:nvSpPr>
          <p:cNvPr id="12" name="Text 4">
            <a:extLst>
              <a:ext uri="{FF2B5EF4-FFF2-40B4-BE49-F238E27FC236}">
                <a16:creationId xmlns:a16="http://schemas.microsoft.com/office/drawing/2014/main" id="{8C5D7C91-A73B-312A-7F18-1C8F9C9ADA5B}"/>
              </a:ext>
            </a:extLst>
          </p:cNvPr>
          <p:cNvSpPr/>
          <p:nvPr/>
        </p:nvSpPr>
        <p:spPr>
          <a:xfrm>
            <a:off x="9515392" y="2903934"/>
            <a:ext cx="1845057" cy="254813"/>
          </a:xfrm>
          <a:prstGeom prst="rect">
            <a:avLst/>
          </a:prstGeom>
          <a:noFill/>
          <a:ln/>
        </p:spPr>
        <p:txBody>
          <a:bodyPr wrap="none" lIns="0" tIns="0" rIns="0" bIns="0" rtlCol="0" anchor="t">
            <a:spAutoFit/>
          </a:bodyPr>
          <a:lstStyle/>
          <a:p>
            <a:pPr algn="r" rtl="1">
              <a:lnSpc>
                <a:spcPts val="2083"/>
              </a:lnSpc>
            </a:pPr>
            <a:r>
              <a:rPr lang="en-US" sz="1667" b="1" dirty="0">
                <a:solidFill>
                  <a:schemeClr val="accent2">
                    <a:lumMod val="75000"/>
                  </a:schemeClr>
                </a:solidFill>
                <a:latin typeface="Alexandria" pitchFamily="2" charset="-78"/>
                <a:ea typeface="Instrument Sans Semi Bold" pitchFamily="34" charset="-122"/>
                <a:cs typeface="Alexandria" pitchFamily="2" charset="-78"/>
              </a:rPr>
              <a:t>معوقات تنظيمية</a:t>
            </a:r>
            <a:endParaRPr lang="en-US" sz="1667" b="1" dirty="0">
              <a:solidFill>
                <a:schemeClr val="accent2">
                  <a:lumMod val="75000"/>
                </a:schemeClr>
              </a:solidFill>
              <a:latin typeface="Alexandria" pitchFamily="2" charset="-78"/>
              <a:cs typeface="Alexandria" pitchFamily="2" charset="-78"/>
            </a:endParaRPr>
          </a:p>
        </p:txBody>
      </p:sp>
      <p:sp>
        <p:nvSpPr>
          <p:cNvPr id="13" name="Text 5">
            <a:extLst>
              <a:ext uri="{FF2B5EF4-FFF2-40B4-BE49-F238E27FC236}">
                <a16:creationId xmlns:a16="http://schemas.microsoft.com/office/drawing/2014/main" id="{CC7238F5-3626-5C79-58F2-1A2B57646D95}"/>
              </a:ext>
            </a:extLst>
          </p:cNvPr>
          <p:cNvSpPr/>
          <p:nvPr/>
        </p:nvSpPr>
        <p:spPr>
          <a:xfrm>
            <a:off x="8773201" y="3261420"/>
            <a:ext cx="2587247" cy="236731"/>
          </a:xfrm>
          <a:prstGeom prst="rect">
            <a:avLst/>
          </a:prstGeom>
          <a:noFill/>
          <a:ln/>
        </p:spPr>
        <p:txBody>
          <a:bodyPr wrap="none" lIns="0" tIns="0" rIns="0" bIns="0" rtlCol="0" anchor="t">
            <a:spAutoFit/>
          </a:bodyPr>
          <a:lstStyle/>
          <a:p>
            <a:pPr algn="r" rtl="1">
              <a:lnSpc>
                <a:spcPts val="2000"/>
              </a:lnSpc>
            </a:pPr>
            <a:r>
              <a:rPr lang="en-US" dirty="0">
                <a:solidFill>
                  <a:srgbClr val="1E3063"/>
                </a:solidFill>
                <a:latin typeface="Alexandria" pitchFamily="2" charset="-78"/>
                <a:ea typeface="Instrument Sans Medium" pitchFamily="34" charset="-122"/>
                <a:cs typeface="Alexandria" pitchFamily="2" charset="-78"/>
              </a:rPr>
              <a:t>هيكل المؤسسة ونظامها الإداري</a:t>
            </a:r>
            <a:endParaRPr lang="en-US" dirty="0">
              <a:latin typeface="Alexandria" pitchFamily="2" charset="-78"/>
              <a:cs typeface="Alexandria" pitchFamily="2" charset="-78"/>
            </a:endParaRPr>
          </a:p>
        </p:txBody>
      </p:sp>
      <p:sp>
        <p:nvSpPr>
          <p:cNvPr id="14" name="Shape 6">
            <a:extLst>
              <a:ext uri="{FF2B5EF4-FFF2-40B4-BE49-F238E27FC236}">
                <a16:creationId xmlns:a16="http://schemas.microsoft.com/office/drawing/2014/main" id="{C025CF98-9EC8-E684-F898-CB6FA96ADFFF}"/>
              </a:ext>
            </a:extLst>
          </p:cNvPr>
          <p:cNvSpPr/>
          <p:nvPr/>
        </p:nvSpPr>
        <p:spPr>
          <a:xfrm>
            <a:off x="5087888" y="2070497"/>
            <a:ext cx="3217615" cy="1619548"/>
          </a:xfrm>
          <a:prstGeom prst="roundRect">
            <a:avLst>
              <a:gd name="adj" fmla="val 9454"/>
            </a:avLst>
          </a:prstGeom>
          <a:solidFill>
            <a:srgbClr val="CEE6FD"/>
          </a:solidFill>
          <a:ln/>
        </p:spPr>
        <p:txBody>
          <a:bodyPr wrap="square">
            <a:spAutoFit/>
          </a:bodyPr>
          <a:lstStyle/>
          <a:p>
            <a:endParaRPr lang="en-US"/>
          </a:p>
        </p:txBody>
      </p:sp>
      <p:sp>
        <p:nvSpPr>
          <p:cNvPr id="15" name="Shape 7">
            <a:extLst>
              <a:ext uri="{FF2B5EF4-FFF2-40B4-BE49-F238E27FC236}">
                <a16:creationId xmlns:a16="http://schemas.microsoft.com/office/drawing/2014/main" id="{D1649F7C-71C4-2D28-4AC4-237BCA6DB4FD}"/>
              </a:ext>
            </a:extLst>
          </p:cNvPr>
          <p:cNvSpPr/>
          <p:nvPr/>
        </p:nvSpPr>
        <p:spPr>
          <a:xfrm>
            <a:off x="7625159" y="2240557"/>
            <a:ext cx="510282" cy="510282"/>
          </a:xfrm>
          <a:prstGeom prst="roundRect">
            <a:avLst>
              <a:gd name="adj" fmla="val 14931436"/>
            </a:avLst>
          </a:prstGeom>
          <a:solidFill>
            <a:srgbClr val="84C1FA"/>
          </a:solidFill>
          <a:ln/>
        </p:spPr>
        <p:txBody>
          <a:bodyPr>
            <a:spAutoFit/>
          </a:bodyPr>
          <a:lstStyle/>
          <a:p>
            <a:endParaRPr lang="en-US"/>
          </a:p>
        </p:txBody>
      </p:sp>
      <p:sp>
        <p:nvSpPr>
          <p:cNvPr id="17" name="Text 8">
            <a:extLst>
              <a:ext uri="{FF2B5EF4-FFF2-40B4-BE49-F238E27FC236}">
                <a16:creationId xmlns:a16="http://schemas.microsoft.com/office/drawing/2014/main" id="{F5E3D8D4-E002-2A93-0810-2F078B2ED8A1}"/>
              </a:ext>
            </a:extLst>
          </p:cNvPr>
          <p:cNvSpPr/>
          <p:nvPr/>
        </p:nvSpPr>
        <p:spPr>
          <a:xfrm>
            <a:off x="6484348" y="2903934"/>
            <a:ext cx="1651094" cy="254813"/>
          </a:xfrm>
          <a:prstGeom prst="rect">
            <a:avLst/>
          </a:prstGeom>
          <a:noFill/>
          <a:ln/>
        </p:spPr>
        <p:txBody>
          <a:bodyPr wrap="none" lIns="0" tIns="0" rIns="0" bIns="0" rtlCol="0" anchor="t">
            <a:spAutoFit/>
          </a:bodyPr>
          <a:lstStyle/>
          <a:p>
            <a:pPr algn="r" rtl="1">
              <a:lnSpc>
                <a:spcPts val="2083"/>
              </a:lnSpc>
            </a:pPr>
            <a:r>
              <a:rPr lang="en-US" sz="1667" b="1" dirty="0">
                <a:solidFill>
                  <a:schemeClr val="accent2">
                    <a:lumMod val="75000"/>
                  </a:schemeClr>
                </a:solidFill>
                <a:latin typeface="Alexandria" pitchFamily="2" charset="-78"/>
                <a:ea typeface="Instrument Sans Semi Bold" pitchFamily="34" charset="-122"/>
                <a:cs typeface="Alexandria" pitchFamily="2" charset="-78"/>
              </a:rPr>
              <a:t>معوقات نفسية</a:t>
            </a:r>
            <a:endParaRPr lang="en-US" sz="1667" b="1" dirty="0">
              <a:solidFill>
                <a:schemeClr val="accent2">
                  <a:lumMod val="75000"/>
                </a:schemeClr>
              </a:solidFill>
              <a:latin typeface="Alexandria" pitchFamily="2" charset="-78"/>
              <a:cs typeface="Alexandria" pitchFamily="2" charset="-78"/>
            </a:endParaRPr>
          </a:p>
        </p:txBody>
      </p:sp>
      <p:sp>
        <p:nvSpPr>
          <p:cNvPr id="19" name="Text 9">
            <a:extLst>
              <a:ext uri="{FF2B5EF4-FFF2-40B4-BE49-F238E27FC236}">
                <a16:creationId xmlns:a16="http://schemas.microsoft.com/office/drawing/2014/main" id="{4F9B0BDD-15CA-3A0A-704B-121B07DB6267}"/>
              </a:ext>
            </a:extLst>
          </p:cNvPr>
          <p:cNvSpPr/>
          <p:nvPr/>
        </p:nvSpPr>
        <p:spPr>
          <a:xfrm>
            <a:off x="5237212" y="3261420"/>
            <a:ext cx="2898230" cy="236731"/>
          </a:xfrm>
          <a:prstGeom prst="rect">
            <a:avLst/>
          </a:prstGeom>
          <a:noFill/>
          <a:ln/>
        </p:spPr>
        <p:txBody>
          <a:bodyPr wrap="none" lIns="0" tIns="0" rIns="0" bIns="0" rtlCol="0" anchor="t">
            <a:spAutoFit/>
          </a:bodyPr>
          <a:lstStyle/>
          <a:p>
            <a:pPr algn="r" rtl="1">
              <a:lnSpc>
                <a:spcPts val="2000"/>
              </a:lnSpc>
            </a:pPr>
            <a:r>
              <a:rPr lang="en-US" dirty="0">
                <a:solidFill>
                  <a:srgbClr val="1E3063"/>
                </a:solidFill>
                <a:latin typeface="Alexandria" pitchFamily="2" charset="-78"/>
                <a:ea typeface="Instrument Sans Medium" pitchFamily="34" charset="-122"/>
                <a:cs typeface="Alexandria" pitchFamily="2" charset="-78"/>
              </a:rPr>
              <a:t>العوامل الفردية التي تؤثر على التفكير</a:t>
            </a:r>
            <a:endParaRPr lang="en-US" dirty="0">
              <a:latin typeface="Alexandria" pitchFamily="2" charset="-78"/>
              <a:cs typeface="Alexandria" pitchFamily="2" charset="-78"/>
            </a:endParaRPr>
          </a:p>
        </p:txBody>
      </p:sp>
      <p:sp>
        <p:nvSpPr>
          <p:cNvPr id="20" name="Shape 10">
            <a:extLst>
              <a:ext uri="{FF2B5EF4-FFF2-40B4-BE49-F238E27FC236}">
                <a16:creationId xmlns:a16="http://schemas.microsoft.com/office/drawing/2014/main" id="{24EF6E26-472E-C11B-FA44-1723ACA78022}"/>
              </a:ext>
            </a:extLst>
          </p:cNvPr>
          <p:cNvSpPr/>
          <p:nvPr/>
        </p:nvSpPr>
        <p:spPr>
          <a:xfrm>
            <a:off x="5125988" y="3843139"/>
            <a:ext cx="6404522" cy="1619548"/>
          </a:xfrm>
          <a:prstGeom prst="roundRect">
            <a:avLst>
              <a:gd name="adj" fmla="val 9454"/>
            </a:avLst>
          </a:prstGeom>
          <a:solidFill>
            <a:srgbClr val="CEE6FD"/>
          </a:solidFill>
          <a:ln/>
        </p:spPr>
        <p:txBody>
          <a:bodyPr wrap="square">
            <a:spAutoFit/>
          </a:bodyPr>
          <a:lstStyle/>
          <a:p>
            <a:endParaRPr lang="en-US"/>
          </a:p>
        </p:txBody>
      </p:sp>
      <p:sp>
        <p:nvSpPr>
          <p:cNvPr id="21" name="Shape 11">
            <a:extLst>
              <a:ext uri="{FF2B5EF4-FFF2-40B4-BE49-F238E27FC236}">
                <a16:creationId xmlns:a16="http://schemas.microsoft.com/office/drawing/2014/main" id="{2C146EC9-4A0F-3957-8D4A-AE4460489944}"/>
              </a:ext>
            </a:extLst>
          </p:cNvPr>
          <p:cNvSpPr/>
          <p:nvPr/>
        </p:nvSpPr>
        <p:spPr>
          <a:xfrm>
            <a:off x="10850166" y="4013200"/>
            <a:ext cx="510282" cy="510282"/>
          </a:xfrm>
          <a:prstGeom prst="roundRect">
            <a:avLst>
              <a:gd name="adj" fmla="val 14931436"/>
            </a:avLst>
          </a:prstGeom>
          <a:solidFill>
            <a:srgbClr val="84C1FA"/>
          </a:solidFill>
          <a:ln/>
        </p:spPr>
        <p:txBody>
          <a:bodyPr>
            <a:spAutoFit/>
          </a:bodyPr>
          <a:lstStyle/>
          <a:p>
            <a:endParaRPr lang="en-US"/>
          </a:p>
        </p:txBody>
      </p:sp>
      <p:sp>
        <p:nvSpPr>
          <p:cNvPr id="24" name="Text 12">
            <a:extLst>
              <a:ext uri="{FF2B5EF4-FFF2-40B4-BE49-F238E27FC236}">
                <a16:creationId xmlns:a16="http://schemas.microsoft.com/office/drawing/2014/main" id="{E1945EB5-3F31-C54F-AFB3-E919045413C0}"/>
              </a:ext>
            </a:extLst>
          </p:cNvPr>
          <p:cNvSpPr/>
          <p:nvPr/>
        </p:nvSpPr>
        <p:spPr>
          <a:xfrm>
            <a:off x="9844007" y="4676577"/>
            <a:ext cx="1516442" cy="254813"/>
          </a:xfrm>
          <a:prstGeom prst="rect">
            <a:avLst/>
          </a:prstGeom>
          <a:noFill/>
          <a:ln/>
        </p:spPr>
        <p:txBody>
          <a:bodyPr wrap="none" lIns="0" tIns="0" rIns="0" bIns="0" rtlCol="0" anchor="t">
            <a:spAutoFit/>
          </a:bodyPr>
          <a:lstStyle/>
          <a:p>
            <a:pPr algn="r" rtl="1">
              <a:lnSpc>
                <a:spcPts val="2083"/>
              </a:lnSpc>
            </a:pPr>
            <a:r>
              <a:rPr lang="en-US" sz="1667" b="1" dirty="0">
                <a:solidFill>
                  <a:schemeClr val="accent2">
                    <a:lumMod val="75000"/>
                  </a:schemeClr>
                </a:solidFill>
                <a:latin typeface="Alexandria" pitchFamily="2" charset="-78"/>
                <a:ea typeface="Instrument Sans Semi Bold" pitchFamily="34" charset="-122"/>
                <a:cs typeface="Alexandria" pitchFamily="2" charset="-78"/>
              </a:rPr>
              <a:t>معوقات إدارية</a:t>
            </a:r>
            <a:endParaRPr lang="en-US" sz="1667" b="1" dirty="0">
              <a:solidFill>
                <a:schemeClr val="accent2">
                  <a:lumMod val="75000"/>
                </a:schemeClr>
              </a:solidFill>
              <a:latin typeface="Alexandria" pitchFamily="2" charset="-78"/>
              <a:cs typeface="Alexandria" pitchFamily="2" charset="-78"/>
            </a:endParaRPr>
          </a:p>
        </p:txBody>
      </p:sp>
      <p:sp>
        <p:nvSpPr>
          <p:cNvPr id="26" name="Text 13">
            <a:extLst>
              <a:ext uri="{FF2B5EF4-FFF2-40B4-BE49-F238E27FC236}">
                <a16:creationId xmlns:a16="http://schemas.microsoft.com/office/drawing/2014/main" id="{14A60771-4B16-18C8-B9DD-26CF112442F4}"/>
              </a:ext>
            </a:extLst>
          </p:cNvPr>
          <p:cNvSpPr/>
          <p:nvPr/>
        </p:nvSpPr>
        <p:spPr>
          <a:xfrm>
            <a:off x="8811672" y="5034062"/>
            <a:ext cx="2548776" cy="236731"/>
          </a:xfrm>
          <a:prstGeom prst="rect">
            <a:avLst/>
          </a:prstGeom>
          <a:noFill/>
          <a:ln/>
        </p:spPr>
        <p:txBody>
          <a:bodyPr wrap="none" lIns="0" tIns="0" rIns="0" bIns="0" rtlCol="0" anchor="t">
            <a:spAutoFit/>
          </a:bodyPr>
          <a:lstStyle/>
          <a:p>
            <a:pPr algn="r" rtl="1">
              <a:lnSpc>
                <a:spcPts val="2000"/>
              </a:lnSpc>
            </a:pPr>
            <a:r>
              <a:rPr lang="en-US" dirty="0">
                <a:solidFill>
                  <a:srgbClr val="1E3063"/>
                </a:solidFill>
                <a:latin typeface="Alexandria" pitchFamily="2" charset="-78"/>
                <a:ea typeface="Instrument Sans Medium" pitchFamily="34" charset="-122"/>
                <a:cs typeface="Alexandria" pitchFamily="2" charset="-78"/>
              </a:rPr>
              <a:t>أساليب القيادة التقليدية الجامدة</a:t>
            </a:r>
            <a:endParaRPr lang="en-US" dirty="0">
              <a:latin typeface="Alexandria" pitchFamily="2" charset="-78"/>
              <a:cs typeface="Alexandria" pitchFamily="2" charset="-78"/>
            </a:endParaRPr>
          </a:p>
        </p:txBody>
      </p:sp>
      <p:sp>
        <p:nvSpPr>
          <p:cNvPr id="27" name="Text 14">
            <a:extLst>
              <a:ext uri="{FF2B5EF4-FFF2-40B4-BE49-F238E27FC236}">
                <a16:creationId xmlns:a16="http://schemas.microsoft.com/office/drawing/2014/main" id="{76E60A64-AF0B-A843-BF07-63E13ACA0DE8}"/>
              </a:ext>
            </a:extLst>
          </p:cNvPr>
          <p:cNvSpPr/>
          <p:nvPr/>
        </p:nvSpPr>
        <p:spPr>
          <a:xfrm>
            <a:off x="4586086" y="5807175"/>
            <a:ext cx="6689332" cy="243015"/>
          </a:xfrm>
          <a:prstGeom prst="rect">
            <a:avLst/>
          </a:prstGeom>
          <a:noFill/>
          <a:ln/>
        </p:spPr>
        <p:txBody>
          <a:bodyPr wrap="none" lIns="0" tIns="0" rIns="0" bIns="0" rtlCol="0" anchor="t">
            <a:spAutoFit/>
          </a:bodyPr>
          <a:lstStyle/>
          <a:p>
            <a:pPr algn="ctr" rtl="1">
              <a:lnSpc>
                <a:spcPts val="2000"/>
              </a:lnSpc>
            </a:pPr>
            <a:r>
              <a:rPr lang="en-US" sz="1600" dirty="0">
                <a:solidFill>
                  <a:srgbClr val="1E3063"/>
                </a:solidFill>
                <a:latin typeface="Alexandria" pitchFamily="2" charset="-78"/>
                <a:ea typeface="Instrument Sans Medium" pitchFamily="34" charset="-122"/>
                <a:cs typeface="Alexandria" pitchFamily="2" charset="-78"/>
              </a:rPr>
              <a:t>"الإبداع لا يتوقف بسبب غياب الأفكار، بل بسبب وجود عوائق تمنع ظهورها."</a:t>
            </a:r>
            <a:endParaRPr lang="en-US" sz="1600" dirty="0">
              <a:latin typeface="Alexandria" pitchFamily="2" charset="-78"/>
              <a:cs typeface="Alexandria" pitchFamily="2" charset="-78"/>
            </a:endParaRPr>
          </a:p>
        </p:txBody>
      </p:sp>
      <p:sp>
        <p:nvSpPr>
          <p:cNvPr id="28" name="Shape 15">
            <a:extLst>
              <a:ext uri="{FF2B5EF4-FFF2-40B4-BE49-F238E27FC236}">
                <a16:creationId xmlns:a16="http://schemas.microsoft.com/office/drawing/2014/main" id="{01EDF90C-483A-F344-972D-90C7AC06FB4F}"/>
              </a:ext>
            </a:extLst>
          </p:cNvPr>
          <p:cNvSpPr/>
          <p:nvPr/>
        </p:nvSpPr>
        <p:spPr>
          <a:xfrm>
            <a:off x="11511458" y="5634931"/>
            <a:ext cx="19050" cy="603052"/>
          </a:xfrm>
          <a:prstGeom prst="rect">
            <a:avLst/>
          </a:prstGeom>
          <a:solidFill>
            <a:srgbClr val="84C1FA"/>
          </a:solidFill>
          <a:ln/>
        </p:spPr>
        <p:txBody>
          <a:bodyPr>
            <a:spAutoFit/>
          </a:bodyPr>
          <a:lstStyle/>
          <a:p>
            <a:endParaRPr lang="en-US"/>
          </a:p>
        </p:txBody>
      </p:sp>
    </p:spTree>
    <p:extLst>
      <p:ext uri="{BB962C8B-B14F-4D97-AF65-F5344CB8AC3E}">
        <p14:creationId xmlns:p14="http://schemas.microsoft.com/office/powerpoint/2010/main" val="677671703"/>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88874" y="1063220"/>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E5270CC6-357E-EAA9-7005-11562E9305A4}"/>
              </a:ext>
            </a:extLst>
          </p:cNvPr>
          <p:cNvSpPr/>
          <p:nvPr/>
        </p:nvSpPr>
        <p:spPr>
          <a:xfrm>
            <a:off x="2913080" y="514128"/>
            <a:ext cx="3924895" cy="490637"/>
          </a:xfrm>
          <a:prstGeom prst="rect">
            <a:avLst/>
          </a:prstGeom>
          <a:noFill/>
          <a:ln/>
        </p:spPr>
        <p:txBody>
          <a:bodyPr wrap="none" lIns="0" tIns="0" rIns="0" bIns="0" rtlCol="0" anchor="t"/>
          <a:lstStyle/>
          <a:p>
            <a:pPr algn="r" rtl="1">
              <a:lnSpc>
                <a:spcPts val="3833"/>
              </a:lnSpc>
            </a:pPr>
            <a:r>
              <a:rPr lang="en-US" sz="2400" b="1" dirty="0">
                <a:solidFill>
                  <a:srgbClr val="00B0F0"/>
                </a:solidFill>
                <a:latin typeface="Alexandria" pitchFamily="2" charset="-78"/>
                <a:ea typeface="Instrument Sans Semi Bold" pitchFamily="34" charset="-122"/>
                <a:cs typeface="Alexandria" pitchFamily="2" charset="-78"/>
              </a:rPr>
              <a:t>المعوقات التنظيمية</a:t>
            </a:r>
            <a:endParaRPr lang="en-US" sz="2400" b="1"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5ECE66C0-21B8-85C1-3878-B8BFF61E706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3222" y="1133069"/>
            <a:ext cx="4491087" cy="254493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Text 1">
            <a:extLst>
              <a:ext uri="{FF2B5EF4-FFF2-40B4-BE49-F238E27FC236}">
                <a16:creationId xmlns:a16="http://schemas.microsoft.com/office/drawing/2014/main" id="{6109E15B-9DCC-7A63-127D-49519C98FC98}"/>
              </a:ext>
            </a:extLst>
          </p:cNvPr>
          <p:cNvSpPr/>
          <p:nvPr/>
        </p:nvSpPr>
        <p:spPr>
          <a:xfrm>
            <a:off x="5261802" y="1363301"/>
            <a:ext cx="6508358" cy="696986"/>
          </a:xfrm>
          <a:prstGeom prst="rect">
            <a:avLst/>
          </a:prstGeom>
          <a:noFill/>
          <a:ln/>
        </p:spPr>
        <p:txBody>
          <a:bodyPr wrap="square" lIns="0" tIns="0" rIns="0" bIns="0" rtlCol="0" anchor="t">
            <a:spAutoFit/>
          </a:bodyPr>
          <a:lstStyle/>
          <a:p>
            <a:pPr algn="ctr" rtl="1">
              <a:lnSpc>
                <a:spcPct val="150000"/>
              </a:lnSpc>
            </a:pPr>
            <a:r>
              <a:rPr lang="ar-SA" sz="1600" dirty="0">
                <a:solidFill>
                  <a:srgbClr val="1E3063"/>
                </a:solidFill>
                <a:latin typeface="Alexandria" pitchFamily="2" charset="-78"/>
                <a:ea typeface="Instrument Sans Medium" pitchFamily="34" charset="-122"/>
                <a:cs typeface="Alexandria" pitchFamily="2" charset="-78"/>
              </a:rPr>
              <a:t>ترتبط المعوقات التنظيمية بهيكل المؤسسة ونظامها الإداري، وقد تؤدي إلى إضعاف بيئة الإبداع عندما تحدّ من المرونة وتؤخر اتخاذ القرار.</a:t>
            </a:r>
            <a:endParaRPr lang="en-US" sz="1600" dirty="0">
              <a:latin typeface="Alexandria" pitchFamily="2" charset="-78"/>
              <a:cs typeface="Alexandria" pitchFamily="2" charset="-78"/>
            </a:endParaRPr>
          </a:p>
        </p:txBody>
      </p:sp>
      <p:sp>
        <p:nvSpPr>
          <p:cNvPr id="9" name="Text 2">
            <a:extLst>
              <a:ext uri="{FF2B5EF4-FFF2-40B4-BE49-F238E27FC236}">
                <a16:creationId xmlns:a16="http://schemas.microsoft.com/office/drawing/2014/main" id="{7362780D-4D86-7E3E-4D17-9462821F2B1B}"/>
              </a:ext>
            </a:extLst>
          </p:cNvPr>
          <p:cNvSpPr/>
          <p:nvPr/>
        </p:nvSpPr>
        <p:spPr>
          <a:xfrm>
            <a:off x="5223702" y="2121722"/>
            <a:ext cx="6508358" cy="368691"/>
          </a:xfrm>
          <a:prstGeom prst="rect">
            <a:avLst/>
          </a:prstGeom>
          <a:noFill/>
          <a:ln/>
        </p:spPr>
        <p:txBody>
          <a:bodyPr wrap="square" lIns="0" tIns="0" rIns="0" bIns="0" rtlCol="0" anchor="t">
            <a:spAutoFit/>
          </a:bodyPr>
          <a:lstStyle/>
          <a:p>
            <a:pPr algn="ctr" rtl="1">
              <a:lnSpc>
                <a:spcPct val="150000"/>
              </a:lnSpc>
            </a:pPr>
            <a:r>
              <a:rPr lang="en-US" sz="1800" dirty="0">
                <a:solidFill>
                  <a:srgbClr val="00B0F0"/>
                </a:solidFill>
                <a:latin typeface="Alexandria" pitchFamily="2" charset="-78"/>
                <a:ea typeface="Instrument Sans Medium" pitchFamily="34" charset="-122"/>
                <a:cs typeface="Alexandria" pitchFamily="2" charset="-78"/>
              </a:rPr>
              <a:t>"كلما زادت القيود التنظيمية، قلّت فرص الإبداع."</a:t>
            </a:r>
            <a:endParaRPr lang="en-US" sz="1800" dirty="0">
              <a:solidFill>
                <a:srgbClr val="00B0F0"/>
              </a:solidFill>
              <a:latin typeface="Alexandria" pitchFamily="2" charset="-78"/>
              <a:cs typeface="Alexandria" pitchFamily="2" charset="-78"/>
            </a:endParaRPr>
          </a:p>
        </p:txBody>
      </p:sp>
      <p:grpSp>
        <p:nvGrpSpPr>
          <p:cNvPr id="2" name="Group 1">
            <a:extLst>
              <a:ext uri="{FF2B5EF4-FFF2-40B4-BE49-F238E27FC236}">
                <a16:creationId xmlns:a16="http://schemas.microsoft.com/office/drawing/2014/main" id="{6374503B-084B-55E7-5D70-95452CCDAD75}"/>
              </a:ext>
            </a:extLst>
          </p:cNvPr>
          <p:cNvGrpSpPr/>
          <p:nvPr/>
        </p:nvGrpSpPr>
        <p:grpSpPr>
          <a:xfrm>
            <a:off x="8192559" y="4396670"/>
            <a:ext cx="3615701" cy="916195"/>
            <a:chOff x="8045876" y="5567759"/>
            <a:chExt cx="3615701" cy="916195"/>
          </a:xfrm>
        </p:grpSpPr>
        <p:sp>
          <p:nvSpPr>
            <p:cNvPr id="11" name="Shape 4">
              <a:extLst>
                <a:ext uri="{FF2B5EF4-FFF2-40B4-BE49-F238E27FC236}">
                  <a16:creationId xmlns:a16="http://schemas.microsoft.com/office/drawing/2014/main" id="{4F3EB98D-E031-5739-6603-9FB06C892F08}"/>
                </a:ext>
              </a:extLst>
            </p:cNvPr>
            <p:cNvSpPr/>
            <p:nvPr/>
          </p:nvSpPr>
          <p:spPr>
            <a:xfrm>
              <a:off x="8045876" y="5578682"/>
              <a:ext cx="3610769" cy="905272"/>
            </a:xfrm>
            <a:prstGeom prst="roundRect">
              <a:avLst>
                <a:gd name="adj" fmla="val 10101"/>
              </a:avLst>
            </a:prstGeom>
            <a:solidFill>
              <a:srgbClr val="FFFFFF"/>
            </a:solidFill>
            <a:ln w="22860">
              <a:solidFill>
                <a:srgbClr val="B4CCE3"/>
              </a:solidFill>
              <a:prstDash val="solid"/>
            </a:ln>
          </p:spPr>
        </p:sp>
        <p:sp>
          <p:nvSpPr>
            <p:cNvPr id="12" name="Shape 5">
              <a:extLst>
                <a:ext uri="{FF2B5EF4-FFF2-40B4-BE49-F238E27FC236}">
                  <a16:creationId xmlns:a16="http://schemas.microsoft.com/office/drawing/2014/main" id="{B768FF9A-5C57-455E-3068-548E24BCDED2}"/>
                </a:ext>
              </a:extLst>
            </p:cNvPr>
            <p:cNvSpPr/>
            <p:nvPr/>
          </p:nvSpPr>
          <p:spPr>
            <a:xfrm>
              <a:off x="11585377" y="5567759"/>
              <a:ext cx="76200" cy="905272"/>
            </a:xfrm>
            <a:prstGeom prst="roundRect">
              <a:avLst>
                <a:gd name="adj" fmla="val 185431"/>
              </a:avLst>
            </a:prstGeom>
            <a:solidFill>
              <a:srgbClr val="84C1FA"/>
            </a:solidFill>
            <a:ln/>
          </p:spPr>
        </p:sp>
        <p:sp>
          <p:nvSpPr>
            <p:cNvPr id="13" name="Text 6">
              <a:extLst>
                <a:ext uri="{FF2B5EF4-FFF2-40B4-BE49-F238E27FC236}">
                  <a16:creationId xmlns:a16="http://schemas.microsoft.com/office/drawing/2014/main" id="{84A99344-682B-A1B8-5EE3-776CFE6C22A3}"/>
                </a:ext>
              </a:extLst>
            </p:cNvPr>
            <p:cNvSpPr/>
            <p:nvPr/>
          </p:nvSpPr>
          <p:spPr>
            <a:xfrm>
              <a:off x="9446915" y="5743774"/>
              <a:ext cx="1962448" cy="245269"/>
            </a:xfrm>
            <a:prstGeom prst="rect">
              <a:avLst/>
            </a:prstGeom>
            <a:noFill/>
            <a:ln/>
          </p:spPr>
          <p:txBody>
            <a:bodyPr wrap="none" lIns="0" tIns="0" rIns="0" bIns="0" rtlCol="0" anchor="t"/>
            <a:lstStyle/>
            <a:p>
              <a:pPr algn="r" rtl="1">
                <a:lnSpc>
                  <a:spcPts val="1917"/>
                </a:lnSpc>
              </a:pPr>
              <a:r>
                <a:rPr lang="en-US" sz="1600" dirty="0">
                  <a:solidFill>
                    <a:schemeClr val="accent2">
                      <a:lumMod val="75000"/>
                    </a:schemeClr>
                  </a:solidFill>
                  <a:latin typeface="Alexandria" pitchFamily="2" charset="-78"/>
                  <a:ea typeface="Instrument Sans Semi Bold" pitchFamily="34" charset="-122"/>
                  <a:cs typeface="Alexandria" pitchFamily="2" charset="-78"/>
                </a:rPr>
                <a:t>البيروقراطية المفرطة</a:t>
              </a:r>
              <a:endParaRPr lang="en-US" sz="1600" dirty="0">
                <a:solidFill>
                  <a:schemeClr val="accent2">
                    <a:lumMod val="75000"/>
                  </a:schemeClr>
                </a:solidFill>
                <a:latin typeface="Alexandria" pitchFamily="2" charset="-78"/>
                <a:cs typeface="Alexandria" pitchFamily="2" charset="-78"/>
              </a:endParaRPr>
            </a:p>
          </p:txBody>
        </p:sp>
        <p:sp>
          <p:nvSpPr>
            <p:cNvPr id="14" name="Text 7">
              <a:extLst>
                <a:ext uri="{FF2B5EF4-FFF2-40B4-BE49-F238E27FC236}">
                  <a16:creationId xmlns:a16="http://schemas.microsoft.com/office/drawing/2014/main" id="{E5B59DE4-EF30-F970-CA35-A8FE17D1AB71}"/>
                </a:ext>
              </a:extLst>
            </p:cNvPr>
            <p:cNvSpPr/>
            <p:nvPr/>
          </p:nvSpPr>
          <p:spPr>
            <a:xfrm>
              <a:off x="8207772" y="6067227"/>
              <a:ext cx="3201591" cy="229791"/>
            </a:xfrm>
            <a:prstGeom prst="rect">
              <a:avLst/>
            </a:prstGeom>
            <a:noFill/>
            <a:ln/>
          </p:spPr>
          <p:txBody>
            <a:bodyPr wrap="none" lIns="0" tIns="0" rIns="0" bIns="0" rtlCol="0" anchor="t"/>
            <a:lstStyle/>
            <a:p>
              <a:pPr algn="r" rtl="1">
                <a:lnSpc>
                  <a:spcPts val="1792"/>
                </a:lnSpc>
              </a:pPr>
              <a:r>
                <a:rPr lang="en-US" sz="1600" dirty="0">
                  <a:solidFill>
                    <a:srgbClr val="1E3063"/>
                  </a:solidFill>
                  <a:latin typeface="Alexandria" pitchFamily="2" charset="-78"/>
                  <a:ea typeface="Instrument Sans Medium" pitchFamily="34" charset="-122"/>
                  <a:cs typeface="Alexandria" pitchFamily="2" charset="-78"/>
                </a:rPr>
                <a:t>إجراءات طويلة تعيق الأفكار الجديدة</a:t>
              </a:r>
              <a:endParaRPr lang="en-US" sz="1600" dirty="0">
                <a:latin typeface="Alexandria" pitchFamily="2" charset="-78"/>
                <a:cs typeface="Alexandria" pitchFamily="2" charset="-78"/>
              </a:endParaRPr>
            </a:p>
          </p:txBody>
        </p:sp>
      </p:grpSp>
      <p:grpSp>
        <p:nvGrpSpPr>
          <p:cNvPr id="3" name="Group 2">
            <a:extLst>
              <a:ext uri="{FF2B5EF4-FFF2-40B4-BE49-F238E27FC236}">
                <a16:creationId xmlns:a16="http://schemas.microsoft.com/office/drawing/2014/main" id="{E6B6CA3D-B30E-B680-24EB-62CD9F66629D}"/>
              </a:ext>
            </a:extLst>
          </p:cNvPr>
          <p:cNvGrpSpPr/>
          <p:nvPr/>
        </p:nvGrpSpPr>
        <p:grpSpPr>
          <a:xfrm>
            <a:off x="4451549" y="5328628"/>
            <a:ext cx="3674525" cy="1125216"/>
            <a:chOff x="4252795" y="5457787"/>
            <a:chExt cx="3674525" cy="1125216"/>
          </a:xfrm>
        </p:grpSpPr>
        <p:sp>
          <p:nvSpPr>
            <p:cNvPr id="15" name="Shape 8">
              <a:extLst>
                <a:ext uri="{FF2B5EF4-FFF2-40B4-BE49-F238E27FC236}">
                  <a16:creationId xmlns:a16="http://schemas.microsoft.com/office/drawing/2014/main" id="{7B759F9C-A576-F9AF-B3D9-D22D149365CC}"/>
                </a:ext>
              </a:extLst>
            </p:cNvPr>
            <p:cNvSpPr/>
            <p:nvPr/>
          </p:nvSpPr>
          <p:spPr>
            <a:xfrm>
              <a:off x="4252795" y="5457787"/>
              <a:ext cx="3674525" cy="1125216"/>
            </a:xfrm>
            <a:prstGeom prst="roundRect">
              <a:avLst>
                <a:gd name="adj" fmla="val 10101"/>
              </a:avLst>
            </a:prstGeom>
            <a:solidFill>
              <a:srgbClr val="FFFFFF"/>
            </a:solidFill>
            <a:ln w="22860">
              <a:solidFill>
                <a:srgbClr val="B4CCE3"/>
              </a:solidFill>
              <a:prstDash val="solid"/>
            </a:ln>
          </p:spPr>
        </p:sp>
        <p:sp>
          <p:nvSpPr>
            <p:cNvPr id="16" name="Shape 9">
              <a:extLst>
                <a:ext uri="{FF2B5EF4-FFF2-40B4-BE49-F238E27FC236}">
                  <a16:creationId xmlns:a16="http://schemas.microsoft.com/office/drawing/2014/main" id="{08FBEB14-B092-3D7A-00CD-C1A9FC005BA7}"/>
                </a:ext>
              </a:extLst>
            </p:cNvPr>
            <p:cNvSpPr/>
            <p:nvPr/>
          </p:nvSpPr>
          <p:spPr>
            <a:xfrm>
              <a:off x="7844234" y="5567759"/>
              <a:ext cx="76200" cy="905272"/>
            </a:xfrm>
            <a:prstGeom prst="roundRect">
              <a:avLst>
                <a:gd name="adj" fmla="val 185431"/>
              </a:avLst>
            </a:prstGeom>
            <a:solidFill>
              <a:srgbClr val="84C1FA"/>
            </a:solidFill>
            <a:ln/>
          </p:spPr>
        </p:sp>
        <p:sp>
          <p:nvSpPr>
            <p:cNvPr id="17" name="Text 10">
              <a:extLst>
                <a:ext uri="{FF2B5EF4-FFF2-40B4-BE49-F238E27FC236}">
                  <a16:creationId xmlns:a16="http://schemas.microsoft.com/office/drawing/2014/main" id="{C9125416-1AD0-FE3E-24E4-D15A1ABA647E}"/>
                </a:ext>
              </a:extLst>
            </p:cNvPr>
            <p:cNvSpPr/>
            <p:nvPr/>
          </p:nvSpPr>
          <p:spPr>
            <a:xfrm>
              <a:off x="5534323" y="5548412"/>
              <a:ext cx="2150070" cy="245269"/>
            </a:xfrm>
            <a:prstGeom prst="rect">
              <a:avLst/>
            </a:prstGeom>
            <a:noFill/>
            <a:ln/>
          </p:spPr>
          <p:txBody>
            <a:bodyPr wrap="none" lIns="0" tIns="0" rIns="0" bIns="0" rtlCol="0" anchor="t"/>
            <a:lstStyle/>
            <a:p>
              <a:pPr algn="r" rtl="1">
                <a:lnSpc>
                  <a:spcPts val="1917"/>
                </a:lnSpc>
              </a:pPr>
              <a:r>
                <a:rPr lang="en-US" sz="1600" dirty="0">
                  <a:solidFill>
                    <a:schemeClr val="accent2">
                      <a:lumMod val="75000"/>
                    </a:schemeClr>
                  </a:solidFill>
                  <a:latin typeface="Alexandria" pitchFamily="2" charset="-78"/>
                  <a:ea typeface="Instrument Sans Semi Bold" pitchFamily="34" charset="-122"/>
                  <a:cs typeface="Alexandria" pitchFamily="2" charset="-78"/>
                </a:rPr>
                <a:t>ضعف التخطيط الاستراتيجي</a:t>
              </a:r>
              <a:endParaRPr lang="en-US" sz="1600" dirty="0">
                <a:solidFill>
                  <a:schemeClr val="accent2">
                    <a:lumMod val="75000"/>
                  </a:schemeClr>
                </a:solidFill>
                <a:latin typeface="Alexandria" pitchFamily="2" charset="-78"/>
                <a:cs typeface="Alexandria" pitchFamily="2" charset="-78"/>
              </a:endParaRPr>
            </a:p>
          </p:txBody>
        </p:sp>
        <p:sp>
          <p:nvSpPr>
            <p:cNvPr id="19" name="Text 11">
              <a:extLst>
                <a:ext uri="{FF2B5EF4-FFF2-40B4-BE49-F238E27FC236}">
                  <a16:creationId xmlns:a16="http://schemas.microsoft.com/office/drawing/2014/main" id="{93E88AEE-3FF6-3821-D0A4-08E2872A9157}"/>
                </a:ext>
              </a:extLst>
            </p:cNvPr>
            <p:cNvSpPr/>
            <p:nvPr/>
          </p:nvSpPr>
          <p:spPr>
            <a:xfrm>
              <a:off x="4320222" y="5809643"/>
              <a:ext cx="3396654"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غياب الرؤية </a:t>
              </a:r>
              <a:r>
                <a:rPr lang="en-US" sz="1600" dirty="0" err="1">
                  <a:solidFill>
                    <a:srgbClr val="1E3063"/>
                  </a:solidFill>
                  <a:latin typeface="Alexandria" pitchFamily="2" charset="-78"/>
                  <a:ea typeface="Instrument Sans Medium" pitchFamily="34" charset="-122"/>
                  <a:cs typeface="Alexandria" pitchFamily="2" charset="-78"/>
                </a:rPr>
                <a:t>المستقبلية</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الواضحة</a:t>
              </a:r>
              <a:r>
                <a:rPr lang="ar-SA" sz="1600" dirty="0">
                  <a:solidFill>
                    <a:srgbClr val="1E3063"/>
                  </a:solidFill>
                  <a:latin typeface="Alexandria" pitchFamily="2" charset="-78"/>
                  <a:ea typeface="Instrument Sans Medium" pitchFamily="34" charset="-122"/>
                  <a:cs typeface="Alexandria" pitchFamily="2" charset="-78"/>
                </a:rPr>
                <a:t> يحد من فرص التطوير والابتكار</a:t>
              </a:r>
              <a:endParaRPr lang="en-US" sz="1600" dirty="0">
                <a:latin typeface="Alexandria" pitchFamily="2" charset="-78"/>
                <a:cs typeface="Alexandria" pitchFamily="2" charset="-78"/>
              </a:endParaRPr>
            </a:p>
          </p:txBody>
        </p:sp>
      </p:grpSp>
      <p:grpSp>
        <p:nvGrpSpPr>
          <p:cNvPr id="4" name="Group 3">
            <a:extLst>
              <a:ext uri="{FF2B5EF4-FFF2-40B4-BE49-F238E27FC236}">
                <a16:creationId xmlns:a16="http://schemas.microsoft.com/office/drawing/2014/main" id="{23BDDD49-C0CF-AC9E-2F98-761EA2C69FFC}"/>
              </a:ext>
            </a:extLst>
          </p:cNvPr>
          <p:cNvGrpSpPr/>
          <p:nvPr/>
        </p:nvGrpSpPr>
        <p:grpSpPr>
          <a:xfrm>
            <a:off x="616903" y="4535156"/>
            <a:ext cx="3648870" cy="1324727"/>
            <a:chOff x="530423" y="5567758"/>
            <a:chExt cx="3648870" cy="1324727"/>
          </a:xfrm>
        </p:grpSpPr>
        <p:sp>
          <p:nvSpPr>
            <p:cNvPr id="20" name="Shape 12">
              <a:extLst>
                <a:ext uri="{FF2B5EF4-FFF2-40B4-BE49-F238E27FC236}">
                  <a16:creationId xmlns:a16="http://schemas.microsoft.com/office/drawing/2014/main" id="{CE8296AD-A0BC-349E-238A-928E80CB724C}"/>
                </a:ext>
              </a:extLst>
            </p:cNvPr>
            <p:cNvSpPr/>
            <p:nvPr/>
          </p:nvSpPr>
          <p:spPr>
            <a:xfrm>
              <a:off x="549475" y="5567758"/>
              <a:ext cx="3583492" cy="1324727"/>
            </a:xfrm>
            <a:prstGeom prst="roundRect">
              <a:avLst>
                <a:gd name="adj" fmla="val 10101"/>
              </a:avLst>
            </a:prstGeom>
            <a:solidFill>
              <a:srgbClr val="FFFFFF"/>
            </a:solidFill>
            <a:ln w="22860">
              <a:solidFill>
                <a:srgbClr val="B4CCE3"/>
              </a:solidFill>
              <a:prstDash val="solid"/>
            </a:ln>
          </p:spPr>
        </p:sp>
        <p:sp>
          <p:nvSpPr>
            <p:cNvPr id="21" name="Shape 13">
              <a:extLst>
                <a:ext uri="{FF2B5EF4-FFF2-40B4-BE49-F238E27FC236}">
                  <a16:creationId xmlns:a16="http://schemas.microsoft.com/office/drawing/2014/main" id="{06E2DC8A-87AC-AA72-6C27-826EDEE9FFD2}"/>
                </a:ext>
              </a:extLst>
            </p:cNvPr>
            <p:cNvSpPr/>
            <p:nvPr/>
          </p:nvSpPr>
          <p:spPr>
            <a:xfrm>
              <a:off x="4103093" y="5567759"/>
              <a:ext cx="76200" cy="905272"/>
            </a:xfrm>
            <a:prstGeom prst="roundRect">
              <a:avLst>
                <a:gd name="adj" fmla="val 185431"/>
              </a:avLst>
            </a:prstGeom>
            <a:solidFill>
              <a:srgbClr val="84C1FA"/>
            </a:solidFill>
            <a:ln/>
          </p:spPr>
        </p:sp>
        <p:sp>
          <p:nvSpPr>
            <p:cNvPr id="22" name="Text 14">
              <a:extLst>
                <a:ext uri="{FF2B5EF4-FFF2-40B4-BE49-F238E27FC236}">
                  <a16:creationId xmlns:a16="http://schemas.microsoft.com/office/drawing/2014/main" id="{0282E18C-D7CC-6963-0259-DFF520CC014B}"/>
                </a:ext>
              </a:extLst>
            </p:cNvPr>
            <p:cNvSpPr/>
            <p:nvPr/>
          </p:nvSpPr>
          <p:spPr>
            <a:xfrm>
              <a:off x="1807965" y="5743774"/>
              <a:ext cx="2119114" cy="245269"/>
            </a:xfrm>
            <a:prstGeom prst="rect">
              <a:avLst/>
            </a:prstGeom>
            <a:noFill/>
            <a:ln/>
          </p:spPr>
          <p:txBody>
            <a:bodyPr wrap="none" lIns="0" tIns="0" rIns="0" bIns="0" rtlCol="0" anchor="t"/>
            <a:lstStyle/>
            <a:p>
              <a:pPr algn="r" rtl="1">
                <a:lnSpc>
                  <a:spcPts val="1917"/>
                </a:lnSpc>
              </a:pPr>
              <a:r>
                <a:rPr lang="en-US" sz="1600" dirty="0">
                  <a:solidFill>
                    <a:schemeClr val="accent2">
                      <a:lumMod val="75000"/>
                    </a:schemeClr>
                  </a:solidFill>
                  <a:latin typeface="Alexandria" pitchFamily="2" charset="-78"/>
                  <a:ea typeface="Instrument Sans Semi Bold" pitchFamily="34" charset="-122"/>
                  <a:cs typeface="Alexandria" pitchFamily="2" charset="-78"/>
                </a:rPr>
                <a:t>غموض الأدوار والمسؤوليات</a:t>
              </a:r>
              <a:endParaRPr lang="en-US" sz="1600" dirty="0">
                <a:solidFill>
                  <a:schemeClr val="accent2">
                    <a:lumMod val="75000"/>
                  </a:schemeClr>
                </a:solidFill>
                <a:latin typeface="Alexandria" pitchFamily="2" charset="-78"/>
                <a:cs typeface="Alexandria" pitchFamily="2" charset="-78"/>
              </a:endParaRPr>
            </a:p>
          </p:txBody>
        </p:sp>
        <p:sp>
          <p:nvSpPr>
            <p:cNvPr id="24" name="Text 15">
              <a:extLst>
                <a:ext uri="{FF2B5EF4-FFF2-40B4-BE49-F238E27FC236}">
                  <a16:creationId xmlns:a16="http://schemas.microsoft.com/office/drawing/2014/main" id="{2497047A-5A60-48C3-AF70-93236A7C5800}"/>
                </a:ext>
              </a:extLst>
            </p:cNvPr>
            <p:cNvSpPr/>
            <p:nvPr/>
          </p:nvSpPr>
          <p:spPr>
            <a:xfrm>
              <a:off x="530423" y="6067227"/>
              <a:ext cx="3396655"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تداخل المهام </a:t>
              </a:r>
              <a:r>
                <a:rPr lang="en-US" sz="1600" dirty="0" err="1">
                  <a:solidFill>
                    <a:srgbClr val="1E3063"/>
                  </a:solidFill>
                  <a:latin typeface="Alexandria" pitchFamily="2" charset="-78"/>
                  <a:ea typeface="Instrument Sans Medium" pitchFamily="34" charset="-122"/>
                  <a:cs typeface="Alexandria" pitchFamily="2" charset="-78"/>
                </a:rPr>
                <a:t>وضعف</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التنسيق</a:t>
              </a:r>
              <a:r>
                <a:rPr lang="ar-SA" sz="1600" dirty="0">
                  <a:solidFill>
                    <a:srgbClr val="1E3063"/>
                  </a:solidFill>
                  <a:latin typeface="Alexandria" pitchFamily="2" charset="-78"/>
                  <a:ea typeface="Instrument Sans Medium" pitchFamily="34" charset="-122"/>
                  <a:cs typeface="Alexandria" pitchFamily="2" charset="-78"/>
                </a:rPr>
                <a:t> بين الأفراد والوحدات</a:t>
              </a:r>
              <a:endParaRPr lang="en-US" sz="1600" dirty="0">
                <a:latin typeface="Alexandria" pitchFamily="2" charset="-78"/>
                <a:cs typeface="Alexandria" pitchFamily="2" charset="-78"/>
              </a:endParaRPr>
            </a:p>
          </p:txBody>
        </p:sp>
      </p:grpSp>
      <p:sp>
        <p:nvSpPr>
          <p:cNvPr id="26" name="TextBox 25">
            <a:extLst>
              <a:ext uri="{FF2B5EF4-FFF2-40B4-BE49-F238E27FC236}">
                <a16:creationId xmlns:a16="http://schemas.microsoft.com/office/drawing/2014/main" id="{C4AE8DDE-C1D7-6EED-89E9-196D33210907}"/>
              </a:ext>
            </a:extLst>
          </p:cNvPr>
          <p:cNvSpPr txBox="1"/>
          <p:nvPr/>
        </p:nvSpPr>
        <p:spPr>
          <a:xfrm>
            <a:off x="4577334" y="4641937"/>
            <a:ext cx="3201591" cy="311817"/>
          </a:xfrm>
          <a:prstGeom prst="rect">
            <a:avLst/>
          </a:prstGeom>
          <a:noFill/>
        </p:spPr>
        <p:txBody>
          <a:bodyPr wrap="square" rtlCol="0">
            <a:spAutoFit/>
          </a:bodyPr>
          <a:lstStyle/>
          <a:p>
            <a:pPr algn="ctr"/>
            <a:r>
              <a:rPr lang="ar-SA" b="1" dirty="0">
                <a:latin typeface="Alexandria" pitchFamily="2" charset="-78"/>
                <a:cs typeface="Alexandria" pitchFamily="2" charset="-78"/>
              </a:rPr>
              <a:t>من  أبرز المعوقات التنظيمية</a:t>
            </a:r>
            <a:endParaRPr lang="en-US" b="1" dirty="0">
              <a:latin typeface="Alexandria" pitchFamily="2" charset="-78"/>
              <a:cs typeface="Alexandria" pitchFamily="2" charset="-78"/>
            </a:endParaRPr>
          </a:p>
        </p:txBody>
      </p:sp>
      <p:sp>
        <p:nvSpPr>
          <p:cNvPr id="27" name="TextBox 26">
            <a:extLst>
              <a:ext uri="{FF2B5EF4-FFF2-40B4-BE49-F238E27FC236}">
                <a16:creationId xmlns:a16="http://schemas.microsoft.com/office/drawing/2014/main" id="{7F8FAC14-C99D-A770-A66D-2E3DC35C92FE}"/>
              </a:ext>
            </a:extLst>
          </p:cNvPr>
          <p:cNvSpPr txBox="1"/>
          <p:nvPr/>
        </p:nvSpPr>
        <p:spPr>
          <a:xfrm>
            <a:off x="7695418" y="2661793"/>
            <a:ext cx="3796359" cy="1348574"/>
          </a:xfrm>
          <a:prstGeom prst="rect">
            <a:avLst/>
          </a:prstGeom>
          <a:noFill/>
        </p:spPr>
        <p:txBody>
          <a:bodyPr wrap="square" rtlCol="0">
            <a:spAutoFit/>
          </a:bodyPr>
          <a:lstStyle/>
          <a:p>
            <a:pPr algn="r" rtl="1">
              <a:lnSpc>
                <a:spcPct val="150000"/>
              </a:lnSpc>
            </a:pPr>
            <a:r>
              <a:rPr lang="ar-SA" dirty="0">
                <a:solidFill>
                  <a:schemeClr val="accent2">
                    <a:lumMod val="75000"/>
                  </a:schemeClr>
                </a:solidFill>
                <a:latin typeface="Alexandria" pitchFamily="2" charset="-78"/>
                <a:cs typeface="Alexandria" pitchFamily="2" charset="-78"/>
              </a:rPr>
              <a:t>أثرها على المؤسسة:</a:t>
            </a:r>
          </a:p>
          <a:p>
            <a:pPr marL="285750" indent="-285750" algn="r" rtl="1">
              <a:lnSpc>
                <a:spcPct val="150000"/>
              </a:lnSpc>
              <a:buFont typeface="Arial" panose="020B0604020202020204" pitchFamily="34" charset="0"/>
              <a:buChar char="•"/>
            </a:pPr>
            <a:r>
              <a:rPr lang="ar-SA" dirty="0">
                <a:solidFill>
                  <a:schemeClr val="accent1">
                    <a:lumMod val="75000"/>
                  </a:schemeClr>
                </a:solidFill>
                <a:latin typeface="Alexandria" pitchFamily="2" charset="-78"/>
                <a:cs typeface="Alexandria" pitchFamily="2" charset="-78"/>
              </a:rPr>
              <a:t>إبطاء تنفيذ المبادرات الجديدة.</a:t>
            </a:r>
          </a:p>
          <a:p>
            <a:pPr marL="285750" indent="-285750" algn="r" rtl="1">
              <a:lnSpc>
                <a:spcPct val="150000"/>
              </a:lnSpc>
              <a:buFont typeface="Arial" panose="020B0604020202020204" pitchFamily="34" charset="0"/>
              <a:buChar char="•"/>
            </a:pPr>
            <a:r>
              <a:rPr lang="ar-SA" dirty="0">
                <a:solidFill>
                  <a:schemeClr val="accent1">
                    <a:lumMod val="75000"/>
                  </a:schemeClr>
                </a:solidFill>
                <a:latin typeface="Alexandria" pitchFamily="2" charset="-78"/>
                <a:cs typeface="Alexandria" pitchFamily="2" charset="-78"/>
              </a:rPr>
              <a:t>تقليل دافعية العاملين نحو الإبداع.</a:t>
            </a:r>
          </a:p>
          <a:p>
            <a:pPr marL="285750" indent="-285750" algn="r" rtl="1">
              <a:lnSpc>
                <a:spcPct val="150000"/>
              </a:lnSpc>
              <a:buFont typeface="Arial" panose="020B0604020202020204" pitchFamily="34" charset="0"/>
              <a:buChar char="•"/>
            </a:pPr>
            <a:r>
              <a:rPr lang="ar-SA" dirty="0">
                <a:solidFill>
                  <a:schemeClr val="accent1">
                    <a:lumMod val="75000"/>
                  </a:schemeClr>
                </a:solidFill>
                <a:latin typeface="Alexandria" pitchFamily="2" charset="-78"/>
                <a:cs typeface="Alexandria" pitchFamily="2" charset="-78"/>
              </a:rPr>
              <a:t>إضعاف التعاون والمرونة التنظيمية</a:t>
            </a:r>
            <a:endParaRPr lang="en-US" dirty="0">
              <a:solidFill>
                <a:schemeClr val="accent1">
                  <a:lumMod val="75000"/>
                </a:schemeClr>
              </a:solidFill>
              <a:latin typeface="Alexandria" pitchFamily="2" charset="-78"/>
              <a:cs typeface="Alexandria" pitchFamily="2" charset="-78"/>
            </a:endParaRPr>
          </a:p>
        </p:txBody>
      </p:sp>
    </p:spTree>
    <p:extLst>
      <p:ext uri="{BB962C8B-B14F-4D97-AF65-F5344CB8AC3E}">
        <p14:creationId xmlns:p14="http://schemas.microsoft.com/office/powerpoint/2010/main" val="1235832643"/>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E5270CC6-357E-EAA9-7005-11562E9305A4}"/>
              </a:ext>
            </a:extLst>
          </p:cNvPr>
          <p:cNvSpPr/>
          <p:nvPr/>
        </p:nvSpPr>
        <p:spPr>
          <a:xfrm>
            <a:off x="2913080" y="514128"/>
            <a:ext cx="3924895" cy="490637"/>
          </a:xfrm>
          <a:prstGeom prst="rect">
            <a:avLst/>
          </a:prstGeom>
          <a:noFill/>
          <a:ln/>
        </p:spPr>
        <p:txBody>
          <a:bodyPr wrap="none" lIns="0" tIns="0" rIns="0" bIns="0" rtlCol="0" anchor="t"/>
          <a:lstStyle/>
          <a:p>
            <a:pPr algn="r" rtl="1">
              <a:lnSpc>
                <a:spcPts val="3833"/>
              </a:lnSpc>
            </a:pPr>
            <a:r>
              <a:rPr lang="en-US" sz="2400" b="1" dirty="0" err="1">
                <a:solidFill>
                  <a:srgbClr val="00B0F0"/>
                </a:solidFill>
                <a:latin typeface="Alexandria" pitchFamily="2" charset="-78"/>
                <a:ea typeface="Instrument Sans Semi Bold" pitchFamily="34" charset="-122"/>
                <a:cs typeface="Alexandria" pitchFamily="2" charset="-78"/>
              </a:rPr>
              <a:t>المعوقات</a:t>
            </a:r>
            <a:r>
              <a:rPr lang="en-US" sz="2400" b="1" dirty="0">
                <a:solidFill>
                  <a:srgbClr val="00B0F0"/>
                </a:solidFill>
                <a:latin typeface="Alexandria" pitchFamily="2" charset="-78"/>
                <a:ea typeface="Instrument Sans Semi Bold" pitchFamily="34" charset="-122"/>
                <a:cs typeface="Alexandria" pitchFamily="2" charset="-78"/>
              </a:rPr>
              <a:t> </a:t>
            </a:r>
            <a:r>
              <a:rPr lang="ar-SA" sz="2400" b="1" dirty="0">
                <a:solidFill>
                  <a:srgbClr val="00B0F0"/>
                </a:solidFill>
                <a:latin typeface="Alexandria" pitchFamily="2" charset="-78"/>
                <a:ea typeface="Instrument Sans Semi Bold" pitchFamily="34" charset="-122"/>
                <a:cs typeface="Alexandria" pitchFamily="2" charset="-78"/>
              </a:rPr>
              <a:t>النفسية</a:t>
            </a:r>
            <a:endParaRPr lang="en-US" sz="24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6109E15B-9DCC-7A63-127D-49519C98FC98}"/>
              </a:ext>
            </a:extLst>
          </p:cNvPr>
          <p:cNvSpPr/>
          <p:nvPr/>
        </p:nvSpPr>
        <p:spPr>
          <a:xfrm>
            <a:off x="4439816" y="1291704"/>
            <a:ext cx="7209765" cy="696986"/>
          </a:xfrm>
          <a:prstGeom prst="rect">
            <a:avLst/>
          </a:prstGeom>
          <a:noFill/>
          <a:ln/>
        </p:spPr>
        <p:txBody>
          <a:bodyPr wrap="square" lIns="0" tIns="0" rIns="0" bIns="0" rtlCol="0" anchor="t">
            <a:spAutoFit/>
          </a:bodyPr>
          <a:lstStyle/>
          <a:p>
            <a:pPr algn="ctr" rtl="1">
              <a:lnSpc>
                <a:spcPct val="150000"/>
              </a:lnSpc>
            </a:pPr>
            <a:r>
              <a:rPr lang="ar-SA" sz="1600" dirty="0">
                <a:solidFill>
                  <a:srgbClr val="1E3063"/>
                </a:solidFill>
                <a:latin typeface="Alexandria" pitchFamily="2" charset="-78"/>
                <a:ea typeface="Instrument Sans Medium" pitchFamily="34" charset="-122"/>
                <a:cs typeface="Alexandria" pitchFamily="2" charset="-78"/>
              </a:rPr>
              <a:t>ترتبط المعوقات النفسية بالعوامل الفردية والانفعالية التي تؤثر في التفكير الإبداعي، وتحدّ من جرأة القائد على المبادرة وتجريب الأفكار الجديدة.</a:t>
            </a:r>
          </a:p>
        </p:txBody>
      </p:sp>
      <p:sp>
        <p:nvSpPr>
          <p:cNvPr id="9" name="Text 2">
            <a:extLst>
              <a:ext uri="{FF2B5EF4-FFF2-40B4-BE49-F238E27FC236}">
                <a16:creationId xmlns:a16="http://schemas.microsoft.com/office/drawing/2014/main" id="{7362780D-4D86-7E3E-4D17-9462821F2B1B}"/>
              </a:ext>
            </a:extLst>
          </p:cNvPr>
          <p:cNvSpPr/>
          <p:nvPr/>
        </p:nvSpPr>
        <p:spPr>
          <a:xfrm>
            <a:off x="5772708" y="1974470"/>
            <a:ext cx="4714288" cy="368691"/>
          </a:xfrm>
          <a:prstGeom prst="rect">
            <a:avLst/>
          </a:prstGeom>
          <a:noFill/>
          <a:ln/>
        </p:spPr>
        <p:txBody>
          <a:bodyPr wrap="square" lIns="0" tIns="0" rIns="0" bIns="0" rtlCol="0" anchor="t">
            <a:spAutoFit/>
          </a:bodyPr>
          <a:lstStyle/>
          <a:p>
            <a:pPr algn="ctr" rtl="1">
              <a:lnSpc>
                <a:spcPct val="150000"/>
              </a:lnSpc>
            </a:pPr>
            <a:r>
              <a:rPr lang="ar-SA" sz="1800" dirty="0">
                <a:solidFill>
                  <a:srgbClr val="00B0F0"/>
                </a:solidFill>
                <a:latin typeface="Alexandria" pitchFamily="2" charset="-78"/>
                <a:ea typeface="Instrument Sans Medium" pitchFamily="34" charset="-122"/>
                <a:cs typeface="Alexandria" pitchFamily="2" charset="-78"/>
              </a:rPr>
              <a:t>"أكبر عدو للإبداع هو الخوف."</a:t>
            </a:r>
          </a:p>
        </p:txBody>
      </p:sp>
      <p:grpSp>
        <p:nvGrpSpPr>
          <p:cNvPr id="2" name="Group 1">
            <a:extLst>
              <a:ext uri="{FF2B5EF4-FFF2-40B4-BE49-F238E27FC236}">
                <a16:creationId xmlns:a16="http://schemas.microsoft.com/office/drawing/2014/main" id="{6374503B-084B-55E7-5D70-95452CCDAD75}"/>
              </a:ext>
            </a:extLst>
          </p:cNvPr>
          <p:cNvGrpSpPr/>
          <p:nvPr/>
        </p:nvGrpSpPr>
        <p:grpSpPr>
          <a:xfrm>
            <a:off x="8192559" y="4396670"/>
            <a:ext cx="3615701" cy="916195"/>
            <a:chOff x="8045876" y="5567759"/>
            <a:chExt cx="3615701" cy="916195"/>
          </a:xfrm>
        </p:grpSpPr>
        <p:sp>
          <p:nvSpPr>
            <p:cNvPr id="11" name="Shape 4">
              <a:extLst>
                <a:ext uri="{FF2B5EF4-FFF2-40B4-BE49-F238E27FC236}">
                  <a16:creationId xmlns:a16="http://schemas.microsoft.com/office/drawing/2014/main" id="{4F3EB98D-E031-5739-6603-9FB06C892F08}"/>
                </a:ext>
              </a:extLst>
            </p:cNvPr>
            <p:cNvSpPr/>
            <p:nvPr/>
          </p:nvSpPr>
          <p:spPr>
            <a:xfrm>
              <a:off x="8045876" y="5578682"/>
              <a:ext cx="3610769" cy="905272"/>
            </a:xfrm>
            <a:prstGeom prst="roundRect">
              <a:avLst>
                <a:gd name="adj" fmla="val 10101"/>
              </a:avLst>
            </a:prstGeom>
            <a:solidFill>
              <a:srgbClr val="FFFFFF"/>
            </a:solidFill>
            <a:ln w="22860">
              <a:solidFill>
                <a:srgbClr val="B4CCE3"/>
              </a:solidFill>
              <a:prstDash val="solid"/>
            </a:ln>
          </p:spPr>
        </p:sp>
        <p:sp>
          <p:nvSpPr>
            <p:cNvPr id="12" name="Shape 5">
              <a:extLst>
                <a:ext uri="{FF2B5EF4-FFF2-40B4-BE49-F238E27FC236}">
                  <a16:creationId xmlns:a16="http://schemas.microsoft.com/office/drawing/2014/main" id="{B768FF9A-5C57-455E-3068-548E24BCDED2}"/>
                </a:ext>
              </a:extLst>
            </p:cNvPr>
            <p:cNvSpPr/>
            <p:nvPr/>
          </p:nvSpPr>
          <p:spPr>
            <a:xfrm>
              <a:off x="11585377" y="5567759"/>
              <a:ext cx="76200" cy="905272"/>
            </a:xfrm>
            <a:prstGeom prst="roundRect">
              <a:avLst>
                <a:gd name="adj" fmla="val 185431"/>
              </a:avLst>
            </a:prstGeom>
            <a:solidFill>
              <a:srgbClr val="84C1FA"/>
            </a:solidFill>
            <a:ln/>
          </p:spPr>
        </p:sp>
        <p:sp>
          <p:nvSpPr>
            <p:cNvPr id="13" name="Text 6">
              <a:extLst>
                <a:ext uri="{FF2B5EF4-FFF2-40B4-BE49-F238E27FC236}">
                  <a16:creationId xmlns:a16="http://schemas.microsoft.com/office/drawing/2014/main" id="{84A99344-682B-A1B8-5EE3-776CFE6C22A3}"/>
                </a:ext>
              </a:extLst>
            </p:cNvPr>
            <p:cNvSpPr/>
            <p:nvPr/>
          </p:nvSpPr>
          <p:spPr>
            <a:xfrm>
              <a:off x="9446915" y="5743774"/>
              <a:ext cx="1962448" cy="245269"/>
            </a:xfrm>
            <a:prstGeom prst="rect">
              <a:avLst/>
            </a:prstGeom>
            <a:noFill/>
            <a:ln/>
          </p:spPr>
          <p:txBody>
            <a:bodyPr wrap="none" lIns="0" tIns="0" rIns="0" bIns="0" rtlCol="0" anchor="t"/>
            <a:lstStyle/>
            <a:p>
              <a:pPr algn="r" rtl="1">
                <a:lnSpc>
                  <a:spcPts val="1917"/>
                </a:lnSpc>
              </a:pPr>
              <a:r>
                <a:rPr lang="ar-SA" sz="1600" dirty="0">
                  <a:solidFill>
                    <a:schemeClr val="accent2">
                      <a:lumMod val="75000"/>
                    </a:schemeClr>
                  </a:solidFill>
                  <a:latin typeface="Alexandria" pitchFamily="2" charset="-78"/>
                  <a:ea typeface="Instrument Sans Semi Bold" pitchFamily="34" charset="-122"/>
                  <a:cs typeface="Alexandria" pitchFamily="2" charset="-78"/>
                </a:rPr>
                <a:t>الخوف من الفشل</a:t>
              </a:r>
            </a:p>
          </p:txBody>
        </p:sp>
        <p:sp>
          <p:nvSpPr>
            <p:cNvPr id="14" name="Text 7">
              <a:extLst>
                <a:ext uri="{FF2B5EF4-FFF2-40B4-BE49-F238E27FC236}">
                  <a16:creationId xmlns:a16="http://schemas.microsoft.com/office/drawing/2014/main" id="{E5B59DE4-EF30-F970-CA35-A8FE17D1AB71}"/>
                </a:ext>
              </a:extLst>
            </p:cNvPr>
            <p:cNvSpPr/>
            <p:nvPr/>
          </p:nvSpPr>
          <p:spPr>
            <a:xfrm>
              <a:off x="8207772" y="6067227"/>
              <a:ext cx="3201591" cy="229791"/>
            </a:xfrm>
            <a:prstGeom prst="rect">
              <a:avLst/>
            </a:prstGeom>
            <a:noFill/>
            <a:ln/>
          </p:spPr>
          <p:txBody>
            <a:bodyPr wrap="none" lIns="0" tIns="0" rIns="0" bIns="0" rtlCol="0" anchor="t"/>
            <a:lstStyle/>
            <a:p>
              <a:pPr algn="r" rtl="1">
                <a:lnSpc>
                  <a:spcPts val="1792"/>
                </a:lnSpc>
              </a:pPr>
              <a:r>
                <a:rPr lang="ar-SA" sz="1600" dirty="0">
                  <a:solidFill>
                    <a:srgbClr val="1E3063"/>
                  </a:solidFill>
                  <a:latin typeface="Alexandria" pitchFamily="2" charset="-78"/>
                  <a:ea typeface="Instrument Sans Medium" pitchFamily="34" charset="-122"/>
                  <a:cs typeface="Alexandria" pitchFamily="2" charset="-78"/>
                </a:rPr>
                <a:t>التردد في تجربة الأفكار الجديدة</a:t>
              </a:r>
            </a:p>
          </p:txBody>
        </p:sp>
      </p:grpSp>
      <p:grpSp>
        <p:nvGrpSpPr>
          <p:cNvPr id="3" name="Group 2">
            <a:extLst>
              <a:ext uri="{FF2B5EF4-FFF2-40B4-BE49-F238E27FC236}">
                <a16:creationId xmlns:a16="http://schemas.microsoft.com/office/drawing/2014/main" id="{E6B6CA3D-B30E-B680-24EB-62CD9F66629D}"/>
              </a:ext>
            </a:extLst>
          </p:cNvPr>
          <p:cNvGrpSpPr/>
          <p:nvPr/>
        </p:nvGrpSpPr>
        <p:grpSpPr>
          <a:xfrm>
            <a:off x="4439816" y="5474545"/>
            <a:ext cx="3629818" cy="905272"/>
            <a:chOff x="4290616" y="5567759"/>
            <a:chExt cx="3629818" cy="905272"/>
          </a:xfrm>
        </p:grpSpPr>
        <p:sp>
          <p:nvSpPr>
            <p:cNvPr id="15" name="Shape 8">
              <a:extLst>
                <a:ext uri="{FF2B5EF4-FFF2-40B4-BE49-F238E27FC236}">
                  <a16:creationId xmlns:a16="http://schemas.microsoft.com/office/drawing/2014/main" id="{7B759F9C-A576-F9AF-B3D9-D22D149365CC}"/>
                </a:ext>
              </a:extLst>
            </p:cNvPr>
            <p:cNvSpPr/>
            <p:nvPr/>
          </p:nvSpPr>
          <p:spPr>
            <a:xfrm>
              <a:off x="4290616" y="5567759"/>
              <a:ext cx="3610769" cy="905272"/>
            </a:xfrm>
            <a:prstGeom prst="roundRect">
              <a:avLst>
                <a:gd name="adj" fmla="val 10101"/>
              </a:avLst>
            </a:prstGeom>
            <a:solidFill>
              <a:srgbClr val="FFFFFF"/>
            </a:solidFill>
            <a:ln w="22860">
              <a:solidFill>
                <a:srgbClr val="B4CCE3"/>
              </a:solidFill>
              <a:prstDash val="solid"/>
            </a:ln>
          </p:spPr>
        </p:sp>
        <p:sp>
          <p:nvSpPr>
            <p:cNvPr id="16" name="Shape 9">
              <a:extLst>
                <a:ext uri="{FF2B5EF4-FFF2-40B4-BE49-F238E27FC236}">
                  <a16:creationId xmlns:a16="http://schemas.microsoft.com/office/drawing/2014/main" id="{08FBEB14-B092-3D7A-00CD-C1A9FC005BA7}"/>
                </a:ext>
              </a:extLst>
            </p:cNvPr>
            <p:cNvSpPr/>
            <p:nvPr/>
          </p:nvSpPr>
          <p:spPr>
            <a:xfrm>
              <a:off x="7844234" y="5567759"/>
              <a:ext cx="76200" cy="905272"/>
            </a:xfrm>
            <a:prstGeom prst="roundRect">
              <a:avLst>
                <a:gd name="adj" fmla="val 185431"/>
              </a:avLst>
            </a:prstGeom>
            <a:solidFill>
              <a:srgbClr val="84C1FA"/>
            </a:solidFill>
            <a:ln/>
          </p:spPr>
        </p:sp>
        <p:sp>
          <p:nvSpPr>
            <p:cNvPr id="17" name="Text 10">
              <a:extLst>
                <a:ext uri="{FF2B5EF4-FFF2-40B4-BE49-F238E27FC236}">
                  <a16:creationId xmlns:a16="http://schemas.microsoft.com/office/drawing/2014/main" id="{C9125416-1AD0-FE3E-24E4-D15A1ABA647E}"/>
                </a:ext>
              </a:extLst>
            </p:cNvPr>
            <p:cNvSpPr/>
            <p:nvPr/>
          </p:nvSpPr>
          <p:spPr>
            <a:xfrm>
              <a:off x="5518150" y="5743774"/>
              <a:ext cx="2150070" cy="245269"/>
            </a:xfrm>
            <a:prstGeom prst="rect">
              <a:avLst/>
            </a:prstGeom>
            <a:noFill/>
            <a:ln/>
          </p:spPr>
          <p:txBody>
            <a:bodyPr wrap="none" lIns="0" tIns="0" rIns="0" bIns="0" rtlCol="0" anchor="t"/>
            <a:lstStyle/>
            <a:p>
              <a:pPr algn="r" rtl="1">
                <a:lnSpc>
                  <a:spcPts val="1917"/>
                </a:lnSpc>
              </a:pPr>
              <a:r>
                <a:rPr lang="ar-SA" sz="1600" dirty="0">
                  <a:solidFill>
                    <a:schemeClr val="accent2">
                      <a:lumMod val="75000"/>
                    </a:schemeClr>
                  </a:solidFill>
                  <a:latin typeface="Alexandria" pitchFamily="2" charset="-78"/>
                  <a:ea typeface="Instrument Sans Semi Bold" pitchFamily="34" charset="-122"/>
                  <a:cs typeface="Alexandria" pitchFamily="2" charset="-78"/>
                </a:rPr>
                <a:t>ضعف الثقة بالنفس</a:t>
              </a:r>
            </a:p>
          </p:txBody>
        </p:sp>
        <p:sp>
          <p:nvSpPr>
            <p:cNvPr id="19" name="Text 11">
              <a:extLst>
                <a:ext uri="{FF2B5EF4-FFF2-40B4-BE49-F238E27FC236}">
                  <a16:creationId xmlns:a16="http://schemas.microsoft.com/office/drawing/2014/main" id="{93E88AEE-3FF6-3821-D0A4-08E2872A9157}"/>
                </a:ext>
              </a:extLst>
            </p:cNvPr>
            <p:cNvSpPr/>
            <p:nvPr/>
          </p:nvSpPr>
          <p:spPr>
            <a:xfrm>
              <a:off x="4466630" y="6067227"/>
              <a:ext cx="3201591" cy="229791"/>
            </a:xfrm>
            <a:prstGeom prst="rect">
              <a:avLst/>
            </a:prstGeom>
            <a:noFill/>
            <a:ln/>
          </p:spPr>
          <p:txBody>
            <a:bodyPr wrap="none" lIns="0" tIns="0" rIns="0" bIns="0" rtlCol="0" anchor="t"/>
            <a:lstStyle/>
            <a:p>
              <a:pPr algn="r" rtl="1">
                <a:lnSpc>
                  <a:spcPts val="1792"/>
                </a:lnSpc>
              </a:pPr>
              <a:r>
                <a:rPr lang="ar-SA" sz="1600" dirty="0">
                  <a:solidFill>
                    <a:srgbClr val="1E3063"/>
                  </a:solidFill>
                  <a:latin typeface="Alexandria" pitchFamily="2" charset="-78"/>
                  <a:ea typeface="Instrument Sans Medium" pitchFamily="34" charset="-122"/>
                  <a:cs typeface="Alexandria" pitchFamily="2" charset="-78"/>
                </a:rPr>
                <a:t>الشك في القدرات الإبداعية الذاتية</a:t>
              </a:r>
            </a:p>
          </p:txBody>
        </p:sp>
      </p:grpSp>
      <p:grpSp>
        <p:nvGrpSpPr>
          <p:cNvPr id="4" name="Group 3">
            <a:extLst>
              <a:ext uri="{FF2B5EF4-FFF2-40B4-BE49-F238E27FC236}">
                <a16:creationId xmlns:a16="http://schemas.microsoft.com/office/drawing/2014/main" id="{23BDDD49-C0CF-AC9E-2F98-761EA2C69FFC}"/>
              </a:ext>
            </a:extLst>
          </p:cNvPr>
          <p:cNvGrpSpPr/>
          <p:nvPr/>
        </p:nvGrpSpPr>
        <p:grpSpPr>
          <a:xfrm>
            <a:off x="635954" y="4535157"/>
            <a:ext cx="3629819" cy="905272"/>
            <a:chOff x="549474" y="5567759"/>
            <a:chExt cx="3629819" cy="905272"/>
          </a:xfrm>
        </p:grpSpPr>
        <p:sp>
          <p:nvSpPr>
            <p:cNvPr id="20" name="Shape 12">
              <a:extLst>
                <a:ext uri="{FF2B5EF4-FFF2-40B4-BE49-F238E27FC236}">
                  <a16:creationId xmlns:a16="http://schemas.microsoft.com/office/drawing/2014/main" id="{CE8296AD-A0BC-349E-238A-928E80CB724C}"/>
                </a:ext>
              </a:extLst>
            </p:cNvPr>
            <p:cNvSpPr/>
            <p:nvPr/>
          </p:nvSpPr>
          <p:spPr>
            <a:xfrm>
              <a:off x="549474" y="5567759"/>
              <a:ext cx="3610769" cy="905272"/>
            </a:xfrm>
            <a:prstGeom prst="roundRect">
              <a:avLst>
                <a:gd name="adj" fmla="val 10101"/>
              </a:avLst>
            </a:prstGeom>
            <a:solidFill>
              <a:srgbClr val="FFFFFF"/>
            </a:solidFill>
            <a:ln w="22860">
              <a:solidFill>
                <a:srgbClr val="B4CCE3"/>
              </a:solidFill>
              <a:prstDash val="solid"/>
            </a:ln>
          </p:spPr>
        </p:sp>
        <p:sp>
          <p:nvSpPr>
            <p:cNvPr id="21" name="Shape 13">
              <a:extLst>
                <a:ext uri="{FF2B5EF4-FFF2-40B4-BE49-F238E27FC236}">
                  <a16:creationId xmlns:a16="http://schemas.microsoft.com/office/drawing/2014/main" id="{06E2DC8A-87AC-AA72-6C27-826EDEE9FFD2}"/>
                </a:ext>
              </a:extLst>
            </p:cNvPr>
            <p:cNvSpPr/>
            <p:nvPr/>
          </p:nvSpPr>
          <p:spPr>
            <a:xfrm>
              <a:off x="4103093" y="5567759"/>
              <a:ext cx="76200" cy="905272"/>
            </a:xfrm>
            <a:prstGeom prst="roundRect">
              <a:avLst>
                <a:gd name="adj" fmla="val 185431"/>
              </a:avLst>
            </a:prstGeom>
            <a:solidFill>
              <a:srgbClr val="84C1FA"/>
            </a:solidFill>
            <a:ln/>
          </p:spPr>
        </p:sp>
        <p:sp>
          <p:nvSpPr>
            <p:cNvPr id="22" name="Text 14">
              <a:extLst>
                <a:ext uri="{FF2B5EF4-FFF2-40B4-BE49-F238E27FC236}">
                  <a16:creationId xmlns:a16="http://schemas.microsoft.com/office/drawing/2014/main" id="{0282E18C-D7CC-6963-0259-DFF520CC014B}"/>
                </a:ext>
              </a:extLst>
            </p:cNvPr>
            <p:cNvSpPr/>
            <p:nvPr/>
          </p:nvSpPr>
          <p:spPr>
            <a:xfrm>
              <a:off x="1807965" y="5743774"/>
              <a:ext cx="2119114" cy="245269"/>
            </a:xfrm>
            <a:prstGeom prst="rect">
              <a:avLst/>
            </a:prstGeom>
            <a:noFill/>
            <a:ln/>
          </p:spPr>
          <p:txBody>
            <a:bodyPr wrap="none" lIns="0" tIns="0" rIns="0" bIns="0" rtlCol="0" anchor="t"/>
            <a:lstStyle/>
            <a:p>
              <a:pPr algn="r" rtl="1">
                <a:lnSpc>
                  <a:spcPts val="1917"/>
                </a:lnSpc>
              </a:pPr>
              <a:r>
                <a:rPr lang="ar-SA" sz="1600" dirty="0">
                  <a:solidFill>
                    <a:schemeClr val="accent2">
                      <a:lumMod val="75000"/>
                    </a:schemeClr>
                  </a:solidFill>
                  <a:latin typeface="Alexandria" pitchFamily="2" charset="-78"/>
                  <a:ea typeface="Instrument Sans Semi Bold" pitchFamily="34" charset="-122"/>
                  <a:cs typeface="Alexandria" pitchFamily="2" charset="-78"/>
                </a:rPr>
                <a:t>مقاومة التغيير</a:t>
              </a:r>
            </a:p>
          </p:txBody>
        </p:sp>
        <p:sp>
          <p:nvSpPr>
            <p:cNvPr id="24" name="Text 15">
              <a:extLst>
                <a:ext uri="{FF2B5EF4-FFF2-40B4-BE49-F238E27FC236}">
                  <a16:creationId xmlns:a16="http://schemas.microsoft.com/office/drawing/2014/main" id="{2497047A-5A60-48C3-AF70-93236A7C5800}"/>
                </a:ext>
              </a:extLst>
            </p:cNvPr>
            <p:cNvSpPr/>
            <p:nvPr/>
          </p:nvSpPr>
          <p:spPr>
            <a:xfrm>
              <a:off x="725488" y="6067227"/>
              <a:ext cx="3201591" cy="229791"/>
            </a:xfrm>
            <a:prstGeom prst="rect">
              <a:avLst/>
            </a:prstGeom>
            <a:noFill/>
            <a:ln/>
          </p:spPr>
          <p:txBody>
            <a:bodyPr wrap="none" lIns="0" tIns="0" rIns="0" bIns="0" rtlCol="0" anchor="t"/>
            <a:lstStyle/>
            <a:p>
              <a:pPr algn="r" rtl="1">
                <a:lnSpc>
                  <a:spcPts val="1792"/>
                </a:lnSpc>
              </a:pPr>
              <a:r>
                <a:rPr lang="ar-SA" sz="1600" dirty="0">
                  <a:solidFill>
                    <a:srgbClr val="1E3063"/>
                  </a:solidFill>
                  <a:latin typeface="Alexandria" pitchFamily="2" charset="-78"/>
                  <a:ea typeface="Instrument Sans Medium" pitchFamily="34" charset="-122"/>
                  <a:cs typeface="Alexandria" pitchFamily="2" charset="-78"/>
                </a:rPr>
                <a:t>التمسك بالمألوف رغم قصوره</a:t>
              </a:r>
            </a:p>
          </p:txBody>
        </p:sp>
      </p:grpSp>
      <p:pic>
        <p:nvPicPr>
          <p:cNvPr id="26" name="Image 0" descr="preencoded.png">
            <a:extLst>
              <a:ext uri="{FF2B5EF4-FFF2-40B4-BE49-F238E27FC236}">
                <a16:creationId xmlns:a16="http://schemas.microsoft.com/office/drawing/2014/main" id="{9AC6358E-2B1C-939B-2650-1AD729F4D1B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95318" y="1109946"/>
            <a:ext cx="4117160" cy="23330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7" name="TextBox 26">
            <a:extLst>
              <a:ext uri="{FF2B5EF4-FFF2-40B4-BE49-F238E27FC236}">
                <a16:creationId xmlns:a16="http://schemas.microsoft.com/office/drawing/2014/main" id="{C0C07D11-6ED1-2BAE-B831-EAA5DE0EA597}"/>
              </a:ext>
            </a:extLst>
          </p:cNvPr>
          <p:cNvSpPr txBox="1"/>
          <p:nvPr/>
        </p:nvSpPr>
        <p:spPr>
          <a:xfrm>
            <a:off x="4603683" y="4844075"/>
            <a:ext cx="3201591" cy="311817"/>
          </a:xfrm>
          <a:prstGeom prst="rect">
            <a:avLst/>
          </a:prstGeom>
          <a:noFill/>
        </p:spPr>
        <p:txBody>
          <a:bodyPr wrap="square" rtlCol="0">
            <a:spAutoFit/>
          </a:bodyPr>
          <a:lstStyle/>
          <a:p>
            <a:pPr algn="ctr"/>
            <a:r>
              <a:rPr lang="ar-SA" b="1" dirty="0">
                <a:latin typeface="Alexandria" pitchFamily="2" charset="-78"/>
                <a:cs typeface="Alexandria" pitchFamily="2" charset="-78"/>
              </a:rPr>
              <a:t>من  أبرز المعوقات النفسية</a:t>
            </a:r>
            <a:endParaRPr lang="en-US" b="1" dirty="0">
              <a:latin typeface="Alexandria" pitchFamily="2" charset="-78"/>
              <a:cs typeface="Alexandria" pitchFamily="2" charset="-78"/>
            </a:endParaRPr>
          </a:p>
        </p:txBody>
      </p:sp>
      <p:sp>
        <p:nvSpPr>
          <p:cNvPr id="28" name="TextBox 27">
            <a:extLst>
              <a:ext uri="{FF2B5EF4-FFF2-40B4-BE49-F238E27FC236}">
                <a16:creationId xmlns:a16="http://schemas.microsoft.com/office/drawing/2014/main" id="{E5B2E504-DD59-D11E-0BDD-2CD3F350FE1D}"/>
              </a:ext>
            </a:extLst>
          </p:cNvPr>
          <p:cNvSpPr txBox="1"/>
          <p:nvPr/>
        </p:nvSpPr>
        <p:spPr>
          <a:xfrm>
            <a:off x="6096000" y="2661793"/>
            <a:ext cx="5395777" cy="1348574"/>
          </a:xfrm>
          <a:prstGeom prst="rect">
            <a:avLst/>
          </a:prstGeom>
          <a:noFill/>
        </p:spPr>
        <p:txBody>
          <a:bodyPr wrap="square" rtlCol="0">
            <a:spAutoFit/>
          </a:bodyPr>
          <a:lstStyle/>
          <a:p>
            <a:pPr algn="r" rtl="1">
              <a:lnSpc>
                <a:spcPct val="150000"/>
              </a:lnSpc>
            </a:pPr>
            <a:r>
              <a:rPr lang="ar-SA" dirty="0">
                <a:solidFill>
                  <a:schemeClr val="accent2">
                    <a:lumMod val="75000"/>
                  </a:schemeClr>
                </a:solidFill>
                <a:latin typeface="Alexandria" pitchFamily="2" charset="-78"/>
                <a:cs typeface="Alexandria" pitchFamily="2" charset="-78"/>
              </a:rPr>
              <a:t>أثرها على المؤسسة:</a:t>
            </a:r>
          </a:p>
          <a:p>
            <a:pPr marL="285750" indent="-285750" algn="r" rtl="1">
              <a:lnSpc>
                <a:spcPct val="150000"/>
              </a:lnSpc>
              <a:buFont typeface="Arial" panose="020B0604020202020204" pitchFamily="34" charset="0"/>
              <a:buChar char="•"/>
            </a:pPr>
            <a:r>
              <a:rPr lang="ar-SA" dirty="0">
                <a:solidFill>
                  <a:schemeClr val="accent1">
                    <a:lumMod val="75000"/>
                  </a:schemeClr>
                </a:solidFill>
                <a:latin typeface="Alexandria" pitchFamily="2" charset="-78"/>
                <a:cs typeface="Alexandria" pitchFamily="2" charset="-78"/>
              </a:rPr>
              <a:t>تقليل الجرأة في اتخاذ المبادرات.</a:t>
            </a:r>
          </a:p>
          <a:p>
            <a:pPr marL="285750" indent="-285750" algn="r" rtl="1">
              <a:lnSpc>
                <a:spcPct val="150000"/>
              </a:lnSpc>
              <a:buFont typeface="Arial" panose="020B0604020202020204" pitchFamily="34" charset="0"/>
              <a:buChar char="•"/>
            </a:pPr>
            <a:r>
              <a:rPr lang="ar-SA" dirty="0">
                <a:solidFill>
                  <a:schemeClr val="accent1">
                    <a:lumMod val="75000"/>
                  </a:schemeClr>
                </a:solidFill>
                <a:latin typeface="Alexandria" pitchFamily="2" charset="-78"/>
                <a:cs typeface="Alexandria" pitchFamily="2" charset="-78"/>
              </a:rPr>
              <a:t>إضعاف القدرة على التفكير الابتكاري.</a:t>
            </a:r>
          </a:p>
          <a:p>
            <a:pPr marL="285750" indent="-285750" algn="r" rtl="1">
              <a:lnSpc>
                <a:spcPct val="150000"/>
              </a:lnSpc>
              <a:buFont typeface="Arial" panose="020B0604020202020204" pitchFamily="34" charset="0"/>
              <a:buChar char="•"/>
            </a:pPr>
            <a:r>
              <a:rPr lang="ar-SA" dirty="0">
                <a:solidFill>
                  <a:schemeClr val="accent1">
                    <a:lumMod val="75000"/>
                  </a:schemeClr>
                </a:solidFill>
                <a:latin typeface="Alexandria" pitchFamily="2" charset="-78"/>
                <a:cs typeface="Alexandria" pitchFamily="2" charset="-78"/>
              </a:rPr>
              <a:t>تأخير تبني الحلول الجديدة والتطوير المؤسسي</a:t>
            </a:r>
            <a:endParaRPr lang="en-US" dirty="0">
              <a:solidFill>
                <a:schemeClr val="accent1">
                  <a:lumMod val="75000"/>
                </a:schemeClr>
              </a:solidFill>
              <a:latin typeface="Alexandria" pitchFamily="2" charset="-78"/>
              <a:cs typeface="Alexandria" pitchFamily="2" charset="-78"/>
            </a:endParaRPr>
          </a:p>
        </p:txBody>
      </p:sp>
    </p:spTree>
    <p:extLst>
      <p:ext uri="{BB962C8B-B14F-4D97-AF65-F5344CB8AC3E}">
        <p14:creationId xmlns:p14="http://schemas.microsoft.com/office/powerpoint/2010/main" val="361098265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E5270CC6-357E-EAA9-7005-11562E9305A4}"/>
              </a:ext>
            </a:extLst>
          </p:cNvPr>
          <p:cNvSpPr/>
          <p:nvPr/>
        </p:nvSpPr>
        <p:spPr>
          <a:xfrm>
            <a:off x="2913080" y="514128"/>
            <a:ext cx="3924895" cy="490637"/>
          </a:xfrm>
          <a:prstGeom prst="rect">
            <a:avLst/>
          </a:prstGeom>
          <a:noFill/>
          <a:ln/>
        </p:spPr>
        <p:txBody>
          <a:bodyPr wrap="none" lIns="0" tIns="0" rIns="0" bIns="0" rtlCol="0" anchor="t"/>
          <a:lstStyle/>
          <a:p>
            <a:pPr algn="r" rtl="1">
              <a:lnSpc>
                <a:spcPts val="3833"/>
              </a:lnSpc>
            </a:pPr>
            <a:r>
              <a:rPr lang="en-US" sz="2400" b="1" dirty="0" err="1">
                <a:solidFill>
                  <a:srgbClr val="00B0F0"/>
                </a:solidFill>
                <a:latin typeface="Alexandria" pitchFamily="2" charset="-78"/>
                <a:ea typeface="Instrument Sans Semi Bold" pitchFamily="34" charset="-122"/>
                <a:cs typeface="Alexandria" pitchFamily="2" charset="-78"/>
              </a:rPr>
              <a:t>المعوقات</a:t>
            </a:r>
            <a:r>
              <a:rPr lang="en-US" sz="2400" b="1" dirty="0">
                <a:solidFill>
                  <a:srgbClr val="00B0F0"/>
                </a:solidFill>
                <a:latin typeface="Alexandria" pitchFamily="2" charset="-78"/>
                <a:ea typeface="Instrument Sans Semi Bold" pitchFamily="34" charset="-122"/>
                <a:cs typeface="Alexandria" pitchFamily="2" charset="-78"/>
              </a:rPr>
              <a:t> </a:t>
            </a:r>
            <a:r>
              <a:rPr lang="ar-SA" sz="2400" b="1" dirty="0">
                <a:solidFill>
                  <a:srgbClr val="00B0F0"/>
                </a:solidFill>
                <a:latin typeface="Alexandria" pitchFamily="2" charset="-78"/>
                <a:ea typeface="Instrument Sans Semi Bold" pitchFamily="34" charset="-122"/>
                <a:cs typeface="Alexandria" pitchFamily="2" charset="-78"/>
              </a:rPr>
              <a:t>الإدارية</a:t>
            </a:r>
            <a:endParaRPr lang="en-US" sz="24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6109E15B-9DCC-7A63-127D-49519C98FC98}"/>
              </a:ext>
            </a:extLst>
          </p:cNvPr>
          <p:cNvSpPr/>
          <p:nvPr/>
        </p:nvSpPr>
        <p:spPr>
          <a:xfrm>
            <a:off x="4890914" y="1190926"/>
            <a:ext cx="6748339" cy="696986"/>
          </a:xfrm>
          <a:prstGeom prst="rect">
            <a:avLst/>
          </a:prstGeom>
          <a:noFill/>
          <a:ln/>
        </p:spPr>
        <p:txBody>
          <a:bodyPr wrap="square" lIns="0" tIns="0" rIns="0" bIns="0" rtlCol="0" anchor="t">
            <a:spAutoFit/>
          </a:bodyPr>
          <a:lstStyle/>
          <a:p>
            <a:pPr algn="ctr" rtl="1">
              <a:lnSpc>
                <a:spcPct val="150000"/>
              </a:lnSpc>
            </a:pPr>
            <a:r>
              <a:rPr lang="ar-SA" sz="1600" dirty="0">
                <a:solidFill>
                  <a:srgbClr val="1E3063"/>
                </a:solidFill>
                <a:latin typeface="Alexandria" pitchFamily="2" charset="-78"/>
                <a:ea typeface="Instrument Sans Medium" pitchFamily="34" charset="-122"/>
                <a:cs typeface="Alexandria" pitchFamily="2" charset="-78"/>
              </a:rPr>
              <a:t>ترتبط المعوقات الإدارية بأساليب القيادة والممارسات الإدارية التقليدية التي تحدّ من حرية التفكير والمبادرة، وتقلل من دافعية العاملين نحو الإبداع.</a:t>
            </a:r>
          </a:p>
        </p:txBody>
      </p:sp>
      <p:sp>
        <p:nvSpPr>
          <p:cNvPr id="9" name="Text 2">
            <a:extLst>
              <a:ext uri="{FF2B5EF4-FFF2-40B4-BE49-F238E27FC236}">
                <a16:creationId xmlns:a16="http://schemas.microsoft.com/office/drawing/2014/main" id="{7362780D-4D86-7E3E-4D17-9462821F2B1B}"/>
              </a:ext>
            </a:extLst>
          </p:cNvPr>
          <p:cNvSpPr/>
          <p:nvPr/>
        </p:nvSpPr>
        <p:spPr>
          <a:xfrm>
            <a:off x="5240036" y="1977975"/>
            <a:ext cx="6050093" cy="368691"/>
          </a:xfrm>
          <a:prstGeom prst="rect">
            <a:avLst/>
          </a:prstGeom>
          <a:noFill/>
          <a:ln/>
        </p:spPr>
        <p:txBody>
          <a:bodyPr wrap="square" lIns="0" tIns="0" rIns="0" bIns="0" rtlCol="0" anchor="t">
            <a:spAutoFit/>
          </a:bodyPr>
          <a:lstStyle/>
          <a:p>
            <a:pPr algn="ctr" rtl="1">
              <a:lnSpc>
                <a:spcPct val="150000"/>
              </a:lnSpc>
            </a:pPr>
            <a:r>
              <a:rPr lang="ar-SA" sz="1800" dirty="0">
                <a:solidFill>
                  <a:srgbClr val="00B0F0"/>
                </a:solidFill>
                <a:latin typeface="Alexandria" pitchFamily="2" charset="-78"/>
                <a:ea typeface="Instrument Sans Medium" pitchFamily="34" charset="-122"/>
                <a:cs typeface="Alexandria" pitchFamily="2" charset="-78"/>
              </a:rPr>
              <a:t>"القيادة التقليدية تقتل الإبداع حتى لو كانت الموارد متوفرة."</a:t>
            </a:r>
          </a:p>
        </p:txBody>
      </p:sp>
      <p:sp>
        <p:nvSpPr>
          <p:cNvPr id="10" name="Shape 3">
            <a:extLst>
              <a:ext uri="{FF2B5EF4-FFF2-40B4-BE49-F238E27FC236}">
                <a16:creationId xmlns:a16="http://schemas.microsoft.com/office/drawing/2014/main" id="{37E8355C-249D-2C82-02D5-B3CCAABDD215}"/>
              </a:ext>
            </a:extLst>
          </p:cNvPr>
          <p:cNvSpPr/>
          <p:nvPr/>
        </p:nvSpPr>
        <p:spPr>
          <a:xfrm>
            <a:off x="11629728" y="3442990"/>
            <a:ext cx="19050" cy="229791"/>
          </a:xfrm>
          <a:prstGeom prst="rect">
            <a:avLst/>
          </a:prstGeom>
          <a:solidFill>
            <a:srgbClr val="84C1FA"/>
          </a:solidFill>
          <a:ln/>
        </p:spPr>
      </p:sp>
      <p:grpSp>
        <p:nvGrpSpPr>
          <p:cNvPr id="2" name="Group 1">
            <a:extLst>
              <a:ext uri="{FF2B5EF4-FFF2-40B4-BE49-F238E27FC236}">
                <a16:creationId xmlns:a16="http://schemas.microsoft.com/office/drawing/2014/main" id="{6374503B-084B-55E7-5D70-95452CCDAD75}"/>
              </a:ext>
            </a:extLst>
          </p:cNvPr>
          <p:cNvGrpSpPr/>
          <p:nvPr/>
        </p:nvGrpSpPr>
        <p:grpSpPr>
          <a:xfrm>
            <a:off x="8192559" y="4396670"/>
            <a:ext cx="3615701" cy="916195"/>
            <a:chOff x="8045876" y="5567759"/>
            <a:chExt cx="3615701" cy="916195"/>
          </a:xfrm>
        </p:grpSpPr>
        <p:sp>
          <p:nvSpPr>
            <p:cNvPr id="11" name="Shape 4">
              <a:extLst>
                <a:ext uri="{FF2B5EF4-FFF2-40B4-BE49-F238E27FC236}">
                  <a16:creationId xmlns:a16="http://schemas.microsoft.com/office/drawing/2014/main" id="{4F3EB98D-E031-5739-6603-9FB06C892F08}"/>
                </a:ext>
              </a:extLst>
            </p:cNvPr>
            <p:cNvSpPr/>
            <p:nvPr/>
          </p:nvSpPr>
          <p:spPr>
            <a:xfrm>
              <a:off x="8045876" y="5578682"/>
              <a:ext cx="3610769" cy="905272"/>
            </a:xfrm>
            <a:prstGeom prst="roundRect">
              <a:avLst>
                <a:gd name="adj" fmla="val 10101"/>
              </a:avLst>
            </a:prstGeom>
            <a:solidFill>
              <a:srgbClr val="FFFFFF"/>
            </a:solidFill>
            <a:ln w="22860">
              <a:solidFill>
                <a:srgbClr val="B4CCE3"/>
              </a:solidFill>
              <a:prstDash val="solid"/>
            </a:ln>
          </p:spPr>
        </p:sp>
        <p:sp>
          <p:nvSpPr>
            <p:cNvPr id="12" name="Shape 5">
              <a:extLst>
                <a:ext uri="{FF2B5EF4-FFF2-40B4-BE49-F238E27FC236}">
                  <a16:creationId xmlns:a16="http://schemas.microsoft.com/office/drawing/2014/main" id="{B768FF9A-5C57-455E-3068-548E24BCDED2}"/>
                </a:ext>
              </a:extLst>
            </p:cNvPr>
            <p:cNvSpPr/>
            <p:nvPr/>
          </p:nvSpPr>
          <p:spPr>
            <a:xfrm>
              <a:off x="11585377" y="5567759"/>
              <a:ext cx="76200" cy="905272"/>
            </a:xfrm>
            <a:prstGeom prst="roundRect">
              <a:avLst>
                <a:gd name="adj" fmla="val 185431"/>
              </a:avLst>
            </a:prstGeom>
            <a:solidFill>
              <a:srgbClr val="84C1FA"/>
            </a:solidFill>
            <a:ln/>
          </p:spPr>
        </p:sp>
        <p:sp>
          <p:nvSpPr>
            <p:cNvPr id="13" name="Text 6">
              <a:extLst>
                <a:ext uri="{FF2B5EF4-FFF2-40B4-BE49-F238E27FC236}">
                  <a16:creationId xmlns:a16="http://schemas.microsoft.com/office/drawing/2014/main" id="{84A99344-682B-A1B8-5EE3-776CFE6C22A3}"/>
                </a:ext>
              </a:extLst>
            </p:cNvPr>
            <p:cNvSpPr/>
            <p:nvPr/>
          </p:nvSpPr>
          <p:spPr>
            <a:xfrm>
              <a:off x="9446915" y="5743774"/>
              <a:ext cx="1962448" cy="245269"/>
            </a:xfrm>
            <a:prstGeom prst="rect">
              <a:avLst/>
            </a:prstGeom>
            <a:noFill/>
            <a:ln/>
          </p:spPr>
          <p:txBody>
            <a:bodyPr wrap="none" lIns="0" tIns="0" rIns="0" bIns="0" rtlCol="0" anchor="t"/>
            <a:lstStyle/>
            <a:p>
              <a:pPr algn="r" rtl="1">
                <a:lnSpc>
                  <a:spcPts val="1917"/>
                </a:lnSpc>
              </a:pPr>
              <a:r>
                <a:rPr lang="ar-SA" sz="1600" dirty="0">
                  <a:solidFill>
                    <a:schemeClr val="accent2">
                      <a:lumMod val="75000"/>
                    </a:schemeClr>
                  </a:solidFill>
                  <a:latin typeface="Alexandria" pitchFamily="2" charset="-78"/>
                  <a:ea typeface="Instrument Sans Semi Bold" pitchFamily="34" charset="-122"/>
                  <a:cs typeface="Alexandria" pitchFamily="2" charset="-78"/>
                </a:rPr>
                <a:t>المركزية في القرار</a:t>
              </a:r>
            </a:p>
          </p:txBody>
        </p:sp>
        <p:sp>
          <p:nvSpPr>
            <p:cNvPr id="14" name="Text 7">
              <a:extLst>
                <a:ext uri="{FF2B5EF4-FFF2-40B4-BE49-F238E27FC236}">
                  <a16:creationId xmlns:a16="http://schemas.microsoft.com/office/drawing/2014/main" id="{E5B59DE4-EF30-F970-CA35-A8FE17D1AB71}"/>
                </a:ext>
              </a:extLst>
            </p:cNvPr>
            <p:cNvSpPr/>
            <p:nvPr/>
          </p:nvSpPr>
          <p:spPr>
            <a:xfrm>
              <a:off x="8207772" y="6067227"/>
              <a:ext cx="3201591" cy="229791"/>
            </a:xfrm>
            <a:prstGeom prst="rect">
              <a:avLst/>
            </a:prstGeom>
            <a:noFill/>
            <a:ln/>
          </p:spPr>
          <p:txBody>
            <a:bodyPr wrap="none" lIns="0" tIns="0" rIns="0" bIns="0" rtlCol="0" anchor="t"/>
            <a:lstStyle/>
            <a:p>
              <a:pPr algn="r" rtl="1">
                <a:lnSpc>
                  <a:spcPts val="1792"/>
                </a:lnSpc>
              </a:pPr>
              <a:r>
                <a:rPr lang="ar-SA" sz="1600" dirty="0">
                  <a:solidFill>
                    <a:srgbClr val="1E3063"/>
                  </a:solidFill>
                  <a:latin typeface="Alexandria" pitchFamily="2" charset="-78"/>
                  <a:ea typeface="Instrument Sans Medium" pitchFamily="34" charset="-122"/>
                  <a:cs typeface="Alexandria" pitchFamily="2" charset="-78"/>
                </a:rPr>
                <a:t>تركّز السلطة في يد الإدارة العليا</a:t>
              </a:r>
            </a:p>
          </p:txBody>
        </p:sp>
      </p:grpSp>
      <p:grpSp>
        <p:nvGrpSpPr>
          <p:cNvPr id="3" name="Group 2">
            <a:extLst>
              <a:ext uri="{FF2B5EF4-FFF2-40B4-BE49-F238E27FC236}">
                <a16:creationId xmlns:a16="http://schemas.microsoft.com/office/drawing/2014/main" id="{E6B6CA3D-B30E-B680-24EB-62CD9F66629D}"/>
              </a:ext>
            </a:extLst>
          </p:cNvPr>
          <p:cNvGrpSpPr/>
          <p:nvPr/>
        </p:nvGrpSpPr>
        <p:grpSpPr>
          <a:xfrm>
            <a:off x="4439816" y="5474545"/>
            <a:ext cx="3629818" cy="905272"/>
            <a:chOff x="4290616" y="5567759"/>
            <a:chExt cx="3629818" cy="905272"/>
          </a:xfrm>
        </p:grpSpPr>
        <p:sp>
          <p:nvSpPr>
            <p:cNvPr id="15" name="Shape 8">
              <a:extLst>
                <a:ext uri="{FF2B5EF4-FFF2-40B4-BE49-F238E27FC236}">
                  <a16:creationId xmlns:a16="http://schemas.microsoft.com/office/drawing/2014/main" id="{7B759F9C-A576-F9AF-B3D9-D22D149365CC}"/>
                </a:ext>
              </a:extLst>
            </p:cNvPr>
            <p:cNvSpPr/>
            <p:nvPr/>
          </p:nvSpPr>
          <p:spPr>
            <a:xfrm>
              <a:off x="4290616" y="5567759"/>
              <a:ext cx="3610769" cy="905272"/>
            </a:xfrm>
            <a:prstGeom prst="roundRect">
              <a:avLst>
                <a:gd name="adj" fmla="val 10101"/>
              </a:avLst>
            </a:prstGeom>
            <a:solidFill>
              <a:srgbClr val="FFFFFF"/>
            </a:solidFill>
            <a:ln w="22860">
              <a:solidFill>
                <a:srgbClr val="B4CCE3"/>
              </a:solidFill>
              <a:prstDash val="solid"/>
            </a:ln>
          </p:spPr>
        </p:sp>
        <p:sp>
          <p:nvSpPr>
            <p:cNvPr id="16" name="Shape 9">
              <a:extLst>
                <a:ext uri="{FF2B5EF4-FFF2-40B4-BE49-F238E27FC236}">
                  <a16:creationId xmlns:a16="http://schemas.microsoft.com/office/drawing/2014/main" id="{08FBEB14-B092-3D7A-00CD-C1A9FC005BA7}"/>
                </a:ext>
              </a:extLst>
            </p:cNvPr>
            <p:cNvSpPr/>
            <p:nvPr/>
          </p:nvSpPr>
          <p:spPr>
            <a:xfrm>
              <a:off x="7844234" y="5567759"/>
              <a:ext cx="76200" cy="905272"/>
            </a:xfrm>
            <a:prstGeom prst="roundRect">
              <a:avLst>
                <a:gd name="adj" fmla="val 185431"/>
              </a:avLst>
            </a:prstGeom>
            <a:solidFill>
              <a:srgbClr val="84C1FA"/>
            </a:solidFill>
            <a:ln/>
          </p:spPr>
        </p:sp>
        <p:sp>
          <p:nvSpPr>
            <p:cNvPr id="17" name="Text 10">
              <a:extLst>
                <a:ext uri="{FF2B5EF4-FFF2-40B4-BE49-F238E27FC236}">
                  <a16:creationId xmlns:a16="http://schemas.microsoft.com/office/drawing/2014/main" id="{C9125416-1AD0-FE3E-24E4-D15A1ABA647E}"/>
                </a:ext>
              </a:extLst>
            </p:cNvPr>
            <p:cNvSpPr/>
            <p:nvPr/>
          </p:nvSpPr>
          <p:spPr>
            <a:xfrm>
              <a:off x="5518150" y="5743774"/>
              <a:ext cx="2150070" cy="245269"/>
            </a:xfrm>
            <a:prstGeom prst="rect">
              <a:avLst/>
            </a:prstGeom>
            <a:noFill/>
            <a:ln/>
          </p:spPr>
          <p:txBody>
            <a:bodyPr wrap="none" lIns="0" tIns="0" rIns="0" bIns="0" rtlCol="0" anchor="t"/>
            <a:lstStyle/>
            <a:p>
              <a:pPr algn="r" rtl="1">
                <a:lnSpc>
                  <a:spcPts val="1917"/>
                </a:lnSpc>
              </a:pPr>
              <a:r>
                <a:rPr lang="ar-SA" sz="1600" dirty="0">
                  <a:solidFill>
                    <a:schemeClr val="accent2">
                      <a:lumMod val="75000"/>
                    </a:schemeClr>
                  </a:solidFill>
                  <a:latin typeface="Alexandria" pitchFamily="2" charset="-78"/>
                  <a:ea typeface="Instrument Sans Semi Bold" pitchFamily="34" charset="-122"/>
                  <a:cs typeface="Alexandria" pitchFamily="2" charset="-78"/>
                </a:rPr>
                <a:t>ضعف المشاركة</a:t>
              </a:r>
            </a:p>
          </p:txBody>
        </p:sp>
        <p:sp>
          <p:nvSpPr>
            <p:cNvPr id="19" name="Text 11">
              <a:extLst>
                <a:ext uri="{FF2B5EF4-FFF2-40B4-BE49-F238E27FC236}">
                  <a16:creationId xmlns:a16="http://schemas.microsoft.com/office/drawing/2014/main" id="{93E88AEE-3FF6-3821-D0A4-08E2872A9157}"/>
                </a:ext>
              </a:extLst>
            </p:cNvPr>
            <p:cNvSpPr/>
            <p:nvPr/>
          </p:nvSpPr>
          <p:spPr>
            <a:xfrm>
              <a:off x="4466630" y="6067227"/>
              <a:ext cx="3201591" cy="229791"/>
            </a:xfrm>
            <a:prstGeom prst="rect">
              <a:avLst/>
            </a:prstGeom>
            <a:noFill/>
            <a:ln/>
          </p:spPr>
          <p:txBody>
            <a:bodyPr wrap="none" lIns="0" tIns="0" rIns="0" bIns="0" rtlCol="0" anchor="t"/>
            <a:lstStyle/>
            <a:p>
              <a:pPr algn="r" rtl="1">
                <a:lnSpc>
                  <a:spcPts val="1792"/>
                </a:lnSpc>
              </a:pPr>
              <a:r>
                <a:rPr lang="ar-SA" sz="1600" dirty="0">
                  <a:solidFill>
                    <a:srgbClr val="1E3063"/>
                  </a:solidFill>
                  <a:latin typeface="Alexandria" pitchFamily="2" charset="-78"/>
                  <a:ea typeface="Instrument Sans Medium" pitchFamily="34" charset="-122"/>
                  <a:cs typeface="Alexandria" pitchFamily="2" charset="-78"/>
                </a:rPr>
                <a:t>إقصاء العاملين من عمليات التخطيط</a:t>
              </a:r>
            </a:p>
          </p:txBody>
        </p:sp>
      </p:grpSp>
      <p:grpSp>
        <p:nvGrpSpPr>
          <p:cNvPr id="4" name="Group 3">
            <a:extLst>
              <a:ext uri="{FF2B5EF4-FFF2-40B4-BE49-F238E27FC236}">
                <a16:creationId xmlns:a16="http://schemas.microsoft.com/office/drawing/2014/main" id="{23BDDD49-C0CF-AC9E-2F98-761EA2C69FFC}"/>
              </a:ext>
            </a:extLst>
          </p:cNvPr>
          <p:cNvGrpSpPr/>
          <p:nvPr/>
        </p:nvGrpSpPr>
        <p:grpSpPr>
          <a:xfrm>
            <a:off x="635954" y="4535157"/>
            <a:ext cx="3629819" cy="905272"/>
            <a:chOff x="549474" y="5567759"/>
            <a:chExt cx="3629819" cy="905272"/>
          </a:xfrm>
        </p:grpSpPr>
        <p:sp>
          <p:nvSpPr>
            <p:cNvPr id="20" name="Shape 12">
              <a:extLst>
                <a:ext uri="{FF2B5EF4-FFF2-40B4-BE49-F238E27FC236}">
                  <a16:creationId xmlns:a16="http://schemas.microsoft.com/office/drawing/2014/main" id="{CE8296AD-A0BC-349E-238A-928E80CB724C}"/>
                </a:ext>
              </a:extLst>
            </p:cNvPr>
            <p:cNvSpPr/>
            <p:nvPr/>
          </p:nvSpPr>
          <p:spPr>
            <a:xfrm>
              <a:off x="549474" y="5567759"/>
              <a:ext cx="3610769" cy="905272"/>
            </a:xfrm>
            <a:prstGeom prst="roundRect">
              <a:avLst>
                <a:gd name="adj" fmla="val 10101"/>
              </a:avLst>
            </a:prstGeom>
            <a:solidFill>
              <a:srgbClr val="FFFFFF"/>
            </a:solidFill>
            <a:ln w="22860">
              <a:solidFill>
                <a:srgbClr val="B4CCE3"/>
              </a:solidFill>
              <a:prstDash val="solid"/>
            </a:ln>
          </p:spPr>
        </p:sp>
        <p:sp>
          <p:nvSpPr>
            <p:cNvPr id="21" name="Shape 13">
              <a:extLst>
                <a:ext uri="{FF2B5EF4-FFF2-40B4-BE49-F238E27FC236}">
                  <a16:creationId xmlns:a16="http://schemas.microsoft.com/office/drawing/2014/main" id="{06E2DC8A-87AC-AA72-6C27-826EDEE9FFD2}"/>
                </a:ext>
              </a:extLst>
            </p:cNvPr>
            <p:cNvSpPr/>
            <p:nvPr/>
          </p:nvSpPr>
          <p:spPr>
            <a:xfrm>
              <a:off x="4103093" y="5567759"/>
              <a:ext cx="76200" cy="905272"/>
            </a:xfrm>
            <a:prstGeom prst="roundRect">
              <a:avLst>
                <a:gd name="adj" fmla="val 185431"/>
              </a:avLst>
            </a:prstGeom>
            <a:solidFill>
              <a:srgbClr val="84C1FA"/>
            </a:solidFill>
            <a:ln/>
          </p:spPr>
        </p:sp>
        <p:sp>
          <p:nvSpPr>
            <p:cNvPr id="22" name="Text 14">
              <a:extLst>
                <a:ext uri="{FF2B5EF4-FFF2-40B4-BE49-F238E27FC236}">
                  <a16:creationId xmlns:a16="http://schemas.microsoft.com/office/drawing/2014/main" id="{0282E18C-D7CC-6963-0259-DFF520CC014B}"/>
                </a:ext>
              </a:extLst>
            </p:cNvPr>
            <p:cNvSpPr/>
            <p:nvPr/>
          </p:nvSpPr>
          <p:spPr>
            <a:xfrm>
              <a:off x="1807965" y="5743774"/>
              <a:ext cx="2119114" cy="245269"/>
            </a:xfrm>
            <a:prstGeom prst="rect">
              <a:avLst/>
            </a:prstGeom>
            <a:noFill/>
            <a:ln/>
          </p:spPr>
          <p:txBody>
            <a:bodyPr wrap="none" lIns="0" tIns="0" rIns="0" bIns="0" rtlCol="0" anchor="t"/>
            <a:lstStyle/>
            <a:p>
              <a:pPr algn="r" rtl="1">
                <a:lnSpc>
                  <a:spcPts val="1917"/>
                </a:lnSpc>
              </a:pPr>
              <a:r>
                <a:rPr lang="ar-SA" sz="1600" dirty="0">
                  <a:solidFill>
                    <a:schemeClr val="accent2">
                      <a:lumMod val="75000"/>
                    </a:schemeClr>
                  </a:solidFill>
                  <a:latin typeface="Alexandria" pitchFamily="2" charset="-78"/>
                  <a:ea typeface="Instrument Sans Semi Bold" pitchFamily="34" charset="-122"/>
                  <a:cs typeface="Alexandria" pitchFamily="2" charset="-78"/>
                </a:rPr>
                <a:t>عدم تشجيع المبادرات</a:t>
              </a:r>
            </a:p>
          </p:txBody>
        </p:sp>
        <p:sp>
          <p:nvSpPr>
            <p:cNvPr id="24" name="Text 15">
              <a:extLst>
                <a:ext uri="{FF2B5EF4-FFF2-40B4-BE49-F238E27FC236}">
                  <a16:creationId xmlns:a16="http://schemas.microsoft.com/office/drawing/2014/main" id="{2497047A-5A60-48C3-AF70-93236A7C5800}"/>
                </a:ext>
              </a:extLst>
            </p:cNvPr>
            <p:cNvSpPr/>
            <p:nvPr/>
          </p:nvSpPr>
          <p:spPr>
            <a:xfrm>
              <a:off x="725488" y="6067227"/>
              <a:ext cx="3201591" cy="229791"/>
            </a:xfrm>
            <a:prstGeom prst="rect">
              <a:avLst/>
            </a:prstGeom>
            <a:noFill/>
            <a:ln/>
          </p:spPr>
          <p:txBody>
            <a:bodyPr wrap="none" lIns="0" tIns="0" rIns="0" bIns="0" rtlCol="0" anchor="t"/>
            <a:lstStyle/>
            <a:p>
              <a:pPr algn="r" rtl="1">
                <a:lnSpc>
                  <a:spcPts val="1792"/>
                </a:lnSpc>
              </a:pPr>
              <a:r>
                <a:rPr lang="ar-SA" sz="1600" dirty="0">
                  <a:solidFill>
                    <a:srgbClr val="1E3063"/>
                  </a:solidFill>
                  <a:latin typeface="Alexandria" pitchFamily="2" charset="-78"/>
                  <a:ea typeface="Instrument Sans Medium" pitchFamily="34" charset="-122"/>
                  <a:cs typeface="Alexandria" pitchFamily="2" charset="-78"/>
                </a:rPr>
                <a:t>إهمال الأفكار الجديدة وعدم تقديرها</a:t>
              </a:r>
            </a:p>
          </p:txBody>
        </p:sp>
      </p:grpSp>
      <p:pic>
        <p:nvPicPr>
          <p:cNvPr id="27" name="Image 0" descr="preencoded.png">
            <a:extLst>
              <a:ext uri="{FF2B5EF4-FFF2-40B4-BE49-F238E27FC236}">
                <a16:creationId xmlns:a16="http://schemas.microsoft.com/office/drawing/2014/main" id="{6555D3BB-78BA-1736-5CA0-A5CE53A11F7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7985" y="1121473"/>
            <a:ext cx="3676167" cy="210724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8" name="TextBox 27">
            <a:extLst>
              <a:ext uri="{FF2B5EF4-FFF2-40B4-BE49-F238E27FC236}">
                <a16:creationId xmlns:a16="http://schemas.microsoft.com/office/drawing/2014/main" id="{13155FC4-E312-E10E-068D-7D4D641BD4C8}"/>
              </a:ext>
            </a:extLst>
          </p:cNvPr>
          <p:cNvSpPr txBox="1"/>
          <p:nvPr/>
        </p:nvSpPr>
        <p:spPr>
          <a:xfrm>
            <a:off x="4667307" y="4912994"/>
            <a:ext cx="3201591" cy="311817"/>
          </a:xfrm>
          <a:prstGeom prst="rect">
            <a:avLst/>
          </a:prstGeom>
          <a:noFill/>
        </p:spPr>
        <p:txBody>
          <a:bodyPr wrap="square" rtlCol="0">
            <a:spAutoFit/>
          </a:bodyPr>
          <a:lstStyle/>
          <a:p>
            <a:pPr algn="ctr"/>
            <a:r>
              <a:rPr lang="ar-SA" b="1" dirty="0">
                <a:latin typeface="Alexandria" pitchFamily="2" charset="-78"/>
                <a:cs typeface="Alexandria" pitchFamily="2" charset="-78"/>
              </a:rPr>
              <a:t>من  أبرز المعوقات الإدارية</a:t>
            </a:r>
            <a:endParaRPr lang="en-US" b="1" dirty="0">
              <a:latin typeface="Alexandria" pitchFamily="2" charset="-78"/>
              <a:cs typeface="Alexandria" pitchFamily="2" charset="-78"/>
            </a:endParaRPr>
          </a:p>
        </p:txBody>
      </p:sp>
      <p:sp>
        <p:nvSpPr>
          <p:cNvPr id="29" name="TextBox 28">
            <a:extLst>
              <a:ext uri="{FF2B5EF4-FFF2-40B4-BE49-F238E27FC236}">
                <a16:creationId xmlns:a16="http://schemas.microsoft.com/office/drawing/2014/main" id="{712904C4-D8D5-3BE2-87CF-30977F38AF60}"/>
              </a:ext>
            </a:extLst>
          </p:cNvPr>
          <p:cNvSpPr txBox="1"/>
          <p:nvPr/>
        </p:nvSpPr>
        <p:spPr>
          <a:xfrm>
            <a:off x="6096000" y="2661793"/>
            <a:ext cx="5395777" cy="1348574"/>
          </a:xfrm>
          <a:prstGeom prst="rect">
            <a:avLst/>
          </a:prstGeom>
          <a:noFill/>
        </p:spPr>
        <p:txBody>
          <a:bodyPr wrap="square" rtlCol="0">
            <a:spAutoFit/>
          </a:bodyPr>
          <a:lstStyle/>
          <a:p>
            <a:pPr algn="r" rtl="1">
              <a:lnSpc>
                <a:spcPct val="150000"/>
              </a:lnSpc>
            </a:pPr>
            <a:r>
              <a:rPr lang="ar-SA" dirty="0">
                <a:solidFill>
                  <a:schemeClr val="accent2">
                    <a:lumMod val="75000"/>
                  </a:schemeClr>
                </a:solidFill>
                <a:latin typeface="Alexandria" pitchFamily="2" charset="-78"/>
                <a:cs typeface="Alexandria" pitchFamily="2" charset="-78"/>
              </a:rPr>
              <a:t>أثرها على المؤسسة:</a:t>
            </a:r>
          </a:p>
          <a:p>
            <a:pPr marL="285750" indent="-285750" algn="r" rtl="1">
              <a:lnSpc>
                <a:spcPct val="150000"/>
              </a:lnSpc>
              <a:buFont typeface="Arial" panose="020B0604020202020204" pitchFamily="34" charset="0"/>
              <a:buChar char="•"/>
            </a:pPr>
            <a:r>
              <a:rPr lang="ar-SA" dirty="0">
                <a:solidFill>
                  <a:schemeClr val="accent1">
                    <a:lumMod val="75000"/>
                  </a:schemeClr>
                </a:solidFill>
                <a:latin typeface="Alexandria" pitchFamily="2" charset="-78"/>
                <a:cs typeface="Alexandria" pitchFamily="2" charset="-78"/>
              </a:rPr>
              <a:t>انخفاض دافعية العاملين نحو الابتكار.</a:t>
            </a:r>
          </a:p>
          <a:p>
            <a:pPr marL="285750" indent="-285750" algn="r" rtl="1">
              <a:lnSpc>
                <a:spcPct val="150000"/>
              </a:lnSpc>
              <a:buFont typeface="Arial" panose="020B0604020202020204" pitchFamily="34" charset="0"/>
              <a:buChar char="•"/>
            </a:pPr>
            <a:r>
              <a:rPr lang="ar-SA" dirty="0">
                <a:solidFill>
                  <a:schemeClr val="accent1">
                    <a:lumMod val="75000"/>
                  </a:schemeClr>
                </a:solidFill>
                <a:latin typeface="Alexandria" pitchFamily="2" charset="-78"/>
                <a:cs typeface="Alexandria" pitchFamily="2" charset="-78"/>
              </a:rPr>
              <a:t>بطء تطوير العمل والإجراءات.</a:t>
            </a:r>
          </a:p>
          <a:p>
            <a:pPr marL="285750" indent="-285750" algn="r" rtl="1">
              <a:lnSpc>
                <a:spcPct val="150000"/>
              </a:lnSpc>
              <a:buFont typeface="Arial" panose="020B0604020202020204" pitchFamily="34" charset="0"/>
              <a:buChar char="•"/>
            </a:pPr>
            <a:r>
              <a:rPr lang="ar-SA" dirty="0">
                <a:solidFill>
                  <a:schemeClr val="accent1">
                    <a:lumMod val="75000"/>
                  </a:schemeClr>
                </a:solidFill>
                <a:latin typeface="Alexandria" pitchFamily="2" charset="-78"/>
                <a:cs typeface="Alexandria" pitchFamily="2" charset="-78"/>
              </a:rPr>
              <a:t>تراجع روح المبادرة والتجديد.</a:t>
            </a:r>
            <a:endParaRPr lang="en-US" dirty="0">
              <a:solidFill>
                <a:schemeClr val="accent1">
                  <a:lumMod val="75000"/>
                </a:schemeClr>
              </a:solidFill>
              <a:latin typeface="Alexandria" pitchFamily="2" charset="-78"/>
              <a:cs typeface="Alexandria" pitchFamily="2" charset="-78"/>
            </a:endParaRPr>
          </a:p>
        </p:txBody>
      </p:sp>
    </p:spTree>
    <p:extLst>
      <p:ext uri="{BB962C8B-B14F-4D97-AF65-F5344CB8AC3E}">
        <p14:creationId xmlns:p14="http://schemas.microsoft.com/office/powerpoint/2010/main" val="300478691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BE7067A8-2FE0-FCF7-135F-A18CC149C2A5}"/>
              </a:ext>
            </a:extLst>
          </p:cNvPr>
          <p:cNvSpPr/>
          <p:nvPr/>
        </p:nvSpPr>
        <p:spPr>
          <a:xfrm>
            <a:off x="3566111" y="349722"/>
            <a:ext cx="4772422" cy="455513"/>
          </a:xfrm>
          <a:prstGeom prst="rect">
            <a:avLst/>
          </a:prstGeom>
          <a:noFill/>
          <a:ln/>
        </p:spPr>
        <p:txBody>
          <a:bodyPr wrap="none" lIns="0" tIns="0" rIns="0" bIns="0" rtlCol="0" anchor="t"/>
          <a:lstStyle/>
          <a:p>
            <a:pPr algn="r" rtl="1">
              <a:lnSpc>
                <a:spcPct val="150000"/>
              </a:lnSpc>
            </a:pPr>
            <a:r>
              <a:rPr lang="en-US" sz="2800" b="1" dirty="0">
                <a:solidFill>
                  <a:srgbClr val="00B0F0"/>
                </a:solidFill>
                <a:latin typeface="Alexandria" pitchFamily="2" charset="-78"/>
                <a:ea typeface="Instrument Sans Semi Bold" pitchFamily="34" charset="-122"/>
                <a:cs typeface="Alexandria" pitchFamily="2" charset="-78"/>
              </a:rPr>
              <a:t>كيف يتغلب القائد على المعوقات؟</a:t>
            </a:r>
            <a:endParaRPr lang="en-US" sz="2800" b="1"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7D6C4E4C-8EF3-BFD4-55BF-5D4256F6B1F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5384" y="1864510"/>
            <a:ext cx="4471675" cy="4289676"/>
          </a:xfrm>
          <a:prstGeom prst="rect">
            <a:avLst/>
          </a:prstGeom>
        </p:spPr>
      </p:pic>
      <p:sp>
        <p:nvSpPr>
          <p:cNvPr id="9" name="Text 1">
            <a:extLst>
              <a:ext uri="{FF2B5EF4-FFF2-40B4-BE49-F238E27FC236}">
                <a16:creationId xmlns:a16="http://schemas.microsoft.com/office/drawing/2014/main" id="{9D27787E-6D91-F42A-53EB-219F5323DE6F}"/>
              </a:ext>
            </a:extLst>
          </p:cNvPr>
          <p:cNvSpPr/>
          <p:nvPr/>
        </p:nvSpPr>
        <p:spPr>
          <a:xfrm>
            <a:off x="5803692" y="1245286"/>
            <a:ext cx="6003903" cy="1066318"/>
          </a:xfrm>
          <a:prstGeom prst="rect">
            <a:avLst/>
          </a:prstGeom>
          <a:noFill/>
          <a:ln/>
        </p:spPr>
        <p:txBody>
          <a:bodyPr wrap="square" lIns="0" tIns="0" rIns="0" bIns="0" rtlCol="0" anchor="t">
            <a:spAutoFit/>
          </a:bodyPr>
          <a:lstStyle/>
          <a:p>
            <a:pPr algn="ctr" rtl="1">
              <a:lnSpc>
                <a:spcPct val="150000"/>
              </a:lnSpc>
            </a:pPr>
            <a:r>
              <a:rPr lang="ar-SA" sz="1600" dirty="0">
                <a:solidFill>
                  <a:srgbClr val="1E3063"/>
                </a:solidFill>
                <a:latin typeface="Alexandria" pitchFamily="2" charset="-78"/>
                <a:ea typeface="Instrument Sans Medium" pitchFamily="34" charset="-122"/>
                <a:cs typeface="Alexandria" pitchFamily="2" charset="-78"/>
              </a:rPr>
              <a:t>يستطيع القائد تجاوز المعوقات المرتبطة بالإبداع عندما يتحول من مجرد مدير للمهام إلى صانع لبيئة داعمة للابتكار، من خلال ممارسات واضحة ومستدامة.</a:t>
            </a:r>
            <a:endParaRPr lang="en-US" sz="1600" dirty="0">
              <a:latin typeface="Alexandria" pitchFamily="2" charset="-78"/>
              <a:cs typeface="Alexandria" pitchFamily="2" charset="-78"/>
            </a:endParaRPr>
          </a:p>
        </p:txBody>
      </p:sp>
      <p:sp>
        <p:nvSpPr>
          <p:cNvPr id="10" name="Text 2">
            <a:extLst>
              <a:ext uri="{FF2B5EF4-FFF2-40B4-BE49-F238E27FC236}">
                <a16:creationId xmlns:a16="http://schemas.microsoft.com/office/drawing/2014/main" id="{7874F5B2-66F7-E2E2-B9B2-B819045F6B3A}"/>
              </a:ext>
            </a:extLst>
          </p:cNvPr>
          <p:cNvSpPr/>
          <p:nvPr/>
        </p:nvSpPr>
        <p:spPr>
          <a:xfrm>
            <a:off x="6807072" y="2309611"/>
            <a:ext cx="3675686" cy="286745"/>
          </a:xfrm>
          <a:prstGeom prst="rect">
            <a:avLst/>
          </a:prstGeom>
          <a:noFill/>
          <a:ln/>
        </p:spPr>
        <p:txBody>
          <a:bodyPr wrap="none" lIns="0" tIns="0" rIns="0" bIns="0" rtlCol="0" anchor="t">
            <a:spAutoFit/>
          </a:bodyPr>
          <a:lstStyle/>
          <a:p>
            <a:pPr algn="r" rtl="1">
              <a:lnSpc>
                <a:spcPct val="150000"/>
              </a:lnSpc>
            </a:pPr>
            <a:r>
              <a:rPr lang="en-US" b="1" dirty="0">
                <a:solidFill>
                  <a:srgbClr val="00B0F0"/>
                </a:solidFill>
                <a:latin typeface="Alexandria" pitchFamily="2" charset="-78"/>
                <a:ea typeface="Instrument Sans Medium" pitchFamily="34" charset="-122"/>
                <a:cs typeface="Alexandria" pitchFamily="2" charset="-78"/>
              </a:rPr>
              <a:t>"القائد هو من يصنع بيئة الإبداع أو يقتلها."</a:t>
            </a:r>
            <a:endParaRPr lang="en-US" b="1" dirty="0">
              <a:solidFill>
                <a:srgbClr val="00B0F0"/>
              </a:solidFill>
              <a:latin typeface="Alexandria" pitchFamily="2" charset="-78"/>
              <a:cs typeface="Alexandria" pitchFamily="2" charset="-78"/>
            </a:endParaRPr>
          </a:p>
        </p:txBody>
      </p:sp>
      <p:grpSp>
        <p:nvGrpSpPr>
          <p:cNvPr id="2" name="Group 1">
            <a:extLst>
              <a:ext uri="{FF2B5EF4-FFF2-40B4-BE49-F238E27FC236}">
                <a16:creationId xmlns:a16="http://schemas.microsoft.com/office/drawing/2014/main" id="{753600C3-1C2E-7BEA-9122-6D77D8A46849}"/>
              </a:ext>
            </a:extLst>
          </p:cNvPr>
          <p:cNvGrpSpPr/>
          <p:nvPr/>
        </p:nvGrpSpPr>
        <p:grpSpPr>
          <a:xfrm>
            <a:off x="6308962" y="4714899"/>
            <a:ext cx="5398592" cy="1090365"/>
            <a:chOff x="6280150" y="5002931"/>
            <a:chExt cx="5398592" cy="1090365"/>
          </a:xfrm>
        </p:grpSpPr>
        <p:sp>
          <p:nvSpPr>
            <p:cNvPr id="12" name="Shape 4">
              <a:extLst>
                <a:ext uri="{FF2B5EF4-FFF2-40B4-BE49-F238E27FC236}">
                  <a16:creationId xmlns:a16="http://schemas.microsoft.com/office/drawing/2014/main" id="{96B74865-5139-E6BA-7585-50FEC16EDEC0}"/>
                </a:ext>
              </a:extLst>
            </p:cNvPr>
            <p:cNvSpPr/>
            <p:nvPr/>
          </p:nvSpPr>
          <p:spPr>
            <a:xfrm>
              <a:off x="6280150" y="5002931"/>
              <a:ext cx="5342659" cy="1090365"/>
            </a:xfrm>
            <a:prstGeom prst="roundRect">
              <a:avLst>
                <a:gd name="adj" fmla="val 24791"/>
              </a:avLst>
            </a:prstGeom>
            <a:solidFill>
              <a:srgbClr val="B5DAFC"/>
            </a:solidFill>
            <a:ln/>
          </p:spPr>
        </p:sp>
        <p:sp>
          <p:nvSpPr>
            <p:cNvPr id="14" name="Text 5">
              <a:extLst>
                <a:ext uri="{FF2B5EF4-FFF2-40B4-BE49-F238E27FC236}">
                  <a16:creationId xmlns:a16="http://schemas.microsoft.com/office/drawing/2014/main" id="{60F594BC-B505-BC77-E436-62652AF6721B}"/>
                </a:ext>
              </a:extLst>
            </p:cNvPr>
            <p:cNvSpPr/>
            <p:nvPr/>
          </p:nvSpPr>
          <p:spPr>
            <a:xfrm>
              <a:off x="6355132" y="5204522"/>
              <a:ext cx="5323610" cy="696986"/>
            </a:xfrm>
            <a:prstGeom prst="rect">
              <a:avLst/>
            </a:prstGeom>
            <a:noFill/>
            <a:ln/>
          </p:spPr>
          <p:txBody>
            <a:bodyPr wrap="square" lIns="0" tIns="0" rIns="0" bIns="0" rtlCol="0" anchor="t">
              <a:spAutoFit/>
            </a:bodyPr>
            <a:lstStyle/>
            <a:p>
              <a:pPr algn="ctr" rtl="1">
                <a:lnSpc>
                  <a:spcPct val="150000"/>
                </a:lnSpc>
              </a:pPr>
              <a:r>
                <a:rPr lang="en-US" sz="1600" dirty="0">
                  <a:latin typeface="Alexandria" pitchFamily="2" charset="-78"/>
                  <a:ea typeface="Instrument Sans Medium" pitchFamily="34" charset="-122"/>
                  <a:cs typeface="Alexandria" pitchFamily="2" charset="-78"/>
                </a:rPr>
                <a:t>التغيير الحقيقي يبدأ من القائد — عندما يؤمن بالإبداع ويجسّده في سلوكه اليومي.</a:t>
              </a:r>
              <a:endParaRPr lang="en-US" sz="1600" dirty="0">
                <a:latin typeface="Alexandria" pitchFamily="2" charset="-78"/>
                <a:cs typeface="Alexandria" pitchFamily="2" charset="-78"/>
              </a:endParaRPr>
            </a:p>
          </p:txBody>
        </p:sp>
      </p:grpSp>
      <p:sp>
        <p:nvSpPr>
          <p:cNvPr id="3" name="TextBox 2">
            <a:extLst>
              <a:ext uri="{FF2B5EF4-FFF2-40B4-BE49-F238E27FC236}">
                <a16:creationId xmlns:a16="http://schemas.microsoft.com/office/drawing/2014/main" id="{12718F3D-7849-C330-355D-9BF48915F7D2}"/>
              </a:ext>
            </a:extLst>
          </p:cNvPr>
          <p:cNvSpPr txBox="1"/>
          <p:nvPr/>
        </p:nvSpPr>
        <p:spPr>
          <a:xfrm>
            <a:off x="1073032" y="1525956"/>
            <a:ext cx="3992988" cy="338554"/>
          </a:xfrm>
          <a:prstGeom prst="rect">
            <a:avLst/>
          </a:prstGeom>
          <a:noFill/>
        </p:spPr>
        <p:txBody>
          <a:bodyPr wrap="square" rtlCol="0">
            <a:spAutoFit/>
          </a:bodyPr>
          <a:lstStyle/>
          <a:p>
            <a:pPr algn="ctr"/>
            <a:r>
              <a:rPr lang="ar-SA" sz="1600" b="1" dirty="0">
                <a:solidFill>
                  <a:schemeClr val="accent2">
                    <a:lumMod val="75000"/>
                  </a:schemeClr>
                </a:solidFill>
                <a:latin typeface="Alexandria" pitchFamily="2" charset="-78"/>
                <a:cs typeface="Alexandria" pitchFamily="2" charset="-78"/>
              </a:rPr>
              <a:t>أهم الأساليب التي يعتمد عليها:</a:t>
            </a:r>
            <a:endParaRPr lang="en-US" sz="1600" b="1" dirty="0">
              <a:solidFill>
                <a:schemeClr val="accent2">
                  <a:lumMod val="75000"/>
                </a:schemeClr>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B66E98F2-0558-380A-3D6B-C01928420646}"/>
              </a:ext>
            </a:extLst>
          </p:cNvPr>
          <p:cNvSpPr txBox="1"/>
          <p:nvPr/>
        </p:nvSpPr>
        <p:spPr>
          <a:xfrm>
            <a:off x="6747999" y="3027448"/>
            <a:ext cx="4464584" cy="1492716"/>
          </a:xfrm>
          <a:prstGeom prst="rect">
            <a:avLst/>
          </a:prstGeom>
          <a:noFill/>
        </p:spPr>
        <p:txBody>
          <a:bodyPr wrap="square" rtlCol="0">
            <a:spAutoFit/>
          </a:bodyPr>
          <a:lstStyle/>
          <a:p>
            <a:pPr algn="r"/>
            <a:r>
              <a:rPr lang="ar-SA" b="1" dirty="0">
                <a:solidFill>
                  <a:schemeClr val="accent2">
                    <a:lumMod val="75000"/>
                  </a:schemeClr>
                </a:solidFill>
                <a:latin typeface="Alexandria" pitchFamily="2" charset="-78"/>
                <a:cs typeface="Alexandria" pitchFamily="2" charset="-78"/>
              </a:rPr>
              <a:t>الأثر المتوقع:</a:t>
            </a:r>
          </a:p>
          <a:p>
            <a:pPr marL="285750" indent="-285750" algn="r" rtl="1">
              <a:lnSpc>
                <a:spcPct val="150000"/>
              </a:lnSpc>
              <a:buFont typeface="Arial" panose="020B0604020202020204" pitchFamily="34" charset="0"/>
              <a:buChar char="•"/>
            </a:pPr>
            <a:r>
              <a:rPr lang="ar-SA" dirty="0">
                <a:solidFill>
                  <a:schemeClr val="accent1">
                    <a:lumMod val="75000"/>
                  </a:schemeClr>
                </a:solidFill>
                <a:latin typeface="Alexandria" pitchFamily="2" charset="-78"/>
                <a:cs typeface="Alexandria" pitchFamily="2" charset="-78"/>
              </a:rPr>
              <a:t>زيادة دافعية العاملين </a:t>
            </a:r>
          </a:p>
          <a:p>
            <a:pPr marL="285750" indent="-285750" algn="r" rtl="1">
              <a:lnSpc>
                <a:spcPct val="150000"/>
              </a:lnSpc>
              <a:buFont typeface="Arial" panose="020B0604020202020204" pitchFamily="34" charset="0"/>
              <a:buChar char="•"/>
            </a:pPr>
            <a:r>
              <a:rPr lang="ar-SA" dirty="0">
                <a:solidFill>
                  <a:schemeClr val="accent1">
                    <a:lumMod val="75000"/>
                  </a:schemeClr>
                </a:solidFill>
                <a:latin typeface="Alexandria" pitchFamily="2" charset="-78"/>
                <a:cs typeface="Alexandria" pitchFamily="2" charset="-78"/>
              </a:rPr>
              <a:t>رفع مستوى المبادرة والابتكار </a:t>
            </a:r>
          </a:p>
          <a:p>
            <a:pPr marL="285750" indent="-285750" algn="r" rtl="1">
              <a:lnSpc>
                <a:spcPct val="150000"/>
              </a:lnSpc>
              <a:buFont typeface="Arial" panose="020B0604020202020204" pitchFamily="34" charset="0"/>
              <a:buChar char="•"/>
            </a:pPr>
            <a:r>
              <a:rPr lang="ar-SA" dirty="0">
                <a:solidFill>
                  <a:schemeClr val="accent1">
                    <a:lumMod val="75000"/>
                  </a:schemeClr>
                </a:solidFill>
                <a:latin typeface="Alexandria" pitchFamily="2" charset="-78"/>
                <a:cs typeface="Alexandria" pitchFamily="2" charset="-78"/>
              </a:rPr>
              <a:t>تحويل المعوقات إلى فرص للتطوير</a:t>
            </a:r>
          </a:p>
          <a:p>
            <a:endParaRPr lang="en-US" dirty="0"/>
          </a:p>
        </p:txBody>
      </p:sp>
    </p:spTree>
    <p:extLst>
      <p:ext uri="{BB962C8B-B14F-4D97-AF65-F5344CB8AC3E}">
        <p14:creationId xmlns:p14="http://schemas.microsoft.com/office/powerpoint/2010/main" val="2413463047"/>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4BE2F3FC-EF52-64E6-6AE9-1307AA5AD31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86591" y="908720"/>
            <a:ext cx="4063801" cy="55861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333528B1-9443-4F01-B287-0499942A8C7F}"/>
              </a:ext>
            </a:extLst>
          </p:cNvPr>
          <p:cNvSpPr/>
          <p:nvPr/>
        </p:nvSpPr>
        <p:spPr>
          <a:xfrm>
            <a:off x="2855640" y="475233"/>
            <a:ext cx="4253012" cy="531614"/>
          </a:xfrm>
          <a:prstGeom prst="rect">
            <a:avLst/>
          </a:prstGeom>
          <a:noFill/>
          <a:ln/>
        </p:spPr>
        <p:txBody>
          <a:bodyPr wrap="none" lIns="0" tIns="0" rIns="0" bIns="0" rtlCol="0" anchor="t"/>
          <a:lstStyle/>
          <a:p>
            <a:pPr algn="r" rtl="1">
              <a:lnSpc>
                <a:spcPts val="4167"/>
              </a:lnSpc>
            </a:pPr>
            <a:r>
              <a:rPr lang="en-US" sz="2800" b="1" dirty="0">
                <a:solidFill>
                  <a:srgbClr val="00B0F0"/>
                </a:solidFill>
                <a:latin typeface="Alexandria" pitchFamily="2" charset="-78"/>
                <a:ea typeface="Instrument Sans Semi Bold" pitchFamily="34" charset="-122"/>
                <a:cs typeface="Alexandria" pitchFamily="2" charset="-78"/>
              </a:rPr>
              <a:t>دور القائد في تعزيز الإبداع</a:t>
            </a:r>
            <a:endParaRPr lang="en-US" sz="28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777778FB-A853-0FF2-A07C-EDB7B296DCEB}"/>
              </a:ext>
            </a:extLst>
          </p:cNvPr>
          <p:cNvSpPr/>
          <p:nvPr/>
        </p:nvSpPr>
        <p:spPr>
          <a:xfrm>
            <a:off x="1198882" y="1209650"/>
            <a:ext cx="6297018"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يلعب القائد دورًا محوريًا في نشر ثقافة الابتكار داخل المؤسسة — </a:t>
            </a:r>
            <a:r>
              <a:rPr lang="en-US" sz="1600" b="1" dirty="0">
                <a:solidFill>
                  <a:srgbClr val="1E3063"/>
                </a:solidFill>
                <a:latin typeface="Alexandria" pitchFamily="2" charset="-78"/>
                <a:ea typeface="Instrument Sans Medium" pitchFamily="34" charset="-122"/>
                <a:cs typeface="Alexandria" pitchFamily="2" charset="-78"/>
              </a:rPr>
              <a:t>الإبداع لا يحدث بالصدفة، بل بقيادة واعية تدعمه</a:t>
            </a:r>
            <a:r>
              <a:rPr lang="en-US" sz="1600" dirty="0">
                <a:solidFill>
                  <a:srgbClr val="1E3063"/>
                </a:solidFill>
                <a:latin typeface="Alexandria" pitchFamily="2" charset="-78"/>
                <a:ea typeface="Instrument Sans Medium" pitchFamily="34" charset="-122"/>
                <a:cs typeface="Alexandria" pitchFamily="2" charset="-78"/>
              </a:rPr>
              <a:t>.</a:t>
            </a:r>
            <a:endParaRPr lang="en-US" sz="1600" dirty="0">
              <a:latin typeface="Alexandria" pitchFamily="2" charset="-78"/>
              <a:cs typeface="Alexandria" pitchFamily="2" charset="-78"/>
            </a:endParaRPr>
          </a:p>
        </p:txBody>
      </p:sp>
      <p:sp>
        <p:nvSpPr>
          <p:cNvPr id="10" name="Text 2">
            <a:extLst>
              <a:ext uri="{FF2B5EF4-FFF2-40B4-BE49-F238E27FC236}">
                <a16:creationId xmlns:a16="http://schemas.microsoft.com/office/drawing/2014/main" id="{10AC9345-6182-68B1-37C3-FA2EA525AE73}"/>
              </a:ext>
            </a:extLst>
          </p:cNvPr>
          <p:cNvSpPr/>
          <p:nvPr/>
        </p:nvSpPr>
        <p:spPr>
          <a:xfrm>
            <a:off x="4832052" y="2615704"/>
            <a:ext cx="2126457" cy="265708"/>
          </a:xfrm>
          <a:prstGeom prst="rect">
            <a:avLst/>
          </a:prstGeom>
          <a:noFill/>
          <a:ln/>
        </p:spPr>
        <p:txBody>
          <a:bodyPr wrap="none" lIns="0" tIns="0" rIns="0" bIns="0" rtlCol="0" anchor="t"/>
          <a:lstStyle/>
          <a:p>
            <a:pPr algn="r" rtl="1">
              <a:lnSpc>
                <a:spcPts val="2083"/>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تحفيز العاملين</a:t>
            </a:r>
            <a:endParaRPr lang="en-US" sz="1800" b="1" dirty="0">
              <a:solidFill>
                <a:schemeClr val="accent2">
                  <a:lumMod val="75000"/>
                </a:schemeClr>
              </a:solidFill>
              <a:latin typeface="Alexandria" pitchFamily="2" charset="-78"/>
              <a:cs typeface="Alexandria" pitchFamily="2" charset="-78"/>
            </a:endParaRPr>
          </a:p>
        </p:txBody>
      </p:sp>
      <p:sp>
        <p:nvSpPr>
          <p:cNvPr id="11" name="Text 3">
            <a:extLst>
              <a:ext uri="{FF2B5EF4-FFF2-40B4-BE49-F238E27FC236}">
                <a16:creationId xmlns:a16="http://schemas.microsoft.com/office/drawing/2014/main" id="{4367D506-BC31-0A0D-D733-7175B076FDCA}"/>
              </a:ext>
            </a:extLst>
          </p:cNvPr>
          <p:cNvSpPr/>
          <p:nvPr/>
        </p:nvSpPr>
        <p:spPr>
          <a:xfrm>
            <a:off x="661492" y="2973190"/>
            <a:ext cx="6297018" cy="258564"/>
          </a:xfrm>
          <a:prstGeom prst="rect">
            <a:avLst/>
          </a:prstGeom>
          <a:noFill/>
          <a:ln/>
        </p:spPr>
        <p:txBody>
          <a:bodyPr wrap="none" lIns="0" tIns="0" rIns="0" bIns="0" rtlCol="0" anchor="t"/>
          <a:lstStyle/>
          <a:p>
            <a:pPr algn="r" rtl="1">
              <a:lnSpc>
                <a:spcPts val="2000"/>
              </a:lnSpc>
            </a:pPr>
            <a:r>
              <a:rPr lang="en-US" sz="1600" dirty="0">
                <a:solidFill>
                  <a:srgbClr val="1E3063"/>
                </a:solidFill>
                <a:latin typeface="Alexandria" pitchFamily="2" charset="-78"/>
                <a:ea typeface="Instrument Sans Medium" pitchFamily="34" charset="-122"/>
                <a:cs typeface="Alexandria" pitchFamily="2" charset="-78"/>
              </a:rPr>
              <a:t>إشعال الدافعية الداخلية نحو التميز</a:t>
            </a:r>
            <a:endParaRPr lang="en-US" sz="1600" dirty="0">
              <a:latin typeface="Alexandria" pitchFamily="2" charset="-78"/>
              <a:cs typeface="Alexandria" pitchFamily="2" charset="-78"/>
            </a:endParaRPr>
          </a:p>
        </p:txBody>
      </p:sp>
      <p:sp>
        <p:nvSpPr>
          <p:cNvPr id="13" name="Text 4">
            <a:extLst>
              <a:ext uri="{FF2B5EF4-FFF2-40B4-BE49-F238E27FC236}">
                <a16:creationId xmlns:a16="http://schemas.microsoft.com/office/drawing/2014/main" id="{69E94613-E7E4-618F-A2E8-9695C841F9E9}"/>
              </a:ext>
            </a:extLst>
          </p:cNvPr>
          <p:cNvSpPr/>
          <p:nvPr/>
        </p:nvSpPr>
        <p:spPr>
          <a:xfrm>
            <a:off x="4832052" y="4154488"/>
            <a:ext cx="2126457" cy="265708"/>
          </a:xfrm>
          <a:prstGeom prst="rect">
            <a:avLst/>
          </a:prstGeom>
          <a:noFill/>
          <a:ln/>
        </p:spPr>
        <p:txBody>
          <a:bodyPr wrap="none" lIns="0" tIns="0" rIns="0" bIns="0" rtlCol="0" anchor="t"/>
          <a:lstStyle/>
          <a:p>
            <a:pPr algn="r" rtl="1">
              <a:lnSpc>
                <a:spcPts val="2083"/>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دعم الأفكار الجديدة</a:t>
            </a:r>
            <a:endParaRPr lang="en-US" sz="1800" b="1" dirty="0">
              <a:solidFill>
                <a:schemeClr val="accent2">
                  <a:lumMod val="75000"/>
                </a:schemeClr>
              </a:solidFill>
              <a:latin typeface="Alexandria" pitchFamily="2" charset="-78"/>
              <a:cs typeface="Alexandria" pitchFamily="2" charset="-78"/>
            </a:endParaRPr>
          </a:p>
        </p:txBody>
      </p:sp>
      <p:sp>
        <p:nvSpPr>
          <p:cNvPr id="14" name="Text 5">
            <a:extLst>
              <a:ext uri="{FF2B5EF4-FFF2-40B4-BE49-F238E27FC236}">
                <a16:creationId xmlns:a16="http://schemas.microsoft.com/office/drawing/2014/main" id="{29638E75-2AAA-0674-0B38-5D3C2884B51E}"/>
              </a:ext>
            </a:extLst>
          </p:cNvPr>
          <p:cNvSpPr/>
          <p:nvPr/>
        </p:nvSpPr>
        <p:spPr>
          <a:xfrm>
            <a:off x="661492" y="4511973"/>
            <a:ext cx="6297018" cy="258564"/>
          </a:xfrm>
          <a:prstGeom prst="rect">
            <a:avLst/>
          </a:prstGeom>
          <a:noFill/>
          <a:ln/>
        </p:spPr>
        <p:txBody>
          <a:bodyPr wrap="none" lIns="0" tIns="0" rIns="0" bIns="0" rtlCol="0" anchor="t"/>
          <a:lstStyle/>
          <a:p>
            <a:pPr algn="r" rtl="1">
              <a:lnSpc>
                <a:spcPts val="2000"/>
              </a:lnSpc>
            </a:pPr>
            <a:r>
              <a:rPr lang="en-US" sz="1600" dirty="0">
                <a:solidFill>
                  <a:srgbClr val="1E3063"/>
                </a:solidFill>
                <a:latin typeface="Alexandria" pitchFamily="2" charset="-78"/>
                <a:ea typeface="Instrument Sans Medium" pitchFamily="34" charset="-122"/>
                <a:cs typeface="Alexandria" pitchFamily="2" charset="-78"/>
              </a:rPr>
              <a:t>الاستماع والتشجيع وعدم الرفض المبكر</a:t>
            </a:r>
            <a:endParaRPr lang="en-US" sz="1600" dirty="0">
              <a:latin typeface="Alexandria" pitchFamily="2" charset="-78"/>
              <a:cs typeface="Alexandria" pitchFamily="2" charset="-78"/>
            </a:endParaRPr>
          </a:p>
        </p:txBody>
      </p:sp>
      <p:sp>
        <p:nvSpPr>
          <p:cNvPr id="16" name="Text 6">
            <a:extLst>
              <a:ext uri="{FF2B5EF4-FFF2-40B4-BE49-F238E27FC236}">
                <a16:creationId xmlns:a16="http://schemas.microsoft.com/office/drawing/2014/main" id="{0878A08F-7F55-35E1-5B81-2CCC4D0F3B5D}"/>
              </a:ext>
            </a:extLst>
          </p:cNvPr>
          <p:cNvSpPr/>
          <p:nvPr/>
        </p:nvSpPr>
        <p:spPr>
          <a:xfrm>
            <a:off x="4832052" y="5693271"/>
            <a:ext cx="2126457" cy="265708"/>
          </a:xfrm>
          <a:prstGeom prst="rect">
            <a:avLst/>
          </a:prstGeom>
          <a:noFill/>
          <a:ln/>
        </p:spPr>
        <p:txBody>
          <a:bodyPr wrap="none" lIns="0" tIns="0" rIns="0" bIns="0" rtlCol="0" anchor="t"/>
          <a:lstStyle/>
          <a:p>
            <a:pPr algn="r" rtl="1">
              <a:lnSpc>
                <a:spcPts val="2083"/>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بيئة آمنة للتجربة</a:t>
            </a:r>
            <a:endParaRPr lang="en-US" sz="1800" b="1" dirty="0">
              <a:solidFill>
                <a:schemeClr val="accent2">
                  <a:lumMod val="75000"/>
                </a:schemeClr>
              </a:solidFill>
              <a:latin typeface="Alexandria" pitchFamily="2" charset="-78"/>
              <a:cs typeface="Alexandria" pitchFamily="2" charset="-78"/>
            </a:endParaRPr>
          </a:p>
        </p:txBody>
      </p:sp>
      <p:sp>
        <p:nvSpPr>
          <p:cNvPr id="17" name="Text 7">
            <a:extLst>
              <a:ext uri="{FF2B5EF4-FFF2-40B4-BE49-F238E27FC236}">
                <a16:creationId xmlns:a16="http://schemas.microsoft.com/office/drawing/2014/main" id="{6B9E2200-B4E5-0FA3-2099-9014E4559F76}"/>
              </a:ext>
            </a:extLst>
          </p:cNvPr>
          <p:cNvSpPr/>
          <p:nvPr/>
        </p:nvSpPr>
        <p:spPr>
          <a:xfrm>
            <a:off x="661492" y="6050757"/>
            <a:ext cx="6297018" cy="258564"/>
          </a:xfrm>
          <a:prstGeom prst="rect">
            <a:avLst/>
          </a:prstGeom>
          <a:noFill/>
          <a:ln/>
        </p:spPr>
        <p:txBody>
          <a:bodyPr wrap="none" lIns="0" tIns="0" rIns="0" bIns="0" rtlCol="0" anchor="t"/>
          <a:lstStyle/>
          <a:p>
            <a:pPr algn="r" rtl="1">
              <a:lnSpc>
                <a:spcPts val="2000"/>
              </a:lnSpc>
            </a:pPr>
            <a:r>
              <a:rPr lang="en-US" sz="1600" dirty="0">
                <a:solidFill>
                  <a:srgbClr val="1E3063"/>
                </a:solidFill>
                <a:latin typeface="Alexandria" pitchFamily="2" charset="-78"/>
                <a:ea typeface="Instrument Sans Medium" pitchFamily="34" charset="-122"/>
                <a:cs typeface="Alexandria" pitchFamily="2" charset="-78"/>
              </a:rPr>
              <a:t>تقبّل الخطأ كجزء من مسيرة التعلم</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109357690"/>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998753CC-540E-AF0B-2C3D-47115E143CD1}"/>
              </a:ext>
            </a:extLst>
          </p:cNvPr>
          <p:cNvSpPr/>
          <p:nvPr/>
        </p:nvSpPr>
        <p:spPr>
          <a:xfrm>
            <a:off x="5133409" y="1155869"/>
            <a:ext cx="6418659" cy="590649"/>
          </a:xfrm>
          <a:prstGeom prst="rect">
            <a:avLst/>
          </a:prstGeom>
          <a:noFill/>
          <a:ln/>
        </p:spPr>
        <p:txBody>
          <a:bodyPr wrap="none" lIns="0" tIns="0" rIns="0" bIns="0" rtlCol="0" anchor="t"/>
          <a:lstStyle/>
          <a:p>
            <a:pPr algn="r" rtl="1">
              <a:lnSpc>
                <a:spcPts val="4625"/>
              </a:lnSpc>
            </a:pPr>
            <a:r>
              <a:rPr lang="en-US" sz="2400" b="1" dirty="0">
                <a:solidFill>
                  <a:srgbClr val="00B0F0"/>
                </a:solidFill>
                <a:latin typeface="Alexandria" pitchFamily="2" charset="-78"/>
                <a:ea typeface="Instrument Sans Semi Bold" pitchFamily="34" charset="-122"/>
                <a:cs typeface="Alexandria" pitchFamily="2" charset="-78"/>
              </a:rPr>
              <a:t>النتائج المتوقعة من </a:t>
            </a:r>
            <a:r>
              <a:rPr lang="en-US" sz="2400" b="1" dirty="0" err="1">
                <a:solidFill>
                  <a:srgbClr val="00B0F0"/>
                </a:solidFill>
                <a:latin typeface="Alexandria" pitchFamily="2" charset="-78"/>
                <a:ea typeface="Instrument Sans Semi Bold" pitchFamily="34" charset="-122"/>
                <a:cs typeface="Alexandria" pitchFamily="2" charset="-78"/>
              </a:rPr>
              <a:t>القيادة</a:t>
            </a:r>
            <a:r>
              <a:rPr lang="en-US" sz="2400" b="1" dirty="0">
                <a:solidFill>
                  <a:srgbClr val="00B0F0"/>
                </a:solidFill>
                <a:latin typeface="Alexandria" pitchFamily="2" charset="-78"/>
                <a:ea typeface="Instrument Sans Semi Bold" pitchFamily="34" charset="-122"/>
                <a:cs typeface="Alexandria" pitchFamily="2" charset="-78"/>
              </a:rPr>
              <a:t> </a:t>
            </a:r>
            <a:r>
              <a:rPr lang="en-US" sz="2400" b="1" dirty="0" err="1">
                <a:solidFill>
                  <a:srgbClr val="00B0F0"/>
                </a:solidFill>
                <a:latin typeface="Alexandria" pitchFamily="2" charset="-78"/>
                <a:ea typeface="Instrument Sans Semi Bold" pitchFamily="34" charset="-122"/>
                <a:cs typeface="Alexandria" pitchFamily="2" charset="-78"/>
              </a:rPr>
              <a:t>الإبداعية</a:t>
            </a:r>
            <a:r>
              <a:rPr lang="ar-SA" sz="2400" b="1" dirty="0">
                <a:solidFill>
                  <a:srgbClr val="00B0F0"/>
                </a:solidFill>
                <a:latin typeface="Alexandria" pitchFamily="2" charset="-78"/>
                <a:ea typeface="Instrument Sans Semi Bold" pitchFamily="34" charset="-122"/>
                <a:cs typeface="Alexandria" pitchFamily="2" charset="-78"/>
              </a:rPr>
              <a:t>:</a:t>
            </a:r>
            <a:endParaRPr lang="en-US"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9F0164A3-35D3-5756-14B2-C6BA5B6F6AC4}"/>
              </a:ext>
            </a:extLst>
          </p:cNvPr>
          <p:cNvSpPr/>
          <p:nvPr/>
        </p:nvSpPr>
        <p:spPr>
          <a:xfrm>
            <a:off x="8140945" y="2256419"/>
            <a:ext cx="3465513" cy="623689"/>
          </a:xfrm>
          <a:prstGeom prst="rect">
            <a:avLst/>
          </a:prstGeom>
          <a:noFill/>
          <a:ln/>
        </p:spPr>
        <p:txBody>
          <a:bodyPr wrap="none" lIns="0" tIns="0" rIns="0" bIns="0" rtlCol="0" anchor="t"/>
          <a:lstStyle/>
          <a:p>
            <a:pPr algn="ctr" rtl="1">
              <a:lnSpc>
                <a:spcPts val="4875"/>
              </a:lnSpc>
            </a:pPr>
            <a:r>
              <a:rPr lang="en-US" sz="4875" dirty="0">
                <a:solidFill>
                  <a:srgbClr val="1E3063"/>
                </a:solidFill>
                <a:latin typeface="Alexandria" pitchFamily="2" charset="-78"/>
                <a:ea typeface="Instrument Sans Semi Bold" pitchFamily="34" charset="-122"/>
                <a:cs typeface="Alexandria" pitchFamily="2" charset="-78"/>
              </a:rPr>
              <a:t>↑</a:t>
            </a:r>
            <a:endParaRPr lang="en-US" sz="4875" dirty="0">
              <a:latin typeface="Alexandria" pitchFamily="2" charset="-78"/>
              <a:cs typeface="Alexandria" pitchFamily="2" charset="-78"/>
            </a:endParaRPr>
          </a:p>
        </p:txBody>
      </p:sp>
      <p:sp>
        <p:nvSpPr>
          <p:cNvPr id="8" name="Text 2">
            <a:extLst>
              <a:ext uri="{FF2B5EF4-FFF2-40B4-BE49-F238E27FC236}">
                <a16:creationId xmlns:a16="http://schemas.microsoft.com/office/drawing/2014/main" id="{40C36B5D-E182-7945-77E1-261F49E5A339}"/>
              </a:ext>
            </a:extLst>
          </p:cNvPr>
          <p:cNvSpPr/>
          <p:nvPr/>
        </p:nvSpPr>
        <p:spPr>
          <a:xfrm>
            <a:off x="8757206" y="2759416"/>
            <a:ext cx="2362696" cy="295275"/>
          </a:xfrm>
          <a:prstGeom prst="rect">
            <a:avLst/>
          </a:prstGeom>
          <a:noFill/>
          <a:ln/>
        </p:spPr>
        <p:txBody>
          <a:bodyPr wrap="none" lIns="0" tIns="0" rIns="0" bIns="0" rtlCol="0" anchor="t"/>
          <a:lstStyle/>
          <a:p>
            <a:pPr algn="ct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تحسين الأداء</a:t>
            </a:r>
            <a:endParaRPr lang="en-US" sz="1833" b="1" dirty="0">
              <a:solidFill>
                <a:schemeClr val="accent2">
                  <a:lumMod val="75000"/>
                </a:schemeClr>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A764D47E-965E-97D1-83A8-EB4B4F25C305}"/>
              </a:ext>
            </a:extLst>
          </p:cNvPr>
          <p:cNvSpPr/>
          <p:nvPr/>
        </p:nvSpPr>
        <p:spPr>
          <a:xfrm>
            <a:off x="7898114" y="3198707"/>
            <a:ext cx="4128423" cy="920157"/>
          </a:xfrm>
          <a:prstGeom prst="rect">
            <a:avLst/>
          </a:prstGeom>
          <a:noFill/>
          <a:ln/>
        </p:spPr>
        <p:txBody>
          <a:bodyPr wrap="square" lIns="0" tIns="0" rIns="0" bIns="0" rtlCol="0" anchor="t">
            <a:spAutoFit/>
          </a:bodyPr>
          <a:lstStyle/>
          <a:p>
            <a:pPr algn="ctr" rtl="1">
              <a:lnSpc>
                <a:spcPts val="2375"/>
              </a:lnSpc>
            </a:pPr>
            <a:r>
              <a:rPr lang="ar-SA" sz="1458" dirty="0">
                <a:solidFill>
                  <a:srgbClr val="1E3063"/>
                </a:solidFill>
                <a:latin typeface="Alexandria" pitchFamily="2" charset="-78"/>
                <a:ea typeface="Instrument Sans Medium" pitchFamily="34" charset="-122"/>
                <a:cs typeface="Alexandria" pitchFamily="2" charset="-78"/>
              </a:rPr>
              <a:t>رفع مستوى الكفاءة والإنتاجية المؤسسية،من خلال تطوير أساليب العمل وتحسين جودة المخرجات.</a:t>
            </a:r>
            <a:endParaRPr lang="en-US" sz="1458" dirty="0">
              <a:latin typeface="Alexandria" pitchFamily="2" charset="-78"/>
              <a:cs typeface="Alexandria" pitchFamily="2" charset="-78"/>
            </a:endParaRPr>
          </a:p>
        </p:txBody>
      </p:sp>
      <p:sp>
        <p:nvSpPr>
          <p:cNvPr id="10" name="Text 4">
            <a:extLst>
              <a:ext uri="{FF2B5EF4-FFF2-40B4-BE49-F238E27FC236}">
                <a16:creationId xmlns:a16="http://schemas.microsoft.com/office/drawing/2014/main" id="{752045E4-726C-F25D-870B-FBB2FE752726}"/>
              </a:ext>
            </a:extLst>
          </p:cNvPr>
          <p:cNvSpPr/>
          <p:nvPr/>
        </p:nvSpPr>
        <p:spPr>
          <a:xfrm>
            <a:off x="4376642" y="2256419"/>
            <a:ext cx="3465513" cy="623689"/>
          </a:xfrm>
          <a:prstGeom prst="rect">
            <a:avLst/>
          </a:prstGeom>
          <a:noFill/>
          <a:ln/>
        </p:spPr>
        <p:txBody>
          <a:bodyPr wrap="none" lIns="0" tIns="0" rIns="0" bIns="0" rtlCol="0" anchor="t"/>
          <a:lstStyle/>
          <a:p>
            <a:pPr algn="ctr" rtl="1">
              <a:lnSpc>
                <a:spcPts val="4875"/>
              </a:lnSpc>
            </a:pPr>
            <a:r>
              <a:rPr lang="en-US" sz="4875" dirty="0">
                <a:solidFill>
                  <a:srgbClr val="1E3063"/>
                </a:solidFill>
                <a:latin typeface="Alexandria" pitchFamily="2" charset="-78"/>
                <a:ea typeface="Instrument Sans Semi Bold" pitchFamily="34" charset="-122"/>
                <a:cs typeface="Alexandria" pitchFamily="2" charset="-78"/>
              </a:rPr>
              <a:t>★</a:t>
            </a:r>
            <a:endParaRPr lang="en-US" sz="4875" dirty="0">
              <a:latin typeface="Alexandria" pitchFamily="2" charset="-78"/>
              <a:cs typeface="Alexandria" pitchFamily="2" charset="-78"/>
            </a:endParaRPr>
          </a:p>
        </p:txBody>
      </p:sp>
      <p:sp>
        <p:nvSpPr>
          <p:cNvPr id="11" name="Text 5">
            <a:extLst>
              <a:ext uri="{FF2B5EF4-FFF2-40B4-BE49-F238E27FC236}">
                <a16:creationId xmlns:a16="http://schemas.microsoft.com/office/drawing/2014/main" id="{2311ECFC-EAB7-47DC-6A8F-83A48422439D}"/>
              </a:ext>
            </a:extLst>
          </p:cNvPr>
          <p:cNvSpPr/>
          <p:nvPr/>
        </p:nvSpPr>
        <p:spPr>
          <a:xfrm>
            <a:off x="4887053" y="2772967"/>
            <a:ext cx="2362696" cy="295275"/>
          </a:xfrm>
          <a:prstGeom prst="rect">
            <a:avLst/>
          </a:prstGeom>
          <a:noFill/>
          <a:ln/>
        </p:spPr>
        <p:txBody>
          <a:bodyPr wrap="none" lIns="0" tIns="0" rIns="0" bIns="0" rtlCol="0" anchor="t"/>
          <a:lstStyle/>
          <a:p>
            <a:pPr algn="ct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تحقيق التميز</a:t>
            </a:r>
            <a:endParaRPr lang="en-US" sz="1833" b="1"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5F93C52F-D499-7A61-0DD5-FC1A6DDA1ADB}"/>
              </a:ext>
            </a:extLst>
          </p:cNvPr>
          <p:cNvSpPr/>
          <p:nvPr/>
        </p:nvSpPr>
        <p:spPr>
          <a:xfrm>
            <a:off x="4695416" y="3148900"/>
            <a:ext cx="2801168" cy="892552"/>
          </a:xfrm>
          <a:prstGeom prst="rect">
            <a:avLst/>
          </a:prstGeom>
          <a:noFill/>
          <a:ln/>
        </p:spPr>
        <p:txBody>
          <a:bodyPr wrap="square" lIns="0" tIns="0" rIns="0" bIns="0" rtlCol="0" anchor="t">
            <a:spAutoFit/>
          </a:bodyPr>
          <a:lstStyle/>
          <a:p>
            <a:pPr algn="ctr" rtl="1">
              <a:lnSpc>
                <a:spcPts val="2375"/>
              </a:lnSpc>
            </a:pPr>
            <a:r>
              <a:rPr lang="ar-SA" sz="1458" dirty="0">
                <a:solidFill>
                  <a:srgbClr val="1E3063"/>
                </a:solidFill>
                <a:latin typeface="Alexandria" pitchFamily="2" charset="-78"/>
                <a:ea typeface="Instrument Sans Medium" pitchFamily="34" charset="-122"/>
                <a:cs typeface="Alexandria" pitchFamily="2" charset="-78"/>
              </a:rPr>
              <a:t>بناء مؤسسة قادرة على الابتكار،تمتلك رؤية واضحة وتقدّم قيمة مضافة في بيئة العمل.</a:t>
            </a:r>
            <a:endParaRPr lang="en-US" sz="1458" dirty="0">
              <a:latin typeface="Alexandria" pitchFamily="2" charset="-78"/>
              <a:cs typeface="Alexandria" pitchFamily="2" charset="-78"/>
            </a:endParaRPr>
          </a:p>
        </p:txBody>
      </p:sp>
      <p:sp>
        <p:nvSpPr>
          <p:cNvPr id="13" name="Text 7">
            <a:extLst>
              <a:ext uri="{FF2B5EF4-FFF2-40B4-BE49-F238E27FC236}">
                <a16:creationId xmlns:a16="http://schemas.microsoft.com/office/drawing/2014/main" id="{1DEBD66D-774B-1D80-244F-83A49FD6F32F}"/>
              </a:ext>
            </a:extLst>
          </p:cNvPr>
          <p:cNvSpPr/>
          <p:nvPr/>
        </p:nvSpPr>
        <p:spPr>
          <a:xfrm>
            <a:off x="628371" y="2192908"/>
            <a:ext cx="3465513" cy="623689"/>
          </a:xfrm>
          <a:prstGeom prst="rect">
            <a:avLst/>
          </a:prstGeom>
          <a:noFill/>
          <a:ln/>
        </p:spPr>
        <p:txBody>
          <a:bodyPr wrap="none" lIns="0" tIns="0" rIns="0" bIns="0" rtlCol="0" anchor="t"/>
          <a:lstStyle/>
          <a:p>
            <a:pPr algn="ctr" rtl="1">
              <a:lnSpc>
                <a:spcPts val="4875"/>
              </a:lnSpc>
            </a:pPr>
            <a:r>
              <a:rPr lang="en-US" sz="4875" dirty="0">
                <a:solidFill>
                  <a:srgbClr val="1E3063"/>
                </a:solidFill>
                <a:latin typeface="Alexandria" pitchFamily="2" charset="-78"/>
                <a:ea typeface="Instrument Sans Semi Bold" pitchFamily="34" charset="-122"/>
                <a:cs typeface="Alexandria" pitchFamily="2" charset="-78"/>
              </a:rPr>
              <a:t>→</a:t>
            </a:r>
            <a:endParaRPr lang="en-US" sz="4875" dirty="0">
              <a:latin typeface="Alexandria" pitchFamily="2" charset="-78"/>
              <a:cs typeface="Alexandria" pitchFamily="2" charset="-78"/>
            </a:endParaRPr>
          </a:p>
        </p:txBody>
      </p:sp>
      <p:sp>
        <p:nvSpPr>
          <p:cNvPr id="14" name="Text 8">
            <a:extLst>
              <a:ext uri="{FF2B5EF4-FFF2-40B4-BE49-F238E27FC236}">
                <a16:creationId xmlns:a16="http://schemas.microsoft.com/office/drawing/2014/main" id="{FEF2F9B2-B285-B8D5-92D1-20F19B1D9104}"/>
              </a:ext>
            </a:extLst>
          </p:cNvPr>
          <p:cNvSpPr/>
          <p:nvPr/>
        </p:nvSpPr>
        <p:spPr>
          <a:xfrm>
            <a:off x="1050604" y="2628144"/>
            <a:ext cx="2362696" cy="295275"/>
          </a:xfrm>
          <a:prstGeom prst="rect">
            <a:avLst/>
          </a:prstGeom>
          <a:noFill/>
          <a:ln/>
        </p:spPr>
        <p:txBody>
          <a:bodyPr wrap="none" lIns="0" tIns="0" rIns="0" bIns="0" rtlCol="0" anchor="t"/>
          <a:lstStyle/>
          <a:p>
            <a:pPr algn="ct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تعزيز التنافسية</a:t>
            </a:r>
            <a:endParaRPr lang="en-US" sz="1833" b="1" dirty="0">
              <a:solidFill>
                <a:schemeClr val="accent2">
                  <a:lumMod val="75000"/>
                </a:schemeClr>
              </a:solidFill>
              <a:latin typeface="Alexandria" pitchFamily="2" charset="-78"/>
              <a:cs typeface="Alexandria" pitchFamily="2" charset="-78"/>
            </a:endParaRPr>
          </a:p>
        </p:txBody>
      </p:sp>
      <p:sp>
        <p:nvSpPr>
          <p:cNvPr id="15" name="Text 9">
            <a:extLst>
              <a:ext uri="{FF2B5EF4-FFF2-40B4-BE49-F238E27FC236}">
                <a16:creationId xmlns:a16="http://schemas.microsoft.com/office/drawing/2014/main" id="{16D71AC9-EDC1-F511-6044-829C9FE66842}"/>
              </a:ext>
            </a:extLst>
          </p:cNvPr>
          <p:cNvSpPr/>
          <p:nvPr/>
        </p:nvSpPr>
        <p:spPr>
          <a:xfrm>
            <a:off x="275555" y="3004689"/>
            <a:ext cx="3763235" cy="892552"/>
          </a:xfrm>
          <a:prstGeom prst="rect">
            <a:avLst/>
          </a:prstGeom>
          <a:noFill/>
          <a:ln/>
        </p:spPr>
        <p:txBody>
          <a:bodyPr wrap="square" lIns="0" tIns="0" rIns="0" bIns="0" rtlCol="0" anchor="t">
            <a:spAutoFit/>
          </a:bodyPr>
          <a:lstStyle/>
          <a:p>
            <a:pPr algn="ctr" rtl="1">
              <a:lnSpc>
                <a:spcPts val="2375"/>
              </a:lnSpc>
            </a:pPr>
            <a:r>
              <a:rPr lang="ar-SA" sz="1458" dirty="0">
                <a:solidFill>
                  <a:srgbClr val="1E3063"/>
                </a:solidFill>
                <a:latin typeface="Alexandria" pitchFamily="2" charset="-78"/>
                <a:ea typeface="Instrument Sans Medium" pitchFamily="34" charset="-122"/>
                <a:cs typeface="Alexandria" pitchFamily="2" charset="-78"/>
              </a:rPr>
              <a:t>تحقيق ميزة تنافسية مستدامة،تمكّن المؤسسة من التكيف مع التغيرات ومواجهة التحديات.</a:t>
            </a:r>
            <a:endParaRPr lang="en-US" sz="1458" dirty="0">
              <a:latin typeface="Alexandria" pitchFamily="2" charset="-78"/>
              <a:cs typeface="Alexandria" pitchFamily="2" charset="-78"/>
            </a:endParaRPr>
          </a:p>
        </p:txBody>
      </p:sp>
      <p:sp>
        <p:nvSpPr>
          <p:cNvPr id="16" name="Text 10">
            <a:extLst>
              <a:ext uri="{FF2B5EF4-FFF2-40B4-BE49-F238E27FC236}">
                <a16:creationId xmlns:a16="http://schemas.microsoft.com/office/drawing/2014/main" id="{7B13AFB1-5E4D-AEB7-C76F-D96E61D92564}"/>
              </a:ext>
            </a:extLst>
          </p:cNvPr>
          <p:cNvSpPr/>
          <p:nvPr/>
        </p:nvSpPr>
        <p:spPr>
          <a:xfrm>
            <a:off x="534353" y="4217168"/>
            <a:ext cx="10585549" cy="302419"/>
          </a:xfrm>
          <a:prstGeom prst="rect">
            <a:avLst/>
          </a:prstGeom>
          <a:noFill/>
          <a:ln/>
        </p:spPr>
        <p:txBody>
          <a:bodyPr wrap="none" lIns="0" tIns="0" rIns="0" bIns="0" rtlCol="0" anchor="t"/>
          <a:lstStyle/>
          <a:p>
            <a:pPr algn="ctr" rtl="1">
              <a:lnSpc>
                <a:spcPts val="2375"/>
              </a:lnSpc>
            </a:pPr>
            <a:r>
              <a:rPr lang="en-US" sz="1600" dirty="0">
                <a:solidFill>
                  <a:srgbClr val="00B0F0"/>
                </a:solidFill>
                <a:latin typeface="Alexandria" pitchFamily="2" charset="-78"/>
                <a:ea typeface="Instrument Sans Medium" pitchFamily="34" charset="-122"/>
                <a:cs typeface="Alexandria" pitchFamily="2" charset="-78"/>
              </a:rPr>
              <a:t>"المؤسسات التي تقود بالإبداع، هي التي تقود المستقبل."</a:t>
            </a:r>
            <a:endParaRPr lang="en-US" sz="1600" dirty="0">
              <a:solidFill>
                <a:srgbClr val="00B0F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55D8EEEA-9F2C-7939-442F-60D3920D2F78}"/>
              </a:ext>
            </a:extLst>
          </p:cNvPr>
          <p:cNvSpPr txBox="1"/>
          <p:nvPr/>
        </p:nvSpPr>
        <p:spPr>
          <a:xfrm>
            <a:off x="775627" y="1916832"/>
            <a:ext cx="10776441" cy="523220"/>
          </a:xfrm>
          <a:prstGeom prst="rect">
            <a:avLst/>
          </a:prstGeom>
          <a:noFill/>
        </p:spPr>
        <p:txBody>
          <a:bodyPr wrap="square" rtlCol="0">
            <a:spAutoFit/>
          </a:bodyPr>
          <a:lstStyle/>
          <a:p>
            <a:pPr algn="ctr"/>
            <a:r>
              <a:rPr lang="ar-SA" dirty="0">
                <a:latin typeface="Alexandria" pitchFamily="2" charset="-78"/>
                <a:cs typeface="Alexandria" pitchFamily="2" charset="-78"/>
              </a:rPr>
              <a:t>تسهم القيادة الإبداعية في إحداث أثر واضح داخل المؤسسة، لأنها تربط بين </a:t>
            </a:r>
            <a:r>
              <a:rPr lang="ar-SA" b="1" dirty="0">
                <a:latin typeface="Alexandria" pitchFamily="2" charset="-78"/>
                <a:cs typeface="Alexandria" pitchFamily="2" charset="-78"/>
              </a:rPr>
              <a:t>تحفيز الأفراد، وتطوير الأداء، وتوجيه الجهود نحو الابتكار</a:t>
            </a:r>
            <a:r>
              <a:rPr lang="ar-SA" dirty="0">
                <a:latin typeface="Alexandria" pitchFamily="2" charset="-78"/>
                <a:cs typeface="Alexandria" pitchFamily="2" charset="-78"/>
              </a:rPr>
              <a:t>.</a:t>
            </a:r>
          </a:p>
          <a:p>
            <a:endParaRPr lang="en-US" dirty="0"/>
          </a:p>
        </p:txBody>
      </p:sp>
      <p:sp>
        <p:nvSpPr>
          <p:cNvPr id="3" name="TextBox 2">
            <a:extLst>
              <a:ext uri="{FF2B5EF4-FFF2-40B4-BE49-F238E27FC236}">
                <a16:creationId xmlns:a16="http://schemas.microsoft.com/office/drawing/2014/main" id="{F1C65F75-F5DF-A79C-8C2A-88FEB288C163}"/>
              </a:ext>
            </a:extLst>
          </p:cNvPr>
          <p:cNvSpPr txBox="1"/>
          <p:nvPr/>
        </p:nvSpPr>
        <p:spPr>
          <a:xfrm>
            <a:off x="7752184" y="4877519"/>
            <a:ext cx="3163373" cy="1600438"/>
          </a:xfrm>
          <a:prstGeom prst="rect">
            <a:avLst/>
          </a:prstGeom>
          <a:noFill/>
        </p:spPr>
        <p:txBody>
          <a:bodyPr wrap="square" rtlCol="0">
            <a:spAutoFit/>
          </a:bodyPr>
          <a:lstStyle/>
          <a:p>
            <a:pPr algn="r" rtl="1">
              <a:lnSpc>
                <a:spcPct val="150000"/>
              </a:lnSpc>
            </a:pPr>
            <a:r>
              <a:rPr lang="ar-SA" b="1" dirty="0">
                <a:solidFill>
                  <a:schemeClr val="accent2">
                    <a:lumMod val="75000"/>
                  </a:schemeClr>
                </a:solidFill>
                <a:latin typeface="Alexandria" pitchFamily="2" charset="-78"/>
                <a:cs typeface="Alexandria" pitchFamily="2" charset="-78"/>
              </a:rPr>
              <a:t>أثر إضافي يمكن إبرازه</a:t>
            </a:r>
          </a:p>
          <a:p>
            <a:pPr algn="r" rtl="1">
              <a:lnSpc>
                <a:spcPct val="150000"/>
              </a:lnSpc>
              <a:buFont typeface="Arial" panose="020B0604020202020204" pitchFamily="34" charset="0"/>
              <a:buChar char="•"/>
            </a:pPr>
            <a:r>
              <a:rPr lang="ar-SA" dirty="0">
                <a:solidFill>
                  <a:schemeClr val="accent1">
                    <a:lumMod val="75000"/>
                  </a:schemeClr>
                </a:solidFill>
                <a:latin typeface="Alexandria" pitchFamily="2" charset="-78"/>
                <a:cs typeface="Alexandria" pitchFamily="2" charset="-78"/>
              </a:rPr>
              <a:t> زيادة دافعية العاملين نحو المبادرة </a:t>
            </a:r>
          </a:p>
          <a:p>
            <a:pPr algn="r" rtl="1">
              <a:lnSpc>
                <a:spcPct val="150000"/>
              </a:lnSpc>
              <a:buFont typeface="Arial" panose="020B0604020202020204" pitchFamily="34" charset="0"/>
              <a:buChar char="•"/>
            </a:pPr>
            <a:r>
              <a:rPr lang="ar-SA" dirty="0">
                <a:solidFill>
                  <a:schemeClr val="accent1">
                    <a:lumMod val="75000"/>
                  </a:schemeClr>
                </a:solidFill>
                <a:latin typeface="Alexandria" pitchFamily="2" charset="-78"/>
                <a:cs typeface="Alexandria" pitchFamily="2" charset="-78"/>
              </a:rPr>
              <a:t> تحسين جودة القرارات المؤسسية </a:t>
            </a:r>
          </a:p>
          <a:p>
            <a:pPr algn="r" rtl="1">
              <a:lnSpc>
                <a:spcPct val="150000"/>
              </a:lnSpc>
              <a:buFont typeface="Arial" panose="020B0604020202020204" pitchFamily="34" charset="0"/>
              <a:buChar char="•"/>
            </a:pPr>
            <a:r>
              <a:rPr lang="ar-SA" dirty="0">
                <a:solidFill>
                  <a:schemeClr val="accent1">
                    <a:lumMod val="75000"/>
                  </a:schemeClr>
                </a:solidFill>
                <a:latin typeface="Alexandria" pitchFamily="2" charset="-78"/>
                <a:cs typeface="Alexandria" pitchFamily="2" charset="-78"/>
              </a:rPr>
              <a:t> دعم ثقافة التطوير المستمر</a:t>
            </a:r>
          </a:p>
          <a:p>
            <a:endParaRPr lang="en-US" dirty="0"/>
          </a:p>
        </p:txBody>
      </p:sp>
      <p:cxnSp>
        <p:nvCxnSpPr>
          <p:cNvPr id="19" name="Straight Connector 18">
            <a:extLst>
              <a:ext uri="{FF2B5EF4-FFF2-40B4-BE49-F238E27FC236}">
                <a16:creationId xmlns:a16="http://schemas.microsoft.com/office/drawing/2014/main" id="{6B6B9867-C2FF-090B-25CF-29A325F24004}"/>
              </a:ext>
            </a:extLst>
          </p:cNvPr>
          <p:cNvCxnSpPr/>
          <p:nvPr/>
        </p:nvCxnSpPr>
        <p:spPr>
          <a:xfrm>
            <a:off x="4223792" y="2440052"/>
            <a:ext cx="0" cy="1356428"/>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8883279-2F57-7228-5788-80EB84548134}"/>
              </a:ext>
            </a:extLst>
          </p:cNvPr>
          <p:cNvCxnSpPr/>
          <p:nvPr/>
        </p:nvCxnSpPr>
        <p:spPr>
          <a:xfrm>
            <a:off x="7968208" y="2420888"/>
            <a:ext cx="0" cy="1356428"/>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9252347"/>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3856" y="1064265"/>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CE39A4BD-5616-E880-F9E1-DF0652E127F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39428" y="931579"/>
            <a:ext cx="4113708" cy="572980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82BB9550-0325-C27D-737C-F01BFE8305DB}"/>
              </a:ext>
            </a:extLst>
          </p:cNvPr>
          <p:cNvSpPr/>
          <p:nvPr/>
        </p:nvSpPr>
        <p:spPr>
          <a:xfrm>
            <a:off x="4480294" y="361898"/>
            <a:ext cx="1298433" cy="531171"/>
          </a:xfrm>
          <a:prstGeom prst="rect">
            <a:avLst/>
          </a:prstGeom>
          <a:noFill/>
          <a:ln/>
        </p:spPr>
        <p:txBody>
          <a:bodyPr wrap="none" lIns="0" tIns="0" rIns="0" bIns="0" rtlCol="0" anchor="t">
            <a:spAutoFit/>
          </a:bodyPr>
          <a:lstStyle/>
          <a:p>
            <a:pPr algn="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الخاتمة</a:t>
            </a:r>
            <a:endParaRPr lang="en-US" sz="3708"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1A113D66-38D4-29A5-719E-254A55F548D4}"/>
              </a:ext>
            </a:extLst>
          </p:cNvPr>
          <p:cNvSpPr/>
          <p:nvPr/>
        </p:nvSpPr>
        <p:spPr>
          <a:xfrm>
            <a:off x="434717" y="1098391"/>
            <a:ext cx="7560840" cy="1066318"/>
          </a:xfrm>
          <a:prstGeom prst="rect">
            <a:avLst/>
          </a:prstGeom>
          <a:noFill/>
          <a:ln/>
        </p:spPr>
        <p:txBody>
          <a:bodyPr wrap="square" lIns="0" tIns="0" rIns="0" bIns="0" rtlCol="0" anchor="t">
            <a:spAutoFit/>
          </a:bodyPr>
          <a:lstStyle/>
          <a:p>
            <a:pPr algn="ctr" rtl="1">
              <a:lnSpc>
                <a:spcPct val="150000"/>
              </a:lnSpc>
            </a:pPr>
            <a:r>
              <a:rPr lang="ar-SA" sz="1600" dirty="0">
                <a:solidFill>
                  <a:srgbClr val="1E3063"/>
                </a:solidFill>
                <a:latin typeface="Alexandria" pitchFamily="2" charset="-78"/>
                <a:ea typeface="Instrument Sans Medium" pitchFamily="34" charset="-122"/>
                <a:cs typeface="Alexandria" pitchFamily="2" charset="-78"/>
              </a:rPr>
              <a:t>تمثل القيادة الإبداعية عنصرًا أساسيًا في نجاح المؤسسات الحديثة، لأنها لا تقتصر على إدارة العمل، بل تمتد إلى تطوير الأداء، وتعزيز الابتكار، وبناء القدرة على مواجهة التحديات في بيئات سريعة التغير.</a:t>
            </a:r>
            <a:endParaRPr lang="en-US" sz="1600" dirty="0">
              <a:latin typeface="Alexandria" pitchFamily="2" charset="-78"/>
              <a:cs typeface="Alexandria" pitchFamily="2" charset="-78"/>
            </a:endParaRPr>
          </a:p>
        </p:txBody>
      </p:sp>
      <p:sp>
        <p:nvSpPr>
          <p:cNvPr id="9" name="Shape 2">
            <a:extLst>
              <a:ext uri="{FF2B5EF4-FFF2-40B4-BE49-F238E27FC236}">
                <a16:creationId xmlns:a16="http://schemas.microsoft.com/office/drawing/2014/main" id="{69884872-07DF-EB85-AA14-CB5661A5CA7B}"/>
              </a:ext>
            </a:extLst>
          </p:cNvPr>
          <p:cNvSpPr/>
          <p:nvPr/>
        </p:nvSpPr>
        <p:spPr>
          <a:xfrm>
            <a:off x="3904556" y="2620963"/>
            <a:ext cx="3053953" cy="1089124"/>
          </a:xfrm>
          <a:prstGeom prst="roundRect">
            <a:avLst>
              <a:gd name="adj" fmla="val 15620"/>
            </a:avLst>
          </a:prstGeom>
          <a:solidFill>
            <a:srgbClr val="CEE6FD"/>
          </a:solidFill>
          <a:ln/>
        </p:spPr>
        <p:txBody>
          <a:bodyPr>
            <a:spAutoFit/>
          </a:bodyPr>
          <a:lstStyle/>
          <a:p>
            <a:endParaRPr lang="en-US"/>
          </a:p>
        </p:txBody>
      </p:sp>
      <p:sp>
        <p:nvSpPr>
          <p:cNvPr id="10" name="Text 3">
            <a:extLst>
              <a:ext uri="{FF2B5EF4-FFF2-40B4-BE49-F238E27FC236}">
                <a16:creationId xmlns:a16="http://schemas.microsoft.com/office/drawing/2014/main" id="{6DCE0462-596C-D3D4-1971-711A1DE8B9A2}"/>
              </a:ext>
            </a:extLst>
          </p:cNvPr>
          <p:cNvSpPr/>
          <p:nvPr/>
        </p:nvSpPr>
        <p:spPr>
          <a:xfrm>
            <a:off x="4643915" y="2809974"/>
            <a:ext cx="2125582" cy="279307"/>
          </a:xfrm>
          <a:prstGeom prst="rect">
            <a:avLst/>
          </a:prstGeom>
          <a:noFill/>
          <a:ln/>
        </p:spPr>
        <p:txBody>
          <a:bodyPr wrap="none" lIns="0" tIns="0" rIns="0" bIns="0" rtlCol="0" anchor="t">
            <a:spAutoFit/>
          </a:bodyPr>
          <a:lstStyle/>
          <a:p>
            <a:pPr algn="r" rtl="1">
              <a:lnSpc>
                <a:spcPts val="2292"/>
              </a:lnSpc>
            </a:pPr>
            <a:r>
              <a:rPr lang="en-US" sz="1833" dirty="0">
                <a:solidFill>
                  <a:schemeClr val="accent2">
                    <a:lumMod val="75000"/>
                  </a:schemeClr>
                </a:solidFill>
                <a:latin typeface="Alexandria" pitchFamily="2" charset="-78"/>
                <a:ea typeface="Instrument Sans Semi Bold" pitchFamily="34" charset="-122"/>
                <a:cs typeface="Alexandria" pitchFamily="2" charset="-78"/>
              </a:rPr>
              <a:t>يفكر بطريقة مختلفة</a:t>
            </a:r>
            <a:endParaRPr lang="en-US" sz="1833"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4AF5D79E-09B2-E948-27AE-16662360EA33}"/>
              </a:ext>
            </a:extLst>
          </p:cNvPr>
          <p:cNvSpPr/>
          <p:nvPr/>
        </p:nvSpPr>
        <p:spPr>
          <a:xfrm>
            <a:off x="4130955" y="3218657"/>
            <a:ext cx="2638543" cy="276999"/>
          </a:xfrm>
          <a:prstGeom prst="rect">
            <a:avLst/>
          </a:prstGeom>
          <a:noFill/>
          <a:ln/>
        </p:spPr>
        <p:txBody>
          <a:bodyPr wrap="none" lIns="0" tIns="0" rIns="0" bIns="0" rtlCol="0" anchor="t">
            <a:spAutoFit/>
          </a:bodyPr>
          <a:lstStyle/>
          <a:p>
            <a:pPr algn="r" rtl="1">
              <a:lnSpc>
                <a:spcPts val="2375"/>
              </a:lnSpc>
            </a:pPr>
            <a:r>
              <a:rPr lang="en-US" sz="1458" dirty="0">
                <a:solidFill>
                  <a:srgbClr val="1E3063"/>
                </a:solidFill>
                <a:latin typeface="Alexandria" pitchFamily="2" charset="-78"/>
                <a:ea typeface="Instrument Sans Medium" pitchFamily="34" charset="-122"/>
                <a:cs typeface="Alexandria" pitchFamily="2" charset="-78"/>
              </a:rPr>
              <a:t>يرى الفرص حيث يرى غيره عقبات</a:t>
            </a:r>
            <a:endParaRPr lang="en-US" sz="1458" dirty="0">
              <a:latin typeface="Alexandria" pitchFamily="2" charset="-78"/>
              <a:cs typeface="Alexandria" pitchFamily="2" charset="-78"/>
            </a:endParaRPr>
          </a:p>
        </p:txBody>
      </p:sp>
      <p:sp>
        <p:nvSpPr>
          <p:cNvPr id="12" name="Shape 5">
            <a:extLst>
              <a:ext uri="{FF2B5EF4-FFF2-40B4-BE49-F238E27FC236}">
                <a16:creationId xmlns:a16="http://schemas.microsoft.com/office/drawing/2014/main" id="{365268BF-FDC2-9874-EC76-EF22A856BFAE}"/>
              </a:ext>
            </a:extLst>
          </p:cNvPr>
          <p:cNvSpPr/>
          <p:nvPr/>
        </p:nvSpPr>
        <p:spPr>
          <a:xfrm>
            <a:off x="661492" y="2620963"/>
            <a:ext cx="3054053" cy="1089124"/>
          </a:xfrm>
          <a:prstGeom prst="roundRect">
            <a:avLst>
              <a:gd name="adj" fmla="val 15620"/>
            </a:avLst>
          </a:prstGeom>
          <a:solidFill>
            <a:srgbClr val="CEE6FD"/>
          </a:solidFill>
          <a:ln/>
        </p:spPr>
        <p:txBody>
          <a:bodyPr>
            <a:spAutoFit/>
          </a:bodyPr>
          <a:lstStyle/>
          <a:p>
            <a:endParaRPr lang="en-US"/>
          </a:p>
        </p:txBody>
      </p:sp>
      <p:sp>
        <p:nvSpPr>
          <p:cNvPr id="13" name="Text 6">
            <a:extLst>
              <a:ext uri="{FF2B5EF4-FFF2-40B4-BE49-F238E27FC236}">
                <a16:creationId xmlns:a16="http://schemas.microsoft.com/office/drawing/2014/main" id="{768D64C3-2F49-C496-D940-6316E8FF0DDC}"/>
              </a:ext>
            </a:extLst>
          </p:cNvPr>
          <p:cNvSpPr/>
          <p:nvPr/>
        </p:nvSpPr>
        <p:spPr>
          <a:xfrm>
            <a:off x="2303441" y="2809974"/>
            <a:ext cx="1223091" cy="279307"/>
          </a:xfrm>
          <a:prstGeom prst="rect">
            <a:avLst/>
          </a:prstGeom>
          <a:noFill/>
          <a:ln/>
        </p:spPr>
        <p:txBody>
          <a:bodyPr wrap="none" lIns="0" tIns="0" rIns="0" bIns="0" rtlCol="0" anchor="t">
            <a:spAutoFit/>
          </a:bodyPr>
          <a:lstStyle/>
          <a:p>
            <a:pPr algn="r" rtl="1">
              <a:lnSpc>
                <a:spcPts val="2292"/>
              </a:lnSpc>
            </a:pPr>
            <a:r>
              <a:rPr lang="en-US" sz="1833" dirty="0">
                <a:solidFill>
                  <a:schemeClr val="accent2">
                    <a:lumMod val="75000"/>
                  </a:schemeClr>
                </a:solidFill>
                <a:latin typeface="Alexandria" pitchFamily="2" charset="-78"/>
                <a:ea typeface="Instrument Sans Semi Bold" pitchFamily="34" charset="-122"/>
                <a:cs typeface="Alexandria" pitchFamily="2" charset="-78"/>
              </a:rPr>
              <a:t>يقود التغيير</a:t>
            </a:r>
            <a:endParaRPr lang="en-US" sz="1833" dirty="0">
              <a:solidFill>
                <a:schemeClr val="accent2">
                  <a:lumMod val="75000"/>
                </a:schemeClr>
              </a:solidFill>
              <a:latin typeface="Alexandria" pitchFamily="2" charset="-78"/>
              <a:cs typeface="Alexandria" pitchFamily="2" charset="-78"/>
            </a:endParaRPr>
          </a:p>
        </p:txBody>
      </p:sp>
      <p:sp>
        <p:nvSpPr>
          <p:cNvPr id="14" name="Text 7">
            <a:extLst>
              <a:ext uri="{FF2B5EF4-FFF2-40B4-BE49-F238E27FC236}">
                <a16:creationId xmlns:a16="http://schemas.microsoft.com/office/drawing/2014/main" id="{38ABC48E-DBCD-52FB-5C9F-6754B24945DE}"/>
              </a:ext>
            </a:extLst>
          </p:cNvPr>
          <p:cNvSpPr/>
          <p:nvPr/>
        </p:nvSpPr>
        <p:spPr>
          <a:xfrm>
            <a:off x="1232635" y="3218657"/>
            <a:ext cx="2293898" cy="276999"/>
          </a:xfrm>
          <a:prstGeom prst="rect">
            <a:avLst/>
          </a:prstGeom>
          <a:noFill/>
          <a:ln/>
        </p:spPr>
        <p:txBody>
          <a:bodyPr wrap="none" lIns="0" tIns="0" rIns="0" bIns="0" rtlCol="0" anchor="t">
            <a:spAutoFit/>
          </a:bodyPr>
          <a:lstStyle/>
          <a:p>
            <a:pPr algn="r" rtl="1">
              <a:lnSpc>
                <a:spcPts val="2375"/>
              </a:lnSpc>
            </a:pPr>
            <a:r>
              <a:rPr lang="en-US" sz="1458" dirty="0">
                <a:solidFill>
                  <a:srgbClr val="1E3063"/>
                </a:solidFill>
                <a:latin typeface="Alexandria" pitchFamily="2" charset="-78"/>
                <a:ea typeface="Instrument Sans Medium" pitchFamily="34" charset="-122"/>
                <a:cs typeface="Alexandria" pitchFamily="2" charset="-78"/>
              </a:rPr>
              <a:t>لا ينتظره بل يصنعه ويوجّهه</a:t>
            </a:r>
            <a:endParaRPr lang="en-US" sz="1458" dirty="0">
              <a:latin typeface="Alexandria" pitchFamily="2" charset="-78"/>
              <a:cs typeface="Alexandria" pitchFamily="2" charset="-78"/>
            </a:endParaRPr>
          </a:p>
        </p:txBody>
      </p:sp>
      <p:sp>
        <p:nvSpPr>
          <p:cNvPr id="15" name="Shape 8">
            <a:extLst>
              <a:ext uri="{FF2B5EF4-FFF2-40B4-BE49-F238E27FC236}">
                <a16:creationId xmlns:a16="http://schemas.microsoft.com/office/drawing/2014/main" id="{7859344F-4C7E-371D-D5B0-1CABD4602F43}"/>
              </a:ext>
            </a:extLst>
          </p:cNvPr>
          <p:cNvSpPr/>
          <p:nvPr/>
        </p:nvSpPr>
        <p:spPr>
          <a:xfrm>
            <a:off x="661492" y="3899099"/>
            <a:ext cx="6297018" cy="1089124"/>
          </a:xfrm>
          <a:prstGeom prst="roundRect">
            <a:avLst>
              <a:gd name="adj" fmla="val 15620"/>
            </a:avLst>
          </a:prstGeom>
          <a:solidFill>
            <a:srgbClr val="CEE6FD"/>
          </a:solidFill>
          <a:ln/>
        </p:spPr>
        <p:txBody>
          <a:bodyPr>
            <a:spAutoFit/>
          </a:bodyPr>
          <a:lstStyle/>
          <a:p>
            <a:endParaRPr lang="en-US"/>
          </a:p>
        </p:txBody>
      </p:sp>
      <p:sp>
        <p:nvSpPr>
          <p:cNvPr id="16" name="Text 9">
            <a:extLst>
              <a:ext uri="{FF2B5EF4-FFF2-40B4-BE49-F238E27FC236}">
                <a16:creationId xmlns:a16="http://schemas.microsoft.com/office/drawing/2014/main" id="{DCDC5755-7939-A578-6A1E-D2812E602434}"/>
              </a:ext>
            </a:extLst>
          </p:cNvPr>
          <p:cNvSpPr/>
          <p:nvPr/>
        </p:nvSpPr>
        <p:spPr>
          <a:xfrm>
            <a:off x="5075123" y="4088110"/>
            <a:ext cx="1694374" cy="279307"/>
          </a:xfrm>
          <a:prstGeom prst="rect">
            <a:avLst/>
          </a:prstGeom>
          <a:noFill/>
          <a:ln/>
        </p:spPr>
        <p:txBody>
          <a:bodyPr wrap="none" lIns="0" tIns="0" rIns="0" bIns="0" rtlCol="0" anchor="t">
            <a:spAutoFit/>
          </a:bodyPr>
          <a:lstStyle/>
          <a:p>
            <a:pPr algn="r" rtl="1">
              <a:lnSpc>
                <a:spcPts val="2292"/>
              </a:lnSpc>
            </a:pPr>
            <a:r>
              <a:rPr lang="en-US" sz="1833" dirty="0">
                <a:solidFill>
                  <a:schemeClr val="accent2">
                    <a:lumMod val="75000"/>
                  </a:schemeClr>
                </a:solidFill>
                <a:latin typeface="Alexandria" pitchFamily="2" charset="-78"/>
                <a:ea typeface="Instrument Sans Semi Bold" pitchFamily="34" charset="-122"/>
                <a:cs typeface="Alexandria" pitchFamily="2" charset="-78"/>
              </a:rPr>
              <a:t>يصنع المستقبل</a:t>
            </a:r>
            <a:endParaRPr lang="en-US" sz="1833" dirty="0">
              <a:solidFill>
                <a:schemeClr val="accent2">
                  <a:lumMod val="75000"/>
                </a:schemeClr>
              </a:solidFill>
              <a:latin typeface="Alexandria" pitchFamily="2" charset="-78"/>
              <a:cs typeface="Alexandria" pitchFamily="2" charset="-78"/>
            </a:endParaRPr>
          </a:p>
        </p:txBody>
      </p:sp>
      <p:sp>
        <p:nvSpPr>
          <p:cNvPr id="17" name="Text 10">
            <a:extLst>
              <a:ext uri="{FF2B5EF4-FFF2-40B4-BE49-F238E27FC236}">
                <a16:creationId xmlns:a16="http://schemas.microsoft.com/office/drawing/2014/main" id="{7878F4C9-ECE6-2428-CCDC-CA7E122EBF65}"/>
              </a:ext>
            </a:extLst>
          </p:cNvPr>
          <p:cNvSpPr/>
          <p:nvPr/>
        </p:nvSpPr>
        <p:spPr>
          <a:xfrm>
            <a:off x="4328125" y="4496793"/>
            <a:ext cx="2441373" cy="276999"/>
          </a:xfrm>
          <a:prstGeom prst="rect">
            <a:avLst/>
          </a:prstGeom>
          <a:noFill/>
          <a:ln/>
        </p:spPr>
        <p:txBody>
          <a:bodyPr wrap="none" lIns="0" tIns="0" rIns="0" bIns="0" rtlCol="0" anchor="t">
            <a:spAutoFit/>
          </a:bodyPr>
          <a:lstStyle/>
          <a:p>
            <a:pPr algn="r" rtl="1">
              <a:lnSpc>
                <a:spcPts val="2375"/>
              </a:lnSpc>
            </a:pPr>
            <a:r>
              <a:rPr lang="en-US" sz="1458" dirty="0">
                <a:solidFill>
                  <a:srgbClr val="1E3063"/>
                </a:solidFill>
                <a:latin typeface="Alexandria" pitchFamily="2" charset="-78"/>
                <a:ea typeface="Instrument Sans Medium" pitchFamily="34" charset="-122"/>
                <a:cs typeface="Alexandria" pitchFamily="2" charset="-78"/>
              </a:rPr>
              <a:t>يُحوّل الرؤية إلى واقع ملموس</a:t>
            </a:r>
            <a:endParaRPr lang="en-US" sz="1458" dirty="0">
              <a:latin typeface="Alexandria" pitchFamily="2" charset="-78"/>
              <a:cs typeface="Alexandria" pitchFamily="2" charset="-78"/>
            </a:endParaRPr>
          </a:p>
        </p:txBody>
      </p:sp>
      <p:sp>
        <p:nvSpPr>
          <p:cNvPr id="19" name="Text 11">
            <a:extLst>
              <a:ext uri="{FF2B5EF4-FFF2-40B4-BE49-F238E27FC236}">
                <a16:creationId xmlns:a16="http://schemas.microsoft.com/office/drawing/2014/main" id="{9A7EABB1-E704-5423-25FC-2553B5340128}"/>
              </a:ext>
            </a:extLst>
          </p:cNvPr>
          <p:cNvSpPr/>
          <p:nvPr/>
        </p:nvSpPr>
        <p:spPr>
          <a:xfrm>
            <a:off x="343857" y="5003663"/>
            <a:ext cx="7227444" cy="327654"/>
          </a:xfrm>
          <a:prstGeom prst="rect">
            <a:avLst/>
          </a:prstGeom>
          <a:noFill/>
          <a:ln/>
        </p:spPr>
        <p:txBody>
          <a:bodyPr wrap="square" lIns="0" tIns="0" rIns="0" bIns="0" rtlCol="0" anchor="t">
            <a:spAutoFit/>
          </a:bodyPr>
          <a:lstStyle/>
          <a:p>
            <a:pPr algn="r" rtl="1">
              <a:lnSpc>
                <a:spcPct val="150000"/>
              </a:lnSpc>
            </a:pPr>
            <a:r>
              <a:rPr lang="en-US" sz="1600" dirty="0">
                <a:solidFill>
                  <a:srgbClr val="1E3063"/>
                </a:solidFill>
                <a:latin typeface="Alexandria" pitchFamily="2" charset="-78"/>
                <a:ea typeface="Instrument Sans Medium" pitchFamily="34" charset="-122"/>
                <a:cs typeface="Alexandria" pitchFamily="2" charset="-78"/>
              </a:rPr>
              <a:t>"في عالم سريع التغير، لا يكفي أن تكون قائدًا… بل يجب أن تكون </a:t>
            </a:r>
            <a:r>
              <a:rPr lang="en-US" sz="1600" dirty="0">
                <a:solidFill>
                  <a:srgbClr val="84C1FA"/>
                </a:solidFill>
                <a:latin typeface="Alexandria" pitchFamily="2" charset="-78"/>
                <a:ea typeface="Instrument Sans Medium" pitchFamily="34" charset="-122"/>
                <a:cs typeface="Alexandria" pitchFamily="2" charset="-78"/>
              </a:rPr>
              <a:t>قائدًا مبدعًا</a:t>
            </a:r>
            <a:r>
              <a:rPr lang="en-US" sz="1600" dirty="0">
                <a:solidFill>
                  <a:srgbClr val="1E3063"/>
                </a:solidFill>
                <a:latin typeface="Alexandria" pitchFamily="2" charset="-78"/>
                <a:ea typeface="Instrument Sans Medium" pitchFamily="34" charset="-122"/>
                <a:cs typeface="Alexandria" pitchFamily="2" charset="-78"/>
              </a:rPr>
              <a:t>."</a:t>
            </a:r>
            <a:endParaRPr lang="en-US" sz="1600" dirty="0">
              <a:latin typeface="Alexandria" pitchFamily="2" charset="-78"/>
              <a:cs typeface="Alexandria" pitchFamily="2" charset="-78"/>
            </a:endParaRPr>
          </a:p>
        </p:txBody>
      </p:sp>
      <p:sp>
        <p:nvSpPr>
          <p:cNvPr id="20" name="Shape 12">
            <a:extLst>
              <a:ext uri="{FF2B5EF4-FFF2-40B4-BE49-F238E27FC236}">
                <a16:creationId xmlns:a16="http://schemas.microsoft.com/office/drawing/2014/main" id="{00D08A4F-F0F9-E01D-E264-A33D38563993}"/>
              </a:ext>
            </a:extLst>
          </p:cNvPr>
          <p:cNvSpPr/>
          <p:nvPr/>
        </p:nvSpPr>
        <p:spPr>
          <a:xfrm flipH="1">
            <a:off x="7679982" y="5045186"/>
            <a:ext cx="46608" cy="727670"/>
          </a:xfrm>
          <a:prstGeom prst="rect">
            <a:avLst/>
          </a:prstGeom>
          <a:solidFill>
            <a:srgbClr val="84C1FA"/>
          </a:solidFill>
          <a:ln/>
        </p:spPr>
        <p:txBody>
          <a:bodyPr wrap="square">
            <a:spAutoFit/>
          </a:bodyPr>
          <a:lstStyle/>
          <a:p>
            <a:endParaRPr lang="en-US"/>
          </a:p>
        </p:txBody>
      </p:sp>
      <p:sp>
        <p:nvSpPr>
          <p:cNvPr id="2" name="TextBox 1">
            <a:extLst>
              <a:ext uri="{FF2B5EF4-FFF2-40B4-BE49-F238E27FC236}">
                <a16:creationId xmlns:a16="http://schemas.microsoft.com/office/drawing/2014/main" id="{E7761C7F-90C2-C663-5CA5-228C882DD6CA}"/>
              </a:ext>
            </a:extLst>
          </p:cNvPr>
          <p:cNvSpPr txBox="1"/>
          <p:nvPr/>
        </p:nvSpPr>
        <p:spPr>
          <a:xfrm>
            <a:off x="518921" y="5716980"/>
            <a:ext cx="7026998" cy="789319"/>
          </a:xfrm>
          <a:prstGeom prst="rect">
            <a:avLst/>
          </a:prstGeom>
          <a:noFill/>
        </p:spPr>
        <p:txBody>
          <a:bodyPr wrap="square" rtlCol="0">
            <a:spAutoFit/>
          </a:bodyPr>
          <a:lstStyle/>
          <a:p>
            <a:pPr algn="ctr" rtl="1">
              <a:lnSpc>
                <a:spcPct val="150000"/>
              </a:lnSpc>
            </a:pPr>
            <a:r>
              <a:rPr lang="ar-SA" sz="1600" dirty="0">
                <a:solidFill>
                  <a:srgbClr val="002060"/>
                </a:solidFill>
                <a:latin typeface="Alexandria" pitchFamily="2" charset="-78"/>
                <a:cs typeface="Alexandria" pitchFamily="2" charset="-78"/>
              </a:rPr>
              <a:t>إن الاستثمار في القيادة الإبداعية هو استثمار في مستقبل المؤسسة، وفي قدرتها على التميز والاستدامة والتجدد</a:t>
            </a:r>
            <a:r>
              <a:rPr lang="ar-SA" dirty="0">
                <a:solidFill>
                  <a:srgbClr val="002060"/>
                </a:solidFill>
              </a:rPr>
              <a:t>.</a:t>
            </a:r>
            <a:endParaRPr lang="en-US" dirty="0">
              <a:solidFill>
                <a:srgbClr val="002060"/>
              </a:solidFill>
            </a:endParaRPr>
          </a:p>
        </p:txBody>
      </p:sp>
      <p:sp>
        <p:nvSpPr>
          <p:cNvPr id="3" name="TextBox 2">
            <a:extLst>
              <a:ext uri="{FF2B5EF4-FFF2-40B4-BE49-F238E27FC236}">
                <a16:creationId xmlns:a16="http://schemas.microsoft.com/office/drawing/2014/main" id="{DDF417CA-BC90-0E01-F61E-3943D68C54FE}"/>
              </a:ext>
            </a:extLst>
          </p:cNvPr>
          <p:cNvSpPr txBox="1"/>
          <p:nvPr/>
        </p:nvSpPr>
        <p:spPr>
          <a:xfrm>
            <a:off x="6384032" y="2276872"/>
            <a:ext cx="1611525" cy="307777"/>
          </a:xfrm>
          <a:prstGeom prst="rect">
            <a:avLst/>
          </a:prstGeom>
          <a:noFill/>
        </p:spPr>
        <p:txBody>
          <a:bodyPr wrap="square" rtlCol="0">
            <a:spAutoFit/>
          </a:bodyPr>
          <a:lstStyle/>
          <a:p>
            <a:pPr algn="ctr" rtl="1"/>
            <a:r>
              <a:rPr lang="ar-SA" b="1" dirty="0">
                <a:solidFill>
                  <a:srgbClr val="00B0F0"/>
                </a:solidFill>
                <a:latin typeface="Alexandria" pitchFamily="2" charset="-78"/>
                <a:cs typeface="Alexandria" pitchFamily="2" charset="-78"/>
              </a:rPr>
              <a:t>القائد الإبداعي:</a:t>
            </a:r>
            <a:endParaRPr lang="en-US"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250547337"/>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158198" y="27843"/>
            <a:ext cx="12350198"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13" name="Graphic 12"/>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Alexandria" pitchFamily="2" charset="-78"/>
              <a:ea typeface="+mn-ea"/>
              <a:cs typeface="+mn-cs"/>
              <a:sym typeface="Arial"/>
            </a:endParaRPr>
          </a:p>
        </p:txBody>
      </p:sp>
      <p:pic>
        <p:nvPicPr>
          <p:cNvPr id="22"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C60F922B-9017-4012-364A-3E05CD1C1D19}"/>
              </a:ext>
            </a:extLst>
          </p:cNvPr>
          <p:cNvSpPr txBox="1"/>
          <p:nvPr/>
        </p:nvSpPr>
        <p:spPr>
          <a:xfrm>
            <a:off x="623392" y="54187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56387605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C5A0AB4-5E19-4D83-8409-59CEDDE018F8}">
  <ds:schemaRefs>
    <ds:schemaRef ds:uri="d13aca44-ef33-4cf4-9980-7f0b00e6eeb9"/>
    <ds:schemaRef ds:uri="49100919-8a76-4266-be0c-7dc583902cb4"/>
    <ds:schemaRef ds:uri="http://schemas.openxmlformats.org/package/2006/metadata/core-properties"/>
    <ds:schemaRef ds:uri="http://schemas.microsoft.com/office/2006/documentManagement/types"/>
    <ds:schemaRef ds:uri="http://purl.org/dc/terms/"/>
    <ds:schemaRef ds:uri="http://purl.org/dc/dcmitype/"/>
    <ds:schemaRef ds:uri="http://schemas.microsoft.com/office/infopath/2007/PartnerControls"/>
    <ds:schemaRef ds:uri="http://schemas.microsoft.com/office/2006/metadata/properties"/>
    <ds:schemaRef ds:uri="http://www.w3.org/XML/1998/namespace"/>
    <ds:schemaRef ds:uri="http://purl.org/dc/elements/1.1/"/>
  </ds:schemaRefs>
</ds:datastoreItem>
</file>

<file path=customXml/itemProps2.xml><?xml version="1.0" encoding="utf-8"?>
<ds:datastoreItem xmlns:ds="http://schemas.openxmlformats.org/officeDocument/2006/customXml" ds:itemID="{850ABA5A-DC78-4AF7-8E1B-743888095B72}">
  <ds:schemaRefs>
    <ds:schemaRef ds:uri="http://schemas.microsoft.com/sharepoint/v3/contenttype/forms"/>
  </ds:schemaRefs>
</ds:datastoreItem>
</file>

<file path=customXml/itemProps3.xml><?xml version="1.0" encoding="utf-8"?>
<ds:datastoreItem xmlns:ds="http://schemas.openxmlformats.org/officeDocument/2006/customXml" ds:itemID="{0DE4F04C-38BC-480E-9875-D1CC1CA94D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45156</TotalTime>
  <Words>3196</Words>
  <Application>Microsoft Office PowerPoint</Application>
  <PresentationFormat>Widescreen</PresentationFormat>
  <Paragraphs>422</Paragraphs>
  <Slides>40</Slides>
  <Notes>1</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40</vt:i4>
      </vt:variant>
    </vt:vector>
  </HeadingPairs>
  <TitlesOfParts>
    <vt:vector size="52" baseType="lpstr">
      <vt:lpstr>Alexandria</vt:lpstr>
      <vt:lpstr>Arial</vt:lpstr>
      <vt:lpstr>Calibri</vt:lpstr>
      <vt:lpstr>Calibri Light</vt:lpstr>
      <vt:lpstr>Century Gothic</vt:lpstr>
      <vt:lpstr>Instrument Sans Medium</vt:lpstr>
      <vt:lpstr>Instrument Sans Semi Bold</vt:lpstr>
      <vt:lpstr>Roboto Light</vt:lpstr>
      <vt:lpstr>Times New Roman</vt:lpstr>
      <vt:lpstr>Wingdings</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Dr.Rehab El-shafie</dc:creator>
  <cp:lastModifiedBy>Dr. Nour Affour</cp:lastModifiedBy>
  <cp:revision>471</cp:revision>
  <dcterms:created xsi:type="dcterms:W3CDTF">2023-04-29T09:08:23Z</dcterms:created>
  <dcterms:modified xsi:type="dcterms:W3CDTF">2026-03-25T10:48:01Z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