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9"/>
  </p:notesMasterIdLst>
  <p:sldIdLst>
    <p:sldId id="256" r:id="rId2"/>
    <p:sldId id="257" r:id="rId3"/>
    <p:sldId id="258" r:id="rId4"/>
    <p:sldId id="259" r:id="rId5"/>
    <p:sldId id="390" r:id="rId6"/>
    <p:sldId id="371" r:id="rId7"/>
    <p:sldId id="372" r:id="rId8"/>
    <p:sldId id="376" r:id="rId9"/>
    <p:sldId id="377" r:id="rId10"/>
    <p:sldId id="285" r:id="rId11"/>
    <p:sldId id="374" r:id="rId12"/>
    <p:sldId id="375" r:id="rId13"/>
    <p:sldId id="378" r:id="rId14"/>
    <p:sldId id="379" r:id="rId15"/>
    <p:sldId id="380" r:id="rId16"/>
    <p:sldId id="293" r:id="rId17"/>
    <p:sldId id="381" r:id="rId18"/>
    <p:sldId id="382" r:id="rId19"/>
    <p:sldId id="383" r:id="rId20"/>
    <p:sldId id="384" r:id="rId21"/>
    <p:sldId id="385" r:id="rId22"/>
    <p:sldId id="386" r:id="rId23"/>
    <p:sldId id="387" r:id="rId24"/>
    <p:sldId id="388" r:id="rId25"/>
    <p:sldId id="389" r:id="rId26"/>
    <p:sldId id="304" r:id="rId27"/>
    <p:sldId id="263" r:id="rId28"/>
  </p:sldIdLst>
  <p:sldSz cx="12192000" cy="6858000"/>
  <p:notesSz cx="6858000" cy="9144000"/>
  <p:embeddedFontLst>
    <p:embeddedFont>
      <p:font typeface="Calibri" panose="020F0502020204030204" pitchFamily="34" charset="0"/>
      <p:regular r:id="rId30"/>
      <p:bold r:id="rId31"/>
      <p:italic r:id="rId32"/>
      <p:boldItalic r:id="rId33"/>
    </p:embeddedFont>
    <p:embeddedFont>
      <p:font typeface="Simplified Arabic" panose="02020603050405020304" pitchFamily="18" charset="-78"/>
      <p:regular r:id="rId34"/>
      <p:bold r:id="rId35"/>
    </p:embeddedFont>
    <p:embeddedFont>
      <p:font typeface="Tajawal Medium" panose="00000600000000000000" charset="-78"/>
      <p:regular r:id="rId36"/>
      <p:bold r:id="rId37"/>
    </p:embeddedFont>
    <p:embeddedFont>
      <p:font typeface="Sultan bold" panose="020B0604020202020204"/>
      <p:regular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p:cViewPr varScale="1">
        <p:scale>
          <a:sx n="68" d="100"/>
          <a:sy n="68" d="100"/>
        </p:scale>
        <p:origin x="80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Simplified Arabic" panose="02020603050405020304" pitchFamily="18" charset="-78"/>
                <a:cs typeface="Simplified Arabic" panose="02020603050405020304" pitchFamily="18" charset="-78"/>
              </a:rPr>
              <a:t>مبادئ الدراسات القانونية </a:t>
            </a:r>
            <a:endParaRPr lang="en-US" sz="4400" dirty="0">
              <a:solidFill>
                <a:srgbClr val="8E5A6D"/>
              </a:solidFill>
              <a:latin typeface="Simplified Arabic" panose="02020603050405020304" pitchFamily="18" charset="-78"/>
              <a:cs typeface="Simplified Arabic" panose="02020603050405020304" pitchFamily="18"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4</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4</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23" name="Google Shape;123;p2"/>
          <p:cNvSpPr txBox="1"/>
          <p:nvPr/>
        </p:nvSpPr>
        <p:spPr>
          <a:xfrm>
            <a:off x="6823291" y="3048230"/>
            <a:ext cx="4703532" cy="769401"/>
          </a:xfrm>
          <a:prstGeom prst="rect">
            <a:avLst/>
          </a:prstGeom>
          <a:noFill/>
          <a:ln>
            <a:noFill/>
          </a:ln>
        </p:spPr>
        <p:txBody>
          <a:bodyPr spcFirstLastPara="1" wrap="square" lIns="91425" tIns="45700" rIns="91425" bIns="45700" anchor="t" anchorCtr="0">
            <a:spAutoFit/>
          </a:bodyPr>
          <a:lstStyle/>
          <a:p>
            <a:pPr algn="r" rtl="1"/>
            <a:r>
              <a:rPr lang="ar-EG" sz="4400" dirty="0" smtClean="0">
                <a:solidFill>
                  <a:schemeClr val="bg1"/>
                </a:solidFill>
                <a:latin typeface="Tajawal Medium" panose="00000600000000000000" pitchFamily="2" charset="-78"/>
                <a:cs typeface="Sultan bold" pitchFamily="2" charset="-78"/>
              </a:rPr>
              <a:t>مبادئ </a:t>
            </a:r>
            <a:r>
              <a:rPr lang="ar-EG" sz="4400" dirty="0">
                <a:solidFill>
                  <a:schemeClr val="bg1"/>
                </a:solidFill>
                <a:latin typeface="Tajawal Medium" panose="00000600000000000000" pitchFamily="2" charset="-78"/>
                <a:cs typeface="Sultan bold" pitchFamily="2" charset="-78"/>
              </a:rPr>
              <a:t>الدراسات </a:t>
            </a:r>
            <a:r>
              <a:rPr lang="ar-EG" sz="4400" dirty="0">
                <a:solidFill>
                  <a:schemeClr val="bg1"/>
                </a:solidFill>
                <a:latin typeface="Simplified Arabic" panose="02020603050405020304" pitchFamily="18" charset="-78"/>
                <a:cs typeface="Simplified Arabic" panose="02020603050405020304" pitchFamily="18" charset="-78"/>
              </a:rPr>
              <a:t>القانونية</a:t>
            </a:r>
            <a:r>
              <a:rPr lang="ar-EG" sz="4400" dirty="0">
                <a:solidFill>
                  <a:schemeClr val="bg1"/>
                </a:solidFill>
                <a:latin typeface="Tajawal Medium" panose="00000600000000000000" pitchFamily="2" charset="-78"/>
                <a:cs typeface="Sultan bold" pitchFamily="2" charset="-78"/>
              </a:rPr>
              <a:t> </a:t>
            </a:r>
            <a:endParaRPr lang="en-US" sz="4400" dirty="0">
              <a:solidFill>
                <a:schemeClr val="bg1"/>
              </a:solidFill>
              <a:latin typeface="Tajawal Medium" panose="00000600000000000000" pitchFamily="2" charset="-78"/>
              <a:cs typeface="Sultan bold"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815841"/>
          </a:xfrm>
          <a:prstGeom prst="rect">
            <a:avLst/>
          </a:prstGeom>
          <a:noFill/>
          <a:ln>
            <a:noFill/>
          </a:ln>
        </p:spPr>
        <p:txBody>
          <a:bodyPr spcFirstLastPara="1" wrap="square" lIns="91425" tIns="45700" rIns="91425" bIns="45700" anchor="t" anchorCtr="0">
            <a:spAutoFit/>
          </a:bodyPr>
          <a:lstStyle/>
          <a:p>
            <a:pPr algn="r"/>
            <a:r>
              <a:rPr lang="ar-EG" sz="2800" u="sng" dirty="0" smtClean="0">
                <a:latin typeface="Simplified Arabic" panose="02020603050405020304" pitchFamily="18" charset="-78"/>
                <a:cs typeface="Simplified Arabic" panose="02020603050405020304" pitchFamily="18" charset="-78"/>
              </a:rPr>
              <a:t>أهم النقاط الأساسية للمحاضرة: </a:t>
            </a:r>
          </a:p>
          <a:p>
            <a:pPr algn="r"/>
            <a:r>
              <a:rPr lang="ar-EG" sz="2800" dirty="0" smtClean="0">
                <a:latin typeface="Simplified Arabic" panose="02020603050405020304" pitchFamily="18" charset="-78"/>
                <a:cs typeface="Simplified Arabic" panose="02020603050405020304" pitchFamily="18" charset="-78"/>
              </a:rPr>
              <a:t> 1- تعريف صياغة القاعدة القانونية وأهميتها.</a:t>
            </a:r>
            <a:endParaRPr lang="en-US" sz="2800" dirty="0">
              <a:latin typeface="Simplified Arabic" panose="02020603050405020304" pitchFamily="18" charset="-78"/>
              <a:cs typeface="Simplified Arabic" panose="02020603050405020304" pitchFamily="18" charset="-78"/>
            </a:endParaRPr>
          </a:p>
          <a:p>
            <a:pPr algn="r"/>
            <a:r>
              <a:rPr lang="ar-EG" sz="2800" dirty="0">
                <a:latin typeface="Simplified Arabic" panose="02020603050405020304" pitchFamily="18" charset="-78"/>
                <a:cs typeface="Simplified Arabic" panose="02020603050405020304" pitchFamily="18" charset="-78"/>
              </a:rPr>
              <a:t>2- </a:t>
            </a:r>
            <a:r>
              <a:rPr lang="ar-EG" sz="2800" dirty="0" smtClean="0">
                <a:latin typeface="Simplified Arabic" panose="02020603050405020304" pitchFamily="18" charset="-78"/>
                <a:cs typeface="Simplified Arabic" panose="02020603050405020304" pitchFamily="18" charset="-78"/>
              </a:rPr>
              <a:t>أنواع الصياغة القانونية.</a:t>
            </a:r>
            <a:endParaRPr lang="ar-EG" sz="2800" dirty="0">
              <a:latin typeface="Simplified Arabic" panose="02020603050405020304" pitchFamily="18" charset="-78"/>
              <a:cs typeface="Simplified Arabic" panose="02020603050405020304" pitchFamily="18" charset="-78"/>
            </a:endParaRPr>
          </a:p>
          <a:p>
            <a:pPr algn="r"/>
            <a:r>
              <a:rPr lang="ar-EG" sz="2800" dirty="0" smtClean="0">
                <a:latin typeface="Simplified Arabic" panose="02020603050405020304" pitchFamily="18" charset="-78"/>
                <a:cs typeface="Simplified Arabic" panose="02020603050405020304" pitchFamily="18" charset="-78"/>
              </a:rPr>
              <a:t>3- طرق الصياغة القانونية.</a:t>
            </a:r>
          </a:p>
        </p:txBody>
      </p:sp>
      <p:sp>
        <p:nvSpPr>
          <p:cNvPr id="145" name="Google Shape;145;p3"/>
          <p:cNvSpPr txBox="1"/>
          <p:nvPr/>
        </p:nvSpPr>
        <p:spPr>
          <a:xfrm>
            <a:off x="5519936" y="1231104"/>
            <a:ext cx="5793810" cy="584735"/>
          </a:xfrm>
          <a:prstGeom prst="rect">
            <a:avLst/>
          </a:prstGeom>
          <a:noFill/>
          <a:ln>
            <a:noFill/>
          </a:ln>
        </p:spPr>
        <p:txBody>
          <a:bodyPr spcFirstLastPara="1" wrap="square" lIns="91425" tIns="45700" rIns="91425" bIns="45700" anchor="t" anchorCtr="0">
            <a:spAutoFit/>
          </a:bodyPr>
          <a:lstStyle/>
          <a:p>
            <a:pPr lvl="0" algn="ctr" rtl="1"/>
            <a:r>
              <a:rPr lang="ar-EG" sz="3200" dirty="0" smtClean="0">
                <a:solidFill>
                  <a:srgbClr val="8E5A6D"/>
                </a:solidFill>
                <a:latin typeface="Simplified Arabic" panose="02020603050405020304" pitchFamily="18" charset="-78"/>
                <a:cs typeface="Simplified Arabic" panose="02020603050405020304" pitchFamily="18" charset="-78"/>
                <a:sym typeface="Tajawal Medium"/>
              </a:rPr>
              <a:t>صياغة القاعدة القانونية وأنواعها وطرقها</a:t>
            </a:r>
            <a:endParaRPr dirty="0">
              <a:latin typeface="Simplified Arabic" panose="02020603050405020304" pitchFamily="18" charset="-78"/>
              <a:cs typeface="Simplified Arabic" panose="02020603050405020304" pitchFamily="18"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04</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a:solidFill>
                  <a:srgbClr val="2D3956"/>
                </a:solidFill>
                <a:latin typeface="Simplified Arabic" panose="02020603050405020304" pitchFamily="18" charset="-78"/>
                <a:cs typeface="Simplified Arabic" panose="02020603050405020304" pitchFamily="18" charset="-78"/>
                <a:sym typeface="Tajawal Medium"/>
              </a:rPr>
              <a:t>3- طرق الصياغة القانونية:</a:t>
            </a:r>
            <a:endParaRPr lang="ar-EG" sz="3200" dirty="0">
              <a:solidFill>
                <a:srgbClr val="2D3956"/>
              </a:solidFill>
              <a:latin typeface="Simplified Arabic" panose="02020603050405020304" pitchFamily="18" charset="-78"/>
              <a:cs typeface="Simplified Arabic" panose="02020603050405020304" pitchFamily="18" charset="-78"/>
              <a:sym typeface="Tajawal Medium"/>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16210"/>
          </a:xfrm>
          <a:prstGeom prst="rect">
            <a:avLst/>
          </a:prstGeom>
        </p:spPr>
        <p:txBody>
          <a:bodyPr wrap="square">
            <a:spAutoFit/>
          </a:bodyPr>
          <a:lstStyle/>
          <a:p>
            <a:pPr algn="just" rtl="1"/>
            <a:r>
              <a:rPr lang="ar-EG" sz="2400" b="1" dirty="0" smtClean="0">
                <a:latin typeface="Simplified Arabic" pitchFamily="18" charset="-78"/>
                <a:cs typeface="+mn-cs"/>
              </a:rPr>
              <a:t>أولاً: مفهوم </a:t>
            </a:r>
            <a:r>
              <a:rPr lang="ar-EG" sz="2400" b="1" dirty="0">
                <a:latin typeface="Simplified Arabic" pitchFamily="18" charset="-78"/>
                <a:cs typeface="+mn-cs"/>
              </a:rPr>
              <a:t>صياغة القاعدة القانونية: </a:t>
            </a:r>
          </a:p>
          <a:p>
            <a:pPr marL="342900" indent="-342900" algn="just" rtl="1">
              <a:buFont typeface="Wingdings" pitchFamily="2" charset="2"/>
              <a:buChar char="§"/>
            </a:pPr>
            <a:r>
              <a:rPr lang="ar-EG" sz="2400" dirty="0">
                <a:latin typeface="Simplified Arabic" pitchFamily="18" charset="-78"/>
                <a:cs typeface="+mn-cs"/>
              </a:rPr>
              <a:t>صياغة القاعدة القانونية تشير إلى عملية التعبير عن مضمون القاعدة القانونية بشكل واضح ودقيق، وإخراجها إلى الوجود بطريقة تحقق الهدف المرجو منها. ففي العملية القانونية، يتم صياغة القوانين والأنظمة والقواعد القانونية لضبط السلوك وتنظيم العلاقات المجتمعية. </a:t>
            </a:r>
            <a:r>
              <a:rPr lang="ar-EG" sz="2400" b="1" u="sng" dirty="0">
                <a:latin typeface="Simplified Arabic" pitchFamily="18" charset="-78"/>
                <a:cs typeface="+mn-cs"/>
              </a:rPr>
              <a:t>ونستنتج من هذا التعريف ما يلي: </a:t>
            </a:r>
          </a:p>
          <a:p>
            <a:pPr algn="just" rtl="1"/>
            <a:r>
              <a:rPr lang="ar-EG" sz="2400" b="1" u="sng" dirty="0">
                <a:latin typeface="Simplified Arabic" pitchFamily="18" charset="-78"/>
                <a:cs typeface="+mn-cs"/>
              </a:rPr>
              <a:t>أولاً: </a:t>
            </a:r>
            <a:r>
              <a:rPr lang="ar-EG" sz="2400" dirty="0" smtClean="0">
                <a:latin typeface="Simplified Arabic" pitchFamily="18" charset="-78"/>
                <a:cs typeface="+mn-cs"/>
              </a:rPr>
              <a:t>يجب </a:t>
            </a:r>
            <a:r>
              <a:rPr lang="ar-EG" sz="2400" dirty="0">
                <a:latin typeface="Simplified Arabic" pitchFamily="18" charset="-78"/>
                <a:cs typeface="+mn-cs"/>
              </a:rPr>
              <a:t>أن يكون لدى القاعدة القانونية مضمون واضح ومفهوم للأشخاص الذين سيتم تطبيقها عليهم. يجب أن تكون اللغة المستخدمة في صياغة القاعدة قابلة للفهم ومفهومة للجميع، بحيث يتمكن الأفراد من فهم ما هو مطلوب منهم وما هي النتائج المترتبة على انتهاك القاعدة أو الامتثال لها</a:t>
            </a:r>
            <a:r>
              <a:rPr lang="ar-EG" sz="2400" dirty="0" smtClean="0">
                <a:latin typeface="Simplified Arabic" pitchFamily="18" charset="-78"/>
                <a:cs typeface="+mn-cs"/>
              </a:rPr>
              <a:t>.</a:t>
            </a:r>
          </a:p>
          <a:p>
            <a:pPr algn="just" rtl="1"/>
            <a:endParaRPr lang="ar-EG" sz="22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3200">
                <a:solidFill>
                  <a:srgbClr val="2D3956"/>
                </a:solidFill>
                <a:latin typeface="Simplified Arabic" panose="02020603050405020304" pitchFamily="18" charset="-78"/>
                <a:cs typeface="Simplified Arabic" panose="02020603050405020304" pitchFamily="18" charset="-78"/>
              </a:defRPr>
            </a:lvl1pPr>
          </a:lstStyle>
          <a:p>
            <a:r>
              <a:rPr lang="ar-EG" dirty="0">
                <a:sym typeface="Tajawal Medium"/>
              </a:rPr>
              <a:t>1- </a:t>
            </a:r>
            <a:r>
              <a:rPr lang="ar-EG" dirty="0">
                <a:sym typeface="Tajawal Medium"/>
              </a:rPr>
              <a:t>تعريف صياغة القاعدة القانونية </a:t>
            </a:r>
            <a:r>
              <a:rPr lang="ar-EG" dirty="0">
                <a:sym typeface="Tajawal Medium"/>
              </a:rPr>
              <a:t>وأهميتها:</a:t>
            </a:r>
            <a:endParaRPr dirty="0"/>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77766"/>
          </a:xfrm>
          <a:prstGeom prst="rect">
            <a:avLst/>
          </a:prstGeom>
        </p:spPr>
        <p:txBody>
          <a:bodyPr wrap="square">
            <a:spAutoFit/>
          </a:bodyPr>
          <a:lstStyle/>
          <a:p>
            <a:pPr algn="just" rtl="1"/>
            <a:r>
              <a:rPr lang="ar-EG" sz="2800" b="1" dirty="0" smtClean="0">
                <a:latin typeface="Simplified Arabic" pitchFamily="18" charset="-78"/>
                <a:cs typeface="+mn-cs"/>
              </a:rPr>
              <a:t>أولاً: مفهوم </a:t>
            </a:r>
            <a:r>
              <a:rPr lang="ar-EG" sz="2800" b="1" dirty="0">
                <a:latin typeface="Simplified Arabic" pitchFamily="18" charset="-78"/>
                <a:cs typeface="+mn-cs"/>
              </a:rPr>
              <a:t>صياغة القاعدة القانونية: </a:t>
            </a:r>
          </a:p>
          <a:p>
            <a:pPr algn="just" rtl="1"/>
            <a:r>
              <a:rPr lang="ar-EG" sz="2400" b="1" u="sng" dirty="0">
                <a:latin typeface="Simplified Arabic" pitchFamily="18" charset="-78"/>
                <a:cs typeface="+mn-cs"/>
              </a:rPr>
              <a:t>ثانيًا: </a:t>
            </a:r>
            <a:r>
              <a:rPr lang="ar-EG" sz="2400" dirty="0">
                <a:latin typeface="Simplified Arabic" pitchFamily="18" charset="-78"/>
                <a:cs typeface="+mn-cs"/>
              </a:rPr>
              <a:t>يتعين أن يتم تنفيذ القاعدة القانونية بشكل فعال، بحيث تحقق الغرض المنشود منها. يجب أن تتضمن القاعدة القانونية تفاصيل واضحة حول الفعل المطلوب أو الممنوع، والشروط التي يجب توافرها لتطبيقها، والعواقب المترتبة على الانتهاك أو الامتثال للقاعدة.</a:t>
            </a:r>
          </a:p>
          <a:p>
            <a:pPr algn="just" rtl="1"/>
            <a:r>
              <a:rPr lang="ar-EG" sz="2400" b="1" u="sng" dirty="0">
                <a:latin typeface="Simplified Arabic" pitchFamily="18" charset="-78"/>
                <a:cs typeface="+mn-cs"/>
              </a:rPr>
              <a:t>ثالثا: </a:t>
            </a:r>
            <a:r>
              <a:rPr lang="ar-EG" sz="2400" dirty="0">
                <a:latin typeface="Simplified Arabic" pitchFamily="18" charset="-78"/>
                <a:cs typeface="+mn-cs"/>
              </a:rPr>
              <a:t>يجب أن تكون صياغة القاعدة القانونية قابلة للتطبيق والتفسير بواسطة المحاكم والهيئات القضائية. يجب أن تكون القاعدة مكتوبة بشكل يسمح بتفسير وتطبيق معقول ومنصف، ويمكن للقضاة والمحامين والمختصين القانونيين أن يستخلصوا معنى القاعدة ويطبقوها على الحالات الفعلية بشكل عادل ومنطقي.</a:t>
            </a:r>
          </a:p>
          <a:p>
            <a:pPr algn="just" rtl="1"/>
            <a:endParaRPr lang="ar-EG" sz="22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1691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3200">
                <a:solidFill>
                  <a:srgbClr val="2D3956"/>
                </a:solidFill>
                <a:latin typeface="Simplified Arabic" panose="02020603050405020304" pitchFamily="18" charset="-78"/>
                <a:cs typeface="Simplified Arabic" panose="02020603050405020304" pitchFamily="18" charset="-78"/>
              </a:defRPr>
            </a:lvl1pPr>
          </a:lstStyle>
          <a:p>
            <a:r>
              <a:rPr lang="ar-EG" dirty="0">
                <a:sym typeface="Tajawal Medium"/>
              </a:rPr>
              <a:t>1- </a:t>
            </a:r>
            <a:r>
              <a:rPr lang="ar-EG" dirty="0">
                <a:sym typeface="Tajawal Medium"/>
              </a:rPr>
              <a:t>تعريف صياغة القاعدة القانونية </a:t>
            </a:r>
            <a:r>
              <a:rPr lang="ar-EG" dirty="0">
                <a:sym typeface="Tajawal Medium"/>
              </a:rPr>
              <a:t>وأهميتها:</a:t>
            </a:r>
            <a:endParaRPr dirty="0"/>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algn="just" rtl="1"/>
            <a:r>
              <a:rPr lang="ar-EG" sz="2400" b="1" u="sng" dirty="0" smtClean="0">
                <a:latin typeface="Simplified Arabic" pitchFamily="18" charset="-78"/>
                <a:cs typeface="+mn-cs"/>
              </a:rPr>
              <a:t>ثانياً: أهمية </a:t>
            </a:r>
            <a:r>
              <a:rPr lang="ar-EG" sz="2400" b="1" u="sng" dirty="0">
                <a:latin typeface="Simplified Arabic" pitchFamily="18" charset="-78"/>
                <a:cs typeface="+mn-cs"/>
              </a:rPr>
              <a:t>صياغة القاعدة القانونية:</a:t>
            </a:r>
          </a:p>
          <a:p>
            <a:pPr algn="just" rtl="1"/>
            <a:r>
              <a:rPr lang="ar-EG" sz="2400" b="1" dirty="0">
                <a:latin typeface="Simplified Arabic" pitchFamily="18" charset="-78"/>
                <a:cs typeface="+mn-cs"/>
              </a:rPr>
              <a:t>(1) أهمية الصياغة القانونية بالنسبة لسن الأنظمة واللوائح: </a:t>
            </a:r>
          </a:p>
          <a:p>
            <a:pPr algn="just" rtl="1"/>
            <a:r>
              <a:rPr lang="ar-EG" sz="2400" dirty="0">
                <a:latin typeface="Simplified Arabic" pitchFamily="18" charset="-78"/>
                <a:cs typeface="+mn-cs"/>
              </a:rPr>
              <a:t>تعبر الصياغة القانونية عن العلاقة الوثيقة بين النظام القانوني وخطة وسياسة الدولة، لأن مجموعة القواعد القانونية السائدة في أي دولة هي مرآة تعكس مدى توافقها مع المعايير </a:t>
            </a:r>
            <a:r>
              <a:rPr lang="ar-EG" sz="2400" dirty="0" smtClean="0">
                <a:latin typeface="Simplified Arabic" pitchFamily="18" charset="-78"/>
                <a:cs typeface="+mn-cs"/>
              </a:rPr>
              <a:t>الدولية، </a:t>
            </a:r>
            <a:r>
              <a:rPr lang="ar-EG" sz="2400" dirty="0">
                <a:latin typeface="Simplified Arabic" pitchFamily="18" charset="-78"/>
                <a:cs typeface="+mn-cs"/>
              </a:rPr>
              <a:t>كما تعكس مقوماتها الأساسية وثقافة شعوبها وأهدافها السياسية والاجتماعية والاقتصادية, </a:t>
            </a:r>
            <a:r>
              <a:rPr lang="ar-EG" sz="2400" b="1" u="sng" dirty="0" smtClean="0">
                <a:latin typeface="Simplified Arabic" pitchFamily="18" charset="-78"/>
                <a:cs typeface="+mn-cs"/>
              </a:rPr>
              <a:t>ومثال ذلك</a:t>
            </a:r>
            <a:r>
              <a:rPr lang="ar-EG" sz="2400" b="1" u="sng" dirty="0">
                <a:latin typeface="Simplified Arabic" pitchFamily="18" charset="-78"/>
                <a:cs typeface="+mn-cs"/>
              </a:rPr>
              <a:t>: </a:t>
            </a:r>
            <a:r>
              <a:rPr lang="ar-EG" sz="2400" dirty="0">
                <a:latin typeface="Simplified Arabic" pitchFamily="18" charset="-78"/>
                <a:cs typeface="+mn-cs"/>
              </a:rPr>
              <a:t>إن تحريم الفوائد الربوية مسألة ترتبط بالقيم الدينية في المجتمع, وهي مسألة تتميز بها المجتمعات العربية عن المجتمعات الأوربية بحكم العقيدة الدينية, وهذا يفرض على المنظم أن يضع صياغة قانونية جامدة وآمرة بشأن عدم جواز التعامل بالربا, وبالتالي عند وضع قاعدة قانونية في هذا الصدد يجب أن تصاغ على النحو التالي: (الفوائد الربوية حرام شرعاً ويبطل كل اتفاق على خلاف ذلك).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5312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3200">
                <a:solidFill>
                  <a:srgbClr val="2D3956"/>
                </a:solidFill>
                <a:latin typeface="Simplified Arabic" panose="02020603050405020304" pitchFamily="18" charset="-78"/>
                <a:cs typeface="Simplified Arabic" panose="02020603050405020304" pitchFamily="18" charset="-78"/>
              </a:defRPr>
            </a:lvl1pPr>
          </a:lstStyle>
          <a:p>
            <a:r>
              <a:rPr lang="ar-EG" dirty="0">
                <a:sym typeface="Tajawal Medium"/>
              </a:rPr>
              <a:t>1- </a:t>
            </a:r>
            <a:r>
              <a:rPr lang="ar-EG" dirty="0">
                <a:sym typeface="Tajawal Medium"/>
              </a:rPr>
              <a:t>تعريف صياغة القاعدة القانونية </a:t>
            </a:r>
            <a:r>
              <a:rPr lang="ar-EG" dirty="0">
                <a:sym typeface="Tajawal Medium"/>
              </a:rPr>
              <a:t>وأهميتها:</a:t>
            </a:r>
            <a:endParaRPr dirty="0"/>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a:latin typeface="Simplified Arabic" pitchFamily="18" charset="-78"/>
                <a:cs typeface="+mn-cs"/>
              </a:rPr>
              <a:t>أهمية صياغة القاعدة القانونية:</a:t>
            </a:r>
          </a:p>
          <a:p>
            <a:pPr marL="342900" indent="-342900" algn="just" rtl="1">
              <a:buFont typeface="Wingdings" pitchFamily="2" charset="2"/>
              <a:buChar char="§"/>
            </a:pPr>
            <a:r>
              <a:rPr lang="ar-EG" sz="2400" dirty="0">
                <a:latin typeface="Simplified Arabic" pitchFamily="18" charset="-78"/>
                <a:cs typeface="+mn-cs"/>
              </a:rPr>
              <a:t>كما </a:t>
            </a:r>
            <a:r>
              <a:rPr lang="ar-EG" sz="2400" dirty="0" smtClean="0">
                <a:latin typeface="Simplified Arabic" pitchFamily="18" charset="-78"/>
                <a:cs typeface="+mn-cs"/>
              </a:rPr>
              <a:t>أن برامج </a:t>
            </a:r>
            <a:r>
              <a:rPr lang="ar-EG" sz="2400" dirty="0">
                <a:latin typeface="Simplified Arabic" pitchFamily="18" charset="-78"/>
                <a:cs typeface="+mn-cs"/>
              </a:rPr>
              <a:t>الدولة وخطط مؤسساتها الحكومية وتنظيم العمل فيها، يقتضي وجود إدارات قانونية على درجة كبيرة من الخبرة الإدارية والقانونية، تقوم على صياغة أهداف هذه المؤسسات ووضع إطارها التنظيمي في الشكل القانوني </a:t>
            </a:r>
            <a:r>
              <a:rPr lang="ar-EG" sz="2400" dirty="0" smtClean="0">
                <a:latin typeface="Simplified Arabic" pitchFamily="18" charset="-78"/>
                <a:cs typeface="+mn-cs"/>
              </a:rPr>
              <a:t>المناسب، </a:t>
            </a:r>
            <a:r>
              <a:rPr lang="ar-EG" sz="2400" dirty="0">
                <a:latin typeface="Simplified Arabic" pitchFamily="18" charset="-78"/>
                <a:cs typeface="+mn-cs"/>
              </a:rPr>
              <a:t>ومثال ذلك: وضع صياغة نموذجية للعقود الإدارية التي توقعها الدولة مع المؤسسات والشركات الأجنبية والوطنية، وضع قواعد قانونية لتنظيم العلاقة بين المؤسسات الحكومية بعضها البعض. </a:t>
            </a:r>
          </a:p>
          <a:p>
            <a:pPr marL="342900" indent="-342900" algn="just" rtl="1">
              <a:buFont typeface="Wingdings" pitchFamily="2" charset="2"/>
              <a:buChar char="§"/>
            </a:pPr>
            <a:r>
              <a:rPr lang="ar-EG" sz="2400" b="1" u="sng" dirty="0">
                <a:latin typeface="Simplified Arabic" pitchFamily="18" charset="-78"/>
                <a:cs typeface="+mn-cs"/>
              </a:rPr>
              <a:t>أضف لذلك </a:t>
            </a:r>
            <a:r>
              <a:rPr lang="ar-EG" sz="2400" dirty="0" smtClean="0">
                <a:latin typeface="Simplified Arabic" pitchFamily="18" charset="-78"/>
                <a:cs typeface="+mn-cs"/>
              </a:rPr>
              <a:t>أن الصياغة </a:t>
            </a:r>
            <a:r>
              <a:rPr lang="ar-EG" sz="2400" dirty="0">
                <a:latin typeface="Simplified Arabic" pitchFamily="18" charset="-78"/>
                <a:cs typeface="+mn-cs"/>
              </a:rPr>
              <a:t>الحسنة للقاعدة القانونية تكمُن في سهولة تطبيقها بشكل سليم، بينما يتعثر تطبيق هذه القاعدة القانونية إذا كانت صياغتها مربكة أو غامضة. وتؤدي الصياغة القانونية السليمة إلى فهم المراد من القانون من قبل المخاطبين بأحكامه، فهو موجه إليهم، ويتوقف فهمهم على صياغته صياغة واضحة ومفهومة من الجميع. هذا بالإضافة إلى أن الصياغة عملية ضرورية لترجمة جوهر الأمر أو التكليف القانوني وتحويله إلى قاعدة عملية صالحة للتطبيق من قبل سلطة </a:t>
            </a:r>
            <a:r>
              <a:rPr lang="ar-EG" sz="2400" dirty="0" smtClean="0">
                <a:latin typeface="Simplified Arabic" pitchFamily="18" charset="-78"/>
                <a:cs typeface="+mn-cs"/>
              </a:rPr>
              <a:t>القضاء.</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6650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Simplified Arabic" panose="02020603050405020304" pitchFamily="18" charset="-78"/>
                <a:cs typeface="Simplified Arabic" panose="02020603050405020304" pitchFamily="18" charset="-78"/>
                <a:sym typeface="Tajawal Medium"/>
              </a:rPr>
              <a:t>1-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تعريف صياغة القاعدة القانونية </a:t>
            </a:r>
            <a:r>
              <a:rPr lang="ar-EG" sz="3200" dirty="0" smtClean="0">
                <a:solidFill>
                  <a:srgbClr val="2D3956"/>
                </a:solidFill>
                <a:latin typeface="Simplified Arabic" panose="02020603050405020304" pitchFamily="18" charset="-78"/>
                <a:cs typeface="Simplified Arabic" panose="02020603050405020304" pitchFamily="18" charset="-78"/>
                <a:sym typeface="Tajawal Medium"/>
              </a:rPr>
              <a:t>وأهميتها:</a:t>
            </a:r>
            <a:endParaRPr sz="1600" dirty="0">
              <a:latin typeface="Simplified Arabic" panose="02020603050405020304" pitchFamily="18" charset="-78"/>
              <a:cs typeface="Simplified Arabic" panose="02020603050405020304" pitchFamily="18"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a:latin typeface="Simplified Arabic" pitchFamily="18" charset="-78"/>
                <a:cs typeface="+mn-cs"/>
              </a:rPr>
              <a:t>أهمية صياغة القاعدة القانونية:</a:t>
            </a:r>
          </a:p>
          <a:p>
            <a:pPr algn="just" rtl="1"/>
            <a:r>
              <a:rPr lang="ar-EG" sz="2400" b="1" dirty="0">
                <a:latin typeface="Simplified Arabic" pitchFamily="18" charset="-78"/>
                <a:cs typeface="+mn-cs"/>
              </a:rPr>
              <a:t>(2) أهمية الصياغة القانونية بالنسبة للمحامي: </a:t>
            </a:r>
          </a:p>
          <a:p>
            <a:pPr marL="342900" indent="-342900" algn="just" rtl="1">
              <a:buFont typeface="Wingdings" pitchFamily="2" charset="2"/>
              <a:buChar char="§"/>
            </a:pPr>
            <a:r>
              <a:rPr lang="ar-EG" sz="2400" dirty="0">
                <a:latin typeface="Simplified Arabic" pitchFamily="18" charset="-78"/>
                <a:cs typeface="+mn-cs"/>
              </a:rPr>
              <a:t>إن نجاح المحامي وتفوقه عن أقرانه يعتمد في المقام الأول على درجة تميزه في استخدام الصياغة القانونية السليمة، على مستوى مذكرات الدفاع ولوائح الدعوى وصحف الطعن على الأحكام، ونماذج العقود المختلفة التي يتولى إعدادها، ونحو ذلك. </a:t>
            </a:r>
          </a:p>
          <a:p>
            <a:pPr marL="342900" indent="-342900" algn="just" rtl="1">
              <a:buFont typeface="Wingdings" pitchFamily="2" charset="2"/>
              <a:buChar char="§"/>
            </a:pPr>
            <a:r>
              <a:rPr lang="ar-EG" sz="2400" dirty="0">
                <a:latin typeface="Simplified Arabic" pitchFamily="18" charset="-78"/>
                <a:cs typeface="+mn-cs"/>
              </a:rPr>
              <a:t>فالصياغة القانونية السليمة تثقل الوثيقة القانونية التي يتولى المحامي إعدادها، فكلما كان إدراك المحامي كبيراً بالأنظمة القانونية واللوائح والتعاميم كلما كان لدية ذخيرة كبيرة من المعلومات الدقيقة التي يستطيع استخدامها، وهذا لا يؤدي فحسب إلى نجاح مهمته، وإنما يؤدي - أيضاً - إلى تكوين الشهرة والسمعة اللازمين. </a:t>
            </a:r>
          </a:p>
          <a:p>
            <a:pPr marL="342900" indent="-342900" algn="just" rtl="1">
              <a:buFont typeface="Wingdings" pitchFamily="2" charset="2"/>
              <a:buChar char="§"/>
            </a:pPr>
            <a:r>
              <a:rPr lang="ar-EG" sz="2400" dirty="0">
                <a:latin typeface="Simplified Arabic" pitchFamily="18" charset="-78"/>
                <a:cs typeface="+mn-cs"/>
              </a:rPr>
              <a:t>وكثيراً ما ننصح السادة المحامين ونؤكد عليهم أن نماذج العقود واللوائح التي تخرج من مكاتبهم هي بمثابة إعلان غير مباشر عن قدرات المكتب القانونية ودليل على ما يتمتع به المكتب من كفاءات بشرية.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2608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1- </a:t>
            </a:r>
            <a:r>
              <a:rPr lang="ar-EG" dirty="0">
                <a:sym typeface="Tajawal Medium"/>
              </a:rPr>
              <a:t>تعريف صياغة القاعدة القانونية </a:t>
            </a:r>
            <a:r>
              <a:rPr lang="ar-EG" dirty="0">
                <a:sym typeface="Tajawal Medium"/>
              </a:rPr>
              <a:t>وأهميتها:</a:t>
            </a:r>
            <a:endParaRPr dirty="0"/>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04</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algn="just" rtl="1"/>
            <a:r>
              <a:rPr lang="ar-EG" sz="2400" b="1" u="sng" dirty="0">
                <a:latin typeface="Simplified Arabic" pitchFamily="18" charset="-78"/>
                <a:cs typeface="+mn-cs"/>
              </a:rPr>
              <a:t>أهمية صياغة القاعدة القانونية</a:t>
            </a:r>
            <a:r>
              <a:rPr lang="ar-EG" sz="2400" b="1" u="sng" dirty="0" smtClean="0">
                <a:latin typeface="Simplified Arabic" pitchFamily="18" charset="-78"/>
                <a:cs typeface="+mn-cs"/>
              </a:rPr>
              <a:t>:</a:t>
            </a:r>
          </a:p>
          <a:p>
            <a:pPr algn="just" rtl="1"/>
            <a:r>
              <a:rPr lang="ar-EG" sz="2400" b="1" dirty="0">
                <a:latin typeface="Simplified Arabic" pitchFamily="18" charset="-78"/>
                <a:cs typeface="+mn-cs"/>
              </a:rPr>
              <a:t> (3) أهمية الصياغة القانونية بالنسبة للقضاء: </a:t>
            </a:r>
          </a:p>
          <a:p>
            <a:pPr marL="342900" indent="-342900" algn="just" rtl="1">
              <a:buFont typeface="Wingdings" pitchFamily="2" charset="2"/>
              <a:buChar char="§"/>
            </a:pPr>
            <a:r>
              <a:rPr lang="ar-EG" sz="2400" b="1" dirty="0">
                <a:latin typeface="Simplified Arabic" pitchFamily="18" charset="-78"/>
                <a:cs typeface="+mn-cs"/>
              </a:rPr>
              <a:t>إن تميز الأحكام القضائية يرتبط بشكل كبير بدقة صياغتها</a:t>
            </a:r>
            <a:r>
              <a:rPr lang="ar-EG" sz="2400" dirty="0">
                <a:latin typeface="Simplified Arabic" pitchFamily="18" charset="-78"/>
                <a:cs typeface="+mn-cs"/>
              </a:rPr>
              <a:t>، من حيث ترتيب الوقائع وتفنيد الأدلة وبيان أوجه الدفوع والدفاع، وإضفاء التكييف القانوني للنزاع، وإعطاءه الوصف الصحيح، ثم تسبيب الحكم تسبيباً صحيحاً وبيان وجه الاقتناع، ثم وضوح منطوق الحكم وتعبيره الصحيح عن بيان وجه الحق في الدعوى المنظورة بصرف النظر عن كون الحكم صادر في الموضوع أو حكماً بعدم الاختصاص أو عدم القبول، أو بعدم سماع الدعوى أو بصرف النظر عنها. </a:t>
            </a:r>
          </a:p>
          <a:p>
            <a:pPr marL="342900" indent="-342900" algn="just" rtl="1">
              <a:buFont typeface="Wingdings" pitchFamily="2" charset="2"/>
              <a:buChar char="§"/>
            </a:pPr>
            <a:r>
              <a:rPr lang="ar-EG" sz="2400" b="1" dirty="0">
                <a:latin typeface="Simplified Arabic" pitchFamily="18" charset="-78"/>
                <a:cs typeface="+mn-cs"/>
              </a:rPr>
              <a:t>ويكشف العمل القضائي عن وجود بعض الأحكام الصادرة عن المحاكم </a:t>
            </a:r>
            <a:r>
              <a:rPr lang="ar-EG" sz="2400" b="1" dirty="0" smtClean="0">
                <a:latin typeface="Simplified Arabic" pitchFamily="18" charset="-78"/>
                <a:cs typeface="+mn-cs"/>
              </a:rPr>
              <a:t>تفتقد </a:t>
            </a:r>
            <a:r>
              <a:rPr lang="ar-EG" sz="2400" b="1" dirty="0">
                <a:latin typeface="Simplified Arabic" pitchFamily="18" charset="-78"/>
                <a:cs typeface="+mn-cs"/>
              </a:rPr>
              <a:t>الصياغة القانونية السليمة, </a:t>
            </a:r>
            <a:r>
              <a:rPr lang="ar-EG" sz="2400" dirty="0">
                <a:latin typeface="Simplified Arabic" pitchFamily="18" charset="-78"/>
                <a:cs typeface="+mn-cs"/>
              </a:rPr>
              <a:t>وبخاصة من جانب التسبيب السليم للأحكام, والتكييف الصحيح لواقع النزاع, وذلك بخلاف السوابق القضائية القديمة نسبياً والتي يبرز فيها بشكل واضح درجة الاتقان ووضوح التسبيب وكفاءة شيوخنا القضاة, وهذا ليس إلا تعبيراً عن ثقافتهم الواضحة وتأثرهم البالغ بالثقافة القانونية والشرعية وحسن استخدامها, مما يقتضي التنبيه على هذا الجيل من القضاة الأفاضل بضرورة تحسين الكفاءة القانونية إلى جانب الكفاءة </a:t>
            </a:r>
            <a:r>
              <a:rPr lang="ar-EG" sz="2400" dirty="0" smtClean="0">
                <a:latin typeface="Simplified Arabic" pitchFamily="18" charset="-78"/>
                <a:cs typeface="+mn-cs"/>
              </a:rPr>
              <a:t>الشرعية.</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167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2- أنواع الصياغة القانونية:</a:t>
            </a:r>
            <a:endParaRPr dirty="0"/>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smtClean="0"/>
              <a:t>هناك نوعان من أنواع الصياغة القانونية: إما أن تكون </a:t>
            </a:r>
            <a:r>
              <a:rPr lang="ar-EG" sz="2400" b="1" u="sng" dirty="0"/>
              <a:t>صياغة القاعدة القانونية جامدة </a:t>
            </a:r>
            <a:r>
              <a:rPr lang="ar-EG" sz="2400" b="1" u="sng" dirty="0" smtClean="0"/>
              <a:t>وإما أن تكون مرنة: </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2- أنواع الصياغة القانونية:</a:t>
            </a:r>
            <a:endParaRPr dirty="0"/>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a:t> </a:t>
            </a:r>
            <a:r>
              <a:rPr lang="ar-EG" sz="2400" b="1" u="sng" dirty="0" smtClean="0"/>
              <a:t>أولاً: الصياغة </a:t>
            </a:r>
            <a:r>
              <a:rPr lang="ar-EG" sz="2400" b="1" u="sng" dirty="0"/>
              <a:t>الجامدة:</a:t>
            </a:r>
          </a:p>
          <a:p>
            <a:pPr marL="342900" indent="-342900" algn="just" rtl="1">
              <a:buFont typeface="Wingdings" pitchFamily="2" charset="2"/>
              <a:buChar char="§"/>
            </a:pPr>
            <a:r>
              <a:rPr lang="ar-EG" sz="2400" b="1" dirty="0"/>
              <a:t>تكون صياغة القاعدة القانونية جامدة </a:t>
            </a:r>
            <a:r>
              <a:rPr lang="ar-EG" sz="2400" dirty="0"/>
              <a:t>عندما </a:t>
            </a:r>
            <a:r>
              <a:rPr lang="ar-EG" sz="2400" dirty="0" smtClean="0"/>
              <a:t>تعطى </a:t>
            </a:r>
            <a:r>
              <a:rPr lang="ar-EG" sz="2400" dirty="0"/>
              <a:t>هذه الصياغة فرضاً معيناً حكماً أو حلاً ثابتاً لا يتغير بتغير الظروف والملابــســات الخاصة بكل حالة فردية تتدرج تحت هذا الفرض، بما يحقق ثبـات القاعدة القانونية سواء من ناحية الوقائع الخاضعة لها أو الحل المطبــق عليها، </a:t>
            </a:r>
            <a:r>
              <a:rPr lang="ar-EG" sz="2400" b="1" dirty="0"/>
              <a:t>ومثال ذلك القاعدة </a:t>
            </a:r>
            <a:r>
              <a:rPr lang="ar-EG" sz="2400" dirty="0"/>
              <a:t>التي تحدد سن الرشد بإحدى وعشرين سنة ميلادية متمتعا بقواه العقلية غير محجوراً عليه (مادة ٤٤ مدني)، وكذلك القاعدة التي تحدد مواعيد الطعن في الأحكام فكلها صياغات جامدة.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5315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2- أنواع الصياغة القانونية:</a:t>
            </a:r>
            <a:endParaRPr dirty="0"/>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dirty="0"/>
              <a:t> </a:t>
            </a:r>
            <a:r>
              <a:rPr lang="ar-EG" sz="2400" b="1" u="sng" dirty="0"/>
              <a:t>ومن شأن هذه الطريقة </a:t>
            </a:r>
            <a:r>
              <a:rPr lang="ar-EG" sz="2400" dirty="0"/>
              <a:t>تحقيق الاستقرار وسهولة التطبيق إذ أنها لا تعطي مجالا للشك حول كيفية تطبيقها وتقيد عمل القاضي الذي يطبقها.</a:t>
            </a:r>
          </a:p>
          <a:p>
            <a:pPr marL="342900" indent="-342900" algn="just" rtl="1">
              <a:buFont typeface="Wingdings" pitchFamily="2" charset="2"/>
              <a:buChar char="§"/>
            </a:pPr>
            <a:r>
              <a:rPr lang="ar-EG" sz="2400" b="1" u="sng" dirty="0"/>
              <a:t>ومع ذلك يؤخذ على الصياغة الجامدة </a:t>
            </a:r>
            <a:r>
              <a:rPr lang="ar-EG" sz="2400" dirty="0"/>
              <a:t>مجافاتها للعدالة لأنها لا تأخذ في الاعتبار الخصوصيات الفردية واختلاف الظروف والملابسات، عندما تعطي حلا موحدا ينطبق على كل الحالات.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4824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42426"/>
            <a:ext cx="584624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2- أنواع الصياغة القانونية:</a:t>
            </a:r>
            <a:endParaRPr dirty="0"/>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t>ثانياً: الصياغة المرنة:-</a:t>
            </a:r>
            <a:endParaRPr lang="ar-EG" sz="2400" b="1" dirty="0"/>
          </a:p>
          <a:p>
            <a:pPr marL="342900" indent="-342900" algn="just" rtl="1">
              <a:buFont typeface="Wingdings" pitchFamily="2" charset="2"/>
              <a:buChar char="§"/>
            </a:pPr>
            <a:r>
              <a:rPr lang="ar-EG" sz="2400" b="1" dirty="0"/>
              <a:t>تعني الصياغة المرنة عدم إعطاء القاعدة (الفرض والحكــم) </a:t>
            </a:r>
            <a:r>
              <a:rPr lang="ar-EG" sz="2400" dirty="0" smtClean="0"/>
              <a:t>حكماً واحداً ثابتاً </a:t>
            </a:r>
            <a:r>
              <a:rPr lang="ar-EG" sz="2400" dirty="0"/>
              <a:t>لا يتغير وإنما تعطيها </a:t>
            </a:r>
            <a:r>
              <a:rPr lang="ar-EG" sz="2400" dirty="0" smtClean="0"/>
              <a:t>نوعاً </a:t>
            </a:r>
            <a:r>
              <a:rPr lang="ar-EG" sz="2400" dirty="0"/>
              <a:t>من المرونة وأخذ الملابسات الخاصة بكل حالة فردية في الاعتبار، أي تواجه الفرض بطريقة معيارية تسمح للقاضي بتقدير الحكم حسب الظروف والملابسات، </a:t>
            </a:r>
            <a:r>
              <a:rPr lang="ar-EG" sz="2400" b="1" u="sng" dirty="0"/>
              <a:t>ومن أمثلة هذه الصياغة ما ورد بالمادة ۲/۸۰۷ مدني في صدد مضار الجوار، حيث تنص على أنه </a:t>
            </a:r>
            <a:r>
              <a:rPr lang="ar-EG" sz="2400" dirty="0"/>
              <a:t>"وليس للجار أن يرجع على جاره في مضار الجوار المألوفة التي لا يمكن تجنبها وإنما له أن يطلب إزالة هذه المضار إذا تجاوزت الحد المألوف - على أن يراعى في ذلك العرف، وطبيعة العقارات وموقع كل منها بالنسبة للآخـر والغـرض الـذي خصصت له، ولا يحول الترخيص الصادر من الجهات المختصة دون استعمال هذا الحق.</a:t>
            </a:r>
          </a:p>
          <a:p>
            <a:pPr marL="342900" indent="-342900" algn="just" rtl="1">
              <a:buFont typeface="Wingdings" pitchFamily="2" charset="2"/>
              <a:buChar char="§"/>
            </a:pP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3973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algn="ctr">
              <a:defRPr sz="2800">
                <a:solidFill>
                  <a:schemeClr val="lt1"/>
                </a:solidFill>
                <a:latin typeface="Simplified Arabic" panose="02020603050405020304" pitchFamily="18" charset="-78"/>
                <a:cs typeface="Simplified Arabic" panose="02020603050405020304" pitchFamily="18" charset="-78"/>
              </a:defRPr>
            </a:lvl1pPr>
          </a:lstStyle>
          <a:p>
            <a:r>
              <a:rPr lang="ar-EG" dirty="0">
                <a:sym typeface="Tajawal Medium"/>
              </a:rPr>
              <a:t>2- أنواع الصياغة القانونية:</a:t>
            </a:r>
            <a:endParaRPr dirty="0"/>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t>ثانياً: الصياغة المرنة:-</a:t>
            </a:r>
            <a:endParaRPr lang="ar-EG" sz="2400" b="1" dirty="0"/>
          </a:p>
          <a:p>
            <a:pPr marL="342900" indent="-342900" algn="just" rtl="1">
              <a:buFont typeface="Wingdings" pitchFamily="2" charset="2"/>
              <a:buChar char="§"/>
            </a:pPr>
            <a:r>
              <a:rPr lang="ar-EG" sz="2400" b="1" u="sng" dirty="0"/>
              <a:t>فهذه الصياغة لا تقيد القاضي في صدد مضار الجوار غير المألوفة </a:t>
            </a:r>
            <a:r>
              <a:rPr lang="ar-EG" sz="2400" dirty="0"/>
              <a:t>"بصياغه جامدة بل بصياغة مرنة لأنها تسمح </a:t>
            </a:r>
            <a:r>
              <a:rPr lang="ar-EG" sz="2400" dirty="0" smtClean="0"/>
              <a:t>للقاضي بحرية تقدير واسعة </a:t>
            </a:r>
            <a:r>
              <a:rPr lang="ar-EG" sz="2400" dirty="0"/>
              <a:t>لهذه الأضرار من خلال معيار مرن مستهدفا بعوامــــــل منهـا العرف وطبيعة العقارات، وموقع كل منها والغرض الذي خصصت له وغيرها، وبما يعني الأخذ في الاعتبارات للخصوصيات الفردية.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1017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Simplified Arabic" panose="02020603050405020304" pitchFamily="18" charset="-78"/>
                <a:cs typeface="Simplified Arabic" panose="02020603050405020304" pitchFamily="18" charset="-78"/>
                <a:sym typeface="Tajawal Medium"/>
              </a:rPr>
              <a:t>2- أنواع الصياغة القانونية:</a:t>
            </a:r>
            <a:endParaRPr dirty="0">
              <a:latin typeface="Simplified Arabic" panose="02020603050405020304" pitchFamily="18" charset="-78"/>
              <a:cs typeface="Simplified Arabic" panose="02020603050405020304" pitchFamily="18"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04</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t>ثانياً: الصياغة المرنة:-</a:t>
            </a:r>
            <a:endParaRPr lang="ar-EG" sz="2400" b="1" dirty="0"/>
          </a:p>
          <a:p>
            <a:pPr marL="342900" indent="-342900" algn="just" rtl="1">
              <a:buFont typeface="Wingdings" pitchFamily="2" charset="2"/>
              <a:buChar char="§"/>
            </a:pPr>
            <a:r>
              <a:rPr lang="ar-EG" sz="2400" b="1" u="sng" dirty="0"/>
              <a:t>تمتاز هذه الصياغة بأنها تحقق العدل الواقعي أو </a:t>
            </a:r>
            <a:r>
              <a:rPr lang="ar-EG" sz="2400" b="1" u="sng" dirty="0" smtClean="0"/>
              <a:t>الفعلي؛ </a:t>
            </a:r>
            <a:r>
              <a:rPr lang="ar-EG" sz="2400" dirty="0" smtClean="0"/>
              <a:t>لأخذها </a:t>
            </a:r>
            <a:r>
              <a:rPr lang="ar-EG" sz="2400" dirty="0"/>
              <a:t>الخصوصيات الفردية في الاعتبار بما يحقق الاستقرار والثبـات فـي المعاملات ولكنها لا تحقق كل العدل فهي أحد وسائل تحقيـق العدالـــــة بعكس الصياغة الجامدة التي تهدف لتحقيق العدل المجرد.</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3440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dirty="0" smtClean="0">
                <a:solidFill>
                  <a:srgbClr val="000000"/>
                </a:solidFill>
                <a:latin typeface="+mn-lt"/>
                <a:ea typeface="Arial"/>
                <a:cs typeface="Arial"/>
                <a:sym typeface="Arial"/>
              </a:rPr>
              <a:t>- </a:t>
            </a: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تُصنَّف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طرق الصياغة القانونية إلى نوعين رئيسيين: </a:t>
            </a:r>
            <a:r>
              <a:rPr lang="ar-EG" sz="2400" b="1" dirty="0">
                <a:solidFill>
                  <a:srgbClr val="000000"/>
                </a:solidFill>
                <a:latin typeface="+mn-lt"/>
                <a:ea typeface="Arial"/>
                <a:cs typeface="Arial"/>
                <a:sym typeface="Arial"/>
              </a:rPr>
              <a:t>الطرق المادية </a:t>
            </a:r>
            <a:r>
              <a:rPr lang="ar-EG" sz="2400" dirty="0">
                <a:solidFill>
                  <a:srgbClr val="000000"/>
                </a:solidFill>
                <a:latin typeface="+mn-lt"/>
                <a:ea typeface="Arial"/>
                <a:cs typeface="Arial"/>
                <a:sym typeface="Arial"/>
              </a:rPr>
              <a:t>التي ترتكز على استخدام اللغة بشكل دقيق وصحيح دون اللجوء إلى أي تعابير غامضة أو غير مفهومة، </a:t>
            </a:r>
            <a:r>
              <a:rPr lang="ar-EG" sz="2400" b="1" dirty="0">
                <a:solidFill>
                  <a:srgbClr val="000000"/>
                </a:solidFill>
                <a:latin typeface="+mn-lt"/>
                <a:ea typeface="Arial"/>
                <a:cs typeface="Arial"/>
                <a:sym typeface="Arial"/>
              </a:rPr>
              <a:t>والطرق المعنوية </a:t>
            </a:r>
            <a:r>
              <a:rPr lang="ar-EG" sz="2400" dirty="0">
                <a:solidFill>
                  <a:srgbClr val="000000"/>
                </a:solidFill>
                <a:latin typeface="+mn-lt"/>
                <a:ea typeface="Arial"/>
                <a:cs typeface="Arial"/>
                <a:sym typeface="Arial"/>
              </a:rPr>
              <a:t>التي تستخدم القرائن والحيل لتحقيق أهداف معينة.</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59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يُمكن تحسين الصياغة بشكل عام </a:t>
            </a:r>
            <a:r>
              <a:rPr lang="ar-EG" sz="2400" b="1" u="sng" dirty="0" smtClean="0">
                <a:solidFill>
                  <a:srgbClr val="000000"/>
                </a:solidFill>
                <a:latin typeface="+mn-lt"/>
                <a:ea typeface="Arial"/>
                <a:cs typeface="Arial"/>
                <a:sym typeface="Arial"/>
              </a:rPr>
              <a:t>من خلال الاهتمام </a:t>
            </a:r>
            <a:r>
              <a:rPr lang="ar-EG" sz="2400" b="1" u="sng" dirty="0">
                <a:solidFill>
                  <a:srgbClr val="000000"/>
                </a:solidFill>
                <a:latin typeface="+mn-lt"/>
                <a:ea typeface="Arial"/>
                <a:cs typeface="Arial"/>
                <a:sym typeface="Arial"/>
              </a:rPr>
              <a:t>بالنقاط التالية:</a:t>
            </a:r>
            <a:br>
              <a:rPr lang="ar-EG" sz="2400" b="1" u="sng"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1- وضوح </a:t>
            </a:r>
            <a:r>
              <a:rPr lang="ar-EG" sz="2400" b="1" u="sng" dirty="0">
                <a:solidFill>
                  <a:srgbClr val="000000"/>
                </a:solidFill>
                <a:latin typeface="+mn-lt"/>
                <a:ea typeface="Arial"/>
                <a:cs typeface="Arial"/>
                <a:sym typeface="Arial"/>
              </a:rPr>
              <a:t>اللغة: </a:t>
            </a:r>
            <a:r>
              <a:rPr lang="ar-EG" sz="2400" dirty="0">
                <a:solidFill>
                  <a:srgbClr val="000000"/>
                </a:solidFill>
                <a:latin typeface="+mn-lt"/>
                <a:ea typeface="Arial"/>
                <a:cs typeface="Arial"/>
                <a:sym typeface="Arial"/>
              </a:rPr>
              <a:t>يُنصح باستخدام لغة واضحة ومفهومة بدلاً من تعابير معقدة وصعبة الفهم. يُفضل استخدام عبارات بسيطة ومباشرة تعبر عن المعنى المقصود بوضوح</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2- الدقة </a:t>
            </a:r>
            <a:r>
              <a:rPr lang="ar-EG" sz="2400" b="1" u="sng" dirty="0">
                <a:solidFill>
                  <a:srgbClr val="000000"/>
                </a:solidFill>
                <a:latin typeface="+mn-lt"/>
                <a:ea typeface="Arial"/>
                <a:cs typeface="Arial"/>
                <a:sym typeface="Arial"/>
              </a:rPr>
              <a:t>والتحديد: </a:t>
            </a:r>
            <a:r>
              <a:rPr lang="ar-EG" sz="2400" dirty="0">
                <a:solidFill>
                  <a:srgbClr val="000000"/>
                </a:solidFill>
                <a:latin typeface="+mn-lt"/>
                <a:ea typeface="Arial"/>
                <a:cs typeface="Arial"/>
                <a:sym typeface="Arial"/>
              </a:rPr>
              <a:t>يجب أن تكون الصياغة دقيقة ومحددة بما يكفي لتجنب التأويلات والتباس المعاني. يُفضل استخدام مصطلحات قانونية معروفة ومُعرَّفة تجنبًا لأية ابتداعات غير ضرورية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3- الهيكلة </a:t>
            </a:r>
            <a:r>
              <a:rPr lang="ar-EG" sz="2400" b="1" u="sng" dirty="0">
                <a:solidFill>
                  <a:srgbClr val="000000"/>
                </a:solidFill>
                <a:latin typeface="+mn-lt"/>
                <a:ea typeface="Arial"/>
                <a:cs typeface="Arial"/>
                <a:sym typeface="Arial"/>
              </a:rPr>
              <a:t>الجيدة: </a:t>
            </a:r>
            <a:r>
              <a:rPr lang="ar-EG" sz="2400" dirty="0">
                <a:solidFill>
                  <a:srgbClr val="000000"/>
                </a:solidFill>
                <a:latin typeface="+mn-lt"/>
                <a:ea typeface="Arial"/>
                <a:cs typeface="Arial"/>
                <a:sym typeface="Arial"/>
              </a:rPr>
              <a:t>ينبغي تنظيم الفقرات والجمل بشكلٍ جيد للحصول على هيكل منطقي ومرتب. يُمكن استخدام فصول ومقاطع وتعليقات لتوضيح الترتيب والتنظيم السليم للأفكار</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4- الاستخدام </a:t>
            </a:r>
            <a:r>
              <a:rPr lang="ar-EG" sz="2400" b="1" u="sng" dirty="0">
                <a:solidFill>
                  <a:srgbClr val="000000"/>
                </a:solidFill>
                <a:latin typeface="+mn-lt"/>
                <a:ea typeface="Arial"/>
                <a:cs typeface="Arial"/>
                <a:sym typeface="Arial"/>
              </a:rPr>
              <a:t>السليم للمفردات القانونية: </a:t>
            </a:r>
            <a:r>
              <a:rPr lang="ar-EG" sz="2400" dirty="0">
                <a:solidFill>
                  <a:srgbClr val="000000"/>
                </a:solidFill>
                <a:latin typeface="+mn-lt"/>
                <a:ea typeface="Arial"/>
                <a:cs typeface="Arial"/>
                <a:sym typeface="Arial"/>
              </a:rPr>
              <a:t>ينبغي استخدام المصطلحات القانونية الصحيحة وفقًا للمعاني القانونية المعتادة. يُفضل الرجوع إلى المصادر القانونية المعترف بها للتأكد من استخدام المصطلحات بشكل صحيح</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5- الاستدلال </a:t>
            </a:r>
            <a:r>
              <a:rPr lang="ar-EG" sz="2400" b="1" u="sng" dirty="0">
                <a:solidFill>
                  <a:srgbClr val="000000"/>
                </a:solidFill>
                <a:latin typeface="+mn-lt"/>
                <a:ea typeface="Arial"/>
                <a:cs typeface="Arial"/>
                <a:sym typeface="Arial"/>
              </a:rPr>
              <a:t>القانوني: </a:t>
            </a:r>
            <a:r>
              <a:rPr lang="ar-EG" sz="2400" dirty="0">
                <a:solidFill>
                  <a:srgbClr val="000000"/>
                </a:solidFill>
                <a:latin typeface="+mn-lt"/>
                <a:ea typeface="Arial"/>
                <a:cs typeface="Arial"/>
                <a:sym typeface="Arial"/>
              </a:rPr>
              <a:t>يمكن استخدام الاستدلال القانوني والقرائن لتعزيز الحجج القانونية وتوجيه المنطق القانوني بطريقة </a:t>
            </a:r>
            <a:r>
              <a:rPr lang="ar-EG" sz="2400" dirty="0" smtClean="0">
                <a:solidFill>
                  <a:srgbClr val="000000"/>
                </a:solidFill>
                <a:latin typeface="+mn-lt"/>
                <a:ea typeface="Arial"/>
                <a:cs typeface="Arial"/>
                <a:sym typeface="Arial"/>
              </a:rPr>
              <a:t>مقنعة.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820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أولا: الطرق المادية:-</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يمكن </a:t>
            </a:r>
            <a:r>
              <a:rPr lang="ar-EG" sz="2400" dirty="0">
                <a:solidFill>
                  <a:srgbClr val="000000"/>
                </a:solidFill>
                <a:latin typeface="+mn-lt"/>
                <a:ea typeface="Arial"/>
                <a:cs typeface="Arial"/>
                <a:sym typeface="Arial"/>
              </a:rPr>
              <a:t>تقسيم الطرق المادية لصياغة القاعدة القانونيــة بـصفه أساسية إلى نوعين </a:t>
            </a:r>
            <a:r>
              <a:rPr lang="ar-EG" sz="2400" dirty="0" smtClean="0">
                <a:solidFill>
                  <a:srgbClr val="000000"/>
                </a:solidFill>
                <a:latin typeface="+mn-lt"/>
                <a:ea typeface="Arial"/>
                <a:cs typeface="Arial"/>
                <a:sym typeface="Arial"/>
              </a:rPr>
              <a:t>وهما: إحلال </a:t>
            </a:r>
            <a:r>
              <a:rPr lang="ar-EG" sz="2400" dirty="0">
                <a:solidFill>
                  <a:srgbClr val="000000"/>
                </a:solidFill>
                <a:latin typeface="+mn-lt"/>
                <a:ea typeface="Arial"/>
                <a:cs typeface="Arial"/>
                <a:sym typeface="Arial"/>
              </a:rPr>
              <a:t>الكم محل الكيف واستخدام الشكليات وذلك على النحو التالي:-</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1- إحلال </a:t>
            </a:r>
            <a:r>
              <a:rPr lang="ar-EG" sz="2400" b="1" u="sng" dirty="0">
                <a:solidFill>
                  <a:srgbClr val="000000"/>
                </a:solidFill>
                <a:latin typeface="+mn-lt"/>
                <a:ea typeface="Arial"/>
                <a:cs typeface="Arial"/>
                <a:sym typeface="Arial"/>
              </a:rPr>
              <a:t>الكم محل الكيف (التعبير بالأرقام):</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في </a:t>
            </a:r>
            <a:r>
              <a:rPr lang="ar-EG" sz="2400" dirty="0">
                <a:solidFill>
                  <a:srgbClr val="000000"/>
                </a:solidFill>
                <a:latin typeface="+mn-lt"/>
                <a:ea typeface="Arial"/>
                <a:cs typeface="Arial"/>
                <a:sym typeface="Arial"/>
              </a:rPr>
              <a:t>هذه الطريقة يتم التعبير عن مضمون القاعدة في صورة الكم بدلا من الكيف بشكل محكم برقم عددي، وبما يحسم الخلاف ويمنـــع خلاف المحاكم وتحكم القضاة، وذلك بدلا من التعبير عن مضمون القاعدة بعبارات أو الفاظ مبهمة أو تحتمل اختلاف التأويل.</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مثال </a:t>
            </a:r>
            <a:r>
              <a:rPr lang="ar-EG" sz="2400" dirty="0">
                <a:solidFill>
                  <a:srgbClr val="000000"/>
                </a:solidFill>
                <a:latin typeface="+mn-lt"/>
                <a:ea typeface="Arial"/>
                <a:cs typeface="Arial"/>
                <a:sym typeface="Arial"/>
              </a:rPr>
              <a:t>ذلك المادة ٢/٤٤ مدني بتحديد سن الرشد بإحدى وعشرين سنة وجعلها سن التمييز والعقل والإدراك ما لم يكن قد صدر حكــم بالحجر على هذا الشخص، فهذه قاعدة لا يختلف حول مضمونها القضاة لأنها تعطي مضمونا محددا ثابتا لا يختلف من شخص لآخر أو حسب تفسير قاض عن آخر.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وكذلك </a:t>
            </a:r>
            <a:r>
              <a:rPr lang="ar-EG" sz="2400" dirty="0">
                <a:solidFill>
                  <a:srgbClr val="000000"/>
                </a:solidFill>
                <a:latin typeface="+mn-lt"/>
                <a:ea typeface="Arial"/>
                <a:cs typeface="Arial"/>
                <a:sym typeface="Arial"/>
              </a:rPr>
              <a:t>تحديد أنصبة الورثة بنسب معينة، وتحديد الغبن في بيع عقار مملوك للقاصر بما يزيد على خمس وثمن المثل (م ٤٢٥ مدني) وتحديد سعر الفائدة الاتفاقي بسقف أعلى لا يجاوز ۷% وتحديد مـــــدة التقادم بخمس عشرة سنة.</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014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أولا: الطرق المادية:-</a:t>
            </a:r>
            <a:br>
              <a:rPr lang="ar-EG" sz="2400" b="1" u="sng" dirty="0" smtClean="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2.</a:t>
            </a:r>
            <a:r>
              <a:rPr lang="ar-EG" sz="2400" b="1" u="sng" dirty="0">
                <a:solidFill>
                  <a:srgbClr val="000000"/>
                </a:solidFill>
                <a:latin typeface="+mn-lt"/>
                <a:ea typeface="Arial"/>
                <a:cs typeface="Arial"/>
                <a:sym typeface="Arial"/>
              </a:rPr>
              <a:t> </a:t>
            </a:r>
            <a:r>
              <a:rPr lang="ar-EG" sz="2400" b="1" u="sng" dirty="0" smtClean="0">
                <a:solidFill>
                  <a:srgbClr val="000000"/>
                </a:solidFill>
                <a:latin typeface="+mn-lt"/>
                <a:ea typeface="Arial"/>
                <a:cs typeface="Arial"/>
                <a:sym typeface="Arial"/>
              </a:rPr>
              <a:t>تطلب شكليات معينة:</a:t>
            </a:r>
            <a:r>
              <a:rPr lang="ar-EG" sz="2400" b="1" dirty="0" smtClean="0">
                <a:solidFill>
                  <a:srgbClr val="000000"/>
                </a:solidFill>
                <a:latin typeface="+mn-lt"/>
                <a:ea typeface="Arial"/>
                <a:cs typeface="Arial"/>
                <a:sym typeface="Arial"/>
              </a:rPr>
              <a:t/>
            </a:r>
            <a:br>
              <a:rPr lang="ar-EG" sz="2400" b="1" dirty="0" smtClean="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أي استلزام القاعدة لأوضاع أو مظاهر خارجية تفرض علــــى الأفراد لتحقيق آثار قانونية معينة، ويختلف هذه الأوضاع أو المظاهر الخارجية باختلاف الغرض من القاعدة، فقد يكون هدف فرض الشكلية تنبيه أحد الأطراف لجسامة تصرف معين قبل الإقدام عليـه أو تيسير الاثبات أو إمكان الاحتجاج بها على الغير. </a:t>
            </a:r>
            <a:br>
              <a:rPr lang="ar-EG" sz="2400" dirty="0" smtClean="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ومثال النوع الأول المتعلق بالتنبيه لخطورة بعض التصرفات اشتراط الرسمية في بعض التصرفات أي كتابتها على موظـف عـام يكون مختصا بكتابتها طبقا لأوضاع وإجراءات نص عليهـا رسمي، كالمادة ٤٨٨ مدني التي تشترط أن تتم هبة العقار بورقة رسمية وإلا وقعت باطلة ما لم تتم تحت ستار عقد آخر.  واشتراط التسجيل لنقل ملكية العقار المبيع في قانون الشهر المشرع العقاري.</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984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أولا: الطرق المادية:-</a:t>
            </a:r>
            <a:br>
              <a:rPr lang="ar-EG" sz="2400" b="1" u="sng" dirty="0" smtClean="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2.</a:t>
            </a:r>
            <a:r>
              <a:rPr lang="ar-EG" sz="2400" b="1" u="sng" dirty="0">
                <a:solidFill>
                  <a:srgbClr val="000000"/>
                </a:solidFill>
                <a:latin typeface="+mn-lt"/>
                <a:ea typeface="Arial"/>
                <a:cs typeface="Arial"/>
                <a:sym typeface="Arial"/>
              </a:rPr>
              <a:t> </a:t>
            </a:r>
            <a:r>
              <a:rPr lang="ar-EG" sz="2400" b="1" u="sng" dirty="0" smtClean="0">
                <a:solidFill>
                  <a:srgbClr val="000000"/>
                </a:solidFill>
                <a:latin typeface="+mn-lt"/>
                <a:ea typeface="Arial"/>
                <a:cs typeface="Arial"/>
                <a:sym typeface="Arial"/>
              </a:rPr>
              <a:t>تطلب شكليات معينة:</a:t>
            </a:r>
            <a:r>
              <a:rPr lang="ar-EG" sz="2400" b="1" dirty="0" smtClean="0">
                <a:solidFill>
                  <a:srgbClr val="000000"/>
                </a:solidFill>
                <a:latin typeface="+mn-lt"/>
                <a:ea typeface="Arial"/>
                <a:cs typeface="Arial"/>
                <a:sym typeface="Arial"/>
              </a:rPr>
              <a:t/>
            </a:r>
            <a:br>
              <a:rPr lang="ar-EG" sz="2400" b="1" dirty="0" smtClean="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b="1" dirty="0">
                <a:solidFill>
                  <a:srgbClr val="000000"/>
                </a:solidFill>
                <a:latin typeface="+mn-lt"/>
                <a:ea typeface="Arial"/>
                <a:cs typeface="Arial"/>
                <a:sym typeface="Arial"/>
              </a:rPr>
              <a:t>ومثال الشكلية المطلوبة بهدف تيسير الإثبـــات </a:t>
            </a:r>
            <a:r>
              <a:rPr lang="ar-EG" sz="2400" dirty="0">
                <a:solidFill>
                  <a:srgbClr val="000000"/>
                </a:solidFill>
                <a:latin typeface="+mn-lt"/>
                <a:ea typeface="Arial"/>
                <a:cs typeface="Arial"/>
                <a:sym typeface="Arial"/>
              </a:rPr>
              <a:t>مـــا اشترطه المشرع من ضرورة الكتابة لإثبات التصرفات المدنيـــة التــــي تجـاوز قيمتها خمسمائة جنيه او غير محددة القيمة (مادة ٦٠ من قانون الإثبات رقم ٢٥ لسنة ١٩٦٨) </a:t>
            </a:r>
            <a:r>
              <a:rPr lang="ar-EG" sz="2400" b="1" u="sng" dirty="0">
                <a:solidFill>
                  <a:srgbClr val="000000"/>
                </a:solidFill>
                <a:latin typeface="+mn-lt"/>
                <a:ea typeface="Arial"/>
                <a:cs typeface="Arial"/>
                <a:sym typeface="Arial"/>
              </a:rPr>
              <a:t>ومثال الشكلية المطلوبة لإمكان الاحتجاج بالتصرف على الغير </a:t>
            </a:r>
            <a:r>
              <a:rPr lang="ar-EG" sz="2400" dirty="0">
                <a:solidFill>
                  <a:srgbClr val="000000"/>
                </a:solidFill>
                <a:latin typeface="+mn-lt"/>
                <a:ea typeface="Arial"/>
                <a:cs typeface="Arial"/>
                <a:sym typeface="Arial"/>
              </a:rPr>
              <a:t>عقد الشركة المدنية، وتعتبر </a:t>
            </a:r>
            <a:r>
              <a:rPr lang="ar-EG" sz="2400" dirty="0" smtClean="0">
                <a:solidFill>
                  <a:srgbClr val="000000"/>
                </a:solidFill>
                <a:latin typeface="+mn-lt"/>
                <a:ea typeface="Arial"/>
                <a:cs typeface="Arial"/>
                <a:sym typeface="Arial"/>
              </a:rPr>
              <a:t>شخصاً </a:t>
            </a:r>
            <a:r>
              <a:rPr lang="ar-EG" sz="2400" dirty="0">
                <a:solidFill>
                  <a:srgbClr val="000000"/>
                </a:solidFill>
                <a:latin typeface="+mn-lt"/>
                <a:ea typeface="Arial"/>
                <a:cs typeface="Arial"/>
                <a:sym typeface="Arial"/>
              </a:rPr>
              <a:t>اعتباريا بمجرد تكوينها، ولكن يجوز الاحتجاج بهذه الشخصية على الغير إلا بعد استيفاء إجراءات النشر التي يقررها القانون (م١/٥٠٦ مدني) وكذلك المادة ١٠٥٣ مدني في صدد الرهن الرسمي والتي تنص على أنه "لا يكون الرهن نافذا في حق الغير إلا إذا قيد العقد أو الحكم المثبــت للـــرهن قبــل ان يكسب هذا الغير حقا عينيا على العقار وذلك دون اخلال بالأحكام المقررة في الإفلاس".</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17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ثانياً:- الطرق </a:t>
            </a:r>
            <a:r>
              <a:rPr lang="ar-EG" sz="2400" b="1" u="sng" dirty="0" smtClean="0">
                <a:solidFill>
                  <a:srgbClr val="000000"/>
                </a:solidFill>
                <a:latin typeface="+mn-lt"/>
                <a:ea typeface="Arial"/>
                <a:cs typeface="Arial"/>
                <a:sym typeface="Arial"/>
              </a:rPr>
              <a:t>المعنوية: </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تتميز </a:t>
            </a:r>
            <a:r>
              <a:rPr lang="ar-EG" sz="2400" dirty="0">
                <a:solidFill>
                  <a:srgbClr val="000000"/>
                </a:solidFill>
                <a:latin typeface="+mn-lt"/>
                <a:ea typeface="Arial"/>
                <a:cs typeface="Arial"/>
                <a:sym typeface="Arial"/>
              </a:rPr>
              <a:t>هذه الطرق بأنها تستخدم المنطق </a:t>
            </a:r>
            <a:r>
              <a:rPr lang="ar-EG" sz="2400" dirty="0" smtClean="0">
                <a:solidFill>
                  <a:srgbClr val="000000"/>
                </a:solidFill>
                <a:latin typeface="+mn-lt"/>
                <a:ea typeface="Arial"/>
                <a:cs typeface="Arial"/>
                <a:sym typeface="Arial"/>
              </a:rPr>
              <a:t>والفكر؛ حيث </a:t>
            </a:r>
            <a:r>
              <a:rPr lang="ar-EG" sz="2400" dirty="0">
                <a:solidFill>
                  <a:srgbClr val="000000"/>
                </a:solidFill>
                <a:latin typeface="+mn-lt"/>
                <a:ea typeface="Arial"/>
                <a:cs typeface="Arial"/>
                <a:sym typeface="Arial"/>
              </a:rPr>
              <a:t>يلجأ لاستخدام العمل الذهني في التعبير عن القاعدة القانونية وتنقسم هذه الطرق بصفة أساسية إلى </a:t>
            </a:r>
            <a:r>
              <a:rPr lang="ar-EG" sz="2400" dirty="0" smtClean="0">
                <a:solidFill>
                  <a:srgbClr val="000000"/>
                </a:solidFill>
                <a:latin typeface="+mn-lt"/>
                <a:ea typeface="Arial"/>
                <a:cs typeface="Arial"/>
                <a:sym typeface="Arial"/>
              </a:rPr>
              <a:t>نوعين: </a:t>
            </a:r>
            <a:r>
              <a:rPr lang="ar-EG" sz="2400" b="1" u="sng" dirty="0" smtClean="0">
                <a:solidFill>
                  <a:srgbClr val="000000"/>
                </a:solidFill>
                <a:latin typeface="+mn-lt"/>
                <a:ea typeface="Arial"/>
                <a:cs typeface="Arial"/>
                <a:sym typeface="Arial"/>
              </a:rPr>
              <a:t>القرائن </a:t>
            </a:r>
            <a:r>
              <a:rPr lang="ar-EG" sz="2400" b="1" u="sng" dirty="0">
                <a:solidFill>
                  <a:srgbClr val="000000"/>
                </a:solidFill>
                <a:latin typeface="+mn-lt"/>
                <a:ea typeface="Arial"/>
                <a:cs typeface="Arial"/>
                <a:sym typeface="Arial"/>
              </a:rPr>
              <a:t>القانونية والحيل وذلك على النحو التالي:-</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1.القرائن </a:t>
            </a:r>
            <a:r>
              <a:rPr lang="ar-EG" sz="2400" b="1" u="sng" dirty="0">
                <a:solidFill>
                  <a:srgbClr val="000000"/>
                </a:solidFill>
                <a:latin typeface="+mn-lt"/>
                <a:ea typeface="Arial"/>
                <a:cs typeface="Arial"/>
                <a:sym typeface="Arial"/>
              </a:rPr>
              <a:t>القانونية:-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القرائن </a:t>
            </a:r>
            <a:r>
              <a:rPr lang="ar-EG" sz="2400" dirty="0">
                <a:solidFill>
                  <a:srgbClr val="000000"/>
                </a:solidFill>
                <a:latin typeface="+mn-lt"/>
                <a:ea typeface="Arial"/>
                <a:cs typeface="Arial"/>
                <a:sym typeface="Arial"/>
              </a:rPr>
              <a:t>هي استخلاص أمر مجهول من أمر معلوم تبعا </a:t>
            </a:r>
            <a:r>
              <a:rPr lang="ar-EG" sz="2400" dirty="0" smtClean="0">
                <a:solidFill>
                  <a:srgbClr val="000000"/>
                </a:solidFill>
                <a:latin typeface="+mn-lt"/>
                <a:ea typeface="Arial"/>
                <a:cs typeface="Arial"/>
                <a:sym typeface="Arial"/>
              </a:rPr>
              <a:t>للغالب </a:t>
            </a:r>
            <a:r>
              <a:rPr lang="ar-EG" sz="2400" dirty="0">
                <a:solidFill>
                  <a:srgbClr val="000000"/>
                </a:solidFill>
                <a:latin typeface="+mn-lt"/>
                <a:ea typeface="Arial"/>
                <a:cs typeface="Arial"/>
                <a:sym typeface="Arial"/>
              </a:rPr>
              <a:t>في العمل، فهي عملية ذهنية تتلخص في أخذ أمر مشكوك فيه على أنه أمر مؤكد </a:t>
            </a:r>
            <a:r>
              <a:rPr lang="ar-EG" sz="2400" b="1" dirty="0">
                <a:solidFill>
                  <a:srgbClr val="000000"/>
                </a:solidFill>
                <a:latin typeface="+mn-lt"/>
                <a:ea typeface="Arial"/>
                <a:cs typeface="Arial"/>
                <a:sym typeface="Arial"/>
              </a:rPr>
              <a:t>وفقا للغالب الراجح والمألوف في العمل</a:t>
            </a:r>
            <a:r>
              <a:rPr lang="ar-EG" sz="2400" dirty="0">
                <a:solidFill>
                  <a:srgbClr val="000000"/>
                </a:solidFill>
                <a:latin typeface="+mn-lt"/>
                <a:ea typeface="Arial"/>
                <a:cs typeface="Arial"/>
                <a:sym typeface="Arial"/>
              </a:rPr>
              <a:t>، والهدف من ذلك هو تحويل الشك إلى يقين لأن تحقيق العدل يتطلب دقة وأحكاما واستقرارا معنيا، ويتم ذلك من خلال القرينة القانونية.</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612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وتستخدم هذه الطريقة في مجال الإثبات وفي مجال القواعـد الموضوعية وذلك على النحو التالي:-</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أ- القرائن </a:t>
            </a:r>
            <a:r>
              <a:rPr lang="ar-EG" sz="2400" b="1" u="sng" dirty="0">
                <a:solidFill>
                  <a:srgbClr val="000000"/>
                </a:solidFill>
                <a:latin typeface="+mn-lt"/>
                <a:ea typeface="Arial"/>
                <a:cs typeface="Arial"/>
                <a:sym typeface="Arial"/>
              </a:rPr>
              <a:t>القانونية في مجال الإثبات:-</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ففي </a:t>
            </a:r>
            <a:r>
              <a:rPr lang="ar-EG" sz="2400" dirty="0">
                <a:solidFill>
                  <a:srgbClr val="000000"/>
                </a:solidFill>
                <a:latin typeface="+mn-lt"/>
                <a:ea typeface="Arial"/>
                <a:cs typeface="Arial"/>
                <a:sym typeface="Arial"/>
              </a:rPr>
              <a:t>مجال الإثبات تعتبر القرينة أحد أدلة الإثبات وقد تكون القرينة بسيطة تقبل إثبات العكس، وقد تكون قاطعة لا تقبل إثبات العكس.</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ففي </a:t>
            </a:r>
            <a:r>
              <a:rPr lang="ar-EG" sz="2400" dirty="0">
                <a:solidFill>
                  <a:srgbClr val="000000"/>
                </a:solidFill>
                <a:latin typeface="+mn-lt"/>
                <a:ea typeface="Arial"/>
                <a:cs typeface="Arial"/>
                <a:sym typeface="Arial"/>
              </a:rPr>
              <a:t>القرينة نكون بصدد أمر يصعب إثباته فيسهل المشرع طريق إثباته باعتباره المألوف والغالب الراجح في العمل في شأن هذه المسالة المراد إثباتها هو الواقع فيفترض ذلك ويعتبره </a:t>
            </a:r>
            <a:r>
              <a:rPr lang="ar-EG" sz="2400" dirty="0" smtClean="0">
                <a:solidFill>
                  <a:srgbClr val="000000"/>
                </a:solidFill>
                <a:latin typeface="+mn-lt"/>
                <a:ea typeface="Arial"/>
                <a:cs typeface="Arial"/>
                <a:sym typeface="Arial"/>
              </a:rPr>
              <a:t>ثابتاً </a:t>
            </a:r>
            <a:r>
              <a:rPr lang="ar-EG" sz="2400" dirty="0">
                <a:solidFill>
                  <a:srgbClr val="000000"/>
                </a:solidFill>
                <a:latin typeface="+mn-lt"/>
                <a:ea typeface="Arial"/>
                <a:cs typeface="Arial"/>
                <a:sym typeface="Arial"/>
              </a:rPr>
              <a:t>بذاته ويعفي الطرف المكلف بالإثبات من عبء إثباته والقرينة قد تكون بسيطة وقــــد تكون قاطعة. </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905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ورد بالمادة فالقرينة البسيطة تقبل إثبات العكس </a:t>
            </a:r>
            <a:r>
              <a:rPr lang="ar-EG" sz="2400" dirty="0">
                <a:solidFill>
                  <a:srgbClr val="000000"/>
                </a:solidFill>
                <a:latin typeface="+mn-lt"/>
                <a:ea typeface="Arial"/>
                <a:cs typeface="Arial"/>
                <a:sym typeface="Arial"/>
              </a:rPr>
              <a:t>ومثال ذلك ما ٥٨٧ مدني في شأن إثبات الوفاء بالأجرة، </a:t>
            </a:r>
            <a:r>
              <a:rPr lang="ar-EG" sz="2400" b="1" u="sng" dirty="0">
                <a:solidFill>
                  <a:srgbClr val="000000"/>
                </a:solidFill>
                <a:latin typeface="+mn-lt"/>
                <a:ea typeface="Arial"/>
                <a:cs typeface="Arial"/>
                <a:sym typeface="Arial"/>
              </a:rPr>
              <a:t>فنص على أن </a:t>
            </a:r>
            <a:r>
              <a:rPr lang="ar-EG" sz="2400" dirty="0">
                <a:solidFill>
                  <a:srgbClr val="000000"/>
                </a:solidFill>
                <a:latin typeface="+mn-lt"/>
                <a:ea typeface="Arial"/>
                <a:cs typeface="Arial"/>
                <a:sym typeface="Arial"/>
              </a:rPr>
              <a:t>"الوفاء بقسط من الأجرة قرينة على الوفاء بالأقساط السابقة على هذا القسط حتى يقوم الدليل على عكس ذلك"،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فوفاء المؤجر بأحد الأقساط قرينه على وفائه بالأقساط السابقة على هذا القسط كما هو الحاصل في غالب الأحوال</a:t>
            </a:r>
            <a:r>
              <a:rPr lang="ar-EG" sz="2400" dirty="0">
                <a:solidFill>
                  <a:srgbClr val="000000"/>
                </a:solidFill>
                <a:latin typeface="+mn-lt"/>
                <a:ea typeface="Arial"/>
                <a:cs typeface="Arial"/>
                <a:sym typeface="Arial"/>
              </a:rPr>
              <a:t>، ولذلك أخذ المشرع هذا الغالب في العمل ونص عليه واعتبره قرينه نص عليها، وأعفى المستأجر من عبء إثبات الوفاء بالقسط السابق المتنازع عليه.</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لكن هذه القرينة بسيطة يجوز إثبات عكسها </a:t>
            </a:r>
            <a:r>
              <a:rPr lang="ar-EG" sz="2400" dirty="0">
                <a:solidFill>
                  <a:srgbClr val="000000"/>
                </a:solidFill>
                <a:latin typeface="+mn-lt"/>
                <a:ea typeface="Arial"/>
                <a:cs typeface="Arial"/>
                <a:sym typeface="Arial"/>
              </a:rPr>
              <a:t>أي يجــوز هـدمها ونقضها بالإثبات أن المستأجر رغم وفائه بالقسط الأخير إلا أنه لم يوف بالقسط </a:t>
            </a:r>
            <a:r>
              <a:rPr lang="ar-EG" sz="2400" dirty="0" smtClean="0">
                <a:solidFill>
                  <a:srgbClr val="000000"/>
                </a:solidFill>
                <a:latin typeface="+mn-lt"/>
                <a:ea typeface="Arial"/>
                <a:cs typeface="Arial"/>
                <a:sym typeface="Arial"/>
              </a:rPr>
              <a:t>السابق.</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أما القرينة القاطعة فهي استنباط أمر مجهول من أمر معلوم وفقا للغالب الراجح في العمل </a:t>
            </a:r>
            <a:r>
              <a:rPr lang="ar-EG" sz="2400" dirty="0">
                <a:solidFill>
                  <a:srgbClr val="000000"/>
                </a:solidFill>
                <a:latin typeface="+mn-lt"/>
                <a:ea typeface="Arial"/>
                <a:cs typeface="Arial"/>
                <a:sym typeface="Arial"/>
              </a:rPr>
              <a:t>ولا يسمح بإثبات عكسها كافتراض خطـأ حارس الحيوان (م176مدني) وحارس الآلات الميكانيكية والأشياء تتطلب حراستها عناية خاصة (م. ۱۷۸ مدني).</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587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000000"/>
                </a:solidFill>
                <a:latin typeface="+mn-lt"/>
                <a:ea typeface="Arial"/>
                <a:cs typeface="Arial"/>
                <a:sym typeface="Arial"/>
              </a:rPr>
              <a:t>ب- القرينة </a:t>
            </a:r>
            <a:r>
              <a:rPr lang="ar-EG" sz="2400" b="1" dirty="0">
                <a:solidFill>
                  <a:srgbClr val="000000"/>
                </a:solidFill>
                <a:latin typeface="+mn-lt"/>
                <a:ea typeface="Arial"/>
                <a:cs typeface="Arial"/>
                <a:sym typeface="Arial"/>
              </a:rPr>
              <a:t>القانونية في مجال القواعد الموضوعية:</a:t>
            </a:r>
            <a:br>
              <a:rPr lang="ar-EG" sz="2400" b="1"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أبرز مثال لها نص المادة ٤٤ مدني التي تحدد سن الرشد بإحدى وعشرين </a:t>
            </a:r>
            <a:r>
              <a:rPr lang="ar-EG" sz="2400" dirty="0" smtClean="0">
                <a:solidFill>
                  <a:srgbClr val="000000"/>
                </a:solidFill>
                <a:latin typeface="+mn-lt"/>
                <a:ea typeface="Arial"/>
                <a:cs typeface="Arial"/>
                <a:sym typeface="Arial"/>
              </a:rPr>
              <a:t>عاماً، </a:t>
            </a:r>
            <a:r>
              <a:rPr lang="ar-EG" sz="2400" dirty="0">
                <a:solidFill>
                  <a:srgbClr val="000000"/>
                </a:solidFill>
                <a:latin typeface="+mn-lt"/>
                <a:ea typeface="Arial"/>
                <a:cs typeface="Arial"/>
                <a:sym typeface="Arial"/>
              </a:rPr>
              <a:t>فافترض المشرع أن كل من بلغ هذه السن يعتبر </a:t>
            </a:r>
            <a:r>
              <a:rPr lang="ar-EG" sz="2400" dirty="0" smtClean="0">
                <a:solidFill>
                  <a:srgbClr val="000000"/>
                </a:solidFill>
                <a:latin typeface="+mn-lt"/>
                <a:ea typeface="Arial"/>
                <a:cs typeface="Arial"/>
                <a:sym typeface="Arial"/>
              </a:rPr>
              <a:t>راشداً </a:t>
            </a:r>
            <a:r>
              <a:rPr lang="ar-EG" sz="2400" dirty="0">
                <a:solidFill>
                  <a:srgbClr val="000000"/>
                </a:solidFill>
                <a:latin typeface="+mn-lt"/>
                <a:ea typeface="Arial"/>
                <a:cs typeface="Arial"/>
                <a:sym typeface="Arial"/>
              </a:rPr>
              <a:t>واكتمل تمييزه وإدراكه ما لم يحجر عليه </a:t>
            </a:r>
            <a:r>
              <a:rPr lang="ar-EG" sz="2400" b="1" dirty="0">
                <a:solidFill>
                  <a:srgbClr val="000000"/>
                </a:solidFill>
                <a:latin typeface="+mn-lt"/>
                <a:ea typeface="Arial"/>
                <a:cs typeface="Arial"/>
                <a:sym typeface="Arial"/>
              </a:rPr>
              <a:t>وهذا بحسب الراجح الغالــــب والمألوف في العمل</a:t>
            </a:r>
            <a:r>
              <a:rPr lang="ar-EG" sz="2400" dirty="0">
                <a:solidFill>
                  <a:srgbClr val="000000"/>
                </a:solidFill>
                <a:latin typeface="+mn-lt"/>
                <a:ea typeface="Arial"/>
                <a:cs typeface="Arial"/>
                <a:sym typeface="Arial"/>
              </a:rPr>
              <a:t>، </a:t>
            </a:r>
            <a:r>
              <a:rPr lang="ar-EG" sz="2400" b="1" dirty="0">
                <a:solidFill>
                  <a:srgbClr val="000000"/>
                </a:solidFill>
                <a:latin typeface="+mn-lt"/>
                <a:ea typeface="Arial"/>
                <a:cs typeface="Arial"/>
                <a:sym typeface="Arial"/>
              </a:rPr>
              <a:t>ونص على ذلك </a:t>
            </a:r>
            <a:r>
              <a:rPr lang="ar-EG" sz="2400" dirty="0">
                <a:solidFill>
                  <a:srgbClr val="000000"/>
                </a:solidFill>
                <a:latin typeface="+mn-lt"/>
                <a:ea typeface="Arial"/>
                <a:cs typeface="Arial"/>
                <a:sym typeface="Arial"/>
              </a:rPr>
              <a:t>واعتبرها قرينه قانونية قاطعة وتعتبر القرينة في مجال القواعد الموضوعية هي محل القاعدة القانونية بعكس القرينة في مجال الإثبات حيث تكون هدفها هو إعفـاء من تقررت لمصلحته من عبء الإثبات فهي تغنيه عن أية طريقة مـــن طرق الإثبات (مادة ٩٩ مدني). </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960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000000"/>
                </a:solidFill>
                <a:latin typeface="+mn-lt"/>
                <a:ea typeface="Arial"/>
                <a:cs typeface="Arial"/>
                <a:sym typeface="Arial"/>
              </a:rPr>
              <a:t>2.الحيل </a:t>
            </a:r>
            <a:r>
              <a:rPr lang="ar-EG" sz="2400" b="1" dirty="0">
                <a:solidFill>
                  <a:srgbClr val="000000"/>
                </a:solidFill>
                <a:latin typeface="+mn-lt"/>
                <a:ea typeface="Arial"/>
                <a:cs typeface="Arial"/>
                <a:sym typeface="Arial"/>
              </a:rPr>
              <a:t>القانونية:-</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يقصد </a:t>
            </a:r>
            <a:r>
              <a:rPr lang="ar-EG" sz="2400" b="1" dirty="0">
                <a:solidFill>
                  <a:srgbClr val="000000"/>
                </a:solidFill>
                <a:latin typeface="+mn-lt"/>
                <a:ea typeface="Arial"/>
                <a:cs typeface="Arial"/>
                <a:sym typeface="Arial"/>
              </a:rPr>
              <a:t>بالحيل القانونية </a:t>
            </a:r>
            <a:r>
              <a:rPr lang="ar-EG" sz="2400" dirty="0">
                <a:solidFill>
                  <a:srgbClr val="000000"/>
                </a:solidFill>
                <a:latin typeface="+mn-lt"/>
                <a:ea typeface="Arial"/>
                <a:cs typeface="Arial"/>
                <a:sym typeface="Arial"/>
              </a:rPr>
              <a:t>إعطاء وضع من الأوضاع محكما يخالف الحقيقة بهدف ترتيب أثر قانوني معين، فهي عمل ذهني يتم احتيالا على الواقع بتصويره على خلاف طبيعته بقصد ترتيب أثر قانوني معين يصعب الوصول إليه إذا ما أخذ على حقيقته أو صورته </a:t>
            </a:r>
            <a:r>
              <a:rPr lang="ar-EG" sz="2400" dirty="0" smtClean="0">
                <a:solidFill>
                  <a:srgbClr val="000000"/>
                </a:solidFill>
                <a:latin typeface="+mn-lt"/>
                <a:ea typeface="Arial"/>
                <a:cs typeface="Arial"/>
                <a:sym typeface="Arial"/>
              </a:rPr>
              <a:t>الطبيعية.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ومثال الحيل العقارات بالتخصيص والمنقول بحسب المآل</a:t>
            </a:r>
            <a:r>
              <a:rPr lang="ar-EG" sz="2400" dirty="0">
                <a:solidFill>
                  <a:srgbClr val="000000"/>
                </a:solidFill>
                <a:latin typeface="+mn-lt"/>
                <a:ea typeface="Arial"/>
                <a:cs typeface="Arial"/>
                <a:sym typeface="Arial"/>
              </a:rPr>
              <a:t>، فالعقار بالتخصيص هو أصلا بطبيعته منقول يرصد لخدمة العقار أو استغلاله كالآلات الزراعية والآلات في المصنع واعتبرها المشرع عقار على خلاف الواقع، حتى يتوصل إلى تحقيق استمرار عملية الاستغلال وحمايتها فيسري على المنقول ما يسري على </a:t>
            </a:r>
            <a:r>
              <a:rPr lang="ar-EG" sz="2400" dirty="0" smtClean="0">
                <a:solidFill>
                  <a:srgbClr val="000000"/>
                </a:solidFill>
                <a:latin typeface="+mn-lt"/>
                <a:ea typeface="Arial"/>
                <a:cs typeface="Arial"/>
                <a:sym typeface="Arial"/>
              </a:rPr>
              <a:t>العقار. وكذلك </a:t>
            </a:r>
            <a:r>
              <a:rPr lang="ar-EG" sz="2400" dirty="0">
                <a:solidFill>
                  <a:srgbClr val="000000"/>
                </a:solidFill>
                <a:latin typeface="+mn-lt"/>
                <a:ea typeface="Arial"/>
                <a:cs typeface="Arial"/>
                <a:sym typeface="Arial"/>
              </a:rPr>
              <a:t>المنقول بحسب المآل فهو وإن كان يعد عقارا في الواقع إلا أنه اعتبر منقولا طالما أن مصيره الانفصال، ولذلك أخذ حكـم المنقول من حيث البيع والرهن والحجز، مثال ذلك أنقاض المنزل التي تباع وهي قائمة.</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ونظرا لأن الحيل تعتبر مخالفة للواقع بهدف ترتيب أثر قانوني معين </a:t>
            </a:r>
            <a:r>
              <a:rPr lang="ar-EG" sz="2400" dirty="0">
                <a:solidFill>
                  <a:srgbClr val="000000"/>
                </a:solidFill>
                <a:latin typeface="+mn-lt"/>
                <a:ea typeface="Arial"/>
                <a:cs typeface="Arial"/>
                <a:sym typeface="Arial"/>
              </a:rPr>
              <a:t>إلا أنه ينبغي الحذر والتضييق من نطاق استخدامها وعدم التوسع في تفسيرها وقصره في حدود الغرض منها</a:t>
            </a:r>
            <a:r>
              <a:rPr lang="ar-EG" sz="2400" dirty="0" smtClean="0">
                <a:solidFill>
                  <a:srgbClr val="000000"/>
                </a:solidFill>
                <a:latin typeface="+mn-lt"/>
                <a:ea typeface="Arial"/>
                <a:cs typeface="Arial"/>
                <a:sym typeface="Arial"/>
              </a:rPr>
              <a:t>.</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algn="ctr"/>
            <a:r>
              <a:rPr lang="ar-EG" sz="3200" dirty="0">
                <a:solidFill>
                  <a:srgbClr val="2D3956"/>
                </a:solidFill>
                <a:latin typeface="Simplified Arabic" panose="02020603050405020304" pitchFamily="18" charset="-78"/>
                <a:cs typeface="Simplified Arabic" panose="02020603050405020304" pitchFamily="18" charset="-78"/>
                <a:sym typeface="Tajawal Medium"/>
              </a:rPr>
              <a:t>3- </a:t>
            </a:r>
            <a:r>
              <a:rPr lang="ar-EG" sz="3200" dirty="0">
                <a:solidFill>
                  <a:srgbClr val="2D3956"/>
                </a:solidFill>
                <a:latin typeface="Simplified Arabic" panose="02020603050405020304" pitchFamily="18" charset="-78"/>
                <a:cs typeface="Simplified Arabic" panose="02020603050405020304" pitchFamily="18" charset="-78"/>
                <a:sym typeface="Tajawal Medium"/>
              </a:rPr>
              <a:t>طرق الصياغة القانونية: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84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84735"/>
          </a:xfrm>
          <a:prstGeom prst="rect">
            <a:avLst/>
          </a:prstGeom>
        </p:spPr>
        <p:txBody>
          <a:bodyPr wrap="square">
            <a:spAutoFit/>
          </a:bodyPr>
          <a:lstStyle>
            <a:defPPr marR="0" lvl="0" algn="l" rtl="0">
              <a:lnSpc>
                <a:spcPct val="100000"/>
              </a:lnSpc>
              <a:spcBef>
                <a:spcPts val="0"/>
              </a:spcBef>
              <a:spcAft>
                <a:spcPts val="0"/>
              </a:spcAft>
            </a:defPPr>
            <a:lvl1pPr algn="ctr">
              <a:defRPr sz="3200">
                <a:solidFill>
                  <a:srgbClr val="2D3956"/>
                </a:solidFill>
                <a:latin typeface="Simplified Arabic" panose="02020603050405020304" pitchFamily="18" charset="-78"/>
                <a:cs typeface="Simplified Arabic" panose="02020603050405020304" pitchFamily="18" charset="-78"/>
              </a:defRPr>
            </a:lvl1pPr>
          </a:lstStyle>
          <a:p>
            <a:r>
              <a:rPr lang="en-US" dirty="0">
                <a:sym typeface="Tajawal Medium"/>
              </a:rPr>
              <a:t>:</a:t>
            </a:r>
            <a:r>
              <a:rPr lang="ar-EG" dirty="0">
                <a:sym typeface="Tajawal Medium"/>
              </a:rPr>
              <a:t>أهم المراجع الموصى بها</a:t>
            </a:r>
            <a:endParaRPr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1115</TotalTime>
  <Words>1646</Words>
  <Application>Microsoft Office PowerPoint</Application>
  <PresentationFormat>Widescreen</PresentationFormat>
  <Paragraphs>119</Paragraphs>
  <Slides>27</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Calibri</vt:lpstr>
      <vt:lpstr>Arial</vt:lpstr>
      <vt:lpstr>Wingdings</vt:lpstr>
      <vt:lpstr>Simplified Arabic</vt:lpstr>
      <vt:lpstr>Tajawal Medium</vt:lpstr>
      <vt:lpstr>Sultan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تُصنَّف طرق الصياغة القانونية إلى نوعين رئيسيين: الطرق المادية التي ترتكز على استخدام اللغة بشكل دقيق وصحيح دون اللجوء إلى أي تعابير غامضة أو غير مفهومة، والطرق المعنوية التي تستخدم القرائن والحيل لتحقيق أهداف معينة.</vt:lpstr>
      <vt:lpstr>يُمكن تحسين الصياغة بشكل عام من خلال الاهتمام بالنقاط التالية: 1- وضوح اللغة: يُنصح باستخدام لغة واضحة ومفهومة بدلاً من تعابير معقدة وصعبة الفهم. يُفضل استخدام عبارات بسيطة ومباشرة تعبر عن المعنى المقصود بوضوح. 2- الدقة والتحديد: يجب أن تكون الصياغة دقيقة ومحددة بما يكفي لتجنب التأويلات والتباس المعاني. يُفضل استخدام مصطلحات قانونية معروفة ومُعرَّفة تجنبًا لأية ابتداعات غير ضرورية. 3- الهيكلة الجيدة: ينبغي تنظيم الفقرات والجمل بشكلٍ جيد للحصول على هيكل منطقي ومرتب. يُمكن استخدام فصول ومقاطع وتعليقات لتوضيح الترتيب والتنظيم السليم للأفكار. 4- الاستخدام السليم للمفردات القانونية: ينبغي استخدام المصطلحات القانونية الصحيحة وفقًا للمعاني القانونية المعتادة. يُفضل الرجوع إلى المصادر القانونية المعترف بها للتأكد من استخدام المصطلحات بشكل صحيح. 5- الاستدلال القانوني: يمكن استخدام الاستدلال القانوني والقرائن لتعزيز الحجج القانونية وتوجيه المنطق القانوني بطريقة مقنعة.</vt:lpstr>
      <vt:lpstr>أولا: الطرق المادية:- - يمكن تقسيم الطرق المادية لصياغة القاعدة القانونيــة بـصفه أساسية إلى نوعين وهما: إحلال الكم محل الكيف واستخدام الشكليات وذلك على النحو التالي:- 1- إحلال الكم محل الكيف (التعبير بالأرقام): - في هذه الطريقة يتم التعبير عن مضمون القاعدة في صورة الكم بدلا من الكيف بشكل محكم برقم عددي، وبما يحسم الخلاف ويمنـــع خلاف المحاكم وتحكم القضاة، وذلك بدلا من التعبير عن مضمون القاعدة بعبارات أو الفاظ مبهمة أو تحتمل اختلاف التأويل. - مثال ذلك المادة ٢/٤٤ مدني بتحديد سن الرشد بإحدى وعشرين سنة وجعلها سن التمييز والعقل والإدراك ما لم يكن قد صدر حكــم بالحجر على هذا الشخص، فهذه قاعدة لا يختلف حول مضمونها القضاة لأنها تعطي مضمونا محددا ثابتا لا يختلف من شخص لآخر أو حسب تفسير قاض عن آخر.  - وكذلك تحديد أنصبة الورثة بنسب معينة، وتحديد الغبن في بيع عقار مملوك للقاصر بما يزيد على خمس وثمن المثل (م ٤٢٥ مدني) وتحديد سعر الفائدة الاتفاقي بسقف أعلى لا يجاوز ۷% وتحديد مـــــدة التقادم بخمس عشرة سنة.</vt:lpstr>
      <vt:lpstr>أولا: الطرق المادية:- 2. تطلب شكليات معينة: - أي استلزام القاعدة لأوضاع أو مظاهر خارجية تفرض علــــى الأفراد لتحقيق آثار قانونية معينة، ويختلف هذه الأوضاع أو المظاهر الخارجية باختلاف الغرض من القاعدة، فقد يكون هدف فرض الشكلية تنبيه أحد الأطراف لجسامة تصرف معين قبل الإقدام عليـه أو تيسير الاثبات أو إمكان الاحتجاج بها على الغير.  - ومثال النوع الأول المتعلق بالتنبيه لخطورة بعض التصرفات اشتراط الرسمية في بعض التصرفات أي كتابتها على موظـف عـام يكون مختصا بكتابتها طبقا لأوضاع وإجراءات نص عليهـا رسمي، كالمادة ٤٨٨ مدني التي تشترط أن تتم هبة العقار بورقة رسمية وإلا وقعت باطلة ما لم تتم تحت ستار عقد آخر.  واشتراط التسجيل لنقل ملكية العقار المبيع في قانون الشهر المشرع العقاري.</vt:lpstr>
      <vt:lpstr>أولا: الطرق المادية:- 2. تطلب شكليات معينة: - ومثال الشكلية المطلوبة بهدف تيسير الإثبـــات مـــا اشترطه المشرع من ضرورة الكتابة لإثبات التصرفات المدنيـــة التــــي تجـاوز قيمتها خمسمائة جنيه او غير محددة القيمة (مادة ٦٠ من قانون الإثبات رقم ٢٥ لسنة ١٩٦٨) ومثال الشكلية المطلوبة لإمكان الاحتجاج بالتصرف على الغير عقد الشركة المدنية، وتعتبر شخصاً اعتباريا بمجرد تكوينها، ولكن يجوز الاحتجاج بهذه الشخصية على الغير إلا بعد استيفاء إجراءات النشر التي يقررها القانون (م١/٥٠٦ مدني) وكذلك المادة ١٠٥٣ مدني في صدد الرهن الرسمي والتي تنص على أنه "لا يكون الرهن نافذا في حق الغير إلا إذا قيد العقد أو الحكم المثبــت للـــرهن قبــل ان يكسب هذا الغير حقا عينيا على العقار وذلك دون اخلال بالأحكام المقررة في الإفلاس".</vt:lpstr>
      <vt:lpstr>ثانياً:- الطرق المعنوية:  - تتميز هذه الطرق بأنها تستخدم المنطق والفكر؛ حيث يلجأ لاستخدام العمل الذهني في التعبير عن القاعدة القانونية وتنقسم هذه الطرق بصفة أساسية إلى نوعين: القرائن القانونية والحيل وذلك على النحو التالي:- 1.القرائن القانونية:- - القرائن هي استخلاص أمر مجهول من أمر معلوم تبعا للغالب في العمل، فهي عملية ذهنية تتلخص في أخذ أمر مشكوك فيه على أنه أمر مؤكد وفقا للغالب الراجح والمألوف في العمل، والهدف من ذلك هو تحويل الشك إلى يقين لأن تحقيق العدل يتطلب دقة وأحكاما واستقرارا معنيا، ويتم ذلك من خلال القرينة القانونية. </vt:lpstr>
      <vt:lpstr>وتستخدم هذه الطريقة في مجال الإثبات وفي مجال القواعـد الموضوعية وذلك على النحو التالي:- أ- القرائن القانونية في مجال الإثبات:- - ففي مجال الإثبات تعتبر القرينة أحد أدلة الإثبات وقد تكون القرينة بسيطة تقبل إثبات العكس، وقد تكون قاطعة لا تقبل إثبات العكس. - ففي القرينة نكون بصدد أمر يصعب إثباته فيسهل المشرع طريق إثباته باعتباره المألوف والغالب الراجح في العمل في شأن هذه المسالة المراد إثباتها هو الواقع فيفترض ذلك ويعتبره ثابتاً بذاته ويعفي الطرف المكلف بالإثبات من عبء إثباته والقرينة قد تكون بسيطة وقــــد تكون قاطعة.  </vt:lpstr>
      <vt:lpstr>ورد بالمادة فالقرينة البسيطة تقبل إثبات العكس ومثال ذلك ما ٥٨٧ مدني في شأن إثبات الوفاء بالأجرة، فنص على أن "الوفاء بقسط من الأجرة قرينة على الوفاء بالأقساط السابقة على هذا القسط حتى يقوم الدليل على عكس ذلك"، فوفاء المؤجر بأحد الأقساط قرينه على وفائه بالأقساط السابقة على هذا القسط كما هو الحاصل في غالب الأحوال، ولذلك أخذ المشرع هذا الغالب في العمل ونص عليه واعتبره قرينه نص عليها، وأعفى المستأجر من عبء إثبات الوفاء بالقسط السابق المتنازع عليه. لكن هذه القرينة بسيطة يجوز إثبات عكسها أي يجــوز هـدمها ونقضها بالإثبات أن المستأجر رغم وفائه بالقسط الأخير إلا أنه لم يوف بالقسط السابق. أما القرينة القاطعة فهي استنباط أمر مجهول من أمر معلوم وفقا للغالب الراجح في العمل ولا يسمح بإثبات عكسها كافتراض خطـأ حارس الحيوان (م176مدني) وحارس الآلات الميكانيكية والأشياء تتطلب حراستها عناية خاصة (م. ۱۷۸ مدني).  </vt:lpstr>
      <vt:lpstr>ب- القرينة القانونية في مجال القواعد الموضوعية: أبرز مثال لها نص المادة ٤٤ مدني التي تحدد سن الرشد بإحدى وعشرين عاماً، فافترض المشرع أن كل من بلغ هذه السن يعتبر راشداً واكتمل تمييزه وإدراكه ما لم يحجر عليه وهذا بحسب الراجح الغالــــب والمألوف في العمل، ونص على ذلك واعتبرها قرينه قانونية قاطعة وتعتبر القرينة في مجال القواعد الموضوعية هي محل القاعدة القانونية بعكس القرينة في مجال الإثبات حيث تكون هدفها هو إعفـاء من تقررت لمصلحته من عبء الإثبات فهي تغنيه عن أية طريقة مـــن طرق الإثبات (مادة ٩٩ مدني).    </vt:lpstr>
      <vt:lpstr>2.الحيل القانونية:- - يقصد بالحيل القانونية إعطاء وضع من الأوضاع محكما يخالف الحقيقة بهدف ترتيب أثر قانوني معين، فهي عمل ذهني يتم احتيالا على الواقع بتصويره على خلاف طبيعته بقصد ترتيب أثر قانوني معين يصعب الوصول إليه إذا ما أخذ على حقيقته أو صورته الطبيعية. ومثال الحيل العقارات بالتخصيص والمنقول بحسب المآل، فالعقار بالتخصيص هو أصلا بطبيعته منقول يرصد لخدمة العقار أو استغلاله كالآلات الزراعية والآلات في المصنع واعتبرها المشرع عقار على خلاف الواقع، حتى يتوصل إلى تحقيق استمرار عملية الاستغلال وحمايتها فيسري على المنقول ما يسري على العقار. وكذلك المنقول بحسب المآل فهو وإن كان يعد عقارا في الواقع إلا أنه اعتبر منقولا طالما أن مصيره الانفصال، ولذلك أخذ حكـم المنقول من حيث البيع والرهن والحجز، مثال ذلك أنقاض المنزل التي تباع وهي قائمة. ونظرا لأن الحيل تعتبر مخالفة للواقع بهدف ترتيب أثر قانوني معين إلا أنه ينبغي الحذر والتضييق من نطاق استخدامها وعدم التوسع في تفسيرها وقصره في حدود الغرض منها.</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246</cp:revision>
  <dcterms:created xsi:type="dcterms:W3CDTF">2023-04-29T09:08:23Z</dcterms:created>
  <dcterms:modified xsi:type="dcterms:W3CDTF">2023-07-07T10:42:12Z</dcterms:modified>
</cp:coreProperties>
</file>