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25.xml" ContentType="application/vnd.openxmlformats-officedocument.presentationml.slide+xml"/>
  <Override PartName="/ppt/slides/slide22.xml" ContentType="application/vnd.openxmlformats-officedocument.presentationml.slide+xml"/>
  <Override PartName="/ppt/slides/slide19.xml" ContentType="application/vnd.openxmlformats-officedocument.presentationml.slide+xml"/>
  <Override PartName="/ppt/slides/slide16.xml" ContentType="application/vnd.openxmlformats-officedocument.presentationml.slide+xml"/>
  <Override PartName="/ppt/slides/slide26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70" r:id="rId3"/>
    <p:sldId id="267" r:id="rId4"/>
    <p:sldId id="268" r:id="rId5"/>
    <p:sldId id="269" r:id="rId6"/>
    <p:sldId id="257" r:id="rId7"/>
    <p:sldId id="271" r:id="rId8"/>
    <p:sldId id="272" r:id="rId9"/>
    <p:sldId id="273" r:id="rId10"/>
    <p:sldId id="274" r:id="rId11"/>
    <p:sldId id="258" r:id="rId12"/>
    <p:sldId id="275" r:id="rId13"/>
    <p:sldId id="276" r:id="rId14"/>
    <p:sldId id="278" r:id="rId15"/>
    <p:sldId id="259" r:id="rId16"/>
    <p:sldId id="279" r:id="rId17"/>
    <p:sldId id="280" r:id="rId18"/>
    <p:sldId id="282" r:id="rId19"/>
    <p:sldId id="260" r:id="rId20"/>
    <p:sldId id="283" r:id="rId21"/>
    <p:sldId id="261" r:id="rId22"/>
    <p:sldId id="262" r:id="rId23"/>
    <p:sldId id="263" r:id="rId24"/>
    <p:sldId id="264" r:id="rId25"/>
    <p:sldId id="265" r:id="rId26"/>
    <p:sldId id="266" r:id="rId2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5" roundtripDataSignature="AMtx7milz30EYonx+O5kWVQ0U738T1pma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9ED89A4-38FE-4B48-92F7-BC7B51272D01}">
  <a:tblStyle styleId="{C9ED89A4-38FE-4B48-92F7-BC7B51272D01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6" d="100"/>
          <a:sy n="66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67" Type="http://schemas.openxmlformats.org/officeDocument/2006/relationships/viewProps" Target="viewProps.xml"/><Relationship Id="rId71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7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65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7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69950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77135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20373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338352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62770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96897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452953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65300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740974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97446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30901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77649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902239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97191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778060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974589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02878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47640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027703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06125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830808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85844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900915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673327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5" name="Google Shape;665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6" name="Google Shape;666;p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0595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3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5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5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5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5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5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5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5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5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5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5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5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5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5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5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5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5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5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5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5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5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5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5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6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6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6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6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6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582509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0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61959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8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3539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4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</p:sldLayoutIdLst>
  <p:hf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"/>
          <p:cNvSpPr/>
          <p:nvPr/>
        </p:nvSpPr>
        <p:spPr>
          <a:xfrm>
            <a:off x="6014389" y="-488950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4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"/>
          <p:cNvSpPr txBox="1"/>
          <p:nvPr/>
        </p:nvSpPr>
        <p:spPr>
          <a:xfrm>
            <a:off x="-178041" y="1725017"/>
            <a:ext cx="6766560" cy="2510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75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lang="en-US" sz="4000" b="1" i="0" u="none" strike="noStrike" cap="none" dirty="0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College of Humanities</a:t>
            </a:r>
            <a:br>
              <a:rPr lang="en-US" sz="4000" b="1" i="0" u="none" strike="noStrike" cap="none" dirty="0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</a:br>
            <a:r>
              <a:rPr lang="en-US" sz="4000" b="1" i="0" u="none" strike="noStrike" cap="none" dirty="0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Master of </a:t>
            </a:r>
            <a:r>
              <a:rPr lang="en-US" sz="4000" b="1" i="0" u="none" strike="noStrike" cap="none" dirty="0" smtClean="0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Financial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lang="en-US" sz="4000" b="1" i="0" u="none" strike="noStrike" cap="none" dirty="0" smtClean="0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Technology-</a:t>
            </a:r>
            <a:r>
              <a:rPr lang="en-US" sz="4000" b="1" i="0" u="none" strike="noStrike" cap="none" dirty="0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/>
            </a:r>
            <a:br>
              <a:rPr lang="en-US" sz="4000" b="1" i="0" u="none" strike="noStrike" cap="none" dirty="0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</a:br>
            <a:r>
              <a:rPr lang="en-US" sz="4000" b="1" i="0" u="none" strike="noStrike" cap="none" dirty="0" err="1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FinTech</a:t>
            </a:r>
            <a:r>
              <a:rPr lang="en-US" sz="4000" b="1" i="0" u="none" strike="noStrike" cap="none" dirty="0">
                <a:solidFill>
                  <a:schemeClr val="lt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endParaRPr sz="4000" b="1" i="0" u="none" strike="noStrike" cap="none" dirty="0">
              <a:solidFill>
                <a:schemeClr val="lt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7" name="Google Shape;128;p3"/>
          <p:cNvSpPr txBox="1"/>
          <p:nvPr/>
        </p:nvSpPr>
        <p:spPr>
          <a:xfrm>
            <a:off x="205147" y="4019297"/>
            <a:ext cx="4404667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Business </a:t>
            </a:r>
            <a:r>
              <a:rPr lang="en-US" sz="3200" b="1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Analysis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FNT613</a:t>
            </a:r>
            <a:endParaRPr sz="2400" b="1" dirty="0">
              <a:solidFill>
                <a:schemeClr val="bg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" name="Google Shape;129;p3"/>
          <p:cNvSpPr/>
          <p:nvPr/>
        </p:nvSpPr>
        <p:spPr>
          <a:xfrm>
            <a:off x="2851510" y="5061721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Revision Lecture </a:t>
            </a:r>
            <a:endParaRPr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31;p3"/>
          <p:cNvSpPr txBox="1"/>
          <p:nvPr/>
        </p:nvSpPr>
        <p:spPr>
          <a:xfrm>
            <a:off x="205147" y="5645863"/>
            <a:ext cx="4886463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By: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Abeir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Moussa</a:t>
            </a:r>
            <a:endParaRPr sz="2800" b="1" dirty="0">
              <a:solidFill>
                <a:schemeClr val="bg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221"/>
    </mc:Choice>
    <mc:Fallback xmlns="">
      <p:transition spd="slow" advTm="11922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5427133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Ch.1: 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</a:t>
            </a:r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ntroduction to Business 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Analysis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algn="just">
              <a:buClr>
                <a:schemeClr val="bg1"/>
              </a:buClr>
            </a:pPr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Ch.2: The 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Competencies of a Business Analyst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algn="just">
              <a:buClr>
                <a:schemeClr val="bg1"/>
              </a:buClr>
            </a:pP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50493" y="2177934"/>
            <a:ext cx="6330332" cy="3816465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the Business Analysis</a:t>
            </a:r>
          </a:p>
          <a:p>
            <a:pPr marL="342900" indent="-34290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Competencies of a Business Analyst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chemeClr val="bg1"/>
              </a:buClr>
            </a:pPr>
            <a:endParaRPr lang="en-US" sz="2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chemeClr val="bg1"/>
              </a:buClr>
            </a:pP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63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80" y="959630"/>
            <a:ext cx="8102215" cy="71845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Ch.1: </a:t>
            </a: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Introduction to Business Analysis 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2022938"/>
            <a:ext cx="10515600" cy="404038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ORIGINS OF BUSINESS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BUSINESS ANALYSIS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impact of outsourcing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advantage of using IT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business change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importance of the business analyst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analysts as internal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consultants</a:t>
            </a:r>
          </a:p>
          <a:p>
            <a:pPr>
              <a:buClrTx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53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80" y="959630"/>
            <a:ext cx="8102215" cy="71845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Ch.1: </a:t>
            </a: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Introduction to Business Analysis 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2022938"/>
            <a:ext cx="10515600" cy="404038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Tx/>
            </a:pP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THE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 OF BUSINESS ANALYSIS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range of analysis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Business analysis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Realizing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</a:t>
            </a: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Taking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holistic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approach-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POPIT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Agile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systems development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Supporting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</a:t>
            </a:r>
          </a:p>
          <a:p>
            <a:pPr algn="just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THE ROLE AND RESPONSIBILITIES OF A BUSINESS ANALYST</a:t>
            </a:r>
          </a:p>
          <a:p>
            <a:pPr algn="just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Investigate, Evaluate, Strategy implementation, Business case production, Benefits realization,</a:t>
            </a:r>
          </a:p>
          <a:p>
            <a:pPr algn="just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THE BUSINESS ANALYSIS MATURITY MODEL (BAMM)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PROFESSIONALISM AND BUSINESS ANALYSIS</a:t>
            </a:r>
          </a:p>
          <a:p>
            <a:pPr algn="just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Qualifications, Standards, Continuing Professional Development, Professional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Body</a:t>
            </a:r>
          </a:p>
          <a:p>
            <a:pPr algn="just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THE FUTURE OF BUSINESS ANALYSIS</a:t>
            </a:r>
          </a:p>
          <a:p>
            <a:pPr algn="just"/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55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80" y="959630"/>
            <a:ext cx="8102215" cy="7184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Ch.2: The Competencies of a Business Analyst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2022938"/>
            <a:ext cx="10515600" cy="404038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COMPETENCIES OF A BUSINESS ANALYST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QUALITIES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KNOWLEDGE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</a:p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SKILLS FOR THE RIGHT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</a:t>
            </a:r>
          </a:p>
          <a:p>
            <a:pPr algn="jus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HOW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I DEVELOP MY SKILLS?</a:t>
            </a:r>
          </a:p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INDUSTRY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FRAMEWORKS</a:t>
            </a:r>
          </a:p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INDUSTRY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QUALIFICATIONS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0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5427133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Ch.3: Strategy Analysis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algn="just">
              <a:buClr>
                <a:schemeClr val="bg1"/>
              </a:buClr>
            </a:pP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algn="just">
              <a:buClr>
                <a:schemeClr val="bg1"/>
              </a:buClr>
            </a:pP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50493" y="2040122"/>
            <a:ext cx="6330332" cy="3954278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Context for Strategy</a:t>
            </a: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strategy?</a:t>
            </a: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 Development</a:t>
            </a: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Environment Analysis</a:t>
            </a: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Environment Analysis</a:t>
            </a: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SWOT Analysis</a:t>
            </a: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Executing Strategy</a:t>
            </a:r>
          </a:p>
          <a:p>
            <a:pPr algn="just">
              <a:buClr>
                <a:schemeClr val="bg1"/>
              </a:buClr>
            </a:pPr>
            <a:endParaRPr lang="en-US" sz="2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chemeClr val="bg1"/>
              </a:buClr>
            </a:pP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15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80" y="959630"/>
            <a:ext cx="8102215" cy="718450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Ch.3: </a:t>
            </a:r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Strategy Analysis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87733"/>
            <a:ext cx="10515600" cy="457956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key steps involved in strategy analysis: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organization's goals and objectives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 the external environment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Evaluate internal capabilities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the current strategy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strategic options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 a risk analysis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recommendations</a:t>
            </a: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The levels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strategy: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Unit Strategy (BUS)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Operational Strategy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31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80" y="959630"/>
            <a:ext cx="8102215" cy="718450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Ch.3: </a:t>
            </a:r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Strategy Analysis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370414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five sources of power in strategic development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Dependency-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Uniqueness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</a:t>
            </a: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Environment Analysis is conducted using two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models;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PESTLE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analysis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political, economic, socio-cultural, technological, legal, and environmental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Porter’s Five Forces model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79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7808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1014708"/>
            <a:ext cx="10515600" cy="861509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EXTERNAL ENVIRONMENT ANALYSIS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876216"/>
            <a:ext cx="10357624" cy="392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79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65"/>
    </mc:Choice>
    <mc:Fallback xmlns="">
      <p:transition spd="slow" advTm="9146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80" y="959630"/>
            <a:ext cx="8102215" cy="718450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Ch.3: </a:t>
            </a:r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Strategy Analysis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54284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The Internal environment analysis</a:t>
            </a:r>
          </a:p>
          <a:p>
            <a:pPr algn="just">
              <a:buClr>
                <a:schemeClr val="bg1"/>
              </a:buClr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The internal organization is analyzed by two techniques:  </a:t>
            </a:r>
          </a:p>
          <a:p>
            <a:pPr marL="342900" indent="-3429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MOST analysis technique. (Mission, Objectives, Strategy, Tactics)</a:t>
            </a:r>
          </a:p>
          <a:p>
            <a:pPr marL="342900" indent="-3429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resource audit and portfolio analysis using the Boston Matrix.</a:t>
            </a:r>
          </a:p>
          <a:p>
            <a:pPr algn="just">
              <a:buClrTx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SWOT ANALYSIS</a:t>
            </a:r>
          </a:p>
          <a:p>
            <a:pPr algn="just">
              <a:buClrTx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EXECUTING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particular aspects of implementing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strategy;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context for the strategy, </a:t>
            </a:r>
          </a:p>
          <a:p>
            <a:pPr marL="457200" indent="-45720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role of the leader,  and </a:t>
            </a:r>
          </a:p>
          <a:p>
            <a:pPr marL="457200" indent="-45720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two tools that could be used </a:t>
            </a: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tools that help in the execution of strategy;</a:t>
            </a:r>
          </a:p>
          <a:p>
            <a:pPr algn="just">
              <a:buClr>
                <a:schemeClr val="bg1"/>
              </a:buClr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Balanced Business Scorecard,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McKinsey 7-S Model. </a:t>
            </a:r>
          </a:p>
          <a:p>
            <a:pPr algn="just">
              <a:buClrTx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Tx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ClrTx/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11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4"/>
            <a:ext cx="6553054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Ch.4: THE 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PROCESS MODEL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4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>
              <a:buClr>
                <a:schemeClr val="bg1"/>
              </a:buClr>
            </a:pP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50493" y="2040122"/>
            <a:ext cx="6330332" cy="3954278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NTRODUCTION</a:t>
            </a:r>
          </a:p>
          <a:p>
            <a:pPr algn="just">
              <a:buClr>
                <a:schemeClr val="bg1"/>
              </a:buClr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AN APPROACH TO PROBLEM SOLVING</a:t>
            </a:r>
          </a:p>
          <a:p>
            <a:pPr algn="just">
              <a:buClr>
                <a:schemeClr val="bg1"/>
              </a:buClr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THE BUSINESS ANALYSIS PROCESS MODEL</a:t>
            </a:r>
          </a:p>
          <a:p>
            <a:pPr marL="285750" lvl="1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INVESTIGATE SITUATION</a:t>
            </a:r>
          </a:p>
          <a:p>
            <a:pPr marL="285750" lvl="1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ANALYSE NEEDS</a:t>
            </a:r>
          </a:p>
          <a:p>
            <a:pPr marL="285750" lvl="1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EVALUATE OPTIONS</a:t>
            </a:r>
          </a:p>
          <a:p>
            <a:pPr marL="285750" lvl="1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 REQUIREMENTS</a:t>
            </a:r>
          </a:p>
          <a:p>
            <a:pPr marL="285750" lvl="1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 CHANGES</a:t>
            </a:r>
          </a:p>
          <a:p>
            <a:pPr marL="342900" indent="-34290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US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38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36792" y="1253024"/>
            <a:ext cx="8102215" cy="392290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Ch.4: THE BUSINESS ANALYSIS PROCESS MODEL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54284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>
              <a:buNone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Introduction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Mess findings </a:t>
            </a:r>
          </a:p>
          <a:p>
            <a:pPr marL="514350" indent="-51435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finding</a:t>
            </a:r>
          </a:p>
          <a:p>
            <a:pPr marL="514350" indent="-51435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finding</a:t>
            </a:r>
          </a:p>
          <a:p>
            <a:pPr>
              <a:buClrTx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PROCESS MODEL</a:t>
            </a:r>
          </a:p>
          <a:p>
            <a:pPr marL="457200" indent="-4572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Investigate Situation 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 Perspectives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needs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 Option 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 Requirements </a:t>
            </a:r>
          </a:p>
          <a:p>
            <a:pPr marL="457200" indent="-457200" algn="just">
              <a:buClrTx/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 Changes  </a:t>
            </a:r>
          </a:p>
          <a:p>
            <a:pPr>
              <a:buClrTx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Tx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Tx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ClrTx/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73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80" y="959630"/>
            <a:ext cx="8102215" cy="718450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Ch.4: THE BUSINESS ANALYSIS PROCESS MODEL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54284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 INVESTIGATE SITUATION (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OSCAR mnemonic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Investigation techniques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Documenting business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situations</a:t>
            </a:r>
          </a:p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 CONSIDER PERSPECTIVES</a:t>
            </a:r>
          </a:p>
          <a:p>
            <a:pPr marL="514350" lvl="3" indent="-514350">
              <a:buClrTx/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identification and analysis</a:t>
            </a:r>
          </a:p>
          <a:p>
            <a:pPr marL="514350" lvl="3" indent="-514350" algn="just">
              <a:buClrTx/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perspectives</a:t>
            </a:r>
          </a:p>
          <a:p>
            <a:pPr marL="514350" lvl="3" indent="-514350" algn="just">
              <a:buClrTx/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activity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modelling</a:t>
            </a:r>
          </a:p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 ANALYSE NEEDS</a:t>
            </a: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Analyzing Activities</a:t>
            </a:r>
          </a:p>
          <a:p>
            <a:pPr marL="457200" indent="-457200" algn="just">
              <a:buClr>
                <a:schemeClr val="bg1"/>
              </a:buClr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Analyzing business processes</a:t>
            </a:r>
          </a:p>
          <a:p>
            <a:pPr marL="514350" lvl="3" indent="-514350" algn="just">
              <a:buClrTx/>
              <a:buFont typeface="+mj-lt"/>
              <a:buAutoNum type="arabicPeriod"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6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80" y="959630"/>
            <a:ext cx="8102215" cy="718450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Ch.4: THE BUSINESS ANALYSIS PROCESS MODEL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54284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2.4 EVALUATE OPTIONS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potential options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 feasibility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2.5 DEFINE REQUIREMENTS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Modelling systems</a:t>
            </a:r>
          </a:p>
          <a:p>
            <a:pPr algn="just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2.6. DELIVER CHANGES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Delivering the requirements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Implementing the business changes</a:t>
            </a:r>
          </a:p>
          <a:p>
            <a:pPr algn="just"/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17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5904662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Ch.5: Investigation 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of business situation </a:t>
            </a:r>
            <a:endParaRPr lang="en-US" sz="24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50493" y="2040122"/>
            <a:ext cx="6330332" cy="3954278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Prior research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Investigation techniques; Interviews, Observation, Workshops, scenarios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analysis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Prototyping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 approaches 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Suitability of techniques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Documenting the current situation</a:t>
            </a:r>
            <a:endParaRPr lang="en-US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0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36792" y="1293204"/>
            <a:ext cx="8102215" cy="392290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Ch.5: Investigation Techniques of business situation </a:t>
            </a:r>
            <a:endParaRPr lang="en-US" sz="4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54284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457200">
              <a:buClrTx/>
              <a:buFont typeface="+mj-lt"/>
              <a:buAutoNum type="arabicPeriod"/>
            </a:pP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Prior research</a:t>
            </a:r>
          </a:p>
          <a:p>
            <a:pPr marL="457200" indent="-4572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website</a:t>
            </a:r>
          </a:p>
          <a:p>
            <a:pPr marL="457200" indent="-4572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company reports</a:t>
            </a:r>
          </a:p>
          <a:p>
            <a:pPr marL="457200" indent="-4572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procedure manuals and documentation</a:t>
            </a:r>
          </a:p>
          <a:p>
            <a:pPr marL="457200" indent="-4572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the organization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chart</a:t>
            </a:r>
          </a:p>
          <a:p>
            <a:pPr>
              <a:buClrTx/>
            </a:pP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Investigation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techniques; Interviews, Observation, Workshops, scenarios </a:t>
            </a:r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WORKSHOPS- focus Group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SCENARIOS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ANALYSIS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PROTOTYPING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 APPROACHES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47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36792" y="1293204"/>
            <a:ext cx="8102215" cy="392290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Ch.5: Investigation Techniques of business situation </a:t>
            </a:r>
            <a:endParaRPr lang="en-US" sz="4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54284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User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</a:t>
            </a:r>
          </a:p>
          <a:p>
            <a:pPr>
              <a:buClr>
                <a:schemeClr val="bg1"/>
              </a:buClr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Prototyping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Quantitative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approaches  </a:t>
            </a:r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Surveys or questionnaires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Purpose Record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Activity Sampling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Document Analysis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Suitability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techniques </a:t>
            </a:r>
          </a:p>
          <a:p>
            <a:pPr>
              <a:buClr>
                <a:schemeClr val="bg1"/>
              </a:buClr>
            </a:pPr>
            <a:r>
              <a:rPr lang="en-GB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Documenting </a:t>
            </a:r>
            <a:r>
              <a:rPr lang="en-GB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current </a:t>
            </a:r>
            <a:r>
              <a:rPr lang="en-GB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situation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30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36792" y="1293204"/>
            <a:ext cx="8102215" cy="392290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Ch.5: Investigation Techniques of business situation </a:t>
            </a:r>
            <a:endParaRPr lang="en-US" sz="4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54284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bg1"/>
              </a:buClr>
            </a:pPr>
            <a:r>
              <a:rPr lang="en-GB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Documenting </a:t>
            </a:r>
            <a:r>
              <a:rPr lang="en-GB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current </a:t>
            </a:r>
            <a:r>
              <a:rPr lang="en-GB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situation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Rich pictures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Mind maps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process models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Spaghetti maps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Fishbone diagrams</a:t>
            </a:r>
          </a:p>
          <a:p>
            <a:pPr marL="514350" indent="-514350">
              <a:buFont typeface="+mj-lt"/>
              <a:buAutoNum type="arabicPeriod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5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6187294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chemeClr val="bg1"/>
              </a:buClr>
            </a:pP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Ch.6: </a:t>
            </a: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Analysis and Management</a:t>
            </a:r>
            <a:endParaRPr lang="en-GB" sz="24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>
              <a:buClr>
                <a:schemeClr val="bg1"/>
              </a:buClr>
            </a:pP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11257" y="1798164"/>
            <a:ext cx="6641507" cy="4196236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Categories and Identification. 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Analyzing Stakeholders.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 Strategies.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of Stakeholder Management Strategies.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Stakeholders.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Stakeholder involvement – RACI and RASCI Charts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Social Media in Stakeholder Management 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Stakeholder </a:t>
            </a:r>
            <a:r>
              <a:rPr lang="en-US" sz="2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Perspectives- 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CATWOE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sz="2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3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97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534"/>
    </mc:Choice>
    <mc:Fallback xmlns="">
      <p:transition spd="slow" advTm="19253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29"/>
          <p:cNvSpPr/>
          <p:nvPr/>
        </p:nvSpPr>
        <p:spPr>
          <a:xfrm>
            <a:off x="617280" y="1685494"/>
            <a:ext cx="10812720" cy="478180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36792" y="1293204"/>
            <a:ext cx="8102215" cy="392290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chemeClr val="bg1"/>
              </a:buClr>
            </a:pP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Ch.6: </a:t>
            </a:r>
            <a:r>
              <a:rPr lang="en-GB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Analysis and Management</a:t>
            </a:r>
            <a:endParaRPr lang="en-GB" sz="4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>
              <a:buClr>
                <a:schemeClr val="bg1"/>
              </a:buClr>
            </a:pP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65840" y="1857923"/>
            <a:ext cx="10515600" cy="454284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and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Partners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Competitors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Regulators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Owners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stakeholders</a:t>
            </a:r>
          </a:p>
          <a:p>
            <a:pPr>
              <a:buClrTx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Analyzing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Stakeholders. </a:t>
            </a:r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technique for analyzing stakeholders is the power/interest grid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56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5427133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chemeClr val="bg1"/>
              </a:buClr>
            </a:pP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Ch.7: </a:t>
            </a:r>
            <a:r>
              <a:rPr lang="en-GB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Modelling Business Process</a:t>
            </a:r>
            <a:endParaRPr lang="en-GB" sz="28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algn="just">
              <a:buClr>
                <a:schemeClr val="bg1"/>
              </a:buClr>
            </a:pP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50493" y="2040122"/>
            <a:ext cx="6330332" cy="3954278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lvl="1">
              <a:buClr>
                <a:schemeClr val="bg1"/>
              </a:buClr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Context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Alternative View of an Organization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Organizational View of Business Processes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 Propositions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Process Models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Analyzing the ‘as is’ Process 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Improving Business Processes 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Measurement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Process Model and Notation 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 Sigma</a:t>
            </a:r>
          </a:p>
        </p:txBody>
      </p:sp>
    </p:spTree>
    <p:extLst>
      <p:ext uri="{BB962C8B-B14F-4D97-AF65-F5344CB8AC3E}">
        <p14:creationId xmlns:p14="http://schemas.microsoft.com/office/powerpoint/2010/main" val="54751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6895814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the Solution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Making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Business and Financial Case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392746" y="2306632"/>
            <a:ext cx="6330332" cy="3954278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Ch.8: Defining 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Solutions </a:t>
            </a:r>
          </a:p>
          <a:p>
            <a:pPr>
              <a:buClr>
                <a:schemeClr val="bg1"/>
              </a:buClr>
            </a:pP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Ch.9: Making 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Business and Financial Case </a:t>
            </a:r>
          </a:p>
        </p:txBody>
      </p:sp>
    </p:spTree>
    <p:extLst>
      <p:ext uri="{BB962C8B-B14F-4D97-AF65-F5344CB8AC3E}">
        <p14:creationId xmlns:p14="http://schemas.microsoft.com/office/powerpoint/2010/main" val="374865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6722895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Ch.10: ESTABLISHING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REQUIREMENTS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50492" y="2040122"/>
            <a:ext cx="6641507" cy="3954278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Problems with Requirements.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Framework for Requirement Engineering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Actors.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Election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Election Techniques.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the Requirements List  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Analysis 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Validation </a:t>
            </a:r>
          </a:p>
          <a:p>
            <a:pPr marL="514350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Approach to Requirements </a:t>
            </a:r>
          </a:p>
          <a:p>
            <a:pPr marL="457200" indent="-457200">
              <a:buClr>
                <a:schemeClr val="bg1"/>
              </a:buClr>
              <a:buFont typeface="+mj-lt"/>
              <a:buAutoNum type="arabicPeriod"/>
            </a:pP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36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6597389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DOCUMENTING AND MANAGING REQUIREMENTS &amp;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MODELLING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50493" y="2846598"/>
            <a:ext cx="6330332" cy="2853545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chemeClr val="bg1"/>
              </a:buClr>
            </a:pP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Ch.11: Documenting and Managing Requirements  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chemeClr val="bg1"/>
              </a:buClr>
            </a:pP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Ch12: Modelling Requirements 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718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-36428" y="0"/>
            <a:ext cx="5547685" cy="59944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57" name="Google Shape;157;p5"/>
          <p:cNvSpPr/>
          <p:nvPr/>
        </p:nvSpPr>
        <p:spPr>
          <a:xfrm rot="5400000">
            <a:off x="102252" y="4175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985011" y="1212845"/>
            <a:ext cx="6364307" cy="700622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DELIVERING THE REQUIREMENTS</a:t>
            </a:r>
          </a:p>
          <a:p>
            <a:pPr lvl="0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DELIVERING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BSINESS SOLUTION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550493" y="2520000"/>
            <a:ext cx="6330332" cy="3954278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Ch13: DELIVERING 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REQUIREMENTS</a:t>
            </a:r>
          </a:p>
          <a:p>
            <a:pPr>
              <a:buClr>
                <a:schemeClr val="bg1"/>
              </a:buClr>
            </a:pPr>
            <a:r>
              <a:rPr lang="en-GB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Ch14: DELIVERING </a:t>
            </a: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SOLUTION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43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75"/>
    </mc:Choice>
    <mc:Fallback xmlns="">
      <p:transition spd="slow" advTm="73075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8" name="Google Shape;668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4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41"/>
          <p:cNvSpPr txBox="1"/>
          <p:nvPr/>
        </p:nvSpPr>
        <p:spPr>
          <a:xfrm>
            <a:off x="367466" y="5444837"/>
            <a:ext cx="4524565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6600" i="1" dirty="0"/>
          </a:p>
        </p:txBody>
      </p:sp>
      <p:sp>
        <p:nvSpPr>
          <p:cNvPr id="672" name="Google Shape;672;p41"/>
          <p:cNvSpPr/>
          <p:nvPr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41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GOOD LUCK</a:t>
            </a:r>
            <a:endParaRPr sz="6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8510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4532A5-8C1F-4F0E-AFE5-94DFBBF3294D}"/>
</file>

<file path=customXml/itemProps2.xml><?xml version="1.0" encoding="utf-8"?>
<ds:datastoreItem xmlns:ds="http://schemas.openxmlformats.org/officeDocument/2006/customXml" ds:itemID="{3A42754A-6AE4-4B0D-8F8F-3703BC00CE72}"/>
</file>

<file path=customXml/itemProps3.xml><?xml version="1.0" encoding="utf-8"?>
<ds:datastoreItem xmlns:ds="http://schemas.openxmlformats.org/officeDocument/2006/customXml" ds:itemID="{C34FA4D2-B693-4812-A24E-1F5E28294396}"/>
</file>

<file path=docProps/app.xml><?xml version="1.0" encoding="utf-8"?>
<Properties xmlns="http://schemas.openxmlformats.org/officeDocument/2006/extended-properties" xmlns:vt="http://schemas.openxmlformats.org/officeDocument/2006/docPropsVTypes">
  <TotalTime>3117</TotalTime>
  <Words>922</Words>
  <Application>Microsoft Office PowerPoint</Application>
  <PresentationFormat>Widescreen</PresentationFormat>
  <Paragraphs>288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Abeer</cp:lastModifiedBy>
  <cp:revision>137</cp:revision>
  <dcterms:created xsi:type="dcterms:W3CDTF">2023-04-29T09:08:23Z</dcterms:created>
  <dcterms:modified xsi:type="dcterms:W3CDTF">2024-04-24T19:34:36Z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