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5.xml" ContentType="application/vnd.openxmlformats-officedocument.presentationml.tags+xml"/>
  <Override PartName="/ppt/notesSlides/notesSlide12.xml" ContentType="application/vnd.openxmlformats-officedocument.presentationml.notesSlide+xml"/>
  <Override PartName="/ppt/tags/tag6.xml" ContentType="application/vnd.openxmlformats-officedocument.presentationml.tags+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tags/tag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ink/ink1.xml" ContentType="application/inkml+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2" r:id="rId6"/>
  </p:sldMasterIdLst>
  <p:notesMasterIdLst>
    <p:notesMasterId r:id="rId50"/>
  </p:notesMasterIdLst>
  <p:sldIdLst>
    <p:sldId id="522" r:id="rId7"/>
    <p:sldId id="523" r:id="rId8"/>
    <p:sldId id="515" r:id="rId9"/>
    <p:sldId id="509" r:id="rId10"/>
    <p:sldId id="259" r:id="rId11"/>
    <p:sldId id="398" r:id="rId12"/>
    <p:sldId id="383" r:id="rId13"/>
    <p:sldId id="502" r:id="rId14"/>
    <p:sldId id="429" r:id="rId15"/>
    <p:sldId id="510" r:id="rId16"/>
    <p:sldId id="430" r:id="rId17"/>
    <p:sldId id="503" r:id="rId18"/>
    <p:sldId id="511" r:id="rId19"/>
    <p:sldId id="384" r:id="rId20"/>
    <p:sldId id="426" r:id="rId21"/>
    <p:sldId id="427" r:id="rId22"/>
    <p:sldId id="428" r:id="rId23"/>
    <p:sldId id="286" r:id="rId24"/>
    <p:sldId id="435" r:id="rId25"/>
    <p:sldId id="436" r:id="rId26"/>
    <p:sldId id="512" r:id="rId27"/>
    <p:sldId id="437" r:id="rId28"/>
    <p:sldId id="438" r:id="rId29"/>
    <p:sldId id="439" r:id="rId30"/>
    <p:sldId id="513" r:id="rId31"/>
    <p:sldId id="440" r:id="rId32"/>
    <p:sldId id="514" r:id="rId33"/>
    <p:sldId id="441" r:id="rId34"/>
    <p:sldId id="443" r:id="rId35"/>
    <p:sldId id="442" r:id="rId36"/>
    <p:sldId id="444" r:id="rId37"/>
    <p:sldId id="445" r:id="rId38"/>
    <p:sldId id="516" r:id="rId39"/>
    <p:sldId id="517" r:id="rId40"/>
    <p:sldId id="446" r:id="rId41"/>
    <p:sldId id="447" r:id="rId42"/>
    <p:sldId id="488" r:id="rId43"/>
    <p:sldId id="448" r:id="rId44"/>
    <p:sldId id="449" r:id="rId45"/>
    <p:sldId id="518" r:id="rId46"/>
    <p:sldId id="520" r:id="rId47"/>
    <p:sldId id="521"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53" autoAdjust="0"/>
    <p:restoredTop sz="93447" autoAdjust="0"/>
  </p:normalViewPr>
  <p:slideViewPr>
    <p:cSldViewPr snapToGrid="0">
      <p:cViewPr varScale="1">
        <p:scale>
          <a:sx n="65" d="100"/>
          <a:sy n="65" d="100"/>
        </p:scale>
        <p:origin x="1068"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commentAuthors" Target="commentAuthors.xml"/><Relationship Id="rId3" Type="http://schemas.openxmlformats.org/officeDocument/2006/relationships/customXml" Target="../customXml/item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22/02/2025</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2130713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827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1576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78110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33701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0182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14858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75637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0667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84722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14</a:t>
            </a:fld>
            <a:endParaRPr lang="x-none"/>
          </a:p>
        </p:txBody>
      </p:sp>
    </p:spTree>
    <p:extLst>
      <p:ext uri="{BB962C8B-B14F-4D97-AF65-F5344CB8AC3E}">
        <p14:creationId xmlns:p14="http://schemas.microsoft.com/office/powerpoint/2010/main" val="1943376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17223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1289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55096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0793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89409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2068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55915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33725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64208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18807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03386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87460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92997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41458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74009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3389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09666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30696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04138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26175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56699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63049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1639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62881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32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Calibri"/>
                <a:ea typeface="+mn-ea"/>
                <a:cs typeface="+mn-cs"/>
              </a:rPr>
              <a:t>When a team collaborates on reports, websites, presentations, and other communication projects, the collective energy and expertise of the various members can lead to results that transcend what each  individual could do otherwise.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57899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13507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02158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419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053316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805610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66173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307104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278629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717031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167748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488942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159945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932071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507061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85150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89438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22851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01558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89367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8769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22064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67164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1186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87461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95481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8735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9162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211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1454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45649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41425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23492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2.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6893179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041857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8.png"/><Relationship Id="rId4" Type="http://schemas.openxmlformats.org/officeDocument/2006/relationships/customXml" Target="../ink/ink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10.sv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12.sv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7.xml"/><Relationship Id="rId5" Type="http://schemas.openxmlformats.org/officeDocument/2006/relationships/image" Target="../media/image14.sv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16.sv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5.e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39.xml"/><Relationship Id="rId7" Type="http://schemas.openxmlformats.org/officeDocument/2006/relationships/image" Target="../media/image19.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3.svg"/><Relationship Id="rId5" Type="http://schemas.openxmlformats.org/officeDocument/2006/relationships/image" Target="../media/image18.png"/><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570854" y="6120825"/>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495945" y="2802749"/>
            <a:ext cx="7671660" cy="2017224"/>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a:t>
            </a:r>
            <a: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r>
            <a:b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WRITING SKILLS    </a:t>
            </a:r>
            <a: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r>
            <a:b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ar-EG" sz="4400" b="1" dirty="0">
                <a:solidFill>
                  <a:srgbClr val="C00000"/>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مهارات العرض والكتابة </a:t>
            </a:r>
            <a: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r>
            <a:b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3</a:t>
            </a:r>
            <a:r>
              <a:rPr lang="ar-EG" sz="4400" b="1" dirty="0">
                <a:latin typeface="Sakkal Majalla" panose="02000000000000000000" pitchFamily="2" charset="-78"/>
                <a:ea typeface="Poppins ExtraBold"/>
                <a:cs typeface="Sakkal Majalla" panose="02000000000000000000" pitchFamily="2" charset="-78"/>
                <a:sym typeface="Poppins ExtraBold"/>
              </a:rPr>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ar-EG" sz="4400" b="1" dirty="0">
                <a:solidFill>
                  <a:srgbClr val="C00000"/>
                </a:solidFill>
                <a:latin typeface="Sakkal Majalla" panose="02000000000000000000" pitchFamily="2" charset="-78"/>
                <a:ea typeface="Poppins ExtraBold"/>
                <a:cs typeface="Sakkal Majalla" panose="02000000000000000000" pitchFamily="2" charset="-78"/>
                <a:sym typeface="Poppins ExtraBold"/>
              </a:rPr>
              <a:t>المحاضرة الثالثة </a:t>
            </a:r>
            <a:r>
              <a:rPr lang="en-US" sz="4400" b="1" dirty="0">
                <a:latin typeface="Sakkal Majalla" panose="02000000000000000000" pitchFamily="2" charset="-78"/>
                <a:ea typeface="Poppins ExtraBold"/>
                <a:cs typeface="Sakkal Majalla" panose="02000000000000000000" pitchFamily="2" charset="-78"/>
                <a:sym typeface="Poppins ExtraBold"/>
              </a:rPr>
              <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145631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22D15D-EABE-1A19-535F-B9AAA1B453F6}"/>
              </a:ext>
            </a:extLst>
          </p:cNvPr>
          <p:cNvSpPr txBox="1"/>
          <p:nvPr/>
        </p:nvSpPr>
        <p:spPr>
          <a:xfrm>
            <a:off x="6436962" y="984315"/>
            <a:ext cx="6096000" cy="2585323"/>
          </a:xfrm>
          <a:prstGeom prst="rect">
            <a:avLst/>
          </a:prstGeom>
          <a:noFill/>
        </p:spPr>
        <p:txBody>
          <a:bodyPr wrap="square">
            <a:spAutoFit/>
          </a:bodyPr>
          <a:lstStyle/>
          <a:p>
            <a:pPr lvl="0" algn="ctr">
              <a:defRPr/>
            </a:pPr>
            <a:r>
              <a:rPr lang="ar-EG" sz="5400" b="1" dirty="0">
                <a:solidFill>
                  <a:prstClr val="black"/>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محاضرة رقم 3
إتقان مهارات الفريق 
والتواصل بين الأشخاص</a:t>
            </a:r>
            <a:endPar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p:txBody>
      </p:sp>
      <p:sp>
        <p:nvSpPr>
          <p:cNvPr id="2" name="TextBox 1">
            <a:extLst>
              <a:ext uri="{FF2B5EF4-FFF2-40B4-BE49-F238E27FC236}">
                <a16:creationId xmlns:a16="http://schemas.microsoft.com/office/drawing/2014/main" id="{D8C92E8C-3C5D-5E53-CC06-1C2494B7B29B}"/>
              </a:ext>
            </a:extLst>
          </p:cNvPr>
          <p:cNvSpPr txBox="1"/>
          <p:nvPr/>
        </p:nvSpPr>
        <p:spPr>
          <a:xfrm>
            <a:off x="5351220" y="3893949"/>
            <a:ext cx="6096000" cy="212365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Mastering Team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and Interpersonal Communication</a:t>
            </a:r>
          </a:p>
        </p:txBody>
      </p:sp>
    </p:spTree>
    <p:extLst>
      <p:ext uri="{BB962C8B-B14F-4D97-AF65-F5344CB8AC3E}">
        <p14:creationId xmlns:p14="http://schemas.microsoft.com/office/powerpoint/2010/main" val="2460838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4157870" y="579567"/>
            <a:ext cx="791480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YOUR REFERENCE </a:t>
            </a:r>
          </a:p>
        </p:txBody>
      </p:sp>
      <p:sp>
        <p:nvSpPr>
          <p:cNvPr id="8" name="TextBox 7"/>
          <p:cNvSpPr txBox="1"/>
          <p:nvPr/>
        </p:nvSpPr>
        <p:spPr>
          <a:xfrm>
            <a:off x="9923315" y="703918"/>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8824180" y="1875679"/>
            <a:ext cx="3367820" cy="3367820"/>
          </a:xfrm>
          <a:prstGeom prst="rect">
            <a:avLst/>
          </a:prstGeom>
        </p:spPr>
      </p:pic>
      <p:pic>
        <p:nvPicPr>
          <p:cNvPr id="10" name="Picture 9">
            <a:extLst>
              <a:ext uri="{FF2B5EF4-FFF2-40B4-BE49-F238E27FC236}">
                <a16:creationId xmlns:a16="http://schemas.microsoft.com/office/drawing/2014/main" id="{F5B9A95C-CE05-E9E5-C948-5A533E55EF3B}"/>
              </a:ext>
            </a:extLst>
          </p:cNvPr>
          <p:cNvPicPr>
            <a:picLocks noChangeAspect="1"/>
          </p:cNvPicPr>
          <p:nvPr/>
        </p:nvPicPr>
        <p:blipFill>
          <a:blip r:embed="rId6"/>
          <a:stretch>
            <a:fillRect/>
          </a:stretch>
        </p:blipFill>
        <p:spPr>
          <a:xfrm>
            <a:off x="2974127" y="1164342"/>
            <a:ext cx="5654527" cy="4335488"/>
          </a:xfrm>
          <a:prstGeom prst="rect">
            <a:avLst/>
          </a:prstGeom>
        </p:spPr>
      </p:pic>
    </p:spTree>
    <p:extLst>
      <p:ext uri="{BB962C8B-B14F-4D97-AF65-F5344CB8AC3E}">
        <p14:creationId xmlns:p14="http://schemas.microsoft.com/office/powerpoint/2010/main" val="2480131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798164" y="684352"/>
            <a:ext cx="791480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a:t>
            </a:r>
            <a:r>
              <a:rPr lang="en-US" sz="2400" b="1" kern="0" dirty="0" err="1">
                <a:effectLst>
                  <a:outerShdw blurRad="38100" dist="38100" dir="2700000" algn="tl">
                    <a:srgbClr val="C0C0C0"/>
                  </a:outerShdw>
                </a:effectLst>
                <a:latin typeface="Tahoma"/>
              </a:rPr>
              <a:t>revious</a:t>
            </a:r>
            <a:r>
              <a:rPr lang="en-US" sz="2400" b="1" kern="0" dirty="0">
                <a:effectLst>
                  <a:outerShdw blurRad="38100" dist="38100" dir="2700000" algn="tl">
                    <a:srgbClr val="C0C0C0"/>
                  </a:outerShdw>
                </a:effectLst>
                <a:latin typeface="Tahoma"/>
              </a:rPr>
              <a:t> lecture </a:t>
            </a:r>
            <a:endPar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8" name="TextBox 7"/>
          <p:cNvSpPr txBox="1"/>
          <p:nvPr/>
        </p:nvSpPr>
        <p:spPr>
          <a:xfrm>
            <a:off x="10712969" y="843639"/>
            <a:ext cx="124264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6799810" y="1486497"/>
            <a:ext cx="3478060" cy="379342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lvl="0" indent="-514350" algn="justLow" rtl="1">
              <a:spcAft>
                <a:spcPts val="600"/>
              </a:spcAft>
              <a:buFont typeface="+mj-lt"/>
              <a:buAutoNum type="arabicPeriod"/>
              <a:defRPr/>
            </a:pPr>
            <a:r>
              <a:rPr lang="ar-EG" sz="2400" b="0" kern="0" dirty="0">
                <a:solidFill>
                  <a:srgbClr val="000000"/>
                </a:solidFill>
                <a:effectLst>
                  <a:outerShdw blurRad="50800" dist="38100" dir="8100000" algn="tr" rotWithShape="0">
                    <a:srgbClr val="808080">
                      <a:alpha val="40000"/>
                    </a:srgbClr>
                  </a:outerShdw>
                </a:effectLst>
                <a:latin typeface="Arial"/>
              </a:rPr>
              <a:t>ما هي الأخلاق؟ 
ما هو التواصل الأخلاقي؟ 
أمثلة على الرسائل غير الأخلاقية 
معضلة أخلاقية
السياق الثقافي العالي والمنخفض 
الاختلافات الثقافية</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2" name="Content Placeholder 2">
            <a:extLst>
              <a:ext uri="{FF2B5EF4-FFF2-40B4-BE49-F238E27FC236}">
                <a16:creationId xmlns:a16="http://schemas.microsoft.com/office/drawing/2014/main" id="{B70EB19B-BAA5-5CA5-1EB9-1587EE585D9D}"/>
              </a:ext>
            </a:extLst>
          </p:cNvPr>
          <p:cNvSpPr txBox="1">
            <a:spLocks/>
          </p:cNvSpPr>
          <p:nvPr/>
        </p:nvSpPr>
        <p:spPr bwMode="auto">
          <a:xfrm>
            <a:off x="1330826" y="1243749"/>
            <a:ext cx="5424740" cy="434062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5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What is ethics? </a:t>
            </a:r>
          </a:p>
          <a:p>
            <a:pPr marL="514350" marR="0" lvl="0" indent="-514350" algn="l" defTabSz="914400" rtl="0" eaLnBrk="0" fontAlgn="base" latinLnBrk="0" hangingPunct="0">
              <a:lnSpc>
                <a:spcPct val="150000"/>
              </a:lnSpc>
              <a:spcBef>
                <a:spcPct val="20000"/>
              </a:spcBef>
              <a:spcAft>
                <a:spcPts val="600"/>
              </a:spcAft>
              <a:buClrTx/>
              <a:buSzTx/>
              <a:buFont typeface="+mj-lt"/>
              <a:buAutoNum type="arabicPeriod"/>
              <a:tabLst/>
              <a:defRPr/>
            </a:pPr>
            <a:r>
              <a:rPr lang="en-US" sz="2400" b="0" kern="0" dirty="0">
                <a:solidFill>
                  <a:srgbClr val="000000"/>
                </a:solidFill>
                <a:effectLst>
                  <a:outerShdw blurRad="50800" dist="38100" dir="8100000" algn="tr" rotWithShape="0">
                    <a:srgbClr val="808080">
                      <a:alpha val="40000"/>
                    </a:srgbClr>
                  </a:outerShdw>
                </a:effectLst>
                <a:latin typeface="Arial"/>
              </a:rPr>
              <a:t>What is ethical communication? </a:t>
            </a:r>
          </a:p>
          <a:p>
            <a:pPr marL="514350" marR="0" lvl="0" indent="-514350" algn="l" defTabSz="914400" rtl="0" eaLnBrk="0" fontAlgn="base" latinLnBrk="0" hangingPunct="0">
              <a:lnSpc>
                <a:spcPct val="150000"/>
              </a:lnSpc>
              <a:spcBef>
                <a:spcPct val="20000"/>
              </a:spcBef>
              <a:spcAft>
                <a:spcPts val="600"/>
              </a:spcAft>
              <a:buClrTx/>
              <a:buSzTx/>
              <a:buFont typeface="+mj-lt"/>
              <a:buAutoNum type="arabicPeriod"/>
              <a:tabLst/>
              <a:defRPr/>
            </a:pPr>
            <a:r>
              <a:rPr lang="en-US" sz="2400" b="0" kern="0" dirty="0">
                <a:solidFill>
                  <a:srgbClr val="000000"/>
                </a:solidFill>
                <a:effectLst>
                  <a:outerShdw blurRad="50800" dist="38100" dir="8100000" algn="tr" rotWithShape="0">
                    <a:srgbClr val="808080">
                      <a:alpha val="40000"/>
                    </a:srgbClr>
                  </a:outerShdw>
                </a:effectLst>
                <a:latin typeface="Arial"/>
              </a:rPr>
              <a:t>Examples of Unethical </a:t>
            </a:r>
            <a:r>
              <a:rPr lang="ar-EG" sz="2400" b="0" kern="0" dirty="0">
                <a:solidFill>
                  <a:srgbClr val="000000"/>
                </a:solidFill>
                <a:effectLst>
                  <a:outerShdw blurRad="50800" dist="38100" dir="8100000" algn="tr" rotWithShape="0">
                    <a:srgbClr val="808080">
                      <a:alpha val="40000"/>
                    </a:srgbClr>
                  </a:outerShdw>
                </a:effectLst>
                <a:latin typeface="Arial"/>
              </a:rPr>
              <a:t>M</a:t>
            </a:r>
            <a:r>
              <a:rPr lang="en-GB" sz="2400" b="0" kern="0" dirty="0">
                <a:solidFill>
                  <a:srgbClr val="000000"/>
                </a:solidFill>
                <a:effectLst>
                  <a:outerShdw blurRad="50800" dist="38100" dir="8100000" algn="tr" rotWithShape="0">
                    <a:srgbClr val="808080">
                      <a:alpha val="40000"/>
                    </a:srgbClr>
                  </a:outerShdw>
                </a:effectLst>
                <a:latin typeface="Arial"/>
              </a:rPr>
              <a:t>e</a:t>
            </a:r>
            <a:r>
              <a:rPr lang="ar-EG" sz="2400" b="0" kern="0" dirty="0" smtClean="0">
                <a:solidFill>
                  <a:srgbClr val="000000"/>
                </a:solidFill>
                <a:effectLst>
                  <a:outerShdw blurRad="50800" dist="38100" dir="8100000" algn="tr" rotWithShape="0">
                    <a:srgbClr val="808080">
                      <a:alpha val="40000"/>
                    </a:srgbClr>
                  </a:outerShdw>
                </a:effectLst>
                <a:latin typeface="Arial"/>
              </a:rPr>
              <a:t>ssages</a:t>
            </a:r>
            <a:r>
              <a:rPr lang="en-US" sz="2400" b="0" kern="0" dirty="0">
                <a:solidFill>
                  <a:srgbClr val="000000"/>
                </a:solidFill>
                <a:effectLst>
                  <a:outerShdw blurRad="50800" dist="38100" dir="8100000" algn="tr" rotWithShape="0">
                    <a:srgbClr val="808080">
                      <a:alpha val="40000"/>
                    </a:srgbClr>
                  </a:outerShdw>
                </a:effectLst>
                <a:latin typeface="Arial"/>
              </a:rPr>
              <a:t>.</a:t>
            </a:r>
          </a:p>
          <a:p>
            <a:pPr marL="514350" indent="-514350">
              <a:lnSpc>
                <a:spcPct val="150000"/>
              </a:lnSpc>
              <a:spcAft>
                <a:spcPts val="600"/>
              </a:spcAft>
              <a:buFont typeface="+mj-lt"/>
              <a:buAutoNum type="arabicPeriod"/>
              <a:defRPr/>
            </a:pPr>
            <a:r>
              <a:rPr lang="en-US" sz="2400" b="0" kern="0" dirty="0">
                <a:solidFill>
                  <a:srgbClr val="000000"/>
                </a:solidFill>
                <a:effectLst>
                  <a:outerShdw blurRad="50800" dist="38100" dir="8100000" algn="tr" rotWithShape="0">
                    <a:srgbClr val="808080">
                      <a:alpha val="40000"/>
                    </a:srgbClr>
                  </a:outerShdw>
                </a:effectLst>
                <a:latin typeface="Arial"/>
              </a:rPr>
              <a:t>An ethical </a:t>
            </a:r>
            <a:r>
              <a:rPr lang="en-US" sz="2400" b="0" kern="0" dirty="0" smtClean="0">
                <a:solidFill>
                  <a:srgbClr val="000000"/>
                </a:solidFill>
                <a:effectLst>
                  <a:outerShdw blurRad="50800" dist="38100" dir="8100000" algn="tr" rotWithShape="0">
                    <a:srgbClr val="808080">
                      <a:alpha val="40000"/>
                    </a:srgbClr>
                  </a:outerShdw>
                </a:effectLst>
                <a:latin typeface="Arial"/>
              </a:rPr>
              <a:t>dilemma.</a:t>
            </a:r>
            <a:endParaRPr lang="en-US" sz="2400" b="0" kern="0" dirty="0">
              <a:solidFill>
                <a:srgbClr val="000000"/>
              </a:solidFill>
              <a:effectLst>
                <a:outerShdw blurRad="50800" dist="38100" dir="8100000" algn="tr" rotWithShape="0">
                  <a:srgbClr val="808080">
                    <a:alpha val="40000"/>
                  </a:srgbClr>
                </a:outerShdw>
              </a:effectLst>
              <a:latin typeface="Arial"/>
            </a:endParaRPr>
          </a:p>
          <a:p>
            <a:pPr marL="514350" indent="-514350">
              <a:lnSpc>
                <a:spcPct val="150000"/>
              </a:lnSpc>
              <a:spcAft>
                <a:spcPts val="600"/>
              </a:spcAft>
              <a:buFont typeface="+mj-lt"/>
              <a:buAutoNum type="arabicPeriod"/>
              <a:defRPr/>
            </a:pPr>
            <a:r>
              <a:rPr lang="en-US" sz="2400" b="0" kern="0" dirty="0">
                <a:solidFill>
                  <a:srgbClr val="000000"/>
                </a:solidFill>
                <a:effectLst>
                  <a:outerShdw blurRad="50800" dist="38100" dir="8100000" algn="tr" rotWithShape="0">
                    <a:srgbClr val="808080">
                      <a:alpha val="40000"/>
                    </a:srgbClr>
                  </a:outerShdw>
                </a:effectLst>
                <a:latin typeface="Arial"/>
              </a:rPr>
              <a:t>High and low cultural context </a:t>
            </a:r>
          </a:p>
          <a:p>
            <a:pPr marL="514350" indent="-514350">
              <a:lnSpc>
                <a:spcPct val="150000"/>
              </a:lnSpc>
              <a:spcAft>
                <a:spcPts val="600"/>
              </a:spcAft>
              <a:buFont typeface="+mj-lt"/>
              <a:buAutoNum type="arabicPeriod"/>
              <a:defRPr/>
            </a:pPr>
            <a:r>
              <a:rPr lang="en-US" sz="2400" b="0" kern="0" dirty="0">
                <a:solidFill>
                  <a:srgbClr val="000000"/>
                </a:solidFill>
                <a:effectLst>
                  <a:outerShdw blurRad="50800" dist="38100" dir="8100000" algn="tr" rotWithShape="0">
                    <a:srgbClr val="808080">
                      <a:alpha val="40000"/>
                    </a:srgbClr>
                  </a:outerShdw>
                </a:effectLst>
                <a:latin typeface="Arial"/>
              </a:rPr>
              <a:t>Culture </a:t>
            </a:r>
            <a:r>
              <a:rPr lang="en-US" sz="2400" b="0" kern="0" dirty="0" smtClean="0">
                <a:solidFill>
                  <a:srgbClr val="000000"/>
                </a:solidFill>
                <a:effectLst>
                  <a:outerShdw blurRad="50800" dist="38100" dir="8100000" algn="tr" rotWithShape="0">
                    <a:srgbClr val="808080">
                      <a:alpha val="40000"/>
                    </a:srgbClr>
                  </a:outerShdw>
                </a:effectLst>
                <a:latin typeface="Arial"/>
              </a:rPr>
              <a:t>differences</a:t>
            </a: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Tree>
    <p:custDataLst>
      <p:tags r:id="rId1"/>
    </p:custDataLst>
    <p:extLst>
      <p:ext uri="{BB962C8B-B14F-4D97-AF65-F5344CB8AC3E}">
        <p14:creationId xmlns:p14="http://schemas.microsoft.com/office/powerpoint/2010/main" val="51889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 calcmode="lin" valueType="num">
                                      <p:cBhvr additive="base">
                                        <p:cTn id="3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5" end="5"/>
                                            </p:txEl>
                                          </p:spTgt>
                                        </p:tgtEl>
                                        <p:attrNameLst>
                                          <p:attrName>style.visibility</p:attrName>
                                        </p:attrNameLst>
                                      </p:cBhvr>
                                      <p:to>
                                        <p:strVal val="visible"/>
                                      </p:to>
                                    </p:set>
                                    <p:anim calcmode="lin" valueType="num">
                                      <p:cBhvr additive="base">
                                        <p:cTn id="4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311468" y="644484"/>
            <a:ext cx="5569063" cy="584775"/>
          </a:xfrm>
          <a:prstGeom prst="rect">
            <a:avLst/>
          </a:prstGeom>
          <a:noFill/>
        </p:spPr>
        <p:txBody>
          <a:bodyPr wrap="square" rtlCol="0">
            <a:spAutoFit/>
          </a:bodyPr>
          <a:lstStyle/>
          <a:p>
            <a:r>
              <a:rPr lang="en-US" sz="3200" b="1" kern="0" dirty="0">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9956390" y="614826"/>
            <a:ext cx="1454244" cy="461665"/>
          </a:xfrm>
          <a:prstGeom prst="rect">
            <a:avLst/>
          </a:prstGeom>
          <a:noFill/>
        </p:spPr>
        <p:txBody>
          <a:bodyPr wrap="none" rtlCol="0">
            <a:spAutoFit/>
          </a:bodyPr>
          <a:lstStyle/>
          <a:p>
            <a:r>
              <a:rPr lang="en-US" sz="2400" kern="0" dirty="0">
                <a:effectLst>
                  <a:outerShdw blurRad="38100" dist="38100" dir="2700000" algn="tl">
                    <a:srgbClr val="C0C0C0"/>
                  </a:outerShdw>
                </a:effectLst>
                <a:latin typeface="Tahoma"/>
                <a:ea typeface="+mj-ea"/>
                <a:cs typeface="+mj-cs"/>
              </a:rPr>
              <a:t>Lecture 3</a:t>
            </a:r>
          </a:p>
        </p:txBody>
      </p:sp>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6150077" y="1519080"/>
            <a:ext cx="4238469" cy="3935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lvl="0" indent="-514350" algn="r" rtl="1">
              <a:spcAft>
                <a:spcPts val="600"/>
              </a:spcAft>
              <a:buFont typeface="+mj-lt"/>
              <a:buAutoNum type="arabicPeriod"/>
              <a:defRPr/>
            </a:pPr>
            <a:r>
              <a:rPr lang="ar-EG" sz="2400" b="0" kern="0" dirty="0">
                <a:solidFill>
                  <a:srgbClr val="000000"/>
                </a:solidFill>
                <a:effectLst>
                  <a:outerShdw blurRad="50800" dist="38100" dir="8100000" algn="tr" rotWithShape="0">
                    <a:srgbClr val="808080">
                      <a:alpha val="40000"/>
                    </a:srgbClr>
                  </a:outerShdw>
                </a:effectLst>
                <a:latin typeface="Arial"/>
              </a:rPr>
              <a:t>أنواع العمل الجماعي 
مزايا وعيوب العمل الجماعي.
التعرف على أدوار أعضاء الفريق.
تحديد خصائص الفريق.
التواصل الفعال في </a:t>
            </a:r>
            <a:r>
              <a:rPr lang="ar-EG" sz="2400" b="0" kern="0" dirty="0" smtClean="0">
                <a:solidFill>
                  <a:srgbClr val="000000"/>
                </a:solidFill>
                <a:effectLst>
                  <a:outerShdw blurRad="50800" dist="38100" dir="8100000" algn="tr" rotWithShape="0">
                    <a:srgbClr val="808080">
                      <a:alpha val="40000"/>
                    </a:srgbClr>
                  </a:outerShdw>
                </a:effectLst>
                <a:latin typeface="Arial"/>
              </a:rPr>
              <a:t>الفرق.</a:t>
            </a:r>
            <a:r>
              <a:rPr lang="ar-EG" sz="2400" b="0" kern="0" dirty="0">
                <a:solidFill>
                  <a:srgbClr val="000000"/>
                </a:solidFill>
                <a:effectLst>
                  <a:outerShdw blurRad="50800" dist="38100" dir="8100000" algn="tr" rotWithShape="0">
                    <a:srgbClr val="808080">
                      <a:alpha val="40000"/>
                    </a:srgbClr>
                  </a:outerShdw>
                </a:effectLst>
                <a:latin typeface="Arial"/>
              </a:rPr>
              <a:t>
</a:t>
            </a:r>
            <a:r>
              <a:rPr lang="ar-EG" sz="2400" b="0" kern="0" dirty="0" smtClean="0">
                <a:solidFill>
                  <a:srgbClr val="000000"/>
                </a:solidFill>
                <a:effectLst>
                  <a:outerShdw blurRad="50800" dist="38100" dir="8100000" algn="tr" rotWithShape="0">
                    <a:srgbClr val="808080">
                      <a:alpha val="40000"/>
                    </a:srgbClr>
                  </a:outerShdw>
                </a:effectLst>
                <a:latin typeface="Arial"/>
              </a:rPr>
              <a:t>التمييز </a:t>
            </a:r>
            <a:r>
              <a:rPr lang="ar-EG" sz="2400" b="0" kern="0" dirty="0">
                <a:solidFill>
                  <a:srgbClr val="000000"/>
                </a:solidFill>
                <a:effectLst>
                  <a:outerShdw blurRad="50800" dist="38100" dir="8100000" algn="tr" rotWithShape="0">
                    <a:srgbClr val="808080">
                      <a:alpha val="40000"/>
                    </a:srgbClr>
                  </a:outerShdw>
                </a:effectLst>
                <a:latin typeface="Arial"/>
              </a:rPr>
              <a:t>بين </a:t>
            </a:r>
            <a:r>
              <a:rPr lang="ar-EG" sz="2400" b="0" kern="0" dirty="0" smtClean="0">
                <a:solidFill>
                  <a:srgbClr val="000000"/>
                </a:solidFill>
                <a:effectLst>
                  <a:outerShdw blurRad="50800" dist="38100" dir="8100000" algn="tr" rotWithShape="0">
                    <a:srgbClr val="808080">
                      <a:alpha val="40000"/>
                    </a:srgbClr>
                  </a:outerShdw>
                </a:effectLst>
                <a:latin typeface="Arial"/>
              </a:rPr>
              <a:t>مجموعة العمل وفريق العمل.</a:t>
            </a: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3" name="Content Placeholder 2">
            <a:extLst>
              <a:ext uri="{FF2B5EF4-FFF2-40B4-BE49-F238E27FC236}">
                <a16:creationId xmlns:a16="http://schemas.microsoft.com/office/drawing/2014/main" id="{98B95A03-E9A4-CC5F-0D9F-D26528FAFDDA}"/>
              </a:ext>
            </a:extLst>
          </p:cNvPr>
          <p:cNvSpPr txBox="1">
            <a:spLocks/>
          </p:cNvSpPr>
          <p:nvPr/>
        </p:nvSpPr>
        <p:spPr bwMode="auto">
          <a:xfrm>
            <a:off x="1272003" y="1489584"/>
            <a:ext cx="4878074" cy="37436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spcBef>
                <a:spcPct val="20000"/>
              </a:spcBef>
              <a:spcAft>
                <a:spcPts val="600"/>
              </a:spcAft>
              <a:buClrTx/>
              <a:buSzTx/>
              <a:buFont typeface="+mj-lt"/>
              <a:buAutoNum type="arabicPeriod"/>
              <a:tabLst/>
              <a:defRPr/>
            </a:pPr>
            <a:r>
              <a:rPr lang="en-US" sz="2200" b="0" kern="0" dirty="0">
                <a:solidFill>
                  <a:srgbClr val="000000"/>
                </a:solidFill>
                <a:effectLst>
                  <a:outerShdw blurRad="50800" dist="38100" dir="8100000" algn="tr" rotWithShape="0">
                    <a:srgbClr val="808080">
                      <a:alpha val="40000"/>
                    </a:srgbClr>
                  </a:outerShdw>
                </a:effectLst>
                <a:latin typeface="Arial"/>
              </a:rPr>
              <a:t>Types of teamwork </a:t>
            </a:r>
          </a:p>
          <a:p>
            <a:pPr marL="514350" marR="0" lvl="0" indent="-514350" algn="l" defTabSz="914400" rtl="0" eaLnBrk="0" fontAlgn="base" latinLnBrk="0" hangingPunct="0">
              <a:spcBef>
                <a:spcPct val="20000"/>
              </a:spcBef>
              <a:spcAft>
                <a:spcPts val="600"/>
              </a:spcAft>
              <a:buClrTx/>
              <a:buSzTx/>
              <a:buFont typeface="+mj-lt"/>
              <a:buAutoNum type="arabicPeriod"/>
              <a:tabLst/>
              <a:defRPr/>
            </a:pPr>
            <a:r>
              <a:rPr kumimoji="0" lang="en-US" sz="2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Advantages and disadvantages of the teamwork.</a:t>
            </a:r>
          </a:p>
          <a:p>
            <a:pPr marL="514350" marR="0" lvl="0" indent="-514350" algn="l" defTabSz="914400" rtl="0" eaLnBrk="0" fontAlgn="base" latinLnBrk="0" hangingPunct="0">
              <a:spcBef>
                <a:spcPct val="20000"/>
              </a:spcBef>
              <a:spcAft>
                <a:spcPts val="600"/>
              </a:spcAft>
              <a:buClrTx/>
              <a:buSzTx/>
              <a:buFont typeface="+mj-lt"/>
              <a:buAutoNum type="arabicPeriod"/>
              <a:tabLst/>
              <a:defRPr/>
            </a:pPr>
            <a:r>
              <a:rPr lang="en-US" sz="2200" b="0" kern="0" dirty="0">
                <a:solidFill>
                  <a:srgbClr val="000000"/>
                </a:solidFill>
                <a:effectLst>
                  <a:outerShdw blurRad="50800" dist="38100" dir="8100000" algn="tr" rotWithShape="0">
                    <a:srgbClr val="808080">
                      <a:alpha val="40000"/>
                    </a:srgbClr>
                  </a:outerShdw>
                </a:effectLst>
                <a:latin typeface="Arial"/>
              </a:rPr>
              <a:t>Recognize team members roles.</a:t>
            </a:r>
          </a:p>
          <a:p>
            <a:pPr marL="514350" marR="0" lvl="0" indent="-514350" algn="l" defTabSz="914400" rtl="0" eaLnBrk="0" fontAlgn="base" latinLnBrk="0" hangingPunct="0">
              <a:spcBef>
                <a:spcPct val="20000"/>
              </a:spcBef>
              <a:spcAft>
                <a:spcPts val="600"/>
              </a:spcAft>
              <a:buClrTx/>
              <a:buSzTx/>
              <a:buFont typeface="+mj-lt"/>
              <a:buAutoNum type="arabicPeriod"/>
              <a:tabLst/>
              <a:defRPr/>
            </a:pPr>
            <a:r>
              <a:rPr kumimoji="0" lang="en-US" sz="2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Determine team </a:t>
            </a:r>
            <a:r>
              <a:rPr lang="en-US" sz="2200" b="0" kern="0" dirty="0">
                <a:solidFill>
                  <a:srgbClr val="000000"/>
                </a:solidFill>
                <a:effectLst>
                  <a:outerShdw blurRad="50800" dist="38100" dir="8100000" algn="tr" rotWithShape="0">
                    <a:srgbClr val="808080">
                      <a:alpha val="40000"/>
                    </a:srgbClr>
                  </a:outerShdw>
                </a:effectLst>
                <a:latin typeface="Arial"/>
              </a:rPr>
              <a:t>characteristics.</a:t>
            </a:r>
          </a:p>
          <a:p>
            <a:pPr marL="514350" marR="0" lvl="0" indent="-514350" algn="l" defTabSz="914400" rtl="0" eaLnBrk="0" fontAlgn="base" latinLnBrk="0" hangingPunct="0">
              <a:spcBef>
                <a:spcPct val="20000"/>
              </a:spcBef>
              <a:spcAft>
                <a:spcPts val="600"/>
              </a:spcAft>
              <a:buClrTx/>
              <a:buSzTx/>
              <a:buFont typeface="+mj-lt"/>
              <a:buAutoNum type="arabicPeriod"/>
              <a:tabLst/>
              <a:defRPr/>
            </a:pPr>
            <a:r>
              <a:rPr kumimoji="0" lang="en-US" sz="2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Communicating effectively in teams</a:t>
            </a:r>
          </a:p>
          <a:p>
            <a:pPr marL="514350" lvl="0" indent="-514350">
              <a:spcAft>
                <a:spcPts val="600"/>
              </a:spcAft>
              <a:buFont typeface="+mj-lt"/>
              <a:buAutoNum type="arabicPeriod"/>
              <a:defRPr/>
            </a:pPr>
            <a:r>
              <a:rPr lang="en-US" sz="2200" b="0" kern="0" dirty="0">
                <a:solidFill>
                  <a:srgbClr val="000000"/>
                </a:solidFill>
                <a:effectLst>
                  <a:outerShdw blurRad="50800" dist="38100" dir="8100000" algn="tr" rotWithShape="0">
                    <a:srgbClr val="808080">
                      <a:alpha val="40000"/>
                    </a:srgbClr>
                  </a:outerShdw>
                </a:effectLst>
                <a:latin typeface="Arial"/>
              </a:rPr>
              <a:t>Differentiate between work group and work team. </a:t>
            </a:r>
            <a:endParaRPr kumimoji="0" lang="en-US" sz="2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Tree>
    <p:extLst>
      <p:ext uri="{BB962C8B-B14F-4D97-AF65-F5344CB8AC3E}">
        <p14:creationId xmlns:p14="http://schemas.microsoft.com/office/powerpoint/2010/main" val="105714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20090" y="581694"/>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The definition of the team </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mc:Choice xmlns:p14="http://schemas.microsoft.com/office/powerpoint/2010/main" xmlns:aink="http://schemas.microsoft.com/office/drawing/2016/ink" xmlns=""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p:pic>
            <p:nvPicPr>
              <p:cNvPr id="12" name="Ink 11">
                <a:extLst>
                  <a:ext uri="{FF2B5EF4-FFF2-40B4-BE49-F238E27FC236}">
                    <a16:creationId xmlns:a16="http://schemas.microsoft.com/office/drawing/2014/main" id="{A3431B54-42E5-F630-6B80-DAA904D3F4F9}"/>
                  </a:ext>
                </a:extLst>
              </p:cNvPr>
              <p:cNvPicPr/>
              <p:nvPr/>
            </p:nvPicPr>
            <p:blipFill>
              <a:blip r:embed="rId5"/>
              <a:stretch>
                <a:fillRect/>
              </a:stretch>
            </p:blipFill>
            <p:spPr>
              <a:xfrm>
                <a:off x="8195111" y="2944068"/>
                <a:ext cx="57960" cy="18000"/>
              </a:xfrm>
              <a:prstGeom prst="rect">
                <a:avLst/>
              </a:prstGeom>
            </p:spPr>
          </p:pic>
        </mc:Fallback>
      </mc:AlternateContent>
      <p:sp>
        <p:nvSpPr>
          <p:cNvPr id="3" name="TextBox 2">
            <a:extLst>
              <a:ext uri="{FF2B5EF4-FFF2-40B4-BE49-F238E27FC236}">
                <a16:creationId xmlns:a16="http://schemas.microsoft.com/office/drawing/2014/main" id="{DC794D07-4F6C-DD32-EC0F-E7B1B66DDB77}"/>
              </a:ext>
            </a:extLst>
          </p:cNvPr>
          <p:cNvSpPr txBox="1"/>
          <p:nvPr/>
        </p:nvSpPr>
        <p:spPr>
          <a:xfrm>
            <a:off x="6494199" y="1702073"/>
            <a:ext cx="3812102" cy="3511987"/>
          </a:xfrm>
          <a:prstGeom prst="rect">
            <a:avLst/>
          </a:prstGeom>
          <a:noFill/>
        </p:spPr>
        <p:txBody>
          <a:bodyPr wrap="square">
            <a:spAutoFit/>
          </a:bodyPr>
          <a:lstStyle/>
          <a:p>
            <a:pPr algn="r" rtl="1"/>
            <a:r>
              <a:rPr lang="ar-EG" sz="3600" dirty="0" smtClean="0">
                <a:solidFill>
                  <a:srgbClr val="000000"/>
                </a:solidFill>
                <a:latin typeface="Times New Roman" panose="02020603050405020304" pitchFamily="18" charset="0"/>
              </a:rPr>
              <a:t>الفريق </a:t>
            </a:r>
          </a:p>
          <a:p>
            <a:pPr algn="justLow" rtl="1">
              <a:lnSpc>
                <a:spcPct val="150000"/>
              </a:lnSpc>
            </a:pPr>
            <a:r>
              <a:rPr lang="ar-EG" sz="3200" dirty="0" smtClean="0">
                <a:solidFill>
                  <a:srgbClr val="000000"/>
                </a:solidFill>
                <a:latin typeface="Times New Roman" panose="02020603050405020304" pitchFamily="18" charset="0"/>
              </a:rPr>
              <a:t>هو </a:t>
            </a:r>
            <a:r>
              <a:rPr lang="ar-EG" sz="3200" dirty="0">
                <a:solidFill>
                  <a:srgbClr val="000000"/>
                </a:solidFill>
                <a:latin typeface="Times New Roman" panose="02020603050405020304" pitchFamily="18" charset="0"/>
              </a:rPr>
              <a:t>وحدة مكونة من شخصين أو أكثر يتشاركون في مهمة ومسؤولية العمل لتحقيق هدفهم.</a:t>
            </a:r>
            <a:endParaRPr lang="en-GB" sz="36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
        <p:nvSpPr>
          <p:cNvPr id="4" name="TextBox 3">
            <a:extLst>
              <a:ext uri="{FF2B5EF4-FFF2-40B4-BE49-F238E27FC236}">
                <a16:creationId xmlns:a16="http://schemas.microsoft.com/office/drawing/2014/main" id="{52029487-608B-54D0-36FB-9B51594A6EAF}"/>
              </a:ext>
            </a:extLst>
          </p:cNvPr>
          <p:cNvSpPr txBox="1"/>
          <p:nvPr/>
        </p:nvSpPr>
        <p:spPr>
          <a:xfrm>
            <a:off x="1317527" y="1541782"/>
            <a:ext cx="5142268" cy="3693319"/>
          </a:xfrm>
          <a:prstGeom prst="rect">
            <a:avLst/>
          </a:prstGeom>
          <a:noFill/>
        </p:spPr>
        <p:txBody>
          <a:bodyPr wrap="square">
            <a:spAutoFit/>
          </a:bodyPr>
          <a:lstStyle/>
          <a:p>
            <a:pPr>
              <a:lnSpc>
                <a:spcPct val="150000"/>
              </a:lnSpc>
            </a:pPr>
            <a:r>
              <a:rPr lang="en-US" sz="2800" b="1" dirty="0">
                <a:solidFill>
                  <a:srgbClr val="000000"/>
                </a:solidFill>
                <a:latin typeface="Times New Roman" panose="02020603050405020304" pitchFamily="18" charset="0"/>
              </a:rPr>
              <a:t>A team </a:t>
            </a:r>
            <a:endParaRPr lang="en-GB" sz="2800" b="1" i="0" u="none" strike="noStrike" baseline="0" dirty="0">
              <a:solidFill>
                <a:srgbClr val="000000"/>
              </a:solidFill>
              <a:latin typeface="Times New Roman" panose="02020603050405020304" pitchFamily="18" charset="0"/>
            </a:endParaRPr>
          </a:p>
          <a:p>
            <a:pPr>
              <a:lnSpc>
                <a:spcPct val="150000"/>
              </a:lnSpc>
            </a:pPr>
            <a:r>
              <a:rPr lang="en-US" sz="3200" b="0" i="0" u="none" strike="noStrike" baseline="0" dirty="0">
                <a:solidFill>
                  <a:srgbClr val="000000"/>
                </a:solidFill>
                <a:latin typeface="Times New Roman" panose="02020603050405020304" pitchFamily="18" charset="0"/>
              </a:rPr>
              <a:t>is a unit of two or </a:t>
            </a:r>
            <a:r>
              <a:rPr lang="en-US" sz="3200" b="0" i="0" u="none" strike="noStrike" baseline="0" dirty="0" smtClean="0">
                <a:solidFill>
                  <a:srgbClr val="000000"/>
                </a:solidFill>
                <a:latin typeface="Times New Roman" panose="02020603050405020304" pitchFamily="18" charset="0"/>
              </a:rPr>
              <a:t>more people </a:t>
            </a:r>
            <a:r>
              <a:rPr lang="en-US" sz="3200" b="0" i="0" u="none" strike="noStrike" baseline="0" dirty="0">
                <a:solidFill>
                  <a:srgbClr val="000000"/>
                </a:solidFill>
                <a:latin typeface="Times New Roman" panose="02020603050405020304" pitchFamily="18" charset="0"/>
              </a:rPr>
              <a:t>who share </a:t>
            </a:r>
            <a:r>
              <a:rPr lang="en-US" sz="3200" b="0" i="0" u="none" strike="noStrike" baseline="0" dirty="0" smtClean="0">
                <a:solidFill>
                  <a:srgbClr val="000000"/>
                </a:solidFill>
                <a:latin typeface="Times New Roman" panose="02020603050405020304" pitchFamily="18" charset="0"/>
              </a:rPr>
              <a:t>a mission </a:t>
            </a:r>
            <a:r>
              <a:rPr lang="en-US" sz="3200" b="0" i="0" u="none" strike="noStrike" baseline="0" dirty="0">
                <a:solidFill>
                  <a:srgbClr val="000000"/>
                </a:solidFill>
                <a:latin typeface="Times New Roman" panose="02020603050405020304" pitchFamily="18" charset="0"/>
              </a:rPr>
              <a:t>and </a:t>
            </a:r>
            <a:r>
              <a:rPr lang="en-US" sz="3200" b="0" i="0" u="none" strike="noStrike" baseline="0" dirty="0" smtClean="0">
                <a:solidFill>
                  <a:srgbClr val="000000"/>
                </a:solidFill>
                <a:latin typeface="Times New Roman" panose="02020603050405020304" pitchFamily="18" charset="0"/>
              </a:rPr>
              <a:t>the</a:t>
            </a:r>
            <a:r>
              <a:rPr lang="en-US" sz="3200" b="0" i="0" u="none" strike="noStrike" dirty="0" smtClean="0">
                <a:solidFill>
                  <a:srgbClr val="000000"/>
                </a:solidFill>
                <a:latin typeface="Times New Roman" panose="02020603050405020304" pitchFamily="18" charset="0"/>
              </a:rPr>
              <a:t> </a:t>
            </a:r>
            <a:r>
              <a:rPr lang="en-US" sz="3200" b="0" i="0" u="none" strike="noStrike" baseline="0" dirty="0" smtClean="0">
                <a:solidFill>
                  <a:srgbClr val="000000"/>
                </a:solidFill>
                <a:latin typeface="Times New Roman" panose="02020603050405020304" pitchFamily="18" charset="0"/>
              </a:rPr>
              <a:t>responsibility for</a:t>
            </a:r>
            <a:r>
              <a:rPr lang="en-US" sz="3200" b="0" i="0" u="none" strike="noStrike" dirty="0" smtClean="0">
                <a:solidFill>
                  <a:srgbClr val="000000"/>
                </a:solidFill>
                <a:latin typeface="Times New Roman" panose="02020603050405020304" pitchFamily="18" charset="0"/>
              </a:rPr>
              <a:t> </a:t>
            </a:r>
            <a:r>
              <a:rPr lang="en-US" sz="3200" b="0" i="0" u="none" strike="noStrike" baseline="0" dirty="0" smtClean="0">
                <a:solidFill>
                  <a:srgbClr val="000000"/>
                </a:solidFill>
                <a:latin typeface="Times New Roman" panose="02020603050405020304" pitchFamily="18" charset="0"/>
              </a:rPr>
              <a:t>working </a:t>
            </a:r>
            <a:r>
              <a:rPr lang="en-US" sz="3200" b="0" i="0" u="none" strike="noStrike" baseline="0" dirty="0">
                <a:solidFill>
                  <a:srgbClr val="000000"/>
                </a:solidFill>
                <a:latin typeface="Times New Roman" panose="02020603050405020304" pitchFamily="18" charset="0"/>
              </a:rPr>
              <a:t>to achieve </a:t>
            </a:r>
            <a:r>
              <a:rPr lang="en-US" sz="3200" b="0" i="0" u="none" strike="noStrike" baseline="0" dirty="0" smtClean="0">
                <a:solidFill>
                  <a:srgbClr val="000000"/>
                </a:solidFill>
                <a:latin typeface="Times New Roman" panose="02020603050405020304" pitchFamily="18" charset="0"/>
              </a:rPr>
              <a:t>their</a:t>
            </a:r>
            <a:r>
              <a:rPr lang="en-US" sz="3200" b="0" i="0" u="none" strike="noStrike" dirty="0" smtClean="0">
                <a:solidFill>
                  <a:srgbClr val="000000"/>
                </a:solidFill>
                <a:latin typeface="Times New Roman" panose="02020603050405020304" pitchFamily="18" charset="0"/>
              </a:rPr>
              <a:t> </a:t>
            </a:r>
            <a:r>
              <a:rPr lang="en-US" sz="3200" b="0" i="0" u="none" strike="noStrike" baseline="0" dirty="0" smtClean="0">
                <a:solidFill>
                  <a:srgbClr val="000000"/>
                </a:solidFill>
                <a:latin typeface="Times New Roman" panose="02020603050405020304" pitchFamily="18" charset="0"/>
              </a:rPr>
              <a:t>goal</a:t>
            </a:r>
            <a:r>
              <a:rPr lang="en-US" sz="3200" b="0" i="0" u="none" strike="noStrike" baseline="0" dirty="0">
                <a:solidFill>
                  <a:srgbClr val="000000"/>
                </a:solidFill>
                <a:latin typeface="Times New Roman" panose="02020603050405020304" pitchFamily="18" charset="0"/>
              </a:rPr>
              <a:t>. </a:t>
            </a:r>
            <a:endParaRPr lang="en-GB" sz="32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Tree>
    <p:custDataLst>
      <p:tags r:id="rId1"/>
    </p:custDataLst>
    <p:extLst>
      <p:ext uri="{BB962C8B-B14F-4D97-AF65-F5344CB8AC3E}">
        <p14:creationId xmlns:p14="http://schemas.microsoft.com/office/powerpoint/2010/main" val="1842234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1B1CB5E-8D5D-BABB-7FF0-82A7CC27FC4C}"/>
              </a:ext>
            </a:extLst>
          </p:cNvPr>
          <p:cNvSpPr txBox="1"/>
          <p:nvPr/>
        </p:nvSpPr>
        <p:spPr>
          <a:xfrm>
            <a:off x="9923315" y="608571"/>
            <a:ext cx="1454244" cy="461665"/>
          </a:xfrm>
          <a:prstGeom prst="rect">
            <a:avLst/>
          </a:prstGeom>
          <a:noFill/>
        </p:spPr>
        <p:txBody>
          <a:bodyPr wrap="none" rtlCol="0">
            <a:spAutoFit/>
          </a:bodyPr>
          <a:lstStyle/>
          <a:p>
            <a:r>
              <a:rPr lang="en-US" sz="2400" kern="0" dirty="0">
                <a:effectLst>
                  <a:outerShdw blurRad="38100" dist="38100" dir="2700000" algn="tl">
                    <a:srgbClr val="C0C0C0"/>
                  </a:outerShdw>
                </a:effectLst>
                <a:latin typeface="Tahoma"/>
                <a:ea typeface="+mj-ea"/>
                <a:cs typeface="+mj-cs"/>
              </a:rPr>
              <a:t>Lecture 3</a:t>
            </a:r>
          </a:p>
        </p:txBody>
      </p:sp>
      <p:sp>
        <p:nvSpPr>
          <p:cNvPr id="7" name="Title 5">
            <a:extLst>
              <a:ext uri="{FF2B5EF4-FFF2-40B4-BE49-F238E27FC236}">
                <a16:creationId xmlns:a16="http://schemas.microsoft.com/office/drawing/2014/main" id="{24E5B36B-29D2-D947-E10E-65D69A883BD3}"/>
              </a:ext>
            </a:extLst>
          </p:cNvPr>
          <p:cNvSpPr txBox="1">
            <a:spLocks/>
          </p:cNvSpPr>
          <p:nvPr/>
        </p:nvSpPr>
        <p:spPr bwMode="auto">
          <a:xfrm>
            <a:off x="1774728" y="2510804"/>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kumimoji="0" lang="en-US" sz="36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rPr>
              <a:t>Communicating Effectively  </a:t>
            </a:r>
            <a:br>
              <a:rPr kumimoji="0" lang="en-US" sz="36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rPr>
            </a:br>
            <a:r>
              <a:rPr kumimoji="0" lang="en-US" sz="36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rPr>
              <a:t>in Teams</a:t>
            </a:r>
            <a:endParaRPr kumimoji="0" lang="ar-EG" sz="36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ndParaRPr>
          </a:p>
          <a:p>
            <a:pPr lvl="0">
              <a:defRPr/>
            </a:pPr>
            <a:r>
              <a:rPr lang="ar-EG" sz="3600" kern="0" dirty="0">
                <a:solidFill>
                  <a:srgbClr val="FFFFFF"/>
                </a:solidFill>
                <a:latin typeface="Tahoma"/>
              </a:rPr>
              <a:t>التواصل </a:t>
            </a:r>
            <a:r>
              <a:rPr lang="ar-EG" sz="3600" kern="0" dirty="0" smtClean="0">
                <a:solidFill>
                  <a:srgbClr val="FFFFFF"/>
                </a:solidFill>
                <a:latin typeface="Tahoma"/>
              </a:rPr>
              <a:t>الفعَال </a:t>
            </a:r>
            <a:r>
              <a:rPr lang="ar-EG" sz="3600" kern="0" dirty="0">
                <a:solidFill>
                  <a:srgbClr val="FFFFFF"/>
                </a:solidFill>
                <a:latin typeface="Tahoma"/>
              </a:rPr>
              <a:t>في الفرق</a:t>
            </a:r>
            <a:endParaRPr kumimoji="0" lang="en-US" sz="36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ndParaRPr>
          </a:p>
        </p:txBody>
      </p:sp>
    </p:spTree>
    <p:custDataLst>
      <p:tags r:id="rId1"/>
    </p:custDataLst>
    <p:extLst>
      <p:ext uri="{BB962C8B-B14F-4D97-AF65-F5344CB8AC3E}">
        <p14:creationId xmlns:p14="http://schemas.microsoft.com/office/powerpoint/2010/main" val="304064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7A62DF9-9384-2363-6AC6-AE2D36B443C3}"/>
              </a:ext>
            </a:extLst>
          </p:cNvPr>
          <p:cNvSpPr/>
          <p:nvPr/>
        </p:nvSpPr>
        <p:spPr>
          <a:xfrm>
            <a:off x="6120582" y="1706728"/>
            <a:ext cx="4265286" cy="3323987"/>
          </a:xfrm>
          <a:prstGeom prst="rect">
            <a:avLst/>
          </a:prstGeom>
        </p:spPr>
        <p:txBody>
          <a:bodyPr wrap="square">
            <a:spAutoFit/>
          </a:bodyPr>
          <a:lstStyle/>
          <a:p>
            <a:pPr algn="justLow" rtl="1">
              <a:lnSpc>
                <a:spcPct val="150000"/>
              </a:lnSpc>
            </a:pPr>
            <a:r>
              <a:rPr lang="ar-EG" sz="2800" b="1" dirty="0"/>
              <a:t>أ. فرق العمل ذاتية الإدارة</a:t>
            </a:r>
          </a:p>
          <a:p>
            <a:pPr algn="justLow" rtl="1">
              <a:lnSpc>
                <a:spcPct val="150000"/>
              </a:lnSpc>
            </a:pPr>
            <a:r>
              <a:rPr lang="ar-EG" sz="2800" dirty="0" smtClean="0"/>
              <a:t>هي </a:t>
            </a:r>
            <a:r>
              <a:rPr lang="ar-EG" sz="2800" dirty="0"/>
              <a:t>مجموعة صغيرة من الموظفين المسؤولين عن إدارة وتنفيذ المهام الفنية وتقديم منتج أو خدمة لعميل خارجي أو داخلي.</a:t>
            </a:r>
            <a:endParaRPr lang="en-GB" sz="2800" dirty="0"/>
          </a:p>
        </p:txBody>
      </p:sp>
      <p:sp>
        <p:nvSpPr>
          <p:cNvPr id="2" name="Rectangle 1"/>
          <p:cNvSpPr/>
          <p:nvPr/>
        </p:nvSpPr>
        <p:spPr>
          <a:xfrm>
            <a:off x="1292942" y="1645634"/>
            <a:ext cx="4576916" cy="3349956"/>
          </a:xfrm>
          <a:prstGeom prst="rect">
            <a:avLst/>
          </a:prstGeom>
        </p:spPr>
        <p:txBody>
          <a:bodyPr wrap="square">
            <a:spAutoFit/>
          </a:bodyPr>
          <a:lstStyle/>
          <a:p>
            <a:pPr lvl="0" algn="justLow">
              <a:lnSpc>
                <a:spcPct val="150000"/>
              </a:lnSpc>
              <a:defRPr/>
            </a:pPr>
            <a:r>
              <a:rPr lang="en-US" sz="2400" b="1" dirty="0">
                <a:solidFill>
                  <a:srgbClr val="000000"/>
                </a:solidFill>
                <a:latin typeface="Times New Roman" panose="02020603050405020304" pitchFamily="18" charset="0"/>
              </a:rPr>
              <a:t>A. Self-Managing Work Teams</a:t>
            </a:r>
          </a:p>
          <a:p>
            <a:pPr lvl="0" algn="justLow">
              <a:lnSpc>
                <a:spcPct val="150000"/>
              </a:lnSpc>
              <a:defRPr/>
            </a:pPr>
            <a:r>
              <a:rPr lang="en-US" sz="2400" dirty="0" smtClean="0">
                <a:solidFill>
                  <a:srgbClr val="000000"/>
                </a:solidFill>
                <a:latin typeface="Times New Roman" panose="02020603050405020304" pitchFamily="18" charset="0"/>
              </a:rPr>
              <a:t>is </a:t>
            </a:r>
            <a:r>
              <a:rPr lang="en-US" sz="2400" dirty="0">
                <a:solidFill>
                  <a:srgbClr val="000000"/>
                </a:solidFill>
                <a:latin typeface="Times New Roman" panose="02020603050405020304" pitchFamily="18" charset="0"/>
              </a:rPr>
              <a:t>a small group of employees responsible for managing and performing technical tasks deliver a product or service to an external</a:t>
            </a:r>
            <a:r>
              <a:rPr lang="ar-EG"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or internal customer. </a:t>
            </a:r>
          </a:p>
        </p:txBody>
      </p:sp>
    </p:spTree>
    <p:custDataLst>
      <p:tags r:id="rId1"/>
    </p:custDataLst>
    <p:extLst>
      <p:ext uri="{BB962C8B-B14F-4D97-AF65-F5344CB8AC3E}">
        <p14:creationId xmlns:p14="http://schemas.microsoft.com/office/powerpoint/2010/main" val="28735194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9" name="TextBox 8">
            <a:extLst>
              <a:ext uri="{FF2B5EF4-FFF2-40B4-BE49-F238E27FC236}">
                <a16:creationId xmlns:a16="http://schemas.microsoft.com/office/drawing/2014/main" id="{80DCECC4-0754-F8E4-5E5E-D7C8F87107AD}"/>
              </a:ext>
            </a:extLst>
          </p:cNvPr>
          <p:cNvSpPr txBox="1"/>
          <p:nvPr/>
        </p:nvSpPr>
        <p:spPr>
          <a:xfrm>
            <a:off x="2489029" y="1384125"/>
            <a:ext cx="6614722" cy="1200329"/>
          </a:xfrm>
          <a:prstGeom prst="rect">
            <a:avLst/>
          </a:prstGeom>
          <a:noFill/>
        </p:spPr>
        <p:txBody>
          <a:bodyPr wrap="square">
            <a:spAutoFit/>
          </a:bodyPr>
          <a:lstStyle/>
          <a:p>
            <a:pPr marL="742950" marR="0" lvl="0" indent="-742950" algn="l" defTabSz="914400" rtl="0" eaLnBrk="1" fontAlgn="auto" latinLnBrk="0" hangingPunct="1">
              <a:lnSpc>
                <a:spcPct val="100000"/>
              </a:lnSpc>
              <a:spcBef>
                <a:spcPts val="0"/>
              </a:spcBef>
              <a:spcAft>
                <a:spcPts val="0"/>
              </a:spcAft>
              <a:buClrTx/>
              <a:buSzTx/>
              <a:buFontTx/>
              <a:buAutoNum type="alphaUcPeriod"/>
              <a:tabLst/>
              <a:defRPr/>
            </a:pPr>
            <a:r>
              <a:rPr kumimoji="0" lang="en-GB" sz="3600" b="1" i="0" u="none" strike="noStrike" kern="1200" cap="none" spc="0" normalizeH="0" baseline="0" noProof="0" dirty="0" smtClean="0">
                <a:ln>
                  <a:noFill/>
                </a:ln>
                <a:effectLst/>
                <a:uLnTx/>
                <a:uFillTx/>
                <a:latin typeface="Times New Roman" panose="02020603050405020304" pitchFamily="18" charset="0"/>
                <a:ea typeface="+mn-ea"/>
                <a:cs typeface="+mn-cs"/>
              </a:rPr>
              <a:t>Self-Managing </a:t>
            </a: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Work </a:t>
            </a:r>
            <a:r>
              <a:rPr kumimoji="0" lang="en-GB" sz="3600" b="1" i="0" u="none" strike="noStrike" kern="1200" cap="none" spc="0" normalizeH="0" baseline="0" noProof="0" dirty="0" smtClean="0">
                <a:ln>
                  <a:noFill/>
                </a:ln>
                <a:effectLst/>
                <a:uLnTx/>
                <a:uFillTx/>
                <a:latin typeface="Times New Roman" panose="02020603050405020304" pitchFamily="18" charset="0"/>
                <a:ea typeface="+mn-ea"/>
                <a:cs typeface="+mn-cs"/>
              </a:rPr>
              <a:t>Teams</a:t>
            </a:r>
          </a:p>
          <a:p>
            <a:pPr marR="0" lvl="0" algn="ctr" defTabSz="914400" rtl="1" eaLnBrk="1" fontAlgn="auto" latinLnBrk="0" hangingPunct="1">
              <a:lnSpc>
                <a:spcPct val="100000"/>
              </a:lnSpc>
              <a:spcBef>
                <a:spcPts val="0"/>
              </a:spcBef>
              <a:spcAft>
                <a:spcPts val="0"/>
              </a:spcAft>
              <a:buClrTx/>
              <a:buSzTx/>
              <a:tabLst/>
              <a:defRPr/>
            </a:pPr>
            <a:r>
              <a:rPr lang="ar-EG" sz="3600" b="1" dirty="0" smtClean="0">
                <a:latin typeface="Times New Roman" panose="02020603050405020304" pitchFamily="18" charset="0"/>
              </a:rPr>
              <a:t>أ. فرق العمل ذاتية الإدارة</a:t>
            </a:r>
            <a:endParaRPr kumimoji="0" lang="en-GB" sz="1400" b="0" i="0" u="none" strike="noStrike" kern="1200" cap="none" spc="0" normalizeH="0" baseline="0" noProof="0" dirty="0">
              <a:ln>
                <a:noFill/>
              </a:ln>
              <a:effectLst/>
              <a:uLnTx/>
              <a:uFillTx/>
              <a:latin typeface="Calibri"/>
              <a:ea typeface="+mn-ea"/>
              <a:cs typeface="+mn-cs"/>
            </a:endParaRPr>
          </a:p>
        </p:txBody>
      </p:sp>
      <p:sp>
        <p:nvSpPr>
          <p:cNvPr id="2" name="Rectangle 1">
            <a:extLst>
              <a:ext uri="{FF2B5EF4-FFF2-40B4-BE49-F238E27FC236}">
                <a16:creationId xmlns:a16="http://schemas.microsoft.com/office/drawing/2014/main" id="{ACB36D6F-F3B9-6BD7-216D-585C505EC8CF}"/>
              </a:ext>
            </a:extLst>
          </p:cNvPr>
          <p:cNvSpPr/>
          <p:nvPr/>
        </p:nvSpPr>
        <p:spPr>
          <a:xfrm>
            <a:off x="1927124" y="4346683"/>
            <a:ext cx="7738533" cy="1200329"/>
          </a:xfrm>
          <a:prstGeom prst="rect">
            <a:avLst/>
          </a:prstGeom>
        </p:spPr>
        <p:txBody>
          <a:bodyPr wrap="square">
            <a:spAutoFit/>
          </a:bodyPr>
          <a:lstStyle/>
          <a:p>
            <a:pPr algn="ctr" rtl="1"/>
            <a:r>
              <a:rPr lang="ar-EG" sz="3600" dirty="0"/>
              <a:t>تؤدي هذه الفرق مجموعة واسعة من أنشطة التصنيع والخدمات.</a:t>
            </a:r>
            <a:endParaRPr lang="en-GB" sz="3600" dirty="0"/>
          </a:p>
        </p:txBody>
      </p:sp>
      <p:sp>
        <p:nvSpPr>
          <p:cNvPr id="3"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936960" y="2699415"/>
            <a:ext cx="7895838" cy="1486609"/>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indent="-571500" algn="just">
              <a:buFont typeface="Wingdings" panose="05000000000000000000" pitchFamily="2" charset="2"/>
              <a:buChar char="q"/>
            </a:pPr>
            <a:r>
              <a:rPr lang="en-US" sz="3600" dirty="0">
                <a:solidFill>
                  <a:srgbClr val="000000"/>
                </a:solidFill>
                <a:latin typeface="Times New Roman" panose="02020603050405020304" pitchFamily="18" charset="0"/>
              </a:rPr>
              <a:t>Such teams perform a wide variety of </a:t>
            </a:r>
          </a:p>
          <a:p>
            <a:pPr algn="just"/>
            <a:r>
              <a:rPr lang="en-GB" sz="3600" b="1" u="sng" dirty="0">
                <a:solidFill>
                  <a:srgbClr val="FF0000"/>
                </a:solidFill>
                <a:latin typeface="Times New Roman" panose="02020603050405020304" pitchFamily="18" charset="0"/>
              </a:rPr>
              <a:t>manufacturing and service </a:t>
            </a:r>
            <a:r>
              <a:rPr lang="en-US" sz="3600" b="1" u="sng" dirty="0">
                <a:solidFill>
                  <a:srgbClr val="FF0000"/>
                </a:solidFill>
                <a:latin typeface="Times New Roman" panose="02020603050405020304" pitchFamily="18" charset="0"/>
              </a:rPr>
              <a:t>activities. </a:t>
            </a:r>
          </a:p>
        </p:txBody>
      </p:sp>
    </p:spTree>
    <p:extLst>
      <p:ext uri="{BB962C8B-B14F-4D97-AF65-F5344CB8AC3E}">
        <p14:creationId xmlns:p14="http://schemas.microsoft.com/office/powerpoint/2010/main" val="3354976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075715" y="590516"/>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2" name="TextBox 1">
            <a:extLst>
              <a:ext uri="{FF2B5EF4-FFF2-40B4-BE49-F238E27FC236}">
                <a16:creationId xmlns:a16="http://schemas.microsoft.com/office/drawing/2014/main" id="{70772179-25B5-D99D-0A0D-643F6681978B}"/>
              </a:ext>
            </a:extLst>
          </p:cNvPr>
          <p:cNvSpPr txBox="1"/>
          <p:nvPr/>
        </p:nvSpPr>
        <p:spPr>
          <a:xfrm>
            <a:off x="3548558" y="1444858"/>
            <a:ext cx="4504061" cy="95410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smtClean="0">
                <a:ln>
                  <a:noFill/>
                </a:ln>
                <a:effectLst/>
                <a:uLnTx/>
                <a:uFillTx/>
                <a:latin typeface="Times New Roman" panose="02020603050405020304" pitchFamily="18" charset="0"/>
                <a:ea typeface="+mn-ea"/>
                <a:cs typeface="+mn-cs"/>
              </a:rPr>
              <a:t>B</a:t>
            </a:r>
            <a:r>
              <a:rPr kumimoji="0" lang="en-GB" sz="2800" b="1" i="0" u="none" strike="noStrike" kern="1200" cap="none" spc="0" normalizeH="0" baseline="0" noProof="0" dirty="0">
                <a:ln>
                  <a:noFill/>
                </a:ln>
                <a:effectLst/>
                <a:uLnTx/>
                <a:uFillTx/>
                <a:latin typeface="Times New Roman" panose="02020603050405020304" pitchFamily="18" charset="0"/>
                <a:ea typeface="+mn-ea"/>
                <a:cs typeface="+mn-cs"/>
              </a:rPr>
              <a:t>. Cross-Functional </a:t>
            </a:r>
            <a:r>
              <a:rPr kumimoji="0" lang="en-GB" sz="2800" b="1" i="0" u="none" strike="noStrike" kern="1200" cap="none" spc="0" normalizeH="0" baseline="0" noProof="0" dirty="0" smtClean="0">
                <a:ln>
                  <a:noFill/>
                </a:ln>
                <a:effectLst/>
                <a:uLnTx/>
                <a:uFillTx/>
                <a:latin typeface="Times New Roman" panose="02020603050405020304" pitchFamily="18" charset="0"/>
                <a:ea typeface="+mn-ea"/>
                <a:cs typeface="+mn-cs"/>
              </a:rPr>
              <a:t>Teams</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noProof="0" dirty="0" smtClean="0">
                <a:latin typeface="Times New Roman" panose="02020603050405020304" pitchFamily="18" charset="0"/>
              </a:rPr>
              <a:t>ب. الفرق متعددة الوظائف</a:t>
            </a:r>
            <a:r>
              <a:rPr kumimoji="0" lang="en-GB" sz="2800" b="1" i="0" u="none" strike="noStrike" kern="1200" cap="none" spc="0" normalizeH="0" baseline="0" noProof="0" dirty="0" smtClean="0">
                <a:ln>
                  <a:noFill/>
                </a:ln>
                <a:effectLst/>
                <a:uLnTx/>
                <a:uFillTx/>
                <a:latin typeface="Times New Roman" panose="02020603050405020304" pitchFamily="18" charset="0"/>
                <a:ea typeface="+mn-ea"/>
                <a:cs typeface="+mn-cs"/>
              </a:rPr>
              <a:t> </a:t>
            </a:r>
            <a:endParaRPr kumimoji="0" lang="en-GB" sz="2800" b="1" i="0" u="none" strike="noStrike" kern="1200" cap="none" spc="0" normalizeH="0" baseline="0" noProof="0" dirty="0">
              <a:ln>
                <a:noFill/>
              </a:ln>
              <a:effectLst/>
              <a:uLnTx/>
              <a:uFillTx/>
              <a:latin typeface="Times New Roman" panose="02020603050405020304" pitchFamily="18" charset="0"/>
              <a:ea typeface="+mn-ea"/>
              <a:cs typeface="+mn-cs"/>
            </a:endParaRPr>
          </a:p>
        </p:txBody>
      </p:sp>
      <p:sp>
        <p:nvSpPr>
          <p:cNvPr id="4" name="Rectangle 3"/>
          <p:cNvSpPr/>
          <p:nvPr/>
        </p:nvSpPr>
        <p:spPr>
          <a:xfrm>
            <a:off x="1410929" y="2523616"/>
            <a:ext cx="9001432" cy="1687963"/>
          </a:xfrm>
          <a:prstGeom prst="rect">
            <a:avLst/>
          </a:prstGeom>
        </p:spPr>
        <p:txBody>
          <a:bodyPr wrap="square">
            <a:spAutoFit/>
          </a:bodyPr>
          <a:lstStyle/>
          <a:p>
            <a:pPr lvl="0" algn="just">
              <a:lnSpc>
                <a:spcPct val="150000"/>
              </a:lnSpc>
              <a:defRPr/>
            </a:pPr>
            <a:r>
              <a:rPr lang="en-US" sz="2400" dirty="0">
                <a:solidFill>
                  <a:srgbClr val="000000"/>
                </a:solidFill>
                <a:latin typeface="Times New Roman" panose="02020603050405020304" pitchFamily="18" charset="0"/>
              </a:rPr>
              <a:t>is a work group composed of workers from different specialties, at about the same organizational level, they come together to accomplish a task. </a:t>
            </a:r>
          </a:p>
        </p:txBody>
      </p:sp>
      <p:sp>
        <p:nvSpPr>
          <p:cNvPr id="5" name="Rectangle 4"/>
          <p:cNvSpPr/>
          <p:nvPr/>
        </p:nvSpPr>
        <p:spPr>
          <a:xfrm>
            <a:off x="1410929" y="4291986"/>
            <a:ext cx="9001432" cy="1131848"/>
          </a:xfrm>
          <a:prstGeom prst="rect">
            <a:avLst/>
          </a:prstGeom>
        </p:spPr>
        <p:txBody>
          <a:bodyPr wrap="square">
            <a:spAutoFit/>
          </a:bodyPr>
          <a:lstStyle/>
          <a:p>
            <a:pPr algn="r" rtl="1">
              <a:lnSpc>
                <a:spcPct val="150000"/>
              </a:lnSpc>
            </a:pPr>
            <a:r>
              <a:rPr lang="ar-EG" sz="2400" dirty="0"/>
              <a:t>هي مجموعة عمل مكونة من عمال من تخصصات مختلفة، وعلى نفس المستوى التنظيمي تقريبًا، يجتمعون معًا لإنجاز مهمة ما.</a:t>
            </a:r>
          </a:p>
        </p:txBody>
      </p:sp>
    </p:spTree>
    <p:extLst>
      <p:ext uri="{BB962C8B-B14F-4D97-AF65-F5344CB8AC3E}">
        <p14:creationId xmlns:p14="http://schemas.microsoft.com/office/powerpoint/2010/main" val="2778570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382156" y="713626"/>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8" name="TextBox 7">
            <a:extLst>
              <a:ext uri="{FF2B5EF4-FFF2-40B4-BE49-F238E27FC236}">
                <a16:creationId xmlns:a16="http://schemas.microsoft.com/office/drawing/2014/main" id="{BDE8B819-15E0-C0C4-C54E-403781658709}"/>
              </a:ext>
            </a:extLst>
          </p:cNvPr>
          <p:cNvSpPr txBox="1"/>
          <p:nvPr/>
        </p:nvSpPr>
        <p:spPr>
          <a:xfrm>
            <a:off x="1325116" y="1634081"/>
            <a:ext cx="4391794" cy="523220"/>
          </a:xfrm>
          <a:prstGeom prst="rect">
            <a:avLst/>
          </a:prstGeom>
          <a:noFill/>
        </p:spPr>
        <p:txBody>
          <a:bodyPr wrap="square">
            <a:spAutoFit/>
          </a:bodyPr>
          <a:lstStyle/>
          <a:p>
            <a:r>
              <a:rPr lang="en-GB" sz="1200" b="0" i="0" u="none" strike="noStrike" baseline="0" dirty="0" smtClean="0">
                <a:latin typeface="Times New Roman" panose="02020603050405020304" pitchFamily="18" charset="0"/>
              </a:rPr>
              <a:t> </a:t>
            </a:r>
            <a:r>
              <a:rPr lang="en-GB" sz="2800" b="1" dirty="0">
                <a:latin typeface="Times New Roman" panose="02020603050405020304" pitchFamily="18" charset="0"/>
              </a:rPr>
              <a:t>B. Cross-Functional Teams </a:t>
            </a:r>
          </a:p>
        </p:txBody>
      </p:sp>
      <p:sp>
        <p:nvSpPr>
          <p:cNvPr id="2" name="TextBox 1">
            <a:extLst>
              <a:ext uri="{FF2B5EF4-FFF2-40B4-BE49-F238E27FC236}">
                <a16:creationId xmlns:a16="http://schemas.microsoft.com/office/drawing/2014/main" id="{AC27D7EB-C79A-30B2-276C-FDD3116D884A}"/>
              </a:ext>
            </a:extLst>
          </p:cNvPr>
          <p:cNvSpPr txBox="1"/>
          <p:nvPr/>
        </p:nvSpPr>
        <p:spPr>
          <a:xfrm>
            <a:off x="5914103" y="1616770"/>
            <a:ext cx="4436276" cy="584775"/>
          </a:xfrm>
          <a:prstGeom prst="rect">
            <a:avLst/>
          </a:prstGeom>
          <a:noFill/>
        </p:spPr>
        <p:txBody>
          <a:bodyPr wrap="square">
            <a:spAutoFit/>
          </a:bodyPr>
          <a:lstStyle/>
          <a:p>
            <a:pPr lvl="0" algn="r" rtl="1">
              <a:defRPr/>
            </a:pPr>
            <a:r>
              <a:rPr lang="ar-EG" sz="3200" b="1" dirty="0">
                <a:latin typeface="Times New Roman" panose="02020603050405020304" pitchFamily="18" charset="0"/>
              </a:rPr>
              <a:t>ب. الفرق متعددة الوظائف</a:t>
            </a:r>
            <a:endParaRPr kumimoji="0" lang="en-GB" sz="6000" b="1" i="0" u="none" strike="noStrike" kern="1200" cap="none" spc="0" normalizeH="0" baseline="0" noProof="0" dirty="0">
              <a:ln>
                <a:noFill/>
              </a:ln>
              <a:effectLst/>
              <a:uLnTx/>
              <a:uFillTx/>
              <a:latin typeface="Times New Roman" panose="02020603050405020304" pitchFamily="18" charset="0"/>
            </a:endParaRPr>
          </a:p>
        </p:txBody>
      </p:sp>
      <p:sp>
        <p:nvSpPr>
          <p:cNvPr id="4" name="TextBox 3">
            <a:extLst>
              <a:ext uri="{FF2B5EF4-FFF2-40B4-BE49-F238E27FC236}">
                <a16:creationId xmlns:a16="http://schemas.microsoft.com/office/drawing/2014/main" id="{2D8EC1D2-B6D7-72C9-9D2A-E311AE2CF281}"/>
              </a:ext>
            </a:extLst>
          </p:cNvPr>
          <p:cNvSpPr txBox="1"/>
          <p:nvPr/>
        </p:nvSpPr>
        <p:spPr>
          <a:xfrm>
            <a:off x="6341805" y="2391097"/>
            <a:ext cx="4040349" cy="2677656"/>
          </a:xfrm>
          <a:prstGeom prst="rect">
            <a:avLst/>
          </a:prstGeom>
          <a:noFill/>
        </p:spPr>
        <p:txBody>
          <a:bodyPr wrap="square">
            <a:spAutoFit/>
          </a:bodyPr>
          <a:lstStyle/>
          <a:p>
            <a:pPr marL="571500" lvl="0" indent="-571500" algn="justLow" rtl="1">
              <a:lnSpc>
                <a:spcPct val="150000"/>
              </a:lnSpc>
              <a:buFont typeface="Wingdings" panose="05000000000000000000" pitchFamily="2" charset="2"/>
              <a:buChar char="q"/>
              <a:defRPr/>
            </a:pPr>
            <a:r>
              <a:rPr lang="ar-EG" sz="2800" dirty="0">
                <a:solidFill>
                  <a:srgbClr val="000000"/>
                </a:solidFill>
                <a:effectLst>
                  <a:outerShdw blurRad="38100" dist="38100" dir="2700000" algn="tl">
                    <a:srgbClr val="000000">
                      <a:alpha val="43137"/>
                    </a:srgbClr>
                  </a:outerShdw>
                </a:effectLst>
                <a:latin typeface="Times New Roman" panose="02020603050405020304" pitchFamily="18" charset="0"/>
              </a:rPr>
              <a:t>من المفترض أن يمزجوا مواهبهم.
تستخدم على نطاق واسع في تطوير المنتجات.</a:t>
            </a:r>
            <a:endParaRPr kumimoji="0" lang="en-US" sz="28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ndParaRPr>
          </a:p>
        </p:txBody>
      </p:sp>
      <p:sp>
        <p:nvSpPr>
          <p:cNvPr id="7" name="TextBox 6">
            <a:extLst>
              <a:ext uri="{FF2B5EF4-FFF2-40B4-BE49-F238E27FC236}">
                <a16:creationId xmlns:a16="http://schemas.microsoft.com/office/drawing/2014/main" id="{7A6FDE3C-7323-D59F-336A-B088424A7CDA}"/>
              </a:ext>
            </a:extLst>
          </p:cNvPr>
          <p:cNvSpPr txBox="1"/>
          <p:nvPr/>
        </p:nvSpPr>
        <p:spPr>
          <a:xfrm>
            <a:off x="1453740" y="2550596"/>
            <a:ext cx="4504607" cy="2308324"/>
          </a:xfrm>
          <a:prstGeom prst="rect">
            <a:avLst/>
          </a:prstGeom>
          <a:noFill/>
        </p:spPr>
        <p:txBody>
          <a:bodyPr wrap="square">
            <a:spAutoFit/>
          </a:bodyPr>
          <a:lstStyle/>
          <a:p>
            <a:pPr marL="571500" indent="-571500">
              <a:lnSpc>
                <a:spcPct val="150000"/>
              </a:lnSpc>
              <a:buFont typeface="Wingdings" panose="05000000000000000000" pitchFamily="2" charset="2"/>
              <a:buChar char="q"/>
            </a:pPr>
            <a:r>
              <a:rPr lang="en-US" sz="2400" b="0" i="0" u="none" strike="noStrike" baseline="0" dirty="0">
                <a:solidFill>
                  <a:srgbClr val="000000"/>
                </a:solidFill>
                <a:effectLst>
                  <a:outerShdw blurRad="38100" dist="38100" dir="2700000" algn="tl">
                    <a:srgbClr val="000000">
                      <a:alpha val="43137"/>
                    </a:srgbClr>
                  </a:outerShdw>
                </a:effectLst>
                <a:latin typeface="Times New Roman" panose="02020603050405020304" pitchFamily="18" charset="0"/>
              </a:rPr>
              <a:t>are supposed to </a:t>
            </a:r>
            <a:r>
              <a:rPr lang="en-US" sz="2400" b="0" i="0" u="none" strike="noStrike" baseline="0" dirty="0" smtClean="0">
                <a:solidFill>
                  <a:srgbClr val="000000"/>
                </a:solidFill>
                <a:effectLst>
                  <a:outerShdw blurRad="38100" dist="38100" dir="2700000" algn="tl">
                    <a:srgbClr val="000000">
                      <a:alpha val="43137"/>
                    </a:srgbClr>
                  </a:outerShdw>
                </a:effectLst>
                <a:latin typeface="Times New Roman" panose="02020603050405020304" pitchFamily="18" charset="0"/>
              </a:rPr>
              <a:t>blend</a:t>
            </a:r>
            <a:r>
              <a:rPr lang="en-US" sz="2400" b="0" i="0" u="none" strike="noStrike" dirty="0" smtClean="0">
                <a:solidFill>
                  <a:srgbClr val="000000"/>
                </a:solidFill>
                <a:effectLst>
                  <a:outerShdw blurRad="38100" dist="38100" dir="2700000" algn="tl">
                    <a:srgbClr val="000000">
                      <a:alpha val="43137"/>
                    </a:srgbClr>
                  </a:outerShdw>
                </a:effectLst>
                <a:latin typeface="Times New Roman" panose="02020603050405020304" pitchFamily="18" charset="0"/>
              </a:rPr>
              <a:t> </a:t>
            </a:r>
            <a:r>
              <a:rPr lang="en-US" sz="2400" b="0" i="0" u="none" strike="noStrike" baseline="0" dirty="0" smtClean="0">
                <a:solidFill>
                  <a:srgbClr val="000000"/>
                </a:solidFill>
                <a:effectLst>
                  <a:outerShdw blurRad="38100" dist="38100" dir="2700000" algn="tl">
                    <a:srgbClr val="000000">
                      <a:alpha val="43137"/>
                    </a:srgbClr>
                  </a:outerShdw>
                </a:effectLst>
                <a:latin typeface="Times New Roman" panose="02020603050405020304" pitchFamily="18" charset="0"/>
              </a:rPr>
              <a:t>their </a:t>
            </a:r>
            <a:r>
              <a:rPr lang="en-US" sz="2400" b="0" i="0" u="none" strike="noStrike" baseline="0" dirty="0">
                <a:solidFill>
                  <a:srgbClr val="000000"/>
                </a:solidFill>
                <a:effectLst>
                  <a:outerShdw blurRad="38100" dist="38100" dir="2700000" algn="tl">
                    <a:srgbClr val="000000">
                      <a:alpha val="43137"/>
                    </a:srgbClr>
                  </a:outerShdw>
                </a:effectLst>
                <a:latin typeface="Times New Roman" panose="02020603050405020304" pitchFamily="18" charset="0"/>
              </a:rPr>
              <a:t>talents.</a:t>
            </a:r>
          </a:p>
          <a:p>
            <a:pPr marL="571500" indent="-571500">
              <a:lnSpc>
                <a:spcPct val="150000"/>
              </a:lnSpc>
              <a:buFont typeface="Wingdings" panose="05000000000000000000" pitchFamily="2" charset="2"/>
              <a:buChar char="q"/>
            </a:pPr>
            <a:r>
              <a:rPr lang="en-US" sz="2400" b="0" i="0" u="none" strike="noStrike" baseline="0" dirty="0">
                <a:solidFill>
                  <a:srgbClr val="000000"/>
                </a:solidFill>
                <a:effectLst>
                  <a:outerShdw blurRad="38100" dist="38100" dir="2700000" algn="tl">
                    <a:srgbClr val="000000">
                      <a:alpha val="43137"/>
                    </a:srgbClr>
                  </a:outerShdw>
                </a:effectLst>
                <a:latin typeface="Times New Roman" panose="02020603050405020304" pitchFamily="18" charset="0"/>
              </a:rPr>
              <a:t>are widely used </a:t>
            </a:r>
            <a:r>
              <a:rPr lang="en-US" sz="2400" b="0" i="0" u="none" strike="noStrike" baseline="0" dirty="0" smtClean="0">
                <a:solidFill>
                  <a:srgbClr val="000000"/>
                </a:solidFill>
                <a:effectLst>
                  <a:outerShdw blurRad="38100" dist="38100" dir="2700000" algn="tl">
                    <a:srgbClr val="000000">
                      <a:alpha val="43137"/>
                    </a:srgbClr>
                  </a:outerShdw>
                </a:effectLst>
                <a:latin typeface="Times New Roman" panose="02020603050405020304" pitchFamily="18" charset="0"/>
              </a:rPr>
              <a:t>in</a:t>
            </a:r>
            <a:r>
              <a:rPr lang="en-US" sz="2400" b="0" i="0" u="none" strike="noStrike" dirty="0" smtClean="0">
                <a:solidFill>
                  <a:srgbClr val="000000"/>
                </a:solidFill>
                <a:effectLst>
                  <a:outerShdw blurRad="38100" dist="38100" dir="2700000" algn="tl">
                    <a:srgbClr val="000000">
                      <a:alpha val="43137"/>
                    </a:srgbClr>
                  </a:outerShdw>
                </a:effectLst>
                <a:latin typeface="Times New Roman" panose="02020603050405020304" pitchFamily="18" charset="0"/>
              </a:rPr>
              <a:t> </a:t>
            </a:r>
            <a:r>
              <a:rPr lang="en-US" sz="2400" b="1" i="0" u="sng" strike="noStrike" baseline="0" dirty="0" smtClean="0">
                <a:solidFill>
                  <a:srgbClr val="FF0000"/>
                </a:solidFill>
                <a:effectLst>
                  <a:outerShdw blurRad="38100" dist="38100" dir="2700000" algn="tl">
                    <a:srgbClr val="000000">
                      <a:alpha val="43137"/>
                    </a:srgbClr>
                  </a:outerShdw>
                </a:effectLst>
                <a:latin typeface="Times New Roman" panose="02020603050405020304" pitchFamily="18" charset="0"/>
              </a:rPr>
              <a:t>product</a:t>
            </a:r>
            <a:r>
              <a:rPr lang="en-US" sz="2400" b="1" i="0" u="sng" strike="noStrike" dirty="0" smtClean="0">
                <a:solidFill>
                  <a:srgbClr val="FF0000"/>
                </a:solidFill>
                <a:effectLst>
                  <a:outerShdw blurRad="38100" dist="38100" dir="2700000" algn="tl">
                    <a:srgbClr val="000000">
                      <a:alpha val="43137"/>
                    </a:srgbClr>
                  </a:outerShdw>
                </a:effectLst>
                <a:latin typeface="Times New Roman" panose="02020603050405020304" pitchFamily="18" charset="0"/>
              </a:rPr>
              <a:t> </a:t>
            </a:r>
            <a:r>
              <a:rPr lang="en-US" sz="2400" b="1" i="0" u="sng" strike="noStrike" baseline="0" dirty="0" smtClean="0">
                <a:solidFill>
                  <a:srgbClr val="FF0000"/>
                </a:solidFill>
                <a:effectLst>
                  <a:outerShdw blurRad="38100" dist="38100" dir="2700000" algn="tl">
                    <a:srgbClr val="000000">
                      <a:alpha val="43137"/>
                    </a:srgbClr>
                  </a:outerShdw>
                </a:effectLst>
                <a:latin typeface="Times New Roman" panose="02020603050405020304" pitchFamily="18" charset="0"/>
              </a:rPr>
              <a:t>development</a:t>
            </a:r>
            <a:r>
              <a:rPr lang="en-US" sz="2400" b="0" i="0" u="none" strike="noStrike" baseline="0" dirty="0">
                <a:solidFill>
                  <a:srgbClr val="000000"/>
                </a:solidFill>
                <a:latin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a typeface="+mn-ea"/>
              <a:cs typeface="+mn-cs"/>
            </a:endParaRPr>
          </a:p>
        </p:txBody>
      </p:sp>
    </p:spTree>
    <p:extLst>
      <p:ext uri="{BB962C8B-B14F-4D97-AF65-F5344CB8AC3E}">
        <p14:creationId xmlns:p14="http://schemas.microsoft.com/office/powerpoint/2010/main" val="3524828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382156" y="833040"/>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8" name="TextBox 7">
            <a:extLst>
              <a:ext uri="{FF2B5EF4-FFF2-40B4-BE49-F238E27FC236}">
                <a16:creationId xmlns:a16="http://schemas.microsoft.com/office/drawing/2014/main" id="{BDE8B819-15E0-C0C4-C54E-403781658709}"/>
              </a:ext>
            </a:extLst>
          </p:cNvPr>
          <p:cNvSpPr txBox="1"/>
          <p:nvPr/>
        </p:nvSpPr>
        <p:spPr>
          <a:xfrm>
            <a:off x="6972184" y="1476828"/>
            <a:ext cx="3463119" cy="646331"/>
          </a:xfrm>
          <a:prstGeom prst="rect">
            <a:avLst/>
          </a:prstGeom>
          <a:noFill/>
        </p:spPr>
        <p:txBody>
          <a:bodyPr wrap="square">
            <a:spAutoFit/>
          </a:bodyPr>
          <a:lstStyle/>
          <a:p>
            <a:pPr lvl="0" algn="r" rtl="1">
              <a:defRPr/>
            </a:pPr>
            <a:r>
              <a:rPr lang="ar-EG" sz="3600" b="1" dirty="0">
                <a:latin typeface="Times New Roman" panose="02020603050405020304" pitchFamily="18" charset="0"/>
              </a:rPr>
              <a:t>ج. الفرق الافتراضية</a:t>
            </a:r>
            <a:endParaRPr lang="en-GB" sz="3600" b="1" dirty="0">
              <a:latin typeface="Times New Roman" panose="02020603050405020304" pitchFamily="18" charset="0"/>
            </a:endParaRPr>
          </a:p>
        </p:txBody>
      </p:sp>
      <p:sp>
        <p:nvSpPr>
          <p:cNvPr id="2" name="Rectangle 1">
            <a:extLst>
              <a:ext uri="{FF2B5EF4-FFF2-40B4-BE49-F238E27FC236}">
                <a16:creationId xmlns:a16="http://schemas.microsoft.com/office/drawing/2014/main" id="{EA370E27-4102-DB3E-8C6F-D198D90CA1E9}"/>
              </a:ext>
            </a:extLst>
          </p:cNvPr>
          <p:cNvSpPr/>
          <p:nvPr/>
        </p:nvSpPr>
        <p:spPr>
          <a:xfrm>
            <a:off x="6419756" y="2234831"/>
            <a:ext cx="3962400" cy="2554545"/>
          </a:xfrm>
          <a:prstGeom prst="rect">
            <a:avLst/>
          </a:prstGeom>
        </p:spPr>
        <p:txBody>
          <a:bodyPr wrap="square">
            <a:spAutoFit/>
          </a:bodyPr>
          <a:lstStyle/>
          <a:p>
            <a:pPr algn="justLow" rtl="1"/>
            <a:r>
              <a:rPr lang="ar-EG" sz="3200" dirty="0"/>
              <a:t>يقومون بأداء معظم أعمالهم عن طريق إرسال رسائل إلكترونية إلى بعضهم البعض بدلاً من إجراء اجتماعات وجهاً لوجه.</a:t>
            </a:r>
            <a:endParaRPr lang="en-GB" sz="3200" dirty="0"/>
          </a:p>
        </p:txBody>
      </p:sp>
      <p:sp>
        <p:nvSpPr>
          <p:cNvPr id="4" name="TextBox 3">
            <a:extLst>
              <a:ext uri="{FF2B5EF4-FFF2-40B4-BE49-F238E27FC236}">
                <a16:creationId xmlns:a16="http://schemas.microsoft.com/office/drawing/2014/main" id="{C757D1D7-9A66-4852-9A22-9D0D0D3E94ED}"/>
              </a:ext>
            </a:extLst>
          </p:cNvPr>
          <p:cNvSpPr txBox="1"/>
          <p:nvPr/>
        </p:nvSpPr>
        <p:spPr>
          <a:xfrm>
            <a:off x="1424422" y="2087344"/>
            <a:ext cx="4995334" cy="3323987"/>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conduct most of their </a:t>
            </a:r>
            <a:r>
              <a:rPr kumimoji="0" lang="en-US" sz="28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mn-cs"/>
              </a:rPr>
              <a:t>work</a:t>
            </a:r>
            <a:r>
              <a:rPr kumimoji="0" lang="en-US" sz="2800" b="0" i="0" u="none" strike="noStrike" kern="1200" cap="none" spc="0" normalizeH="0" noProof="0" dirty="0" smtClean="0">
                <a:ln>
                  <a:noFill/>
                </a:ln>
                <a:solidFill>
                  <a:srgbClr val="000000"/>
                </a:solidFill>
                <a:effectLst/>
                <a:uLnTx/>
                <a:uFillTx/>
                <a:latin typeface="Times New Roman" panose="02020603050405020304" pitchFamily="18" charset="0"/>
                <a:ea typeface="+mn-ea"/>
                <a:cs typeface="+mn-cs"/>
              </a:rPr>
              <a:t> </a:t>
            </a:r>
            <a:r>
              <a:rPr kumimoji="0" lang="en-US" sz="28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mn-cs"/>
              </a:rPr>
              <a:t>by </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sending </a:t>
            </a:r>
            <a:r>
              <a:rPr kumimoji="0" lang="en-US" sz="28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mn-cs"/>
              </a:rPr>
              <a:t>electronic</a:t>
            </a:r>
            <a:r>
              <a:rPr kumimoji="0" lang="en-US" sz="2800" b="0" i="0" u="none" strike="noStrike" kern="1200" cap="none" spc="0" normalizeH="0" noProof="0" dirty="0" smtClean="0">
                <a:ln>
                  <a:noFill/>
                </a:ln>
                <a:solidFill>
                  <a:srgbClr val="000000"/>
                </a:solidFill>
                <a:effectLst/>
                <a:uLnTx/>
                <a:uFillTx/>
                <a:latin typeface="Times New Roman" panose="02020603050405020304" pitchFamily="18" charset="0"/>
                <a:ea typeface="+mn-ea"/>
                <a:cs typeface="+mn-cs"/>
              </a:rPr>
              <a:t> </a:t>
            </a:r>
            <a:r>
              <a:rPr kumimoji="0" lang="en-US" sz="28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mn-cs"/>
              </a:rPr>
              <a:t>messages </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to each other </a:t>
            </a:r>
            <a:r>
              <a:rPr kumimoji="0" lang="en-US" sz="28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mn-cs"/>
              </a:rPr>
              <a:t>rather</a:t>
            </a:r>
            <a:r>
              <a:rPr kumimoji="0" lang="en-US" sz="2800" b="0" i="0" u="none" strike="noStrike" kern="1200" cap="none" spc="0" normalizeH="0" noProof="0" dirty="0" smtClean="0">
                <a:ln>
                  <a:noFill/>
                </a:ln>
                <a:solidFill>
                  <a:srgbClr val="000000"/>
                </a:solidFill>
                <a:effectLst/>
                <a:uLnTx/>
                <a:uFillTx/>
                <a:latin typeface="Times New Roman" panose="02020603050405020304" pitchFamily="18" charset="0"/>
                <a:ea typeface="+mn-ea"/>
                <a:cs typeface="+mn-cs"/>
              </a:rPr>
              <a:t> </a:t>
            </a:r>
            <a:r>
              <a:rPr kumimoji="0" lang="en-US" sz="28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mn-cs"/>
              </a:rPr>
              <a:t>than conducting</a:t>
            </a:r>
            <a:r>
              <a:rPr kumimoji="0" lang="en-US" sz="2800" b="0" i="0" u="none" strike="noStrike" kern="1200" cap="none" spc="0" normalizeH="0" noProof="0" dirty="0" smtClean="0">
                <a:ln>
                  <a:noFill/>
                </a:ln>
                <a:solidFill>
                  <a:srgbClr val="000000"/>
                </a:solidFill>
                <a:effectLst/>
                <a:uLnTx/>
                <a:uFillTx/>
                <a:latin typeface="Times New Roman" panose="02020603050405020304" pitchFamily="18" charset="0"/>
                <a:ea typeface="+mn-ea"/>
                <a:cs typeface="+mn-cs"/>
              </a:rPr>
              <a:t> </a:t>
            </a:r>
            <a:r>
              <a:rPr kumimoji="0" lang="en-US" sz="28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mn-cs"/>
              </a:rPr>
              <a:t>face-to-face </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meetings. </a:t>
            </a:r>
          </a:p>
        </p:txBody>
      </p:sp>
      <p:sp>
        <p:nvSpPr>
          <p:cNvPr id="7" name="TextBox 6">
            <a:extLst>
              <a:ext uri="{FF2B5EF4-FFF2-40B4-BE49-F238E27FC236}">
                <a16:creationId xmlns:a16="http://schemas.microsoft.com/office/drawing/2014/main" id="{572E4708-4F57-1155-75AF-B149B073553D}"/>
              </a:ext>
            </a:extLst>
          </p:cNvPr>
          <p:cNvSpPr txBox="1"/>
          <p:nvPr/>
        </p:nvSpPr>
        <p:spPr>
          <a:xfrm>
            <a:off x="1476481" y="1428077"/>
            <a:ext cx="4393380" cy="646331"/>
          </a:xfrm>
          <a:prstGeom prst="rect">
            <a:avLst/>
          </a:prstGeom>
          <a:noFill/>
        </p:spPr>
        <p:txBody>
          <a:bodyPr wrap="square">
            <a:spAutoFit/>
          </a:bodyPr>
          <a:lstStyle/>
          <a:p>
            <a:r>
              <a:rPr kumimoji="0" lang="en-US" sz="36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mn-cs"/>
              </a:rPr>
              <a:t>C. </a:t>
            </a:r>
            <a:r>
              <a:rPr kumimoji="0" lang="en-GB" sz="36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mn-cs"/>
              </a:rPr>
              <a:t>Virtual </a:t>
            </a:r>
            <a:r>
              <a:rPr kumimoji="0" lang="en-GB"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Teams</a:t>
            </a:r>
            <a:r>
              <a:rPr kumimoji="0" lang="ar-EG"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Arial" panose="020B0604020202020204" pitchFamily="34" charset="0"/>
              </a:rPr>
              <a:t> </a:t>
            </a:r>
            <a:endParaRPr lang="en-GB" dirty="0"/>
          </a:p>
        </p:txBody>
      </p:sp>
    </p:spTree>
    <p:extLst>
      <p:ext uri="{BB962C8B-B14F-4D97-AF65-F5344CB8AC3E}">
        <p14:creationId xmlns:p14="http://schemas.microsoft.com/office/powerpoint/2010/main" val="10143576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8" name="TextBox 7">
            <a:extLst>
              <a:ext uri="{FF2B5EF4-FFF2-40B4-BE49-F238E27FC236}">
                <a16:creationId xmlns:a16="http://schemas.microsoft.com/office/drawing/2014/main" id="{BDE8B819-15E0-C0C4-C54E-403781658709}"/>
              </a:ext>
            </a:extLst>
          </p:cNvPr>
          <p:cNvSpPr txBox="1"/>
          <p:nvPr/>
        </p:nvSpPr>
        <p:spPr>
          <a:xfrm>
            <a:off x="1910255" y="1202340"/>
            <a:ext cx="6205928"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kumimoji="0" lang="en-GB"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C. Virtual Teams </a:t>
            </a:r>
          </a:p>
        </p:txBody>
      </p:sp>
      <p:sp>
        <p:nvSpPr>
          <p:cNvPr id="7" name="TextBox 6">
            <a:extLst>
              <a:ext uri="{FF2B5EF4-FFF2-40B4-BE49-F238E27FC236}">
                <a16:creationId xmlns:a16="http://schemas.microsoft.com/office/drawing/2014/main" id="{3C96C298-7D02-6036-BD47-A2EF80CE1FF4}"/>
              </a:ext>
            </a:extLst>
          </p:cNvPr>
          <p:cNvSpPr txBox="1"/>
          <p:nvPr/>
        </p:nvSpPr>
        <p:spPr>
          <a:xfrm>
            <a:off x="1349883" y="2190486"/>
            <a:ext cx="4322234" cy="2795573"/>
          </a:xfrm>
          <a:prstGeom prst="rect">
            <a:avLst/>
          </a:prstGeom>
          <a:noFill/>
        </p:spPr>
        <p:txBody>
          <a:bodyPr wrap="square">
            <a:spAutoFit/>
          </a:bodyPr>
          <a:lstStyle/>
          <a:p>
            <a:pPr marR="0" lvl="0" defTabSz="914400" rtl="0" eaLnBrk="1" fontAlgn="auto" latinLnBrk="0" hangingPunct="1">
              <a:lnSpc>
                <a:spcPct val="150000"/>
              </a:lnSpc>
              <a:spcBef>
                <a:spcPts val="0"/>
              </a:spcBef>
              <a:spcAft>
                <a:spcPts val="0"/>
              </a:spcAft>
              <a:buClrTx/>
              <a:buSzTx/>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mn-cs"/>
              </a:rPr>
              <a:t>is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a small group of people who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mn-cs"/>
              </a:rPr>
              <a:t>conduct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almost all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mn-cs"/>
              </a:rPr>
              <a:t>their collaborative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work is </a:t>
            </a: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mn-cs"/>
              </a:rPr>
              <a:t>electronic communication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rather than face-to-face meetings. </a:t>
            </a:r>
            <a:endParaRPr kumimoji="0" lang="en-US" sz="24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a typeface="+mn-ea"/>
              <a:cs typeface="+mn-cs"/>
            </a:endParaRPr>
          </a:p>
        </p:txBody>
      </p:sp>
      <p:sp>
        <p:nvSpPr>
          <p:cNvPr id="11" name="Rectangle 10">
            <a:extLst>
              <a:ext uri="{FF2B5EF4-FFF2-40B4-BE49-F238E27FC236}">
                <a16:creationId xmlns:a16="http://schemas.microsoft.com/office/drawing/2014/main" id="{06C3E2A5-156C-0148-64B9-A40031E39A09}"/>
              </a:ext>
            </a:extLst>
          </p:cNvPr>
          <p:cNvSpPr/>
          <p:nvPr/>
        </p:nvSpPr>
        <p:spPr>
          <a:xfrm>
            <a:off x="5869861" y="2157017"/>
            <a:ext cx="4510675" cy="3254417"/>
          </a:xfrm>
          <a:prstGeom prst="rect">
            <a:avLst/>
          </a:prstGeom>
        </p:spPr>
        <p:txBody>
          <a:bodyPr wrap="square">
            <a:spAutoFit/>
          </a:bodyPr>
          <a:lstStyle/>
          <a:p>
            <a:pPr algn="justLow" rtl="1">
              <a:lnSpc>
                <a:spcPct val="150000"/>
              </a:lnSpc>
            </a:pPr>
            <a:r>
              <a:rPr lang="ar-EG" sz="2800" dirty="0"/>
              <a:t>هي مجموعة صغيرة من الأشخاص الذين يقومون تقريبًا بكل أعمالهم التعاونية من خلال التواصل الإلكتروني بدلاً من الاجتماعات وجهاً لوجه.</a:t>
            </a:r>
            <a:endParaRPr lang="en-GB" sz="2800" dirty="0"/>
          </a:p>
        </p:txBody>
      </p:sp>
      <p:sp>
        <p:nvSpPr>
          <p:cNvPr id="10" name="TextBox 9">
            <a:extLst>
              <a:ext uri="{FF2B5EF4-FFF2-40B4-BE49-F238E27FC236}">
                <a16:creationId xmlns:a16="http://schemas.microsoft.com/office/drawing/2014/main" id="{BDE8B819-15E0-C0C4-C54E-403781658709}"/>
              </a:ext>
            </a:extLst>
          </p:cNvPr>
          <p:cNvSpPr txBox="1"/>
          <p:nvPr/>
        </p:nvSpPr>
        <p:spPr>
          <a:xfrm>
            <a:off x="6972184" y="1476828"/>
            <a:ext cx="3463119" cy="646331"/>
          </a:xfrm>
          <a:prstGeom prst="rect">
            <a:avLst/>
          </a:prstGeom>
          <a:noFill/>
        </p:spPr>
        <p:txBody>
          <a:bodyPr wrap="square">
            <a:spAutoFit/>
          </a:bodyPr>
          <a:lstStyle/>
          <a:p>
            <a:pPr lvl="0" algn="r" rtl="1">
              <a:defRPr/>
            </a:pPr>
            <a:r>
              <a:rPr lang="ar-EG" sz="3600" b="1" dirty="0">
                <a:latin typeface="Times New Roman" panose="02020603050405020304" pitchFamily="18" charset="0"/>
              </a:rPr>
              <a:t>ج. الفرق الافتراضية</a:t>
            </a:r>
            <a:endParaRPr lang="en-GB" sz="3600" b="1" dirty="0">
              <a:latin typeface="Times New Roman" panose="02020603050405020304" pitchFamily="18" charset="0"/>
            </a:endParaRPr>
          </a:p>
        </p:txBody>
      </p:sp>
      <p:sp>
        <p:nvSpPr>
          <p:cNvPr id="12" name="TextBox 11">
            <a:extLst>
              <a:ext uri="{FF2B5EF4-FFF2-40B4-BE49-F238E27FC236}">
                <a16:creationId xmlns:a16="http://schemas.microsoft.com/office/drawing/2014/main" id="{572E4708-4F57-1155-75AF-B149B073553D}"/>
              </a:ext>
            </a:extLst>
          </p:cNvPr>
          <p:cNvSpPr txBox="1"/>
          <p:nvPr/>
        </p:nvSpPr>
        <p:spPr>
          <a:xfrm>
            <a:off x="1476481" y="1428077"/>
            <a:ext cx="4393380" cy="646331"/>
          </a:xfrm>
          <a:prstGeom prst="rect">
            <a:avLst/>
          </a:prstGeom>
          <a:noFill/>
        </p:spPr>
        <p:txBody>
          <a:bodyPr wrap="square">
            <a:spAutoFit/>
          </a:bodyPr>
          <a:lstStyle/>
          <a:p>
            <a:r>
              <a:rPr kumimoji="0" lang="en-US" sz="36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mn-cs"/>
              </a:rPr>
              <a:t>C. </a:t>
            </a:r>
            <a:r>
              <a:rPr kumimoji="0" lang="en-GB" sz="36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mn-cs"/>
              </a:rPr>
              <a:t>Virtual </a:t>
            </a:r>
            <a:r>
              <a:rPr kumimoji="0" lang="en-GB"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Teams</a:t>
            </a:r>
            <a:r>
              <a:rPr kumimoji="0" lang="ar-EG"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Arial" panose="020B0604020202020204" pitchFamily="34" charset="0"/>
              </a:rPr>
              <a:t> </a:t>
            </a:r>
            <a:endParaRPr lang="en-GB" dirty="0"/>
          </a:p>
        </p:txBody>
      </p:sp>
    </p:spTree>
    <p:extLst>
      <p:ext uri="{BB962C8B-B14F-4D97-AF65-F5344CB8AC3E}">
        <p14:creationId xmlns:p14="http://schemas.microsoft.com/office/powerpoint/2010/main" val="3281638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8530190" y="758890"/>
            <a:ext cx="1242648" cy="400110"/>
          </a:xfrm>
          <a:prstGeom prst="rect">
            <a:avLst/>
          </a:prstGeom>
          <a:noFill/>
        </p:spPr>
        <p:txBody>
          <a:bodyPr wrap="none" rtlCol="0">
            <a:spAutoFit/>
          </a:bodyPr>
          <a:lstStyle/>
          <a:p>
            <a:r>
              <a:rPr lang="en-US" sz="2000" kern="0" dirty="0">
                <a:effectLst>
                  <a:outerShdw blurRad="38100" dist="38100" dir="2700000" algn="tl">
                    <a:srgbClr val="C0C0C0"/>
                  </a:outerShdw>
                </a:effectLst>
                <a:latin typeface="Tahoma"/>
                <a:ea typeface="+mj-ea"/>
                <a:cs typeface="+mj-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5855112" y="746600"/>
            <a:ext cx="2336239" cy="461665"/>
          </a:xfrm>
          <a:prstGeom prst="rect">
            <a:avLst/>
          </a:prstGeom>
          <a:noFill/>
        </p:spPr>
        <p:txBody>
          <a:bodyPr wrap="square">
            <a:spAutoFit/>
          </a:bodyPr>
          <a:lstStyle/>
          <a:p>
            <a:pPr algn="r" rtl="1"/>
            <a:r>
              <a:rPr lang="ar-EG" sz="2400" b="1" kern="0" dirty="0">
                <a:effectLst>
                  <a:outerShdw blurRad="38100" dist="38100" dir="2700000" algn="tl">
                    <a:srgbClr val="808080"/>
                  </a:outerShdw>
                </a:effectLst>
                <a:latin typeface="Tahoma"/>
                <a:ea typeface="+mj-ea"/>
                <a:cs typeface="+mj-cs"/>
              </a:rPr>
              <a:t>مزايا </a:t>
            </a:r>
            <a:r>
              <a:rPr lang="ar-EG" sz="2400" b="1" kern="0" dirty="0" smtClean="0">
                <a:effectLst>
                  <a:outerShdw blurRad="38100" dist="38100" dir="2700000" algn="tl">
                    <a:srgbClr val="808080"/>
                  </a:outerShdw>
                </a:effectLst>
                <a:latin typeface="Tahoma"/>
                <a:ea typeface="+mj-ea"/>
                <a:cs typeface="+mj-cs"/>
              </a:rPr>
              <a:t>الفرق</a:t>
            </a:r>
            <a:endParaRPr lang="en-GB" sz="900" dirty="0"/>
          </a:p>
        </p:txBody>
      </p:sp>
      <p:pic>
        <p:nvPicPr>
          <p:cNvPr id="11" name="Graphic 10" descr="Badge 1 with solid fill">
            <a:extLst>
              <a:ext uri="{FF2B5EF4-FFF2-40B4-BE49-F238E27FC236}">
                <a16:creationId xmlns:a16="http://schemas.microsoft.com/office/drawing/2014/main" id="{E790F7AD-C1AE-9D63-17E6-5A6110A5918B}"/>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513966" y="1159000"/>
            <a:ext cx="914400" cy="914400"/>
          </a:xfrm>
          <a:prstGeom prst="rect">
            <a:avLst/>
          </a:prstGeom>
        </p:spPr>
      </p:pic>
      <p:sp>
        <p:nvSpPr>
          <p:cNvPr id="2" name="Rectangle 1">
            <a:extLst>
              <a:ext uri="{FF2B5EF4-FFF2-40B4-BE49-F238E27FC236}">
                <a16:creationId xmlns:a16="http://schemas.microsoft.com/office/drawing/2014/main" id="{AF6456CE-3E24-E020-6213-C933F8615A87}"/>
              </a:ext>
            </a:extLst>
          </p:cNvPr>
          <p:cNvSpPr/>
          <p:nvPr/>
        </p:nvSpPr>
        <p:spPr>
          <a:xfrm>
            <a:off x="5986260" y="1453968"/>
            <a:ext cx="4410181" cy="3480248"/>
          </a:xfrm>
          <a:prstGeom prst="rect">
            <a:avLst/>
          </a:prstGeom>
        </p:spPr>
        <p:txBody>
          <a:bodyPr wrap="square">
            <a:spAutoFit/>
          </a:bodyPr>
          <a:lstStyle/>
          <a:p>
            <a:pPr algn="justLow" rtl="1">
              <a:lnSpc>
                <a:spcPct val="150000"/>
              </a:lnSpc>
            </a:pPr>
            <a:r>
              <a:rPr lang="en-GB" sz="3000" b="1" dirty="0" err="1">
                <a:solidFill>
                  <a:srgbClr val="FF0000"/>
                </a:solidFill>
              </a:rPr>
              <a:t>المعلومات</a:t>
            </a:r>
            <a:r>
              <a:rPr lang="en-GB" sz="3000" b="1" dirty="0">
                <a:solidFill>
                  <a:srgbClr val="FF0000"/>
                </a:solidFill>
              </a:rPr>
              <a:t> و</a:t>
            </a:r>
            <a:r>
              <a:rPr lang="ar-EG" sz="3000" b="1" dirty="0">
                <a:solidFill>
                  <a:srgbClr val="FF0000"/>
                </a:solidFill>
              </a:rPr>
              <a:t>المعرفة </a:t>
            </a:r>
            <a:r>
              <a:rPr lang="en-GB" sz="3000" dirty="0"/>
              <a:t>
</a:t>
            </a:r>
            <a:r>
              <a:rPr lang="ar-EG" sz="3000" dirty="0"/>
              <a:t>من خلال تجميع موارد العديد من الأفراد، </a:t>
            </a:r>
            <a:r>
              <a:rPr lang="ar-EG" sz="3000" dirty="0" smtClean="0"/>
              <a:t>تتمكن </a:t>
            </a:r>
            <a:r>
              <a:rPr lang="ar-EG" sz="3000" dirty="0"/>
              <a:t>الفرق من جلب المزيد من المعلومات إلى عملية اتخاذ القرار</a:t>
            </a:r>
            <a:r>
              <a:rPr lang="en-GB" sz="3000" dirty="0" smtClean="0"/>
              <a:t>.</a:t>
            </a:r>
            <a:endParaRPr lang="en-GB" sz="3000" dirty="0"/>
          </a:p>
        </p:txBody>
      </p:sp>
      <p:sp>
        <p:nvSpPr>
          <p:cNvPr id="4" name="TextBox 3">
            <a:extLst>
              <a:ext uri="{FF2B5EF4-FFF2-40B4-BE49-F238E27FC236}">
                <a16:creationId xmlns:a16="http://schemas.microsoft.com/office/drawing/2014/main" id="{BC70D32D-B454-B8B3-5702-AC3D59C1230A}"/>
              </a:ext>
            </a:extLst>
          </p:cNvPr>
          <p:cNvSpPr txBox="1"/>
          <p:nvPr/>
        </p:nvSpPr>
        <p:spPr>
          <a:xfrm>
            <a:off x="1428366" y="1453968"/>
            <a:ext cx="4544731" cy="3108543"/>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Information and</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Knowledge</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Arial"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By aggregating the resources </a:t>
            </a:r>
            <a:endParaRPr kumimoji="0" lang="ar-EG"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of several individuals, </a:t>
            </a:r>
            <a:endParaRPr kumimoji="0" lang="ar-EG"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teams bring more information </a:t>
            </a:r>
            <a:r>
              <a:rPr kumimoji="0" lang="en-US" sz="28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to the </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decision process</a:t>
            </a:r>
            <a:endParaRPr lang="en-GB" sz="1400" dirty="0"/>
          </a:p>
        </p:txBody>
      </p:sp>
      <p:sp>
        <p:nvSpPr>
          <p:cNvPr id="3" name="Rectangle 2"/>
          <p:cNvSpPr/>
          <p:nvPr/>
        </p:nvSpPr>
        <p:spPr>
          <a:xfrm>
            <a:off x="2890699" y="758890"/>
            <a:ext cx="2664512" cy="369332"/>
          </a:xfrm>
          <a:prstGeom prst="rect">
            <a:avLst/>
          </a:prstGeom>
        </p:spPr>
        <p:txBody>
          <a:bodyPr wrap="none">
            <a:spAutoFit/>
          </a:bodyPr>
          <a:lstStyle/>
          <a:p>
            <a:pPr lvl="0">
              <a:defRPr/>
            </a:pPr>
            <a:r>
              <a:rPr lang="en-US" b="1" kern="0" dirty="0">
                <a:effectLst>
                  <a:outerShdw blurRad="38100" dist="38100" dir="2700000" algn="tl">
                    <a:srgbClr val="808080"/>
                  </a:outerShdw>
                </a:effectLst>
                <a:latin typeface="Tahoma"/>
              </a:rPr>
              <a:t>Advantages of Teams</a:t>
            </a:r>
            <a:endParaRPr lang="en-GB" sz="800" dirty="0"/>
          </a:p>
        </p:txBody>
      </p:sp>
    </p:spTree>
    <p:custDataLst>
      <p:tags r:id="rId1"/>
    </p:custDataLst>
    <p:extLst>
      <p:ext uri="{BB962C8B-B14F-4D97-AF65-F5344CB8AC3E}">
        <p14:creationId xmlns:p14="http://schemas.microsoft.com/office/powerpoint/2010/main" val="1573416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0DCECC4-0754-F8E4-5E5E-D7C8F87107AD}"/>
              </a:ext>
            </a:extLst>
          </p:cNvPr>
          <p:cNvSpPr txBox="1"/>
          <p:nvPr/>
        </p:nvSpPr>
        <p:spPr>
          <a:xfrm>
            <a:off x="2766758" y="0"/>
            <a:ext cx="9116778"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050" b="0" i="0" u="none" strike="noStrike" kern="1200" cap="none" spc="0" normalizeH="0" baseline="0" noProof="0" dirty="0">
              <a:ln>
                <a:noFill/>
              </a:ln>
              <a:effectLst/>
              <a:uLnTx/>
              <a:uFillTx/>
              <a:latin typeface="Calibri"/>
              <a:ea typeface="+mn-ea"/>
              <a:cs typeface="+mn-cs"/>
            </a:endParaRPr>
          </a:p>
        </p:txBody>
      </p:sp>
      <p:pic>
        <p:nvPicPr>
          <p:cNvPr id="14" name="Graphic 13" descr="Badge with solid fill">
            <a:extLst>
              <a:ext uri="{FF2B5EF4-FFF2-40B4-BE49-F238E27FC236}">
                <a16:creationId xmlns:a16="http://schemas.microsoft.com/office/drawing/2014/main" id="{1B986CF8-76E2-9EEB-D576-96B83A2C8D5F}"/>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314747" y="1330936"/>
            <a:ext cx="914400" cy="914400"/>
          </a:xfrm>
          <a:prstGeom prst="rect">
            <a:avLst/>
          </a:prstGeom>
        </p:spPr>
      </p:pic>
      <p:sp>
        <p:nvSpPr>
          <p:cNvPr id="2" name="Rectangle 1">
            <a:extLst>
              <a:ext uri="{FF2B5EF4-FFF2-40B4-BE49-F238E27FC236}">
                <a16:creationId xmlns:a16="http://schemas.microsoft.com/office/drawing/2014/main" id="{7049B519-4ECA-6C25-E51F-6CE099A32014}"/>
              </a:ext>
            </a:extLst>
          </p:cNvPr>
          <p:cNvSpPr/>
          <p:nvPr/>
        </p:nvSpPr>
        <p:spPr>
          <a:xfrm>
            <a:off x="6150077" y="1238839"/>
            <a:ext cx="4358536" cy="4524315"/>
          </a:xfrm>
          <a:prstGeom prst="rect">
            <a:avLst/>
          </a:prstGeom>
        </p:spPr>
        <p:txBody>
          <a:bodyPr wrap="square">
            <a:spAutoFit/>
          </a:bodyPr>
          <a:lstStyle/>
          <a:p>
            <a:pPr algn="justLow" rtl="1">
              <a:lnSpc>
                <a:spcPct val="150000"/>
              </a:lnSpc>
            </a:pPr>
            <a:r>
              <a:rPr lang="ar-EG" sz="3200" b="1" dirty="0">
                <a:solidFill>
                  <a:srgbClr val="FF0000"/>
                </a:solidFill>
              </a:rPr>
              <a:t>تنوع وجهات </a:t>
            </a:r>
            <a:r>
              <a:rPr lang="ar-EG" sz="3200" b="1" dirty="0" smtClean="0">
                <a:solidFill>
                  <a:srgbClr val="FF0000"/>
                </a:solidFill>
              </a:rPr>
              <a:t>النظر</a:t>
            </a:r>
          </a:p>
          <a:p>
            <a:pPr algn="justLow" rtl="1">
              <a:lnSpc>
                <a:spcPct val="150000"/>
              </a:lnSpc>
            </a:pPr>
            <a:r>
              <a:rPr lang="ar-EG" sz="3200" dirty="0" smtClean="0"/>
              <a:t>يقدم </a:t>
            </a:r>
            <a:r>
              <a:rPr lang="ar-EG" sz="3200" dirty="0"/>
              <a:t>أعضاء الفريق مجموعة متنوعة من وجهات النظر إلى عملية اتخاذ القرار، إذا كانت هذه الآراء المتنوعة موجهة بهدف مشترك.</a:t>
            </a:r>
            <a:endParaRPr lang="en-GB" sz="2800" dirty="0"/>
          </a:p>
        </p:txBody>
      </p:sp>
      <p:sp>
        <p:nvSpPr>
          <p:cNvPr id="4" name="TextBox 3">
            <a:extLst>
              <a:ext uri="{FF2B5EF4-FFF2-40B4-BE49-F238E27FC236}">
                <a16:creationId xmlns:a16="http://schemas.microsoft.com/office/drawing/2014/main" id="{1662E607-3A4D-82BB-C601-AE77E4C20C71}"/>
              </a:ext>
            </a:extLst>
          </p:cNvPr>
          <p:cNvSpPr txBox="1"/>
          <p:nvPr/>
        </p:nvSpPr>
        <p:spPr>
          <a:xfrm>
            <a:off x="1288139" y="1309389"/>
            <a:ext cx="4861938" cy="3539430"/>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Diversity of</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Viewpoints</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Team members bring a </a:t>
            </a:r>
            <a:r>
              <a:rPr kumimoji="0" lang="en-US" sz="32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variety of </a:t>
            </a:r>
            <a:r>
              <a:rPr kumimoji="0" lang="en-US" sz="3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viewpoints to the decision process, </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if these diverse views are </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guided by a shared goal. </a:t>
            </a:r>
            <a:endParaRPr kumimoji="0" lang="en-US" sz="32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endParaRPr>
          </a:p>
        </p:txBody>
      </p:sp>
    </p:spTree>
    <p:custDataLst>
      <p:tags r:id="rId1"/>
    </p:custDataLst>
    <p:extLst>
      <p:ext uri="{BB962C8B-B14F-4D97-AF65-F5344CB8AC3E}">
        <p14:creationId xmlns:p14="http://schemas.microsoft.com/office/powerpoint/2010/main" val="3849978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30614" y="277626"/>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7" name="Graphic 6" descr="Badge 3 with solid fill">
            <a:extLst>
              <a:ext uri="{FF2B5EF4-FFF2-40B4-BE49-F238E27FC236}">
                <a16:creationId xmlns:a16="http://schemas.microsoft.com/office/drawing/2014/main" id="{188E05EB-9CA5-B8FE-5ED2-EBF222CD0A7B}"/>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553566" y="1536375"/>
            <a:ext cx="914400" cy="914400"/>
          </a:xfrm>
          <a:prstGeom prst="rect">
            <a:avLst/>
          </a:prstGeom>
        </p:spPr>
      </p:pic>
      <p:sp>
        <p:nvSpPr>
          <p:cNvPr id="3" name="TextBox 2">
            <a:extLst>
              <a:ext uri="{FF2B5EF4-FFF2-40B4-BE49-F238E27FC236}">
                <a16:creationId xmlns:a16="http://schemas.microsoft.com/office/drawing/2014/main" id="{F7082D73-0926-1BFC-42FA-0165C27124F5}"/>
              </a:ext>
            </a:extLst>
          </p:cNvPr>
          <p:cNvSpPr txBox="1"/>
          <p:nvPr/>
        </p:nvSpPr>
        <p:spPr>
          <a:xfrm>
            <a:off x="6523702" y="1440620"/>
            <a:ext cx="3852333" cy="3696653"/>
          </a:xfrm>
          <a:prstGeom prst="rect">
            <a:avLst/>
          </a:prstGeom>
          <a:noFill/>
        </p:spPr>
        <p:txBody>
          <a:bodyPr wrap="square">
            <a:spAutoFit/>
          </a:bodyPr>
          <a:lstStyle/>
          <a:p>
            <a:pPr lvl="0" algn="justLow" rtl="1" eaLnBrk="0" fontAlgn="base" hangingPunct="0">
              <a:lnSpc>
                <a:spcPct val="150000"/>
              </a:lnSpc>
              <a:spcBef>
                <a:spcPct val="0"/>
              </a:spcBef>
              <a:spcAft>
                <a:spcPct val="0"/>
              </a:spcAft>
              <a:defRPr/>
            </a:pPr>
            <a:r>
              <a:rPr lang="ar-EG" sz="3200" b="1" u="sng" kern="0" dirty="0">
                <a:effectLst>
                  <a:outerShdw blurRad="50800" dist="38100" dir="8100000" algn="tr" rotWithShape="0">
                    <a:srgbClr val="808080">
                      <a:alpha val="40000"/>
                    </a:srgbClr>
                  </a:outerShdw>
                </a:effectLst>
                <a:latin typeface="Arial" charset="0"/>
              </a:rPr>
              <a:t>قبول الحلول </a:t>
            </a:r>
            <a:r>
              <a:rPr lang="ar-EG" sz="3200" b="1" kern="0" dirty="0">
                <a:effectLst>
                  <a:outerShdw blurRad="50800" dist="38100" dir="8100000" algn="tr" rotWithShape="0">
                    <a:srgbClr val="808080">
                      <a:alpha val="40000"/>
                    </a:srgbClr>
                  </a:outerShdw>
                </a:effectLst>
                <a:latin typeface="Arial" charset="0"/>
              </a:rPr>
              <a:t>
</a:t>
            </a:r>
            <a:r>
              <a:rPr lang="ar-EG" sz="3200" kern="0" dirty="0">
                <a:latin typeface="Arial" charset="0"/>
              </a:rPr>
              <a:t>إن الأشخاص الذين يشاركون في صنع القرار هم أكثر ميلاً إلى دعم القرار وتشجيع الآخرين على قبوله.</a:t>
            </a:r>
            <a:endParaRPr kumimoji="0" lang="en-US" sz="3200" i="0" u="none" strike="noStrike" kern="1200" cap="none" spc="0" normalizeH="0" baseline="0" noProof="0" dirty="0">
              <a:ln>
                <a:noFill/>
              </a:ln>
              <a:uLnTx/>
              <a:uFillTx/>
              <a:latin typeface="Times New Roman" pitchFamily="18" charset="0"/>
              <a:cs typeface="Times New Roman" pitchFamily="18" charset="0"/>
            </a:endParaRPr>
          </a:p>
        </p:txBody>
      </p:sp>
      <p:sp>
        <p:nvSpPr>
          <p:cNvPr id="4" name="TextBox 3">
            <a:extLst>
              <a:ext uri="{FF2B5EF4-FFF2-40B4-BE49-F238E27FC236}">
                <a16:creationId xmlns:a16="http://schemas.microsoft.com/office/drawing/2014/main" id="{64AC26DA-5548-0B72-03AF-CF88F919028E}"/>
              </a:ext>
            </a:extLst>
          </p:cNvPr>
          <p:cNvSpPr txBox="1"/>
          <p:nvPr/>
        </p:nvSpPr>
        <p:spPr>
          <a:xfrm>
            <a:off x="1581265" y="1536375"/>
            <a:ext cx="4421329" cy="3892861"/>
          </a:xfrm>
          <a:prstGeom prst="rect">
            <a:avLst/>
          </a:prstGeom>
          <a:noFill/>
        </p:spPr>
        <p:txBody>
          <a:bodyPr wrap="square">
            <a:spAutoFit/>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Acceptance of </a:t>
            </a:r>
            <a:r>
              <a:rPr kumimoji="0" lang="en-US" sz="2800" b="1" i="0" u="none" strike="noStrike" kern="0" cap="none" spc="0" normalizeH="0" baseline="0" noProof="0" dirty="0" smtClean="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Solutions </a:t>
            </a:r>
            <a:endParaRPr kumimoji="0" lang="en-US" sz="28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endParaRPr>
          </a:p>
          <a:p>
            <a:pPr marL="0" marR="0" lvl="0" indent="0" defTabSz="914400" rtl="0" eaLnBrk="0" fontAlgn="base" latinLnBrk="0" hangingPunct="0">
              <a:lnSpc>
                <a:spcPct val="15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Those who participate </a:t>
            </a:r>
            <a:r>
              <a:rPr kumimoji="0" lang="en-US" sz="28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in</a:t>
            </a:r>
            <a:r>
              <a:rPr kumimoji="0" lang="ar-EG" sz="2800" b="0" i="0" u="none" strike="noStrike" kern="1200" cap="none" spc="0" normalizeH="0" noProof="0" dirty="0" smtClean="0">
                <a:ln>
                  <a:noFill/>
                </a:ln>
                <a:solidFill>
                  <a:srgbClr val="000000"/>
                </a:solidFill>
                <a:effectLst/>
                <a:uLnTx/>
                <a:uFillTx/>
                <a:latin typeface="Times New Roman" pitchFamily="18" charset="0"/>
                <a:ea typeface="+mn-ea"/>
                <a:cs typeface="Times New Roman" pitchFamily="18" charset="0"/>
              </a:rPr>
              <a:t> </a:t>
            </a:r>
            <a:r>
              <a:rPr kumimoji="0" lang="ar-EG" sz="28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decision-making</a:t>
            </a:r>
            <a:r>
              <a:rPr kumimoji="0" lang="en-US" sz="28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 </a:t>
            </a:r>
            <a:r>
              <a:rPr kumimoji="0" lang="ar-EG"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is</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28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more likely</a:t>
            </a:r>
            <a:r>
              <a:rPr kumimoji="0" lang="ar-EG" sz="28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 </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to support the </a:t>
            </a:r>
            <a:r>
              <a:rPr kumimoji="0" lang="en-US" sz="28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decision</a:t>
            </a:r>
            <a:r>
              <a:rPr kumimoji="0" lang="en-US" sz="2800" b="0" i="0" u="none" strike="noStrike" kern="1200" cap="none" spc="0" normalizeH="0" noProof="0" dirty="0" smtClean="0">
                <a:ln>
                  <a:noFill/>
                </a:ln>
                <a:solidFill>
                  <a:srgbClr val="000000"/>
                </a:solidFill>
                <a:effectLst/>
                <a:uLnTx/>
                <a:uFillTx/>
                <a:latin typeface="Times New Roman" pitchFamily="18" charset="0"/>
                <a:ea typeface="+mn-ea"/>
                <a:cs typeface="Times New Roman" pitchFamily="18" charset="0"/>
              </a:rPr>
              <a:t> </a:t>
            </a:r>
            <a:r>
              <a:rPr kumimoji="0" lang="en-US" sz="28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and </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encourage others </a:t>
            </a:r>
            <a:r>
              <a:rPr kumimoji="0" lang="en-US" sz="28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to</a:t>
            </a:r>
            <a:r>
              <a:rPr kumimoji="0" lang="en-US" sz="2800" b="0" i="0" u="none" strike="noStrike" kern="1200" cap="none" spc="0" normalizeH="0" noProof="0" dirty="0" smtClean="0">
                <a:ln>
                  <a:noFill/>
                </a:ln>
                <a:solidFill>
                  <a:srgbClr val="000000"/>
                </a:solidFill>
                <a:effectLst/>
                <a:uLnTx/>
                <a:uFillTx/>
                <a:latin typeface="Times New Roman" pitchFamily="18" charset="0"/>
                <a:ea typeface="+mn-ea"/>
                <a:cs typeface="Times New Roman" pitchFamily="18" charset="0"/>
              </a:rPr>
              <a:t> </a:t>
            </a:r>
            <a:r>
              <a:rPr kumimoji="0" lang="en-US" sz="28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accept </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it.</a:t>
            </a:r>
          </a:p>
        </p:txBody>
      </p:sp>
    </p:spTree>
    <p:custDataLst>
      <p:tags r:id="rId1"/>
    </p:custDataLst>
    <p:extLst>
      <p:ext uri="{BB962C8B-B14F-4D97-AF65-F5344CB8AC3E}">
        <p14:creationId xmlns:p14="http://schemas.microsoft.com/office/powerpoint/2010/main" val="1751914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9720115" y="627736"/>
            <a:ext cx="124264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8" name="Graphic 7" descr="Badge 4 with solid fill">
            <a:extLst>
              <a:ext uri="{FF2B5EF4-FFF2-40B4-BE49-F238E27FC236}">
                <a16:creationId xmlns:a16="http://schemas.microsoft.com/office/drawing/2014/main" id="{A0969FA9-44C9-249C-E6EC-FF7452D91B2C}"/>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486229" y="1027846"/>
            <a:ext cx="914400" cy="914400"/>
          </a:xfrm>
          <a:prstGeom prst="rect">
            <a:avLst/>
          </a:prstGeom>
        </p:spPr>
      </p:pic>
      <p:sp>
        <p:nvSpPr>
          <p:cNvPr id="3" name="TextBox 2">
            <a:extLst>
              <a:ext uri="{FF2B5EF4-FFF2-40B4-BE49-F238E27FC236}">
                <a16:creationId xmlns:a16="http://schemas.microsoft.com/office/drawing/2014/main" id="{5E279DC2-FE44-F0F6-56AA-133A59E0E36B}"/>
              </a:ext>
            </a:extLst>
          </p:cNvPr>
          <p:cNvSpPr txBox="1"/>
          <p:nvPr/>
        </p:nvSpPr>
        <p:spPr>
          <a:xfrm>
            <a:off x="6769509" y="1720840"/>
            <a:ext cx="3712605" cy="3459922"/>
          </a:xfrm>
          <a:prstGeom prst="rect">
            <a:avLst/>
          </a:prstGeom>
          <a:noFill/>
        </p:spPr>
        <p:txBody>
          <a:bodyPr wrap="square">
            <a:spAutoFit/>
          </a:bodyPr>
          <a:lstStyle/>
          <a:p>
            <a:pPr lvl="0" algn="r" rtl="1" eaLnBrk="0" fontAlgn="base" hangingPunct="0">
              <a:spcBef>
                <a:spcPct val="0"/>
              </a:spcBef>
              <a:spcAft>
                <a:spcPct val="0"/>
              </a:spcAft>
              <a:defRPr/>
            </a:pPr>
            <a:r>
              <a:rPr lang="ar-EG" sz="3200" b="1" u="sng" kern="0" dirty="0">
                <a:solidFill>
                  <a:srgbClr val="FF0000"/>
                </a:solidFill>
                <a:effectLst>
                  <a:outerShdw blurRad="38100" dist="38100" dir="2700000" algn="tl">
                    <a:srgbClr val="000000">
                      <a:alpha val="43137"/>
                    </a:srgbClr>
                  </a:outerShdw>
                </a:effectLst>
                <a:latin typeface="Arial" charset="0"/>
              </a:rPr>
              <a:t>مستويات </a:t>
            </a:r>
            <a:r>
              <a:rPr lang="ar-EG" sz="3200" b="1" u="sng" kern="0" dirty="0" smtClean="0">
                <a:solidFill>
                  <a:srgbClr val="FF0000"/>
                </a:solidFill>
                <a:effectLst>
                  <a:outerShdw blurRad="38100" dist="38100" dir="2700000" algn="tl">
                    <a:srgbClr val="000000">
                      <a:alpha val="43137"/>
                    </a:srgbClr>
                  </a:outerShdw>
                </a:effectLst>
                <a:latin typeface="Arial" charset="0"/>
              </a:rPr>
              <a:t>الأداء</a:t>
            </a:r>
          </a:p>
          <a:p>
            <a:pPr lvl="0" algn="r" rtl="1" eaLnBrk="0" fontAlgn="base" hangingPunct="0">
              <a:lnSpc>
                <a:spcPct val="150000"/>
              </a:lnSpc>
              <a:spcBef>
                <a:spcPct val="0"/>
              </a:spcBef>
              <a:spcAft>
                <a:spcPct val="0"/>
              </a:spcAft>
              <a:defRPr/>
            </a:pPr>
            <a:r>
              <a:rPr lang="ar-EG" sz="3200" kern="0" dirty="0" smtClean="0">
                <a:latin typeface="Arial" charset="0"/>
              </a:rPr>
              <a:t>يمكن </a:t>
            </a:r>
            <a:r>
              <a:rPr lang="ar-EG" sz="3200" kern="0" dirty="0">
                <a:latin typeface="Arial" charset="0"/>
              </a:rPr>
              <a:t>أن تكون الفرق الفعالة أفضل من الأفراد ذوي الأداء العالي في حل المشكلات المعقدة</a:t>
            </a:r>
            <a:endParaRPr lang="en-GB" sz="1600" dirty="0"/>
          </a:p>
        </p:txBody>
      </p:sp>
      <p:sp>
        <p:nvSpPr>
          <p:cNvPr id="5" name="TextBox 4">
            <a:extLst>
              <a:ext uri="{FF2B5EF4-FFF2-40B4-BE49-F238E27FC236}">
                <a16:creationId xmlns:a16="http://schemas.microsoft.com/office/drawing/2014/main" id="{69DCC8BB-DE68-CA44-7197-77A8846BF66A}"/>
              </a:ext>
            </a:extLst>
          </p:cNvPr>
          <p:cNvSpPr txBox="1"/>
          <p:nvPr/>
        </p:nvSpPr>
        <p:spPr>
          <a:xfrm>
            <a:off x="1400629" y="1541332"/>
            <a:ext cx="4734700" cy="341632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performance levels</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Effective </a:t>
            </a: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teams can be </a:t>
            </a:r>
            <a:r>
              <a:rPr kumimoji="0" lang="en-US" sz="36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better than top-performing individuals </a:t>
            </a: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at </a:t>
            </a:r>
            <a:r>
              <a:rPr kumimoji="0" lang="en-US" sz="3600" b="0" i="0"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solving complex problems</a:t>
            </a:r>
            <a:endParaRPr lang="en-GB" dirty="0"/>
          </a:p>
        </p:txBody>
      </p:sp>
    </p:spTree>
    <p:custDataLst>
      <p:tags r:id="rId1"/>
    </p:custDataLst>
    <p:extLst>
      <p:ext uri="{BB962C8B-B14F-4D97-AF65-F5344CB8AC3E}">
        <p14:creationId xmlns:p14="http://schemas.microsoft.com/office/powerpoint/2010/main" val="17488983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83964" y="499491"/>
            <a:ext cx="8035357" cy="584775"/>
          </a:xfrm>
          <a:prstGeom prst="rect">
            <a:avLst/>
          </a:prstGeom>
          <a:noFill/>
        </p:spPr>
        <p:txBody>
          <a:bodyPr wrap="square">
            <a:spAutoFit/>
          </a:bodyPr>
          <a:lstStyle/>
          <a:p>
            <a:r>
              <a:rPr lang="en-US" sz="3200" b="1" kern="0" dirty="0">
                <a:effectLst>
                  <a:outerShdw blurRad="38100" dist="38100" dir="2700000" algn="tl">
                    <a:srgbClr val="808080"/>
                  </a:outerShdw>
                </a:effectLst>
                <a:latin typeface="Tahoma"/>
              </a:rPr>
              <a:t>The disadvantages of </a:t>
            </a:r>
            <a:r>
              <a:rPr lang="en-US" sz="3200" b="1" kern="0" dirty="0" smtClean="0">
                <a:effectLst>
                  <a:outerShdw blurRad="38100" dist="38100" dir="2700000" algn="tl">
                    <a:srgbClr val="808080"/>
                  </a:outerShdw>
                </a:effectLst>
                <a:latin typeface="Tahoma"/>
              </a:rPr>
              <a:t>teams   </a:t>
            </a:r>
            <a:r>
              <a:rPr lang="ar-EG" sz="3200" b="1" kern="0" dirty="0">
                <a:effectLst>
                  <a:outerShdw blurRad="38100" dist="38100" dir="2700000" algn="tl">
                    <a:srgbClr val="808080"/>
                  </a:outerShdw>
                </a:effectLst>
                <a:latin typeface="Tahoma"/>
              </a:rPr>
              <a:t>عيوب الفرق</a:t>
            </a:r>
            <a:endParaRPr lang="en-GB" sz="3200" b="1" kern="0" dirty="0">
              <a:effectLst>
                <a:outerShdw blurRad="38100" dist="38100" dir="2700000" algn="tl">
                  <a:srgbClr val="808080"/>
                </a:outerShdw>
              </a:effectLst>
              <a:latin typeface="Tahoma"/>
            </a:endParaRPr>
          </a:p>
        </p:txBody>
      </p:sp>
      <p:pic>
        <p:nvPicPr>
          <p:cNvPr id="6" name="Picture 5" descr="shutterstock_19607836.jpg">
            <a:extLst>
              <a:ext uri="{FF2B5EF4-FFF2-40B4-BE49-F238E27FC236}">
                <a16:creationId xmlns:a16="http://schemas.microsoft.com/office/drawing/2014/main" id="{AC11B3AA-2103-C290-35EB-AFBC9DE8D5AD}"/>
              </a:ext>
            </a:extLst>
          </p:cNvPr>
          <p:cNvPicPr>
            <a:picLocks noChangeAspect="1"/>
          </p:cNvPicPr>
          <p:nvPr/>
        </p:nvPicPr>
        <p:blipFill>
          <a:blip r:embed="rId3" cstate="screen">
            <a:lum contrast="-10000"/>
          </a:blip>
          <a:srcRect/>
          <a:stretch>
            <a:fillRect/>
          </a:stretch>
        </p:blipFill>
        <p:spPr>
          <a:xfrm>
            <a:off x="1864500" y="1417169"/>
            <a:ext cx="7932152" cy="4039522"/>
          </a:xfrm>
          <a:prstGeom prst="rect">
            <a:avLst/>
          </a:prstGeom>
        </p:spPr>
      </p:pic>
      <p:sp>
        <p:nvSpPr>
          <p:cNvPr id="7" name="Rectangle 6">
            <a:extLst>
              <a:ext uri="{FF2B5EF4-FFF2-40B4-BE49-F238E27FC236}">
                <a16:creationId xmlns:a16="http://schemas.microsoft.com/office/drawing/2014/main" id="{20DE7003-2F0A-EDB9-5E49-3CD305B61DB7}"/>
              </a:ext>
            </a:extLst>
          </p:cNvPr>
          <p:cNvSpPr/>
          <p:nvPr/>
        </p:nvSpPr>
        <p:spPr bwMode="auto">
          <a:xfrm>
            <a:off x="3742544" y="1547228"/>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Groupthink</a:t>
            </a:r>
          </a:p>
        </p:txBody>
      </p:sp>
      <p:sp>
        <p:nvSpPr>
          <p:cNvPr id="9" name="Rectangle 8">
            <a:extLst>
              <a:ext uri="{FF2B5EF4-FFF2-40B4-BE49-F238E27FC236}">
                <a16:creationId xmlns:a16="http://schemas.microsoft.com/office/drawing/2014/main" id="{80458535-83A6-09B3-1F30-9618EAB4103B}"/>
              </a:ext>
            </a:extLst>
          </p:cNvPr>
          <p:cNvSpPr/>
          <p:nvPr/>
        </p:nvSpPr>
        <p:spPr bwMode="auto">
          <a:xfrm>
            <a:off x="3742544" y="2980215"/>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Cost Issues</a:t>
            </a:r>
          </a:p>
        </p:txBody>
      </p:sp>
      <p:sp>
        <p:nvSpPr>
          <p:cNvPr id="11" name="Rectangle 10">
            <a:extLst>
              <a:ext uri="{FF2B5EF4-FFF2-40B4-BE49-F238E27FC236}">
                <a16:creationId xmlns:a16="http://schemas.microsoft.com/office/drawing/2014/main" id="{26557C11-F695-959B-9FA9-7B14044BC725}"/>
              </a:ext>
            </a:extLst>
          </p:cNvPr>
          <p:cNvSpPr/>
          <p:nvPr/>
        </p:nvSpPr>
        <p:spPr bwMode="auto">
          <a:xfrm>
            <a:off x="2683964" y="4209050"/>
            <a:ext cx="629322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Hidden Agendas</a:t>
            </a:r>
          </a:p>
        </p:txBody>
      </p:sp>
    </p:spTree>
    <p:extLst>
      <p:ext uri="{BB962C8B-B14F-4D97-AF65-F5344CB8AC3E}">
        <p14:creationId xmlns:p14="http://schemas.microsoft.com/office/powerpoint/2010/main" val="3773268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85322" y="577135"/>
            <a:ext cx="8035357"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The disadvantages of teams</a:t>
            </a:r>
            <a:endParaRPr kumimoji="0" lang="en-GB"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endParaRPr>
          </a:p>
        </p:txBody>
      </p:sp>
      <p:sp>
        <p:nvSpPr>
          <p:cNvPr id="7" name="Rectangle 6">
            <a:extLst>
              <a:ext uri="{FF2B5EF4-FFF2-40B4-BE49-F238E27FC236}">
                <a16:creationId xmlns:a16="http://schemas.microsoft.com/office/drawing/2014/main" id="{20DE7003-2F0A-EDB9-5E49-3CD305B61DB7}"/>
              </a:ext>
            </a:extLst>
          </p:cNvPr>
          <p:cNvSpPr/>
          <p:nvPr/>
        </p:nvSpPr>
        <p:spPr bwMode="auto">
          <a:xfrm>
            <a:off x="1705890" y="1383004"/>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Groupthink</a:t>
            </a:r>
          </a:p>
        </p:txBody>
      </p:sp>
      <p:sp>
        <p:nvSpPr>
          <p:cNvPr id="15" name="TextBox 14">
            <a:extLst>
              <a:ext uri="{FF2B5EF4-FFF2-40B4-BE49-F238E27FC236}">
                <a16:creationId xmlns:a16="http://schemas.microsoft.com/office/drawing/2014/main" id="{B3071269-3A1A-4DDE-6701-1025B0F9EDFF}"/>
              </a:ext>
            </a:extLst>
          </p:cNvPr>
          <p:cNvSpPr txBox="1"/>
          <p:nvPr/>
        </p:nvSpPr>
        <p:spPr>
          <a:xfrm>
            <a:off x="6282809" y="2535203"/>
            <a:ext cx="4077656" cy="2862322"/>
          </a:xfrm>
          <a:prstGeom prst="rect">
            <a:avLst/>
          </a:prstGeom>
          <a:noFill/>
        </p:spPr>
        <p:txBody>
          <a:bodyPr wrap="square">
            <a:spAutoFit/>
          </a:bodyPr>
          <a:lstStyle/>
          <a:p>
            <a:pPr algn="justLow" rtl="1"/>
            <a:r>
              <a:rPr lang="ar-EG" sz="3600" dirty="0">
                <a:ln>
                  <a:solidFill>
                    <a:srgbClr val="000000"/>
                  </a:solidFill>
                </a:ln>
                <a:solidFill>
                  <a:schemeClr val="accent5">
                    <a:lumMod val="75000"/>
                  </a:schemeClr>
                </a:solidFill>
                <a:latin typeface="Tahoma"/>
              </a:rPr>
              <a:t>استعداد الأعضاء </a:t>
            </a:r>
            <a:r>
              <a:rPr lang="ar-EG" sz="3600" dirty="0" smtClean="0">
                <a:ln>
                  <a:solidFill>
                    <a:srgbClr val="000000"/>
                  </a:solidFill>
                </a:ln>
                <a:solidFill>
                  <a:schemeClr val="accent5">
                    <a:lumMod val="75000"/>
                  </a:schemeClr>
                </a:solidFill>
                <a:latin typeface="Tahoma"/>
              </a:rPr>
              <a:t>الأفراد لتنحية </a:t>
            </a:r>
            <a:r>
              <a:rPr lang="ar-EG" sz="3600" dirty="0">
                <a:ln>
                  <a:solidFill>
                    <a:srgbClr val="000000"/>
                  </a:solidFill>
                </a:ln>
                <a:solidFill>
                  <a:schemeClr val="accent5">
                    <a:lumMod val="75000"/>
                  </a:schemeClr>
                </a:solidFill>
                <a:latin typeface="Tahoma"/>
              </a:rPr>
              <a:t>آرائهم الشخصية </a:t>
            </a:r>
            <a:r>
              <a:rPr lang="ar-EG" sz="3600" dirty="0" smtClean="0">
                <a:ln>
                  <a:solidFill>
                    <a:srgbClr val="000000"/>
                  </a:solidFill>
                </a:ln>
                <a:solidFill>
                  <a:schemeClr val="accent5">
                    <a:lumMod val="75000"/>
                  </a:schemeClr>
                </a:solidFill>
                <a:latin typeface="Tahoma"/>
              </a:rPr>
              <a:t>جانبًا ومواكبة </a:t>
            </a:r>
            <a:r>
              <a:rPr lang="ar-EG" sz="3600" dirty="0">
                <a:ln>
                  <a:solidFill>
                    <a:srgbClr val="000000"/>
                  </a:solidFill>
                </a:ln>
                <a:solidFill>
                  <a:schemeClr val="accent5">
                    <a:lumMod val="75000"/>
                  </a:schemeClr>
                </a:solidFill>
                <a:latin typeface="Tahoma"/>
              </a:rPr>
              <a:t>بقية أعضاء </a:t>
            </a:r>
            <a:r>
              <a:rPr lang="ar-EG" sz="3600" dirty="0" smtClean="0">
                <a:ln>
                  <a:solidFill>
                    <a:srgbClr val="000000"/>
                  </a:solidFill>
                </a:ln>
                <a:solidFill>
                  <a:schemeClr val="accent5">
                    <a:lumMod val="75000"/>
                  </a:schemeClr>
                </a:solidFill>
                <a:latin typeface="Tahoma"/>
              </a:rPr>
              <a:t>الفريق، </a:t>
            </a:r>
            <a:r>
              <a:rPr lang="ar-EG" sz="3600" dirty="0">
                <a:ln>
                  <a:solidFill>
                    <a:srgbClr val="000000"/>
                  </a:solidFill>
                </a:ln>
                <a:solidFill>
                  <a:schemeClr val="accent5">
                    <a:lumMod val="75000"/>
                  </a:schemeClr>
                </a:solidFill>
                <a:latin typeface="Tahoma"/>
              </a:rPr>
              <a:t>حتى لو كانوا مخطئين.</a:t>
            </a:r>
            <a:endParaRPr lang="en-GB" sz="3600" dirty="0">
              <a:ln>
                <a:solidFill>
                  <a:srgbClr val="000000"/>
                </a:solidFill>
              </a:ln>
              <a:solidFill>
                <a:schemeClr val="accent5">
                  <a:lumMod val="75000"/>
                </a:schemeClr>
              </a:solidFill>
              <a:latin typeface="Tahoma"/>
            </a:endParaRPr>
          </a:p>
        </p:txBody>
      </p:sp>
      <p:pic>
        <p:nvPicPr>
          <p:cNvPr id="18" name="Graphic 17" descr="Badge 1 with solid fill">
            <a:extLst>
              <a:ext uri="{FF2B5EF4-FFF2-40B4-BE49-F238E27FC236}">
                <a16:creationId xmlns:a16="http://schemas.microsoft.com/office/drawing/2014/main" id="{EC9FE4E5-C2A7-57DB-B132-268C645658A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967391" y="1161910"/>
            <a:ext cx="914400" cy="914400"/>
          </a:xfrm>
          <a:prstGeom prst="rect">
            <a:avLst/>
          </a:prstGeom>
        </p:spPr>
      </p:pic>
      <p:sp>
        <p:nvSpPr>
          <p:cNvPr id="2" name="TextBox 1">
            <a:extLst>
              <a:ext uri="{FF2B5EF4-FFF2-40B4-BE49-F238E27FC236}">
                <a16:creationId xmlns:a16="http://schemas.microsoft.com/office/drawing/2014/main" id="{00D9B55D-1AA6-D218-75F7-1407D8F4D45B}"/>
              </a:ext>
            </a:extLst>
          </p:cNvPr>
          <p:cNvSpPr txBox="1"/>
          <p:nvPr/>
        </p:nvSpPr>
        <p:spPr>
          <a:xfrm>
            <a:off x="1332788" y="2547979"/>
            <a:ext cx="4724400" cy="2677656"/>
          </a:xfrm>
          <a:prstGeom prst="rect">
            <a:avLst/>
          </a:prstGeom>
          <a:noFill/>
        </p:spPr>
        <p:txBody>
          <a:bodyPr wrap="square">
            <a:spAutoFit/>
          </a:bodyPr>
          <a:lstStyle/>
          <a:p>
            <a:pPr algn="just"/>
            <a:r>
              <a:rPr lang="en-US" sz="2800" dirty="0">
                <a:ln>
                  <a:solidFill>
                    <a:srgbClr val="000000"/>
                  </a:solidFill>
                </a:ln>
                <a:solidFill>
                  <a:schemeClr val="accent5">
                    <a:lumMod val="75000"/>
                  </a:schemeClr>
                </a:solidFill>
                <a:latin typeface="Tahoma"/>
                <a:cs typeface="+mj-cs"/>
              </a:rPr>
              <a:t>the willingness of individual members to set aside their personal opinions and </a:t>
            </a:r>
            <a:r>
              <a:rPr lang="en-US" sz="2800" u="sng" dirty="0">
                <a:ln>
                  <a:solidFill>
                    <a:srgbClr val="000000"/>
                  </a:solidFill>
                </a:ln>
                <a:solidFill>
                  <a:schemeClr val="accent5">
                    <a:lumMod val="75000"/>
                  </a:schemeClr>
                </a:solidFill>
                <a:latin typeface="Tahoma"/>
                <a:cs typeface="+mj-cs"/>
              </a:rPr>
              <a:t>go along with the rest of the team members,</a:t>
            </a:r>
            <a:r>
              <a:rPr lang="en-US" sz="2800" dirty="0">
                <a:ln>
                  <a:solidFill>
                    <a:srgbClr val="000000"/>
                  </a:solidFill>
                </a:ln>
                <a:solidFill>
                  <a:schemeClr val="accent5">
                    <a:lumMod val="75000"/>
                  </a:schemeClr>
                </a:solidFill>
                <a:latin typeface="Tahoma"/>
                <a:cs typeface="+mj-cs"/>
              </a:rPr>
              <a:t> even if they are wrong. </a:t>
            </a:r>
            <a:endParaRPr lang="en-GB" sz="2800" dirty="0">
              <a:ln>
                <a:solidFill>
                  <a:srgbClr val="000000"/>
                </a:solidFill>
              </a:ln>
              <a:solidFill>
                <a:schemeClr val="accent5">
                  <a:lumMod val="75000"/>
                </a:schemeClr>
              </a:solidFill>
              <a:latin typeface="Tahoma"/>
              <a:cs typeface="+mj-cs"/>
            </a:endParaRPr>
          </a:p>
        </p:txBody>
      </p:sp>
      <p:sp>
        <p:nvSpPr>
          <p:cNvPr id="3" name="Rectangle 2"/>
          <p:cNvSpPr/>
          <p:nvPr/>
        </p:nvSpPr>
        <p:spPr>
          <a:xfrm>
            <a:off x="7740487" y="1619646"/>
            <a:ext cx="2467342" cy="646331"/>
          </a:xfrm>
          <a:prstGeom prst="rect">
            <a:avLst/>
          </a:prstGeom>
        </p:spPr>
        <p:txBody>
          <a:bodyPr wrap="none">
            <a:spAutoFit/>
          </a:bodyPr>
          <a:lstStyle/>
          <a:p>
            <a:r>
              <a:rPr lang="ar-EG" sz="3600" dirty="0">
                <a:ln>
                  <a:solidFill>
                    <a:srgbClr val="000000"/>
                  </a:solidFill>
                </a:ln>
                <a:solidFill>
                  <a:schemeClr val="accent5">
                    <a:lumMod val="75000"/>
                  </a:schemeClr>
                </a:solidFill>
                <a:latin typeface="Tahoma"/>
              </a:rPr>
              <a:t>التفكير</a:t>
            </a:r>
            <a:r>
              <a:rPr lang="ar-EG" sz="2800" b="1" dirty="0"/>
              <a:t> </a:t>
            </a:r>
            <a:r>
              <a:rPr lang="ar-EG" sz="3600" dirty="0">
                <a:ln>
                  <a:solidFill>
                    <a:srgbClr val="000000"/>
                  </a:solidFill>
                </a:ln>
                <a:solidFill>
                  <a:schemeClr val="accent5">
                    <a:lumMod val="75000"/>
                  </a:schemeClr>
                </a:solidFill>
                <a:latin typeface="Tahoma"/>
              </a:rPr>
              <a:t>الجماعي</a:t>
            </a:r>
          </a:p>
        </p:txBody>
      </p:sp>
    </p:spTree>
    <p:extLst>
      <p:ext uri="{BB962C8B-B14F-4D97-AF65-F5344CB8AC3E}">
        <p14:creationId xmlns:p14="http://schemas.microsoft.com/office/powerpoint/2010/main" val="3180716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212320" y="517577"/>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ln>
                  <a:solidFill>
                    <a:srgbClr val="000000"/>
                  </a:solidFill>
                </a:ln>
                <a:solidFill>
                  <a:srgbClr val="FF0000"/>
                </a:solidFill>
                <a:effectLst>
                  <a:outerShdw blurRad="38100" dist="76200" dir="2700000" algn="tl">
                    <a:srgbClr val="000000">
                      <a:alpha val="81176"/>
                    </a:srgbClr>
                  </a:outerShdw>
                </a:effectLst>
                <a:latin typeface="Tahoma"/>
              </a:rPr>
              <a:t>The disadvantages of teams</a:t>
            </a:r>
            <a:endParaRPr lang="en-GB" sz="3600" b="1" dirty="0">
              <a:ln>
                <a:solidFill>
                  <a:srgbClr val="000000"/>
                </a:solidFill>
              </a:ln>
              <a:solidFill>
                <a:srgbClr val="FF0000"/>
              </a:solidFill>
              <a:effectLst>
                <a:outerShdw blurRad="38100" dist="76200" dir="2700000" algn="tl">
                  <a:srgbClr val="000000">
                    <a:alpha val="81176"/>
                  </a:srgbClr>
                </a:outerShdw>
              </a:effectLst>
              <a:latin typeface="Tahoma"/>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194322" y="2236474"/>
            <a:ext cx="4135955" cy="3046988"/>
          </a:xfrm>
          <a:prstGeom prst="rect">
            <a:avLst/>
          </a:prstGeom>
          <a:noFill/>
        </p:spPr>
        <p:txBody>
          <a:bodyPr wrap="square">
            <a:spAutoFit/>
          </a:bodyPr>
          <a:lstStyle/>
          <a:p>
            <a:pPr lvl="0" algn="r" rtl="1">
              <a:lnSpc>
                <a:spcPct val="150000"/>
              </a:lnSpc>
              <a:defRPr/>
            </a:pPr>
            <a:r>
              <a:rPr lang="ar-EG" sz="3200" dirty="0">
                <a:ln>
                  <a:solidFill>
                    <a:srgbClr val="000000"/>
                  </a:solidFill>
                </a:ln>
                <a:solidFill>
                  <a:srgbClr val="FF0000"/>
                </a:solidFill>
                <a:latin typeface="Tahoma"/>
              </a:rPr>
              <a:t>التكلفة العالية </a:t>
            </a:r>
            <a:r>
              <a:rPr lang="ar-EG" sz="3200" dirty="0" smtClean="0">
                <a:ln>
                  <a:solidFill>
                    <a:srgbClr val="000000"/>
                  </a:solidFill>
                </a:ln>
                <a:solidFill>
                  <a:srgbClr val="FF0000"/>
                </a:solidFill>
                <a:latin typeface="Tahoma"/>
              </a:rPr>
              <a:t>لتنسيق أنشطة المجوعة مثل:</a:t>
            </a:r>
          </a:p>
          <a:p>
            <a:pPr marL="571500" lvl="0" indent="-571500" algn="r" rtl="1">
              <a:lnSpc>
                <a:spcPct val="150000"/>
              </a:lnSpc>
              <a:buFont typeface="Wingdings" panose="05000000000000000000" pitchFamily="2" charset="2"/>
              <a:buChar char="q"/>
              <a:defRPr/>
            </a:pPr>
            <a:r>
              <a:rPr lang="ar-EG" sz="3200" dirty="0" smtClean="0">
                <a:ln>
                  <a:solidFill>
                    <a:srgbClr val="000000"/>
                  </a:solidFill>
                </a:ln>
                <a:solidFill>
                  <a:srgbClr val="FF0000"/>
                </a:solidFill>
                <a:latin typeface="Tahoma"/>
              </a:rPr>
              <a:t>مواءمة </a:t>
            </a:r>
            <a:r>
              <a:rPr lang="ar-EG" sz="3200" dirty="0">
                <a:ln>
                  <a:solidFill>
                    <a:srgbClr val="000000"/>
                  </a:solidFill>
                </a:ln>
                <a:solidFill>
                  <a:srgbClr val="FF0000"/>
                </a:solidFill>
                <a:latin typeface="Tahoma"/>
              </a:rPr>
              <a:t>الجداول </a:t>
            </a:r>
            <a:r>
              <a:rPr lang="ar-EG" sz="3200" dirty="0" smtClean="0">
                <a:ln>
                  <a:solidFill>
                    <a:srgbClr val="000000"/>
                  </a:solidFill>
                </a:ln>
                <a:solidFill>
                  <a:srgbClr val="FF0000"/>
                </a:solidFill>
                <a:latin typeface="Tahoma"/>
              </a:rPr>
              <a:t>الزمنية،</a:t>
            </a:r>
            <a:r>
              <a:rPr lang="ar-EG" sz="3200" dirty="0">
                <a:ln>
                  <a:solidFill>
                    <a:srgbClr val="000000"/>
                  </a:solidFill>
                </a:ln>
                <a:solidFill>
                  <a:srgbClr val="FF0000"/>
                </a:solidFill>
                <a:latin typeface="Tahoma"/>
              </a:rPr>
              <a:t>
 ترتيب الاجتماعات ،</a:t>
            </a:r>
            <a:endPar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ndParaRPr>
          </a:p>
        </p:txBody>
      </p:sp>
      <p:sp>
        <p:nvSpPr>
          <p:cNvPr id="6" name="Rectangle 5">
            <a:extLst>
              <a:ext uri="{FF2B5EF4-FFF2-40B4-BE49-F238E27FC236}">
                <a16:creationId xmlns:a16="http://schemas.microsoft.com/office/drawing/2014/main" id="{30E1900E-82D9-8094-AB75-45F6E3E1D287}"/>
              </a:ext>
            </a:extLst>
          </p:cNvPr>
          <p:cNvSpPr/>
          <p:nvPr/>
        </p:nvSpPr>
        <p:spPr bwMode="auto">
          <a:xfrm>
            <a:off x="3489519" y="1227442"/>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Cost Issues</a:t>
            </a:r>
          </a:p>
        </p:txBody>
      </p:sp>
      <p:pic>
        <p:nvPicPr>
          <p:cNvPr id="9" name="Graphic 8" descr="Badge with solid fill">
            <a:extLst>
              <a:ext uri="{FF2B5EF4-FFF2-40B4-BE49-F238E27FC236}">
                <a16:creationId xmlns:a16="http://schemas.microsoft.com/office/drawing/2014/main" id="{68E90179-1488-3FA2-3C37-6794AD47DE5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2575119" y="1339712"/>
            <a:ext cx="914400" cy="914400"/>
          </a:xfrm>
          <a:prstGeom prst="rect">
            <a:avLst/>
          </a:prstGeom>
        </p:spPr>
      </p:pic>
      <p:sp>
        <p:nvSpPr>
          <p:cNvPr id="2" name="TextBox 1">
            <a:extLst>
              <a:ext uri="{FF2B5EF4-FFF2-40B4-BE49-F238E27FC236}">
                <a16:creationId xmlns:a16="http://schemas.microsoft.com/office/drawing/2014/main" id="{8A9E5E2D-B750-F70E-584D-EFC6B3F65687}"/>
              </a:ext>
            </a:extLst>
          </p:cNvPr>
          <p:cNvSpPr txBox="1"/>
          <p:nvPr/>
        </p:nvSpPr>
        <p:spPr>
          <a:xfrm>
            <a:off x="1302249" y="2179340"/>
            <a:ext cx="5147118" cy="267765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solidFill>
                    <a:srgbClr val="000000"/>
                  </a:solidFill>
                </a:ln>
                <a:solidFill>
                  <a:srgbClr val="FF0000"/>
                </a:solidFill>
                <a:effectLst/>
                <a:uLnTx/>
                <a:uFillTx/>
                <a:latin typeface="Tahoma"/>
                <a:ea typeface="+mn-ea"/>
                <a:cs typeface="+mn-cs"/>
              </a:rPr>
              <a:t>the high cost of </a:t>
            </a:r>
            <a:r>
              <a:rPr kumimoji="0" lang="en-US" sz="2800" b="0" i="0" u="none" strike="noStrike" kern="1200" cap="none" spc="0" normalizeH="0" baseline="0" noProof="0" dirty="0" smtClean="0">
                <a:ln>
                  <a:solidFill>
                    <a:srgbClr val="000000"/>
                  </a:solidFill>
                </a:ln>
                <a:solidFill>
                  <a:srgbClr val="FF0000"/>
                </a:solidFill>
                <a:effectLst/>
                <a:uLnTx/>
                <a:uFillTx/>
                <a:latin typeface="Tahoma"/>
                <a:ea typeface="+mn-ea"/>
                <a:cs typeface="+mn-cs"/>
              </a:rPr>
              <a:t>coordinating</a:t>
            </a:r>
            <a:r>
              <a:rPr kumimoji="0" lang="en-US" sz="2800" b="0" i="0" u="none" strike="noStrike" kern="1200" cap="none" spc="0" normalizeH="0" noProof="0" dirty="0" smtClean="0">
                <a:ln>
                  <a:solidFill>
                    <a:srgbClr val="000000"/>
                  </a:solidFill>
                </a:ln>
                <a:solidFill>
                  <a:srgbClr val="FF0000"/>
                </a:solidFill>
                <a:effectLst/>
                <a:uLnTx/>
                <a:uFillTx/>
                <a:latin typeface="Tahoma"/>
                <a:ea typeface="+mn-ea"/>
                <a:cs typeface="+mn-cs"/>
              </a:rPr>
              <a:t> </a:t>
            </a:r>
            <a:r>
              <a:rPr kumimoji="0" lang="en-US" sz="2800" b="0" i="0" u="none" strike="noStrike" kern="1200" cap="none" spc="0" normalizeH="0" baseline="0" noProof="0" dirty="0" smtClean="0">
                <a:ln>
                  <a:solidFill>
                    <a:srgbClr val="000000"/>
                  </a:solidFill>
                </a:ln>
                <a:solidFill>
                  <a:srgbClr val="FF0000"/>
                </a:solidFill>
                <a:effectLst/>
                <a:uLnTx/>
                <a:uFillTx/>
                <a:latin typeface="Tahoma"/>
                <a:ea typeface="+mn-ea"/>
                <a:cs typeface="+mn-cs"/>
              </a:rPr>
              <a:t>group activities </a:t>
            </a:r>
            <a:r>
              <a:rPr kumimoji="0" lang="en-US" sz="2800" b="0" i="0" u="none" strike="noStrike" kern="1200" cap="none" spc="0" normalizeH="0" baseline="0" noProof="0" dirty="0">
                <a:ln>
                  <a:solidFill>
                    <a:srgbClr val="000000"/>
                  </a:solidFill>
                </a:ln>
                <a:solidFill>
                  <a:srgbClr val="FF0000"/>
                </a:solidFill>
                <a:effectLst/>
                <a:uLnTx/>
                <a:uFillTx/>
                <a:latin typeface="Tahoma"/>
                <a:ea typeface="+mn-ea"/>
                <a:cs typeface="+mn-cs"/>
              </a:rPr>
              <a:t>as: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Aligning schedules,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arranging meetings, </a:t>
            </a:r>
          </a:p>
        </p:txBody>
      </p:sp>
      <p:sp>
        <p:nvSpPr>
          <p:cNvPr id="3" name="Rectangle 2"/>
          <p:cNvSpPr/>
          <p:nvPr/>
        </p:nvSpPr>
        <p:spPr>
          <a:xfrm>
            <a:off x="8535929" y="1494260"/>
            <a:ext cx="1680268" cy="523220"/>
          </a:xfrm>
          <a:prstGeom prst="rect">
            <a:avLst/>
          </a:prstGeom>
        </p:spPr>
        <p:txBody>
          <a:bodyPr wrap="none">
            <a:spAutoFit/>
          </a:bodyPr>
          <a:lstStyle/>
          <a:p>
            <a:r>
              <a:rPr lang="ar-EG" sz="2800" b="1" dirty="0"/>
              <a:t>قضايا التكلفة</a:t>
            </a:r>
          </a:p>
        </p:txBody>
      </p:sp>
    </p:spTree>
    <p:extLst>
      <p:ext uri="{BB962C8B-B14F-4D97-AF65-F5344CB8AC3E}">
        <p14:creationId xmlns:p14="http://schemas.microsoft.com/office/powerpoint/2010/main" val="3581686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896635" y="532984"/>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The disadvantages of teams</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5987845" y="2409736"/>
            <a:ext cx="4449454" cy="2677656"/>
          </a:xfrm>
          <a:prstGeom prst="rect">
            <a:avLst/>
          </a:prstGeom>
          <a:noFill/>
        </p:spPr>
        <p:txBody>
          <a:bodyPr wrap="square">
            <a:spAutoFit/>
          </a:bodyPr>
          <a:lstStyle/>
          <a:p>
            <a:pPr lvl="0" algn="r" rtl="1">
              <a:lnSpc>
                <a:spcPct val="150000"/>
              </a:lnSpc>
              <a:defRPr/>
            </a:pPr>
            <a:r>
              <a:rPr lang="ar-EG" sz="2800" dirty="0">
                <a:ln>
                  <a:solidFill>
                    <a:srgbClr val="000000"/>
                  </a:solidFill>
                </a:ln>
                <a:solidFill>
                  <a:srgbClr val="FF0000"/>
                </a:solidFill>
                <a:latin typeface="Tahoma"/>
              </a:rPr>
              <a:t>التكلفة العالية لتنسيق </a:t>
            </a:r>
            <a:r>
              <a:rPr lang="ar-EG" sz="2800" dirty="0" smtClean="0">
                <a:ln>
                  <a:solidFill>
                    <a:srgbClr val="000000"/>
                  </a:solidFill>
                </a:ln>
                <a:solidFill>
                  <a:srgbClr val="FF0000"/>
                </a:solidFill>
                <a:latin typeface="Tahoma"/>
              </a:rPr>
              <a:t>أنشطة </a:t>
            </a:r>
            <a:r>
              <a:rPr lang="ar-EG" sz="2800" dirty="0">
                <a:ln>
                  <a:solidFill>
                    <a:srgbClr val="000000"/>
                  </a:solidFill>
                </a:ln>
                <a:solidFill>
                  <a:srgbClr val="FF0000"/>
                </a:solidFill>
                <a:latin typeface="Tahoma"/>
              </a:rPr>
              <a:t>المجموعة </a:t>
            </a:r>
            <a:r>
              <a:rPr lang="ar-EG" sz="2800" dirty="0" smtClean="0">
                <a:ln>
                  <a:solidFill>
                    <a:srgbClr val="000000"/>
                  </a:solidFill>
                </a:ln>
                <a:solidFill>
                  <a:srgbClr val="FF0000"/>
                </a:solidFill>
                <a:latin typeface="Tahoma"/>
              </a:rPr>
              <a:t>مثل:</a:t>
            </a:r>
          </a:p>
          <a:p>
            <a:pPr marL="457200" lvl="0" indent="-457200" algn="r" rtl="1">
              <a:lnSpc>
                <a:spcPct val="150000"/>
              </a:lnSpc>
              <a:buFont typeface="Wingdings" panose="05000000000000000000" pitchFamily="2" charset="2"/>
              <a:buChar char="q"/>
              <a:defRPr/>
            </a:pPr>
            <a:r>
              <a:rPr lang="ar-EG" sz="2800" dirty="0" smtClean="0">
                <a:ln>
                  <a:solidFill>
                    <a:srgbClr val="000000"/>
                  </a:solidFill>
                </a:ln>
                <a:solidFill>
                  <a:srgbClr val="FF0000"/>
                </a:solidFill>
                <a:latin typeface="Tahoma"/>
              </a:rPr>
              <a:t>يمكن </a:t>
            </a:r>
            <a:r>
              <a:rPr lang="ar-EG" sz="2800" dirty="0">
                <a:ln>
                  <a:solidFill>
                    <a:srgbClr val="000000"/>
                  </a:solidFill>
                </a:ln>
                <a:solidFill>
                  <a:srgbClr val="FF0000"/>
                </a:solidFill>
                <a:latin typeface="Tahoma"/>
              </a:rPr>
              <a:t>أن يستغرق تنسيق المشروع الكثير من الوقت والمال.</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6" name="Rectangle 5">
            <a:extLst>
              <a:ext uri="{FF2B5EF4-FFF2-40B4-BE49-F238E27FC236}">
                <a16:creationId xmlns:a16="http://schemas.microsoft.com/office/drawing/2014/main" id="{30E1900E-82D9-8094-AB75-45F6E3E1D287}"/>
              </a:ext>
            </a:extLst>
          </p:cNvPr>
          <p:cNvSpPr/>
          <p:nvPr/>
        </p:nvSpPr>
        <p:spPr bwMode="auto">
          <a:xfrm>
            <a:off x="1898215" y="1206858"/>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Cost Issues</a:t>
            </a:r>
          </a:p>
        </p:txBody>
      </p:sp>
      <p:pic>
        <p:nvPicPr>
          <p:cNvPr id="9" name="Graphic 8" descr="Badge with solid fill">
            <a:extLst>
              <a:ext uri="{FF2B5EF4-FFF2-40B4-BE49-F238E27FC236}">
                <a16:creationId xmlns:a16="http://schemas.microsoft.com/office/drawing/2014/main" id="{68E90179-1488-3FA2-3C37-6794AD47DE5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022544" y="1179315"/>
            <a:ext cx="914400" cy="914400"/>
          </a:xfrm>
          <a:prstGeom prst="rect">
            <a:avLst/>
          </a:prstGeom>
        </p:spPr>
      </p:pic>
      <p:sp>
        <p:nvSpPr>
          <p:cNvPr id="3" name="TextBox 2">
            <a:extLst>
              <a:ext uri="{FF2B5EF4-FFF2-40B4-BE49-F238E27FC236}">
                <a16:creationId xmlns:a16="http://schemas.microsoft.com/office/drawing/2014/main" id="{5C26F2B4-F70B-FD74-01AE-8F6D64E33AA3}"/>
              </a:ext>
            </a:extLst>
          </p:cNvPr>
          <p:cNvSpPr txBox="1"/>
          <p:nvPr/>
        </p:nvSpPr>
        <p:spPr>
          <a:xfrm>
            <a:off x="1284344" y="2394985"/>
            <a:ext cx="4246006" cy="2786981"/>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solidFill>
                    <a:srgbClr val="000000"/>
                  </a:solidFill>
                </a:ln>
                <a:solidFill>
                  <a:srgbClr val="FF0000"/>
                </a:solidFill>
                <a:effectLst/>
                <a:uLnTx/>
                <a:uFillTx/>
                <a:latin typeface="Tahoma"/>
                <a:ea typeface="+mn-ea"/>
                <a:cs typeface="+mn-cs"/>
              </a:rPr>
              <a:t>the high cost of coordinating group activities as: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coordinating a project can eat up a lot of time and money.</a:t>
            </a:r>
          </a:p>
        </p:txBody>
      </p:sp>
      <p:sp>
        <p:nvSpPr>
          <p:cNvPr id="10" name="Rectangle 9"/>
          <p:cNvSpPr/>
          <p:nvPr/>
        </p:nvSpPr>
        <p:spPr>
          <a:xfrm>
            <a:off x="8535929" y="1494260"/>
            <a:ext cx="1680268" cy="523220"/>
          </a:xfrm>
          <a:prstGeom prst="rect">
            <a:avLst/>
          </a:prstGeom>
        </p:spPr>
        <p:txBody>
          <a:bodyPr wrap="none">
            <a:spAutoFit/>
          </a:bodyPr>
          <a:lstStyle/>
          <a:p>
            <a:r>
              <a:rPr lang="ar-EG" sz="2800" b="1" dirty="0"/>
              <a:t>قضايا التكلفة</a:t>
            </a:r>
          </a:p>
        </p:txBody>
      </p:sp>
    </p:spTree>
    <p:extLst>
      <p:ext uri="{BB962C8B-B14F-4D97-AF65-F5344CB8AC3E}">
        <p14:creationId xmlns:p14="http://schemas.microsoft.com/office/powerpoint/2010/main" val="3094741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91174" y="485854"/>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The disadvantages of teams</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377369" y="2322548"/>
            <a:ext cx="3887399" cy="2596352"/>
          </a:xfrm>
          <a:prstGeom prst="rect">
            <a:avLst/>
          </a:prstGeom>
          <a:noFill/>
        </p:spPr>
        <p:txBody>
          <a:bodyPr wrap="square">
            <a:spAutoFit/>
          </a:bodyPr>
          <a:lstStyle/>
          <a:p>
            <a:pPr lvl="0" algn="r" rtl="1">
              <a:lnSpc>
                <a:spcPct val="150000"/>
              </a:lnSpc>
              <a:defRPr/>
            </a:pPr>
            <a:r>
              <a:rPr lang="ar-EG" sz="2800" dirty="0">
                <a:ln>
                  <a:solidFill>
                    <a:srgbClr val="000000"/>
                  </a:solidFill>
                </a:ln>
                <a:solidFill>
                  <a:srgbClr val="4472C4">
                    <a:lumMod val="75000"/>
                  </a:srgbClr>
                </a:solidFill>
                <a:latin typeface="Tahoma"/>
              </a:rPr>
              <a:t>قد يكون لدى بعض أعضاء الفريق أجندة خفية - دوافع خاصة ذات نتائج عكسية تؤثر على تفاعل المجموعة.</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6677176" y="1288725"/>
            <a:ext cx="3491116" cy="1035188"/>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ar-EG" sz="3600" b="1" dirty="0">
                <a:ln>
                  <a:solidFill>
                    <a:srgbClr val="000000"/>
                  </a:solidFill>
                </a:ln>
                <a:solidFill>
                  <a:srgbClr val="FFFFFF"/>
                </a:solidFill>
                <a:effectLst>
                  <a:outerShdw blurRad="38100" dist="76200" dir="2700000" algn="tl">
                    <a:srgbClr val="000000">
                      <a:alpha val="81176"/>
                    </a:srgbClr>
                  </a:outerShdw>
                </a:effectLst>
                <a:latin typeface="Tahoma"/>
              </a:rPr>
              <a:t>أجندات خفية</a:t>
            </a:r>
            <a:endParaRPr lang="en-US" sz="3600" b="1" dirty="0">
              <a:ln>
                <a:solidFill>
                  <a:srgbClr val="000000"/>
                </a:solidFill>
              </a:ln>
              <a:solidFill>
                <a:srgbClr val="FFFFFF"/>
              </a:solidFill>
              <a:effectLst>
                <a:outerShdw blurRad="38100" dist="76200" dir="2700000" algn="tl">
                  <a:srgbClr val="000000">
                    <a:alpha val="81176"/>
                  </a:srgbClr>
                </a:outerShdw>
              </a:effectLst>
              <a:latin typeface="Tahoma"/>
            </a:endParaRPr>
          </a:p>
        </p:txBody>
      </p:sp>
      <p:pic>
        <p:nvPicPr>
          <p:cNvPr id="11" name="Graphic 10" descr="Badge 3 with solid fill">
            <a:extLst>
              <a:ext uri="{FF2B5EF4-FFF2-40B4-BE49-F238E27FC236}">
                <a16:creationId xmlns:a16="http://schemas.microsoft.com/office/drawing/2014/main" id="{21C71217-2F60-4A2C-1BDD-8D7D82F9AF9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459527" y="1048527"/>
            <a:ext cx="914400" cy="914400"/>
          </a:xfrm>
          <a:prstGeom prst="rect">
            <a:avLst/>
          </a:prstGeom>
        </p:spPr>
      </p:pic>
      <p:sp>
        <p:nvSpPr>
          <p:cNvPr id="2" name="Rectangle 1">
            <a:extLst>
              <a:ext uri="{FF2B5EF4-FFF2-40B4-BE49-F238E27FC236}">
                <a16:creationId xmlns:a16="http://schemas.microsoft.com/office/drawing/2014/main" id="{5D8B6AB1-5861-E38C-06CC-CA891CDCF1AD}"/>
              </a:ext>
            </a:extLst>
          </p:cNvPr>
          <p:cNvSpPr/>
          <p:nvPr/>
        </p:nvSpPr>
        <p:spPr bwMode="auto">
          <a:xfrm>
            <a:off x="1373927" y="1219652"/>
            <a:ext cx="349111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400" b="1" dirty="0">
                <a:ln>
                  <a:solidFill>
                    <a:srgbClr val="000000"/>
                  </a:solidFill>
                </a:ln>
                <a:solidFill>
                  <a:srgbClr val="FFFFFF"/>
                </a:solidFill>
                <a:effectLst>
                  <a:outerShdw blurRad="38100" dist="76200" dir="2700000" algn="tl">
                    <a:srgbClr val="000000">
                      <a:alpha val="81176"/>
                    </a:srgbClr>
                  </a:outerShdw>
                </a:effectLst>
                <a:latin typeface="Tahoma"/>
              </a:rPr>
              <a:t>Hidden Agendas</a:t>
            </a:r>
          </a:p>
        </p:txBody>
      </p:sp>
      <p:sp>
        <p:nvSpPr>
          <p:cNvPr id="3" name="TextBox 2">
            <a:extLst>
              <a:ext uri="{FF2B5EF4-FFF2-40B4-BE49-F238E27FC236}">
                <a16:creationId xmlns:a16="http://schemas.microsoft.com/office/drawing/2014/main" id="{496FA5FA-C5CA-0650-83F5-962BEEC52BBF}"/>
              </a:ext>
            </a:extLst>
          </p:cNvPr>
          <p:cNvSpPr txBox="1"/>
          <p:nvPr/>
        </p:nvSpPr>
        <p:spPr>
          <a:xfrm>
            <a:off x="1465197" y="2269112"/>
            <a:ext cx="4360417" cy="286232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Some team members may have a hidden </a:t>
            </a:r>
            <a:r>
              <a:rPr kumimoji="0" lang="en-US" sz="2400" b="0" i="0" u="none" strike="noStrike" kern="1200" cap="none" spc="0" normalizeH="0" baseline="0" noProof="0" dirty="0" smtClean="0">
                <a:ln>
                  <a:solidFill>
                    <a:srgbClr val="000000"/>
                  </a:solidFill>
                </a:ln>
                <a:solidFill>
                  <a:srgbClr val="4472C4">
                    <a:lumMod val="75000"/>
                  </a:srgbClr>
                </a:solidFill>
                <a:effectLst/>
                <a:uLnTx/>
                <a:uFillTx/>
                <a:latin typeface="Tahoma"/>
                <a:ea typeface="+mn-ea"/>
                <a:cs typeface="+mn-cs"/>
              </a:rPr>
              <a:t>agenda—private</a:t>
            </a: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counterproductive motives that affect the group’s interaction. </a:t>
            </a:r>
          </a:p>
        </p:txBody>
      </p:sp>
    </p:spTree>
    <p:extLst>
      <p:ext uri="{BB962C8B-B14F-4D97-AF65-F5344CB8AC3E}">
        <p14:creationId xmlns:p14="http://schemas.microsoft.com/office/powerpoint/2010/main" val="29029059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9225817" y="603475"/>
            <a:ext cx="4337783" cy="523220"/>
          </a:xfrm>
          <a:prstGeom prst="rect">
            <a:avLst/>
          </a:prstGeom>
          <a:noFill/>
        </p:spPr>
        <p:txBody>
          <a:bodyPr wrap="square">
            <a:spAutoFit/>
          </a:bodyPr>
          <a:lstStyle/>
          <a:p>
            <a:pPr lvl="0">
              <a:defRPr/>
            </a:pPr>
            <a:r>
              <a:rPr lang="ar-EG" sz="2800" b="1" dirty="0">
                <a:ln>
                  <a:solidFill>
                    <a:srgbClr val="000000"/>
                  </a:solidFill>
                </a:ln>
                <a:effectLst>
                  <a:outerShdw blurRad="38100" dist="76200" dir="2700000" algn="tl">
                    <a:srgbClr val="000000">
                      <a:alpha val="81176"/>
                    </a:srgbClr>
                  </a:outerShdw>
                </a:effectLst>
                <a:latin typeface="Tahoma"/>
              </a:rPr>
              <a:t>أدوار أعضاء الفريق</a:t>
            </a:r>
            <a:endParaRPr lang="en-GB" sz="2800" b="1" dirty="0">
              <a:ln>
                <a:solidFill>
                  <a:srgbClr val="000000"/>
                </a:solidFill>
              </a:ln>
              <a:effectLst>
                <a:outerShdw blurRad="38100" dist="76200" dir="2700000" algn="tl">
                  <a:srgbClr val="000000">
                    <a:alpha val="81176"/>
                  </a:srgbClr>
                </a:outerShdw>
              </a:effectLst>
              <a:latin typeface="Tahoma"/>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5942175" y="1990442"/>
            <a:ext cx="4288110" cy="3323987"/>
          </a:xfrm>
          <a:prstGeom prst="rect">
            <a:avLst/>
          </a:prstGeom>
          <a:noFill/>
        </p:spPr>
        <p:txBody>
          <a:bodyPr wrap="square">
            <a:spAutoFit/>
          </a:bodyPr>
          <a:lstStyle/>
          <a:p>
            <a:pPr lvl="0" algn="justLow" rtl="1">
              <a:lnSpc>
                <a:spcPct val="150000"/>
              </a:lnSpc>
              <a:defRPr/>
            </a:pPr>
            <a:r>
              <a:rPr lang="ar-EG" sz="2800" dirty="0">
                <a:ln>
                  <a:solidFill>
                    <a:srgbClr val="000000"/>
                  </a:solidFill>
                </a:ln>
                <a:solidFill>
                  <a:srgbClr val="4472C4">
                    <a:lumMod val="75000"/>
                  </a:srgbClr>
                </a:solidFill>
                <a:latin typeface="Tahoma"/>
              </a:rPr>
              <a:t>إن التحدي الرئيسي في أن تصبح عضوًا فعالاً في الفريق هو اختيار الأدوار المناسبة التي يجب أن تشغلها. وهنا نقدم لك الأدوار الإيجابية التي نلاحظها كثيرًا.</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217775" y="1154421"/>
            <a:ext cx="47244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A major challenge </a:t>
            </a:r>
          </a:p>
        </p:txBody>
      </p:sp>
      <p:sp>
        <p:nvSpPr>
          <p:cNvPr id="2" name="TextBox 1">
            <a:extLst>
              <a:ext uri="{FF2B5EF4-FFF2-40B4-BE49-F238E27FC236}">
                <a16:creationId xmlns:a16="http://schemas.microsoft.com/office/drawing/2014/main" id="{5F155B77-28F5-55AC-E191-ECC9DD182F2F}"/>
              </a:ext>
            </a:extLst>
          </p:cNvPr>
          <p:cNvSpPr txBox="1"/>
          <p:nvPr/>
        </p:nvSpPr>
        <p:spPr>
          <a:xfrm>
            <a:off x="2232350" y="671337"/>
            <a:ext cx="515058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n>
                  <a:solidFill>
                    <a:srgbClr val="000000"/>
                  </a:solidFill>
                </a:ln>
                <a:effectLst>
                  <a:outerShdw blurRad="38100" dist="76200" dir="2700000" algn="tl">
                    <a:srgbClr val="000000">
                      <a:alpha val="81176"/>
                    </a:srgbClr>
                  </a:outerShdw>
                </a:effectLst>
                <a:latin typeface="Tahoma"/>
              </a:rPr>
              <a:t>TEAM MEMBER ROLES</a:t>
            </a:r>
            <a:endParaRPr lang="en-GB" sz="2800" b="1" dirty="0">
              <a:ln>
                <a:solidFill>
                  <a:srgbClr val="000000"/>
                </a:solidFill>
              </a:ln>
              <a:effectLst>
                <a:outerShdw blurRad="38100" dist="76200" dir="2700000" algn="tl">
                  <a:srgbClr val="000000">
                    <a:alpha val="81176"/>
                  </a:srgbClr>
                </a:outerShdw>
              </a:effectLst>
              <a:latin typeface="Tahoma"/>
            </a:endParaRPr>
          </a:p>
        </p:txBody>
      </p:sp>
      <p:sp>
        <p:nvSpPr>
          <p:cNvPr id="3" name="TextBox 2">
            <a:extLst>
              <a:ext uri="{FF2B5EF4-FFF2-40B4-BE49-F238E27FC236}">
                <a16:creationId xmlns:a16="http://schemas.microsoft.com/office/drawing/2014/main" id="{69265B5E-60AB-2B7E-C07B-7C37AB0605B2}"/>
              </a:ext>
            </a:extLst>
          </p:cNvPr>
          <p:cNvSpPr txBox="1"/>
          <p:nvPr/>
        </p:nvSpPr>
        <p:spPr>
          <a:xfrm>
            <a:off x="1335760" y="2012830"/>
            <a:ext cx="4288108" cy="334097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 major challenge in becoming an </a:t>
            </a:r>
            <a:r>
              <a:rPr kumimoji="0" lang="en-US" sz="2400" b="0" i="0" u="none" strike="noStrike" kern="1200" cap="none" spc="0" normalizeH="0" baseline="0" noProof="0" dirty="0">
                <a:ln>
                  <a:solidFill>
                    <a:srgbClr val="000000"/>
                  </a:solidFill>
                </a:ln>
                <a:solidFill>
                  <a:srgbClr val="FF0000"/>
                </a:solidFill>
                <a:effectLst/>
                <a:uLnTx/>
                <a:uFillTx/>
                <a:latin typeface="Tahoma"/>
                <a:ea typeface="+mn-ea"/>
                <a:cs typeface="+mn-cs"/>
              </a:rPr>
              <a:t>effective team member </a:t>
            </a: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is to </a:t>
            </a:r>
            <a:r>
              <a:rPr kumimoji="0" lang="en-US" sz="2400" b="0" i="0" u="none" strike="noStrike" kern="1200" cap="none" spc="0" normalizeH="0" baseline="0" noProof="0" dirty="0">
                <a:ln>
                  <a:solidFill>
                    <a:srgbClr val="000000"/>
                  </a:solidFill>
                </a:ln>
                <a:solidFill>
                  <a:srgbClr val="FF0000"/>
                </a:solidFill>
                <a:effectLst/>
                <a:uLnTx/>
                <a:uFillTx/>
                <a:latin typeface="Tahoma"/>
                <a:ea typeface="+mn-ea"/>
                <a:cs typeface="+mn-cs"/>
              </a:rPr>
              <a:t>choose</a:t>
            </a: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the </a:t>
            </a:r>
            <a:r>
              <a:rPr kumimoji="0" lang="en-US" sz="2400" b="0" i="0" u="none" strike="noStrike" kern="1200" cap="none" spc="0" normalizeH="0" baseline="0" noProof="0" dirty="0">
                <a:ln>
                  <a:solidFill>
                    <a:srgbClr val="000000"/>
                  </a:solidFill>
                </a:ln>
                <a:solidFill>
                  <a:srgbClr val="FF0000"/>
                </a:solidFill>
                <a:effectLst/>
                <a:uLnTx/>
                <a:uFillTx/>
                <a:latin typeface="Tahoma"/>
                <a:ea typeface="+mn-ea"/>
                <a:cs typeface="+mn-cs"/>
              </a:rPr>
              <a:t>right roles to occupy</a:t>
            </a: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t>
            </a:r>
            <a:r>
              <a:rPr kumimoji="0" lang="ar-EG"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t>
            </a: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Frequently observed positive roles are presented here.</a:t>
            </a:r>
          </a:p>
        </p:txBody>
      </p:sp>
    </p:spTree>
    <p:extLst>
      <p:ext uri="{BB962C8B-B14F-4D97-AF65-F5344CB8AC3E}">
        <p14:creationId xmlns:p14="http://schemas.microsoft.com/office/powerpoint/2010/main" val="24027289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55595"/>
            <a:ext cx="8035357" cy="646331"/>
          </a:xfrm>
          <a:prstGeom prst="rect">
            <a:avLst/>
          </a:prstGeom>
          <a:noFill/>
        </p:spPr>
        <p:txBody>
          <a:bodyPr wrap="square">
            <a:spAutoFit/>
          </a:bodyPr>
          <a:lstStyle/>
          <a:p>
            <a:pPr lvl="0">
              <a:defRPr/>
            </a:pPr>
            <a:r>
              <a:rPr lang="ar-EG" sz="3600" b="1">
                <a:ln>
                  <a:solidFill>
                    <a:srgbClr val="000000"/>
                  </a:solidFill>
                </a:ln>
                <a:effectLst>
                  <a:outerShdw blurRad="38100" dist="76200" dir="2700000" algn="tl">
                    <a:srgbClr val="000000">
                      <a:alpha val="81176"/>
                    </a:srgbClr>
                  </a:outerShdw>
                </a:effectLst>
                <a:latin typeface="Tahoma"/>
              </a:rPr>
              <a:t>أدوار أعضاء الفريق</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349999" y="2177556"/>
            <a:ext cx="4232425" cy="2596352"/>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يزود المجموعة بمعلومات مفيدة وصحيحة ويشارك الخبرات الفنية مع أعضاء الفريق.</a:t>
            </a:r>
            <a:endParaRPr lang="en-US" sz="2800" dirty="0">
              <a:ln>
                <a:solidFill>
                  <a:srgbClr val="000000"/>
                </a:solidFill>
              </a:ln>
              <a:solidFill>
                <a:srgbClr val="4472C4">
                  <a:lumMod val="75000"/>
                </a:srgbClr>
              </a:solidFill>
              <a:latin typeface="Tahoma"/>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6126311" y="1201591"/>
            <a:ext cx="47244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800" b="1">
                <a:solidFill>
                  <a:srgbClr val="FF0000"/>
                </a:solidFill>
                <a:latin typeface="Times New Roman" panose="02020603050405020304" pitchFamily="18" charset="0"/>
              </a:rPr>
              <a:t>أ. مساهم في المعرفة</a:t>
            </a:r>
            <a:endParaRPr kumimoji="0" lang="en-US"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Rectangle 1">
            <a:extLst>
              <a:ext uri="{FF2B5EF4-FFF2-40B4-BE49-F238E27FC236}">
                <a16:creationId xmlns:a16="http://schemas.microsoft.com/office/drawing/2014/main" id="{CF3D9EB0-E915-51D5-B0E3-142DD24A5B9B}"/>
              </a:ext>
            </a:extLst>
          </p:cNvPr>
          <p:cNvSpPr/>
          <p:nvPr/>
        </p:nvSpPr>
        <p:spPr bwMode="auto">
          <a:xfrm>
            <a:off x="1341289" y="1151758"/>
            <a:ext cx="47244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2800" b="1" i="0" u="none" strike="noStrike" baseline="0" dirty="0">
                <a:solidFill>
                  <a:srgbClr val="FF0000"/>
                </a:solidFill>
                <a:latin typeface="Times New Roman" panose="02020603050405020304" pitchFamily="18" charset="0"/>
              </a:rPr>
              <a:t>A. Knowledge Contributor </a:t>
            </a:r>
            <a:endParaRPr kumimoji="0" lang="en-US"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3" name="TextBox 2">
            <a:extLst>
              <a:ext uri="{FF2B5EF4-FFF2-40B4-BE49-F238E27FC236}">
                <a16:creationId xmlns:a16="http://schemas.microsoft.com/office/drawing/2014/main" id="{BE45C39F-02A8-287C-B014-D7E4A537F22B}"/>
              </a:ext>
            </a:extLst>
          </p:cNvPr>
          <p:cNvSpPr txBox="1"/>
          <p:nvPr/>
        </p:nvSpPr>
        <p:spPr>
          <a:xfrm>
            <a:off x="1370531" y="2077891"/>
            <a:ext cx="4945602" cy="323614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800" dirty="0">
                <a:ln>
                  <a:solidFill>
                    <a:srgbClr val="000000"/>
                  </a:solidFill>
                </a:ln>
                <a:solidFill>
                  <a:srgbClr val="4472C4">
                    <a:lumMod val="75000"/>
                  </a:srgbClr>
                </a:solidFill>
                <a:latin typeface="Tahoma"/>
              </a:rPr>
              <a:t>provides the group with useful and valid information and shares technical expertise with team members. </a:t>
            </a:r>
          </a:p>
        </p:txBody>
      </p:sp>
    </p:spTree>
    <p:extLst>
      <p:ext uri="{BB962C8B-B14F-4D97-AF65-F5344CB8AC3E}">
        <p14:creationId xmlns:p14="http://schemas.microsoft.com/office/powerpoint/2010/main" val="9544536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563358"/>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371303" y="2464218"/>
            <a:ext cx="4059631" cy="2308324"/>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3200" dirty="0">
                <a:ln>
                  <a:solidFill>
                    <a:srgbClr val="000000"/>
                  </a:solidFill>
                </a:ln>
                <a:solidFill>
                  <a:srgbClr val="4472C4">
                    <a:lumMod val="75000"/>
                  </a:srgbClr>
                </a:solidFill>
                <a:latin typeface="Tahoma"/>
              </a:rPr>
              <a:t>يولي هذا الدور اهتماما كافيا للعنصر البشري لإنجاز المهمة.</a:t>
            </a:r>
            <a:endPar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991174" y="144996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rtl="1" eaLnBrk="0" fontAlgn="base" hangingPunct="0">
              <a:spcBef>
                <a:spcPct val="0"/>
              </a:spcBef>
              <a:spcAft>
                <a:spcPct val="0"/>
              </a:spcAft>
              <a:defRPr/>
            </a:pPr>
            <a:r>
              <a:rPr lang="ar-EG" sz="4400" b="1">
                <a:solidFill>
                  <a:srgbClr val="FF0000"/>
                </a:solidFill>
                <a:latin typeface="Times New Roman" panose="02020603050405020304" pitchFamily="18" charset="0"/>
              </a:rPr>
              <a:t>أ. مساهم في المعرفة</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02149967-9BC9-F25E-FBAA-229309659495}"/>
              </a:ext>
            </a:extLst>
          </p:cNvPr>
          <p:cNvSpPr txBox="1"/>
          <p:nvPr/>
        </p:nvSpPr>
        <p:spPr>
          <a:xfrm>
            <a:off x="1145587" y="2326261"/>
            <a:ext cx="4950413" cy="25898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this role pays enough attention to the human element to get the task accomplished. </a:t>
            </a:r>
          </a:p>
        </p:txBody>
      </p:sp>
    </p:spTree>
    <p:extLst>
      <p:ext uri="{BB962C8B-B14F-4D97-AF65-F5344CB8AC3E}">
        <p14:creationId xmlns:p14="http://schemas.microsoft.com/office/powerpoint/2010/main" val="29661203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78259" y="552707"/>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5855114" y="2491415"/>
            <a:ext cx="4616791" cy="1950021"/>
          </a:xfrm>
          <a:prstGeom prst="rect">
            <a:avLst/>
          </a:prstGeom>
          <a:noFill/>
        </p:spPr>
        <p:txBody>
          <a:bodyPr wrap="square">
            <a:spAutoFit/>
          </a:bodyPr>
          <a:lstStyle/>
          <a:p>
            <a:pPr marL="571500" lvl="0" indent="-571500" algn="justLow"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تتضمن </a:t>
            </a:r>
            <a:r>
              <a:rPr lang="ar-EG" sz="2800" dirty="0" smtClean="0">
                <a:ln>
                  <a:solidFill>
                    <a:srgbClr val="000000"/>
                  </a:solidFill>
                </a:ln>
                <a:solidFill>
                  <a:srgbClr val="4472C4">
                    <a:lumMod val="75000"/>
                  </a:srgbClr>
                </a:solidFill>
                <a:latin typeface="Tahoma"/>
              </a:rPr>
              <a:t>العملية، أو الجانب </a:t>
            </a:r>
            <a:r>
              <a:rPr lang="ar-EG" sz="2800" dirty="0">
                <a:ln>
                  <a:solidFill>
                    <a:srgbClr val="000000"/>
                  </a:solidFill>
                </a:ln>
                <a:solidFill>
                  <a:srgbClr val="4472C4">
                    <a:lumMod val="75000"/>
                  </a:srgbClr>
                </a:solidFill>
                <a:latin typeface="Tahoma"/>
              </a:rPr>
              <a:t>الناعم ، من العمل الجماعي المعاملات التي تتم بين أعضاء </a:t>
            </a:r>
            <a:r>
              <a:rPr lang="ar-EG" sz="2800" dirty="0" smtClean="0">
                <a:ln>
                  <a:solidFill>
                    <a:srgbClr val="000000"/>
                  </a:solidFill>
                </a:ln>
                <a:solidFill>
                  <a:srgbClr val="4472C4">
                    <a:lumMod val="75000"/>
                  </a:srgbClr>
                </a:solidFill>
                <a:latin typeface="Tahoma"/>
              </a:rPr>
              <a:t>الفريق.</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2" name="TextBox 1">
            <a:extLst>
              <a:ext uri="{FF2B5EF4-FFF2-40B4-BE49-F238E27FC236}">
                <a16:creationId xmlns:a16="http://schemas.microsoft.com/office/drawing/2014/main" id="{B64D0945-327C-9187-7EEC-EA22308856B0}"/>
              </a:ext>
            </a:extLst>
          </p:cNvPr>
          <p:cNvSpPr txBox="1"/>
          <p:nvPr/>
        </p:nvSpPr>
        <p:spPr>
          <a:xfrm>
            <a:off x="1290306" y="2531518"/>
            <a:ext cx="4491062" cy="2562496"/>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process, or soft side, of teamwork includes the transactions that take place among and between team members.</a:t>
            </a:r>
          </a:p>
        </p:txBody>
      </p:sp>
      <p:sp>
        <p:nvSpPr>
          <p:cNvPr id="9" name="Rectangle 8">
            <a:extLst>
              <a:ext uri="{FF2B5EF4-FFF2-40B4-BE49-F238E27FC236}">
                <a16:creationId xmlns:a16="http://schemas.microsoft.com/office/drawing/2014/main" id="{65505296-5E97-57F7-4853-473017EF1CBF}"/>
              </a:ext>
            </a:extLst>
          </p:cNvPr>
          <p:cNvSpPr/>
          <p:nvPr/>
        </p:nvSpPr>
        <p:spPr bwMode="auto">
          <a:xfrm>
            <a:off x="1917288" y="1267548"/>
            <a:ext cx="7994399"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000" b="1" i="0" u="none" strike="noStrike" kern="1200" cap="none" spc="0" normalizeH="0" baseline="0" noProof="0" dirty="0">
                <a:ln>
                  <a:noFill/>
                </a:ln>
                <a:solidFill>
                  <a:srgbClr val="FF0000"/>
                </a:solidFill>
                <a:effectLst/>
                <a:uLnTx/>
                <a:uFillTx/>
                <a:latin typeface="Times New Roman" panose="02020603050405020304" pitchFamily="18" charset="0"/>
              </a:rPr>
              <a:t>B. Process </a:t>
            </a:r>
            <a:r>
              <a:rPr kumimoji="0" lang="en-GB" sz="4000" b="1" i="0" u="none" strike="noStrike" kern="1200" cap="none" spc="0" normalizeH="0" baseline="0" noProof="0" dirty="0" smtClean="0">
                <a:ln>
                  <a:noFill/>
                </a:ln>
                <a:solidFill>
                  <a:srgbClr val="FF0000"/>
                </a:solidFill>
                <a:effectLst/>
                <a:uLnTx/>
                <a:uFillTx/>
                <a:latin typeface="Times New Roman" panose="02020603050405020304" pitchFamily="18" charset="0"/>
              </a:rPr>
              <a:t>Observer</a:t>
            </a:r>
            <a:r>
              <a:rPr kumimoji="0" lang="ar-EG" sz="4000" b="1" i="0" u="none" strike="noStrike" kern="1200" cap="none" spc="0" normalizeH="0" baseline="0" noProof="0" dirty="0" smtClean="0">
                <a:ln>
                  <a:noFill/>
                </a:ln>
                <a:solidFill>
                  <a:srgbClr val="FF0000"/>
                </a:solidFill>
                <a:effectLst/>
                <a:uLnTx/>
                <a:uFillTx/>
                <a:latin typeface="Times New Roman" panose="02020603050405020304" pitchFamily="18" charset="0"/>
              </a:rPr>
              <a:t> </a:t>
            </a:r>
            <a:r>
              <a:rPr lang="ar-EG" sz="4000" b="1" noProof="0" dirty="0" smtClean="0">
                <a:solidFill>
                  <a:srgbClr val="FF0000"/>
                </a:solidFill>
                <a:latin typeface="Times New Roman" panose="02020603050405020304" pitchFamily="18" charset="0"/>
              </a:rPr>
              <a:t>مراقب العملية </a:t>
            </a:r>
            <a:r>
              <a:rPr kumimoji="0" lang="en-GB" sz="4000" b="1" i="0" u="none" strike="noStrike" kern="1200" cap="none" spc="0" normalizeH="0" baseline="0" noProof="0" dirty="0" smtClean="0">
                <a:ln>
                  <a:noFill/>
                </a:ln>
                <a:solidFill>
                  <a:srgbClr val="FF0000"/>
                </a:solidFill>
                <a:effectLst/>
                <a:uLnTx/>
                <a:uFillTx/>
                <a:latin typeface="Times New Roman" panose="02020603050405020304" pitchFamily="18" charset="0"/>
              </a:rPr>
              <a:t> </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ndParaRPr>
          </a:p>
        </p:txBody>
      </p:sp>
    </p:spTree>
    <p:extLst>
      <p:ext uri="{BB962C8B-B14F-4D97-AF65-F5344CB8AC3E}">
        <p14:creationId xmlns:p14="http://schemas.microsoft.com/office/powerpoint/2010/main" val="31045837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03748" y="46700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231466" y="2103889"/>
            <a:ext cx="4088945" cy="3242683"/>
          </a:xfrm>
          <a:prstGeom prst="rect">
            <a:avLst/>
          </a:prstGeom>
          <a:noFill/>
        </p:spPr>
        <p:txBody>
          <a:bodyPr wrap="square">
            <a:spAutoFit/>
          </a:bodyPr>
          <a:lstStyle/>
          <a:p>
            <a:pPr marL="571500" lvl="0" indent="-571500" algn="justLow"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يجبر مراقب العملية المجموعة على النظر في كيفية عملها من خلال مواجهة الآخرين بشأن المعاملات الجارية.</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17288" y="1267548"/>
            <a:ext cx="7994399"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000" b="1" i="0" u="none" strike="noStrike" kern="1200" cap="none" spc="0" normalizeH="0" baseline="0" noProof="0" dirty="0">
                <a:ln>
                  <a:noFill/>
                </a:ln>
                <a:solidFill>
                  <a:srgbClr val="FF0000"/>
                </a:solidFill>
                <a:effectLst/>
                <a:uLnTx/>
                <a:uFillTx/>
                <a:latin typeface="Times New Roman" panose="02020603050405020304" pitchFamily="18" charset="0"/>
              </a:rPr>
              <a:t>B. Process </a:t>
            </a:r>
            <a:r>
              <a:rPr kumimoji="0" lang="en-GB" sz="4000" b="1" i="0" u="none" strike="noStrike" kern="1200" cap="none" spc="0" normalizeH="0" baseline="0" noProof="0" dirty="0" smtClean="0">
                <a:ln>
                  <a:noFill/>
                </a:ln>
                <a:solidFill>
                  <a:srgbClr val="FF0000"/>
                </a:solidFill>
                <a:effectLst/>
                <a:uLnTx/>
                <a:uFillTx/>
                <a:latin typeface="Times New Roman" panose="02020603050405020304" pitchFamily="18" charset="0"/>
              </a:rPr>
              <a:t>Observer</a:t>
            </a:r>
            <a:r>
              <a:rPr kumimoji="0" lang="ar-EG" sz="4000" b="1" i="0" u="none" strike="noStrike" kern="1200" cap="none" spc="0" normalizeH="0" baseline="0" noProof="0" dirty="0" smtClean="0">
                <a:ln>
                  <a:noFill/>
                </a:ln>
                <a:solidFill>
                  <a:srgbClr val="FF0000"/>
                </a:solidFill>
                <a:effectLst/>
                <a:uLnTx/>
                <a:uFillTx/>
                <a:latin typeface="Times New Roman" panose="02020603050405020304" pitchFamily="18" charset="0"/>
              </a:rPr>
              <a:t> </a:t>
            </a:r>
            <a:r>
              <a:rPr lang="ar-EG" sz="4000" b="1" noProof="0" dirty="0" smtClean="0">
                <a:solidFill>
                  <a:srgbClr val="FF0000"/>
                </a:solidFill>
                <a:latin typeface="Times New Roman" panose="02020603050405020304" pitchFamily="18" charset="0"/>
              </a:rPr>
              <a:t>مراقب العملية </a:t>
            </a:r>
            <a:r>
              <a:rPr kumimoji="0" lang="en-GB" sz="4000" b="1" i="0" u="none" strike="noStrike" kern="1200" cap="none" spc="0" normalizeH="0" baseline="0" noProof="0" dirty="0" smtClean="0">
                <a:ln>
                  <a:noFill/>
                </a:ln>
                <a:solidFill>
                  <a:srgbClr val="FF0000"/>
                </a:solidFill>
                <a:effectLst/>
                <a:uLnTx/>
                <a:uFillTx/>
                <a:latin typeface="Times New Roman" panose="02020603050405020304" pitchFamily="18" charset="0"/>
              </a:rPr>
              <a:t> </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ndParaRPr>
          </a:p>
        </p:txBody>
      </p:sp>
      <p:sp>
        <p:nvSpPr>
          <p:cNvPr id="2" name="TextBox 1">
            <a:extLst>
              <a:ext uri="{FF2B5EF4-FFF2-40B4-BE49-F238E27FC236}">
                <a16:creationId xmlns:a16="http://schemas.microsoft.com/office/drawing/2014/main" id="{86B38F4D-59FB-C7D7-BC10-952DA01DA6F6}"/>
              </a:ext>
            </a:extLst>
          </p:cNvPr>
          <p:cNvSpPr txBox="1"/>
          <p:nvPr/>
        </p:nvSpPr>
        <p:spPr>
          <a:xfrm>
            <a:off x="1072591" y="2184261"/>
            <a:ext cx="4724400" cy="2786981"/>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Process Observer forces the group to look at how it is functioning by confronting others about the transactions taking place.</a:t>
            </a:r>
          </a:p>
        </p:txBody>
      </p:sp>
    </p:spTree>
    <p:extLst>
      <p:ext uri="{BB962C8B-B14F-4D97-AF65-F5344CB8AC3E}">
        <p14:creationId xmlns:p14="http://schemas.microsoft.com/office/powerpoint/2010/main" val="11330673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81692" y="461310"/>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5914101" y="2293020"/>
            <a:ext cx="4320401" cy="3323987"/>
          </a:xfrm>
          <a:prstGeom prst="rect">
            <a:avLst/>
          </a:prstGeom>
          <a:noFill/>
        </p:spPr>
        <p:txBody>
          <a:bodyPr wrap="square">
            <a:spAutoFit/>
          </a:bodyPr>
          <a:lstStyle/>
          <a:p>
            <a:pPr marL="571500" lvl="0" indent="-571500" algn="justLow"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يحافظ </a:t>
            </a:r>
            <a:r>
              <a:rPr lang="ar-EG" sz="2800" dirty="0" smtClean="0">
                <a:ln>
                  <a:solidFill>
                    <a:srgbClr val="000000"/>
                  </a:solidFill>
                </a:ln>
                <a:solidFill>
                  <a:srgbClr val="4472C4">
                    <a:lumMod val="75000"/>
                  </a:srgbClr>
                </a:solidFill>
                <a:latin typeface="Tahoma"/>
              </a:rPr>
              <a:t>على تركيز الفريق </a:t>
            </a:r>
            <a:r>
              <a:rPr lang="ar-EG" sz="2800" dirty="0">
                <a:ln>
                  <a:solidFill>
                    <a:srgbClr val="000000"/>
                  </a:solidFill>
                </a:ln>
                <a:solidFill>
                  <a:srgbClr val="4472C4">
                    <a:lumMod val="75000"/>
                  </a:srgbClr>
                </a:solidFill>
                <a:latin typeface="Tahoma"/>
              </a:rPr>
              <a:t>على هدفه </a:t>
            </a:r>
            <a:r>
              <a:rPr lang="ar-EG" sz="2800" dirty="0" smtClean="0">
                <a:ln>
                  <a:solidFill>
                    <a:srgbClr val="000000"/>
                  </a:solidFill>
                </a:ln>
                <a:solidFill>
                  <a:srgbClr val="4472C4">
                    <a:lumMod val="75000"/>
                  </a:srgbClr>
                </a:solidFill>
                <a:latin typeface="Tahoma"/>
              </a:rPr>
              <a:t>ويُذكِّر </a:t>
            </a:r>
            <a:r>
              <a:rPr lang="ar-EG" sz="2800" dirty="0">
                <a:ln>
                  <a:solidFill>
                    <a:srgbClr val="000000"/>
                  </a:solidFill>
                </a:ln>
                <a:solidFill>
                  <a:srgbClr val="4472C4">
                    <a:lumMod val="75000"/>
                  </a:srgbClr>
                </a:solidFill>
                <a:latin typeface="Tahoma"/>
              </a:rPr>
              <a:t>المجموعة بشكل متكرر </a:t>
            </a:r>
            <a:r>
              <a:rPr lang="ar-EG" sz="2800" dirty="0" smtClean="0">
                <a:ln>
                  <a:solidFill>
                    <a:srgbClr val="000000"/>
                  </a:solidFill>
                </a:ln>
                <a:solidFill>
                  <a:srgbClr val="4472C4">
                    <a:lumMod val="75000"/>
                  </a:srgbClr>
                </a:solidFill>
                <a:latin typeface="Tahoma"/>
              </a:rPr>
              <a:t>بضرورة القيام </a:t>
            </a:r>
            <a:r>
              <a:rPr lang="ar-EG" sz="2800" dirty="0">
                <a:ln>
                  <a:solidFill>
                    <a:srgbClr val="000000"/>
                  </a:solidFill>
                </a:ln>
                <a:solidFill>
                  <a:srgbClr val="4472C4">
                    <a:lumMod val="75000"/>
                  </a:srgbClr>
                </a:solidFill>
                <a:latin typeface="Tahoma"/>
              </a:rPr>
              <a:t>بكل ما هو ضروري للبقاء على المسار الصحيح.</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691771" y="132173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C. Collaborator</a:t>
            </a:r>
            <a:r>
              <a:rPr lang="ar-EG" sz="4400" b="1" i="0" u="none" strike="noStrike" baseline="0" dirty="0">
                <a:solidFill>
                  <a:srgbClr val="FF0000"/>
                </a:solidFill>
                <a:latin typeface="Times New Roman" panose="02020603050405020304" pitchFamily="18" charset="0"/>
              </a:rPr>
              <a:t>المتعاون </a:t>
            </a:r>
            <a:r>
              <a:rPr lang="en-GB" sz="4400" b="1" i="0" u="none" strike="noStrike" baseline="0" dirty="0">
                <a:solidFill>
                  <a:srgbClr val="FF0000"/>
                </a:solidFill>
                <a:latin typeface="Times New Roman" panose="02020603050405020304" pitchFamily="18" charset="0"/>
              </a:rPr>
              <a:t>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0DFA5DD4-2C67-20F2-1B13-01DD5C5CC4BC}"/>
              </a:ext>
            </a:extLst>
          </p:cNvPr>
          <p:cNvSpPr txBox="1"/>
          <p:nvPr/>
        </p:nvSpPr>
        <p:spPr>
          <a:xfrm>
            <a:off x="1072911" y="2412121"/>
            <a:ext cx="4280463" cy="2786981"/>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keeps the team focused on its goal and frequently reminds the group to do whatever is necessary to stay on track.</a:t>
            </a:r>
          </a:p>
        </p:txBody>
      </p:sp>
    </p:spTree>
    <p:extLst>
      <p:ext uri="{BB962C8B-B14F-4D97-AF65-F5344CB8AC3E}">
        <p14:creationId xmlns:p14="http://schemas.microsoft.com/office/powerpoint/2010/main" val="35110840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147006" y="437176"/>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414171" y="2125260"/>
            <a:ext cx="4056665" cy="3416320"/>
          </a:xfrm>
          <a:prstGeom prst="rect">
            <a:avLst/>
          </a:prstGeom>
          <a:noFill/>
        </p:spPr>
        <p:txBody>
          <a:bodyPr wrap="square">
            <a:spAutoFit/>
          </a:bodyPr>
          <a:lstStyle/>
          <a:p>
            <a:pPr marL="571500" lvl="0" indent="-571500" algn="justLow" rtl="1">
              <a:lnSpc>
                <a:spcPct val="150000"/>
              </a:lnSpc>
              <a:buFont typeface="Wingdings" panose="05000000000000000000" pitchFamily="2" charset="2"/>
              <a:buChar char="q"/>
              <a:defRPr/>
            </a:pPr>
            <a:r>
              <a:rPr lang="ar-EG" sz="2400" dirty="0">
                <a:ln>
                  <a:solidFill>
                    <a:srgbClr val="000000"/>
                  </a:solidFill>
                </a:ln>
                <a:latin typeface="Tahoma"/>
              </a:rPr>
              <a:t>يتحمل بعض مسؤولية القائد عن تقديم الدعم العاطفي لزملائه في الفريق وحل النزاعات.
 هو أو هي بمثابة نموذج للاستماع الفعال </a:t>
            </a:r>
            <a:r>
              <a:rPr lang="ar-EG" sz="2400" dirty="0" smtClean="0">
                <a:ln>
                  <a:solidFill>
                    <a:srgbClr val="000000"/>
                  </a:solidFill>
                </a:ln>
                <a:latin typeface="Tahoma"/>
              </a:rPr>
              <a:t>ونموذج </a:t>
            </a:r>
            <a:r>
              <a:rPr lang="ar-EG" sz="2400" dirty="0">
                <a:ln>
                  <a:solidFill>
                    <a:srgbClr val="000000"/>
                  </a:solidFill>
                </a:ln>
                <a:latin typeface="Tahoma"/>
              </a:rPr>
              <a:t>للآداب </a:t>
            </a:r>
            <a:r>
              <a:rPr lang="ar-EG" sz="2400" dirty="0" smtClean="0">
                <a:ln>
                  <a:solidFill>
                    <a:srgbClr val="000000"/>
                  </a:solidFill>
                </a:ln>
                <a:latin typeface="Tahoma"/>
              </a:rPr>
              <a:t>والكفاءة المهنية.</a:t>
            </a:r>
            <a:endParaRPr kumimoji="0" lang="en-US" sz="2400" b="0" i="0" u="none" strike="noStrike" kern="1200" cap="none" spc="0" normalizeH="0" baseline="0" noProof="0" dirty="0">
              <a:ln>
                <a:solidFill>
                  <a:srgbClr val="000000"/>
                </a:solidFill>
              </a:ln>
              <a:solidFill>
                <a:srgbClr val="0070C0"/>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448232" y="1247747"/>
            <a:ext cx="710872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3600" b="1" i="0" u="none" strike="noStrike" baseline="0" dirty="0">
                <a:solidFill>
                  <a:srgbClr val="FF0000"/>
                </a:solidFill>
                <a:latin typeface="Times New Roman" panose="02020603050405020304" pitchFamily="18" charset="0"/>
              </a:rPr>
              <a:t>D. People Supporter</a:t>
            </a:r>
            <a:r>
              <a:rPr lang="ar-EG" sz="3600" b="1" i="0" u="none" strike="noStrike" baseline="0" dirty="0" smtClean="0">
                <a:solidFill>
                  <a:srgbClr val="FF0000"/>
                </a:solidFill>
                <a:latin typeface="Times New Roman" panose="02020603050405020304" pitchFamily="18" charset="0"/>
              </a:rPr>
              <a:t>الداعم للأفراد </a:t>
            </a:r>
            <a:r>
              <a:rPr lang="en-GB" sz="3600" b="1" i="0" u="none" strike="noStrike" baseline="0" dirty="0" smtClean="0">
                <a:solidFill>
                  <a:srgbClr val="FF0000"/>
                </a:solidFill>
                <a:latin typeface="Times New Roman" panose="02020603050405020304" pitchFamily="18" charset="0"/>
              </a:rPr>
              <a:t> </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ndParaRPr>
          </a:p>
        </p:txBody>
      </p:sp>
      <p:sp>
        <p:nvSpPr>
          <p:cNvPr id="3" name="TextBox 2">
            <a:extLst>
              <a:ext uri="{FF2B5EF4-FFF2-40B4-BE49-F238E27FC236}">
                <a16:creationId xmlns:a16="http://schemas.microsoft.com/office/drawing/2014/main" id="{11341C1F-F31A-FAFF-BEE0-B320254BECE0}"/>
              </a:ext>
            </a:extLst>
          </p:cNvPr>
          <p:cNvSpPr txBox="1"/>
          <p:nvPr/>
        </p:nvSpPr>
        <p:spPr>
          <a:xfrm>
            <a:off x="1304878" y="2169504"/>
            <a:ext cx="5177929" cy="3261214"/>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solidFill>
                    <a:srgbClr val="000000"/>
                  </a:solidFill>
                </a:ln>
                <a:effectLst/>
                <a:uLnTx/>
                <a:uFillTx/>
                <a:latin typeface="Tahoma"/>
                <a:ea typeface="+mn-ea"/>
                <a:cs typeface="+mn-cs"/>
              </a:rPr>
              <a:t>assumes some of the leader’s responsibility for providing emotional support to teammates and resolving conflict.</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solidFill>
                    <a:srgbClr val="000000"/>
                  </a:solidFill>
                </a:ln>
                <a:solidFill>
                  <a:srgbClr val="0070C0"/>
                </a:solidFill>
                <a:effectLst/>
                <a:uLnTx/>
                <a:uFillTx/>
                <a:latin typeface="Tahoma"/>
                <a:ea typeface="+mn-ea"/>
                <a:cs typeface="+mn-cs"/>
              </a:rPr>
              <a:t> He or she serves as a model of active listening and is a model of etiquette and professionalism.</a:t>
            </a:r>
          </a:p>
        </p:txBody>
      </p:sp>
    </p:spTree>
    <p:extLst>
      <p:ext uri="{BB962C8B-B14F-4D97-AF65-F5344CB8AC3E}">
        <p14:creationId xmlns:p14="http://schemas.microsoft.com/office/powerpoint/2010/main" val="10177167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223206" y="531458"/>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096000" y="2514581"/>
            <a:ext cx="4309476" cy="2308324"/>
          </a:xfrm>
          <a:prstGeom prst="rect">
            <a:avLst/>
          </a:prstGeom>
          <a:noFill/>
        </p:spPr>
        <p:txBody>
          <a:bodyPr wrap="square">
            <a:spAutoFit/>
          </a:bodyPr>
          <a:lstStyle/>
          <a:p>
            <a:pPr marL="571500" lvl="0" indent="-571500" algn="justLow" rtl="1">
              <a:buFont typeface="Wingdings" panose="05000000000000000000" pitchFamily="2" charset="2"/>
              <a:buChar char="q"/>
              <a:defRPr/>
            </a:pPr>
            <a:r>
              <a:rPr lang="ar-EG" sz="2400" dirty="0">
                <a:ln>
                  <a:solidFill>
                    <a:srgbClr val="000000"/>
                  </a:solidFill>
                </a:ln>
                <a:solidFill>
                  <a:srgbClr val="4472C4">
                    <a:lumMod val="75000"/>
                  </a:srgbClr>
                </a:solidFill>
                <a:latin typeface="Tahoma"/>
              </a:rPr>
              <a:t>يواجه ويتحدى الأفكار السيئة ولكن لديه مهارات جيدة في التعامل مع الآخرين.
 سوف ينتقد أي قرار أو تفكير أولي ناقص ، بما في ذلك المشاكل الأخلاقية.</a:t>
            </a:r>
            <a:endPar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14885" y="1349212"/>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36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E. Challenger</a:t>
            </a:r>
            <a:r>
              <a:rPr kumimoji="0" lang="ar-EG" sz="3600" b="1" i="0" u="none" strike="noStrike" kern="1200" cap="none" spc="0" normalizeH="0" baseline="0" noProof="0" dirty="0" smtClean="0">
                <a:ln>
                  <a:noFill/>
                </a:ln>
                <a:solidFill>
                  <a:srgbClr val="FF0000"/>
                </a:solidFill>
                <a:effectLst/>
                <a:uLnTx/>
                <a:uFillTx/>
                <a:latin typeface="Times New Roman" panose="02020603050405020304" pitchFamily="18" charset="0"/>
                <a:ea typeface="+mn-ea"/>
                <a:cs typeface="+mn-cs"/>
              </a:rPr>
              <a:t>المتحدي </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3" name="TextBox 2">
            <a:extLst>
              <a:ext uri="{FF2B5EF4-FFF2-40B4-BE49-F238E27FC236}">
                <a16:creationId xmlns:a16="http://schemas.microsoft.com/office/drawing/2014/main" id="{564A203E-B5B7-B4DF-E2B6-B8533CE6C75A}"/>
              </a:ext>
            </a:extLst>
          </p:cNvPr>
          <p:cNvSpPr txBox="1"/>
          <p:nvPr/>
        </p:nvSpPr>
        <p:spPr>
          <a:xfrm>
            <a:off x="1264231" y="2443264"/>
            <a:ext cx="4812100" cy="286232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confronts and challenges bad ideas yet has good interpersonal skills.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smtClean="0">
                <a:ln>
                  <a:solidFill>
                    <a:srgbClr val="000000"/>
                  </a:solidFill>
                </a:ln>
                <a:solidFill>
                  <a:srgbClr val="4472C4">
                    <a:lumMod val="75000"/>
                  </a:srgbClr>
                </a:solidFill>
                <a:effectLst/>
                <a:uLnTx/>
                <a:uFillTx/>
                <a:latin typeface="Tahoma"/>
                <a:ea typeface="+mn-ea"/>
                <a:cs typeface="+mn-cs"/>
              </a:rPr>
              <a:t>He </a:t>
            </a:r>
            <a:r>
              <a:rPr kumimoji="0" lang="en-US" sz="20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or she will criticize any decision or preliminary thinking that is deficient, including ethical problems.</a:t>
            </a:r>
            <a:endParaRPr kumimoji="0" lang="en-US" sz="1400" b="0" i="0" u="none" strike="noStrike" kern="1200" cap="none" spc="0" normalizeH="0" baseline="0" noProof="0" dirty="0">
              <a:ln>
                <a:solidFill>
                  <a:srgbClr val="000000"/>
                </a:solidFill>
              </a:ln>
              <a:solidFill>
                <a:srgbClr val="0070C0"/>
              </a:solidFill>
              <a:effectLst/>
              <a:uLnTx/>
              <a:uFillTx/>
              <a:latin typeface="Tahoma"/>
              <a:ea typeface="+mn-ea"/>
              <a:cs typeface="+mn-cs"/>
            </a:endParaRPr>
          </a:p>
        </p:txBody>
      </p:sp>
    </p:spTree>
    <p:extLst>
      <p:ext uri="{BB962C8B-B14F-4D97-AF65-F5344CB8AC3E}">
        <p14:creationId xmlns:p14="http://schemas.microsoft.com/office/powerpoint/2010/main" val="36387659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095999" y="1814586"/>
            <a:ext cx="4064487" cy="3669723"/>
          </a:xfrm>
          <a:prstGeom prst="rect">
            <a:avLst/>
          </a:prstGeom>
          <a:noFill/>
        </p:spPr>
        <p:txBody>
          <a:bodyPr wrap="square">
            <a:spAutoFit/>
          </a:bodyPr>
          <a:lstStyle/>
          <a:p>
            <a:pPr marL="571500" lvl="0" indent="-571500" algn="r" rtl="1">
              <a:lnSpc>
                <a:spcPct val="200000"/>
              </a:lnSpc>
              <a:buFont typeface="Wingdings" panose="05000000000000000000" pitchFamily="2" charset="2"/>
              <a:buChar char="q"/>
              <a:defRPr/>
            </a:pPr>
            <a:r>
              <a:rPr lang="ar-EG" sz="2400" dirty="0">
                <a:ln>
                  <a:solidFill>
                    <a:srgbClr val="000000"/>
                  </a:solidFill>
                </a:ln>
                <a:solidFill>
                  <a:srgbClr val="4472C4">
                    <a:lumMod val="75000"/>
                  </a:srgbClr>
                </a:solidFill>
                <a:latin typeface="Tahoma"/>
              </a:rPr>
              <a:t>يساهم الاستماع بشكل كبير في نجاح الفريق.
يجب أن يتحول قائد الفريق بشكل متكرر إلى دور المستمع. 
يقدم المستمع ملخصات للمجموعة.</a:t>
            </a:r>
            <a:endPar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16565" y="443822"/>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F. Listener</a:t>
            </a:r>
            <a:r>
              <a:rPr kumimoji="0" lang="ar-EG"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المستمع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4" name="TextBox 3">
            <a:extLst>
              <a:ext uri="{FF2B5EF4-FFF2-40B4-BE49-F238E27FC236}">
                <a16:creationId xmlns:a16="http://schemas.microsoft.com/office/drawing/2014/main" id="{0C3A76B8-7023-D018-6154-8E1933D283E8}"/>
              </a:ext>
            </a:extLst>
          </p:cNvPr>
          <p:cNvSpPr txBox="1"/>
          <p:nvPr/>
        </p:nvSpPr>
        <p:spPr>
          <a:xfrm>
            <a:off x="1147654" y="2159040"/>
            <a:ext cx="5149907" cy="3416320"/>
          </a:xfrm>
          <a:prstGeom prst="rect">
            <a:avLst/>
          </a:prstGeom>
          <a:noFill/>
        </p:spPr>
        <p:txBody>
          <a:bodyPr wrap="square">
            <a:spAutoFit/>
          </a:bodyPr>
          <a:lstStyle/>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j-cs"/>
              </a:rPr>
              <a:t>Listening contributes so substantially to team success.</a:t>
            </a:r>
          </a:p>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j-cs"/>
              </a:rPr>
              <a:t>The team leader must shift frequently into the Listener role. </a:t>
            </a:r>
          </a:p>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j-cs"/>
              </a:rPr>
              <a:t>The Listener provides summaries for the group.</a:t>
            </a:r>
          </a:p>
        </p:txBody>
      </p:sp>
    </p:spTree>
    <p:extLst>
      <p:ext uri="{BB962C8B-B14F-4D97-AF65-F5344CB8AC3E}">
        <p14:creationId xmlns:p14="http://schemas.microsoft.com/office/powerpoint/2010/main" val="11747301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096000" y="1416700"/>
            <a:ext cx="4351868" cy="3970318"/>
          </a:xfrm>
          <a:prstGeom prst="rect">
            <a:avLst/>
          </a:prstGeom>
          <a:noFill/>
        </p:spPr>
        <p:txBody>
          <a:bodyPr wrap="square">
            <a:spAutoFit/>
          </a:bodyPr>
          <a:lstStyle/>
          <a:p>
            <a:pPr marL="457200" lvl="0" indent="-457200" algn="r"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حل </a:t>
            </a:r>
            <a:r>
              <a:rPr lang="ar-EG" sz="2800" dirty="0" smtClean="0">
                <a:ln>
                  <a:solidFill>
                    <a:srgbClr val="000000"/>
                  </a:solidFill>
                </a:ln>
                <a:solidFill>
                  <a:srgbClr val="4472C4">
                    <a:lumMod val="75000"/>
                  </a:srgbClr>
                </a:solidFill>
                <a:latin typeface="Tahoma"/>
              </a:rPr>
              <a:t>النزاع </a:t>
            </a:r>
            <a:r>
              <a:rPr lang="ar-EG" sz="2800" dirty="0">
                <a:ln>
                  <a:solidFill>
                    <a:srgbClr val="000000"/>
                  </a:solidFill>
                </a:ln>
                <a:solidFill>
                  <a:srgbClr val="4472C4">
                    <a:lumMod val="75000"/>
                  </a:srgbClr>
                </a:solidFill>
                <a:latin typeface="Tahoma"/>
              </a:rPr>
              <a:t>عن طريق طلب الإذن لتفسير كل موقف ، ثم يقوم بالتفسير.
يتم إعطاء كل جانب الفرصة للتعديل أو التصحيح
 بيان موقفه.</a:t>
            </a:r>
            <a:endParaRPr kumimoji="0" lang="en-US" sz="2800" b="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17237" y="4323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G. Mediator</a:t>
            </a:r>
            <a:r>
              <a:rPr kumimoji="0" lang="ar-EG"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الوسيط </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3" name="TextBox 2">
            <a:extLst>
              <a:ext uri="{FF2B5EF4-FFF2-40B4-BE49-F238E27FC236}">
                <a16:creationId xmlns:a16="http://schemas.microsoft.com/office/drawing/2014/main" id="{D8BF6D40-E506-1F55-9E6F-A6EB0ED48ABF}"/>
              </a:ext>
            </a:extLst>
          </p:cNvPr>
          <p:cNvSpPr txBox="1"/>
          <p:nvPr/>
        </p:nvSpPr>
        <p:spPr>
          <a:xfrm>
            <a:off x="1280180" y="1387434"/>
            <a:ext cx="4874812" cy="4085990"/>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Resolve conflict by asking permission to interpret each position, and then makes the interpretation.</a:t>
            </a:r>
            <a:endParaRPr kumimoji="0" lang="ar-EG" sz="2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Each side is given the opportunity to edit or </a:t>
            </a:r>
            <a:r>
              <a:rPr kumimoji="0" lang="en-US" sz="2200" b="0" i="0" u="none" strike="noStrike" kern="1200" cap="none" spc="0" normalizeH="0" baseline="0" noProof="0" dirty="0" smtClean="0">
                <a:ln>
                  <a:solidFill>
                    <a:srgbClr val="000000"/>
                  </a:solidFill>
                </a:ln>
                <a:solidFill>
                  <a:srgbClr val="4472C4">
                    <a:lumMod val="75000"/>
                  </a:srgbClr>
                </a:solidFill>
                <a:effectLst/>
                <a:uLnTx/>
                <a:uFillTx/>
                <a:latin typeface="Tahoma"/>
                <a:ea typeface="+mn-ea"/>
                <a:cs typeface="+mn-cs"/>
              </a:rPr>
              <a:t>correct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200" b="0" i="0" u="none" strike="noStrike" kern="1200" cap="none" spc="0" normalizeH="0" baseline="0" noProof="0" dirty="0" smtClean="0">
                <a:ln>
                  <a:solidFill>
                    <a:srgbClr val="000000"/>
                  </a:solidFill>
                </a:ln>
                <a:solidFill>
                  <a:srgbClr val="4472C4">
                    <a:lumMod val="75000"/>
                  </a:srgbClr>
                </a:solidFill>
                <a:effectLst/>
                <a:uLnTx/>
                <a:uFillTx/>
                <a:latin typeface="Tahoma"/>
                <a:ea typeface="+mn-ea"/>
                <a:cs typeface="+mn-cs"/>
              </a:rPr>
              <a:t>the statement of his or her position.</a:t>
            </a:r>
            <a:endParaRPr kumimoji="0" lang="en-US" sz="2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Tree>
    <p:extLst>
      <p:ext uri="{BB962C8B-B14F-4D97-AF65-F5344CB8AC3E}">
        <p14:creationId xmlns:p14="http://schemas.microsoft.com/office/powerpoint/2010/main" val="430168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70313" y="6261288"/>
            <a:ext cx="9902229" cy="204838"/>
          </a:xfrm>
          <a:prstGeom prst="rect">
            <a:avLst/>
          </a:prstGeom>
        </p:spPr>
      </p:pic>
      <p:pic>
        <p:nvPicPr>
          <p:cNvPr id="10" name="Picture 9"/>
          <p:cNvPicPr>
            <a:picLocks noChangeAspect="1"/>
          </p:cNvPicPr>
          <p:nvPr/>
        </p:nvPicPr>
        <p:blipFill>
          <a:blip r:embed="rId4"/>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356550" y="2374714"/>
            <a:ext cx="3830497" cy="2677656"/>
          </a:xfrm>
          <a:prstGeom prst="rect">
            <a:avLst/>
          </a:prstGeom>
          <a:noFill/>
        </p:spPr>
        <p:txBody>
          <a:bodyPr wrap="square">
            <a:spAutoFit/>
          </a:bodyPr>
          <a:lstStyle/>
          <a:p>
            <a:pPr marL="457200" lvl="0" indent="-457200" algn="justLow"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يمكن للوساطة أن تساعد المجموعة على الخروج من حالة </a:t>
            </a:r>
            <a:r>
              <a:rPr lang="ar-EG" sz="2800" dirty="0" smtClean="0">
                <a:ln>
                  <a:solidFill>
                    <a:srgbClr val="000000"/>
                  </a:solidFill>
                </a:ln>
                <a:solidFill>
                  <a:srgbClr val="4472C4">
                    <a:lumMod val="75000"/>
                  </a:srgbClr>
                </a:solidFill>
                <a:latin typeface="Tahoma"/>
              </a:rPr>
              <a:t>الجمود، </a:t>
            </a:r>
            <a:r>
              <a:rPr lang="ar-EG" sz="2800" dirty="0">
                <a:ln>
                  <a:solidFill>
                    <a:srgbClr val="000000"/>
                  </a:solidFill>
                </a:ln>
                <a:solidFill>
                  <a:srgbClr val="4472C4">
                    <a:lumMod val="75000"/>
                  </a:srgbClr>
                </a:solidFill>
                <a:latin typeface="Tahoma"/>
              </a:rPr>
              <a:t>
وإلى نشاط أكثر إنتاجية.</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127541" y="134128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G. Mediator</a:t>
            </a:r>
            <a:r>
              <a:rPr kumimoji="0" lang="ar-EG"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الوسيط </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2" name="TextBox 1">
            <a:extLst>
              <a:ext uri="{FF2B5EF4-FFF2-40B4-BE49-F238E27FC236}">
                <a16:creationId xmlns:a16="http://schemas.microsoft.com/office/drawing/2014/main" id="{27DA9D88-A9B8-C61D-3D3F-932EBBFBC6C3}"/>
              </a:ext>
            </a:extLst>
          </p:cNvPr>
          <p:cNvSpPr txBox="1"/>
          <p:nvPr/>
        </p:nvSpPr>
        <p:spPr>
          <a:xfrm>
            <a:off x="1282488" y="2202838"/>
            <a:ext cx="4902000" cy="3236142"/>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Mediation can move a group away from being stuck,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and on to more productive activity.</a:t>
            </a:r>
          </a:p>
        </p:txBody>
      </p:sp>
    </p:spTree>
    <p:extLst>
      <p:ext uri="{BB962C8B-B14F-4D97-AF65-F5344CB8AC3E}">
        <p14:creationId xmlns:p14="http://schemas.microsoft.com/office/powerpoint/2010/main" val="8026252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15253" y="522366"/>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434666" y="2335645"/>
            <a:ext cx="3880453" cy="2238562"/>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2400" dirty="0">
                <a:ln>
                  <a:solidFill>
                    <a:srgbClr val="000000"/>
                  </a:solidFill>
                </a:ln>
                <a:solidFill>
                  <a:srgbClr val="4472C4">
                    <a:lumMod val="75000"/>
                  </a:srgbClr>
                </a:solidFill>
                <a:latin typeface="Tahoma"/>
              </a:rPr>
              <a:t>عندما يتم إغلاق </a:t>
            </a:r>
            <a:r>
              <a:rPr lang="ar-EG" sz="2400" dirty="0" smtClean="0">
                <a:ln>
                  <a:solidFill>
                    <a:srgbClr val="000000"/>
                  </a:solidFill>
                </a:ln>
                <a:solidFill>
                  <a:srgbClr val="4472C4">
                    <a:lumMod val="75000"/>
                  </a:srgbClr>
                </a:solidFill>
                <a:latin typeface="Tahoma"/>
              </a:rPr>
              <a:t>الفرصة </a:t>
            </a:r>
            <a:r>
              <a:rPr lang="ar-EG" sz="2400" dirty="0">
                <a:ln>
                  <a:solidFill>
                    <a:srgbClr val="000000"/>
                  </a:solidFill>
                </a:ln>
                <a:solidFill>
                  <a:srgbClr val="4472C4">
                    <a:lumMod val="75000"/>
                  </a:srgbClr>
                </a:solidFill>
                <a:latin typeface="Tahoma"/>
              </a:rPr>
              <a:t>للتحدث </a:t>
            </a:r>
            <a:r>
              <a:rPr lang="ar-EG" sz="2400" dirty="0" smtClean="0">
                <a:ln>
                  <a:solidFill>
                    <a:srgbClr val="000000"/>
                  </a:solidFill>
                </a:ln>
                <a:solidFill>
                  <a:srgbClr val="4472C4">
                    <a:lumMod val="75000"/>
                  </a:srgbClr>
                </a:solidFill>
                <a:latin typeface="Tahoma"/>
              </a:rPr>
              <a:t>أمام العديد من الأعضاء، يقوم الحارس عمدًا بإعطاء الفرصة مجدداً للتحدث.</a:t>
            </a:r>
            <a:endPar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60543" y="126742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H. Gatekeeper</a:t>
            </a: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الحارس </a:t>
            </a:r>
            <a:endParaRPr kumimoji="0" lang="en-GB"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2" name="TextBox 1">
            <a:extLst>
              <a:ext uri="{FF2B5EF4-FFF2-40B4-BE49-F238E27FC236}">
                <a16:creationId xmlns:a16="http://schemas.microsoft.com/office/drawing/2014/main" id="{554C5397-9BB2-15E3-A57E-0ECD2DC6A8BA}"/>
              </a:ext>
            </a:extLst>
          </p:cNvPr>
          <p:cNvSpPr txBox="1"/>
          <p:nvPr/>
        </p:nvSpPr>
        <p:spPr>
          <a:xfrm>
            <a:off x="1255786" y="2143728"/>
            <a:ext cx="5029200" cy="2232984"/>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When the opportunity gate for speaking is closed for several members, the Gatekeeper intentionally opens the gate. </a:t>
            </a:r>
          </a:p>
        </p:txBody>
      </p:sp>
    </p:spTree>
    <p:extLst>
      <p:ext uri="{BB962C8B-B14F-4D97-AF65-F5344CB8AC3E}">
        <p14:creationId xmlns:p14="http://schemas.microsoft.com/office/powerpoint/2010/main" val="2159715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103463" y="54077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519333" y="2586718"/>
            <a:ext cx="4021766" cy="1684564"/>
          </a:xfrm>
          <a:prstGeom prst="rect">
            <a:avLst/>
          </a:prstGeom>
          <a:noFill/>
        </p:spPr>
        <p:txBody>
          <a:bodyPr wrap="square">
            <a:spAutoFit/>
          </a:bodyPr>
          <a:lstStyle/>
          <a:p>
            <a:pPr marL="571500" lvl="0" indent="-571500" algn="justLow" rtl="1">
              <a:lnSpc>
                <a:spcPct val="150000"/>
              </a:lnSpc>
              <a:buFont typeface="Wingdings" panose="05000000000000000000" pitchFamily="2" charset="2"/>
              <a:buChar char="q"/>
              <a:defRPr/>
            </a:pPr>
            <a:r>
              <a:rPr lang="ar-EG" sz="2400" dirty="0">
                <a:ln>
                  <a:solidFill>
                    <a:srgbClr val="000000"/>
                  </a:solidFill>
                </a:ln>
                <a:solidFill>
                  <a:srgbClr val="4472C4">
                    <a:lumMod val="75000"/>
                  </a:srgbClr>
                </a:solidFill>
                <a:latin typeface="Tahoma"/>
              </a:rPr>
              <a:t>سيطلب حارس البوابة السماح لعضو معين في الفريق بالمساهمة ، أو الاعتراف بمساهمته السابقة.</a:t>
            </a:r>
            <a:endPar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002499" y="144996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H. Gatekeeper</a:t>
            </a:r>
            <a:r>
              <a:rPr kumimoji="0" lang="ar-EG"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الحارس </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2" name="TextBox 1">
            <a:extLst>
              <a:ext uri="{FF2B5EF4-FFF2-40B4-BE49-F238E27FC236}">
                <a16:creationId xmlns:a16="http://schemas.microsoft.com/office/drawing/2014/main" id="{92A313B0-628A-27B5-F8FC-03D06DA0D616}"/>
              </a:ext>
            </a:extLst>
          </p:cNvPr>
          <p:cNvSpPr txBox="1"/>
          <p:nvPr/>
        </p:nvSpPr>
        <p:spPr>
          <a:xfrm>
            <a:off x="1331489" y="2326261"/>
            <a:ext cx="4764512" cy="2786981"/>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Gatekeeper will request that a specific team member be allowed to contribute, or that his or her past contribution be recognized.</a:t>
            </a:r>
          </a:p>
        </p:txBody>
      </p:sp>
    </p:spTree>
    <p:extLst>
      <p:ext uri="{BB962C8B-B14F-4D97-AF65-F5344CB8AC3E}">
        <p14:creationId xmlns:p14="http://schemas.microsoft.com/office/powerpoint/2010/main" val="2693152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29507" y="518970"/>
            <a:ext cx="8035357" cy="954107"/>
          </a:xfrm>
          <a:prstGeom prst="rect">
            <a:avLst/>
          </a:prstGeom>
          <a:noFill/>
        </p:spPr>
        <p:txBody>
          <a:bodyPr wrap="square">
            <a:spAutoFit/>
          </a:bodyPr>
          <a:lstStyle/>
          <a:p>
            <a:pPr lvl="0" algn="ctr" eaLnBrk="0" fontAlgn="base" hangingPunct="0">
              <a:spcBef>
                <a:spcPct val="0"/>
              </a:spcBef>
              <a:spcAft>
                <a:spcPct val="0"/>
              </a:spcAft>
              <a:defRPr/>
            </a:pPr>
            <a:r>
              <a:rPr kumimoji="0" lang="en-US" sz="2800" b="1" i="0" u="none" strike="noStrike" kern="1200" cap="none" spc="0" normalizeH="0" baseline="0" noProof="0" dirty="0">
                <a:ln>
                  <a:solidFill>
                    <a:srgbClr val="000000"/>
                  </a:solidFill>
                </a:ln>
                <a:solidFill>
                  <a:prstClr val="black"/>
                </a:solidFill>
                <a:uLnTx/>
                <a:uFillTx/>
                <a:latin typeface="Tahoma"/>
              </a:rPr>
              <a:t>Team Characteristics</a:t>
            </a:r>
            <a:endParaRPr kumimoji="0" lang="ar-EG" sz="2800" b="1" i="0" u="none" strike="noStrike" kern="1200" cap="none" spc="0" normalizeH="0" baseline="0" noProof="0" dirty="0">
              <a:ln>
                <a:solidFill>
                  <a:srgbClr val="000000"/>
                </a:solidFill>
              </a:ln>
              <a:solidFill>
                <a:prstClr val="black"/>
              </a:solidFill>
              <a:uLnTx/>
              <a:uFillTx/>
              <a:latin typeface="Tahoma"/>
            </a:endParaRPr>
          </a:p>
          <a:p>
            <a:pPr lvl="0" algn="ctr" eaLnBrk="0" fontAlgn="base" hangingPunct="0">
              <a:spcBef>
                <a:spcPct val="0"/>
              </a:spcBef>
              <a:spcAft>
                <a:spcPct val="0"/>
              </a:spcAft>
              <a:defRPr/>
            </a:pPr>
            <a:r>
              <a:rPr lang="ar-EG" sz="2800" dirty="0">
                <a:solidFill>
                  <a:srgbClr val="000000"/>
                </a:solidFill>
                <a:latin typeface="Segoe UI Web (Arabic)"/>
              </a:rPr>
              <a:t>خصائص الفريق</a:t>
            </a:r>
            <a:endParaRPr kumimoji="0" lang="en-US" sz="2800" b="1" i="0" u="none" strike="noStrike" kern="1200" cap="none" spc="0" normalizeH="0" baseline="0" noProof="0" dirty="0">
              <a:ln>
                <a:solidFill>
                  <a:srgbClr val="000000"/>
                </a:solidFill>
              </a:ln>
              <a:solidFill>
                <a:prstClr val="black"/>
              </a:solidFill>
              <a:effectLst>
                <a:outerShdw blurRad="38100" dist="76200" dir="2700000" algn="tl">
                  <a:srgbClr val="000000">
                    <a:alpha val="81176"/>
                  </a:srgbClr>
                </a:outerShdw>
              </a:effectLst>
              <a:uLnTx/>
              <a:uFillTx/>
              <a:latin typeface="Tahoma"/>
            </a:endParaRPr>
          </a:p>
        </p:txBody>
      </p:sp>
      <p:pic>
        <p:nvPicPr>
          <p:cNvPr id="18" name="Picture 17" descr="People looking at the screen">
            <a:extLst>
              <a:ext uri="{FF2B5EF4-FFF2-40B4-BE49-F238E27FC236}">
                <a16:creationId xmlns:a16="http://schemas.microsoft.com/office/drawing/2014/main" id="{535FD65A-BE49-9B2D-D576-4BD88DD329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16346" y="1704690"/>
            <a:ext cx="9032446" cy="3864678"/>
          </a:xfrm>
          <a:prstGeom prst="rect">
            <a:avLst/>
          </a:prstGeom>
        </p:spPr>
      </p:pic>
      <p:sp>
        <p:nvSpPr>
          <p:cNvPr id="19" name="Rectangle 18">
            <a:extLst>
              <a:ext uri="{FF2B5EF4-FFF2-40B4-BE49-F238E27FC236}">
                <a16:creationId xmlns:a16="http://schemas.microsoft.com/office/drawing/2014/main" id="{E439DE9B-601E-850A-B4BA-F69DEA0C3BD6}"/>
              </a:ext>
            </a:extLst>
          </p:cNvPr>
          <p:cNvSpPr/>
          <p:nvPr/>
        </p:nvSpPr>
        <p:spPr bwMode="auto">
          <a:xfrm>
            <a:off x="1089867" y="1762815"/>
            <a:ext cx="10012266" cy="389127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4400" b="1" dirty="0">
                <a:ln>
                  <a:solidFill>
                    <a:srgbClr val="000000"/>
                  </a:solidFill>
                </a:ln>
                <a:solidFill>
                  <a:srgbClr val="FFFFFF"/>
                </a:solidFill>
                <a:effectLst>
                  <a:outerShdw blurRad="38100" dist="76200" dir="2700000" algn="tl">
                    <a:srgbClr val="000000">
                      <a:alpha val="81176"/>
                    </a:srgbClr>
                  </a:outerShdw>
                </a:effectLst>
                <a:latin typeface="Tahoma"/>
              </a:rPr>
              <a:t>خصائص الفرق </a:t>
            </a:r>
            <a:r>
              <a:rPr lang="ar-EG" sz="4400" b="1" dirty="0" smtClean="0">
                <a:ln>
                  <a:solidFill>
                    <a:srgbClr val="000000"/>
                  </a:solidFill>
                </a:ln>
                <a:solidFill>
                  <a:srgbClr val="FFFFFF"/>
                </a:solidFill>
                <a:effectLst>
                  <a:outerShdw blurRad="38100" dist="76200" dir="2700000" algn="tl">
                    <a:srgbClr val="000000">
                      <a:alpha val="81176"/>
                    </a:srgbClr>
                  </a:outerShdw>
                </a:effectLst>
                <a:latin typeface="Tahoma"/>
              </a:rPr>
              <a:t>الفعّالة</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sp>
        <p:nvSpPr>
          <p:cNvPr id="2" name="Rectangle 1">
            <a:extLst>
              <a:ext uri="{FF2B5EF4-FFF2-40B4-BE49-F238E27FC236}">
                <a16:creationId xmlns:a16="http://schemas.microsoft.com/office/drawing/2014/main" id="{6877ADD1-16A5-B374-A6AE-6141EFF79F81}"/>
              </a:ext>
            </a:extLst>
          </p:cNvPr>
          <p:cNvSpPr/>
          <p:nvPr/>
        </p:nvSpPr>
        <p:spPr bwMode="auto">
          <a:xfrm>
            <a:off x="2568467" y="3976280"/>
            <a:ext cx="7055066" cy="125889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Characteristics of Effective Teams</a:t>
            </a:r>
          </a:p>
        </p:txBody>
      </p:sp>
    </p:spTree>
    <p:extLst>
      <p:ext uri="{BB962C8B-B14F-4D97-AF65-F5344CB8AC3E}">
        <p14:creationId xmlns:p14="http://schemas.microsoft.com/office/powerpoint/2010/main" val="20871352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427886"/>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Team Characteristics</a:t>
            </a:r>
          </a:p>
        </p:txBody>
      </p:sp>
      <p:sp>
        <p:nvSpPr>
          <p:cNvPr id="7" name="TextBox 6">
            <a:extLst>
              <a:ext uri="{FF2B5EF4-FFF2-40B4-BE49-F238E27FC236}">
                <a16:creationId xmlns:a16="http://schemas.microsoft.com/office/drawing/2014/main" id="{8435B4A7-1929-FB91-2451-463509587EA2}"/>
              </a:ext>
            </a:extLst>
          </p:cNvPr>
          <p:cNvSpPr txBox="1"/>
          <p:nvPr/>
        </p:nvSpPr>
        <p:spPr>
          <a:xfrm>
            <a:off x="6417733" y="1718578"/>
            <a:ext cx="3894667" cy="2677656"/>
          </a:xfrm>
          <a:prstGeom prst="rect">
            <a:avLst/>
          </a:prstGeom>
          <a:noFill/>
        </p:spPr>
        <p:txBody>
          <a:bodyPr wrap="square">
            <a:spAutoFit/>
          </a:bodyPr>
          <a:lstStyle/>
          <a:p>
            <a:pPr lvl="0" algn="r" rtl="1" eaLnBrk="0" fontAlgn="base" hangingPunct="0">
              <a:lnSpc>
                <a:spcPct val="150000"/>
              </a:lnSpc>
              <a:spcBef>
                <a:spcPct val="0"/>
              </a:spcBef>
              <a:spcAft>
                <a:spcPct val="0"/>
              </a:spcAft>
              <a:defRPr/>
            </a:pPr>
            <a:r>
              <a:rPr lang="ar-EG" sz="2800" b="1" dirty="0">
                <a:ln>
                  <a:solidFill>
                    <a:srgbClr val="000000"/>
                  </a:solidFill>
                </a:ln>
                <a:effectLst>
                  <a:outerShdw blurRad="38100" dist="76200" dir="2700000" algn="tl">
                    <a:srgbClr val="000000">
                      <a:alpha val="81176"/>
                    </a:srgbClr>
                  </a:outerShdw>
                </a:effectLst>
                <a:latin typeface="Tahoma"/>
              </a:rPr>
              <a:t>تشترك الفرق الأكثر فعالية في الخصائص </a:t>
            </a:r>
            <a:r>
              <a:rPr lang="ar-EG" sz="2800" b="1" dirty="0" smtClean="0">
                <a:ln>
                  <a:solidFill>
                    <a:srgbClr val="000000"/>
                  </a:solidFill>
                </a:ln>
                <a:effectLst>
                  <a:outerShdw blurRad="38100" dist="76200" dir="2700000" algn="tl">
                    <a:srgbClr val="000000">
                      <a:alpha val="81176"/>
                    </a:srgbClr>
                  </a:outerShdw>
                </a:effectLst>
                <a:latin typeface="Tahoma"/>
              </a:rPr>
              <a:t>التالية:</a:t>
            </a:r>
            <a:r>
              <a:rPr lang="ar-EG" sz="2800" b="1" dirty="0">
                <a:ln>
                  <a:solidFill>
                    <a:srgbClr val="000000"/>
                  </a:solidFill>
                </a:ln>
                <a:effectLst>
                  <a:outerShdw blurRad="38100" dist="76200" dir="2700000" algn="tl">
                    <a:srgbClr val="000000">
                      <a:alpha val="81176"/>
                    </a:srgbClr>
                  </a:outerShdw>
                </a:effectLst>
                <a:latin typeface="Tahoma"/>
              </a:rPr>
              <a:t>
 </a:t>
            </a:r>
            <a:r>
              <a:rPr lang="ar-EG" sz="2800" b="1" dirty="0" smtClean="0">
                <a:ln>
                  <a:solidFill>
                    <a:srgbClr val="000000"/>
                  </a:solidFill>
                </a:ln>
                <a:effectLst>
                  <a:outerShdw blurRad="38100" dist="76200" dir="2700000" algn="tl">
                    <a:srgbClr val="000000">
                      <a:alpha val="81176"/>
                    </a:srgbClr>
                  </a:outerShdw>
                </a:effectLst>
                <a:latin typeface="Tahoma"/>
              </a:rPr>
              <a:t>1</a:t>
            </a:r>
            <a:r>
              <a:rPr lang="ar-EG" sz="2800" b="1" dirty="0">
                <a:ln>
                  <a:solidFill>
                    <a:srgbClr val="000000"/>
                  </a:solidFill>
                </a:ln>
                <a:effectLst>
                  <a:outerShdw blurRad="38100" dist="76200" dir="2700000" algn="tl">
                    <a:srgbClr val="000000">
                      <a:alpha val="81176"/>
                    </a:srgbClr>
                  </a:outerShdw>
                </a:effectLst>
                <a:latin typeface="Tahoma"/>
              </a:rPr>
              <a:t>. </a:t>
            </a:r>
            <a:r>
              <a:rPr lang="ar-EG" sz="2800" b="1" dirty="0" smtClean="0">
                <a:ln>
                  <a:solidFill>
                    <a:srgbClr val="000000"/>
                  </a:solidFill>
                </a:ln>
                <a:effectLst>
                  <a:outerShdw blurRad="38100" dist="76200" dir="2700000" algn="tl">
                    <a:srgbClr val="000000">
                      <a:alpha val="81176"/>
                    </a:srgbClr>
                  </a:outerShdw>
                </a:effectLst>
                <a:latin typeface="Tahoma"/>
              </a:rPr>
              <a:t>لديها </a:t>
            </a:r>
            <a:r>
              <a:rPr lang="ar-EG" sz="2800" b="1" dirty="0">
                <a:ln>
                  <a:solidFill>
                    <a:srgbClr val="000000"/>
                  </a:solidFill>
                </a:ln>
                <a:effectLst>
                  <a:outerShdw blurRad="38100" dist="76200" dir="2700000" algn="tl">
                    <a:srgbClr val="000000">
                      <a:alpha val="81176"/>
                    </a:srgbClr>
                  </a:outerShdw>
                </a:effectLst>
                <a:latin typeface="Tahoma"/>
              </a:rPr>
              <a:t>شعور واضح بالهدف
2. التواصل بصراحة وصدق</a:t>
            </a:r>
            <a:endParaRPr lang="en-US" sz="2800" b="1" dirty="0">
              <a:ln w="0"/>
              <a:effectLst>
                <a:outerShdw blurRad="38100" dist="19050" dir="2700000" algn="tl" rotWithShape="0">
                  <a:schemeClr val="dk1">
                    <a:alpha val="40000"/>
                  </a:schemeClr>
                </a:outerShdw>
              </a:effectLst>
              <a:latin typeface="Tahoma"/>
            </a:endParaRPr>
          </a:p>
        </p:txBody>
      </p:sp>
      <p:sp>
        <p:nvSpPr>
          <p:cNvPr id="2" name="TextBox 1">
            <a:extLst>
              <a:ext uri="{FF2B5EF4-FFF2-40B4-BE49-F238E27FC236}">
                <a16:creationId xmlns:a16="http://schemas.microsoft.com/office/drawing/2014/main" id="{3AE52C3E-4F82-08F5-28E1-4D407403C98E}"/>
              </a:ext>
            </a:extLst>
          </p:cNvPr>
          <p:cNvSpPr txBox="1"/>
          <p:nvPr/>
        </p:nvSpPr>
        <p:spPr>
          <a:xfrm>
            <a:off x="1302262" y="1481511"/>
            <a:ext cx="4472006" cy="3970318"/>
          </a:xfrm>
          <a:prstGeom prst="rect">
            <a:avLst/>
          </a:prstGeom>
          <a:noFill/>
        </p:spPr>
        <p:txBody>
          <a:bodyPr wrap="square">
            <a:spAutoFit/>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4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The most effective </a:t>
            </a:r>
            <a:r>
              <a:rPr kumimoji="0" lang="en-US" sz="2400" b="1" i="0" u="none" strike="noStrike" kern="1200" cap="none" spc="0" normalizeH="0" baseline="0" noProof="0" dirty="0" smtClean="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teams </a:t>
            </a:r>
            <a:r>
              <a:rPr kumimoji="0" lang="en-US" sz="24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share the </a:t>
            </a:r>
            <a:r>
              <a:rPr kumimoji="0" lang="en-US" sz="2400" b="1" i="0" u="none" strike="noStrike" kern="1200" cap="none" spc="0" normalizeH="0" baseline="0" noProof="0" dirty="0" smtClean="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following</a:t>
            </a:r>
            <a:r>
              <a:rPr kumimoji="0" lang="en-US" sz="2400" b="1" i="0" u="none" strike="noStrike" kern="1200" cap="none" spc="0" normalizeH="0" noProof="0" dirty="0" smtClean="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 </a:t>
            </a:r>
            <a:r>
              <a:rPr kumimoji="0" lang="en-US" sz="2400" b="1" i="0" u="none" strike="noStrike" kern="1200" cap="none" spc="0" normalizeH="0" baseline="0" noProof="0" dirty="0" smtClean="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characteristics</a:t>
            </a:r>
            <a:r>
              <a:rPr kumimoji="0" lang="en-US" sz="24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a:t>
            </a:r>
          </a:p>
          <a:p>
            <a:pPr marL="0" marR="0" lvl="0" indent="0" algn="l" defTabSz="914400" rtl="0" eaLnBrk="0" fontAlgn="base" latinLnBrk="0" hangingPunct="0">
              <a:lnSpc>
                <a:spcPct val="150000"/>
              </a:lnSpc>
              <a:spcBef>
                <a:spcPct val="0"/>
              </a:spcBef>
              <a:spcAft>
                <a:spcPct val="0"/>
              </a:spcAft>
              <a:buClrTx/>
              <a:buSzTx/>
              <a:buFontTx/>
              <a:buNone/>
              <a:tabLst/>
              <a:defRPr/>
            </a:pPr>
            <a:r>
              <a:rPr lang="en-US" sz="2400" b="1" dirty="0">
                <a:ln w="0"/>
                <a:effectLst>
                  <a:outerShdw blurRad="38100" dist="19050" dir="2700000" algn="tl" rotWithShape="0">
                    <a:schemeClr val="dk1">
                      <a:alpha val="40000"/>
                    </a:schemeClr>
                  </a:outerShdw>
                </a:effectLst>
                <a:latin typeface="Tahoma"/>
              </a:rPr>
              <a:t>1. Have a clear sense of purpose</a:t>
            </a:r>
          </a:p>
          <a:p>
            <a:pPr marL="0" marR="0" lvl="0" indent="0" algn="l" defTabSz="914400" rtl="0" eaLnBrk="0" fontAlgn="base" latinLnBrk="0" hangingPunct="0">
              <a:lnSpc>
                <a:spcPct val="150000"/>
              </a:lnSpc>
              <a:spcBef>
                <a:spcPct val="0"/>
              </a:spcBef>
              <a:spcAft>
                <a:spcPct val="0"/>
              </a:spcAft>
              <a:buClrTx/>
              <a:buSzTx/>
              <a:buFontTx/>
              <a:buNone/>
              <a:tabLst/>
              <a:defRPr/>
            </a:pPr>
            <a:r>
              <a:rPr lang="en-US" sz="2400" b="1" dirty="0">
                <a:ln w="0"/>
                <a:effectLst>
                  <a:outerShdw blurRad="38100" dist="19050" dir="2700000" algn="tl" rotWithShape="0">
                    <a:schemeClr val="dk1">
                      <a:alpha val="40000"/>
                    </a:schemeClr>
                  </a:outerShdw>
                </a:effectLst>
                <a:latin typeface="Tahoma"/>
              </a:rPr>
              <a:t>2. Communicate openly and honestly</a:t>
            </a:r>
          </a:p>
        </p:txBody>
      </p:sp>
    </p:spTree>
    <p:extLst>
      <p:ext uri="{BB962C8B-B14F-4D97-AF65-F5344CB8AC3E}">
        <p14:creationId xmlns:p14="http://schemas.microsoft.com/office/powerpoint/2010/main" val="31764571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8321" y="384633"/>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Characteristics</a:t>
            </a:r>
          </a:p>
        </p:txBody>
      </p:sp>
      <p:sp>
        <p:nvSpPr>
          <p:cNvPr id="7" name="TextBox 6">
            <a:extLst>
              <a:ext uri="{FF2B5EF4-FFF2-40B4-BE49-F238E27FC236}">
                <a16:creationId xmlns:a16="http://schemas.microsoft.com/office/drawing/2014/main" id="{0A581305-3139-DF4E-B602-2451B5CD9B99}"/>
              </a:ext>
            </a:extLst>
          </p:cNvPr>
          <p:cNvSpPr txBox="1"/>
          <p:nvPr/>
        </p:nvSpPr>
        <p:spPr>
          <a:xfrm>
            <a:off x="5353374" y="1484493"/>
            <a:ext cx="5225284" cy="3970318"/>
          </a:xfrm>
          <a:prstGeom prst="rect">
            <a:avLst/>
          </a:prstGeom>
          <a:noFill/>
        </p:spPr>
        <p:txBody>
          <a:bodyPr wrap="square">
            <a:spAutoFit/>
          </a:bodyPr>
          <a:lstStyle/>
          <a:p>
            <a:pPr lvl="0" algn="r" rtl="1" eaLnBrk="0" fontAlgn="base" hangingPunct="0">
              <a:lnSpc>
                <a:spcPct val="150000"/>
              </a:lnSpc>
              <a:spcBef>
                <a:spcPct val="0"/>
              </a:spcBef>
              <a:spcAft>
                <a:spcPct val="0"/>
              </a:spcAft>
              <a:defRPr/>
            </a:pPr>
            <a:r>
              <a:rPr lang="ar-EG" sz="2800" b="1" dirty="0">
                <a:ln>
                  <a:solidFill>
                    <a:srgbClr val="000000"/>
                  </a:solidFill>
                </a:ln>
                <a:effectLst>
                  <a:outerShdw blurRad="38100" dist="76200" dir="2700000" algn="tl">
                    <a:srgbClr val="000000">
                      <a:alpha val="81176"/>
                    </a:srgbClr>
                  </a:outerShdw>
                </a:effectLst>
                <a:latin typeface="Tahoma"/>
              </a:rPr>
              <a:t>تشترك الفرق الأكثر فعالية في الخصائص التالية:
3. التوصل إلى القرارات بتوافق الآراء
4. </a:t>
            </a:r>
            <a:r>
              <a:rPr lang="ar-EG" sz="2800" b="1" dirty="0" smtClean="0">
                <a:ln>
                  <a:solidFill>
                    <a:srgbClr val="000000"/>
                  </a:solidFill>
                </a:ln>
                <a:effectLst>
                  <a:outerShdw blurRad="38100" dist="76200" dir="2700000" algn="tl">
                    <a:srgbClr val="000000">
                      <a:alpha val="81176"/>
                    </a:srgbClr>
                  </a:outerShdw>
                </a:effectLst>
                <a:latin typeface="Tahoma"/>
              </a:rPr>
              <a:t>التفكير بطريقة إبداعية</a:t>
            </a:r>
            <a:r>
              <a:rPr lang="ar-EG" sz="2800" b="1" dirty="0">
                <a:ln>
                  <a:solidFill>
                    <a:srgbClr val="000000"/>
                  </a:solidFill>
                </a:ln>
                <a:effectLst>
                  <a:outerShdw blurRad="38100" dist="76200" dir="2700000" algn="tl">
                    <a:srgbClr val="000000">
                      <a:alpha val="81176"/>
                    </a:srgbClr>
                  </a:outerShdw>
                </a:effectLst>
                <a:latin typeface="Tahoma"/>
              </a:rPr>
              <a:t>
5. معرفة كيفية حل النزاع
6. </a:t>
            </a:r>
            <a:r>
              <a:rPr lang="ar-EG" sz="2800" b="1" dirty="0" smtClean="0">
                <a:ln>
                  <a:solidFill>
                    <a:srgbClr val="000000"/>
                  </a:solidFill>
                </a:ln>
                <a:effectLst>
                  <a:outerShdw blurRad="38100" dist="76200" dir="2700000" algn="tl">
                    <a:srgbClr val="000000">
                      <a:alpha val="81176"/>
                    </a:srgbClr>
                  </a:outerShdw>
                </a:effectLst>
                <a:latin typeface="Tahoma"/>
              </a:rPr>
              <a:t>تبقى محافظة على التركيز</a:t>
            </a:r>
            <a:endParaRPr kumimoji="0" lang="en-US" sz="28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endParaRPr>
          </a:p>
        </p:txBody>
      </p:sp>
      <p:sp>
        <p:nvSpPr>
          <p:cNvPr id="4" name="TextBox 3">
            <a:extLst>
              <a:ext uri="{FF2B5EF4-FFF2-40B4-BE49-F238E27FC236}">
                <a16:creationId xmlns:a16="http://schemas.microsoft.com/office/drawing/2014/main" id="{82154A23-539B-38D8-ACD7-387373AA75F9}"/>
              </a:ext>
            </a:extLst>
          </p:cNvPr>
          <p:cNvSpPr txBox="1"/>
          <p:nvPr/>
        </p:nvSpPr>
        <p:spPr>
          <a:xfrm>
            <a:off x="1613342" y="1806323"/>
            <a:ext cx="4361684" cy="2862322"/>
          </a:xfrm>
          <a:prstGeom prst="rect">
            <a:avLst/>
          </a:prstGeom>
          <a:noFill/>
        </p:spPr>
        <p:txBody>
          <a:bodyPr wrap="square">
            <a:spAutoFit/>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The most effective </a:t>
            </a:r>
            <a:r>
              <a:rPr kumimoji="0" lang="en-US" sz="2000" b="1" i="0" u="none" strike="noStrike" kern="1200" cap="none" spc="0" normalizeH="0" baseline="0" noProof="0" dirty="0" smtClean="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teams share </a:t>
            </a:r>
            <a:r>
              <a:rPr kumimoji="0" lang="en-US" sz="20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the following characteristics: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3. Reach decisions by consensus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4. Think creatively</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5. Know how to resolve conflict</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6. </a:t>
            </a:r>
            <a:r>
              <a:rPr kumimoji="0" lang="en-US" sz="2000" b="1" i="0" u="none" strike="noStrike" kern="1200" normalizeH="0" baseline="0" noProof="0" dirty="0" smtClean="0">
                <a:ln w="0"/>
                <a:effectLst>
                  <a:outerShdw blurRad="38100" dist="19050" dir="2700000" algn="tl" rotWithShape="0">
                    <a:schemeClr val="dk1">
                      <a:alpha val="40000"/>
                    </a:schemeClr>
                  </a:outerShdw>
                </a:effectLst>
                <a:uLnTx/>
                <a:uFillTx/>
                <a:latin typeface="Tahoma"/>
                <a:ea typeface="+mn-ea"/>
                <a:cs typeface="+mn-cs"/>
              </a:rPr>
              <a:t>Stay </a:t>
            </a:r>
            <a:r>
              <a:rPr kumimoji="0" lang="en-US" sz="20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focused </a:t>
            </a:r>
          </a:p>
        </p:txBody>
      </p:sp>
    </p:spTree>
    <p:extLst>
      <p:ext uri="{BB962C8B-B14F-4D97-AF65-F5344CB8AC3E}">
        <p14:creationId xmlns:p14="http://schemas.microsoft.com/office/powerpoint/2010/main" val="2446396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6917324"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1" name="Rectangle 10">
            <a:extLst>
              <a:ext uri="{FF2B5EF4-FFF2-40B4-BE49-F238E27FC236}">
                <a16:creationId xmlns:a16="http://schemas.microsoft.com/office/drawing/2014/main" id="{679AB963-24A7-FD87-E342-15AE64477DBA}"/>
              </a:ext>
            </a:extLst>
          </p:cNvPr>
          <p:cNvSpPr/>
          <p:nvPr/>
        </p:nvSpPr>
        <p:spPr bwMode="auto">
          <a:xfrm>
            <a:off x="1697892" y="555359"/>
            <a:ext cx="8435443" cy="66106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lnSpc>
                <a:spcPct val="150000"/>
              </a:lnSpc>
              <a:spcBef>
                <a:spcPct val="0"/>
              </a:spcBef>
              <a:spcAft>
                <a:spcPct val="0"/>
              </a:spcAft>
            </a:pPr>
            <a:r>
              <a:rPr lang="ar-EG" sz="3200" dirty="0">
                <a:ln>
                  <a:solidFill>
                    <a:srgbClr val="000000"/>
                  </a:solidFill>
                </a:ln>
                <a:latin typeface="Tahoma"/>
              </a:rPr>
              <a:t>التعاون في جهود الاتصال</a:t>
            </a:r>
            <a:endParaRPr kumimoji="0" lang="en-US" sz="3200" i="0" u="none" strike="noStrike" kern="1200" cap="none" spc="0" normalizeH="0" baseline="0" noProof="0" dirty="0">
              <a:ln>
                <a:solidFill>
                  <a:srgbClr val="000000"/>
                </a:solidFill>
              </a:ln>
              <a:uLnTx/>
              <a:uFillTx/>
              <a:latin typeface="Tahoma"/>
            </a:endParaRPr>
          </a:p>
        </p:txBody>
      </p:sp>
      <p:sp>
        <p:nvSpPr>
          <p:cNvPr id="7" name="TextBox 6">
            <a:extLst>
              <a:ext uri="{FF2B5EF4-FFF2-40B4-BE49-F238E27FC236}">
                <a16:creationId xmlns:a16="http://schemas.microsoft.com/office/drawing/2014/main" id="{A38D5BD0-4459-1FB4-AA9E-D4B14A0794B0}"/>
              </a:ext>
            </a:extLst>
          </p:cNvPr>
          <p:cNvSpPr txBox="1"/>
          <p:nvPr/>
        </p:nvSpPr>
        <p:spPr>
          <a:xfrm>
            <a:off x="5689600" y="2405878"/>
            <a:ext cx="4571557" cy="2554545"/>
          </a:xfrm>
          <a:prstGeom prst="rect">
            <a:avLst/>
          </a:prstGeom>
          <a:noFill/>
        </p:spPr>
        <p:txBody>
          <a:bodyPr wrap="square">
            <a:spAutoFit/>
          </a:bodyPr>
          <a:lstStyle/>
          <a:p>
            <a:pPr lvl="0" algn="justLow" rtl="1" eaLnBrk="0" fontAlgn="base" hangingPunct="0">
              <a:spcBef>
                <a:spcPct val="30000"/>
              </a:spcBef>
              <a:spcAft>
                <a:spcPct val="0"/>
              </a:spcAft>
              <a:defRPr/>
            </a:pPr>
            <a:r>
              <a:rPr lang="ar-EG" sz="32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إن الطاقة الجماعية والخبرة التي يتمتع بها الأعضاء المختلفون يمكن أن تؤدي إلى نتائج تتجاوز ما يمكن لكل فرد أن يفعله بخلاف ذلك.</a:t>
            </a:r>
            <a:endParaRPr lang="en-US" sz="32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endParaRPr>
          </a:p>
        </p:txBody>
      </p:sp>
      <p:sp>
        <p:nvSpPr>
          <p:cNvPr id="2" name="Rectangle 1">
            <a:extLst>
              <a:ext uri="{FF2B5EF4-FFF2-40B4-BE49-F238E27FC236}">
                <a16:creationId xmlns:a16="http://schemas.microsoft.com/office/drawing/2014/main" id="{F83169C4-E9A9-2AFD-1BDE-4108944F3A49}"/>
              </a:ext>
            </a:extLst>
          </p:cNvPr>
          <p:cNvSpPr/>
          <p:nvPr/>
        </p:nvSpPr>
        <p:spPr bwMode="auto">
          <a:xfrm>
            <a:off x="1715918" y="1367667"/>
            <a:ext cx="8435443" cy="66106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lnSpc>
                <a:spcPct val="150000"/>
              </a:lnSpc>
              <a:spcBef>
                <a:spcPct val="0"/>
              </a:spcBef>
              <a:spcAft>
                <a:spcPct val="0"/>
              </a:spcAft>
            </a:pPr>
            <a:r>
              <a:rPr lang="en-US" sz="2800" dirty="0">
                <a:ln>
                  <a:solidFill>
                    <a:srgbClr val="000000"/>
                  </a:solidFill>
                </a:ln>
                <a:latin typeface="Tahoma"/>
              </a:rPr>
              <a:t>Collaborating on Communication Efforts</a:t>
            </a:r>
            <a:endParaRPr kumimoji="0" lang="en-US" sz="2800" i="0" u="none" strike="noStrike" kern="1200" cap="none" spc="0" normalizeH="0" baseline="0" noProof="0" dirty="0">
              <a:ln>
                <a:solidFill>
                  <a:srgbClr val="000000"/>
                </a:solidFill>
              </a:ln>
              <a:uLnTx/>
              <a:uFillTx/>
              <a:latin typeface="Tahoma"/>
            </a:endParaRPr>
          </a:p>
        </p:txBody>
      </p:sp>
      <p:sp>
        <p:nvSpPr>
          <p:cNvPr id="4" name="TextBox 3">
            <a:extLst>
              <a:ext uri="{FF2B5EF4-FFF2-40B4-BE49-F238E27FC236}">
                <a16:creationId xmlns:a16="http://schemas.microsoft.com/office/drawing/2014/main" id="{BA2F2F8A-0C10-9801-6CDB-64733BF6A20E}"/>
              </a:ext>
            </a:extLst>
          </p:cNvPr>
          <p:cNvSpPr txBox="1"/>
          <p:nvPr/>
        </p:nvSpPr>
        <p:spPr>
          <a:xfrm>
            <a:off x="1401835" y="2251365"/>
            <a:ext cx="4287766" cy="3108543"/>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the collective </a:t>
            </a:r>
            <a:r>
              <a:rPr lang="en-US" sz="2800" b="1" dirty="0">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energy</a:t>
            </a: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 and </a:t>
            </a:r>
            <a:r>
              <a:rPr lang="en-US" sz="2800" b="1" dirty="0">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expertise </a:t>
            </a: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of the </a:t>
            </a:r>
            <a:r>
              <a:rPr lang="en-US" sz="2800" b="1" dirty="0">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various members </a:t>
            </a: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can </a:t>
            </a:r>
            <a:r>
              <a:rPr lang="ar-EG"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lead</a:t>
            </a: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 to results that transcend what each</a:t>
            </a:r>
            <a:r>
              <a:rPr lang="ar-EG"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 </a:t>
            </a: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individual could do otherwise. </a:t>
            </a:r>
          </a:p>
        </p:txBody>
      </p:sp>
    </p:spTree>
    <p:extLst>
      <p:ext uri="{BB962C8B-B14F-4D97-AF65-F5344CB8AC3E}">
        <p14:creationId xmlns:p14="http://schemas.microsoft.com/office/powerpoint/2010/main" val="15418980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104535" y="3624379"/>
            <a:ext cx="7548176" cy="1489488"/>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4400" b="1" dirty="0">
                <a:latin typeface="Times New Roman" panose="02020603050405020304" pitchFamily="18" charset="0"/>
              </a:rPr>
              <a:t>الفرق بين مجموعة العمل وفريق العمل</a:t>
            </a:r>
            <a:endParaRPr kumimoji="0" lang="en-GB" sz="4400" b="1" i="0" u="none" strike="noStrike" kern="1200" cap="none" spc="0" normalizeH="0" baseline="0" noProof="0" dirty="0">
              <a:ln>
                <a:noFill/>
              </a:ln>
              <a:effectLst/>
              <a:uLnTx/>
              <a:uFillTx/>
              <a:latin typeface="Times New Roman" panose="02020603050405020304" pitchFamily="18" charset="0"/>
              <a:ea typeface="+mn-ea"/>
              <a:cs typeface="+mn-cs"/>
            </a:endParaRPr>
          </a:p>
        </p:txBody>
      </p:sp>
      <p:sp>
        <p:nvSpPr>
          <p:cNvPr id="2" name="Rectangle 1">
            <a:extLst>
              <a:ext uri="{FF2B5EF4-FFF2-40B4-BE49-F238E27FC236}">
                <a16:creationId xmlns:a16="http://schemas.microsoft.com/office/drawing/2014/main" id="{DCAFB04B-A539-03B7-15E6-2F124BAC5D76}"/>
              </a:ext>
            </a:extLst>
          </p:cNvPr>
          <p:cNvSpPr/>
          <p:nvPr/>
        </p:nvSpPr>
        <p:spPr bwMode="auto">
          <a:xfrm>
            <a:off x="2321912" y="1947442"/>
            <a:ext cx="7548176" cy="1489488"/>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4400" b="1" dirty="0">
                <a:latin typeface="Times New Roman" panose="02020603050405020304" pitchFamily="18" charset="0"/>
              </a:rPr>
              <a:t>Difference between work group and work team</a:t>
            </a:r>
            <a:endParaRPr kumimoji="0" lang="en-GB" sz="4400" b="1" i="0" u="none" strike="noStrike" kern="1200" cap="none" spc="0" normalizeH="0" baseline="0" noProof="0" dirty="0">
              <a:ln>
                <a:noFill/>
              </a:ln>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39067524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311643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26398" y="1103363"/>
            <a:ext cx="7548176" cy="92367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kumimoji="0" lang="en-US"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work </a:t>
            </a:r>
            <a:r>
              <a:rPr kumimoji="0" lang="en-US" sz="4400" b="1" i="0" u="none" strike="noStrike" kern="1200" cap="none" spc="0" normalizeH="0" baseline="0" noProof="0" dirty="0" smtClean="0">
                <a:ln>
                  <a:noFill/>
                </a:ln>
                <a:solidFill>
                  <a:srgbClr val="FF0000"/>
                </a:solidFill>
                <a:effectLst/>
                <a:uLnTx/>
                <a:uFillTx/>
                <a:latin typeface="Times New Roman" panose="02020603050405020304" pitchFamily="18" charset="0"/>
                <a:ea typeface="+mn-ea"/>
                <a:cs typeface="+mn-cs"/>
              </a:rPr>
              <a:t>group  </a:t>
            </a:r>
            <a:r>
              <a:rPr lang="ar-EG" sz="4400" b="1" dirty="0">
                <a:solidFill>
                  <a:srgbClr val="FF0000"/>
                </a:solidFill>
                <a:latin typeface="Times New Roman" panose="02020603050405020304" pitchFamily="18" charset="0"/>
              </a:rPr>
              <a:t>مجموعة </a:t>
            </a:r>
            <a:r>
              <a:rPr lang="ar-EG" sz="4400" b="1" dirty="0" smtClean="0">
                <a:solidFill>
                  <a:srgbClr val="FF0000"/>
                </a:solidFill>
                <a:latin typeface="Times New Roman" panose="02020603050405020304" pitchFamily="18" charset="0"/>
              </a:rPr>
              <a:t>العمل</a:t>
            </a:r>
            <a:r>
              <a:rPr lang="en-US" sz="4400" b="1" dirty="0" smtClean="0">
                <a:solidFill>
                  <a:srgbClr val="FF0000"/>
                </a:solidFill>
                <a:latin typeface="Times New Roman" panose="02020603050405020304" pitchFamily="18" charset="0"/>
              </a:rPr>
              <a:t> </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6" name="TextBox 5">
            <a:extLst>
              <a:ext uri="{FF2B5EF4-FFF2-40B4-BE49-F238E27FC236}">
                <a16:creationId xmlns:a16="http://schemas.microsoft.com/office/drawing/2014/main" id="{420FBE8E-A6A4-4577-FFFA-FC47CD0C1713}"/>
              </a:ext>
            </a:extLst>
          </p:cNvPr>
          <p:cNvSpPr txBox="1"/>
          <p:nvPr/>
        </p:nvSpPr>
        <p:spPr>
          <a:xfrm>
            <a:off x="6096000" y="2449493"/>
            <a:ext cx="4288992" cy="2246769"/>
          </a:xfrm>
          <a:prstGeom prst="rect">
            <a:avLst/>
          </a:prstGeom>
          <a:noFill/>
        </p:spPr>
        <p:txBody>
          <a:bodyPr wrap="square">
            <a:spAutoFit/>
          </a:bodyPr>
          <a:lstStyle/>
          <a:p>
            <a:pPr lvl="0" algn="justLow" rtl="1" eaLnBrk="0" fontAlgn="base" hangingPunct="0">
              <a:spcBef>
                <a:spcPct val="30000"/>
              </a:spcBef>
              <a:spcAft>
                <a:spcPct val="0"/>
              </a:spcAft>
              <a:defRPr/>
            </a:pPr>
            <a:r>
              <a:rPr lang="ar-EG"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مجموعة تتفاعل في المقام الأول لمشاركة المعلومات واتخاذ القرارات لمساعدة كل عضو في المجموعة على الأداء ضمن مجال مسؤوليته. لا يتطلب الأمر أي جهد مشترك.</a:t>
            </a:r>
            <a:endPar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endParaRPr>
          </a:p>
        </p:txBody>
      </p:sp>
      <p:sp>
        <p:nvSpPr>
          <p:cNvPr id="2" name="TextBox 1">
            <a:extLst>
              <a:ext uri="{FF2B5EF4-FFF2-40B4-BE49-F238E27FC236}">
                <a16:creationId xmlns:a16="http://schemas.microsoft.com/office/drawing/2014/main" id="{7476DDE7-BA0C-1525-C622-3D3B3FF1B8F7}"/>
              </a:ext>
            </a:extLst>
          </p:cNvPr>
          <p:cNvSpPr txBox="1"/>
          <p:nvPr/>
        </p:nvSpPr>
        <p:spPr>
          <a:xfrm>
            <a:off x="1411494" y="2380997"/>
            <a:ext cx="4288992" cy="2677656"/>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24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A group that interacts primarily to share information and to make decisions to help each group member perform within  his or her area of </a:t>
            </a:r>
            <a:r>
              <a:rPr lang="en-US" sz="2400" b="1" dirty="0" smtClean="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responsibility. No </a:t>
            </a:r>
            <a:r>
              <a:rPr lang="en-US" sz="24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joint effort required. </a:t>
            </a:r>
          </a:p>
        </p:txBody>
      </p:sp>
    </p:spTree>
    <p:extLst>
      <p:ext uri="{BB962C8B-B14F-4D97-AF65-F5344CB8AC3E}">
        <p14:creationId xmlns:p14="http://schemas.microsoft.com/office/powerpoint/2010/main" val="21214010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311643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10344" y="1427534"/>
            <a:ext cx="7548176" cy="92367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kumimoji="0" lang="en-US"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work </a:t>
            </a:r>
            <a:r>
              <a:rPr kumimoji="0" lang="en-US" sz="4400" b="1" i="0" u="none" strike="noStrike" kern="1200" cap="none" spc="0" normalizeH="0" baseline="0" noProof="0" dirty="0" smtClean="0">
                <a:ln>
                  <a:noFill/>
                </a:ln>
                <a:solidFill>
                  <a:srgbClr val="FF0000"/>
                </a:solidFill>
                <a:effectLst/>
                <a:uLnTx/>
                <a:uFillTx/>
                <a:latin typeface="Times New Roman" panose="02020603050405020304" pitchFamily="18" charset="0"/>
                <a:ea typeface="+mn-ea"/>
                <a:cs typeface="+mn-cs"/>
              </a:rPr>
              <a:t>Team  </a:t>
            </a:r>
            <a:r>
              <a:rPr lang="ar-EG" sz="4400" b="1" dirty="0">
                <a:solidFill>
                  <a:srgbClr val="FF0000"/>
                </a:solidFill>
                <a:latin typeface="Times New Roman" panose="02020603050405020304" pitchFamily="18" charset="0"/>
              </a:rPr>
              <a:t>فريق العمل</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6" name="TextBox 5">
            <a:extLst>
              <a:ext uri="{FF2B5EF4-FFF2-40B4-BE49-F238E27FC236}">
                <a16:creationId xmlns:a16="http://schemas.microsoft.com/office/drawing/2014/main" id="{420FBE8E-A6A4-4577-FFFA-FC47CD0C1713}"/>
              </a:ext>
            </a:extLst>
          </p:cNvPr>
          <p:cNvSpPr txBox="1"/>
          <p:nvPr/>
        </p:nvSpPr>
        <p:spPr>
          <a:xfrm>
            <a:off x="6096000" y="2557439"/>
            <a:ext cx="4242520" cy="1384995"/>
          </a:xfrm>
          <a:prstGeom prst="rect">
            <a:avLst/>
          </a:prstGeom>
          <a:noFill/>
        </p:spPr>
        <p:txBody>
          <a:bodyPr wrap="square">
            <a:spAutoFit/>
          </a:bodyPr>
          <a:lstStyle/>
          <a:p>
            <a:pPr lvl="0" algn="r" rtl="1" eaLnBrk="0" fontAlgn="base" hangingPunct="0">
              <a:spcBef>
                <a:spcPct val="30000"/>
              </a:spcBef>
              <a:spcAft>
                <a:spcPct val="0"/>
              </a:spcAft>
              <a:defRPr/>
            </a:pPr>
            <a:r>
              <a:rPr lang="ar-EG" sz="2800" b="1" dirty="0">
                <a:solidFill>
                  <a:prstClr val="black"/>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يولد تآزرا إيجابيا من خلال الجهود المنسقة التي تؤدي إلى أداء أكبر من مجموع المدخلات الفردية</a:t>
            </a:r>
            <a:endParaRPr kumimoji="0" lang="en-US" sz="28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haroni" panose="02010803020104030203" pitchFamily="2" charset="-79"/>
              <a:ea typeface="+mn-ea"/>
              <a:cs typeface="Aharoni" panose="02010803020104030203" pitchFamily="2" charset="-79"/>
            </a:endParaRPr>
          </a:p>
        </p:txBody>
      </p:sp>
      <p:sp>
        <p:nvSpPr>
          <p:cNvPr id="2" name="TextBox 1">
            <a:extLst>
              <a:ext uri="{FF2B5EF4-FFF2-40B4-BE49-F238E27FC236}">
                <a16:creationId xmlns:a16="http://schemas.microsoft.com/office/drawing/2014/main" id="{7480F392-6B41-F3A9-48F5-CF15CD484B2E}"/>
              </a:ext>
            </a:extLst>
          </p:cNvPr>
          <p:cNvSpPr txBox="1"/>
          <p:nvPr/>
        </p:nvSpPr>
        <p:spPr>
          <a:xfrm>
            <a:off x="1441912" y="2321923"/>
            <a:ext cx="4242520" cy="3108543"/>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8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haroni" panose="02010803020104030203" pitchFamily="2" charset="-79"/>
                <a:ea typeface="+mn-ea"/>
                <a:cs typeface="Aharoni" panose="02010803020104030203" pitchFamily="2" charset="-79"/>
              </a:rPr>
              <a:t>Generates positive synergy through coordinated efforts result in a performance that is greater than the sum of the individual inputs</a:t>
            </a:r>
          </a:p>
        </p:txBody>
      </p:sp>
    </p:spTree>
    <p:extLst>
      <p:ext uri="{BB962C8B-B14F-4D97-AF65-F5344CB8AC3E}">
        <p14:creationId xmlns:p14="http://schemas.microsoft.com/office/powerpoint/2010/main" val="38985953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3">
            <a:hlinkClick r:id="" action="ppaction://media"/>
            <a:extLst>
              <a:ext uri="{FF2B5EF4-FFF2-40B4-BE49-F238E27FC236}">
                <a16:creationId xmlns:a16="http://schemas.microsoft.com/office/drawing/2014/main" id="{7497F274-050C-23BA-3790-CAF71C8B678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rot="21315344">
            <a:off x="11633200" y="629920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902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0.2|15.8|7.1|15.3|23.7|84.7"/>
</p:tagLst>
</file>

<file path=ppt/tags/tag2.xml><?xml version="1.0" encoding="utf-8"?>
<p:tagLst xmlns:a="http://schemas.openxmlformats.org/drawingml/2006/main" xmlns:r="http://schemas.openxmlformats.org/officeDocument/2006/relationships" xmlns:p="http://schemas.openxmlformats.org/presentationml/2006/main">
  <p:tag name="TIMING" val="|17|6.1"/>
</p:tagLst>
</file>

<file path=ppt/tags/tag3.xml><?xml version="1.0" encoding="utf-8"?>
<p:tagLst xmlns:a="http://schemas.openxmlformats.org/drawingml/2006/main" xmlns:r="http://schemas.openxmlformats.org/officeDocument/2006/relationships" xmlns:p="http://schemas.openxmlformats.org/presentationml/2006/main">
  <p:tag name="TIMING" val="|41.8"/>
</p:tagLst>
</file>

<file path=ppt/tags/tag4.xml><?xml version="1.0" encoding="utf-8"?>
<p:tagLst xmlns:a="http://schemas.openxmlformats.org/drawingml/2006/main" xmlns:r="http://schemas.openxmlformats.org/officeDocument/2006/relationships" xmlns:p="http://schemas.openxmlformats.org/presentationml/2006/main">
  <p:tag name="TIMING" val="|241.4"/>
</p:tagLst>
</file>

<file path=ppt/tags/tag5.xml><?xml version="1.0" encoding="utf-8"?>
<p:tagLst xmlns:a="http://schemas.openxmlformats.org/drawingml/2006/main" xmlns:r="http://schemas.openxmlformats.org/officeDocument/2006/relationships" xmlns:p="http://schemas.openxmlformats.org/presentationml/2006/main">
  <p:tag name="TIMING" val="|161.1|1.8"/>
</p:tagLst>
</file>

<file path=ppt/tags/tag6.xml><?xml version="1.0" encoding="utf-8"?>
<p:tagLst xmlns:a="http://schemas.openxmlformats.org/drawingml/2006/main" xmlns:r="http://schemas.openxmlformats.org/officeDocument/2006/relationships" xmlns:p="http://schemas.openxmlformats.org/presentationml/2006/main">
  <p:tag name="TIMING" val="|1.1|1.2|3|2.4|1|40.1"/>
</p:tagLst>
</file>

<file path=ppt/tags/tag7.xml><?xml version="1.0" encoding="utf-8"?>
<p:tagLst xmlns:a="http://schemas.openxmlformats.org/drawingml/2006/main" xmlns:r="http://schemas.openxmlformats.org/officeDocument/2006/relationships" xmlns:p="http://schemas.openxmlformats.org/presentationml/2006/main">
  <p:tag name="TIMING" val="|0.7|7.8|1.9|0.7|0.9"/>
</p:tagLst>
</file>

<file path=ppt/tags/tag8.xml><?xml version="1.0" encoding="utf-8"?>
<p:tagLst xmlns:a="http://schemas.openxmlformats.org/drawingml/2006/main" xmlns:r="http://schemas.openxmlformats.org/officeDocument/2006/relationships" xmlns:p="http://schemas.openxmlformats.org/presentationml/2006/main">
  <p:tag name="TIMING" val="|0.7|3.3|1.8|0.7|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4C661A8-250D-4612-8A76-72D2EC1FD561}">
  <ds:schemaRefs>
    <ds:schemaRef ds:uri="http://schemas.microsoft.com/sharepoint/v3/contenttype/forms"/>
  </ds:schemaRefs>
</ds:datastoreItem>
</file>

<file path=customXml/itemProps2.xml><?xml version="1.0" encoding="utf-8"?>
<ds:datastoreItem xmlns:ds="http://schemas.openxmlformats.org/officeDocument/2006/customXml" ds:itemID="{519EDA8F-3924-4251-AB15-8C4B9714DE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B87D0A7-A840-4325-8770-2615240E8AEB}">
  <ds:schemaRefs>
    <ds:schemaRef ds:uri="http://schemas.openxmlformats.org/package/2006/metadata/core-properties"/>
    <ds:schemaRef ds:uri="49100919-8a76-4266-be0c-7dc583902cb4"/>
    <ds:schemaRef ds:uri="d13aca44-ef33-4cf4-9980-7f0b00e6eeb9"/>
    <ds:schemaRef ds:uri="http://www.w3.org/XML/1998/namespace"/>
    <ds:schemaRef ds:uri="http://purl.org/dc/dcmitype/"/>
    <ds:schemaRef ds:uri="http://schemas.microsoft.com/office/2006/documentManagement/types"/>
    <ds:schemaRef ds:uri="http://purl.org/dc/elements/1.1/"/>
    <ds:schemaRef ds:uri="http://purl.org/dc/term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7967</TotalTime>
  <Words>2885</Words>
  <Application>Microsoft Office PowerPoint</Application>
  <PresentationFormat>Widescreen</PresentationFormat>
  <Paragraphs>302</Paragraphs>
  <Slides>43</Slides>
  <Notes>40</Notes>
  <HiddenSlides>0</HiddenSlides>
  <MMClips>1</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43</vt:i4>
      </vt:variant>
    </vt:vector>
  </HeadingPairs>
  <TitlesOfParts>
    <vt:vector size="57" baseType="lpstr">
      <vt:lpstr>Aharoni</vt:lpstr>
      <vt:lpstr>Alexandria</vt:lpstr>
      <vt:lpstr>Arial</vt:lpstr>
      <vt:lpstr>Calibri</vt:lpstr>
      <vt:lpstr>Calibri Light</vt:lpstr>
      <vt:lpstr>Poppins ExtraBold</vt:lpstr>
      <vt:lpstr>Sakkal Majalla</vt:lpstr>
      <vt:lpstr>Segoe UI Web (Arabic)</vt:lpstr>
      <vt:lpstr>Tahoma</vt:lpstr>
      <vt:lpstr>Times New Roman</vt:lpstr>
      <vt:lpstr>Wingdings</vt:lpstr>
      <vt:lpstr>Office Theme</vt:lpstr>
      <vt:lpstr>1_Office Theme</vt:lpstr>
      <vt:lpstr>2_Office Theme</vt:lpstr>
      <vt:lpstr>PRESENTATION AND  WRITING SKILLS     مهارات العرض والكتابة       lecture No. 3 المحاضرة الثالثة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ALFAGR</cp:lastModifiedBy>
  <cp:revision>161</cp:revision>
  <dcterms:created xsi:type="dcterms:W3CDTF">2021-08-03T13:03:26Z</dcterms:created>
  <dcterms:modified xsi:type="dcterms:W3CDTF">2025-02-22T18:40:57Z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