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303" r:id="rId3"/>
    <p:sldId id="313" r:id="rId4"/>
    <p:sldId id="276" r:id="rId5"/>
    <p:sldId id="481" r:id="rId6"/>
    <p:sldId id="529" r:id="rId7"/>
    <p:sldId id="530" r:id="rId8"/>
    <p:sldId id="622" r:id="rId9"/>
    <p:sldId id="623" r:id="rId10"/>
    <p:sldId id="624" r:id="rId11"/>
    <p:sldId id="625" r:id="rId12"/>
    <p:sldId id="626" r:id="rId13"/>
    <p:sldId id="627" r:id="rId14"/>
    <p:sldId id="628" r:id="rId15"/>
    <p:sldId id="629" r:id="rId16"/>
    <p:sldId id="630" r:id="rId17"/>
    <p:sldId id="631" r:id="rId18"/>
    <p:sldId id="632" r:id="rId19"/>
    <p:sldId id="633" r:id="rId20"/>
    <p:sldId id="634" r:id="rId21"/>
    <p:sldId id="635" r:id="rId22"/>
    <p:sldId id="660" r:id="rId23"/>
    <p:sldId id="636" r:id="rId24"/>
    <p:sldId id="637" r:id="rId25"/>
    <p:sldId id="638" r:id="rId26"/>
    <p:sldId id="639" r:id="rId27"/>
    <p:sldId id="661" r:id="rId28"/>
    <p:sldId id="640" r:id="rId29"/>
    <p:sldId id="641" r:id="rId30"/>
    <p:sldId id="642" r:id="rId31"/>
    <p:sldId id="643" r:id="rId32"/>
    <p:sldId id="644" r:id="rId33"/>
    <p:sldId id="645" r:id="rId34"/>
    <p:sldId id="662" r:id="rId35"/>
    <p:sldId id="646" r:id="rId36"/>
    <p:sldId id="647" r:id="rId37"/>
    <p:sldId id="648" r:id="rId38"/>
    <p:sldId id="649" r:id="rId39"/>
    <p:sldId id="650" r:id="rId40"/>
    <p:sldId id="651" r:id="rId41"/>
    <p:sldId id="652" r:id="rId42"/>
    <p:sldId id="653" r:id="rId43"/>
    <p:sldId id="654" r:id="rId44"/>
    <p:sldId id="655" r:id="rId45"/>
    <p:sldId id="656" r:id="rId46"/>
    <p:sldId id="657" r:id="rId47"/>
    <p:sldId id="658" r:id="rId48"/>
    <p:sldId id="659" r:id="rId49"/>
    <p:sldId id="525" r:id="rId50"/>
    <p:sldId id="526"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622"/>
            <p14:sldId id="623"/>
            <p14:sldId id="624"/>
            <p14:sldId id="625"/>
            <p14:sldId id="626"/>
            <p14:sldId id="627"/>
            <p14:sldId id="628"/>
            <p14:sldId id="629"/>
            <p14:sldId id="630"/>
            <p14:sldId id="631"/>
            <p14:sldId id="632"/>
            <p14:sldId id="633"/>
            <p14:sldId id="634"/>
            <p14:sldId id="635"/>
            <p14:sldId id="660"/>
            <p14:sldId id="636"/>
            <p14:sldId id="637"/>
            <p14:sldId id="638"/>
            <p14:sldId id="639"/>
            <p14:sldId id="661"/>
            <p14:sldId id="640"/>
            <p14:sldId id="641"/>
            <p14:sldId id="642"/>
            <p14:sldId id="643"/>
            <p14:sldId id="644"/>
            <p14:sldId id="645"/>
            <p14:sldId id="662"/>
            <p14:sldId id="646"/>
            <p14:sldId id="647"/>
            <p14:sldId id="648"/>
            <p14:sldId id="649"/>
            <p14:sldId id="650"/>
            <p14:sldId id="651"/>
            <p14:sldId id="652"/>
            <p14:sldId id="653"/>
            <p14:sldId id="654"/>
            <p14:sldId id="655"/>
            <p14:sldId id="656"/>
            <p14:sldId id="657"/>
            <p14:sldId id="658"/>
            <p14:sldId id="659"/>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744" y="96"/>
      </p:cViewPr>
      <p:guideLst/>
    </p:cSldViewPr>
  </p:slideViewPr>
  <p:notesTextViewPr>
    <p:cViewPr>
      <p:scale>
        <a:sx n="1" d="1"/>
        <a:sy n="1" d="1"/>
      </p:scale>
      <p:origin x="0" y="0"/>
    </p:cViewPr>
  </p:notesTextViewPr>
  <p:sorterViewPr>
    <p:cViewPr varScale="1">
      <p:scale>
        <a:sx n="100" d="100"/>
        <a:sy n="100" d="100"/>
      </p:scale>
      <p:origin x="0" y="-87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vml"/><Relationship Id="rId5" Type="http://schemas.openxmlformats.org/officeDocument/2006/relationships/image" Target="../media/image14.wmf"/><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image" Target="../media/image16.png"/><Relationship Id="rId5" Type="http://schemas.openxmlformats.org/officeDocument/2006/relationships/image" Target="../media/image14.wmf"/><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270.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wmf"/><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oleObject" Target="../embeddings/oleObject3.bin"/><Relationship Id="rId5" Type="http://schemas.openxmlformats.org/officeDocument/2006/relationships/image" Target="../media/image29.wmf"/><Relationship Id="rId4" Type="http://schemas.openxmlformats.org/officeDocument/2006/relationships/oleObject" Target="../embeddings/oleObject2.bin"/></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7.svg"/><Relationship Id="rId2" Type="http://schemas.openxmlformats.org/officeDocument/2006/relationships/image" Target="../media/image48.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t>
            </a:r>
            <a:r>
              <a:rPr lang="en-US" dirty="0"/>
              <a:t>Chapter 1: Introduction To Statistics</a:t>
            </a:r>
          </a:p>
          <a:p>
            <a:pPr marL="285750" lvl="0" indent="-285750">
              <a:buFont typeface="Arial" panose="020B0604020202020204" pitchFamily="34" charset="0"/>
              <a:buChar char="•"/>
            </a:pPr>
            <a:r>
              <a:rPr lang="en-US" dirty="0"/>
              <a:t>Chapter 2: Descriptive Statistics</a:t>
            </a:r>
          </a:p>
          <a:p>
            <a:pPr marL="285750" lvl="0" indent="-285750">
              <a:buFont typeface="Arial" panose="020B0604020202020204" pitchFamily="34" charset="0"/>
              <a:buChar char="•"/>
            </a:pPr>
            <a:r>
              <a:rPr lang="en-US" dirty="0"/>
              <a:t>Chapter 3: Probability</a:t>
            </a:r>
          </a:p>
          <a:p>
            <a:pPr marL="285750" lvl="0" indent="-285750">
              <a:buFont typeface="Arial" panose="020B0604020202020204" pitchFamily="34" charset="0"/>
              <a:buChar char="•"/>
            </a:pPr>
            <a:r>
              <a:rPr lang="en-US" dirty="0"/>
              <a:t>Chapter 4: Discrete Probability Distributions</a:t>
            </a:r>
          </a:p>
          <a:p>
            <a:pPr marL="285750" lvl="0" indent="-285750">
              <a:buFont typeface="Arial" panose="020B0604020202020204" pitchFamily="34" charset="0"/>
              <a:buChar char="•"/>
            </a:pPr>
            <a:r>
              <a:rPr lang="en-US" dirty="0"/>
              <a:t>Chapter 5: Normal Probability Distributions</a:t>
            </a:r>
          </a:p>
          <a:p>
            <a:pPr marL="285750" lvl="0" indent="-285750">
              <a:buFont typeface="Arial" panose="020B0604020202020204" pitchFamily="34" charset="0"/>
              <a:buChar char="•"/>
            </a:pPr>
            <a:r>
              <a:rPr lang="en-US" dirty="0"/>
              <a:t>Chapter 6: Confidence Intervals</a:t>
            </a:r>
          </a:p>
          <a:p>
            <a:pPr marL="285750" lvl="0" indent="-285750">
              <a:buFont typeface="Arial" panose="020B0604020202020204" pitchFamily="34" charset="0"/>
              <a:buChar char="•"/>
            </a:pPr>
            <a:r>
              <a:rPr lang="en-US" dirty="0"/>
              <a:t>Chapter 7: Hypothesis Testing with One Sample</a:t>
            </a:r>
          </a:p>
          <a:p>
            <a:pPr marL="285750" lvl="0" indent="-285750">
              <a:buFont typeface="Arial" panose="020B0604020202020204" pitchFamily="34" charset="0"/>
              <a:buChar char="•"/>
            </a:pPr>
            <a:r>
              <a:rPr lang="en-US" dirty="0">
                <a:solidFill>
                  <a:srgbClr val="FF0000"/>
                </a:solidFill>
              </a:rPr>
              <a:t>Chapter 8: Hypothesis Testing with Two Samples</a:t>
            </a:r>
          </a:p>
          <a:p>
            <a:pPr marL="285750" lvl="0" indent="-285750">
              <a:buFont typeface="Arial" panose="020B0604020202020204" pitchFamily="34" charset="0"/>
              <a:buChar char="•"/>
            </a:pPr>
            <a:r>
              <a:rPr lang="en-US" dirty="0"/>
              <a:t>Chapter 9: Correlation And Regression</a:t>
            </a:r>
          </a:p>
          <a:p>
            <a:pPr marL="285750" lvl="0" indent="-285750">
              <a:buFont typeface="Arial" panose="020B0604020202020204" pitchFamily="34" charset="0"/>
              <a:buChar char="•"/>
            </a:pPr>
            <a:r>
              <a:rPr lang="en-US" dirty="0"/>
              <a:t>Chapter 10: Chi-Square Tests and The </a:t>
            </a:r>
            <a:r>
              <a:rPr lang="en-US" i="1" dirty="0"/>
              <a:t>F</a:t>
            </a:r>
            <a:r>
              <a:rPr lang="en-US" dirty="0"/>
              <a:t>-Distribution</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a:t>
            </a:r>
            <a:r>
              <a:rPr lang="en-US" sz="2800" b="1" dirty="0" smtClean="0">
                <a:latin typeface="Times New Roman" panose="02020603050405020304" pitchFamily="18" charset="0"/>
                <a:cs typeface="Times New Roman" panose="02020603050405020304" pitchFamily="18" charset="0"/>
              </a:rPr>
              <a:t>Two </a:t>
            </a:r>
            <a:r>
              <a:rPr lang="en-US" sz="2800" b="1" dirty="0">
                <a:latin typeface="Times New Roman" panose="02020603050405020304" pitchFamily="18" charset="0"/>
                <a:cs typeface="Times New Roman" panose="02020603050405020304" pitchFamily="18" charset="0"/>
              </a:rPr>
              <a:t>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251320" y="2352638"/>
            <a:ext cx="10462161"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1384995"/>
          </a:xfrm>
          <a:prstGeom prst="rect">
            <a:avLst/>
          </a:prstGeom>
          <a:noFill/>
        </p:spPr>
        <p:txBody>
          <a:bodyPr wrap="square" rtlCol="0">
            <a:spAutoFit/>
          </a:bodyPr>
          <a:lstStyle/>
          <a:p>
            <a:pPr>
              <a:spcBef>
                <a:spcPct val="0"/>
              </a:spcBef>
              <a:defRPr/>
            </a:pPr>
            <a:r>
              <a:rPr lang="en-US" altLang="en-US" sz="2800" b="1" dirty="0" smtClean="0">
                <a:latin typeface="Times New Roman" panose="02020603050405020304" pitchFamily="18" charset="0"/>
                <a:cs typeface="Times New Roman" panose="02020603050405020304" pitchFamily="18" charset="0"/>
              </a:rPr>
              <a:t>8.1  </a:t>
            </a:r>
            <a:r>
              <a:rPr lang="en-US" altLang="en-US" sz="2800" b="1" dirty="0">
                <a:latin typeface="Times New Roman" panose="02020603050405020304" pitchFamily="18" charset="0"/>
                <a:cs typeface="Times New Roman" panose="02020603050405020304" pitchFamily="18" charset="0"/>
              </a:rPr>
              <a:t>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(Large Independent Samples)</a:t>
            </a: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1967344" y="2647423"/>
            <a:ext cx="9264073" cy="1569660"/>
          </a:xfrm>
          <a:prstGeom prst="rect">
            <a:avLst/>
          </a:prstGeom>
        </p:spPr>
        <p:txBody>
          <a:bodyPr wrap="square">
            <a:spAutoFit/>
          </a:bodyPr>
          <a:lstStyle/>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Determine whether two samples are independent or </a:t>
            </a:r>
            <a:r>
              <a:rPr lang="en-US" altLang="en-US" sz="2400" dirty="0" smtClean="0">
                <a:latin typeface="Times New Roman" panose="02020603050405020304" pitchFamily="18" charset="0"/>
                <a:cs typeface="Times New Roman" panose="02020603050405020304" pitchFamily="18" charset="0"/>
              </a:rPr>
              <a:t>dependent</a:t>
            </a:r>
          </a:p>
          <a:p>
            <a:pPr marL="342900" indent="-342900">
              <a:buFont typeface="Arial" panose="020B0604020202020204" pitchFamily="34" charset="0"/>
              <a:buChar char="•"/>
            </a:pPr>
            <a:endParaRPr lang="en-US" alt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 a two-sample </a:t>
            </a:r>
            <a:r>
              <a:rPr lang="en-US" altLang="en-US" sz="2400" i="1" dirty="0">
                <a:latin typeface="Times New Roman" panose="02020603050405020304" pitchFamily="18" charset="0"/>
                <a:cs typeface="Times New Roman" panose="02020603050405020304" pitchFamily="18" charset="0"/>
              </a:rPr>
              <a:t>z</a:t>
            </a:r>
            <a:r>
              <a:rPr lang="en-US" altLang="en-US" sz="2400" dirty="0">
                <a:latin typeface="Times New Roman" panose="02020603050405020304" pitchFamily="18" charset="0"/>
                <a:cs typeface="Times New Roman" panose="02020603050405020304" pitchFamily="18" charset="0"/>
              </a:rPr>
              <a:t>-test for the difference between two means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using large independent samples</a:t>
            </a: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858393" y="683586"/>
            <a:ext cx="6879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Independent </a:t>
            </a:r>
            <a:r>
              <a:rPr lang="en-US" altLang="en-US" sz="2800" b="1" dirty="0">
                <a:latin typeface="Times New Roman" panose="02020603050405020304" pitchFamily="18" charset="0"/>
                <a:cs typeface="Times New Roman" panose="02020603050405020304" pitchFamily="18" charset="0"/>
              </a:rPr>
              <a:t>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2142840" y="1272227"/>
            <a:ext cx="9081654" cy="2677656"/>
          </a:xfrm>
          <a:prstGeom prst="rect">
            <a:avLst/>
          </a:prstGeom>
        </p:spPr>
        <p:txBody>
          <a:bodyPr wrap="square">
            <a:spAutoFit/>
          </a:bodyPr>
          <a:lstStyle/>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a:p>
            <a:pPr marL="933450" lvl="1" indent="-533400"/>
            <a:r>
              <a:rPr lang="en-US" altLang="en-US" sz="2400" b="1" dirty="0" smtClean="0">
                <a:solidFill>
                  <a:schemeClr val="accent2"/>
                </a:solidFill>
                <a:latin typeface="Times New Roman" panose="02020603050405020304" pitchFamily="18" charset="0"/>
                <a:cs typeface="Times New Roman" panose="02020603050405020304" pitchFamily="18" charset="0"/>
              </a:rPr>
              <a:t>Independent </a:t>
            </a:r>
            <a:r>
              <a:rPr lang="en-US" altLang="en-US" sz="2400" b="1" dirty="0">
                <a:solidFill>
                  <a:schemeClr val="accent2"/>
                </a:solidFill>
                <a:latin typeface="Times New Roman" panose="02020603050405020304" pitchFamily="18" charset="0"/>
                <a:cs typeface="Times New Roman" panose="02020603050405020304" pitchFamily="18" charset="0"/>
              </a:rPr>
              <a:t>Samples</a:t>
            </a:r>
          </a:p>
          <a:p>
            <a:pPr marL="1333500" lvl="2" indent="-533400"/>
            <a:r>
              <a:rPr lang="en-US" altLang="en-US" sz="2400" dirty="0">
                <a:latin typeface="Times New Roman" panose="02020603050405020304" pitchFamily="18" charset="0"/>
                <a:cs typeface="Times New Roman" panose="02020603050405020304" pitchFamily="18" charset="0"/>
              </a:rPr>
              <a:t>The sample selected from one population is not related to </a:t>
            </a:r>
            <a:r>
              <a:rPr lang="en-US" altLang="en-US" sz="2400" dirty="0" smtClean="0">
                <a:latin typeface="Times New Roman" panose="02020603050405020304" pitchFamily="18" charset="0"/>
                <a:cs typeface="Times New Roman" panose="02020603050405020304" pitchFamily="18" charset="0"/>
              </a:rPr>
              <a:t>the sample </a:t>
            </a:r>
            <a:r>
              <a:rPr lang="en-US" altLang="en-US" sz="2400" dirty="0">
                <a:latin typeface="Times New Roman" panose="02020603050405020304" pitchFamily="18" charset="0"/>
                <a:cs typeface="Times New Roman" panose="02020603050405020304" pitchFamily="18" charset="0"/>
              </a:rPr>
              <a:t>selected from the second population.</a:t>
            </a:r>
          </a:p>
          <a:p>
            <a:pPr marL="933450" lvl="1" indent="-533400"/>
            <a:r>
              <a:rPr lang="en-US" altLang="en-US" sz="2400" b="1" dirty="0">
                <a:solidFill>
                  <a:schemeClr val="accent2"/>
                </a:solidFill>
                <a:latin typeface="Times New Roman" panose="02020603050405020304" pitchFamily="18" charset="0"/>
                <a:cs typeface="Times New Roman" panose="02020603050405020304" pitchFamily="18" charset="0"/>
              </a:rPr>
              <a:t>Dependent Samples </a:t>
            </a:r>
            <a:r>
              <a:rPr lang="en-US" altLang="en-US" sz="2400" dirty="0">
                <a:latin typeface="Times New Roman" panose="02020603050405020304" pitchFamily="18" charset="0"/>
                <a:cs typeface="Times New Roman" panose="02020603050405020304" pitchFamily="18" charset="0"/>
              </a:rPr>
              <a:t>(paired or matched samples)</a:t>
            </a:r>
          </a:p>
          <a:p>
            <a:pPr marL="1333500" lvl="2" indent="-533400"/>
            <a:r>
              <a:rPr lang="en-US" altLang="en-US" sz="2400" dirty="0">
                <a:latin typeface="Times New Roman" panose="02020603050405020304" pitchFamily="18" charset="0"/>
                <a:cs typeface="Times New Roman" panose="02020603050405020304" pitchFamily="18" charset="0"/>
              </a:rPr>
              <a:t>Each member of one sample corresponds to a member of the other </a:t>
            </a:r>
            <a:r>
              <a:rPr lang="en-US" altLang="en-US" sz="2400" dirty="0" smtClean="0">
                <a:latin typeface="Times New Roman" panose="02020603050405020304" pitchFamily="18" charset="0"/>
                <a:cs typeface="Times New Roman" panose="02020603050405020304" pitchFamily="18" charset="0"/>
              </a:rPr>
              <a:t>sample.</a:t>
            </a:r>
            <a:endParaRPr lang="en-US" altLang="en-US" sz="2400"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3139817" y="4407425"/>
            <a:ext cx="5837928" cy="2160780"/>
          </a:xfrm>
          <a:prstGeom prst="rect">
            <a:avLst/>
          </a:prstGeom>
        </p:spPr>
      </p:pic>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29415" y="637246"/>
            <a:ext cx="716570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endParaRPr lang="en-US" altLang="en-US" sz="2800" b="1" dirty="0">
              <a:latin typeface="Times New Roman" panose="02020603050405020304" pitchFamily="18" charset="0"/>
              <a:cs typeface="Times New Roman" panose="02020603050405020304" pitchFamily="18" charset="0"/>
            </a:endParaRPr>
          </a:p>
          <a:p>
            <a:r>
              <a:rPr lang="en-US" altLang="en-US" sz="2800" b="1" dirty="0">
                <a:latin typeface="Times New Roman" panose="02020603050405020304" pitchFamily="18" charset="0"/>
                <a:cs typeface="Times New Roman" panose="02020603050405020304" pitchFamily="18" charset="0"/>
              </a:rPr>
              <a:t> </a:t>
            </a:r>
          </a:p>
        </p:txBody>
      </p:sp>
      <p:sp>
        <p:nvSpPr>
          <p:cNvPr id="18" name="Rectangle 17"/>
          <p:cNvSpPr/>
          <p:nvPr/>
        </p:nvSpPr>
        <p:spPr>
          <a:xfrm>
            <a:off x="1858507" y="1665100"/>
            <a:ext cx="8634002" cy="1938992"/>
          </a:xfrm>
          <a:prstGeom prst="rect">
            <a:avLst/>
          </a:prstGeom>
        </p:spPr>
        <p:txBody>
          <a:bodyPr wrap="square">
            <a:spAutoFit/>
          </a:bodyPr>
          <a:lstStyle/>
          <a:p>
            <a:pPr>
              <a:defRPr/>
            </a:pPr>
            <a:r>
              <a:rPr lang="en-US" sz="2400" dirty="0" smtClean="0">
                <a:latin typeface="Times New Roman" panose="02020603050405020304" pitchFamily="18" charset="0"/>
                <a:cs typeface="Times New Roman" panose="02020603050405020304" pitchFamily="18" charset="0"/>
              </a:rPr>
              <a:t>Classify the pair of samples as independent or dependent.</a:t>
            </a:r>
          </a:p>
          <a:p>
            <a:pPr marL="514350" indent="-514350">
              <a:buFont typeface="Arial" charset="0"/>
              <a:buChar char="•"/>
              <a:defRPr/>
            </a:pPr>
            <a:r>
              <a:rPr lang="en-US" sz="2400" dirty="0" smtClean="0">
                <a:latin typeface="Times New Roman" panose="02020603050405020304" pitchFamily="18" charset="0"/>
                <a:cs typeface="Times New Roman" panose="02020603050405020304" pitchFamily="18" charset="0"/>
              </a:rPr>
              <a:t>Sample 1: Resting heart rates of 35 individuals before drinking coffee.</a:t>
            </a:r>
          </a:p>
          <a:p>
            <a:pPr marL="514350" indent="-514350">
              <a:buFont typeface="Arial" charset="0"/>
              <a:buChar char="•"/>
              <a:defRPr/>
            </a:pPr>
            <a:r>
              <a:rPr lang="en-US" sz="2400" dirty="0" smtClean="0">
                <a:latin typeface="Times New Roman" panose="02020603050405020304" pitchFamily="18" charset="0"/>
                <a:cs typeface="Times New Roman" panose="02020603050405020304" pitchFamily="18" charset="0"/>
              </a:rPr>
              <a:t>Sample 2: Resting heart rates of the same individuals after drinking two cups of coffee.</a:t>
            </a:r>
            <a:endParaRPr lang="en-US" sz="2400" dirty="0">
              <a:latin typeface="Times New Roman" panose="02020603050405020304" pitchFamily="18" charset="0"/>
              <a:cs typeface="Times New Roman" panose="02020603050405020304" pitchFamily="18" charset="0"/>
            </a:endParaRPr>
          </a:p>
        </p:txBody>
      </p:sp>
      <p:sp>
        <p:nvSpPr>
          <p:cNvPr id="19" name="Rectangle 18"/>
          <p:cNvSpPr/>
          <p:nvPr/>
        </p:nvSpPr>
        <p:spPr>
          <a:xfrm>
            <a:off x="2032000" y="4084171"/>
            <a:ext cx="9321800" cy="1200329"/>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b="1" dirty="0">
                <a:solidFill>
                  <a:schemeClr val="accent2"/>
                </a:solidFill>
                <a:latin typeface="Times New Roman" panose="02020603050405020304" pitchFamily="18" charset="0"/>
                <a:cs typeface="Times New Roman" panose="02020603050405020304" pitchFamily="18" charset="0"/>
              </a:rPr>
              <a:t>Dependent Samples </a:t>
            </a:r>
            <a:r>
              <a:rPr lang="en-US" sz="2400" dirty="0">
                <a:latin typeface="Times New Roman" panose="02020603050405020304" pitchFamily="18" charset="0"/>
                <a:cs typeface="Times New Roman" panose="02020603050405020304" pitchFamily="18" charset="0"/>
              </a:rPr>
              <a:t>(The samples can be paired with respect to each individual)</a:t>
            </a: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73956" y="556222"/>
            <a:ext cx="707813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1610513" y="1802028"/>
            <a:ext cx="8918941" cy="1569660"/>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Classify the pair of samples as independent or dependent.</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1: Test scores for 35 statistics students.</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2: Test scores for 42 biology students who do not study statistics.</a:t>
            </a:r>
          </a:p>
        </p:txBody>
      </p:sp>
      <p:sp>
        <p:nvSpPr>
          <p:cNvPr id="6" name="Rectangle 5"/>
          <p:cNvSpPr/>
          <p:nvPr/>
        </p:nvSpPr>
        <p:spPr>
          <a:xfrm>
            <a:off x="1673835" y="3374287"/>
            <a:ext cx="9409801" cy="1569660"/>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b="1" dirty="0">
                <a:solidFill>
                  <a:schemeClr val="accent2"/>
                </a:solidFill>
                <a:latin typeface="Times New Roman" panose="02020603050405020304" pitchFamily="18" charset="0"/>
                <a:cs typeface="Times New Roman" panose="02020603050405020304" pitchFamily="18" charset="0"/>
              </a:rPr>
              <a:t>Independent Samples </a:t>
            </a:r>
            <a:r>
              <a:rPr lang="en-US" sz="2400" dirty="0">
                <a:latin typeface="Times New Roman" panose="02020603050405020304" pitchFamily="18" charset="0"/>
                <a:cs typeface="Times New Roman" panose="02020603050405020304" pitchFamily="18" charset="0"/>
              </a:rPr>
              <a:t>(Not possible to form a pairing between the members of the samples; the sample sizes are different, and the data represent scores for different individuals.)</a:t>
            </a:r>
          </a:p>
        </p:txBody>
      </p:sp>
    </p:spTree>
    <p:extLst>
      <p:ext uri="{BB962C8B-B14F-4D97-AF65-F5344CB8AC3E}">
        <p14:creationId xmlns:p14="http://schemas.microsoft.com/office/powerpoint/2010/main" val="3301214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sp>
        <p:nvSpPr>
          <p:cNvPr id="5" name="Rectangle 4"/>
          <p:cNvSpPr/>
          <p:nvPr/>
        </p:nvSpPr>
        <p:spPr>
          <a:xfrm>
            <a:off x="2075348" y="2265601"/>
            <a:ext cx="8756072" cy="2677656"/>
          </a:xfrm>
          <a:prstGeom prst="rect">
            <a:avLst/>
          </a:prstGeom>
        </p:spPr>
        <p:txBody>
          <a:bodyPr wrap="square">
            <a:spAutoFit/>
          </a:bodyPr>
          <a:lstStyle/>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rPr>
              <a:t>Null 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0</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usually states there is no difference between the parameters of two populations.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 or .</a:t>
            </a:r>
          </a:p>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sym typeface="Symbol" panose="05050102010706020507" pitchFamily="18" charset="2"/>
              </a:rPr>
              <a:t>Alternative </a:t>
            </a:r>
            <a:r>
              <a:rPr lang="en-US" altLang="en-US" sz="2400" b="1" dirty="0">
                <a:solidFill>
                  <a:schemeClr val="accent2"/>
                </a:solidFill>
                <a:latin typeface="Times New Roman" panose="02020603050405020304" pitchFamily="18" charset="0"/>
                <a:cs typeface="Times New Roman" panose="02020603050405020304" pitchFamily="18" charset="0"/>
              </a:rPr>
              <a:t>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a</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is true when </a:t>
            </a:r>
            <a:r>
              <a:rPr lang="en-US" altLang="en-US" sz="2400" i="1" dirty="0">
                <a:latin typeface="Times New Roman" panose="02020603050405020304" pitchFamily="18" charset="0"/>
                <a:cs typeface="Times New Roman" panose="02020603050405020304" pitchFamily="18" charset="0"/>
              </a:rPr>
              <a:t>H</a:t>
            </a:r>
            <a:r>
              <a:rPr lang="en-US" altLang="en-US" sz="2400" baseline="-25000" dirty="0">
                <a:latin typeface="Times New Roman" panose="02020603050405020304" pitchFamily="18" charset="0"/>
                <a:cs typeface="Times New Roman" panose="02020603050405020304" pitchFamily="18" charset="0"/>
              </a:rPr>
              <a:t>0</a:t>
            </a:r>
            <a:r>
              <a:rPr lang="en-US" altLang="en-US" sz="2400" dirty="0">
                <a:latin typeface="Times New Roman" panose="02020603050405020304" pitchFamily="18" charset="0"/>
                <a:cs typeface="Times New Roman" panose="02020603050405020304" pitchFamily="18" charset="0"/>
              </a:rPr>
              <a:t> is false.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&gt;,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or &lt;.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6178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70889" y="571033"/>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pic>
        <p:nvPicPr>
          <p:cNvPr id="5" name="Picture 4"/>
          <p:cNvPicPr>
            <a:picLocks noChangeAspect="1"/>
          </p:cNvPicPr>
          <p:nvPr/>
        </p:nvPicPr>
        <p:blipFill>
          <a:blip r:embed="rId3"/>
          <a:stretch>
            <a:fillRect/>
          </a:stretch>
        </p:blipFill>
        <p:spPr>
          <a:xfrm>
            <a:off x="2257425" y="1704975"/>
            <a:ext cx="7677150" cy="3448050"/>
          </a:xfrm>
          <a:prstGeom prst="rect">
            <a:avLst/>
          </a:prstGeom>
        </p:spPr>
      </p:pic>
    </p:spTree>
    <p:extLst>
      <p:ext uri="{BB962C8B-B14F-4D97-AF65-F5344CB8AC3E}">
        <p14:creationId xmlns:p14="http://schemas.microsoft.com/office/powerpoint/2010/main" val="2100282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466672"/>
            <a:ext cx="7942520" cy="1384995"/>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 </a:t>
            </a:r>
            <a:r>
              <a:rPr lang="en-US" altLang="en-US" sz="2800" b="1" dirty="0" smtClean="0">
                <a:latin typeface="Times New Roman" panose="02020603050405020304" pitchFamily="18" charset="0"/>
                <a:cs typeface="Times New Roman" panose="02020603050405020304" pitchFamily="18" charset="0"/>
              </a:rPr>
              <a:t>Large </a:t>
            </a:r>
            <a:r>
              <a:rPr lang="en-US" altLang="en-US" sz="2800" b="1" dirty="0">
                <a:latin typeface="Times New Roman" panose="02020603050405020304" pitchFamily="18" charset="0"/>
                <a:cs typeface="Times New Roman" panose="02020603050405020304" pitchFamily="18" charset="0"/>
              </a:rPr>
              <a:t>Samples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610513" y="1846924"/>
            <a:ext cx="9075959" cy="3065455"/>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Three conditions are necessary to perform a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test for the difference between two population means </a:t>
            </a:r>
            <a:r>
              <a:rPr lang="el-GR" sz="2400" dirty="0">
                <a:latin typeface="Times New Roman" panose="02020603050405020304" pitchFamily="18" charset="0"/>
                <a:cs typeface="Times New Roman" panose="02020603050405020304" pitchFamily="18" charset="0"/>
              </a:rPr>
              <a:t>μ</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and </a:t>
            </a:r>
            <a:r>
              <a:rPr lang="el-GR" sz="2400" dirty="0">
                <a:latin typeface="Times New Roman" panose="02020603050405020304" pitchFamily="18" charset="0"/>
                <a:cs typeface="Times New Roman" panose="02020603050405020304" pitchFamily="18" charset="0"/>
              </a:rPr>
              <a:t>μ</a:t>
            </a:r>
            <a:r>
              <a:rPr lang="en-US" sz="2400" baseline="-25000" dirty="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The samples must be randomly selected.</a:t>
            </a: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The samples must be independent.  </a:t>
            </a: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Each sample size must be at least 30, or, if not, each population must have a normal distribution with a known standard deviation.</a:t>
            </a:r>
          </a:p>
        </p:txBody>
      </p:sp>
    </p:spTree>
    <p:extLst>
      <p:ext uri="{BB962C8B-B14F-4D97-AF65-F5344CB8AC3E}">
        <p14:creationId xmlns:p14="http://schemas.microsoft.com/office/powerpoint/2010/main" val="322042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15977" y="437365"/>
            <a:ext cx="8048648"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Steps </a:t>
            </a:r>
            <a:r>
              <a:rPr lang="en-US" altLang="en-US" sz="2800" b="1" dirty="0">
                <a:latin typeface="Times New Roman" panose="02020603050405020304" pitchFamily="18" charset="0"/>
                <a:cs typeface="Times New Roman" panose="02020603050405020304" pitchFamily="18" charset="0"/>
              </a:rPr>
              <a:t>for conducting </a:t>
            </a:r>
            <a:r>
              <a:rPr lang="en-US" sz="2800" b="1" dirty="0">
                <a:latin typeface="Times New Roman" panose="02020603050405020304" pitchFamily="18" charset="0"/>
                <a:cs typeface="Times New Roman" panose="02020603050405020304" pitchFamily="18" charset="0"/>
              </a:rPr>
              <a:t>Testing the Difference Between Means (Large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660073" y="1948873"/>
                <a:ext cx="8100291" cy="397031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 State H0 and Ha </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2- identify </a:t>
                </a:r>
                <a14:m>
                  <m:oMath xmlns:m="http://schemas.openxmlformats.org/officeDocument/2006/math">
                    <m:r>
                      <a:rPr lang="en-US" sz="2800" b="1" i="1" smtClean="0">
                        <a:latin typeface="Cambria Math" panose="02040503050406030204" pitchFamily="18" charset="0"/>
                        <a:ea typeface="Cambria Math" panose="02040503050406030204" pitchFamily="18" charset="0"/>
                      </a:rPr>
                      <m:t>𝜶</m:t>
                    </m:r>
                  </m:oMath>
                </a14:m>
                <a:endParaRPr lang="en-US" sz="2800" b="1"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3- Critical value </a:t>
                </a:r>
              </a:p>
              <a:p>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4- Test statistic</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5- Take decision </a:t>
                </a:r>
                <a:endParaRPr lang="en-US" sz="2800" b="1" dirty="0">
                  <a:latin typeface="Times New Roman" panose="02020603050405020304" pitchFamily="18" charset="0"/>
                  <a:cs typeface="Times New Roman" panose="02020603050405020304"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660073" y="1948873"/>
                <a:ext cx="8100291" cy="3970318"/>
              </a:xfrm>
              <a:prstGeom prst="rect">
                <a:avLst/>
              </a:prstGeom>
              <a:blipFill>
                <a:blip r:embed="rId3"/>
                <a:stretch>
                  <a:fillRect l="-1505" t="-1690" b="-3379"/>
                </a:stretch>
              </a:blipFill>
            </p:spPr>
            <p:txBody>
              <a:bodyPr/>
              <a:lstStyle/>
              <a:p>
                <a:r>
                  <a:rPr lang="en-US">
                    <a:noFill/>
                  </a:rPr>
                  <a:t> </a:t>
                </a:r>
              </a:p>
            </p:txBody>
          </p:sp>
        </mc:Fallback>
      </mc:AlternateContent>
    </p:spTree>
    <p:extLst>
      <p:ext uri="{BB962C8B-B14F-4D97-AF65-F5344CB8AC3E}">
        <p14:creationId xmlns:p14="http://schemas.microsoft.com/office/powerpoint/2010/main" val="2707181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38991" y="407581"/>
            <a:ext cx="696046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2142836" y="1792576"/>
            <a:ext cx="8358909" cy="4154984"/>
          </a:xfrm>
          <a:prstGeom prst="rect">
            <a:avLst/>
          </a:prstGeom>
        </p:spPr>
        <p:txBody>
          <a:bodyPr wrap="square">
            <a:spAutoFit/>
          </a:bodyPr>
          <a:lstStyle/>
          <a:p>
            <a:r>
              <a:rPr lang="en-US" altLang="en-US" sz="2400" dirty="0" smtClean="0">
                <a:latin typeface="Times New Roman" panose="02020603050405020304" pitchFamily="18" charset="0"/>
                <a:cs typeface="Times New Roman" panose="02020603050405020304" pitchFamily="18" charset="0"/>
              </a:rPr>
              <a:t>The </a:t>
            </a:r>
            <a:r>
              <a:rPr lang="en-US" altLang="en-US" sz="2400" b="1" dirty="0" smtClean="0">
                <a:latin typeface="Times New Roman" panose="02020603050405020304" pitchFamily="18" charset="0"/>
                <a:cs typeface="Times New Roman" panose="02020603050405020304" pitchFamily="18" charset="0"/>
              </a:rPr>
              <a:t>test </a:t>
            </a:r>
            <a:r>
              <a:rPr lang="en-US" altLang="en-US" sz="2400" b="1" dirty="0">
                <a:latin typeface="Times New Roman" panose="02020603050405020304" pitchFamily="18" charset="0"/>
                <a:cs typeface="Times New Roman" panose="02020603050405020304" pitchFamily="18" charset="0"/>
              </a:rPr>
              <a:t>statistic </a:t>
            </a:r>
            <a:r>
              <a:rPr lang="en-US" altLang="en-US" sz="2400" dirty="0">
                <a:latin typeface="Times New Roman" panose="02020603050405020304" pitchFamily="18" charset="0"/>
                <a:cs typeface="Times New Roman" panose="02020603050405020304" pitchFamily="18" charset="0"/>
              </a:rPr>
              <a:t>is</a:t>
            </a: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r>
              <a:rPr lang="en-US" altLang="en-US" sz="2400" dirty="0" smtClean="0">
                <a:latin typeface="Times New Roman" panose="02020603050405020304" pitchFamily="18" charset="0"/>
                <a:cs typeface="Times New Roman" panose="02020603050405020304" pitchFamily="18" charset="0"/>
              </a:rPr>
              <a:t>When </a:t>
            </a:r>
            <a:r>
              <a:rPr lang="en-US" altLang="en-US" sz="2400" dirty="0">
                <a:latin typeface="Times New Roman" panose="02020603050405020304" pitchFamily="18" charset="0"/>
                <a:cs typeface="Times New Roman" panose="02020603050405020304" pitchFamily="18" charset="0"/>
              </a:rPr>
              <a:t>the samples are large, you can use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1 </a:t>
            </a:r>
            <a:r>
              <a:rPr lang="en-US" altLang="en-US" sz="2400" dirty="0">
                <a:latin typeface="Times New Roman" panose="02020603050405020304" pitchFamily="18" charset="0"/>
                <a:cs typeface="Times New Roman" panose="02020603050405020304" pitchFamily="18" charset="0"/>
              </a:rPr>
              <a:t>and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in place of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and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If the samples are not large, you can still use a two-sample z-test,</a:t>
            </a:r>
            <a:r>
              <a:rPr lang="en-US" altLang="en-US" sz="2400" dirty="0">
                <a:latin typeface="Times New Roman" panose="02020603050405020304" pitchFamily="18" charset="0"/>
                <a:cs typeface="Times New Roman" panose="02020603050405020304" pitchFamily="18" charset="0"/>
              </a:rPr>
              <a:t> provided the populations are normally distributed and the population standard deviations are known.</a:t>
            </a:r>
            <a:endParaRPr lang="el-GR" alt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3891245" y="2515927"/>
            <a:ext cx="3009900" cy="1476375"/>
          </a:xfrm>
          <a:prstGeom prst="rect">
            <a:avLst/>
          </a:prstGeom>
        </p:spPr>
      </p:pic>
    </p:spTree>
    <p:extLst>
      <p:ext uri="{BB962C8B-B14F-4D97-AF65-F5344CB8AC3E}">
        <p14:creationId xmlns:p14="http://schemas.microsoft.com/office/powerpoint/2010/main" val="2388970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69140" y="443071"/>
            <a:ext cx="7789800"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874165" y="1745614"/>
            <a:ext cx="8553690" cy="1938992"/>
          </a:xfrm>
          <a:prstGeom prst="rect">
            <a:avLst/>
          </a:prstGeom>
        </p:spPr>
        <p:txBody>
          <a:bodyPr wrap="square">
            <a:spAutoFit/>
          </a:bodyPr>
          <a:lstStyle/>
          <a:p>
            <a:pPr algn="just">
              <a:tabLst>
                <a:tab pos="457200" algn="l"/>
              </a:tabLst>
              <a:defRPr/>
            </a:pPr>
            <a:r>
              <a:rPr lang="en-US" sz="2400" dirty="0">
                <a:latin typeface="Times New Roman" panose="02020603050405020304" pitchFamily="18" charset="0"/>
                <a:cs typeface="Times New Roman" panose="02020603050405020304" pitchFamily="18" charset="0"/>
              </a:rPr>
              <a:t>A consumer education organization claims that there is a difference in the mean credit card debt of males and females in the United States. The results of a random survey of 200 individuals from each group are shown below. The two samples are independent. Do the results support the organization’s claim? Use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0.05.</a:t>
            </a:r>
          </a:p>
        </p:txBody>
      </p:sp>
      <p:pic>
        <p:nvPicPr>
          <p:cNvPr id="6" name="Picture 5"/>
          <p:cNvPicPr>
            <a:picLocks noChangeAspect="1"/>
          </p:cNvPicPr>
          <p:nvPr/>
        </p:nvPicPr>
        <p:blipFill>
          <a:blip r:embed="rId3"/>
          <a:stretch>
            <a:fillRect/>
          </a:stretch>
        </p:blipFill>
        <p:spPr>
          <a:xfrm>
            <a:off x="2264930" y="3701344"/>
            <a:ext cx="8162925" cy="2247900"/>
          </a:xfrm>
          <a:prstGeom prst="rect">
            <a:avLst/>
          </a:prstGeom>
        </p:spPr>
      </p:pic>
    </p:spTree>
    <p:extLst>
      <p:ext uri="{BB962C8B-B14F-4D97-AF65-F5344CB8AC3E}">
        <p14:creationId xmlns:p14="http://schemas.microsoft.com/office/powerpoint/2010/main" val="862111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350874"/>
            <a:ext cx="697889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10484" y="1407357"/>
            <a:ext cx="8242010" cy="5197828"/>
          </a:xfrm>
          <a:prstGeom prst="rect">
            <a:avLst/>
          </a:prstGeom>
        </p:spPr>
      </p:pic>
    </p:spTree>
    <p:extLst>
      <p:ext uri="{BB962C8B-B14F-4D97-AF65-F5344CB8AC3E}">
        <p14:creationId xmlns:p14="http://schemas.microsoft.com/office/powerpoint/2010/main" val="434426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9382" y="534157"/>
            <a:ext cx="777916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8.2  </a:t>
            </a:r>
            <a:r>
              <a:rPr lang="en-US" sz="2800" b="1" dirty="0">
                <a:latin typeface="Times New Roman" panose="02020603050405020304" pitchFamily="18" charset="0"/>
                <a:cs typeface="Times New Roman" panose="02020603050405020304" pitchFamily="18" charset="0"/>
              </a:rPr>
              <a:t>Testing the Difference Between Means </a:t>
            </a:r>
            <a:endParaRPr lang="en-US" sz="2800" b="1" dirty="0" smtClean="0">
              <a:latin typeface="Times New Roman" panose="02020603050405020304" pitchFamily="18" charset="0"/>
              <a:cs typeface="Times New Roman" panose="02020603050405020304" pitchFamily="18" charset="0"/>
            </a:endParaRPr>
          </a:p>
          <a:p>
            <a:pPr>
              <a:defRPr/>
            </a:pPr>
            <a:r>
              <a:rPr lang="en-US" sz="2800" b="1" dirty="0" smtClean="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903872" y="1672918"/>
            <a:ext cx="8368146" cy="4173450"/>
          </a:xfrm>
          <a:prstGeom prst="rect">
            <a:avLst/>
          </a:prstGeom>
        </p:spPr>
        <p:txBody>
          <a:bodyPr wrap="square">
            <a:spAutoFit/>
          </a:bodyPr>
          <a:lstStyle/>
          <a:p>
            <a:pPr algn="just"/>
            <a:r>
              <a:rPr lang="en-US" altLang="en-US" sz="2600" dirty="0"/>
              <a:t>If samples of size less than 30 are taken from normally-distributed populations, a </a:t>
            </a:r>
            <a:r>
              <a:rPr lang="en-US" altLang="en-US" sz="2600" i="1" dirty="0"/>
              <a:t>t</a:t>
            </a:r>
            <a:r>
              <a:rPr lang="en-US" altLang="en-US" sz="2600" dirty="0"/>
              <a:t>-test may be used to test the difference between the population means </a:t>
            </a:r>
            <a:r>
              <a:rPr lang="el-GR" altLang="en-US" sz="2600" dirty="0"/>
              <a:t>μ</a:t>
            </a:r>
            <a:r>
              <a:rPr lang="en-US" altLang="en-US" sz="2600" baseline="-25000" dirty="0"/>
              <a:t>1</a:t>
            </a:r>
            <a:r>
              <a:rPr lang="en-US" altLang="en-US" sz="2600" dirty="0"/>
              <a:t> and </a:t>
            </a:r>
            <a:r>
              <a:rPr lang="el-GR" altLang="en-US" sz="2600" dirty="0"/>
              <a:t>μ</a:t>
            </a:r>
            <a:r>
              <a:rPr lang="en-US" altLang="en-US" sz="2600" baseline="-25000" dirty="0"/>
              <a:t>2</a:t>
            </a:r>
            <a:r>
              <a:rPr lang="en-US" altLang="en-US" sz="2600" dirty="0" smtClean="0"/>
              <a:t>.</a:t>
            </a:r>
          </a:p>
          <a:p>
            <a:pPr algn="just"/>
            <a:endParaRPr lang="en-US" altLang="en-US" sz="2600" dirty="0"/>
          </a:p>
          <a:p>
            <a:pPr algn="just"/>
            <a:r>
              <a:rPr lang="en-US" altLang="en-US" sz="2600" b="1" dirty="0"/>
              <a:t>Three conditions are necessary to use a </a:t>
            </a:r>
            <a:r>
              <a:rPr lang="en-US" altLang="en-US" sz="2600" b="1" i="1" dirty="0"/>
              <a:t>t-</a:t>
            </a:r>
            <a:r>
              <a:rPr lang="en-US" altLang="en-US" sz="2600" b="1" dirty="0"/>
              <a:t>test for small independent </a:t>
            </a:r>
            <a:r>
              <a:rPr lang="en-US" altLang="en-US" sz="2600" b="1" dirty="0" smtClean="0"/>
              <a:t>samples:</a:t>
            </a:r>
            <a:endParaRPr lang="en-US" altLang="en-US" sz="2600" b="1" dirty="0"/>
          </a:p>
          <a:p>
            <a:pPr marL="933450" lvl="1" indent="-533400">
              <a:spcBef>
                <a:spcPct val="40000"/>
              </a:spcBef>
              <a:buFont typeface="Wingdings" panose="05000000000000000000" pitchFamily="2" charset="2"/>
              <a:buAutoNum type="arabicPeriod"/>
            </a:pPr>
            <a:r>
              <a:rPr lang="en-US" altLang="en-US" sz="2600" dirty="0"/>
              <a:t>The samples must be randomly selected.</a:t>
            </a:r>
          </a:p>
          <a:p>
            <a:pPr marL="933450" lvl="1" indent="-533400">
              <a:spcBef>
                <a:spcPct val="40000"/>
              </a:spcBef>
              <a:buFont typeface="Wingdings" panose="05000000000000000000" pitchFamily="2" charset="2"/>
              <a:buAutoNum type="arabicPeriod"/>
            </a:pPr>
            <a:r>
              <a:rPr lang="en-US" altLang="en-US" sz="2600" dirty="0"/>
              <a:t>The samples must be independent.</a:t>
            </a:r>
          </a:p>
          <a:p>
            <a:pPr marL="933450" lvl="1" indent="-533400">
              <a:spcBef>
                <a:spcPct val="40000"/>
              </a:spcBef>
              <a:buFont typeface="Wingdings" panose="05000000000000000000" pitchFamily="2" charset="2"/>
              <a:buAutoNum type="arabicPeriod"/>
            </a:pPr>
            <a:r>
              <a:rPr lang="en-US" altLang="en-US" sz="2600" dirty="0"/>
              <a:t>Each population must have a normal distribution.</a:t>
            </a:r>
          </a:p>
        </p:txBody>
      </p:sp>
    </p:spTree>
    <p:extLst>
      <p:ext uri="{BB962C8B-B14F-4D97-AF65-F5344CB8AC3E}">
        <p14:creationId xmlns:p14="http://schemas.microsoft.com/office/powerpoint/2010/main" val="9946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0726" y="382772"/>
            <a:ext cx="7276606"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Means </a:t>
            </a:r>
          </a:p>
          <a:p>
            <a:pPr>
              <a:defRPr/>
            </a:pPr>
            <a:r>
              <a:rPr lang="en-US" sz="2800" b="1" dirty="0">
                <a:latin typeface="Times New Roman" panose="02020603050405020304" pitchFamily="18" charset="0"/>
                <a:cs typeface="Times New Roman" panose="02020603050405020304" pitchFamily="18" charset="0"/>
              </a:rPr>
              <a:t>     (Small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903872" y="1672918"/>
            <a:ext cx="8368146" cy="3508653"/>
          </a:xfrm>
          <a:prstGeom prst="rect">
            <a:avLst/>
          </a:prstGeom>
        </p:spPr>
        <p:txBody>
          <a:bodyPr wrap="square">
            <a:spAutoFit/>
          </a:bodyPr>
          <a:lstStyle/>
          <a:p>
            <a:r>
              <a:rPr lang="en-US" altLang="en-US" sz="2800" dirty="0"/>
              <a:t>The </a:t>
            </a:r>
            <a:r>
              <a:rPr lang="en-US" altLang="en-US" sz="2800" b="1" dirty="0"/>
              <a:t>standardized test statistic </a:t>
            </a:r>
            <a:r>
              <a:rPr lang="en-US" altLang="en-US" sz="2800" dirty="0"/>
              <a:t>is</a:t>
            </a:r>
          </a:p>
          <a:p>
            <a:endParaRPr lang="en-US" altLang="en-US" sz="2800" dirty="0"/>
          </a:p>
          <a:p>
            <a:endParaRPr lang="en-US" altLang="en-US" sz="2800" dirty="0"/>
          </a:p>
          <a:p>
            <a:endParaRPr lang="en-US" altLang="en-US" sz="2800" dirty="0"/>
          </a:p>
          <a:p>
            <a:pPr algn="just"/>
            <a:r>
              <a:rPr lang="en-US" altLang="en-US" sz="2800" dirty="0"/>
              <a:t>The standard error and the degrees of freedom of </a:t>
            </a:r>
            <a:r>
              <a:rPr lang="en-US" altLang="en-US" sz="2800" dirty="0" smtClean="0"/>
              <a:t>the sampling </a:t>
            </a:r>
            <a:r>
              <a:rPr lang="en-US" altLang="en-US" sz="2800" dirty="0"/>
              <a:t>distribution depend on whether </a:t>
            </a:r>
            <a:r>
              <a:rPr lang="en-US" altLang="en-US" sz="2800" dirty="0" smtClean="0"/>
              <a:t>the population </a:t>
            </a:r>
            <a:r>
              <a:rPr lang="en-US" altLang="en-US" sz="2800" dirty="0"/>
              <a:t>variances </a:t>
            </a:r>
            <a:r>
              <a:rPr lang="en-US" altLang="en-US" sz="2800" dirty="0" smtClean="0"/>
              <a:t>are </a:t>
            </a:r>
            <a:r>
              <a:rPr lang="en-US" altLang="en-US" sz="2800" dirty="0"/>
              <a:t>equal.</a:t>
            </a:r>
          </a:p>
          <a:p>
            <a:endParaRPr lang="en-US" altLang="en-US" sz="2600" dirty="0"/>
          </a:p>
        </p:txBody>
      </p:sp>
      <p:graphicFrame>
        <p:nvGraphicFramePr>
          <p:cNvPr id="6" name="Object 4"/>
          <p:cNvGraphicFramePr>
            <a:graphicFrameLocks noChangeAspect="1"/>
          </p:cNvGraphicFramePr>
          <p:nvPr>
            <p:extLst>
              <p:ext uri="{D42A27DB-BD31-4B8C-83A1-F6EECF244321}">
                <p14:modId xmlns:p14="http://schemas.microsoft.com/office/powerpoint/2010/main" val="3627333686"/>
              </p:ext>
            </p:extLst>
          </p:nvPr>
        </p:nvGraphicFramePr>
        <p:xfrm>
          <a:off x="3884321" y="2387600"/>
          <a:ext cx="3201987" cy="944563"/>
        </p:xfrm>
        <a:graphic>
          <a:graphicData uri="http://schemas.openxmlformats.org/presentationml/2006/ole">
            <mc:AlternateContent xmlns:mc="http://schemas.openxmlformats.org/markup-compatibility/2006">
              <mc:Choice xmlns:v="urn:schemas-microsoft-com:vml" Requires="v">
                <p:oleObj spid="_x0000_s1039"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4321" y="2387600"/>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956454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268963"/>
            <a:ext cx="720121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a:t>
            </a:r>
            <a:r>
              <a:rPr lang="en-US" sz="2800" b="1" dirty="0" smtClean="0">
                <a:latin typeface="Times New Roman" panose="02020603050405020304" pitchFamily="18" charset="0"/>
                <a:cs typeface="Times New Roman" panose="02020603050405020304" pitchFamily="18" charset="0"/>
              </a:rPr>
              <a:t>Means</a:t>
            </a:r>
          </a:p>
          <a:p>
            <a:pPr>
              <a:defRPr/>
            </a:pP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654995" y="1349156"/>
            <a:ext cx="9429750" cy="4943475"/>
          </a:xfrm>
          <a:prstGeom prst="rect">
            <a:avLst/>
          </a:prstGeom>
        </p:spPr>
      </p:pic>
    </p:spTree>
    <p:extLst>
      <p:ext uri="{BB962C8B-B14F-4D97-AF65-F5344CB8AC3E}">
        <p14:creationId xmlns:p14="http://schemas.microsoft.com/office/powerpoint/2010/main" val="130900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3619" y="584792"/>
            <a:ext cx="672371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 </a:t>
            </a:r>
            <a:r>
              <a:rPr lang="en-US" sz="2800" b="1" dirty="0">
                <a:latin typeface="Times New Roman" panose="02020603050405020304" pitchFamily="18" charset="0"/>
                <a:cs typeface="Times New Roman" panose="02020603050405020304" pitchFamily="18" charset="0"/>
              </a:rPr>
              <a:t>Statistic</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438435949"/>
              </p:ext>
            </p:extLst>
          </p:nvPr>
        </p:nvGraphicFramePr>
        <p:xfrm>
          <a:off x="3516256" y="1298425"/>
          <a:ext cx="3201987" cy="944563"/>
        </p:xfrm>
        <a:graphic>
          <a:graphicData uri="http://schemas.openxmlformats.org/presentationml/2006/ole">
            <mc:AlternateContent xmlns:mc="http://schemas.openxmlformats.org/markup-compatibility/2006">
              <mc:Choice xmlns:v="urn:schemas-microsoft-com:vml" Requires="v">
                <p:oleObj spid="_x0000_s2062"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256" y="1298425"/>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 name="Picture 5"/>
          <p:cNvPicPr>
            <a:picLocks noChangeAspect="1"/>
          </p:cNvPicPr>
          <p:nvPr/>
        </p:nvPicPr>
        <p:blipFill>
          <a:blip r:embed="rId6"/>
          <a:stretch>
            <a:fillRect/>
          </a:stretch>
        </p:blipFill>
        <p:spPr>
          <a:xfrm>
            <a:off x="5910500" y="3188369"/>
            <a:ext cx="5067300" cy="3228975"/>
          </a:xfrm>
          <a:prstGeom prst="rect">
            <a:avLst/>
          </a:prstGeom>
        </p:spPr>
      </p:pic>
      <p:pic>
        <p:nvPicPr>
          <p:cNvPr id="8" name="Picture 7"/>
          <p:cNvPicPr>
            <a:picLocks noChangeAspect="1"/>
          </p:cNvPicPr>
          <p:nvPr/>
        </p:nvPicPr>
        <p:blipFill>
          <a:blip r:embed="rId7"/>
          <a:stretch>
            <a:fillRect/>
          </a:stretch>
        </p:blipFill>
        <p:spPr>
          <a:xfrm>
            <a:off x="329945" y="3275846"/>
            <a:ext cx="4876800" cy="2838450"/>
          </a:xfrm>
          <a:prstGeom prst="rect">
            <a:avLst/>
          </a:prstGeom>
        </p:spPr>
      </p:pic>
      <p:pic>
        <p:nvPicPr>
          <p:cNvPr id="9" name="Picture 8"/>
          <p:cNvPicPr>
            <a:picLocks noChangeAspect="1"/>
          </p:cNvPicPr>
          <p:nvPr/>
        </p:nvPicPr>
        <p:blipFill>
          <a:blip r:embed="rId8"/>
          <a:stretch>
            <a:fillRect/>
          </a:stretch>
        </p:blipFill>
        <p:spPr>
          <a:xfrm>
            <a:off x="2070339" y="2210354"/>
            <a:ext cx="6770255" cy="1114425"/>
          </a:xfrm>
          <a:prstGeom prst="rect">
            <a:avLst/>
          </a:prstGeom>
        </p:spPr>
      </p:pic>
    </p:spTree>
    <p:extLst>
      <p:ext uri="{BB962C8B-B14F-4D97-AF65-F5344CB8AC3E}">
        <p14:creationId xmlns:p14="http://schemas.microsoft.com/office/powerpoint/2010/main" val="126067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158948" y="517499"/>
            <a:ext cx="800631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1874165" y="1755712"/>
            <a:ext cx="8858490" cy="2677656"/>
          </a:xfrm>
          <a:prstGeom prst="rect">
            <a:avLst/>
          </a:prstGeom>
        </p:spPr>
        <p:txBody>
          <a:bodyPr wrap="square">
            <a:spAutoFit/>
          </a:bodyPr>
          <a:lstStyle/>
          <a:p>
            <a:pPr algn="just"/>
            <a:r>
              <a:rPr lang="en-US" altLang="en-US" sz="2400" dirty="0">
                <a:latin typeface="Times New Roman" panose="02020603050405020304" pitchFamily="18" charset="0"/>
                <a:cs typeface="Times New Roman" panose="02020603050405020304" pitchFamily="18" charset="0"/>
              </a:rPr>
              <a:t>A manufacturer claims that the calling range (in feet) of its 2.4-GHz cordless telephone is greater than that of its leading competitor. You perform a study using 14 randomly selected phones from the manufacturer and 16 randomly selected similar phones from its competitor. The results are shown below. At </a:t>
            </a:r>
            <a:r>
              <a:rPr lang="el-GR" altLang="en-US" sz="2400" dirty="0">
                <a:latin typeface="Times New Roman" panose="02020603050405020304" pitchFamily="18" charset="0"/>
                <a:cs typeface="Times New Roman" panose="02020603050405020304" pitchFamily="18" charset="0"/>
              </a:rPr>
              <a:t>α</a:t>
            </a:r>
            <a:r>
              <a:rPr lang="en-US" altLang="en-US" sz="2400" dirty="0">
                <a:latin typeface="Times New Roman" panose="02020603050405020304" pitchFamily="18" charset="0"/>
                <a:cs typeface="Times New Roman" panose="02020603050405020304" pitchFamily="18" charset="0"/>
              </a:rPr>
              <a:t> = 0.05, can you support the manufacturer’s claim? Assume the populations are normally distributed and the population variances are equal.</a:t>
            </a:r>
          </a:p>
        </p:txBody>
      </p:sp>
      <p:pic>
        <p:nvPicPr>
          <p:cNvPr id="6" name="Picture 5"/>
          <p:cNvPicPr>
            <a:picLocks noChangeAspect="1"/>
          </p:cNvPicPr>
          <p:nvPr/>
        </p:nvPicPr>
        <p:blipFill>
          <a:blip r:embed="rId3"/>
          <a:stretch>
            <a:fillRect/>
          </a:stretch>
        </p:blipFill>
        <p:spPr>
          <a:xfrm>
            <a:off x="3687057" y="4424254"/>
            <a:ext cx="4829175" cy="1857375"/>
          </a:xfrm>
          <a:prstGeom prst="rect">
            <a:avLst/>
          </a:prstGeom>
        </p:spPr>
      </p:pic>
    </p:spTree>
    <p:extLst>
      <p:ext uri="{BB962C8B-B14F-4D97-AF65-F5344CB8AC3E}">
        <p14:creationId xmlns:p14="http://schemas.microsoft.com/office/powerpoint/2010/main" val="1869507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37365"/>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45698" y="1713792"/>
            <a:ext cx="9963150" cy="4438650"/>
          </a:xfrm>
          <a:prstGeom prst="rect">
            <a:avLst/>
          </a:prstGeom>
        </p:spPr>
      </p:pic>
    </p:spTree>
    <p:extLst>
      <p:ext uri="{BB962C8B-B14F-4D97-AF65-F5344CB8AC3E}">
        <p14:creationId xmlns:p14="http://schemas.microsoft.com/office/powerpoint/2010/main" val="1616500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056249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34954" y="807134"/>
            <a:ext cx="5784183" cy="954107"/>
          </a:xfrm>
          <a:prstGeom prst="rect">
            <a:avLst/>
          </a:prstGeom>
          <a:noFill/>
        </p:spPr>
        <p:txBody>
          <a:bodyPr wrap="square" rtlCol="0">
            <a:spAutoFit/>
          </a:bodyPr>
          <a:lstStyle/>
          <a:p>
            <a:pPr>
              <a:defRPr/>
            </a:pP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Obtaining Test statistic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24365" y="1579600"/>
            <a:ext cx="8829530" cy="4937037"/>
          </a:xfrm>
          <a:prstGeom prst="rect">
            <a:avLst/>
          </a:prstGeom>
        </p:spPr>
      </p:pic>
    </p:spTree>
    <p:extLst>
      <p:ext uri="{BB962C8B-B14F-4D97-AF65-F5344CB8AC3E}">
        <p14:creationId xmlns:p14="http://schemas.microsoft.com/office/powerpoint/2010/main" val="3109193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20455" y="364332"/>
            <a:ext cx="603259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79468" y="1749327"/>
            <a:ext cx="9563100" cy="4857750"/>
          </a:xfrm>
          <a:prstGeom prst="rect">
            <a:avLst/>
          </a:prstGeom>
        </p:spPr>
      </p:pic>
    </p:spTree>
    <p:extLst>
      <p:ext uri="{BB962C8B-B14F-4D97-AF65-F5344CB8AC3E}">
        <p14:creationId xmlns:p14="http://schemas.microsoft.com/office/powerpoint/2010/main" val="3536452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30647" y="538764"/>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874165" y="1829600"/>
            <a:ext cx="8858490" cy="2308324"/>
          </a:xfrm>
          <a:prstGeom prst="rect">
            <a:avLst/>
          </a:prstGeom>
        </p:spPr>
        <p:txBody>
          <a:bodyPr wrap="square">
            <a:spAutoFit/>
          </a:bodyPr>
          <a:lstStyle/>
          <a:p>
            <a:pPr algn="just"/>
            <a:r>
              <a:rPr lang="en-US" altLang="en-US" sz="2400" dirty="0">
                <a:latin typeface="Times New Roman" panose="02020603050405020304" pitchFamily="18" charset="0"/>
                <a:cs typeface="Times New Roman" panose="02020603050405020304" pitchFamily="18" charset="0"/>
              </a:rPr>
              <a:t>The braking distances of 8 Volkswagen GTIs and 10 Ford Focuses were tested when traveling at 60 miles per hour on dry pavement. The results are shown below. Can you conclude that there is a difference in the mean braking distances of the two types of cars? Use </a:t>
            </a:r>
            <a:r>
              <a:rPr lang="el-GR" altLang="en-US" sz="2400" dirty="0">
                <a:latin typeface="Times New Roman" panose="02020603050405020304" pitchFamily="18" charset="0"/>
                <a:cs typeface="Times New Roman" panose="02020603050405020304" pitchFamily="18" charset="0"/>
              </a:rPr>
              <a:t>α</a:t>
            </a:r>
            <a:r>
              <a:rPr lang="en-US" altLang="en-US" sz="2400" dirty="0">
                <a:latin typeface="Times New Roman" panose="02020603050405020304" pitchFamily="18" charset="0"/>
                <a:cs typeface="Times New Roman" panose="02020603050405020304" pitchFamily="18" charset="0"/>
              </a:rPr>
              <a:t> = 0.01. Assume the populations are normally distributed and the population variances are not equal. </a:t>
            </a:r>
            <a:r>
              <a:rPr lang="en-US" altLang="en-US" sz="2400" i="1" dirty="0">
                <a:solidFill>
                  <a:schemeClr val="tx2"/>
                </a:solidFill>
                <a:latin typeface="Times New Roman" panose="02020603050405020304" pitchFamily="18" charset="0"/>
                <a:cs typeface="Times New Roman" panose="02020603050405020304" pitchFamily="18" charset="0"/>
              </a:rPr>
              <a:t>(Adapted from Consumer Reports)</a:t>
            </a:r>
          </a:p>
        </p:txBody>
      </p:sp>
      <p:pic>
        <p:nvPicPr>
          <p:cNvPr id="6" name="Picture 5"/>
          <p:cNvPicPr>
            <a:picLocks noChangeAspect="1"/>
          </p:cNvPicPr>
          <p:nvPr/>
        </p:nvPicPr>
        <p:blipFill>
          <a:blip r:embed="rId3"/>
          <a:stretch>
            <a:fillRect/>
          </a:stretch>
        </p:blipFill>
        <p:spPr>
          <a:xfrm>
            <a:off x="4095147" y="4291208"/>
            <a:ext cx="3486150" cy="1866900"/>
          </a:xfrm>
          <a:prstGeom prst="rect">
            <a:avLst/>
          </a:prstGeom>
        </p:spPr>
      </p:pic>
    </p:spTree>
    <p:extLst>
      <p:ext uri="{BB962C8B-B14F-4D97-AF65-F5344CB8AC3E}">
        <p14:creationId xmlns:p14="http://schemas.microsoft.com/office/powerpoint/2010/main" val="3138273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a:t>
            </a:r>
            <a:r>
              <a:rPr lang="en-US" sz="2800" dirty="0">
                <a:solidFill>
                  <a:schemeClr val="bg1"/>
                </a:solidFill>
              </a:rPr>
              <a:t>for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976980" y="1328324"/>
            <a:ext cx="9825489" cy="5028025"/>
          </a:xfrm>
          <a:prstGeom prst="rect">
            <a:avLst/>
          </a:prstGeom>
        </p:spPr>
      </p:pic>
    </p:spTree>
    <p:extLst>
      <p:ext uri="{BB962C8B-B14F-4D97-AF65-F5344CB8AC3E}">
        <p14:creationId xmlns:p14="http://schemas.microsoft.com/office/powerpoint/2010/main" val="210257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415417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32666" y="370195"/>
            <a:ext cx="7431959"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8.3: 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431344" y="1531984"/>
            <a:ext cx="8153400" cy="3446140"/>
          </a:xfrm>
          <a:prstGeom prst="rect">
            <a:avLst/>
          </a:prstGeom>
        </p:spPr>
      </p:pic>
      <p:sp>
        <p:nvSpPr>
          <p:cNvPr id="6" name="Rectangle 5"/>
          <p:cNvSpPr/>
          <p:nvPr/>
        </p:nvSpPr>
        <p:spPr>
          <a:xfrm>
            <a:off x="2644224" y="4656052"/>
            <a:ext cx="8709575" cy="830997"/>
          </a:xfrm>
          <a:prstGeom prst="rect">
            <a:avLst/>
          </a:prstGeom>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rPr>
              <a:t>The standard deviation of the differences between the paired data entries in the dependent samples</a:t>
            </a:r>
            <a:endParaRPr lang="en-US" sz="2400" dirty="0"/>
          </a:p>
        </p:txBody>
      </p:sp>
      <p:pic>
        <p:nvPicPr>
          <p:cNvPr id="8" name="Picture 7"/>
          <p:cNvPicPr>
            <a:picLocks noChangeAspect="1"/>
          </p:cNvPicPr>
          <p:nvPr/>
        </p:nvPicPr>
        <p:blipFill>
          <a:blip r:embed="rId4"/>
          <a:stretch>
            <a:fillRect/>
          </a:stretch>
        </p:blipFill>
        <p:spPr>
          <a:xfrm>
            <a:off x="7323570" y="5187791"/>
            <a:ext cx="4324350" cy="1133475"/>
          </a:xfrm>
          <a:prstGeom prst="rect">
            <a:avLst/>
          </a:prstGeom>
        </p:spPr>
      </p:pic>
    </p:spTree>
    <p:extLst>
      <p:ext uri="{BB962C8B-B14F-4D97-AF65-F5344CB8AC3E}">
        <p14:creationId xmlns:p14="http://schemas.microsoft.com/office/powerpoint/2010/main" val="1296934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Rectangle 4"/>
              <p:cNvSpPr/>
              <p:nvPr/>
            </p:nvSpPr>
            <p:spPr>
              <a:xfrm>
                <a:off x="2192432" y="1645419"/>
                <a:ext cx="7712364" cy="3055132"/>
              </a:xfrm>
              <a:prstGeom prst="rect">
                <a:avLst/>
              </a:prstGeom>
            </p:spPr>
            <p:txBody>
              <a:bodyPr wrap="square">
                <a:spAutoFit/>
              </a:bodyPr>
              <a:lstStyle/>
              <a:p>
                <a:pPr>
                  <a:buFont typeface="Arial" charset="0"/>
                  <a:buNone/>
                  <a:defRPr/>
                </a:pPr>
                <a:r>
                  <a:rPr lang="en-US" sz="2400" dirty="0" smtClean="0">
                    <a:latin typeface="Times New Roman" panose="02020603050405020304" pitchFamily="18" charset="0"/>
                    <a:cs typeface="Times New Roman" panose="02020603050405020304" pitchFamily="18" charset="0"/>
                  </a:rPr>
                  <a:t>Three conditions are required to conduct the test.</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The samples must be randomly selected.</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The samples must be dependent (paired).</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Both populations must be normally distributed</a:t>
                </a:r>
                <a:r>
                  <a:rPr lang="en-US" sz="2400" dirty="0" smtClean="0">
                    <a:latin typeface="Times New Roman" panose="02020603050405020304" pitchFamily="18" charset="0"/>
                    <a:cs typeface="Times New Roman" panose="02020603050405020304" pitchFamily="18" charset="0"/>
                  </a:rPr>
                  <a:t>.</a:t>
                </a:r>
              </a:p>
              <a:p>
                <a:pPr marL="342900" indent="-342900">
                  <a:buFont typeface="+mj-lt"/>
                  <a:buAutoNum type="arabicPeriod"/>
                  <a:defRPr/>
                </a:pPr>
                <a:endParaRPr lang="en-US" sz="2400" dirty="0">
                  <a:latin typeface="Times New Roman" panose="02020603050405020304" pitchFamily="18" charset="0"/>
                  <a:cs typeface="Times New Roman" panose="02020603050405020304" pitchFamily="18" charset="0"/>
                </a:endParaRPr>
              </a:p>
              <a:p>
                <a:pPr algn="just">
                  <a:defRPr/>
                </a:pPr>
                <a:r>
                  <a:rPr lang="en-US" sz="2400" dirty="0">
                    <a:latin typeface="Times New Roman" panose="02020603050405020304" pitchFamily="18" charset="0"/>
                    <a:cs typeface="Times New Roman" panose="02020603050405020304" pitchFamily="18" charset="0"/>
                  </a:rPr>
                  <a:t>If these conditions are met, then the sampling distribution </a:t>
                </a:r>
                <a:r>
                  <a:rPr lang="en-US" sz="2400" dirty="0" smtClean="0">
                    <a:latin typeface="Times New Roman" panose="02020603050405020304" pitchFamily="18" charset="0"/>
                    <a:cs typeface="Times New Roman" panose="02020603050405020304" pitchFamily="18" charset="0"/>
                  </a:rPr>
                  <a:t>for </a:t>
                </a:r>
                <a14:m>
                  <m:oMath xmlns:m="http://schemas.openxmlformats.org/officeDocument/2006/math">
                    <m:acc>
                      <m:accPr>
                        <m:chr m:val="̅"/>
                        <m:ctrlPr>
                          <a:rPr lang="en-US" sz="2400" i="1" smtClean="0">
                            <a:latin typeface="Cambria Math" panose="02040503050406030204" pitchFamily="18" charset="0"/>
                          </a:rPr>
                        </m:ctrlPr>
                      </m:accPr>
                      <m:e>
                        <m:r>
                          <a:rPr lang="en-US" sz="2400" b="0" i="1" smtClean="0">
                            <a:latin typeface="Cambria Math" panose="02040503050406030204" pitchFamily="18" charset="0"/>
                          </a:rPr>
                          <m:t>𝑑</m:t>
                        </m:r>
                      </m:e>
                    </m:acc>
                  </m:oMath>
                </a14:m>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approximated by a </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-distribution with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 1 degrees of freedom, where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is the number of data pairs.</a:t>
                </a:r>
              </a:p>
            </p:txBody>
          </p:sp>
        </mc:Choice>
        <mc:Fallback xmlns="">
          <p:sp>
            <p:nvSpPr>
              <p:cNvPr id="5" name="Rectangle 4"/>
              <p:cNvSpPr>
                <a:spLocks noRot="1" noChangeAspect="1" noMove="1" noResize="1" noEditPoints="1" noAdjustHandles="1" noChangeArrowheads="1" noChangeShapeType="1" noTextEdit="1"/>
              </p:cNvSpPr>
              <p:nvPr/>
            </p:nvSpPr>
            <p:spPr>
              <a:xfrm>
                <a:off x="2192432" y="1645419"/>
                <a:ext cx="7712364" cy="3055132"/>
              </a:xfrm>
              <a:prstGeom prst="rect">
                <a:avLst/>
              </a:prstGeom>
              <a:blipFill>
                <a:blip r:embed="rId3"/>
                <a:stretch>
                  <a:fillRect l="-1265" t="-1597" r="-1186" b="-3792"/>
                </a:stretch>
              </a:blipFill>
            </p:spPr>
            <p:txBody>
              <a:bodyPr/>
              <a:lstStyle/>
              <a:p>
                <a:r>
                  <a:rPr lang="en-US">
                    <a:noFill/>
                  </a:rPr>
                  <a:t> </a:t>
                </a:r>
              </a:p>
            </p:txBody>
          </p:sp>
        </mc:Fallback>
      </mc:AlternateContent>
      <p:pic>
        <p:nvPicPr>
          <p:cNvPr id="6" name="Picture 5"/>
          <p:cNvPicPr>
            <a:picLocks noChangeAspect="1"/>
          </p:cNvPicPr>
          <p:nvPr/>
        </p:nvPicPr>
        <p:blipFill>
          <a:blip r:embed="rId4"/>
          <a:stretch>
            <a:fillRect/>
          </a:stretch>
        </p:blipFill>
        <p:spPr>
          <a:xfrm>
            <a:off x="3793688" y="4861178"/>
            <a:ext cx="4772025" cy="1419225"/>
          </a:xfrm>
          <a:prstGeom prst="rect">
            <a:avLst/>
          </a:prstGeom>
        </p:spPr>
      </p:pic>
    </p:spTree>
    <p:extLst>
      <p:ext uri="{BB962C8B-B14F-4D97-AF65-F5344CB8AC3E}">
        <p14:creationId xmlns:p14="http://schemas.microsoft.com/office/powerpoint/2010/main" val="384962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2155487" y="1916942"/>
            <a:ext cx="7712364" cy="4013406"/>
          </a:xfrm>
          <a:prstGeom prst="rect">
            <a:avLst/>
          </a:prstGeom>
        </p:spPr>
        <p:txBody>
          <a:bodyPr wrap="square">
            <a:spAutoFit/>
          </a:bodyPr>
          <a:lstStyle/>
          <a:p>
            <a:pPr>
              <a:buSzPct val="100000"/>
              <a:buFont typeface="Arial" charset="0"/>
              <a:buChar char="•"/>
              <a:defRPr/>
            </a:pPr>
            <a:r>
              <a:rPr lang="en-US" sz="2400" dirty="0"/>
              <a:t>The </a:t>
            </a:r>
            <a:r>
              <a:rPr lang="en-US" sz="2400" b="1" dirty="0"/>
              <a:t>test statistic</a:t>
            </a:r>
            <a:r>
              <a:rPr lang="en-US" sz="2400" dirty="0"/>
              <a:t> is</a:t>
            </a:r>
          </a:p>
          <a:p>
            <a:pPr>
              <a:buSzPct val="100000"/>
              <a:buFont typeface="Arial" charset="0"/>
              <a:buChar char="•"/>
              <a:defRPr/>
            </a:pPr>
            <a:endParaRPr lang="en-US" sz="2400" dirty="0"/>
          </a:p>
          <a:p>
            <a:pPr>
              <a:buSzPct val="100000"/>
              <a:buFont typeface="Arial" charset="0"/>
              <a:buChar char="•"/>
              <a:defRPr/>
            </a:pPr>
            <a:endParaRPr lang="en-US" sz="1000" dirty="0"/>
          </a:p>
          <a:p>
            <a:pPr>
              <a:buSzPct val="100000"/>
              <a:buFont typeface="Arial" charset="0"/>
              <a:buChar char="•"/>
              <a:defRPr/>
            </a:pPr>
            <a:r>
              <a:rPr lang="en-US" sz="2400" dirty="0"/>
              <a:t>The </a:t>
            </a:r>
            <a:r>
              <a:rPr lang="en-US" sz="2400" b="1" dirty="0"/>
              <a:t>standardized</a:t>
            </a:r>
            <a:r>
              <a:rPr lang="en-US" sz="2400" dirty="0"/>
              <a:t> </a:t>
            </a:r>
            <a:r>
              <a:rPr lang="en-US" sz="2400" b="1" dirty="0"/>
              <a:t>test</a:t>
            </a:r>
            <a:r>
              <a:rPr lang="en-US" sz="2400" dirty="0"/>
              <a:t> </a:t>
            </a:r>
            <a:r>
              <a:rPr lang="en-US" sz="2400" b="1" dirty="0"/>
              <a:t>statistic</a:t>
            </a:r>
            <a:r>
              <a:rPr lang="en-US" sz="2400" dirty="0"/>
              <a:t> is</a:t>
            </a:r>
          </a:p>
          <a:p>
            <a:pPr>
              <a:buSzPct val="100000"/>
              <a:defRPr/>
            </a:pPr>
            <a:endParaRPr lang="en-US" sz="2400" dirty="0"/>
          </a:p>
          <a:p>
            <a:pPr>
              <a:buSzPct val="100000"/>
              <a:buFont typeface="Arial" charset="0"/>
              <a:buChar char="•"/>
              <a:defRPr/>
            </a:pPr>
            <a:endParaRPr lang="en-US" sz="2400" dirty="0"/>
          </a:p>
          <a:p>
            <a:pPr>
              <a:spcBef>
                <a:spcPct val="5000"/>
              </a:spcBef>
              <a:buSzPct val="100000"/>
              <a:buFont typeface="Arial" charset="0"/>
              <a:buChar char="•"/>
              <a:defRPr/>
            </a:pPr>
            <a:endParaRPr lang="en-US" sz="2400" dirty="0" smtClean="0"/>
          </a:p>
          <a:p>
            <a:pPr>
              <a:spcBef>
                <a:spcPct val="5000"/>
              </a:spcBef>
              <a:buSzPct val="100000"/>
              <a:buFont typeface="Arial" charset="0"/>
              <a:buChar char="•"/>
              <a:defRPr/>
            </a:pPr>
            <a:endParaRPr lang="en-US" sz="2400" dirty="0"/>
          </a:p>
          <a:p>
            <a:pPr>
              <a:spcBef>
                <a:spcPct val="5000"/>
              </a:spcBef>
              <a:buSzPct val="100000"/>
              <a:buFont typeface="Arial" charset="0"/>
              <a:buChar char="•"/>
              <a:defRPr/>
            </a:pPr>
            <a:r>
              <a:rPr lang="en-US" sz="2400" dirty="0" smtClean="0"/>
              <a:t>The </a:t>
            </a:r>
            <a:r>
              <a:rPr lang="en-US" sz="2400" dirty="0"/>
              <a:t>degrees of freedom are </a:t>
            </a:r>
          </a:p>
          <a:p>
            <a:pPr>
              <a:spcBef>
                <a:spcPct val="5000"/>
              </a:spcBef>
              <a:buSzPct val="100000"/>
              <a:buFont typeface="Arial" charset="0"/>
              <a:buNone/>
              <a:defRPr/>
            </a:pPr>
            <a:r>
              <a:rPr lang="en-US" sz="2400" dirty="0"/>
              <a:t>			</a:t>
            </a:r>
            <a:r>
              <a:rPr lang="en-US" sz="2400" dirty="0" err="1">
                <a:solidFill>
                  <a:schemeClr val="accent2"/>
                </a:solidFill>
              </a:rPr>
              <a:t>d.f.</a:t>
            </a:r>
            <a:r>
              <a:rPr lang="en-US" sz="2400" dirty="0">
                <a:solidFill>
                  <a:schemeClr val="accent2"/>
                </a:solidFill>
              </a:rPr>
              <a:t> = </a:t>
            </a:r>
            <a:r>
              <a:rPr lang="en-US" sz="2400" i="1" dirty="0">
                <a:solidFill>
                  <a:schemeClr val="accent2"/>
                </a:solidFill>
              </a:rPr>
              <a:t>n</a:t>
            </a:r>
            <a:r>
              <a:rPr lang="en-US" sz="2400" dirty="0">
                <a:solidFill>
                  <a:schemeClr val="accent2"/>
                </a:solidFill>
              </a:rPr>
              <a:t> – 1</a:t>
            </a:r>
            <a:endParaRPr lang="el-GR" sz="2400" dirty="0">
              <a:solidFill>
                <a:schemeClr val="accent2"/>
              </a:solidFill>
            </a:endParaRPr>
          </a:p>
          <a:p>
            <a:pPr>
              <a:buFont typeface="Arial" charset="0"/>
              <a:buNone/>
              <a:defRPr/>
            </a:pPr>
            <a:endParaRPr lang="en-US" sz="2400" dirty="0">
              <a:latin typeface="Times New Roman" panose="02020603050405020304" pitchFamily="18" charset="0"/>
              <a:cs typeface="Times New Roman" panose="02020603050405020304" pitchFamily="18" charset="0"/>
            </a:endParaRPr>
          </a:p>
        </p:txBody>
      </p:sp>
      <p:graphicFrame>
        <p:nvGraphicFramePr>
          <p:cNvPr id="6" name="Object 4"/>
          <p:cNvGraphicFramePr>
            <a:graphicFrameLocks noChangeAspect="1"/>
          </p:cNvGraphicFramePr>
          <p:nvPr>
            <p:extLst>
              <p:ext uri="{D42A27DB-BD31-4B8C-83A1-F6EECF244321}">
                <p14:modId xmlns:p14="http://schemas.microsoft.com/office/powerpoint/2010/main" val="173609673"/>
              </p:ext>
            </p:extLst>
          </p:nvPr>
        </p:nvGraphicFramePr>
        <p:xfrm>
          <a:off x="3829873" y="3307827"/>
          <a:ext cx="1473200" cy="936625"/>
        </p:xfrm>
        <a:graphic>
          <a:graphicData uri="http://schemas.openxmlformats.org/presentationml/2006/ole">
            <mc:AlternateContent xmlns:mc="http://schemas.openxmlformats.org/markup-compatibility/2006">
              <mc:Choice xmlns:v="urn:schemas-microsoft-com:vml" Requires="v">
                <p:oleObj spid="_x0000_s3096" name="Equation" r:id="rId4" imgW="1257120" imgH="799920" progId="Equation.DSMT4">
                  <p:embed/>
                </p:oleObj>
              </mc:Choice>
              <mc:Fallback>
                <p:oleObj name="Equation" r:id="rId4" imgW="1257120" imgH="799920" progId="Equation.DSMT4">
                  <p:embed/>
                  <p:pic>
                    <p:nvPicPr>
                      <p:cNvPr id="13"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9873" y="3307827"/>
                        <a:ext cx="1473200"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 name="Object 9"/>
          <p:cNvGraphicFramePr>
            <a:graphicFrameLocks noChangeAspect="1"/>
          </p:cNvGraphicFramePr>
          <p:nvPr>
            <p:extLst>
              <p:ext uri="{D42A27DB-BD31-4B8C-83A1-F6EECF244321}">
                <p14:modId xmlns:p14="http://schemas.microsoft.com/office/powerpoint/2010/main" val="3544803014"/>
              </p:ext>
            </p:extLst>
          </p:nvPr>
        </p:nvGraphicFramePr>
        <p:xfrm>
          <a:off x="4782960" y="1867478"/>
          <a:ext cx="1040226" cy="674688"/>
        </p:xfrm>
        <a:graphic>
          <a:graphicData uri="http://schemas.openxmlformats.org/presentationml/2006/ole">
            <mc:AlternateContent xmlns:mc="http://schemas.openxmlformats.org/markup-compatibility/2006">
              <mc:Choice xmlns:v="urn:schemas-microsoft-com:vml" Requires="v">
                <p:oleObj spid="_x0000_s3097" name="Equation" r:id="rId6" imgW="1015920" imgH="622080" progId="Equation.DSMT4">
                  <p:embed/>
                </p:oleObj>
              </mc:Choice>
              <mc:Fallback>
                <p:oleObj name="Equation" r:id="rId6" imgW="1015920" imgH="622080" progId="Equation.DSMT4">
                  <p:embed/>
                  <p:pic>
                    <p:nvPicPr>
                      <p:cNvPr id="14"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2960" y="1867478"/>
                        <a:ext cx="1040226" cy="674688"/>
                      </a:xfrm>
                      <a:prstGeom prst="rect">
                        <a:avLst/>
                      </a:prstGeom>
                      <a:noFill/>
                      <a:ln>
                        <a:noFill/>
                      </a:ln>
                      <a:effectLst/>
                    </p:spPr>
                  </p:pic>
                </p:oleObj>
              </mc:Fallback>
            </mc:AlternateContent>
          </a:graphicData>
        </a:graphic>
      </p:graphicFrame>
      <p:sp>
        <p:nvSpPr>
          <p:cNvPr id="9" name="TextBox 8">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984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67293" y="268963"/>
            <a:ext cx="683003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dirty="0" smtClean="0"/>
              <a:t>Null </a:t>
            </a:r>
            <a:r>
              <a:rPr lang="en-US" altLang="en-US" dirty="0"/>
              <a:t>Hypothesis and Alternative Hypothesis </a:t>
            </a:r>
          </a:p>
          <a:p>
            <a:r>
              <a:rPr lang="en-US" altLang="en-US" dirty="0" smtClean="0"/>
              <a:t> </a:t>
            </a:r>
            <a:endParaRPr lang="en-US" altLang="en-US" dirty="0"/>
          </a:p>
        </p:txBody>
      </p:sp>
      <p:pic>
        <p:nvPicPr>
          <p:cNvPr id="5" name="Picture 4"/>
          <p:cNvPicPr>
            <a:picLocks noChangeAspect="1"/>
          </p:cNvPicPr>
          <p:nvPr/>
        </p:nvPicPr>
        <p:blipFill>
          <a:blip r:embed="rId3"/>
          <a:stretch>
            <a:fillRect/>
          </a:stretch>
        </p:blipFill>
        <p:spPr>
          <a:xfrm>
            <a:off x="2583873" y="1478280"/>
            <a:ext cx="5638800" cy="4676775"/>
          </a:xfrm>
          <a:prstGeom prst="rect">
            <a:avLst/>
          </a:prstGeom>
        </p:spPr>
      </p:pic>
    </p:spTree>
    <p:extLst>
      <p:ext uri="{BB962C8B-B14F-4D97-AF65-F5344CB8AC3E}">
        <p14:creationId xmlns:p14="http://schemas.microsoft.com/office/powerpoint/2010/main" val="2146725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Example</a:t>
            </a:r>
            <a:r>
              <a:rPr lang="en-US" altLang="en-US" dirty="0"/>
              <a:t>: Testing the Difference Between Means </a:t>
            </a:r>
            <a:r>
              <a:rPr lang="en-US" altLang="en-US" dirty="0" smtClean="0"/>
              <a:t>(</a:t>
            </a:r>
            <a:r>
              <a:rPr lang="en-US" altLang="en-US" dirty="0"/>
              <a:t>Dependent Samples)</a:t>
            </a:r>
          </a:p>
          <a:p>
            <a:r>
              <a:rPr lang="en-US" altLang="en-US" dirty="0"/>
              <a:t> </a:t>
            </a:r>
          </a:p>
        </p:txBody>
      </p:sp>
      <p:sp>
        <p:nvSpPr>
          <p:cNvPr id="5" name="Rectangle 4"/>
          <p:cNvSpPr/>
          <p:nvPr/>
        </p:nvSpPr>
        <p:spPr>
          <a:xfrm>
            <a:off x="1976582" y="1768501"/>
            <a:ext cx="9011890" cy="3046988"/>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A golf club manufacturer claims that </a:t>
            </a:r>
            <a:r>
              <a:rPr lang="en-US" sz="2400" dirty="0" smtClean="0">
                <a:latin typeface="Times New Roman" panose="02020603050405020304" pitchFamily="18" charset="0"/>
                <a:cs typeface="Times New Roman" panose="02020603050405020304" pitchFamily="18" charset="0"/>
              </a:rPr>
              <a:t>old scores are greater than new scores even if using </a:t>
            </a:r>
            <a:r>
              <a:rPr lang="en-US" sz="2400" dirty="0">
                <a:latin typeface="Times New Roman" panose="02020603050405020304" pitchFamily="18" charset="0"/>
                <a:cs typeface="Times New Roman" panose="02020603050405020304" pitchFamily="18" charset="0"/>
              </a:rPr>
              <a:t>the manufacturer’s newly designed golf clubs. Eight golfers are randomly selected, and each is asked to give his or her most recent score. After using the new clubs for one month, the golfers are again asked to give their most recent score. The scores for each golfer are shown in the table. Assuming the golf scores are normally distributed, is there enough evidence to support the manufacturer’s claim at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0.10?</a:t>
            </a:r>
          </a:p>
        </p:txBody>
      </p:sp>
      <p:pic>
        <p:nvPicPr>
          <p:cNvPr id="6" name="Picture 5"/>
          <p:cNvPicPr>
            <a:picLocks noChangeAspect="1"/>
          </p:cNvPicPr>
          <p:nvPr/>
        </p:nvPicPr>
        <p:blipFill>
          <a:blip r:embed="rId3"/>
          <a:stretch>
            <a:fillRect/>
          </a:stretch>
        </p:blipFill>
        <p:spPr>
          <a:xfrm>
            <a:off x="2616055" y="4760898"/>
            <a:ext cx="7477125" cy="1314450"/>
          </a:xfrm>
          <a:prstGeom prst="rect">
            <a:avLst/>
          </a:prstGeom>
        </p:spPr>
      </p:pic>
    </p:spTree>
    <p:extLst>
      <p:ext uri="{BB962C8B-B14F-4D97-AF65-F5344CB8AC3E}">
        <p14:creationId xmlns:p14="http://schemas.microsoft.com/office/powerpoint/2010/main" val="261124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74165" y="1784350"/>
            <a:ext cx="10106025" cy="457200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 </a:t>
            </a:r>
            <a:r>
              <a:rPr lang="en-US" altLang="en-US" dirty="0"/>
              <a:t>Testing the Difference Between Means </a:t>
            </a:r>
            <a:r>
              <a:rPr lang="en-US" altLang="en-US" dirty="0" smtClean="0"/>
              <a:t>(</a:t>
            </a:r>
            <a:r>
              <a:rPr lang="en-US" altLang="en-US" dirty="0"/>
              <a:t>Dependent Samples)</a:t>
            </a:r>
          </a:p>
          <a:p>
            <a:r>
              <a:rPr lang="en-US" altLang="en-US" dirty="0"/>
              <a:t> </a:t>
            </a:r>
          </a:p>
        </p:txBody>
      </p:sp>
    </p:spTree>
    <p:extLst>
      <p:ext uri="{BB962C8B-B14F-4D97-AF65-F5344CB8AC3E}">
        <p14:creationId xmlns:p14="http://schemas.microsoft.com/office/powerpoint/2010/main" val="1356542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4158561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00768" y="530687"/>
            <a:ext cx="5784183"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Obtaining test statistic </a:t>
            </a:r>
          </a:p>
          <a:p>
            <a:r>
              <a:rPr lang="en-US" altLang="en-US" dirty="0"/>
              <a:t> </a:t>
            </a:r>
          </a:p>
        </p:txBody>
      </p:sp>
      <p:pic>
        <p:nvPicPr>
          <p:cNvPr id="5" name="Picture 4"/>
          <p:cNvPicPr>
            <a:picLocks noChangeAspect="1"/>
          </p:cNvPicPr>
          <p:nvPr/>
        </p:nvPicPr>
        <p:blipFill>
          <a:blip r:embed="rId3"/>
          <a:stretch>
            <a:fillRect/>
          </a:stretch>
        </p:blipFill>
        <p:spPr>
          <a:xfrm>
            <a:off x="2216315" y="1336520"/>
            <a:ext cx="8772157" cy="5207376"/>
          </a:xfrm>
          <a:prstGeom prst="rect">
            <a:avLst/>
          </a:prstGeom>
        </p:spPr>
      </p:pic>
    </p:spTree>
    <p:extLst>
      <p:ext uri="{BB962C8B-B14F-4D97-AF65-F5344CB8AC3E}">
        <p14:creationId xmlns:p14="http://schemas.microsoft.com/office/powerpoint/2010/main" val="4021492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43568" y="268963"/>
            <a:ext cx="69391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Testing the Difference Between Means </a:t>
            </a:r>
            <a:r>
              <a:rPr lang="en-US" altLang="en-US" dirty="0" smtClean="0"/>
              <a:t>(</a:t>
            </a:r>
            <a:r>
              <a:rPr lang="en-US" altLang="en-US" dirty="0"/>
              <a:t>Dependent Samples)</a:t>
            </a:r>
          </a:p>
          <a:p>
            <a:r>
              <a:rPr lang="en-US" altLang="en-US" dirty="0"/>
              <a:t> </a:t>
            </a:r>
          </a:p>
        </p:txBody>
      </p:sp>
      <p:pic>
        <p:nvPicPr>
          <p:cNvPr id="5" name="Picture 4"/>
          <p:cNvPicPr>
            <a:picLocks noChangeAspect="1"/>
          </p:cNvPicPr>
          <p:nvPr/>
        </p:nvPicPr>
        <p:blipFill>
          <a:blip r:embed="rId3"/>
          <a:stretch>
            <a:fillRect/>
          </a:stretch>
        </p:blipFill>
        <p:spPr>
          <a:xfrm>
            <a:off x="2170400" y="1732344"/>
            <a:ext cx="9458325" cy="4714875"/>
          </a:xfrm>
          <a:prstGeom prst="rect">
            <a:avLst/>
          </a:prstGeom>
        </p:spPr>
      </p:pic>
    </p:spTree>
    <p:extLst>
      <p:ext uri="{BB962C8B-B14F-4D97-AF65-F5344CB8AC3E}">
        <p14:creationId xmlns:p14="http://schemas.microsoft.com/office/powerpoint/2010/main" val="399192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92423" y="482373"/>
            <a:ext cx="6673382"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Section </a:t>
            </a:r>
            <a:r>
              <a:rPr lang="en-US" dirty="0"/>
              <a:t>8.4: Testing the Difference Between Proportions</a:t>
            </a:r>
          </a:p>
          <a:p>
            <a:r>
              <a:rPr lang="en-US" altLang="en-US" dirty="0"/>
              <a:t> </a:t>
            </a:r>
          </a:p>
        </p:txBody>
      </p:sp>
      <p:sp>
        <p:nvSpPr>
          <p:cNvPr id="5" name="Rectangle 4"/>
          <p:cNvSpPr/>
          <p:nvPr/>
        </p:nvSpPr>
        <p:spPr>
          <a:xfrm>
            <a:off x="2251998" y="1867368"/>
            <a:ext cx="8719127" cy="3785652"/>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Used to test the difference between two population proportions,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endParaRPr lang="en-US" altLang="en-US" sz="2400" dirty="0" smtClean="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r>
              <a:rPr lang="en-US" altLang="en-US" sz="2400" b="1" dirty="0">
                <a:latin typeface="Times New Roman" panose="02020603050405020304" pitchFamily="18" charset="0"/>
                <a:cs typeface="Times New Roman" panose="02020603050405020304" pitchFamily="18" charset="0"/>
              </a:rPr>
              <a:t>Three conditions are required to conduct the </a:t>
            </a:r>
            <a:r>
              <a:rPr lang="en-US" altLang="en-US" sz="2400" b="1" dirty="0" smtClean="0">
                <a:latin typeface="Times New Roman" panose="02020603050405020304" pitchFamily="18" charset="0"/>
                <a:cs typeface="Times New Roman" panose="02020603050405020304" pitchFamily="18" charset="0"/>
              </a:rPr>
              <a:t>test: </a:t>
            </a:r>
          </a:p>
          <a:p>
            <a:endParaRPr lang="en-US" altLang="en-US" sz="2400" b="1" dirty="0">
              <a:latin typeface="Times New Roman" panose="02020603050405020304" pitchFamily="18" charset="0"/>
              <a:cs typeface="Times New Roman" panose="02020603050405020304" pitchFamily="18" charset="0"/>
            </a:endParaRP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randomly selected.</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independent.</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large enough to use a normal sampling distribution.  That is,		</a:t>
            </a:r>
            <a:br>
              <a:rPr lang="en-US" altLang="en-US" sz="2400" dirty="0">
                <a:latin typeface="Times New Roman" panose="02020603050405020304" pitchFamily="18" charset="0"/>
                <a:cs typeface="Times New Roman" panose="02020603050405020304" pitchFamily="18" charset="0"/>
              </a:rPr>
            </a:b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and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90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05473" y="1699952"/>
            <a:ext cx="7976727" cy="4555337"/>
          </a:xfrm>
          <a:prstGeom prst="rect">
            <a:avLst/>
          </a:prstGeom>
        </p:spPr>
      </p:pic>
    </p:spTree>
    <p:extLst>
      <p:ext uri="{BB962C8B-B14F-4D97-AF65-F5344CB8AC3E}">
        <p14:creationId xmlns:p14="http://schemas.microsoft.com/office/powerpoint/2010/main" val="1422255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90405" y="389908"/>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858506" y="1567153"/>
            <a:ext cx="8495457" cy="4911126"/>
          </a:xfrm>
          <a:prstGeom prst="rect">
            <a:avLst/>
          </a:prstGeom>
        </p:spPr>
      </p:pic>
    </p:spTree>
    <p:extLst>
      <p:ext uri="{BB962C8B-B14F-4D97-AF65-F5344CB8AC3E}">
        <p14:creationId xmlns:p14="http://schemas.microsoft.com/office/powerpoint/2010/main" val="3289275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478466"/>
            <a:ext cx="69788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p>
          <a:p>
            <a:r>
              <a:rPr lang="en-US" altLang="en-US" dirty="0"/>
              <a:t> </a:t>
            </a:r>
          </a:p>
        </p:txBody>
      </p:sp>
      <p:sp>
        <p:nvSpPr>
          <p:cNvPr id="5" name="Rectangle 4"/>
          <p:cNvSpPr/>
          <p:nvPr/>
        </p:nvSpPr>
        <p:spPr>
          <a:xfrm>
            <a:off x="2429052" y="1930573"/>
            <a:ext cx="7928020" cy="2677656"/>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In a study of 200 randomly selected adult female and 250 randomly selected adult male Internet users, 30% of the females and 38% of the males said that they plan to shop online at least once during the next month. At </a:t>
            </a:r>
            <a:br>
              <a:rPr lang="en-US" sz="2400" dirty="0">
                <a:latin typeface="Times New Roman" panose="02020603050405020304" pitchFamily="18" charset="0"/>
                <a:cs typeface="Times New Roman" panose="02020603050405020304" pitchFamily="18" charset="0"/>
              </a:rPr>
            </a:b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0.10 test the claim that there is a difference between the proportion of female and the proportion of male Internet users who plan to shop online.</a:t>
            </a:r>
          </a:p>
        </p:txBody>
      </p:sp>
      <p:sp>
        <p:nvSpPr>
          <p:cNvPr id="6" name="Rectangle 5"/>
          <p:cNvSpPr/>
          <p:nvPr/>
        </p:nvSpPr>
        <p:spPr>
          <a:xfrm>
            <a:off x="2632252" y="4928603"/>
            <a:ext cx="6096000" cy="830997"/>
          </a:xfrm>
          <a:prstGeom prst="rect">
            <a:avLst/>
          </a:prstGeom>
        </p:spPr>
        <p:txBody>
          <a:bodyPr>
            <a:spAutoFit/>
          </a:bodyPr>
          <a:lstStyle/>
          <a:p>
            <a:pPr>
              <a:defRPr/>
            </a:pPr>
            <a:r>
              <a:rPr lang="en-US" sz="2400" b="1" dirty="0">
                <a:solidFill>
                  <a:srgbClr val="FF0000"/>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Females		2 = Males</a:t>
            </a:r>
          </a:p>
        </p:txBody>
      </p:sp>
    </p:spTree>
    <p:extLst>
      <p:ext uri="{BB962C8B-B14F-4D97-AF65-F5344CB8AC3E}">
        <p14:creationId xmlns:p14="http://schemas.microsoft.com/office/powerpoint/2010/main" val="2295349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268963"/>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953843" y="1434710"/>
            <a:ext cx="9723375" cy="4884342"/>
          </a:xfrm>
          <a:prstGeom prst="rect">
            <a:avLst/>
          </a:prstGeom>
        </p:spPr>
      </p:pic>
    </p:spTree>
    <p:extLst>
      <p:ext uri="{BB962C8B-B14F-4D97-AF65-F5344CB8AC3E}">
        <p14:creationId xmlns:p14="http://schemas.microsoft.com/office/powerpoint/2010/main" val="3962750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31683" y="616688"/>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pic>
        <p:nvPicPr>
          <p:cNvPr id="5" name="Picture 4"/>
          <p:cNvPicPr>
            <a:picLocks noChangeAspect="1"/>
          </p:cNvPicPr>
          <p:nvPr/>
        </p:nvPicPr>
        <p:blipFill>
          <a:blip r:embed="rId3"/>
          <a:stretch>
            <a:fillRect/>
          </a:stretch>
        </p:blipFill>
        <p:spPr>
          <a:xfrm>
            <a:off x="2716076" y="1206943"/>
            <a:ext cx="5978381" cy="3482738"/>
          </a:xfrm>
          <a:prstGeom prst="rect">
            <a:avLst/>
          </a:prstGeom>
        </p:spPr>
      </p:pic>
      <p:pic>
        <p:nvPicPr>
          <p:cNvPr id="6" name="Picture 5"/>
          <p:cNvPicPr>
            <a:picLocks noChangeAspect="1"/>
          </p:cNvPicPr>
          <p:nvPr/>
        </p:nvPicPr>
        <p:blipFill>
          <a:blip r:embed="rId4"/>
          <a:stretch>
            <a:fillRect/>
          </a:stretch>
        </p:blipFill>
        <p:spPr>
          <a:xfrm>
            <a:off x="2109515" y="4681848"/>
            <a:ext cx="7191504" cy="1899706"/>
          </a:xfrm>
          <a:prstGeom prst="rect">
            <a:avLst/>
          </a:prstGeom>
        </p:spPr>
      </p:pic>
    </p:spTree>
    <p:extLst>
      <p:ext uri="{BB962C8B-B14F-4D97-AF65-F5344CB8AC3E}">
        <p14:creationId xmlns:p14="http://schemas.microsoft.com/office/powerpoint/2010/main" val="2325898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7484"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44344" y="1493952"/>
            <a:ext cx="8641118" cy="4761264"/>
          </a:xfrm>
          <a:prstGeom prst="rect">
            <a:avLst/>
          </a:prstGeom>
        </p:spPr>
      </p:pic>
    </p:spTree>
    <p:extLst>
      <p:ext uri="{BB962C8B-B14F-4D97-AF65-F5344CB8AC3E}">
        <p14:creationId xmlns:p14="http://schemas.microsoft.com/office/powerpoint/2010/main" val="623712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4591" y="302149"/>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r>
              <a:rPr lang="en-US" altLang="en-US" dirty="0"/>
              <a:t> </a:t>
            </a:r>
          </a:p>
        </p:txBody>
      </p:sp>
      <p:sp>
        <p:nvSpPr>
          <p:cNvPr id="5" name="Rectangle 4"/>
          <p:cNvSpPr/>
          <p:nvPr/>
        </p:nvSpPr>
        <p:spPr>
          <a:xfrm>
            <a:off x="2115126" y="1610200"/>
            <a:ext cx="8551777" cy="3416320"/>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A medical research team conducted a study to test the effect of a cholesterol reducing medication. At the end of the study, the researchers found that of the 4700 randomly selected subjects who took the medication, 301 died of heart disease. Of the 4300 randomly selected subjects who took a placebo, 357 died of heart disease. At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0.01 can you conclude that the death rate due to heart disease is lower for those who took the medication than for those who took the placebo? </a:t>
            </a:r>
            <a:r>
              <a:rPr lang="en-US" sz="2400" i="1" dirty="0">
                <a:solidFill>
                  <a:schemeClr val="tx2"/>
                </a:solidFill>
                <a:latin typeface="Times New Roman" panose="02020603050405020304" pitchFamily="18" charset="0"/>
                <a:cs typeface="Times New Roman" panose="02020603050405020304" pitchFamily="18" charset="0"/>
              </a:rPr>
              <a:t>(Adapted from New England Journal of Medicine)</a:t>
            </a:r>
          </a:p>
        </p:txBody>
      </p:sp>
      <p:sp>
        <p:nvSpPr>
          <p:cNvPr id="6" name="Rectangle 5"/>
          <p:cNvSpPr/>
          <p:nvPr/>
        </p:nvSpPr>
        <p:spPr>
          <a:xfrm>
            <a:off x="2194382" y="5026520"/>
            <a:ext cx="6096000" cy="830997"/>
          </a:xfrm>
          <a:prstGeom prst="rect">
            <a:avLst/>
          </a:prstGeom>
        </p:spPr>
        <p:txBody>
          <a:bodyPr>
            <a:spAutoFit/>
          </a:bodyPr>
          <a:lstStyle/>
          <a:p>
            <a:pPr>
              <a:defRPr/>
            </a:pPr>
            <a:r>
              <a:rPr lang="en-US" sz="2400" b="1" dirty="0">
                <a:solidFill>
                  <a:schemeClr val="accent3"/>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Medication	2 = Placebo</a:t>
            </a:r>
          </a:p>
        </p:txBody>
      </p:sp>
    </p:spTree>
    <p:extLst>
      <p:ext uri="{BB962C8B-B14F-4D97-AF65-F5344CB8AC3E}">
        <p14:creationId xmlns:p14="http://schemas.microsoft.com/office/powerpoint/2010/main" val="310873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52530"/>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r>
              <a:rPr lang="en-US" altLang="en-US" dirty="0"/>
              <a:t> </a:t>
            </a:r>
          </a:p>
        </p:txBody>
      </p:sp>
      <p:pic>
        <p:nvPicPr>
          <p:cNvPr id="5" name="Picture 4"/>
          <p:cNvPicPr>
            <a:picLocks noChangeAspect="1"/>
          </p:cNvPicPr>
          <p:nvPr/>
        </p:nvPicPr>
        <p:blipFill>
          <a:blip r:embed="rId3"/>
          <a:stretch>
            <a:fillRect/>
          </a:stretch>
        </p:blipFill>
        <p:spPr>
          <a:xfrm>
            <a:off x="2096654" y="1406637"/>
            <a:ext cx="9066933" cy="4949713"/>
          </a:xfrm>
          <a:prstGeom prst="rect">
            <a:avLst/>
          </a:prstGeom>
        </p:spPr>
      </p:pic>
    </p:spTree>
    <p:extLst>
      <p:ext uri="{BB962C8B-B14F-4D97-AF65-F5344CB8AC3E}">
        <p14:creationId xmlns:p14="http://schemas.microsoft.com/office/powerpoint/2010/main" val="2548459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2731525" y="921526"/>
            <a:ext cx="7031311" cy="3501112"/>
          </a:xfrm>
          <a:prstGeom prst="rect">
            <a:avLst/>
          </a:prstGeom>
        </p:spPr>
      </p:pic>
      <p:pic>
        <p:nvPicPr>
          <p:cNvPr id="6" name="Picture 5"/>
          <p:cNvPicPr>
            <a:picLocks noChangeAspect="1"/>
          </p:cNvPicPr>
          <p:nvPr/>
        </p:nvPicPr>
        <p:blipFill>
          <a:blip r:embed="rId4"/>
          <a:stretch>
            <a:fillRect/>
          </a:stretch>
        </p:blipFill>
        <p:spPr>
          <a:xfrm>
            <a:off x="2003792" y="4313591"/>
            <a:ext cx="8486775" cy="22479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42586" y="398306"/>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spTree>
    <p:extLst>
      <p:ext uri="{BB962C8B-B14F-4D97-AF65-F5344CB8AC3E}">
        <p14:creationId xmlns:p14="http://schemas.microsoft.com/office/powerpoint/2010/main" val="1497538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96461" y="496234"/>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243619" y="1512574"/>
            <a:ext cx="8803071" cy="4970032"/>
          </a:xfrm>
          <a:prstGeom prst="rect">
            <a:avLst/>
          </a:prstGeom>
        </p:spPr>
      </p:pic>
    </p:spTree>
    <p:extLst>
      <p:ext uri="{BB962C8B-B14F-4D97-AF65-F5344CB8AC3E}">
        <p14:creationId xmlns:p14="http://schemas.microsoft.com/office/powerpoint/2010/main" val="2768663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880533" y="2253547"/>
            <a:ext cx="11209867"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0443" y="2714525"/>
            <a:ext cx="6011114" cy="1428949"/>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7074" y="2609735"/>
            <a:ext cx="6277851" cy="163852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923</TotalTime>
  <Words>1623</Words>
  <Application>Microsoft Office PowerPoint</Application>
  <PresentationFormat>Widescreen</PresentationFormat>
  <Paragraphs>276</Paragraphs>
  <Slides>51</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0" baseType="lpstr">
      <vt:lpstr>Arial</vt:lpstr>
      <vt:lpstr>Calibri</vt:lpstr>
      <vt:lpstr>Calibri Light</vt:lpstr>
      <vt:lpstr>Cambria Math</vt:lpstr>
      <vt:lpstr>Symbol</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81</cp:revision>
  <dcterms:created xsi:type="dcterms:W3CDTF">2023-04-29T09:08:23Z</dcterms:created>
  <dcterms:modified xsi:type="dcterms:W3CDTF">2024-03-12T09:43:16Z</dcterms:modified>
</cp:coreProperties>
</file>