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notesMasterIdLst>
    <p:notesMasterId r:id="rId61"/>
  </p:notesMasterIdLst>
  <p:sldIdLst>
    <p:sldId id="584" r:id="rId5"/>
    <p:sldId id="303" r:id="rId6"/>
    <p:sldId id="257" r:id="rId7"/>
    <p:sldId id="585" r:id="rId8"/>
    <p:sldId id="587" r:id="rId9"/>
    <p:sldId id="588" r:id="rId10"/>
    <p:sldId id="590" r:id="rId11"/>
    <p:sldId id="592" r:id="rId12"/>
    <p:sldId id="486" r:id="rId13"/>
    <p:sldId id="593" r:id="rId14"/>
    <p:sldId id="598" r:id="rId15"/>
    <p:sldId id="602" r:id="rId16"/>
    <p:sldId id="605" r:id="rId17"/>
    <p:sldId id="489" r:id="rId18"/>
    <p:sldId id="608" r:id="rId19"/>
    <p:sldId id="609" r:id="rId20"/>
    <p:sldId id="610" r:id="rId21"/>
    <p:sldId id="614" r:id="rId22"/>
    <p:sldId id="565" r:id="rId23"/>
    <p:sldId id="530" r:id="rId24"/>
    <p:sldId id="615" r:id="rId25"/>
    <p:sldId id="729" r:id="rId26"/>
    <p:sldId id="567" r:id="rId27"/>
    <p:sldId id="618" r:id="rId28"/>
    <p:sldId id="621" r:id="rId29"/>
    <p:sldId id="622" r:id="rId30"/>
    <p:sldId id="623" r:id="rId31"/>
    <p:sldId id="626" r:id="rId32"/>
    <p:sldId id="631" r:id="rId33"/>
    <p:sldId id="638" r:id="rId34"/>
    <p:sldId id="639" r:id="rId35"/>
    <p:sldId id="644" r:id="rId36"/>
    <p:sldId id="576" r:id="rId37"/>
    <p:sldId id="648" r:id="rId38"/>
    <p:sldId id="651" r:id="rId39"/>
    <p:sldId id="656" r:id="rId40"/>
    <p:sldId id="663" r:id="rId41"/>
    <p:sldId id="672" r:id="rId42"/>
    <p:sldId id="674" r:id="rId43"/>
    <p:sldId id="675" r:id="rId44"/>
    <p:sldId id="676" r:id="rId45"/>
    <p:sldId id="580" r:id="rId46"/>
    <p:sldId id="687" r:id="rId47"/>
    <p:sldId id="693" r:id="rId48"/>
    <p:sldId id="700" r:id="rId49"/>
    <p:sldId id="706" r:id="rId50"/>
    <p:sldId id="709" r:id="rId51"/>
    <p:sldId id="715" r:id="rId52"/>
    <p:sldId id="717" r:id="rId53"/>
    <p:sldId id="718" r:id="rId54"/>
    <p:sldId id="719" r:id="rId55"/>
    <p:sldId id="722" r:id="rId56"/>
    <p:sldId id="724" r:id="rId57"/>
    <p:sldId id="726" r:id="rId58"/>
    <p:sldId id="728" r:id="rId59"/>
    <p:sldId id="494"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4"/>
            <p14:sldId id="303"/>
            <p14:sldId id="257"/>
            <p14:sldId id="585"/>
            <p14:sldId id="587"/>
            <p14:sldId id="588"/>
            <p14:sldId id="590"/>
            <p14:sldId id="592"/>
            <p14:sldId id="486"/>
            <p14:sldId id="593"/>
            <p14:sldId id="598"/>
            <p14:sldId id="602"/>
            <p14:sldId id="605"/>
            <p14:sldId id="489"/>
            <p14:sldId id="608"/>
            <p14:sldId id="609"/>
            <p14:sldId id="610"/>
            <p14:sldId id="614"/>
            <p14:sldId id="565"/>
            <p14:sldId id="530"/>
            <p14:sldId id="615"/>
            <p14:sldId id="729"/>
            <p14:sldId id="567"/>
            <p14:sldId id="618"/>
            <p14:sldId id="621"/>
            <p14:sldId id="622"/>
            <p14:sldId id="623"/>
            <p14:sldId id="626"/>
            <p14:sldId id="631"/>
            <p14:sldId id="638"/>
            <p14:sldId id="639"/>
            <p14:sldId id="644"/>
            <p14:sldId id="576"/>
            <p14:sldId id="648"/>
            <p14:sldId id="651"/>
            <p14:sldId id="656"/>
            <p14:sldId id="663"/>
            <p14:sldId id="672"/>
            <p14:sldId id="674"/>
            <p14:sldId id="675"/>
            <p14:sldId id="676"/>
            <p14:sldId id="580"/>
            <p14:sldId id="687"/>
            <p14:sldId id="693"/>
            <p14:sldId id="700"/>
            <p14:sldId id="706"/>
            <p14:sldId id="709"/>
            <p14:sldId id="715"/>
            <p14:sldId id="717"/>
            <p14:sldId id="718"/>
            <p14:sldId id="719"/>
            <p14:sldId id="722"/>
            <p14:sldId id="724"/>
            <p14:sldId id="726"/>
            <p14:sldId id="728"/>
            <p14:sldId id="4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DEE"/>
    <a:srgbClr val="FFFFFF"/>
    <a:srgbClr val="1F1B1C"/>
    <a:srgbClr val="8E5A6D"/>
    <a:srgbClr val="000000"/>
    <a:srgbClr val="669BBC"/>
    <a:srgbClr val="2D3956"/>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3738" autoAdjust="0"/>
  </p:normalViewPr>
  <p:slideViewPr>
    <p:cSldViewPr snapToGrid="0">
      <p:cViewPr varScale="1">
        <p:scale>
          <a:sx n="66" d="100"/>
          <a:sy n="66" d="100"/>
        </p:scale>
        <p:origin x="6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SA">
                <a:cs typeface="Alexandria" pitchFamily="2" charset="-78"/>
              </a:rPr>
              <a:t>3</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41254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7065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50325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52114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8630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03408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3633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3592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0764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813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081841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7689882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98987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55604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42726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94443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2456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064643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926981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7432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96559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204104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3_Title Slide">
  <p:cSld name="26_Title Slide">
    <p:spTree>
      <p:nvGrpSpPr>
        <p:cNvPr id="1" name="Shape 17"/>
        <p:cNvGrpSpPr/>
        <p:nvPr/>
      </p:nvGrpSpPr>
      <p:grpSpPr>
        <a:xfrm>
          <a:off x="0" y="0"/>
          <a:ext cx="0" cy="0"/>
          <a:chOff x="0" y="0"/>
          <a:chExt cx="0" cy="0"/>
        </a:xfrm>
      </p:grpSpPr>
      <p:sp>
        <p:nvSpPr>
          <p:cNvPr id="18" name="Google Shape;18;p48"/>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411678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sp>
        <p:nvSpPr>
          <p:cNvPr id="20" name="Google Shape;20;p49"/>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1916739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3_Title Slide">
  <p:cSld name="5_Title Slide">
    <p:spTree>
      <p:nvGrpSpPr>
        <p:cNvPr id="1" name="Shape 21"/>
        <p:cNvGrpSpPr/>
        <p:nvPr/>
      </p:nvGrpSpPr>
      <p:grpSpPr>
        <a:xfrm>
          <a:off x="0" y="0"/>
          <a:ext cx="0" cy="0"/>
          <a:chOff x="0" y="0"/>
          <a:chExt cx="0" cy="0"/>
        </a:xfrm>
      </p:grpSpPr>
      <p:sp>
        <p:nvSpPr>
          <p:cNvPr id="22" name="Google Shape;22;p50"/>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4201836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9365823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05904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548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33150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29_Title Slide"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84863124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5584913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9425418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401229606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29_Title Slide" preserve="1" userDrawn="1">
  <p:cSld name="31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57456061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dirty="0"/>
              <a:t>تحرير أنماط النص الرئيسي</a:t>
            </a:r>
          </a:p>
          <a:p>
            <a:pPr lvl="1"/>
            <a:r>
              <a:rPr lang="ar-SA" dirty="0"/>
              <a:t>المستوى الثاني</a:t>
            </a:r>
          </a:p>
          <a:p>
            <a:pPr lvl="2"/>
            <a:r>
              <a:rPr lang="ar-SA" dirty="0"/>
              <a:t>المستوى الثالث</a:t>
            </a:r>
          </a:p>
          <a:p>
            <a:pPr lvl="3"/>
            <a:r>
              <a:rPr lang="ar-SA" dirty="0"/>
              <a:t>المستوى الرابع</a:t>
            </a:r>
          </a:p>
          <a:p>
            <a:pPr lvl="4"/>
            <a:r>
              <a:rPr lang="ar-SA" dirty="0"/>
              <a:t>المستوى الخامس</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661375A-C223-44C8-917C-F7C3A1BCD50F}" type="datetimeFigureOut">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07/07/2024</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6983841B-0DB4-4C99-B5E5-79625F01DBF7}" type="slidenum">
              <a:rPr kumimoji="0" lang="en-GB" sz="1200" b="0" i="0" u="none" strike="noStrike" kern="1200" cap="none" spc="0" normalizeH="0" baseline="0" noProof="0" smtClean="0">
                <a:ln>
                  <a:noFill/>
                </a:ln>
                <a:solidFill>
                  <a:srgbClr val="282F39">
                    <a:tint val="75000"/>
                  </a:srgb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srgbClr val="282F39">
                  <a:tint val="75000"/>
                </a:srgb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927369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1" r:id="rId14"/>
    <p:sldLayoutId id="2147483712" r:id="rId15"/>
    <p:sldLayoutId id="2147483713" r:id="rId16"/>
    <p:sldLayoutId id="2147483714" r:id="rId17"/>
    <p:sldLayoutId id="2147483715" r:id="rId18"/>
    <p:sldLayoutId id="2147483716" r:id="rId19"/>
    <p:sldLayoutId id="2147483717" r:id="rId20"/>
    <p:sldLayoutId id="2147483718" r:id="rId21"/>
    <p:sldLayoutId id="2147483719" r:id="rId22"/>
    <p:sldLayoutId id="2147483720" r:id="rId23"/>
    <p:sldLayoutId id="2147483721" r:id="rId24"/>
    <p:sldLayoutId id="2147483722" r:id="rId25"/>
    <p:sldLayoutId id="2147483692" r:id="rId26"/>
    <p:sldLayoutId id="2147483693" r:id="rId27"/>
    <p:sldLayoutId id="2147483694" r:id="rId28"/>
    <p:sldLayoutId id="2147483695" r:id="rId29"/>
    <p:sldLayoutId id="2147483723" r:id="rId30"/>
    <p:sldLayoutId id="2147483724" r:id="rId31"/>
    <p:sldLayoutId id="2147483725" r:id="rId32"/>
    <p:sldLayoutId id="2147483726" r:id="rId33"/>
    <p:sldLayoutId id="2147483727" r:id="rId3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Alexandria" pitchFamily="2" charset="-78"/>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Alexandria" pitchFamily="2" charset="-78"/>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Alexandria" pitchFamily="2" charset="-78"/>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Alexandria" pitchFamily="2" charset="-78"/>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30.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32.xm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32.xml"/></Relationships>
</file>

<file path=ppt/slides/_rels/slide16.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png"/><Relationship Id="rId1" Type="http://schemas.openxmlformats.org/officeDocument/2006/relationships/slideLayout" Target="../slideLayouts/slideLayout3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9.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2.xml"/></Relationships>
</file>

<file path=ppt/slides/_rels/slide2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3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3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28.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svg"/><Relationship Id="rId7" Type="http://schemas.openxmlformats.org/officeDocument/2006/relationships/image" Target="../media/image28.svg"/><Relationship Id="rId2" Type="http://schemas.openxmlformats.org/officeDocument/2006/relationships/image" Target="../media/image23.png"/><Relationship Id="rId1" Type="http://schemas.openxmlformats.org/officeDocument/2006/relationships/slideLayout" Target="../slideLayouts/slideLayout32.xml"/><Relationship Id="rId6" Type="http://schemas.openxmlformats.org/officeDocument/2006/relationships/image" Target="../media/image27.png"/><Relationship Id="rId5" Type="http://schemas.openxmlformats.org/officeDocument/2006/relationships/image" Target="../media/image26.svg"/><Relationship Id="rId4" Type="http://schemas.openxmlformats.org/officeDocument/2006/relationships/image" Target="../media/image25.png"/><Relationship Id="rId9" Type="http://schemas.openxmlformats.org/officeDocument/2006/relationships/image" Target="../media/image30.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3.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3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8.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3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0.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3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44.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3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jpeg"/><Relationship Id="rId1" Type="http://schemas.openxmlformats.org/officeDocument/2006/relationships/slideLayout" Target="../slideLayouts/slideLayout16.xml"/><Relationship Id="rId5" Type="http://schemas.openxmlformats.org/officeDocument/2006/relationships/image" Target="../media/image50.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423213" y="5168816"/>
            <a:ext cx="4705857" cy="400110"/>
          </a:xfrm>
          <a:prstGeom prst="rect">
            <a:avLst/>
          </a:prstGeom>
          <a:noFill/>
        </p:spPr>
        <p:txBody>
          <a:bodyPr wrap="square" rtlCol="0">
            <a:spAutoFit/>
          </a:bodyPr>
          <a:lstStyle/>
          <a:p>
            <a:r>
              <a:rPr lang="en-US" sz="2000" dirty="0">
                <a:solidFill>
                  <a:srgbClr val="000000"/>
                </a:solidFill>
                <a:latin typeface="Alexandria" pitchFamily="2" charset="-78"/>
                <a:cs typeface="Alexandria" pitchFamily="2" charset="-78"/>
              </a:rPr>
              <a:t>Prepared by Dr. </a:t>
            </a:r>
            <a:r>
              <a:rPr lang="en-US" sz="2000" dirty="0" err="1">
                <a:solidFill>
                  <a:srgbClr val="000000"/>
                </a:solidFill>
                <a:latin typeface="Alexandria" pitchFamily="2" charset="-78"/>
                <a:cs typeface="Alexandria" pitchFamily="2" charset="-78"/>
              </a:rPr>
              <a:t>Alaa</a:t>
            </a:r>
            <a:r>
              <a:rPr lang="en-US" sz="2000" dirty="0">
                <a:solidFill>
                  <a:srgbClr val="000000"/>
                </a:solidFill>
                <a:latin typeface="Alexandria" pitchFamily="2" charset="-78"/>
                <a:cs typeface="Alexandria" pitchFamily="2" charset="-78"/>
              </a:rPr>
              <a:t> Tariq </a:t>
            </a:r>
            <a:r>
              <a:rPr lang="en-US" sz="2000" dirty="0" err="1">
                <a:solidFill>
                  <a:srgbClr val="000000"/>
                </a:solidFill>
                <a:latin typeface="Alexandria" pitchFamily="2" charset="-78"/>
                <a:cs typeface="Alexandria" pitchFamily="2" charset="-78"/>
              </a:rPr>
              <a:t>Eldmrat</a:t>
            </a:r>
            <a:endParaRPr lang="en-US" sz="2000" dirty="0">
              <a:solidFill>
                <a:srgbClr val="00000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01414" y="4211625"/>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pitchFamily="2" charset="-78"/>
                <a:cs typeface="Alexandria" pitchFamily="2" charset="-78"/>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08520" y="3383491"/>
            <a:ext cx="1135247" cy="400110"/>
          </a:xfrm>
          <a:prstGeom prst="rect">
            <a:avLst/>
          </a:prstGeom>
          <a:noFill/>
        </p:spPr>
        <p:txBody>
          <a:bodyPr wrap="none" rtlCol="0">
            <a:spAutoFit/>
          </a:bodyPr>
          <a:lstStyle/>
          <a:p>
            <a:r>
              <a:rPr lang="en-US" sz="2000" dirty="0">
                <a:solidFill>
                  <a:srgbClr val="000000"/>
                </a:solidFill>
                <a:latin typeface="Alexandria" pitchFamily="2" charset="-78"/>
                <a:cs typeface="Alexandria" pitchFamily="2" charset="-78"/>
              </a:rPr>
              <a:t>ELD723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32501" y="2432247"/>
            <a:ext cx="3887289" cy="523220"/>
          </a:xfrm>
          <a:prstGeom prst="rect">
            <a:avLst/>
          </a:prstGeom>
        </p:spPr>
        <p:txBody>
          <a:bodyPr wrap="square">
            <a:spAutoFit/>
          </a:bodyPr>
          <a:lstStyle/>
          <a:p>
            <a:r>
              <a:rPr lang="ar-SA" sz="2800" dirty="0">
                <a:solidFill>
                  <a:srgbClr val="00B0F0"/>
                </a:solidFill>
                <a:latin typeface="Alexandria" pitchFamily="2" charset="-78"/>
                <a:ea typeface="Times New Roman" panose="02020603050405020304" pitchFamily="18" charset="0"/>
                <a:cs typeface="Alexandria"/>
              </a:rPr>
              <a:t>نظريات  القيادة التربوية </a:t>
            </a:r>
            <a:endParaRPr lang="ar-JO" sz="2800" dirty="0">
              <a:solidFill>
                <a:srgbClr val="00B0F0"/>
              </a:solidFill>
              <a:latin typeface="Alexandria" pitchFamily="2" charset="-78"/>
              <a:cs typeface="Alexandria"/>
            </a:endParaRP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66676" y="948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4" name="مربع نص 3"/>
          <p:cNvSpPr txBox="1"/>
          <p:nvPr/>
        </p:nvSpPr>
        <p:spPr>
          <a:xfrm>
            <a:off x="5524703" y="3429000"/>
            <a:ext cx="5929746" cy="1592103"/>
          </a:xfrm>
          <a:prstGeom prst="rect">
            <a:avLst/>
          </a:prstGeom>
          <a:noFill/>
        </p:spPr>
        <p:txBody>
          <a:bodyPr wrap="square" rtlCol="1">
            <a:spAutoFit/>
          </a:bodyPr>
          <a:lstStyle/>
          <a:p>
            <a:pPr algn="ctr" rtl="1">
              <a:lnSpc>
                <a:spcPct val="250000"/>
              </a:lnSpc>
            </a:pPr>
            <a:r>
              <a:rPr lang="ar-JO" sz="2400" b="1" dirty="0">
                <a:latin typeface="Alexandria" pitchFamily="2" charset="-78"/>
                <a:cs typeface="Alexandria" pitchFamily="2" charset="-78"/>
              </a:rPr>
              <a:t>النظريات الحديثة في القيادة</a:t>
            </a:r>
          </a:p>
          <a:p>
            <a:pPr algn="ctr" rtl="1">
              <a:lnSpc>
                <a:spcPct val="250000"/>
              </a:lnSpc>
            </a:pPr>
            <a:r>
              <a:rPr lang="en-US" b="1" dirty="0">
                <a:solidFill>
                  <a:srgbClr val="00ADEE"/>
                </a:solidFill>
                <a:latin typeface="Alexandria" pitchFamily="2" charset="-78"/>
                <a:cs typeface="Alexandria" pitchFamily="2" charset="-78"/>
              </a:rPr>
              <a:t>Contemporary Approaches in Leadership </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218440" y="1365811"/>
            <a:ext cx="11755119" cy="4349188"/>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7" name="Google Shape;117;p2"/>
          <p:cNvSpPr txBox="1"/>
          <p:nvPr/>
        </p:nvSpPr>
        <p:spPr>
          <a:xfrm>
            <a:off x="5177474" y="1555265"/>
            <a:ext cx="5929746" cy="3970277"/>
          </a:xfrm>
          <a:prstGeom prst="rect">
            <a:avLst/>
          </a:prstGeom>
          <a:noFill/>
          <a:ln>
            <a:noFill/>
          </a:ln>
        </p:spPr>
        <p:txBody>
          <a:bodyPr spcFirstLastPara="1" wrap="square" lIns="91425" tIns="45700" rIns="91425" bIns="45700" anchor="t" anchorCtr="0">
            <a:spAutoFit/>
          </a:bodyPr>
          <a:lstStyle/>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المقدمة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التبادلية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التحويلية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بالحب</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الخادمة</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بالفريق</a:t>
            </a:r>
          </a:p>
          <a:p>
            <a:pPr marL="342900" marR="0" lvl="0" indent="-342900" algn="r" rtl="1">
              <a:lnSpc>
                <a:spcPct val="200000"/>
              </a:lnSpc>
              <a:spcBef>
                <a:spcPts val="0"/>
              </a:spcBef>
              <a:spcAft>
                <a:spcPts val="0"/>
              </a:spcAft>
              <a:buClr>
                <a:schemeClr val="dk1"/>
              </a:buClr>
              <a:buSzPts val="2400"/>
              <a:buFont typeface="Noto Sans Symbols"/>
              <a:buChar char="❖"/>
            </a:pPr>
            <a:r>
              <a:rPr lang="ar-SA" dirty="0">
                <a:solidFill>
                  <a:schemeClr val="dk1"/>
                </a:solidFill>
                <a:latin typeface="Alexandria" pitchFamily="2" charset="-78"/>
                <a:ea typeface="Calibri"/>
                <a:cs typeface="Alexandria" pitchFamily="2" charset="-78"/>
                <a:sym typeface="Calibri"/>
              </a:rPr>
              <a:t>القيادة الاستراتيجية</a:t>
            </a:r>
          </a:p>
        </p:txBody>
      </p:sp>
      <p:grpSp>
        <p:nvGrpSpPr>
          <p:cNvPr id="12" name="Group 11">
            <a:extLst>
              <a:ext uri="{FF2B5EF4-FFF2-40B4-BE49-F238E27FC236}">
                <a16:creationId xmlns:a16="http://schemas.microsoft.com/office/drawing/2014/main" id="{377D6993-83C4-623C-6E71-41DC8350A6B3}"/>
              </a:ext>
            </a:extLst>
          </p:cNvPr>
          <p:cNvGrpSpPr/>
          <p:nvPr/>
        </p:nvGrpSpPr>
        <p:grpSpPr>
          <a:xfrm>
            <a:off x="726120" y="2102776"/>
            <a:ext cx="4229100" cy="3044599"/>
            <a:chOff x="726120" y="2102776"/>
            <a:chExt cx="4229100" cy="3044599"/>
          </a:xfrm>
        </p:grpSpPr>
        <p:pic>
          <p:nvPicPr>
            <p:cNvPr id="8" name="Graphic 7">
              <a:extLst>
                <a:ext uri="{FF2B5EF4-FFF2-40B4-BE49-F238E27FC236}">
                  <a16:creationId xmlns:a16="http://schemas.microsoft.com/office/drawing/2014/main" id="{5ACFFB61-8777-8604-EDD6-25D153E668F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6120" y="3210684"/>
              <a:ext cx="4229100" cy="1936691"/>
            </a:xfrm>
            <a:prstGeom prst="rect">
              <a:avLst/>
            </a:prstGeom>
          </p:spPr>
        </p:pic>
        <p:pic>
          <p:nvPicPr>
            <p:cNvPr id="10" name="Graphic 9">
              <a:extLst>
                <a:ext uri="{FF2B5EF4-FFF2-40B4-BE49-F238E27FC236}">
                  <a16:creationId xmlns:a16="http://schemas.microsoft.com/office/drawing/2014/main" id="{5A27ECBB-B299-6B0F-1510-07F36B81167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419226" y="2102776"/>
              <a:ext cx="2557462" cy="1346033"/>
            </a:xfrm>
            <a:prstGeom prst="rect">
              <a:avLst/>
            </a:prstGeom>
          </p:spPr>
        </p:pic>
      </p:grpSp>
      <p:sp>
        <p:nvSpPr>
          <p:cNvPr id="3" name="TextBox 2">
            <a:extLst>
              <a:ext uri="{FF2B5EF4-FFF2-40B4-BE49-F238E27FC236}">
                <a16:creationId xmlns:a16="http://schemas.microsoft.com/office/drawing/2014/main" id="{79E011B1-D4CD-DA63-024D-8F824E30CF1E}"/>
              </a:ext>
            </a:extLst>
          </p:cNvPr>
          <p:cNvSpPr txBox="1"/>
          <p:nvPr/>
        </p:nvSpPr>
        <p:spPr>
          <a:xfrm>
            <a:off x="3771900" y="1502761"/>
            <a:ext cx="6096000" cy="369332"/>
          </a:xfrm>
          <a:prstGeom prst="rect">
            <a:avLst/>
          </a:prstGeom>
          <a:noFill/>
        </p:spPr>
        <p:txBody>
          <a:bodyPr wrap="square">
            <a:spAutoFit/>
          </a:bodyPr>
          <a:lstStyle/>
          <a:p>
            <a:pPr marL="0" marR="0" lvl="0" indent="0" algn="ctr" rtl="1">
              <a:spcBef>
                <a:spcPts val="0"/>
              </a:spcBef>
              <a:spcAft>
                <a:spcPts val="0"/>
              </a:spcAft>
              <a:buNone/>
            </a:pPr>
            <a:r>
              <a:rPr lang="ar-SA" sz="1800" b="1" dirty="0">
                <a:solidFill>
                  <a:srgbClr val="00AEEF"/>
                </a:solidFill>
                <a:latin typeface="Alexandria" pitchFamily="2" charset="-78"/>
                <a:ea typeface="Calibri"/>
                <a:cs typeface="Alexandria" pitchFamily="2" charset="-78"/>
                <a:sym typeface="Calibri"/>
              </a:rPr>
              <a:t>المحتويات</a:t>
            </a:r>
            <a:endParaRPr lang="en-US" sz="1800" b="1" dirty="0">
              <a:solidFill>
                <a:srgbClr val="00AEEF"/>
              </a:solidFill>
              <a:latin typeface="Alexandria" pitchFamily="2" charset="-78"/>
              <a:cs typeface="Alexandria" pitchFamily="2" charset="-78"/>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12;p2">
            <a:extLst>
              <a:ext uri="{FF2B5EF4-FFF2-40B4-BE49-F238E27FC236}">
                <a16:creationId xmlns:a16="http://schemas.microsoft.com/office/drawing/2014/main" id="{75FBC489-E822-D9FB-3D3E-7C9B1523CE08}"/>
              </a:ext>
            </a:extLst>
          </p:cNvPr>
          <p:cNvSpPr/>
          <p:nvPr/>
        </p:nvSpPr>
        <p:spPr>
          <a:xfrm rot="10800000" flipH="1">
            <a:off x="128568" y="1685923"/>
            <a:ext cx="11934865" cy="3790951"/>
          </a:xfrm>
          <a:prstGeom prst="round1Rect">
            <a:avLst>
              <a:gd name="adj" fmla="val 28080"/>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 name="مربع نص 2"/>
          <p:cNvSpPr txBox="1"/>
          <p:nvPr/>
        </p:nvSpPr>
        <p:spPr>
          <a:xfrm>
            <a:off x="387350" y="2008984"/>
            <a:ext cx="11417299" cy="2974597"/>
          </a:xfrm>
          <a:prstGeom prst="rect">
            <a:avLst/>
          </a:prstGeom>
          <a:noFill/>
        </p:spPr>
        <p:txBody>
          <a:bodyPr wrap="square" rtlCol="1">
            <a:spAutoFit/>
          </a:bodyPr>
          <a:lstStyle/>
          <a:p>
            <a:pPr algn="just" rtl="1">
              <a:lnSpc>
                <a:spcPct val="200000"/>
              </a:lnSpc>
            </a:pPr>
            <a:r>
              <a:rPr lang="ar-SA" sz="1600" dirty="0">
                <a:latin typeface="Alexandria" pitchFamily="2" charset="-78"/>
                <a:cs typeface="Alexandria" pitchFamily="2" charset="-78"/>
              </a:rPr>
              <a:t>شكلت النظرية الموقفية ونماذجها للسلوك القيادي، بداية تحول في التفكير القيادي. فقد بدأ الاهتمام واضحاً في النمط القيادي الفعال وارتباط ذلك بالمواقف المتغيرة وعواملها. </a:t>
            </a:r>
            <a:endParaRPr lang="en-US" sz="1600" dirty="0">
              <a:latin typeface="Alexandria" pitchFamily="2" charset="-78"/>
              <a:cs typeface="Alexandria" pitchFamily="2" charset="-78"/>
            </a:endParaRPr>
          </a:p>
          <a:p>
            <a:pPr algn="just" rtl="1">
              <a:lnSpc>
                <a:spcPct val="200000"/>
              </a:lnSpc>
            </a:pPr>
            <a:endParaRPr lang="ar-SA"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وبدأ البحث يخرج من إطار السمات والنمط القيادي إلى دور العاملين والجماعة والبيئة وقدرة المدير (القائد) على التكيف. لقد ظهرت اتجاهات فكرية حديثة، حاولت تفسير ظاهرة القيادة والبحث في القيادي السلوك القيادي الفعال، ومن هذه الاتجاهات الحديثة ما يلي: </a:t>
            </a:r>
          </a:p>
        </p:txBody>
      </p:sp>
      <p:sp>
        <p:nvSpPr>
          <p:cNvPr id="8" name="TextBox 7">
            <a:extLst>
              <a:ext uri="{FF2B5EF4-FFF2-40B4-BE49-F238E27FC236}">
                <a16:creationId xmlns:a16="http://schemas.microsoft.com/office/drawing/2014/main" id="{80281482-FC9A-F8A5-582C-8B5241A6066D}"/>
              </a:ext>
            </a:extLst>
          </p:cNvPr>
          <p:cNvSpPr txBox="1"/>
          <p:nvPr/>
        </p:nvSpPr>
        <p:spPr>
          <a:xfrm>
            <a:off x="4744768" y="360418"/>
            <a:ext cx="1940583" cy="400110"/>
          </a:xfrm>
          <a:prstGeom prst="rect">
            <a:avLst/>
          </a:prstGeom>
          <a:noFill/>
        </p:spPr>
        <p:txBody>
          <a:bodyPr wrap="square">
            <a:spAutoFit/>
          </a:bodyPr>
          <a:lstStyle/>
          <a:p>
            <a:pPr algn="ctr" rtl="1"/>
            <a:r>
              <a:rPr lang="ar-SA" sz="2000" b="1" dirty="0">
                <a:solidFill>
                  <a:srgbClr val="00AEEF"/>
                </a:solidFill>
                <a:latin typeface="Alexandria" pitchFamily="2" charset="-78"/>
                <a:ea typeface="Calibri"/>
                <a:cs typeface="Alexandria" pitchFamily="2" charset="-78"/>
                <a:sym typeface="Calibri"/>
              </a:rPr>
              <a:t>المقدمة</a:t>
            </a:r>
            <a:endParaRPr lang="en-US" sz="2000" dirty="0">
              <a:solidFill>
                <a:srgbClr val="00AEEF"/>
              </a:solidFill>
            </a:endParaRPr>
          </a:p>
        </p:txBody>
      </p:sp>
    </p:spTree>
    <p:extLst>
      <p:ext uri="{BB962C8B-B14F-4D97-AF65-F5344CB8AC3E}">
        <p14:creationId xmlns:p14="http://schemas.microsoft.com/office/powerpoint/2010/main" val="34318212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243E38C1-9E0D-46CF-D6D3-F39C02FF73A5}"/>
              </a:ext>
            </a:extLst>
          </p:cNvPr>
          <p:cNvSpPr/>
          <p:nvPr/>
        </p:nvSpPr>
        <p:spPr>
          <a:xfrm>
            <a:off x="456892" y="1642590"/>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9C283200-5E85-466F-7BAD-5268F05906DF}"/>
              </a:ext>
            </a:extLst>
          </p:cNvPr>
          <p:cNvSpPr/>
          <p:nvPr/>
        </p:nvSpPr>
        <p:spPr>
          <a:xfrm>
            <a:off x="901053" y="1885612"/>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D5E59A9F-9C4C-D4DA-8A9E-10BC4BE152FE}"/>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01FDA6E2-6A47-053E-AF57-2D0DCD0C7172}"/>
              </a:ext>
            </a:extLst>
          </p:cNvPr>
          <p:cNvSpPr txBox="1"/>
          <p:nvPr/>
        </p:nvSpPr>
        <p:spPr>
          <a:xfrm>
            <a:off x="901053" y="1970308"/>
            <a:ext cx="10834055" cy="3959482"/>
          </a:xfrm>
          <a:prstGeom prst="rect">
            <a:avLst/>
          </a:prstGeom>
          <a:noFill/>
        </p:spPr>
        <p:txBody>
          <a:bodyPr wrap="square" rtlCol="0">
            <a:spAutoFit/>
          </a:bodyPr>
          <a:lstStyle/>
          <a:p>
            <a:pPr algn="r" rtl="1">
              <a:lnSpc>
                <a:spcPct val="200000"/>
              </a:lnSpc>
            </a:pPr>
            <a:r>
              <a:rPr lang="ar-SA" sz="1600" dirty="0">
                <a:solidFill>
                  <a:srgbClr val="1F1B1C"/>
                </a:solidFill>
                <a:latin typeface="Alexandria" pitchFamily="2" charset="-78"/>
                <a:cs typeface="Alexandria" pitchFamily="2" charset="-78"/>
              </a:rPr>
              <a:t>ربما كان بيرنز (</a:t>
            </a:r>
            <a:r>
              <a:rPr lang="en-US" sz="1600" dirty="0">
                <a:solidFill>
                  <a:srgbClr val="1F1B1C"/>
                </a:solidFill>
                <a:latin typeface="Alexandria" pitchFamily="2" charset="-78"/>
                <a:cs typeface="Alexandria" pitchFamily="2" charset="-78"/>
              </a:rPr>
              <a:t>( Burns </a:t>
            </a:r>
            <a:r>
              <a:rPr lang="ar-SA" sz="1600" dirty="0">
                <a:solidFill>
                  <a:srgbClr val="1F1B1C"/>
                </a:solidFill>
                <a:latin typeface="Alexandria" pitchFamily="2" charset="-78"/>
                <a:cs typeface="Alexandria" pitchFamily="2" charset="-78"/>
              </a:rPr>
              <a:t>أول الباحثين في مجال الاتجاهات الحديثة في القيادة، وخاصة في أكثر هذه الاتجاهات شهرة وهما القيادة التبادلية، والقيادة التحويلية. </a:t>
            </a:r>
          </a:p>
          <a:p>
            <a:pPr algn="r" rtl="1">
              <a:lnSpc>
                <a:spcPct val="200000"/>
              </a:lnSpc>
            </a:pPr>
            <a:r>
              <a:rPr lang="ar-SA" sz="1600" dirty="0">
                <a:solidFill>
                  <a:srgbClr val="1F1B1C"/>
                </a:solidFill>
                <a:latin typeface="Alexandria" pitchFamily="2" charset="-78"/>
                <a:cs typeface="Alexandria" pitchFamily="2" charset="-78"/>
              </a:rPr>
              <a:t>إن القيادة التبادلية (والتي تسمى أحيانا بالاجرائية) هي نمط القيادة يقوم على علاقة التبادل الاقتصادي بين الرئيس والمرؤوس. </a:t>
            </a:r>
            <a:endParaRPr lang="en-US" sz="1600" dirty="0">
              <a:solidFill>
                <a:srgbClr val="1F1B1C"/>
              </a:solidFill>
              <a:latin typeface="Alexandria" pitchFamily="2" charset="-78"/>
              <a:cs typeface="Alexandria" pitchFamily="2" charset="-78"/>
            </a:endParaRPr>
          </a:p>
          <a:p>
            <a:pPr algn="r" rtl="1">
              <a:lnSpc>
                <a:spcPct val="200000"/>
              </a:lnSpc>
            </a:pPr>
            <a:r>
              <a:rPr lang="ar-SA" sz="1600" dirty="0">
                <a:solidFill>
                  <a:srgbClr val="1F1B1C"/>
                </a:solidFill>
                <a:latin typeface="Alexandria" pitchFamily="2" charset="-78"/>
                <a:cs typeface="Alexandria" pitchFamily="2" charset="-78"/>
              </a:rPr>
              <a:t>فالقائد يشجع على الاتساق والتوحد مع المنظمة بوساطة إعطاء المكافآت العرضية الإيجابية والسلبية. </a:t>
            </a:r>
            <a:endParaRPr lang="en-US" sz="1600" dirty="0">
              <a:solidFill>
                <a:srgbClr val="1F1B1C"/>
              </a:solidFill>
              <a:latin typeface="Alexandria" pitchFamily="2" charset="-78"/>
              <a:cs typeface="Alexandria" pitchFamily="2" charset="-78"/>
            </a:endParaRPr>
          </a:p>
          <a:p>
            <a:pPr algn="r" rtl="1">
              <a:lnSpc>
                <a:spcPct val="200000"/>
              </a:lnSpc>
            </a:pPr>
            <a:r>
              <a:rPr lang="ar-SA" sz="1600" dirty="0">
                <a:solidFill>
                  <a:srgbClr val="1F1B1C"/>
                </a:solidFill>
                <a:latin typeface="Alexandria" pitchFamily="2" charset="-78"/>
                <a:cs typeface="Alexandria" pitchFamily="2" charset="-78"/>
              </a:rPr>
              <a:t>وتعتمد القيادة التبادلية على التعزيز غير المشروط، فالقائد يهتم بالنتائج ويركز عمله على بحث التبادل بينه وبين المرؤوسين وضبط أعمال مرؤوسيه حتى يتبعوا ما يريده القائد منهم، فهو يؤثر في مرؤوسيه من خلال الجوائز والمكافآت أو العقوبات ويعطيها بشكل عفوي معتمداً على كفاءة أداء المرؤوسين. </a:t>
            </a:r>
          </a:p>
        </p:txBody>
      </p:sp>
      <p:sp>
        <p:nvSpPr>
          <p:cNvPr id="3" name="TextBox 2">
            <a:extLst>
              <a:ext uri="{FF2B5EF4-FFF2-40B4-BE49-F238E27FC236}">
                <a16:creationId xmlns:a16="http://schemas.microsoft.com/office/drawing/2014/main" id="{9CD30E6A-D892-8489-DC6E-BCEE21DF6CA4}"/>
              </a:ext>
            </a:extLst>
          </p:cNvPr>
          <p:cNvSpPr txBox="1"/>
          <p:nvPr/>
        </p:nvSpPr>
        <p:spPr>
          <a:xfrm>
            <a:off x="4585314" y="843512"/>
            <a:ext cx="3170757" cy="369332"/>
          </a:xfrm>
          <a:prstGeom prst="rect">
            <a:avLst/>
          </a:prstGeom>
          <a:noFill/>
        </p:spPr>
        <p:txBody>
          <a:bodyPr wrap="square">
            <a:spAutoFit/>
          </a:bodyPr>
          <a:lstStyle/>
          <a:p>
            <a:r>
              <a:rPr lang="en-US" sz="1800" dirty="0">
                <a:solidFill>
                  <a:srgbClr val="1F1B1C"/>
                </a:solidFill>
                <a:latin typeface="Alexandria" pitchFamily="2" charset="-78"/>
                <a:ea typeface="Calibri"/>
                <a:cs typeface="Alexandria" pitchFamily="2" charset="-78"/>
                <a:sym typeface="Calibri"/>
              </a:rPr>
              <a:t>Transactional Leadership</a:t>
            </a:r>
            <a:endParaRPr lang="en-US" dirty="0">
              <a:solidFill>
                <a:srgbClr val="1F1B1C"/>
              </a:solidFill>
            </a:endParaRPr>
          </a:p>
        </p:txBody>
      </p:sp>
    </p:spTree>
    <p:extLst>
      <p:ext uri="{BB962C8B-B14F-4D97-AF65-F5344CB8AC3E}">
        <p14:creationId xmlns:p14="http://schemas.microsoft.com/office/powerpoint/2010/main" val="2248426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C40AA15-ADD8-E8E9-69A8-5B0E355C0A5A}"/>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772644E3-EFDD-DC3A-97BE-65C1E0FC646A}"/>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103329" y="1787099"/>
            <a:ext cx="10751127" cy="4113370"/>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 عرف بيرنز (1978,</a:t>
            </a:r>
            <a:r>
              <a:rPr lang="en-US" sz="1600" dirty="0">
                <a:latin typeface="Alexandria" pitchFamily="2" charset="-78"/>
                <a:cs typeface="Alexandria" pitchFamily="2" charset="-78"/>
              </a:rPr>
              <a:t>Burns</a:t>
            </a:r>
            <a:r>
              <a:rPr lang="ar-SA" sz="1600" dirty="0">
                <a:latin typeface="Alexandria" pitchFamily="2" charset="-78"/>
                <a:cs typeface="Alexandria" pitchFamily="2" charset="-78"/>
              </a:rPr>
              <a:t>) القيادة التبادلية على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نها عملية تتضمن في جوهرها قائدا يتبادل، أو ي</a:t>
            </a:r>
            <a:r>
              <a:rPr lang="ar-JO" sz="1600" dirty="0">
                <a:latin typeface="Alexandria" pitchFamily="2" charset="-78"/>
                <a:cs typeface="Alexandria" pitchFamily="2" charset="-78"/>
              </a:rPr>
              <a:t>و</a:t>
            </a:r>
            <a:r>
              <a:rPr lang="ar-SA" sz="1600" dirty="0">
                <a:latin typeface="Alexandria" pitchFamily="2" charset="-78"/>
                <a:cs typeface="Alexandria" pitchFamily="2" charset="-78"/>
              </a:rPr>
              <a:t>عد بتبادل الخدمات، مقابل الحصول على تحقيق الأهداف من قبل العاملين. وعرفت بأنها: نمط قيادي قائم على الفكرة القائلة بأن علاقات القائد بالمرؤوس مستندة إلى سلسلة التبادلات أو الصفقات الضمنية، أي أن القيادة التبادلية تستلزم تبادلا بين القائد والمرؤوس كحصول المرؤوسين على الأجور والسمعة عندما يتصرفون طبقا لرغبات قائدهم. </a:t>
            </a:r>
            <a:endParaRPr lang="en-US" sz="1600" dirty="0">
              <a:latin typeface="Alexandria" pitchFamily="2" charset="-78"/>
              <a:cs typeface="Alexandria" pitchFamily="2" charset="-78"/>
            </a:endParaRPr>
          </a:p>
          <a:p>
            <a:pPr algn="just" rtl="1">
              <a:lnSpc>
                <a:spcPct val="150000"/>
              </a:lnSpc>
            </a:pPr>
            <a:endParaRPr lang="ar-JO"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وعرفت على أنها نمط من القيادة قائم على القيم المتصلة بعملية التبادل بين القائد والمرؤوسين من أجل المنظمة. وعرفت بأنها : نمط قيادي قائم على سلسلة مــن التبادلات بين القائد والمرؤوسين من جهة، وبين المرؤوسين أنفسهم من جهة من أجل تحقيق الأهداف التنظيمية. أخرى، في المنظمة وفي المجال التربوي.</a:t>
            </a: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فقد عرفها ميلر وميلر (2001 ,</a:t>
            </a:r>
            <a:r>
              <a:rPr lang="en-US" sz="1600" dirty="0">
                <a:latin typeface="Alexandria" pitchFamily="2" charset="-78"/>
                <a:cs typeface="Alexandria" pitchFamily="2" charset="-78"/>
              </a:rPr>
              <a:t>Miller</a:t>
            </a:r>
            <a:r>
              <a:rPr lang="ar-SA" sz="1600" dirty="0">
                <a:latin typeface="Alexandria" pitchFamily="2" charset="-78"/>
                <a:cs typeface="Alexandria" pitchFamily="2" charset="-78"/>
              </a:rPr>
              <a:t> &amp; </a:t>
            </a:r>
            <a:r>
              <a:rPr lang="en-US" sz="1600" dirty="0">
                <a:latin typeface="Alexandria" pitchFamily="2" charset="-78"/>
                <a:cs typeface="Alexandria" pitchFamily="2" charset="-78"/>
              </a:rPr>
              <a:t>Miller</a:t>
            </a:r>
            <a:r>
              <a:rPr lang="ar-SA" sz="1600" dirty="0">
                <a:latin typeface="Alexandria" pitchFamily="2" charset="-78"/>
                <a:cs typeface="Alexandria" pitchFamily="2" charset="-78"/>
              </a:rPr>
              <a:t>) على انها نوع من القيادة تكون فيه العلاقة بين المعلمين والمدير مبنية على التبادل على مصدر ،قيم وهي قصيرة المدى، ومؤقتة وعارضة، ومرتبطة بعملية تبادلية محدودة الزمن.</a:t>
            </a:r>
            <a:endParaRPr lang="en-US" sz="1600" dirty="0">
              <a:latin typeface="Alexandria" pitchFamily="2" charset="-78"/>
              <a:cs typeface="Alexandria" pitchFamily="2" charset="-78"/>
            </a:endParaRPr>
          </a:p>
          <a:p>
            <a:pPr rtl="1">
              <a:lnSpc>
                <a:spcPct val="150000"/>
              </a:lnSpc>
            </a:pP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378096B6-12CF-07B6-174C-BBC5491C7CB6}"/>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9" name="TextBox 8">
            <a:extLst>
              <a:ext uri="{FF2B5EF4-FFF2-40B4-BE49-F238E27FC236}">
                <a16:creationId xmlns:a16="http://schemas.microsoft.com/office/drawing/2014/main" id="{1BF2D801-7664-DEC4-3BA0-EEDFC7712BD6}"/>
              </a:ext>
            </a:extLst>
          </p:cNvPr>
          <p:cNvSpPr txBox="1"/>
          <p:nvPr/>
        </p:nvSpPr>
        <p:spPr>
          <a:xfrm>
            <a:off x="4585314" y="843512"/>
            <a:ext cx="3170757" cy="369332"/>
          </a:xfrm>
          <a:prstGeom prst="rect">
            <a:avLst/>
          </a:prstGeom>
          <a:noFill/>
        </p:spPr>
        <p:txBody>
          <a:bodyPr wrap="square">
            <a:spAutoFit/>
          </a:bodyPr>
          <a:lstStyle/>
          <a:p>
            <a:r>
              <a:rPr lang="en-US" sz="1800" dirty="0">
                <a:solidFill>
                  <a:srgbClr val="1F1B1C"/>
                </a:solidFill>
                <a:latin typeface="Alexandria" pitchFamily="2" charset="-78"/>
                <a:ea typeface="Calibri"/>
                <a:cs typeface="Alexandria" pitchFamily="2" charset="-78"/>
                <a:sym typeface="Calibri"/>
              </a:rPr>
              <a:t>Transactional Leadership</a:t>
            </a:r>
            <a:endParaRPr lang="en-US" dirty="0">
              <a:solidFill>
                <a:srgbClr val="1F1B1C"/>
              </a:solidFill>
            </a:endParaRPr>
          </a:p>
        </p:txBody>
      </p:sp>
    </p:spTree>
    <p:extLst>
      <p:ext uri="{BB962C8B-B14F-4D97-AF65-F5344CB8AC3E}">
        <p14:creationId xmlns:p14="http://schemas.microsoft.com/office/powerpoint/2010/main" val="3416710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A1EDC28-692D-534E-37B2-ACBF06C86C40}"/>
              </a:ext>
            </a:extLst>
          </p:cNvPr>
          <p:cNvSpPr/>
          <p:nvPr/>
        </p:nvSpPr>
        <p:spPr>
          <a:xfrm>
            <a:off x="456892" y="1212844"/>
            <a:ext cx="4128422" cy="503395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5A4AE1A5-5475-ADBC-5BFB-EEEDE1F2CEF1}"/>
              </a:ext>
            </a:extLst>
          </p:cNvPr>
          <p:cNvSpPr/>
          <p:nvPr/>
        </p:nvSpPr>
        <p:spPr>
          <a:xfrm>
            <a:off x="901053" y="1325113"/>
            <a:ext cx="11155680" cy="483599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66FFFB33-A661-148C-F884-719936F113FB}"/>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8" name="TextBox 7">
            <a:extLst>
              <a:ext uri="{FF2B5EF4-FFF2-40B4-BE49-F238E27FC236}">
                <a16:creationId xmlns:a16="http://schemas.microsoft.com/office/drawing/2014/main" id="{A5D848F9-A61D-1DB4-7A9F-37CAE38873C5}"/>
              </a:ext>
            </a:extLst>
          </p:cNvPr>
          <p:cNvSpPr txBox="1"/>
          <p:nvPr/>
        </p:nvSpPr>
        <p:spPr>
          <a:xfrm>
            <a:off x="4585314" y="843512"/>
            <a:ext cx="3170757" cy="369332"/>
          </a:xfrm>
          <a:prstGeom prst="rect">
            <a:avLst/>
          </a:prstGeom>
          <a:noFill/>
        </p:spPr>
        <p:txBody>
          <a:bodyPr wrap="square">
            <a:spAutoFit/>
          </a:bodyPr>
          <a:lstStyle/>
          <a:p>
            <a:r>
              <a:rPr lang="en-US" sz="1800" dirty="0">
                <a:solidFill>
                  <a:srgbClr val="1F1B1C"/>
                </a:solidFill>
                <a:latin typeface="Alexandria" pitchFamily="2" charset="-78"/>
                <a:ea typeface="Calibri"/>
                <a:cs typeface="Alexandria" pitchFamily="2" charset="-78"/>
                <a:sym typeface="Calibri"/>
              </a:rPr>
              <a:t>Transactional Leadership</a:t>
            </a:r>
            <a:endParaRPr lang="en-US" dirty="0">
              <a:solidFill>
                <a:srgbClr val="1F1B1C"/>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1053" y="1526068"/>
            <a:ext cx="11051461" cy="4482702"/>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 يتضح من التعريفات السابقة، أن القيادة التبادلية تقوم على فكرة وجود سلسلة تبادل منافع ووعود مشتركة بين القائد والمرؤوسين من جهة، وبين المرؤوسين أنفسهم من جهة أخرى، من حيث الوظائف، والخدمات لتحقيق أهداف المنظمة.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إن هذه القيادة تعتمد على التعزيز غير المشروط فالقائد يهتم بالنتائج ويركز عمله على بحث التبادل بينه وبين المرؤوسين، من خلال الجوائز والمكافآت أو العقوبات التي يعطيها بشكل عفوي معتمدا على كفاءة أداء المرؤوسين.</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ويتميّز القائد التبادلي بأنه محاور جيد لديه القدرة على إيصال رؤية جذابة للمستقبل، وقدرة على المباحثات والحوار وضبط الإجراءات، وهو قادر على إقناع مرؤوسيه لينفذوا ما يريده منهم.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كما يعرف القائد التبادلي نقاط القوة والضعف في شخصيته، وفي شخصيات العاملين معه و</a:t>
            </a:r>
            <a:r>
              <a:rPr lang="ar-JO" sz="1600" dirty="0">
                <a:latin typeface="Alexandria" pitchFamily="2" charset="-78"/>
                <a:cs typeface="Alexandria" pitchFamily="2" charset="-78"/>
              </a:rPr>
              <a:t>يعلم </a:t>
            </a:r>
            <a:r>
              <a:rPr lang="ar-SA" sz="1600" dirty="0">
                <a:latin typeface="Alexandria" pitchFamily="2" charset="-78"/>
                <a:cs typeface="Alexandria" pitchFamily="2" charset="-78"/>
              </a:rPr>
              <a:t>أيضا كيف يوظف نقاط قوته للتغطية على نقاط ضعفه. وهو يعرف ما يريد، وكيف يوصل ما يريد للآخرين، من أجل الحصول على تعاونهم ودعمهم. ويلاحظ أن هذه العلاقات بين القائد والتابعين علاقات هشة ومؤقتة وغير ثابتة ولا تعمّر طويلا، وأن استجابة المرؤوسين لإنجاز أهداف المنظمة لا تكون نابعة من الذات بل لتحقيق مصلحة معينة.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042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9BE4984-09DA-32B6-469F-A41A37AE695E}"/>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280F8F75-6787-0A1B-242E-0A4CE8C46A1E}"/>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83005" y="2000298"/>
            <a:ext cx="10391775" cy="3377399"/>
          </a:xfrm>
          <a:prstGeom prst="rect">
            <a:avLst/>
          </a:prstGeom>
          <a:noFill/>
        </p:spPr>
        <p:txBody>
          <a:bodyPr wrap="square" rtlCol="0">
            <a:spAutoFit/>
          </a:bodyPr>
          <a:lstStyle/>
          <a:p>
            <a:pPr marL="342900" indent="-342900" algn="just" rtl="1">
              <a:lnSpc>
                <a:spcPct val="150000"/>
              </a:lnSpc>
              <a:buFont typeface="Wingdings" panose="05000000000000000000" pitchFamily="2" charset="2"/>
              <a:buChar char="v"/>
            </a:pPr>
            <a:r>
              <a:rPr lang="ar-SA" sz="1600" dirty="0">
                <a:cs typeface="Alexandria" pitchFamily="2" charset="-78"/>
              </a:rPr>
              <a:t>المكافأة المحتملة وتتضمن تقديم القائد مكافآت لمرؤوسيه عندما يكون هناك مبرر</a:t>
            </a:r>
            <a:r>
              <a:rPr lang="ar-JO" sz="1600" dirty="0">
                <a:cs typeface="Alexandria" pitchFamily="2" charset="-78"/>
              </a:rPr>
              <a:t> </a:t>
            </a:r>
            <a:r>
              <a:rPr lang="ar-SA" sz="1600" dirty="0">
                <a:cs typeface="Alexandria" pitchFamily="2" charset="-78"/>
              </a:rPr>
              <a:t>لذلك، ويحقق القائد من خلالها التعزيز الإيجابي للتفاعل أو التبادل مع المرؤوسين بما يساعد على تحقيق الأهداف المتبادلة المتفق عليها. </a:t>
            </a:r>
            <a:endParaRPr lang="en-US" sz="1600" dirty="0">
              <a:cs typeface="Alexandria" pitchFamily="2" charset="-78"/>
            </a:endParaRPr>
          </a:p>
          <a:p>
            <a:pPr marL="342900" indent="-342900" algn="just" rtl="1">
              <a:lnSpc>
                <a:spcPct val="150000"/>
              </a:lnSpc>
              <a:buFont typeface="Wingdings" panose="05000000000000000000" pitchFamily="2" charset="2"/>
              <a:buChar char="v"/>
            </a:pPr>
            <a:endParaRPr lang="en-US" sz="1600" dirty="0"/>
          </a:p>
          <a:p>
            <a:pPr marL="342900" indent="-342900" algn="just" rtl="1">
              <a:lnSpc>
                <a:spcPct val="150000"/>
              </a:lnSpc>
              <a:buFont typeface="Wingdings" panose="05000000000000000000" pitchFamily="2" charset="2"/>
              <a:buChar char="v"/>
            </a:pPr>
            <a:r>
              <a:rPr lang="ar-SA" sz="1600" dirty="0">
                <a:cs typeface="Alexandria" pitchFamily="2" charset="-78"/>
              </a:rPr>
              <a:t> الإدارة الفعالة بالاستثناء): وفيها يتدخل القادة فقط عندما تسير الأمور بشكل خاطئ، وذلك من خلال استخدام التعزيز السالب أو العقاب.</a:t>
            </a:r>
            <a:endParaRPr lang="en-US" sz="1600" dirty="0">
              <a:cs typeface="Alexandria" pitchFamily="2" charset="-78"/>
            </a:endParaRPr>
          </a:p>
          <a:p>
            <a:pPr marL="342900" indent="-342900" algn="just" rtl="1">
              <a:lnSpc>
                <a:spcPct val="150000"/>
              </a:lnSpc>
              <a:buFont typeface="Wingdings" panose="05000000000000000000" pitchFamily="2" charset="2"/>
              <a:buChar char="v"/>
            </a:pPr>
            <a:endParaRPr lang="en-US" sz="1600" dirty="0"/>
          </a:p>
          <a:p>
            <a:pPr marL="342900" indent="-342900" algn="just" rtl="1">
              <a:lnSpc>
                <a:spcPct val="150000"/>
              </a:lnSpc>
              <a:buFont typeface="Wingdings" panose="05000000000000000000" pitchFamily="2" charset="2"/>
              <a:buChar char="v"/>
            </a:pPr>
            <a:r>
              <a:rPr lang="ar-SA" sz="1600" dirty="0">
                <a:cs typeface="Alexandria" pitchFamily="2" charset="-78"/>
              </a:rPr>
              <a:t>الإدارة السلبية بالاستثناء: وهي نقيض الإدارة الفعالة بالاستثناء، حيث يشاهد القائد ويتابع ما يدور من عمليات روتينية دون تدخل لإعطاء الفرص للآخرين للاستمرار ومواصلة العمل، ومن ثم فهي تصف غياب القائد، وتشير إلى الموقف الذي تتخذ فيه إجراءات مع الأتباع إلا وقت الحاجة الماسة.</a:t>
            </a:r>
            <a:endParaRPr lang="en-US" sz="1600" dirty="0"/>
          </a:p>
        </p:txBody>
      </p:sp>
      <p:sp>
        <p:nvSpPr>
          <p:cNvPr id="6" name="Rectangle 5">
            <a:extLst>
              <a:ext uri="{FF2B5EF4-FFF2-40B4-BE49-F238E27FC236}">
                <a16:creationId xmlns:a16="http://schemas.microsoft.com/office/drawing/2014/main" id="{FB6FFC10-B693-4C67-AECF-CF5F04E3C5A7}"/>
              </a:ext>
            </a:extLst>
          </p:cNvPr>
          <p:cNvSpPr/>
          <p:nvPr/>
        </p:nvSpPr>
        <p:spPr>
          <a:xfrm>
            <a:off x="1486876" y="1124882"/>
            <a:ext cx="184731" cy="523220"/>
          </a:xfrm>
          <a:prstGeom prst="rect">
            <a:avLst/>
          </a:prstGeom>
        </p:spPr>
        <p:txBody>
          <a:bodyPr wrap="none">
            <a:spAutoFit/>
          </a:bodyPr>
          <a:lstStyle/>
          <a:p>
            <a:pPr lvl="0"/>
            <a:endParaRPr lang="en-US" sz="2800" dirty="0">
              <a:solidFill>
                <a:srgbClr val="1F1B1C"/>
              </a:solidFill>
            </a:endParaRPr>
          </a:p>
        </p:txBody>
      </p:sp>
      <p:sp>
        <p:nvSpPr>
          <p:cNvPr id="7" name="TextBox 6">
            <a:extLst>
              <a:ext uri="{FF2B5EF4-FFF2-40B4-BE49-F238E27FC236}">
                <a16:creationId xmlns:a16="http://schemas.microsoft.com/office/drawing/2014/main" id="{2D470377-C7E2-3223-98A5-89F9A4F9EE7A}"/>
              </a:ext>
            </a:extLst>
          </p:cNvPr>
          <p:cNvSpPr txBox="1"/>
          <p:nvPr/>
        </p:nvSpPr>
        <p:spPr>
          <a:xfrm>
            <a:off x="4687739" y="295202"/>
            <a:ext cx="2816522"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عناصر القيادة التبادلية</a:t>
            </a:r>
          </a:p>
        </p:txBody>
      </p:sp>
      <p:sp>
        <p:nvSpPr>
          <p:cNvPr id="10" name="TextBox 9">
            <a:extLst>
              <a:ext uri="{FF2B5EF4-FFF2-40B4-BE49-F238E27FC236}">
                <a16:creationId xmlns:a16="http://schemas.microsoft.com/office/drawing/2014/main" id="{4ABEBEEF-1289-284A-72E5-65460B7A21D5}"/>
              </a:ext>
            </a:extLst>
          </p:cNvPr>
          <p:cNvSpPr txBox="1"/>
          <p:nvPr/>
        </p:nvSpPr>
        <p:spPr>
          <a:xfrm>
            <a:off x="3829049" y="804480"/>
            <a:ext cx="4651601" cy="307777"/>
          </a:xfrm>
          <a:prstGeom prst="rect">
            <a:avLst/>
          </a:prstGeom>
          <a:noFill/>
        </p:spPr>
        <p:txBody>
          <a:bodyPr wrap="square">
            <a:spAutoFit/>
          </a:bodyPr>
          <a:lstStyle/>
          <a:p>
            <a:pPr algn="just" rtl="1"/>
            <a:r>
              <a:rPr lang="ar-EG" sz="1400" dirty="0">
                <a:latin typeface="Alexandria" pitchFamily="2" charset="-78"/>
                <a:cs typeface="Alexandria" pitchFamily="2" charset="-78"/>
                <a:sym typeface="Calibri"/>
              </a:rPr>
              <a:t>هناك ثلاثة عناصر / عوامل أساسية للقيادة التبادلية، وهي: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991529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CD07D559-3DC8-E2F7-4FEB-4168FC248A83}"/>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3E7366F9-0C46-5A9A-C2BB-9A89000D06F0}"/>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923054" y="1721202"/>
            <a:ext cx="4821112" cy="3962175"/>
          </a:xfrm>
          <a:prstGeom prst="rect">
            <a:avLst/>
          </a:prstGeom>
          <a:noFill/>
        </p:spPr>
        <p:txBody>
          <a:bodyPr wrap="square" rtlCol="0">
            <a:spAutoFit/>
          </a:bodyPr>
          <a:lstStyle/>
          <a:p>
            <a:pPr algn="r" rtl="1">
              <a:lnSpc>
                <a:spcPct val="200000"/>
              </a:lnSpc>
            </a:pPr>
            <a:r>
              <a:rPr lang="ar-SA" sz="1600" dirty="0">
                <a:cs typeface="Alexandria" pitchFamily="2" charset="-78"/>
              </a:rPr>
              <a:t>تعني الإدارة بالاستثناء تطبيق وظائف العملية الإدارية على مشكلة غير مخطط لها، أو غير مبرمجة تصادف المنظمة أثناء ممارستها لنشاطاتها العادية وترفع إلى إدارتها العليا من إحدى الوحدات التنظيمية فيها، لاتخاذ قرار لحلها، واعتماد ذلك القرار وبرمجته للرجوع إليه مستقبلاً في الحالات المطابقة أما الأمور العادية المخطط لها والمبرمجة مسبقاً، فيترك الأمر في تسييرها للوحدات التنظيمية المعنية.</a:t>
            </a:r>
            <a:endParaRPr lang="en-US" sz="1600" dirty="0"/>
          </a:p>
        </p:txBody>
      </p:sp>
      <p:pic>
        <p:nvPicPr>
          <p:cNvPr id="6" name="Graphic 5">
            <a:extLst>
              <a:ext uri="{FF2B5EF4-FFF2-40B4-BE49-F238E27FC236}">
                <a16:creationId xmlns:a16="http://schemas.microsoft.com/office/drawing/2014/main" id="{C4DCD401-51A2-64D9-9B2D-DECADC87DBE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156218" y="2342491"/>
            <a:ext cx="5322675" cy="3510353"/>
          </a:xfrm>
          <a:prstGeom prst="rect">
            <a:avLst/>
          </a:prstGeom>
        </p:spPr>
      </p:pic>
      <p:sp>
        <p:nvSpPr>
          <p:cNvPr id="12" name="TextBox 11">
            <a:extLst>
              <a:ext uri="{FF2B5EF4-FFF2-40B4-BE49-F238E27FC236}">
                <a16:creationId xmlns:a16="http://schemas.microsoft.com/office/drawing/2014/main" id="{4AA291A3-7E89-30B2-BAB1-2D173DBAE9FE}"/>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13" name="TextBox 12">
            <a:extLst>
              <a:ext uri="{FF2B5EF4-FFF2-40B4-BE49-F238E27FC236}">
                <a16:creationId xmlns:a16="http://schemas.microsoft.com/office/drawing/2014/main" id="{85A5484E-B48C-028D-E1F0-621D06B776E5}"/>
              </a:ext>
            </a:extLst>
          </p:cNvPr>
          <p:cNvSpPr txBox="1"/>
          <p:nvPr/>
        </p:nvSpPr>
        <p:spPr>
          <a:xfrm>
            <a:off x="4585314" y="843512"/>
            <a:ext cx="3170757" cy="369332"/>
          </a:xfrm>
          <a:prstGeom prst="rect">
            <a:avLst/>
          </a:prstGeom>
          <a:noFill/>
        </p:spPr>
        <p:txBody>
          <a:bodyPr wrap="square">
            <a:spAutoFit/>
          </a:bodyPr>
          <a:lstStyle/>
          <a:p>
            <a:r>
              <a:rPr lang="en-US" sz="1800" dirty="0">
                <a:solidFill>
                  <a:srgbClr val="1F1B1C"/>
                </a:solidFill>
                <a:latin typeface="Alexandria" pitchFamily="2" charset="-78"/>
                <a:ea typeface="Calibri"/>
                <a:cs typeface="Alexandria" pitchFamily="2" charset="-78"/>
                <a:sym typeface="Calibri"/>
              </a:rPr>
              <a:t>Transactional Leadership</a:t>
            </a:r>
            <a:endParaRPr lang="en-US" dirty="0">
              <a:solidFill>
                <a:srgbClr val="1F1B1C"/>
              </a:solidFill>
            </a:endParaRPr>
          </a:p>
        </p:txBody>
      </p:sp>
    </p:spTree>
    <p:extLst>
      <p:ext uri="{BB962C8B-B14F-4D97-AF65-F5344CB8AC3E}">
        <p14:creationId xmlns:p14="http://schemas.microsoft.com/office/powerpoint/2010/main" val="463402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177;p7">
            <a:extLst>
              <a:ext uri="{FF2B5EF4-FFF2-40B4-BE49-F238E27FC236}">
                <a16:creationId xmlns:a16="http://schemas.microsoft.com/office/drawing/2014/main" id="{9F19ED58-6EBD-8DB3-72D0-129DEFE2A5BE}"/>
              </a:ext>
            </a:extLst>
          </p:cNvPr>
          <p:cNvSpPr/>
          <p:nvPr/>
        </p:nvSpPr>
        <p:spPr>
          <a:xfrm>
            <a:off x="456892" y="1212844"/>
            <a:ext cx="3970056"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DFA581B6-A1D1-13A5-5C87-41422252881B}"/>
              </a:ext>
            </a:extLst>
          </p:cNvPr>
          <p:cNvSpPr/>
          <p:nvPr/>
        </p:nvSpPr>
        <p:spPr>
          <a:xfrm>
            <a:off x="901053" y="1504111"/>
            <a:ext cx="10919472"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44540" y="1658011"/>
            <a:ext cx="10632498" cy="4486100"/>
          </a:xfrm>
          <a:prstGeom prst="rect">
            <a:avLst/>
          </a:prstGeom>
          <a:noFill/>
        </p:spPr>
        <p:txBody>
          <a:bodyPr wrap="square" rtlCol="0">
            <a:spAutoFit/>
          </a:bodyPr>
          <a:lstStyle/>
          <a:p>
            <a:pPr algn="just" rtl="1">
              <a:lnSpc>
                <a:spcPct val="150000"/>
              </a:lnSpc>
            </a:pPr>
            <a:r>
              <a:rPr lang="ar-SA" sz="1600" dirty="0">
                <a:cs typeface="Alexandria" pitchFamily="2" charset="-78"/>
              </a:rPr>
              <a:t> وعليه فإن الإدارة العليا لا تمارس سلطتها أثناء سير أعمال المنظمة إلا في الأمور والحالات الاستثنائية التي ترفعها تلك الوحدات إليها. أي أن الإدارة العليا تتدخل بشكل استثنائي وفي أمور وحالات استثنائية واذا كان هذا الأسلوب ينطبق على المؤسسة برمتها، أي على مستوى القيادة العليا، فإنه . ينطبق أيضاً على إدارة الوحدات التنظيمية الفرعية نفسها، أي على مستوى القيادات الوسطى والصغرى (التنفيذية)، التي تترك لأفرادها حرية تسيير العمل وفق ما خطط له، وتركز على ما يستجد من أمور تواجه الوحدة التنظيمية وتتعدى السلطة الممنوحة للمرؤوسين فيها. فإن كانت هذه المستجدات تتعدى السلطة الممنوحة لإدارة الوحدة التنظيمية الصغرى فإنها تقوم برفعها إلى عمال الإدارة العليا.</a:t>
            </a:r>
            <a:endParaRPr lang="en-US" sz="1600" dirty="0">
              <a:cs typeface="Alexandria" pitchFamily="2" charset="-78"/>
            </a:endParaRPr>
          </a:p>
          <a:p>
            <a:pPr algn="just" rtl="1">
              <a:lnSpc>
                <a:spcPct val="150000"/>
              </a:lnSpc>
            </a:pPr>
            <a:endParaRPr lang="ar-JO" sz="1600" dirty="0">
              <a:cs typeface="Alexandria" pitchFamily="2" charset="-78"/>
            </a:endParaRPr>
          </a:p>
          <a:p>
            <a:pPr algn="just" rtl="1">
              <a:lnSpc>
                <a:spcPct val="150000"/>
              </a:lnSpc>
            </a:pPr>
            <a:r>
              <a:rPr lang="ar-SA" sz="1600" dirty="0">
                <a:cs typeface="Alexandria" pitchFamily="2" charset="-78"/>
              </a:rPr>
              <a:t> إن الإدارة بالاستثناء نمط اداري يقوم على أساس التفاهم والثقة بين الرئيس والمرؤوس، ويعتمد على استعداد الرئيس لتفويض جزء من سلطته للمرؤوس، إيماناً منه بكفاءة المرؤوس، ومهارته والتزامه في تقدير تلك السلطة المفوضة إليه، وإدراك حدودها وأبعادها. كما أن طبيعة العمل تؤدي دوراً مهماً في موضوع تفويض السلطة وتحديد المسؤولية وبالتالي مدى تطبيق مثل هذا  الأسلوب في الإدارة. </a:t>
            </a:r>
            <a:endParaRPr lang="en-US" sz="1600" dirty="0"/>
          </a:p>
          <a:p>
            <a:pPr algn="just" rtl="1">
              <a:lnSpc>
                <a:spcPct val="150000"/>
              </a:lnSpc>
            </a:pPr>
            <a:endParaRPr lang="en-US" sz="1600" dirty="0"/>
          </a:p>
        </p:txBody>
      </p:sp>
      <p:sp>
        <p:nvSpPr>
          <p:cNvPr id="2" name="TextBox 1">
            <a:extLst>
              <a:ext uri="{FF2B5EF4-FFF2-40B4-BE49-F238E27FC236}">
                <a16:creationId xmlns:a16="http://schemas.microsoft.com/office/drawing/2014/main" id="{BE743A57-785A-2A09-40B6-7FFE33C42E8D}"/>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5" name="TextBox 4">
            <a:extLst>
              <a:ext uri="{FF2B5EF4-FFF2-40B4-BE49-F238E27FC236}">
                <a16:creationId xmlns:a16="http://schemas.microsoft.com/office/drawing/2014/main" id="{41E19A5D-E436-4B5C-633F-2760B1958CB9}"/>
              </a:ext>
            </a:extLst>
          </p:cNvPr>
          <p:cNvSpPr txBox="1"/>
          <p:nvPr/>
        </p:nvSpPr>
        <p:spPr>
          <a:xfrm>
            <a:off x="4585314" y="843512"/>
            <a:ext cx="3170757" cy="369332"/>
          </a:xfrm>
          <a:prstGeom prst="rect">
            <a:avLst/>
          </a:prstGeom>
          <a:noFill/>
        </p:spPr>
        <p:txBody>
          <a:bodyPr wrap="square">
            <a:spAutoFit/>
          </a:bodyPr>
          <a:lstStyle/>
          <a:p>
            <a:r>
              <a:rPr lang="en-US" sz="1800" dirty="0">
                <a:solidFill>
                  <a:srgbClr val="1F1B1C"/>
                </a:solidFill>
                <a:latin typeface="Alexandria" pitchFamily="2" charset="-78"/>
                <a:ea typeface="Calibri"/>
                <a:cs typeface="Alexandria" pitchFamily="2" charset="-78"/>
                <a:sym typeface="Calibri"/>
              </a:rPr>
              <a:t>Transactional Leadership</a:t>
            </a:r>
            <a:endParaRPr lang="en-US" dirty="0">
              <a:solidFill>
                <a:srgbClr val="1F1B1C"/>
              </a:solidFill>
            </a:endParaRPr>
          </a:p>
        </p:txBody>
      </p:sp>
    </p:spTree>
    <p:extLst>
      <p:ext uri="{BB962C8B-B14F-4D97-AF65-F5344CB8AC3E}">
        <p14:creationId xmlns:p14="http://schemas.microsoft.com/office/powerpoint/2010/main" val="2551069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8660B32C-B38D-8BCD-C878-62CB6CE598A6}"/>
              </a:ext>
            </a:extLst>
          </p:cNvPr>
          <p:cNvSpPr/>
          <p:nvPr/>
        </p:nvSpPr>
        <p:spPr>
          <a:xfrm>
            <a:off x="456892" y="797134"/>
            <a:ext cx="3970056" cy="579416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6440783F-56D0-FE36-C34A-06478F2DFD68}"/>
              </a:ext>
            </a:extLst>
          </p:cNvPr>
          <p:cNvSpPr/>
          <p:nvPr/>
        </p:nvSpPr>
        <p:spPr>
          <a:xfrm>
            <a:off x="930332" y="937326"/>
            <a:ext cx="10919472" cy="550201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016000" y="1075084"/>
            <a:ext cx="10690079" cy="5226495"/>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إن فكرة الادارة بالاستثناء تنطلق من أن الإدارة العليا تعطي حرية الحركة والتصرف الاداري للوحدات الادنى و</a:t>
            </a:r>
            <a:r>
              <a:rPr lang="ar-JO" sz="1400" dirty="0">
                <a:latin typeface="Alexandria" pitchFamily="2" charset="-78"/>
                <a:cs typeface="Alexandria" pitchFamily="2" charset="-78"/>
              </a:rPr>
              <a:t>إ</a:t>
            </a:r>
            <a:r>
              <a:rPr lang="ar-SA" sz="1400" dirty="0">
                <a:latin typeface="Alexandria" pitchFamily="2" charset="-78"/>
                <a:cs typeface="Alexandria" pitchFamily="2" charset="-78"/>
              </a:rPr>
              <a:t>ن هذه الادارة العليا لا تتدخل في سير العملية الادارية الا بشكل استثنائي، وفي أمور وحالات استثنائية</a:t>
            </a:r>
            <a:r>
              <a:rPr lang="ar-JO" sz="1400" dirty="0">
                <a:latin typeface="Alexandria" pitchFamily="2" charset="-78"/>
                <a:cs typeface="Alexandria" pitchFamily="2" charset="-78"/>
              </a:rPr>
              <a:t> فقط،</a:t>
            </a:r>
            <a:r>
              <a:rPr lang="ar-SA" sz="1400" dirty="0">
                <a:latin typeface="Alexandria" pitchFamily="2" charset="-78"/>
                <a:cs typeface="Alexandria" pitchFamily="2" charset="-78"/>
              </a:rPr>
              <a:t> بهذا تنطلق من فلسفة ادارية تقوم على ما يلي: </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marL="457200" indent="-457200" algn="r" rtl="1">
              <a:lnSpc>
                <a:spcPct val="150000"/>
              </a:lnSpc>
              <a:buFont typeface="+mj-lt"/>
              <a:buAutoNum type="arabicParenR"/>
            </a:pPr>
            <a:r>
              <a:rPr lang="ar-SA" sz="1400" dirty="0">
                <a:latin typeface="Alexandria" pitchFamily="2" charset="-78"/>
                <a:cs typeface="Alexandria" pitchFamily="2" charset="-78"/>
              </a:rPr>
              <a:t>إن المسؤولية الرئيس</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ة للادارة العليا هي رسم السياسات، ووضع الخطط وتحديد الاستراتيجيات، في حين ان المسؤولية الرئيسة للادارتين الوسطى والتنفيذية هي ترجمة تلك السياسات والاستراتيجيات الى شكل برامج ووضعها موضع التنفيذ. </a:t>
            </a:r>
            <a:endParaRPr lang="en-US" sz="1400" dirty="0">
              <a:latin typeface="Alexandria" pitchFamily="2" charset="-78"/>
              <a:cs typeface="Alexandria" pitchFamily="2" charset="-78"/>
            </a:endParaRPr>
          </a:p>
          <a:p>
            <a:pPr marL="457200" indent="-457200" algn="r" rtl="1">
              <a:lnSpc>
                <a:spcPct val="150000"/>
              </a:lnSpc>
              <a:buFont typeface="+mj-lt"/>
              <a:buAutoNum type="arabicParenR"/>
            </a:pPr>
            <a:endParaRPr lang="en-US" sz="1400" dirty="0">
              <a:latin typeface="Alexandria" pitchFamily="2" charset="-78"/>
              <a:cs typeface="Alexandria" pitchFamily="2" charset="-78"/>
            </a:endParaRPr>
          </a:p>
          <a:p>
            <a:pPr marL="457200" indent="-457200" algn="r" rtl="1">
              <a:lnSpc>
                <a:spcPct val="150000"/>
              </a:lnSpc>
              <a:buFont typeface="+mj-lt"/>
              <a:buAutoNum type="arabicParenR"/>
            </a:pPr>
            <a:r>
              <a:rPr lang="ar-SA" sz="1400" dirty="0">
                <a:latin typeface="Alexandria" pitchFamily="2" charset="-78"/>
                <a:cs typeface="Alexandria" pitchFamily="2" charset="-78"/>
              </a:rPr>
              <a:t>إن مهمة الإدارة اليومية هي الرقابة على الأداء والسلوك، وليس التدخل المباشر في طرق التنفيذ. </a:t>
            </a:r>
            <a:endParaRPr lang="en-US" sz="1400" dirty="0">
              <a:latin typeface="Alexandria" pitchFamily="2" charset="-78"/>
              <a:cs typeface="Alexandria" pitchFamily="2" charset="-78"/>
            </a:endParaRPr>
          </a:p>
          <a:p>
            <a:pPr marL="457200" indent="-457200" algn="r" rtl="1">
              <a:lnSpc>
                <a:spcPct val="150000"/>
              </a:lnSpc>
              <a:buFont typeface="+mj-lt"/>
              <a:buAutoNum type="arabicParenR"/>
            </a:pPr>
            <a:endParaRPr lang="en-US" sz="1400" dirty="0">
              <a:latin typeface="Alexandria" pitchFamily="2" charset="-78"/>
              <a:cs typeface="Alexandria" pitchFamily="2" charset="-78"/>
            </a:endParaRPr>
          </a:p>
          <a:p>
            <a:pPr marL="457200" indent="-457200" algn="r" rtl="1">
              <a:lnSpc>
                <a:spcPct val="150000"/>
              </a:lnSpc>
              <a:buFont typeface="+mj-lt"/>
              <a:buAutoNum type="arabicParenR"/>
            </a:pPr>
            <a:r>
              <a:rPr lang="ar-SA" sz="1400" dirty="0">
                <a:latin typeface="Alexandria" pitchFamily="2" charset="-78"/>
                <a:cs typeface="Alexandria" pitchFamily="2" charset="-78"/>
              </a:rPr>
              <a:t>إن تدخل الإدارة يكون في العادة لتصحيح الانحرافات في الأداء والسلوك التي قد تحصل أثناء ممارسة النشاطات والتي تعتبر تجاوزات غير مقبولة بالنسبة للخطة والتنظيم اللذين يحكمان النشاط أو السلوك موضوع التجاوز. </a:t>
            </a:r>
            <a:endParaRPr lang="en-US" sz="1400" dirty="0">
              <a:latin typeface="Alexandria" pitchFamily="2" charset="-78"/>
              <a:cs typeface="Alexandria" pitchFamily="2" charset="-78"/>
            </a:endParaRPr>
          </a:p>
          <a:p>
            <a:pPr marL="457200" indent="-457200" algn="r" rtl="1">
              <a:lnSpc>
                <a:spcPct val="150000"/>
              </a:lnSpc>
              <a:buFont typeface="+mj-lt"/>
              <a:buAutoNum type="arabicParenR"/>
            </a:pPr>
            <a:endParaRPr lang="en-US" sz="1400" dirty="0">
              <a:latin typeface="Alexandria" pitchFamily="2" charset="-78"/>
              <a:cs typeface="Alexandria" pitchFamily="2" charset="-78"/>
            </a:endParaRPr>
          </a:p>
          <a:p>
            <a:pPr marL="457200" indent="-457200" algn="r" rtl="1">
              <a:lnSpc>
                <a:spcPct val="150000"/>
              </a:lnSpc>
              <a:buFont typeface="+mj-lt"/>
              <a:buAutoNum type="arabicParenR"/>
            </a:pPr>
            <a:r>
              <a:rPr lang="ar-SA" sz="1400" dirty="0">
                <a:latin typeface="Alexandria" pitchFamily="2" charset="-78"/>
                <a:cs typeface="Alexandria" pitchFamily="2" charset="-78"/>
              </a:rPr>
              <a:t>إن الادارة عاجزة عن الوفاء بالتزاماتها في مجال رسم السياسات، ووضع الخطط، والرقابة على الأداء والسلوك، وتصحيح انحرافاتهما، إلا عندما يرفع عن كاهلها الأمور الروتينية التي لا تستدعي تدخلها، والتي تسير تلقائياً وفق الخطة الموضوعة.</a:t>
            </a:r>
            <a:endParaRPr lang="en-US" sz="1400" dirty="0">
              <a:latin typeface="Alexandria" pitchFamily="2" charset="-78"/>
              <a:cs typeface="Alexandria" pitchFamily="2" charset="-78"/>
            </a:endParaRPr>
          </a:p>
          <a:p>
            <a:pPr marL="457200" indent="-457200" algn="r" rtl="1">
              <a:lnSpc>
                <a:spcPct val="150000"/>
              </a:lnSpc>
              <a:buFont typeface="+mj-lt"/>
              <a:buAutoNum type="arabicParenR"/>
            </a:pPr>
            <a:endParaRPr lang="en-US" sz="1400" dirty="0">
              <a:latin typeface="Alexandria" pitchFamily="2" charset="-78"/>
              <a:cs typeface="Alexandria" pitchFamily="2" charset="-78"/>
            </a:endParaRPr>
          </a:p>
          <a:p>
            <a:pPr marL="457200" indent="-457200" algn="r" rtl="1">
              <a:lnSpc>
                <a:spcPct val="150000"/>
              </a:lnSpc>
              <a:buFont typeface="+mj-lt"/>
              <a:buAutoNum type="arabicParenR"/>
            </a:pPr>
            <a:r>
              <a:rPr lang="ar-SA" sz="1400" dirty="0">
                <a:latin typeface="Alexandria" pitchFamily="2" charset="-78"/>
                <a:cs typeface="Alexandria" pitchFamily="2" charset="-78"/>
              </a:rPr>
              <a:t>وعليه فلا بد من إعادة هيكلة السلطة وفق تنظيم يتيح للإدارة التفرع السياسات، ووضع الخطط والاستراتيجيات والمراقبة ومعالجة الفصل الرابع، نظريات القيادة الانحرافات والتجاوزات. </a:t>
            </a:r>
            <a:endParaRPr lang="en-US" sz="14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10DCB222-1BA4-70ED-65ED-C7B72B2B6B61}"/>
              </a:ext>
            </a:extLst>
          </p:cNvPr>
          <p:cNvSpPr txBox="1"/>
          <p:nvPr/>
        </p:nvSpPr>
        <p:spPr>
          <a:xfrm>
            <a:off x="4634671" y="295202"/>
            <a:ext cx="2922658"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فلسفة الإدارة بالاستثناء</a:t>
            </a:r>
          </a:p>
        </p:txBody>
      </p:sp>
    </p:spTree>
    <p:extLst>
      <p:ext uri="{BB962C8B-B14F-4D97-AF65-F5344CB8AC3E}">
        <p14:creationId xmlns:p14="http://schemas.microsoft.com/office/powerpoint/2010/main" val="3607346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3E353F77-AF7E-F5E6-4E87-1276B8D5C629}"/>
              </a:ext>
            </a:extLst>
          </p:cNvPr>
          <p:cNvSpPr/>
          <p:nvPr/>
        </p:nvSpPr>
        <p:spPr>
          <a:xfrm>
            <a:off x="456892" y="1212844"/>
            <a:ext cx="3970056"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6CDDBB10-98C2-E7CC-077C-09C915F789C9}"/>
              </a:ext>
            </a:extLst>
          </p:cNvPr>
          <p:cNvSpPr/>
          <p:nvPr/>
        </p:nvSpPr>
        <p:spPr>
          <a:xfrm>
            <a:off x="901053" y="1504111"/>
            <a:ext cx="10919472"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15636" y="1749818"/>
            <a:ext cx="10919472" cy="3720314"/>
          </a:xfrm>
          <a:prstGeom prst="rect">
            <a:avLst/>
          </a:prstGeom>
          <a:noFill/>
        </p:spPr>
        <p:txBody>
          <a:bodyPr wrap="square" rtlCol="0">
            <a:spAutoFit/>
          </a:bodyPr>
          <a:lstStyle/>
          <a:p>
            <a:pPr algn="r" rtl="1">
              <a:lnSpc>
                <a:spcPct val="200000"/>
              </a:lnSpc>
            </a:pPr>
            <a:r>
              <a:rPr lang="ar-SA" sz="1500" dirty="0">
                <a:cs typeface="Alexandria" pitchFamily="2" charset="-78"/>
              </a:rPr>
              <a:t>اتضح</a:t>
            </a:r>
            <a:r>
              <a:rPr lang="ar-JO" sz="1500" dirty="0">
                <a:cs typeface="Alexandria" pitchFamily="2" charset="-78"/>
              </a:rPr>
              <a:t> </a:t>
            </a:r>
            <a:r>
              <a:rPr lang="ar-SA" sz="1500" dirty="0">
                <a:cs typeface="Alexandria" pitchFamily="2" charset="-78"/>
              </a:rPr>
              <a:t>أن ال</a:t>
            </a:r>
            <a:r>
              <a:rPr lang="ar-JO" sz="1500" dirty="0">
                <a:cs typeface="Alexandria" pitchFamily="2" charset="-78"/>
              </a:rPr>
              <a:t>إ</a:t>
            </a:r>
            <a:r>
              <a:rPr lang="ar-SA" sz="1500" dirty="0">
                <a:cs typeface="Alexandria" pitchFamily="2" charset="-78"/>
              </a:rPr>
              <a:t>دارة بالاستثناء تعطي للقيادة مسؤولية التخطيط، وتحرمها من </a:t>
            </a:r>
            <a:r>
              <a:rPr lang="ar-JO" sz="1500" dirty="0">
                <a:cs typeface="Alexandria" pitchFamily="2" charset="-78"/>
              </a:rPr>
              <a:t>مسؤولية التنفيذ، </a:t>
            </a:r>
            <a:r>
              <a:rPr lang="ar-SA" sz="1500" dirty="0">
                <a:cs typeface="Alexandria" pitchFamily="2" charset="-78"/>
              </a:rPr>
              <a:t>وهي بهذا تقوم على المبادئ</a:t>
            </a:r>
            <a:r>
              <a:rPr lang="en-US" sz="1500" dirty="0">
                <a:cs typeface="Alexandria" pitchFamily="2" charset="-78"/>
              </a:rPr>
              <a:t> </a:t>
            </a:r>
            <a:r>
              <a:rPr lang="ar-SA" sz="1500" dirty="0">
                <a:cs typeface="Alexandria" pitchFamily="2" charset="-78"/>
              </a:rPr>
              <a:t>التالية:</a:t>
            </a:r>
            <a:endParaRPr lang="en-US" sz="1500" dirty="0"/>
          </a:p>
          <a:p>
            <a:pPr marL="342900" indent="-342900" algn="r" rtl="1">
              <a:lnSpc>
                <a:spcPct val="200000"/>
              </a:lnSpc>
              <a:buFont typeface="Wingdings" panose="05000000000000000000" pitchFamily="2" charset="2"/>
              <a:buChar char="ü"/>
            </a:pPr>
            <a:r>
              <a:rPr lang="ar-SA" sz="1500" dirty="0">
                <a:cs typeface="Alexandria" pitchFamily="2" charset="-78"/>
              </a:rPr>
              <a:t>تحديد السلطات والمسؤوليات تحديداً دقيقاً، بحيث يترك لكل وحدة إدارية تنظيمية حرية ممارسة نشاطاتها الروتينية بشكل مستقل ومتابعة مستجدات التغيير في مجال نشاطها. </a:t>
            </a:r>
            <a:endParaRPr lang="en-US" sz="1500" dirty="0"/>
          </a:p>
          <a:p>
            <a:pPr marL="342900" indent="-342900" algn="r" rtl="1">
              <a:lnSpc>
                <a:spcPct val="200000"/>
              </a:lnSpc>
              <a:buFont typeface="Wingdings" panose="05000000000000000000" pitchFamily="2" charset="2"/>
              <a:buChar char="ü"/>
            </a:pPr>
            <a:r>
              <a:rPr lang="ar-SA" sz="1500" dirty="0">
                <a:cs typeface="Alexandria" pitchFamily="2" charset="-78"/>
              </a:rPr>
              <a:t>تحديد النشاطات الروتينية (العادية) لكل وحدة إدارية. </a:t>
            </a:r>
            <a:endParaRPr lang="ar-JO" sz="1500" dirty="0">
              <a:cs typeface="Alexandria" pitchFamily="2" charset="-78"/>
            </a:endParaRPr>
          </a:p>
          <a:p>
            <a:pPr marL="342900" indent="-342900" algn="r" rtl="1">
              <a:lnSpc>
                <a:spcPct val="200000"/>
              </a:lnSpc>
              <a:buFont typeface="Wingdings" panose="05000000000000000000" pitchFamily="2" charset="2"/>
              <a:buChar char="ü"/>
            </a:pPr>
            <a:r>
              <a:rPr lang="ar-SA" sz="1500" dirty="0">
                <a:cs typeface="Alexandria" pitchFamily="2" charset="-78"/>
              </a:rPr>
              <a:t>عدم رجوع المستوى الاداري الادنى إلى المستوى الإداري الأعلـى خــلال ممارسات النشاطات المختلفة للوحدات التنظيمية إلا في الحالات الاستثنائية المحددة.</a:t>
            </a:r>
            <a:endParaRPr lang="en-US" sz="1500" dirty="0"/>
          </a:p>
          <a:p>
            <a:pPr marL="342900" indent="-342900" algn="r" rtl="1">
              <a:lnSpc>
                <a:spcPct val="200000"/>
              </a:lnSpc>
              <a:buFont typeface="Wingdings" panose="05000000000000000000" pitchFamily="2" charset="2"/>
              <a:buChar char="ü"/>
            </a:pPr>
            <a:r>
              <a:rPr lang="ar-SA" sz="1500" dirty="0">
                <a:cs typeface="Alexandria" pitchFamily="2" charset="-78"/>
              </a:rPr>
              <a:t> تحديد مجالات السلوك والأداء التي يمكن اعتبارها استثنائية للرجوع فيها إلى المستويات التنظيمية الأعلى وفق التسلسل الإداري في التنظيم. </a:t>
            </a:r>
            <a:endParaRPr lang="en-US" sz="1500" dirty="0"/>
          </a:p>
        </p:txBody>
      </p:sp>
      <p:sp>
        <p:nvSpPr>
          <p:cNvPr id="9" name="TextBox 8">
            <a:extLst>
              <a:ext uri="{FF2B5EF4-FFF2-40B4-BE49-F238E27FC236}">
                <a16:creationId xmlns:a16="http://schemas.microsoft.com/office/drawing/2014/main" id="{E0823F69-6738-BFF0-2295-C7B4D1B23F53}"/>
              </a:ext>
            </a:extLst>
          </p:cNvPr>
          <p:cNvSpPr txBox="1"/>
          <p:nvPr/>
        </p:nvSpPr>
        <p:spPr>
          <a:xfrm>
            <a:off x="4634671" y="295202"/>
            <a:ext cx="2922658"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مبادئ الإدارة بالاستثناء</a:t>
            </a:r>
          </a:p>
        </p:txBody>
      </p:sp>
    </p:spTree>
    <p:extLst>
      <p:ext uri="{BB962C8B-B14F-4D97-AF65-F5344CB8AC3E}">
        <p14:creationId xmlns:p14="http://schemas.microsoft.com/office/powerpoint/2010/main" val="3958875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F45B97BC-31CA-4343-D96B-190B67B96833}"/>
              </a:ext>
            </a:extLst>
          </p:cNvPr>
          <p:cNvGrpSpPr/>
          <p:nvPr/>
        </p:nvGrpSpPr>
        <p:grpSpPr>
          <a:xfrm>
            <a:off x="877519" y="875516"/>
            <a:ext cx="9238032" cy="5377592"/>
            <a:chOff x="877519" y="875516"/>
            <a:chExt cx="9238032" cy="5377592"/>
          </a:xfrm>
        </p:grpSpPr>
        <p:sp>
          <p:nvSpPr>
            <p:cNvPr id="3" name="Freeform: Shape 2">
              <a:extLst>
                <a:ext uri="{FF2B5EF4-FFF2-40B4-BE49-F238E27FC236}">
                  <a16:creationId xmlns:a16="http://schemas.microsoft.com/office/drawing/2014/main" id="{E2D14E1E-7F87-6D47-D05C-C8ACAECCCF6E}"/>
                </a:ext>
              </a:extLst>
            </p:cNvPr>
            <p:cNvSpPr/>
            <p:nvPr/>
          </p:nvSpPr>
          <p:spPr>
            <a:xfrm>
              <a:off x="877519" y="875516"/>
              <a:ext cx="9238032" cy="1434343"/>
            </a:xfrm>
            <a:custGeom>
              <a:avLst/>
              <a:gdLst>
                <a:gd name="connsiteX0" fmla="*/ 0 w 9238032"/>
                <a:gd name="connsiteY0" fmla="*/ 143434 h 1434343"/>
                <a:gd name="connsiteX1" fmla="*/ 143434 w 9238032"/>
                <a:gd name="connsiteY1" fmla="*/ 0 h 1434343"/>
                <a:gd name="connsiteX2" fmla="*/ 9094598 w 9238032"/>
                <a:gd name="connsiteY2" fmla="*/ 0 h 1434343"/>
                <a:gd name="connsiteX3" fmla="*/ 9238032 w 9238032"/>
                <a:gd name="connsiteY3" fmla="*/ 143434 h 1434343"/>
                <a:gd name="connsiteX4" fmla="*/ 9238032 w 9238032"/>
                <a:gd name="connsiteY4" fmla="*/ 1290909 h 1434343"/>
                <a:gd name="connsiteX5" fmla="*/ 9094598 w 9238032"/>
                <a:gd name="connsiteY5" fmla="*/ 1434343 h 1434343"/>
                <a:gd name="connsiteX6" fmla="*/ 143434 w 9238032"/>
                <a:gd name="connsiteY6" fmla="*/ 1434343 h 1434343"/>
                <a:gd name="connsiteX7" fmla="*/ 0 w 9238032"/>
                <a:gd name="connsiteY7" fmla="*/ 1290909 h 1434343"/>
                <a:gd name="connsiteX8" fmla="*/ 0 w 9238032"/>
                <a:gd name="connsiteY8" fmla="*/ 143434 h 1434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38032" h="1434343">
                  <a:moveTo>
                    <a:pt x="0" y="143434"/>
                  </a:moveTo>
                  <a:cubicBezTo>
                    <a:pt x="0" y="64218"/>
                    <a:pt x="64218" y="0"/>
                    <a:pt x="143434" y="0"/>
                  </a:cubicBezTo>
                  <a:lnTo>
                    <a:pt x="9094598" y="0"/>
                  </a:lnTo>
                  <a:cubicBezTo>
                    <a:pt x="9173814" y="0"/>
                    <a:pt x="9238032" y="64218"/>
                    <a:pt x="9238032" y="143434"/>
                  </a:cubicBezTo>
                  <a:lnTo>
                    <a:pt x="9238032" y="1290909"/>
                  </a:lnTo>
                  <a:cubicBezTo>
                    <a:pt x="9238032" y="1370125"/>
                    <a:pt x="9173814" y="1434343"/>
                    <a:pt x="9094598" y="1434343"/>
                  </a:cubicBezTo>
                  <a:lnTo>
                    <a:pt x="143434" y="1434343"/>
                  </a:lnTo>
                  <a:cubicBezTo>
                    <a:pt x="64218" y="1434343"/>
                    <a:pt x="0" y="1370125"/>
                    <a:pt x="0" y="1290909"/>
                  </a:cubicBezTo>
                  <a:lnTo>
                    <a:pt x="0" y="143434"/>
                  </a:lnTo>
                  <a:close/>
                </a:path>
              </a:pathLst>
            </a:custGeom>
            <a:solidFill>
              <a:srgbClr val="00ADEE"/>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72490" tIns="62330" rIns="72490" bIns="62330" numCol="1" spcCol="1270" anchor="ctr" anchorCtr="0">
              <a:noAutofit/>
            </a:bodyPr>
            <a:lstStyle/>
            <a:p>
              <a:pPr marL="0" lvl="0" indent="0" algn="ctr" defTabSz="711200">
                <a:lnSpc>
                  <a:spcPct val="150000"/>
                </a:lnSpc>
                <a:spcBef>
                  <a:spcPct val="0"/>
                </a:spcBef>
                <a:spcAft>
                  <a:spcPct val="35000"/>
                </a:spcAft>
                <a:buNone/>
              </a:pPr>
              <a:r>
                <a:rPr lang="ar-SA" sz="1600" kern="1200" dirty="0">
                  <a:latin typeface="Alexandria" pitchFamily="2" charset="-78"/>
                  <a:cs typeface="Alexandria" pitchFamily="2" charset="-78"/>
                </a:rPr>
                <a:t>بات واضحاً </a:t>
              </a:r>
              <a:r>
                <a:rPr lang="ar-JO" sz="1600" kern="1200" dirty="0">
                  <a:latin typeface="Alexandria" pitchFamily="2" charset="-78"/>
                  <a:cs typeface="Alexandria" pitchFamily="2" charset="-78"/>
                </a:rPr>
                <a:t>أ</a:t>
              </a:r>
              <a:r>
                <a:rPr lang="ar-SA" sz="1600" kern="1200" dirty="0">
                  <a:latin typeface="Alexandria" pitchFamily="2" charset="-78"/>
                  <a:cs typeface="Alexandria" pitchFamily="2" charset="-78"/>
                </a:rPr>
                <a:t>ن الادارة بالاستثناء ليست نمطا اداريا يمكن لأي قائد ان يستخدمه في اي منظمة، وفي اي وقت إنه اسلوب اداري يحتاج تطبيقه الى توافر مجموعة من المتطلبات والظروف، بعض</a:t>
              </a:r>
              <a:r>
                <a:rPr lang="ar-EG" sz="1600" kern="1200" dirty="0">
                  <a:latin typeface="Alexandria" pitchFamily="2" charset="-78"/>
                  <a:cs typeface="Alexandria" pitchFamily="2" charset="-78"/>
                </a:rPr>
                <a:t>ه</a:t>
              </a:r>
              <a:r>
                <a:rPr lang="ar-SA" sz="1600" kern="1200" dirty="0">
                  <a:latin typeface="Alexandria" pitchFamily="2" charset="-78"/>
                  <a:cs typeface="Alexandria" pitchFamily="2" charset="-78"/>
                </a:rPr>
                <a:t>ا خاص بالقائد، وبعضها خاص بطبيعة العاملين، وبعضها ذو علاقة بالمنظمة ، وظروفها، وذلك على النحو التالي: </a:t>
              </a:r>
              <a:endParaRPr lang="en-US" sz="1600" kern="1200" dirty="0">
                <a:solidFill>
                  <a:schemeClr val="tx1"/>
                </a:solidFill>
                <a:latin typeface="Alexandria" pitchFamily="2" charset="-78"/>
                <a:cs typeface="Alexandria" pitchFamily="2" charset="-78"/>
              </a:endParaRPr>
            </a:p>
          </p:txBody>
        </p:sp>
        <p:sp>
          <p:nvSpPr>
            <p:cNvPr id="4" name="Freeform: Shape 3">
              <a:extLst>
                <a:ext uri="{FF2B5EF4-FFF2-40B4-BE49-F238E27FC236}">
                  <a16:creationId xmlns:a16="http://schemas.microsoft.com/office/drawing/2014/main" id="{3F2E6A82-A261-378B-2C2F-8ED6C80DD751}"/>
                </a:ext>
              </a:extLst>
            </p:cNvPr>
            <p:cNvSpPr/>
            <p:nvPr/>
          </p:nvSpPr>
          <p:spPr>
            <a:xfrm>
              <a:off x="1801322" y="2309860"/>
              <a:ext cx="923803" cy="788649"/>
            </a:xfrm>
            <a:custGeom>
              <a:avLst/>
              <a:gdLst/>
              <a:ahLst/>
              <a:cxnLst/>
              <a:rect l="0" t="0" r="0" b="0"/>
              <a:pathLst>
                <a:path>
                  <a:moveTo>
                    <a:pt x="0" y="0"/>
                  </a:moveTo>
                  <a:lnTo>
                    <a:pt x="0" y="788649"/>
                  </a:lnTo>
                  <a:lnTo>
                    <a:pt x="923803" y="788649"/>
                  </a:lnTo>
                </a:path>
              </a:pathLst>
            </a:custGeom>
            <a:noFill/>
            <a:ln>
              <a:solidFill>
                <a:srgbClr val="00ADEE"/>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 name="Freeform: Shape 4">
              <a:extLst>
                <a:ext uri="{FF2B5EF4-FFF2-40B4-BE49-F238E27FC236}">
                  <a16:creationId xmlns:a16="http://schemas.microsoft.com/office/drawing/2014/main" id="{50C04B01-B783-D243-928D-44FD08BBA2FA}"/>
                </a:ext>
              </a:extLst>
            </p:cNvPr>
            <p:cNvSpPr/>
            <p:nvPr/>
          </p:nvSpPr>
          <p:spPr>
            <a:xfrm>
              <a:off x="2725126" y="2572743"/>
              <a:ext cx="4017697" cy="1051532"/>
            </a:xfrm>
            <a:custGeom>
              <a:avLst/>
              <a:gdLst>
                <a:gd name="connsiteX0" fmla="*/ 0 w 4017697"/>
                <a:gd name="connsiteY0" fmla="*/ 105153 h 1051532"/>
                <a:gd name="connsiteX1" fmla="*/ 105153 w 4017697"/>
                <a:gd name="connsiteY1" fmla="*/ 0 h 1051532"/>
                <a:gd name="connsiteX2" fmla="*/ 3912544 w 4017697"/>
                <a:gd name="connsiteY2" fmla="*/ 0 h 1051532"/>
                <a:gd name="connsiteX3" fmla="*/ 4017697 w 4017697"/>
                <a:gd name="connsiteY3" fmla="*/ 105153 h 1051532"/>
                <a:gd name="connsiteX4" fmla="*/ 4017697 w 4017697"/>
                <a:gd name="connsiteY4" fmla="*/ 946379 h 1051532"/>
                <a:gd name="connsiteX5" fmla="*/ 3912544 w 4017697"/>
                <a:gd name="connsiteY5" fmla="*/ 1051532 h 1051532"/>
                <a:gd name="connsiteX6" fmla="*/ 105153 w 4017697"/>
                <a:gd name="connsiteY6" fmla="*/ 1051532 h 1051532"/>
                <a:gd name="connsiteX7" fmla="*/ 0 w 4017697"/>
                <a:gd name="connsiteY7" fmla="*/ 946379 h 1051532"/>
                <a:gd name="connsiteX8" fmla="*/ 0 w 4017697"/>
                <a:gd name="connsiteY8" fmla="*/ 105153 h 105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17697" h="1051532">
                  <a:moveTo>
                    <a:pt x="0" y="105153"/>
                  </a:moveTo>
                  <a:cubicBezTo>
                    <a:pt x="0" y="47079"/>
                    <a:pt x="47079" y="0"/>
                    <a:pt x="105153" y="0"/>
                  </a:cubicBezTo>
                  <a:lnTo>
                    <a:pt x="3912544" y="0"/>
                  </a:lnTo>
                  <a:cubicBezTo>
                    <a:pt x="3970618" y="0"/>
                    <a:pt x="4017697" y="47079"/>
                    <a:pt x="4017697" y="105153"/>
                  </a:cubicBezTo>
                  <a:lnTo>
                    <a:pt x="4017697" y="946379"/>
                  </a:lnTo>
                  <a:cubicBezTo>
                    <a:pt x="4017697" y="1004453"/>
                    <a:pt x="3970618" y="1051532"/>
                    <a:pt x="3912544" y="1051532"/>
                  </a:cubicBezTo>
                  <a:lnTo>
                    <a:pt x="105153" y="1051532"/>
                  </a:lnTo>
                  <a:cubicBezTo>
                    <a:pt x="47079" y="1051532"/>
                    <a:pt x="0" y="1004453"/>
                    <a:pt x="0" y="946379"/>
                  </a:cubicBezTo>
                  <a:lnTo>
                    <a:pt x="0" y="105153"/>
                  </a:lnTo>
                  <a:close/>
                </a:path>
              </a:pathLst>
            </a:custGeom>
            <a:ln>
              <a:solidFill>
                <a:srgbClr val="00ADEE"/>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898" tIns="56198" rIns="68898" bIns="56198" numCol="1" spcCol="1270" anchor="ctr" anchorCtr="0">
              <a:noAutofit/>
            </a:bodyPr>
            <a:lstStyle/>
            <a:p>
              <a:pPr marL="0" lvl="0" indent="0" algn="ctr" defTabSz="889000">
                <a:lnSpc>
                  <a:spcPct val="90000"/>
                </a:lnSpc>
                <a:spcBef>
                  <a:spcPct val="0"/>
                </a:spcBef>
                <a:spcAft>
                  <a:spcPct val="35000"/>
                </a:spcAft>
                <a:buNone/>
              </a:pPr>
              <a:r>
                <a:rPr lang="ar-SA" sz="2000" kern="1200" dirty="0">
                  <a:latin typeface="Alexandria" pitchFamily="2" charset="-78"/>
                  <a:cs typeface="Alexandria" pitchFamily="2" charset="-78"/>
                </a:rPr>
                <a:t>شروط تتعلق بالادارة العليا</a:t>
              </a:r>
              <a:endParaRPr lang="en-US" sz="2000" kern="1200" dirty="0">
                <a:latin typeface="Alexandria" pitchFamily="2" charset="-78"/>
                <a:cs typeface="Alexandria" pitchFamily="2" charset="-78"/>
              </a:endParaRPr>
            </a:p>
          </p:txBody>
        </p:sp>
        <p:sp>
          <p:nvSpPr>
            <p:cNvPr id="6" name="Freeform: Shape 5">
              <a:extLst>
                <a:ext uri="{FF2B5EF4-FFF2-40B4-BE49-F238E27FC236}">
                  <a16:creationId xmlns:a16="http://schemas.microsoft.com/office/drawing/2014/main" id="{73D94BE0-E459-39E5-CD36-85AF9495A5EA}"/>
                </a:ext>
              </a:extLst>
            </p:cNvPr>
            <p:cNvSpPr/>
            <p:nvPr/>
          </p:nvSpPr>
          <p:spPr>
            <a:xfrm>
              <a:off x="1801322" y="2309860"/>
              <a:ext cx="923803" cy="2103065"/>
            </a:xfrm>
            <a:custGeom>
              <a:avLst/>
              <a:gdLst/>
              <a:ahLst/>
              <a:cxnLst/>
              <a:rect l="0" t="0" r="0" b="0"/>
              <a:pathLst>
                <a:path>
                  <a:moveTo>
                    <a:pt x="0" y="0"/>
                  </a:moveTo>
                  <a:lnTo>
                    <a:pt x="0" y="2103065"/>
                  </a:lnTo>
                  <a:lnTo>
                    <a:pt x="923803" y="2103065"/>
                  </a:lnTo>
                </a:path>
              </a:pathLst>
            </a:custGeom>
            <a:noFill/>
            <a:ln>
              <a:solidFill>
                <a:srgbClr val="00ADEE"/>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 name="Freeform: Shape 6">
              <a:extLst>
                <a:ext uri="{FF2B5EF4-FFF2-40B4-BE49-F238E27FC236}">
                  <a16:creationId xmlns:a16="http://schemas.microsoft.com/office/drawing/2014/main" id="{9D955046-BC7C-E2F5-B67B-2990205DFC4C}"/>
                </a:ext>
              </a:extLst>
            </p:cNvPr>
            <p:cNvSpPr/>
            <p:nvPr/>
          </p:nvSpPr>
          <p:spPr>
            <a:xfrm>
              <a:off x="2725126" y="3887159"/>
              <a:ext cx="4006424" cy="1051532"/>
            </a:xfrm>
            <a:custGeom>
              <a:avLst/>
              <a:gdLst>
                <a:gd name="connsiteX0" fmla="*/ 0 w 4006424"/>
                <a:gd name="connsiteY0" fmla="*/ 105153 h 1051532"/>
                <a:gd name="connsiteX1" fmla="*/ 105153 w 4006424"/>
                <a:gd name="connsiteY1" fmla="*/ 0 h 1051532"/>
                <a:gd name="connsiteX2" fmla="*/ 3901271 w 4006424"/>
                <a:gd name="connsiteY2" fmla="*/ 0 h 1051532"/>
                <a:gd name="connsiteX3" fmla="*/ 4006424 w 4006424"/>
                <a:gd name="connsiteY3" fmla="*/ 105153 h 1051532"/>
                <a:gd name="connsiteX4" fmla="*/ 4006424 w 4006424"/>
                <a:gd name="connsiteY4" fmla="*/ 946379 h 1051532"/>
                <a:gd name="connsiteX5" fmla="*/ 3901271 w 4006424"/>
                <a:gd name="connsiteY5" fmla="*/ 1051532 h 1051532"/>
                <a:gd name="connsiteX6" fmla="*/ 105153 w 4006424"/>
                <a:gd name="connsiteY6" fmla="*/ 1051532 h 1051532"/>
                <a:gd name="connsiteX7" fmla="*/ 0 w 4006424"/>
                <a:gd name="connsiteY7" fmla="*/ 946379 h 1051532"/>
                <a:gd name="connsiteX8" fmla="*/ 0 w 4006424"/>
                <a:gd name="connsiteY8" fmla="*/ 105153 h 105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6424" h="1051532">
                  <a:moveTo>
                    <a:pt x="0" y="105153"/>
                  </a:moveTo>
                  <a:cubicBezTo>
                    <a:pt x="0" y="47079"/>
                    <a:pt x="47079" y="0"/>
                    <a:pt x="105153" y="0"/>
                  </a:cubicBezTo>
                  <a:lnTo>
                    <a:pt x="3901271" y="0"/>
                  </a:lnTo>
                  <a:cubicBezTo>
                    <a:pt x="3959345" y="0"/>
                    <a:pt x="4006424" y="47079"/>
                    <a:pt x="4006424" y="105153"/>
                  </a:cubicBezTo>
                  <a:lnTo>
                    <a:pt x="4006424" y="946379"/>
                  </a:lnTo>
                  <a:cubicBezTo>
                    <a:pt x="4006424" y="1004453"/>
                    <a:pt x="3959345" y="1051532"/>
                    <a:pt x="3901271" y="1051532"/>
                  </a:cubicBezTo>
                  <a:lnTo>
                    <a:pt x="105153" y="1051532"/>
                  </a:lnTo>
                  <a:cubicBezTo>
                    <a:pt x="47079" y="1051532"/>
                    <a:pt x="0" y="1004453"/>
                    <a:pt x="0" y="946379"/>
                  </a:cubicBezTo>
                  <a:lnTo>
                    <a:pt x="0" y="105153"/>
                  </a:lnTo>
                  <a:close/>
                </a:path>
              </a:pathLst>
            </a:custGeom>
            <a:ln>
              <a:solidFill>
                <a:srgbClr val="00ADEE"/>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898" tIns="56198" rIns="68898" bIns="56198" numCol="1" spcCol="1270" anchor="ctr" anchorCtr="0">
              <a:noAutofit/>
            </a:bodyPr>
            <a:lstStyle/>
            <a:p>
              <a:pPr marL="0" lvl="0" indent="0" algn="ctr" defTabSz="889000">
                <a:lnSpc>
                  <a:spcPct val="90000"/>
                </a:lnSpc>
                <a:spcBef>
                  <a:spcPct val="0"/>
                </a:spcBef>
                <a:spcAft>
                  <a:spcPct val="35000"/>
                </a:spcAft>
                <a:buNone/>
              </a:pPr>
              <a:r>
                <a:rPr lang="ar-SA" sz="2000" kern="1200" dirty="0">
                  <a:latin typeface="Alexandria" pitchFamily="2" charset="-78"/>
                  <a:cs typeface="Alexandria" pitchFamily="2" charset="-78"/>
                </a:rPr>
                <a:t>شروط تتعلق بالعاملين</a:t>
              </a:r>
              <a:endParaRPr lang="en-US" sz="2000" kern="1200" dirty="0">
                <a:latin typeface="Alexandria" pitchFamily="2" charset="-78"/>
                <a:cs typeface="Alexandria" pitchFamily="2" charset="-78"/>
              </a:endParaRPr>
            </a:p>
          </p:txBody>
        </p:sp>
        <p:sp>
          <p:nvSpPr>
            <p:cNvPr id="8" name="Freeform: Shape 7">
              <a:extLst>
                <a:ext uri="{FF2B5EF4-FFF2-40B4-BE49-F238E27FC236}">
                  <a16:creationId xmlns:a16="http://schemas.microsoft.com/office/drawing/2014/main" id="{67A20BB2-DEF2-3B93-D00E-F3D28DBD51D7}"/>
                </a:ext>
              </a:extLst>
            </p:cNvPr>
            <p:cNvSpPr/>
            <p:nvPr/>
          </p:nvSpPr>
          <p:spPr>
            <a:xfrm>
              <a:off x="1801322" y="2309860"/>
              <a:ext cx="923803" cy="3417482"/>
            </a:xfrm>
            <a:custGeom>
              <a:avLst/>
              <a:gdLst/>
              <a:ahLst/>
              <a:cxnLst/>
              <a:rect l="0" t="0" r="0" b="0"/>
              <a:pathLst>
                <a:path>
                  <a:moveTo>
                    <a:pt x="0" y="0"/>
                  </a:moveTo>
                  <a:lnTo>
                    <a:pt x="0" y="3417482"/>
                  </a:lnTo>
                  <a:lnTo>
                    <a:pt x="923803" y="3417482"/>
                  </a:lnTo>
                </a:path>
              </a:pathLst>
            </a:custGeom>
            <a:noFill/>
            <a:ln>
              <a:solidFill>
                <a:srgbClr val="00ADEE"/>
              </a:solidFill>
            </a:ln>
          </p:spPr>
          <p:style>
            <a:lnRef idx="2">
              <a:scrgbClr r="0" g="0" b="0"/>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 name="Freeform: Shape 8">
              <a:extLst>
                <a:ext uri="{FF2B5EF4-FFF2-40B4-BE49-F238E27FC236}">
                  <a16:creationId xmlns:a16="http://schemas.microsoft.com/office/drawing/2014/main" id="{60596F0D-0BF3-C8F3-FCF3-42DC1E051F56}"/>
                </a:ext>
              </a:extLst>
            </p:cNvPr>
            <p:cNvSpPr/>
            <p:nvPr/>
          </p:nvSpPr>
          <p:spPr>
            <a:xfrm>
              <a:off x="2725126" y="5201576"/>
              <a:ext cx="4005852" cy="1051532"/>
            </a:xfrm>
            <a:custGeom>
              <a:avLst/>
              <a:gdLst>
                <a:gd name="connsiteX0" fmla="*/ 0 w 4005852"/>
                <a:gd name="connsiteY0" fmla="*/ 105153 h 1051532"/>
                <a:gd name="connsiteX1" fmla="*/ 105153 w 4005852"/>
                <a:gd name="connsiteY1" fmla="*/ 0 h 1051532"/>
                <a:gd name="connsiteX2" fmla="*/ 3900699 w 4005852"/>
                <a:gd name="connsiteY2" fmla="*/ 0 h 1051532"/>
                <a:gd name="connsiteX3" fmla="*/ 4005852 w 4005852"/>
                <a:gd name="connsiteY3" fmla="*/ 105153 h 1051532"/>
                <a:gd name="connsiteX4" fmla="*/ 4005852 w 4005852"/>
                <a:gd name="connsiteY4" fmla="*/ 946379 h 1051532"/>
                <a:gd name="connsiteX5" fmla="*/ 3900699 w 4005852"/>
                <a:gd name="connsiteY5" fmla="*/ 1051532 h 1051532"/>
                <a:gd name="connsiteX6" fmla="*/ 105153 w 4005852"/>
                <a:gd name="connsiteY6" fmla="*/ 1051532 h 1051532"/>
                <a:gd name="connsiteX7" fmla="*/ 0 w 4005852"/>
                <a:gd name="connsiteY7" fmla="*/ 946379 h 1051532"/>
                <a:gd name="connsiteX8" fmla="*/ 0 w 4005852"/>
                <a:gd name="connsiteY8" fmla="*/ 105153 h 1051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5852" h="1051532">
                  <a:moveTo>
                    <a:pt x="0" y="105153"/>
                  </a:moveTo>
                  <a:cubicBezTo>
                    <a:pt x="0" y="47079"/>
                    <a:pt x="47079" y="0"/>
                    <a:pt x="105153" y="0"/>
                  </a:cubicBezTo>
                  <a:lnTo>
                    <a:pt x="3900699" y="0"/>
                  </a:lnTo>
                  <a:cubicBezTo>
                    <a:pt x="3958773" y="0"/>
                    <a:pt x="4005852" y="47079"/>
                    <a:pt x="4005852" y="105153"/>
                  </a:cubicBezTo>
                  <a:lnTo>
                    <a:pt x="4005852" y="946379"/>
                  </a:lnTo>
                  <a:cubicBezTo>
                    <a:pt x="4005852" y="1004453"/>
                    <a:pt x="3958773" y="1051532"/>
                    <a:pt x="3900699" y="1051532"/>
                  </a:cubicBezTo>
                  <a:lnTo>
                    <a:pt x="105153" y="1051532"/>
                  </a:lnTo>
                  <a:cubicBezTo>
                    <a:pt x="47079" y="1051532"/>
                    <a:pt x="0" y="1004453"/>
                    <a:pt x="0" y="946379"/>
                  </a:cubicBezTo>
                  <a:lnTo>
                    <a:pt x="0" y="105153"/>
                  </a:lnTo>
                  <a:close/>
                </a:path>
              </a:pathLst>
            </a:custGeom>
            <a:ln>
              <a:solidFill>
                <a:srgbClr val="00ADEE"/>
              </a:solidFill>
            </a:ln>
          </p:spPr>
          <p:style>
            <a:lnRef idx="2">
              <a:scrgbClr r="0" g="0" b="0"/>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68898" tIns="56198" rIns="68898" bIns="56198" numCol="1" spcCol="1270" anchor="ctr" anchorCtr="0">
              <a:noAutofit/>
            </a:bodyPr>
            <a:lstStyle/>
            <a:p>
              <a:pPr marL="0" lvl="0" indent="0" algn="ctr" defTabSz="889000">
                <a:lnSpc>
                  <a:spcPct val="90000"/>
                </a:lnSpc>
                <a:spcBef>
                  <a:spcPct val="0"/>
                </a:spcBef>
                <a:spcAft>
                  <a:spcPct val="35000"/>
                </a:spcAft>
                <a:buNone/>
              </a:pPr>
              <a:r>
                <a:rPr lang="ar-SA" sz="2000" kern="1200" dirty="0">
                  <a:latin typeface="Alexandria" pitchFamily="2" charset="-78"/>
                  <a:cs typeface="Alexandria" pitchFamily="2" charset="-78"/>
                </a:rPr>
                <a:t>شروط تتعلق بالمنظمة</a:t>
              </a:r>
              <a:endParaRPr lang="en-US" sz="2000" kern="1200" dirty="0">
                <a:latin typeface="Alexandria" pitchFamily="2" charset="-78"/>
                <a:cs typeface="Alexandria" pitchFamily="2" charset="-78"/>
              </a:endParaRPr>
            </a:p>
          </p:txBody>
        </p:sp>
      </p:grpSp>
    </p:spTree>
    <p:extLst>
      <p:ext uri="{BB962C8B-B14F-4D97-AF65-F5344CB8AC3E}">
        <p14:creationId xmlns:p14="http://schemas.microsoft.com/office/powerpoint/2010/main" val="3266913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Google Shape;177;p7">
            <a:extLst>
              <a:ext uri="{FF2B5EF4-FFF2-40B4-BE49-F238E27FC236}">
                <a16:creationId xmlns:a16="http://schemas.microsoft.com/office/drawing/2014/main" id="{83E87954-5AF3-75B1-5753-AE3253BC0FE1}"/>
              </a:ext>
            </a:extLst>
          </p:cNvPr>
          <p:cNvSpPr/>
          <p:nvPr/>
        </p:nvSpPr>
        <p:spPr>
          <a:xfrm>
            <a:off x="437842" y="1706521"/>
            <a:ext cx="3970056" cy="37608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9" name="Google Shape;178;p7">
            <a:extLst>
              <a:ext uri="{FF2B5EF4-FFF2-40B4-BE49-F238E27FC236}">
                <a16:creationId xmlns:a16="http://schemas.microsoft.com/office/drawing/2014/main" id="{04986B07-FAA7-7450-2CBF-C3FA7DCB45A4}"/>
              </a:ext>
            </a:extLst>
          </p:cNvPr>
          <p:cNvSpPr/>
          <p:nvPr/>
        </p:nvSpPr>
        <p:spPr>
          <a:xfrm>
            <a:off x="727698" y="1898650"/>
            <a:ext cx="11026460" cy="33765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84349" y="2278260"/>
            <a:ext cx="6402801" cy="2269404"/>
          </a:xfrm>
          <a:prstGeom prst="rect">
            <a:avLst/>
          </a:prstGeom>
          <a:noFill/>
        </p:spPr>
        <p:txBody>
          <a:bodyPr wrap="square" rtlCol="0">
            <a:spAutoFit/>
          </a:bodyPr>
          <a:lstStyle/>
          <a:p>
            <a:pPr algn="r" rtl="1">
              <a:lnSpc>
                <a:spcPct val="150000"/>
              </a:lnSpc>
            </a:pPr>
            <a:endParaRPr lang="en-US" sz="1600" dirty="0"/>
          </a:p>
          <a:p>
            <a:pPr marL="571500" indent="-571500" algn="r" rtl="1">
              <a:lnSpc>
                <a:spcPct val="150000"/>
              </a:lnSpc>
              <a:buFont typeface="Wingdings" panose="05000000000000000000" pitchFamily="2" charset="2"/>
              <a:buChar char="ü"/>
            </a:pPr>
            <a:r>
              <a:rPr lang="ar-SA" sz="1600" dirty="0">
                <a:cs typeface="Alexandria" pitchFamily="2" charset="-78"/>
              </a:rPr>
              <a:t> كفاءة العاملين في المنظمة، وقدرتهم على </a:t>
            </a:r>
            <a:r>
              <a:rPr lang="ar-JO" sz="1600" dirty="0">
                <a:cs typeface="Alexandria" pitchFamily="2" charset="-78"/>
              </a:rPr>
              <a:t>أ</a:t>
            </a:r>
            <a:r>
              <a:rPr lang="ar-SA" sz="1600" dirty="0">
                <a:cs typeface="Alexandria" pitchFamily="2" charset="-78"/>
              </a:rPr>
              <a:t>داء الواجبات الموكولة اليهم بدقة. </a:t>
            </a:r>
            <a:endParaRPr lang="en-US" sz="1600" dirty="0">
              <a:cs typeface="Alexandria" pitchFamily="2" charset="-78"/>
            </a:endParaRPr>
          </a:p>
          <a:p>
            <a:pPr marL="571500" indent="-571500" algn="r" rtl="1">
              <a:lnSpc>
                <a:spcPct val="150000"/>
              </a:lnSpc>
              <a:buFont typeface="Wingdings" panose="05000000000000000000" pitchFamily="2" charset="2"/>
              <a:buChar char="ü"/>
            </a:pPr>
            <a:endParaRPr lang="en-US" sz="1600" dirty="0"/>
          </a:p>
          <a:p>
            <a:pPr marL="571500" indent="-571500" algn="r" rtl="1">
              <a:lnSpc>
                <a:spcPct val="150000"/>
              </a:lnSpc>
              <a:buFont typeface="Wingdings" panose="05000000000000000000" pitchFamily="2" charset="2"/>
              <a:buChar char="ü"/>
            </a:pPr>
            <a:r>
              <a:rPr lang="ar-SA" sz="1600" dirty="0">
                <a:cs typeface="Alexandria" pitchFamily="2" charset="-78"/>
              </a:rPr>
              <a:t>قدرة العاملين في المنظمة على تحمل المسؤولية، وقوة الولاء التنظيمي لديهم.</a:t>
            </a:r>
            <a:endParaRPr lang="en-US" sz="1600" dirty="0"/>
          </a:p>
        </p:txBody>
      </p:sp>
      <p:sp>
        <p:nvSpPr>
          <p:cNvPr id="10" name="TextBox 9">
            <a:extLst>
              <a:ext uri="{FF2B5EF4-FFF2-40B4-BE49-F238E27FC236}">
                <a16:creationId xmlns:a16="http://schemas.microsoft.com/office/drawing/2014/main" id="{ADB01C20-18C0-7129-98E6-D34736AC672B}"/>
              </a:ext>
            </a:extLst>
          </p:cNvPr>
          <p:cNvSpPr txBox="1"/>
          <p:nvPr/>
        </p:nvSpPr>
        <p:spPr>
          <a:xfrm>
            <a:off x="5084349" y="295202"/>
            <a:ext cx="2023303"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الإدارة بالاستثناء</a:t>
            </a:r>
          </a:p>
        </p:txBody>
      </p:sp>
      <p:pic>
        <p:nvPicPr>
          <p:cNvPr id="12" name="Graphic 11">
            <a:extLst>
              <a:ext uri="{FF2B5EF4-FFF2-40B4-BE49-F238E27FC236}">
                <a16:creationId xmlns:a16="http://schemas.microsoft.com/office/drawing/2014/main" id="{BEFAF089-B374-A966-3024-D0619B6F673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78538" y="2013417"/>
            <a:ext cx="4645987" cy="2799090"/>
          </a:xfrm>
          <a:prstGeom prst="rect">
            <a:avLst/>
          </a:prstGeom>
        </p:spPr>
      </p:pic>
      <p:sp>
        <p:nvSpPr>
          <p:cNvPr id="14" name="TextBox 13">
            <a:extLst>
              <a:ext uri="{FF2B5EF4-FFF2-40B4-BE49-F238E27FC236}">
                <a16:creationId xmlns:a16="http://schemas.microsoft.com/office/drawing/2014/main" id="{5419C8FF-5EBF-0788-EE37-5B99E7C95863}"/>
              </a:ext>
            </a:extLst>
          </p:cNvPr>
          <p:cNvSpPr txBox="1"/>
          <p:nvPr/>
        </p:nvSpPr>
        <p:spPr>
          <a:xfrm>
            <a:off x="4600575" y="843828"/>
            <a:ext cx="3038474" cy="422744"/>
          </a:xfrm>
          <a:prstGeom prst="rect">
            <a:avLst/>
          </a:prstGeom>
          <a:noFill/>
        </p:spPr>
        <p:txBody>
          <a:bodyPr wrap="square">
            <a:spAutoFit/>
          </a:bodyPr>
          <a:lstStyle/>
          <a:p>
            <a:pPr algn="r" rtl="1">
              <a:lnSpc>
                <a:spcPct val="150000"/>
              </a:lnSpc>
            </a:pPr>
            <a:r>
              <a:rPr lang="ar-SA" sz="1600" dirty="0">
                <a:cs typeface="Alexandria" pitchFamily="2" charset="-78"/>
              </a:rPr>
              <a:t>شروط تتعلق </a:t>
            </a:r>
            <a:r>
              <a:rPr lang="ar-SA" sz="1600" dirty="0">
                <a:solidFill>
                  <a:srgbClr val="00ADEE"/>
                </a:solidFill>
                <a:cs typeface="Alexandria" pitchFamily="2" charset="-78"/>
              </a:rPr>
              <a:t>بالعاملين</a:t>
            </a:r>
            <a:r>
              <a:rPr lang="ar-SA" sz="1600" dirty="0">
                <a:cs typeface="Alexandria" pitchFamily="2" charset="-78"/>
              </a:rPr>
              <a:t>، وتشمل: </a:t>
            </a:r>
            <a:endParaRPr lang="en-US" sz="1600" dirty="0">
              <a:cs typeface="Alexandria" pitchFamily="2" charset="-78"/>
            </a:endParaRPr>
          </a:p>
        </p:txBody>
      </p:sp>
    </p:spTree>
    <p:extLst>
      <p:ext uri="{BB962C8B-B14F-4D97-AF65-F5344CB8AC3E}">
        <p14:creationId xmlns:p14="http://schemas.microsoft.com/office/powerpoint/2010/main" val="1815521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11EBEE85-0D47-61F5-65C4-3DBA8C0D6491}"/>
              </a:ext>
            </a:extLst>
          </p:cNvPr>
          <p:cNvSpPr/>
          <p:nvPr/>
        </p:nvSpPr>
        <p:spPr>
          <a:xfrm>
            <a:off x="437842" y="1706521"/>
            <a:ext cx="3970056" cy="37608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6F1336A6-DCA9-2CDB-B504-5AB6E8B0FEAD}"/>
              </a:ext>
            </a:extLst>
          </p:cNvPr>
          <p:cNvSpPr/>
          <p:nvPr/>
        </p:nvSpPr>
        <p:spPr>
          <a:xfrm>
            <a:off x="727698" y="1898650"/>
            <a:ext cx="11026460" cy="33765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4172E93E-15B9-A6FC-C260-20779254E1D2}"/>
              </a:ext>
            </a:extLst>
          </p:cNvPr>
          <p:cNvSpPr txBox="1"/>
          <p:nvPr/>
        </p:nvSpPr>
        <p:spPr>
          <a:xfrm>
            <a:off x="5084349" y="295202"/>
            <a:ext cx="2023303"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الإدارة بالاستثناء</a:t>
            </a:r>
          </a:p>
        </p:txBody>
      </p:sp>
      <p:sp>
        <p:nvSpPr>
          <p:cNvPr id="10" name="TextBox 9">
            <a:extLst>
              <a:ext uri="{FF2B5EF4-FFF2-40B4-BE49-F238E27FC236}">
                <a16:creationId xmlns:a16="http://schemas.microsoft.com/office/drawing/2014/main" id="{4B26BC51-7938-9FBC-8595-3F83E135B96A}"/>
              </a:ext>
            </a:extLst>
          </p:cNvPr>
          <p:cNvSpPr txBox="1"/>
          <p:nvPr/>
        </p:nvSpPr>
        <p:spPr>
          <a:xfrm>
            <a:off x="4407898" y="843828"/>
            <a:ext cx="3231151" cy="420051"/>
          </a:xfrm>
          <a:prstGeom prst="rect">
            <a:avLst/>
          </a:prstGeom>
          <a:noFill/>
        </p:spPr>
        <p:txBody>
          <a:bodyPr wrap="square">
            <a:spAutoFit/>
          </a:bodyPr>
          <a:lstStyle/>
          <a:p>
            <a:pPr algn="r" rtl="1">
              <a:lnSpc>
                <a:spcPct val="150000"/>
              </a:lnSpc>
            </a:pPr>
            <a:r>
              <a:rPr lang="ar-SA" sz="1600" dirty="0">
                <a:cs typeface="Alexandria" pitchFamily="2" charset="-78"/>
              </a:rPr>
              <a:t> شروط تتعلق </a:t>
            </a:r>
            <a:r>
              <a:rPr lang="ar-SA" sz="1600" dirty="0">
                <a:solidFill>
                  <a:srgbClr val="00ADEE"/>
                </a:solidFill>
                <a:cs typeface="Alexandria" pitchFamily="2" charset="-78"/>
              </a:rPr>
              <a:t>بالمنظمة</a:t>
            </a:r>
            <a:r>
              <a:rPr lang="ar-SA" sz="1600" dirty="0">
                <a:cs typeface="Alexandria" pitchFamily="2" charset="-78"/>
              </a:rPr>
              <a:t>، وتشمل:</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314950" y="2206698"/>
            <a:ext cx="6263119" cy="3008068"/>
          </a:xfrm>
          <a:prstGeom prst="rect">
            <a:avLst/>
          </a:prstGeom>
          <a:noFill/>
        </p:spPr>
        <p:txBody>
          <a:bodyPr wrap="square" rtlCol="0">
            <a:spAutoFit/>
          </a:bodyPr>
          <a:lstStyle/>
          <a:p>
            <a:pPr marL="514350" indent="-514350" algn="r" rtl="1">
              <a:lnSpc>
                <a:spcPct val="150000"/>
              </a:lnSpc>
              <a:buFont typeface="+mj-lt"/>
              <a:buAutoNum type="arabicPeriod"/>
            </a:pPr>
            <a:r>
              <a:rPr lang="ar-SA" sz="1600" dirty="0">
                <a:latin typeface="Alexandria" pitchFamily="2" charset="-78"/>
                <a:cs typeface="Alexandria" pitchFamily="2" charset="-78"/>
              </a:rPr>
              <a:t>استقرار المنظمة في مختلف الظروف والحالات التي تقع ضمن بيئة المنظمة العملية، وعدم تعرض تلك البيئة إلى حالات عدم استقرار أياً كان نوع تلك الحالات.</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endParaRPr lang="ar-JO"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 توافر نظام حوافز فعال لزيادة الإنتاجية وتعزيز الولاء الوظيفي.</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توافر نظام اتصال فعال لمتابعة سير العملية الإدارية، وتوفير المعلومات الضرورية لإنجاح النشاطات. </a:t>
            </a:r>
            <a:endParaRPr lang="en-US" sz="1600" dirty="0">
              <a:latin typeface="Alexandria" pitchFamily="2" charset="-78"/>
              <a:cs typeface="Alexandria" pitchFamily="2" charset="-78"/>
            </a:endParaRPr>
          </a:p>
        </p:txBody>
      </p:sp>
      <p:pic>
        <p:nvPicPr>
          <p:cNvPr id="6" name="Graphic 5">
            <a:extLst>
              <a:ext uri="{FF2B5EF4-FFF2-40B4-BE49-F238E27FC236}">
                <a16:creationId xmlns:a16="http://schemas.microsoft.com/office/drawing/2014/main" id="{9A7F7245-FCD2-1235-881A-3D1A12288365}"/>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37842" y="2300211"/>
            <a:ext cx="5258538" cy="2944781"/>
          </a:xfrm>
          <a:prstGeom prst="rect">
            <a:avLst/>
          </a:prstGeom>
        </p:spPr>
      </p:pic>
    </p:spTree>
    <p:extLst>
      <p:ext uri="{BB962C8B-B14F-4D97-AF65-F5344CB8AC3E}">
        <p14:creationId xmlns:p14="http://schemas.microsoft.com/office/powerpoint/2010/main" val="4181977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BCE5E927-A19F-8A82-9BEC-F38583B9E779}"/>
              </a:ext>
            </a:extLst>
          </p:cNvPr>
          <p:cNvSpPr/>
          <p:nvPr/>
        </p:nvSpPr>
        <p:spPr>
          <a:xfrm>
            <a:off x="437842" y="1706521"/>
            <a:ext cx="3970056" cy="37608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2685990E-65C4-1C4E-1F85-C226C77F29E2}"/>
              </a:ext>
            </a:extLst>
          </p:cNvPr>
          <p:cNvSpPr/>
          <p:nvPr/>
        </p:nvSpPr>
        <p:spPr>
          <a:xfrm>
            <a:off x="727698" y="1898650"/>
            <a:ext cx="11026460" cy="33765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4D311E95-334F-3FF7-15E8-ED2D9F7A9734}"/>
              </a:ext>
            </a:extLst>
          </p:cNvPr>
          <p:cNvSpPr txBox="1"/>
          <p:nvPr/>
        </p:nvSpPr>
        <p:spPr>
          <a:xfrm>
            <a:off x="5084349" y="295202"/>
            <a:ext cx="2023303"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الإدارة بالاستثناء</a:t>
            </a:r>
          </a:p>
        </p:txBody>
      </p:sp>
      <p:sp>
        <p:nvSpPr>
          <p:cNvPr id="10" name="TextBox 9">
            <a:extLst>
              <a:ext uri="{FF2B5EF4-FFF2-40B4-BE49-F238E27FC236}">
                <a16:creationId xmlns:a16="http://schemas.microsoft.com/office/drawing/2014/main" id="{107EE4D9-3255-7072-2E05-2C1249DE7C51}"/>
              </a:ext>
            </a:extLst>
          </p:cNvPr>
          <p:cNvSpPr txBox="1"/>
          <p:nvPr/>
        </p:nvSpPr>
        <p:spPr>
          <a:xfrm>
            <a:off x="4219576" y="843828"/>
            <a:ext cx="3419474" cy="420051"/>
          </a:xfrm>
          <a:prstGeom prst="rect">
            <a:avLst/>
          </a:prstGeom>
          <a:noFill/>
        </p:spPr>
        <p:txBody>
          <a:bodyPr wrap="square">
            <a:spAutoFit/>
          </a:bodyPr>
          <a:lstStyle/>
          <a:p>
            <a:pPr algn="r" rtl="1">
              <a:lnSpc>
                <a:spcPct val="150000"/>
              </a:lnSpc>
            </a:pPr>
            <a:r>
              <a:rPr lang="ar-SA" sz="1600" dirty="0">
                <a:cs typeface="Alexandria" pitchFamily="2" charset="-78"/>
              </a:rPr>
              <a:t>شروط تتعلق </a:t>
            </a:r>
            <a:r>
              <a:rPr lang="ar-SA" sz="1600" dirty="0">
                <a:solidFill>
                  <a:srgbClr val="00ADEE"/>
                </a:solidFill>
                <a:cs typeface="Alexandria" pitchFamily="2" charset="-78"/>
              </a:rPr>
              <a:t>بالادارة العليا</a:t>
            </a:r>
            <a:r>
              <a:rPr lang="ar-SA" sz="1600" dirty="0">
                <a:cs typeface="Alexandria" pitchFamily="2" charset="-78"/>
              </a:rPr>
              <a:t>، وتشمل: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153026" y="2480310"/>
            <a:ext cx="6192116" cy="1897379"/>
          </a:xfrm>
          <a:prstGeom prst="rect">
            <a:avLst/>
          </a:prstGeom>
          <a:noFill/>
        </p:spPr>
        <p:txBody>
          <a:bodyPr wrap="square" rtlCol="0">
            <a:spAutoFit/>
          </a:bodyPr>
          <a:lstStyle/>
          <a:p>
            <a:pPr marL="514350" indent="-514350" algn="r" rtl="1">
              <a:lnSpc>
                <a:spcPct val="150000"/>
              </a:lnSpc>
              <a:buFont typeface="+mj-lt"/>
              <a:buAutoNum type="arabicPeriod"/>
            </a:pPr>
            <a:r>
              <a:rPr lang="ar-SA" sz="1600" dirty="0">
                <a:latin typeface="Alexandria" pitchFamily="2" charset="-78"/>
                <a:cs typeface="Alexandria" pitchFamily="2" charset="-78"/>
              </a:rPr>
              <a:t>كفاءة الإدارة العليا، وقدرتها على استشراف الحالات الاستثنائية التي قد تواجهها اثناء ممارستها لنشاطاتها المختلفة.</a:t>
            </a:r>
            <a:endParaRPr lang="en-US" sz="1600" dirty="0">
              <a:latin typeface="Alexandria" pitchFamily="2" charset="-78"/>
              <a:cs typeface="Alexandria" pitchFamily="2" charset="-78"/>
            </a:endParaRPr>
          </a:p>
          <a:p>
            <a:pPr marL="514350" indent="-514350" algn="r" rtl="1">
              <a:lnSpc>
                <a:spcPct val="150000"/>
              </a:lnSpc>
              <a:buFont typeface="+mj-lt"/>
              <a:buAutoNum type="arabicPeriod"/>
            </a:pPr>
            <a:endParaRPr lang="en-US" sz="1600" dirty="0">
              <a:latin typeface="Alexandria" pitchFamily="2" charset="-78"/>
              <a:cs typeface="Alexandria" pitchFamily="2" charset="-78"/>
            </a:endParaRPr>
          </a:p>
          <a:p>
            <a:pPr marL="514350" indent="-514350" algn="r" rtl="1">
              <a:lnSpc>
                <a:spcPct val="150000"/>
              </a:lnSpc>
              <a:buFont typeface="+mj-lt"/>
              <a:buAutoNum type="arabicPeriod"/>
            </a:pPr>
            <a:r>
              <a:rPr lang="ar-SA" sz="1600" dirty="0">
                <a:latin typeface="Alexandria" pitchFamily="2" charset="-78"/>
                <a:cs typeface="Alexandria" pitchFamily="2" charset="-78"/>
              </a:rPr>
              <a:t>رغبة الإدارة العليا في تفويض سلطتها وثقتها بمرؤوسيها وقوة انتمائهم للمنظمة. </a:t>
            </a:r>
            <a:endParaRPr lang="en-US" sz="1600" dirty="0">
              <a:latin typeface="Alexandria" pitchFamily="2" charset="-78"/>
              <a:cs typeface="Alexandria" pitchFamily="2" charset="-78"/>
            </a:endParaRPr>
          </a:p>
        </p:txBody>
      </p:sp>
      <p:pic>
        <p:nvPicPr>
          <p:cNvPr id="6" name="Graphic 5">
            <a:extLst>
              <a:ext uri="{FF2B5EF4-FFF2-40B4-BE49-F238E27FC236}">
                <a16:creationId xmlns:a16="http://schemas.microsoft.com/office/drawing/2014/main" id="{1F7294CB-AD26-965A-77BF-DC0BB8D78FD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76548" y="1948597"/>
            <a:ext cx="3469183" cy="3250507"/>
          </a:xfrm>
          <a:prstGeom prst="rect">
            <a:avLst/>
          </a:prstGeom>
        </p:spPr>
      </p:pic>
    </p:spTree>
    <p:extLst>
      <p:ext uri="{BB962C8B-B14F-4D97-AF65-F5344CB8AC3E}">
        <p14:creationId xmlns:p14="http://schemas.microsoft.com/office/powerpoint/2010/main" val="1736597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F672F2DA-65D2-21B4-C038-4566E644565F}"/>
              </a:ext>
            </a:extLst>
          </p:cNvPr>
          <p:cNvSpPr/>
          <p:nvPr/>
        </p:nvSpPr>
        <p:spPr>
          <a:xfrm>
            <a:off x="456892" y="1212844"/>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266790C8-0C9F-8BE6-1155-6A65AC8926DD}"/>
              </a:ext>
            </a:extLst>
          </p:cNvPr>
          <p:cNvSpPr/>
          <p:nvPr/>
        </p:nvSpPr>
        <p:spPr>
          <a:xfrm>
            <a:off x="901053" y="1504111"/>
            <a:ext cx="11155680" cy="4396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55BDCE19-AF95-B964-73CA-DF44C96AFDB2}"/>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B085C936-89A0-47D6-D2E5-49611DF1F959}"/>
              </a:ext>
            </a:extLst>
          </p:cNvPr>
          <p:cNvSpPr txBox="1"/>
          <p:nvPr/>
        </p:nvSpPr>
        <p:spPr>
          <a:xfrm>
            <a:off x="3975327" y="843512"/>
            <a:ext cx="4241346"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مواطن القوة ومواطن الضعف في القيادة التبادلية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216330" y="1609364"/>
            <a:ext cx="10525125" cy="395948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تمتاز القيادة التبادلية ببعض من مواطن القوة والصفات والمميزات الإيجابية، وهي: </a:t>
            </a:r>
            <a:endParaRPr lang="en-US" sz="1600" dirty="0">
              <a:latin typeface="Alexandria" pitchFamily="2" charset="-78"/>
              <a:cs typeface="Alexandria" pitchFamily="2" charset="-78"/>
            </a:endParaRPr>
          </a:p>
          <a:p>
            <a:pPr algn="r" rtl="1">
              <a:lnSpc>
                <a:spcPct val="200000"/>
              </a:lnSpc>
            </a:pPr>
            <a:endParaRPr lang="en-US" sz="1600" dirty="0">
              <a:latin typeface="Alexandria" pitchFamily="2" charset="-78"/>
              <a:cs typeface="Alexandria" pitchFamily="2" charset="-78"/>
            </a:endParaRPr>
          </a:p>
          <a:p>
            <a:pPr marL="457200" lvl="0" indent="-457200" algn="r" rtl="1">
              <a:lnSpc>
                <a:spcPct val="200000"/>
              </a:lnSpc>
              <a:buFont typeface="+mj-lt"/>
              <a:buAutoNum type="arabicPeriod"/>
            </a:pPr>
            <a:r>
              <a:rPr lang="ar-SA" sz="1600" dirty="0">
                <a:latin typeface="Alexandria" pitchFamily="2" charset="-78"/>
                <a:cs typeface="Alexandria" pitchFamily="2" charset="-78"/>
              </a:rPr>
              <a:t>الاهتمام بالعاملين أنها تركز على مكافأة المرؤوسين عند تحقيقهم المعايير المطلوبة والمتفق عليها في العمل، وهذا بحد ذاته يعد اهتماما عاليا بالأفراد الغالبية العظمى ورفعا لمعنوياتهم، وتحفيزاً لهم على العمل.</a:t>
            </a:r>
            <a:endParaRPr lang="en-US" sz="1600" dirty="0">
              <a:latin typeface="Alexandria" pitchFamily="2" charset="-78"/>
              <a:cs typeface="Alexandria" pitchFamily="2" charset="-78"/>
            </a:endParaRPr>
          </a:p>
          <a:p>
            <a:pPr marL="457200" lvl="0" indent="-457200" algn="r" rtl="1">
              <a:lnSpc>
                <a:spcPct val="200000"/>
              </a:lnSpc>
              <a:buFont typeface="+mj-lt"/>
              <a:buAutoNum type="arabicPeriod"/>
            </a:pPr>
            <a:endParaRPr lang="en-US" sz="1600" dirty="0">
              <a:latin typeface="Alexandria" pitchFamily="2" charset="-78"/>
              <a:cs typeface="Alexandria" pitchFamily="2" charset="-78"/>
            </a:endParaRPr>
          </a:p>
          <a:p>
            <a:pPr marL="457200" lvl="0" indent="-457200" algn="r" rtl="1">
              <a:lnSpc>
                <a:spcPct val="200000"/>
              </a:lnSpc>
              <a:buFont typeface="+mj-lt"/>
              <a:buAutoNum type="arabicPeriod"/>
            </a:pPr>
            <a:r>
              <a:rPr lang="ar-JO" sz="1600" dirty="0">
                <a:latin typeface="Alexandria" pitchFamily="2" charset="-78"/>
                <a:cs typeface="Alexandria" pitchFamily="2" charset="-78"/>
              </a:rPr>
              <a:t>ت</a:t>
            </a:r>
            <a:r>
              <a:rPr lang="ar-SA" sz="1600" dirty="0">
                <a:latin typeface="Alexandria" pitchFamily="2" charset="-78"/>
                <a:cs typeface="Alexandria" pitchFamily="2" charset="-78"/>
              </a:rPr>
              <a:t>حف</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ز العاملين وتعزيز فرص التنافس بينهم: هناك اتفاق بين القائد والمرؤوسين على تحقيق الأهداف التنظيمية مقابل الحصول على المكافآت بأنواعها المختلفة، وهذا الاتفاق يدعو المرؤوسين للتنافس والتفاني في العمل لتحقيق أعلى درجات الأداء للفوز بتلك المكافآت، وهذا يعد مكسبا للمنظمة لأنها حققت أهدافها التنظيمية.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3436204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177;p7">
            <a:extLst>
              <a:ext uri="{FF2B5EF4-FFF2-40B4-BE49-F238E27FC236}">
                <a16:creationId xmlns:a16="http://schemas.microsoft.com/office/drawing/2014/main" id="{F7F84DF8-0FCE-4A68-C5B2-634BB95D6E44}"/>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E9190682-20F3-3DE9-8160-66ADEA314F1F}"/>
              </a:ext>
            </a:extLst>
          </p:cNvPr>
          <p:cNvSpPr/>
          <p:nvPr/>
        </p:nvSpPr>
        <p:spPr>
          <a:xfrm>
            <a:off x="502523" y="1622691"/>
            <a:ext cx="11466183"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299989B2-1571-EA21-88D7-82EF0C854A17}"/>
              </a:ext>
            </a:extLst>
          </p:cNvPr>
          <p:cNvSpPr txBox="1"/>
          <p:nvPr/>
        </p:nvSpPr>
        <p:spPr>
          <a:xfrm>
            <a:off x="4125843" y="295202"/>
            <a:ext cx="3940315"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التبادلية ( الاجرائية )</a:t>
            </a:r>
            <a:endParaRPr lang="en-US" sz="2000" dirty="0">
              <a:solidFill>
                <a:srgbClr val="00AEEF"/>
              </a:solidFill>
              <a:latin typeface="Alexandria" pitchFamily="2" charset="-78"/>
              <a:ea typeface="Calibri"/>
              <a:cs typeface="Alexandria" pitchFamily="2" charset="-78"/>
              <a:sym typeface="Calibri"/>
            </a:endParaRPr>
          </a:p>
        </p:txBody>
      </p:sp>
      <p:sp>
        <p:nvSpPr>
          <p:cNvPr id="12" name="TextBox 11">
            <a:extLst>
              <a:ext uri="{FF2B5EF4-FFF2-40B4-BE49-F238E27FC236}">
                <a16:creationId xmlns:a16="http://schemas.microsoft.com/office/drawing/2014/main" id="{04A05D29-8B3C-8A87-E6CB-1ECC2FDDEBA4}"/>
              </a:ext>
            </a:extLst>
          </p:cNvPr>
          <p:cNvSpPr txBox="1"/>
          <p:nvPr/>
        </p:nvSpPr>
        <p:spPr>
          <a:xfrm>
            <a:off x="3975327" y="843512"/>
            <a:ext cx="4241346"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مواطن القوة ومواطن الضعف في القيادة التبادلية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03860" y="1622691"/>
            <a:ext cx="11384279" cy="4482702"/>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وبالرغم من هاتين الايجابيتين، الا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 أحد منظري القيادة، قد أشاروا الى بعض مواطن الضعف أو العيوب، لنظرية القيادة التبادلية، ومنها: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عدم ثبات الاهداف وعدم التوحد حولها في حالة التبادل أو المقايضة بين القائد والمرؤوسين على أهداف ومصالح مشتركة، لا تكون الأهداف ثابتة، ولا تجمع كلا من القائد والتابعين حول أهداف عليا.</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ضعف العلاقات بين القائد والمرؤوسين ان اعتماد هذه القيادة على تبادل المنفعة، يؤدي الى ان تكون العلاقات بين طرفي التبادل القائد والمرؤوسين، علاقات هشة وغير ثابتة، ومؤقتة، وغالبا لا تستمر أو تعمر طويلا. </a:t>
            </a: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endParaRPr lang="en-US" sz="1600"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غياب خارطة الطريق لسلوك القائد أن القيادة التبادلية لا تقدم خريطة طريق للقائد تحدد له فيها أوجه السلوك القيادي المناسب تجاه أنواع مختلفة من المرؤوسين، وانما تدع الامر لاجتهاداته</a:t>
            </a:r>
            <a:r>
              <a:rPr lang="ar-JO" sz="1600" dirty="0">
                <a:latin typeface="Alexandria" pitchFamily="2" charset="-78"/>
                <a:cs typeface="Alexandria" pitchFamily="2" charset="-78"/>
              </a:rPr>
              <a:t>، كما</a:t>
            </a:r>
            <a:r>
              <a:rPr lang="ar-SA" sz="1600" dirty="0">
                <a:latin typeface="Alexandria" pitchFamily="2" charset="-78"/>
                <a:cs typeface="Alexandria" pitchFamily="2" charset="-78"/>
              </a:rPr>
              <a:t> </a:t>
            </a:r>
            <a:r>
              <a:rPr lang="ar-JO" sz="1600" dirty="0">
                <a:latin typeface="Alexandria" pitchFamily="2" charset="-78"/>
                <a:cs typeface="Alexandria" pitchFamily="2" charset="-78"/>
              </a:rPr>
              <a:t>أ</a:t>
            </a:r>
            <a:r>
              <a:rPr lang="ar-SA" sz="1600" dirty="0">
                <a:latin typeface="Alexandria" pitchFamily="2" charset="-78"/>
                <a:cs typeface="Alexandria" pitchFamily="2" charset="-78"/>
              </a:rPr>
              <a:t>نها لا تصوّر بشكل دقيق الدور الحقيقي المطلوب من القيادة الحديثة والإبتكارية، والمؤثرة لبت حياة جديدة في المنظمات في عصر العولمة والتغيير المستمر.</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22458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177;p7">
            <a:extLst>
              <a:ext uri="{FF2B5EF4-FFF2-40B4-BE49-F238E27FC236}">
                <a16:creationId xmlns:a16="http://schemas.microsoft.com/office/drawing/2014/main" id="{F7F84DF8-0FCE-4A68-C5B2-634BB95D6E44}"/>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0" name="Google Shape;178;p7">
            <a:extLst>
              <a:ext uri="{FF2B5EF4-FFF2-40B4-BE49-F238E27FC236}">
                <a16:creationId xmlns:a16="http://schemas.microsoft.com/office/drawing/2014/main" id="{E9190682-20F3-3DE9-8160-66ADEA314F1F}"/>
              </a:ext>
            </a:extLst>
          </p:cNvPr>
          <p:cNvSpPr/>
          <p:nvPr/>
        </p:nvSpPr>
        <p:spPr>
          <a:xfrm>
            <a:off x="502523" y="1622691"/>
            <a:ext cx="11466183"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 name="TextBox 10">
            <a:extLst>
              <a:ext uri="{FF2B5EF4-FFF2-40B4-BE49-F238E27FC236}">
                <a16:creationId xmlns:a16="http://schemas.microsoft.com/office/drawing/2014/main" id="{299989B2-1571-EA21-88D7-82EF0C854A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2" name="TextBox 11">
            <a:extLst>
              <a:ext uri="{FF2B5EF4-FFF2-40B4-BE49-F238E27FC236}">
                <a16:creationId xmlns:a16="http://schemas.microsoft.com/office/drawing/2014/main" id="{04A05D29-8B3C-8A87-E6CB-1ECC2FDDEBA4}"/>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076825" y="1822716"/>
            <a:ext cx="6711314" cy="395948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ذكر جاردونا 2002,</a:t>
            </a:r>
            <a:r>
              <a:rPr lang="en-US" sz="1600" dirty="0">
                <a:latin typeface="Alexandria" pitchFamily="2" charset="-78"/>
                <a:cs typeface="Alexandria" pitchFamily="2" charset="-78"/>
              </a:rPr>
              <a:t> </a:t>
            </a:r>
            <a:r>
              <a:rPr lang="en-US" sz="1600" dirty="0" err="1">
                <a:latin typeface="Alexandria" pitchFamily="2" charset="-78"/>
                <a:cs typeface="Alexandria" pitchFamily="2" charset="-78"/>
              </a:rPr>
              <a:t>Gardona</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أن بيرنز </a:t>
            </a:r>
            <a:r>
              <a:rPr lang="en-US" sz="1600" dirty="0">
                <a:latin typeface="Alexandria" pitchFamily="2" charset="-78"/>
                <a:cs typeface="Alexandria" pitchFamily="2" charset="-78"/>
              </a:rPr>
              <a:t> Burns </a:t>
            </a:r>
            <a:r>
              <a:rPr lang="ar-SA" sz="1600" dirty="0">
                <a:latin typeface="Alexandria" pitchFamily="2" charset="-78"/>
                <a:cs typeface="Alexandria" pitchFamily="2" charset="-78"/>
              </a:rPr>
              <a:t>هو مؤسس القيادة التحويلية، إذ ميزها عن القيادة التبادلية (الإجرائية ) في العام 1978،  ومن ثم قام باس </a:t>
            </a:r>
            <a:r>
              <a:rPr lang="en-US" sz="1600" dirty="0">
                <a:latin typeface="Alexandria" pitchFamily="2" charset="-78"/>
                <a:cs typeface="Alexandria" pitchFamily="2" charset="-78"/>
              </a:rPr>
              <a:t> Bass </a:t>
            </a:r>
            <a:r>
              <a:rPr lang="ar-SA" sz="1600" dirty="0">
                <a:latin typeface="Alexandria" pitchFamily="2" charset="-78"/>
                <a:cs typeface="Alexandria" pitchFamily="2" charset="-78"/>
              </a:rPr>
              <a:t>بتطوير فكرة القيادة التحويلية، وقد وصف بيرنز </a:t>
            </a:r>
            <a:r>
              <a:rPr lang="en-US" sz="1600" dirty="0">
                <a:latin typeface="Alexandria" pitchFamily="2" charset="-78"/>
                <a:cs typeface="Alexandria" pitchFamily="2" charset="-78"/>
              </a:rPr>
              <a:t> Burns </a:t>
            </a:r>
            <a:r>
              <a:rPr lang="ar-SA" sz="1600" dirty="0">
                <a:latin typeface="Alexandria" pitchFamily="2" charset="-78"/>
                <a:cs typeface="Alexandria" pitchFamily="2" charset="-78"/>
              </a:rPr>
              <a:t>القيادة التحويلية كعملية يقوم فيها القائد والتابع بدعم كل منهما الآخر، للوصول إلى أعلى مستوى من الروح المعنوية والدافعية. وعليه، فالقيادة التحويلية هي قيادة تبنى فيها علاقة التبادل على أساس العمل وفي هذه العلاقة فإن القائد يشجع مرؤوسيه على الاتساق والتوحد مع المنظمة بإعطاء المكافآت، معتمداً على الدافعية الحقيقية للمرؤوسين. </a:t>
            </a:r>
          </a:p>
        </p:txBody>
      </p:sp>
      <p:pic>
        <p:nvPicPr>
          <p:cNvPr id="3" name="Graphic 2">
            <a:extLst>
              <a:ext uri="{FF2B5EF4-FFF2-40B4-BE49-F238E27FC236}">
                <a16:creationId xmlns:a16="http://schemas.microsoft.com/office/drawing/2014/main" id="{EA55ED63-6D58-ADBB-203A-55A63026E5A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38608" y="2349894"/>
            <a:ext cx="4057650" cy="2905125"/>
          </a:xfrm>
          <a:prstGeom prst="rect">
            <a:avLst/>
          </a:prstGeom>
        </p:spPr>
      </p:pic>
    </p:spTree>
    <p:extLst>
      <p:ext uri="{BB962C8B-B14F-4D97-AF65-F5344CB8AC3E}">
        <p14:creationId xmlns:p14="http://schemas.microsoft.com/office/powerpoint/2010/main" val="22747552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37A5975-26A3-24AE-1B16-90709DB537AD}"/>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76E17-2200-F469-2188-902091057E83}"/>
              </a:ext>
            </a:extLst>
          </p:cNvPr>
          <p:cNvSpPr/>
          <p:nvPr/>
        </p:nvSpPr>
        <p:spPr>
          <a:xfrm>
            <a:off x="323851" y="1622691"/>
            <a:ext cx="11644855"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7878BCBD-701A-B244-B7D7-6259AB0AA4CE}"/>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FEC1DFDA-1771-E081-0234-CE9558307147}"/>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172074" y="1981503"/>
            <a:ext cx="6696075" cy="395948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ويسعى القائد التحويلي الى تحويل المرؤوسين إلى قادة إنه قائد تبادلي إجرائي معزز ومقو. فهو قائد إجرائي ذو شخصية محبوبة بطريقة تدفع مرؤوسيه لأن يعملوا أبعد وأكثر مما هو مطلوب منهم بشكل رسمي، ويؤدون عملهم باحسن ما يمكن من التميز والقيادة التحويلية من وجهة نظر بيرنز</a:t>
            </a:r>
            <a:r>
              <a:rPr lang="en-US" sz="1600" dirty="0">
                <a:latin typeface="Alexandria" pitchFamily="2" charset="-78"/>
                <a:cs typeface="Alexandria" pitchFamily="2" charset="-78"/>
              </a:rPr>
              <a:t> Burns </a:t>
            </a:r>
            <a:r>
              <a:rPr lang="ar-SA" sz="1600" dirty="0">
                <a:latin typeface="Alexandria" pitchFamily="2" charset="-78"/>
                <a:cs typeface="Alexandria" pitchFamily="2" charset="-78"/>
              </a:rPr>
              <a:t>القيادة الأكثر تعقيداً، ولكنها الأكثر قوة ويكون هذا النوع من القيادة ضرورياً عندما ينظر أو يتطلع القائد إلى الدافع الكامن، ويبحث عن إشباع الحاجات العليا للتابعين، وهو يتطلع أيضاً إلى إمكانات المرؤوسين الكاملة، ويبحث عن الطاقات الإضافية عند هؤلاء المرؤوسين .</a:t>
            </a:r>
            <a:endParaRPr lang="en-US" sz="1600" dirty="0">
              <a:latin typeface="Alexandria" pitchFamily="2" charset="-78"/>
              <a:cs typeface="Alexandria" pitchFamily="2" charset="-78"/>
            </a:endParaRPr>
          </a:p>
        </p:txBody>
      </p:sp>
      <p:pic>
        <p:nvPicPr>
          <p:cNvPr id="12" name="Graphic 11">
            <a:extLst>
              <a:ext uri="{FF2B5EF4-FFF2-40B4-BE49-F238E27FC236}">
                <a16:creationId xmlns:a16="http://schemas.microsoft.com/office/drawing/2014/main" id="{D2168E1D-40FA-DAD8-4468-D67B65AEC4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8537" y="2609850"/>
            <a:ext cx="4493989" cy="2917898"/>
          </a:xfrm>
          <a:prstGeom prst="rect">
            <a:avLst/>
          </a:prstGeom>
        </p:spPr>
      </p:pic>
    </p:spTree>
    <p:extLst>
      <p:ext uri="{BB962C8B-B14F-4D97-AF65-F5344CB8AC3E}">
        <p14:creationId xmlns:p14="http://schemas.microsoft.com/office/powerpoint/2010/main" val="9902680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37A5975-26A3-24AE-1B16-90709DB537AD}"/>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76E17-2200-F469-2188-902091057E83}"/>
              </a:ext>
            </a:extLst>
          </p:cNvPr>
          <p:cNvSpPr/>
          <p:nvPr/>
        </p:nvSpPr>
        <p:spPr>
          <a:xfrm>
            <a:off x="323851" y="1622691"/>
            <a:ext cx="11644855"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7878BCBD-701A-B244-B7D7-6259AB0AA4CE}"/>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FEC1DFDA-1771-E081-0234-CE9558307147}"/>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23851" y="1792875"/>
            <a:ext cx="11410949" cy="2266711"/>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عرف بيرنز (1978,</a:t>
            </a:r>
            <a:r>
              <a:rPr lang="en-US" sz="1600" dirty="0">
                <a:latin typeface="Alexandria" pitchFamily="2" charset="-78"/>
                <a:cs typeface="Alexandria" pitchFamily="2" charset="-78"/>
              </a:rPr>
              <a:t>Burns)، </a:t>
            </a:r>
            <a:r>
              <a:rPr lang="ar-SA" sz="1600" dirty="0">
                <a:latin typeface="Alexandria" pitchFamily="2" charset="-78"/>
                <a:cs typeface="Alexandria" pitchFamily="2" charset="-78"/>
              </a:rPr>
              <a:t>مؤسس القيادة التحويلية، هذا النوع من القيادة، بأنها : </a:t>
            </a:r>
            <a:r>
              <a:rPr lang="ar-SA" sz="1600" dirty="0">
                <a:solidFill>
                  <a:srgbClr val="00ADEE"/>
                </a:solidFill>
                <a:latin typeface="Alexandria" pitchFamily="2" charset="-78"/>
                <a:cs typeface="Alexandria" pitchFamily="2" charset="-78"/>
              </a:rPr>
              <a:t>نوع من القيادة تحدث عندما ينخرط أو يشارك شخص أو مجموعة اشخاص مع بعضهم البعض بأسلوب يدفع فيه القادة والتابعون بعضهم بعضا إلى مستويات أعلى من الدافعية والسلوك الأخلاقي</a:t>
            </a:r>
            <a:r>
              <a:rPr lang="ar-SA" sz="1600" dirty="0">
                <a:latin typeface="Alexandria" pitchFamily="2" charset="-78"/>
                <a:cs typeface="Alexandria" pitchFamily="2" charset="-78"/>
              </a:rPr>
              <a:t>. أويمكن تعريفها بأنها القدرة على إلهام العاملين للنظر إلى ما بعد مكاسبهم الشخصية والتركيز على أهداف المنظمة. ويضيف أنه مع مرور الزمن أصبح ينظر لها على أنها استراتيجية واسعة توصف بأنها تسهيلية وهي علاقة تأثير متبادل بين قائد ملهم وفعال، وبين تابعين لديهم ولاء وانتماء متبادل لعملهم. كما يمكن الإشارة إليها على أنها ذلك النوع من القيادة الذي يحوّل اهتمامات المتأثرين به من قادة ومرؤوسين، لصالح أعضاء المجموعة وتحقيق أهداف المنظمة.</a:t>
            </a:r>
          </a:p>
        </p:txBody>
      </p:sp>
      <p:sp>
        <p:nvSpPr>
          <p:cNvPr id="3" name="TextBox 2">
            <a:extLst>
              <a:ext uri="{FF2B5EF4-FFF2-40B4-BE49-F238E27FC236}">
                <a16:creationId xmlns:a16="http://schemas.microsoft.com/office/drawing/2014/main" id="{9C08F461-FBC8-A2D5-7C47-5D38350E815C}"/>
              </a:ext>
            </a:extLst>
          </p:cNvPr>
          <p:cNvSpPr txBox="1"/>
          <p:nvPr/>
        </p:nvSpPr>
        <p:spPr>
          <a:xfrm>
            <a:off x="323851" y="4178683"/>
            <a:ext cx="11410949" cy="1897379"/>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وفي المجال التربوي، فقد عرفت بأنها: نمط قيادي ييسر معاودة تحديد رؤية الناس ورسالتهم وتجديد التزامهم بروح المهنة، ومعاودة تعديل بنية الأنظمة التي يعملون في ظلّها، من أجل تحقيق الأهداف المطلوبة. </a:t>
            </a:r>
          </a:p>
          <a:p>
            <a:pPr algn="r" rtl="1">
              <a:lnSpc>
                <a:spcPct val="150000"/>
              </a:lnSpc>
            </a:pPr>
            <a:r>
              <a:rPr lang="ar-SA" sz="1600" dirty="0">
                <a:latin typeface="Alexandria" pitchFamily="2" charset="-78"/>
                <a:cs typeface="Alexandria" pitchFamily="2" charset="-78"/>
              </a:rPr>
              <a:t>في حين عرفها ميلر وميلر 2001 </a:t>
            </a:r>
            <a:r>
              <a:rPr lang="en-US" sz="1600" dirty="0">
                <a:latin typeface="Alexandria" pitchFamily="2" charset="-78"/>
                <a:cs typeface="Alexandria" pitchFamily="2" charset="-78"/>
              </a:rPr>
              <a:t>Miller &amp; Miller, </a:t>
            </a:r>
            <a:r>
              <a:rPr lang="ar-EG" sz="1600" dirty="0">
                <a:latin typeface="Alexandria" pitchFamily="2" charset="-78"/>
                <a:cs typeface="Alexandria" pitchFamily="2" charset="-78"/>
              </a:rPr>
              <a:t> </a:t>
            </a:r>
            <a:r>
              <a:rPr lang="ar-SA" sz="1600" dirty="0">
                <a:latin typeface="Alexandria" pitchFamily="2" charset="-78"/>
                <a:cs typeface="Alexandria" pitchFamily="2" charset="-78"/>
              </a:rPr>
              <a:t>بأنها نوع من القيادة القوية والمعقدة، التي تحدث عندما ينخرط مدير المدرسة مع المعلمين بطريقة تجعل المدير والمعلمين يقوّي كل منهم الآخر، ويدعمه ويوصله إلى درجات عليا من الولاء والالتزام والدافعية التي تدوم طويلاً. </a:t>
            </a:r>
          </a:p>
        </p:txBody>
      </p:sp>
    </p:spTree>
    <p:extLst>
      <p:ext uri="{BB962C8B-B14F-4D97-AF65-F5344CB8AC3E}">
        <p14:creationId xmlns:p14="http://schemas.microsoft.com/office/powerpoint/2010/main" val="35035093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37A5975-26A3-24AE-1B16-90709DB537AD}"/>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76E17-2200-F469-2188-902091057E83}"/>
              </a:ext>
            </a:extLst>
          </p:cNvPr>
          <p:cNvSpPr/>
          <p:nvPr/>
        </p:nvSpPr>
        <p:spPr>
          <a:xfrm>
            <a:off x="323851" y="1622691"/>
            <a:ext cx="11644855"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7878BCBD-701A-B244-B7D7-6259AB0AA4CE}"/>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FEC1DFDA-1771-E081-0234-CE9558307147}"/>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3" name="TextBox 2">
            <a:extLst>
              <a:ext uri="{FF2B5EF4-FFF2-40B4-BE49-F238E27FC236}">
                <a16:creationId xmlns:a16="http://schemas.microsoft.com/office/drawing/2014/main" id="{9C08F461-FBC8-A2D5-7C47-5D38350E815C}"/>
              </a:ext>
            </a:extLst>
          </p:cNvPr>
          <p:cNvSpPr txBox="1"/>
          <p:nvPr/>
        </p:nvSpPr>
        <p:spPr>
          <a:xfrm>
            <a:off x="323851" y="1622691"/>
            <a:ext cx="11410949" cy="2974597"/>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واستناداً إلى التعريفات السابقة، يتضح أن القيادة التحويلية هي نمط قيادي قائم على قدرة القائد على إيجاد جو من الود والقبول والدافعية بين المرؤوسين في المنظمة تجاه عملهم، وتجاه المنظمة التي يعملون فيها، والالتزام بأهدافها التنظيمية، والسعي إلى تطويرها من خلال الإيمان المشترك والقناعة التامة بمصلحة العمل. وعلى نحو مشابه، لذا فإن القيادة التحويلية نمط قيادي يسري بين القادة والمرؤوسين، يستخدمه القادة لتغيير الوضع الراهن، بتعريف المرؤوسين بالمشكلات الموجودة في المنظمة التي يعملون فيها من خلال الإلهام والإقناع والإثارة، وذلك من أجل تحقيق مستوى عال من الرؤية الواضحة لتحقيق الأهداف المشتركة الحالية، وعن الوضع المثالي الذي ستكون عليه المنظمات الجديدة. </a:t>
            </a:r>
          </a:p>
        </p:txBody>
      </p:sp>
    </p:spTree>
    <p:extLst>
      <p:ext uri="{BB962C8B-B14F-4D97-AF65-F5344CB8AC3E}">
        <p14:creationId xmlns:p14="http://schemas.microsoft.com/office/powerpoint/2010/main" val="19436142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37A5975-26A3-24AE-1B16-90709DB537AD}"/>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76E17-2200-F469-2188-902091057E83}"/>
              </a:ext>
            </a:extLst>
          </p:cNvPr>
          <p:cNvSpPr/>
          <p:nvPr/>
        </p:nvSpPr>
        <p:spPr>
          <a:xfrm>
            <a:off x="323851" y="1622691"/>
            <a:ext cx="11644855"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7878BCBD-701A-B244-B7D7-6259AB0AA4CE}"/>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FEC1DFDA-1771-E081-0234-CE9558307147}"/>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3" name="TextBox 2">
            <a:extLst>
              <a:ext uri="{FF2B5EF4-FFF2-40B4-BE49-F238E27FC236}">
                <a16:creationId xmlns:a16="http://schemas.microsoft.com/office/drawing/2014/main" id="{9C08F461-FBC8-A2D5-7C47-5D38350E815C}"/>
              </a:ext>
            </a:extLst>
          </p:cNvPr>
          <p:cNvSpPr txBox="1"/>
          <p:nvPr/>
        </p:nvSpPr>
        <p:spPr>
          <a:xfrm>
            <a:off x="323851" y="1622691"/>
            <a:ext cx="11410949" cy="3959482"/>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واستناداً إلى التعريفات السابقة، يتضح أن القيادة التحويلية هي نمط قيادي قائم على قدرة القائد على إيجاد جو من الود والقبول والدافعية بين المرؤوسين في المنظمة تجاه عملهم، وتجاه المنظمة التي يعملون فيها، والالتزام بأهدافها التنظيمية، والسعي إلى تطويرها من خلال الإيمان المشترك والقناعة التامة بمصلحة العمل. وعلى نحو مشابه، لذا فإن القيادة التحويلية نمط قيادي يسري بين القادة والمرؤوسين، يستخدمه القادة لتغيير الوضع الراهن، بتعريف المرؤوسين بالمشكلات الموجودة في المنظمة التي يعملون فيها من خلال الإلهام والإقناع والإثارة، وذلك من أجل تحقيق مستوى عال من الرؤية الواضحة لتحقيق الأهداف المشتركة الحالية، وعن الوضع المثالي الذي ستكون عليه المنظمات الجديدة. وقد أشار بيرنز (</a:t>
            </a:r>
            <a:r>
              <a:rPr lang="en-US" sz="1600" dirty="0">
                <a:latin typeface="Alexandria" pitchFamily="2" charset="-78"/>
                <a:cs typeface="Alexandria" pitchFamily="2" charset="-78"/>
              </a:rPr>
              <a:t>Burns) </a:t>
            </a:r>
            <a:r>
              <a:rPr lang="ar-SA" sz="1600" dirty="0">
                <a:latin typeface="Alexandria" pitchFamily="2" charset="-78"/>
                <a:cs typeface="Alexandria" pitchFamily="2" charset="-78"/>
              </a:rPr>
              <a:t>إلى أن القيادة التحويلية تتكون من مستويين المستوى الأصغر، وتكون فيه عملية التأثير المتبادل بين الأفراد وقائدهم والمستوى الأكبر؛ الذي تتم فيه عملية تغيير وإصلاح المؤسسات والنظم الاجتماعية فيها. </a:t>
            </a:r>
          </a:p>
        </p:txBody>
      </p:sp>
    </p:spTree>
    <p:extLst>
      <p:ext uri="{BB962C8B-B14F-4D97-AF65-F5344CB8AC3E}">
        <p14:creationId xmlns:p14="http://schemas.microsoft.com/office/powerpoint/2010/main" val="14504833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A37A5975-26A3-24AE-1B16-90709DB537AD}"/>
              </a:ext>
            </a:extLst>
          </p:cNvPr>
          <p:cNvSpPr/>
          <p:nvPr/>
        </p:nvSpPr>
        <p:spPr>
          <a:xfrm>
            <a:off x="217171" y="1417767"/>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CB576E17-2200-F469-2188-902091057E83}"/>
              </a:ext>
            </a:extLst>
          </p:cNvPr>
          <p:cNvSpPr/>
          <p:nvPr/>
        </p:nvSpPr>
        <p:spPr>
          <a:xfrm>
            <a:off x="323851" y="1622691"/>
            <a:ext cx="11644855" cy="45967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7878BCBD-701A-B244-B7D7-6259AB0AA4CE}"/>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FEC1DFDA-1771-E081-0234-CE9558307147}"/>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3" name="TextBox 2">
            <a:extLst>
              <a:ext uri="{FF2B5EF4-FFF2-40B4-BE49-F238E27FC236}">
                <a16:creationId xmlns:a16="http://schemas.microsoft.com/office/drawing/2014/main" id="{9C08F461-FBC8-A2D5-7C47-5D38350E815C}"/>
              </a:ext>
            </a:extLst>
          </p:cNvPr>
          <p:cNvSpPr txBox="1"/>
          <p:nvPr/>
        </p:nvSpPr>
        <p:spPr>
          <a:xfrm>
            <a:off x="323851" y="1622691"/>
            <a:ext cx="11410949" cy="4451924"/>
          </a:xfrm>
          <a:prstGeom prst="rect">
            <a:avLst/>
          </a:prstGeom>
          <a:noFill/>
        </p:spPr>
        <p:txBody>
          <a:bodyPr wrap="square" rtlCol="0">
            <a:spAutoFit/>
          </a:bodyPr>
          <a:lstStyle/>
          <a:p>
            <a:pPr algn="r" rtl="1">
              <a:lnSpc>
                <a:spcPct val="200000"/>
              </a:lnSpc>
            </a:pPr>
            <a:r>
              <a:rPr lang="ar-SA" sz="1600" dirty="0">
                <a:latin typeface="Alexandria" pitchFamily="2" charset="-78"/>
                <a:cs typeface="Alexandria" pitchFamily="2" charset="-78"/>
              </a:rPr>
              <a:t>واستناداً إلى التعريفات السابقة، يتضح أن القيادة التحويلية هي نمط قيادي قائم على قدرة القائد على إيجاد جو من الود والقبول والدافعية بين المرؤوسين في المنظمة تجاه عملهم، وتجاه المنظمة التي يعملون فيها، والالتزام بأهدافها التنظيمية، والسعي إلى تطويرها من خلال الإيمان المشترك والقناعة التامة بمصلحة العمل. وعلى نحو مشابه، لذا فإن القيادة التحويلية نمط قيادي يسري بين القادة والمرؤوسين، يستخدمه القادة لتغيير الوضع الراهن، بتعريف المرؤوسين بالمشكلات الموجودة في المنظمة التي يعملون فيها من خلال الإلهام والإقناع والإثارة، وذلك من أجل تحقيق مستوى عال من الرؤية الواضحة لتحقيق الأهداف المشتركة الحالية، وعن الوضع المثالي الذي ستكون عليه المنظمات الجديدة. وقد أشار بيرنز (</a:t>
            </a:r>
            <a:r>
              <a:rPr lang="en-US" sz="1600" dirty="0">
                <a:latin typeface="Alexandria" pitchFamily="2" charset="-78"/>
                <a:cs typeface="Alexandria" pitchFamily="2" charset="-78"/>
              </a:rPr>
              <a:t>Burns) </a:t>
            </a:r>
            <a:r>
              <a:rPr lang="ar-SA" sz="1600" dirty="0">
                <a:latin typeface="Alexandria" pitchFamily="2" charset="-78"/>
                <a:cs typeface="Alexandria" pitchFamily="2" charset="-78"/>
              </a:rPr>
              <a:t>إلى أن القيادة التحويلية تتكون من مستويين المستوى الأصغر، وتكون فيه عملية التأثير المتبادل بين الأفراد وقائدهم والمستوى الأكبر؛ الذي تتم فيه عملية تغيير وإصلاح المؤسسات والنظم الاجتماعية فيها. </a:t>
            </a:r>
            <a:endParaRPr lang="ar-EG" sz="1600" dirty="0">
              <a:latin typeface="Alexandria" pitchFamily="2" charset="-78"/>
              <a:cs typeface="Alexandria" pitchFamily="2" charset="-78"/>
            </a:endParaRPr>
          </a:p>
          <a:p>
            <a:pPr algn="ctr" rtl="1">
              <a:lnSpc>
                <a:spcPct val="200000"/>
              </a:lnSpc>
            </a:pPr>
            <a:r>
              <a:rPr lang="ar-SA" sz="1600" dirty="0">
                <a:latin typeface="Alexandria" pitchFamily="2" charset="-78"/>
                <a:cs typeface="Alexandria" pitchFamily="2" charset="-78"/>
              </a:rPr>
              <a:t>وفي ضوء ذلك ينبغي على القادة أن يسعوا إلى زيادة الوعي لدى المرؤوسين، وذلك بالتركيز على المثل والقيم العليا .</a:t>
            </a:r>
          </a:p>
        </p:txBody>
      </p:sp>
    </p:spTree>
    <p:extLst>
      <p:ext uri="{BB962C8B-B14F-4D97-AF65-F5344CB8AC3E}">
        <p14:creationId xmlns:p14="http://schemas.microsoft.com/office/powerpoint/2010/main" val="3898408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77;p7">
            <a:extLst>
              <a:ext uri="{FF2B5EF4-FFF2-40B4-BE49-F238E27FC236}">
                <a16:creationId xmlns:a16="http://schemas.microsoft.com/office/drawing/2014/main" id="{BCE5E927-A19F-8A82-9BEC-F38583B9E779}"/>
              </a:ext>
            </a:extLst>
          </p:cNvPr>
          <p:cNvSpPr/>
          <p:nvPr/>
        </p:nvSpPr>
        <p:spPr>
          <a:xfrm>
            <a:off x="437842" y="1706521"/>
            <a:ext cx="3970056" cy="376082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8" name="Google Shape;178;p7">
            <a:extLst>
              <a:ext uri="{FF2B5EF4-FFF2-40B4-BE49-F238E27FC236}">
                <a16:creationId xmlns:a16="http://schemas.microsoft.com/office/drawing/2014/main" id="{2685990E-65C4-1C4E-1F85-C226C77F29E2}"/>
              </a:ext>
            </a:extLst>
          </p:cNvPr>
          <p:cNvSpPr/>
          <p:nvPr/>
        </p:nvSpPr>
        <p:spPr>
          <a:xfrm>
            <a:off x="727698" y="1898650"/>
            <a:ext cx="11026460" cy="33765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a:solidFill>
                <a:schemeClr val="lt1"/>
              </a:solidFill>
              <a:latin typeface="Calibri"/>
              <a:ea typeface="Calibri"/>
              <a:cs typeface="Calibri"/>
              <a:sym typeface="Calibri"/>
            </a:endParaRPr>
          </a:p>
        </p:txBody>
      </p:sp>
      <p:sp>
        <p:nvSpPr>
          <p:cNvPr id="2" name="TextBox 1">
            <a:extLst>
              <a:ext uri="{FF2B5EF4-FFF2-40B4-BE49-F238E27FC236}">
                <a16:creationId xmlns:a16="http://schemas.microsoft.com/office/drawing/2014/main" id="{094C2FFA-29AA-C6A1-1AE0-13A9B1C4A249}"/>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3" name="TextBox 2">
            <a:extLst>
              <a:ext uri="{FF2B5EF4-FFF2-40B4-BE49-F238E27FC236}">
                <a16:creationId xmlns:a16="http://schemas.microsoft.com/office/drawing/2014/main" id="{ECB91F2F-348F-A3E8-6FC0-A09FE1AC6B47}"/>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4" name="TextBox 3">
            <a:extLst>
              <a:ext uri="{FF2B5EF4-FFF2-40B4-BE49-F238E27FC236}">
                <a16:creationId xmlns:a16="http://schemas.microsoft.com/office/drawing/2014/main" id="{7BB9ABA7-9F60-9876-42C2-E84E4B26E4D7}"/>
              </a:ext>
            </a:extLst>
          </p:cNvPr>
          <p:cNvSpPr txBox="1"/>
          <p:nvPr/>
        </p:nvSpPr>
        <p:spPr>
          <a:xfrm>
            <a:off x="3969644" y="1143045"/>
            <a:ext cx="425271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عناصر القيادة التحويلية وخصائص القادة التحويليون </a:t>
            </a:r>
          </a:p>
        </p:txBody>
      </p:sp>
      <p:sp>
        <p:nvSpPr>
          <p:cNvPr id="5" name="مستطيل 2"/>
          <p:cNvSpPr/>
          <p:nvPr/>
        </p:nvSpPr>
        <p:spPr>
          <a:xfrm>
            <a:off x="3565303" y="2200749"/>
            <a:ext cx="7898999" cy="2746201"/>
          </a:xfrm>
          <a:prstGeom prst="rect">
            <a:avLst/>
          </a:prstGeom>
          <a:noFill/>
        </p:spPr>
        <p:txBody>
          <a:bodyPr wrap="square">
            <a:spAutoFit/>
          </a:bodyPr>
          <a:lstStyle/>
          <a:p>
            <a:pPr marL="457200" indent="-457200" algn="r" rtl="1">
              <a:lnSpc>
                <a:spcPct val="250000"/>
              </a:lnSpc>
              <a:buFont typeface="Wingdings" panose="05000000000000000000" pitchFamily="2" charset="2"/>
              <a:buChar char="v"/>
            </a:pPr>
            <a:r>
              <a:rPr lang="ar-SA" dirty="0">
                <a:latin typeface="Alexandria" pitchFamily="2" charset="-78"/>
                <a:cs typeface="Alexandria" pitchFamily="2" charset="-78"/>
              </a:rPr>
              <a:t>التأثير والجاذبية</a:t>
            </a:r>
            <a:r>
              <a:rPr lang="en-US" dirty="0">
                <a:latin typeface="Alexandria" pitchFamily="2" charset="-78"/>
                <a:cs typeface="Alexandria" pitchFamily="2" charset="-78"/>
              </a:rPr>
              <a:t> Influence &amp; Charisma </a:t>
            </a:r>
          </a:p>
          <a:p>
            <a:pPr marL="457200" indent="-457200" algn="r" rtl="1">
              <a:lnSpc>
                <a:spcPct val="250000"/>
              </a:lnSpc>
              <a:buFont typeface="Wingdings" panose="05000000000000000000" pitchFamily="2" charset="2"/>
              <a:buChar char="v"/>
            </a:pPr>
            <a:r>
              <a:rPr lang="ar-SA" dirty="0">
                <a:latin typeface="Alexandria" pitchFamily="2" charset="-78"/>
                <a:cs typeface="Alexandria" pitchFamily="2" charset="-78"/>
              </a:rPr>
              <a:t>الإثارة والدافعية الإلهامية</a:t>
            </a:r>
            <a:r>
              <a:rPr lang="ar-EG" dirty="0">
                <a:latin typeface="Alexandria" pitchFamily="2" charset="-78"/>
                <a:cs typeface="Alexandria" pitchFamily="2" charset="-78"/>
              </a:rPr>
              <a:t> </a:t>
            </a:r>
            <a:r>
              <a:rPr lang="en-US" dirty="0">
                <a:latin typeface="Alexandria" pitchFamily="2" charset="-78"/>
                <a:cs typeface="Alexandria" pitchFamily="2" charset="-78"/>
              </a:rPr>
              <a:t>     Inspirational Motivation</a:t>
            </a:r>
          </a:p>
          <a:p>
            <a:pPr marL="457200" indent="-457200" algn="r" rtl="1">
              <a:lnSpc>
                <a:spcPct val="250000"/>
              </a:lnSpc>
              <a:buFont typeface="Wingdings" panose="05000000000000000000" pitchFamily="2" charset="2"/>
              <a:buChar char="v"/>
            </a:pPr>
            <a:r>
              <a:rPr lang="ar-SA" dirty="0">
                <a:latin typeface="Alexandria" pitchFamily="2" charset="-78"/>
                <a:cs typeface="Alexandria" pitchFamily="2" charset="-78"/>
              </a:rPr>
              <a:t>الاستثارة العقلية</a:t>
            </a:r>
            <a:r>
              <a:rPr lang="ar-EG" dirty="0">
                <a:latin typeface="Alexandria" pitchFamily="2" charset="-78"/>
                <a:cs typeface="Alexandria" pitchFamily="2" charset="-78"/>
              </a:rPr>
              <a:t> </a:t>
            </a:r>
            <a:r>
              <a:rPr lang="en-US" dirty="0">
                <a:latin typeface="Alexandria" pitchFamily="2" charset="-78"/>
                <a:cs typeface="Alexandria" pitchFamily="2" charset="-78"/>
              </a:rPr>
              <a:t> Intellectual Stimulation</a:t>
            </a:r>
          </a:p>
          <a:p>
            <a:pPr marL="457200" indent="-457200" algn="r" rtl="1">
              <a:lnSpc>
                <a:spcPct val="250000"/>
              </a:lnSpc>
              <a:buFont typeface="Wingdings" panose="05000000000000000000" pitchFamily="2" charset="2"/>
              <a:buChar char="v"/>
            </a:pPr>
            <a:r>
              <a:rPr lang="ar-SA" dirty="0">
                <a:latin typeface="Alexandria" pitchFamily="2" charset="-78"/>
                <a:cs typeface="Alexandria" pitchFamily="2" charset="-78"/>
              </a:rPr>
              <a:t>الاهتمام بالمشاعر الفردية</a:t>
            </a:r>
            <a:r>
              <a:rPr lang="ar-EG" dirty="0">
                <a:latin typeface="Alexandria" pitchFamily="2" charset="-78"/>
                <a:cs typeface="Alexandria" pitchFamily="2" charset="-78"/>
              </a:rPr>
              <a:t> </a:t>
            </a:r>
            <a:r>
              <a:rPr lang="en-US" dirty="0">
                <a:latin typeface="Alexandria" pitchFamily="2" charset="-78"/>
                <a:cs typeface="Alexandria" pitchFamily="2" charset="-78"/>
              </a:rPr>
              <a:t> Individualized Consideration</a:t>
            </a:r>
          </a:p>
        </p:txBody>
      </p:sp>
      <p:pic>
        <p:nvPicPr>
          <p:cNvPr id="12" name="Graphic 11">
            <a:extLst>
              <a:ext uri="{FF2B5EF4-FFF2-40B4-BE49-F238E27FC236}">
                <a16:creationId xmlns:a16="http://schemas.microsoft.com/office/drawing/2014/main" id="{8EC7AEE9-7C9C-FAEE-6D8C-B758DB73CF3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74740" y="2609390"/>
            <a:ext cx="3876675" cy="1928918"/>
          </a:xfrm>
          <a:prstGeom prst="rect">
            <a:avLst/>
          </a:prstGeom>
        </p:spPr>
      </p:pic>
    </p:spTree>
    <p:extLst>
      <p:ext uri="{BB962C8B-B14F-4D97-AF65-F5344CB8AC3E}">
        <p14:creationId xmlns:p14="http://schemas.microsoft.com/office/powerpoint/2010/main" val="39844578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968500"/>
            <a:ext cx="4128422" cy="419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323851" y="2122181"/>
            <a:ext cx="11644855" cy="39021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8" name="TextBox 17">
            <a:extLst>
              <a:ext uri="{FF2B5EF4-FFF2-40B4-BE49-F238E27FC236}">
                <a16:creationId xmlns:a16="http://schemas.microsoft.com/office/drawing/2014/main" id="{C3548316-32CC-7CF0-8C1E-7E9616BD0998}"/>
              </a:ext>
            </a:extLst>
          </p:cNvPr>
          <p:cNvSpPr txBox="1"/>
          <p:nvPr/>
        </p:nvSpPr>
        <p:spPr>
          <a:xfrm>
            <a:off x="749615" y="2238185"/>
            <a:ext cx="10793326" cy="3377399"/>
          </a:xfrm>
          <a:prstGeom prst="rect">
            <a:avLst/>
          </a:prstGeom>
          <a:noFill/>
        </p:spPr>
        <p:txBody>
          <a:bodyPr wrap="square">
            <a:spAutoFit/>
          </a:bodyPr>
          <a:lstStyle/>
          <a:p>
            <a:pPr algn="r" rtl="1">
              <a:lnSpc>
                <a:spcPct val="150000"/>
              </a:lnSpc>
            </a:pPr>
            <a:r>
              <a:rPr lang="ar-SA" sz="1600" b="1" dirty="0">
                <a:cs typeface="Alexandria" pitchFamily="2" charset="-78"/>
              </a:rPr>
              <a:t>التأثير والجاذبية</a:t>
            </a:r>
            <a:r>
              <a:rPr lang="en-US" sz="1600" b="1" dirty="0"/>
              <a:t> Influence &amp; Charisma </a:t>
            </a:r>
            <a:r>
              <a:rPr lang="ar-SA" sz="1600" dirty="0">
                <a:cs typeface="Alexandria" pitchFamily="2" charset="-78"/>
              </a:rPr>
              <a:t>وهي صفة القائد الذي تتوافر لديه القدرة على تطوير رؤية جديدة لمرؤوسيه، تعد أنموذجا للمثل والسلوك المشترك. كما تتضمن من القائد العمل مع مرؤوسيه لإيجاد إحساس بالرسالة العليا للمنظمة، وغرس روح الفخر والاعتزاز في نفوسهم، وتحقيق الثقة والاحترام من قبلهم. والقائد التحويلي هنا يحظى بدرجة عالية من الاحترام والثقة من قبل مرؤوسيه، وتلك هي الجاذبية أو الكاريزما. </a:t>
            </a:r>
          </a:p>
          <a:p>
            <a:pPr algn="r" rtl="1">
              <a:lnSpc>
                <a:spcPct val="150000"/>
              </a:lnSpc>
            </a:pPr>
            <a:endParaRPr lang="en-US" sz="1600" dirty="0"/>
          </a:p>
          <a:p>
            <a:pPr algn="r" rtl="1">
              <a:lnSpc>
                <a:spcPct val="150000"/>
              </a:lnSpc>
            </a:pPr>
            <a:r>
              <a:rPr lang="ar-SA" sz="1600" dirty="0">
                <a:cs typeface="Alexandria" pitchFamily="2" charset="-78"/>
              </a:rPr>
              <a:t> </a:t>
            </a:r>
            <a:r>
              <a:rPr lang="ar-SA" sz="1600" b="1" dirty="0">
                <a:cs typeface="Alexandria" pitchFamily="2" charset="-78"/>
              </a:rPr>
              <a:t>الإثارة والدافعية الإلهامية</a:t>
            </a:r>
            <a:r>
              <a:rPr lang="en-US" sz="1600" b="1" dirty="0"/>
              <a:t> Inspirational Motivation</a:t>
            </a:r>
            <a:r>
              <a:rPr lang="en-US" sz="1600" dirty="0"/>
              <a:t> </a:t>
            </a:r>
            <a:r>
              <a:rPr lang="ar-SA" sz="1600" dirty="0">
                <a:cs typeface="Alexandria" pitchFamily="2" charset="-78"/>
              </a:rPr>
              <a:t>وهي صفة القائد حينما يكون رمزاً لزيادة الوعي والفهم بالأهداف المرغوبة المتبادلة. إذ إن أفعاله تؤثر في المرؤوسين، وتدفعهم إلى تمثل خطواته. وهي بهذا تشبه الجاذبية الشخصية أو الكاريزما. إنها قدرة القائد على إيصال توقعاته العالية إلى مرؤوسيه، واستخدام الرموز التركيز الجهود، والتعبير عن الأهداف المهمة بطرق بسيطة، أي إنجاز أشياء كثيرة عن طريق زيادة الجهد المبذول، وتلك هي الإثارة، أو الإلهام. </a:t>
            </a:r>
            <a:endParaRPr lang="en-US" sz="1600" dirty="0"/>
          </a:p>
        </p:txBody>
      </p:sp>
      <p:sp>
        <p:nvSpPr>
          <p:cNvPr id="19" name="TextBox 18">
            <a:extLst>
              <a:ext uri="{FF2B5EF4-FFF2-40B4-BE49-F238E27FC236}">
                <a16:creationId xmlns:a16="http://schemas.microsoft.com/office/drawing/2014/main" id="{81715815-290C-1590-CAAB-0C8FAB027BF1}"/>
              </a:ext>
            </a:extLst>
          </p:cNvPr>
          <p:cNvSpPr txBox="1"/>
          <p:nvPr/>
        </p:nvSpPr>
        <p:spPr>
          <a:xfrm>
            <a:off x="3969644" y="1143045"/>
            <a:ext cx="425271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عناصر القيادة التحويلية وخصائص القادة التحويليون </a:t>
            </a:r>
          </a:p>
        </p:txBody>
      </p:sp>
    </p:spTree>
    <p:extLst>
      <p:ext uri="{BB962C8B-B14F-4D97-AF65-F5344CB8AC3E}">
        <p14:creationId xmlns:p14="http://schemas.microsoft.com/office/powerpoint/2010/main" val="35412306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77;p7">
            <a:extLst>
              <a:ext uri="{FF2B5EF4-FFF2-40B4-BE49-F238E27FC236}">
                <a16:creationId xmlns:a16="http://schemas.microsoft.com/office/drawing/2014/main" id="{E536B392-B63A-24B6-ABBF-8C1DDAD69705}"/>
              </a:ext>
            </a:extLst>
          </p:cNvPr>
          <p:cNvSpPr/>
          <p:nvPr/>
        </p:nvSpPr>
        <p:spPr>
          <a:xfrm>
            <a:off x="217171" y="1968500"/>
            <a:ext cx="4128422" cy="419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323851" y="2122181"/>
            <a:ext cx="11644855" cy="390212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3969644" y="1143045"/>
            <a:ext cx="425271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عناصر القيادة التحويلية وخصائص القادة التحويليون </a:t>
            </a:r>
          </a:p>
        </p:txBody>
      </p:sp>
      <p:sp>
        <p:nvSpPr>
          <p:cNvPr id="2" name="مستطيل 6">
            <a:extLst>
              <a:ext uri="{FF2B5EF4-FFF2-40B4-BE49-F238E27FC236}">
                <a16:creationId xmlns:a16="http://schemas.microsoft.com/office/drawing/2014/main" id="{D9AE20E5-65E5-B02C-ABC8-51901E3EE7A4}"/>
              </a:ext>
            </a:extLst>
          </p:cNvPr>
          <p:cNvSpPr/>
          <p:nvPr/>
        </p:nvSpPr>
        <p:spPr>
          <a:xfrm>
            <a:off x="526528" y="2185868"/>
            <a:ext cx="11239500" cy="3744038"/>
          </a:xfrm>
          <a:prstGeom prst="rect">
            <a:avLst/>
          </a:prstGeom>
          <a:noFill/>
        </p:spPr>
        <p:txBody>
          <a:bodyPr wrap="square">
            <a:spAutoFit/>
          </a:bodyPr>
          <a:lstStyle/>
          <a:p>
            <a:pPr algn="just" rtl="1">
              <a:lnSpc>
                <a:spcPct val="150000"/>
              </a:lnSpc>
            </a:pPr>
            <a:r>
              <a:rPr lang="ar-SA" sz="1600" b="1" dirty="0">
                <a:cs typeface="Alexandria" pitchFamily="2" charset="-78"/>
              </a:rPr>
              <a:t>الاستثارة العقلية</a:t>
            </a:r>
            <a:r>
              <a:rPr lang="en-US" sz="1600" b="1" dirty="0"/>
              <a:t> Intellectual Stimulation </a:t>
            </a:r>
            <a:r>
              <a:rPr lang="ar-SA" sz="1600" dirty="0">
                <a:cs typeface="Alexandria" pitchFamily="2" charset="-78"/>
              </a:rPr>
              <a:t>وهي صفة القائد الذي تتوافر لديه العقلانية في حل المشكلات وتشجيع المرؤوسين على أن يجعلوا الطرق التي ينجزون بها الأشياء محل تساؤل، وأن يبتعدوا عن الماضي، ويحددوا الحقائق التي يؤمنون بها بوضوح، ومن ثم فإنه يشير إلى الموقف الذي يستثير فيه القائد جهود مرؤوسيه ليكونوا مبدعين ومبتكرين ان هذا التشجيع الإبداعي الذي يقوم به القائد تجاه مرؤوسيه يجعل هؤلاء المرؤوسين قادرين على التصدي للمشكلات القديمة بطرق جديدة، ويعلمهم النظر إلى الصعوبات بوصفها مشكلات تحتاج إلى حل، والبحث عن حلول منطقية لها</a:t>
            </a:r>
            <a:r>
              <a:rPr lang="en-US" sz="1600" dirty="0"/>
              <a:t>.</a:t>
            </a:r>
            <a:endParaRPr lang="ar-EG" sz="1600" dirty="0"/>
          </a:p>
          <a:p>
            <a:pPr algn="just" rtl="1">
              <a:lnSpc>
                <a:spcPct val="150000"/>
              </a:lnSpc>
            </a:pPr>
            <a:endParaRPr lang="en-US" sz="1600" dirty="0"/>
          </a:p>
          <a:p>
            <a:pPr algn="just" rtl="1">
              <a:lnSpc>
                <a:spcPct val="150000"/>
              </a:lnSpc>
            </a:pPr>
            <a:r>
              <a:rPr lang="ar-SA" sz="1600" dirty="0">
                <a:cs typeface="Alexandria" pitchFamily="2" charset="-78"/>
              </a:rPr>
              <a:t> </a:t>
            </a:r>
            <a:r>
              <a:rPr lang="ar-SA" sz="1600" b="1" dirty="0">
                <a:cs typeface="Alexandria" pitchFamily="2" charset="-78"/>
              </a:rPr>
              <a:t>الاهتمام بالمشاعر الفردية</a:t>
            </a:r>
            <a:r>
              <a:rPr lang="en-US" sz="1600" b="1" dirty="0"/>
              <a:t> Individualized Consideration : </a:t>
            </a:r>
            <a:r>
              <a:rPr lang="ar-SA" sz="1600" dirty="0">
                <a:cs typeface="Alexandria" pitchFamily="2" charset="-78"/>
              </a:rPr>
              <a:t>وهي صفة القائد الذي يعطي اهتماما شخصيا لمرؤوسيه، ويدرك الفروق الفردية بينهم، ومن هنا فهو يعامل كل واحد منهم بوصفه فردا قائما بذاته، ومستقلاً عن الآخرين ولكن بعدالة، ودون محاباة ان هذا العنصر يعني اهتمام القائد الشخصي والفردي بمرؤوسيه، والتعامل مع كل منهم بطريقة خاصة، والعمل على تدريبهم وإرشادهم لتحقيق مزيد من النمو والتطور. </a:t>
            </a:r>
            <a:endParaRPr lang="ar-EG" sz="1600" dirty="0">
              <a:cs typeface="Alexandria" pitchFamily="2" charset="-78"/>
            </a:endParaRPr>
          </a:p>
        </p:txBody>
      </p:sp>
    </p:spTree>
    <p:extLst>
      <p:ext uri="{BB962C8B-B14F-4D97-AF65-F5344CB8AC3E}">
        <p14:creationId xmlns:p14="http://schemas.microsoft.com/office/powerpoint/2010/main" val="1862550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Google Shape;177;p7">
            <a:extLst>
              <a:ext uri="{FF2B5EF4-FFF2-40B4-BE49-F238E27FC236}">
                <a16:creationId xmlns:a16="http://schemas.microsoft.com/office/drawing/2014/main" id="{E536B392-B63A-24B6-ABBF-8C1DDAD69705}"/>
              </a:ext>
            </a:extLst>
          </p:cNvPr>
          <p:cNvSpPr/>
          <p:nvPr/>
        </p:nvSpPr>
        <p:spPr>
          <a:xfrm>
            <a:off x="217171" y="1657349"/>
            <a:ext cx="4128422" cy="47529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329974" y="1796733"/>
            <a:ext cx="11644855" cy="4394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Calibri"/>
                <a:ea typeface="Calibri"/>
                <a:cs typeface="Calibri"/>
                <a:sym typeface="Calibri"/>
              </a:rPr>
              <a:t>03</a:t>
            </a: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3969644" y="1143045"/>
            <a:ext cx="425271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عناصر القيادة التحويلية وخصائص القادة التحويليون </a:t>
            </a:r>
          </a:p>
        </p:txBody>
      </p:sp>
      <p:sp>
        <p:nvSpPr>
          <p:cNvPr id="2" name="مستطيل 6">
            <a:extLst>
              <a:ext uri="{FF2B5EF4-FFF2-40B4-BE49-F238E27FC236}">
                <a16:creationId xmlns:a16="http://schemas.microsoft.com/office/drawing/2014/main" id="{D9AE20E5-65E5-B02C-ABC8-51901E3EE7A4}"/>
              </a:ext>
            </a:extLst>
          </p:cNvPr>
          <p:cNvSpPr/>
          <p:nvPr/>
        </p:nvSpPr>
        <p:spPr>
          <a:xfrm>
            <a:off x="4020444" y="2822923"/>
            <a:ext cx="7600950" cy="2482154"/>
          </a:xfrm>
          <a:prstGeom prst="rect">
            <a:avLst/>
          </a:prstGeom>
          <a:noFill/>
        </p:spPr>
        <p:txBody>
          <a:bodyPr wrap="square">
            <a:spAutoFit/>
          </a:bodyPr>
          <a:lstStyle/>
          <a:p>
            <a:pPr algn="just" rtl="1">
              <a:lnSpc>
                <a:spcPct val="200000"/>
              </a:lnSpc>
            </a:pPr>
            <a:r>
              <a:rPr lang="ar-SA" sz="1600" dirty="0">
                <a:latin typeface="Alexandria" pitchFamily="2" charset="-78"/>
                <a:cs typeface="Alexandria" pitchFamily="2" charset="-78"/>
              </a:rPr>
              <a:t>ويلاحظ أن </a:t>
            </a:r>
            <a:r>
              <a:rPr lang="ar-SA" sz="1600" b="1" dirty="0">
                <a:solidFill>
                  <a:srgbClr val="00ADEE"/>
                </a:solidFill>
                <a:latin typeface="Alexandria" pitchFamily="2" charset="-78"/>
                <a:cs typeface="Alexandria" pitchFamily="2" charset="-78"/>
              </a:rPr>
              <a:t>عناصر القيادة التحويلية الأربعة </a:t>
            </a:r>
            <a:r>
              <a:rPr lang="ar-SA" sz="1600" dirty="0">
                <a:latin typeface="Alexandria" pitchFamily="2" charset="-78"/>
                <a:cs typeface="Alexandria" pitchFamily="2" charset="-78"/>
              </a:rPr>
              <a:t>السابقة تبدأ بحرف (</a:t>
            </a:r>
            <a:r>
              <a:rPr lang="en-US" sz="1600" dirty="0">
                <a:latin typeface="Alexandria" pitchFamily="2" charset="-78"/>
                <a:cs typeface="Alexandria" pitchFamily="2" charset="-78"/>
              </a:rPr>
              <a:t>I</a:t>
            </a:r>
            <a:r>
              <a:rPr lang="ar-SA" sz="1600" dirty="0">
                <a:latin typeface="Alexandria" pitchFamily="2" charset="-78"/>
                <a:cs typeface="Alexandria" pitchFamily="2" charset="-78"/>
              </a:rPr>
              <a:t>) باللغة الإنجليزية. ومن هنا فقد أطلق عليها الباحثون باللغة الإنجليزية </a:t>
            </a:r>
            <a:endParaRPr lang="en-US" sz="1600" dirty="0">
              <a:latin typeface="Alexandria" pitchFamily="2" charset="-78"/>
              <a:cs typeface="Alexandria" pitchFamily="2" charset="-78"/>
            </a:endParaRPr>
          </a:p>
          <a:p>
            <a:pPr algn="just" rtl="1">
              <a:lnSpc>
                <a:spcPct val="200000"/>
              </a:lnSpc>
            </a:pPr>
            <a:r>
              <a:rPr lang="ar-SA" sz="1600" dirty="0">
                <a:latin typeface="Alexandria" pitchFamily="2" charset="-78"/>
                <a:cs typeface="Alexandria" pitchFamily="2" charset="-78"/>
              </a:rPr>
              <a:t>اسم</a:t>
            </a:r>
            <a:r>
              <a:rPr lang="en-US" sz="1600" dirty="0">
                <a:latin typeface="Alexandria" pitchFamily="2" charset="-78"/>
                <a:cs typeface="Alexandria" pitchFamily="2" charset="-78"/>
              </a:rPr>
              <a:t> (The four I's of Transformational leadership) </a:t>
            </a:r>
            <a:r>
              <a:rPr lang="ar-SA" sz="1600" dirty="0">
                <a:latin typeface="Alexandria" pitchFamily="2" charset="-78"/>
                <a:cs typeface="Alexandria" pitchFamily="2" charset="-78"/>
              </a:rPr>
              <a:t>، ويمكن الإشارة إلى أن استخدام القيادة التحويلية، بعناصرها الاربعة يقود إلى مستوى عال من الفاعلية يتجاوز التوقعات التنظيمية، والذي يسمى بالتأثيرات المضافة للقيادة التحويلية </a:t>
            </a:r>
            <a:r>
              <a:rPr lang="en-US" sz="1600" dirty="0">
                <a:latin typeface="Alexandria" pitchFamily="2" charset="-78"/>
                <a:cs typeface="Alexandria" pitchFamily="2" charset="-78"/>
              </a:rPr>
              <a:t>.</a:t>
            </a:r>
          </a:p>
        </p:txBody>
      </p:sp>
      <p:pic>
        <p:nvPicPr>
          <p:cNvPr id="4" name="Graphic 3">
            <a:extLst>
              <a:ext uri="{FF2B5EF4-FFF2-40B4-BE49-F238E27FC236}">
                <a16:creationId xmlns:a16="http://schemas.microsoft.com/office/drawing/2014/main" id="{20A55D35-1CEA-18B2-4F47-B2E289C5BE3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5681" y="1998693"/>
            <a:ext cx="3305175" cy="904875"/>
          </a:xfrm>
          <a:prstGeom prst="rect">
            <a:avLst/>
          </a:prstGeom>
        </p:spPr>
      </p:pic>
      <p:pic>
        <p:nvPicPr>
          <p:cNvPr id="6" name="Graphic 5">
            <a:extLst>
              <a:ext uri="{FF2B5EF4-FFF2-40B4-BE49-F238E27FC236}">
                <a16:creationId xmlns:a16="http://schemas.microsoft.com/office/drawing/2014/main" id="{CCA20F23-C8A6-1889-E576-F28A23C5B2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25681" y="3057208"/>
            <a:ext cx="3305175" cy="904875"/>
          </a:xfrm>
          <a:prstGeom prst="rect">
            <a:avLst/>
          </a:prstGeom>
        </p:spPr>
      </p:pic>
      <p:pic>
        <p:nvPicPr>
          <p:cNvPr id="8" name="Graphic 7">
            <a:extLst>
              <a:ext uri="{FF2B5EF4-FFF2-40B4-BE49-F238E27FC236}">
                <a16:creationId xmlns:a16="http://schemas.microsoft.com/office/drawing/2014/main" id="{717979F6-635F-BA4B-27A1-ABA26E1230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25681" y="4115723"/>
            <a:ext cx="3305175" cy="904875"/>
          </a:xfrm>
          <a:prstGeom prst="rect">
            <a:avLst/>
          </a:prstGeom>
        </p:spPr>
      </p:pic>
      <p:sp>
        <p:nvSpPr>
          <p:cNvPr id="20" name="TextBox 19">
            <a:extLst>
              <a:ext uri="{FF2B5EF4-FFF2-40B4-BE49-F238E27FC236}">
                <a16:creationId xmlns:a16="http://schemas.microsoft.com/office/drawing/2014/main" id="{6FF8D70C-07FB-1B0F-E45D-A57A2EDF99C1}"/>
              </a:ext>
            </a:extLst>
          </p:cNvPr>
          <p:cNvSpPr txBox="1"/>
          <p:nvPr/>
        </p:nvSpPr>
        <p:spPr>
          <a:xfrm>
            <a:off x="1815872" y="2271372"/>
            <a:ext cx="1899201" cy="430887"/>
          </a:xfrm>
          <a:prstGeom prst="rect">
            <a:avLst/>
          </a:prstGeom>
          <a:noFill/>
        </p:spPr>
        <p:txBody>
          <a:bodyPr wrap="square">
            <a:spAutoFit/>
          </a:bodyPr>
          <a:lstStyle/>
          <a:p>
            <a:pPr algn="r" rtl="1"/>
            <a:r>
              <a:rPr lang="ar-SA" sz="1100" dirty="0">
                <a:latin typeface="Alexandria" pitchFamily="2" charset="-78"/>
                <a:cs typeface="Alexandria" pitchFamily="2" charset="-78"/>
              </a:rPr>
              <a:t>التأثير والجاذبية</a:t>
            </a:r>
            <a:r>
              <a:rPr lang="en-US" sz="1100" dirty="0">
                <a:latin typeface="Alexandria" pitchFamily="2" charset="-78"/>
                <a:cs typeface="Alexandria" pitchFamily="2" charset="-78"/>
              </a:rPr>
              <a:t> </a:t>
            </a:r>
          </a:p>
          <a:p>
            <a:pPr algn="r" rtl="1"/>
            <a:r>
              <a:rPr lang="en-US" sz="1100" dirty="0">
                <a:latin typeface="Alexandria" pitchFamily="2" charset="-78"/>
                <a:cs typeface="Alexandria" pitchFamily="2" charset="-78"/>
              </a:rPr>
              <a:t>Influence &amp; Charisma</a:t>
            </a:r>
          </a:p>
        </p:txBody>
      </p:sp>
      <p:sp>
        <p:nvSpPr>
          <p:cNvPr id="21" name="TextBox 20">
            <a:extLst>
              <a:ext uri="{FF2B5EF4-FFF2-40B4-BE49-F238E27FC236}">
                <a16:creationId xmlns:a16="http://schemas.microsoft.com/office/drawing/2014/main" id="{EDB9B089-5D0E-2D1D-D66A-69E683E4E20D}"/>
              </a:ext>
            </a:extLst>
          </p:cNvPr>
          <p:cNvSpPr txBox="1"/>
          <p:nvPr/>
        </p:nvSpPr>
        <p:spPr>
          <a:xfrm>
            <a:off x="1671369" y="3334699"/>
            <a:ext cx="2099225" cy="430887"/>
          </a:xfrm>
          <a:prstGeom prst="rect">
            <a:avLst/>
          </a:prstGeom>
          <a:noFill/>
        </p:spPr>
        <p:txBody>
          <a:bodyPr wrap="square">
            <a:spAutoFit/>
          </a:bodyPr>
          <a:lstStyle/>
          <a:p>
            <a:pPr algn="r" rtl="1"/>
            <a:r>
              <a:rPr lang="ar-SA" sz="1100" dirty="0">
                <a:latin typeface="Alexandria" pitchFamily="2" charset="-78"/>
                <a:cs typeface="Alexandria" pitchFamily="2" charset="-78"/>
              </a:rPr>
              <a:t>الإثارة والدافعية الإلهامية      </a:t>
            </a:r>
            <a:r>
              <a:rPr lang="en-US" sz="1100" dirty="0">
                <a:latin typeface="Alexandria" pitchFamily="2" charset="-78"/>
                <a:cs typeface="Alexandria" pitchFamily="2" charset="-78"/>
              </a:rPr>
              <a:t>Inspirational Motivation</a:t>
            </a:r>
          </a:p>
        </p:txBody>
      </p:sp>
      <p:sp>
        <p:nvSpPr>
          <p:cNvPr id="22" name="TextBox 21">
            <a:extLst>
              <a:ext uri="{FF2B5EF4-FFF2-40B4-BE49-F238E27FC236}">
                <a16:creationId xmlns:a16="http://schemas.microsoft.com/office/drawing/2014/main" id="{21D2D322-6436-E684-B9A2-9F58B7E443F1}"/>
              </a:ext>
            </a:extLst>
          </p:cNvPr>
          <p:cNvSpPr txBox="1"/>
          <p:nvPr/>
        </p:nvSpPr>
        <p:spPr>
          <a:xfrm>
            <a:off x="1721374" y="4325657"/>
            <a:ext cx="1999214" cy="571567"/>
          </a:xfrm>
          <a:prstGeom prst="rect">
            <a:avLst/>
          </a:prstGeom>
          <a:noFill/>
        </p:spPr>
        <p:txBody>
          <a:bodyPr wrap="square">
            <a:spAutoFit/>
          </a:bodyPr>
          <a:lstStyle/>
          <a:p>
            <a:pPr algn="r" rtl="1">
              <a:lnSpc>
                <a:spcPct val="150000"/>
              </a:lnSpc>
            </a:pPr>
            <a:r>
              <a:rPr lang="ar-SA" sz="1100" dirty="0">
                <a:latin typeface="Alexandria" pitchFamily="2" charset="-78"/>
                <a:cs typeface="Alexandria" pitchFamily="2" charset="-78"/>
              </a:rPr>
              <a:t>الاستثارة العقلية  </a:t>
            </a:r>
            <a:r>
              <a:rPr lang="en-US" sz="1100" dirty="0">
                <a:latin typeface="Alexandria" pitchFamily="2" charset="-78"/>
                <a:cs typeface="Alexandria" pitchFamily="2" charset="-78"/>
              </a:rPr>
              <a:t>Intellectual Stimulation</a:t>
            </a:r>
          </a:p>
        </p:txBody>
      </p:sp>
      <p:sp>
        <p:nvSpPr>
          <p:cNvPr id="23" name="TextBox 22">
            <a:extLst>
              <a:ext uri="{FF2B5EF4-FFF2-40B4-BE49-F238E27FC236}">
                <a16:creationId xmlns:a16="http://schemas.microsoft.com/office/drawing/2014/main" id="{234DD6A9-912B-1F07-B964-E0DB811F0D2B}"/>
              </a:ext>
            </a:extLst>
          </p:cNvPr>
          <p:cNvSpPr txBox="1"/>
          <p:nvPr/>
        </p:nvSpPr>
        <p:spPr>
          <a:xfrm>
            <a:off x="2005198" y="5366509"/>
            <a:ext cx="2346518" cy="571567"/>
          </a:xfrm>
          <a:prstGeom prst="rect">
            <a:avLst/>
          </a:prstGeom>
          <a:noFill/>
        </p:spPr>
        <p:txBody>
          <a:bodyPr wrap="square">
            <a:spAutoFit/>
          </a:bodyPr>
          <a:lstStyle/>
          <a:p>
            <a:pPr algn="r" rtl="1">
              <a:lnSpc>
                <a:spcPct val="150000"/>
              </a:lnSpc>
            </a:pPr>
            <a:r>
              <a:rPr lang="ar-SA" sz="1100" dirty="0">
                <a:latin typeface="Alexandria" pitchFamily="2" charset="-78"/>
                <a:cs typeface="Alexandria" pitchFamily="2" charset="-78"/>
              </a:rPr>
              <a:t>الاهتمام بالمشاعر الفردية  </a:t>
            </a:r>
            <a:r>
              <a:rPr lang="en-US" sz="1100" dirty="0">
                <a:latin typeface="Alexandria" pitchFamily="2" charset="-78"/>
                <a:cs typeface="Alexandria" pitchFamily="2" charset="-78"/>
              </a:rPr>
              <a:t>Individualized Consideration</a:t>
            </a:r>
          </a:p>
        </p:txBody>
      </p:sp>
      <p:pic>
        <p:nvPicPr>
          <p:cNvPr id="31" name="Graphic 30">
            <a:extLst>
              <a:ext uri="{FF2B5EF4-FFF2-40B4-BE49-F238E27FC236}">
                <a16:creationId xmlns:a16="http://schemas.microsoft.com/office/drawing/2014/main" id="{864E8DF0-DC83-CBDF-DB01-3E84EA03988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4096" y="5174238"/>
            <a:ext cx="3924300" cy="904875"/>
          </a:xfrm>
          <a:prstGeom prst="rect">
            <a:avLst/>
          </a:prstGeom>
        </p:spPr>
      </p:pic>
    </p:spTree>
    <p:extLst>
      <p:ext uri="{BB962C8B-B14F-4D97-AF65-F5344CB8AC3E}">
        <p14:creationId xmlns:p14="http://schemas.microsoft.com/office/powerpoint/2010/main" val="1141940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428337"/>
            <a:ext cx="4128422" cy="50536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323851" y="1619250"/>
            <a:ext cx="11644855" cy="470534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5151885" y="1143045"/>
            <a:ext cx="1888231"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صفات القائد التحويلي</a:t>
            </a:r>
          </a:p>
        </p:txBody>
      </p:sp>
      <p:sp>
        <p:nvSpPr>
          <p:cNvPr id="2" name="مستطيل 6">
            <a:extLst>
              <a:ext uri="{FF2B5EF4-FFF2-40B4-BE49-F238E27FC236}">
                <a16:creationId xmlns:a16="http://schemas.microsoft.com/office/drawing/2014/main" id="{1AB2A9D2-C3DA-19AF-DC58-2C3F333F7E5D}"/>
              </a:ext>
            </a:extLst>
          </p:cNvPr>
          <p:cNvSpPr/>
          <p:nvPr/>
        </p:nvSpPr>
        <p:spPr>
          <a:xfrm>
            <a:off x="323851" y="1818605"/>
            <a:ext cx="11389790" cy="4113370"/>
          </a:xfrm>
          <a:prstGeom prst="rect">
            <a:avLst/>
          </a:prstGeom>
          <a:noFill/>
        </p:spPr>
        <p:txBody>
          <a:bodyPr wrap="square">
            <a:spAutoFit/>
          </a:bodyPr>
          <a:lstStyle/>
          <a:p>
            <a:pPr algn="r" rtl="1">
              <a:lnSpc>
                <a:spcPct val="150000"/>
              </a:lnSpc>
            </a:pPr>
            <a:r>
              <a:rPr lang="ar-SA" sz="1600" dirty="0">
                <a:latin typeface="Alexandria" pitchFamily="2" charset="-78"/>
                <a:cs typeface="Alexandria" pitchFamily="2" charset="-78"/>
              </a:rPr>
              <a:t>إن عناصر القيادة التحويلية الاربعة تكشف لنا عن خصائص التحويليون</a:t>
            </a:r>
            <a:r>
              <a:rPr lang="en-US" sz="1600" dirty="0">
                <a:latin typeface="Alexandria" pitchFamily="2" charset="-78"/>
                <a:cs typeface="Alexandria" pitchFamily="2" charset="-78"/>
              </a:rPr>
              <a:t>.</a:t>
            </a:r>
            <a:r>
              <a:rPr lang="ar-SA" sz="1600" dirty="0">
                <a:latin typeface="Alexandria" pitchFamily="2" charset="-78"/>
                <a:cs typeface="Alexandria" pitchFamily="2" charset="-78"/>
              </a:rPr>
              <a:t> هؤلاء القادة الذين يمتازون بأن لديهم إسهامات وعلاقات أفضل مع مرؤوسيهم في المنظمات التي يعملون فيها. ويعود السبب في ذلك إلى امتلاكهم لمصدر مختلف من السلطة للتأثير في مرؤوسيهم. وتكمن هذه السلطة في استخدامهم للسلطة الشخصية النابعة من قناعة مرؤوسيهم بهم كقادة، ومن سلوكهم الملموس لديهم.  لذا فإن القائد التحويلي يعرف بأنه: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يحاول أن يجعل مرؤوسيه يحاكونه، ويضاهونه، ويتبادلون معه الرؤى المستقبلية التي تكون جذابة للمرؤوسين</a:t>
            </a:r>
            <a:r>
              <a:rPr lang="en-US" sz="1600" dirty="0">
                <a:latin typeface="Alexandria" pitchFamily="2" charset="-78"/>
                <a:cs typeface="Alexandria" pitchFamily="2" charset="-78"/>
              </a:rPr>
              <a:t>.</a:t>
            </a:r>
            <a:endParaRPr lang="ar-JO"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يزود المرؤوسين بالفرص الفردية اللازمة للقيادة والتطوير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يحاول أن يجعل المرؤوسين </a:t>
            </a:r>
            <a:r>
              <a:rPr lang="ar-JO" sz="1600" dirty="0">
                <a:latin typeface="Alexandria" pitchFamily="2" charset="-78"/>
                <a:cs typeface="Alexandria" pitchFamily="2" charset="-78"/>
              </a:rPr>
              <a:t>ي</a:t>
            </a:r>
            <a:r>
              <a:rPr lang="ar-SA" sz="1600" dirty="0">
                <a:latin typeface="Alexandria" pitchFamily="2" charset="-78"/>
                <a:cs typeface="Alexandria" pitchFamily="2" charset="-78"/>
              </a:rPr>
              <a:t>دمجون أنفسهم واهتماماتهم ومصالحهم باهتمامات القائد ومصالحه، أي ما يعرف بالتوحد.</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يرتقي بحاجات المرؤوسين إلى أعلى المستويات. يحاول أن يوجد الدافعية الحقيقية عند المرؤوسين، حتى تتطابق وتتواءم حاجاتهم مع حاجات القائد.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يميل إلى إيجاد شراكة في العمل</a:t>
            </a:r>
            <a:r>
              <a:rPr lang="en-US" sz="1600" dirty="0">
                <a:latin typeface="Alexandria" pitchFamily="2" charset="-78"/>
                <a:cs typeface="Alexandria" pitchFamily="2" charset="-78"/>
              </a:rPr>
              <a:t> Partnership </a:t>
            </a:r>
            <a:r>
              <a:rPr lang="ar-SA" sz="1600" dirty="0">
                <a:latin typeface="Alexandria" pitchFamily="2" charset="-78"/>
                <a:cs typeface="Alexandria" pitchFamily="2" charset="-78"/>
              </a:rPr>
              <a:t>، أكثر من إيجاد المساهمة في العمل</a:t>
            </a:r>
            <a:r>
              <a:rPr lang="en-US" sz="1600" dirty="0">
                <a:latin typeface="Alexandria" pitchFamily="2" charset="-78"/>
                <a:cs typeface="Alexandria" pitchFamily="2" charset="-78"/>
              </a:rPr>
              <a:t> Participation </a:t>
            </a:r>
            <a:r>
              <a:rPr lang="ar-SA" sz="1600" dirty="0">
                <a:latin typeface="Alexandria" pitchFamily="2" charset="-78"/>
                <a:cs typeface="Alexandria" pitchFamily="2" charset="-78"/>
              </a:rPr>
              <a:t>.</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501659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74296" y="1435554"/>
            <a:ext cx="4128422" cy="50536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209551" y="1609725"/>
            <a:ext cx="11759156" cy="47686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5151885" y="1143045"/>
            <a:ext cx="1888231"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صفات القائد التحويلي</a:t>
            </a:r>
          </a:p>
        </p:txBody>
      </p:sp>
      <p:sp>
        <p:nvSpPr>
          <p:cNvPr id="7" name="مستطيل 6"/>
          <p:cNvSpPr/>
          <p:nvPr/>
        </p:nvSpPr>
        <p:spPr>
          <a:xfrm>
            <a:off x="314326" y="1583953"/>
            <a:ext cx="11553824" cy="4768678"/>
          </a:xfrm>
          <a:prstGeom prst="rect">
            <a:avLst/>
          </a:prstGeom>
          <a:noFill/>
        </p:spPr>
        <p:txBody>
          <a:bodyPr wrap="square">
            <a:spAutoFit/>
          </a:bodyPr>
          <a:lstStyle/>
          <a:p>
            <a:pPr algn="r" rtl="1">
              <a:lnSpc>
                <a:spcPct val="200000"/>
              </a:lnSpc>
            </a:pPr>
            <a:r>
              <a:rPr lang="ar-SA" sz="1400" dirty="0">
                <a:latin typeface="Alexandria" pitchFamily="2" charset="-78"/>
                <a:cs typeface="Alexandria" pitchFamily="2" charset="-78"/>
              </a:rPr>
              <a:t>وفي السياق ذاته، تم الإشارة الى ان القائد التحويلي يتمتع بمجموعة من الخصائص التي تميزه عن غيره من القادة، وهي: </a:t>
            </a:r>
            <a:endParaRPr lang="en-US" sz="1400" dirty="0">
              <a:latin typeface="Alexandria" pitchFamily="2" charset="-78"/>
              <a:cs typeface="Alexandria" pitchFamily="2" charset="-78"/>
            </a:endParaRPr>
          </a:p>
          <a:p>
            <a:pPr algn="r" rtl="1">
              <a:lnSpc>
                <a:spcPct val="200000"/>
              </a:lnSpc>
            </a:pP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أنه ينظر إلى نفسه على أنه وكيل للتغيير</a:t>
            </a:r>
            <a:r>
              <a:rPr lang="en-US" sz="1400" dirty="0">
                <a:latin typeface="Alexandria" pitchFamily="2" charset="-78"/>
                <a:cs typeface="Alexandria" pitchFamily="2" charset="-78"/>
              </a:rPr>
              <a:t>Change Agent</a:t>
            </a:r>
            <a:r>
              <a:rPr lang="ar-SA" sz="1400" dirty="0">
                <a:latin typeface="Alexandria" pitchFamily="2" charset="-78"/>
                <a:cs typeface="Alexandria" pitchFamily="2" charset="-78"/>
              </a:rPr>
              <a:t>، وأن هذا التغيير في نظره عبارة عن رحلة (عملية مستمرة)، وليس نقطة وصول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 أنه شخص شجاع، محب للمخاطرة، ولا يجب الأحوال المستقرة، وجرئ في مواجهة الواقع، وفي نقل الحقائق والمشاعر للآخرين، حتى وإن كان ذلك مؤلما، أو كان الآخرون لا يريدونه.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 أنه يؤمن بقيمة الناس، وحساس لمشاعر الآخرين، ويسعى إلى تزويدهم بالطاقة الداعمة للعمل، وهو مع ذلك قوي ولكنه ليس بدكتاتور.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 أنه موجه بالقيم الأخلاقية، ويتصرف في ضوئها، ويكون حضارة مبنية على قيم الإنجاز، لأن الإنجاز غير العادي لا يأتي صدفة</a:t>
            </a:r>
            <a:r>
              <a:rPr lang="en-US" sz="1400" dirty="0">
                <a:latin typeface="Alexandria" pitchFamily="2" charset="-78"/>
                <a:cs typeface="Alexandria" pitchFamily="2" charset="-78"/>
              </a:rPr>
              <a:t>.</a:t>
            </a: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أنه يتعلم طوال العمر، ويؤمن بالتعلم المستمر، وعندما يخطئ ينظر إلى الخطأ على أنه تجربة يستفاد منها للعمل في المستقبل.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 أنه قادر على التعامل مع الغموض، والمواقف المعقدة، لأنه يعد نفسه باحثا يعمل في إطار نظريات ويضع فرضيات ويختبرها، ويقدم منها نظريات جديدة أيضا . </a:t>
            </a:r>
            <a:endParaRPr lang="en-US" sz="14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400" dirty="0">
                <a:latin typeface="Alexandria" pitchFamily="2" charset="-78"/>
                <a:cs typeface="Alexandria" pitchFamily="2" charset="-78"/>
              </a:rPr>
              <a:t>أنه صاحب رؤية</a:t>
            </a:r>
            <a:r>
              <a:rPr lang="en-US" sz="1400" dirty="0">
                <a:latin typeface="Alexandria" pitchFamily="2" charset="-78"/>
                <a:cs typeface="Alexandria" pitchFamily="2" charset="-78"/>
              </a:rPr>
              <a:t> (Visionary) </a:t>
            </a:r>
            <a:r>
              <a:rPr lang="ar-SA" sz="1400" dirty="0">
                <a:latin typeface="Alexandria" pitchFamily="2" charset="-78"/>
                <a:cs typeface="Alexandria" pitchFamily="2" charset="-78"/>
              </a:rPr>
              <a:t>قادر على الحلم، وعلى ترجمة هذه الأحلام والرؤى للآخرين ليتقاسموها معه</a:t>
            </a:r>
            <a:r>
              <a:rPr lang="en-US" sz="1400" dirty="0">
                <a:latin typeface="Alexandria" pitchFamily="2" charset="-78"/>
                <a:cs typeface="Alexandria" pitchFamily="2" charset="-78"/>
              </a:rPr>
              <a:t>.</a:t>
            </a:r>
          </a:p>
        </p:txBody>
      </p:sp>
    </p:spTree>
    <p:extLst>
      <p:ext uri="{BB962C8B-B14F-4D97-AF65-F5344CB8AC3E}">
        <p14:creationId xmlns:p14="http://schemas.microsoft.com/office/powerpoint/2010/main" val="9582543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723213"/>
            <a:ext cx="4128422" cy="43989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547821" y="1914126"/>
            <a:ext cx="11420885" cy="4095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4300889" y="1143045"/>
            <a:ext cx="359022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تطبيق القيادة التحويلية في الإدارة التربوية</a:t>
            </a:r>
          </a:p>
        </p:txBody>
      </p:sp>
      <p:sp>
        <p:nvSpPr>
          <p:cNvPr id="3" name="مستطيل 6">
            <a:extLst>
              <a:ext uri="{FF2B5EF4-FFF2-40B4-BE49-F238E27FC236}">
                <a16:creationId xmlns:a16="http://schemas.microsoft.com/office/drawing/2014/main" id="{4F641C8E-D8C7-AC12-E7EB-A4BD52DBE08D}"/>
              </a:ext>
            </a:extLst>
          </p:cNvPr>
          <p:cNvSpPr/>
          <p:nvPr/>
        </p:nvSpPr>
        <p:spPr>
          <a:xfrm>
            <a:off x="547821" y="2058185"/>
            <a:ext cx="11320328" cy="3476016"/>
          </a:xfrm>
          <a:prstGeom prst="rect">
            <a:avLst/>
          </a:prstGeom>
          <a:noFill/>
        </p:spPr>
        <p:txBody>
          <a:bodyPr wrap="square">
            <a:spAutoFit/>
          </a:bodyPr>
          <a:lstStyle/>
          <a:p>
            <a:pPr algn="r" rtl="1">
              <a:lnSpc>
                <a:spcPct val="200000"/>
              </a:lnSpc>
            </a:pPr>
            <a:r>
              <a:rPr lang="ar-SA" sz="1400" dirty="0">
                <a:latin typeface="Alexandria" pitchFamily="2" charset="-78"/>
                <a:cs typeface="Alexandria" pitchFamily="2" charset="-78"/>
              </a:rPr>
              <a:t>يعود الفضل في دراسات القيادة التحويلية في التربية إلى أعمال سيرجيوفاني</a:t>
            </a:r>
            <a:r>
              <a:rPr lang="en-US" sz="1400" dirty="0">
                <a:latin typeface="Alexandria" pitchFamily="2" charset="-78"/>
                <a:cs typeface="Alexandria" pitchFamily="2" charset="-78"/>
              </a:rPr>
              <a:t> </a:t>
            </a:r>
            <a:r>
              <a:rPr lang="ar-EG" sz="1400" dirty="0">
                <a:latin typeface="Alexandria" pitchFamily="2" charset="-78"/>
                <a:cs typeface="Alexandria" pitchFamily="2" charset="-78"/>
              </a:rPr>
              <a:t> </a:t>
            </a:r>
            <a:r>
              <a:rPr lang="en-US" sz="1400" dirty="0" err="1">
                <a:latin typeface="Alexandria" pitchFamily="2" charset="-78"/>
                <a:cs typeface="Alexandria" pitchFamily="2" charset="-78"/>
              </a:rPr>
              <a:t>Sergiovanni</a:t>
            </a:r>
            <a:r>
              <a:rPr lang="ar-SA" sz="1400" dirty="0">
                <a:latin typeface="Alexandria" pitchFamily="2" charset="-78"/>
                <a:cs typeface="Alexandria" pitchFamily="2" charset="-78"/>
              </a:rPr>
              <a:t>، التي امتدت بين عامي 1984-1990. وربما كان السبب وراء ذلك هو التغير الذي طرأ على دور مدير المدرسة، وانتقاله من الدور الإداري</a:t>
            </a:r>
            <a:r>
              <a:rPr lang="en-US" sz="1400" dirty="0">
                <a:latin typeface="Alexandria" pitchFamily="2" charset="-78"/>
                <a:cs typeface="Alexandria" pitchFamily="2" charset="-78"/>
              </a:rPr>
              <a:t> Managerial </a:t>
            </a:r>
            <a:r>
              <a:rPr lang="ar-SA" sz="1400" dirty="0">
                <a:latin typeface="Alexandria" pitchFamily="2" charset="-78"/>
                <a:cs typeface="Alexandria" pitchFamily="2" charset="-78"/>
              </a:rPr>
              <a:t>إلى الدور التعليمي</a:t>
            </a:r>
            <a:r>
              <a:rPr lang="en-US" sz="1400" dirty="0">
                <a:latin typeface="Alexandria" pitchFamily="2" charset="-78"/>
                <a:cs typeface="Alexandria" pitchFamily="2" charset="-78"/>
              </a:rPr>
              <a:t> Instructional</a:t>
            </a:r>
            <a:r>
              <a:rPr lang="ar-SA" sz="1400" dirty="0">
                <a:latin typeface="Alexandria" pitchFamily="2" charset="-78"/>
                <a:cs typeface="Alexandria" pitchFamily="2" charset="-78"/>
              </a:rPr>
              <a:t>، ومن ثم إلى الدور التحويلي</a:t>
            </a:r>
            <a:r>
              <a:rPr lang="en-US" sz="1400" dirty="0">
                <a:latin typeface="Alexandria" pitchFamily="2" charset="-78"/>
                <a:cs typeface="Alexandria" pitchFamily="2" charset="-78"/>
              </a:rPr>
              <a:t> Transformational </a:t>
            </a:r>
            <a:r>
              <a:rPr lang="ar-SA" sz="1400" dirty="0">
                <a:latin typeface="Alexandria" pitchFamily="2" charset="-78"/>
                <a:cs typeface="Alexandria" pitchFamily="2" charset="-78"/>
              </a:rPr>
              <a:t>. إذ سادت حقبة الادارة التربوية الكلاسيكية ما يزيد على ثلاثة عقود، بدءاً من تاريخ نشوءها في عام 1946. </a:t>
            </a:r>
            <a:endParaRPr lang="en-US" sz="1400" dirty="0">
              <a:latin typeface="Alexandria" pitchFamily="2" charset="-78"/>
              <a:cs typeface="Alexandria" pitchFamily="2" charset="-78"/>
            </a:endParaRPr>
          </a:p>
          <a:p>
            <a:pPr algn="r" rtl="1">
              <a:lnSpc>
                <a:spcPct val="200000"/>
              </a:lnSpc>
            </a:pPr>
            <a:endParaRPr lang="en-US" sz="1400" dirty="0">
              <a:latin typeface="Alexandria" pitchFamily="2" charset="-78"/>
              <a:cs typeface="Alexandria" pitchFamily="2" charset="-78"/>
            </a:endParaRPr>
          </a:p>
          <a:p>
            <a:pPr algn="r" rtl="1">
              <a:lnSpc>
                <a:spcPct val="200000"/>
              </a:lnSpc>
            </a:pPr>
            <a:r>
              <a:rPr lang="ar-SA" sz="1400" dirty="0">
                <a:latin typeface="Alexandria" pitchFamily="2" charset="-78"/>
                <a:cs typeface="Alexandria" pitchFamily="2" charset="-78"/>
              </a:rPr>
              <a:t>ومع مطلع ثمانينيات القرن العشرين ظهر نمط القيادة التعليمية</a:t>
            </a:r>
            <a:r>
              <a:rPr lang="en-US" sz="1400" dirty="0">
                <a:latin typeface="Alexandria" pitchFamily="2" charset="-78"/>
                <a:cs typeface="Alexandria" pitchFamily="2" charset="-78"/>
              </a:rPr>
              <a:t> Instructional Leadership </a:t>
            </a:r>
            <a:r>
              <a:rPr lang="ar-SA" sz="1400" dirty="0">
                <a:latin typeface="Alexandria" pitchFamily="2" charset="-78"/>
                <a:cs typeface="Alexandria" pitchFamily="2" charset="-78"/>
              </a:rPr>
              <a:t>كإحدى ميزات المدارس الفعالة، حيث القيادة الإدارية القوية مع التركيز على نوعية التعليم والتوقعات العالية لتحصيل الطلبة وتقدمهم. ثم تطور هذا النمط القيادي إلى أن أصبح القائد يعمل بشكل أقل توجيهاً، وأكثر تعاوناً المعلمين. وهذا ما دعاه بيرنز</a:t>
            </a:r>
            <a:r>
              <a:rPr lang="en-US" sz="1400" dirty="0">
                <a:latin typeface="Alexandria" pitchFamily="2" charset="-78"/>
                <a:cs typeface="Alexandria" pitchFamily="2" charset="-78"/>
              </a:rPr>
              <a:t> Burns </a:t>
            </a:r>
            <a:r>
              <a:rPr lang="ar-SA" sz="1400" dirty="0">
                <a:latin typeface="Alexandria" pitchFamily="2" charset="-78"/>
                <a:cs typeface="Alexandria" pitchFamily="2" charset="-78"/>
              </a:rPr>
              <a:t>بالقيادة التحويلية. وقد تأتى لهذا النوع الجديد من القيادة الكثير من الاهتمام بسبب تأكيده على مشاركة المعلمين وبناء ولاء طبيعي للعمل، والمهمة المدرسة.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566509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723213"/>
            <a:ext cx="4128422" cy="48775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547821" y="1914126"/>
            <a:ext cx="11420885" cy="454134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4300889" y="1143045"/>
            <a:ext cx="359022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تطبيق القيادة التحويلية في الإدارة التربوية</a:t>
            </a:r>
          </a:p>
        </p:txBody>
      </p:sp>
      <p:sp>
        <p:nvSpPr>
          <p:cNvPr id="9" name="مستطيل 6">
            <a:extLst>
              <a:ext uri="{FF2B5EF4-FFF2-40B4-BE49-F238E27FC236}">
                <a16:creationId xmlns:a16="http://schemas.microsoft.com/office/drawing/2014/main" id="{F4DA77C2-2543-4E31-B774-8B6931A15591}"/>
              </a:ext>
            </a:extLst>
          </p:cNvPr>
          <p:cNvSpPr/>
          <p:nvPr/>
        </p:nvSpPr>
        <p:spPr>
          <a:xfrm>
            <a:off x="576396" y="1953718"/>
            <a:ext cx="11344275" cy="4482702"/>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إذ تم التركيز على تكوين ثقافة تنظيمية خاصة للمدرسة</a:t>
            </a:r>
            <a:r>
              <a:rPr lang="en-US" sz="1600" dirty="0">
                <a:latin typeface="Alexandria" pitchFamily="2" charset="-78"/>
                <a:cs typeface="Alexandria" pitchFamily="2" charset="-78"/>
              </a:rPr>
              <a:t> Organizational Culture </a:t>
            </a:r>
            <a:r>
              <a:rPr lang="ar-SA" sz="1600" dirty="0">
                <a:latin typeface="Alexandria" pitchFamily="2" charset="-78"/>
                <a:cs typeface="Alexandria" pitchFamily="2" charset="-78"/>
              </a:rPr>
              <a:t>وكان من سماتها تفويض السلطة للمعلمين. وقد أثبتت الدراسات أن هذا النوع من القيادة يزيد من دافعية المعلمين، وولائهم لعملهم، وفي توفير البيئة المناسبة لهم للتطوير والإبداع واستخدام التكنولوجيا في التعليم .</a:t>
            </a:r>
            <a:endParaRPr lang="ar-EG"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 وتكمن </a:t>
            </a:r>
            <a:r>
              <a:rPr lang="ar-SA" sz="1600" b="1" dirty="0">
                <a:solidFill>
                  <a:srgbClr val="00ADEE"/>
                </a:solidFill>
                <a:latin typeface="Alexandria" pitchFamily="2" charset="-78"/>
                <a:cs typeface="Alexandria" pitchFamily="2" charset="-78"/>
              </a:rPr>
              <a:t>أهمية تطبيق القيادة التحويلية في المؤسسات التعليمية،</a:t>
            </a:r>
            <a:r>
              <a:rPr lang="ar-SA" sz="1600" b="1" dirty="0">
                <a:latin typeface="Alexandria" pitchFamily="2" charset="-78"/>
                <a:cs typeface="Alexandria" pitchFamily="2" charset="-78"/>
              </a:rPr>
              <a:t> </a:t>
            </a:r>
            <a:r>
              <a:rPr lang="ar-SA" sz="1600" dirty="0">
                <a:latin typeface="Alexandria" pitchFamily="2" charset="-78"/>
                <a:cs typeface="Alexandria" pitchFamily="2" charset="-78"/>
              </a:rPr>
              <a:t>وذلك لعدة اعتبارات، منها: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حاجة المنظمات التربوية الى قيادة فنية، تتضمن سعة في التقنيات والأساليب الإدارية، على درجة عالية من الأهمية.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الحاجة الى قيادة انسانية، تتضمن إعداد الطاقات الفردية والاجتماعية، من أجل نشر المعرفة الناتجة عن الخبرة في العمل في مؤسسات التعليم.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الحاجة إلى القيادة الرمزية</a:t>
            </a:r>
            <a:r>
              <a:rPr lang="en-US" sz="1600" dirty="0">
                <a:latin typeface="Alexandria" pitchFamily="2" charset="-78"/>
                <a:cs typeface="Alexandria" pitchFamily="2" charset="-78"/>
              </a:rPr>
              <a:t> Symbolic Leadership)</a:t>
            </a:r>
            <a:r>
              <a:rPr lang="ar-SA" sz="1600" dirty="0">
                <a:latin typeface="Alexandria" pitchFamily="2" charset="-78"/>
                <a:cs typeface="Alexandria" pitchFamily="2" charset="-78"/>
              </a:rPr>
              <a:t>، مع التركيز على نماذج من الأهداف وأنماط السلوك المهمة.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الحاجة الى قيادة تربوية والتي من خلالها يثبت المدير الخبرة والمعرفة حول الأمور التربوية والمدرسية.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الحاجة الى قيادة ثقافية، والتي من خلالها يساعد المدير في تعريف وتحديد وتثبيت القيم المؤسسية والمعتقدات والثقافة المؤسسية، والتي تعطي المدرسة حريتها على مر الزمن.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39772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723213"/>
            <a:ext cx="4128422" cy="43989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547821" y="1914126"/>
            <a:ext cx="11420885" cy="4095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4300889" y="1143045"/>
            <a:ext cx="359022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تطبيق القيادة التحويلية في الإدارة التربوية</a:t>
            </a:r>
          </a:p>
        </p:txBody>
      </p:sp>
      <p:sp>
        <p:nvSpPr>
          <p:cNvPr id="2" name="مستطيل 6">
            <a:extLst>
              <a:ext uri="{FF2B5EF4-FFF2-40B4-BE49-F238E27FC236}">
                <a16:creationId xmlns:a16="http://schemas.microsoft.com/office/drawing/2014/main" id="{995233AA-65EA-D645-06AD-62192C6A0E32}"/>
              </a:ext>
            </a:extLst>
          </p:cNvPr>
          <p:cNvSpPr/>
          <p:nvPr/>
        </p:nvSpPr>
        <p:spPr>
          <a:xfrm>
            <a:off x="5209048" y="2008526"/>
            <a:ext cx="6592619" cy="3906903"/>
          </a:xfrm>
          <a:prstGeom prst="rect">
            <a:avLst/>
          </a:prstGeom>
          <a:noFill/>
        </p:spPr>
        <p:txBody>
          <a:bodyPr wrap="square">
            <a:spAutoFit/>
          </a:bodyPr>
          <a:lstStyle/>
          <a:p>
            <a:pPr algn="just" rtl="1">
              <a:lnSpc>
                <a:spcPct val="200000"/>
              </a:lnSpc>
            </a:pPr>
            <a:r>
              <a:rPr lang="ar-SA" sz="1400" dirty="0">
                <a:latin typeface="Alexandria" pitchFamily="2" charset="-78"/>
                <a:cs typeface="Alexandria" pitchFamily="2" charset="-78"/>
              </a:rPr>
              <a:t>على أن دراسة القيادة التحويلية وتطبيقاتها في المنظمات التربوية لم يقتصر على سيرجيوفاني وحده، بل امتد ومنذ بداية تسعينيات القرن العشرين، ليشمل كل من هالنجر</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Hallenger</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وبراون</a:t>
            </a:r>
            <a:r>
              <a:rPr lang="en-US" sz="1400" dirty="0">
                <a:latin typeface="Alexandria" pitchFamily="2" charset="-78"/>
                <a:cs typeface="Alexandria" pitchFamily="2" charset="-78"/>
              </a:rPr>
              <a:t> Brown </a:t>
            </a:r>
            <a:r>
              <a:rPr lang="ar-SA" sz="1400" dirty="0">
                <a:latin typeface="Alexandria" pitchFamily="2" charset="-78"/>
                <a:cs typeface="Alexandria" pitchFamily="2" charset="-78"/>
              </a:rPr>
              <a:t>، وليثوود</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Leithwood</a:t>
            </a:r>
            <a:r>
              <a:rPr lang="en-US" sz="1400" dirty="0">
                <a:latin typeface="Alexandria" pitchFamily="2" charset="-78"/>
                <a:cs typeface="Alexandria" pitchFamily="2" charset="-78"/>
              </a:rPr>
              <a:t> </a:t>
            </a:r>
            <a:r>
              <a:rPr lang="ar-SA" sz="1400" dirty="0">
                <a:latin typeface="Alexandria" pitchFamily="2" charset="-78"/>
                <a:cs typeface="Alexandria" pitchFamily="2" charset="-78"/>
              </a:rPr>
              <a:t>، وغيرهم. وربما كان السبب وراء ذلك الاهتمام الانطباعات التي تشكلت لديهم بأن القيادة التحويلية تؤدي إلى التعاون والتكامل بين مديري المدارس والمعلمين الذين يتعاونون في تخطيط وتحديد الأهداف والمشاركة في القرارات والبحث عن استراتيجيات جديدة في التعلم والتعليم. وخلال هذه العملية تتعزز اتجاهات تعاونية إيجابية لدى المعلمين بسبب إعطاء القائد التربوي العاملين معه الفرصة لأن يكونوا قادة ومشاركين له في العملية القيادية، وبهذا التشجيع يقبلون التغيير ويصبحون بناة للفريق.</a:t>
            </a:r>
            <a:endParaRPr lang="en-US" sz="1400" dirty="0">
              <a:latin typeface="Alexandria" pitchFamily="2" charset="-78"/>
              <a:cs typeface="Alexandria" pitchFamily="2" charset="-78"/>
            </a:endParaRPr>
          </a:p>
        </p:txBody>
      </p:sp>
      <p:pic>
        <p:nvPicPr>
          <p:cNvPr id="5" name="Graphic 4">
            <a:extLst>
              <a:ext uri="{FF2B5EF4-FFF2-40B4-BE49-F238E27FC236}">
                <a16:creationId xmlns:a16="http://schemas.microsoft.com/office/drawing/2014/main" id="{0A87A59E-7DA1-65A1-8BE2-EFB67C48247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34402" y="2943225"/>
            <a:ext cx="4243996" cy="2209395"/>
          </a:xfrm>
          <a:prstGeom prst="rect">
            <a:avLst/>
          </a:prstGeom>
        </p:spPr>
      </p:pic>
    </p:spTree>
    <p:extLst>
      <p:ext uri="{BB962C8B-B14F-4D97-AF65-F5344CB8AC3E}">
        <p14:creationId xmlns:p14="http://schemas.microsoft.com/office/powerpoint/2010/main" val="13374438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723213"/>
            <a:ext cx="4128422" cy="43989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547821" y="1914126"/>
            <a:ext cx="11420885" cy="4095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4300889" y="1143045"/>
            <a:ext cx="3590223"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تطبيق القيادة التحويلية في الإدارة التربوية</a:t>
            </a:r>
          </a:p>
        </p:txBody>
      </p:sp>
      <p:sp>
        <p:nvSpPr>
          <p:cNvPr id="7" name="مستطيل 6"/>
          <p:cNvSpPr/>
          <p:nvPr/>
        </p:nvSpPr>
        <p:spPr>
          <a:xfrm>
            <a:off x="1082424" y="2089959"/>
            <a:ext cx="10637955" cy="3744038"/>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كما أن القيادة التحويلية ترتبط بعلاقات خاصة بمناخ التغيير السائد في مؤسسات التعليم، وتوصلا إلى مقدمات منطقية أكدت </a:t>
            </a:r>
            <a:r>
              <a:rPr lang="ar-SA" sz="1600" b="1" dirty="0">
                <a:solidFill>
                  <a:srgbClr val="00ADEE"/>
                </a:solidFill>
                <a:latin typeface="Alexandria" pitchFamily="2" charset="-78"/>
                <a:cs typeface="Alexandria" pitchFamily="2" charset="-78"/>
              </a:rPr>
              <a:t>أهمية القيادة التحويلية في هذه المؤسسات</a:t>
            </a:r>
            <a:r>
              <a:rPr lang="ar-JO" sz="1600" b="1" dirty="0">
                <a:solidFill>
                  <a:srgbClr val="00ADEE"/>
                </a:solidFill>
                <a:latin typeface="Alexandria" pitchFamily="2" charset="-78"/>
                <a:cs typeface="Alexandria" pitchFamily="2" charset="-78"/>
              </a:rPr>
              <a:t> التربوية</a:t>
            </a:r>
            <a:r>
              <a:rPr lang="ar-SA" sz="1600" dirty="0">
                <a:latin typeface="Alexandria" pitchFamily="2" charset="-78"/>
                <a:cs typeface="Alexandria" pitchFamily="2" charset="-78"/>
              </a:rPr>
              <a:t>، وهي:</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أن القيادة التحويلية تتضمن تعزيزا للدافعية، ونشرها بين جميع أعضاء المنظمة التربوية، بما يؤدي إلى بذل الجهد الإضافي المطلوب لإحداث تغيير ذي مغزى.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ظهور التركيز المتزايد على تميّز المدارس، الذي يتطلب بدوره تغييرات منتظمة يمكن أن تحققها القيادة التحويلية.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أن التغييرات المنتظمة، بما تتضمنه من دعم وتنمية للقيم والثقافة الراسخة للمدرسة، يمكن أن تتحقق بشكل جيد من خلال القيادة التحويلية.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أن الإعداد المهني المستمر للمعلمين المطلوبين لمدارس اليوم، يتطلب تنفيذا على درجة عالية من المهارة لعمليات القيادة التحويلية.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840385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A118F09-BB9B-E9A4-CA91-755513D81601}"/>
              </a:ext>
            </a:extLst>
          </p:cNvPr>
          <p:cNvSpPr/>
          <p:nvPr/>
        </p:nvSpPr>
        <p:spPr>
          <a:xfrm>
            <a:off x="223294" y="1873504"/>
            <a:ext cx="4128422" cy="488020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BA4472B6-D0D0-1F67-70F9-883A8B95760B}"/>
              </a:ext>
            </a:extLst>
          </p:cNvPr>
          <p:cNvSpPr/>
          <p:nvPr/>
        </p:nvSpPr>
        <p:spPr>
          <a:xfrm>
            <a:off x="390288" y="2045027"/>
            <a:ext cx="11578418" cy="45438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4982D64D-4D8E-5091-7DDE-12E4A87F615A}"/>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8" name="TextBox 7">
            <a:extLst>
              <a:ext uri="{FF2B5EF4-FFF2-40B4-BE49-F238E27FC236}">
                <a16:creationId xmlns:a16="http://schemas.microsoft.com/office/drawing/2014/main" id="{FE8A5D1C-5B85-84C2-7926-80EDDF3DCDC3}"/>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9" name="TextBox 8">
            <a:extLst>
              <a:ext uri="{FF2B5EF4-FFF2-40B4-BE49-F238E27FC236}">
                <a16:creationId xmlns:a16="http://schemas.microsoft.com/office/drawing/2014/main" id="{AEBB1D91-0C36-4AC4-4E80-4DD80E29AF11}"/>
              </a:ext>
            </a:extLst>
          </p:cNvPr>
          <p:cNvSpPr txBox="1"/>
          <p:nvPr/>
        </p:nvSpPr>
        <p:spPr>
          <a:xfrm>
            <a:off x="4422157" y="1143045"/>
            <a:ext cx="3347687" cy="307777"/>
          </a:xfrm>
          <a:prstGeom prst="rect">
            <a:avLst/>
          </a:prstGeom>
          <a:noFill/>
        </p:spPr>
        <p:txBody>
          <a:bodyPr wrap="square">
            <a:spAutoFit/>
          </a:bodyPr>
          <a:lstStyle/>
          <a:p>
            <a:pPr algn="r"/>
            <a:r>
              <a:rPr lang="ar-EG" sz="1400" dirty="0">
                <a:solidFill>
                  <a:srgbClr val="1F1B1C"/>
                </a:solidFill>
                <a:latin typeface="Alexandria" pitchFamily="2" charset="-78"/>
                <a:ea typeface="Calibri"/>
                <a:cs typeface="Alexandria" pitchFamily="2" charset="-78"/>
                <a:sym typeface="Calibri"/>
              </a:rPr>
              <a:t> أثر القيادة التحويلية في العملية التربوية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90289" y="2144711"/>
            <a:ext cx="11411423" cy="4337791"/>
          </a:xfrm>
          <a:prstGeom prst="rect">
            <a:avLst/>
          </a:prstGeom>
          <a:noFill/>
        </p:spPr>
        <p:txBody>
          <a:bodyPr wrap="square" rtlCol="0">
            <a:spAutoFit/>
          </a:bodyPr>
          <a:lstStyle/>
          <a:p>
            <a:pPr marL="457200" indent="-457200" algn="just" rtl="1">
              <a:lnSpc>
                <a:spcPct val="200000"/>
              </a:lnSpc>
              <a:buFont typeface="+mj-lt"/>
              <a:buAutoNum type="arabicPeriod"/>
            </a:pPr>
            <a:r>
              <a:rPr lang="ar-SA" sz="1400" dirty="0">
                <a:latin typeface="Alexandria" pitchFamily="2" charset="-78"/>
                <a:cs typeface="Alexandria" pitchFamily="2" charset="-78"/>
              </a:rPr>
              <a:t>المدخلات إذ عندما تكون للقادة توقعات عالية تجاه مرؤوسيهم، فإنهم يقدمون المصادر المختلفة، والوقت والمواد المكتوبة، والتدريب، وفرص التطوير والتعزيز، مما يساعد على تنمية المهارات لدى المرؤوسين، وتمكينهم من إنجاز المهام المسندة إليهم بكفاءة وفاعلية. </a:t>
            </a:r>
            <a:endParaRPr lang="en-US" sz="1400" dirty="0">
              <a:latin typeface="Alexandria" pitchFamily="2" charset="-78"/>
              <a:cs typeface="Alexandria" pitchFamily="2" charset="-78"/>
            </a:endParaRPr>
          </a:p>
          <a:p>
            <a:pPr marL="457200" indent="-457200" algn="just" rtl="1">
              <a:lnSpc>
                <a:spcPct val="200000"/>
              </a:lnSpc>
              <a:buFont typeface="+mj-lt"/>
              <a:buAutoNum type="arabicPeriod"/>
            </a:pPr>
            <a:r>
              <a:rPr lang="ar-SA" sz="1400" dirty="0">
                <a:latin typeface="Alexandria" pitchFamily="2" charset="-78"/>
                <a:cs typeface="Alexandria" pitchFamily="2" charset="-78"/>
              </a:rPr>
              <a:t>المخرجات: إذ إن القادة الذين يؤثرون في مرؤوسيهم تأثيرا إيجابيا، يشجعونهم على المحاولة والتجريب والاستمرار واستخدام مداخل تتميز بالإبداع والابتكار، كما يتقبلون بروح طيبة النتائج التي يتوصلون إليها في أثناء التجريب، حتى وإن كانت لا تتميز بالنجاح الكامل، ويقدمون لهم الدعم في حل المشكلات. </a:t>
            </a:r>
            <a:endParaRPr lang="en-US" sz="1400" dirty="0">
              <a:latin typeface="Alexandria" pitchFamily="2" charset="-78"/>
              <a:cs typeface="Alexandria" pitchFamily="2" charset="-78"/>
            </a:endParaRPr>
          </a:p>
          <a:p>
            <a:pPr marL="457200" indent="-457200" algn="just" rtl="1">
              <a:lnSpc>
                <a:spcPct val="200000"/>
              </a:lnSpc>
              <a:buFont typeface="+mj-lt"/>
              <a:buAutoNum type="arabicPeriod"/>
            </a:pPr>
            <a:r>
              <a:rPr lang="ar-SA" sz="1400" dirty="0">
                <a:latin typeface="Alexandria" pitchFamily="2" charset="-78"/>
                <a:cs typeface="Alexandria" pitchFamily="2" charset="-78"/>
              </a:rPr>
              <a:t> التغذية الراجعة إذ إن القادة يحفزون الأداء العالي المتميز ويشجعونه وذلك بتقديم التغذية الراجعة التي تركز على ما يقوم به المرؤوسون بشكل صحيح، وتساعد المرؤوسين بشكل مباشر على تحقيق المهام بكفاءة، كما تساعدهم في الوقت ذاته على أن يصبحوا أكثر منافسة ونجاحا وثقة بالنفس. </a:t>
            </a:r>
            <a:endParaRPr lang="en-US" sz="1400" dirty="0">
              <a:latin typeface="Alexandria" pitchFamily="2" charset="-78"/>
              <a:cs typeface="Alexandria" pitchFamily="2" charset="-78"/>
            </a:endParaRPr>
          </a:p>
          <a:p>
            <a:pPr marL="457200" indent="-457200" algn="just" rtl="1">
              <a:lnSpc>
                <a:spcPct val="200000"/>
              </a:lnSpc>
              <a:buFont typeface="+mj-lt"/>
              <a:buAutoNum type="arabicPeriod"/>
            </a:pPr>
            <a:r>
              <a:rPr lang="ar-SA" sz="1400" dirty="0">
                <a:latin typeface="Alexandria" pitchFamily="2" charset="-78"/>
                <a:cs typeface="Alexandria" pitchFamily="2" charset="-78"/>
              </a:rPr>
              <a:t> المناخ التنظيمي: إذ عندما يتفاعل القادة مع المرؤوسين تكون لهم توقعات عالية، ويستخدمون سلوكا لفظيا وغير لفظي، يؤدي إلى بناء مناخ يتميز بالدفء والصداقة والقبول فيستخدمون على سبيل المثال - نبرات صوت محببة، ونظرات وابتسامات وإيماءات مريحة</a:t>
            </a:r>
            <a:r>
              <a:rPr lang="en-US" sz="1400" dirty="0">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39A73D13-3AEC-53C4-2BE4-63F9B476C437}"/>
              </a:ext>
            </a:extLst>
          </p:cNvPr>
          <p:cNvSpPr txBox="1"/>
          <p:nvPr/>
        </p:nvSpPr>
        <p:spPr>
          <a:xfrm>
            <a:off x="3554016" y="1390078"/>
            <a:ext cx="5083968" cy="381130"/>
          </a:xfrm>
          <a:prstGeom prst="rect">
            <a:avLst/>
          </a:prstGeom>
          <a:noFill/>
        </p:spPr>
        <p:txBody>
          <a:bodyPr wrap="square">
            <a:spAutoFit/>
          </a:bodyPr>
          <a:lstStyle/>
          <a:p>
            <a:pPr algn="just" rtl="1">
              <a:lnSpc>
                <a:spcPct val="200000"/>
              </a:lnSpc>
            </a:pPr>
            <a:r>
              <a:rPr lang="ar-SA" sz="1100" dirty="0">
                <a:solidFill>
                  <a:srgbClr val="00ADEE"/>
                </a:solidFill>
                <a:latin typeface="Alexandria" pitchFamily="2" charset="-78"/>
                <a:cs typeface="Alexandria" pitchFamily="2" charset="-78"/>
              </a:rPr>
              <a:t>إن القائد التحويلي التربوي يترك آثارا إيجابية على مرؤوسيه في عدة جوانب، ومنها: </a:t>
            </a:r>
            <a:endParaRPr lang="en-US" sz="1100" dirty="0">
              <a:solidFill>
                <a:srgbClr val="00ADEE"/>
              </a:solidFill>
              <a:latin typeface="Alexandria" pitchFamily="2" charset="-78"/>
              <a:cs typeface="Alexandria" pitchFamily="2" charset="-78"/>
            </a:endParaRPr>
          </a:p>
        </p:txBody>
      </p:sp>
    </p:spTree>
    <p:extLst>
      <p:ext uri="{BB962C8B-B14F-4D97-AF65-F5344CB8AC3E}">
        <p14:creationId xmlns:p14="http://schemas.microsoft.com/office/powerpoint/2010/main" val="189704429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oogle Shape;177;p7">
            <a:extLst>
              <a:ext uri="{FF2B5EF4-FFF2-40B4-BE49-F238E27FC236}">
                <a16:creationId xmlns:a16="http://schemas.microsoft.com/office/drawing/2014/main" id="{AD6D1A6F-F821-70CD-2F64-6C25AF500949}"/>
              </a:ext>
            </a:extLst>
          </p:cNvPr>
          <p:cNvSpPr/>
          <p:nvPr/>
        </p:nvSpPr>
        <p:spPr>
          <a:xfrm>
            <a:off x="217171" y="1723213"/>
            <a:ext cx="4128422" cy="43989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 name="Google Shape;178;p7">
            <a:extLst>
              <a:ext uri="{FF2B5EF4-FFF2-40B4-BE49-F238E27FC236}">
                <a16:creationId xmlns:a16="http://schemas.microsoft.com/office/drawing/2014/main" id="{AC00F9D9-2C5F-0F89-84BF-FA0AA8788F18}"/>
              </a:ext>
            </a:extLst>
          </p:cNvPr>
          <p:cNvSpPr/>
          <p:nvPr/>
        </p:nvSpPr>
        <p:spPr>
          <a:xfrm>
            <a:off x="547821" y="1914126"/>
            <a:ext cx="11420885" cy="40957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 name="TextBox 14">
            <a:extLst>
              <a:ext uri="{FF2B5EF4-FFF2-40B4-BE49-F238E27FC236}">
                <a16:creationId xmlns:a16="http://schemas.microsoft.com/office/drawing/2014/main" id="{F72144E2-C4A0-5D02-762A-4A68E00B7317}"/>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16" name="TextBox 15">
            <a:extLst>
              <a:ext uri="{FF2B5EF4-FFF2-40B4-BE49-F238E27FC236}">
                <a16:creationId xmlns:a16="http://schemas.microsoft.com/office/drawing/2014/main" id="{F70CCF9D-ECB1-EDE0-CB24-D559964195F2}"/>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19" name="TextBox 18">
            <a:extLst>
              <a:ext uri="{FF2B5EF4-FFF2-40B4-BE49-F238E27FC236}">
                <a16:creationId xmlns:a16="http://schemas.microsoft.com/office/drawing/2014/main" id="{81715815-290C-1590-CAAB-0C8FAB027BF1}"/>
              </a:ext>
            </a:extLst>
          </p:cNvPr>
          <p:cNvSpPr txBox="1"/>
          <p:nvPr/>
        </p:nvSpPr>
        <p:spPr>
          <a:xfrm>
            <a:off x="4300889" y="1143045"/>
            <a:ext cx="4414486"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الأساليب التي يستخدمها القادة التربويون التحويليون</a:t>
            </a:r>
          </a:p>
        </p:txBody>
      </p:sp>
      <p:sp>
        <p:nvSpPr>
          <p:cNvPr id="3" name="TextBox 2">
            <a:extLst>
              <a:ext uri="{FF2B5EF4-FFF2-40B4-BE49-F238E27FC236}">
                <a16:creationId xmlns:a16="http://schemas.microsoft.com/office/drawing/2014/main" id="{9289AC25-2AAF-5C6E-9D9F-FB9C757D412B}"/>
              </a:ext>
            </a:extLst>
          </p:cNvPr>
          <p:cNvSpPr txBox="1"/>
          <p:nvPr/>
        </p:nvSpPr>
        <p:spPr>
          <a:xfrm>
            <a:off x="770773" y="2089959"/>
            <a:ext cx="10974980" cy="3744038"/>
          </a:xfrm>
          <a:prstGeom prst="rect">
            <a:avLst/>
          </a:prstGeom>
          <a:noFill/>
        </p:spPr>
        <p:txBody>
          <a:bodyPr wrap="square">
            <a:spAutoFit/>
          </a:bodyPr>
          <a:lstStyle/>
          <a:p>
            <a:pPr algn="just" rtl="1">
              <a:lnSpc>
                <a:spcPct val="150000"/>
              </a:lnSpc>
            </a:pPr>
            <a:r>
              <a:rPr lang="ar-SA" sz="1600" dirty="0">
                <a:latin typeface="Alexandria" pitchFamily="2" charset="-78"/>
                <a:cs typeface="Alexandria" pitchFamily="2" charset="-78"/>
              </a:rPr>
              <a:t>إن تحقيق التأثير المطلوب للقادة التربويين التحويليين في مرؤوسيهم، يتطلب امتلاكهم لبعض المهارات القيادية الضرورية، ومنها: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القدرة على بناء مجموعة من الأهداف الواقعية، مثيرة للتحدي، وقابلة للتنفيذ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JO" sz="1600" dirty="0">
                <a:latin typeface="Alexandria" pitchFamily="2" charset="-78"/>
                <a:cs typeface="Alexandria" pitchFamily="2" charset="-78"/>
              </a:rPr>
              <a:t>إ</a:t>
            </a:r>
            <a:r>
              <a:rPr lang="ar-SA" sz="1600" dirty="0">
                <a:latin typeface="Alexandria" pitchFamily="2" charset="-78"/>
                <a:cs typeface="Alexandria" pitchFamily="2" charset="-78"/>
              </a:rPr>
              <a:t>ذا أردت أن تطالع اطلب المستطاع النظرة الإيجابية لقدرات المرؤوسين، وافتراض أنهم أشخاص ناجحون.</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التمسك بالتميز والإبداع لما يقوم به المرؤوسون.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القدرة على تطوير القدرات الكامنة لدى المرؤوسين، ومن ثم تقديم القدر المناسب من التوجيه والدعم لهم كي يستخدموا قدراتهم ويحققوا النجاح المتوقع منهم.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التركيز على الجوانب الإنسانية، فضلا عن الجوانب الإجرائية والمفاهيمية والتكنولوجية للعمل، انطلاقا من أن الجانب الإنساني هو الذي يؤدي إلى التطوير.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40974330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1D3BDD4C-4E0F-ACC5-E0F6-E479CAA17546}"/>
              </a:ext>
            </a:extLst>
          </p:cNvPr>
          <p:cNvSpPr/>
          <p:nvPr/>
        </p:nvSpPr>
        <p:spPr>
          <a:xfrm>
            <a:off x="217171" y="1723213"/>
            <a:ext cx="4128422" cy="43989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328D58E-054C-16E1-04E3-56ECDBA64332}"/>
              </a:ext>
            </a:extLst>
          </p:cNvPr>
          <p:cNvSpPr/>
          <p:nvPr/>
        </p:nvSpPr>
        <p:spPr>
          <a:xfrm>
            <a:off x="525171" y="1779360"/>
            <a:ext cx="11420885" cy="428661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908533B6-911F-B435-F104-B039BFEA4383}"/>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8" name="TextBox 7">
            <a:extLst>
              <a:ext uri="{FF2B5EF4-FFF2-40B4-BE49-F238E27FC236}">
                <a16:creationId xmlns:a16="http://schemas.microsoft.com/office/drawing/2014/main" id="{A8C1BED3-0F60-EBF4-FE3C-EE8BE2642FEB}"/>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47821" y="2117335"/>
            <a:ext cx="11119008" cy="3610668"/>
          </a:xfrm>
          <a:prstGeom prst="rect">
            <a:avLst/>
          </a:prstGeom>
          <a:noFill/>
        </p:spPr>
        <p:txBody>
          <a:bodyPr wrap="square" rtlCol="0">
            <a:spAutoFit/>
          </a:bodyPr>
          <a:lstStyle/>
          <a:p>
            <a:pPr algn="just" rtl="1">
              <a:lnSpc>
                <a:spcPct val="150000"/>
              </a:lnSpc>
            </a:pPr>
            <a:r>
              <a:rPr lang="ar-SA" sz="1400" dirty="0">
                <a:latin typeface="Alexandria" pitchFamily="2" charset="-78"/>
                <a:cs typeface="Alexandria" pitchFamily="2" charset="-78"/>
              </a:rPr>
              <a:t>وعلى صعيد الادارة المدرسية، هناك مجموعة من الأساليب التي يستخدمها القادة التحويليون في مدارسهم، ومنها: </a:t>
            </a:r>
            <a:endParaRPr lang="en-US"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زيارة كل صف يوميا، وتشجيع ثقافة تبادل الزيارات الصفية بين المعلمين.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مشاركة كل أعضاء فريق العمل بالمدرسة في تداول الأهداف والأفكار والمعتقدات والتصورات في بداية كل عام دراسي.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مساعدة المعلمين على العمل بشكل ذكي بالبحث عن تفسيرات مختلفة، وفحص الافتراضات، ووضع المشكلات الفردية في منظور أوسع للمدرسة ككل، وتجنب الالتزام بالحلول المقدمة مسبقا، أو الحفاظ على عمل الجماعة، وعدم فرض المدير التصوره الخاص.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استخدام فرق بحثية إجرائية، وفرص لتحسين المدرسة وتطويرها، كطريقة لمشاركة السلطة، وإعطاء كل فرد مسؤوليات وشمول فريق العمل في وظائف أكثر مس</a:t>
            </a:r>
            <a:r>
              <a:rPr lang="ar-JO" sz="1400" dirty="0">
                <a:latin typeface="Alexandria" pitchFamily="2" charset="-78"/>
                <a:cs typeface="Alexandria" pitchFamily="2" charset="-78"/>
              </a:rPr>
              <a:t>ؤ</a:t>
            </a:r>
            <a:r>
              <a:rPr lang="ar-SA" sz="1400" dirty="0">
                <a:latin typeface="Alexandria" pitchFamily="2" charset="-78"/>
                <a:cs typeface="Alexandria" pitchFamily="2" charset="-78"/>
              </a:rPr>
              <a:t>ولية.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تحديد الأشياء الجيدة، والتعرف إلى أداء فريق العمل، وأداء الطلاب الذين يسهمون في تحسين المدرسة.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القيام بمسح لرغبات أعضاء فريق العمل واحتياجاتهم، وتقبل اتجاهات المعلمين، واستخدام الاتصال النشط والإيجابي والعناية بالآخرين. </a:t>
            </a:r>
            <a:endParaRPr lang="en-US" sz="1400" dirty="0">
              <a:latin typeface="Alexandria" pitchFamily="2" charset="-78"/>
              <a:cs typeface="Alexandria" pitchFamily="2" charset="-78"/>
            </a:endParaRPr>
          </a:p>
          <a:p>
            <a:pPr marL="457200" indent="-457200" algn="just" rtl="1">
              <a:lnSpc>
                <a:spcPct val="150000"/>
              </a:lnSpc>
              <a:buFont typeface="+mj-lt"/>
              <a:buAutoNum type="arabicPeriod"/>
            </a:pPr>
            <a:r>
              <a:rPr lang="ar-SA" sz="1400" dirty="0">
                <a:latin typeface="Alexandria" pitchFamily="2" charset="-78"/>
                <a:cs typeface="Alexandria" pitchFamily="2" charset="-78"/>
              </a:rPr>
              <a:t> السماح للمعلمين بتجريب الأفكار الجديدة، ومناقشة الأبحاث معهم وطرح الأسئلة للتفكير فيها.</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359059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A361072F-E45A-2FDE-48EA-EA266F638B8C}"/>
              </a:ext>
            </a:extLst>
          </p:cNvPr>
          <p:cNvSpPr/>
          <p:nvPr/>
        </p:nvSpPr>
        <p:spPr>
          <a:xfrm>
            <a:off x="217171" y="2165509"/>
            <a:ext cx="4128422" cy="43002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FD56202E-C843-1FB9-8E77-033DCEBC4751}"/>
              </a:ext>
            </a:extLst>
          </p:cNvPr>
          <p:cNvSpPr/>
          <p:nvPr/>
        </p:nvSpPr>
        <p:spPr>
          <a:xfrm>
            <a:off x="385557" y="2287428"/>
            <a:ext cx="11560500" cy="41133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endParaRPr sz="1800" dirty="0">
              <a:solidFill>
                <a:schemeClr val="lt1"/>
              </a:solidFill>
              <a:latin typeface="Calibri"/>
              <a:ea typeface="Calibri"/>
              <a:cs typeface="Calibri"/>
              <a:sym typeface="Calibri"/>
            </a:endParaRPr>
          </a:p>
        </p:txBody>
      </p:sp>
      <p:sp>
        <p:nvSpPr>
          <p:cNvPr id="7" name="TextBox 6">
            <a:extLst>
              <a:ext uri="{FF2B5EF4-FFF2-40B4-BE49-F238E27FC236}">
                <a16:creationId xmlns:a16="http://schemas.microsoft.com/office/drawing/2014/main" id="{F527DB5F-A588-8D8F-D4BA-CC03D04BF4C8}"/>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8" name="TextBox 7">
            <a:extLst>
              <a:ext uri="{FF2B5EF4-FFF2-40B4-BE49-F238E27FC236}">
                <a16:creationId xmlns:a16="http://schemas.microsoft.com/office/drawing/2014/main" id="{5EA06898-CE06-EA4D-507D-6797A323DF4B}"/>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85556" y="2472094"/>
            <a:ext cx="11420885" cy="3744038"/>
          </a:xfrm>
          <a:prstGeom prst="rect">
            <a:avLst/>
          </a:prstGeom>
          <a:noFill/>
        </p:spPr>
        <p:txBody>
          <a:bodyPr wrap="square" rtlCol="0">
            <a:spAutoFit/>
          </a:bodyPr>
          <a:lstStyle/>
          <a:p>
            <a:pPr marL="457200" indent="-457200" algn="r" rtl="1">
              <a:lnSpc>
                <a:spcPct val="150000"/>
              </a:lnSpc>
              <a:buFont typeface="+mj-lt"/>
              <a:buAutoNum type="arabicPeriod"/>
            </a:pPr>
            <a:r>
              <a:rPr lang="ar-SA" sz="1600" dirty="0">
                <a:latin typeface="Alexandria" pitchFamily="2" charset="-78"/>
                <a:cs typeface="Alexandria" pitchFamily="2" charset="-78"/>
              </a:rPr>
              <a:t>تهتم ببناء رؤية واضحة للمدرسة.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تؤكد على وضع أو صياغة أهداف المدرسة، والسعي لتحقيقها.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تهتم ببناء ثقافة مؤسسية مشتركة تعنى بالقيم التنظيمية.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تهتم بتقديم الاستثارة العقلية والدعم الفردي للعاملين</a:t>
            </a:r>
            <a:r>
              <a:rPr lang="en-US" sz="1600" dirty="0">
                <a:latin typeface="Alexandria" pitchFamily="2" charset="-78"/>
                <a:cs typeface="Alexandria" pitchFamily="2" charset="-78"/>
              </a:rPr>
              <a:t>.</a:t>
            </a:r>
            <a:br>
              <a:rPr lang="en-US" sz="1600" dirty="0">
                <a:latin typeface="Alexandria" pitchFamily="2" charset="-78"/>
                <a:cs typeface="Alexandria" pitchFamily="2" charset="-78"/>
              </a:rPr>
            </a:br>
            <a:r>
              <a:rPr lang="ar-SA" sz="1600" dirty="0">
                <a:latin typeface="Alexandria" pitchFamily="2" charset="-78"/>
                <a:cs typeface="Alexandria" pitchFamily="2" charset="-78"/>
              </a:rPr>
              <a:t>تساعد على هيكلة ،التغيير ومأسسته، وترسيخه في ثقافة المدرسة.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تعنى بالتركيز على توقعات عالية من الأداء من جميع أطراف العملية التربوية.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تعنى بتطوير أحوال ملائمة لتدعيم المشاركة في قرارات المدرسة.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تعزز أساليب حل المشكلات جماعيا وفق منهجية عامة.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تسهل نشر السلطة والمعلومات بصورة واسعة في أنحاء المنظمة. </a:t>
            </a:r>
            <a:endParaRPr lang="en-US" sz="1600" dirty="0">
              <a:latin typeface="Alexandria" pitchFamily="2" charset="-78"/>
              <a:cs typeface="Alexandria" pitchFamily="2" charset="-78"/>
            </a:endParaRPr>
          </a:p>
          <a:p>
            <a:pPr marL="457200" indent="-457200" algn="r" rtl="1">
              <a:lnSpc>
                <a:spcPct val="150000"/>
              </a:lnSpc>
              <a:buFont typeface="+mj-lt"/>
              <a:buAutoNum type="arabicPeriod"/>
            </a:pPr>
            <a:r>
              <a:rPr lang="ar-SA" sz="1600" dirty="0">
                <a:latin typeface="Alexandria" pitchFamily="2" charset="-78"/>
                <a:cs typeface="Alexandria" pitchFamily="2" charset="-78"/>
              </a:rPr>
              <a:t>توفر فرص العناية بتطوير النوعية والجودة للخدمات التربوية المقدمة للطالب بوصفه محور العملية التعلمية – التعليمية.</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72CD033-AB6D-4DAE-B955-5F2050FFF9CA}"/>
              </a:ext>
            </a:extLst>
          </p:cNvPr>
          <p:cNvSpPr/>
          <p:nvPr/>
        </p:nvSpPr>
        <p:spPr>
          <a:xfrm>
            <a:off x="3503569" y="1150667"/>
            <a:ext cx="5464088" cy="307777"/>
          </a:xfrm>
          <a:prstGeom prst="rect">
            <a:avLst/>
          </a:prstGeom>
        </p:spPr>
        <p:txBody>
          <a:bodyPr wrap="square">
            <a:spAutoFit/>
          </a:bodyPr>
          <a:lstStyle/>
          <a:p>
            <a:pPr lvl="0" algn="ctr" rtl="1"/>
            <a:r>
              <a:rPr lang="ar-SA" sz="1400" dirty="0">
                <a:solidFill>
                  <a:srgbClr val="1F1B1C"/>
                </a:solidFill>
                <a:cs typeface="Alexandria" pitchFamily="2" charset="-78"/>
              </a:rPr>
              <a:t>مواطن القوة ومواطن الضعف في نظرية القيادة التربوية التحويلية </a:t>
            </a:r>
            <a:endParaRPr lang="en-US" sz="1400" dirty="0">
              <a:solidFill>
                <a:srgbClr val="1F1B1C"/>
              </a:solidFill>
            </a:endParaRPr>
          </a:p>
        </p:txBody>
      </p:sp>
      <p:sp>
        <p:nvSpPr>
          <p:cNvPr id="10" name="TextBox 9">
            <a:extLst>
              <a:ext uri="{FF2B5EF4-FFF2-40B4-BE49-F238E27FC236}">
                <a16:creationId xmlns:a16="http://schemas.microsoft.com/office/drawing/2014/main" id="{8E251196-1FED-0C86-EA5F-7376F78BF5C2}"/>
              </a:ext>
            </a:extLst>
          </p:cNvPr>
          <p:cNvSpPr txBox="1"/>
          <p:nvPr/>
        </p:nvSpPr>
        <p:spPr>
          <a:xfrm>
            <a:off x="3143250" y="1504424"/>
            <a:ext cx="5905499" cy="615105"/>
          </a:xfrm>
          <a:prstGeom prst="rect">
            <a:avLst/>
          </a:prstGeom>
          <a:noFill/>
        </p:spPr>
        <p:txBody>
          <a:bodyPr wrap="square">
            <a:spAutoFit/>
          </a:bodyPr>
          <a:lstStyle/>
          <a:p>
            <a:pPr algn="ctr" rtl="1">
              <a:lnSpc>
                <a:spcPct val="150000"/>
              </a:lnSpc>
            </a:pPr>
            <a:r>
              <a:rPr lang="ar-SA" sz="1200" dirty="0">
                <a:latin typeface="Alexandria" pitchFamily="2" charset="-78"/>
                <a:cs typeface="Alexandria" pitchFamily="2" charset="-78"/>
              </a:rPr>
              <a:t>تأسيسا على ما سبق يتضح لنا ان هناك بعض من مواطن القوة والصفات والمميزات الإيجابية، التي تمتاز بها القيادة التربوية (ومنها المدرسية) التحويليية، وتشمل: </a:t>
            </a:r>
            <a:endParaRPr lang="en-US" sz="1200" dirty="0">
              <a:latin typeface="Alexandria" pitchFamily="2" charset="-78"/>
              <a:cs typeface="Alexandria" pitchFamily="2" charset="-78"/>
            </a:endParaRPr>
          </a:p>
        </p:txBody>
      </p:sp>
      <p:pic>
        <p:nvPicPr>
          <p:cNvPr id="12" name="Graphic 11">
            <a:extLst>
              <a:ext uri="{FF2B5EF4-FFF2-40B4-BE49-F238E27FC236}">
                <a16:creationId xmlns:a16="http://schemas.microsoft.com/office/drawing/2014/main" id="{E1A54CD1-678C-A859-57B7-76D91F28D3A7}"/>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33425" y="2844764"/>
            <a:ext cx="3519376" cy="2508812"/>
          </a:xfrm>
          <a:prstGeom prst="rect">
            <a:avLst/>
          </a:prstGeom>
        </p:spPr>
      </p:pic>
    </p:spTree>
    <p:extLst>
      <p:ext uri="{BB962C8B-B14F-4D97-AF65-F5344CB8AC3E}">
        <p14:creationId xmlns:p14="http://schemas.microsoft.com/office/powerpoint/2010/main" val="14243502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61A3B678-6479-449A-73A4-1D3DBA562C1F}"/>
              </a:ext>
            </a:extLst>
          </p:cNvPr>
          <p:cNvSpPr/>
          <p:nvPr/>
        </p:nvSpPr>
        <p:spPr>
          <a:xfrm>
            <a:off x="217171" y="2181226"/>
            <a:ext cx="4128422" cy="32004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 name="Google Shape;178;p7">
            <a:extLst>
              <a:ext uri="{FF2B5EF4-FFF2-40B4-BE49-F238E27FC236}">
                <a16:creationId xmlns:a16="http://schemas.microsoft.com/office/drawing/2014/main" id="{E869B347-C22F-D167-F862-43591986C1CD}"/>
              </a:ext>
            </a:extLst>
          </p:cNvPr>
          <p:cNvSpPr/>
          <p:nvPr/>
        </p:nvSpPr>
        <p:spPr>
          <a:xfrm>
            <a:off x="547821" y="2352675"/>
            <a:ext cx="11420885" cy="286702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F5760570-7460-7E84-0999-A49342EAAD80}"/>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التحويلية</a:t>
            </a:r>
            <a:endParaRPr lang="en-US" sz="2000" dirty="0">
              <a:solidFill>
                <a:srgbClr val="00AEEF"/>
              </a:solidFill>
              <a:latin typeface="Alexandria" pitchFamily="2" charset="-78"/>
              <a:ea typeface="Calibri"/>
              <a:cs typeface="Alexandria" pitchFamily="2" charset="-78"/>
              <a:sym typeface="Calibri"/>
            </a:endParaRPr>
          </a:p>
        </p:txBody>
      </p:sp>
      <p:sp>
        <p:nvSpPr>
          <p:cNvPr id="9" name="TextBox 8">
            <a:extLst>
              <a:ext uri="{FF2B5EF4-FFF2-40B4-BE49-F238E27FC236}">
                <a16:creationId xmlns:a16="http://schemas.microsoft.com/office/drawing/2014/main" id="{6C5BC49E-8D5E-44F7-C649-EBED5E1722C5}"/>
              </a:ext>
            </a:extLst>
          </p:cNvPr>
          <p:cNvSpPr txBox="1"/>
          <p:nvPr/>
        </p:nvSpPr>
        <p:spPr>
          <a:xfrm>
            <a:off x="4751415" y="848169"/>
            <a:ext cx="29683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 Transformational Leadership</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43025" y="2583444"/>
            <a:ext cx="10172700" cy="2538452"/>
          </a:xfrm>
          <a:prstGeom prst="rect">
            <a:avLst/>
          </a:prstGeom>
          <a:noFill/>
        </p:spPr>
        <p:txBody>
          <a:bodyPr wrap="square" rtlCol="0">
            <a:spAutoFit/>
          </a:bodyPr>
          <a:lstStyle/>
          <a:p>
            <a:pPr algn="r" rtl="1">
              <a:lnSpc>
                <a:spcPct val="150000"/>
              </a:lnSpc>
            </a:pPr>
            <a:r>
              <a:rPr lang="ar-SA" b="1" dirty="0">
                <a:latin typeface="Alexandria" pitchFamily="2" charset="-78"/>
                <a:cs typeface="Alexandria" pitchFamily="2" charset="-78"/>
              </a:rPr>
              <a:t>هذا النمط القيادي التحويلي يعتريه بعض مواطن الضعف والسلبيات، ومنها: </a:t>
            </a:r>
            <a:endParaRPr lang="en-US" b="1" dirty="0">
              <a:latin typeface="Alexandria" pitchFamily="2" charset="-78"/>
              <a:cs typeface="Alexandria" pitchFamily="2" charset="-78"/>
            </a:endParaRPr>
          </a:p>
          <a:p>
            <a:pPr algn="r" rtl="1">
              <a:lnSpc>
                <a:spcPct val="150000"/>
              </a:lnSpc>
            </a:pPr>
            <a:endParaRPr lang="en-US" b="1"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إن بعض المرؤوسين قد يستغلون اللطف واللين من قبل القائد للتقاعس عن القيام بواجباتهم على أكمل وجه. </a:t>
            </a:r>
            <a:endParaRPr lang="en-US" dirty="0">
              <a:latin typeface="Alexandria" pitchFamily="2" charset="-78"/>
              <a:cs typeface="Alexandria" pitchFamily="2" charset="-78"/>
            </a:endParaRPr>
          </a:p>
          <a:p>
            <a:pPr marL="457200" indent="-457200" algn="r" rtl="1">
              <a:lnSpc>
                <a:spcPct val="150000"/>
              </a:lnSpc>
              <a:buFont typeface="+mj-lt"/>
              <a:buAutoNum type="arabicPeriod"/>
            </a:pPr>
            <a:endParaRPr lang="ar-SA" dirty="0">
              <a:latin typeface="Alexandria" pitchFamily="2" charset="-78"/>
              <a:cs typeface="Alexandria" pitchFamily="2" charset="-78"/>
            </a:endParaRPr>
          </a:p>
          <a:p>
            <a:pPr marL="457200" indent="-457200" algn="r" rtl="1">
              <a:lnSpc>
                <a:spcPct val="150000"/>
              </a:lnSpc>
              <a:buFont typeface="+mj-lt"/>
              <a:buAutoNum type="arabicPeriod"/>
            </a:pPr>
            <a:r>
              <a:rPr lang="ar-SA" dirty="0">
                <a:latin typeface="Alexandria" pitchFamily="2" charset="-78"/>
                <a:cs typeface="Alexandria" pitchFamily="2" charset="-78"/>
              </a:rPr>
              <a:t>إن هذه القيادة قائمة على الرؤى والأحلام اكثر من الواقع العملي للمنظمات</a:t>
            </a:r>
            <a:endParaRPr lang="en-US" dirty="0">
              <a:latin typeface="Alexandria" pitchFamily="2" charset="-78"/>
              <a:cs typeface="Alexandria" pitchFamily="2" charset="-78"/>
            </a:endParaRPr>
          </a:p>
        </p:txBody>
      </p:sp>
      <p:sp>
        <p:nvSpPr>
          <p:cNvPr id="10" name="Rectangle 9">
            <a:extLst>
              <a:ext uri="{FF2B5EF4-FFF2-40B4-BE49-F238E27FC236}">
                <a16:creationId xmlns:a16="http://schemas.microsoft.com/office/drawing/2014/main" id="{C4247242-A086-16C0-8FD2-E6B1EE56C6D0}"/>
              </a:ext>
            </a:extLst>
          </p:cNvPr>
          <p:cNvSpPr/>
          <p:nvPr/>
        </p:nvSpPr>
        <p:spPr>
          <a:xfrm>
            <a:off x="3503569" y="1150667"/>
            <a:ext cx="5464088" cy="307777"/>
          </a:xfrm>
          <a:prstGeom prst="rect">
            <a:avLst/>
          </a:prstGeom>
        </p:spPr>
        <p:txBody>
          <a:bodyPr wrap="square">
            <a:spAutoFit/>
          </a:bodyPr>
          <a:lstStyle/>
          <a:p>
            <a:pPr lvl="0" algn="ctr" rtl="1"/>
            <a:r>
              <a:rPr lang="ar-SA" sz="1400" dirty="0">
                <a:solidFill>
                  <a:srgbClr val="1F1B1C"/>
                </a:solidFill>
                <a:cs typeface="Alexandria" pitchFamily="2" charset="-78"/>
              </a:rPr>
              <a:t>مواطن القوة ومواطن الضعف في نظرية القيادة التربوية التحويلية </a:t>
            </a:r>
            <a:endParaRPr lang="en-US" sz="1400" dirty="0">
              <a:solidFill>
                <a:srgbClr val="1F1B1C"/>
              </a:solidFill>
            </a:endParaRPr>
          </a:p>
        </p:txBody>
      </p:sp>
    </p:spTree>
    <p:extLst>
      <p:ext uri="{BB962C8B-B14F-4D97-AF65-F5344CB8AC3E}">
        <p14:creationId xmlns:p14="http://schemas.microsoft.com/office/powerpoint/2010/main" val="39941765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50C10E7-34CA-CA82-7A42-79F4B93120D6}"/>
              </a:ext>
            </a:extLst>
          </p:cNvPr>
          <p:cNvSpPr/>
          <p:nvPr/>
        </p:nvSpPr>
        <p:spPr>
          <a:xfrm>
            <a:off x="217171" y="1495425"/>
            <a:ext cx="4128422" cy="50292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009B1A8-4B4C-210B-6ED5-D92E8EE74F91}"/>
              </a:ext>
            </a:extLst>
          </p:cNvPr>
          <p:cNvSpPr/>
          <p:nvPr/>
        </p:nvSpPr>
        <p:spPr>
          <a:xfrm>
            <a:off x="647700" y="1610920"/>
            <a:ext cx="11321006" cy="478590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8B11194D-A6F3-6594-661C-350FD27C462F}"/>
              </a:ext>
            </a:extLst>
          </p:cNvPr>
          <p:cNvSpPr txBox="1"/>
          <p:nvPr/>
        </p:nvSpPr>
        <p:spPr>
          <a:xfrm>
            <a:off x="4679235" y="295202"/>
            <a:ext cx="283353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39037" y="1762523"/>
            <a:ext cx="7660025" cy="4482702"/>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ظهرت كتب كثيرة في الإدارة تؤكد على البعد الإنساني والجانب الاجتماعي في العملية الإدارية ومدى مساهمة هذا الجانب في نجاح المؤسسات في تحقيق أهدافها بالشكل المطلوب. ومن هذه الكتب القيادة المرحة، والإدارة بالضحك والعلاقات الإنسانية والإدارة بالحب وربما كان كتاب الإدارة بالحب كيف تفوز المنظمات بالحنان والقيادة بالفطرة لمؤلفته كاثلين سانفورد </a:t>
            </a:r>
            <a:r>
              <a:rPr lang="en-US" sz="1600" dirty="0">
                <a:latin typeface="Alexandria" pitchFamily="2" charset="-78"/>
                <a:cs typeface="Alexandria" pitchFamily="2" charset="-78"/>
              </a:rPr>
              <a:t>Kathleen Sanford</a:t>
            </a:r>
            <a:r>
              <a:rPr lang="ar-SA" sz="1600" dirty="0">
                <a:latin typeface="Alexandria" pitchFamily="2" charset="-78"/>
                <a:cs typeface="Alexandria" pitchFamily="2" charset="-78"/>
              </a:rPr>
              <a:t> من أكثر المؤلفات التي لاقت قبولا عند القادة والتابعين على حد سواء.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وتعتقد سانفورد أن فشل النظريات الإدارية وتطبيقاتها لا يعود أساساً إلى فشل مناهجها وعدم مصداقيتها أو إلى أخطاء جوهرية كامنة فيها، بل يعود إلى افتقاد الإدارة للحب، وافتقار القيادة للفطرة والحنان. ذلك أن الحب هو سحر الأمومة، والإدارة بفطرة الأمومة تخضع لنفس السحر، فالحب هو الأداة الرئيسية والعصا السحرية لهذه الفلسفة الإدارية، وهو المسؤول عن نجاح المنظمات .</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9141116-AC12-C599-8449-7E252170277A}"/>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pic>
        <p:nvPicPr>
          <p:cNvPr id="12" name="Graphic 11">
            <a:extLst>
              <a:ext uri="{FF2B5EF4-FFF2-40B4-BE49-F238E27FC236}">
                <a16:creationId xmlns:a16="http://schemas.microsoft.com/office/drawing/2014/main" id="{13F59030-BD30-2A62-CB16-CBFB10BD2D8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26159" y="2006599"/>
            <a:ext cx="3212878" cy="3890937"/>
          </a:xfrm>
          <a:prstGeom prst="rect">
            <a:avLst/>
          </a:prstGeom>
        </p:spPr>
      </p:pic>
    </p:spTree>
    <p:extLst>
      <p:ext uri="{BB962C8B-B14F-4D97-AF65-F5344CB8AC3E}">
        <p14:creationId xmlns:p14="http://schemas.microsoft.com/office/powerpoint/2010/main" val="16920581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50C10E7-34CA-CA82-7A42-79F4B93120D6}"/>
              </a:ext>
            </a:extLst>
          </p:cNvPr>
          <p:cNvSpPr/>
          <p:nvPr/>
        </p:nvSpPr>
        <p:spPr>
          <a:xfrm>
            <a:off x="217171" y="1895474"/>
            <a:ext cx="4128422" cy="43148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009B1A8-4B4C-210B-6ED5-D92E8EE74F91}"/>
              </a:ext>
            </a:extLst>
          </p:cNvPr>
          <p:cNvSpPr/>
          <p:nvPr/>
        </p:nvSpPr>
        <p:spPr>
          <a:xfrm>
            <a:off x="647700" y="2026227"/>
            <a:ext cx="11321006" cy="39552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8B11194D-A6F3-6594-661C-350FD27C462F}"/>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9" name="TextBox 8">
            <a:extLst>
              <a:ext uri="{FF2B5EF4-FFF2-40B4-BE49-F238E27FC236}">
                <a16:creationId xmlns:a16="http://schemas.microsoft.com/office/drawing/2014/main" id="{79141116-AC12-C599-8449-7E252170277A}"/>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2" name="TextBox 1">
            <a:extLst>
              <a:ext uri="{FF2B5EF4-FFF2-40B4-BE49-F238E27FC236}">
                <a16:creationId xmlns:a16="http://schemas.microsoft.com/office/drawing/2014/main" id="{6083F8E2-699C-9C01-0329-7C9299434C08}"/>
              </a:ext>
            </a:extLst>
          </p:cNvPr>
          <p:cNvSpPr txBox="1"/>
          <p:nvPr/>
        </p:nvSpPr>
        <p:spPr>
          <a:xfrm>
            <a:off x="878953" y="2040186"/>
            <a:ext cx="10858500" cy="3744038"/>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القيادة بالحب </a:t>
            </a:r>
            <a:r>
              <a:rPr lang="en-US" sz="1600" dirty="0">
                <a:latin typeface="Alexandria" pitchFamily="2" charset="-78"/>
                <a:cs typeface="Alexandria" pitchFamily="2" charset="-78"/>
              </a:rPr>
              <a:t>Leading with Love</a:t>
            </a:r>
            <a:r>
              <a:rPr lang="ar-SA" sz="1600" dirty="0">
                <a:latin typeface="Alexandria" pitchFamily="2" charset="-78"/>
                <a:cs typeface="Alexandria" pitchFamily="2" charset="-78"/>
              </a:rPr>
              <a:t> تشبه الأمومة </a:t>
            </a:r>
            <a:r>
              <a:rPr lang="en-US" sz="1600" dirty="0">
                <a:latin typeface="Alexandria" pitchFamily="2" charset="-78"/>
                <a:cs typeface="Alexandria" pitchFamily="2" charset="-78"/>
              </a:rPr>
              <a:t>Maternity</a:t>
            </a:r>
            <a:r>
              <a:rPr lang="ar-SA" sz="1600" dirty="0">
                <a:latin typeface="Alexandria" pitchFamily="2" charset="-78"/>
                <a:cs typeface="Alexandria" pitchFamily="2" charset="-78"/>
              </a:rPr>
              <a:t>، لأنها لا تخلو من المرارة والألم. ولكن نبل الرسالة وعظمة النتائج تدفعان الأم إلى المزيد من التضحية وإنكار الذات. فمن غير الأم يكرر الحمل مرات ومرات رغم فشله أحياناً ورغم مخاض الولادة وعناءها دون يأس أو كلل. ورغم أن الأم تفيض بالدفء والعاطفة، إلا أن فطرة الأمومة تمتلئ بالحكمة والعدل والمساواة. فهي تقيم توازناً دقيقاً بين العقل والعاطفة لأن هذا التوازن هو السبيل الوحيد لترشيد القرارات والأم لا تبخل على أبنائها بالمعرفة، والتعليم المستمر، وهي أكثر استعداداً من الأب للاعتراف بأخطائها، وإدراك نقاط ضعفها. ويؤدي هذا السلوك إلى تطوير الذات وتفويض السلطات، وتكوين فرق العمل، وإعداد قيادات الصف الثاني.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كما أن عطاء الأمومة لا ينتظر مقابلا ، فكل ما تريد الأم هو إعداد أولادها لدور مستقبلي ناجح حتى وإن فاتهم تقدير دورها ، فحب الأم غير مشروط وعطاؤها غير محدود ، ولهذا يعد ضعف الأمومة قوة فالحب الذي يملأ قلب الأم، والرعاية التي لا تمل من تقديمها لأبنائها، والعطاء الذي فحب توفره لهم بلا حدود ما هي إلا قوة متدفقة تصل إلى حد التضحية.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1763195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E50C10E7-34CA-CA82-7A42-79F4B93120D6}"/>
              </a:ext>
            </a:extLst>
          </p:cNvPr>
          <p:cNvSpPr/>
          <p:nvPr/>
        </p:nvSpPr>
        <p:spPr>
          <a:xfrm>
            <a:off x="217171" y="1581150"/>
            <a:ext cx="4128422" cy="49241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E009B1A8-4B4C-210B-6ED5-D92E8EE74F91}"/>
              </a:ext>
            </a:extLst>
          </p:cNvPr>
          <p:cNvSpPr/>
          <p:nvPr/>
        </p:nvSpPr>
        <p:spPr>
          <a:xfrm>
            <a:off x="400051" y="1666698"/>
            <a:ext cx="11568656" cy="465790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91375" y="1724904"/>
            <a:ext cx="10986008" cy="4485395"/>
          </a:xfrm>
          <a:prstGeom prst="rect">
            <a:avLst/>
          </a:prstGeom>
          <a:noFill/>
        </p:spPr>
        <p:txBody>
          <a:bodyPr wrap="square" rtlCol="0">
            <a:spAutoFit/>
          </a:bodyPr>
          <a:lstStyle/>
          <a:p>
            <a:pPr algn="just" rtl="1">
              <a:lnSpc>
                <a:spcPct val="150000"/>
              </a:lnSpc>
            </a:pPr>
            <a:r>
              <a:rPr lang="ar-SA" sz="1600" dirty="0">
                <a:cs typeface="Alexandria" pitchFamily="2" charset="-78"/>
              </a:rPr>
              <a:t>وهذه القيادة تخضع لشروط محددة. إذ لا يمكن للمنظمة أن تكون قادرة على التأقلم مع التغيير، إلا إذا كانت قادرة على الاستقرار لكن هذه القدرة ليست مسؤولية القيادة وحدها، ولكنها مسؤولية مشتركة وتضامنية تحفظها قوى المودة والحب بين الجميع. وتأسيسا على هذا تركز القيادة بالحب على دور العاملين ورفع مستوى مشاركتهم في التخطيط والتنفيذ والرقابة واتخاذ القرارات.</a:t>
            </a:r>
            <a:endParaRPr lang="en-US" sz="1600" dirty="0">
              <a:cs typeface="Alexandria" pitchFamily="2" charset="-78"/>
            </a:endParaRPr>
          </a:p>
          <a:p>
            <a:pPr algn="just" rtl="1">
              <a:lnSpc>
                <a:spcPct val="150000"/>
              </a:lnSpc>
            </a:pPr>
            <a:r>
              <a:rPr lang="ar-SA" sz="1600" dirty="0">
                <a:cs typeface="Alexandria" pitchFamily="2" charset="-78"/>
              </a:rPr>
              <a:t>وتركز القيادة بالحب؛ أو الإدارة بفطرة الأمومة، على البعد الاجتماعي والقيم الثقافية للمؤسسات، وأهميتها في صيانة رأس المال الاجتماعي. ولا يمكن المحافظة على رأس المال الاجتماعي دون الارتقاء بالذكاء العاطفي للعاملين وتدريبهم على إدارة عواطفهم، وحثهم على التعبير عنها في أماكن العمل. فمن المستحيل أن يترك الإنسان منظومة عواطفه في منزله قبل الذهاب إلى عمله كل صباح، كما لا يعقل أن يعطل الإنسان إحساسه بعواطفه ومشاعره في أوقات العمل الرسمية. ويجد المدقق في تطور الفكر الإداري أنه استهدف عن قصد أو غير قصد، بشكل مباشر أو بشكل غير مباشر، فك بعض الثغرات التي مزقت النسيج الاجتماعي للمنظمات. ومن هنا يتبين لنا انه عندما دخلت العواطف عالم الأعمال اكتمل المعمار الإنساني للمنظمات، فأصبحت كيانات حية تنمو وتمتد وتقوى وتشيخ وتموت أيضاً. ذلك أن الإدارة الحنونة تمثل مدخلاً مهما للعودة بالمنظمات إلى تكاملها وتوازنها ومرونتها في ظل دستور الأمومة والفطرة والمبادئ والأخلاق. </a:t>
            </a:r>
            <a:endParaRPr lang="en-US" sz="1600" dirty="0"/>
          </a:p>
        </p:txBody>
      </p:sp>
      <p:sp>
        <p:nvSpPr>
          <p:cNvPr id="4" name="TextBox 3">
            <a:extLst>
              <a:ext uri="{FF2B5EF4-FFF2-40B4-BE49-F238E27FC236}">
                <a16:creationId xmlns:a16="http://schemas.microsoft.com/office/drawing/2014/main" id="{B8A5CC20-DB58-ADCD-C849-AC289AC63DF2}"/>
              </a:ext>
            </a:extLst>
          </p:cNvPr>
          <p:cNvSpPr txBox="1"/>
          <p:nvPr/>
        </p:nvSpPr>
        <p:spPr>
          <a:xfrm>
            <a:off x="3942549" y="1155727"/>
            <a:ext cx="4306901" cy="340093"/>
          </a:xfrm>
          <a:prstGeom prst="rect">
            <a:avLst/>
          </a:prstGeom>
          <a:noFill/>
        </p:spPr>
        <p:txBody>
          <a:bodyPr wrap="square">
            <a:spAutoFit/>
          </a:bodyPr>
          <a:lstStyle/>
          <a:p>
            <a:pPr algn="just" rtl="1">
              <a:lnSpc>
                <a:spcPct val="150000"/>
              </a:lnSpc>
            </a:pPr>
            <a:r>
              <a:rPr lang="ar-SA" sz="1200" dirty="0">
                <a:cs typeface="Alexandria" pitchFamily="2" charset="-78"/>
              </a:rPr>
              <a:t>إن القيادة بالحب والإدارة بفطرة الأمومة وجهان لعملة واحدة. </a:t>
            </a:r>
            <a:endParaRPr lang="en-US" sz="1200" dirty="0">
              <a:cs typeface="Alexandria" pitchFamily="2" charset="-78"/>
            </a:endParaRPr>
          </a:p>
        </p:txBody>
      </p:sp>
      <p:sp>
        <p:nvSpPr>
          <p:cNvPr id="7" name="TextBox 6">
            <a:extLst>
              <a:ext uri="{FF2B5EF4-FFF2-40B4-BE49-F238E27FC236}">
                <a16:creationId xmlns:a16="http://schemas.microsoft.com/office/drawing/2014/main" id="{2145FF62-DF93-3467-0290-1AF50E633782}"/>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10" name="TextBox 9">
            <a:extLst>
              <a:ext uri="{FF2B5EF4-FFF2-40B4-BE49-F238E27FC236}">
                <a16:creationId xmlns:a16="http://schemas.microsoft.com/office/drawing/2014/main" id="{F040688E-2DE3-46BF-F9A9-BE7964DFA5A5}"/>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Tree>
    <p:extLst>
      <p:ext uri="{BB962C8B-B14F-4D97-AF65-F5344CB8AC3E}">
        <p14:creationId xmlns:p14="http://schemas.microsoft.com/office/powerpoint/2010/main" val="24568064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177;p7">
            <a:extLst>
              <a:ext uri="{FF2B5EF4-FFF2-40B4-BE49-F238E27FC236}">
                <a16:creationId xmlns:a16="http://schemas.microsoft.com/office/drawing/2014/main" id="{0294DFB2-C56A-E98B-4384-DEBC15CEEC97}"/>
              </a:ext>
            </a:extLst>
          </p:cNvPr>
          <p:cNvSpPr/>
          <p:nvPr/>
        </p:nvSpPr>
        <p:spPr>
          <a:xfrm>
            <a:off x="217171" y="1581150"/>
            <a:ext cx="2954654" cy="49241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 name="Google Shape;178;p7">
            <a:extLst>
              <a:ext uri="{FF2B5EF4-FFF2-40B4-BE49-F238E27FC236}">
                <a16:creationId xmlns:a16="http://schemas.microsoft.com/office/drawing/2014/main" id="{1E94485B-CAA1-B63F-55CA-9742A78E242E}"/>
              </a:ext>
            </a:extLst>
          </p:cNvPr>
          <p:cNvSpPr/>
          <p:nvPr/>
        </p:nvSpPr>
        <p:spPr>
          <a:xfrm>
            <a:off x="400051" y="1666698"/>
            <a:ext cx="11458574" cy="473406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9" name="TextBox 8">
            <a:extLst>
              <a:ext uri="{FF2B5EF4-FFF2-40B4-BE49-F238E27FC236}">
                <a16:creationId xmlns:a16="http://schemas.microsoft.com/office/drawing/2014/main" id="{82D61549-AAC9-F1F3-CFA7-2D2DD3BA80CC}"/>
              </a:ext>
            </a:extLst>
          </p:cNvPr>
          <p:cNvSpPr txBox="1"/>
          <p:nvPr/>
        </p:nvSpPr>
        <p:spPr>
          <a:xfrm>
            <a:off x="5269737" y="1155727"/>
            <a:ext cx="1652526" cy="340093"/>
          </a:xfrm>
          <a:prstGeom prst="rect">
            <a:avLst/>
          </a:prstGeom>
          <a:noFill/>
        </p:spPr>
        <p:txBody>
          <a:bodyPr wrap="square">
            <a:spAutoFit/>
          </a:bodyPr>
          <a:lstStyle/>
          <a:p>
            <a:pPr algn="just" rtl="1">
              <a:lnSpc>
                <a:spcPct val="150000"/>
              </a:lnSpc>
            </a:pPr>
            <a:r>
              <a:rPr lang="ar-SA" sz="1200" dirty="0">
                <a:cs typeface="Alexandria" pitchFamily="2" charset="-78"/>
              </a:rPr>
              <a:t>مميزات القيادة بالحب</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38578" y="1600264"/>
            <a:ext cx="10943822" cy="4768678"/>
          </a:xfrm>
          <a:prstGeom prst="rect">
            <a:avLst/>
          </a:prstGeom>
          <a:noFill/>
        </p:spPr>
        <p:txBody>
          <a:bodyPr wrap="square" rtlCol="0">
            <a:spAutoFit/>
          </a:bodyPr>
          <a:lstStyle/>
          <a:p>
            <a:pPr marL="457200" indent="-457200" algn="r" rtl="1">
              <a:lnSpc>
                <a:spcPct val="200000"/>
              </a:lnSpc>
              <a:buFont typeface="+mj-lt"/>
              <a:buAutoNum type="arabicPeriod"/>
            </a:pPr>
            <a:r>
              <a:rPr lang="ar-SA" sz="1400" dirty="0">
                <a:latin typeface="Alexandria" pitchFamily="2" charset="-78"/>
                <a:cs typeface="Alexandria" pitchFamily="2" charset="-78"/>
              </a:rPr>
              <a:t>الأمومة تعن</a:t>
            </a:r>
            <a:r>
              <a:rPr lang="ar-JO" sz="1400" dirty="0">
                <a:latin typeface="Alexandria" pitchFamily="2" charset="-78"/>
                <a:cs typeface="Alexandria" pitchFamily="2" charset="-78"/>
              </a:rPr>
              <a:t>ي</a:t>
            </a:r>
            <a:r>
              <a:rPr lang="ar-SA" sz="1400" dirty="0">
                <a:latin typeface="Alexandria" pitchFamily="2" charset="-78"/>
                <a:cs typeface="Alexandria" pitchFamily="2" charset="-78"/>
              </a:rPr>
              <a:t> بعد النظر </a:t>
            </a:r>
            <a:r>
              <a:rPr lang="ar-JO" sz="1400" dirty="0">
                <a:latin typeface="Alexandria" pitchFamily="2" charset="-78"/>
                <a:cs typeface="Alexandria" pitchFamily="2" charset="-78"/>
              </a:rPr>
              <a:t>ل</a:t>
            </a:r>
            <a:r>
              <a:rPr lang="ar-SA" sz="1400" dirty="0">
                <a:latin typeface="Alexandria" pitchFamily="2" charset="-78"/>
                <a:cs typeface="Alexandria" pitchFamily="2" charset="-78"/>
              </a:rPr>
              <a:t>لرؤية والعمل لمستقبل أفضل دون تركيز على (الأنا) أو (الذات) ودون غايات مادية.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 الأمومة تقدر أن العلاقة مع العاملين تتغير مع الوقت.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 الأمومة تقدر أن الناس مختلفون ، ويحتاج كل إنسان إلى طريقة خاصة للتعامل معه.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 الأمومة تعني إتاحة المعرفة للآخرين، وتقديم القدوة والمثل الأعلى لهم.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الأمومة تؤكد على الحب والاحترام في كل الأوقات وتحت مختلف الظروف.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القادة بفطرة الأمومة لا يتنافسون على كسب شعبية أتباعهم، فالأم تحب أبناءها من دون شروط.</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 القادة بفطرة الأمومة يدركون نقاط القوة والضعف في أنفسهم وفي العاملين معهم.</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 القادة بفطرة الأمومة يؤمنون باستقلالية الآخرين في الوقت المناسب.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القادة بفطرة الأمومة يسعدهم نجاح الآخرين، حتى وإن تفوقوا عليهم.</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القادة بفطرة الأمومة يفهمون التقاليد ويشاركون في المناسبات. </a:t>
            </a:r>
            <a:endParaRPr lang="en-US" sz="1400" dirty="0">
              <a:latin typeface="Alexandria" pitchFamily="2" charset="-78"/>
              <a:cs typeface="Alexandria" pitchFamily="2" charset="-78"/>
            </a:endParaRPr>
          </a:p>
          <a:p>
            <a:pPr marL="457200" indent="-457200" algn="r" rtl="1">
              <a:lnSpc>
                <a:spcPct val="200000"/>
              </a:lnSpc>
              <a:buFont typeface="+mj-lt"/>
              <a:buAutoNum type="arabicPeriod"/>
            </a:pPr>
            <a:r>
              <a:rPr lang="ar-SA" sz="1400" dirty="0">
                <a:latin typeface="Alexandria" pitchFamily="2" charset="-78"/>
                <a:cs typeface="Alexandria" pitchFamily="2" charset="-78"/>
              </a:rPr>
              <a:t>القادة بقطرة الأمومة لا يتنازلون عن أدوارهم القيادية</a:t>
            </a:r>
            <a:r>
              <a:rPr lang="ar-JO" sz="1400" dirty="0">
                <a:latin typeface="Alexandria" pitchFamily="2" charset="-78"/>
                <a:cs typeface="Alexandria" pitchFamily="2" charset="-78"/>
              </a:rPr>
              <a:t> أو يهجرونها</a:t>
            </a:r>
            <a:r>
              <a:rPr lang="ar-SA" sz="1400" dirty="0">
                <a:latin typeface="Alexandria" pitchFamily="2" charset="-78"/>
                <a:cs typeface="Alexandria" pitchFamily="2" charset="-78"/>
              </a:rPr>
              <a:t>.</a:t>
            </a: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815DFB51-30F4-9896-0496-57E1326B922B}"/>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11" name="TextBox 10">
            <a:extLst>
              <a:ext uri="{FF2B5EF4-FFF2-40B4-BE49-F238E27FC236}">
                <a16:creationId xmlns:a16="http://schemas.microsoft.com/office/drawing/2014/main" id="{E34520E5-9B88-B82C-D330-FC1AC1847D57}"/>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Tree>
    <p:extLst>
      <p:ext uri="{BB962C8B-B14F-4D97-AF65-F5344CB8AC3E}">
        <p14:creationId xmlns:p14="http://schemas.microsoft.com/office/powerpoint/2010/main" val="5460001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red and white logo&#10;&#10;Description automatically generated">
            <a:extLst>
              <a:ext uri="{FF2B5EF4-FFF2-40B4-BE49-F238E27FC236}">
                <a16:creationId xmlns:a16="http://schemas.microsoft.com/office/drawing/2014/main" id="{D7AAFB31-EE3B-C90C-4284-E68EB4FAE4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93105" y="2430207"/>
            <a:ext cx="3107515" cy="2521974"/>
          </a:xfrm>
          <a:prstGeom prst="rect">
            <a:avLst/>
          </a:prstGeom>
        </p:spPr>
      </p:pic>
      <p:pic>
        <p:nvPicPr>
          <p:cNvPr id="19" name="Picture 18" descr="A yellow and white object with a circle&#10;&#10;Description automatically generated">
            <a:extLst>
              <a:ext uri="{FF2B5EF4-FFF2-40B4-BE49-F238E27FC236}">
                <a16:creationId xmlns:a16="http://schemas.microsoft.com/office/drawing/2014/main" id="{214A545D-0698-2A25-C0F8-8E94644200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85828" y="2430207"/>
            <a:ext cx="3107515" cy="2521974"/>
          </a:xfrm>
          <a:prstGeom prst="rect">
            <a:avLst/>
          </a:prstGeom>
        </p:spPr>
      </p:pic>
      <p:pic>
        <p:nvPicPr>
          <p:cNvPr id="23" name="Picture 22" descr="A blue triangle with a white circle on top&#10;&#10;Description automatically generated">
            <a:extLst>
              <a:ext uri="{FF2B5EF4-FFF2-40B4-BE49-F238E27FC236}">
                <a16:creationId xmlns:a16="http://schemas.microsoft.com/office/drawing/2014/main" id="{3ACF6A58-59C3-C90D-9BE6-252FCBBF253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3483" y="3822700"/>
            <a:ext cx="3097242" cy="2521974"/>
          </a:xfrm>
          <a:prstGeom prst="rect">
            <a:avLst/>
          </a:prstGeom>
        </p:spPr>
      </p:pic>
      <p:sp>
        <p:nvSpPr>
          <p:cNvPr id="29" name="TextBox 28">
            <a:extLst>
              <a:ext uri="{FF2B5EF4-FFF2-40B4-BE49-F238E27FC236}">
                <a16:creationId xmlns:a16="http://schemas.microsoft.com/office/drawing/2014/main" id="{0F799A55-224A-0B21-2BF1-EFF50C3E72A7}"/>
              </a:ext>
            </a:extLst>
          </p:cNvPr>
          <p:cNvSpPr txBox="1"/>
          <p:nvPr/>
        </p:nvSpPr>
        <p:spPr>
          <a:xfrm>
            <a:off x="3614232" y="1336634"/>
            <a:ext cx="4987925" cy="400110"/>
          </a:xfrm>
          <a:prstGeom prst="rect">
            <a:avLst/>
          </a:prstGeom>
          <a:noFill/>
        </p:spPr>
        <p:txBody>
          <a:bodyPr wrap="square">
            <a:spAutoFit/>
          </a:bodyPr>
          <a:lstStyle/>
          <a:p>
            <a:pPr lvl="0" algn="ctr"/>
            <a:r>
              <a:rPr lang="ar-SA" sz="2000" dirty="0">
                <a:solidFill>
                  <a:srgbClr val="00ADEE"/>
                </a:solidFill>
                <a:latin typeface="Alexandria" pitchFamily="2" charset="-78"/>
                <a:cs typeface="Alexandria" pitchFamily="2" charset="-78"/>
              </a:rPr>
              <a:t>أنواع الحب تندرج ضمن خمسة أنواع هي: </a:t>
            </a:r>
            <a:endParaRPr lang="en-US" sz="2000" dirty="0">
              <a:solidFill>
                <a:srgbClr val="00ADEE"/>
              </a:solidFill>
              <a:latin typeface="Alexandria" pitchFamily="2" charset="-78"/>
              <a:cs typeface="Alexandria" pitchFamily="2" charset="-78"/>
            </a:endParaRPr>
          </a:p>
        </p:txBody>
      </p:sp>
      <p:sp>
        <p:nvSpPr>
          <p:cNvPr id="34" name="TextBox 33">
            <a:extLst>
              <a:ext uri="{FF2B5EF4-FFF2-40B4-BE49-F238E27FC236}">
                <a16:creationId xmlns:a16="http://schemas.microsoft.com/office/drawing/2014/main" id="{14E1B123-86C4-37FD-2F3C-08E2F49BE059}"/>
              </a:ext>
            </a:extLst>
          </p:cNvPr>
          <p:cNvSpPr txBox="1"/>
          <p:nvPr/>
        </p:nvSpPr>
        <p:spPr>
          <a:xfrm>
            <a:off x="4673025" y="2721529"/>
            <a:ext cx="2933121" cy="923330"/>
          </a:xfrm>
          <a:prstGeom prst="rect">
            <a:avLst/>
          </a:prstGeom>
          <a:noFill/>
        </p:spPr>
        <p:txBody>
          <a:bodyPr wrap="square">
            <a:spAutoFit/>
          </a:bodyPr>
          <a:lstStyle/>
          <a:p>
            <a:pPr lvl="0" algn="ctr"/>
            <a:r>
              <a:rPr lang="ar-SA" sz="1800" dirty="0">
                <a:latin typeface="Alexandria" pitchFamily="2" charset="-78"/>
                <a:cs typeface="Alexandria" pitchFamily="2" charset="-78"/>
              </a:rPr>
              <a:t>حب العملاء المستفيدين من خدمات المؤسسة؛ كالطلبة </a:t>
            </a:r>
          </a:p>
        </p:txBody>
      </p:sp>
      <p:sp>
        <p:nvSpPr>
          <p:cNvPr id="35" name="TextBox 34">
            <a:extLst>
              <a:ext uri="{FF2B5EF4-FFF2-40B4-BE49-F238E27FC236}">
                <a16:creationId xmlns:a16="http://schemas.microsoft.com/office/drawing/2014/main" id="{C56183F3-0F04-A3DD-13AF-C2386038E531}"/>
              </a:ext>
            </a:extLst>
          </p:cNvPr>
          <p:cNvSpPr txBox="1"/>
          <p:nvPr/>
        </p:nvSpPr>
        <p:spPr>
          <a:xfrm>
            <a:off x="6916271" y="5520114"/>
            <a:ext cx="2571666" cy="646331"/>
          </a:xfrm>
          <a:prstGeom prst="rect">
            <a:avLst/>
          </a:prstGeom>
          <a:noFill/>
        </p:spPr>
        <p:txBody>
          <a:bodyPr wrap="square">
            <a:spAutoFit/>
          </a:bodyPr>
          <a:lstStyle/>
          <a:p>
            <a:pPr lvl="0" algn="ctr"/>
            <a:r>
              <a:rPr lang="ar-SA" sz="1800" dirty="0">
                <a:solidFill>
                  <a:srgbClr val="FFFFFF"/>
                </a:solidFill>
                <a:latin typeface="Alexandria" pitchFamily="2" charset="-78"/>
                <a:cs typeface="Alexandria" pitchFamily="2" charset="-78"/>
              </a:rPr>
              <a:t>حب المجتمع المحيط بالمؤسسة</a:t>
            </a:r>
          </a:p>
        </p:txBody>
      </p:sp>
      <p:sp>
        <p:nvSpPr>
          <p:cNvPr id="36" name="TextBox 35">
            <a:extLst>
              <a:ext uri="{FF2B5EF4-FFF2-40B4-BE49-F238E27FC236}">
                <a16:creationId xmlns:a16="http://schemas.microsoft.com/office/drawing/2014/main" id="{5DBD1F6E-89D6-85C6-55E2-191A2BA30388}"/>
              </a:ext>
            </a:extLst>
          </p:cNvPr>
          <p:cNvSpPr txBox="1"/>
          <p:nvPr/>
        </p:nvSpPr>
        <p:spPr>
          <a:xfrm>
            <a:off x="8937962" y="2998528"/>
            <a:ext cx="2617800" cy="369332"/>
          </a:xfrm>
          <a:prstGeom prst="rect">
            <a:avLst/>
          </a:prstGeom>
          <a:noFill/>
        </p:spPr>
        <p:txBody>
          <a:bodyPr wrap="square">
            <a:spAutoFit/>
          </a:bodyPr>
          <a:lstStyle/>
          <a:p>
            <a:pPr lvl="0" algn="ctr"/>
            <a:r>
              <a:rPr lang="ar-SA" sz="1800" dirty="0">
                <a:solidFill>
                  <a:srgbClr val="FFFFFF"/>
                </a:solidFill>
                <a:latin typeface="Alexandria" pitchFamily="2" charset="-78"/>
                <a:cs typeface="Alexandria" pitchFamily="2" charset="-78"/>
              </a:rPr>
              <a:t>حب القائد لنفسه</a:t>
            </a:r>
          </a:p>
        </p:txBody>
      </p:sp>
      <p:grpSp>
        <p:nvGrpSpPr>
          <p:cNvPr id="52" name="Group 51">
            <a:extLst>
              <a:ext uri="{FF2B5EF4-FFF2-40B4-BE49-F238E27FC236}">
                <a16:creationId xmlns:a16="http://schemas.microsoft.com/office/drawing/2014/main" id="{38AF20BC-351D-EABC-6C92-61154CAFF333}"/>
              </a:ext>
            </a:extLst>
          </p:cNvPr>
          <p:cNvGrpSpPr/>
          <p:nvPr/>
        </p:nvGrpSpPr>
        <p:grpSpPr>
          <a:xfrm>
            <a:off x="2551877" y="3822700"/>
            <a:ext cx="3101844" cy="2521974"/>
            <a:chOff x="2551877" y="3822700"/>
            <a:chExt cx="3101844" cy="2521974"/>
          </a:xfrm>
        </p:grpSpPr>
        <p:pic>
          <p:nvPicPr>
            <p:cNvPr id="21" name="Picture 20" descr="An orange triangle with a white circle in the middle&#10;&#10;Description automatically generated">
              <a:extLst>
                <a:ext uri="{FF2B5EF4-FFF2-40B4-BE49-F238E27FC236}">
                  <a16:creationId xmlns:a16="http://schemas.microsoft.com/office/drawing/2014/main" id="{275BBEE3-48AA-6F1D-339A-C749D17BD4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51877" y="3822700"/>
              <a:ext cx="3101844" cy="2521974"/>
            </a:xfrm>
            <a:prstGeom prst="rect">
              <a:avLst/>
            </a:prstGeom>
          </p:spPr>
        </p:pic>
        <p:sp>
          <p:nvSpPr>
            <p:cNvPr id="33" name="TextBox 32">
              <a:extLst>
                <a:ext uri="{FF2B5EF4-FFF2-40B4-BE49-F238E27FC236}">
                  <a16:creationId xmlns:a16="http://schemas.microsoft.com/office/drawing/2014/main" id="{BB7ECDAF-FBFE-EA68-2F65-35CE7A46F416}"/>
                </a:ext>
              </a:extLst>
            </p:cNvPr>
            <p:cNvSpPr txBox="1"/>
            <p:nvPr/>
          </p:nvSpPr>
          <p:spPr>
            <a:xfrm>
              <a:off x="3322381" y="5554915"/>
              <a:ext cx="1560837" cy="369332"/>
            </a:xfrm>
            <a:prstGeom prst="rect">
              <a:avLst/>
            </a:prstGeom>
            <a:noFill/>
          </p:spPr>
          <p:txBody>
            <a:bodyPr wrap="square">
              <a:spAutoFit/>
            </a:bodyPr>
            <a:lstStyle/>
            <a:p>
              <a:pPr lvl="0"/>
              <a:r>
                <a:rPr lang="ar-SA" sz="1800" dirty="0">
                  <a:latin typeface="Alexandria" pitchFamily="2" charset="-78"/>
                  <a:cs typeface="Alexandria" pitchFamily="2" charset="-78"/>
                </a:rPr>
                <a:t>حب العاملين </a:t>
              </a:r>
            </a:p>
          </p:txBody>
        </p:sp>
        <p:pic>
          <p:nvPicPr>
            <p:cNvPr id="38" name="Picture 37" descr="A black background with a black square&#10;&#10;Description automatically generated with medium confidence">
              <a:extLst>
                <a:ext uri="{FF2B5EF4-FFF2-40B4-BE49-F238E27FC236}">
                  <a16:creationId xmlns:a16="http://schemas.microsoft.com/office/drawing/2014/main" id="{EA62FCC1-CA8B-4534-5657-93D8121068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63330" y="4077278"/>
              <a:ext cx="678938" cy="784180"/>
            </a:xfrm>
            <a:prstGeom prst="rect">
              <a:avLst/>
            </a:prstGeom>
          </p:spPr>
        </p:pic>
      </p:grpSp>
      <p:pic>
        <p:nvPicPr>
          <p:cNvPr id="40" name="Picture 39" descr="A black background with a black square&#10;&#10;Description automatically generated with medium confidence">
            <a:extLst>
              <a:ext uri="{FF2B5EF4-FFF2-40B4-BE49-F238E27FC236}">
                <a16:creationId xmlns:a16="http://schemas.microsoft.com/office/drawing/2014/main" id="{30F2C901-B690-1A35-36B6-954849F2FE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16419" y="3993548"/>
            <a:ext cx="646332" cy="646332"/>
          </a:xfrm>
          <a:prstGeom prst="rect">
            <a:avLst/>
          </a:prstGeom>
        </p:spPr>
      </p:pic>
      <p:grpSp>
        <p:nvGrpSpPr>
          <p:cNvPr id="51" name="Group 50">
            <a:extLst>
              <a:ext uri="{FF2B5EF4-FFF2-40B4-BE49-F238E27FC236}">
                <a16:creationId xmlns:a16="http://schemas.microsoft.com/office/drawing/2014/main" id="{6CFCF61F-5B88-3DD1-CC1F-68BAEC5B0355}"/>
              </a:ext>
            </a:extLst>
          </p:cNvPr>
          <p:cNvGrpSpPr/>
          <p:nvPr/>
        </p:nvGrpSpPr>
        <p:grpSpPr>
          <a:xfrm>
            <a:off x="582600" y="2430207"/>
            <a:ext cx="3107515" cy="2521974"/>
            <a:chOff x="582600" y="2430207"/>
            <a:chExt cx="3107515" cy="2521974"/>
          </a:xfrm>
        </p:grpSpPr>
        <p:pic>
          <p:nvPicPr>
            <p:cNvPr id="15" name="Picture 14" descr="A blue triangle with a white circle&#10;&#10;Description automatically generated">
              <a:extLst>
                <a:ext uri="{FF2B5EF4-FFF2-40B4-BE49-F238E27FC236}">
                  <a16:creationId xmlns:a16="http://schemas.microsoft.com/office/drawing/2014/main" id="{628DE7CC-A83E-E893-9ABD-A97959E8EBD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82600" y="2430207"/>
              <a:ext cx="3107515" cy="2521974"/>
            </a:xfrm>
            <a:prstGeom prst="rect">
              <a:avLst/>
            </a:prstGeom>
          </p:spPr>
        </p:pic>
        <p:sp>
          <p:nvSpPr>
            <p:cNvPr id="32" name="TextBox 31">
              <a:extLst>
                <a:ext uri="{FF2B5EF4-FFF2-40B4-BE49-F238E27FC236}">
                  <a16:creationId xmlns:a16="http://schemas.microsoft.com/office/drawing/2014/main" id="{C2915DCB-A367-F653-4A8D-59EE231C8D71}"/>
                </a:ext>
              </a:extLst>
            </p:cNvPr>
            <p:cNvSpPr txBox="1"/>
            <p:nvPr/>
          </p:nvSpPr>
          <p:spPr>
            <a:xfrm>
              <a:off x="1258116" y="2998528"/>
              <a:ext cx="1756483" cy="369332"/>
            </a:xfrm>
            <a:prstGeom prst="rect">
              <a:avLst/>
            </a:prstGeom>
            <a:noFill/>
          </p:spPr>
          <p:txBody>
            <a:bodyPr wrap="square">
              <a:spAutoFit/>
            </a:bodyPr>
            <a:lstStyle/>
            <a:p>
              <a:pPr lvl="0" algn="ctr"/>
              <a:r>
                <a:rPr lang="ar-SA" sz="1800" dirty="0">
                  <a:latin typeface="Alexandria" pitchFamily="2" charset="-78"/>
                  <a:cs typeface="Alexandria" pitchFamily="2" charset="-78"/>
                </a:rPr>
                <a:t>حب المؤسسة</a:t>
              </a:r>
              <a:endParaRPr lang="en-US" sz="1800" dirty="0">
                <a:latin typeface="Alexandria" pitchFamily="2" charset="-78"/>
                <a:cs typeface="Alexandria" pitchFamily="2" charset="-78"/>
              </a:endParaRPr>
            </a:p>
          </p:txBody>
        </p:sp>
        <p:pic>
          <p:nvPicPr>
            <p:cNvPr id="42" name="Picture 41" descr="A black background with a black square&#10;&#10;Description automatically generated with medium confidence">
              <a:extLst>
                <a:ext uri="{FF2B5EF4-FFF2-40B4-BE49-F238E27FC236}">
                  <a16:creationId xmlns:a16="http://schemas.microsoft.com/office/drawing/2014/main" id="{EF1E0F71-DB72-9E7C-A689-6EAA3BB1DB7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831555" y="4017576"/>
              <a:ext cx="609604" cy="609604"/>
            </a:xfrm>
            <a:prstGeom prst="rect">
              <a:avLst/>
            </a:prstGeom>
          </p:spPr>
        </p:pic>
      </p:grpSp>
      <p:pic>
        <p:nvPicPr>
          <p:cNvPr id="44" name="Picture 43" descr="A black background with a black square&#10;&#10;Description automatically generated with medium confidence">
            <a:extLst>
              <a:ext uri="{FF2B5EF4-FFF2-40B4-BE49-F238E27FC236}">
                <a16:creationId xmlns:a16="http://schemas.microsoft.com/office/drawing/2014/main" id="{817DBC0B-EA64-78AE-45DF-76BAD9DB4B6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941076" y="4044731"/>
            <a:ext cx="611573" cy="521948"/>
          </a:xfrm>
          <a:prstGeom prst="rect">
            <a:avLst/>
          </a:prstGeom>
        </p:spPr>
      </p:pic>
      <p:pic>
        <p:nvPicPr>
          <p:cNvPr id="46" name="Picture 45" descr="A black background with a black square&#10;&#10;Description automatically generated with medium confidence">
            <a:extLst>
              <a:ext uri="{FF2B5EF4-FFF2-40B4-BE49-F238E27FC236}">
                <a16:creationId xmlns:a16="http://schemas.microsoft.com/office/drawing/2014/main" id="{A2822A33-560F-DD3A-5940-2AD80773008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862635" y="4116229"/>
            <a:ext cx="678939" cy="678939"/>
          </a:xfrm>
          <a:prstGeom prst="rect">
            <a:avLst/>
          </a:prstGeom>
        </p:spPr>
      </p:pic>
      <p:sp>
        <p:nvSpPr>
          <p:cNvPr id="53" name="TextBox 52">
            <a:extLst>
              <a:ext uri="{FF2B5EF4-FFF2-40B4-BE49-F238E27FC236}">
                <a16:creationId xmlns:a16="http://schemas.microsoft.com/office/drawing/2014/main" id="{9A67A598-2286-3118-12CC-F75967278076}"/>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54" name="TextBox 53">
            <a:extLst>
              <a:ext uri="{FF2B5EF4-FFF2-40B4-BE49-F238E27FC236}">
                <a16:creationId xmlns:a16="http://schemas.microsoft.com/office/drawing/2014/main" id="{23F06800-4594-90ED-DA7D-228347B23670}"/>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Tree>
    <p:extLst>
      <p:ext uri="{BB962C8B-B14F-4D97-AF65-F5344CB8AC3E}">
        <p14:creationId xmlns:p14="http://schemas.microsoft.com/office/powerpoint/2010/main" val="15508764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D4E7729-1FE4-B477-9E34-F3D2E75F324F}"/>
              </a:ext>
            </a:extLst>
          </p:cNvPr>
          <p:cNvSpPr/>
          <p:nvPr/>
        </p:nvSpPr>
        <p:spPr>
          <a:xfrm>
            <a:off x="217171" y="1743076"/>
            <a:ext cx="4128422" cy="472303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500FAAE2-1ED4-1F15-629D-C4B1E5A77093}"/>
              </a:ext>
            </a:extLst>
          </p:cNvPr>
          <p:cNvSpPr/>
          <p:nvPr/>
        </p:nvSpPr>
        <p:spPr>
          <a:xfrm>
            <a:off x="352425" y="1915201"/>
            <a:ext cx="11616281" cy="445702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1CFFD9E0-58C1-A0DF-CD7F-A4A03985943F}"/>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F9713B22-6DE6-0EA6-43F4-30D319FD805C}"/>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64627" y="2015213"/>
            <a:ext cx="11191875" cy="4256999"/>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ومن أهم مظاهر حب القائد لمؤسسته: معرفة رسالة المؤسسة وفهمها، والإيمان بأهدافها وقيمها، وتعليم الآخرين عمق هذه الرسالة. ولا بد أن يشارك العاملون قائدهم هذا الحب حتى يتولد لديهم التزام قوي بأداء رسالة المؤسسة وتحقيق أهدافها على الوجه الأكمل وحب المؤسسة ونجاحها وجهان لعملة واحدة والقائد بالفطرة هو الذي يضبط إيقاع هذا الحب ويترجمه إلى سلوك أخلاقي يرقى بأداء المؤسسة. </a:t>
            </a:r>
            <a:endParaRPr lang="ar-EG"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وهناك بعض الأسئلة التى يمكن الحكم من خلالها على مدى حب </a:t>
            </a:r>
            <a:r>
              <a:rPr lang="ar-JO" sz="1400" dirty="0">
                <a:latin typeface="Alexandria" pitchFamily="2" charset="-78"/>
                <a:cs typeface="Alexandria" pitchFamily="2" charset="-78"/>
              </a:rPr>
              <a:t>القائد لمؤسسته ومنها:</a:t>
            </a:r>
            <a:endParaRPr lang="en-US" sz="1400" dirty="0">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 هل </a:t>
            </a:r>
            <a:r>
              <a:rPr lang="ar-SA" sz="1400" dirty="0">
                <a:latin typeface="Alexandria" pitchFamily="2" charset="-78"/>
                <a:cs typeface="Alexandria" pitchFamily="2" charset="-78"/>
              </a:rPr>
              <a:t>تؤمن حقاً برسالة منظمتك؟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هل تنسجم قيمك مع قيم منظمتك ؟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هل يعبر سلوكك عن ولائك لمنظمتك؟ هل ي</a:t>
            </a:r>
            <a:r>
              <a:rPr lang="ar-JO" sz="1400" dirty="0">
                <a:latin typeface="Alexandria" pitchFamily="2" charset="-78"/>
                <a:cs typeface="Alexandria" pitchFamily="2" charset="-78"/>
              </a:rPr>
              <a:t>وجد</a:t>
            </a:r>
            <a:r>
              <a:rPr lang="ar-SA" sz="1400" dirty="0">
                <a:latin typeface="Alexandria" pitchFamily="2" charset="-78"/>
                <a:cs typeface="Alexandria" pitchFamily="2" charset="-78"/>
              </a:rPr>
              <a:t> في داخلك دافع قوي لإنجاحها؟ </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هل تعبر قراراتك عن توازن حبك لمنظمتك وحبك لنفسك؟</a:t>
            </a: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هل توازن بين صالح المنظمة في الحاضر والمستقبل؟ </a:t>
            </a:r>
          </a:p>
          <a:p>
            <a:pPr algn="ctr">
              <a:lnSpc>
                <a:spcPct val="150000"/>
              </a:lnSpc>
            </a:pPr>
            <a:r>
              <a:rPr lang="ar-SA" sz="1400" dirty="0">
                <a:latin typeface="Alexandria" pitchFamily="2" charset="-78"/>
                <a:cs typeface="Alexandria" pitchFamily="2" charset="-78"/>
              </a:rPr>
              <a:t>وهكذا يكون حب المنظمة بالعمل لأجلها، والإخلاص والانتماء لها والولاء لرؤيتها، والإيمان برسالتها والارتقاء بالأداء، والعمل على </a:t>
            </a:r>
            <a:r>
              <a:rPr lang="ar-JO" sz="1400" dirty="0">
                <a:latin typeface="Alexandria" pitchFamily="2" charset="-78"/>
                <a:cs typeface="Alexandria" pitchFamily="2" charset="-78"/>
              </a:rPr>
              <a:t>استقرارها،</a:t>
            </a:r>
            <a:r>
              <a:rPr lang="ar-SA" sz="1400" dirty="0">
                <a:latin typeface="Alexandria" pitchFamily="2" charset="-78"/>
                <a:cs typeface="Alexandria" pitchFamily="2" charset="-78"/>
              </a:rPr>
              <a:t> والاتصال المفتوح، والإنصات، وعلاقة الأخذ والعطاء بين المؤسسة والعاملين، والمشاركة في اتخاذ القرارات، وإسقاط الحواجز المعنوية معهم، والاندماج معهم في السراء والضراء، وإذكاء نزعة التعليم لديهم، وتحقيق الأمن الوظيفي لهم. </a:t>
            </a:r>
            <a:endParaRPr lang="en-US"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4575D315-9FF9-6821-EEF0-74AE4672BA37}"/>
              </a:ext>
            </a:extLst>
          </p:cNvPr>
          <p:cNvSpPr txBox="1"/>
          <p:nvPr/>
        </p:nvSpPr>
        <p:spPr>
          <a:xfrm>
            <a:off x="3823097" y="1108241"/>
            <a:ext cx="4545805" cy="571567"/>
          </a:xfrm>
          <a:prstGeom prst="rect">
            <a:avLst/>
          </a:prstGeom>
          <a:noFill/>
        </p:spPr>
        <p:txBody>
          <a:bodyPr wrap="square">
            <a:spAutoFit/>
          </a:bodyPr>
          <a:lstStyle/>
          <a:p>
            <a:pPr algn="r" rtl="1">
              <a:lnSpc>
                <a:spcPct val="150000"/>
              </a:lnSpc>
            </a:pPr>
            <a:r>
              <a:rPr lang="ar-SA" sz="1100" b="1" dirty="0">
                <a:solidFill>
                  <a:srgbClr val="00ADEE"/>
                </a:solidFill>
                <a:latin typeface="Alexandria" pitchFamily="2" charset="-78"/>
                <a:cs typeface="Alexandria" pitchFamily="2" charset="-78"/>
              </a:rPr>
              <a:t>حب المنظمة </a:t>
            </a:r>
            <a:r>
              <a:rPr lang="en-US" sz="1100" b="1" dirty="0">
                <a:latin typeface="Alexandria" pitchFamily="2" charset="-78"/>
                <a:cs typeface="Alexandria" pitchFamily="2" charset="-78"/>
              </a:rPr>
              <a:t>Love of Organization</a:t>
            </a:r>
            <a:r>
              <a:rPr lang="ar-SA" sz="1100" dirty="0">
                <a:latin typeface="Alexandria" pitchFamily="2" charset="-78"/>
                <a:cs typeface="Alexandria" pitchFamily="2" charset="-78"/>
              </a:rPr>
              <a:t> تعد المنظمة بالنسبة للقائد بمثابة الأسرة والبيت والأم. والقائد يحب هذه المؤسسات أكثر من غيرها. </a:t>
            </a:r>
            <a:endParaRPr lang="en-US" sz="1100" dirty="0">
              <a:latin typeface="Alexandria" pitchFamily="2" charset="-78"/>
              <a:cs typeface="Alexandria" pitchFamily="2" charset="-78"/>
            </a:endParaRPr>
          </a:p>
        </p:txBody>
      </p:sp>
    </p:spTree>
    <p:extLst>
      <p:ext uri="{BB962C8B-B14F-4D97-AF65-F5344CB8AC3E}">
        <p14:creationId xmlns:p14="http://schemas.microsoft.com/office/powerpoint/2010/main" val="7805657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7A2E632-C13A-1316-A94F-163D85E7CA60}"/>
              </a:ext>
            </a:extLst>
          </p:cNvPr>
          <p:cNvSpPr/>
          <p:nvPr/>
        </p:nvSpPr>
        <p:spPr>
          <a:xfrm>
            <a:off x="152605" y="2114623"/>
            <a:ext cx="4128422" cy="444817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39896EE1-1A37-C110-750B-72E4B41A20C3}"/>
              </a:ext>
            </a:extLst>
          </p:cNvPr>
          <p:cNvSpPr/>
          <p:nvPr/>
        </p:nvSpPr>
        <p:spPr>
          <a:xfrm>
            <a:off x="287859" y="2153604"/>
            <a:ext cx="11616281" cy="42569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A2C1C506-3FAB-4FD8-0673-A58447B92B32}"/>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AF158563-042E-CB75-459A-BE59DA7C4638}"/>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754855" y="2154812"/>
            <a:ext cx="10682288" cy="4256999"/>
          </a:xfrm>
          <a:prstGeom prst="rect">
            <a:avLst/>
          </a:prstGeom>
          <a:noFill/>
        </p:spPr>
        <p:txBody>
          <a:bodyPr wrap="square" rtlCol="0">
            <a:spAutoFit/>
          </a:bodyPr>
          <a:lstStyle/>
          <a:p>
            <a:pPr algn="just" rtl="1">
              <a:lnSpc>
                <a:spcPct val="150000"/>
              </a:lnSpc>
            </a:pPr>
            <a:r>
              <a:rPr lang="ar-JO" sz="1400" dirty="0">
                <a:latin typeface="Alexandria" pitchFamily="2" charset="-78"/>
                <a:cs typeface="Alexandria" pitchFamily="2" charset="-78"/>
              </a:rPr>
              <a:t>كما </a:t>
            </a:r>
            <a:r>
              <a:rPr lang="ar-SA" sz="1400" dirty="0">
                <a:latin typeface="Alexandria" pitchFamily="2" charset="-78"/>
                <a:cs typeface="Alexandria" pitchFamily="2" charset="-78"/>
              </a:rPr>
              <a:t>أن معظم المديرين يميلون إلى الاعتقاد بأن الموظفين والعاملين راشدون بالغون يحتاج الرجال منهم إلى الاحترام وتحتاج النساء منهم إلى الرعاية. لكن هذا ليس كافياً إذ يحتاج الإنسان أياً كان عمره أو جنسه إلى الحب والرعاية والاحترام. على أن الرعاية بمفهوم الأمومة ليست تحكماً أو تسيباً، ولكنها مساعدة الآخرين في الكشف عن قدراتهم، وتنمية مهاراتهم، وتمكينهم من إطلاق كامل طاقاتهم فهذا هو طريق تأكيد ثقتهم بأنفسهم وحبهم واحترامهم لذاتهم وحب واحترام الذات عملة نادرة في المنظمات التقليدية والهرمية التي تدار بفلسفة العاملون لا يعرفون شيئاً، ودورنا كإدارة هو أن نحميهم من أنفسهم ومن أفعالهم</a:t>
            </a:r>
            <a:r>
              <a:rPr lang="ar-JO" sz="1400" dirty="0">
                <a:latin typeface="Alexandria" pitchFamily="2" charset="-78"/>
                <a:cs typeface="Alexandria" pitchFamily="2" charset="-78"/>
              </a:rPr>
              <a:t>.</a:t>
            </a:r>
            <a:endParaRPr lang="ar-EG" sz="1400" dirty="0">
              <a:latin typeface="Alexandria" pitchFamily="2" charset="-78"/>
              <a:cs typeface="Alexandria" pitchFamily="2" charset="-78"/>
            </a:endParaRPr>
          </a:p>
          <a:p>
            <a:pPr algn="just" rtl="1">
              <a:lnSpc>
                <a:spcPct val="150000"/>
              </a:lnSpc>
            </a:pPr>
            <a:endParaRPr lang="en-US" sz="1400" dirty="0">
              <a:latin typeface="Alexandria" pitchFamily="2" charset="-78"/>
              <a:cs typeface="Alexandria" pitchFamily="2" charset="-78"/>
            </a:endParaRPr>
          </a:p>
          <a:p>
            <a:pPr algn="just" rtl="1">
              <a:lnSpc>
                <a:spcPct val="150000"/>
              </a:lnSpc>
            </a:pPr>
            <a:r>
              <a:rPr lang="ar-SA" sz="1400" dirty="0">
                <a:latin typeface="Alexandria" pitchFamily="2" charset="-78"/>
                <a:cs typeface="Alexandria" pitchFamily="2" charset="-78"/>
              </a:rPr>
              <a:t>ويمكن الحكم على حب </a:t>
            </a:r>
            <a:r>
              <a:rPr lang="ar-JO" sz="1400" dirty="0">
                <a:latin typeface="Alexandria" pitchFamily="2" charset="-78"/>
                <a:cs typeface="Alexandria" pitchFamily="2" charset="-78"/>
              </a:rPr>
              <a:t>القائد </a:t>
            </a:r>
            <a:r>
              <a:rPr lang="ar-SA" sz="1400" dirty="0">
                <a:latin typeface="Alexandria" pitchFamily="2" charset="-78"/>
                <a:cs typeface="Alexandria" pitchFamily="2" charset="-78"/>
              </a:rPr>
              <a:t>وحنوه على العاملين من خلال المظاهر التالية: </a:t>
            </a:r>
            <a:endParaRPr lang="en-US" sz="1400"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400" dirty="0">
                <a:latin typeface="Alexandria" pitchFamily="2" charset="-78"/>
                <a:cs typeface="Alexandria" pitchFamily="2" charset="-78"/>
              </a:rPr>
              <a:t>رعاية الجميع وتوفير فرص التعلم لهم. </a:t>
            </a:r>
            <a:endParaRPr lang="en-US" sz="1400"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400" dirty="0">
                <a:latin typeface="Alexandria" pitchFamily="2" charset="-78"/>
                <a:cs typeface="Alexandria" pitchFamily="2" charset="-78"/>
              </a:rPr>
              <a:t>انسجام القرارات مع المنطق والقواعد والسياسات. </a:t>
            </a:r>
            <a:endParaRPr lang="en-US" sz="1400"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400" dirty="0">
                <a:latin typeface="Alexandria" pitchFamily="2" charset="-78"/>
                <a:cs typeface="Alexandria" pitchFamily="2" charset="-78"/>
              </a:rPr>
              <a:t>استناد السياسات إلى دستور المبادئ والأخلاق.</a:t>
            </a:r>
            <a:endParaRPr lang="en-US" sz="1400"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400" dirty="0">
                <a:latin typeface="Alexandria" pitchFamily="2" charset="-78"/>
                <a:cs typeface="Alexandria" pitchFamily="2" charset="-78"/>
              </a:rPr>
              <a:t>تطبيق اللوائح والقوانين دون تمييز أو محاباة. </a:t>
            </a:r>
            <a:endParaRPr lang="en-US" sz="1400"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400" dirty="0">
                <a:latin typeface="Alexandria" pitchFamily="2" charset="-78"/>
                <a:cs typeface="Alexandria" pitchFamily="2" charset="-78"/>
              </a:rPr>
              <a:t>عدم كسر القواعد إلا في حالات نادرة ولظروف استثنائية. </a:t>
            </a:r>
            <a:endParaRPr lang="en-US" sz="1400"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sz="1400" dirty="0">
                <a:latin typeface="Alexandria" pitchFamily="2" charset="-78"/>
                <a:cs typeface="Alexandria" pitchFamily="2" charset="-78"/>
              </a:rPr>
              <a:t>عدم استغلال المرونة كذريعة للاستثناء والتمييز. </a:t>
            </a:r>
            <a:endParaRPr lang="en-US" sz="14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ECF69760-00F0-99A2-0662-B44D941EED2D}"/>
              </a:ext>
            </a:extLst>
          </p:cNvPr>
          <p:cNvSpPr txBox="1"/>
          <p:nvPr/>
        </p:nvSpPr>
        <p:spPr>
          <a:xfrm>
            <a:off x="2181225" y="1088146"/>
            <a:ext cx="6927055" cy="825482"/>
          </a:xfrm>
          <a:prstGeom prst="rect">
            <a:avLst/>
          </a:prstGeom>
          <a:noFill/>
        </p:spPr>
        <p:txBody>
          <a:bodyPr wrap="square">
            <a:spAutoFit/>
          </a:bodyPr>
          <a:lstStyle/>
          <a:p>
            <a:pPr algn="just" rtl="1">
              <a:lnSpc>
                <a:spcPct val="150000"/>
              </a:lnSpc>
            </a:pPr>
            <a:r>
              <a:rPr lang="ar-SA" sz="1100" b="1" dirty="0">
                <a:latin typeface="Alexandria" pitchFamily="2" charset="-78"/>
                <a:cs typeface="Alexandria" pitchFamily="2" charset="-78"/>
              </a:rPr>
              <a:t> </a:t>
            </a:r>
            <a:r>
              <a:rPr lang="ar-SA" sz="1100" b="1" dirty="0">
                <a:solidFill>
                  <a:srgbClr val="00ADEE"/>
                </a:solidFill>
                <a:latin typeface="Alexandria" pitchFamily="2" charset="-78"/>
                <a:cs typeface="Alexandria" pitchFamily="2" charset="-78"/>
              </a:rPr>
              <a:t>حب العاملين </a:t>
            </a:r>
            <a:r>
              <a:rPr lang="en-US" sz="1100" b="1" dirty="0">
                <a:latin typeface="Alexandria" pitchFamily="2" charset="-78"/>
                <a:cs typeface="Alexandria" pitchFamily="2" charset="-78"/>
              </a:rPr>
              <a:t>Love of Employees</a:t>
            </a:r>
            <a:r>
              <a:rPr lang="ar-SA" sz="1100" b="1" dirty="0">
                <a:latin typeface="Alexandria" pitchFamily="2" charset="-78"/>
                <a:cs typeface="Alexandria" pitchFamily="2" charset="-78"/>
              </a:rPr>
              <a:t>: </a:t>
            </a:r>
            <a:r>
              <a:rPr lang="ar-SA" sz="1100" dirty="0">
                <a:latin typeface="Alexandria" pitchFamily="2" charset="-78"/>
                <a:cs typeface="Alexandria" pitchFamily="2" charset="-78"/>
              </a:rPr>
              <a:t>وإذا كان حب القائد لمنظمته يعد حجر الأساس في نظرية القيادة بالحب، فإن آلية هذا الحب تتجلى في أوضح صورها في حب هذا القائد لزملائه العاملين معه في منظمته، إن حب القائد للعاملين يكون بالتعاون معهم، والإحترام المتبادل، وتقديم برامج الرعاية لهم ولأسرهم. </a:t>
            </a:r>
            <a:endParaRPr lang="en-US" sz="1100" dirty="0">
              <a:latin typeface="Alexandria" pitchFamily="2" charset="-78"/>
              <a:cs typeface="Alexandria" pitchFamily="2" charset="-78"/>
            </a:endParaRPr>
          </a:p>
        </p:txBody>
      </p:sp>
    </p:spTree>
    <p:extLst>
      <p:ext uri="{BB962C8B-B14F-4D97-AF65-F5344CB8AC3E}">
        <p14:creationId xmlns:p14="http://schemas.microsoft.com/office/powerpoint/2010/main" val="16527371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2FC390C-5069-0682-F297-206F81E2A494}"/>
              </a:ext>
            </a:extLst>
          </p:cNvPr>
          <p:cNvSpPr/>
          <p:nvPr/>
        </p:nvSpPr>
        <p:spPr>
          <a:xfrm>
            <a:off x="217171" y="2086325"/>
            <a:ext cx="4128422" cy="34191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EB8B823-B258-B569-0EC0-0F5E73F06F3D}"/>
              </a:ext>
            </a:extLst>
          </p:cNvPr>
          <p:cNvSpPr/>
          <p:nvPr/>
        </p:nvSpPr>
        <p:spPr>
          <a:xfrm>
            <a:off x="352425" y="2209800"/>
            <a:ext cx="11616281" cy="320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B97A510-72B4-8A3C-F6AC-3770C1600162}"/>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924428CD-25F6-9CA5-DC31-EC71F8350239}"/>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809625" y="2475301"/>
            <a:ext cx="10572750" cy="2641172"/>
          </a:xfrm>
          <a:prstGeom prst="rect">
            <a:avLst/>
          </a:prstGeom>
          <a:noFill/>
        </p:spPr>
        <p:txBody>
          <a:bodyPr wrap="square" rtlCol="0">
            <a:spAutoFit/>
          </a:bodyPr>
          <a:lstStyle/>
          <a:p>
            <a:pPr algn="r" rtl="1">
              <a:lnSpc>
                <a:spcPct val="150000"/>
              </a:lnSpc>
            </a:pPr>
            <a:r>
              <a:rPr lang="ar-SA" sz="1400" dirty="0">
                <a:latin typeface="Alexandria" pitchFamily="2" charset="-78"/>
                <a:cs typeface="Alexandria" pitchFamily="2" charset="-78"/>
              </a:rPr>
              <a:t>ويتمثل حب هؤلاء العملاء بتقديم الخدمات لهم بشكل مرضي، وحسن معاملتهم واحترامهم، وأخذ رأيهم في الحسبان، وإشراكهم في اتخاذ القرارات ووضع السياسات، والاهتمام بشكواهم ومقترحاتهم، والحرص الدائم على تحسين جودة الخدمات أو المنتوجات التي تقدمها المنظمة لهم.</a:t>
            </a:r>
            <a:endParaRPr lang="en-US" sz="1400" dirty="0">
              <a:latin typeface="Alexandria" pitchFamily="2" charset="-78"/>
              <a:cs typeface="Alexandria" pitchFamily="2" charset="-78"/>
            </a:endParaRPr>
          </a:p>
          <a:p>
            <a:pPr algn="r" rtl="1">
              <a:lnSpc>
                <a:spcPct val="150000"/>
              </a:lnSpc>
            </a:pPr>
            <a:endParaRPr lang="en-US" sz="1400" dirty="0">
              <a:latin typeface="Alexandria" pitchFamily="2" charset="-78"/>
              <a:cs typeface="Alexandria" pitchFamily="2" charset="-78"/>
            </a:endParaRPr>
          </a:p>
          <a:p>
            <a:pPr algn="r" rtl="1">
              <a:lnSpc>
                <a:spcPct val="150000"/>
              </a:lnSpc>
            </a:pPr>
            <a:r>
              <a:rPr lang="ar-SA" sz="1400" dirty="0">
                <a:latin typeface="Alexandria" pitchFamily="2" charset="-78"/>
                <a:cs typeface="Alexandria" pitchFamily="2" charset="-78"/>
              </a:rPr>
              <a:t> إن القيادة بالحب، أو الإدارة بفطرة الأمومة تعتبر حب العميل وخدمته بصدق من أهم ركائز النجاح، وأسباب ازدهار الأعمال. لأنها تتمكن بعد ذلك من ترجمة هذا الحب إلى كفاءة في الأداء وأدب في اللقاء، وينطوي هذا الحب على ركيزتين أساسيتين: </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الخدمة ستكون بالضرورة ممتازة إذا أحببنا من نقوم على خدمته.</a:t>
            </a:r>
            <a:endParaRPr lang="en-US" sz="1400" dirty="0">
              <a:latin typeface="Alexandria" pitchFamily="2" charset="-78"/>
              <a:cs typeface="Alexandria" pitchFamily="2" charset="-78"/>
            </a:endParaRPr>
          </a:p>
          <a:p>
            <a:pPr marL="457200" indent="-457200" algn="r" rtl="1">
              <a:lnSpc>
                <a:spcPct val="150000"/>
              </a:lnSpc>
              <a:buFont typeface="+mj-lt"/>
              <a:buAutoNum type="arabicPeriod"/>
            </a:pPr>
            <a:r>
              <a:rPr lang="ar-SA" sz="1400" dirty="0">
                <a:latin typeface="Alexandria" pitchFamily="2" charset="-78"/>
                <a:cs typeface="Alexandria" pitchFamily="2" charset="-78"/>
              </a:rPr>
              <a:t> هي أننا جميعاً عملاء لخدمة أو منتج ما. </a:t>
            </a:r>
            <a:endParaRPr lang="en-US" sz="14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5C7E849A-A78E-EA61-6E5D-8BCDEDE413F7}"/>
              </a:ext>
            </a:extLst>
          </p:cNvPr>
          <p:cNvSpPr txBox="1"/>
          <p:nvPr/>
        </p:nvSpPr>
        <p:spPr>
          <a:xfrm>
            <a:off x="2466975" y="1155946"/>
            <a:ext cx="7271418" cy="571567"/>
          </a:xfrm>
          <a:prstGeom prst="rect">
            <a:avLst/>
          </a:prstGeom>
          <a:noFill/>
        </p:spPr>
        <p:txBody>
          <a:bodyPr wrap="square">
            <a:spAutoFit/>
          </a:bodyPr>
          <a:lstStyle/>
          <a:p>
            <a:pPr algn="r" rtl="1">
              <a:lnSpc>
                <a:spcPct val="150000"/>
              </a:lnSpc>
            </a:pPr>
            <a:r>
              <a:rPr lang="ar-SA" sz="1100" b="1" dirty="0">
                <a:solidFill>
                  <a:srgbClr val="00ADEE"/>
                </a:solidFill>
                <a:latin typeface="Alexandria" pitchFamily="2" charset="-78"/>
                <a:cs typeface="Alexandria" pitchFamily="2" charset="-78"/>
              </a:rPr>
              <a:t>حب العملاء </a:t>
            </a:r>
            <a:r>
              <a:rPr lang="en-US" sz="1100" b="1" dirty="0">
                <a:latin typeface="Alexandria" pitchFamily="2" charset="-78"/>
                <a:cs typeface="Alexandria" pitchFamily="2" charset="-78"/>
              </a:rPr>
              <a:t>Love of Clients</a:t>
            </a:r>
            <a:r>
              <a:rPr lang="ar-SA" sz="1100" b="1" dirty="0">
                <a:latin typeface="Alexandria" pitchFamily="2" charset="-78"/>
                <a:cs typeface="Alexandria" pitchFamily="2" charset="-78"/>
              </a:rPr>
              <a:t> </a:t>
            </a:r>
            <a:r>
              <a:rPr lang="ar-SA" sz="1100" dirty="0">
                <a:latin typeface="Alexandria" pitchFamily="2" charset="-78"/>
                <a:cs typeface="Alexandria" pitchFamily="2" charset="-78"/>
              </a:rPr>
              <a:t>يقصد بالعملاء جميع المستفيدين من خدمات المؤسسة. وفي المنظمات الخدمات التربوية؛ كالمدارس والجامعات مثلا، فإن العملاء هم الطلبة، وأولياء الأمور، وقادة سوق العمل، وربما غيرهم. </a:t>
            </a:r>
            <a:endParaRPr lang="en-US" sz="1100" dirty="0">
              <a:latin typeface="Alexandria" pitchFamily="2" charset="-78"/>
              <a:cs typeface="Alexandria" pitchFamily="2" charset="-78"/>
            </a:endParaRPr>
          </a:p>
        </p:txBody>
      </p:sp>
    </p:spTree>
    <p:extLst>
      <p:ext uri="{BB962C8B-B14F-4D97-AF65-F5344CB8AC3E}">
        <p14:creationId xmlns:p14="http://schemas.microsoft.com/office/powerpoint/2010/main" val="41557445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02FC390C-5069-0682-F297-206F81E2A494}"/>
              </a:ext>
            </a:extLst>
          </p:cNvPr>
          <p:cNvSpPr/>
          <p:nvPr/>
        </p:nvSpPr>
        <p:spPr>
          <a:xfrm>
            <a:off x="217171" y="2086325"/>
            <a:ext cx="4128422" cy="405973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EB8B823-B258-B569-0EC0-0F5E73F06F3D}"/>
              </a:ext>
            </a:extLst>
          </p:cNvPr>
          <p:cNvSpPr/>
          <p:nvPr/>
        </p:nvSpPr>
        <p:spPr>
          <a:xfrm>
            <a:off x="352425" y="2209799"/>
            <a:ext cx="11616281" cy="380003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7B97A510-72B4-8A3C-F6AC-3770C1600162}"/>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924428CD-25F6-9CA5-DC31-EC71F8350239}"/>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9" name="TextBox 8">
            <a:extLst>
              <a:ext uri="{FF2B5EF4-FFF2-40B4-BE49-F238E27FC236}">
                <a16:creationId xmlns:a16="http://schemas.microsoft.com/office/drawing/2014/main" id="{5C7E849A-A78E-EA61-6E5D-8BCDEDE413F7}"/>
              </a:ext>
            </a:extLst>
          </p:cNvPr>
          <p:cNvSpPr txBox="1"/>
          <p:nvPr/>
        </p:nvSpPr>
        <p:spPr>
          <a:xfrm>
            <a:off x="2447925" y="1155946"/>
            <a:ext cx="7290468" cy="571567"/>
          </a:xfrm>
          <a:prstGeom prst="rect">
            <a:avLst/>
          </a:prstGeom>
          <a:noFill/>
        </p:spPr>
        <p:txBody>
          <a:bodyPr wrap="square">
            <a:spAutoFit/>
          </a:bodyPr>
          <a:lstStyle/>
          <a:p>
            <a:pPr algn="r" rtl="1">
              <a:lnSpc>
                <a:spcPct val="150000"/>
              </a:lnSpc>
            </a:pPr>
            <a:r>
              <a:rPr lang="ar-SA" sz="1100" b="1" dirty="0">
                <a:solidFill>
                  <a:srgbClr val="00ADEE"/>
                </a:solidFill>
                <a:latin typeface="Alexandria" pitchFamily="2" charset="-78"/>
                <a:cs typeface="Alexandria" pitchFamily="2" charset="-78"/>
              </a:rPr>
              <a:t>حب العملاء </a:t>
            </a:r>
            <a:r>
              <a:rPr lang="en-US" sz="1100" b="1" dirty="0">
                <a:latin typeface="Alexandria" pitchFamily="2" charset="-78"/>
                <a:cs typeface="Alexandria" pitchFamily="2" charset="-78"/>
              </a:rPr>
              <a:t>Love of Clients</a:t>
            </a:r>
            <a:r>
              <a:rPr lang="ar-SA" sz="1100" b="1" dirty="0">
                <a:latin typeface="Alexandria" pitchFamily="2" charset="-78"/>
                <a:cs typeface="Alexandria" pitchFamily="2" charset="-78"/>
              </a:rPr>
              <a:t> </a:t>
            </a:r>
            <a:r>
              <a:rPr lang="ar-SA" sz="1100" dirty="0">
                <a:latin typeface="Alexandria" pitchFamily="2" charset="-78"/>
                <a:cs typeface="Alexandria" pitchFamily="2" charset="-78"/>
              </a:rPr>
              <a:t>يقصد بالعملاء جميع المستفيدين من خدمات المؤسسة. وفي المنظمات الخدمات التربوية؛ كالمدارس والجامعات مثلا، فإن العملاء هم الطلبة، وأولياء الأمور، وقادة سوق العمل، وربما غيرهم. </a:t>
            </a:r>
            <a:endParaRPr lang="en-US" sz="11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6083F8E2-699C-9C01-0329-7C9299434C08}"/>
              </a:ext>
            </a:extLst>
          </p:cNvPr>
          <p:cNvSpPr txBox="1"/>
          <p:nvPr/>
        </p:nvSpPr>
        <p:spPr>
          <a:xfrm>
            <a:off x="951750" y="2607126"/>
            <a:ext cx="10572750" cy="3005375"/>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وتقديم الخدمة الممتازة للعميل مسألة مبدأ ومنطق تؤكده الفطرة، ومع ذلك فما تزال بعض المؤسسات لا تأبه كثيراً بخدمة العميل. وقد يعود ذلك للأسباب التالية:</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افتقاد ثقافة المؤسسة لقيم الحب واحترام العميل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سيطرة مبررات الاستغلال ودوافع الطمع.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سيطرة الانا وتضخم الذات بسبب غياب المنافسين.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عدم حب المؤسسة للعاملين، فهناك علاقة طردية بين رضا العامل وجودة شيء العمل ورضا العميل.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 عدم كفاءة العاملين أو جهلهم بفن ومهارة التعامل مع الآخرين بصفة عامة أو العملاء بصفة خاصة. </a:t>
            </a:r>
            <a:endParaRPr lang="en-US" sz="1600" dirty="0">
              <a:latin typeface="Alexandria" pitchFamily="2" charset="-78"/>
              <a:cs typeface="Alexandria" pitchFamily="2" charset="-78"/>
            </a:endParaRPr>
          </a:p>
          <a:p>
            <a:pPr marL="457200" indent="-457200" algn="just" rtl="1">
              <a:lnSpc>
                <a:spcPct val="150000"/>
              </a:lnSpc>
              <a:buFont typeface="+mj-lt"/>
              <a:buAutoNum type="arabicPeriod"/>
            </a:pPr>
            <a:r>
              <a:rPr lang="ar-SA" sz="1600" dirty="0">
                <a:latin typeface="Alexandria" pitchFamily="2" charset="-78"/>
                <a:cs typeface="Alexandria" pitchFamily="2" charset="-78"/>
              </a:rPr>
              <a:t>الاعتماد على سياسة المؤسسة الجامدة وإهمال الاهتمام الشخصي والرعاية الفردية لكل عميل على حدة.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01030234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D67A361F-0DB3-AC7F-DF01-6E20A4B23713}"/>
              </a:ext>
            </a:extLst>
          </p:cNvPr>
          <p:cNvSpPr/>
          <p:nvPr/>
        </p:nvSpPr>
        <p:spPr>
          <a:xfrm>
            <a:off x="217171" y="1743076"/>
            <a:ext cx="4128422" cy="462914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73F613B-5B1D-F3FD-C806-E0572CB6BF73}"/>
              </a:ext>
            </a:extLst>
          </p:cNvPr>
          <p:cNvSpPr/>
          <p:nvPr/>
        </p:nvSpPr>
        <p:spPr>
          <a:xfrm>
            <a:off x="352425" y="1939879"/>
            <a:ext cx="11616281" cy="42323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6A95FD0E-81B1-485E-672E-C471214F9585}"/>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41776E3B-1A90-2D49-D76B-676331C7F95B}"/>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371475" y="2184020"/>
            <a:ext cx="11504971" cy="3744038"/>
          </a:xfrm>
          <a:prstGeom prst="rect">
            <a:avLst/>
          </a:prstGeom>
          <a:noFill/>
        </p:spPr>
        <p:txBody>
          <a:bodyPr wrap="square" rtlCol="0">
            <a:spAutoFit/>
          </a:bodyPr>
          <a:lstStyle/>
          <a:p>
            <a:pPr algn="just" rtl="1">
              <a:lnSpc>
                <a:spcPct val="150000"/>
              </a:lnSpc>
            </a:pPr>
            <a:r>
              <a:rPr lang="ar-JO" sz="1600" dirty="0">
                <a:latin typeface="Alexandria" pitchFamily="2" charset="-78"/>
                <a:cs typeface="Alexandria" pitchFamily="2" charset="-78"/>
              </a:rPr>
              <a:t>كما أن </a:t>
            </a:r>
            <a:r>
              <a:rPr lang="ar-SA" sz="1600" dirty="0">
                <a:latin typeface="Alexandria" pitchFamily="2" charset="-78"/>
                <a:cs typeface="Alexandria" pitchFamily="2" charset="-78"/>
              </a:rPr>
              <a:t>على أن أي مؤسسة لا يمكنها الانفصال عن المجتمع الذي يحتضن أنشطتها. وتؤكد على أن حب القائد ومن ثم حب المنظمة الحقيقي للمجتمع هو أقصر الطرق لتحقيق الربح. ومن هذا الربح تعبر المنظمة عن المزيد من حبها لمجتمعها، وتدفع الضرائب بشفافية، وتحافظ على البيئة كعقيدة في المنظمة، وتفكر في مستقبل المجتمع ككل.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وتنظر القيادة بالحب، أو الإدارة بفطرة الأمومة، إلى الخدمة المجتمع المحيط بها، والاهتمام </a:t>
            </a:r>
            <a:r>
              <a:rPr lang="ar-JO" sz="1600" dirty="0">
                <a:latin typeface="Alexandria" pitchFamily="2" charset="-78"/>
                <a:cs typeface="Alexandria" pitchFamily="2" charset="-78"/>
              </a:rPr>
              <a:t>ب</a:t>
            </a:r>
            <a:r>
              <a:rPr lang="ar-SA" sz="1600" dirty="0">
                <a:latin typeface="Alexandria" pitchFamily="2" charset="-78"/>
                <a:cs typeface="Alexandria" pitchFamily="2" charset="-78"/>
              </a:rPr>
              <a:t>مسؤولياتها، ووسائلها للنهوض بحياة العاملين والعملاء وأسرهم، لأن المنظمات القوية لا تترعرع ولا تنمو في مجتمعات ضعيفة أو مريضة، فليس معقولاً أن يركز العاملون على أعمالهم وهم منشغلون بسلامتهم ورفاهية أسرهم في مجتمع تعمه الجريمة، أو وهم قلقون على مستقبل أبنائهم في مدارس وجامعات تعمها الفوضى. وعليه، فإن منظمات القيادة بالحب أو إدارة الأمومة والفطرة تسهم بالجهد والمال في سبيل تحسين أحوال مجتمعها، وتشجع العاملين على التطوع لخدمة مجتمعهم، كما تقع على قيادة هذه المؤسسات مسؤولية المشاركة في التخطيط المستقبل المجتمع، ورفاهيته، وتقديم الخدمات له، وتحسين مستوى المعيشة فيه.</a:t>
            </a: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4281825B-E08C-9952-D5EC-C7A08E48BC78}"/>
              </a:ext>
            </a:extLst>
          </p:cNvPr>
          <p:cNvSpPr txBox="1"/>
          <p:nvPr/>
        </p:nvSpPr>
        <p:spPr>
          <a:xfrm>
            <a:off x="3457574" y="1101400"/>
            <a:ext cx="5244899" cy="571567"/>
          </a:xfrm>
          <a:prstGeom prst="rect">
            <a:avLst/>
          </a:prstGeom>
          <a:noFill/>
        </p:spPr>
        <p:txBody>
          <a:bodyPr wrap="square">
            <a:spAutoFit/>
          </a:bodyPr>
          <a:lstStyle/>
          <a:p>
            <a:pPr algn="r" rtl="1">
              <a:lnSpc>
                <a:spcPct val="150000"/>
              </a:lnSpc>
            </a:pPr>
            <a:r>
              <a:rPr lang="ar-SA" sz="1100" b="1" dirty="0">
                <a:solidFill>
                  <a:srgbClr val="00ADEE"/>
                </a:solidFill>
                <a:latin typeface="Alexandria" pitchFamily="2" charset="-78"/>
                <a:cs typeface="Alexandria" pitchFamily="2" charset="-78"/>
              </a:rPr>
              <a:t>حب المجتمع </a:t>
            </a:r>
            <a:r>
              <a:rPr lang="en-US" sz="1100" b="1" dirty="0">
                <a:latin typeface="Alexandria" pitchFamily="2" charset="-78"/>
                <a:cs typeface="Alexandria" pitchFamily="2" charset="-78"/>
              </a:rPr>
              <a:t>Love of Community/Society</a:t>
            </a:r>
            <a:r>
              <a:rPr lang="ar-SA" sz="1100" b="1" dirty="0">
                <a:latin typeface="Alexandria" pitchFamily="2" charset="-78"/>
                <a:cs typeface="Alexandria" pitchFamily="2" charset="-78"/>
              </a:rPr>
              <a:t>: </a:t>
            </a:r>
            <a:r>
              <a:rPr lang="ar-SA" sz="1100" dirty="0">
                <a:latin typeface="Alexandria" pitchFamily="2" charset="-78"/>
                <a:cs typeface="Alexandria" pitchFamily="2" charset="-78"/>
              </a:rPr>
              <a:t>إن حب القائد لمنظمته، وللعاملين معه في منظمته، ولعملاء منظمته متطلبات سابقة لحب القائد لمجتمعه. </a:t>
            </a:r>
            <a:endParaRPr lang="ar-JO" sz="1100" dirty="0">
              <a:latin typeface="Alexandria" pitchFamily="2" charset="-78"/>
              <a:cs typeface="Alexandria" pitchFamily="2" charset="-78"/>
            </a:endParaRPr>
          </a:p>
        </p:txBody>
      </p:sp>
    </p:spTree>
    <p:extLst>
      <p:ext uri="{BB962C8B-B14F-4D97-AF65-F5344CB8AC3E}">
        <p14:creationId xmlns:p14="http://schemas.microsoft.com/office/powerpoint/2010/main" val="23165806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3AA478E5-4985-D51E-2BC4-30AF506B1D77}"/>
              </a:ext>
            </a:extLst>
          </p:cNvPr>
          <p:cNvSpPr/>
          <p:nvPr/>
        </p:nvSpPr>
        <p:spPr>
          <a:xfrm>
            <a:off x="217171" y="1743076"/>
            <a:ext cx="4128422" cy="462914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18F57D34-F06F-2F79-10EF-91E8C18F9AEC}"/>
              </a:ext>
            </a:extLst>
          </p:cNvPr>
          <p:cNvSpPr/>
          <p:nvPr/>
        </p:nvSpPr>
        <p:spPr>
          <a:xfrm>
            <a:off x="352425" y="1939879"/>
            <a:ext cx="11616281" cy="423232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6" name="TextBox 5">
            <a:extLst>
              <a:ext uri="{FF2B5EF4-FFF2-40B4-BE49-F238E27FC236}">
                <a16:creationId xmlns:a16="http://schemas.microsoft.com/office/drawing/2014/main" id="{9C3C3933-D221-12DF-4BEB-A3AE987DB457}"/>
              </a:ext>
            </a:extLst>
          </p:cNvPr>
          <p:cNvSpPr txBox="1"/>
          <p:nvPr/>
        </p:nvSpPr>
        <p:spPr>
          <a:xfrm>
            <a:off x="4897080" y="295202"/>
            <a:ext cx="2397841"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نظرية القيادة بالحب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07B8CB10-CEF3-1079-0408-88FF4AB1A0F1}"/>
              </a:ext>
            </a:extLst>
          </p:cNvPr>
          <p:cNvSpPr txBox="1"/>
          <p:nvPr/>
        </p:nvSpPr>
        <p:spPr>
          <a:xfrm>
            <a:off x="5271308" y="848169"/>
            <a:ext cx="1649385"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Love Leadership </a:t>
            </a:r>
          </a:p>
        </p:txBody>
      </p:sp>
      <p:sp>
        <p:nvSpPr>
          <p:cNvPr id="24" name="TextBox 23">
            <a:extLst>
              <a:ext uri="{FF2B5EF4-FFF2-40B4-BE49-F238E27FC236}">
                <a16:creationId xmlns:a16="http://schemas.microsoft.com/office/drawing/2014/main" id="{6083F8E2-699C-9C01-0329-7C9299434C08}"/>
              </a:ext>
            </a:extLst>
          </p:cNvPr>
          <p:cNvSpPr txBox="1"/>
          <p:nvPr/>
        </p:nvSpPr>
        <p:spPr>
          <a:xfrm>
            <a:off x="493069" y="2368686"/>
            <a:ext cx="11205859"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وإنما المقصود هنا هو التذكير بالمثل القائل بأن فاقد الشيء لا يعطيه فإذا لم تحب نفسك أولا، فإنك لن تحب الآخرين وإذا لم تكن متصالحا ذاتك أولا، فإنك ستفشل في مد جسور الثقة، وبناء علاقات حسنة، مع الآخرين. </a:t>
            </a:r>
            <a:r>
              <a:rPr lang="ar-JO" sz="1600" dirty="0">
                <a:latin typeface="Alexandria" pitchFamily="2" charset="-78"/>
                <a:cs typeface="Alexandria" pitchFamily="2" charset="-78"/>
              </a:rPr>
              <a:t>كما </a:t>
            </a:r>
            <a:r>
              <a:rPr lang="ar-SA" sz="1600" dirty="0">
                <a:latin typeface="Alexandria" pitchFamily="2" charset="-78"/>
                <a:cs typeface="Alexandria" pitchFamily="2" charset="-78"/>
              </a:rPr>
              <a:t>أن الإنسان الذي يجب ذاته، ويحترمها، لا يجد صعوبة في قيادة نفسه، كما لا يجد صعوبة في قيادة الآخرين ورعايتهم والحب المقصود في هذا المجال هو الحب الأخلاقي الذي يخلو من الأنانية، ويبتعد عن حب التملك، والنزعة إلى السيطرة.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إن حب الذات والحنو على النفس، يذهب إلى ما هو أبعد من ذلك، لأنه وسيلة إلى حب الآخرين والعطف عليهم ورعايتهم. </a:t>
            </a:r>
            <a:r>
              <a:rPr lang="ar-JO" sz="1600" dirty="0">
                <a:latin typeface="Alexandria" pitchFamily="2" charset="-78"/>
                <a:cs typeface="Alexandria" pitchFamily="2" charset="-78"/>
              </a:rPr>
              <a:t>كما </a:t>
            </a:r>
            <a:r>
              <a:rPr lang="ar-SA" sz="1600" dirty="0">
                <a:latin typeface="Alexandria" pitchFamily="2" charset="-78"/>
                <a:cs typeface="Alexandria" pitchFamily="2" charset="-78"/>
              </a:rPr>
              <a:t>أن القائد المحب لنفسه واقعي في توقعاته. لأن التعرف على الواقع وفهم متناقضاته، يحمي الإنسان من مشاعر الأسف والندم والاستياء والغضب التي قد تصيبه حينما يقابله الآخرون بالتجاهل وسوء التقدير والإنكار، ولذلك تعتبر الواقعية والتوقعات المنطقية من أهم أساليب حب النفس.</a:t>
            </a:r>
            <a:endParaRPr lang="en-US" sz="1600" dirty="0">
              <a:latin typeface="Alexandria" pitchFamily="2" charset="-78"/>
              <a:cs typeface="Alexandria" pitchFamily="2" charset="-78"/>
            </a:endParaRPr>
          </a:p>
        </p:txBody>
      </p:sp>
      <p:sp>
        <p:nvSpPr>
          <p:cNvPr id="10" name="TextBox 9">
            <a:extLst>
              <a:ext uri="{FF2B5EF4-FFF2-40B4-BE49-F238E27FC236}">
                <a16:creationId xmlns:a16="http://schemas.microsoft.com/office/drawing/2014/main" id="{55C66141-979E-8F6A-E3D8-369707E73402}"/>
              </a:ext>
            </a:extLst>
          </p:cNvPr>
          <p:cNvSpPr txBox="1"/>
          <p:nvPr/>
        </p:nvSpPr>
        <p:spPr>
          <a:xfrm>
            <a:off x="3571949" y="1224357"/>
            <a:ext cx="5048097" cy="573427"/>
          </a:xfrm>
          <a:prstGeom prst="rect">
            <a:avLst/>
          </a:prstGeom>
          <a:noFill/>
        </p:spPr>
        <p:txBody>
          <a:bodyPr wrap="square">
            <a:spAutoFit/>
          </a:bodyPr>
          <a:lstStyle/>
          <a:p>
            <a:pPr algn="r" rtl="1">
              <a:lnSpc>
                <a:spcPct val="150000"/>
              </a:lnSpc>
            </a:pPr>
            <a:r>
              <a:rPr lang="ar-SA" sz="1100" b="1" dirty="0">
                <a:solidFill>
                  <a:srgbClr val="00ADEE"/>
                </a:solidFill>
                <a:latin typeface="Alexandria" pitchFamily="2" charset="-78"/>
                <a:cs typeface="Alexandria" pitchFamily="2" charset="-78"/>
              </a:rPr>
              <a:t>حب القائد لنفسه </a:t>
            </a:r>
            <a:r>
              <a:rPr lang="en-US" sz="1100" b="1" dirty="0">
                <a:latin typeface="Alexandria" pitchFamily="2" charset="-78"/>
                <a:cs typeface="Alexandria" pitchFamily="2" charset="-78"/>
              </a:rPr>
              <a:t>Love of Self</a:t>
            </a:r>
            <a:r>
              <a:rPr lang="ar-SA" sz="1100" b="1" dirty="0">
                <a:latin typeface="Alexandria" pitchFamily="2" charset="-78"/>
                <a:cs typeface="Alexandria" pitchFamily="2" charset="-78"/>
              </a:rPr>
              <a:t> </a:t>
            </a:r>
            <a:r>
              <a:rPr lang="ar-SA" sz="1100" dirty="0">
                <a:latin typeface="Alexandria" pitchFamily="2" charset="-78"/>
                <a:cs typeface="Alexandria" pitchFamily="2" charset="-78"/>
              </a:rPr>
              <a:t> لا يقصد بحب القائد لنفسه في هذا المقام تعظيم الأنا، أو بناء شعور الغرور أو التكبر عند القائد. </a:t>
            </a:r>
            <a:endParaRPr lang="en-US" sz="1100" dirty="0"/>
          </a:p>
        </p:txBody>
      </p:sp>
    </p:spTree>
    <p:extLst>
      <p:ext uri="{BB962C8B-B14F-4D97-AF65-F5344CB8AC3E}">
        <p14:creationId xmlns:p14="http://schemas.microsoft.com/office/powerpoint/2010/main" val="33051139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1CCF07-7E66-EAAD-05E5-62C91203D7D5}"/>
              </a:ext>
            </a:extLst>
          </p:cNvPr>
          <p:cNvSpPr/>
          <p:nvPr/>
        </p:nvSpPr>
        <p:spPr>
          <a:xfrm>
            <a:off x="162130" y="2070266"/>
            <a:ext cx="4128422" cy="371807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CA7CDED-95A8-76BF-05D7-E3BF76FE3532}"/>
              </a:ext>
            </a:extLst>
          </p:cNvPr>
          <p:cNvSpPr/>
          <p:nvPr/>
        </p:nvSpPr>
        <p:spPr>
          <a:xfrm>
            <a:off x="287859" y="2295644"/>
            <a:ext cx="11616281" cy="327029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56109" y="2611280"/>
            <a:ext cx="10879779" cy="2636043"/>
          </a:xfrm>
          <a:prstGeom prst="rect">
            <a:avLst/>
          </a:prstGeom>
          <a:noFill/>
        </p:spPr>
        <p:txBody>
          <a:bodyPr wrap="square" rtlCol="0">
            <a:spAutoFit/>
          </a:bodyPr>
          <a:lstStyle/>
          <a:p>
            <a:pPr algn="just" rtl="1">
              <a:lnSpc>
                <a:spcPct val="150000"/>
              </a:lnSpc>
            </a:pPr>
            <a:r>
              <a:rPr lang="ar-SA" sz="1600" dirty="0">
                <a:latin typeface="Alexandria" pitchFamily="2" charset="-78"/>
                <a:cs typeface="Alexandria" pitchFamily="2" charset="-78"/>
              </a:rPr>
              <a:t>إن جوهر النظرية أن القائد خادم في المقام الأول، ويُعزز الانتماء للجماعة والمشاركة في صناعة القرار. وتبرز القيادة الخادمة عند الأمور الصعبة، حيث تستثير الأتباع للوصول إلى القرارات المرغوبة، ويقدم القائد نفسه لمساعدة الآخرين ليعملوا بشكل أفضل، والقائد الخادم يمكن الأتباع ويحفزهم، ويبحث عن وسائل تلبية احتياجاتهم، ويخدم أهداف التنظيم، ويُعزز العمل الجماعي. وتتضمن القيادة الخادمة أبعادًا منها: الدعوة إلى الإيثار، والمعالجة العاطفية والحكمة .</a:t>
            </a:r>
            <a:endParaRPr lang="en-US" sz="1600" dirty="0">
              <a:latin typeface="Alexandria" pitchFamily="2" charset="-78"/>
              <a:cs typeface="Alexandria" pitchFamily="2" charset="-78"/>
            </a:endParaRPr>
          </a:p>
          <a:p>
            <a:pPr algn="just" rtl="1">
              <a:lnSpc>
                <a:spcPct val="150000"/>
              </a:lnSpc>
            </a:pPr>
            <a:endParaRPr lang="en-US" sz="1600" dirty="0">
              <a:latin typeface="Alexandria" pitchFamily="2" charset="-78"/>
              <a:cs typeface="Alexandria" pitchFamily="2" charset="-78"/>
            </a:endParaRPr>
          </a:p>
          <a:p>
            <a:pPr algn="just" rtl="1">
              <a:lnSpc>
                <a:spcPct val="150000"/>
              </a:lnSpc>
            </a:pPr>
            <a:r>
              <a:rPr lang="ar-SA" sz="1600" dirty="0">
                <a:latin typeface="Alexandria" pitchFamily="2" charset="-78"/>
                <a:cs typeface="Alexandria" pitchFamily="2" charset="-78"/>
              </a:rPr>
              <a:t>وتتصف القيادة الخادمة بخصائص أهمها: الإصغاء، والتعاطف، والوعي، والإقناع والتصور، والبصيرة، والإشراف، والالتزام بتنمية الأفراد، وبناء المجتمع</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95DA5D5-6AE2-78C3-75B6-93BD8FD63466}"/>
              </a:ext>
            </a:extLst>
          </p:cNvPr>
          <p:cNvSpPr txBox="1"/>
          <p:nvPr/>
        </p:nvSpPr>
        <p:spPr>
          <a:xfrm>
            <a:off x="5139352" y="295202"/>
            <a:ext cx="1913296"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القيادة الخادمة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47E4DCAA-7EEF-3B77-EDBE-2444BE8B7124}"/>
              </a:ext>
            </a:extLst>
          </p:cNvPr>
          <p:cNvSpPr txBox="1"/>
          <p:nvPr/>
        </p:nvSpPr>
        <p:spPr>
          <a:xfrm>
            <a:off x="4922351" y="848169"/>
            <a:ext cx="23472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The Servant Leadership</a:t>
            </a:r>
          </a:p>
        </p:txBody>
      </p:sp>
    </p:spTree>
    <p:extLst>
      <p:ext uri="{BB962C8B-B14F-4D97-AF65-F5344CB8AC3E}">
        <p14:creationId xmlns:p14="http://schemas.microsoft.com/office/powerpoint/2010/main" val="23664444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1CCF07-7E66-EAAD-05E5-62C91203D7D5}"/>
              </a:ext>
            </a:extLst>
          </p:cNvPr>
          <p:cNvSpPr/>
          <p:nvPr/>
        </p:nvSpPr>
        <p:spPr>
          <a:xfrm>
            <a:off x="162130" y="1766914"/>
            <a:ext cx="4128422" cy="4721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CA7CDED-95A8-76BF-05D7-E3BF76FE3532}"/>
              </a:ext>
            </a:extLst>
          </p:cNvPr>
          <p:cNvSpPr/>
          <p:nvPr/>
        </p:nvSpPr>
        <p:spPr>
          <a:xfrm>
            <a:off x="287859" y="2028825"/>
            <a:ext cx="11616281" cy="4152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9575" y="2233255"/>
            <a:ext cx="11201955" cy="3744038"/>
          </a:xfrm>
          <a:prstGeom prst="rect">
            <a:avLst/>
          </a:prstGeom>
          <a:noFill/>
        </p:spPr>
        <p:txBody>
          <a:bodyPr wrap="square" rtlCol="0">
            <a:spAutoFit/>
          </a:bodyPr>
          <a:lstStyle/>
          <a:p>
            <a:pPr algn="r" rtl="1">
              <a:lnSpc>
                <a:spcPct val="150000"/>
              </a:lnSpc>
            </a:pPr>
            <a:r>
              <a:rPr lang="ar-SA" sz="1600" dirty="0">
                <a:solidFill>
                  <a:srgbClr val="00ADEE"/>
                </a:solidFill>
                <a:latin typeface="Alexandria" pitchFamily="2" charset="-78"/>
                <a:cs typeface="Alexandria" pitchFamily="2" charset="-78"/>
              </a:rPr>
              <a:t>البعد الأول: </a:t>
            </a:r>
            <a:r>
              <a:rPr lang="ar-SA" sz="1600" dirty="0">
                <a:latin typeface="Alexandria" pitchFamily="2" charset="-78"/>
                <a:cs typeface="Alexandria" pitchFamily="2" charset="-78"/>
              </a:rPr>
              <a:t>المهارات المفاهيمية، وهي معرفة القائد بمنظمته ومهامه ومسئولياته بشكل يمكنه من مساعدة المرؤوسين لتسهيل إنجاز الأهداف.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solidFill>
                  <a:srgbClr val="00ADEE"/>
                </a:solidFill>
                <a:latin typeface="Alexandria" pitchFamily="2" charset="-78"/>
                <a:cs typeface="Alexandria" pitchFamily="2" charset="-78"/>
              </a:rPr>
              <a:t>البعد الثاني: </a:t>
            </a:r>
            <a:r>
              <a:rPr lang="ar-SA" sz="1600" dirty="0">
                <a:latin typeface="Alexandria" pitchFamily="2" charset="-78"/>
                <a:cs typeface="Alexandria" pitchFamily="2" charset="-78"/>
              </a:rPr>
              <a:t>التمكين، وهو نمط تنظيمي يسمح لكافة المستويات الإدارية بالمشاركة في اتخاذ القرارات والمعلومات للمساهمة في توسيع مجال الثقة بين الإدارة والعاملين في المنظمة.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solidFill>
                  <a:srgbClr val="00ADEE"/>
                </a:solidFill>
                <a:latin typeface="Alexandria" pitchFamily="2" charset="-78"/>
                <a:cs typeface="Alexandria" pitchFamily="2" charset="-78"/>
              </a:rPr>
              <a:t>البعد الثالث: </a:t>
            </a:r>
            <a:r>
              <a:rPr lang="ar-SA" sz="1600" dirty="0">
                <a:latin typeface="Alexandria" pitchFamily="2" charset="-78"/>
                <a:cs typeface="Alexandria" pitchFamily="2" charset="-78"/>
              </a:rPr>
              <a:t>المعالجة العاطفية، وتعني الاعتناء بالاهتمامات الشخصية للأتباع وحل مشاكلهم وتلمس احتياجاتهم، لبث الحماس نحو الإنجاز.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solidFill>
                  <a:srgbClr val="00ADEE"/>
                </a:solidFill>
                <a:latin typeface="Alexandria" pitchFamily="2" charset="-78"/>
                <a:cs typeface="Alexandria" pitchFamily="2" charset="-78"/>
              </a:rPr>
              <a:t>البعد الرابع: </a:t>
            </a:r>
            <a:r>
              <a:rPr lang="ar-SA" sz="1600" dirty="0">
                <a:latin typeface="Alexandria" pitchFamily="2" charset="-78"/>
                <a:cs typeface="Alexandria" pitchFamily="2" charset="-78"/>
              </a:rPr>
              <a:t>الالتزام بتطوير المجتمع، وهو وعي القائد تجاه مساعدة المجتمع الذي يعمل فيه، ومسؤوليته نحو تطويره.</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E95DA5D5-6AE2-78C3-75B6-93BD8FD63466}"/>
              </a:ext>
            </a:extLst>
          </p:cNvPr>
          <p:cNvSpPr txBox="1"/>
          <p:nvPr/>
        </p:nvSpPr>
        <p:spPr>
          <a:xfrm>
            <a:off x="5139352" y="295202"/>
            <a:ext cx="1913296" cy="501932"/>
          </a:xfrm>
          <a:prstGeom prst="rect">
            <a:avLst/>
          </a:prstGeom>
          <a:noFill/>
        </p:spPr>
        <p:txBody>
          <a:bodyPr wrap="square">
            <a:spAutoFit/>
          </a:bodyPr>
          <a:lstStyle/>
          <a:p>
            <a:pPr algn="r" rtl="1">
              <a:lnSpc>
                <a:spcPct val="150000"/>
              </a:lnSpc>
            </a:pPr>
            <a:r>
              <a:rPr lang="ar-SA" sz="2000" dirty="0">
                <a:solidFill>
                  <a:srgbClr val="00AEEF"/>
                </a:solidFill>
                <a:latin typeface="Alexandria" pitchFamily="2" charset="-78"/>
                <a:ea typeface="Calibri"/>
                <a:cs typeface="Alexandria" pitchFamily="2" charset="-78"/>
                <a:sym typeface="Calibri"/>
              </a:rPr>
              <a:t>القيادة الخادمة </a:t>
            </a:r>
            <a:endParaRPr lang="en-US" sz="2000" dirty="0">
              <a:solidFill>
                <a:srgbClr val="00AEEF"/>
              </a:solidFill>
              <a:latin typeface="Alexandria" pitchFamily="2" charset="-78"/>
              <a:ea typeface="Calibri"/>
              <a:cs typeface="Alexandria" pitchFamily="2" charset="-78"/>
              <a:sym typeface="Calibri"/>
            </a:endParaRPr>
          </a:p>
        </p:txBody>
      </p:sp>
      <p:sp>
        <p:nvSpPr>
          <p:cNvPr id="7" name="TextBox 6">
            <a:extLst>
              <a:ext uri="{FF2B5EF4-FFF2-40B4-BE49-F238E27FC236}">
                <a16:creationId xmlns:a16="http://schemas.microsoft.com/office/drawing/2014/main" id="{47E4DCAA-7EEF-3B77-EDBE-2444BE8B7124}"/>
              </a:ext>
            </a:extLst>
          </p:cNvPr>
          <p:cNvSpPr txBox="1"/>
          <p:nvPr/>
        </p:nvSpPr>
        <p:spPr>
          <a:xfrm>
            <a:off x="4922351" y="848169"/>
            <a:ext cx="2347298" cy="307777"/>
          </a:xfrm>
          <a:prstGeom prst="rect">
            <a:avLst/>
          </a:prstGeom>
          <a:noFill/>
        </p:spPr>
        <p:txBody>
          <a:bodyPr wrap="square">
            <a:spAutoFit/>
          </a:bodyPr>
          <a:lstStyle/>
          <a:p>
            <a:r>
              <a:rPr lang="en-US" sz="1400" dirty="0">
                <a:solidFill>
                  <a:srgbClr val="1F1B1C"/>
                </a:solidFill>
                <a:latin typeface="Alexandria" pitchFamily="2" charset="-78"/>
                <a:ea typeface="Calibri"/>
                <a:cs typeface="Alexandria" pitchFamily="2" charset="-78"/>
                <a:sym typeface="Calibri"/>
              </a:rPr>
              <a:t>The Servant Leadership</a:t>
            </a:r>
          </a:p>
        </p:txBody>
      </p:sp>
      <p:sp>
        <p:nvSpPr>
          <p:cNvPr id="8" name="TextBox 7">
            <a:extLst>
              <a:ext uri="{FF2B5EF4-FFF2-40B4-BE49-F238E27FC236}">
                <a16:creationId xmlns:a16="http://schemas.microsoft.com/office/drawing/2014/main" id="{B129E28D-A051-C315-B005-F886D4BC029F}"/>
              </a:ext>
            </a:extLst>
          </p:cNvPr>
          <p:cNvSpPr txBox="1"/>
          <p:nvPr/>
        </p:nvSpPr>
        <p:spPr>
          <a:xfrm>
            <a:off x="5142463" y="1264129"/>
            <a:ext cx="1907074" cy="307777"/>
          </a:xfrm>
          <a:prstGeom prst="rect">
            <a:avLst/>
          </a:prstGeom>
          <a:noFill/>
        </p:spPr>
        <p:txBody>
          <a:bodyPr wrap="square">
            <a:spAutoFit/>
          </a:bodyPr>
          <a:lstStyle/>
          <a:p>
            <a:r>
              <a:rPr lang="ar-EG" sz="1400" dirty="0">
                <a:solidFill>
                  <a:srgbClr val="1F1B1C"/>
                </a:solidFill>
                <a:latin typeface="Alexandria" pitchFamily="2" charset="-78"/>
                <a:ea typeface="Calibri"/>
                <a:cs typeface="Alexandria" pitchFamily="2" charset="-78"/>
                <a:sym typeface="Calibri"/>
              </a:rPr>
              <a:t>أبعاد القيادة الخادمة </a:t>
            </a:r>
          </a:p>
        </p:txBody>
      </p:sp>
    </p:spTree>
    <p:extLst>
      <p:ext uri="{BB962C8B-B14F-4D97-AF65-F5344CB8AC3E}">
        <p14:creationId xmlns:p14="http://schemas.microsoft.com/office/powerpoint/2010/main" val="1669623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FC1CCF07-7E66-EAAD-05E5-62C91203D7D5}"/>
              </a:ext>
            </a:extLst>
          </p:cNvPr>
          <p:cNvSpPr/>
          <p:nvPr/>
        </p:nvSpPr>
        <p:spPr>
          <a:xfrm>
            <a:off x="162130" y="1766914"/>
            <a:ext cx="4128422" cy="4721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4CA7CDED-95A8-76BF-05D7-E3BF76FE3532}"/>
              </a:ext>
            </a:extLst>
          </p:cNvPr>
          <p:cNvSpPr/>
          <p:nvPr/>
        </p:nvSpPr>
        <p:spPr>
          <a:xfrm>
            <a:off x="287859" y="2028825"/>
            <a:ext cx="11616281" cy="4152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91911" y="2417921"/>
            <a:ext cx="11201955"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إدارة مجموعة من الأفراد تجمعوا للعمل على مشروع أو لأداء وظيفة معينة داخل المنظمة، وعادة تتضمن تحديد الأولويات للفريق وأهداف الأداء، ومراجعة الأداء وتحديد الأساليب المستخدمة، وتقود إلى عملية صنع القرار في الفريق، وقائد فريق العمل هو الفرد الذي يعمل مع مجموعة والمسؤول عن تشجيع وتنسيق العمل الجماعي بين أعضاء المجموعة. وكثيرا ما يقال إن دور قائد الفريق يكون قليل من التوجيه وتيسير الأمور.</a:t>
            </a:r>
            <a:endParaRPr lang="en-US" sz="1600" dirty="0">
              <a:latin typeface="Alexandria" pitchFamily="2" charset="-78"/>
              <a:cs typeface="Alexandria" pitchFamily="2" charset="-78"/>
            </a:endParaRPr>
          </a:p>
          <a:p>
            <a:pPr algn="r" rtl="1">
              <a:lnSpc>
                <a:spcPct val="150000"/>
              </a:lnSpc>
            </a:pPr>
            <a:endParaRPr lang="ar-SA"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وقيادة الفريق تحتاج إلى المهارات الفنية والذهنية والسلوكية والإدارية التي يتوقع وجودها بدرجات مختلفة بين العاملين ولدى القادة الإداريين والتي يؤدي وجودها وتفاعلها إلى إدارة العمل وتحقيق الأهداف بدرجة عالية من الإتقان والتفوق . </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كما تم تحديدها بالمهارات الذاتية والمهارات الفنية والمهارات الإنسانية الإجتماعية والمهارات التصورية الإدراكية.</a:t>
            </a:r>
          </a:p>
        </p:txBody>
      </p:sp>
      <p:sp>
        <p:nvSpPr>
          <p:cNvPr id="8" name="TextBox 7">
            <a:extLst>
              <a:ext uri="{FF2B5EF4-FFF2-40B4-BE49-F238E27FC236}">
                <a16:creationId xmlns:a16="http://schemas.microsoft.com/office/drawing/2014/main" id="{B129E28D-A051-C315-B005-F886D4BC029F}"/>
              </a:ext>
            </a:extLst>
          </p:cNvPr>
          <p:cNvSpPr txBox="1"/>
          <p:nvPr/>
        </p:nvSpPr>
        <p:spPr>
          <a:xfrm>
            <a:off x="5139352" y="1263968"/>
            <a:ext cx="1907074" cy="307777"/>
          </a:xfrm>
          <a:prstGeom prst="rect">
            <a:avLst/>
          </a:prstGeom>
          <a:noFill/>
        </p:spPr>
        <p:txBody>
          <a:bodyPr wrap="square">
            <a:spAutoFit/>
          </a:bodyPr>
          <a:lstStyle/>
          <a:p>
            <a:pPr algn="ctr"/>
            <a:r>
              <a:rPr lang="ar-EG" sz="1400" dirty="0">
                <a:solidFill>
                  <a:srgbClr val="1F1B1C"/>
                </a:solidFill>
                <a:latin typeface="Alexandria" pitchFamily="2" charset="-78"/>
                <a:ea typeface="Calibri"/>
                <a:cs typeface="Alexandria" pitchFamily="2" charset="-78"/>
                <a:sym typeface="Calibri"/>
              </a:rPr>
              <a:t>قيادة فريق العمل</a:t>
            </a:r>
          </a:p>
        </p:txBody>
      </p:sp>
    </p:spTree>
    <p:extLst>
      <p:ext uri="{BB962C8B-B14F-4D97-AF65-F5344CB8AC3E}">
        <p14:creationId xmlns:p14="http://schemas.microsoft.com/office/powerpoint/2010/main" val="22779768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A0151283-CC49-B083-32CF-75C9779855A9}"/>
              </a:ext>
            </a:extLst>
          </p:cNvPr>
          <p:cNvSpPr/>
          <p:nvPr/>
        </p:nvSpPr>
        <p:spPr>
          <a:xfrm>
            <a:off x="162130" y="1766914"/>
            <a:ext cx="4128422" cy="4721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96DF53C9-1DE3-253B-8C73-D01C6CD5C461}"/>
              </a:ext>
            </a:extLst>
          </p:cNvPr>
          <p:cNvSpPr/>
          <p:nvPr/>
        </p:nvSpPr>
        <p:spPr>
          <a:xfrm>
            <a:off x="287859" y="2028825"/>
            <a:ext cx="11616281" cy="415289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8C803476-A14B-82F9-37A6-B6DAE7066D21}"/>
              </a:ext>
            </a:extLst>
          </p:cNvPr>
          <p:cNvSpPr txBox="1"/>
          <p:nvPr/>
        </p:nvSpPr>
        <p:spPr>
          <a:xfrm>
            <a:off x="5139352" y="1263968"/>
            <a:ext cx="1907074" cy="307777"/>
          </a:xfrm>
          <a:prstGeom prst="rect">
            <a:avLst/>
          </a:prstGeom>
          <a:noFill/>
        </p:spPr>
        <p:txBody>
          <a:bodyPr wrap="square">
            <a:spAutoFit/>
          </a:bodyPr>
          <a:lstStyle/>
          <a:p>
            <a:pPr algn="ctr"/>
            <a:r>
              <a:rPr lang="ar-EG" sz="1400" dirty="0">
                <a:solidFill>
                  <a:srgbClr val="1F1B1C"/>
                </a:solidFill>
                <a:latin typeface="Alexandria" pitchFamily="2" charset="-78"/>
                <a:ea typeface="Calibri"/>
                <a:cs typeface="Alexandria" pitchFamily="2" charset="-78"/>
                <a:sym typeface="Calibri"/>
              </a:rPr>
              <a:t>القيادة الاستراتيجية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573151" y="2444624"/>
            <a:ext cx="11039475" cy="3374706"/>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إن جوهر أنشطة القائد الاستراتيجي هو التركيز على وضع الاستراتيجية وتطويرها والتواصل وتكوين شبكات العمل والتنفيذ، ويحدد اتجاه المؤسسة بنفسه أو متعاونا مع الآخرين ثم يحرك الموظفين ويوفر الموارد ويبني ثقافة تعلم ملاءمة للتحرك في اتجاه المؤسسة </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وجوهر صفات وخصائص القادة الاستراتيجيين هي امتلاك العقلية الاستراتيجية، والقدرة على التعلم والقدرة على التغيير </a:t>
            </a:r>
            <a:r>
              <a:rPr lang="ar-JO" sz="1600" dirty="0">
                <a:latin typeface="Alexandria" pitchFamily="2" charset="-78"/>
                <a:cs typeface="Alexandria" pitchFamily="2" charset="-78"/>
              </a:rPr>
              <a:t>.</a:t>
            </a: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والحكمة العقلية الاستراتيجية هي عقلية منفتحة تركز على طرح أسئلة ماذا ولماذا وبعد ذلك كيف ومتى. القدرة على التعلم تتطلب المزيد من المعلومات المتخصصة وتتضمن القدرة على إدراك المعلومات الجديدة وتقييمها وتحليلها والحكم عليها وفي النهاية تطبيقها. </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23972712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EACAD05F-F30F-DACE-A1CE-6D72AF22347B}"/>
              </a:ext>
            </a:extLst>
          </p:cNvPr>
          <p:cNvSpPr/>
          <p:nvPr/>
        </p:nvSpPr>
        <p:spPr>
          <a:xfrm>
            <a:off x="162130" y="1766914"/>
            <a:ext cx="4128422" cy="4721526"/>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5" name="Google Shape;178;p7">
            <a:extLst>
              <a:ext uri="{FF2B5EF4-FFF2-40B4-BE49-F238E27FC236}">
                <a16:creationId xmlns:a16="http://schemas.microsoft.com/office/drawing/2014/main" id="{A7152843-C635-4273-3491-5CB783DD2204}"/>
              </a:ext>
            </a:extLst>
          </p:cNvPr>
          <p:cNvSpPr/>
          <p:nvPr/>
        </p:nvSpPr>
        <p:spPr>
          <a:xfrm>
            <a:off x="287859" y="1924051"/>
            <a:ext cx="11616281" cy="44196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dirty="0">
              <a:solidFill>
                <a:schemeClr val="lt1"/>
              </a:solidFill>
              <a:latin typeface="Calibri"/>
              <a:ea typeface="Calibri"/>
              <a:cs typeface="Calibri"/>
              <a:sym typeface="Calibri"/>
            </a:endParaRPr>
          </a:p>
        </p:txBody>
      </p:sp>
      <p:sp>
        <p:nvSpPr>
          <p:cNvPr id="8" name="TextBox 7">
            <a:extLst>
              <a:ext uri="{FF2B5EF4-FFF2-40B4-BE49-F238E27FC236}">
                <a16:creationId xmlns:a16="http://schemas.microsoft.com/office/drawing/2014/main" id="{E62E7BAD-3846-DAAB-7476-A64DF5B75BD8}"/>
              </a:ext>
            </a:extLst>
          </p:cNvPr>
          <p:cNvSpPr txBox="1"/>
          <p:nvPr/>
        </p:nvSpPr>
        <p:spPr>
          <a:xfrm>
            <a:off x="5139352" y="1263968"/>
            <a:ext cx="1907074" cy="307777"/>
          </a:xfrm>
          <a:prstGeom prst="rect">
            <a:avLst/>
          </a:prstGeom>
          <a:noFill/>
        </p:spPr>
        <p:txBody>
          <a:bodyPr wrap="square">
            <a:spAutoFit/>
          </a:bodyPr>
          <a:lstStyle/>
          <a:p>
            <a:pPr algn="ctr"/>
            <a:r>
              <a:rPr lang="ar-EG" sz="1400" dirty="0">
                <a:solidFill>
                  <a:srgbClr val="1F1B1C"/>
                </a:solidFill>
                <a:latin typeface="Alexandria" pitchFamily="2" charset="-78"/>
                <a:ea typeface="Calibri"/>
                <a:cs typeface="Alexandria" pitchFamily="2" charset="-78"/>
                <a:sym typeface="Calibri"/>
              </a:rPr>
              <a:t>القيادة الاستراتيجية</a:t>
            </a:r>
          </a:p>
        </p:txBody>
      </p:sp>
      <p:sp>
        <p:nvSpPr>
          <p:cNvPr id="24" name="TextBox 23">
            <a:extLst>
              <a:ext uri="{FF2B5EF4-FFF2-40B4-BE49-F238E27FC236}">
                <a16:creationId xmlns:a16="http://schemas.microsoft.com/office/drawing/2014/main" id="{6083F8E2-699C-9C01-0329-7C9299434C08}"/>
              </a:ext>
            </a:extLst>
          </p:cNvPr>
          <p:cNvSpPr txBox="1"/>
          <p:nvPr/>
        </p:nvSpPr>
        <p:spPr>
          <a:xfrm>
            <a:off x="637083" y="2070992"/>
            <a:ext cx="10911612" cy="4113370"/>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القيادة الاستراتيجية هي عملية صياغة الرؤية المستقبلية وتوصيلها للموظفين وتشجيعهم والعمل على إثارة دافعيتهم نحو تنفيذ الاستراتيجية، وتركز القيادة الاستراتيجية على تبني استراتيجية الإبداع في القرن الحادي والعشرين لتحقيق الميزة التنافسية والمحافظة عليها.</a:t>
            </a:r>
            <a:endParaRPr lang="en-US" sz="1600" dirty="0">
              <a:latin typeface="Alexandria" pitchFamily="2" charset="-78"/>
              <a:cs typeface="Alexandria" pitchFamily="2" charset="-78"/>
            </a:endParaRPr>
          </a:p>
          <a:p>
            <a:pPr algn="r" rtl="1">
              <a:lnSpc>
                <a:spcPct val="150000"/>
              </a:lnSpc>
            </a:pP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والقائد الاستراتيجي يتعلم من خبرته الشخصية ومن خبرات الآخرين.</a:t>
            </a:r>
            <a:r>
              <a:rPr lang="ar-JO" sz="1600" dirty="0">
                <a:latin typeface="Alexandria" pitchFamily="2" charset="-78"/>
                <a:cs typeface="Alexandria" pitchFamily="2" charset="-78"/>
              </a:rPr>
              <a:t> لا بد من توفر</a:t>
            </a:r>
            <a:r>
              <a:rPr lang="ar-SA" sz="1600" dirty="0">
                <a:latin typeface="Alexandria" pitchFamily="2" charset="-78"/>
                <a:cs typeface="Alexandria" pitchFamily="2" charset="-78"/>
              </a:rPr>
              <a:t> القدرة على التغيير</a:t>
            </a:r>
            <a:r>
              <a:rPr lang="ar-JO" sz="1600" dirty="0">
                <a:latin typeface="Alexandria" pitchFamily="2" charset="-78"/>
                <a:cs typeface="Alexandria" pitchFamily="2" charset="-78"/>
              </a:rPr>
              <a:t> والتي</a:t>
            </a:r>
            <a:r>
              <a:rPr lang="ar-SA" sz="1600" dirty="0">
                <a:latin typeface="Alexandria" pitchFamily="2" charset="-78"/>
                <a:cs typeface="Alexandria" pitchFamily="2" charset="-78"/>
              </a:rPr>
              <a:t> تحتاج إلى معلومات كثيرة ومتخصصة تمكن القادة من رؤية الصورة الكبيرة للنظام الذين هم جزء منه، وتمكنهم من الانفتاح على الأفكار الجديدة والتفكير الشمولي، أيضًا الحاجة إلى معرفة جيدة بالسلوك حتى يمكنهم من بناء تفاهم مشترك ورؤية واضحة مع الآخرين. </a:t>
            </a:r>
            <a:endParaRPr lang="en-US" sz="1600" dirty="0">
              <a:latin typeface="Alexandria" pitchFamily="2" charset="-78"/>
              <a:cs typeface="Alexandria" pitchFamily="2" charset="-78"/>
            </a:endParaRPr>
          </a:p>
          <a:p>
            <a:pPr algn="r" rtl="1">
              <a:lnSpc>
                <a:spcPct val="150000"/>
              </a:lnSpc>
            </a:pPr>
            <a:endParaRPr lang="ar-JO" sz="1600" dirty="0">
              <a:latin typeface="Alexandria" pitchFamily="2" charset="-78"/>
              <a:cs typeface="Alexandria" pitchFamily="2" charset="-78"/>
            </a:endParaRPr>
          </a:p>
          <a:p>
            <a:pPr algn="r" rtl="1">
              <a:lnSpc>
                <a:spcPct val="150000"/>
              </a:lnSpc>
            </a:pPr>
            <a:r>
              <a:rPr lang="ar-JO" sz="1600" dirty="0">
                <a:latin typeface="Alexandria" pitchFamily="2" charset="-78"/>
                <a:cs typeface="Alexandria" pitchFamily="2" charset="-78"/>
              </a:rPr>
              <a:t>و</a:t>
            </a:r>
            <a:r>
              <a:rPr lang="ar-SA" sz="1600" dirty="0">
                <a:latin typeface="Alexandria" pitchFamily="2" charset="-78"/>
                <a:cs typeface="Alexandria" pitchFamily="2" charset="-78"/>
              </a:rPr>
              <a:t>الحكمة فهي تتضمن القدرة على الشعور والإدراك وفهم الاختلافات البيئية والفطنة في فهم الآخرين وعلاقاتهم مع الفاعلين والمؤثرين في المجتمع واتخاذ التصرف الصحيح في الوقت المناسب.</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75331632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F11F74C-BC8F-4C37-A1A3-3C0B78D8B4A7}" vid="{E3C180CE-4369-48F3-B22E-FD5F914C778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569C87-FC60-4D78-8F4E-C5FAAF7DB28C}">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39F3543C-1770-442A-AEE0-981DA11F080C}">
  <ds:schemaRefs>
    <ds:schemaRef ds:uri="http://schemas.microsoft.com/sharepoint/v3/contenttype/forms"/>
  </ds:schemaRefs>
</ds:datastoreItem>
</file>

<file path=customXml/itemProps3.xml><?xml version="1.0" encoding="utf-8"?>
<ds:datastoreItem xmlns:ds="http://schemas.openxmlformats.org/officeDocument/2006/customXml" ds:itemID="{1CE20086-54A0-42E2-A9B7-4FC09731A6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5997</TotalTime>
  <Words>7208</Words>
  <Application>Microsoft Office PowerPoint</Application>
  <PresentationFormat>Widescreen</PresentationFormat>
  <Paragraphs>390</Paragraphs>
  <Slides>56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56</vt:i4>
      </vt:variant>
    </vt:vector>
  </HeadingPairs>
  <TitlesOfParts>
    <vt:vector size="64" baseType="lpstr">
      <vt:lpstr>Alexandria</vt:lpstr>
      <vt:lpstr>Arial</vt:lpstr>
      <vt:lpstr>Calibri</vt:lpstr>
      <vt:lpstr>Calibri Light</vt:lpstr>
      <vt:lpstr>Noto Sans Symbols</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AlaaEldmrat</cp:lastModifiedBy>
  <cp:revision>224</cp:revision>
  <dcterms:created xsi:type="dcterms:W3CDTF">2023-04-29T09:08:23Z</dcterms:created>
  <dcterms:modified xsi:type="dcterms:W3CDTF">2024-07-07T18:12:39Z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