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3"/>
  </p:notesMasterIdLst>
  <p:sldIdLst>
    <p:sldId id="480" r:id="rId5"/>
    <p:sldId id="303" r:id="rId6"/>
    <p:sldId id="482" r:id="rId7"/>
    <p:sldId id="636" r:id="rId8"/>
    <p:sldId id="814" r:id="rId9"/>
    <p:sldId id="815" r:id="rId10"/>
    <p:sldId id="816" r:id="rId11"/>
    <p:sldId id="817" r:id="rId12"/>
    <p:sldId id="818" r:id="rId13"/>
    <p:sldId id="819" r:id="rId14"/>
    <p:sldId id="820" r:id="rId15"/>
    <p:sldId id="821" r:id="rId16"/>
    <p:sldId id="822" r:id="rId17"/>
    <p:sldId id="729" r:id="rId18"/>
    <p:sldId id="775" r:id="rId19"/>
    <p:sldId id="776" r:id="rId20"/>
    <p:sldId id="777" r:id="rId21"/>
    <p:sldId id="778" r:id="rId22"/>
    <p:sldId id="779" r:id="rId23"/>
    <p:sldId id="780" r:id="rId24"/>
    <p:sldId id="781" r:id="rId25"/>
    <p:sldId id="782" r:id="rId26"/>
    <p:sldId id="783" r:id="rId27"/>
    <p:sldId id="785" r:id="rId28"/>
    <p:sldId id="784" r:id="rId29"/>
    <p:sldId id="786" r:id="rId30"/>
    <p:sldId id="787" r:id="rId31"/>
    <p:sldId id="788" r:id="rId32"/>
    <p:sldId id="789" r:id="rId33"/>
    <p:sldId id="761" r:id="rId34"/>
    <p:sldId id="795" r:id="rId35"/>
    <p:sldId id="802" r:id="rId36"/>
    <p:sldId id="762" r:id="rId37"/>
    <p:sldId id="790" r:id="rId38"/>
    <p:sldId id="811" r:id="rId39"/>
    <p:sldId id="812" r:id="rId40"/>
    <p:sldId id="728" r:id="rId41"/>
    <p:sldId id="791" r:id="rId42"/>
    <p:sldId id="796" r:id="rId43"/>
    <p:sldId id="792" r:id="rId44"/>
    <p:sldId id="793" r:id="rId45"/>
    <p:sldId id="797" r:id="rId46"/>
    <p:sldId id="559" r:id="rId47"/>
    <p:sldId id="798" r:id="rId48"/>
    <p:sldId id="799" r:id="rId49"/>
    <p:sldId id="800" r:id="rId50"/>
    <p:sldId id="813" r:id="rId51"/>
    <p:sldId id="801" r:id="rId52"/>
    <p:sldId id="803" r:id="rId53"/>
    <p:sldId id="804" r:id="rId54"/>
    <p:sldId id="805" r:id="rId55"/>
    <p:sldId id="806" r:id="rId56"/>
    <p:sldId id="807" r:id="rId57"/>
    <p:sldId id="808" r:id="rId58"/>
    <p:sldId id="809" r:id="rId59"/>
    <p:sldId id="810" r:id="rId60"/>
    <p:sldId id="794" r:id="rId61"/>
    <p:sldId id="349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2"/>
            <p14:sldId id="636"/>
            <p14:sldId id="814"/>
            <p14:sldId id="815"/>
            <p14:sldId id="816"/>
            <p14:sldId id="817"/>
            <p14:sldId id="818"/>
            <p14:sldId id="819"/>
            <p14:sldId id="820"/>
            <p14:sldId id="821"/>
            <p14:sldId id="822"/>
            <p14:sldId id="729"/>
            <p14:sldId id="775"/>
            <p14:sldId id="776"/>
            <p14:sldId id="777"/>
            <p14:sldId id="778"/>
            <p14:sldId id="779"/>
            <p14:sldId id="780"/>
            <p14:sldId id="781"/>
            <p14:sldId id="782"/>
            <p14:sldId id="783"/>
            <p14:sldId id="785"/>
            <p14:sldId id="784"/>
            <p14:sldId id="786"/>
            <p14:sldId id="787"/>
            <p14:sldId id="788"/>
            <p14:sldId id="789"/>
            <p14:sldId id="761"/>
            <p14:sldId id="795"/>
            <p14:sldId id="802"/>
            <p14:sldId id="762"/>
            <p14:sldId id="790"/>
            <p14:sldId id="811"/>
            <p14:sldId id="812"/>
            <p14:sldId id="728"/>
            <p14:sldId id="791"/>
            <p14:sldId id="796"/>
            <p14:sldId id="792"/>
            <p14:sldId id="793"/>
            <p14:sldId id="797"/>
            <p14:sldId id="559"/>
            <p14:sldId id="798"/>
            <p14:sldId id="799"/>
            <p14:sldId id="800"/>
            <p14:sldId id="813"/>
            <p14:sldId id="801"/>
            <p14:sldId id="803"/>
            <p14:sldId id="804"/>
            <p14:sldId id="805"/>
            <p14:sldId id="806"/>
            <p14:sldId id="807"/>
            <p14:sldId id="808"/>
            <p14:sldId id="809"/>
            <p14:sldId id="810"/>
            <p14:sldId id="79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D9ABFC-63BC-46CB-AC6E-523F864FF92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92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D9ABFC-63BC-46CB-AC6E-523F864FF92D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921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3.png"/><Relationship Id="rId4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5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Ashraf Elsayed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0" y="1541240"/>
            <a:ext cx="6111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Learning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(AI644)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415085" y="5486541"/>
            <a:ext cx="3516608" cy="110180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826657" y="2864278"/>
            <a:ext cx="61119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Learning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Ashraf Elsayed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EC972548-320F-C02B-157F-08544103C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46781"/>
            <a:ext cx="10515600" cy="1325563"/>
          </a:xfrm>
        </p:spPr>
        <p:txBody>
          <a:bodyPr/>
          <a:lstStyle/>
          <a:p>
            <a:pPr algn="ctr"/>
            <a:r>
              <a:rPr lang="en-US" sz="4400" b="1" dirty="0">
                <a:solidFill>
                  <a:srgbClr val="004B89"/>
                </a:solidFill>
                <a:cs typeface="Calibri"/>
              </a:rPr>
              <a:t>Dyna Architecture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2321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B91093ED-EE28-2441-6179-9097C8E5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6178" y="176507"/>
            <a:ext cx="10515600" cy="1325563"/>
          </a:xfrm>
        </p:spPr>
        <p:txBody>
          <a:bodyPr/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7429584-D44B-5F15-9AAD-469226BBBAF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26FDA6-FE40-F2A2-47D9-AF481AA41817}"/>
              </a:ext>
            </a:extLst>
          </p:cNvPr>
          <p:cNvSpPr txBox="1"/>
          <p:nvPr/>
        </p:nvSpPr>
        <p:spPr>
          <a:xfrm>
            <a:off x="221226" y="976102"/>
            <a:ext cx="11790343" cy="5196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how simulating experience from the model differs from interacting with the environment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Describe how Tabular Dyna-Q works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Identify the direct-RL and planning updates in Tabular Dyna-Q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Explain how having an accurate model allows the agent to learn with fewer environment interactions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Explain the effects of planning with an inaccurate model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Explain Monte Carlo Tree Search</a:t>
            </a:r>
          </a:p>
        </p:txBody>
      </p:sp>
    </p:spTree>
    <p:extLst>
      <p:ext uri="{BB962C8B-B14F-4D97-AF65-F5344CB8AC3E}">
        <p14:creationId xmlns:p14="http://schemas.microsoft.com/office/powerpoint/2010/main" val="790180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16168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69232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259686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C63CE8E-81FB-DFE7-BAD1-9C58EF510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486389"/>
            <a:ext cx="7956286" cy="5901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983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16168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69232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25968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40E1C9B-6959-8F70-C373-807A4F3FB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1" y="350123"/>
            <a:ext cx="8280751" cy="611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7146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16168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69232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25968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C82954B-810F-390D-8FC8-0991EFBA15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1510" y="384379"/>
            <a:ext cx="7780850" cy="6101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116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16168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69232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25968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449025-C022-FD60-B44C-912762EE21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504517"/>
            <a:ext cx="8387117" cy="5173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293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16168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69232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25968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FC8913F-1798-7519-EF0E-355D4D7EA5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423" y="399129"/>
            <a:ext cx="8429625" cy="603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0399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16168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69232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25968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111BCB-1C62-28FB-98CE-3557A940ED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1" y="482088"/>
            <a:ext cx="8162763" cy="603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316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16168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69232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25968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DCCCD43-B6AA-3687-1A26-3448E2D13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1" y="500062"/>
            <a:ext cx="8217323" cy="5266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8808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16168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69232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25968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C4D2A18-45EE-0B6B-6192-29E52CD83B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1" y="471948"/>
            <a:ext cx="8664209" cy="5941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2184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16168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69232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25968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7E32B3-A61C-8214-6B98-973D9F9775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480704"/>
            <a:ext cx="8935221" cy="5977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2844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63185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Dyna Architecture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80525" y="1013773"/>
            <a:ext cx="9360362" cy="2609221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Q-learning</a:t>
            </a:r>
            <a:r>
              <a:rPr lang="en-US" sz="1995" dirty="0">
                <a:latin typeface="Georgia" panose="02040502050405020303" pitchFamily="18" charset="0"/>
                <a:cs typeface="Georgia"/>
              </a:rPr>
              <a:t> performs updates using environment experience.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Q-plannin</a:t>
            </a:r>
            <a:r>
              <a:rPr lang="en-US" sz="1995" dirty="0">
                <a:latin typeface="Georgia" panose="02040502050405020303" pitchFamily="18" charset="0"/>
                <a:cs typeface="Georgia"/>
              </a:rPr>
              <a:t>g on the other hand performs updates using simulated experience from the model.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latin typeface="Georgia" panose="02040502050405020303" pitchFamily="18" charset="0"/>
                <a:cs typeface="Georgia"/>
              </a:rPr>
              <a:t>We can combine these two ideas through the </a:t>
            </a:r>
            <a:r>
              <a:rPr lang="en-US" sz="1995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Dyna architecture</a:t>
            </a:r>
            <a:r>
              <a:rPr lang="en-US" sz="1995" dirty="0">
                <a:latin typeface="Georgia" panose="02040502050405020303" pitchFamily="18" charset="0"/>
                <a:cs typeface="Georgia"/>
              </a:rPr>
              <a:t>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9331" y="3499303"/>
            <a:ext cx="5934673" cy="328065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214F0D8-B73D-E3FD-9606-AB76D839A4E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F91096-03D2-4C16-FC0A-FB5F3329F9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B1E67F-9425-8B97-5E11-32602D1497C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046840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61661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Dyna Architecture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80525" y="1013773"/>
            <a:ext cx="9360362" cy="5449999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latin typeface="Georgia" panose="02040502050405020303" pitchFamily="18" charset="0"/>
                <a:cs typeface="Georgia"/>
              </a:rPr>
              <a:t>We have the usual environment and policy. They generate a stream of experience.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latin typeface="Georgia" panose="02040502050405020303" pitchFamily="18" charset="0"/>
                <a:cs typeface="Georgia"/>
              </a:rPr>
              <a:t>We use this experience to perform direct RL updates.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latin typeface="Georgia" panose="02040502050405020303" pitchFamily="18" charset="0"/>
                <a:cs typeface="Georgia"/>
              </a:rPr>
              <a:t>To do planning, we need a model. The environment experience can be used to learn the model.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latin typeface="Georgia" panose="02040502050405020303" pitchFamily="18" charset="0"/>
                <a:cs typeface="Georgia"/>
              </a:rPr>
              <a:t>This model will be used to generate model experience.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latin typeface="Georgia" panose="02040502050405020303" pitchFamily="18" charset="0"/>
                <a:cs typeface="Georgia"/>
              </a:rPr>
              <a:t>In addition, we want to control how the model generates this simulated experience, what states the agent will plan from. We call this process search control. </a:t>
            </a:r>
          </a:p>
          <a:p>
            <a:pPr marL="62980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latin typeface="Georgia" panose="02040502050405020303" pitchFamily="18" charset="0"/>
                <a:cs typeface="Georgia"/>
              </a:rPr>
              <a:t>Planning updates are performed using the experience generated by the model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D0BC362-6C0D-82A7-73DE-15557DD4038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E2CFB4-19E5-3E37-FF54-9CA0CAC72913}"/>
              </a:ext>
            </a:extLst>
          </p:cNvPr>
          <p:cNvSpPr txBox="1"/>
          <p:nvPr/>
        </p:nvSpPr>
        <p:spPr>
          <a:xfrm>
            <a:off x="9264625" y="63688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F06CA91-423C-A25D-9D9C-6AAF0E5FC4E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322572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35731" y="708847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Dyna Architecture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2838" y="1180360"/>
            <a:ext cx="8297161" cy="52469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E3E83D8-4F53-6AC4-136E-4ABC2A6443B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24763C-2F50-BCA8-8A41-B63EEAD6E82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876434A-5906-BFF2-1BAA-BA8F97A5AC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733146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02897" y="924010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897" y="1677208"/>
            <a:ext cx="7503345" cy="378526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73613" y="2964666"/>
            <a:ext cx="4641071" cy="3106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632" dirty="0">
                <a:solidFill>
                  <a:srgbClr val="004B89"/>
                </a:solidFill>
                <a:latin typeface="Georgia" panose="02040502050405020303" pitchFamily="18" charset="0"/>
              </a:rPr>
              <a:t>Dyna makes use of all the experience generated during the first episode to learn a model the environment.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632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632" dirty="0">
                <a:solidFill>
                  <a:srgbClr val="004B89"/>
                </a:solidFill>
                <a:latin typeface="Georgia" panose="02040502050405020303" pitchFamily="18" charset="0"/>
              </a:rPr>
              <a:t>The yellow states correspond to states visited during the first episode.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632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632" dirty="0">
                <a:solidFill>
                  <a:srgbClr val="004B89"/>
                </a:solidFill>
                <a:latin typeface="Georgia" panose="02040502050405020303" pitchFamily="18" charset="0"/>
              </a:rPr>
              <a:t>Dyna performs planning on every time step. However, planning has no impact on the policy during 1</a:t>
            </a:r>
            <a:r>
              <a:rPr lang="en-US" sz="1632" baseline="30000" dirty="0">
                <a:solidFill>
                  <a:srgbClr val="004B89"/>
                </a:solidFill>
                <a:latin typeface="Georgia" panose="02040502050405020303" pitchFamily="18" charset="0"/>
              </a:rPr>
              <a:t>st</a:t>
            </a:r>
            <a:r>
              <a:rPr lang="en-US" sz="1632" dirty="0">
                <a:solidFill>
                  <a:srgbClr val="004B89"/>
                </a:solidFill>
                <a:latin typeface="Georgia" panose="02040502050405020303" pitchFamily="18" charset="0"/>
              </a:rPr>
              <a:t> episode even though the model became more accurate on each time step.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37346" y="5274090"/>
            <a:ext cx="2653372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32" dirty="0">
                <a:solidFill>
                  <a:srgbClr val="FF0000"/>
                </a:solidFill>
              </a:rPr>
              <a:t>After 1</a:t>
            </a:r>
            <a:r>
              <a:rPr lang="en-US" sz="1632" baseline="30000" dirty="0">
                <a:solidFill>
                  <a:srgbClr val="FF0000"/>
                </a:solidFill>
              </a:rPr>
              <a:t>st</a:t>
            </a:r>
            <a:r>
              <a:rPr lang="en-US" sz="1632" dirty="0">
                <a:solidFill>
                  <a:srgbClr val="FF0000"/>
                </a:solidFill>
              </a:rPr>
              <a:t> episode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13340" y="3118573"/>
            <a:ext cx="482459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>
                <a:solidFill>
                  <a:srgbClr val="FF0000"/>
                </a:solidFill>
              </a:rPr>
              <a:t>+1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83888" y="3306960"/>
            <a:ext cx="1570562" cy="1850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/>
              <a:t>The agent receives 0 reward in all transitions except for the final state, it receives +1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B2BF2C3-B2FB-AC2A-3324-8D56DCD9E67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710223D-8B6E-B6B8-7000-A7C6EDC4BF9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FCA9E61-92F5-B712-7243-EEA2D328E6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737218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52517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214" y="999936"/>
            <a:ext cx="8110397" cy="32768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01644" y="4224310"/>
            <a:ext cx="9304020" cy="26049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The model knows about all the states the robot visited during the 1st episode.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If we run the planning loop at the beginning of the 2nd episode, Dyna can simulate transitions from any of the state action pairs the agent visited during the first episode. 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Planning replays the simulated transitions as if they happened in the real world. 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Each step of planning simply applies the Q-learning update to a simulated transition and updates the value function.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0FB1FE-3D99-F0A8-9CC3-FD03E8247F6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10C171-7D0A-2855-44AD-2CC05E21719C}"/>
              </a:ext>
            </a:extLst>
          </p:cNvPr>
          <p:cNvSpPr txBox="1"/>
          <p:nvPr/>
        </p:nvSpPr>
        <p:spPr>
          <a:xfrm>
            <a:off x="9508465" y="63688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4B4664-7B04-DAC3-A35E-66A537AEC0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84418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650034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9786" y="1147715"/>
            <a:ext cx="8751438" cy="37570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54623" y="4938450"/>
            <a:ext cx="9316069" cy="1767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With enough planning steps, the agent can approve the policy in all the states visited during the 1</a:t>
            </a:r>
            <a:r>
              <a:rPr lang="en-US" sz="1814" baseline="30000" dirty="0">
                <a:solidFill>
                  <a:srgbClr val="004B89"/>
                </a:solidFill>
                <a:latin typeface="Georgia" panose="02040502050405020303" pitchFamily="18" charset="0"/>
              </a:rPr>
              <a:t>st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 episode.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Here, planning produce a pretty good policy.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The policy is not perfect since it is still random in states that were not visited before.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707E063-ED27-96D6-ECC0-B32A1F63193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05CC76-05AD-5CB4-F5F4-63C2408391B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7032A-83BC-E1FF-8EDA-488342850F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518721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58613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71683" y="4100067"/>
            <a:ext cx="9199009" cy="26049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The robot now knows how to get to the goal quickly after just one episode.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In comparison, Q-learning require many episodes to achieve similar performance.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Dyna does more computation per step, but uses limited experience more efficiently.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The robot would continue exploring and planning on each step of the second episode. So the policy would take random actions once in a while and the policy would continue to change, and improve due to planning.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8742" y="1280600"/>
            <a:ext cx="3534700" cy="286488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E757435-5FD0-20C4-A0B2-5273B7F989D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5B7F14-F54D-6853-478D-E48E5998976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12C568-D2EC-8711-3909-0D3C503FD8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546966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46421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28386" y="786976"/>
            <a:ext cx="9439855" cy="6100946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Tabular Dyna-Q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is a specific instance of the Dyna Architecture that assumes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deterministic transitions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For example, when this rabbit chooses to move right in state A, there's only one outcome. The rabbit transitions to state B with a reward of zero.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Likewise, if the rabbit moves right in state B, it stays in state B with a reward of one.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 left action in B always takes the rabbit to state A with a reward of zero.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After the rabbit has experienced these transitions, the model knows what happens in these state action pairs. If a transition occurred once, it will always unfold that way in the future. The model can be certain about this.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1431" y="2973095"/>
            <a:ext cx="5323842" cy="281582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1B4E4C7-2FB6-881D-A705-32DBF2BCD2C3}"/>
              </a:ext>
            </a:extLst>
          </p:cNvPr>
          <p:cNvSpPr/>
          <p:nvPr/>
        </p:nvSpPr>
        <p:spPr>
          <a:xfrm>
            <a:off x="2626178" y="3942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CFA9C5-A8F2-9437-0438-54AD7A434F4D}"/>
              </a:ext>
            </a:extLst>
          </p:cNvPr>
          <p:cNvSpPr txBox="1"/>
          <p:nvPr/>
        </p:nvSpPr>
        <p:spPr>
          <a:xfrm>
            <a:off x="9264625" y="642979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0DF4C1-04BA-835F-2A4D-A50BC226EFE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808649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561550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81872" y="5459395"/>
            <a:ext cx="9360362" cy="1150360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latin typeface="Georgia" panose="02040502050405020303" pitchFamily="18" charset="0"/>
                <a:cs typeface="Georgia"/>
              </a:rPr>
              <a:t>It performs a Q-learning update with this transition, </a:t>
            </a:r>
            <a:r>
              <a:rPr lang="en-US" sz="1995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direct-RL</a:t>
            </a:r>
            <a:r>
              <a:rPr lang="en-US" sz="1995" dirty="0">
                <a:latin typeface="Georgia" panose="02040502050405020303" pitchFamily="18" charset="0"/>
                <a:cs typeface="Georgia"/>
              </a:rPr>
              <a:t>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latin typeface="Georgia" panose="02040502050405020303" pitchFamily="18" charset="0"/>
                <a:cs typeface="Georgia"/>
              </a:rPr>
              <a:t>If we were to stop here, we would get exactly the </a:t>
            </a:r>
            <a:r>
              <a:rPr lang="en-US" sz="1995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Q-learning algorithm</a:t>
            </a:r>
            <a:r>
              <a:rPr lang="en-US" sz="1995" dirty="0">
                <a:latin typeface="Georgia" panose="02040502050405020303" pitchFamily="18" charset="0"/>
                <a:cs typeface="Georgia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873" y="1411804"/>
            <a:ext cx="8927270" cy="380446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515D846-9284-E2E1-6DFB-D9217DA1C78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CC5670-44A2-91D0-6B8B-A177B3F33B3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406D2-CDE0-D64E-C80E-D4BA4E8603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72867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55565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97992" y="5007361"/>
            <a:ext cx="9132498" cy="1779122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Dyna-Q will take this transition and perform a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model learning step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with it.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 algorithm memorizes the next state and reward for the given state action pair.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This works because we assume the environment is deterministic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881" y="1197614"/>
            <a:ext cx="9349608" cy="380446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3BB38DF-037A-FB04-3071-C4B638CF959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3FDF57-C0D4-4A93-F06E-F53CFB32980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AB87D52-5990-6952-FC00-D73D52CD87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512153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58613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93126" y="4924386"/>
            <a:ext cx="9360362" cy="1904413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Dyna-Q then performs several steps of planning. Each planning step consists of three steps: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search control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,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model query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, and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value update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search control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selects a previously visited state action pair at random. It must be a state action pair the agent has seen before, otherwise, the model would not know what happens next.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836" y="1082773"/>
            <a:ext cx="7328944" cy="394508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99FA10B-44EF-C82A-1606-BC7CB44E03F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CC88E1-0D36-AC6B-B289-95F9E980D9A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744BA4-2AD1-9E99-DE2A-82CDBB94A9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752153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517305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41911" y="5433545"/>
            <a:ext cx="9360362" cy="1346055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Finally, Dyna-Q performs a Q-learning update with the simulated transition.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 planning step is repeated many times.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 most important thing to remember is that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Dyna-Q performs many planning updates for each environment transition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765" y="1013946"/>
            <a:ext cx="8175112" cy="436006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30CF9E6-F340-13C3-A5EE-CB87249F350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B9B473-F45B-7723-0A89-5F25931AAEA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BCBE85A-3CFA-39E4-D02F-88A6C3EA7B8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992098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55565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71683" y="4705332"/>
            <a:ext cx="9199009" cy="2325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The first episode takes a 184 steps. In that time, the agent only change the value of the state action pair beside the goal.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Without planning, the next few episodes would probably be just as long.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Let's look at the next episode and study the impact of doing 100 steps of planning on every time step.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366" y="1116396"/>
            <a:ext cx="3935452" cy="35889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27764" y="2108269"/>
            <a:ext cx="1775418" cy="594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>
                <a:solidFill>
                  <a:srgbClr val="FF0000"/>
                </a:solidFill>
              </a:rPr>
              <a:t>During the 2</a:t>
            </a:r>
            <a:r>
              <a:rPr lang="en-US" sz="1632" baseline="30000" dirty="0">
                <a:solidFill>
                  <a:srgbClr val="FF0000"/>
                </a:solidFill>
              </a:rPr>
              <a:t>nd</a:t>
            </a:r>
            <a:r>
              <a:rPr lang="en-US" sz="1632" dirty="0">
                <a:solidFill>
                  <a:srgbClr val="FF0000"/>
                </a:solidFill>
              </a:rPr>
              <a:t> episode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5C080A-20CD-1BB0-0B63-47F73FCE8AC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4688C3-AE45-10C8-BEF2-3758F9D1111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8C63BC02-690B-02B9-CCDE-B52E2581E8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916919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49469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42419" y="5366691"/>
            <a:ext cx="9199009" cy="1767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After just one step, planning updated the values of two more states.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Now, the agent knows the correct actions in the final corridor.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Let's run Dyna-Q a bit longer.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326" y="1006573"/>
            <a:ext cx="6502308" cy="428291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27764" y="1940629"/>
            <a:ext cx="1775418" cy="594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>
                <a:solidFill>
                  <a:srgbClr val="FF0000"/>
                </a:solidFill>
              </a:rPr>
              <a:t>During the 2</a:t>
            </a:r>
            <a:r>
              <a:rPr lang="en-US" sz="1632" baseline="30000" dirty="0">
                <a:solidFill>
                  <a:srgbClr val="FF0000"/>
                </a:solidFill>
              </a:rPr>
              <a:t>nd</a:t>
            </a:r>
            <a:r>
              <a:rPr lang="en-US" sz="1632" dirty="0">
                <a:solidFill>
                  <a:srgbClr val="FF0000"/>
                </a:solidFill>
              </a:rPr>
              <a:t> episode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A2DEF34-0F85-2578-EA6B-9BBEF3D62BD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4BFD9D-C736-9EA1-CB53-FD1AE94CCD6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1CC5CCD-BC6D-1E4B-1138-70462C1587B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335539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679538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22587" y="5970636"/>
            <a:ext cx="9199009" cy="650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The impact of planning is quite dramatic. Dyna-Q propagates the reward information across the entire state space.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0934" y="1368960"/>
            <a:ext cx="4672667" cy="437441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27764" y="2232155"/>
            <a:ext cx="1775418" cy="594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>
                <a:solidFill>
                  <a:srgbClr val="FF0000"/>
                </a:solidFill>
              </a:rPr>
              <a:t>During the 2</a:t>
            </a:r>
            <a:r>
              <a:rPr lang="en-US" sz="1632" baseline="30000" dirty="0">
                <a:solidFill>
                  <a:srgbClr val="FF0000"/>
                </a:solidFill>
              </a:rPr>
              <a:t>nd</a:t>
            </a:r>
            <a:r>
              <a:rPr lang="en-US" sz="1632" dirty="0">
                <a:solidFill>
                  <a:srgbClr val="FF0000"/>
                </a:solidFill>
              </a:rPr>
              <a:t> episode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B0F1BF-EDD5-3CA7-E2FC-EAF0DBE0AE2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4E84A0-E04E-F942-A976-DF053CE4CB8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D162607-54B2-90C9-E780-32C3A45F1CA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227686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43373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44332" y="5458827"/>
            <a:ext cx="9199009" cy="14882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Eventually, the agent knows an effective policy for navigating to the goal from most states.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The policy computed by planning only requires 18 steps to reach the goal. After just two episodes, that's more than ten times shorter than the first episode.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0459" y="930373"/>
            <a:ext cx="5624813" cy="458036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27764" y="1986349"/>
            <a:ext cx="1775418" cy="594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>
                <a:solidFill>
                  <a:srgbClr val="FF0000"/>
                </a:solidFill>
              </a:rPr>
              <a:t>During the 2</a:t>
            </a:r>
            <a:r>
              <a:rPr lang="en-US" sz="1632" baseline="30000" dirty="0">
                <a:solidFill>
                  <a:srgbClr val="FF0000"/>
                </a:solidFill>
              </a:rPr>
              <a:t>nd</a:t>
            </a:r>
            <a:r>
              <a:rPr lang="en-US" sz="1632" dirty="0">
                <a:solidFill>
                  <a:srgbClr val="FF0000"/>
                </a:solidFill>
              </a:rPr>
              <a:t> episode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0B2C62-F7E1-54E1-1A69-A7FF038A52BA}"/>
              </a:ext>
            </a:extLst>
          </p:cNvPr>
          <p:cNvSpPr/>
          <p:nvPr/>
        </p:nvSpPr>
        <p:spPr>
          <a:xfrm>
            <a:off x="2626178" y="3942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85EAC25-EBC2-AB71-62B7-E7B8981E1E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8321F71-0F0E-DCE7-3D64-44AB5771EB2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520775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98237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Tabular Dyna-Q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43225" y="2183489"/>
            <a:ext cx="9199009" cy="4390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995" dirty="0">
                <a:latin typeface="Georgia" panose="02040502050405020303" pitchFamily="18" charset="0"/>
              </a:rPr>
              <a:t>Tabular Dyna-Q performed many more updates to the value function than it would have without planning.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995" dirty="0">
              <a:latin typeface="Georgia" panose="02040502050405020303" pitchFamily="18" charset="0"/>
            </a:endParaRPr>
          </a:p>
          <a:p>
            <a:endParaRPr lang="en-US" sz="1995" dirty="0">
              <a:latin typeface="Georgia" panose="02040502050405020303" pitchFamily="18" charset="0"/>
            </a:endParaRPr>
          </a:p>
          <a:p>
            <a:endParaRPr lang="en-US" sz="1995" dirty="0"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995" dirty="0">
                <a:latin typeface="Georgia" panose="02040502050405020303" pitchFamily="18" charset="0"/>
              </a:rPr>
              <a:t>Dyna-Q makes better use of its limited interaction with the environment.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995" dirty="0"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995" dirty="0"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995" dirty="0"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995" dirty="0">
                <a:latin typeface="Georgia" panose="02040502050405020303" pitchFamily="18" charset="0"/>
              </a:rPr>
              <a:t>Tabular Dyna-Q mixes planning, learning, and acting through the value function.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995" dirty="0"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995" dirty="0">
              <a:latin typeface="Georgia" panose="02040502050405020303" pitchFamily="18" charset="0"/>
            </a:endParaRPr>
          </a:p>
          <a:p>
            <a:endParaRPr lang="en-US" sz="1995" dirty="0">
              <a:latin typeface="Georgia" panose="02040502050405020303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6EEA8E-A38F-83BF-CA1D-942496CDC19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D1545C-5BD8-6F8D-162F-C310C0EE645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B630EC6-1D83-386B-2B83-D45F725FAC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286112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7429584-D44B-5F15-9AAD-469226BBBAF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B2156F2-64ED-8F53-2C6F-3E9C9B69D5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4137" y="947737"/>
            <a:ext cx="7463760" cy="5334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4895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7429584-D44B-5F15-9AAD-469226BBBAF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AA08A0-A8EB-7029-EE78-2B28076B9A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6178" y="681142"/>
            <a:ext cx="7879326" cy="567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5703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38801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Dyna vs Q-learning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9998" y="884653"/>
            <a:ext cx="5726212" cy="321448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22587" y="3970270"/>
            <a:ext cx="9199009" cy="2884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Run some experiments on this small maze environment.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Like before, the agent has four actions. Transitioning into the goal state generates a reward of +1. All other transitions generate a reward of 0.</a:t>
            </a:r>
          </a:p>
          <a:p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To compare Dyna-Q with different amounts of planning, three agents are compared.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solidFill>
                <a:srgbClr val="004B89"/>
              </a:solidFill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Each one will use alpha equal to 0.1 and epsilon equal to 0.1. We initialize the action value estimates to 0 for all three agents. We run the experiment for 50 episodes 30 times and then average the results.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378199B-5C7A-713A-7437-4AA6297223AA}"/>
              </a:ext>
            </a:extLst>
          </p:cNvPr>
          <p:cNvSpPr/>
          <p:nvPr/>
        </p:nvSpPr>
        <p:spPr>
          <a:xfrm>
            <a:off x="2626178" y="30278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FA8F66-A195-5601-5F2C-8D3C98690691}"/>
              </a:ext>
            </a:extLst>
          </p:cNvPr>
          <p:cNvSpPr txBox="1"/>
          <p:nvPr/>
        </p:nvSpPr>
        <p:spPr>
          <a:xfrm>
            <a:off x="9264625" y="642979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41D6E0B-CD65-F93E-29EA-E8EC9168C7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0725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63185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Dyna vs Q-learning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0694" y="1699482"/>
            <a:ext cx="8803425" cy="464068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E132CF1-AA66-4211-B99D-5C8CD3A9F98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065B14-E01E-6975-3F41-20333AC3E0F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913A110-CFD8-B3EC-D557-03D13A47314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757602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52517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Q-learning (Simulation example)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Maze solving via Q-Learning">
            <a:hlinkClick r:id="" action="ppaction://media"/>
            <a:extLst>
              <a:ext uri="{FF2B5EF4-FFF2-40B4-BE49-F238E27FC236}">
                <a16:creationId xmlns:a16="http://schemas.microsoft.com/office/drawing/2014/main" id="{AB4CDA8D-617A-B1DB-DF18-EF58F241F02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022834"/>
            <a:ext cx="10232249" cy="575564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2265162-F449-7B31-0C0C-C2A75DBB3C0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900E8D-E35E-5363-B43B-0FCBFC6AA082}"/>
              </a:ext>
            </a:extLst>
          </p:cNvPr>
          <p:cNvSpPr txBox="1"/>
          <p:nvPr/>
        </p:nvSpPr>
        <p:spPr>
          <a:xfrm>
            <a:off x="9917565" y="633282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7D96A9-EB21-9D57-FD56-985D45474D2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016628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9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69281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Dyna-Q (Simulation example)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Enhanced Dyna Q example">
            <a:hlinkClick r:id="" action="ppaction://media"/>
            <a:extLst>
              <a:ext uri="{FF2B5EF4-FFF2-40B4-BE49-F238E27FC236}">
                <a16:creationId xmlns:a16="http://schemas.microsoft.com/office/drawing/2014/main" id="{A5A78C1D-029D-E916-4CDE-07DBC090E11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22991" y="1410806"/>
            <a:ext cx="7686480" cy="512432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F9AA579-670A-B837-F9D4-3B6D695EE6D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1C748F-B841-5AE3-F4B8-B8F2243E4AB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D7ACAFC-5191-FB10-F5BD-5F5201D1A63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969954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8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532053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314" y="1480011"/>
            <a:ext cx="8404928" cy="472128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F56DEF6-0300-3327-6958-4F49137EB3C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598DDE-5E62-2D53-218A-73DC1D057DA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F22AE04-5F2C-E7EC-DDDD-78608D406C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515221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58613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600" y="1760874"/>
            <a:ext cx="8858969" cy="47676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09685" y="5894441"/>
            <a:ext cx="2994799" cy="538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02" dirty="0">
                <a:solidFill>
                  <a:srgbClr val="004B89"/>
                </a:solidFill>
              </a:rPr>
              <a:t>Incomplete Model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3F97C5-998A-1481-DEE4-4154CB1A4F3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BFBCD2-7E80-CE10-B24A-82C8A6EAC03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A5E4942-90E9-B072-D9ED-F09DB2055F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741748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63185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2351" y="1551950"/>
            <a:ext cx="8579482" cy="510032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C8FAE29-A1F1-5073-5465-CD266E73E07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8C5520-A4E6-04AC-3421-404A6520AF5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A18FD1-B1D8-B606-3353-69B727348AB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865898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73853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5392" y="1963917"/>
            <a:ext cx="8369996" cy="445321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0BCC3B0-A728-4552-FC03-08E7B880F59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C13EEE-C190-BE12-7EBA-F3DFF47F5AF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CD44498-5293-4794-3796-BC411897574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64711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69281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09685" y="6330454"/>
            <a:ext cx="3507633" cy="538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02" dirty="0">
                <a:solidFill>
                  <a:srgbClr val="004B89"/>
                </a:solidFill>
              </a:rPr>
              <a:t>Environment Changes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740" y="1673116"/>
            <a:ext cx="8848044" cy="472971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5D9C40C-3998-62DF-4942-B50F215F64C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E2C2CF-26B1-1F2B-790E-61CC4D89FE0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80FFA4-363A-2F05-8449-E9CC68991F7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164675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6405" y="570892"/>
            <a:ext cx="723137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86295" y="5964694"/>
            <a:ext cx="8051485" cy="98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02" dirty="0">
                <a:solidFill>
                  <a:srgbClr val="004B89"/>
                </a:solidFill>
              </a:rPr>
              <a:t>The Model becomes outdated when the Environment Changes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895" y="1268496"/>
            <a:ext cx="8633214" cy="479068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89B58B5-E3E2-920B-7ABD-231FCD4F65B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DFA4DA-2B9C-C6BC-03B3-75018A54B95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9B83CB-81E0-4F86-31FC-D8E4B6E3793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631302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10499" y="897320"/>
            <a:ext cx="7608248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Exploration and exploitation for model accuracy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497" y="1614430"/>
            <a:ext cx="8948249" cy="484428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5D6E929-70CD-C3C4-15E2-0FCB3CF471C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32000D-2F82-FF12-5B87-D01C00412F9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AE71FE6-3EFA-1AD9-BCEC-0F87F7F741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02445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10499" y="906172"/>
            <a:ext cx="7608248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Exploration and exploitation for model accuracy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0498" y="2270951"/>
            <a:ext cx="8273825" cy="39825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9ECE13D-70F0-0478-93D2-16A2BA86D7D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8F01CA-D786-EEED-DDAD-D80E852CB47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16B8687-22C0-CB83-3147-C2381EE602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608532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61019" y="723292"/>
            <a:ext cx="7608248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Dyna-Q+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0740" y="1220921"/>
            <a:ext cx="9038457" cy="40303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02803" y="4435880"/>
            <a:ext cx="9539431" cy="2325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latin typeface="Georgia" panose="02040502050405020303" pitchFamily="18" charset="0"/>
              </a:rPr>
              <a:t>By artificially increasing the rewards used in planning, we increase the value of state action pairs it haven't been visited recently.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latin typeface="Georgia" panose="02040502050405020303" pitchFamily="18" charset="0"/>
              </a:rPr>
              <a:t>Imagine a state action pair essay that has not been visited in a long time. That means the  will be large. As  grows, the bonus becomes bigger and bigger.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latin typeface="Georgia" panose="02040502050405020303" pitchFamily="18" charset="0"/>
              </a:rPr>
              <a:t>Eventually, planning will change the policy to go directly to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S</a:t>
            </a:r>
            <a:r>
              <a:rPr lang="en-US" sz="1814" dirty="0">
                <a:latin typeface="Georgia" panose="02040502050405020303" pitchFamily="18" charset="0"/>
              </a:rPr>
              <a:t> due to the large bonus.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latin typeface="Georgia" panose="02040502050405020303" pitchFamily="18" charset="0"/>
              </a:rPr>
              <a:t>When the agent finally visit state S, it might see a big reward, or it might be disappointed. Either way, the model will be updated to reflect the dynamics of the environment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42F64A-E661-AC2B-317E-9E7F0DBCCBE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B669D8-0E43-DB24-BAFC-A085DEA2DAD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855897-790F-ACE7-DC00-0BD7270A67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529305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91876" y="1155869"/>
            <a:ext cx="7608248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Dyna-Q vs Dyna-Q+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D4A1D8-E6EA-DB7C-5B18-74728448C9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7565" y="1967801"/>
            <a:ext cx="8800284" cy="450526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027C74F-D597-1B3E-2392-4473B1D6BF8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53B403-209C-24BC-6369-A71FBBF4F3A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BDA0639-8207-A05D-498C-DC8916258D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785831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10499" y="906172"/>
            <a:ext cx="7608248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Dyna-Q vs Dyna-Q+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B2CF24-D24D-BAD4-4C59-882D0A7F8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0334" y="2040838"/>
            <a:ext cx="8867318" cy="477832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9C830E4-AA61-4F20-F3DA-467CFA71B73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4C2EBF-E9E7-49D3-BD25-E25EABF5C027}"/>
              </a:ext>
            </a:extLst>
          </p:cNvPr>
          <p:cNvSpPr txBox="1"/>
          <p:nvPr/>
        </p:nvSpPr>
        <p:spPr>
          <a:xfrm>
            <a:off x="9645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4A99E4B-1537-257E-1C74-391C8DC04F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610032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10499" y="982372"/>
            <a:ext cx="7608248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Dyna-Q vs Dyna-Q+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2870" y="1807738"/>
            <a:ext cx="8223504" cy="414319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8E10B1E-1A6C-A42A-AF54-5B142366A97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2CE8EA-7F1C-3350-054E-A832C65B4D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646C662-6B28-A322-1519-9D4CDCFE828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544666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7429584-D44B-5F15-9AAD-469226BBBAF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3CA0D68-CAA3-E228-B85D-4A24F7E912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1022292"/>
            <a:ext cx="8040881" cy="4305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5475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F5F025-A657-4360-332D-44736C9B4B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685740"/>
            <a:ext cx="8133267" cy="559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1989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7429584-D44B-5F15-9AAD-469226BBBAF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F37F6E-0EA1-57B9-C89D-A1A6F2A096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2826" y="619321"/>
            <a:ext cx="7883780" cy="5656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8856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7429584-D44B-5F15-9AAD-469226BBBAF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22011E-A7B0-F87C-B535-01B6D0A164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1" y="663218"/>
            <a:ext cx="6909151" cy="561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18835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7429584-D44B-5F15-9AAD-469226BBBAF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DA9C9E-7A00-B46D-7244-858D6F975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514" y="654686"/>
            <a:ext cx="7794369" cy="572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33391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7429584-D44B-5F15-9AAD-469226BBBAF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62E8E7-D35F-56A1-C9D3-15C02B670F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371" y="596236"/>
            <a:ext cx="8031353" cy="569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65803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7429584-D44B-5F15-9AAD-469226BBBAF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34232F-A6E5-D3E7-7CDD-EDEC93D08A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617697"/>
            <a:ext cx="7779305" cy="572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17053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D22FD5B-E083-53A8-F586-53A9D12CC5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617697"/>
            <a:ext cx="8491729" cy="5629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417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B91093ED-EE28-2441-6179-9097C8E5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8011" y="163147"/>
            <a:ext cx="10515600" cy="1325563"/>
          </a:xfrm>
        </p:spPr>
        <p:txBody>
          <a:bodyPr/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Summary:</a:t>
            </a: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7429584-D44B-5F15-9AAD-469226BBBAF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D06841-8337-5E5C-D345-A91CC9DB632F}"/>
              </a:ext>
            </a:extLst>
          </p:cNvPr>
          <p:cNvSpPr txBox="1"/>
          <p:nvPr/>
        </p:nvSpPr>
        <p:spPr>
          <a:xfrm>
            <a:off x="221226" y="1212075"/>
            <a:ext cx="11790343" cy="5196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how simulating experience from the model differs from interacting with the environment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Describe how Tabular Dyna-Q works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Identify the direct-RL and planning updates in Tabular Dyna-Q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Explain how having an accurate model allows the agent to learn with fewer environment interactions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Explain the effects of planning with an inaccurate model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Explain Monte Carlo Tree Search</a:t>
            </a:r>
          </a:p>
        </p:txBody>
      </p:sp>
    </p:spTree>
    <p:extLst>
      <p:ext uri="{BB962C8B-B14F-4D97-AF65-F5344CB8AC3E}">
        <p14:creationId xmlns:p14="http://schemas.microsoft.com/office/powerpoint/2010/main" val="38229905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B93FC8B-7B16-4C40-9A84-D294640D2FF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7A12F40-ED65-4AAB-8790-BFC23C736C9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EA87B61-93A0-497D-A1D8-332E95F69D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2528</TotalTime>
  <Words>1707</Words>
  <Application>Microsoft Office PowerPoint</Application>
  <PresentationFormat>Widescreen</PresentationFormat>
  <Paragraphs>230</Paragraphs>
  <Slides>58</Slides>
  <Notes>4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5" baseType="lpstr">
      <vt:lpstr>Andalus</vt:lpstr>
      <vt:lpstr>Arial</vt:lpstr>
      <vt:lpstr>Calibri</vt:lpstr>
      <vt:lpstr>Calibri Light</vt:lpstr>
      <vt:lpstr>Georgia</vt:lpstr>
      <vt:lpstr>Times New Roman</vt:lpstr>
      <vt:lpstr>Office Theme</vt:lpstr>
      <vt:lpstr>PowerPoint Presentation</vt:lpstr>
      <vt:lpstr>PowerPoint Presentation</vt:lpstr>
      <vt:lpstr>Dyna Architecture</vt:lpstr>
      <vt:lpstr>The objectives of this lecture is to: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Dyna Architecture</vt:lpstr>
      <vt:lpstr>Dyna Architecture</vt:lpstr>
      <vt:lpstr>Dyna Architecture</vt:lpstr>
      <vt:lpstr>Example: Dyna Architecture</vt:lpstr>
      <vt:lpstr>Example: Dyna Architecture</vt:lpstr>
      <vt:lpstr>Example: Dyna Architecture</vt:lpstr>
      <vt:lpstr>Example: Dyna Architecture</vt:lpstr>
      <vt:lpstr>Tabular Dyna-Q Algorithm</vt:lpstr>
      <vt:lpstr>Tabular Dyna-Q Algorithm</vt:lpstr>
      <vt:lpstr>Tabular Dyna-Q Algorithm</vt:lpstr>
      <vt:lpstr>Tabular Dyna-Q Algorithm</vt:lpstr>
      <vt:lpstr>Tabular Dyna-Q Algorithm</vt:lpstr>
      <vt:lpstr>Example: Dyna-Q</vt:lpstr>
      <vt:lpstr>Example: Dyna-Q</vt:lpstr>
      <vt:lpstr>Example: Dyna-Q</vt:lpstr>
      <vt:lpstr>Example: Dyna-Q</vt:lpstr>
      <vt:lpstr>Tabular Dyna-Q</vt:lpstr>
      <vt:lpstr>PowerPoint Presentation</vt:lpstr>
      <vt:lpstr>PowerPoint Presentation</vt:lpstr>
      <vt:lpstr>Dyna vs Q-learning</vt:lpstr>
      <vt:lpstr>Dyna vs Q-learning</vt:lpstr>
      <vt:lpstr>Q-learning (Simulation example)</vt:lpstr>
      <vt:lpstr>Dyna-Q (Simulation example)</vt:lpstr>
      <vt:lpstr>Dealing with inaccurate models</vt:lpstr>
      <vt:lpstr>Dealing with inaccurate models</vt:lpstr>
      <vt:lpstr>Dealing with inaccurate models</vt:lpstr>
      <vt:lpstr>Dealing with inaccurate models</vt:lpstr>
      <vt:lpstr>Dealing with inaccurate models</vt:lpstr>
      <vt:lpstr>Dealing with inaccurate models</vt:lpstr>
      <vt:lpstr>Exploration and exploitation for model accuracy</vt:lpstr>
      <vt:lpstr>Exploration and exploitation for model accuracy</vt:lpstr>
      <vt:lpstr>Dyna-Q+</vt:lpstr>
      <vt:lpstr>Dyna-Q vs Dyna-Q+</vt:lpstr>
      <vt:lpstr>Dyna-Q vs Dyna-Q+</vt:lpstr>
      <vt:lpstr>Dyna-Q vs Dyna-Q+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Ashraf Elsayed</cp:lastModifiedBy>
  <cp:revision>114</cp:revision>
  <dcterms:created xsi:type="dcterms:W3CDTF">2023-04-29T09:08:23Z</dcterms:created>
  <dcterms:modified xsi:type="dcterms:W3CDTF">2025-08-14T18:26:26Z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