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3.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80" r:id="rId2"/>
    <p:sldId id="303" r:id="rId3"/>
    <p:sldId id="271" r:id="rId4"/>
    <p:sldId id="313" r:id="rId5"/>
    <p:sldId id="584" r:id="rId6"/>
    <p:sldId id="276" r:id="rId7"/>
    <p:sldId id="585" r:id="rId8"/>
    <p:sldId id="586" r:id="rId9"/>
    <p:sldId id="587" r:id="rId10"/>
    <p:sldId id="588" r:id="rId11"/>
    <p:sldId id="589" r:id="rId12"/>
    <p:sldId id="591" r:id="rId13"/>
    <p:sldId id="592" r:id="rId14"/>
    <p:sldId id="593" r:id="rId15"/>
    <p:sldId id="594" r:id="rId16"/>
    <p:sldId id="568" r:id="rId17"/>
    <p:sldId id="595" r:id="rId18"/>
    <p:sldId id="596" r:id="rId19"/>
    <p:sldId id="597" r:id="rId20"/>
    <p:sldId id="598" r:id="rId21"/>
    <p:sldId id="599" r:id="rId22"/>
    <p:sldId id="600" r:id="rId23"/>
    <p:sldId id="601" r:id="rId24"/>
    <p:sldId id="489" r:id="rId25"/>
    <p:sldId id="602" r:id="rId26"/>
    <p:sldId id="603"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4"/>
            <p14:sldId id="276"/>
            <p14:sldId id="585"/>
            <p14:sldId id="586"/>
            <p14:sldId id="587"/>
            <p14:sldId id="588"/>
            <p14:sldId id="589"/>
            <p14:sldId id="591"/>
            <p14:sldId id="592"/>
            <p14:sldId id="593"/>
            <p14:sldId id="594"/>
            <p14:sldId id="568"/>
            <p14:sldId id="595"/>
            <p14:sldId id="596"/>
            <p14:sldId id="597"/>
            <p14:sldId id="598"/>
            <p14:sldId id="599"/>
            <p14:sldId id="600"/>
            <p14:sldId id="601"/>
            <p14:sldId id="489"/>
            <p14:sldId id="602"/>
            <p14:sldId id="60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9" d="100"/>
          <a:sy n="49" d="100"/>
        </p:scale>
        <p:origin x="36" y="3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9703234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2709413" y="929521"/>
            <a:ext cx="6244017"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صياغة القاعدة القانونية وأنواعها وطرقها</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815882"/>
          </a:xfrm>
          <a:prstGeom prst="rect">
            <a:avLst/>
          </a:prstGeom>
        </p:spPr>
        <p:txBody>
          <a:bodyPr wrap="square">
            <a:spAutoFit/>
          </a:bodyPr>
          <a:lstStyle/>
          <a:p>
            <a:pPr marL="342900" indent="-342900" algn="just" rtl="1">
              <a:buFont typeface="Wingdings" pitchFamily="2" charset="2"/>
              <a:buChar char="§"/>
            </a:pPr>
            <a:r>
              <a:rPr lang="ar-EG" sz="2800" u="sng" dirty="0">
                <a:latin typeface="شمثءشىيقهش"/>
                <a:cs typeface="Alexandria" pitchFamily="2" charset="-78"/>
              </a:rPr>
              <a:t>أهم النقاط الأساسية للمحاضرة: </a:t>
            </a:r>
          </a:p>
          <a:p>
            <a:pPr marL="342900" indent="-342900" algn="just" rtl="1">
              <a:buFont typeface="Wingdings" pitchFamily="2" charset="2"/>
              <a:buChar char="§"/>
            </a:pPr>
            <a:r>
              <a:rPr lang="ar-EG" sz="2800" dirty="0">
                <a:latin typeface="شمثءشىيقهش"/>
                <a:cs typeface="Alexandria" pitchFamily="2" charset="-78"/>
              </a:rPr>
              <a:t> 1- تعريف صياغة القاعدة القانونية وأهميتها.</a:t>
            </a:r>
          </a:p>
          <a:p>
            <a:pPr marL="342900" indent="-342900" algn="just" rtl="1">
              <a:buFont typeface="Wingdings" pitchFamily="2" charset="2"/>
              <a:buChar char="§"/>
            </a:pPr>
            <a:r>
              <a:rPr lang="ar-EG" sz="2800" dirty="0">
                <a:latin typeface="شمثءشىيقهش"/>
                <a:cs typeface="Alexandria" pitchFamily="2" charset="-78"/>
              </a:rPr>
              <a:t>2- أنواع الصياغة القانونية.</a:t>
            </a:r>
          </a:p>
          <a:p>
            <a:pPr marL="342900" indent="-342900" algn="just" rtl="1">
              <a:buFont typeface="Wingdings" pitchFamily="2" charset="2"/>
              <a:buChar char="§"/>
            </a:pPr>
            <a:r>
              <a:rPr lang="ar-EG" sz="2800" dirty="0">
                <a:latin typeface="شمثءشىيقهش"/>
                <a:cs typeface="Alexandria" pitchFamily="2" charset="-78"/>
              </a:rPr>
              <a:t>3- طرق الصياغة القانونية.</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صياغة القاعدة القانونية وأهميتها:</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378565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rtl="1"/>
            <a:r>
              <a:rPr lang="ar-EG" sz="2400" b="1" dirty="0">
                <a:latin typeface="Alexandria" pitchFamily="2" charset="-78"/>
                <a:cs typeface="Alexandria" pitchFamily="2" charset="-78"/>
              </a:rPr>
              <a:t>أولاً: مفهوم صياغة القاعدة القانونية: </a:t>
            </a:r>
          </a:p>
          <a:p>
            <a:pPr marL="342900" indent="-342900" algn="just" rtl="1">
              <a:buFont typeface="Wingdings" pitchFamily="2" charset="2"/>
              <a:buChar char="§"/>
            </a:pPr>
            <a:r>
              <a:rPr lang="ar-EG" sz="2400" dirty="0">
                <a:latin typeface="Alexandria" pitchFamily="2" charset="-78"/>
                <a:cs typeface="Alexandria" pitchFamily="2" charset="-78"/>
              </a:rPr>
              <a:t>صياغة القاعدة القانونية تشير إلى عملية التعبير عن مضمون القاعدة القانونية بشكل واضح ودقيق، وإخراجها إلى الوجود بطريقة تحقق الهدف المرجو منها. ففي العملية القانونية، يتم صياغة القوانين والأنظمة والقواعد القانونية لضبط السلوك وتنظيم العلاقات المجتمعية. </a:t>
            </a:r>
            <a:r>
              <a:rPr lang="ar-EG" sz="2400" b="1" u="sng" dirty="0">
                <a:latin typeface="Alexandria" pitchFamily="2" charset="-78"/>
                <a:cs typeface="Alexandria" pitchFamily="2" charset="-78"/>
              </a:rPr>
              <a:t>ونستنتج من هذا التعريف ما يلي: </a:t>
            </a:r>
          </a:p>
          <a:p>
            <a:pPr marL="342900" indent="-342900" algn="just" rtl="1">
              <a:buFont typeface="Wingdings" pitchFamily="2" charset="2"/>
              <a:buChar char="§"/>
            </a:pPr>
            <a:r>
              <a:rPr lang="ar-EG" sz="2400" dirty="0">
                <a:latin typeface="Alexandria" pitchFamily="2" charset="-78"/>
                <a:cs typeface="Alexandria" pitchFamily="2" charset="-78"/>
              </a:rPr>
              <a:t>أولاً: يجب أن يكون لدى القاعدة القانونية مضمون واضح ومفهوم للأشخاص الذين سيتم تطبيقها عليهم. يجب أن تكون اللغة المستخدمة في صياغة القاعدة قابلة للفهم ومفهومة للجميع، بحيث يتمكن الأفراد من فهم ما هو مطلوب منهم وما هي النتائج المترتبة على انتهاك القاعدة أو الامتثال لها.</a:t>
            </a:r>
          </a:p>
          <a:p>
            <a:pPr marL="342900" indent="-342900" algn="just" rtl="1">
              <a:buFont typeface="Wingdings" pitchFamily="2" charset="2"/>
              <a:buChar char="§"/>
            </a:pPr>
            <a:endParaRPr lang="ar-EG" sz="24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575800" y="818659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صياغة القاعدة القانونية وأهميتها:</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rtl="1"/>
            <a:r>
              <a:rPr lang="ar-EG" sz="2400" b="1" dirty="0">
                <a:latin typeface="Alexandria" pitchFamily="2" charset="-78"/>
                <a:cs typeface="Alexandria" pitchFamily="2" charset="-78"/>
              </a:rPr>
              <a:t>أولاً: مفهوم صياغة القاعدة القانونية: </a:t>
            </a:r>
          </a:p>
          <a:p>
            <a:pPr algn="just" rtl="1"/>
            <a:r>
              <a:rPr lang="ar-EG" sz="2400" b="1" u="sng" dirty="0">
                <a:latin typeface="Alexandria" pitchFamily="2" charset="-78"/>
                <a:cs typeface="Alexandria" pitchFamily="2" charset="-78"/>
              </a:rPr>
              <a:t>ثانيًا: </a:t>
            </a:r>
            <a:r>
              <a:rPr lang="ar-EG" sz="2400" dirty="0">
                <a:latin typeface="Alexandria" pitchFamily="2" charset="-78"/>
                <a:cs typeface="Alexandria" pitchFamily="2" charset="-78"/>
              </a:rPr>
              <a:t>يتعين أن يتم تنفيذ القاعدة القانونية بشكل فعال، بحيث تحقق الغرض المنشود منها. يجب أن تتضمن القاعدة القانونية تفاصيل واضحة حول الفعل المطلوب أو الممنوع، والشروط التي يجب توافرها لتطبيقها، والعواقب المترتبة على الانتهاك أو الامتثال للقاعدة.</a:t>
            </a:r>
          </a:p>
          <a:p>
            <a:pPr algn="just" rtl="1"/>
            <a:r>
              <a:rPr lang="ar-EG" sz="2400" b="1" dirty="0">
                <a:latin typeface="Alexandria" pitchFamily="2" charset="-78"/>
                <a:cs typeface="Alexandria" pitchFamily="2" charset="-78"/>
              </a:rPr>
              <a:t>ثالثا: </a:t>
            </a:r>
            <a:r>
              <a:rPr lang="ar-EG" sz="2400" dirty="0">
                <a:latin typeface="Alexandria" pitchFamily="2" charset="-78"/>
                <a:cs typeface="Alexandria" pitchFamily="2" charset="-78"/>
              </a:rPr>
              <a:t>يجب أن تكون صياغة القاعدة القانونية قابلة للتطبيق والتفسير بواسطة المحاكم والهيئات القضائية. يجب أن تكون القاعدة مكتوبة بشكل يسمح بتفسير وتطبيق معقول ومنصف، ويمكن للقضاة والمحامين والمختصين القانونيين أن يستخلصوا معنى القاعدة ويطبقوها على الحالات الفعلية بشكل عادل ومنطقي.</a:t>
            </a:r>
          </a:p>
        </p:txBody>
      </p:sp>
      <p:sp>
        <p:nvSpPr>
          <p:cNvPr id="3" name="TextBox 2">
            <a:extLst>
              <a:ext uri="{FF2B5EF4-FFF2-40B4-BE49-F238E27FC236}">
                <a16:creationId xmlns:a16="http://schemas.microsoft.com/office/drawing/2014/main" id="{07DA6679-0DBF-ED63-7FBA-A15CF1A3BA15}"/>
              </a:ext>
            </a:extLst>
          </p:cNvPr>
          <p:cNvSpPr txBox="1"/>
          <p:nvPr/>
        </p:nvSpPr>
        <p:spPr>
          <a:xfrm>
            <a:off x="9575800" y="818659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867974"/>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ثانياً: أهمية صياغة القاعدة القانونية:</a:t>
            </a:r>
          </a:p>
          <a:p>
            <a:pPr algn="just" rtl="1"/>
            <a:r>
              <a:rPr lang="ar-EG" sz="2400" b="1" u="sng" dirty="0">
                <a:solidFill>
                  <a:schemeClr val="tx1"/>
                </a:solidFill>
                <a:latin typeface="Alexandria" pitchFamily="2" charset="-78"/>
                <a:cs typeface="Alexandria" pitchFamily="2" charset="-78"/>
              </a:rPr>
              <a:t>(1) أهمية الصياغة القانونية بالنسبة لسن الأنظمة واللوائح: </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تعبر الصياغة القانونية عن العلاقة الوثيقة بين النظام القانوني وخطة وسياسة الدولة، لأن مجموعة القواعد القانونية السائدة في أي دولة هي مرآة تعكس مدى توافقها مع المعايير الدولية، كما تعكس مقوماتها الأساسية وثقافة شعوبها وأهدافها السياسية والاجتماعية والاقتصادية, </a:t>
            </a:r>
            <a:r>
              <a:rPr lang="ar-EG" sz="2400" b="1" u="sng" dirty="0">
                <a:solidFill>
                  <a:schemeClr val="tx1"/>
                </a:solidFill>
                <a:latin typeface="Alexandria" pitchFamily="2" charset="-78"/>
                <a:cs typeface="Alexandria" pitchFamily="2" charset="-78"/>
              </a:rPr>
              <a:t>ومثال ذلك: </a:t>
            </a:r>
            <a:r>
              <a:rPr lang="ar-EG" sz="2400" dirty="0">
                <a:solidFill>
                  <a:schemeClr val="tx1"/>
                </a:solidFill>
                <a:latin typeface="Alexandria" pitchFamily="2" charset="-78"/>
                <a:cs typeface="Alexandria" pitchFamily="2" charset="-78"/>
              </a:rPr>
              <a:t>إن تحريم الفوائد الربوية مسألة ترتبط بالقيم الدينية في المجتمع, وهي مسألة تتميز بها المجتمعات العربية عن المجتمعات الأوربية بحكم العقيدة الدينية, وهذا يفرض على المنظم أن يضع صياغة قانونية جامدة وآمرة بشأن عدم جواز التعامل بالربا, وبالتالي عند وضع قاعدة قانونية في هذا الصدد يجب أن تصاغ على النحو التالي: (الفوائد الربوية حرام شرعاً ويبطل كل اتفاق على خلاف ذلك).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صياغة القاعدة القانونية وأهميتها: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ثانياً: أهمية صياغة القاعدة القانونية:</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كما أن برامج الدولة وخطط مؤسساتها الحكومية وتنظيم العمل فيها، يقتضي وجود إدارات قانونية على درجة كبيرة من الخبرة الإدارية والقانونية، تقوم على صياغة أهداف هذه المؤسسات ووضع إطارها التنظيمي في الشكل القانوني المناسب، ومثال ذلك: وضع صياغة نموذجية للعقود الإدارية التي توقعها الدولة مع المؤسسات والشركات الأجنبية والوطنية، وضع قواعد قانونية لتنظيم العلاقة بين المؤسسات الحكومية بعضها البعض. </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أضف لذلك أن الصياغة الحسنة للقاعدة القانونية تكمُن في سهولة تطبيقها بشكل سليم، بينما يتعثر تطبيق هذه القاعدة القانونية إذا كانت صياغتها مربكة أو غامضة. وتؤدي الصياغة القانونية السليمة إلى فهم المراد من القانون من قبل المخاطبين بأحكامه، فهو موجه إليهم، ويتوقف فهمهم على صياغته صياغة واضحة ومفهومة من الجميع. هذا بالإضافة إلى أن الصياغة عملية ضرورية لترجمة جوهر الأمر أو التكليف القانوني وتحويله إلى قاعدة عملية صالحة للتطبيق من قبل سلطة القضاء.</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صياغة القاعدة القانونية وأهميتها: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653256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ثانياً: أهمية صياغة القاعدة القانونية:</a:t>
            </a:r>
          </a:p>
          <a:p>
            <a:pPr algn="just" rtl="1"/>
            <a:r>
              <a:rPr lang="ar-EG" sz="2400" b="1" u="sng" dirty="0">
                <a:solidFill>
                  <a:schemeClr val="tx1"/>
                </a:solidFill>
                <a:latin typeface="Alexandria" pitchFamily="2" charset="-78"/>
                <a:cs typeface="Alexandria" pitchFamily="2" charset="-78"/>
              </a:rPr>
              <a:t>(2) أهمية الصياغة القانونية بالنسبة للمحامي: </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إن نجاح المحامي وتفوقه عن أقرانه يعتمد في المقام الأول على درجة تميزه في استخدام الصياغة القانونية السليمة، على مستوى مذكرات الدفاع ولوائح الدعوى وصحف الطعن على الأحكام، ونماذج العقود المختلفة التي يتولى إعدادها، ونحو ذلك. </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فالصياغة القانونية السليمة تثقل الوثيقة القانونية التي يتولى المحامي إعدادها، فكلما كان إدراك المحامي كبيراً بالأنظمة القانونية واللوائح والتعاميم كلما كان لدية ذخيرة كبيرة من المعلومات الدقيقة التي يستطيع استخدامها، وهذا لا يؤدي فحسب إلى نجاح مهمته، وإنما يؤدي - أيضاً - إلى تكوين الشهرة والسمعة اللازمين. </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وكثيراً ما ننصح السادة المحامين ونؤكد عليهم أن نماذج العقود واللوائح التي تخرج من مكاتبهم هي بمثابة إعلان غير مباشر عن قدرات المكتب القانونية ودليل على ما يتمتع به المكتب من كفاءات بشرية.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صياغة القاعدة القانونية وأهميتها: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8603333"/>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 (3) أهمية الصياغة القانونية بالنسبة للقضاء: </a:t>
            </a:r>
          </a:p>
          <a:p>
            <a:pPr marL="342900" indent="-342900" algn="just" rtl="1">
              <a:buFont typeface="Arial" panose="020B0604020202020204" pitchFamily="34" charset="0"/>
              <a:buChar char="•"/>
            </a:pPr>
            <a:r>
              <a:rPr lang="ar-EG" sz="2400" b="1" dirty="0">
                <a:solidFill>
                  <a:schemeClr val="tx1"/>
                </a:solidFill>
                <a:latin typeface="Alexandria" pitchFamily="2" charset="-78"/>
                <a:cs typeface="Alexandria" pitchFamily="2" charset="-78"/>
              </a:rPr>
              <a:t>إن تميز الأحكام القضائية يرتبط بشكل كبير بدقة صياغتها، </a:t>
            </a:r>
            <a:r>
              <a:rPr lang="ar-EG" sz="2400" dirty="0">
                <a:solidFill>
                  <a:schemeClr val="tx1"/>
                </a:solidFill>
                <a:latin typeface="Alexandria" pitchFamily="2" charset="-78"/>
                <a:cs typeface="Alexandria" pitchFamily="2" charset="-78"/>
              </a:rPr>
              <a:t>من حيث ترتيب الوقائع وتفنيد الأدلة وبيان أوجه الدفوع والدفاع، وإضفاء التكييف القانوني للنزاع، وإعطاءه الوصف الصحيح، ثم تسبيب الحكم تسبيباً صحيحاً وبيان وجه الاقتناع، ثم وضوح منطوق الحكم وتعبيره الصحيح عن بيان وجه الحق في الدعوى المنظورة بصرف النظر عن كون الحكم صادر في الموضوع أو حكماً بعدم الاختصاص أو عدم القبول، أو بعدم سماع الدعوى أو بصرف النظر عنها. </a:t>
            </a:r>
          </a:p>
          <a:p>
            <a:pPr marL="342900" indent="-342900" algn="just" rtl="1">
              <a:buFont typeface="Arial" panose="020B0604020202020204" pitchFamily="34" charset="0"/>
              <a:buChar char="•"/>
            </a:pPr>
            <a:r>
              <a:rPr lang="ar-EG" sz="2400" b="1" dirty="0">
                <a:solidFill>
                  <a:schemeClr val="tx1"/>
                </a:solidFill>
                <a:latin typeface="Alexandria" pitchFamily="2" charset="-78"/>
                <a:cs typeface="Alexandria" pitchFamily="2" charset="-78"/>
              </a:rPr>
              <a:t>ويكشف العمل القضائي عن وجود بعض الأحكام الصادرة عن المحاكم تفتقد الصياغة القانونية السليمة, </a:t>
            </a:r>
            <a:r>
              <a:rPr lang="ar-EG" sz="2400" dirty="0">
                <a:solidFill>
                  <a:schemeClr val="tx1"/>
                </a:solidFill>
                <a:latin typeface="Alexandria" pitchFamily="2" charset="-78"/>
                <a:cs typeface="Alexandria" pitchFamily="2" charset="-78"/>
              </a:rPr>
              <a:t>وبخاصة من جانب التسبيب السليم للأحكام, والتكييف الصحيح لواقع النزاع, وذلك بخلاف السوابق القضائية القديمة نسبياً والتي يبرز فيها بشكل واضح درجة الاتقان ووضوح التسبيب وكفاءة شيوخنا القضاة, وهذا ليس إلا تعبيراً عن ثقافتهم الواضحة وتأثرهم البالغ بالثقافة القانونية والشرعية وحسن استخدامها, مما يقتضي التنبيه على هذا الجيل من القضاة الأفاضل بضرورة تحسين الكفاءة القانونية إلى جانب الكفاءة الشرعية.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صياغة القاعدة القانونية وأهميتها: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506234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anose="020B0604020202020204" pitchFamily="34" charset="0"/>
              <a:buChar char="•"/>
            </a:pPr>
            <a:r>
              <a:rPr lang="ar-EG" sz="2400" b="1" u="sng" dirty="0">
                <a:solidFill>
                  <a:schemeClr val="tx1"/>
                </a:solidFill>
                <a:latin typeface="Alexandria" pitchFamily="2" charset="-78"/>
                <a:cs typeface="Alexandria" pitchFamily="2" charset="-78"/>
              </a:rPr>
              <a:t>هناك نوعان من أنواع الصياغة القانونية: إما أن تكون صياغة القاعدة القانونية جامدة وإما أن تكون مرنة: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الصياغة القانونية: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064661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 أولاً: الصياغة الجامدة:</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تكون صياغة القاعدة القانونية جامدة عندما تعطى هذه الصياغة فرضاً معيناً حكماً أو حلاً ثابتاً لا يتغير بتغير الظروف والملابــســات الخاصة بكل حالة فردية تتدرج تحت هذا الفرض، بما يحقق ثبـات القاعدة القانونية سواء من ناحية الوقائع الخاضعة لها أو الحل المطبــق عليها، </a:t>
            </a:r>
            <a:r>
              <a:rPr lang="ar-EG" sz="2400" b="1" u="sng" dirty="0">
                <a:solidFill>
                  <a:schemeClr val="tx1"/>
                </a:solidFill>
                <a:latin typeface="Alexandria" pitchFamily="2" charset="-78"/>
                <a:cs typeface="Alexandria" pitchFamily="2" charset="-78"/>
              </a:rPr>
              <a:t>ومثال ذلك </a:t>
            </a:r>
            <a:r>
              <a:rPr lang="ar-EG" sz="2400" dirty="0">
                <a:solidFill>
                  <a:schemeClr val="tx1"/>
                </a:solidFill>
                <a:latin typeface="Alexandria" pitchFamily="2" charset="-78"/>
                <a:cs typeface="Alexandria" pitchFamily="2" charset="-78"/>
              </a:rPr>
              <a:t>القاعدة التي تحدد سن الرشد بإحدى وعشرين سنة ميلادية متمتعا بقواه العقلية غير محجوراً عليه (مادة ٤٤ مدني)، وكذلك القاعدة التي تحدد مواعيد الطعن في الأحكام فكلها صياغات جامدة.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الصياغة القانونية: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25762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 </a:t>
            </a:r>
            <a:r>
              <a:rPr lang="ar-EG" sz="2400" b="1" u="sng" dirty="0">
                <a:solidFill>
                  <a:schemeClr val="tx1"/>
                </a:solidFill>
                <a:latin typeface="Alexandria" pitchFamily="2" charset="-78"/>
                <a:cs typeface="Alexandria" pitchFamily="2" charset="-78"/>
              </a:rPr>
              <a:t>ومن شأن هذه الطريقة </a:t>
            </a:r>
            <a:r>
              <a:rPr lang="ar-EG" sz="2400" dirty="0">
                <a:solidFill>
                  <a:schemeClr val="tx1"/>
                </a:solidFill>
                <a:latin typeface="Alexandria" pitchFamily="2" charset="-78"/>
                <a:cs typeface="Alexandria" pitchFamily="2" charset="-78"/>
              </a:rPr>
              <a:t>تحقيق الاستقرار وسهولة التطبيق إذ أنها لا تعطي مجالا للشك حول كيفية تطبيقها وتقيد عمل القاضي الذي يطبقها.</a:t>
            </a:r>
          </a:p>
          <a:p>
            <a:pPr marL="342900" indent="-342900" algn="just" rtl="1">
              <a:buFont typeface="Arial" panose="020B0604020202020204" pitchFamily="34" charset="0"/>
              <a:buChar char="•"/>
            </a:pPr>
            <a:r>
              <a:rPr lang="ar-EG" sz="2400" b="1" u="sng" dirty="0">
                <a:solidFill>
                  <a:schemeClr val="tx1"/>
                </a:solidFill>
                <a:latin typeface="Alexandria" pitchFamily="2" charset="-78"/>
                <a:cs typeface="Alexandria" pitchFamily="2" charset="-78"/>
              </a:rPr>
              <a:t>ومع ذلك يؤخذ على الصياغة الجامدة </a:t>
            </a:r>
            <a:r>
              <a:rPr lang="ar-EG" sz="2400" dirty="0">
                <a:solidFill>
                  <a:schemeClr val="tx1"/>
                </a:solidFill>
                <a:latin typeface="Alexandria" pitchFamily="2" charset="-78"/>
                <a:cs typeface="Alexandria" pitchFamily="2" charset="-78"/>
              </a:rPr>
              <a:t>مجافاتها للعدالة لأنها لا تأخذ في الاعتبار الخصوصيات الفردية واختلاف الظروف والملابسات، عندما تعطي حلا موحدا ينطبق على كل الحالات.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الصياغة القانونية: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642943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ثانياً: الصياغة المرنة:-</a:t>
            </a:r>
          </a:p>
          <a:p>
            <a:pPr marL="342900" indent="-342900" algn="just" rtl="1">
              <a:buFont typeface="Arial" panose="020B0604020202020204" pitchFamily="34" charset="0"/>
              <a:buChar char="•"/>
            </a:pPr>
            <a:r>
              <a:rPr lang="ar-EG" sz="2400" dirty="0">
                <a:solidFill>
                  <a:schemeClr val="tx1"/>
                </a:solidFill>
                <a:latin typeface="Alexandria" pitchFamily="2" charset="-78"/>
                <a:cs typeface="Alexandria" pitchFamily="2" charset="-78"/>
              </a:rPr>
              <a:t>تعني الصياغة المرنة عدم إعطاء القاعدة </a:t>
            </a:r>
            <a:r>
              <a:rPr lang="ar-EG" sz="2400" b="1" u="sng" dirty="0">
                <a:solidFill>
                  <a:schemeClr val="tx1"/>
                </a:solidFill>
                <a:latin typeface="Alexandria" pitchFamily="2" charset="-78"/>
                <a:cs typeface="Alexandria" pitchFamily="2" charset="-78"/>
              </a:rPr>
              <a:t>(الفرض والحكــم) </a:t>
            </a:r>
            <a:r>
              <a:rPr lang="ar-EG" sz="2400" dirty="0">
                <a:solidFill>
                  <a:schemeClr val="tx1"/>
                </a:solidFill>
                <a:latin typeface="Alexandria" pitchFamily="2" charset="-78"/>
                <a:cs typeface="Alexandria" pitchFamily="2" charset="-78"/>
              </a:rPr>
              <a:t>حكماً واحداً ثابتاً لا يتغير وإنما تعطيها نوعاً من المرونة وأخذ الملابسات الخاصة بكل حالة فردية في الاعتبار، أي تواجه الفرض بطريقة معيارية تسمح للقاضي بتقدير الحكم حسب الظروف والملابسات، </a:t>
            </a:r>
            <a:r>
              <a:rPr lang="ar-EG" sz="2400" b="1" u="sng" dirty="0">
                <a:solidFill>
                  <a:schemeClr val="tx1"/>
                </a:solidFill>
                <a:latin typeface="Alexandria" pitchFamily="2" charset="-78"/>
                <a:cs typeface="Alexandria" pitchFamily="2" charset="-78"/>
              </a:rPr>
              <a:t>ومن أمثلة هذه الصياغة ما ورد بالمادة ۲/۸۰۷ مدني في صدد مضار الجوار، حيث تنص على أنه </a:t>
            </a:r>
            <a:r>
              <a:rPr lang="ar-EG" sz="2400" dirty="0">
                <a:solidFill>
                  <a:schemeClr val="tx1"/>
                </a:solidFill>
                <a:latin typeface="Alexandria" pitchFamily="2" charset="-78"/>
                <a:cs typeface="Alexandria" pitchFamily="2" charset="-78"/>
              </a:rPr>
              <a:t>"وليس للجار أن يرجع على جاره في مضار الجوار المألوفة التي لا يمكن تجنبها وإنما له أن يطلب إزالة هذه المضار إذا تجاوزت الحد المألوف - على أن يراعى في ذلك العرف، وطبيعة العقارات وموقع كل منها بالنسبة للآخـر والغـرض الـذي خصصت له، ولا يحول الترخيص الصادر من الجهات المختصة دون استعمال هذا الحق.</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الصياغة القانونية: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492979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ثانياً: الصياغة المرنة:-</a:t>
            </a:r>
          </a:p>
          <a:p>
            <a:pPr marL="342900" indent="-342900" algn="just" rtl="1">
              <a:buFont typeface="Arial" panose="020B0604020202020204" pitchFamily="34" charset="0"/>
              <a:buChar char="•"/>
            </a:pPr>
            <a:r>
              <a:rPr lang="ar-EG" sz="2400" b="1" u="sng" dirty="0">
                <a:solidFill>
                  <a:schemeClr val="tx1"/>
                </a:solidFill>
                <a:latin typeface="Alexandria" pitchFamily="2" charset="-78"/>
                <a:cs typeface="Alexandria" pitchFamily="2" charset="-78"/>
              </a:rPr>
              <a:t>فهذه الصياغة لا تقيد القاضي في صدد مضار الجوار غير المألوفة </a:t>
            </a:r>
            <a:r>
              <a:rPr lang="ar-EG" sz="2400" dirty="0">
                <a:solidFill>
                  <a:schemeClr val="tx1"/>
                </a:solidFill>
                <a:latin typeface="Alexandria" pitchFamily="2" charset="-78"/>
                <a:cs typeface="Alexandria" pitchFamily="2" charset="-78"/>
              </a:rPr>
              <a:t>"بصياغه جامدة بل بصياغة مرنة لأنها تسمح للقاضي بحرية تقدير واسعة لهذه الأضرار من خلال معيار مرن مستهدفا بعوامــــــل منهـا العرف وطبيعة العقارات، وموقع كل منها والغرض الذي خصصت له وغيرها، وبما يعني الأخذ في الاعتبارات للخصوصيات الفردية.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الصياغة القانونية: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282462"/>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ثانياً: الصياغة المرنة:-</a:t>
            </a:r>
          </a:p>
          <a:p>
            <a:pPr marL="342900" indent="-342900" algn="just" rtl="1">
              <a:buFont typeface="Arial" panose="020B0604020202020204" pitchFamily="34" charset="0"/>
              <a:buChar char="•"/>
            </a:pPr>
            <a:r>
              <a:rPr lang="ar-EG" sz="2400" b="1" u="sng" dirty="0">
                <a:solidFill>
                  <a:schemeClr val="tx1"/>
                </a:solidFill>
                <a:latin typeface="Alexandria" pitchFamily="2" charset="-78"/>
                <a:cs typeface="Alexandria" pitchFamily="2" charset="-78"/>
              </a:rPr>
              <a:t>تمتاز هذه الصياغة بأنها تحقق العدل الواقعي أو الفعلي؛ </a:t>
            </a:r>
            <a:r>
              <a:rPr lang="ar-EG" sz="2400" dirty="0">
                <a:solidFill>
                  <a:schemeClr val="tx1"/>
                </a:solidFill>
                <a:latin typeface="Alexandria" pitchFamily="2" charset="-78"/>
                <a:cs typeface="Alexandria" pitchFamily="2" charset="-78"/>
              </a:rPr>
              <a:t>لأخذها الخصوصيات الفردية في الاعتبار بما يحقق الاستقرار والثبـات فـي المعاملات ولكنها لا تحقق كل العدل فهي أحد وسائل تحقيـق العدالـــــة بعكس الصياغة الجامدة التي تهدف لتحقيق العدل المجرد.</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الصياغة القانونية: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512598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dirty="0">
                <a:solidFill>
                  <a:srgbClr val="000000"/>
                </a:solidFill>
                <a:latin typeface="Alexandria" pitchFamily="2" charset="-78"/>
                <a:ea typeface="Arial"/>
                <a:cs typeface="Alexandria" pitchFamily="2" charset="-78"/>
                <a:sym typeface="Arial"/>
              </a:rPr>
              <a:t>- </a:t>
            </a:r>
            <a:r>
              <a:rPr lang="ar-EG" sz="2400" b="1" dirty="0">
                <a:solidFill>
                  <a:srgbClr val="000000"/>
                </a:solidFill>
                <a:latin typeface="Alexandria" pitchFamily="2" charset="-78"/>
                <a:ea typeface="Arial"/>
                <a:cs typeface="Alexandria" pitchFamily="2" charset="-78"/>
                <a:sym typeface="Arial"/>
              </a:rPr>
              <a:t>تُصنَّف طرق الصياغة القانونية إلى نوعين رئيسيين: الطرق المادية </a:t>
            </a:r>
            <a:r>
              <a:rPr lang="ar-EG" sz="2400" dirty="0">
                <a:solidFill>
                  <a:srgbClr val="000000"/>
                </a:solidFill>
                <a:latin typeface="Alexandria" pitchFamily="2" charset="-78"/>
                <a:ea typeface="Arial"/>
                <a:cs typeface="Alexandria" pitchFamily="2" charset="-78"/>
                <a:sym typeface="Arial"/>
              </a:rPr>
              <a:t>التي ترتكز على استخدام اللغة بشكل دقيق وصحيح دون اللجوء إلى أي تعابير غامضة أو غير مفهومة، </a:t>
            </a:r>
            <a:r>
              <a:rPr lang="ar-EG" sz="2400" b="1" dirty="0">
                <a:solidFill>
                  <a:srgbClr val="000000"/>
                </a:solidFill>
                <a:latin typeface="Alexandria" pitchFamily="2" charset="-78"/>
                <a:ea typeface="Arial"/>
                <a:cs typeface="Alexandria" pitchFamily="2" charset="-78"/>
                <a:sym typeface="Arial"/>
              </a:rPr>
              <a:t>والطرق المعنوية </a:t>
            </a:r>
            <a:r>
              <a:rPr lang="ar-EG" sz="2400" dirty="0">
                <a:solidFill>
                  <a:srgbClr val="000000"/>
                </a:solidFill>
                <a:latin typeface="Alexandria" pitchFamily="2" charset="-78"/>
                <a:ea typeface="Arial"/>
                <a:cs typeface="Alexandria" pitchFamily="2" charset="-78"/>
                <a:sym typeface="Arial"/>
              </a:rPr>
              <a:t>التي تستخدم القرائن والحيل لتحقيق أهداف معينة.</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anose="020B0604020202020204" pitchFamily="34" charset="0"/>
              <a:buChar char="•"/>
            </a:pPr>
            <a:r>
              <a:rPr lang="ar-EG" sz="2300" b="1" u="sng" dirty="0">
                <a:solidFill>
                  <a:srgbClr val="000000"/>
                </a:solidFill>
                <a:latin typeface="Alexandria" pitchFamily="2" charset="-78"/>
                <a:ea typeface="Arial"/>
                <a:cs typeface="Alexandria" pitchFamily="2" charset="-78"/>
                <a:sym typeface="Arial"/>
              </a:rPr>
              <a:t>يُمكن تحسين الصياغة بشكل عام من خلال الاهتمام بالنقاط التالية:</a:t>
            </a:r>
          </a:p>
          <a:p>
            <a:pPr algn="just" rtl="1"/>
            <a:r>
              <a:rPr lang="ar-EG" sz="2300" b="1" dirty="0">
                <a:solidFill>
                  <a:srgbClr val="000000"/>
                </a:solidFill>
                <a:latin typeface="Alexandria" pitchFamily="2" charset="-78"/>
                <a:ea typeface="Arial"/>
                <a:cs typeface="Alexandria" pitchFamily="2" charset="-78"/>
                <a:sym typeface="Arial"/>
              </a:rPr>
              <a:t>1- وضوح اللغة: </a:t>
            </a:r>
            <a:r>
              <a:rPr lang="ar-EG" sz="2300" dirty="0">
                <a:solidFill>
                  <a:srgbClr val="000000"/>
                </a:solidFill>
                <a:latin typeface="Alexandria" pitchFamily="2" charset="-78"/>
                <a:ea typeface="Arial"/>
                <a:cs typeface="Alexandria" pitchFamily="2" charset="-78"/>
                <a:sym typeface="Arial"/>
              </a:rPr>
              <a:t>يُنصح باستخدام لغة واضحة ومفهومة بدلاً من تعابير معقدة وصعبة الفهم. يُفضل استخدام عبارات بسيطة ومباشرة تعبر عن المعنى المقصود بوضوح.</a:t>
            </a:r>
          </a:p>
          <a:p>
            <a:pPr algn="just" rtl="1"/>
            <a:r>
              <a:rPr lang="ar-EG" sz="2300" b="1" dirty="0">
                <a:solidFill>
                  <a:srgbClr val="000000"/>
                </a:solidFill>
                <a:latin typeface="Alexandria" pitchFamily="2" charset="-78"/>
                <a:ea typeface="Arial"/>
                <a:cs typeface="Alexandria" pitchFamily="2" charset="-78"/>
                <a:sym typeface="Arial"/>
              </a:rPr>
              <a:t>2- الدقة والتحديد: </a:t>
            </a:r>
            <a:r>
              <a:rPr lang="ar-EG" sz="2300" dirty="0">
                <a:solidFill>
                  <a:srgbClr val="000000"/>
                </a:solidFill>
                <a:latin typeface="Alexandria" pitchFamily="2" charset="-78"/>
                <a:ea typeface="Arial"/>
                <a:cs typeface="Alexandria" pitchFamily="2" charset="-78"/>
                <a:sym typeface="Arial"/>
              </a:rPr>
              <a:t>يجب أن تكون الصياغة دقيقة ومحددة بما يكفي لتجنب التأويلات والتباس المعاني. يُفضل استخدام مصطلحات قانونية معروفة ومُعرَّفة تجنبًا لأية ابتداعات غير ضرورية.</a:t>
            </a:r>
          </a:p>
          <a:p>
            <a:pPr algn="just" rtl="1"/>
            <a:r>
              <a:rPr lang="ar-EG" sz="2300" b="1" dirty="0">
                <a:solidFill>
                  <a:srgbClr val="000000"/>
                </a:solidFill>
                <a:latin typeface="Alexandria" pitchFamily="2" charset="-78"/>
                <a:ea typeface="Arial"/>
                <a:cs typeface="Alexandria" pitchFamily="2" charset="-78"/>
                <a:sym typeface="Arial"/>
              </a:rPr>
              <a:t>3- الهيكلة الجيدة: </a:t>
            </a:r>
            <a:r>
              <a:rPr lang="ar-EG" sz="2300" dirty="0">
                <a:solidFill>
                  <a:srgbClr val="000000"/>
                </a:solidFill>
                <a:latin typeface="Alexandria" pitchFamily="2" charset="-78"/>
                <a:ea typeface="Arial"/>
                <a:cs typeface="Alexandria" pitchFamily="2" charset="-78"/>
                <a:sym typeface="Arial"/>
              </a:rPr>
              <a:t>ينبغي تنظيم الفقرات والجمل بشكلٍ جيد للحصول على هيكل منطقي ومرتب. يُمكن استخدام فصول ومقاطع وتعليقات لتوضيح الترتيب والتنظيم السليم للأفكار.</a:t>
            </a:r>
          </a:p>
          <a:p>
            <a:pPr algn="just" rtl="1"/>
            <a:r>
              <a:rPr lang="ar-EG" sz="2300" b="1" dirty="0">
                <a:solidFill>
                  <a:srgbClr val="000000"/>
                </a:solidFill>
                <a:latin typeface="Alexandria" pitchFamily="2" charset="-78"/>
                <a:ea typeface="Arial"/>
                <a:cs typeface="Alexandria" pitchFamily="2" charset="-78"/>
                <a:sym typeface="Arial"/>
              </a:rPr>
              <a:t>4- الاستخدام السليم للمفردات القانونية: </a:t>
            </a:r>
            <a:r>
              <a:rPr lang="ar-EG" sz="2300" dirty="0">
                <a:solidFill>
                  <a:srgbClr val="000000"/>
                </a:solidFill>
                <a:latin typeface="Alexandria" pitchFamily="2" charset="-78"/>
                <a:ea typeface="Arial"/>
                <a:cs typeface="Alexandria" pitchFamily="2" charset="-78"/>
                <a:sym typeface="Arial"/>
              </a:rPr>
              <a:t>ينبغي استخدام المصطلحات القانونية الصحيحة وفقًا للمعاني القانونية المعتادة. يُفضل الرجوع إلى المصادر القانونية المعترف بها للتأكد من استخدام المصطلحات بشكل صحيح.</a:t>
            </a:r>
          </a:p>
          <a:p>
            <a:pPr algn="just" rtl="1"/>
            <a:r>
              <a:rPr lang="ar-EG" sz="2300" b="1" dirty="0">
                <a:solidFill>
                  <a:srgbClr val="000000"/>
                </a:solidFill>
                <a:latin typeface="Alexandria" pitchFamily="2" charset="-78"/>
                <a:ea typeface="Arial"/>
                <a:cs typeface="Alexandria" pitchFamily="2" charset="-78"/>
                <a:sym typeface="Arial"/>
              </a:rPr>
              <a:t>5- الاستدلال القانوني: </a:t>
            </a:r>
            <a:r>
              <a:rPr lang="ar-EG" sz="2300" dirty="0">
                <a:solidFill>
                  <a:srgbClr val="000000"/>
                </a:solidFill>
                <a:latin typeface="Alexandria" pitchFamily="2" charset="-78"/>
                <a:ea typeface="Arial"/>
                <a:cs typeface="Alexandria" pitchFamily="2" charset="-78"/>
                <a:sym typeface="Arial"/>
              </a:rPr>
              <a:t>يمكن استخدام الاستدلال القانوني والقرائن لتعزيز الحجج القانونية وتوجيه المنطق القانوني بطريقة مقنعة.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9186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77"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200" b="1" u="sng" dirty="0">
                <a:solidFill>
                  <a:srgbClr val="000000"/>
                </a:solidFill>
                <a:latin typeface="Alexandria" pitchFamily="2" charset="-78"/>
                <a:ea typeface="Arial"/>
                <a:cs typeface="Alexandria" pitchFamily="2" charset="-78"/>
                <a:sym typeface="Arial"/>
              </a:rPr>
              <a:t>أولا: الطرق المادية:-</a:t>
            </a:r>
          </a:p>
          <a:p>
            <a:pPr algn="just" rtl="1"/>
            <a:r>
              <a:rPr lang="ar-EG" sz="2200" dirty="0">
                <a:solidFill>
                  <a:srgbClr val="000000"/>
                </a:solidFill>
                <a:latin typeface="Alexandria" pitchFamily="2" charset="-78"/>
                <a:ea typeface="Arial"/>
                <a:cs typeface="Alexandria" pitchFamily="2" charset="-78"/>
                <a:sym typeface="Arial"/>
              </a:rPr>
              <a:t>- يمكن تقسيم الطرق المادية لصياغة القاعدة القانونيــة بـصفه أساسية إلى نوعين وهما: إحلال الكم محل الكيف واستخدام الشكليات وذلك على النحو التالي:-</a:t>
            </a:r>
          </a:p>
          <a:p>
            <a:pPr algn="just" rtl="1"/>
            <a:r>
              <a:rPr lang="ar-EG" sz="2200" b="1" u="sng" dirty="0">
                <a:solidFill>
                  <a:srgbClr val="000000"/>
                </a:solidFill>
                <a:latin typeface="Alexandria" pitchFamily="2" charset="-78"/>
                <a:ea typeface="Arial"/>
                <a:cs typeface="Alexandria" pitchFamily="2" charset="-78"/>
                <a:sym typeface="Arial"/>
              </a:rPr>
              <a:t>1- إحلال الكم محل الكيف (التعبير بالأرقام</a:t>
            </a:r>
            <a:r>
              <a:rPr lang="ar-EG" sz="2200" dirty="0">
                <a:solidFill>
                  <a:srgbClr val="000000"/>
                </a:solidFill>
                <a:latin typeface="Alexandria" pitchFamily="2" charset="-78"/>
                <a:ea typeface="Arial"/>
                <a:cs typeface="Alexandria" pitchFamily="2" charset="-78"/>
                <a:sym typeface="Arial"/>
              </a:rPr>
              <a:t>):</a:t>
            </a:r>
          </a:p>
          <a:p>
            <a:pPr algn="just" rtl="1"/>
            <a:r>
              <a:rPr lang="ar-EG" sz="2200" dirty="0">
                <a:solidFill>
                  <a:srgbClr val="000000"/>
                </a:solidFill>
                <a:latin typeface="Alexandria" pitchFamily="2" charset="-78"/>
                <a:ea typeface="Arial"/>
                <a:cs typeface="Alexandria" pitchFamily="2" charset="-78"/>
                <a:sym typeface="Arial"/>
              </a:rPr>
              <a:t>- في هذه الطريقة يتم التعبير عن مضمون القاعدة في صورة الكم بدلا من الكيف بشكل محكم برقم عددي، وبما يحسم الخلاف ويمنـــع خلاف المحاكم وتحكم القضاة، وذلك بدلا من التعبير عن مضمون القاعدة بعبارات أو الفاظ مبهمة أو تحتمل اختلاف التأويل.</a:t>
            </a:r>
          </a:p>
          <a:p>
            <a:pPr algn="just" rtl="1"/>
            <a:r>
              <a:rPr lang="ar-EG" sz="2200" dirty="0">
                <a:solidFill>
                  <a:srgbClr val="000000"/>
                </a:solidFill>
                <a:latin typeface="Alexandria" pitchFamily="2" charset="-78"/>
                <a:ea typeface="Arial"/>
                <a:cs typeface="Alexandria" pitchFamily="2" charset="-78"/>
                <a:sym typeface="Arial"/>
              </a:rPr>
              <a:t>- مثال ذلك المادة ٢/٤٤ مدني بتحديد سن الرشد بإحدى وعشرين سنة وجعلها سن التمييز والعقل والإدراك ما لم يكن قد صدر حكــم بالحجر على هذا الشخص، فهذه قاعدة لا يختلف حول مضمونها القضاة لأنها تعطي مضمونا محددا ثابتا لا يختلف من شخص لآخر أو حسب تفسير قاض عن آخر.</a:t>
            </a:r>
          </a:p>
          <a:p>
            <a:pPr algn="just" rtl="1"/>
            <a:r>
              <a:rPr lang="ar-EG" sz="2200" dirty="0">
                <a:solidFill>
                  <a:srgbClr val="000000"/>
                </a:solidFill>
                <a:latin typeface="Alexandria" pitchFamily="2" charset="-78"/>
                <a:ea typeface="Arial"/>
                <a:cs typeface="Alexandria" pitchFamily="2" charset="-78"/>
                <a:sym typeface="Arial"/>
              </a:rPr>
              <a:t>- وكذلك تحديد أنصبة الورثة بنسب معينة، وتحديد الغبن في بيع عقار مملوك للقاصر بما يزيد على خمس وثمن المثل (م ٤٢٥ مدني) وتحديد سعر الفائدة الاتفاقي بسقف أعلى لا يجاوز ۷% وتحديد مـــــدة التقادم بخمس عشرة سنة.</a:t>
            </a:r>
            <a:endParaRPr lang="en-US" sz="22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569018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77"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rgbClr val="000000"/>
                </a:solidFill>
                <a:latin typeface="Alexandria" pitchFamily="2" charset="-78"/>
                <a:ea typeface="Arial"/>
                <a:cs typeface="Alexandria" pitchFamily="2" charset="-78"/>
                <a:sym typeface="Arial"/>
              </a:rPr>
              <a:t>أولا: الطرق المادية:-</a:t>
            </a:r>
          </a:p>
          <a:p>
            <a:pPr algn="just" rtl="1"/>
            <a:r>
              <a:rPr lang="ar-EG" sz="2400" b="1" u="sng" dirty="0">
                <a:solidFill>
                  <a:srgbClr val="000000"/>
                </a:solidFill>
                <a:latin typeface="Alexandria" pitchFamily="2" charset="-78"/>
                <a:ea typeface="Arial"/>
                <a:cs typeface="Alexandria" pitchFamily="2" charset="-78"/>
                <a:sym typeface="Arial"/>
              </a:rPr>
              <a:t>2. تطلب شكليات معينة:</a:t>
            </a:r>
          </a:p>
          <a:p>
            <a:pPr algn="just" rtl="1"/>
            <a:r>
              <a:rPr lang="ar-EG" sz="2400" dirty="0">
                <a:solidFill>
                  <a:srgbClr val="000000"/>
                </a:solidFill>
                <a:latin typeface="Alexandria" pitchFamily="2" charset="-78"/>
                <a:ea typeface="Arial"/>
                <a:cs typeface="Alexandria" pitchFamily="2" charset="-78"/>
                <a:sym typeface="Arial"/>
              </a:rPr>
              <a:t>- أي استلزام القاعدة لأوضاع أو مظاهر خارجية تفرض علــــى الأفراد لتحقيق آثار قانونية معينة، ويختلف هذه الأوضاع أو المظاهر الخارجية باختلاف الغرض من القاعدة، فقد يكون هدف فرض الشكلية تنبيه أحد الأطراف لجسامة تصرف معين قبل الإقدام عليـه أو تيسير الاثبات أو إمكان الاحتجاج بها على الغير.</a:t>
            </a:r>
          </a:p>
          <a:p>
            <a:pPr algn="just" rtl="1"/>
            <a:r>
              <a:rPr lang="ar-EG" sz="2400" dirty="0">
                <a:solidFill>
                  <a:srgbClr val="000000"/>
                </a:solidFill>
                <a:latin typeface="Alexandria" pitchFamily="2" charset="-78"/>
                <a:ea typeface="Arial"/>
                <a:cs typeface="Alexandria" pitchFamily="2" charset="-78"/>
                <a:sym typeface="Arial"/>
              </a:rPr>
              <a:t>- ومثال النوع الأول المتعلق بالتنبيه لخطورة بعض التصرفات اشتراط الرسمية في بعض التصرفات أي كتابتها على موظـف عـام يكون مختصا بكتابتها طبقا لأوضاع وإجراءات نص عليهـا رسمي، كالمادة ٤٨٨ مدني التي تشترط أن تتم هبة العقار بورقة رسمية وإلا وقعت باطلة ما لم تتم تحت ستار عقد آخر.  واشتراط التسجيل لنقل ملكية العقار المبيع في قانون الشهر المشرع العقاري.</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652566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77"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rgbClr val="000000"/>
                </a:solidFill>
                <a:latin typeface="Alexandria" pitchFamily="2" charset="-78"/>
                <a:ea typeface="Arial"/>
                <a:cs typeface="Alexandria" pitchFamily="2" charset="-78"/>
                <a:sym typeface="Arial"/>
              </a:rPr>
              <a:t>أولا: الطرق المادية:-</a:t>
            </a:r>
          </a:p>
          <a:p>
            <a:pPr algn="just" rtl="1"/>
            <a:r>
              <a:rPr lang="ar-EG" sz="2400" b="1" u="sng" dirty="0">
                <a:solidFill>
                  <a:srgbClr val="000000"/>
                </a:solidFill>
                <a:latin typeface="Alexandria" pitchFamily="2" charset="-78"/>
                <a:ea typeface="Arial"/>
                <a:cs typeface="Alexandria" pitchFamily="2" charset="-78"/>
                <a:sym typeface="Arial"/>
              </a:rPr>
              <a:t>2. تطلب شكليات معينة:</a:t>
            </a:r>
          </a:p>
          <a:p>
            <a:pPr algn="just" rtl="1"/>
            <a:r>
              <a:rPr lang="ar-EG" sz="2400" b="1" dirty="0">
                <a:solidFill>
                  <a:srgbClr val="000000"/>
                </a:solidFill>
                <a:latin typeface="Alexandria" pitchFamily="2" charset="-78"/>
                <a:ea typeface="Arial"/>
                <a:cs typeface="Alexandria" pitchFamily="2" charset="-78"/>
                <a:sym typeface="Arial"/>
              </a:rPr>
              <a:t>- ومثال الشكلية المطلوبة بهدف تيسير الإثبـــات </a:t>
            </a:r>
            <a:r>
              <a:rPr lang="ar-EG" sz="2400" dirty="0">
                <a:solidFill>
                  <a:srgbClr val="000000"/>
                </a:solidFill>
                <a:latin typeface="Alexandria" pitchFamily="2" charset="-78"/>
                <a:ea typeface="Arial"/>
                <a:cs typeface="Alexandria" pitchFamily="2" charset="-78"/>
                <a:sym typeface="Arial"/>
              </a:rPr>
              <a:t>مـــا اشترطه المشرع من ضرورة الكتابة لإثبات التصرفات المدنيـــة التــــي تجـاوز قيمتها خمسمائة جنيه او غير محددة القيمة (مادة ٦٠ من قانون الإثبات رقم ٢٥ لسنة ١٩٦٨) </a:t>
            </a:r>
            <a:r>
              <a:rPr lang="ar-EG" sz="2400" b="1" u="sng" dirty="0">
                <a:solidFill>
                  <a:srgbClr val="000000"/>
                </a:solidFill>
                <a:latin typeface="Alexandria" pitchFamily="2" charset="-78"/>
                <a:ea typeface="Arial"/>
                <a:cs typeface="Alexandria" pitchFamily="2" charset="-78"/>
                <a:sym typeface="Arial"/>
              </a:rPr>
              <a:t>ومثال الشكلية المطلوبة لإمكان الاحتجاج بالتصرف على الغير </a:t>
            </a:r>
            <a:r>
              <a:rPr lang="ar-EG" sz="2400" dirty="0">
                <a:solidFill>
                  <a:srgbClr val="000000"/>
                </a:solidFill>
                <a:latin typeface="Alexandria" pitchFamily="2" charset="-78"/>
                <a:ea typeface="Arial"/>
                <a:cs typeface="Alexandria" pitchFamily="2" charset="-78"/>
                <a:sym typeface="Arial"/>
              </a:rPr>
              <a:t>عقد الشركة المدنية، وتعتبر شخصاً اعتباريا بمجرد تكوينها، ولكن يجوز الاحتجاج بهذه الشخصية على الغير إلا بعد استيفاء إجراءات النشر التي يقررها القانون (م١/٥٠٦ مدني) وكذلك المادة ١٠٥٣ مدني في صدد الرهن الرسمي والتي تنص على أنه "لا يكون الرهن نافذا في حق الغير إلا إذا قيد العقد أو الحكم المثبــت للـــرهن قبــل ان يكسب هذا الغير حقا عينيا على العقار وذلك دون اخلال بالأحكام المقررة في الإفلاس".</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330948"/>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77"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rgbClr val="000000"/>
                </a:solidFill>
                <a:latin typeface="Alexandria" pitchFamily="2" charset="-78"/>
                <a:ea typeface="Arial"/>
                <a:cs typeface="Alexandria" pitchFamily="2" charset="-78"/>
                <a:sym typeface="Arial"/>
              </a:rPr>
              <a:t>ثانياً:- الطرق المعنوية: </a:t>
            </a:r>
          </a:p>
          <a:p>
            <a:pPr algn="just" rtl="1"/>
            <a:r>
              <a:rPr lang="ar-EG" sz="2400" dirty="0">
                <a:solidFill>
                  <a:srgbClr val="000000"/>
                </a:solidFill>
                <a:latin typeface="Alexandria" pitchFamily="2" charset="-78"/>
                <a:ea typeface="Arial"/>
                <a:cs typeface="Alexandria" pitchFamily="2" charset="-78"/>
                <a:sym typeface="Arial"/>
              </a:rPr>
              <a:t>- تتميز هذه الطرق بأنها تستخدم المنطق والفكر؛ حيث يلجأ لاستخدام العمل الذهني في التعبير عن القاعدة القانونية وتنقسم هذه الطرق بصفة أساسية إلى نوعين: </a:t>
            </a:r>
            <a:r>
              <a:rPr lang="ar-EG" sz="2400" b="1" u="sng" dirty="0">
                <a:solidFill>
                  <a:srgbClr val="000000"/>
                </a:solidFill>
                <a:latin typeface="Alexandria" pitchFamily="2" charset="-78"/>
                <a:ea typeface="Arial"/>
                <a:cs typeface="Alexandria" pitchFamily="2" charset="-78"/>
                <a:sym typeface="Arial"/>
              </a:rPr>
              <a:t>القرائن القانونية والحيل وذلك على النحو التالي:-</a:t>
            </a:r>
          </a:p>
          <a:p>
            <a:pPr algn="just" rtl="1"/>
            <a:r>
              <a:rPr lang="ar-EG" sz="2400" b="1" dirty="0">
                <a:solidFill>
                  <a:srgbClr val="000000"/>
                </a:solidFill>
                <a:latin typeface="Alexandria" pitchFamily="2" charset="-78"/>
                <a:ea typeface="Arial"/>
                <a:cs typeface="Alexandria" pitchFamily="2" charset="-78"/>
                <a:sym typeface="Arial"/>
              </a:rPr>
              <a:t>1.القرائن القانونية:-</a:t>
            </a:r>
          </a:p>
          <a:p>
            <a:pPr algn="just" rtl="1"/>
            <a:r>
              <a:rPr lang="ar-EG" sz="2400" dirty="0">
                <a:solidFill>
                  <a:srgbClr val="000000"/>
                </a:solidFill>
                <a:latin typeface="Alexandria" pitchFamily="2" charset="-78"/>
                <a:ea typeface="Arial"/>
                <a:cs typeface="Alexandria" pitchFamily="2" charset="-78"/>
                <a:sym typeface="Arial"/>
              </a:rPr>
              <a:t>- القرائن هي استخلاص أمر مجهول من أمر معلوم تبعا للغالب في العمل، فهي عملية ذهنية تتلخص في أخذ أمر مشكوك فيه على أنه أمر مؤكد وفقا للغالب الراجح والمألوف في العمل، والهدف من ذلك هو تحويل الشك إلى يقين لأن تحقيق العدل يتطلب دقة وأحكاما واستقرارا معنيا، ويتم ذلك من خلال القرينة القانونية.</a:t>
            </a:r>
          </a:p>
          <a:p>
            <a:pPr algn="just" rtl="1"/>
            <a:br>
              <a:rPr lang="ar-EG" sz="2400" dirty="0">
                <a:solidFill>
                  <a:srgbClr val="000000"/>
                </a:solidFill>
                <a:latin typeface="Alexandria" pitchFamily="2" charset="-78"/>
                <a:ea typeface="Arial"/>
                <a:cs typeface="Alexandria" pitchFamily="2" charset="-78"/>
                <a:sym typeface="Arial"/>
              </a:rPr>
            </a:b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075436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77"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rgbClr val="000000"/>
                </a:solidFill>
                <a:latin typeface="Alexandria" pitchFamily="2" charset="-78"/>
                <a:ea typeface="Arial"/>
                <a:cs typeface="Alexandria" pitchFamily="2" charset="-78"/>
                <a:sym typeface="Arial"/>
              </a:rPr>
              <a:t>وتستخدم هذه الطريقة في مجال الإثبات وفي مجال القواعـد الموضوعية وذلك على النحو التالي:-</a:t>
            </a:r>
          </a:p>
          <a:p>
            <a:pPr algn="just" rtl="1"/>
            <a:r>
              <a:rPr lang="ar-EG" sz="2400" b="1" u="sng" dirty="0">
                <a:solidFill>
                  <a:srgbClr val="000000"/>
                </a:solidFill>
                <a:latin typeface="Alexandria" pitchFamily="2" charset="-78"/>
                <a:ea typeface="Arial"/>
                <a:cs typeface="Alexandria" pitchFamily="2" charset="-78"/>
                <a:sym typeface="Arial"/>
              </a:rPr>
              <a:t>أ- القرائن القانونية في مجال الإثبات:-</a:t>
            </a:r>
          </a:p>
          <a:p>
            <a:pPr algn="just" rtl="1"/>
            <a:r>
              <a:rPr lang="ar-EG" sz="2400" dirty="0">
                <a:solidFill>
                  <a:srgbClr val="000000"/>
                </a:solidFill>
                <a:latin typeface="Alexandria" pitchFamily="2" charset="-78"/>
                <a:ea typeface="Arial"/>
                <a:cs typeface="Alexandria" pitchFamily="2" charset="-78"/>
                <a:sym typeface="Arial"/>
              </a:rPr>
              <a:t>- ففي مجال الإثبات تعتبر القرينة أحد أدلة الإثبات وقد تكون القرينة بسيطة تقبل إثبات العكس، وقد تكون قاطعة لا تقبل إثبات العكس.</a:t>
            </a:r>
          </a:p>
          <a:p>
            <a:pPr algn="just" rtl="1"/>
            <a:r>
              <a:rPr lang="ar-EG" sz="2400" dirty="0">
                <a:solidFill>
                  <a:srgbClr val="000000"/>
                </a:solidFill>
                <a:latin typeface="Alexandria" pitchFamily="2" charset="-78"/>
                <a:ea typeface="Arial"/>
                <a:cs typeface="Alexandria" pitchFamily="2" charset="-78"/>
                <a:sym typeface="Arial"/>
              </a:rPr>
              <a:t>- ففي القرينة نكون بصدد أمر يصعب إثباته فيسهل المشرع طريق إثباته باعتباره المألوف والغالب الراجح في العمل في شأن هذه المسالة المراد إثباتها هو الواقع فيفترض ذلك ويعتبره ثابتاً بذاته ويعفي الطرف المكلف بالإثبات من عبء إثباته والقرينة قد تكون بسيطة وقــــد تكون قاطعة.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698930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977"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anose="05000000000000000000" pitchFamily="2" charset="2"/>
              <a:buChar char="§"/>
            </a:pPr>
            <a:r>
              <a:rPr lang="ar-EG" sz="2200" b="1" u="sng" dirty="0">
                <a:solidFill>
                  <a:srgbClr val="000000"/>
                </a:solidFill>
                <a:latin typeface="Alexandria" pitchFamily="2" charset="-78"/>
                <a:ea typeface="Arial"/>
                <a:cs typeface="Alexandria" pitchFamily="2" charset="-78"/>
                <a:sym typeface="Arial"/>
              </a:rPr>
              <a:t>ورد بالمادة فالقرينة البسيطة تقبل إثبات العكس </a:t>
            </a:r>
            <a:r>
              <a:rPr lang="ar-EG" sz="2200" dirty="0">
                <a:solidFill>
                  <a:srgbClr val="000000"/>
                </a:solidFill>
                <a:latin typeface="Alexandria" pitchFamily="2" charset="-78"/>
                <a:ea typeface="Arial"/>
                <a:cs typeface="Alexandria" pitchFamily="2" charset="-78"/>
                <a:sym typeface="Arial"/>
              </a:rPr>
              <a:t>ومثال ذلك ما ٥٨٧ مدني في شأن إثبات الوفاء بالأجرة، فنص على أن "الوفاء بقسط من الأجرة قرينة على الوفاء بالأقساط السابقة على هذا القسط حتى يقوم الدليل على عكس ذلك"، </a:t>
            </a:r>
            <a:r>
              <a:rPr lang="ar-EG" sz="2200" b="1" u="sng" dirty="0">
                <a:solidFill>
                  <a:srgbClr val="000000"/>
                </a:solidFill>
                <a:latin typeface="Alexandria" pitchFamily="2" charset="-78"/>
                <a:ea typeface="Arial"/>
                <a:cs typeface="Alexandria" pitchFamily="2" charset="-78"/>
                <a:sym typeface="Arial"/>
              </a:rPr>
              <a:t>فوفاء المؤجر بأحد الأقساط قرينه على وفائه بالأقساط السابقة على هذا القسط كما هو الحاصل في غالب الأحوال</a:t>
            </a:r>
            <a:r>
              <a:rPr lang="ar-EG" sz="2200" dirty="0">
                <a:solidFill>
                  <a:srgbClr val="000000"/>
                </a:solidFill>
                <a:latin typeface="Alexandria" pitchFamily="2" charset="-78"/>
                <a:ea typeface="Arial"/>
                <a:cs typeface="Alexandria" pitchFamily="2" charset="-78"/>
                <a:sym typeface="Arial"/>
              </a:rPr>
              <a:t>، ولذلك أخذ المشرع هذا الغالب في العمل ونص عليه واعتبره قرينه نص عليها، وأعفى المستأجر من عبء إثبات الوفاء بالقسط السابق المتنازع عليه.</a:t>
            </a:r>
          </a:p>
          <a:p>
            <a:pPr marL="342900" indent="-342900" algn="just" rtl="1">
              <a:buFont typeface="Wingdings" panose="05000000000000000000" pitchFamily="2" charset="2"/>
              <a:buChar char="§"/>
            </a:pPr>
            <a:r>
              <a:rPr lang="ar-EG" sz="2200" b="1" u="sng" dirty="0">
                <a:solidFill>
                  <a:srgbClr val="000000"/>
                </a:solidFill>
                <a:latin typeface="Alexandria" pitchFamily="2" charset="-78"/>
                <a:ea typeface="Arial"/>
                <a:cs typeface="Alexandria" pitchFamily="2" charset="-78"/>
                <a:sym typeface="Arial"/>
              </a:rPr>
              <a:t>لكن هذه القرينة بسيطة يجوز إثبات عكسها </a:t>
            </a:r>
            <a:r>
              <a:rPr lang="ar-EG" sz="2200" dirty="0">
                <a:solidFill>
                  <a:srgbClr val="000000"/>
                </a:solidFill>
                <a:latin typeface="Alexandria" pitchFamily="2" charset="-78"/>
                <a:ea typeface="Arial"/>
                <a:cs typeface="Alexandria" pitchFamily="2" charset="-78"/>
                <a:sym typeface="Arial"/>
              </a:rPr>
              <a:t>أي يجــوز هـدمها ونقضها بالإثبات أن المستأجر رغم وفائه بالقسط الأخير إلا أنه لم يوف بالقسط السابق.</a:t>
            </a:r>
          </a:p>
          <a:p>
            <a:pPr marL="342900" indent="-342900" algn="just" rtl="1">
              <a:buFont typeface="Wingdings" panose="05000000000000000000" pitchFamily="2" charset="2"/>
              <a:buChar char="§"/>
            </a:pPr>
            <a:r>
              <a:rPr lang="ar-EG" sz="2200" b="1" dirty="0">
                <a:solidFill>
                  <a:srgbClr val="000000"/>
                </a:solidFill>
                <a:latin typeface="Alexandria" pitchFamily="2" charset="-78"/>
                <a:ea typeface="Arial"/>
                <a:cs typeface="Alexandria" pitchFamily="2" charset="-78"/>
                <a:sym typeface="Arial"/>
              </a:rPr>
              <a:t>أما القرينة القاطعة فهي استنباط أمر مجهول من أمر معلوم وفقا للغالب الراجح في العمل </a:t>
            </a:r>
            <a:r>
              <a:rPr lang="ar-EG" sz="2200" dirty="0">
                <a:solidFill>
                  <a:srgbClr val="000000"/>
                </a:solidFill>
                <a:latin typeface="Alexandria" pitchFamily="2" charset="-78"/>
                <a:ea typeface="Arial"/>
                <a:cs typeface="Alexandria" pitchFamily="2" charset="-78"/>
                <a:sym typeface="Arial"/>
              </a:rPr>
              <a:t>ولا يسمح بإثبات عكسها كافتراض خطـأ حارس الحيوان (م176مدني) وحارس الآلات الميكانيكية والأشياء تتطلب حراستها عناية خاصة (م. ۱۷۸ مدني).</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04</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922568"/>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04</a:t>
            </a:r>
          </a:p>
        </p:txBody>
      </p:sp>
      <p:sp>
        <p:nvSpPr>
          <p:cNvPr id="3" name="Rectangle 2"/>
          <p:cNvSpPr/>
          <p:nvPr/>
        </p:nvSpPr>
        <p:spPr>
          <a:xfrm>
            <a:off x="343106" y="1944916"/>
            <a:ext cx="11696290" cy="3046988"/>
          </a:xfrm>
          <a:prstGeom prst="rect">
            <a:avLst/>
          </a:prstGeom>
        </p:spPr>
        <p:txBody>
          <a:bodyPr wrap="square">
            <a:spAutoFit/>
          </a:bodyPr>
          <a:lstStyle/>
          <a:p>
            <a:pPr algn="just" rtl="1"/>
            <a:r>
              <a:rPr lang="ar-EG" sz="2400" b="1" dirty="0">
                <a:solidFill>
                  <a:srgbClr val="000000"/>
                </a:solidFill>
                <a:latin typeface="Alexandria" pitchFamily="2" charset="-78"/>
                <a:ea typeface="Arial"/>
                <a:cs typeface="Alexandria" pitchFamily="2" charset="-78"/>
                <a:sym typeface="Arial"/>
              </a:rPr>
              <a:t>ب- القرينة القانونية في مجال القواعد الموضوعية:</a:t>
            </a:r>
          </a:p>
          <a:p>
            <a:pPr algn="just" rtl="1"/>
            <a:r>
              <a:rPr lang="ar-EG" sz="2400" dirty="0">
                <a:solidFill>
                  <a:srgbClr val="000000"/>
                </a:solidFill>
                <a:latin typeface="Alexandria" pitchFamily="2" charset="-78"/>
                <a:ea typeface="Arial"/>
                <a:cs typeface="Alexandria" pitchFamily="2" charset="-78"/>
                <a:sym typeface="Arial"/>
              </a:rPr>
              <a:t>أبرز مثال لها نص المادة ٤٤ مدني التي تحدد سن الرشد بإحدى وعشرين عاماً، فافترض المشرع أن كل من بلغ هذه السن يعتبر راشداً واكتمل تمييزه وإدراكه ما لم يحجر عليه </a:t>
            </a:r>
            <a:r>
              <a:rPr lang="ar-EG" sz="2400" b="1" u="sng" dirty="0">
                <a:solidFill>
                  <a:srgbClr val="000000"/>
                </a:solidFill>
                <a:latin typeface="Alexandria" pitchFamily="2" charset="-78"/>
                <a:ea typeface="Arial"/>
                <a:cs typeface="Alexandria" pitchFamily="2" charset="-78"/>
                <a:sym typeface="Arial"/>
              </a:rPr>
              <a:t>وهذا بحسب الراجح الغالــــب والمألوف في العمل، </a:t>
            </a:r>
            <a:r>
              <a:rPr lang="ar-EG" sz="2400" dirty="0">
                <a:solidFill>
                  <a:srgbClr val="000000"/>
                </a:solidFill>
                <a:latin typeface="Alexandria" pitchFamily="2" charset="-78"/>
                <a:ea typeface="Arial"/>
                <a:cs typeface="Alexandria" pitchFamily="2" charset="-78"/>
                <a:sym typeface="Arial"/>
              </a:rPr>
              <a:t>ونص على ذلك واعتبرها قرينه قانونية قاطعة وتعتبر القرينة في مجال القواعد الموضوعية هي محل القاعدة القانونية بعكس القرينة في مجال الإثبات حيث تكون هدفها هو إعفـاء من تقررت لمصلحته من عبء الإثبات فهي تغنيه عن أية طريقة مـــن طرق الإثبات (مادة ٩٩ مدني). </a:t>
            </a: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طرق الصياغة القانونية: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04</a:t>
            </a:r>
          </a:p>
        </p:txBody>
      </p:sp>
      <p:sp>
        <p:nvSpPr>
          <p:cNvPr id="3" name="Rectangle 2"/>
          <p:cNvSpPr/>
          <p:nvPr/>
        </p:nvSpPr>
        <p:spPr>
          <a:xfrm>
            <a:off x="155643" y="1167763"/>
            <a:ext cx="12046852" cy="5632311"/>
          </a:xfrm>
          <a:prstGeom prst="rect">
            <a:avLst/>
          </a:prstGeom>
        </p:spPr>
        <p:txBody>
          <a:bodyPr wrap="square">
            <a:spAutoFit/>
          </a:bodyPr>
          <a:lstStyle/>
          <a:p>
            <a:pPr algn="just" rtl="1"/>
            <a:r>
              <a:rPr lang="ar-EG" sz="2400" b="1" dirty="0">
                <a:solidFill>
                  <a:srgbClr val="000000"/>
                </a:solidFill>
                <a:latin typeface="Alexandria" pitchFamily="2" charset="-78"/>
                <a:ea typeface="Arial"/>
                <a:cs typeface="Alexandria" pitchFamily="2" charset="-78"/>
                <a:sym typeface="Arial"/>
              </a:rPr>
              <a:t>2.الحيل القانونية:-</a:t>
            </a:r>
          </a:p>
          <a:p>
            <a:pPr algn="just" rtl="1"/>
            <a:r>
              <a:rPr lang="ar-EG" sz="2400" b="1" dirty="0">
                <a:solidFill>
                  <a:srgbClr val="000000"/>
                </a:solidFill>
                <a:latin typeface="Alexandria" pitchFamily="2" charset="-78"/>
                <a:ea typeface="Arial"/>
                <a:cs typeface="Alexandria" pitchFamily="2" charset="-78"/>
                <a:sym typeface="Arial"/>
              </a:rPr>
              <a:t>- يقصد بالحيل القانونية </a:t>
            </a:r>
            <a:r>
              <a:rPr lang="ar-EG" sz="2400" dirty="0">
                <a:solidFill>
                  <a:srgbClr val="000000"/>
                </a:solidFill>
                <a:latin typeface="Alexandria" pitchFamily="2" charset="-78"/>
                <a:ea typeface="Arial"/>
                <a:cs typeface="Alexandria" pitchFamily="2" charset="-78"/>
                <a:sym typeface="Arial"/>
              </a:rPr>
              <a:t>إعطاء وضع من الأوضاع محكما يخالف الحقيقة بهدف ترتيب أثر قانوني معين، فهي عمل ذهني يتم احتيالا على الواقع بتصويره على خلاف طبيعته بقصد ترتيب أثر قانوني معين يصعب الوصول إليه إذا ما أخذ على حقيقته أو صورته الطبيعية.</a:t>
            </a:r>
          </a:p>
          <a:p>
            <a:pPr algn="just" rtl="1"/>
            <a:r>
              <a:rPr lang="ar-EG" sz="2400" b="1" dirty="0">
                <a:solidFill>
                  <a:srgbClr val="000000"/>
                </a:solidFill>
                <a:latin typeface="Alexandria" pitchFamily="2" charset="-78"/>
                <a:ea typeface="Arial"/>
                <a:cs typeface="Alexandria" pitchFamily="2" charset="-78"/>
                <a:sym typeface="Arial"/>
              </a:rPr>
              <a:t>- ومثال الحيل العقارات بالتخصيص والمنقول بحسب المآل، </a:t>
            </a:r>
            <a:r>
              <a:rPr lang="ar-EG" sz="2400" dirty="0">
                <a:solidFill>
                  <a:srgbClr val="000000"/>
                </a:solidFill>
                <a:latin typeface="Alexandria" pitchFamily="2" charset="-78"/>
                <a:ea typeface="Arial"/>
                <a:cs typeface="Alexandria" pitchFamily="2" charset="-78"/>
                <a:sym typeface="Arial"/>
              </a:rPr>
              <a:t>فالعقار بالتخصيص هو أصلا بطبيعته منقول يرصد لخدمة العقار أو استغلاله كالآلات الزراعية والآلات في المصنع واعتبرها المشرع عقار على خلاف الواقع، حتى يتوصل إلى تحقيق استمرار عملية الاستغلال وحمايتها فيسري على المنقول ما يسري على العقار. وكذلك المنقول بحسب المآل فهو وإن كان يعد عقارا في الواقع إلا أنه اعتبر منقولا طالما أن مصيره الانفصال، ولذلك أخذ حكـم المنقول من حيث البيع والرهن والحجز، مثال ذلك أنقاض المنزل التي تباع وهي قائمة.</a:t>
            </a:r>
          </a:p>
          <a:p>
            <a:pPr algn="just" rtl="1"/>
            <a:r>
              <a:rPr lang="ar-EG" sz="2400" b="1" dirty="0">
                <a:solidFill>
                  <a:srgbClr val="000000"/>
                </a:solidFill>
                <a:latin typeface="Alexandria" pitchFamily="2" charset="-78"/>
                <a:ea typeface="Arial"/>
                <a:cs typeface="Alexandria" pitchFamily="2" charset="-78"/>
                <a:sym typeface="Arial"/>
              </a:rPr>
              <a:t>- ونظرا لأن الحيل تعتبر مخالفة للواقع بهدف ترتيب أثر قانوني معين </a:t>
            </a:r>
            <a:r>
              <a:rPr lang="ar-EG" sz="2400" dirty="0">
                <a:solidFill>
                  <a:srgbClr val="000000"/>
                </a:solidFill>
                <a:latin typeface="Alexandria" pitchFamily="2" charset="-78"/>
                <a:ea typeface="Arial"/>
                <a:cs typeface="Alexandria" pitchFamily="2" charset="-78"/>
                <a:sym typeface="Arial"/>
              </a:rPr>
              <a:t>إلا أنه ينبغي الحذر والتضييق من نطاق استخدامها وعدم التوسع في تفسيرها وقصره في حدود الغرض منها.</a:t>
            </a:r>
          </a:p>
        </p:txBody>
      </p:sp>
    </p:spTree>
    <p:extLst>
      <p:ext uri="{BB962C8B-B14F-4D97-AF65-F5344CB8AC3E}">
        <p14:creationId xmlns:p14="http://schemas.microsoft.com/office/powerpoint/2010/main" val="3540164416"/>
      </p:ext>
    </p:extLst>
  </p:cSld>
  <p:clrMapOvr>
    <a:masterClrMapping/>
  </p:clrMapOvr>
  <p:transition spd="slow" advTm="8588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04</a:t>
            </a:r>
          </a:p>
        </p:txBody>
      </p:sp>
      <p:sp>
        <p:nvSpPr>
          <p:cNvPr id="3" name="Rectangle 2"/>
          <p:cNvSpPr/>
          <p:nvPr/>
        </p:nvSpPr>
        <p:spPr>
          <a:xfrm>
            <a:off x="311285" y="2685278"/>
            <a:ext cx="12046852" cy="2308324"/>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1- د.أحمد السعيد الزقرد، </a:t>
            </a:r>
            <a:r>
              <a:rPr lang="ar-EG" sz="2400" b="1" u="sng" dirty="0">
                <a:solidFill>
                  <a:srgbClr val="000000"/>
                </a:solidFill>
                <a:latin typeface="Alexandria" pitchFamily="2" charset="-78"/>
                <a:ea typeface="Arial"/>
                <a:cs typeface="Alexandria" pitchFamily="2" charset="-78"/>
                <a:sym typeface="Arial"/>
              </a:rPr>
              <a:t>المدخل للعلوم القانونية،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المنصورة، مصر، 2003/2002.</a:t>
            </a:r>
          </a:p>
          <a:p>
            <a:pPr algn="just" rtl="1"/>
            <a:r>
              <a:rPr lang="ar-EG" sz="2400" dirty="0">
                <a:solidFill>
                  <a:srgbClr val="000000"/>
                </a:solidFill>
                <a:latin typeface="Alexandria" pitchFamily="2" charset="-78"/>
                <a:ea typeface="Arial"/>
                <a:cs typeface="Alexandria" pitchFamily="2" charset="-78"/>
                <a:sym typeface="Arial"/>
              </a:rPr>
              <a:t>2- د.عمرو طه بدوي، </a:t>
            </a:r>
            <a:r>
              <a:rPr lang="ar-EG" sz="2400" b="1" u="sng" dirty="0">
                <a:solidFill>
                  <a:srgbClr val="000000"/>
                </a:solidFill>
                <a:latin typeface="Alexandria" pitchFamily="2" charset="-78"/>
                <a:cs typeface="Alexandria" pitchFamily="2" charset="-78"/>
                <a:sym typeface="Arial"/>
              </a:rPr>
              <a:t>المدخل لدراسة القانون،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القاهرة، مصر، 2008.</a:t>
            </a:r>
          </a:p>
          <a:p>
            <a:pPr algn="just" rtl="1"/>
            <a:r>
              <a:rPr lang="ar-EG" sz="2400" dirty="0">
                <a:solidFill>
                  <a:srgbClr val="000000"/>
                </a:solidFill>
                <a:latin typeface="Alexandria" pitchFamily="2" charset="-78"/>
                <a:ea typeface="Arial"/>
                <a:cs typeface="Alexandria" pitchFamily="2" charset="-78"/>
                <a:sym typeface="Arial"/>
              </a:rPr>
              <a:t>3- أحمد محمد الرفاعي، </a:t>
            </a:r>
            <a:r>
              <a:rPr lang="ar-EG" sz="2400" b="1" u="sng" dirty="0">
                <a:solidFill>
                  <a:srgbClr val="000000"/>
                </a:solidFill>
                <a:latin typeface="Alexandria" pitchFamily="2" charset="-78"/>
                <a:cs typeface="Alexandria" pitchFamily="2" charset="-78"/>
                <a:sym typeface="Arial"/>
              </a:rPr>
              <a:t>المدخل للعلوم القانونية، نظرية القانون، </a:t>
            </a:r>
            <a:r>
              <a:rPr lang="ar-EG" sz="2400" dirty="0">
                <a:solidFill>
                  <a:srgbClr val="000000"/>
                </a:solidFill>
                <a:latin typeface="Alexandria" pitchFamily="2" charset="-78"/>
                <a:ea typeface="Arial"/>
                <a:cs typeface="Alexandria" pitchFamily="2" charset="-78"/>
                <a:sym typeface="Arial"/>
              </a:rPr>
              <a:t>كلية الحقوق، جامعة بنها، مصر، 2008.</a:t>
            </a:r>
          </a:p>
        </p:txBody>
      </p:sp>
    </p:spTree>
    <p:extLst>
      <p:ext uri="{BB962C8B-B14F-4D97-AF65-F5344CB8AC3E}">
        <p14:creationId xmlns:p14="http://schemas.microsoft.com/office/powerpoint/2010/main" val="2379964521"/>
      </p:ext>
    </p:extLst>
  </p:cSld>
  <p:clrMapOvr>
    <a:masterClrMapping/>
  </p:clrMapOvr>
  <p:transition spd="slow" advTm="858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5" name="Graphic 21">
            <a:extLst>
              <a:ext uri="{FF2B5EF4-FFF2-40B4-BE49-F238E27FC236}">
                <a16:creationId xmlns:a16="http://schemas.microsoft.com/office/drawing/2014/main" id="{6B59091B-475D-4C78-A482-6C061B54FF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6184" y="203200"/>
            <a:ext cx="2946122"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694E24-6007-4E49-8770-D1A38254563B}"/>
</file>

<file path=customXml/itemProps2.xml><?xml version="1.0" encoding="utf-8"?>
<ds:datastoreItem xmlns:ds="http://schemas.openxmlformats.org/officeDocument/2006/customXml" ds:itemID="{28EEE327-882A-48E5-8041-A167E0CA1F13}"/>
</file>

<file path=customXml/itemProps3.xml><?xml version="1.0" encoding="utf-8"?>
<ds:datastoreItem xmlns:ds="http://schemas.openxmlformats.org/officeDocument/2006/customXml" ds:itemID="{26D3543E-933D-4B36-A26E-DB42E931DA7B}"/>
</file>

<file path=docProps/app.xml><?xml version="1.0" encoding="utf-8"?>
<Properties xmlns="http://schemas.openxmlformats.org/officeDocument/2006/extended-properties" xmlns:vt="http://schemas.openxmlformats.org/officeDocument/2006/docPropsVTypes">
  <TotalTime>1152</TotalTime>
  <Words>2843</Words>
  <Application>Microsoft Office PowerPoint</Application>
  <PresentationFormat>Widescreen</PresentationFormat>
  <Paragraphs>191</Paragraphs>
  <Slides>27</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275</cp:revision>
  <dcterms:created xsi:type="dcterms:W3CDTF">2023-04-29T09:08:23Z</dcterms:created>
  <dcterms:modified xsi:type="dcterms:W3CDTF">2024-02-22T14:13:15Z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