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3.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5" r:id="rId1"/>
    <p:sldMasterId id="2147483683" r:id="rId2"/>
    <p:sldMasterId id="2147483701" r:id="rId3"/>
    <p:sldMasterId id="2147483716" r:id="rId4"/>
  </p:sldMasterIdLst>
  <p:notesMasterIdLst>
    <p:notesMasterId r:id="rId46"/>
  </p:notesMasterIdLst>
  <p:sldIdLst>
    <p:sldId id="480" r:id="rId5"/>
    <p:sldId id="303" r:id="rId6"/>
    <p:sldId id="575" r:id="rId7"/>
    <p:sldId id="522" r:id="rId8"/>
    <p:sldId id="526" r:id="rId9"/>
    <p:sldId id="558" r:id="rId10"/>
    <p:sldId id="530" r:id="rId11"/>
    <p:sldId id="532" r:id="rId12"/>
    <p:sldId id="533" r:id="rId13"/>
    <p:sldId id="675" r:id="rId14"/>
    <p:sldId id="674" r:id="rId15"/>
    <p:sldId id="676" r:id="rId16"/>
    <p:sldId id="678" r:id="rId17"/>
    <p:sldId id="534" r:id="rId18"/>
    <p:sldId id="535" r:id="rId19"/>
    <p:sldId id="680" r:id="rId20"/>
    <p:sldId id="702" r:id="rId21"/>
    <p:sldId id="701" r:id="rId22"/>
    <p:sldId id="548" r:id="rId23"/>
    <p:sldId id="551" r:id="rId24"/>
    <p:sldId id="559" r:id="rId25"/>
    <p:sldId id="703" r:id="rId26"/>
    <p:sldId id="684" r:id="rId27"/>
    <p:sldId id="690" r:id="rId28"/>
    <p:sldId id="708" r:id="rId29"/>
    <p:sldId id="709" r:id="rId30"/>
    <p:sldId id="706" r:id="rId31"/>
    <p:sldId id="705" r:id="rId32"/>
    <p:sldId id="704" r:id="rId33"/>
    <p:sldId id="689" r:id="rId34"/>
    <p:sldId id="687" r:id="rId35"/>
    <p:sldId id="710" r:id="rId36"/>
    <p:sldId id="711" r:id="rId37"/>
    <p:sldId id="713" r:id="rId38"/>
    <p:sldId id="712" r:id="rId39"/>
    <p:sldId id="699" r:id="rId40"/>
    <p:sldId id="686" r:id="rId41"/>
    <p:sldId id="707" r:id="rId42"/>
    <p:sldId id="685" r:id="rId43"/>
    <p:sldId id="700" r:id="rId44"/>
    <p:sldId id="5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5"/>
            <p14:sldId id="522"/>
            <p14:sldId id="526"/>
            <p14:sldId id="558"/>
            <p14:sldId id="530"/>
            <p14:sldId id="532"/>
            <p14:sldId id="533"/>
            <p14:sldId id="675"/>
            <p14:sldId id="674"/>
            <p14:sldId id="676"/>
            <p14:sldId id="678"/>
            <p14:sldId id="534"/>
            <p14:sldId id="535"/>
            <p14:sldId id="680"/>
            <p14:sldId id="702"/>
            <p14:sldId id="701"/>
            <p14:sldId id="548"/>
            <p14:sldId id="551"/>
            <p14:sldId id="559"/>
            <p14:sldId id="703"/>
            <p14:sldId id="684"/>
            <p14:sldId id="690"/>
            <p14:sldId id="708"/>
            <p14:sldId id="709"/>
            <p14:sldId id="706"/>
            <p14:sldId id="705"/>
            <p14:sldId id="704"/>
            <p14:sldId id="689"/>
            <p14:sldId id="687"/>
            <p14:sldId id="710"/>
            <p14:sldId id="711"/>
            <p14:sldId id="713"/>
            <p14:sldId id="712"/>
            <p14:sldId id="699"/>
            <p14:sldId id="686"/>
            <p14:sldId id="707"/>
            <p14:sldId id="685"/>
            <p14:sldId id="700"/>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56" autoAdjust="0"/>
    <p:restoredTop sz="93738" autoAdjust="0"/>
  </p:normalViewPr>
  <p:slideViewPr>
    <p:cSldViewPr snapToGrid="0">
      <p:cViewPr varScale="1">
        <p:scale>
          <a:sx n="61" d="100"/>
          <a:sy n="61" d="100"/>
        </p:scale>
        <p:origin x="978" y="-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2058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85244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7433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568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041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7298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1024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240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4587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6322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0839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783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245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64794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713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93575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066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1842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6/19/2024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898818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6/19/2024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657410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6/19/2024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9215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6/19/2024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232778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6/19/2024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442425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6/19/2024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215641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6/19/2024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607871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6/19/2024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68029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6/19/2024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590056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6/19/2024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7500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6/19/2024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852722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683522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5268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835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3409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8983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3460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093682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158876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812917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528640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463735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603438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727942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868705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42328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5594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216174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1527182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04510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02389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19/06/2024</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81448752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fld id="{1661375A-C223-44C8-917C-F7C3A1BCD50F}" type="datetimeFigureOut">
              <a:rPr lang="en-GB" smtClean="0"/>
              <a:t>19/06/2024</a:t>
            </a:fld>
            <a:endParaRPr lang="en-GB"/>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64878455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fld id="{1661375A-C223-44C8-917C-F7C3A1BCD50F}" type="datetimeFigureOut">
              <a:rPr lang="en-GB" smtClean="0"/>
              <a:t>19/06/2024</a:t>
            </a:fld>
            <a:endParaRPr lang="en-GB"/>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35710402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fld id="{1661375A-C223-44C8-917C-F7C3A1BCD50F}" type="datetimeFigureOut">
              <a:rPr lang="en-GB" smtClean="0"/>
              <a:t>19/06/2024</a:t>
            </a:fld>
            <a:endParaRPr lang="en-GB"/>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76852250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fld id="{1661375A-C223-44C8-917C-F7C3A1BCD50F}" type="datetimeFigureOut">
              <a:rPr lang="en-GB" smtClean="0"/>
              <a:t>19/06/2024</a:t>
            </a:fld>
            <a:endParaRPr lang="en-GB"/>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67656430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fld id="{1661375A-C223-44C8-917C-F7C3A1BCD50F}" type="datetimeFigureOut">
              <a:rPr lang="en-GB" smtClean="0"/>
              <a:t>19/06/2024</a:t>
            </a:fld>
            <a:endParaRPr lang="en-GB"/>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12618669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fld id="{1661375A-C223-44C8-917C-F7C3A1BCD50F}" type="datetimeFigureOut">
              <a:rPr lang="en-GB" smtClean="0"/>
              <a:t>19/06/2024</a:t>
            </a:fld>
            <a:endParaRPr lang="en-GB"/>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05947186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fld id="{1661375A-C223-44C8-917C-F7C3A1BCD50F}" type="datetimeFigureOut">
              <a:rPr lang="en-GB" smtClean="0"/>
              <a:t>19/06/2024</a:t>
            </a:fld>
            <a:endParaRPr lang="en-GB"/>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04368856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fld id="{1661375A-C223-44C8-917C-F7C3A1BCD50F}" type="datetimeFigureOut">
              <a:rPr lang="en-GB" smtClean="0"/>
              <a:t>19/06/2024</a:t>
            </a:fld>
            <a:endParaRPr lang="en-GB"/>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412900163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fld id="{1661375A-C223-44C8-917C-F7C3A1BCD50F}" type="datetimeFigureOut">
              <a:rPr lang="en-GB" smtClean="0"/>
              <a:t>19/06/2024</a:t>
            </a:fld>
            <a:endParaRPr lang="en-GB"/>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41416571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fld id="{1661375A-C223-44C8-917C-F7C3A1BCD50F}" type="datetimeFigureOut">
              <a:rPr lang="en-GB" smtClean="0"/>
              <a:t>19/06/2024</a:t>
            </a:fld>
            <a:endParaRPr lang="en-GB"/>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5186776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image" Target="../media/image1.png"/><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6" Type="http://schemas.openxmlformats.org/officeDocument/2006/relationships/image" Target="../media/image2.png"/><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5" Type="http://schemas.openxmlformats.org/officeDocument/2006/relationships/theme" Target="../theme/theme3.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slideLayout" Target="../slideLayouts/slideLayout5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4.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45603266"/>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80" r:id="rId14"/>
    <p:sldLayoutId id="2147483681" r:id="rId15"/>
    <p:sldLayoutId id="2147483682" r:id="rId16"/>
    <p:sldLayoutId id="2147483660" r:id="rId17"/>
    <p:sldLayoutId id="2147483661" r:id="rId18"/>
    <p:sldLayoutId id="2147483663" r:id="rId19"/>
    <p:sldLayoutId id="2147483664"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6/19/2024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87972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05586314"/>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61375A-C223-44C8-917C-F7C3A1BCD50F}" type="datetimeFigureOut">
              <a:rPr lang="en-GB" smtClean="0"/>
              <a:t>19/06/2024</a:t>
            </a:fld>
            <a:endParaRPr lang="en-GB"/>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83841B-0DB4-4C99-B5E5-79625F01DBF7}" type="slidenum">
              <a:rPr lang="en-GB" smtClean="0"/>
              <a:t>‹#›</a:t>
            </a:fld>
            <a:endParaRPr lang="en-GB"/>
          </a:p>
        </p:txBody>
      </p:sp>
    </p:spTree>
    <p:extLst>
      <p:ext uri="{BB962C8B-B14F-4D97-AF65-F5344CB8AC3E}">
        <p14:creationId xmlns:p14="http://schemas.microsoft.com/office/powerpoint/2010/main" val="334308614"/>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5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51.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51.xml"/><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7.svg"/><Relationship Id="rId2" Type="http://schemas.openxmlformats.org/officeDocument/2006/relationships/image" Target="../media/image32.jpeg"/><Relationship Id="rId1" Type="http://schemas.openxmlformats.org/officeDocument/2006/relationships/slideLayout" Target="../slideLayouts/slideLayout36.xml"/><Relationship Id="rId6" Type="http://schemas.openxmlformats.org/officeDocument/2006/relationships/image" Target="../media/image6.png"/><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8" y="3794396"/>
            <a:ext cx="5797042" cy="338554"/>
          </a:xfrm>
          <a:prstGeom prst="rect">
            <a:avLst/>
          </a:prstGeom>
          <a:noFill/>
        </p:spPr>
        <p:txBody>
          <a:bodyPr wrap="square" rtlCol="0">
            <a:spAutoFit/>
          </a:bodyPr>
          <a:lstStyle/>
          <a:p>
            <a:r>
              <a:rPr lang="ar-EG" sz="1600" b="1" dirty="0">
                <a:latin typeface="Alexandria" pitchFamily="2" charset="-78"/>
                <a:cs typeface="Alexandria" pitchFamily="2" charset="-78"/>
              </a:rPr>
              <a:t>إعداد د/ميرهان محسن </a:t>
            </a:r>
            <a:endParaRPr lang="en-US" sz="1600" b="1" dirty="0">
              <a:latin typeface="Alexandria" pitchFamily="2" charset="-78"/>
              <a:cs typeface="Alexandria" pitchFamily="2" charset="-78"/>
            </a:endParaRPr>
          </a:p>
        </p:txBody>
      </p:sp>
      <p:sp>
        <p:nvSpPr>
          <p:cNvPr id="31" name="TextBox 30"/>
          <p:cNvSpPr txBox="1"/>
          <p:nvPr/>
        </p:nvSpPr>
        <p:spPr>
          <a:xfrm>
            <a:off x="475302" y="2497454"/>
            <a:ext cx="5620698" cy="400110"/>
          </a:xfrm>
          <a:prstGeom prst="rect">
            <a:avLst/>
          </a:prstGeom>
          <a:noFill/>
        </p:spPr>
        <p:txBody>
          <a:bodyPr wrap="square" rtlCol="0">
            <a:spAutoFit/>
          </a:bodyPr>
          <a:lstStyle/>
          <a:p>
            <a:r>
              <a:rPr lang="ar-BH" sz="2000" b="1" dirty="0">
                <a:latin typeface="Alexandria" pitchFamily="2" charset="-78"/>
                <a:cs typeface="Alexandria" pitchFamily="2" charset="-78"/>
              </a:rPr>
              <a:t>نظريات العلاقات العامة </a:t>
            </a:r>
            <a:endParaRPr lang="en-US" sz="2000" b="1" dirty="0">
              <a:latin typeface="Alexandria" pitchFamily="2" charset="-78"/>
              <a:cs typeface="Alexandria" pitchFamily="2" charset="-78"/>
            </a:endParaRPr>
          </a:p>
        </p:txBody>
      </p:sp>
      <p:sp>
        <p:nvSpPr>
          <p:cNvPr id="34" name="Rectangle: Rounded Corners 33"/>
          <p:cNvSpPr/>
          <p:nvPr/>
        </p:nvSpPr>
        <p:spPr>
          <a:xfrm>
            <a:off x="475302" y="563869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pitchFamily="2" charset="-78"/>
                <a:cs typeface="Alexandria" pitchFamily="2" charset="-78"/>
              </a:rPr>
              <a:t>Lecture 4</a:t>
            </a:r>
          </a:p>
        </p:txBody>
      </p:sp>
      <p:sp>
        <p:nvSpPr>
          <p:cNvPr id="46" name="TextBox 45"/>
          <p:cNvSpPr txBox="1"/>
          <p:nvPr/>
        </p:nvSpPr>
        <p:spPr>
          <a:xfrm>
            <a:off x="538246" y="6167863"/>
            <a:ext cx="1128835" cy="400110"/>
          </a:xfrm>
          <a:prstGeom prst="rect">
            <a:avLst/>
          </a:prstGeom>
          <a:noFill/>
        </p:spPr>
        <p:txBody>
          <a:bodyPr wrap="none" rtlCol="0">
            <a:spAutoFit/>
          </a:bodyPr>
          <a:lstStyle/>
          <a:p>
            <a:r>
              <a:rPr lang="en-US" sz="2000" b="1" dirty="0">
                <a:latin typeface="Alexandria" pitchFamily="2" charset="-78"/>
                <a:cs typeface="Alexandria" pitchFamily="2" charset="-78"/>
              </a:rPr>
              <a:t>PRL </a:t>
            </a:r>
            <a:r>
              <a:rPr lang="ar-BH" sz="2000" b="1" dirty="0">
                <a:latin typeface="Alexandria" pitchFamily="2" charset="-78"/>
                <a:cs typeface="Alexandria" pitchFamily="2" charset="-78"/>
              </a:rPr>
              <a:t>611</a:t>
            </a:r>
            <a:endParaRPr lang="en-US" sz="2000" b="1"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34947"/>
    </mc:Choice>
    <mc:Fallback xmlns="">
      <p:transition spd="slow" advTm="53349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83734" y="2635679"/>
            <a:ext cx="5708264" cy="707886"/>
          </a:xfrm>
          <a:prstGeom prst="rect">
            <a:avLst/>
          </a:prstGeom>
          <a:noFill/>
        </p:spPr>
        <p:txBody>
          <a:bodyPr wrap="square" rtlCol="0">
            <a:spAutoFit/>
          </a:bodyPr>
          <a:lstStyle/>
          <a:p>
            <a:pPr algn="ctr"/>
            <a:r>
              <a:rPr lang="ar-BH" sz="2000" b="1" i="1" u="sng" dirty="0">
                <a:latin typeface="Alexandria" pitchFamily="2" charset="-78"/>
                <a:cs typeface="Alexandria" pitchFamily="2" charset="-78"/>
              </a:rPr>
              <a:t>تابع - نماذج ونظريات تشكل التصورات عن المنظمة والعاملين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p:cNvSpPr txBox="1"/>
          <p:nvPr/>
        </p:nvSpPr>
        <p:spPr>
          <a:xfrm>
            <a:off x="6370224" y="4802552"/>
            <a:ext cx="1103187" cy="400110"/>
          </a:xfrm>
          <a:prstGeom prst="rect">
            <a:avLst/>
          </a:prstGeom>
          <a:noFill/>
        </p:spPr>
        <p:txBody>
          <a:bodyPr wrap="none" rtlCol="0">
            <a:spAutoFit/>
          </a:bodyPr>
          <a:lstStyle/>
          <a:p>
            <a:r>
              <a:rPr lang="en-US" sz="2000" dirty="0">
                <a:latin typeface="Alexandria" pitchFamily="2" charset="-78"/>
                <a:cs typeface="Alexandria" pitchFamily="2" charset="-78"/>
              </a:rPr>
              <a:t>PRL </a:t>
            </a:r>
            <a:r>
              <a:rPr lang="ar-BH" sz="2000" dirty="0">
                <a:latin typeface="Alexandria" pitchFamily="2" charset="-78"/>
                <a:cs typeface="Alexandria" pitchFamily="2" charset="-78"/>
              </a:rPr>
              <a:t>611</a:t>
            </a:r>
            <a:endParaRPr lang="en-US" sz="2000" dirty="0">
              <a:latin typeface="Alexandria" pitchFamily="2" charset="-78"/>
              <a:cs typeface="Alexandria" pitchFamily="2" charset="-78"/>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ar-EG" dirty="0">
                <a:solidFill>
                  <a:srgbClr val="00B0F0"/>
                </a:solidFill>
                <a:latin typeface="Alexandria" pitchFamily="2" charset="-78"/>
                <a:cs typeface="Alexandria" pitchFamily="2" charset="-78"/>
              </a:rPr>
              <a:t>إ</a:t>
            </a:r>
            <a:r>
              <a:rPr lang="ar-EG" b="1" dirty="0">
                <a:solidFill>
                  <a:srgbClr val="00B0F0"/>
                </a:solidFill>
                <a:latin typeface="Alexandria" pitchFamily="2" charset="-78"/>
                <a:cs typeface="Alexandria" pitchFamily="2" charset="-78"/>
              </a:rPr>
              <a:t>عداد / د.ميرهان محسن</a:t>
            </a:r>
            <a:r>
              <a:rPr lang="ar-EG" dirty="0">
                <a:solidFill>
                  <a:srgbClr val="00B0F0"/>
                </a:solidFill>
                <a:latin typeface="Alexandria" pitchFamily="2" charset="-78"/>
                <a:cs typeface="Alexandria" pitchFamily="2" charset="-78"/>
              </a:rPr>
              <a:t> </a:t>
            </a:r>
            <a:endParaRPr lang="en-US"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4157836-DB83-41E4-956D-A15CCCBA447F}"/>
              </a:ext>
            </a:extLst>
          </p:cNvPr>
          <p:cNvGrpSpPr/>
          <p:nvPr/>
        </p:nvGrpSpPr>
        <p:grpSpPr>
          <a:xfrm>
            <a:off x="1369148" y="4118651"/>
            <a:ext cx="4041051" cy="839692"/>
            <a:chOff x="4137226" y="4377856"/>
            <a:chExt cx="3565005" cy="1301781"/>
          </a:xfrm>
          <a:solidFill>
            <a:srgbClr val="074D67"/>
          </a:solidFill>
        </p:grpSpPr>
        <p:sp>
          <p:nvSpPr>
            <p:cNvPr id="2" name="Flowchart: Decision 1">
              <a:extLst>
                <a:ext uri="{FF2B5EF4-FFF2-40B4-BE49-F238E27FC236}">
                  <a16:creationId xmlns:a16="http://schemas.microsoft.com/office/drawing/2014/main" id="{5067CFC8-BFCB-4F86-91CA-635B922321BF}"/>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Parallelogram 13">
              <a:extLst>
                <a:ext uri="{FF2B5EF4-FFF2-40B4-BE49-F238E27FC236}">
                  <a16:creationId xmlns:a16="http://schemas.microsoft.com/office/drawing/2014/main" id="{823E8CAE-4C42-4CD6-9AE9-662BABD48BE3}"/>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Parallelogram 14">
              <a:extLst>
                <a:ext uri="{FF2B5EF4-FFF2-40B4-BE49-F238E27FC236}">
                  <a16:creationId xmlns:a16="http://schemas.microsoft.com/office/drawing/2014/main" id="{CF1AAEA3-6A56-4C71-8028-DD1A9457CF86}"/>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2" name="Group 21">
            <a:extLst>
              <a:ext uri="{FF2B5EF4-FFF2-40B4-BE49-F238E27FC236}">
                <a16:creationId xmlns:a16="http://schemas.microsoft.com/office/drawing/2014/main" id="{6F1D9846-746B-4E8E-B35C-FB7BFF440607}"/>
              </a:ext>
            </a:extLst>
          </p:cNvPr>
          <p:cNvGrpSpPr/>
          <p:nvPr/>
        </p:nvGrpSpPr>
        <p:grpSpPr>
          <a:xfrm>
            <a:off x="1838533" y="3435348"/>
            <a:ext cx="3038262" cy="547840"/>
            <a:chOff x="4137226" y="4377856"/>
            <a:chExt cx="3565005" cy="1301781"/>
          </a:xfrm>
          <a:solidFill>
            <a:srgbClr val="F58221"/>
          </a:solidFill>
        </p:grpSpPr>
        <p:sp>
          <p:nvSpPr>
            <p:cNvPr id="23" name="Flowchart: Decision 22">
              <a:extLst>
                <a:ext uri="{FF2B5EF4-FFF2-40B4-BE49-F238E27FC236}">
                  <a16:creationId xmlns:a16="http://schemas.microsoft.com/office/drawing/2014/main" id="{58F2C9E4-EB3E-4E43-9C97-CAC085E60C51}"/>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4" name="Parallelogram 23">
              <a:extLst>
                <a:ext uri="{FF2B5EF4-FFF2-40B4-BE49-F238E27FC236}">
                  <a16:creationId xmlns:a16="http://schemas.microsoft.com/office/drawing/2014/main" id="{597E1619-36C7-483B-840B-D1FA11853C3C}"/>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5" name="Parallelogram 24">
              <a:extLst>
                <a:ext uri="{FF2B5EF4-FFF2-40B4-BE49-F238E27FC236}">
                  <a16:creationId xmlns:a16="http://schemas.microsoft.com/office/drawing/2014/main" id="{62C452ED-CED1-44FB-B720-28DE4619F21B}"/>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6" name="Group 25">
            <a:extLst>
              <a:ext uri="{FF2B5EF4-FFF2-40B4-BE49-F238E27FC236}">
                <a16:creationId xmlns:a16="http://schemas.microsoft.com/office/drawing/2014/main" id="{26956502-1750-4934-A5D2-F85268575FA9}"/>
              </a:ext>
            </a:extLst>
          </p:cNvPr>
          <p:cNvGrpSpPr/>
          <p:nvPr/>
        </p:nvGrpSpPr>
        <p:grpSpPr>
          <a:xfrm>
            <a:off x="2160261" y="2764635"/>
            <a:ext cx="2394806" cy="587776"/>
            <a:chOff x="4137226" y="4377856"/>
            <a:chExt cx="3565005" cy="1301781"/>
          </a:xfrm>
          <a:solidFill>
            <a:srgbClr val="00AEEF"/>
          </a:solidFill>
        </p:grpSpPr>
        <p:sp>
          <p:nvSpPr>
            <p:cNvPr id="27" name="Flowchart: Decision 26">
              <a:extLst>
                <a:ext uri="{FF2B5EF4-FFF2-40B4-BE49-F238E27FC236}">
                  <a16:creationId xmlns:a16="http://schemas.microsoft.com/office/drawing/2014/main" id="{37D70F86-AA74-46B5-B452-B1099CA8C04F}"/>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Parallelogram 27">
              <a:extLst>
                <a:ext uri="{FF2B5EF4-FFF2-40B4-BE49-F238E27FC236}">
                  <a16:creationId xmlns:a16="http://schemas.microsoft.com/office/drawing/2014/main" id="{F5DE0881-6230-4217-AA2B-ED3E4F6FAE3D}"/>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9" name="Parallelogram 28">
              <a:extLst>
                <a:ext uri="{FF2B5EF4-FFF2-40B4-BE49-F238E27FC236}">
                  <a16:creationId xmlns:a16="http://schemas.microsoft.com/office/drawing/2014/main" id="{5D7597C3-7616-45E3-9921-E80728A2E2E3}"/>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30" name="Group 29">
            <a:extLst>
              <a:ext uri="{FF2B5EF4-FFF2-40B4-BE49-F238E27FC236}">
                <a16:creationId xmlns:a16="http://schemas.microsoft.com/office/drawing/2014/main" id="{FCADD52A-5E48-41AF-8C6F-BBE579259625}"/>
              </a:ext>
            </a:extLst>
          </p:cNvPr>
          <p:cNvGrpSpPr/>
          <p:nvPr/>
        </p:nvGrpSpPr>
        <p:grpSpPr>
          <a:xfrm>
            <a:off x="2426338" y="2208076"/>
            <a:ext cx="1862651" cy="571270"/>
            <a:chOff x="4137226" y="4377856"/>
            <a:chExt cx="3565005" cy="1301781"/>
          </a:xfrm>
          <a:solidFill>
            <a:srgbClr val="FFCC00"/>
          </a:solidFill>
        </p:grpSpPr>
        <p:sp>
          <p:nvSpPr>
            <p:cNvPr id="31" name="Flowchart: Decision 30">
              <a:extLst>
                <a:ext uri="{FF2B5EF4-FFF2-40B4-BE49-F238E27FC236}">
                  <a16:creationId xmlns:a16="http://schemas.microsoft.com/office/drawing/2014/main" id="{B08E9880-039A-40D3-AB88-0F3B7B9AE611}"/>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2" name="Parallelogram 31">
              <a:extLst>
                <a:ext uri="{FF2B5EF4-FFF2-40B4-BE49-F238E27FC236}">
                  <a16:creationId xmlns:a16="http://schemas.microsoft.com/office/drawing/2014/main" id="{3C20715F-64C0-4FE4-8D05-2E338AA5471C}"/>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3" name="Parallelogram 32">
              <a:extLst>
                <a:ext uri="{FF2B5EF4-FFF2-40B4-BE49-F238E27FC236}">
                  <a16:creationId xmlns:a16="http://schemas.microsoft.com/office/drawing/2014/main" id="{6F8F47A8-C5DD-4AC0-9BB7-8167FDC6D44D}"/>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40" name="TextBox 39">
            <a:extLst>
              <a:ext uri="{FF2B5EF4-FFF2-40B4-BE49-F238E27FC236}">
                <a16:creationId xmlns:a16="http://schemas.microsoft.com/office/drawing/2014/main" id="{F381B375-2743-4386-80B8-1FA1E80F7E9D}"/>
              </a:ext>
            </a:extLst>
          </p:cNvPr>
          <p:cNvSpPr txBox="1"/>
          <p:nvPr/>
        </p:nvSpPr>
        <p:spPr>
          <a:xfrm>
            <a:off x="7478722" y="1632545"/>
            <a:ext cx="3397727" cy="40011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نظرية تأثير الهالة</a:t>
            </a:r>
            <a:r>
              <a:rPr kumimoji="0" lang="en-US" sz="1500" b="0" i="0" u="none" strike="noStrike" kern="1200" cap="none" spc="0" normalizeH="0" baseline="0" noProof="0" dirty="0">
                <a:ln>
                  <a:noFill/>
                </a:ln>
                <a:solidFill>
                  <a:srgbClr val="282F39"/>
                </a:solidFill>
                <a:effectLst/>
                <a:uLnTx/>
                <a:uFillTx/>
                <a:latin typeface="Open Sans" panose="020B0606030504020204" pitchFamily="34" charset="0"/>
                <a:ea typeface="+mn-ea"/>
                <a:cs typeface="+mn-cs"/>
              </a:rPr>
              <a:t>. </a:t>
            </a:r>
            <a:endParaRPr kumimoji="0" lang="en-GB" sz="1500" b="0"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41" name="Oval 40">
            <a:extLst>
              <a:ext uri="{FF2B5EF4-FFF2-40B4-BE49-F238E27FC236}">
                <a16:creationId xmlns:a16="http://schemas.microsoft.com/office/drawing/2014/main" id="{7A83825E-1EE2-4E27-B7C1-4EF0FD2D4D4A}"/>
              </a:ext>
            </a:extLst>
          </p:cNvPr>
          <p:cNvSpPr/>
          <p:nvPr/>
        </p:nvSpPr>
        <p:spPr>
          <a:xfrm>
            <a:off x="6615442" y="1643986"/>
            <a:ext cx="506366" cy="506366"/>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1</a:t>
            </a:r>
          </a:p>
        </p:txBody>
      </p:sp>
      <p:sp>
        <p:nvSpPr>
          <p:cNvPr id="42" name="Oval 41">
            <a:extLst>
              <a:ext uri="{FF2B5EF4-FFF2-40B4-BE49-F238E27FC236}">
                <a16:creationId xmlns:a16="http://schemas.microsoft.com/office/drawing/2014/main" id="{1DC9CB7D-F47F-41EA-B7FF-319D97A7F478}"/>
              </a:ext>
            </a:extLst>
          </p:cNvPr>
          <p:cNvSpPr/>
          <p:nvPr/>
        </p:nvSpPr>
        <p:spPr>
          <a:xfrm>
            <a:off x="6615442" y="2481770"/>
            <a:ext cx="506366" cy="506366"/>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2</a:t>
            </a:r>
          </a:p>
        </p:txBody>
      </p:sp>
      <p:sp>
        <p:nvSpPr>
          <p:cNvPr id="43" name="Oval 42">
            <a:extLst>
              <a:ext uri="{FF2B5EF4-FFF2-40B4-BE49-F238E27FC236}">
                <a16:creationId xmlns:a16="http://schemas.microsoft.com/office/drawing/2014/main" id="{5CBEA206-30A3-4EC0-B498-D8EF0D8F27C0}"/>
              </a:ext>
            </a:extLst>
          </p:cNvPr>
          <p:cNvSpPr/>
          <p:nvPr/>
        </p:nvSpPr>
        <p:spPr>
          <a:xfrm>
            <a:off x="6615442" y="3352410"/>
            <a:ext cx="506366" cy="506366"/>
          </a:xfrm>
          <a:prstGeom prst="ellips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3</a:t>
            </a:r>
          </a:p>
        </p:txBody>
      </p:sp>
      <p:sp>
        <p:nvSpPr>
          <p:cNvPr id="44" name="TextBox 43">
            <a:extLst>
              <a:ext uri="{FF2B5EF4-FFF2-40B4-BE49-F238E27FC236}">
                <a16:creationId xmlns:a16="http://schemas.microsoft.com/office/drawing/2014/main" id="{86F59546-50F5-4584-ACAB-55B35DAFCB48}"/>
              </a:ext>
            </a:extLst>
          </p:cNvPr>
          <p:cNvSpPr txBox="1"/>
          <p:nvPr/>
        </p:nvSpPr>
        <p:spPr>
          <a:xfrm>
            <a:off x="7478721" y="2548815"/>
            <a:ext cx="3397727" cy="40011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نماذج سمعة الدول </a:t>
            </a:r>
            <a:endParaRPr kumimoji="0" lang="en-GB" sz="20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5" name="TextBox 44">
            <a:extLst>
              <a:ext uri="{FF2B5EF4-FFF2-40B4-BE49-F238E27FC236}">
                <a16:creationId xmlns:a16="http://schemas.microsoft.com/office/drawing/2014/main" id="{B94A5F2C-56AA-40D0-9AE7-3D587E057123}"/>
              </a:ext>
            </a:extLst>
          </p:cNvPr>
          <p:cNvSpPr txBox="1"/>
          <p:nvPr/>
        </p:nvSpPr>
        <p:spPr>
          <a:xfrm>
            <a:off x="7443469" y="4328834"/>
            <a:ext cx="4041051"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نموذج تسويق الدول المدعوم بالذكاء الإصطناعي </a:t>
            </a:r>
            <a:endParaRPr kumimoji="0" lang="en-GB" sz="16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9" name="TextBox 48">
            <a:extLst>
              <a:ext uri="{FF2B5EF4-FFF2-40B4-BE49-F238E27FC236}">
                <a16:creationId xmlns:a16="http://schemas.microsoft.com/office/drawing/2014/main" id="{A30B8A6C-97BE-4A44-AA7D-66F2A443C897}"/>
              </a:ext>
            </a:extLst>
          </p:cNvPr>
          <p:cNvSpPr txBox="1"/>
          <p:nvPr/>
        </p:nvSpPr>
        <p:spPr>
          <a:xfrm>
            <a:off x="7443469" y="3523463"/>
            <a:ext cx="45713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نموذج تسويق صورة الدولة والعلامة الوطنية </a:t>
            </a:r>
            <a:endParaRPr kumimoji="0" lang="en-GB" sz="18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pic>
        <p:nvPicPr>
          <p:cNvPr id="7" name="Picture 6">
            <a:extLst>
              <a:ext uri="{FF2B5EF4-FFF2-40B4-BE49-F238E27FC236}">
                <a16:creationId xmlns:a16="http://schemas.microsoft.com/office/drawing/2014/main" id="{4664A2A4-F12B-C1CE-B96B-18F40AD65602}"/>
              </a:ext>
            </a:extLst>
          </p:cNvPr>
          <p:cNvPicPr>
            <a:picLocks noChangeAspect="1"/>
          </p:cNvPicPr>
          <p:nvPr/>
        </p:nvPicPr>
        <p:blipFill>
          <a:blip r:embed="rId2"/>
          <a:stretch>
            <a:fillRect/>
          </a:stretch>
        </p:blipFill>
        <p:spPr>
          <a:xfrm>
            <a:off x="6634701" y="4506873"/>
            <a:ext cx="506012" cy="530398"/>
          </a:xfrm>
          <a:prstGeom prst="rect">
            <a:avLst/>
          </a:prstGeom>
        </p:spPr>
      </p:pic>
      <p:pic>
        <p:nvPicPr>
          <p:cNvPr id="8" name="Picture 7">
            <a:extLst>
              <a:ext uri="{FF2B5EF4-FFF2-40B4-BE49-F238E27FC236}">
                <a16:creationId xmlns:a16="http://schemas.microsoft.com/office/drawing/2014/main" id="{0DFCC1DF-44D5-7ED9-59AF-A06EDDB10C5C}"/>
              </a:ext>
            </a:extLst>
          </p:cNvPr>
          <p:cNvPicPr>
            <a:picLocks noChangeAspect="1"/>
          </p:cNvPicPr>
          <p:nvPr/>
        </p:nvPicPr>
        <p:blipFill>
          <a:blip r:embed="rId3"/>
          <a:stretch>
            <a:fillRect/>
          </a:stretch>
        </p:blipFill>
        <p:spPr>
          <a:xfrm>
            <a:off x="-580629" y="800802"/>
            <a:ext cx="11357832" cy="579170"/>
          </a:xfrm>
          <a:prstGeom prst="rect">
            <a:avLst/>
          </a:prstGeom>
        </p:spPr>
      </p:pic>
    </p:spTree>
    <p:extLst>
      <p:ext uri="{BB962C8B-B14F-4D97-AF65-F5344CB8AC3E}">
        <p14:creationId xmlns:p14="http://schemas.microsoft.com/office/powerpoint/2010/main" val="2275899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3DA0845-0E54-45B3-D328-B1FE6EC6A033}"/>
              </a:ext>
            </a:extLst>
          </p:cNvPr>
          <p:cNvPicPr>
            <a:picLocks noChangeAspect="1"/>
          </p:cNvPicPr>
          <p:nvPr/>
        </p:nvPicPr>
        <p:blipFill>
          <a:blip r:embed="rId3"/>
          <a:stretch>
            <a:fillRect/>
          </a:stretch>
        </p:blipFill>
        <p:spPr>
          <a:xfrm>
            <a:off x="617279" y="1685495"/>
            <a:ext cx="10812719" cy="4370412"/>
          </a:xfrm>
          <a:prstGeom prst="rect">
            <a:avLst/>
          </a:prstGeom>
        </p:spPr>
      </p:pic>
      <p:pic>
        <p:nvPicPr>
          <p:cNvPr id="3" name="Picture 2">
            <a:extLst>
              <a:ext uri="{FF2B5EF4-FFF2-40B4-BE49-F238E27FC236}">
                <a16:creationId xmlns:a16="http://schemas.microsoft.com/office/drawing/2014/main" id="{B2CF760D-0CAE-C55B-5486-87B89BDFC94B}"/>
              </a:ext>
            </a:extLst>
          </p:cNvPr>
          <p:cNvPicPr>
            <a:picLocks noChangeAspect="1"/>
          </p:cNvPicPr>
          <p:nvPr/>
        </p:nvPicPr>
        <p:blipFill>
          <a:blip r:embed="rId4"/>
          <a:stretch>
            <a:fillRect/>
          </a:stretch>
        </p:blipFill>
        <p:spPr>
          <a:xfrm>
            <a:off x="617279" y="802093"/>
            <a:ext cx="9228850" cy="432854"/>
          </a:xfrm>
          <a:prstGeom prst="rect">
            <a:avLst/>
          </a:prstGeom>
        </p:spPr>
      </p:pic>
    </p:spTree>
    <p:extLst>
      <p:ext uri="{BB962C8B-B14F-4D97-AF65-F5344CB8AC3E}">
        <p14:creationId xmlns:p14="http://schemas.microsoft.com/office/powerpoint/2010/main" val="218920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80110" y="2172364"/>
            <a:ext cx="9993023" cy="3743974"/>
          </a:xfrm>
          <a:prstGeom prst="rect">
            <a:avLst/>
          </a:prstGeom>
          <a:noFill/>
        </p:spPr>
        <p:txBody>
          <a:bodyPr wrap="square" rtlCol="0">
            <a:spAutoFit/>
          </a:bodyPr>
          <a:lstStyle/>
          <a:p>
            <a:pPr lvl="0" algn="just" rtl="1">
              <a:lnSpc>
                <a:spcPct val="150000"/>
              </a:lnSpc>
              <a:defRPr/>
            </a:pP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تأثير</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الهالة (</a:t>
            </a:r>
            <a:r>
              <a:rPr lang="en-US" sz="1600" dirty="0">
                <a:solidFill>
                  <a:prstClr val="black"/>
                </a:solidFill>
                <a:latin typeface="Alexandria Light" pitchFamily="2" charset="-78"/>
                <a:cs typeface="Alexandria Light" pitchFamily="2" charset="-78"/>
              </a:rPr>
              <a:t>Halo Effect</a:t>
            </a:r>
            <a:r>
              <a:rPr lang="ar-BH" sz="1600" dirty="0">
                <a:solidFill>
                  <a:prstClr val="black"/>
                </a:solidFill>
                <a:latin typeface="Alexandria Light" pitchFamily="2" charset="-78"/>
                <a:cs typeface="Alexandria Light" pitchFamily="2" charset="-78"/>
              </a:rPr>
              <a:t>)</a:t>
            </a:r>
            <a:r>
              <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t>
            </a: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هو </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انحياز سلوكي يظهر عندما يتم الحُكم على الأشخاص أو الأحداث بناء على صفة إيجابية واحدة </a:t>
            </a:r>
            <a:r>
              <a:rPr lang="ar-BH" sz="1600" dirty="0">
                <a:solidFill>
                  <a:prstClr val="black"/>
                </a:solidFill>
                <a:latin typeface="Alexandria Light" pitchFamily="2" charset="-78"/>
                <a:cs typeface="Alexandria Light" pitchFamily="2" charset="-78"/>
              </a:rPr>
              <a:t>، </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والتغاضي عن باقي الصفات الأخرى. يمكن أن يظهر تأثير الهالة عندما يقيّم المدير المرؤوسين، على سبيل المثال قد يعطي المدير تقييماً عالياً للموظف في معايير التقييم التي تغطي مختلف جوانب العمل كافة لأنه متميز في إحداها فقط.</a:t>
            </a:r>
            <a:endPar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والمنظمات أثناء بناء إسمها ،تسعى لإحاطة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نفسها بهاله إيجابية </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أو ربط إسمها بسمات إيجابية ، ودائم</a:t>
            </a: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 </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ما تسعى المنظمات </a:t>
            </a:r>
            <a:r>
              <a:rPr lang="ar-BH" sz="1600" dirty="0">
                <a:solidFill>
                  <a:prstClr val="black"/>
                </a:solidFill>
                <a:latin typeface="Alexandria Light" pitchFamily="2" charset="-78"/>
                <a:cs typeface="Alexandria Light" pitchFamily="2" charset="-78"/>
              </a:rPr>
              <a:t>لأن</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تربط بين منتجاتها وصفة إيجابية سائدة ، </a:t>
            </a: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ما يؤيد ويساهم في صنع القرارات الشرائية .</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كما أثبتت الدراسات أن الهالة المحيطة بالمنظمة </a:t>
            </a:r>
            <a:r>
              <a:rPr lang="ar-BH" sz="1600" dirty="0">
                <a:solidFill>
                  <a:prstClr val="black"/>
                </a:solidFill>
                <a:latin typeface="Alexandria Light" pitchFamily="2" charset="-78"/>
                <a:cs typeface="Alexandria Light" pitchFamily="2" charset="-78"/>
              </a:rPr>
              <a:t>؛ </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تتأثر بما تقدمه لجمهورها ،مثل دورها الخاص بالمسؤولية الإجتماعية والمبادرات والإهتمام بالطاقة والحد من النفايات ،وكذلك المبادرات المجتمعية كمبادرات تعليم الصغار وإهتمامها بالجوانب الإنسانية ورعايتها للأنشطة الرياضية والفنية بإعتبارها مشارك نشط في المجتمع المحلي.</a:t>
            </a:r>
          </a:p>
          <a:p>
            <a:pPr lvl="0" algn="just" rtl="1">
              <a:lnSpc>
                <a:spcPct val="150000"/>
              </a:lnSpc>
              <a:defRPr/>
            </a:pP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48B65A1-392E-968A-E5CF-65AE2504A7C4}"/>
              </a:ext>
            </a:extLst>
          </p:cNvPr>
          <p:cNvSpPr txBox="1"/>
          <p:nvPr/>
        </p:nvSpPr>
        <p:spPr>
          <a:xfrm>
            <a:off x="2552700" y="802093"/>
            <a:ext cx="6096000" cy="338554"/>
          </a:xfrm>
          <a:prstGeom prst="rect">
            <a:avLst/>
          </a:prstGeom>
          <a:noFill/>
        </p:spPr>
        <p:txBody>
          <a:bodyPr wrap="square">
            <a:spAutoFit/>
          </a:bodyPr>
          <a:lstStyle/>
          <a:p>
            <a:pPr algn="ctr" rtl="1"/>
            <a:r>
              <a:rPr lang="ar-BH" sz="1600" u="sng" dirty="0">
                <a:latin typeface="Alexandria" pitchFamily="2" charset="-78"/>
                <a:cs typeface="Alexandria" pitchFamily="2" charset="-78"/>
              </a:rPr>
              <a:t>تأثير الهاله </a:t>
            </a:r>
            <a:r>
              <a:rPr lang="en-US" sz="1600" u="sng" dirty="0">
                <a:latin typeface="Alexandria" pitchFamily="2" charset="-78"/>
                <a:cs typeface="Alexandria" pitchFamily="2" charset="-78"/>
              </a:rPr>
              <a:t>Hallo Effect</a:t>
            </a:r>
          </a:p>
        </p:txBody>
      </p:sp>
    </p:spTree>
    <p:extLst>
      <p:ext uri="{BB962C8B-B14F-4D97-AF65-F5344CB8AC3E}">
        <p14:creationId xmlns:p14="http://schemas.microsoft.com/office/powerpoint/2010/main" val="3741104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1193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2980" y="2266159"/>
            <a:ext cx="10045093" cy="4031873"/>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تأثير الهاله </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هو معرفة كيف تؤثر صفة معينة على تقييم بقية الصفات وتوصل إلى أن التقييمات السلبية لصفات محددة أدت إلى انخفاض التقييم في الصفات الأخرى </a:t>
            </a: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والعكس بالعكس فالتقييمات الإيجابية لصفات محددة </a:t>
            </a: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ترفع </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من تقييم الشخص في بقية الصفات.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فالأمر عبارة عن ميل لاستنتاجات استدلالية حول سمات محددة نتيجة الانطباع العام</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لأنه يصعب على الأفراد قياس الملامح منفصلة أو مستقلة ولكي يقلص الذهن من حدة التنافر الإدراكي فهو يميل لإيجاد صورة متماسكة ومتصلة نحو الأشياء والأشخاص. </a:t>
            </a:r>
            <a:endPar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pitchFamily="2" charset="-78"/>
                <a:cs typeface="Alexandria" pitchFamily="2" charset="-78"/>
              </a:rPr>
              <a:t>والهالة هي انجذاب ملموس بشكل نمطي </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مستخدماً مبدأ "كل ما هو جميل جيد"، ويتم قياسها من خلال تقييم الصفات وهو يشير لميل الأشخاص المعتاد بتقييم الأفراد الجذابين بشكل أكثر إيجابية وأكثر تفضيلاً بناء على سماتهم الشخصية أو صفاتهم بشكل أكبر ممن هم أقل جاذبية، ويكون هناك تحيز في هذه الأحكام، فتتغلب المشاعر على الإدراك.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078686" y="644488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7CEADF7-800C-C9E2-8B9F-E10CD0768336}"/>
              </a:ext>
            </a:extLst>
          </p:cNvPr>
          <p:cNvSpPr txBox="1"/>
          <p:nvPr/>
        </p:nvSpPr>
        <p:spPr>
          <a:xfrm>
            <a:off x="2000250" y="807134"/>
            <a:ext cx="6096000" cy="646331"/>
          </a:xfrm>
          <a:prstGeom prst="rect">
            <a:avLst/>
          </a:prstGeom>
          <a:noFill/>
        </p:spPr>
        <p:txBody>
          <a:bodyPr wrap="square">
            <a:spAutoFit/>
          </a:bodyPr>
          <a:lstStyle/>
          <a:p>
            <a:endParaRPr lang="en-US" dirty="0"/>
          </a:p>
          <a:p>
            <a:r>
              <a:rPr lang="ar-BH" dirty="0"/>
              <a:t>:</a:t>
            </a:r>
          </a:p>
        </p:txBody>
      </p:sp>
    </p:spTree>
    <p:extLst>
      <p:ext uri="{BB962C8B-B14F-4D97-AF65-F5344CB8AC3E}">
        <p14:creationId xmlns:p14="http://schemas.microsoft.com/office/powerpoint/2010/main" val="2316860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0" i="0" u="none" strike="noStrike" kern="1200" cap="none" spc="0" normalizeH="0" baseline="0" noProof="0">
                <a:ln>
                  <a:noFill/>
                </a:ln>
                <a:solidFill>
                  <a:prstClr val="white"/>
                </a:solidFill>
                <a:effectLst/>
                <a:uLnTx/>
                <a:uFillTx/>
                <a:latin typeface="Calibri"/>
                <a:ea typeface="+mn-ea"/>
                <a:cs typeface="+mn-cs"/>
              </a:rPr>
              <a:t>يتجلى مفهوم نموذج التماثلية أو النموذج المتوازن في أفضل صورة في ما يسمى بالمسئولية الاجتماعية</a:t>
            </a:r>
            <a:endParaRPr kumimoji="0" lang="ar-BH"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996543" y="2254601"/>
            <a:ext cx="6128444" cy="2635978"/>
          </a:xfrm>
          <a:prstGeom prst="rect">
            <a:avLst/>
          </a:prstGeom>
          <a:noFill/>
        </p:spPr>
        <p:txBody>
          <a:bodyPr wrap="square" rtlCol="0">
            <a:spAutoFit/>
          </a:bodyPr>
          <a:lstStyle/>
          <a:p>
            <a:pPr lvl="0" algn="just" rtl="1">
              <a:lnSpc>
                <a:spcPct val="150000"/>
              </a:lnSpc>
              <a:defRPr/>
            </a:pPr>
            <a:r>
              <a:rPr lang="ar-BH" sz="1600" dirty="0">
                <a:solidFill>
                  <a:prstClr val="black"/>
                </a:solidFill>
                <a:latin typeface="Alexandria Light" pitchFamily="2" charset="-78"/>
                <a:cs typeface="Alexandria Light" pitchFamily="2" charset="-78"/>
              </a:rPr>
              <a:t>ومن تطبيقات نظرية "تأثير الهالة " </a:t>
            </a:r>
            <a:r>
              <a:rPr lang="ar-EG" sz="1600" dirty="0">
                <a:solidFill>
                  <a:prstClr val="black"/>
                </a:solidFill>
                <a:latin typeface="Alexandria Light" pitchFamily="2" charset="-78"/>
                <a:cs typeface="Alexandria Light" pitchFamily="2" charset="-78"/>
              </a:rPr>
              <a:t>مجال التسويق</a:t>
            </a:r>
            <a:r>
              <a:rPr lang="ar-BH" sz="1600" dirty="0">
                <a:solidFill>
                  <a:prstClr val="black"/>
                </a:solidFill>
                <a:latin typeface="Alexandria Light" pitchFamily="2" charset="-78"/>
                <a:cs typeface="Alexandria Light" pitchFamily="2" charset="-78"/>
              </a:rPr>
              <a:t> ، حيث </a:t>
            </a:r>
            <a:r>
              <a:rPr lang="ar-EG" sz="1600" dirty="0">
                <a:solidFill>
                  <a:prstClr val="black"/>
                </a:solidFill>
                <a:latin typeface="Alexandria Light" pitchFamily="2" charset="-78"/>
                <a:cs typeface="Alexandria Light" pitchFamily="2" charset="-78"/>
              </a:rPr>
              <a:t>يعتمد المسوِّقون المحترفون على نظرية تأثير الهالة والانطباع الأول في استفزاز </a:t>
            </a:r>
            <a:r>
              <a:rPr lang="ar-BH" sz="1600" dirty="0">
                <a:solidFill>
                  <a:prstClr val="black"/>
                </a:solidFill>
                <a:latin typeface="Alexandria Light" pitchFamily="2" charset="-78"/>
                <a:cs typeface="Alexandria Light" pitchFamily="2" charset="-78"/>
              </a:rPr>
              <a:t>الحاجة </a:t>
            </a:r>
            <a:r>
              <a:rPr lang="ar-EG" sz="1600" dirty="0">
                <a:solidFill>
                  <a:prstClr val="black"/>
                </a:solidFill>
                <a:latin typeface="Alexandria Light" pitchFamily="2" charset="-78"/>
                <a:cs typeface="Alexandria Light" pitchFamily="2" charset="-78"/>
              </a:rPr>
              <a:t>الاستهلاكية لدى بعض الناس</a:t>
            </a:r>
            <a:r>
              <a:rPr lang="ar-BH" sz="1600" dirty="0">
                <a:solidFill>
                  <a:prstClr val="black"/>
                </a:solidFill>
                <a:latin typeface="Alexandria Light" pitchFamily="2" charset="-78"/>
                <a:cs typeface="Alexandria Light" pitchFamily="2" charset="-78"/>
              </a:rPr>
              <a:t> ، </a:t>
            </a:r>
            <a:r>
              <a:rPr lang="ar-EG" sz="1600" dirty="0">
                <a:solidFill>
                  <a:prstClr val="black"/>
                </a:solidFill>
                <a:latin typeface="Alexandria Light" pitchFamily="2" charset="-78"/>
                <a:cs typeface="Alexandria Light" pitchFamily="2" charset="-78"/>
              </a:rPr>
              <a:t>فهم يعرضون المنتجات بطريقة غاية في الروعة والألوان الجذابة، وكذلك يربطون المنتج بالشعور بالسعادة أو الفرحة</a:t>
            </a:r>
            <a:r>
              <a:rPr lang="ar-BH" sz="1600" dirty="0">
                <a:solidFill>
                  <a:prstClr val="black"/>
                </a:solidFill>
                <a:latin typeface="Alexandria Light" pitchFamily="2" charset="-78"/>
                <a:cs typeface="Alexandria Light" pitchFamily="2" charset="-78"/>
              </a:rPr>
              <a:t>، </a:t>
            </a:r>
            <a:r>
              <a:rPr lang="ar-EG" sz="1600" dirty="0">
                <a:solidFill>
                  <a:prstClr val="black"/>
                </a:solidFill>
                <a:latin typeface="Alexandria Light" pitchFamily="2" charset="-78"/>
                <a:cs typeface="Alexandria Light" pitchFamily="2" charset="-78"/>
              </a:rPr>
              <a:t>وبذلك سيطغى شعور السعادة هذا بشكل إيجابي على باقي صفات المنتج. لذا، فإن المستهلك سيتوقع أن يكون هذا</a:t>
            </a:r>
            <a:r>
              <a:rPr lang="ar-BH" sz="1600" dirty="0">
                <a:solidFill>
                  <a:prstClr val="black"/>
                </a:solidFill>
                <a:latin typeface="Alexandria Light" pitchFamily="2" charset="-78"/>
                <a:cs typeface="Alexandria Light" pitchFamily="2" charset="-78"/>
              </a:rPr>
              <a:t> </a:t>
            </a:r>
            <a:r>
              <a:rPr lang="ar-EG" sz="1600" dirty="0">
                <a:solidFill>
                  <a:prstClr val="black"/>
                </a:solidFill>
                <a:latin typeface="Alexandria Light" pitchFamily="2" charset="-78"/>
                <a:cs typeface="Alexandria Light" pitchFamily="2" charset="-78"/>
              </a:rPr>
              <a:t>المنتج رائعًا في جميع خصائصه</a:t>
            </a:r>
            <a:r>
              <a:rPr lang="ar-EG" sz="1400" dirty="0">
                <a:solidFill>
                  <a:prstClr val="black"/>
                </a:solidFill>
                <a:latin typeface="Alexandria Light" pitchFamily="2" charset="-78"/>
                <a:cs typeface="Alexandria Light"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4A041E8-931F-E35E-E035-8C7626CC6079}"/>
              </a:ext>
            </a:extLst>
          </p:cNvPr>
          <p:cNvPicPr>
            <a:picLocks noChangeAspect="1"/>
          </p:cNvPicPr>
          <p:nvPr/>
        </p:nvPicPr>
        <p:blipFill>
          <a:blip r:embed="rId3"/>
          <a:stretch>
            <a:fillRect/>
          </a:stretch>
        </p:blipFill>
        <p:spPr>
          <a:xfrm>
            <a:off x="617280" y="1685495"/>
            <a:ext cx="4264963" cy="4370412"/>
          </a:xfrm>
          <a:prstGeom prst="rect">
            <a:avLst/>
          </a:prstGeom>
        </p:spPr>
      </p:pic>
    </p:spTree>
    <p:extLst>
      <p:ext uri="{BB962C8B-B14F-4D97-AF65-F5344CB8AC3E}">
        <p14:creationId xmlns:p14="http://schemas.microsoft.com/office/powerpoint/2010/main" val="673600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404757" y="2316429"/>
            <a:ext cx="5468376"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srgbClr val="2D3956"/>
                </a:solidFill>
                <a:effectLst/>
                <a:uLnTx/>
                <a:uFillTx/>
                <a:latin typeface="Alexandria" pitchFamily="2" charset="-78"/>
                <a:cs typeface="Alexandria" pitchFamily="2" charset="-78"/>
              </a:rPr>
              <a:t>وتبذل المنظمات مجهودات جبارة لإرضاء عملائها وتكوين صورة إيجابية وللحصول على سمعة طيبة، إنها ببساطة تسعى لإحاطة نفسها بهالة إيجابية عند الجمهور، </a:t>
            </a:r>
            <a:r>
              <a:rPr kumimoji="0" lang="ar-BH" sz="1600" i="0" u="none" strike="noStrike" kern="1200" cap="none" spc="0" normalizeH="0" baseline="0" noProof="0" dirty="0">
                <a:ln>
                  <a:noFill/>
                </a:ln>
                <a:solidFill>
                  <a:srgbClr val="2D3956"/>
                </a:solidFill>
                <a:effectLst/>
                <a:uLnTx/>
                <a:uFillTx/>
                <a:latin typeface="Alexandria" pitchFamily="2" charset="-78"/>
                <a:cs typeface="Alexandria" pitchFamily="2" charset="-78"/>
              </a:rPr>
              <a:t>إ</a:t>
            </a:r>
            <a:r>
              <a:rPr kumimoji="0" lang="ar-EG" sz="1600" i="0" u="none" strike="noStrike" kern="1200" cap="none" spc="0" normalizeH="0" baseline="0" noProof="0" dirty="0">
                <a:ln>
                  <a:noFill/>
                </a:ln>
                <a:solidFill>
                  <a:srgbClr val="2D3956"/>
                </a:solidFill>
                <a:effectLst/>
                <a:uLnTx/>
                <a:uFillTx/>
                <a:latin typeface="Alexandria" pitchFamily="2" charset="-78"/>
                <a:cs typeface="Alexandria" pitchFamily="2" charset="-78"/>
              </a:rPr>
              <a:t>قتناعا منها أنه كلما كانت الصفات الإيجابية عن العلامة التجارية بارزة، أثر ذلك في حكم الجمهور الإجمالي عن الشركة.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95DC28D-0CCE-4FE3-0B18-9E1C0745225B}"/>
              </a:ext>
            </a:extLst>
          </p:cNvPr>
          <p:cNvPicPr>
            <a:picLocks noChangeAspect="1"/>
          </p:cNvPicPr>
          <p:nvPr/>
        </p:nvPicPr>
        <p:blipFill rotWithShape="1">
          <a:blip r:embed="rId3"/>
          <a:srcRect b="13778"/>
          <a:stretch/>
        </p:blipFill>
        <p:spPr>
          <a:xfrm>
            <a:off x="762000" y="2126366"/>
            <a:ext cx="4230610" cy="3768248"/>
          </a:xfrm>
          <a:prstGeom prst="rect">
            <a:avLst/>
          </a:prstGeom>
        </p:spPr>
      </p:pic>
    </p:spTree>
    <p:extLst>
      <p:ext uri="{BB962C8B-B14F-4D97-AF65-F5344CB8AC3E}">
        <p14:creationId xmlns:p14="http://schemas.microsoft.com/office/powerpoint/2010/main" val="3263515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523014" y="1685495"/>
            <a:ext cx="6711042" cy="4113306"/>
          </a:xfrm>
          <a:prstGeom prst="rect">
            <a:avLst/>
          </a:prstGeom>
          <a:noFill/>
        </p:spPr>
        <p:txBody>
          <a:bodyPr wrap="square" rtlCol="0">
            <a:spAutoFit/>
          </a:bodyPr>
          <a:lstStyle/>
          <a:p>
            <a:pPr lvl="0" algn="just" rtl="1">
              <a:lnSpc>
                <a:spcPct val="150000"/>
              </a:lnSpc>
              <a:defRPr/>
            </a:pPr>
            <a:r>
              <a:rPr lang="ar-EG" sz="1600" b="1" dirty="0">
                <a:solidFill>
                  <a:prstClr val="black"/>
                </a:solidFill>
                <a:latin typeface="Alexandria" pitchFamily="2" charset="-78"/>
                <a:cs typeface="Alexandria" pitchFamily="2" charset="-78"/>
              </a:rPr>
              <a:t>وهالة العلامة التجارية </a:t>
            </a:r>
            <a:r>
              <a:rPr lang="ar-EG" sz="1600" dirty="0">
                <a:solidFill>
                  <a:prstClr val="black"/>
                </a:solidFill>
                <a:latin typeface="Alexandria Light" pitchFamily="2" charset="-78"/>
                <a:cs typeface="Alexandria Light" pitchFamily="2" charset="-78"/>
              </a:rPr>
              <a:t>تتأثر بالمكان الذي يشتري منه المستهلكين، والبنية التحتية والعروض المقدمة والمنافع المحققة لهم والاهتمام بصحة المستهلك واهتمامها بمعايير السلامة أولاً. واتضح أن تفضيلات الجمهور بنيت على فوائد محددة استفادوا بها في العلامة التجارية وبناء عليه أثرت التفضيلات على التقييمات الكلية. فكلما كانت برامج المسئولية الاجتماعية قوية وزادت جودة المنتجات</a:t>
            </a:r>
            <a:r>
              <a:rPr lang="ar-BH" sz="1600" dirty="0">
                <a:solidFill>
                  <a:prstClr val="black"/>
                </a:solidFill>
                <a:latin typeface="Alexandria Light" pitchFamily="2" charset="-78"/>
                <a:cs typeface="Alexandria Light" pitchFamily="2" charset="-78"/>
              </a:rPr>
              <a:t> ؛ </a:t>
            </a:r>
            <a:r>
              <a:rPr lang="ar-EG" sz="1600" dirty="0">
                <a:solidFill>
                  <a:prstClr val="black"/>
                </a:solidFill>
                <a:latin typeface="Alexandria Light" pitchFamily="2" charset="-78"/>
                <a:cs typeface="Alexandria Light" pitchFamily="2" charset="-78"/>
              </a:rPr>
              <a:t> نشأ تأثير قوي للهالة عند الجمهور.</a:t>
            </a:r>
          </a:p>
          <a:p>
            <a:pPr lvl="0" algn="just" rtl="1">
              <a:lnSpc>
                <a:spcPct val="150000"/>
              </a:lnSpc>
              <a:defRPr/>
            </a:pPr>
            <a:r>
              <a:rPr lang="ar-EG" sz="1600" dirty="0">
                <a:solidFill>
                  <a:prstClr val="black"/>
                </a:solidFill>
                <a:latin typeface="Alexandria Light" pitchFamily="2" charset="-78"/>
                <a:cs typeface="Alexandria Light" pitchFamily="2" charset="-78"/>
              </a:rPr>
              <a:t>فإن أتى منتج جديد من شركة مشهورة تتمتع بسمة ممتازة يستدل الجمهور بالمنطق أنه جيد النوعية، وإيجاد هالة مؤثرة مرتبطة بالعلامة التجارية تؤدي أن يستحسن المستهلكين المنتج أو الخدمة المقدمة، فاستنتاج سمات عن المنتج كفيل بصنع القرار باستخدامه أم لا، كما يزيد تأييد وتفضيل الجمهور للمشاهير الذين يربطون اسمهم بالمنتج من تقييمهم الإيجابي للمنتج نفسه</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9BC075E-CE95-6467-362D-5711E0216A6A}"/>
              </a:ext>
            </a:extLst>
          </p:cNvPr>
          <p:cNvSpPr txBox="1"/>
          <p:nvPr/>
        </p:nvSpPr>
        <p:spPr>
          <a:xfrm>
            <a:off x="3168625" y="1013135"/>
            <a:ext cx="6096000" cy="369332"/>
          </a:xfrm>
          <a:prstGeom prst="rect">
            <a:avLst/>
          </a:prstGeom>
          <a:noFill/>
        </p:spPr>
        <p:txBody>
          <a:bodyPr wrap="square">
            <a:spAutoFit/>
          </a:bodyPr>
          <a:lstStyle/>
          <a:p>
            <a:r>
              <a:rPr lang="ar-BH" dirty="0"/>
              <a:t> </a:t>
            </a:r>
            <a:r>
              <a:rPr lang="ar-BH" sz="1600" b="1" u="sng" dirty="0">
                <a:latin typeface="Alexandria" pitchFamily="2" charset="-78"/>
                <a:cs typeface="Alexandria" pitchFamily="2" charset="-78"/>
              </a:rPr>
              <a:t>هالة العلامة التجارية </a:t>
            </a:r>
          </a:p>
        </p:txBody>
      </p:sp>
      <p:pic>
        <p:nvPicPr>
          <p:cNvPr id="2" name="Picture 1">
            <a:extLst>
              <a:ext uri="{FF2B5EF4-FFF2-40B4-BE49-F238E27FC236}">
                <a16:creationId xmlns:a16="http://schemas.microsoft.com/office/drawing/2014/main" id="{1CE81237-B9CB-40C5-BB5E-97A1FD4DF03A}"/>
              </a:ext>
            </a:extLst>
          </p:cNvPr>
          <p:cNvPicPr>
            <a:picLocks noChangeAspect="1"/>
          </p:cNvPicPr>
          <p:nvPr/>
        </p:nvPicPr>
        <p:blipFill>
          <a:blip r:embed="rId3"/>
          <a:stretch>
            <a:fillRect/>
          </a:stretch>
        </p:blipFill>
        <p:spPr>
          <a:xfrm>
            <a:off x="787612" y="2319487"/>
            <a:ext cx="3565071" cy="2755876"/>
          </a:xfrm>
          <a:prstGeom prst="rect">
            <a:avLst/>
          </a:prstGeom>
        </p:spPr>
      </p:pic>
    </p:spTree>
    <p:extLst>
      <p:ext uri="{BB962C8B-B14F-4D97-AF65-F5344CB8AC3E}">
        <p14:creationId xmlns:p14="http://schemas.microsoft.com/office/powerpoint/2010/main" val="1370319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46507" y="1924543"/>
            <a:ext cx="9698986"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في التسويق، يعد تحقيق تأثير هالة العلامة التجارية أمراً أساسياً للأعمال التجارية لأنه يخلق ولاءً للعلامة التجارية ويكرر العملاء</a:t>
            </a: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شراء المنتج ، </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فيما </a:t>
            </a:r>
            <a:r>
              <a:rPr kumimoji="0" lang="ar-EG" sz="1600" b="1"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يلي بعض الطرق لتحقيق تأثير هالة العلامة التجارية:</a:t>
            </a:r>
            <a:endParaRPr kumimoji="0" lang="en-US" sz="1600" b="1"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1. </a:t>
            </a:r>
            <a:r>
              <a:rPr kumimoji="0" lang="ar-EG" sz="160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وجود وسائل الاعلام الاجتماعية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تعد وسائل الإعلام الاجتماعية هي أكثر أشكال الوسائط انتشاراً، على هذا النحو من المهم للغاية تطوير وجود وسائل التواصل الاجتماعي، يؤدي تطوير وجود وسائل التواصل الاجتماعي إلى زيادة الوصول العام، والظهور، والثقة، إذا احتفظت العلامة التجارية بصفحة وسائط اجتماعية جيدة، فمن المرجح أن يشتري المستهلكون منتجات من العلامة التجارية نظراً لوجودها عبر الإنترنت.</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036D196-60D8-4F53-9441-BBA2C880D4F9}"/>
              </a:ext>
            </a:extLst>
          </p:cNvPr>
          <p:cNvSpPr txBox="1"/>
          <p:nvPr/>
        </p:nvSpPr>
        <p:spPr>
          <a:xfrm>
            <a:off x="1458468" y="571581"/>
            <a:ext cx="6099048" cy="501932"/>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1" i="0" u="sng"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كيفية تحقيق تأثير هالة العلامة التجارية</a:t>
            </a:r>
          </a:p>
        </p:txBody>
      </p:sp>
    </p:spTree>
    <p:extLst>
      <p:ext uri="{BB962C8B-B14F-4D97-AF65-F5344CB8AC3E}">
        <p14:creationId xmlns:p14="http://schemas.microsoft.com/office/powerpoint/2010/main" val="1078202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46507" y="1842900"/>
            <a:ext cx="9698986" cy="1925591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1"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2. الموقع</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أدى النمو الهائل في التجارة الإلكترونية إلى زيادة أهمية تصميم موقع الشركة على الويب، </a:t>
            </a: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و</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لإنشاء تجربة إيجابية  للمستهلك، يجب أن يكون موقع الويب سهل النظر إليه، وأن يكون جذاباً، ويجب أن يكون سريع التحميل. </a:t>
            </a: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مثلاً </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إذا كان المستهلك سيشتري منتجاً من موقع الكنروني لشركة استغرق تحميله ثلاث دقائق أو أكثر، فقد يكون احتمالية شراء منتجات من العلامة التجارية </a:t>
            </a: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لهذا </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الموقع أقل بسبب تجربة المستهلك التي ستعتبر سيئة.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1"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3. </a:t>
            </a:r>
            <a:r>
              <a:rPr lang="ar-BH" sz="1600" b="1" i="1" dirty="0">
                <a:solidFill>
                  <a:srgbClr val="2D3956"/>
                </a:solidFill>
                <a:latin typeface="Alexandria" pitchFamily="2" charset="-78"/>
                <a:cs typeface="Alexandria" pitchFamily="2" charset="-78"/>
              </a:rPr>
              <a:t>المراجعات </a:t>
            </a:r>
            <a:endParaRPr kumimoji="0" lang="ar-EG" sz="1600" b="1" i="1"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يمكن أن يؤدي إظهار دليل </a:t>
            </a: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على أن </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المستهلكين</a:t>
            </a:r>
            <a:r>
              <a:rPr lang="ar-BH" sz="1600" dirty="0">
                <a:solidFill>
                  <a:srgbClr val="2D3956"/>
                </a:solidFill>
                <a:latin typeface="Alexandria" pitchFamily="2" charset="-78"/>
                <a:cs typeface="Alexandria" pitchFamily="2" charset="-78"/>
              </a:rPr>
              <a:t>  لهم </a:t>
            </a: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تجارب إيجابية </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إلى زيادة تأثير الهالة، يتم ذلك من خلال المراجعات والشهادات واختبار المنتجات والجوائز، </a:t>
            </a: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و</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عندما يرى المستهلك أن الآخرين يستمتعون بالمنتج، فقد يكونون أكثر ميلاً لتجربة المنتج بأنفسهم.</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BH" sz="1600" dirty="0">
              <a:solidFill>
                <a:srgbClr val="2D3956"/>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4. تجربة المستخدم</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الانطباعات الأولى مهمة، خلق تجربة مستخدم إيجابية في المرة الأولى سيحافظ على العملاء ويولد انطباعات دائمة.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5. المنتج المشهور</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يمكن أن يؤدي الإعلان على نطاق واسع عن “منتج مشهور” بصفاته الايجابية والعملية للعلامة التجارية إلى إحداث تأثير هالة، مما يجعل المستهلكون يحكمون على باقي المنتجات بشكل ايجابي ويجعلهم يشترون تلك المنتجات.</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اقرأ أيضاً: الاقتصاد الدائري والابتعاد عن الاقتصاد الخطي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6. استهداف البحوث الديموغرافية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err="1">
                <a:ln>
                  <a:noFill/>
                </a:ln>
                <a:solidFill>
                  <a:srgbClr val="2D3956"/>
                </a:solidFill>
                <a:effectLst/>
                <a:uLnTx/>
                <a:uFillTx/>
                <a:latin typeface="Alexandria" pitchFamily="2" charset="-78"/>
                <a:ea typeface="+mn-ea"/>
                <a:cs typeface="Alexandria" pitchFamily="2" charset="-78"/>
              </a:rPr>
              <a:t>Ezoic</a:t>
            </a:r>
            <a:endParaRPr kumimoji="0" lang="en-US"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في التسويق، من أهم الإجراءات إجراء أبحاث التركيبة الديموغرافية المستهدفة، يسمح إجراء البحث الديموغرافي المستهدف للمسوقين بالحصول على معلومات عن المستهلكين والإعلان لهم بشكل أكثر فعالية.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7. التركيز على نقاط القوة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يتيح التركيز على قوة المنتج للمسوقين تمييز منتجاتهم والتأثير على المستهلكين لتطوير التفضيل والولاء.</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مزايا تطوير تأثير الهالة للعلامة التجارية: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يتحقق الولاء للعلامة التجارية والتمايز.</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تقل احتمالية اختيار المستهلكين لمنتجات المنافسين.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من المرجح أن يدفع المستهلكون المزيد مقابل علامتهم التجارية المرغوبة.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التجارب الإيجابية تخلق انطباعات دائمة.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تحقق الشركات الاحتفاظ بالعملاء.</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يمكن للمسوقين دراسة اتجاهات العملاء بسبب تكرار الشراء.</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تحصل الشركات على المزيد من بيانات التسويق.</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هناك وعي متزايد بالعلامة التجارية من خلال الكلام الشفهي.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من المرجح أن يحاول العملاء الذين لديهم تأثير هالة للعلامة التجارية تجربة خطوط إنتاج أخرى تقدمها تلك العلامة التجارية.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تمت زيادة حقوق الملكية الإجمالية للعلامة التجارية بسبب العملاء “المتعصبين”.</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70511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46507" y="1924543"/>
            <a:ext cx="9698986"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1"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5. المنتج المشهور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يمكن أن يؤدي الإعلان على نطاق واسع عن “منتج مشهور” بصفاته الايجابية والعملية للعلامة التجارية إلى إحداث تأثير هالة، مما يجعل المستهلكون يحكمون على باقي المنتجات بشكل ايجابي ويجعلهم يشترون تلك المنتجات.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1"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6. استهداف البحوث الديموغرافية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في التسويق، من أهم الإجراءات إجراء أبحاث التركيبة الديموغرافية المستهدفة، يسمح إجراء البحث الديموغرافي المستهدف للمسوقين بالحصول على معلومات عن المستهلكين والإعلان لهم بشكل أكثر فعالية.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1"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7. التركيز على نقاط القوة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يتيح التركيز على قوة المنتج للمسوقين </a:t>
            </a: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ل</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تمييز منتجاتهم والتأثير على المستهلكين لتطوير التفضيل والولاء.</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8132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46507" y="1924543"/>
            <a:ext cx="9698986"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يتحقق الولاء للعلامة التجارية والتمايز.</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تقل احتمالية اختيار المستهلكين لمنتجات المنافسين.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من المرجح أن يدفع المستهلكون المزيد مقابل علامتهم التجارية المرغوبة.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التجارب الإيجابية تخلق انطباعات دائمة.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تحقق الشركات الاحتفاظ بالعملاء.</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يمكن للمسوقين دراسة اتجاهات العملاء بسبب تكرار الشراء.</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تحصل الشركات على المزيد من بيانات التسويق.</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هناك وعي متزايد بالعلامة التجارية من خلال الكلام الشفهي.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من المرجح أن يحاول العملاء الذين لديهم تأثير هالة للعلامة التجارية تجربة خطوط إنتاج أخرى تقدمها تلك العلامة التجارية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94A6CA1-DB0C-9DAA-6ABF-87536F477D8F}"/>
              </a:ext>
            </a:extLst>
          </p:cNvPr>
          <p:cNvSpPr txBox="1"/>
          <p:nvPr/>
        </p:nvSpPr>
        <p:spPr>
          <a:xfrm>
            <a:off x="2755446" y="928773"/>
            <a:ext cx="6098720" cy="400110"/>
          </a:xfrm>
          <a:prstGeom prst="rect">
            <a:avLst/>
          </a:prstGeom>
          <a:noFill/>
        </p:spPr>
        <p:txBody>
          <a:bodyPr wrap="square">
            <a:spAutoFit/>
          </a:bodyPr>
          <a:lstStyle/>
          <a:p>
            <a:pPr algn="ctr" fontAlgn="base"/>
            <a:r>
              <a:rPr lang="ar-BH" sz="2000" b="1" i="0" u="sng" dirty="0">
                <a:solidFill>
                  <a:srgbClr val="102C73"/>
                </a:solidFill>
                <a:effectLst/>
                <a:highlight>
                  <a:srgbClr val="FFFFFF"/>
                </a:highlight>
                <a:latin typeface="Alexandria" pitchFamily="2" charset="-78"/>
                <a:cs typeface="Alexandria" pitchFamily="2" charset="-78"/>
              </a:rPr>
              <a:t>مزايا تطوير تأثير الهالة للعلامة التجارية</a:t>
            </a:r>
          </a:p>
        </p:txBody>
      </p:sp>
      <p:pic>
        <p:nvPicPr>
          <p:cNvPr id="5" name="Picture 4">
            <a:extLst>
              <a:ext uri="{FF2B5EF4-FFF2-40B4-BE49-F238E27FC236}">
                <a16:creationId xmlns:a16="http://schemas.microsoft.com/office/drawing/2014/main" id="{0D42E727-B05A-039E-9EB0-0EBD60F8D6A7}"/>
              </a:ext>
            </a:extLst>
          </p:cNvPr>
          <p:cNvPicPr>
            <a:picLocks noChangeAspect="1"/>
          </p:cNvPicPr>
          <p:nvPr/>
        </p:nvPicPr>
        <p:blipFill>
          <a:blip r:embed="rId3"/>
          <a:stretch>
            <a:fillRect/>
          </a:stretch>
        </p:blipFill>
        <p:spPr>
          <a:xfrm>
            <a:off x="762000" y="1685495"/>
            <a:ext cx="3303814" cy="2133785"/>
          </a:xfrm>
          <a:prstGeom prst="rect">
            <a:avLst/>
          </a:prstGeom>
        </p:spPr>
      </p:pic>
    </p:spTree>
    <p:extLst>
      <p:ext uri="{BB962C8B-B14F-4D97-AF65-F5344CB8AC3E}">
        <p14:creationId xmlns:p14="http://schemas.microsoft.com/office/powerpoint/2010/main" val="2015986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B2EC99A6-C7B4-A621-583E-20B7DACF0AAB}"/>
              </a:ext>
            </a:extLst>
          </p:cNvPr>
          <p:cNvPicPr>
            <a:picLocks noChangeAspect="1"/>
          </p:cNvPicPr>
          <p:nvPr/>
        </p:nvPicPr>
        <p:blipFill rotWithShape="1">
          <a:blip r:embed="rId3"/>
          <a:srcRect l="5365" t="25485" r="8111" b="16621"/>
          <a:stretch/>
        </p:blipFill>
        <p:spPr>
          <a:xfrm>
            <a:off x="1409700" y="1885950"/>
            <a:ext cx="9467850" cy="4010647"/>
          </a:xfrm>
          <a:prstGeom prst="rect">
            <a:avLst/>
          </a:prstGeom>
        </p:spPr>
      </p:pic>
      <p:sp>
        <p:nvSpPr>
          <p:cNvPr id="8" name="TextBox 7">
            <a:extLst>
              <a:ext uri="{FF2B5EF4-FFF2-40B4-BE49-F238E27FC236}">
                <a16:creationId xmlns:a16="http://schemas.microsoft.com/office/drawing/2014/main" id="{99F73802-F21C-2EFD-C8FE-4AF1D0F8DC40}"/>
              </a:ext>
            </a:extLst>
          </p:cNvPr>
          <p:cNvSpPr txBox="1"/>
          <p:nvPr/>
        </p:nvSpPr>
        <p:spPr>
          <a:xfrm>
            <a:off x="2133600" y="961403"/>
            <a:ext cx="6096000" cy="338554"/>
          </a:xfrm>
          <a:prstGeom prst="rect">
            <a:avLst/>
          </a:prstGeom>
          <a:noFill/>
        </p:spPr>
        <p:txBody>
          <a:bodyPr wrap="square">
            <a:spAutoFit/>
          </a:bodyPr>
          <a:lstStyle/>
          <a:p>
            <a:r>
              <a:rPr lang="ar-BH" sz="1600" b="1" dirty="0">
                <a:latin typeface="Alexandria" pitchFamily="2" charset="-78"/>
                <a:cs typeface="Alexandria" pitchFamily="2" charset="-78"/>
              </a:rPr>
              <a:t>نموذج أماني ألبرت لقياس تأثير الهاله على تبني منتج جديد </a:t>
            </a:r>
          </a:p>
        </p:txBody>
      </p:sp>
    </p:spTree>
    <p:extLst>
      <p:ext uri="{BB962C8B-B14F-4D97-AF65-F5344CB8AC3E}">
        <p14:creationId xmlns:p14="http://schemas.microsoft.com/office/powerpoint/2010/main" val="1624736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4991" y="1874112"/>
            <a:ext cx="10122017" cy="3743974"/>
          </a:xfrm>
          <a:prstGeom prst="rect">
            <a:avLst/>
          </a:prstGeom>
          <a:noFill/>
        </p:spPr>
        <p:txBody>
          <a:bodyPr wrap="square" rtlCol="0">
            <a:spAutoFit/>
          </a:bodyPr>
          <a:lstStyle/>
          <a:p>
            <a:pPr lvl="0" algn="just" rtl="1">
              <a:lnSpc>
                <a:spcPct val="150000"/>
              </a:lnSpc>
              <a:defRPr/>
            </a:pPr>
            <a:r>
              <a:rPr lang="ar-EG" sz="1600" b="1" dirty="0">
                <a:solidFill>
                  <a:prstClr val="black"/>
                </a:solidFill>
                <a:latin typeface="Alexandria" pitchFamily="2" charset="-78"/>
                <a:cs typeface="Alexandria" pitchFamily="2" charset="-78"/>
              </a:rPr>
              <a:t>يوضح نموذج أماني البرت أن تأثير الهاله على تبني منتج جديد يتمثل في:</a:t>
            </a:r>
          </a:p>
          <a:p>
            <a:pPr lvl="0" algn="just" rtl="1">
              <a:lnSpc>
                <a:spcPct val="150000"/>
              </a:lnSpc>
              <a:defRPr/>
            </a:pPr>
            <a:r>
              <a:rPr lang="ar-EG" sz="1600" dirty="0">
                <a:solidFill>
                  <a:prstClr val="black"/>
                </a:solidFill>
                <a:latin typeface="Alexandria" pitchFamily="2" charset="-78"/>
                <a:cs typeface="Alexandria" pitchFamily="2" charset="-78"/>
              </a:rPr>
              <a:t>قياس صفات العلامة التجارية </a:t>
            </a:r>
          </a:p>
          <a:p>
            <a:pPr lvl="0" algn="just" rtl="1">
              <a:lnSpc>
                <a:spcPct val="150000"/>
              </a:lnSpc>
              <a:defRPr/>
            </a:pPr>
            <a:r>
              <a:rPr lang="ar-EG" sz="1600" dirty="0">
                <a:solidFill>
                  <a:prstClr val="black"/>
                </a:solidFill>
                <a:latin typeface="Alexandria" pitchFamily="2" charset="-78"/>
                <a:cs typeface="Alexandria" pitchFamily="2" charset="-78"/>
              </a:rPr>
              <a:t>قياس خصائص العلامة التجارية </a:t>
            </a:r>
          </a:p>
          <a:p>
            <a:pPr lvl="0" algn="just" rtl="1">
              <a:lnSpc>
                <a:spcPct val="150000"/>
              </a:lnSpc>
              <a:defRPr/>
            </a:pPr>
            <a:r>
              <a:rPr lang="ar-EG" sz="1600" dirty="0">
                <a:solidFill>
                  <a:prstClr val="black"/>
                </a:solidFill>
                <a:latin typeface="Alexandria" pitchFamily="2" charset="-78"/>
                <a:cs typeface="Alexandria" pitchFamily="2" charset="-78"/>
              </a:rPr>
              <a:t>قياس النية الشرائية </a:t>
            </a:r>
          </a:p>
          <a:p>
            <a:pPr lvl="0" algn="just" rtl="1">
              <a:lnSpc>
                <a:spcPct val="150000"/>
              </a:lnSpc>
              <a:defRPr/>
            </a:pPr>
            <a:r>
              <a:rPr lang="ar-EG" sz="1600" dirty="0">
                <a:solidFill>
                  <a:prstClr val="black"/>
                </a:solidFill>
                <a:latin typeface="Alexandria" pitchFamily="2" charset="-78"/>
                <a:cs typeface="Alexandria" pitchFamily="2" charset="-78"/>
              </a:rPr>
              <a:t>قياس صفات المنتج الجديد </a:t>
            </a:r>
          </a:p>
          <a:p>
            <a:pPr lvl="0" algn="just" rtl="1">
              <a:lnSpc>
                <a:spcPct val="150000"/>
              </a:lnSpc>
              <a:defRPr/>
            </a:pPr>
            <a:r>
              <a:rPr lang="ar-EG" sz="1600" dirty="0">
                <a:solidFill>
                  <a:prstClr val="black"/>
                </a:solidFill>
                <a:latin typeface="Alexandria" pitchFamily="2" charset="-78"/>
                <a:cs typeface="Alexandria" pitchFamily="2" charset="-78"/>
              </a:rPr>
              <a:t>قياس خصائص المنتج الجديد </a:t>
            </a:r>
          </a:p>
          <a:p>
            <a:pPr lvl="0" algn="just" rtl="1">
              <a:lnSpc>
                <a:spcPct val="150000"/>
              </a:lnSpc>
              <a:defRPr/>
            </a:pPr>
            <a:r>
              <a:rPr lang="ar-EG" sz="1600" dirty="0">
                <a:solidFill>
                  <a:prstClr val="black"/>
                </a:solidFill>
                <a:latin typeface="Alexandria" pitchFamily="2" charset="-78"/>
                <a:cs typeface="Alexandria" pitchFamily="2" charset="-78"/>
              </a:rPr>
              <a:t>قياس النية الشرائية بالتعامل معه </a:t>
            </a:r>
          </a:p>
          <a:p>
            <a:pPr lvl="0" algn="just" rtl="1">
              <a:lnSpc>
                <a:spcPct val="150000"/>
              </a:lnSpc>
              <a:defRPr/>
            </a:pPr>
            <a:r>
              <a:rPr lang="ar-EG" sz="1600" dirty="0">
                <a:solidFill>
                  <a:prstClr val="black"/>
                </a:solidFill>
                <a:latin typeface="Alexandria" pitchFamily="2" charset="-78"/>
                <a:cs typeface="Alexandria" pitchFamily="2" charset="-78"/>
              </a:rPr>
              <a:t>قياس مراحل تبنى المنتج الجديد </a:t>
            </a:r>
          </a:p>
          <a:p>
            <a:pPr lvl="0" algn="just" rtl="1">
              <a:lnSpc>
                <a:spcPct val="150000"/>
              </a:lnSpc>
              <a:defRPr/>
            </a:pPr>
            <a:r>
              <a:rPr lang="ar-EG" sz="1600" dirty="0">
                <a:solidFill>
                  <a:prstClr val="black"/>
                </a:solidFill>
                <a:latin typeface="Alexandria" pitchFamily="2" charset="-78"/>
                <a:cs typeface="Alexandria" pitchFamily="2" charset="-78"/>
              </a:rPr>
              <a:t>قياس تأثير الهاله المحيطة بالعلامة التجارية على المنتج الجديد </a:t>
            </a:r>
          </a:p>
          <a:p>
            <a:pPr lvl="0" algn="just" rtl="1">
              <a:lnSpc>
                <a:spcPct val="150000"/>
              </a:lnSpc>
              <a:defRPr/>
            </a:pPr>
            <a:r>
              <a:rPr lang="ar-EG" sz="1600" dirty="0">
                <a:solidFill>
                  <a:prstClr val="black"/>
                </a:solidFill>
                <a:latin typeface="Alexandria" pitchFamily="2" charset="-78"/>
                <a:cs typeface="Alexandria" pitchFamily="2" charset="-78"/>
              </a:rPr>
              <a:t>قياس التجيزات المعرفيى لدى الجمهور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60722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p:cNvSpPr/>
          <p:nvPr/>
        </p:nvSpPr>
        <p:spPr>
          <a:xfrm>
            <a:off x="1087821" y="613666"/>
            <a:ext cx="4563242" cy="400110"/>
          </a:xfrm>
          <a:prstGeom prst="rect">
            <a:avLst/>
          </a:prstGeom>
        </p:spPr>
        <p:txBody>
          <a:bodyPr wrap="square">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2000" b="1" i="1" u="sng" strike="noStrike" kern="1200" cap="none" spc="0" normalizeH="0" baseline="0" noProof="0" dirty="0">
                <a:ln>
                  <a:noFill/>
                </a:ln>
                <a:solidFill>
                  <a:prstClr val="white"/>
                </a:solidFill>
                <a:effectLst/>
                <a:uLnTx/>
                <a:uFillTx/>
                <a:latin typeface="Alexandria" pitchFamily="2" charset="-78"/>
                <a:ea typeface="Times New Roman" panose="02020603050405020304" pitchFamily="18" charset="0"/>
                <a:cs typeface="Alexandria" pitchFamily="2" charset="-78"/>
              </a:rPr>
              <a:t>نماذج سمعة الدول</a:t>
            </a:r>
            <a:endParaRPr kumimoji="0" lang="ar-EG" sz="2000" b="1" i="1" u="sng"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p:txBody>
      </p:sp>
      <p:pic>
        <p:nvPicPr>
          <p:cNvPr id="5" name="Picture 4"/>
          <p:cNvPicPr>
            <a:picLocks noChangeAspect="1"/>
          </p:cNvPicPr>
          <p:nvPr/>
        </p:nvPicPr>
        <p:blipFill>
          <a:blip r:embed="rId4"/>
          <a:stretch>
            <a:fillRect/>
          </a:stretch>
        </p:blipFill>
        <p:spPr>
          <a:xfrm>
            <a:off x="252247" y="1523999"/>
            <a:ext cx="11628578" cy="4750675"/>
          </a:xfrm>
          <a:prstGeom prst="rect">
            <a:avLst/>
          </a:prstGeom>
        </p:spPr>
      </p:pic>
    </p:spTree>
    <p:extLst>
      <p:ext uri="{BB962C8B-B14F-4D97-AF65-F5344CB8AC3E}">
        <p14:creationId xmlns:p14="http://schemas.microsoft.com/office/powerpoint/2010/main" val="1036340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95978" y="1879296"/>
            <a:ext cx="10655323" cy="4031873"/>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ما نحمله من أفكار عن بلد معين غالباً ما يكون أقوى من الحقائق المجردة،  فالسمعة الطيبة لبلد ما يمكن أن تؤثر في كل شيء، من السياسة الخارجية لذلك البلد، إلى الاستثمار الأجنبي فيه، وكذلك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يؤثر في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رغبة الناس في العيش أو العمل فيه.</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وقد سعت إحدى الدراسات الحديثة التي أجراها "معهد السمعة" - وهو مؤسسة للاستشارات المتخصصة في قياس السمعة - إلى تحديد الفكرة السائدة عن أكثر البلدان التي تحظى بسمعة طيبة بين الناس</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ووجد ان :</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سمعة الدول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هامة للغاية وهو ما تسعى إليه الدول في الوقت الحاضر كجزء أصيل للترويج لنفسها سياحياً وإقتصادياً ومن هذا المنطلق تم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وضع تصنيف يخضع لعدد من المعايير التي يتم وفقاً لها تصنيف الدول سنوياُ.</a:t>
            </a:r>
            <a:endPar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ومن هذه المعايير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 ثراء الدول ونجاح سياساتها في خلق فرص مميزه إلى جانب تاريخها العريق ،  الذي يشكل بيئتها وإحترام الدول الأخرى لها . ريادة الأعمال ، وجودة الحياة ، والأهداف الإجتماعية ، الحراك والتطور ، التأثير الثقافي ، الإنفتاح في مجال الأعمال ، المخاطرة، قوة وثقل الدولة وتراثها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15F0FE5-2224-D593-8E26-6C2E68781D75}"/>
              </a:ext>
            </a:extLst>
          </p:cNvPr>
          <p:cNvSpPr txBox="1"/>
          <p:nvPr/>
        </p:nvSpPr>
        <p:spPr>
          <a:xfrm>
            <a:off x="3048000" y="961403"/>
            <a:ext cx="60960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BH" sz="2000" b="1" i="0" u="sng" strike="noStrike" kern="1200" cap="none" spc="0" normalizeH="0" baseline="0" noProof="0" dirty="0">
                <a:ln>
                  <a:noFill/>
                </a:ln>
                <a:solidFill>
                  <a:prstClr val="black"/>
                </a:solidFill>
                <a:effectLst/>
                <a:uLnTx/>
                <a:uFillTx/>
                <a:latin typeface="Alexandria" pitchFamily="2" charset="-78"/>
                <a:cs typeface="Alexandria" pitchFamily="2" charset="-78"/>
              </a:rPr>
              <a:t>نماذج سمعة الدول  </a:t>
            </a:r>
          </a:p>
        </p:txBody>
      </p:sp>
    </p:spTree>
    <p:extLst>
      <p:ext uri="{BB962C8B-B14F-4D97-AF65-F5344CB8AC3E}">
        <p14:creationId xmlns:p14="http://schemas.microsoft.com/office/powerpoint/2010/main" val="3691981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9882" y="2074862"/>
            <a:ext cx="10207516" cy="3097643"/>
          </a:xfrm>
          <a:prstGeom prst="rect">
            <a:avLst/>
          </a:prstGeom>
          <a:noFill/>
        </p:spPr>
        <p:txBody>
          <a:bodyPr wrap="square" rtlCol="0">
            <a:spAutoFit/>
          </a:bodyPr>
          <a:lstStyle/>
          <a:p>
            <a:pPr marL="0" marR="0" lvl="0" indent="245110" algn="just" defTabSz="914400" rtl="1" eaLnBrk="1" fontAlgn="auto" latinLnBrk="0" hangingPunct="1">
              <a:lnSpc>
                <a:spcPct val="150000"/>
              </a:lnSpc>
              <a:spcBef>
                <a:spcPts val="60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ويعتبر "باسو وزملاءه 2005" من أوائل الباحثين الذين اهتموا بقياس سمعة الدولة وحدد لها ستة أبعاد هي: </a:t>
            </a:r>
          </a:p>
          <a:p>
            <a:pPr marL="0" marR="0" lvl="0" indent="245110" algn="just" defTabSz="914400" rtl="1" eaLnBrk="1" fontAlgn="auto" latinLnBrk="0" hangingPunct="1">
              <a:lnSpc>
                <a:spcPct val="150000"/>
              </a:lnSpc>
              <a:spcBef>
                <a:spcPts val="600"/>
              </a:spcBef>
              <a:spcAft>
                <a:spcPts val="0"/>
              </a:spcAft>
              <a:buClrTx/>
              <a:buSzTx/>
              <a:buFontTx/>
              <a:buNone/>
              <a:tabLst>
                <a:tab pos="457200" algn="l"/>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الجاذبية العاطفية (الإعجاب، الاحترام، والجدارة بالثقة).</a:t>
            </a:r>
          </a:p>
          <a:p>
            <a:pPr marL="0" marR="0" lvl="0" indent="245110" algn="just" defTabSz="914400" rtl="1" eaLnBrk="1" fontAlgn="auto" latinLnBrk="0" hangingPunct="1">
              <a:lnSpc>
                <a:spcPct val="150000"/>
              </a:lnSpc>
              <a:spcBef>
                <a:spcPts val="600"/>
              </a:spcBef>
              <a:spcAft>
                <a:spcPts val="0"/>
              </a:spcAft>
              <a:buClrTx/>
              <a:buSzTx/>
              <a:buFontTx/>
              <a:buNone/>
              <a:tabLst>
                <a:tab pos="457200" algn="l"/>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والجاذبية المادية (جاذبية المكان وبنيته التحتية). </a:t>
            </a:r>
          </a:p>
          <a:p>
            <a:pPr marL="0" marR="0" lvl="0" indent="245110" algn="just" defTabSz="914400" rtl="1" eaLnBrk="1" fontAlgn="auto" latinLnBrk="0" hangingPunct="1">
              <a:lnSpc>
                <a:spcPct val="150000"/>
              </a:lnSpc>
              <a:spcBef>
                <a:spcPts val="600"/>
              </a:spcBef>
              <a:spcAft>
                <a:spcPts val="0"/>
              </a:spcAft>
              <a:buClrTx/>
              <a:buSzTx/>
              <a:buFontTx/>
              <a:buNone/>
              <a:tabLst>
                <a:tab pos="457200" algn="l"/>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والجاذبية المالية (كبيئة مواتية للمستثمرين ومستوى النمو والضرائب والسلامة). </a:t>
            </a:r>
          </a:p>
          <a:p>
            <a:pPr marL="0" marR="0" lvl="0" indent="245110" algn="just" defTabSz="914400" rtl="1" eaLnBrk="1" fontAlgn="auto" latinLnBrk="0" hangingPunct="1">
              <a:lnSpc>
                <a:spcPct val="150000"/>
              </a:lnSpc>
              <a:spcBef>
                <a:spcPts val="600"/>
              </a:spcBef>
              <a:spcAft>
                <a:spcPts val="0"/>
              </a:spcAft>
              <a:buClrTx/>
              <a:buSzTx/>
              <a:buFontTx/>
              <a:buNone/>
              <a:tabLst>
                <a:tab pos="457200" algn="l"/>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وجاذبية القيادة (القيادة الكاريزمية والرؤية الواضحة). </a:t>
            </a:r>
          </a:p>
          <a:p>
            <a:pPr marL="0" marR="0" lvl="0" indent="245110" algn="just" defTabSz="914400" rtl="1" eaLnBrk="1" fontAlgn="auto" latinLnBrk="0" hangingPunct="1">
              <a:lnSpc>
                <a:spcPct val="150000"/>
              </a:lnSpc>
              <a:spcBef>
                <a:spcPts val="600"/>
              </a:spcBef>
              <a:spcAft>
                <a:spcPts val="0"/>
              </a:spcAft>
              <a:buClrTx/>
              <a:buSzTx/>
              <a:buFontTx/>
              <a:buNone/>
              <a:tabLst>
                <a:tab pos="457200" algn="l"/>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والجاذبية الثقافية (التنوع الاجتماعي الثقافي، والتاريخ، والترفيه). </a:t>
            </a:r>
          </a:p>
          <a:p>
            <a:pPr marL="0" marR="0" lvl="0" indent="245110" algn="just" defTabSz="914400" rtl="1" eaLnBrk="1" fontAlgn="auto" latinLnBrk="0" hangingPunct="1">
              <a:lnSpc>
                <a:spcPct val="150000"/>
              </a:lnSpc>
              <a:spcBef>
                <a:spcPts val="600"/>
              </a:spcBef>
              <a:spcAft>
                <a:spcPts val="0"/>
              </a:spcAft>
              <a:buClrTx/>
              <a:buSzTx/>
              <a:buFontTx/>
              <a:buNone/>
              <a:tabLst>
                <a:tab pos="457200" algn="l"/>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ثم الجاذبية الاجتماعية.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4161A684-7343-28D3-606F-9704529F52B2}"/>
              </a:ext>
            </a:extLst>
          </p:cNvPr>
          <p:cNvSpPr txBox="1"/>
          <p:nvPr/>
        </p:nvSpPr>
        <p:spPr>
          <a:xfrm>
            <a:off x="2132286" y="667489"/>
            <a:ext cx="6093372" cy="400110"/>
          </a:xfrm>
          <a:prstGeom prst="rect">
            <a:avLst/>
          </a:prstGeom>
          <a:noFill/>
        </p:spPr>
        <p:txBody>
          <a:bodyPr wrap="square">
            <a:spAutoFit/>
          </a:bodyPr>
          <a:lstStyle/>
          <a:p>
            <a:r>
              <a:rPr lang="ar-BH" sz="2000" b="1" u="sng" dirty="0">
                <a:latin typeface="Alexandria" pitchFamily="2" charset="-78"/>
                <a:cs typeface="Alexandria" pitchFamily="2" charset="-78"/>
              </a:rPr>
              <a:t>نموذج سمعة الدولة "باسو"</a:t>
            </a:r>
            <a:endParaRPr lang="en-US" sz="2000" b="1" u="sng" dirty="0">
              <a:latin typeface="Alexandria" pitchFamily="2" charset="-78"/>
              <a:cs typeface="Alexandria" pitchFamily="2" charset="-78"/>
            </a:endParaRPr>
          </a:p>
        </p:txBody>
      </p:sp>
      <p:pic>
        <p:nvPicPr>
          <p:cNvPr id="2" name="Picture 1">
            <a:extLst>
              <a:ext uri="{FF2B5EF4-FFF2-40B4-BE49-F238E27FC236}">
                <a16:creationId xmlns:a16="http://schemas.microsoft.com/office/drawing/2014/main" id="{E3882AEE-EBBE-9EB5-DB21-D5B49857A298}"/>
              </a:ext>
            </a:extLst>
          </p:cNvPr>
          <p:cNvPicPr>
            <a:picLocks noChangeAspect="1"/>
          </p:cNvPicPr>
          <p:nvPr/>
        </p:nvPicPr>
        <p:blipFill>
          <a:blip r:embed="rId3"/>
          <a:stretch>
            <a:fillRect/>
          </a:stretch>
        </p:blipFill>
        <p:spPr>
          <a:xfrm>
            <a:off x="762000" y="3870701"/>
            <a:ext cx="3192720" cy="2130293"/>
          </a:xfrm>
          <a:prstGeom prst="rect">
            <a:avLst/>
          </a:prstGeom>
        </p:spPr>
      </p:pic>
    </p:spTree>
    <p:extLst>
      <p:ext uri="{BB962C8B-B14F-4D97-AF65-F5344CB8AC3E}">
        <p14:creationId xmlns:p14="http://schemas.microsoft.com/office/powerpoint/2010/main" val="2699290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80538" y="1828598"/>
            <a:ext cx="10349461" cy="4401205"/>
          </a:xfrm>
          <a:prstGeom prst="rect">
            <a:avLst/>
          </a:prstGeom>
          <a:noFill/>
        </p:spPr>
        <p:txBody>
          <a:bodyPr wrap="square" rtlCol="0">
            <a:spAutoFit/>
          </a:bodyPr>
          <a:lstStyle/>
          <a:p>
            <a:pPr lvl="0" algn="just" rtl="1">
              <a:lnSpc>
                <a:spcPct val="150000"/>
              </a:lnSpc>
              <a:defRPr/>
            </a:pPr>
            <a:r>
              <a:rPr lang="ar-BH" sz="1600" dirty="0">
                <a:solidFill>
                  <a:prstClr val="black"/>
                </a:solidFill>
                <a:latin typeface="Alexandria Light" pitchFamily="2" charset="-78"/>
                <a:cs typeface="Alexandria Light" pitchFamily="2" charset="-78"/>
              </a:rPr>
              <a:t>ومن أشمل النماذج المقدمة لقياس السمعة نموذج (كيامبي وزملاءه، 2018) حيث قاموا بتطوير مقياس تم بناءه على ما توصلت إليه كافة الدراسات المرتبطة بسمعة الدولة. وتم اختباره على مقياس متدرج لليكرت (موافق بشدة ومعارض بشدة). وشمل النموذج عشرة عناصر هي: </a:t>
            </a:r>
          </a:p>
          <a:p>
            <a:pPr lvl="0" algn="just" rtl="1">
              <a:lnSpc>
                <a:spcPct val="150000"/>
              </a:lnSpc>
              <a:defRPr/>
            </a:pPr>
            <a:r>
              <a:rPr lang="ar-BH" sz="1600" dirty="0">
                <a:solidFill>
                  <a:prstClr val="black"/>
                </a:solidFill>
                <a:latin typeface="Alexandria Light" pitchFamily="2" charset="-78"/>
                <a:cs typeface="Alexandria Light" pitchFamily="2" charset="-78"/>
              </a:rPr>
              <a:t>.</a:t>
            </a:r>
            <a:r>
              <a:rPr lang="ar-BH" sz="1600" b="1" dirty="0">
                <a:solidFill>
                  <a:prstClr val="black"/>
                </a:solidFill>
                <a:latin typeface="Alexandria" pitchFamily="2" charset="-78"/>
                <a:cs typeface="Alexandria" pitchFamily="2" charset="-78"/>
              </a:rPr>
              <a:t>الجاذبية الأمنية</a:t>
            </a:r>
            <a:r>
              <a:rPr lang="ar-BH" sz="1600" dirty="0">
                <a:solidFill>
                  <a:prstClr val="black"/>
                </a:solidFill>
                <a:latin typeface="Alexandria Light" pitchFamily="2" charset="-78"/>
                <a:cs typeface="Alexandria Light" pitchFamily="2" charset="-78"/>
              </a:rPr>
              <a:t>: </a:t>
            </a:r>
            <a:r>
              <a:rPr lang="en-US" sz="1600" dirty="0">
                <a:solidFill>
                  <a:prstClr val="black"/>
                </a:solidFill>
                <a:latin typeface="Alexandria Light" pitchFamily="2" charset="-78"/>
                <a:cs typeface="Alexandria Light" pitchFamily="2" charset="-78"/>
              </a:rPr>
              <a:t>Security appeal </a:t>
            </a:r>
            <a:r>
              <a:rPr lang="ar-BH" sz="1600" dirty="0">
                <a:solidFill>
                  <a:prstClr val="black"/>
                </a:solidFill>
                <a:latin typeface="Alexandria Light" pitchFamily="2" charset="-78"/>
                <a:cs typeface="Alexandria Light" pitchFamily="2" charset="-78"/>
              </a:rPr>
              <a:t>وتشير للتصورات عن دولة ما بأنها قادرة على توفير الأمن لشعبها وزوارها. ويمكن قياس هذا البعد بمحتوى مماثل للعبارات التالية: أن هذه الدولة مكان آمن، وقادرة على حماية شعبها؛ أو قادرة على حماية الزوار؛ والأجهزة الأمنية بها قادرة على ردع التهديدات الأمنية الداخلية والخارجية. </a:t>
            </a:r>
          </a:p>
          <a:p>
            <a:pPr lvl="0" algn="just" rtl="1">
              <a:lnSpc>
                <a:spcPct val="150000"/>
              </a:lnSpc>
              <a:defRPr/>
            </a:pPr>
            <a:endParaRPr lang="ar-BH" sz="1600" dirty="0">
              <a:solidFill>
                <a:prstClr val="black"/>
              </a:solidFill>
              <a:latin typeface="Alexandria Light" pitchFamily="2" charset="-78"/>
              <a:cs typeface="Alexandria Light" pitchFamily="2" charset="-78"/>
            </a:endParaRPr>
          </a:p>
          <a:p>
            <a:pPr lvl="0" algn="just" rtl="1">
              <a:lnSpc>
                <a:spcPct val="150000"/>
              </a:lnSpc>
              <a:defRPr/>
            </a:pPr>
            <a:r>
              <a:rPr lang="ar-BH" sz="1600" b="1" dirty="0">
                <a:solidFill>
                  <a:prstClr val="black"/>
                </a:solidFill>
                <a:latin typeface="Alexandria" pitchFamily="2" charset="-78"/>
                <a:cs typeface="Alexandria" pitchFamily="2" charset="-78"/>
              </a:rPr>
              <a:t>جاذبية الشعب</a:t>
            </a:r>
            <a:r>
              <a:rPr lang="ar-BH" sz="1600" dirty="0">
                <a:solidFill>
                  <a:prstClr val="black"/>
                </a:solidFill>
                <a:latin typeface="Alexandria Light" pitchFamily="2" charset="-78"/>
                <a:cs typeface="Alexandria Light" pitchFamily="2" charset="-78"/>
              </a:rPr>
              <a:t>: </a:t>
            </a:r>
            <a:r>
              <a:rPr lang="en-US" sz="1600" dirty="0">
                <a:solidFill>
                  <a:prstClr val="black"/>
                </a:solidFill>
                <a:latin typeface="Alexandria Light" pitchFamily="2" charset="-78"/>
                <a:cs typeface="Alexandria Light" pitchFamily="2" charset="-78"/>
              </a:rPr>
              <a:t>People appeal </a:t>
            </a:r>
            <a:r>
              <a:rPr lang="ar-BH" sz="1600" dirty="0">
                <a:solidFill>
                  <a:prstClr val="black"/>
                </a:solidFill>
                <a:latin typeface="Alexandria Light" pitchFamily="2" charset="-78"/>
                <a:cs typeface="Alexandria Light" pitchFamily="2" charset="-78"/>
              </a:rPr>
              <a:t>ويشير هذا المفهوم أن شعب هذه الدولة مسالمين وقادرين على العيش في سلام، مع بعضهم البعض ومع الأجانب، ويمكن قياس هذا البعد بمحتوى مماثل للعبارات التالية: "أهل البلد قادرون على أن يعيشون بسلام فيما بينهم. "أهل هذه الدولة مرحبين" "أهل هذه الدولة متسامحين مع الآخر" "أهل هذه الدولة يحترمون سيادة القانون". </a:t>
            </a:r>
          </a:p>
          <a:p>
            <a:pPr lvl="0" algn="just" rtl="1">
              <a:defRPr/>
            </a:pPr>
            <a:endParaRPr lang="ar-BH" sz="1600" dirty="0">
              <a:solidFill>
                <a:prstClr val="black"/>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0E7F6B8-3207-D8EE-8DF6-E86156039FF5}"/>
              </a:ext>
            </a:extLst>
          </p:cNvPr>
          <p:cNvSpPr txBox="1"/>
          <p:nvPr/>
        </p:nvSpPr>
        <p:spPr>
          <a:xfrm>
            <a:off x="851338" y="802093"/>
            <a:ext cx="7873562" cy="400110"/>
          </a:xfrm>
          <a:prstGeom prst="rect">
            <a:avLst/>
          </a:prstGeom>
          <a:noFill/>
        </p:spPr>
        <p:txBody>
          <a:bodyPr wrap="square">
            <a:spAutoFit/>
          </a:bodyPr>
          <a:lstStyle/>
          <a:p>
            <a:pPr algn="ctr" rtl="1"/>
            <a:r>
              <a:rPr lang="ar-BH" sz="2000" b="1" u="sng" dirty="0">
                <a:latin typeface="Alexandria" pitchFamily="2" charset="-78"/>
                <a:cs typeface="Alexandria" pitchFamily="2" charset="-78"/>
              </a:rPr>
              <a:t>نموذج سمعة الدولة (كيامبي) </a:t>
            </a:r>
            <a:r>
              <a:rPr lang="en-US" sz="2000" b="1" u="sng" dirty="0">
                <a:latin typeface="Alexandria" pitchFamily="2" charset="-78"/>
                <a:cs typeface="Alexandria" pitchFamily="2" charset="-78"/>
              </a:rPr>
              <a:t>Nation Reputation Model </a:t>
            </a:r>
          </a:p>
        </p:txBody>
      </p:sp>
    </p:spTree>
    <p:extLst>
      <p:ext uri="{BB962C8B-B14F-4D97-AF65-F5344CB8AC3E}">
        <p14:creationId xmlns:p14="http://schemas.microsoft.com/office/powerpoint/2010/main" val="338906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13791" y="1885542"/>
            <a:ext cx="10098827"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الجاذبية الرياضية: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Sports appeal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ويشير هذا البعد إلى القدرة التنافسية للبلد في الساحة الرياضية الدولية. ويمكن قياس هذا البعد بمحتوى مماثل للعبارات التالية: "هذا البلد لديه ثقافة رياضية"؛ "الرياضيون في هذا البلد مثيرين للإعجاب"، "الإعجاب بوجود تنافس بين الرياضيين في هذا البلد".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الجاذبية العاطفية: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Emotional appeal </a:t>
            </a: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يشير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هذا البعد إلى مدى محبة واحترام الآخرون بهذه الدولة. ويمكن قياس هذا البعد بمحتوى مماثل للعبارات التالية: "احترام هذه البلد"؛ "محبة هذا البلد"؛ "الثقة في هذا البلد"؛ "الإعجاب بهذا البلد".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الجاذبية المادية: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Physical appeal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يشير هذا البعد إلى التصورات عن البنية التحتية بما في ذلك الرعاية الصحية والسكن والطرق والاتصالات، والخدمات. ويمكن قياس هذا البعد بمحتوى مماثل للعبارات التالية: "هذا البلد لديه سكان متعلمون بشكل جيد"؛ "هذه الدولة لديها بنية تحتية جيدة للطرق، الإسكان، الخدمات، الصحة والرعاية والاتصالات“.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6754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81349" y="1979881"/>
            <a:ext cx="10053127" cy="4031873"/>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الجاذبية المالية/ الاقتصادية</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Financial appeal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يشير هذا البعد إلى تصورات الأشخاص بوجود القدرة التنافسية للدولة في المجال الاقتصادي وآفاق النمو ومخاطر الاستثمار،  ويمكن قياس هذا البعد بمحتوى مماثل للعبارات التالية: "هذه الدولة مكان جيد للاستثمار"؛ "هذه الدولة متطورة في القطاع الصناعي"؛ "هذه الدولة منخفضة الضرائب" "هذا البلد مكان أمن للاستثمار فيه"؛ "هذه الدولة تحافظ على بيئة اقتصادية مستقرة"؛ "هذه الدولة متقدمة اقتصادياً".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جاذبية القيادة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Leadership appeal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يشير هذا البعد إلى قوة قيادة الدولة والقدرة على توصيل رؤيتها ويمكن قياس هذا البعد بمحتوى مماثل للعبارات التالية: "هذا البلد لديه قادة يتمتعون بالكاريزما"؛ "هذا البلد لديه رؤية جذابة؛ "هذا البلد يدعم القوانين الدولية". </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en-US"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2201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46507" y="1768316"/>
            <a:ext cx="9698986" cy="427809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الجاذبية الثقافية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Cultural appeal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ويشير هذا البعد إلى القيم المميزة للبلد والماضي التاريخي. ويمكن قياس هذا البعد بمحتوى مماثل للعبارات التالية: "هذا البلد به تنوع اجتماعي وثقافي"؛ "هذا البلد يقدم أنشطة ترفيهية ممتعة"؛ "هذا البلد لديه ثقافة متميزة" "هذا البلد لديه ثقافة جذابة"؛ "هذا البلد لديه أطعمة جذابة".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الجاذبية الاجتماعية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Social appeal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يشير هذا البعد لتصورات الأشخاص عن المعايير التي تتبعها هذه الدولة في معاملاتها مع المجتمع العالمي ويمكن قياس هذا البعد بمحتوى مماثل للعبارات التالية: "هذه الدولة تدعم القضايا الجيدة"؛ "هذه الدولة عضو مسئول في المجتمع العالمي"؛ "هذه الدولة منفتحة جداً على الدول الأجنبية".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32338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3294992" y="1799206"/>
            <a:ext cx="7909162"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مع تطور الأعمال، والتسارع في التقدم التكنولوجي لم تقتصر مصطلحات التسويق على التجارة بل امتدت لتشمل المؤسسات، وامتد التسويق والتعامل مع العلامات التجارية خارج نطاق المنتجات والخدمات ليشمل الأماكن والدول، وتم التعامل مع الدولة كمنتج يتم تسويقه بما يحمله من سمات وخصائص، وتطبق نفس تقنيات تسويق العلامات التجارية، ومفهوم تسويق صورة الدولة ؛  يأتي بغرض تحقيق أكبر قدر من ال</a:t>
            </a:r>
            <a:r>
              <a:rPr lang="ar-BH" sz="1600" dirty="0">
                <a:solidFill>
                  <a:prstClr val="black"/>
                </a:solidFill>
                <a:latin typeface="Alexandria" pitchFamily="2" charset="-78"/>
                <a:cs typeface="Alexandria" pitchFamily="2" charset="-78"/>
              </a:rPr>
              <a:t>إ</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نطباعات الإيجابية عن الدولة في أعين الدول الأخرى وأصحاب المصالح والشعوب المختلفة.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ويعتبر سيمون أنهولت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Simon </a:t>
            </a:r>
            <a:r>
              <a:rPr kumimoji="0" lang="en-US" sz="1600" b="0" i="0" u="none" strike="noStrike" kern="1200" cap="none" spc="0" normalizeH="0" baseline="0" noProof="0" dirty="0" err="1">
                <a:ln>
                  <a:noFill/>
                </a:ln>
                <a:solidFill>
                  <a:prstClr val="black"/>
                </a:solidFill>
                <a:effectLst/>
                <a:uLnTx/>
                <a:uFillTx/>
                <a:latin typeface="Alexandria" pitchFamily="2" charset="-78"/>
                <a:cs typeface="Alexandria" pitchFamily="2" charset="-78"/>
              </a:rPr>
              <a:t>Anholt</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هو أول من صاغ مصطلح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Nation Branding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العلامة الوطنية" عام 1996، فمع الخطوات السريعة للعولمة أصبح على كل دولة أن تعزز صورتها الدولية، وتطور من هويتها التنافسية في قدرتها على احتضان السياسة والثقافة والأعمال التجارية وتعزيز المصالح الاقتصاديةوترويج السياحة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DEA1E4B-CABE-0582-A994-ABD259D68FFB}"/>
              </a:ext>
            </a:extLst>
          </p:cNvPr>
          <p:cNvPicPr>
            <a:picLocks noChangeAspect="1"/>
          </p:cNvPicPr>
          <p:nvPr/>
        </p:nvPicPr>
        <p:blipFill>
          <a:blip r:embed="rId3"/>
          <a:stretch>
            <a:fillRect/>
          </a:stretch>
        </p:blipFill>
        <p:spPr>
          <a:xfrm>
            <a:off x="2386632" y="912277"/>
            <a:ext cx="6157494" cy="536494"/>
          </a:xfrm>
          <a:prstGeom prst="rect">
            <a:avLst/>
          </a:prstGeom>
        </p:spPr>
      </p:pic>
      <p:pic>
        <p:nvPicPr>
          <p:cNvPr id="5" name="Picture 4">
            <a:extLst>
              <a:ext uri="{FF2B5EF4-FFF2-40B4-BE49-F238E27FC236}">
                <a16:creationId xmlns:a16="http://schemas.microsoft.com/office/drawing/2014/main" id="{7E7A4D7D-18DC-3842-6C50-6017ECB0C37B}"/>
              </a:ext>
            </a:extLst>
          </p:cNvPr>
          <p:cNvPicPr>
            <a:picLocks noChangeAspect="1"/>
          </p:cNvPicPr>
          <p:nvPr/>
        </p:nvPicPr>
        <p:blipFill rotWithShape="1">
          <a:blip r:embed="rId4"/>
          <a:srcRect t="15866" b="26565"/>
          <a:stretch/>
        </p:blipFill>
        <p:spPr>
          <a:xfrm>
            <a:off x="762000" y="1799206"/>
            <a:ext cx="2296509" cy="3373299"/>
          </a:xfrm>
          <a:prstGeom prst="rect">
            <a:avLst/>
          </a:prstGeom>
        </p:spPr>
      </p:pic>
    </p:spTree>
    <p:extLst>
      <p:ext uri="{BB962C8B-B14F-4D97-AF65-F5344CB8AC3E}">
        <p14:creationId xmlns:p14="http://schemas.microsoft.com/office/powerpoint/2010/main" val="3232562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131647"/>
            <a:ext cx="9698986"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وليصب كل هذا في تحسين أو تعزيز صورة وسمعة الدولة، وأشار إليها الباحث :على أنها مجموع تصورات الناس لدولة ما عبر الكفاءات الوطنية مثل الجاذبية الثقافية والسياسية والتجارية والسياحية وإمكانات الاستثمار والأصول البشرية.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وعرفها (والاش وويدمان 2008) على أنها: ناتجة عن واقع وطني محدد، ويتم تقييمها من قبل العديد من أصحاب الداخليين والخارجيين المختلفين، وأكد (ديني 2008) أنها مزيج فريد متعدد الأبعاد من العناصر التي تعطي الدولة التمييز على أسس ثقافية، ولها أهمية عند كافة الجماهير المستهدفة.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ويؤكد الدارسون أن العلامة الوطنية تأخذ عدة أشكال إما التسويق لسياساتها، أو لاقتصادها وتجارتها أو التسويق لثقافتها، أو التسويق لها رياضياً عبر الأحداث الرياضية والفرق والمشاهير كما يتم تسويقها عبر الموهوبين في الأعمال والجامعات فيما يختص بقطاع التعليم.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77142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896175"/>
            <a:ext cx="10336120"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قد توصلت نتائج دراسات كثيرة لضرورة تسويق الدولة وخاصة في القطاع السياحي ؛ أنها  تعطي انطباع عالمي حول المكان وتساهم في جعلها من الأفضليات السياحية في عملية الزيارة ، أي تؤثر على السلوك السياحي والرغبة في الذهاب له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‘‘ويتضمن المكان سمات ملموسة مثل الآثار والشواطئ ، وكذلك الخصائص غير الملموسة مثل الثقافة والتاريخ. وبسبب الطبيعة المعقدة للدولة كالعلامة التجارية، فهوية المكان أمًرا بالغ  الأهمية  لتعميم الخصائص المرغوبة والمتوقعة من منظور المستهلك. وهو يفسر توقعات المصدر حول كيفية النظر إلى المكان وتسويقه من قبل السوق المستهدف’’</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بالإضافة  إلى هوية المكان، هناك أيضاُ التمايز بين المكان واألماكن المنافسة مثل أماكن الإقامة  عالية الجودة،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والمطاعم الجيدة، والطبيعة الساحرة.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87434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896175"/>
            <a:ext cx="10336120"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‘‘ويرى الباحثون أن تسويق الدولة في أوقات الأزمات من أصعب المهمات التي تواجه المسوقين والمخططين فالأمر قد يستغرق سنوات عديدة.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ومما لاشك فيه أن عدم الإستقرار السياسي حول بلد ما قادر على تدمير السياحة بها ، الأمر الذي يستحق خاصة أن الإستثمار  في تسويق المكان له تأثير إيجابي مباشر الدخل القومي لذا يستخدم المسوقون كافة الأدوات التي تساعد على خلق وتعزيز صورة إيجابية سواء من خلال  الأحداث الثقافية والمعارض والمسابقات الرياضية والسياحية  ‘‘ولكن مع مراعاة أن تغيير صورة الدولة أكثر تعقيداً من تغيير العلامة التجارية للشركات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592E84F-B12D-B083-3530-15E9A56F5067}"/>
              </a:ext>
            </a:extLst>
          </p:cNvPr>
          <p:cNvPicPr>
            <a:picLocks noChangeAspect="1"/>
          </p:cNvPicPr>
          <p:nvPr/>
        </p:nvPicPr>
        <p:blipFill>
          <a:blip r:embed="rId3"/>
          <a:stretch>
            <a:fillRect/>
          </a:stretch>
        </p:blipFill>
        <p:spPr>
          <a:xfrm>
            <a:off x="617280" y="4315255"/>
            <a:ext cx="3907423" cy="1714500"/>
          </a:xfrm>
          <a:prstGeom prst="rect">
            <a:avLst/>
          </a:prstGeom>
        </p:spPr>
      </p:pic>
    </p:spTree>
    <p:extLst>
      <p:ext uri="{BB962C8B-B14F-4D97-AF65-F5344CB8AC3E}">
        <p14:creationId xmlns:p14="http://schemas.microsoft.com/office/powerpoint/2010/main" val="4069117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1799206"/>
            <a:ext cx="9698986"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عرفت جمعية التسويق االمريكية مصطلح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Branding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أنه "اسم،</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مصطلح، تصميم، رمز، أو أي ميزة أخرى تميز خدمة او بضاعة بائع مقارنة بالبائعين الآخرين ، "فحينما يذكر اسم علامة  تجارية يكون لدى العملاء إدراك  لها ولصورتها و كل ما يتعلق بها. ويرى البعض ان المصطلح يتسع استخدامه اكثر من مجرد منتج أو خدمة ليشمل أماكن ودول .</a:t>
            </a:r>
          </a:p>
          <a:p>
            <a:pPr lvl="0" algn="just" rtl="1">
              <a:lnSpc>
                <a:spcPct val="150000"/>
              </a:lnSpc>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ويشير مصطلح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lang="en-US" sz="1600" dirty="0">
                <a:solidFill>
                  <a:prstClr val="black"/>
                </a:solidFill>
                <a:latin typeface="Alexandria" pitchFamily="2" charset="-78"/>
                <a:cs typeface="Alexandria" pitchFamily="2" charset="-78"/>
              </a:rPr>
              <a:t>“</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Nation</a:t>
            </a:r>
            <a:r>
              <a:rPr lang="en-US" sz="1600" dirty="0">
                <a:solidFill>
                  <a:prstClr val="black"/>
                </a:solidFill>
                <a:latin typeface="Alexandria" pitchFamily="2" charset="-78"/>
                <a:cs typeface="Alexandria" pitchFamily="2" charset="-78"/>
              </a:rPr>
              <a:t>Branding</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لتطبيق تقنيات التسويق للعلامات التجارية في تحسين وإدارة صورة الدولة. ويمكن تعريفها على </a:t>
            </a:r>
            <a:r>
              <a:rPr lang="ar-BH" sz="1600" dirty="0">
                <a:solidFill>
                  <a:prstClr val="black"/>
                </a:solidFill>
                <a:latin typeface="Alexandria" pitchFamily="2" charset="-78"/>
                <a:cs typeface="Alexandria" pitchFamily="2" charset="-78"/>
              </a:rPr>
              <a:t>أ</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نها</a:t>
            </a:r>
            <a:r>
              <a:rPr lang="ar-BH" sz="1600" dirty="0">
                <a:solidFill>
                  <a:prstClr val="black"/>
                </a:solidFill>
                <a:latin typeface="Alexandria" pitchFamily="2" charset="-78"/>
                <a:cs typeface="Alexandria" pitchFamily="2" charset="-78"/>
              </a:rPr>
              <a:t>:</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المجموع الكلي لكافة الإنطباعات عن الدولة في أعين أصحاب المصالح الدوليين و الناس بوجه عام حول العالم.</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C7BF2ED-E083-6846-46ED-AC0B374B418A}"/>
              </a:ext>
            </a:extLst>
          </p:cNvPr>
          <p:cNvPicPr>
            <a:picLocks noChangeAspect="1"/>
          </p:cNvPicPr>
          <p:nvPr/>
        </p:nvPicPr>
        <p:blipFill>
          <a:blip r:embed="rId3"/>
          <a:stretch>
            <a:fillRect/>
          </a:stretch>
        </p:blipFill>
        <p:spPr>
          <a:xfrm>
            <a:off x="675087" y="4435183"/>
            <a:ext cx="2430720" cy="1620723"/>
          </a:xfrm>
          <a:prstGeom prst="rect">
            <a:avLst/>
          </a:prstGeom>
        </p:spPr>
      </p:pic>
    </p:spTree>
    <p:extLst>
      <p:ext uri="{BB962C8B-B14F-4D97-AF65-F5344CB8AC3E}">
        <p14:creationId xmlns:p14="http://schemas.microsoft.com/office/powerpoint/2010/main" val="4165957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178680" y="1916087"/>
            <a:ext cx="7003672" cy="374397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وتسويق صورة الدولة يأخذ واحد من ثلاثة اشكال،: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تسويق صورتها سياسيا،</a:t>
            </a:r>
          </a:p>
          <a:p>
            <a:pPr lvl="0" algn="r" rtl="1">
              <a:lnSpc>
                <a:spcPct val="150000"/>
              </a:lnSpc>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تسويق صورتها اقتصاديا</a:t>
            </a:r>
            <a:r>
              <a:rPr lang="ar-BH" sz="1600" dirty="0">
                <a:solidFill>
                  <a:prstClr val="black"/>
                </a:solidFill>
                <a:latin typeface="Alexandria" pitchFamily="2" charset="-78"/>
                <a:cs typeface="Alexandria" pitchFamily="2" charset="-78"/>
              </a:rPr>
              <a:t>وتجاريا</a:t>
            </a:r>
            <a:b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وتسويق صورتها ثقافيا. ويمكن التعامل معها مثل التعامل مع العلامة التجارية للشركات، ولكن مع مراعاة ان تغيير صورة الدولة أكثر تعقيدا من تغيير العلامات  التجارية للشركات"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فيما يرى البعض أن تسويق الدولة ياتي من خلال  الأماكن  الموجودة بها، ومن خلال  القنوات الرسمية مثل كل أشكال العلاقات  العامة والإعلانات والدبلوماسية الشعبية والتي يمكن وصفها "بإتصالات  المكان". ثم ايضا من خلال  كلمات شعبها انفسهم، وهذه العوامل الثلاثة  تخلق تصور جيد للمكان"</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5CCA43B-18AC-A4EC-45B7-E7771B95840A}"/>
              </a:ext>
            </a:extLst>
          </p:cNvPr>
          <p:cNvPicPr>
            <a:picLocks noChangeAspect="1"/>
          </p:cNvPicPr>
          <p:nvPr/>
        </p:nvPicPr>
        <p:blipFill>
          <a:blip r:embed="rId3"/>
          <a:stretch>
            <a:fillRect/>
          </a:stretch>
        </p:blipFill>
        <p:spPr>
          <a:xfrm>
            <a:off x="762001" y="1916087"/>
            <a:ext cx="3557752" cy="3538782"/>
          </a:xfrm>
          <a:prstGeom prst="rect">
            <a:avLst/>
          </a:prstGeom>
        </p:spPr>
      </p:pic>
    </p:spTree>
    <p:extLst>
      <p:ext uri="{BB962C8B-B14F-4D97-AF65-F5344CB8AC3E}">
        <p14:creationId xmlns:p14="http://schemas.microsoft.com/office/powerpoint/2010/main" val="4287389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896175"/>
            <a:ext cx="10336120" cy="366254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وتسعى عمليات تسويق العلامة الوطنية للدولة إلى التركيز على أهم الأشياء التي يحبها الأشخاص في المكان وكيف يشعرون نحوه وما الذي يجعله مختلفاً عن غيره، وطبقاًلكوتلر فبالإضافة  لأهمية عمل تحليل موقفي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Swat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لتقييم نقاط القوة والضعف والفرص المتاحة والتهديدات  التي يتم مواجهتها ؛ فلابد من التركيز على ما يميز العلامات التجارية والصناعات أو الشخصيات البارزة في الدولة أو المعالم الطبيعية أو الأحداث التاريخية مما يساهم في تصدير فكرة أنها جديدة بالثقة.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والعلامة الوطنية تهدف إلى وضع النهج ال</a:t>
            </a:r>
            <a:r>
              <a:rPr lang="ar-BH" sz="1600" dirty="0">
                <a:solidFill>
                  <a:prstClr val="black"/>
                </a:solidFill>
                <a:latin typeface="Alexandria" pitchFamily="2" charset="-78"/>
                <a:cs typeface="Alexandria" pitchFamily="2" charset="-78"/>
              </a:rPr>
              <a:t>إ</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ستراتيجي الذي ينطبق على إبتكار الحقائق الاقتصادية وال</a:t>
            </a:r>
            <a:r>
              <a:rPr lang="ar-BH" sz="1600" dirty="0">
                <a:solidFill>
                  <a:prstClr val="black"/>
                </a:solidFill>
                <a:latin typeface="Alexandria" pitchFamily="2" charset="-78"/>
                <a:cs typeface="Alexandria" pitchFamily="2" charset="-78"/>
              </a:rPr>
              <a:t>إ</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جتماعية والسياسية والثقافية وموائمة هذا النهج مع استراتيجية لتحسين السمعة والصورة الوطنية، وهي طريقة لتحقيق القدرة التنافسية للدولة. </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9456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399134" y="1896175"/>
            <a:ext cx="9698986" cy="329320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lang="en-US"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ويشير أنهولت الى ان </a:t>
            </a:r>
            <a:r>
              <a:rPr kumimoji="0" lang="ar-BH" sz="1600" b="1"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العلامة الوطنية </a:t>
            </a: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هي:  العملية المنهجية لمواءمة الإجراءات والسلوكيات والاستثمارات والابتكارات والاتصالات في بلد ما حول استراتيجية واضحة لتحقيق هوية تنافسية معززة.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وهي تعمل على بناء أو إعادة تشكيل الهويات الوطنية، لمنح الجماهير معنى تعبيرياً وعاطفياً مميزاً، ولمساعدة الدول على تطوير وإيصال هوية قوية لعلاماتها الوطنية ، التي يمكن أن تساعد في تسريع التنمية من خلال جذب المستثمرين والسياح الأجانب، وقيمتها هي إجمالي أنشطة الحكومة والمنظمات والمنظمات غير الحكومية والأفراد، ويتم ذلك عبر تعظيم القضايا الوطنية في وسائل الإعلام وعبر الإعلان والعلاقات العامة والأفلام الروائية والوثائقية والمواقع الإلكترونية لأنشطة الدولة.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4410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183380"/>
            <a:ext cx="9698986"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وتتكون عناصر العلامة الوطنية من: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1-القيم التي تتبناها العلامة الوطنية</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وهي كل ما تقف عليه العلامة الوطنية (الجودة – النزاهة – الاعتزاز والفخر)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2-شخصية العلامة الوطنية</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أو كيف ينظر الجمهور لها (الترحيب – الأصالة – الدفء) وما هي الفوائد الملموسة التي يمكن أن تقدمها للمستهلك.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3-جوهر العلامة الوطنية</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الطابع الحقيقي لهذه العلامة الوطنية، أو ما يلخص الدولة في كلمة واحدة فحينما نقول إنجلترا يتبادر إلى أذهاننا الدقة، وألمانيا التنظيم.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4-المقترحات لخبراء التسويق لجعلها مميزة وأفضل من منافسيها.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5-الحقائق والرموز الثابتة المرتبطة بالدولة كعلامة تجارية كالنيل في مصر والآثار الفرعونية وقناع توت عنخ آمون وغيرها من العلامات المشهورة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5045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183380"/>
            <a:ext cx="10155676"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لاشك أن الدول تستخدم كافة منصات التواصل الإجتماعي الممكنة للتسويق لنفسها على كافة المستويات .... وتعد منصة الإنستجرام هي المنصه الأكثر رواجاً لتسويق الدول لإمكانات هذه المنصة من حيث الصور ومقاطع الفيديو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BH" sz="1600" dirty="0">
                <a:solidFill>
                  <a:prstClr val="black"/>
                </a:solidFill>
                <a:latin typeface="Alexandria" pitchFamily="2" charset="-78"/>
                <a:cs typeface="Alexandria" pitchFamily="2" charset="-78"/>
              </a:rPr>
              <a:t>ومنصة الإنستغرام "، </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وسيلة فعالة لبناء العلامات  التجارية تزيد من ولاء  العميل. حيث يتم الإستفادة  من الإمكانات البصرية ومكونات الصورة وما لوسائل التواصل الإجتماعية من قدرة على الإنتشار ، ‘‘وقد اثبتت الدراسات أن الجمهور يميل للصور المرئي أكثر من المضمون المكتوب.</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FD60A53-AE77-5863-83C8-56E9EC6BE7D7}"/>
              </a:ext>
            </a:extLst>
          </p:cNvPr>
          <p:cNvSpPr txBox="1"/>
          <p:nvPr/>
        </p:nvSpPr>
        <p:spPr>
          <a:xfrm>
            <a:off x="2135124" y="802093"/>
            <a:ext cx="6099048" cy="501932"/>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تسويق الدول عبر منصات التواصل الإجتماعي </a:t>
            </a:r>
            <a:endParaRPr kumimoji="0" lang="ar-BH"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2" name="Picture 1">
            <a:extLst>
              <a:ext uri="{FF2B5EF4-FFF2-40B4-BE49-F238E27FC236}">
                <a16:creationId xmlns:a16="http://schemas.microsoft.com/office/drawing/2014/main" id="{B9F343BB-5332-7BE0-E64C-584D0FFE4981}"/>
              </a:ext>
            </a:extLst>
          </p:cNvPr>
          <p:cNvPicPr>
            <a:picLocks noChangeAspect="1"/>
          </p:cNvPicPr>
          <p:nvPr/>
        </p:nvPicPr>
        <p:blipFill>
          <a:blip r:embed="rId3"/>
          <a:stretch>
            <a:fillRect/>
          </a:stretch>
        </p:blipFill>
        <p:spPr>
          <a:xfrm>
            <a:off x="617280" y="4341407"/>
            <a:ext cx="5137134" cy="1714500"/>
          </a:xfrm>
          <a:prstGeom prst="rect">
            <a:avLst/>
          </a:prstGeom>
        </p:spPr>
      </p:pic>
    </p:spTree>
    <p:extLst>
      <p:ext uri="{BB962C8B-B14F-4D97-AF65-F5344CB8AC3E}">
        <p14:creationId xmlns:p14="http://schemas.microsoft.com/office/powerpoint/2010/main" val="2735374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131647"/>
            <a:ext cx="10069420"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ونتيجة الإنتشار  الكبير لمنصات التواصل الإجتماعي ، امتد استخدامه كوسيلة تسويقية ناجحة لتحسين صورة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القطاعات المتضررة وتغيير الصور السلبية.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 قطاع السياحة يتأثر بقوة بصورة الدولة، ويتم إستخدامه لتسويق الأماكن  السياحية التي تحمل طابع وبصمة مميزة كجزء من تسويق الدولة كعلامة تجارية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‘‘فقد إتضح أن وسائل التواصل الإجتماعي  لها تأثير على السائح في أنها تعمل على إمداد المسافر بطرق جديدة للبحث عن، واكتشاف المعلومات وتقييمها عن المقصد السياحي والرحلة. والإنتقال بالعميل من مجـرد مستهلك سلبي إلى منتج ، ومستهلك ايجابي. وتبادل ونشر المعلومات المتعلقة بالرحلات  والبرامج السياحية السابقة. ومع تطور تقنيات الهاتف المحمول وإمكانية التقاط الصور وتسجيل الأنشطة واللحظات المرحة ثم تحميلها ومشاركة تجاربهم ساهم مستخدمي إنستجرام في تشكيل العلامات التجارية وتسويق المقاصد السياحية،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B4FCCB1-E411-A26C-4D0F-7C631DE99AFF}"/>
              </a:ext>
            </a:extLst>
          </p:cNvPr>
          <p:cNvPicPr>
            <a:picLocks noChangeAspect="1"/>
          </p:cNvPicPr>
          <p:nvPr/>
        </p:nvPicPr>
        <p:blipFill>
          <a:blip r:embed="rId3"/>
          <a:stretch>
            <a:fillRect/>
          </a:stretch>
        </p:blipFill>
        <p:spPr>
          <a:xfrm>
            <a:off x="-1" y="104223"/>
            <a:ext cx="2632841" cy="2200065"/>
          </a:xfrm>
          <a:prstGeom prst="rect">
            <a:avLst/>
          </a:prstGeom>
        </p:spPr>
      </p:pic>
    </p:spTree>
    <p:extLst>
      <p:ext uri="{BB962C8B-B14F-4D97-AF65-F5344CB8AC3E}">
        <p14:creationId xmlns:p14="http://schemas.microsoft.com/office/powerpoint/2010/main" val="201516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395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183380"/>
            <a:ext cx="9698986"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BH" sz="1600" b="1" u="sng" dirty="0">
                <a:solidFill>
                  <a:prstClr val="black"/>
                </a:solidFill>
                <a:latin typeface="Alexandria" pitchFamily="2" charset="-78"/>
                <a:cs typeface="Alexandria" pitchFamily="2" charset="-78"/>
              </a:rPr>
              <a:t>الإ</a:t>
            </a:r>
            <a:r>
              <a:rPr kumimoji="0" lang="ar-BH"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ستهداف الصحيح</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تتيح وسائل التواصل الاجتماعي للشركات والمؤسسات السياحية الوصول إلى جمهور واسع ومتنوع، ولكن يجب على المسوقين تحديد الجمهور المستهدف بعناية. يجب أن يكون الجمهور المستهدف متحمساً لزيارة المملكة العربية السعودية وأن يتوافق مع معالمها السياحية وخدماتها.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المحتوى المناسب</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يجب أن يتم تصميم المحتوى بشكل يتوافق مع الجمهور المستهدف. يجب أن يكون المحتوى جذابًا ومثيرًا للاهتمام ويعكس معالم المملكة العربية السعودية وتقاليدها الثقافية. يمكن للمسوقين استخدام الفيديو والصور والنصوص للحصول على أفضل النتائج.</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CCB271A-6DA5-E6B3-F900-DB584A95E93B}"/>
              </a:ext>
            </a:extLst>
          </p:cNvPr>
          <p:cNvSpPr txBox="1"/>
          <p:nvPr/>
        </p:nvSpPr>
        <p:spPr>
          <a:xfrm>
            <a:off x="835573" y="761369"/>
            <a:ext cx="8429052" cy="400110"/>
          </a:xfrm>
          <a:prstGeom prst="rect">
            <a:avLst/>
          </a:prstGeom>
          <a:noFill/>
        </p:spPr>
        <p:txBody>
          <a:bodyPr wrap="square">
            <a:spAutoFit/>
          </a:bodyPr>
          <a:lstStyle/>
          <a:p>
            <a:r>
              <a:rPr kumimoji="0" lang="ar-BH"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آليات  نجاح تسويق الدوله عبر منصات التواصل الإجتماعي </a:t>
            </a:r>
            <a:endParaRPr lang="en-US" sz="2000" u="sng" dirty="0"/>
          </a:p>
        </p:txBody>
      </p:sp>
    </p:spTree>
    <p:extLst>
      <p:ext uri="{BB962C8B-B14F-4D97-AF65-F5344CB8AC3E}">
        <p14:creationId xmlns:p14="http://schemas.microsoft.com/office/powerpoint/2010/main" val="4031218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46507" y="1836539"/>
            <a:ext cx="9698986" cy="522130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تواجد في الوسائل الاجتماعية المناسبة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تتوافر العديد من وسائل التواصل الاجتماعي المختلفة، ويجب على المسوقين اختيار الوسائل المناسبة للوصول إلى الجمهور المستهدف. على سبيل المثال، يمكن استخدام الإعلانات الممولة في </a:t>
            </a:r>
            <a:r>
              <a:rPr kumimoji="0" lang="en-US"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Facebook </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 </a:t>
            </a:r>
            <a:r>
              <a:rPr kumimoji="0" lang="en-US"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Instagram </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للوصول إلى جمهور أوسع، ويمكن استخدام المحتوى المتميز في </a:t>
            </a:r>
            <a:r>
              <a:rPr kumimoji="0" lang="en-US"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YouTube </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لتسويق المعالم السياحية في المملكة العربية السعودية.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التفاعل مع الجمهور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تعتبر وسائل التواصل الاجتماعي أداة فعالة للتفاعل مع الجمهور والاستماع إلى أفكارهم وتعليقاتهم. يجب على المسوقين تشجيع الجمهور على مشاركة تجاربهم وصورهم وأفكارهم المتعلقة بالسياحة في المملكة العربية السعودية. يمكن الرد على التعليقات والاستفسارات والمساعدة في حل المشكلات وتلبية احتياجات الجمهور.</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9322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171" y="1768729"/>
            <a:ext cx="10289177" cy="523220"/>
          </a:xfrm>
          <a:prstGeom prst="rect">
            <a:avLst/>
          </a:prstGeom>
          <a:noFill/>
        </p:spPr>
        <p:txBody>
          <a:bodyPr wrap="square" rtlCol="0">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p:cNvSpPr/>
          <p:nvPr/>
        </p:nvSpPr>
        <p:spPr>
          <a:xfrm>
            <a:off x="696171" y="715052"/>
            <a:ext cx="5644494"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white"/>
                </a:solidFill>
                <a:effectLst/>
                <a:uLnTx/>
                <a:uFillTx/>
                <a:latin typeface="Alexandria" pitchFamily="2" charset="-78"/>
                <a:ea typeface="Times New Roman" panose="02020603050405020304" pitchFamily="18" charset="0"/>
                <a:cs typeface="Alexandria" pitchFamily="2" charset="-78"/>
              </a:rPr>
              <a:t>تسويق الدول المدعوم بالذكاء الإصطناعي </a:t>
            </a:r>
            <a:r>
              <a:rPr kumimoji="0" lang="ar-EG" sz="36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Picture 6"/>
          <p:cNvPicPr>
            <a:picLocks noChangeAspect="1"/>
          </p:cNvPicPr>
          <p:nvPr/>
        </p:nvPicPr>
        <p:blipFill rotWithShape="1">
          <a:blip r:embed="rId4"/>
          <a:srcRect l="-3238" t="22885" r="6190" b="16333"/>
          <a:stretch/>
        </p:blipFill>
        <p:spPr>
          <a:xfrm>
            <a:off x="0" y="1704021"/>
            <a:ext cx="11247120" cy="4354107"/>
          </a:xfrm>
          <a:prstGeom prst="rect">
            <a:avLst/>
          </a:prstGeom>
        </p:spPr>
      </p:pic>
    </p:spTree>
    <p:extLst>
      <p:ext uri="{BB962C8B-B14F-4D97-AF65-F5344CB8AC3E}">
        <p14:creationId xmlns:p14="http://schemas.microsoft.com/office/powerpoint/2010/main" val="3920097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5713" y="1980367"/>
            <a:ext cx="6403721"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يتشارك كلاً من التسويق والذكاء الاصطناعي في النظم التي تساعد في مجالات مثل التنبؤ بالسوق، وأتمتة العمليات واتخاذ القرار، إلى جانب زيادة كفاءة المهام التي عادة ما يؤديها البشر.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BH" sz="1600" dirty="0">
                <a:solidFill>
                  <a:prstClr val="black"/>
                </a:solidFill>
                <a:latin typeface="Alexandria" pitchFamily="2" charset="-78"/>
                <a:cs typeface="Alexandria" pitchFamily="2" charset="-78"/>
              </a:rPr>
              <a:t>و</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يمكن تطبيق نظم الذكاء الاصطناعي النابع من تكنولوجيا الحوسبة الاجتماعية لفهم الشبكات الاجتماعية على شبكة الإنترنت. يمكن استخدام تقنيات التنقيب في البيانات لتحليل أنواع مختلفة من الشبكات الاجتماعية. يعمل هذا التحليل على مساعدة المسوق في تحديد الجهات الفاعلة أو العقد المؤثرة داخل الشبكات، وهي المعلومات التي يمكن تطبيقها آنذاك لاتخاذ نهج تسويقي اجتماعي حضاري.اشك أن الذكاء الإصطناعي بات يدخل في العديد من القطاعات التي من شأنها تحسين الصورة الذهنية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867E0A7-313E-4D1B-CDEC-7286032B9C0E}"/>
              </a:ext>
            </a:extLst>
          </p:cNvPr>
          <p:cNvSpPr txBox="1"/>
          <p:nvPr/>
        </p:nvSpPr>
        <p:spPr>
          <a:xfrm>
            <a:off x="2247900" y="831485"/>
            <a:ext cx="60960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BH" sz="2000" b="1" i="0" u="sng" strike="noStrike" kern="1200" cap="none" spc="0" normalizeH="0" baseline="0" noProof="0" dirty="0">
                <a:ln>
                  <a:noFill/>
                </a:ln>
                <a:solidFill>
                  <a:prstClr val="black"/>
                </a:solidFill>
                <a:effectLst/>
                <a:uLnTx/>
                <a:uFillTx/>
                <a:latin typeface="Alexandria" pitchFamily="2" charset="-78"/>
                <a:cs typeface="Alexandria" pitchFamily="2" charset="-78"/>
              </a:rPr>
              <a:t>تسويق الدول المدعوم بالذكاء الإصطناعي </a:t>
            </a:r>
          </a:p>
        </p:txBody>
      </p:sp>
      <p:pic>
        <p:nvPicPr>
          <p:cNvPr id="2" name="Picture 1">
            <a:extLst>
              <a:ext uri="{FF2B5EF4-FFF2-40B4-BE49-F238E27FC236}">
                <a16:creationId xmlns:a16="http://schemas.microsoft.com/office/drawing/2014/main" id="{7F0E836D-F7E9-D443-CB24-AB7CCEF8D70D}"/>
              </a:ext>
            </a:extLst>
          </p:cNvPr>
          <p:cNvPicPr>
            <a:picLocks noChangeAspect="1"/>
          </p:cNvPicPr>
          <p:nvPr/>
        </p:nvPicPr>
        <p:blipFill>
          <a:blip r:embed="rId3"/>
          <a:stretch>
            <a:fillRect/>
          </a:stretch>
        </p:blipFill>
        <p:spPr>
          <a:xfrm>
            <a:off x="7772399" y="1980367"/>
            <a:ext cx="3523887" cy="3474501"/>
          </a:xfrm>
          <a:prstGeom prst="rect">
            <a:avLst/>
          </a:prstGeom>
        </p:spPr>
      </p:pic>
    </p:spTree>
    <p:extLst>
      <p:ext uri="{BB962C8B-B14F-4D97-AF65-F5344CB8AC3E}">
        <p14:creationId xmlns:p14="http://schemas.microsoft.com/office/powerpoint/2010/main" val="3372805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445876" y="1980367"/>
            <a:ext cx="6705690"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والتسويق باستخدام الذكاء الاصطناعي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AI)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هو عملية الاستفادة من أساليب وأدوات الذكاء الاصطناعي مثل: نماذج البيانات والخوارزميات والتعلم الآلي لإنتاج رؤى تساعد في تحسين استراتيجيات وتكتيكات التسويق.</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يمكن أن تساعدك أدوات التسويق باستخدام الذكاء الاصطناعي في اتخاذ قرارات تسويقية رئيسية تعتمد على البيانات بسهولة أكبر. من خلال جمع البيانات وتحليلها بسرعة، يمكن للذكاء الاصطناعي اتخاذ عدد من الخيارات التكتيكية السريعة التي من شأنها أن تأخذ منك المزيد من الوقت والجهد.</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3498E05-4F12-C78D-06BA-D1C1BFF33E78}"/>
              </a:ext>
            </a:extLst>
          </p:cNvPr>
          <p:cNvPicPr>
            <a:picLocks noChangeAspect="1"/>
          </p:cNvPicPr>
          <p:nvPr/>
        </p:nvPicPr>
        <p:blipFill>
          <a:blip r:embed="rId3"/>
          <a:stretch>
            <a:fillRect/>
          </a:stretch>
        </p:blipFill>
        <p:spPr>
          <a:xfrm>
            <a:off x="617280" y="1980367"/>
            <a:ext cx="3683876" cy="3831021"/>
          </a:xfrm>
          <a:prstGeom prst="rect">
            <a:avLst/>
          </a:prstGeom>
        </p:spPr>
      </p:pic>
    </p:spTree>
    <p:extLst>
      <p:ext uri="{BB962C8B-B14F-4D97-AF65-F5344CB8AC3E}">
        <p14:creationId xmlns:p14="http://schemas.microsoft.com/office/powerpoint/2010/main" val="3337634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8634" y="1773064"/>
            <a:ext cx="9974499" cy="366254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ولاشك أن الذكاء الإصطناعي لعب دوراً فاعلاُ في التسويق لسمعة الدولة ، فعلى سبيل المثال نجد أن الدول حالياً تتبارى في توظيف تقنيات الذكاء الإصطناعي لخدمة جمهورها هذا إلى جانب توظيف أفضل وأحدث التقنيات والتطبيقات لتحقيق جودة الحياة الرقمية . يسمح الذكاء الاصطناعي لجماهير دولة ما  باِكتساب تحليلات مباشرة حول تفضيلات وسلوك عملائهم ، حيث يمنحهم الذكاء الاصطناعي معلومات عن كل شيء آخر له علاقة بكيفية استهلاكهم للمنتجات والخدمات، كما يتيح للمسوقين نوع التجارب الشخصية التي تسعد العملاء كثيراً لدرجة أنّهم يواصلون شراء الأعمال التجارية ورعايتها.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يعدّ الذكاء الاصطناعي أمراً بالغ الأهمية في دفع نمو الدول ووصولها لمصاف الدول المتقدمة  وتعزيز ولاء العملاء ،ومن المؤكّد تقريباً أنَّ الشعوب الراضية عن دولها حقاً سيكونون أكثر من سعداء بالاِستمرار في حب وولاء أوطانهم ، من المرجّح أيضاً أن يكونوا مسوقين فاعلين لأوطانهم.</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7136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095999" y="2125517"/>
            <a:ext cx="4849493" cy="292387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وختاماً إن نماذج ونظريات التي تشكل التصورات عن المنظمة والعاملين  في غاية الأهمية ولاشك أنها تقوم بدور فاعل في تفيل العلاقة بين المنظمة والعاملين ، ومن هذا المنطلق نجد أن كافة النماذج والنظريات الخاصة بالعلاقات العامة لها أهمية كبيرة في كل جانب من الجوانب داخل المنظمات إذا تم تطبيقها بشكل فعال.</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CDFC877-9699-4B2C-2CE8-F3DD5EA0034D}"/>
              </a:ext>
            </a:extLst>
          </p:cNvPr>
          <p:cNvPicPr>
            <a:picLocks noChangeAspect="1"/>
          </p:cNvPicPr>
          <p:nvPr/>
        </p:nvPicPr>
        <p:blipFill>
          <a:blip r:embed="rId3"/>
          <a:stretch>
            <a:fillRect/>
          </a:stretch>
        </p:blipFill>
        <p:spPr>
          <a:xfrm>
            <a:off x="611945" y="1685494"/>
            <a:ext cx="5363186" cy="4370411"/>
          </a:xfrm>
          <a:prstGeom prst="rect">
            <a:avLst/>
          </a:prstGeom>
        </p:spPr>
      </p:pic>
    </p:spTree>
    <p:extLst>
      <p:ext uri="{BB962C8B-B14F-4D97-AF65-F5344CB8AC3E}">
        <p14:creationId xmlns:p14="http://schemas.microsoft.com/office/powerpoint/2010/main" val="233903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077866691"/>
      </p:ext>
    </p:extLst>
  </p:cSld>
  <p:clrMapOvr>
    <a:masterClrMapping/>
  </p:clrMapOvr>
</p:sld>
</file>

<file path=ppt/theme/theme1.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1370</TotalTime>
  <Words>4110</Words>
  <Application>Microsoft Office PowerPoint</Application>
  <PresentationFormat>Widescreen</PresentationFormat>
  <Paragraphs>233</Paragraphs>
  <Slides>41</Slides>
  <Notes>4</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41</vt:i4>
      </vt:variant>
    </vt:vector>
  </HeadingPairs>
  <TitlesOfParts>
    <vt:vector size="53" baseType="lpstr">
      <vt:lpstr>Alexandria</vt:lpstr>
      <vt:lpstr>Alexandria Light</vt:lpstr>
      <vt:lpstr>Arial</vt:lpstr>
      <vt:lpstr>Calibri</vt:lpstr>
      <vt:lpstr>Calibri Light</vt:lpstr>
      <vt:lpstr>Noto Sans</vt:lpstr>
      <vt:lpstr>Open Sans</vt:lpstr>
      <vt:lpstr>Times New Roman</vt:lpstr>
      <vt:lpstr>1</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91</cp:revision>
  <dcterms:created xsi:type="dcterms:W3CDTF">2023-04-29T09:08:00Z</dcterms:created>
  <dcterms:modified xsi:type="dcterms:W3CDTF">2024-06-19T18:24:49Z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