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257" r:id="rId4"/>
    <p:sldId id="262" r:id="rId5"/>
    <p:sldId id="309" r:id="rId6"/>
    <p:sldId id="310" r:id="rId7"/>
    <p:sldId id="311" r:id="rId8"/>
    <p:sldId id="314" r:id="rId9"/>
    <p:sldId id="312" r:id="rId10"/>
    <p:sldId id="313" r:id="rId11"/>
    <p:sldId id="315" r:id="rId12"/>
    <p:sldId id="316" r:id="rId13"/>
    <p:sldId id="317" r:id="rId14"/>
    <p:sldId id="318" r:id="rId15"/>
    <p:sldId id="319" r:id="rId16"/>
    <p:sldId id="320" r:id="rId17"/>
    <p:sldId id="321" r:id="rId18"/>
    <p:sldId id="336" r:id="rId19"/>
    <p:sldId id="337" r:id="rId20"/>
    <p:sldId id="293" r:id="rId21"/>
    <p:sldId id="324" r:id="rId22"/>
    <p:sldId id="325" r:id="rId23"/>
    <p:sldId id="322" r:id="rId24"/>
    <p:sldId id="323" r:id="rId25"/>
    <p:sldId id="326" r:id="rId26"/>
    <p:sldId id="327" r:id="rId27"/>
    <p:sldId id="328" r:id="rId28"/>
    <p:sldId id="334" r:id="rId29"/>
    <p:sldId id="330" r:id="rId30"/>
    <p:sldId id="331" r:id="rId31"/>
    <p:sldId id="332" r:id="rId32"/>
    <p:sldId id="333" r:id="rId33"/>
    <p:sldId id="335" r:id="rId34"/>
    <p:sldId id="308" r:id="rId35"/>
    <p:sldId id="272" r:id="rId36"/>
    <p:sldId id="338"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96AE"/>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199" autoAdjust="0"/>
    <p:restoredTop sz="94660"/>
  </p:normalViewPr>
  <p:slideViewPr>
    <p:cSldViewPr snapToGrid="0">
      <p:cViewPr>
        <p:scale>
          <a:sx n="80" d="100"/>
          <a:sy n="80" d="100"/>
        </p:scale>
        <p:origin x="200" y="11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2/6/23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2/6/23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2/6/23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jpeg"/><Relationship Id="rId9"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4.jpeg"/><Relationship Id="rId9"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5.jpeg"/><Relationship Id="rId9" Type="http://schemas.openxmlformats.org/officeDocument/2006/relationships/image" Target="../media/image6.pn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slideLayout" Target="../slideLayouts/slideLayout7.xml"/><Relationship Id="rId7" Type="http://schemas.openxmlformats.org/officeDocument/2006/relationships/image" Target="../media/image7.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18.png"/><Relationship Id="rId11" Type="http://schemas.openxmlformats.org/officeDocument/2006/relationships/image" Target="../media/image6.png"/><Relationship Id="rId5" Type="http://schemas.openxmlformats.org/officeDocument/2006/relationships/image" Target="../media/image17.jpeg"/><Relationship Id="rId10" Type="http://schemas.openxmlformats.org/officeDocument/2006/relationships/image" Target="../media/image10.emf"/><Relationship Id="rId4" Type="http://schemas.openxmlformats.org/officeDocument/2006/relationships/image" Target="../media/image16.png"/><Relationship Id="rId9"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hyperlink" Target="https://www.youtube.com/watch?v=kxVeLlTEgtU"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youtube.com/watch?v=9QnfWhtujPA" TargetMode="External"/><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0" y="370115"/>
            <a:ext cx="6714451" cy="1972334"/>
          </a:xfrm>
          <a:prstGeom prst="rect">
            <a:avLst/>
          </a:prstGeom>
        </p:spPr>
      </p:pic>
      <p:pic>
        <p:nvPicPr>
          <p:cNvPr id="13" name="Picture 12"/>
          <p:cNvPicPr>
            <a:picLocks noChangeAspect="1"/>
          </p:cNvPicPr>
          <p:nvPr/>
        </p:nvPicPr>
        <p:blipFill>
          <a:blip r:embed="rId8"/>
          <a:stretch>
            <a:fillRect/>
          </a:stretch>
        </p:blipFill>
        <p:spPr>
          <a:xfrm>
            <a:off x="4794739" y="2871217"/>
            <a:ext cx="7405970" cy="1644336"/>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5515491" y="2955359"/>
            <a:ext cx="6843263" cy="1431161"/>
          </a:xfrm>
          <a:prstGeom prst="rect">
            <a:avLst/>
          </a:prstGeom>
          <a:noFill/>
        </p:spPr>
        <p:txBody>
          <a:bodyPr wrap="square" rtlCol="0">
            <a:spAutoFit/>
          </a:bodyPr>
          <a:lstStyle/>
          <a:p>
            <a:r>
              <a:rPr lang="en-US" sz="2900" b="1" dirty="0">
                <a:solidFill>
                  <a:schemeClr val="bg1"/>
                </a:solidFill>
                <a:latin typeface="Al-Jazeera-Arabic-Regular" pitchFamily="2" charset="-78"/>
                <a:cs typeface="Al-Jazeera-Arabic-Regular" pitchFamily="2" charset="-78"/>
              </a:rPr>
              <a:t>DGM 11</a:t>
            </a:r>
            <a:r>
              <a:rPr lang="ar-SA" sz="2900" b="1" dirty="0">
                <a:solidFill>
                  <a:schemeClr val="bg1"/>
                </a:solidFill>
                <a:latin typeface="Al-Jazeera-Arabic-Regular" pitchFamily="2" charset="-78"/>
                <a:cs typeface="Al-Jazeera-Arabic-Regular" pitchFamily="2" charset="-78"/>
              </a:rPr>
              <a:t>٣</a:t>
            </a:r>
            <a:endParaRPr lang="en-US" sz="2900" b="1" dirty="0">
              <a:solidFill>
                <a:schemeClr val="bg1"/>
              </a:solidFill>
              <a:latin typeface="Al-Jazeera-Arabic-Regular" pitchFamily="2" charset="-78"/>
              <a:cs typeface="Al-Jazeera-Arabic-Regular" pitchFamily="2" charset="-78"/>
            </a:endParaRPr>
          </a:p>
          <a:p>
            <a:r>
              <a:rPr lang="en-US" sz="2900" b="1" dirty="0">
                <a:solidFill>
                  <a:schemeClr val="bg1"/>
                </a:solidFill>
                <a:latin typeface="Al-Jazeera-Arabic-Regular" pitchFamily="2" charset="-78"/>
                <a:cs typeface="Al-Jazeera-Arabic-Regular" pitchFamily="2" charset="-78"/>
              </a:rPr>
              <a:t>Lecture 2: Adoption Theories</a:t>
            </a:r>
          </a:p>
          <a:p>
            <a:r>
              <a:rPr lang="en-US" sz="2900" b="1" dirty="0">
                <a:solidFill>
                  <a:schemeClr val="bg1"/>
                </a:solidFill>
                <a:latin typeface="Al-Jazeera-Arabic-Regular" pitchFamily="2" charset="-78"/>
                <a:cs typeface="Al-Jazeera-Arabic-Regular" pitchFamily="2" charset="-78"/>
              </a:rPr>
              <a:t> </a:t>
            </a:r>
            <a:r>
              <a:rPr lang="ar-SA" sz="2900" b="1" dirty="0">
                <a:solidFill>
                  <a:schemeClr val="bg1"/>
                </a:solidFill>
                <a:latin typeface="Al-Jazeera-Arabic-Regular" pitchFamily="2" charset="-78"/>
                <a:cs typeface="Al-Jazeera-Arabic-Regular" pitchFamily="2" charset="-78"/>
              </a:rPr>
              <a:t>نظريات خاصة بتبني المستحدثات</a:t>
            </a:r>
          </a:p>
        </p:txBody>
      </p:sp>
      <p:pic>
        <p:nvPicPr>
          <p:cNvPr id="3" name="Audio Recording Feb 6, 2023 at 1:39:30 AM" descr="Audio Recording Feb 6, 2023 at 1:39:30 AM">
            <a:hlinkClick r:id="" action="ppaction://media"/>
            <a:extLst>
              <a:ext uri="{FF2B5EF4-FFF2-40B4-BE49-F238E27FC236}">
                <a16:creationId xmlns:a16="http://schemas.microsoft.com/office/drawing/2014/main" id="{80D8423A-F0D6-2642-BC66-C5C07B200D5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803651" y="5825069"/>
            <a:ext cx="812800" cy="812800"/>
          </a:xfrm>
          <a:prstGeom prst="rect">
            <a:avLst/>
          </a:prstGeom>
        </p:spPr>
      </p:pic>
    </p:spTree>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92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3988514" y="600294"/>
            <a:ext cx="27671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محتويات المحاضرة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82680" y="2328025"/>
            <a:ext cx="11563980" cy="2201949"/>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نظرية انتشار المستحدثات </a:t>
            </a:r>
            <a:r>
              <a:rPr lang="en-US" sz="2400" dirty="0">
                <a:latin typeface="Al-Jazeera-Arabic-Regular" pitchFamily="2" charset="-78"/>
                <a:cs typeface="Al-Jazeera-Arabic-Regular" pitchFamily="2" charset="-78"/>
              </a:rPr>
              <a:t>Diffusion of Innovation Theory</a:t>
            </a:r>
            <a:endParaRPr lang="ar-SA" sz="2400" dirty="0">
              <a:latin typeface="Al-Jazeera-Arabic-Regular" pitchFamily="2" charset="-78"/>
              <a:cs typeface="Al-Jazeera-Arabic-Regular" pitchFamily="2" charset="-78"/>
            </a:endParaRP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نظرية الكتلة الحرجة</a:t>
            </a:r>
            <a:r>
              <a:rPr lang="en-US" sz="2400" dirty="0">
                <a:latin typeface="Al-Jazeera-Arabic-Regular" pitchFamily="2" charset="-78"/>
                <a:cs typeface="Al-Jazeera-Arabic-Regular" pitchFamily="2" charset="-78"/>
              </a:rPr>
              <a:t> Critical Mass Theory </a:t>
            </a:r>
            <a:endParaRPr lang="ar-SA" sz="2400" dirty="0">
              <a:latin typeface="Al-Jazeera-Arabic-Regular" pitchFamily="2" charset="-78"/>
              <a:cs typeface="Al-Jazeera-Arabic-Regular" pitchFamily="2" charset="-78"/>
            </a:endParaRPr>
          </a:p>
          <a:p>
            <a:pPr marL="342900" indent="-342900" algn="r" rtl="1">
              <a:lnSpc>
                <a:spcPct val="200000"/>
              </a:lnSpc>
              <a:buFont typeface="Arial" panose="020B0604020202020204" pitchFamily="34" charset="0"/>
              <a:buChar char="•"/>
            </a:pPr>
            <a:r>
              <a:rPr lang="ar-SA" sz="2400" i="0" dirty="0">
                <a:effectLst/>
                <a:latin typeface="Al-Jazeera-Arabic-Regular" pitchFamily="2" charset="-78"/>
                <a:cs typeface="Al-Jazeera-Arabic-Regular" pitchFamily="2" charset="-78"/>
              </a:rPr>
              <a:t> نظرية معالجة المعلومات الاجتماعية </a:t>
            </a:r>
            <a:r>
              <a:rPr lang="en-US" sz="2400" dirty="0">
                <a:latin typeface="Al-Jazeera-Arabic-Regular" pitchFamily="2" charset="-78"/>
                <a:cs typeface="Al-Jazeera-Arabic-Regular" pitchFamily="2" charset="-78"/>
              </a:rPr>
              <a:t>Social Information Processing</a:t>
            </a:r>
            <a:endParaRPr lang="ar-SA" sz="2400" dirty="0">
              <a:latin typeface="Al-Jazeera-Arabic-Regular" pitchFamily="2" charset="-78"/>
              <a:cs typeface="Al-Jazeera-Arabic-Regular" pitchFamily="2" charset="-78"/>
            </a:endParaRPr>
          </a:p>
        </p:txBody>
      </p:sp>
      <p:pic>
        <p:nvPicPr>
          <p:cNvPr id="10" name="Audio Recording Feb 6, 2023 at 1:40:20 AM" descr="Audio Recording Feb 6, 2023 at 1:40:20 AM">
            <a:hlinkClick r:id="" action="ppaction://media"/>
            <a:extLst>
              <a:ext uri="{FF2B5EF4-FFF2-40B4-BE49-F238E27FC236}">
                <a16:creationId xmlns:a16="http://schemas.microsoft.com/office/drawing/2014/main" id="{C13095F7-0C26-B24F-B58B-F656D277937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72900" y="6045200"/>
            <a:ext cx="812800" cy="812800"/>
          </a:xfrm>
          <a:prstGeom prst="rect">
            <a:avLst/>
          </a:prstGeom>
        </p:spPr>
      </p:pic>
    </p:spTree>
    <p:extLst>
      <p:ext uri="{BB962C8B-B14F-4D97-AF65-F5344CB8AC3E}">
        <p14:creationId xmlns:p14="http://schemas.microsoft.com/office/powerpoint/2010/main" val="290561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5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71974" y="4288121"/>
            <a:ext cx="6714451" cy="1972334"/>
          </a:xfrm>
          <a:prstGeom prst="rect">
            <a:avLst/>
          </a:prstGeom>
        </p:spPr>
      </p:pic>
      <p:sp>
        <p:nvSpPr>
          <p:cNvPr id="14" name="TextBox 13"/>
          <p:cNvSpPr txBox="1"/>
          <p:nvPr/>
        </p:nvSpPr>
        <p:spPr>
          <a:xfrm>
            <a:off x="269874" y="4756925"/>
            <a:ext cx="6030754" cy="1077218"/>
          </a:xfrm>
          <a:prstGeom prst="rect">
            <a:avLst/>
          </a:prstGeom>
          <a:noFill/>
        </p:spPr>
        <p:txBody>
          <a:bodyPr wrap="non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نظرية انتشار المستحدثات</a:t>
            </a:r>
            <a:endParaRPr lang="en-US" sz="3200" b="1" dirty="0">
              <a:solidFill>
                <a:schemeClr val="bg1"/>
              </a:solidFill>
              <a:latin typeface="Al-Jazeera-Arabic-Regular" pitchFamily="2" charset="-78"/>
              <a:cs typeface="Al-Jazeera-Arabic-Regular" pitchFamily="2" charset="-78"/>
            </a:endParaRPr>
          </a:p>
          <a:p>
            <a:pPr marL="0" algn="r" defTabSz="914400" rtl="1" eaLnBrk="1" latinLnBrk="0" hangingPunct="1"/>
            <a:r>
              <a:rPr lang="en-US" sz="3200" b="1" dirty="0">
                <a:solidFill>
                  <a:schemeClr val="bg1"/>
                </a:solidFill>
                <a:latin typeface="Al-Jazeera-Arabic-Regular" pitchFamily="2" charset="-78"/>
                <a:cs typeface="Al-Jazeera-Arabic-Regular" pitchFamily="2" charset="-78"/>
              </a:rPr>
              <a:t>Diffusion of Innovation Theory</a:t>
            </a:r>
          </a:p>
        </p:txBody>
      </p:sp>
      <p:pic>
        <p:nvPicPr>
          <p:cNvPr id="2" name="Audio Recording Feb 6, 2023 at 1:40:34 AM" descr="Audio Recording Feb 6, 2023 at 1:40:34 AM">
            <a:hlinkClick r:id="" action="ppaction://media"/>
            <a:extLst>
              <a:ext uri="{FF2B5EF4-FFF2-40B4-BE49-F238E27FC236}">
                <a16:creationId xmlns:a16="http://schemas.microsoft.com/office/drawing/2014/main" id="{9CA257ED-54C5-E346-B97E-353EABB3354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54838" y="0"/>
            <a:ext cx="812800" cy="812800"/>
          </a:xfrm>
          <a:prstGeom prst="rect">
            <a:avLst/>
          </a:prstGeom>
        </p:spPr>
      </p:pic>
    </p:spTree>
    <p:extLst>
      <p:ext uri="{BB962C8B-B14F-4D97-AF65-F5344CB8AC3E}">
        <p14:creationId xmlns:p14="http://schemas.microsoft.com/office/powerpoint/2010/main" val="3253018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3746578" y="57546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911769" y="2347776"/>
            <a:ext cx="10843023" cy="2352375"/>
          </a:xfrm>
          <a:prstGeom prst="rect">
            <a:avLst/>
          </a:prstGeom>
          <a:noFill/>
        </p:spPr>
        <p:txBody>
          <a:bodyPr wrap="square" rtlCol="0">
            <a:spAutoFit/>
          </a:bodyPr>
          <a:lstStyle/>
          <a:p>
            <a:pPr algn="just" rtl="1">
              <a:lnSpc>
                <a:spcPct val="150000"/>
              </a:lnSpc>
            </a:pPr>
            <a:r>
              <a:rPr lang="ar-EG" sz="2000" b="1" i="0" dirty="0">
                <a:solidFill>
                  <a:srgbClr val="202122"/>
                </a:solidFill>
                <a:effectLst/>
                <a:latin typeface="Al-Jazeera-Arabic-Regular" pitchFamily="2" charset="-78"/>
                <a:cs typeface="Al-Jazeera-Arabic-Regular" pitchFamily="2" charset="-78"/>
              </a:rPr>
              <a:t>انتشار المستحدثات أو انتشار الابتكارات </a:t>
            </a:r>
            <a:r>
              <a:rPr lang="ar-EG" sz="2000" b="0" i="0" dirty="0">
                <a:solidFill>
                  <a:srgbClr val="202122"/>
                </a:solidFill>
                <a:effectLst/>
                <a:latin typeface="Al-Jazeera-Arabic-Regular" pitchFamily="2" charset="-78"/>
                <a:cs typeface="Al-Jazeera-Arabic-Regular" pitchFamily="2" charset="-78"/>
              </a:rPr>
              <a:t>ه</a:t>
            </a:r>
            <a:r>
              <a:rPr lang="ar-SA" sz="2000" dirty="0">
                <a:solidFill>
                  <a:srgbClr val="202122"/>
                </a:solidFill>
                <a:latin typeface="Al-Jazeera-Arabic-Regular" pitchFamily="2" charset="-78"/>
                <a:cs typeface="Al-Jazeera-Arabic-Regular" pitchFamily="2" charset="-78"/>
              </a:rPr>
              <a:t>ي</a:t>
            </a:r>
            <a:r>
              <a:rPr lang="ar-EG" sz="2000" b="0" i="0" dirty="0">
                <a:solidFill>
                  <a:srgbClr val="202122"/>
                </a:solidFill>
                <a:effectLst/>
                <a:latin typeface="Al-Jazeera-Arabic-Regular" pitchFamily="2" charset="-78"/>
                <a:cs typeface="Al-Jazeera-Arabic-Regular" pitchFamily="2" charset="-78"/>
              </a:rPr>
              <a:t> </a:t>
            </a:r>
            <a:r>
              <a:rPr lang="ar-EG" sz="2000" i="0" strike="noStrike" dirty="0">
                <a:effectLst/>
                <a:latin typeface="Al-Jazeera-Arabic-Regular" pitchFamily="2" charset="-78"/>
                <a:cs typeface="Al-Jazeera-Arabic-Regular" pitchFamily="2" charset="-78"/>
              </a:rPr>
              <a:t>نظرية</a:t>
            </a:r>
            <a:r>
              <a:rPr lang="ar-EG" sz="2000" b="0" i="0" dirty="0">
                <a:solidFill>
                  <a:srgbClr val="202122"/>
                </a:solidFill>
                <a:effectLst/>
                <a:latin typeface="Al-Jazeera-Arabic-Regular" pitchFamily="2" charset="-78"/>
                <a:cs typeface="Al-Jazeera-Arabic-Regular" pitchFamily="2" charset="-78"/>
              </a:rPr>
              <a:t> تسعى إلى شرح كيفية انتشار الأفكار والتقنيات الجديدة، وسبب هذا الانتشار ومعدله. نشر إيفرت روجرز</a:t>
            </a:r>
            <a:r>
              <a:rPr lang="en-US" sz="2000" b="0" i="0" dirty="0">
                <a:solidFill>
                  <a:srgbClr val="202122"/>
                </a:solidFill>
                <a:effectLst/>
                <a:latin typeface="Al-Jazeera-Arabic-Regular" pitchFamily="2" charset="-78"/>
                <a:cs typeface="Al-Jazeera-Arabic-Regular" pitchFamily="2" charset="-78"/>
              </a:rPr>
              <a:t> Evert </a:t>
            </a:r>
            <a:r>
              <a:rPr lang="en-US" sz="2000" b="0" i="0" dirty="0" err="1">
                <a:solidFill>
                  <a:srgbClr val="202122"/>
                </a:solidFill>
                <a:effectLst/>
                <a:latin typeface="Al-Jazeera-Arabic-Regular" pitchFamily="2" charset="-78"/>
                <a:cs typeface="Al-Jazeera-Arabic-Regular" pitchFamily="2" charset="-78"/>
              </a:rPr>
              <a:t>Rojers</a:t>
            </a:r>
            <a:r>
              <a:rPr lang="en-US" sz="2000" b="0" i="0" dirty="0">
                <a:solidFill>
                  <a:srgbClr val="202122"/>
                </a:solidFill>
                <a:effectLst/>
                <a:latin typeface="Al-Jazeera-Arabic-Regular" pitchFamily="2" charset="-78"/>
                <a:cs typeface="Al-Jazeera-Arabic-Regular" pitchFamily="2" charset="-78"/>
              </a:rPr>
              <a:t> </a:t>
            </a:r>
            <a:r>
              <a:rPr lang="ar-EG" sz="2000" b="0" i="0" dirty="0">
                <a:solidFill>
                  <a:srgbClr val="202122"/>
                </a:solidFill>
                <a:effectLst/>
                <a:latin typeface="Al-Jazeera-Arabic-Regular" pitchFamily="2" charset="-78"/>
                <a:cs typeface="Al-Jazeera-Arabic-Regular" pitchFamily="2" charset="-78"/>
              </a:rPr>
              <a:t>، أستاذ دراسات التواصل هذه النظرية في كتابه </a:t>
            </a:r>
            <a:r>
              <a:rPr lang="ar-EG" sz="2000" b="0" dirty="0">
                <a:solidFill>
                  <a:srgbClr val="202122"/>
                </a:solidFill>
                <a:effectLst/>
                <a:latin typeface="Al-Jazeera-Arabic-Regular" pitchFamily="2" charset="-78"/>
                <a:cs typeface="Al-Jazeera-Arabic-Regular" pitchFamily="2" charset="-78"/>
              </a:rPr>
              <a:t>انتشار</a:t>
            </a:r>
            <a:r>
              <a:rPr lang="ar-EG" sz="2000" b="0" i="1" dirty="0">
                <a:solidFill>
                  <a:srgbClr val="202122"/>
                </a:solidFill>
                <a:effectLst/>
                <a:latin typeface="Al-Jazeera-Arabic-Regular" pitchFamily="2" charset="-78"/>
                <a:cs typeface="Al-Jazeera-Arabic-Regular" pitchFamily="2" charset="-78"/>
              </a:rPr>
              <a:t> </a:t>
            </a:r>
            <a:r>
              <a:rPr lang="ar-EG" sz="2000" b="0" dirty="0">
                <a:solidFill>
                  <a:srgbClr val="202122"/>
                </a:solidFill>
                <a:effectLst/>
                <a:latin typeface="Al-Jazeera-Arabic-Regular" pitchFamily="2" charset="-78"/>
                <a:cs typeface="Al-Jazeera-Arabic-Regular" pitchFamily="2" charset="-78"/>
              </a:rPr>
              <a:t>المبتكرات</a:t>
            </a:r>
            <a:r>
              <a:rPr lang="ar-EG" sz="2000" b="0" i="0" dirty="0">
                <a:solidFill>
                  <a:srgbClr val="202122"/>
                </a:solidFill>
                <a:effectLst/>
                <a:latin typeface="Al-Jazeera-Arabic-Regular" pitchFamily="2" charset="-78"/>
                <a:cs typeface="Al-Jazeera-Arabic-Regular" pitchFamily="2" charset="-78"/>
              </a:rPr>
              <a:t>، الذي نُشر لأول مرة في عام 1962، يقول روجرز إن الانتشار هو العملية التي يجري من خلالها نقل الابتكار مع مرور الوقت بين المشاركين في النظام الاجتماعي. تتنوع أصول نظرية انتشار المبتكرات وتغطي تخصصات متعددة.</a:t>
            </a:r>
            <a:endParaRPr lang="ar-SA" sz="2000" dirty="0">
              <a:latin typeface="Al-Jazeera-Arabic-Regular" pitchFamily="2" charset="-78"/>
              <a:cs typeface="Al-Jazeera-Arabic-Regular" pitchFamily="2" charset="-78"/>
            </a:endParaRPr>
          </a:p>
        </p:txBody>
      </p:sp>
      <p:pic>
        <p:nvPicPr>
          <p:cNvPr id="10" name="Audio Recording Feb 6, 2023 at 1:43:32 AM" descr="Audio Recording Feb 6, 2023 at 1:43:32 AM">
            <a:hlinkClick r:id="" action="ppaction://media"/>
            <a:extLst>
              <a:ext uri="{FF2B5EF4-FFF2-40B4-BE49-F238E27FC236}">
                <a16:creationId xmlns:a16="http://schemas.microsoft.com/office/drawing/2014/main" id="{7F01EDB9-9469-CA41-9D06-90C0686A77D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41992" y="6154082"/>
            <a:ext cx="812800" cy="812800"/>
          </a:xfrm>
          <a:prstGeom prst="rect">
            <a:avLst/>
          </a:prstGeom>
        </p:spPr>
      </p:pic>
    </p:spTree>
    <p:extLst>
      <p:ext uri="{BB962C8B-B14F-4D97-AF65-F5344CB8AC3E}">
        <p14:creationId xmlns:p14="http://schemas.microsoft.com/office/powerpoint/2010/main" val="210022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593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8621867" y="1735190"/>
            <a:ext cx="3129383" cy="523220"/>
          </a:xfrm>
          <a:prstGeom prst="rect">
            <a:avLst/>
          </a:prstGeom>
          <a:noFill/>
        </p:spPr>
        <p:txBody>
          <a:bodyPr wrap="none" rtlCol="0">
            <a:spAutoFit/>
          </a:bodyPr>
          <a:lstStyle/>
          <a:p>
            <a:r>
              <a:rPr lang="ar-SA" sz="2800" b="1" dirty="0">
                <a:latin typeface="Al-Jazeera-Arabic-Regular" pitchFamily="2" charset="-78"/>
                <a:cs typeface="Al-Jazeera-Arabic-Regular" pitchFamily="2" charset="-78"/>
              </a:rPr>
              <a:t>مـا هـــو الابتكــــــار؟</a:t>
            </a:r>
            <a:endParaRPr lang="en-US" sz="2800" b="1" dirty="0">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908227" y="2383401"/>
            <a:ext cx="10843023" cy="2352375"/>
          </a:xfrm>
          <a:prstGeom prst="rect">
            <a:avLst/>
          </a:prstGeom>
          <a:noFill/>
        </p:spPr>
        <p:txBody>
          <a:bodyPr wrap="square" rtlCol="0">
            <a:spAutoFit/>
          </a:bodyPr>
          <a:lstStyle/>
          <a:p>
            <a:pPr algn="just" rtl="1">
              <a:lnSpc>
                <a:spcPct val="150000"/>
              </a:lnSpc>
            </a:pPr>
            <a:r>
              <a:rPr lang="ar-SA" sz="2000" i="0" dirty="0">
                <a:solidFill>
                  <a:srgbClr val="202122"/>
                </a:solidFill>
                <a:effectLst/>
                <a:latin typeface="Al-Jazeera-Arabic-Regular" pitchFamily="2" charset="-78"/>
                <a:cs typeface="Al-Jazeera-Arabic-Regular" pitchFamily="2" charset="-78"/>
              </a:rPr>
              <a:t>الابتكار هو أي فكرة جديدة أو أسلوب أو </a:t>
            </a:r>
            <a:r>
              <a:rPr lang="ar-SA" sz="2000" dirty="0">
                <a:solidFill>
                  <a:srgbClr val="202122"/>
                </a:solidFill>
                <a:latin typeface="Al-Jazeera-Arabic-Regular" pitchFamily="2" charset="-78"/>
                <a:cs typeface="Al-Jazeera-Arabic-Regular" pitchFamily="2" charset="-78"/>
              </a:rPr>
              <a:t>نمط جديد يتم استخدامه في الحياة مثل ادخال أساليب جديدة في الاتصال، أو استحداث وسيلة اتصالية كالهاتف المحمول أو غير ذلك يعتبر ابتكاراً</a:t>
            </a:r>
          </a:p>
          <a:p>
            <a:pPr algn="just" rtl="1">
              <a:lnSpc>
                <a:spcPct val="150000"/>
              </a:lnSpc>
            </a:pPr>
            <a:r>
              <a:rPr lang="ar-SA" sz="2000" dirty="0">
                <a:solidFill>
                  <a:srgbClr val="202122"/>
                </a:solidFill>
                <a:latin typeface="Al-Jazeera-Arabic-Regular" pitchFamily="2" charset="-78"/>
                <a:cs typeface="Al-Jazeera-Arabic-Regular" pitchFamily="2" charset="-78"/>
              </a:rPr>
              <a:t>ووفقاً لهذه النظرية فإن وجود مبتكرات جديدة يتم إدخالها إلى النظام الاجتماعي قد يكون لها قبول تدريجي مع مرور الوقت وفقاً لمجموعة من المتغيرات والظروف التي تخص تلك البيئة الاجتماعية التي يتم إدخال تلك المبتكرات إليها</a:t>
            </a:r>
            <a:endParaRPr lang="ar-SA" sz="2000" dirty="0">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2377278-C1B8-B24A-A97E-F1BF1AA843E2}"/>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11" name="Audio Recording Feb 6, 2023 at 1:45:34 AM" descr="Audio Recording Feb 6, 2023 at 1:45:34 AM">
            <a:hlinkClick r:id="" action="ppaction://media"/>
            <a:extLst>
              <a:ext uri="{FF2B5EF4-FFF2-40B4-BE49-F238E27FC236}">
                <a16:creationId xmlns:a16="http://schemas.microsoft.com/office/drawing/2014/main" id="{34C0BBC0-989C-154F-BEFD-AB9F759A75C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82143"/>
            <a:ext cx="812800" cy="812800"/>
          </a:xfrm>
          <a:prstGeom prst="rect">
            <a:avLst/>
          </a:prstGeom>
        </p:spPr>
      </p:pic>
    </p:spTree>
    <p:extLst>
      <p:ext uri="{BB962C8B-B14F-4D97-AF65-F5344CB8AC3E}">
        <p14:creationId xmlns:p14="http://schemas.microsoft.com/office/powerpoint/2010/main" val="175722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17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7078108" y="2051583"/>
            <a:ext cx="4693914" cy="523220"/>
          </a:xfrm>
          <a:prstGeom prst="rect">
            <a:avLst/>
          </a:prstGeom>
          <a:noFill/>
        </p:spPr>
        <p:txBody>
          <a:bodyPr wrap="none" rtlCol="0">
            <a:spAutoFit/>
          </a:bodyPr>
          <a:lstStyle/>
          <a:p>
            <a:r>
              <a:rPr lang="ar-SA" sz="2800" b="1" dirty="0">
                <a:latin typeface="Al-Jazeera-Arabic-Regular" pitchFamily="2" charset="-78"/>
                <a:cs typeface="Al-Jazeera-Arabic-Regular" pitchFamily="2" charset="-78"/>
              </a:rPr>
              <a:t>محددات قبول وانتشار المبتكرات</a:t>
            </a:r>
            <a:endParaRPr lang="en-US" sz="2800" b="1" dirty="0">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908226" y="2580819"/>
            <a:ext cx="10843023" cy="1696362"/>
          </a:xfrm>
          <a:prstGeom prst="rect">
            <a:avLst/>
          </a:prstGeom>
          <a:noFill/>
        </p:spPr>
        <p:txBody>
          <a:bodyPr wrap="square" rtlCol="0">
            <a:spAutoFit/>
          </a:bodyPr>
          <a:lstStyle/>
          <a:p>
            <a:pPr algn="just" rtl="1">
              <a:lnSpc>
                <a:spcPct val="150000"/>
              </a:lnSpc>
            </a:pPr>
            <a:r>
              <a:rPr lang="ar-SA" sz="2400" i="0" dirty="0">
                <a:solidFill>
                  <a:srgbClr val="202122"/>
                </a:solidFill>
                <a:effectLst/>
                <a:latin typeface="Al-Jazeera-Arabic-Regular" pitchFamily="2" charset="-78"/>
                <a:cs typeface="Al-Jazeera-Arabic-Regular" pitchFamily="2" charset="-78"/>
              </a:rPr>
              <a:t>بالطبع ليست كل الأفكار والمبتكرات على قدر واحد من الذيوع والانتشار لأنها لا تتشابه في الخصائص والصفات ما يجعل بعضها أكثر رواجاً وأكثر تقبلاً من البعض الأخر، وقد خص </a:t>
            </a:r>
            <a:r>
              <a:rPr lang="ar-SA" sz="2400" i="0" dirty="0" err="1">
                <a:solidFill>
                  <a:srgbClr val="202122"/>
                </a:solidFill>
                <a:effectLst/>
                <a:latin typeface="Al-Jazeera-Arabic-Regular" pitchFamily="2" charset="-78"/>
                <a:cs typeface="Al-Jazeera-Arabic-Regular" pitchFamily="2" charset="-78"/>
              </a:rPr>
              <a:t>رودجرز</a:t>
            </a:r>
            <a:r>
              <a:rPr lang="ar-SA" sz="2400" i="0" dirty="0">
                <a:solidFill>
                  <a:srgbClr val="202122"/>
                </a:solidFill>
                <a:effectLst/>
                <a:latin typeface="Al-Jazeera-Arabic-Regular" pitchFamily="2" charset="-78"/>
                <a:cs typeface="Al-Jazeera-Arabic-Regular" pitchFamily="2" charset="-78"/>
              </a:rPr>
              <a:t> المحددات والخصائص التي تحدد مدى ذيوع وانتشار المبتكرات في ما يلي:</a:t>
            </a:r>
            <a:endParaRPr lang="ar-SA" sz="2400" dirty="0">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103D7526-3BA2-794E-93DF-185BA1A79A8C}"/>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11" name="Audio Recording Feb 6, 2023 at 1:46:59 AM" descr="Audio Recording Feb 6, 2023 at 1:46:59 AM">
            <a:hlinkClick r:id="" action="ppaction://media"/>
            <a:extLst>
              <a:ext uri="{FF2B5EF4-FFF2-40B4-BE49-F238E27FC236}">
                <a16:creationId xmlns:a16="http://schemas.microsoft.com/office/drawing/2014/main" id="{19C2AA1A-8A5C-DA40-AB72-6F9DD82B959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06160"/>
            <a:ext cx="812800" cy="812800"/>
          </a:xfrm>
          <a:prstGeom prst="rect">
            <a:avLst/>
          </a:prstGeom>
        </p:spPr>
      </p:pic>
    </p:spTree>
    <p:extLst>
      <p:ext uri="{BB962C8B-B14F-4D97-AF65-F5344CB8AC3E}">
        <p14:creationId xmlns:p14="http://schemas.microsoft.com/office/powerpoint/2010/main" val="292741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51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9238728" y="1780600"/>
            <a:ext cx="2536272" cy="523220"/>
          </a:xfrm>
          <a:prstGeom prst="rect">
            <a:avLst/>
          </a:prstGeom>
          <a:noFill/>
        </p:spPr>
        <p:txBody>
          <a:bodyPr wrap="none" rtlCol="0">
            <a:spAutoFit/>
          </a:bodyPr>
          <a:lstStyle/>
          <a:p>
            <a:r>
              <a:rPr lang="ar-SA" sz="2800" b="1" dirty="0">
                <a:latin typeface="Al-Jazeera-Arabic-Regular" pitchFamily="2" charset="-78"/>
                <a:cs typeface="Al-Jazeera-Arabic-Regular" pitchFamily="2" charset="-78"/>
              </a:rPr>
              <a:t>١- الميزة النسبية</a:t>
            </a:r>
            <a:endParaRPr lang="en-US" sz="2800" b="1" dirty="0">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931977" y="2303820"/>
            <a:ext cx="10843023" cy="2250360"/>
          </a:xfrm>
          <a:prstGeom prst="rect">
            <a:avLst/>
          </a:prstGeom>
          <a:noFill/>
        </p:spPr>
        <p:txBody>
          <a:bodyPr wrap="square" rtlCol="0">
            <a:spAutoFit/>
          </a:bodyPr>
          <a:lstStyle/>
          <a:p>
            <a:pPr algn="just" rtl="1">
              <a:lnSpc>
                <a:spcPct val="150000"/>
              </a:lnSpc>
            </a:pPr>
            <a:r>
              <a:rPr lang="ar-SA" sz="2400" i="0" dirty="0">
                <a:solidFill>
                  <a:srgbClr val="202122"/>
                </a:solidFill>
                <a:effectLst/>
                <a:latin typeface="Al-Jazeera-Arabic-Regular" pitchFamily="2" charset="-78"/>
                <a:cs typeface="Al-Jazeera-Arabic-Regular" pitchFamily="2" charset="-78"/>
              </a:rPr>
              <a:t>قد يكون الشيء المبتكر مشابه لشيء آخر موجود مسبقاً، ولكن المهم هو مدى ادراك الفرد للمزايا النسبية للفكرة الجديدة سواء من الناحية الاقتصادية أو الاجتماعية. ويقصد بالميزة النسبية عادة مدى الفائدة الاقتصادية التي تعود على الشخص الذي يتبنى </a:t>
            </a:r>
            <a:r>
              <a:rPr lang="ar-SA" sz="2400" dirty="0">
                <a:solidFill>
                  <a:srgbClr val="202122"/>
                </a:solidFill>
                <a:latin typeface="Al-Jazeera-Arabic-Regular" pitchFamily="2" charset="-78"/>
                <a:cs typeface="Al-Jazeera-Arabic-Regular" pitchFamily="2" charset="-78"/>
              </a:rPr>
              <a:t>الفكرة أو الأسلوب الجديد.</a:t>
            </a:r>
            <a:endParaRPr lang="ar-SA" sz="2400" dirty="0">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FA77FCEA-4B4F-F945-B69D-AE145308A663}"/>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11" name="Audio Recording Feb 6, 2023 at 1:49:33 AM" descr="Audio Recording Feb 6, 2023 at 1:49:33 AM">
            <a:hlinkClick r:id="" action="ppaction://media"/>
            <a:extLst>
              <a:ext uri="{FF2B5EF4-FFF2-40B4-BE49-F238E27FC236}">
                <a16:creationId xmlns:a16="http://schemas.microsoft.com/office/drawing/2014/main" id="{A0EFC43C-96C4-1D43-BCD4-1F5B1E8624F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06160"/>
            <a:ext cx="812800" cy="812800"/>
          </a:xfrm>
          <a:prstGeom prst="rect">
            <a:avLst/>
          </a:prstGeom>
        </p:spPr>
      </p:pic>
    </p:spTree>
    <p:extLst>
      <p:ext uri="{BB962C8B-B14F-4D97-AF65-F5344CB8AC3E}">
        <p14:creationId xmlns:p14="http://schemas.microsoft.com/office/powerpoint/2010/main" val="381389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1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9349599" y="1964489"/>
            <a:ext cx="2525050" cy="523220"/>
          </a:xfrm>
          <a:prstGeom prst="rect">
            <a:avLst/>
          </a:prstGeom>
          <a:noFill/>
        </p:spPr>
        <p:txBody>
          <a:bodyPr wrap="none" rtlCol="0">
            <a:spAutoFit/>
          </a:bodyPr>
          <a:lstStyle/>
          <a:p>
            <a:r>
              <a:rPr lang="ar-SA" sz="2800" b="1" dirty="0">
                <a:latin typeface="Al-Jazeera-Arabic-Regular" pitchFamily="2" charset="-78"/>
                <a:cs typeface="Al-Jazeera-Arabic-Regular" pitchFamily="2" charset="-78"/>
              </a:rPr>
              <a:t>٢- درجة التعقيد</a:t>
            </a:r>
            <a:endParaRPr lang="en-US" sz="2800" b="1" dirty="0">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6" y="2580819"/>
            <a:ext cx="10843023" cy="1696362"/>
          </a:xfrm>
          <a:prstGeom prst="rect">
            <a:avLst/>
          </a:prstGeom>
          <a:noFill/>
        </p:spPr>
        <p:txBody>
          <a:bodyPr wrap="square" rtlCol="0">
            <a:spAutoFit/>
          </a:bodyPr>
          <a:lstStyle/>
          <a:p>
            <a:pPr algn="just" rtl="1">
              <a:lnSpc>
                <a:spcPct val="150000"/>
              </a:lnSpc>
            </a:pPr>
            <a:r>
              <a:rPr lang="ar-SA" sz="2400" i="0" dirty="0">
                <a:solidFill>
                  <a:srgbClr val="202122"/>
                </a:solidFill>
                <a:effectLst/>
                <a:latin typeface="Al-Jazeera-Arabic-Regular" pitchFamily="2" charset="-78"/>
                <a:cs typeface="Al-Jazeera-Arabic-Regular" pitchFamily="2" charset="-78"/>
              </a:rPr>
              <a:t>أي مدى ادراك الفرد للابتكار على أنه سهل الفهم والاستخدام، وتختلف الابتكارات في مدى سهولة فهمها والتعامل معها، فكلما كانت الفكرة الجديدة سهلة التعامل والفهم زادت سرعة انتشارها.</a:t>
            </a:r>
            <a:endParaRPr lang="ar-SA" sz="2400" dirty="0">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FDA92434-348C-C844-909B-6518B278092F}"/>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11" name="Audio Recording Feb 6, 2023 at 1:51:57 AM" descr="Audio Recording Feb 6, 2023 at 1:51:57 AM">
            <a:hlinkClick r:id="" action="ppaction://media"/>
            <a:extLst>
              <a:ext uri="{FF2B5EF4-FFF2-40B4-BE49-F238E27FC236}">
                <a16:creationId xmlns:a16="http://schemas.microsoft.com/office/drawing/2014/main" id="{8713A993-C4CE-764F-93DC-13DF120823B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58384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11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10109422" y="2121868"/>
            <a:ext cx="1765227" cy="523220"/>
          </a:xfrm>
          <a:prstGeom prst="rect">
            <a:avLst/>
          </a:prstGeom>
          <a:noFill/>
        </p:spPr>
        <p:txBody>
          <a:bodyPr wrap="none" rtlCol="0">
            <a:spAutoFit/>
          </a:bodyPr>
          <a:lstStyle/>
          <a:p>
            <a:r>
              <a:rPr lang="ar-SA" sz="2800" b="1" dirty="0">
                <a:latin typeface="Al-Jazeera-Arabic-Regular" pitchFamily="2" charset="-78"/>
                <a:cs typeface="Al-Jazeera-Arabic-Regular" pitchFamily="2" charset="-78"/>
              </a:rPr>
              <a:t>٣- الملائمة</a:t>
            </a:r>
            <a:endParaRPr lang="en-US" sz="2800" b="1" dirty="0">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6" y="2645088"/>
            <a:ext cx="10843023" cy="1317348"/>
          </a:xfrm>
          <a:prstGeom prst="rect">
            <a:avLst/>
          </a:prstGeom>
          <a:noFill/>
        </p:spPr>
        <p:txBody>
          <a:bodyPr wrap="square" rtlCol="0">
            <a:spAutoFit/>
          </a:bodyPr>
          <a:lstStyle/>
          <a:p>
            <a:pPr algn="just" rtl="1">
              <a:lnSpc>
                <a:spcPct val="150000"/>
              </a:lnSpc>
            </a:pPr>
            <a:r>
              <a:rPr lang="ar-SA" sz="2800" i="0" dirty="0">
                <a:solidFill>
                  <a:srgbClr val="202122"/>
                </a:solidFill>
                <a:effectLst/>
                <a:latin typeface="Al-Jazeera-Arabic-Regular" pitchFamily="2" charset="-78"/>
                <a:cs typeface="Al-Jazeera-Arabic-Regular" pitchFamily="2" charset="-78"/>
              </a:rPr>
              <a:t>كما أدرك الفرد أن هذه المبتكرات تتفق مع قيمه واجتماعياته وخبراته السابقة زادت </a:t>
            </a:r>
            <a:r>
              <a:rPr lang="ar-SA" sz="2800" dirty="0">
                <a:solidFill>
                  <a:srgbClr val="202122"/>
                </a:solidFill>
                <a:latin typeface="Al-Jazeera-Arabic-Regular" pitchFamily="2" charset="-78"/>
                <a:cs typeface="Al-Jazeera-Arabic-Regular" pitchFamily="2" charset="-78"/>
              </a:rPr>
              <a:t>سرعة انتشارها.</a:t>
            </a:r>
            <a:endParaRPr lang="ar-SA" sz="2800" dirty="0">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ADD89615-8614-144F-BECF-271F58AA80B1}"/>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11" name="Audio Recording Feb 6, 2023 at 1:52:58 AM" descr="Audio Recording Feb 6, 2023 at 1:52:58 AM">
            <a:hlinkClick r:id="" action="ppaction://media"/>
            <a:extLst>
              <a:ext uri="{FF2B5EF4-FFF2-40B4-BE49-F238E27FC236}">
                <a16:creationId xmlns:a16="http://schemas.microsoft.com/office/drawing/2014/main" id="{88DFBF3C-750F-E24B-8A72-FB6D8499FD5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61849" y="6045200"/>
            <a:ext cx="812800" cy="812800"/>
          </a:xfrm>
          <a:prstGeom prst="rect">
            <a:avLst/>
          </a:prstGeom>
        </p:spPr>
      </p:pic>
    </p:spTree>
    <p:extLst>
      <p:ext uri="{BB962C8B-B14F-4D97-AF65-F5344CB8AC3E}">
        <p14:creationId xmlns:p14="http://schemas.microsoft.com/office/powerpoint/2010/main" val="112850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0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8956863" y="1811989"/>
            <a:ext cx="2917786" cy="523220"/>
          </a:xfrm>
          <a:prstGeom prst="rect">
            <a:avLst/>
          </a:prstGeom>
          <a:noFill/>
        </p:spPr>
        <p:txBody>
          <a:bodyPr wrap="none" rtlCol="0">
            <a:spAutoFit/>
          </a:bodyPr>
          <a:lstStyle/>
          <a:p>
            <a:r>
              <a:rPr lang="ar-SA" sz="2800" b="1" dirty="0">
                <a:latin typeface="Al-Jazeera-Arabic-Regular" pitchFamily="2" charset="-78"/>
                <a:cs typeface="Al-Jazeera-Arabic-Regular" pitchFamily="2" charset="-78"/>
              </a:rPr>
              <a:t>٤- القابلية للتجريب</a:t>
            </a:r>
            <a:endParaRPr lang="en-US" sz="2800" b="1" dirty="0">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6" y="2355479"/>
            <a:ext cx="10843023" cy="2610010"/>
          </a:xfrm>
          <a:prstGeom prst="rect">
            <a:avLst/>
          </a:prstGeom>
          <a:noFill/>
        </p:spPr>
        <p:txBody>
          <a:bodyPr wrap="square" rtlCol="0">
            <a:spAutoFit/>
          </a:bodyPr>
          <a:lstStyle/>
          <a:p>
            <a:pPr algn="just" rtl="1">
              <a:lnSpc>
                <a:spcPct val="150000"/>
              </a:lnSpc>
            </a:pPr>
            <a:r>
              <a:rPr lang="ar-SA" sz="2800" i="0" dirty="0">
                <a:solidFill>
                  <a:srgbClr val="202122"/>
                </a:solidFill>
                <a:effectLst/>
                <a:latin typeface="Al-Jazeera-Arabic-Regular" pitchFamily="2" charset="-78"/>
                <a:cs typeface="Al-Jazeera-Arabic-Regular" pitchFamily="2" charset="-78"/>
              </a:rPr>
              <a:t>وهي تعني قدرة الفرد على تجربة الابتكار </a:t>
            </a:r>
            <a:r>
              <a:rPr lang="ar-SA" sz="2800" dirty="0">
                <a:solidFill>
                  <a:srgbClr val="202122"/>
                </a:solidFill>
                <a:latin typeface="Al-Jazeera-Arabic-Regular" pitchFamily="2" charset="-78"/>
                <a:cs typeface="Al-Jazeera-Arabic-Regular" pitchFamily="2" charset="-78"/>
              </a:rPr>
              <a:t>على نطاق محدد وقبل أن يتخذ القرار النهائي بشأنه، لهذا كلما أقبل الفرد على تجربة الابتكار زادت فرصة انتباهه له بحيث يمكن أن يتعرف على المزايا النسبية للابتكار من خلال هذه المعاينة.</a:t>
            </a:r>
            <a:endParaRPr lang="ar-SA" sz="2800" dirty="0">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04BE8C3C-C6D2-7C47-BB11-CA5CC731AA71}"/>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11" name="Audio Recording Feb 6, 2023 at 1:55:06 AM" descr="Audio Recording Feb 6, 2023 at 1:55:06 AM">
            <a:hlinkClick r:id="" action="ppaction://media"/>
            <a:extLst>
              <a:ext uri="{FF2B5EF4-FFF2-40B4-BE49-F238E27FC236}">
                <a16:creationId xmlns:a16="http://schemas.microsoft.com/office/drawing/2014/main" id="{AD896766-B429-D447-BE1F-3685114D7FA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61849" y="6051663"/>
            <a:ext cx="812800" cy="812800"/>
          </a:xfrm>
          <a:prstGeom prst="rect">
            <a:avLst/>
          </a:prstGeom>
        </p:spPr>
      </p:pic>
    </p:spTree>
    <p:extLst>
      <p:ext uri="{BB962C8B-B14F-4D97-AF65-F5344CB8AC3E}">
        <p14:creationId xmlns:p14="http://schemas.microsoft.com/office/powerpoint/2010/main" val="425552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53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9400895" y="1761974"/>
            <a:ext cx="2473754" cy="523220"/>
          </a:xfrm>
          <a:prstGeom prst="rect">
            <a:avLst/>
          </a:prstGeom>
          <a:noFill/>
        </p:spPr>
        <p:txBody>
          <a:bodyPr wrap="none" rtlCol="0">
            <a:spAutoFit/>
          </a:bodyPr>
          <a:lstStyle/>
          <a:p>
            <a:r>
              <a:rPr lang="ar-SA" sz="2800" b="1" dirty="0">
                <a:latin typeface="Al-Jazeera-Arabic-Regular" pitchFamily="2" charset="-78"/>
                <a:cs typeface="Al-Jazeera-Arabic-Regular" pitchFamily="2" charset="-78"/>
              </a:rPr>
              <a:t>٥- قبول النتيجة</a:t>
            </a:r>
            <a:endParaRPr lang="en-US" sz="2800" b="1" dirty="0">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6" y="2355479"/>
            <a:ext cx="10843023" cy="1963679"/>
          </a:xfrm>
          <a:prstGeom prst="rect">
            <a:avLst/>
          </a:prstGeom>
          <a:noFill/>
        </p:spPr>
        <p:txBody>
          <a:bodyPr wrap="square" rtlCol="0">
            <a:spAutoFit/>
          </a:bodyPr>
          <a:lstStyle/>
          <a:p>
            <a:pPr algn="just" rtl="1">
              <a:lnSpc>
                <a:spcPct val="150000"/>
              </a:lnSpc>
            </a:pPr>
            <a:r>
              <a:rPr lang="ar-SA" sz="2800" i="0" dirty="0">
                <a:solidFill>
                  <a:srgbClr val="202122"/>
                </a:solidFill>
                <a:effectLst/>
                <a:latin typeface="Al-Jazeera-Arabic-Regular" pitchFamily="2" charset="-78"/>
                <a:cs typeface="Al-Jazeera-Arabic-Regular" pitchFamily="2" charset="-78"/>
              </a:rPr>
              <a:t>أي مدى وضوح استخدام الابتكار الجديد، فسهولة ملاحظة الفرد لنتائج الابتكار الجديد تزيد من إمكانية انتشاره وتتيح هذه الخاصية للفرد أن يتحدث عن الابتكار مع الآخرين مما قد يزيد من قناعتهم الخاصة بفوائده.</a:t>
            </a:r>
            <a:endParaRPr lang="ar-SA" sz="2800" dirty="0">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7CE44ADE-2FE1-1444-8D12-8CAFF59BF5BB}"/>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11" name="Audio Recording Feb 6, 2023 at 6:23:54 PM" descr="Audio Recording Feb 6, 2023 at 6:23:54 PM">
            <a:hlinkClick r:id="" action="ppaction://media"/>
            <a:extLst>
              <a:ext uri="{FF2B5EF4-FFF2-40B4-BE49-F238E27FC236}">
                <a16:creationId xmlns:a16="http://schemas.microsoft.com/office/drawing/2014/main" id="{6C8846EB-6CA1-6448-8FC8-B4DD95F3096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61849" y="6077857"/>
            <a:ext cx="812800" cy="812800"/>
          </a:xfrm>
          <a:prstGeom prst="rect">
            <a:avLst/>
          </a:prstGeom>
        </p:spPr>
      </p:pic>
    </p:spTree>
    <p:extLst>
      <p:ext uri="{BB962C8B-B14F-4D97-AF65-F5344CB8AC3E}">
        <p14:creationId xmlns:p14="http://schemas.microsoft.com/office/powerpoint/2010/main" val="171634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04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8121699" y="1731771"/>
            <a:ext cx="3752950" cy="461665"/>
          </a:xfrm>
          <a:prstGeom prst="rect">
            <a:avLst/>
          </a:prstGeom>
          <a:noFill/>
        </p:spPr>
        <p:txBody>
          <a:bodyPr wrap="none" rtlCol="0">
            <a:spAutoFit/>
          </a:bodyPr>
          <a:lstStyle/>
          <a:p>
            <a:r>
              <a:rPr lang="ar-SA" sz="2400" b="1" dirty="0">
                <a:latin typeface="Al-Jazeera-Arabic-Regular" pitchFamily="2" charset="-78"/>
                <a:cs typeface="Al-Jazeera-Arabic-Regular" pitchFamily="2" charset="-78"/>
              </a:rPr>
              <a:t>مراحل نظرية انتشار المبتكرات</a:t>
            </a: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240013"/>
            <a:ext cx="11222909" cy="2775568"/>
          </a:xfrm>
          <a:prstGeom prst="rect">
            <a:avLst/>
          </a:prstGeom>
          <a:noFill/>
        </p:spPr>
        <p:txBody>
          <a:bodyPr wrap="square" rtlCol="0">
            <a:spAutoFit/>
          </a:bodyPr>
          <a:lstStyle/>
          <a:p>
            <a:pPr algn="just" rtl="1">
              <a:lnSpc>
                <a:spcPct val="150000"/>
              </a:lnSpc>
            </a:pPr>
            <a:r>
              <a:rPr lang="ar-SA" sz="2000" b="1" i="0" dirty="0">
                <a:solidFill>
                  <a:srgbClr val="202122"/>
                </a:solidFill>
                <a:effectLst/>
                <a:latin typeface="Al-Jazeera-Arabic-Regular" pitchFamily="2" charset="-78"/>
                <a:cs typeface="Al-Jazeera-Arabic-Regular" pitchFamily="2" charset="-78"/>
              </a:rPr>
              <a:t>تمر نظرية انتشار المبتكرات بثلاث مراحل أساسية حتى تصل إلى مرحلة الانتشار في البيئة الاجتماعية، وتشمل هذه المراحل:</a:t>
            </a:r>
          </a:p>
          <a:p>
            <a:pPr algn="just" rtl="1">
              <a:lnSpc>
                <a:spcPct val="200000"/>
              </a:lnSpc>
            </a:pPr>
            <a:r>
              <a:rPr lang="ar-SA" sz="2000" b="1" dirty="0">
                <a:solidFill>
                  <a:srgbClr val="202122"/>
                </a:solidFill>
                <a:latin typeface="Al-Jazeera-Arabic-Bold" pitchFamily="2" charset="-78"/>
                <a:cs typeface="Al-Jazeera-Arabic-Bold" pitchFamily="2" charset="-78"/>
              </a:rPr>
              <a:t>أولاً: مرحلة </a:t>
            </a:r>
            <a:r>
              <a:rPr lang="ar-SA" sz="2000" b="1" dirty="0">
                <a:solidFill>
                  <a:srgbClr val="202122"/>
                </a:solidFill>
                <a:effectLst/>
                <a:latin typeface="Al-Jazeera-Arabic-Bold" pitchFamily="2" charset="-78"/>
                <a:cs typeface="Al-Jazeera-Arabic-Bold" pitchFamily="2" charset="-78"/>
              </a:rPr>
              <a:t>المعرفة </a:t>
            </a:r>
            <a:r>
              <a:rPr lang="en-US" sz="2000" b="1" dirty="0">
                <a:solidFill>
                  <a:srgbClr val="202122"/>
                </a:solidFill>
                <a:effectLst/>
                <a:latin typeface="Al-Jazeera-Arabic-Bold" pitchFamily="2" charset="-78"/>
                <a:cs typeface="Al-Jazeera-Arabic-Bold" pitchFamily="2" charset="-78"/>
              </a:rPr>
              <a:t>Knowledge Stage</a:t>
            </a:r>
            <a:endParaRPr lang="ar-SA" sz="2000" b="1" dirty="0">
              <a:solidFill>
                <a:srgbClr val="202122"/>
              </a:solidFill>
              <a:effectLst/>
              <a:latin typeface="Al-Jazeera-Arabic-Bold" pitchFamily="2" charset="-78"/>
              <a:cs typeface="Al-Jazeera-Arabic-Bold" pitchFamily="2" charset="-78"/>
            </a:endParaRPr>
          </a:p>
          <a:p>
            <a:pPr algn="just" rtl="1">
              <a:lnSpc>
                <a:spcPct val="200000"/>
              </a:lnSpc>
            </a:pPr>
            <a:r>
              <a:rPr lang="ar-SA" sz="2000" b="1" dirty="0">
                <a:solidFill>
                  <a:srgbClr val="202122"/>
                </a:solidFill>
                <a:latin typeface="Al-Jazeera-Arabic-Bold" pitchFamily="2" charset="-78"/>
                <a:cs typeface="Al-Jazeera-Arabic-Bold" pitchFamily="2" charset="-78"/>
              </a:rPr>
              <a:t>ثانياً: مرحلة </a:t>
            </a:r>
            <a:r>
              <a:rPr lang="ar-SA" sz="2000" b="1" dirty="0">
                <a:solidFill>
                  <a:srgbClr val="202122"/>
                </a:solidFill>
                <a:effectLst/>
                <a:latin typeface="Al-Jazeera-Arabic-Bold" pitchFamily="2" charset="-78"/>
                <a:cs typeface="Al-Jazeera-Arabic-Bold" pitchFamily="2" charset="-78"/>
              </a:rPr>
              <a:t>الاقناع</a:t>
            </a:r>
            <a:r>
              <a:rPr lang="en-US" sz="2000" b="1" dirty="0">
                <a:solidFill>
                  <a:srgbClr val="202122"/>
                </a:solidFill>
                <a:effectLst/>
                <a:latin typeface="Al-Jazeera-Arabic-Bold" pitchFamily="2" charset="-78"/>
                <a:cs typeface="Al-Jazeera-Arabic-Bold" pitchFamily="2" charset="-78"/>
              </a:rPr>
              <a:t> </a:t>
            </a:r>
            <a:r>
              <a:rPr lang="en-US" sz="2000" b="1" dirty="0">
                <a:solidFill>
                  <a:srgbClr val="202122"/>
                </a:solidFill>
                <a:latin typeface="Al-Jazeera-Arabic-Bold" pitchFamily="2" charset="-78"/>
                <a:cs typeface="Al-Jazeera-Arabic-Bold" pitchFamily="2" charset="-78"/>
              </a:rPr>
              <a:t>Persuasion Stage </a:t>
            </a:r>
            <a:endParaRPr lang="ar-SA" sz="2000" b="1" dirty="0">
              <a:solidFill>
                <a:srgbClr val="202122"/>
              </a:solidFill>
              <a:effectLst/>
              <a:latin typeface="Al-Jazeera-Arabic-Bold" pitchFamily="2" charset="-78"/>
              <a:cs typeface="Al-Jazeera-Arabic-Bold" pitchFamily="2" charset="-78"/>
            </a:endParaRPr>
          </a:p>
          <a:p>
            <a:pPr algn="just" rtl="1">
              <a:lnSpc>
                <a:spcPct val="200000"/>
              </a:lnSpc>
            </a:pPr>
            <a:r>
              <a:rPr lang="ar-SA" sz="2000" b="1" dirty="0">
                <a:solidFill>
                  <a:srgbClr val="202122"/>
                </a:solidFill>
                <a:effectLst/>
                <a:latin typeface="Al-Jazeera-Arabic-Bold" pitchFamily="2" charset="-78"/>
                <a:cs typeface="Al-Jazeera-Arabic-Bold" pitchFamily="2" charset="-78"/>
              </a:rPr>
              <a:t>ثالثاً: مرحلة اتخاذ القرار </a:t>
            </a:r>
            <a:r>
              <a:rPr lang="en-US" sz="2000" b="1" dirty="0">
                <a:solidFill>
                  <a:srgbClr val="202122"/>
                </a:solidFill>
                <a:latin typeface="Al-Jazeera-Arabic-Bold" pitchFamily="2" charset="-78"/>
                <a:cs typeface="Al-Jazeera-Arabic-Bold" pitchFamily="2" charset="-78"/>
              </a:rPr>
              <a:t>Decision Stage</a:t>
            </a:r>
            <a:endParaRPr lang="ar-SA" sz="2000" i="0" dirty="0">
              <a:solidFill>
                <a:srgbClr val="202122"/>
              </a:solidFill>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7C5F938B-B4BC-2A42-873F-750A8E988F22}"/>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11" name="Audio Recording Feb 6, 2023 at 6:25:31 PM" descr="Audio Recording Feb 6, 2023 at 6:25:31 PM">
            <a:hlinkClick r:id="" action="ppaction://media"/>
            <a:extLst>
              <a:ext uri="{FF2B5EF4-FFF2-40B4-BE49-F238E27FC236}">
                <a16:creationId xmlns:a16="http://schemas.microsoft.com/office/drawing/2014/main" id="{DE2816DC-B36E-0D4D-AA30-11D543B7568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61849" y="6057082"/>
            <a:ext cx="812800" cy="812800"/>
          </a:xfrm>
          <a:prstGeom prst="rect">
            <a:avLst/>
          </a:prstGeom>
        </p:spPr>
      </p:pic>
    </p:spTree>
    <p:extLst>
      <p:ext uri="{BB962C8B-B14F-4D97-AF65-F5344CB8AC3E}">
        <p14:creationId xmlns:p14="http://schemas.microsoft.com/office/powerpoint/2010/main" val="239340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26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657637"/>
            <a:ext cx="11222909" cy="4075026"/>
          </a:xfrm>
          <a:prstGeom prst="rect">
            <a:avLst/>
          </a:prstGeom>
          <a:noFill/>
        </p:spPr>
        <p:txBody>
          <a:bodyPr wrap="square" rtlCol="0">
            <a:spAutoFit/>
          </a:bodyPr>
          <a:lstStyle/>
          <a:p>
            <a:pPr algn="just" rtl="1">
              <a:lnSpc>
                <a:spcPct val="150000"/>
              </a:lnSpc>
            </a:pPr>
            <a:r>
              <a:rPr lang="ar-SA" sz="2000" b="1" i="0" dirty="0">
                <a:solidFill>
                  <a:srgbClr val="202122"/>
                </a:solidFill>
                <a:effectLst/>
                <a:latin typeface="Al-Jazeera-Arabic-Regular" pitchFamily="2" charset="-78"/>
                <a:cs typeface="Al-Jazeera-Arabic-Regular" pitchFamily="2" charset="-78"/>
              </a:rPr>
              <a:t>أولًا: مرحلة المعرفة </a:t>
            </a:r>
            <a:r>
              <a:rPr lang="en-US" sz="2000" b="1" i="0" dirty="0">
                <a:solidFill>
                  <a:srgbClr val="202122"/>
                </a:solidFill>
                <a:effectLst/>
                <a:latin typeface="Al-Jazeera-Arabic-Regular" pitchFamily="2" charset="-78"/>
                <a:cs typeface="Al-Jazeera-Arabic-Regular" pitchFamily="2" charset="-78"/>
              </a:rPr>
              <a:t>Knowledge Stage:</a:t>
            </a:r>
          </a:p>
          <a:p>
            <a:pPr algn="just" rtl="1">
              <a:lnSpc>
                <a:spcPct val="150000"/>
              </a:lnSpc>
            </a:pPr>
            <a:r>
              <a:rPr lang="ar-SA" sz="1400" i="0" dirty="0">
                <a:solidFill>
                  <a:srgbClr val="202122"/>
                </a:solidFill>
                <a:effectLst/>
                <a:latin typeface="Al-Jazeera-Arabic-Regular" pitchFamily="2" charset="-78"/>
                <a:cs typeface="Al-Jazeera-Arabic-Regular" pitchFamily="2" charset="-78"/>
              </a:rPr>
              <a:t>في تلك المرحلة يصبح الفرد واعيًا بعملية الابتكار، ويبدأ في الحصول على المعلومات بشأن الكيفية التي يمكن من خلالها الاستفادة منها، ويمكن القول بأن هناك ثلاثة أنواع من المعرفة في تلك المرحلة:</a:t>
            </a:r>
          </a:p>
          <a:p>
            <a:pPr algn="just" rtl="1">
              <a:lnSpc>
                <a:spcPct val="150000"/>
              </a:lnSpc>
            </a:pPr>
            <a:r>
              <a:rPr lang="ar-SA" sz="1400" b="1" i="0" dirty="0">
                <a:solidFill>
                  <a:srgbClr val="202122"/>
                </a:solidFill>
                <a:effectLst/>
                <a:latin typeface="Al-Jazeera-Arabic-Regular" pitchFamily="2" charset="-78"/>
                <a:cs typeface="Al-Jazeera-Arabic-Regular" pitchFamily="2" charset="-78"/>
              </a:rPr>
              <a:t>المعرفة الواعية </a:t>
            </a:r>
            <a:r>
              <a:rPr lang="en-US" sz="1400" b="1" i="0" dirty="0">
                <a:solidFill>
                  <a:srgbClr val="202122"/>
                </a:solidFill>
                <a:effectLst/>
                <a:latin typeface="Al-Jazeera-Arabic-Regular" pitchFamily="2" charset="-78"/>
                <a:cs typeface="Al-Jazeera-Arabic-Regular" pitchFamily="2" charset="-78"/>
              </a:rPr>
              <a:t>awareness knowledge </a:t>
            </a:r>
            <a:r>
              <a:rPr lang="ar-SA" sz="1400" b="1" i="0" dirty="0">
                <a:solidFill>
                  <a:srgbClr val="202122"/>
                </a:solidFill>
                <a:effectLst/>
                <a:latin typeface="Al-Jazeera-Arabic-Regular" pitchFamily="2" charset="-78"/>
                <a:cs typeface="Al-Jazeera-Arabic-Regular" pitchFamily="2" charset="-78"/>
              </a:rPr>
              <a:t> حيثما يكون الفرد على وعي وإدراك بوجود الابتكار.</a:t>
            </a:r>
          </a:p>
          <a:p>
            <a:pPr algn="just" rtl="1">
              <a:lnSpc>
                <a:spcPct val="150000"/>
              </a:lnSpc>
            </a:pPr>
            <a:r>
              <a:rPr lang="ar-SA" sz="1400" b="1" i="0" dirty="0">
                <a:solidFill>
                  <a:srgbClr val="202122"/>
                </a:solidFill>
                <a:effectLst/>
                <a:latin typeface="Al-Jazeera-Arabic-Regular" pitchFamily="2" charset="-78"/>
                <a:cs typeface="Al-Jazeera-Arabic-Regular" pitchFamily="2" charset="-78"/>
              </a:rPr>
              <a:t>المعرفة بالكيفية </a:t>
            </a:r>
            <a:r>
              <a:rPr lang="en-US" sz="1400" b="1" i="0" dirty="0">
                <a:solidFill>
                  <a:srgbClr val="202122"/>
                </a:solidFill>
                <a:effectLst/>
                <a:latin typeface="Al-Jazeera-Arabic-Regular" pitchFamily="2" charset="-78"/>
                <a:cs typeface="Al-Jazeera-Arabic-Regular" pitchFamily="2" charset="-78"/>
              </a:rPr>
              <a:t>how-to knowledge </a:t>
            </a:r>
            <a:r>
              <a:rPr lang="ar-SA" sz="1400" b="1" i="0" dirty="0">
                <a:solidFill>
                  <a:srgbClr val="202122"/>
                </a:solidFill>
                <a:effectLst/>
                <a:latin typeface="Al-Jazeera-Arabic-Regular" pitchFamily="2" charset="-78"/>
                <a:cs typeface="Al-Jazeera-Arabic-Regular" pitchFamily="2" charset="-78"/>
              </a:rPr>
              <a:t> حيثما يتعلم الفرد الكيفية التي يتم من خلالها استخدام الابتكار.</a:t>
            </a:r>
          </a:p>
          <a:p>
            <a:pPr algn="just" rtl="1">
              <a:lnSpc>
                <a:spcPct val="150000"/>
              </a:lnSpc>
            </a:pPr>
            <a:r>
              <a:rPr lang="ar-SA" sz="1400" b="1" i="0" dirty="0">
                <a:solidFill>
                  <a:srgbClr val="202122"/>
                </a:solidFill>
                <a:effectLst/>
                <a:latin typeface="Al-Jazeera-Arabic-Regular" pitchFamily="2" charset="-78"/>
                <a:cs typeface="Al-Jazeera-Arabic-Regular" pitchFamily="2" charset="-78"/>
              </a:rPr>
              <a:t>المعرفة بالمبادئ </a:t>
            </a:r>
            <a:r>
              <a:rPr lang="en-US" sz="1400" b="1" i="0" dirty="0">
                <a:solidFill>
                  <a:srgbClr val="202122"/>
                </a:solidFill>
                <a:effectLst/>
                <a:latin typeface="Al-Jazeera-Arabic-Regular" pitchFamily="2" charset="-78"/>
                <a:cs typeface="Al-Jazeera-Arabic-Regular" pitchFamily="2" charset="-78"/>
              </a:rPr>
              <a:t>principles knowledge </a:t>
            </a:r>
            <a:r>
              <a:rPr lang="ar-SA" sz="1400" b="1" i="0" dirty="0">
                <a:solidFill>
                  <a:srgbClr val="202122"/>
                </a:solidFill>
                <a:effectLst/>
                <a:latin typeface="Al-Jazeera-Arabic-Regular" pitchFamily="2" charset="-78"/>
                <a:cs typeface="Al-Jazeera-Arabic-Regular" pitchFamily="2" charset="-78"/>
              </a:rPr>
              <a:t> حيثما يكون الفرد قادرًا على فهم السبب والعلة من وراء عملية الابتكار.</a:t>
            </a:r>
          </a:p>
          <a:p>
            <a:pPr algn="just" rtl="1">
              <a:lnSpc>
                <a:spcPct val="150000"/>
              </a:lnSpc>
            </a:pPr>
            <a:r>
              <a:rPr lang="ar-SA" sz="1400" i="0" dirty="0">
                <a:solidFill>
                  <a:srgbClr val="202122"/>
                </a:solidFill>
                <a:effectLst/>
                <a:latin typeface="Al-Jazeera-Arabic-Regular" pitchFamily="2" charset="-78"/>
                <a:cs typeface="Al-Jazeera-Arabic-Regular" pitchFamily="2" charset="-78"/>
              </a:rPr>
              <a:t> وتجدر الإشارة هنا إلى أن مشاركة الإعلاميين في العمليات الأولية للتطبيق فيما يتعلق بتحديد نوع تكنولوجيا الاتصال التي سيتم الاستعانة بها تعتبر أمرًا ضروريًا لضمان التبني الناجح للتكنولوجيا من أجل الإيفاء بالاحتياجات الخاصة بالعملية الاتصالية. وهنا نجد أن الإعلاميون يميلون إلى الاستعانة بالتكنولوجيا الاتصالية التي لا تؤدي إلى إحداث تشويش في عملية الاتصال، كما لا يميلون إلى الاستعانة بالتكنولوجيا المعقدة، كما يحتاج الإعلامي أن يكون على وعي بالكيفية التي يتم من خلالها عمل تلك التكنولوجيا الاتصالية قبل البدء في استخدامها، وفي هذا الصدد فقد أكد روجرز أن معظم حالات العزوف عن توظيف الابتكار في المؤسسات المختلفة ناتج عن عدم المعرفة بالكيفية التي يمكن من خلالها تحقيق الاستفادة القصوى منها</a:t>
            </a:r>
            <a:r>
              <a:rPr lang="ar-SA" sz="1400" dirty="0">
                <a:solidFill>
                  <a:srgbClr val="202122"/>
                </a:solidFill>
                <a:latin typeface="Al-Jazeera-Arabic-Regular" pitchFamily="2" charset="-78"/>
                <a:cs typeface="Al-Jazeera-Arabic-Regular" pitchFamily="2" charset="-78"/>
              </a:rPr>
              <a:t>،</a:t>
            </a:r>
            <a:r>
              <a:rPr lang="ar-SA" sz="1400" i="0" dirty="0">
                <a:solidFill>
                  <a:srgbClr val="202122"/>
                </a:solidFill>
                <a:effectLst/>
                <a:latin typeface="Al-Jazeera-Arabic-Regular" pitchFamily="2" charset="-78"/>
                <a:cs typeface="Al-Jazeera-Arabic-Regular" pitchFamily="2" charset="-78"/>
              </a:rPr>
              <a:t> لأن الإعلاميين الجدد في هذه الحالة لا يستطيعون تبني تلك التكنولوجيا المستحدثة دون تدريب على كيفية استخدامها.</a:t>
            </a:r>
          </a:p>
        </p:txBody>
      </p:sp>
      <p:sp>
        <p:nvSpPr>
          <p:cNvPr id="10" name="TextBox 9">
            <a:extLst>
              <a:ext uri="{FF2B5EF4-FFF2-40B4-BE49-F238E27FC236}">
                <a16:creationId xmlns:a16="http://schemas.microsoft.com/office/drawing/2014/main" id="{5C3E7E43-6A80-4A4A-A8EE-D95AE8FC7BA0}"/>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7" name="Audio Recording Feb 6, 2023 at 6:34:21 PM" descr="Audio Recording Feb 6, 2023 at 6:34:21 PM">
            <a:hlinkClick r:id="" action="ppaction://media"/>
            <a:extLst>
              <a:ext uri="{FF2B5EF4-FFF2-40B4-BE49-F238E27FC236}">
                <a16:creationId xmlns:a16="http://schemas.microsoft.com/office/drawing/2014/main" id="{FA6D0EDF-F0CA-DF4C-A57C-B2F2D301698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61849" y="6059777"/>
            <a:ext cx="812800" cy="812800"/>
          </a:xfrm>
          <a:prstGeom prst="rect">
            <a:avLst/>
          </a:prstGeom>
        </p:spPr>
      </p:pic>
    </p:spTree>
    <p:extLst>
      <p:ext uri="{BB962C8B-B14F-4D97-AF65-F5344CB8AC3E}">
        <p14:creationId xmlns:p14="http://schemas.microsoft.com/office/powerpoint/2010/main" val="444041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39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92365" y="1601960"/>
            <a:ext cx="11222909" cy="3834511"/>
          </a:xfrm>
          <a:prstGeom prst="rect">
            <a:avLst/>
          </a:prstGeom>
          <a:noFill/>
        </p:spPr>
        <p:txBody>
          <a:bodyPr wrap="square" rtlCol="0">
            <a:spAutoFit/>
          </a:bodyPr>
          <a:lstStyle/>
          <a:p>
            <a:pPr algn="just" rtl="1">
              <a:lnSpc>
                <a:spcPct val="150000"/>
              </a:lnSpc>
            </a:pPr>
            <a:r>
              <a:rPr lang="ar-EG" sz="2000" b="1" i="0" dirty="0">
                <a:effectLst/>
                <a:latin typeface="Al-Jazeera-Arabic-Regular" pitchFamily="2" charset="-78"/>
                <a:cs typeface="Al-Jazeera-Arabic-Regular" pitchFamily="2" charset="-78"/>
              </a:rPr>
              <a:t>ثانيًا: مرحلة الإقناع </a:t>
            </a:r>
            <a:r>
              <a:rPr lang="en-US" sz="2000" b="1" i="0" dirty="0">
                <a:effectLst/>
                <a:latin typeface="Al-Jazeera-Arabic-Regular" pitchFamily="2" charset="-78"/>
                <a:cs typeface="Al-Jazeera-Arabic-Regular" pitchFamily="2" charset="-78"/>
              </a:rPr>
              <a:t>Persuasion Stage</a:t>
            </a:r>
            <a:endParaRPr lang="en-US" sz="2400" b="0" i="0" dirty="0">
              <a:effectLst/>
              <a:latin typeface="Al-Jazeera-Arabic-Regular" pitchFamily="2" charset="-78"/>
              <a:cs typeface="Al-Jazeera-Arabic-Regular" pitchFamily="2" charset="-78"/>
            </a:endParaRPr>
          </a:p>
          <a:p>
            <a:pPr algn="just" rtl="1">
              <a:lnSpc>
                <a:spcPct val="150000"/>
              </a:lnSpc>
            </a:pPr>
            <a:r>
              <a:rPr lang="ar-EG" sz="1800" b="0" i="0" dirty="0">
                <a:effectLst/>
                <a:latin typeface="Al-Jazeera-Arabic-Regular" pitchFamily="2" charset="-78"/>
                <a:cs typeface="Al-Jazeera-Arabic-Regular" pitchFamily="2" charset="-78"/>
              </a:rPr>
              <a:t>في هذه المرحلة تحاول تشكيل رأي إزاء الابتكار، وبخاصة مع العلم أن وجود اتجاهات إيجابية يساعد على تعزيز عمليات التبني الناجح، ولكي يتم تطوير تلك الاتجاهات الإيجابية فإنه ينبغي أن يقتنع الفرد بأن الابتكار والتكنولوجيا تعد أدوات فعالة، كما يحتاجون إلى التعرف على أهميتها في إشباع الاحتياجات الفعلية، كما أن محاولة التجريب الفعلية للتكنولوجيا</a:t>
            </a:r>
            <a:r>
              <a:rPr lang="ar-EG" sz="1800" b="1" i="0" dirty="0">
                <a:effectLst/>
                <a:latin typeface="Al-Jazeera-Arabic-Regular" pitchFamily="2" charset="-78"/>
                <a:cs typeface="Al-Jazeera-Arabic-Regular" pitchFamily="2" charset="-78"/>
              </a:rPr>
              <a:t> </a:t>
            </a:r>
            <a:r>
              <a:rPr lang="ar-EG" sz="1800" i="0" dirty="0">
                <a:effectLst/>
                <a:latin typeface="Al-Jazeera-Arabic-Regular" pitchFamily="2" charset="-78"/>
                <a:cs typeface="Al-Jazeera-Arabic-Regular" pitchFamily="2" charset="-78"/>
              </a:rPr>
              <a:t>والابتكار</a:t>
            </a:r>
            <a:r>
              <a:rPr lang="ar-EG" sz="1800" b="0" i="0" dirty="0">
                <a:effectLst/>
                <a:latin typeface="Al-Jazeera-Arabic-Regular" pitchFamily="2" charset="-78"/>
                <a:cs typeface="Al-Jazeera-Arabic-Regular" pitchFamily="2" charset="-78"/>
              </a:rPr>
              <a:t> في البيئة الإعلامية تساعد على تعزيز معدل التبني. وهو الأمر الذي تم التأكيد عليه من جانب </a:t>
            </a:r>
            <a:r>
              <a:rPr lang="ar-EG" sz="1800" b="1" i="0" dirty="0">
                <a:effectLst/>
                <a:latin typeface="Al-Jazeera-Arabic-Regular" pitchFamily="2" charset="-78"/>
                <a:cs typeface="Al-Jazeera-Arabic-Regular" pitchFamily="2" charset="-78"/>
              </a:rPr>
              <a:t>ايفرت</a:t>
            </a:r>
            <a:r>
              <a:rPr lang="ar-EG" sz="1800" b="0" i="0" dirty="0">
                <a:effectLst/>
                <a:latin typeface="Al-Jazeera-Arabic-Regular" pitchFamily="2" charset="-78"/>
                <a:cs typeface="Al-Jazeera-Arabic-Regular" pitchFamily="2" charset="-78"/>
              </a:rPr>
              <a:t> </a:t>
            </a:r>
            <a:r>
              <a:rPr lang="ar-EG" sz="1800" b="1" i="0" dirty="0">
                <a:effectLst/>
                <a:latin typeface="Al-Jazeera-Arabic-Regular" pitchFamily="2" charset="-78"/>
                <a:cs typeface="Al-Jazeera-Arabic-Regular" pitchFamily="2" charset="-78"/>
              </a:rPr>
              <a:t>روجرز</a:t>
            </a:r>
            <a:r>
              <a:rPr lang="ar-EG" sz="1800" b="0" i="0" dirty="0">
                <a:effectLst/>
                <a:latin typeface="Al-Jazeera-Arabic-Regular" pitchFamily="2" charset="-78"/>
                <a:cs typeface="Al-Jazeera-Arabic-Regular" pitchFamily="2" charset="-78"/>
              </a:rPr>
              <a:t> والذي أكد على أن الأفراد لا يتبنون الابتكار دون تجريب للفكرة بصورة مبدئية، وهنا نجد أن التجريب يتيح التحقق مما إذا كانت تلك التكنولوجيا سوف تسهم في تلبية الاحتياجات الخاصة أم لا. وينبغي التأكيد هنا على أن الأفراد قد يكون لديهم اتجاهات إيجابية إزاء التكنولوجيا إلا أنهم يفضلون عدم استخدامها، لأن هذه التكنولوجيا من وجهة نظرهم تكون عاجزة عن تلبية الاحتياجات الخاصة بهم أو غير كافية لتوقعاتهم.</a:t>
            </a:r>
            <a:endParaRPr lang="ar-EG" sz="2000" b="0" i="0" dirty="0">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EEDE1A7D-B4A2-3C41-9364-0148C9C8F766}"/>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7" name="Audio Recording Feb 6, 2023 at 6:53:31 PM" descr="Audio Recording Feb 6, 2023 at 6:53:31 PM">
            <a:hlinkClick r:id="" action="ppaction://media"/>
            <a:extLst>
              <a:ext uri="{FF2B5EF4-FFF2-40B4-BE49-F238E27FC236}">
                <a16:creationId xmlns:a16="http://schemas.microsoft.com/office/drawing/2014/main" id="{6BDCB913-3A4C-D34E-BAED-CE668FD85CD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64959"/>
            <a:ext cx="812800" cy="812800"/>
          </a:xfrm>
          <a:prstGeom prst="rect">
            <a:avLst/>
          </a:prstGeom>
        </p:spPr>
      </p:pic>
    </p:spTree>
    <p:extLst>
      <p:ext uri="{BB962C8B-B14F-4D97-AF65-F5344CB8AC3E}">
        <p14:creationId xmlns:p14="http://schemas.microsoft.com/office/powerpoint/2010/main" val="747506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43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553840"/>
            <a:ext cx="11222909" cy="3571234"/>
          </a:xfrm>
          <a:prstGeom prst="rect">
            <a:avLst/>
          </a:prstGeom>
          <a:noFill/>
        </p:spPr>
        <p:txBody>
          <a:bodyPr wrap="square" rtlCol="0">
            <a:spAutoFit/>
          </a:bodyPr>
          <a:lstStyle/>
          <a:p>
            <a:pPr algn="just" rtl="1"/>
            <a:r>
              <a:rPr lang="ar-SA" sz="2000" b="1" dirty="0">
                <a:latin typeface="Al-Jazeera-Arabic-Regular" pitchFamily="2" charset="-78"/>
                <a:cs typeface="Al-Jazeera-Arabic-Regular" pitchFamily="2" charset="-78"/>
              </a:rPr>
              <a:t>ثالثاً: </a:t>
            </a:r>
            <a:r>
              <a:rPr lang="ar-EG" sz="2000" b="1" i="0" dirty="0">
                <a:effectLst/>
                <a:latin typeface="Al-Jazeera-Arabic-Regular" pitchFamily="2" charset="-78"/>
                <a:cs typeface="Al-Jazeera-Arabic-Regular" pitchFamily="2" charset="-78"/>
              </a:rPr>
              <a:t>مرحلة القرار </a:t>
            </a:r>
            <a:r>
              <a:rPr lang="en-US" sz="2000" b="1" i="0" dirty="0">
                <a:effectLst/>
                <a:latin typeface="Al-Jazeera-Arabic-Regular" pitchFamily="2" charset="-78"/>
                <a:cs typeface="Al-Jazeera-Arabic-Regular" pitchFamily="2" charset="-78"/>
              </a:rPr>
              <a:t>Decision Stage</a:t>
            </a:r>
            <a:endParaRPr lang="ar-SA" sz="2000" b="1" i="0" dirty="0">
              <a:effectLst/>
              <a:latin typeface="Al-Jazeera-Arabic-Regular" pitchFamily="2" charset="-78"/>
              <a:cs typeface="Al-Jazeera-Arabic-Regular" pitchFamily="2" charset="-78"/>
            </a:endParaRPr>
          </a:p>
          <a:p>
            <a:pPr algn="just" rtl="1"/>
            <a:endParaRPr lang="en-US" sz="2000" b="1" i="0" dirty="0">
              <a:effectLst/>
              <a:latin typeface="Al-Jazeera-Arabic-Regular" pitchFamily="2" charset="-78"/>
              <a:cs typeface="Al-Jazeera-Arabic-Regular" pitchFamily="2" charset="-78"/>
            </a:endParaRPr>
          </a:p>
          <a:p>
            <a:pPr algn="just" rtl="1">
              <a:lnSpc>
                <a:spcPct val="150000"/>
              </a:lnSpc>
            </a:pPr>
            <a:r>
              <a:rPr lang="ar-EG" sz="1800" i="0" dirty="0">
                <a:effectLst/>
                <a:latin typeface="Al-Jazeera-Arabic-Regular" pitchFamily="2" charset="-78"/>
                <a:cs typeface="Al-Jazeera-Arabic-Regular" pitchFamily="2" charset="-78"/>
              </a:rPr>
              <a:t>لا يستطيع كافة الأفراد بداخل أي نظام اجتماعي تبني الابتكار في وقت واحد؛ لأن هناك خمس فئات تقوم بتبني الابتكار وكل فئة لها خصائصها وملامحها التي تستقبل من خلالها الابتكار الجديد وهم كالتالي:</a:t>
            </a: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المبتكرون. </a:t>
            </a:r>
            <a:r>
              <a:rPr lang="en-US" sz="1800" b="1" i="0" dirty="0">
                <a:effectLst/>
                <a:latin typeface="Al-Jazeera-Arabic-Regular" pitchFamily="2" charset="-78"/>
                <a:cs typeface="Al-Jazeera-Arabic-Regular" pitchFamily="2" charset="-78"/>
              </a:rPr>
              <a:t>Innovators</a:t>
            </a:r>
            <a:endParaRPr lang="ar-EG" sz="1800" b="1" i="0" dirty="0">
              <a:effectLst/>
              <a:latin typeface="Al-Jazeera-Arabic-Regular" pitchFamily="2" charset="-78"/>
              <a:cs typeface="Al-Jazeera-Arabic-Regular" pitchFamily="2" charset="-78"/>
            </a:endParaRP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فئة المتبنون الأوائل.</a:t>
            </a:r>
            <a:r>
              <a:rPr lang="en-US" sz="1800" b="1" i="0" dirty="0">
                <a:effectLst/>
                <a:latin typeface="Al-Jazeera-Arabic-Regular" pitchFamily="2" charset="-78"/>
                <a:cs typeface="Al-Jazeera-Arabic-Regular" pitchFamily="2" charset="-78"/>
              </a:rPr>
              <a:t> Early Adopters </a:t>
            </a:r>
            <a:endParaRPr lang="ar-EG" sz="1800" b="1" i="0" dirty="0">
              <a:effectLst/>
              <a:latin typeface="Al-Jazeera-Arabic-Regular" pitchFamily="2" charset="-78"/>
              <a:cs typeface="Al-Jazeera-Arabic-Regular" pitchFamily="2" charset="-78"/>
            </a:endParaRP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والأغلبية السباقة.</a:t>
            </a:r>
            <a:r>
              <a:rPr lang="en-US" sz="1800" b="1" i="0" dirty="0">
                <a:effectLst/>
                <a:latin typeface="Al-Jazeera-Arabic-Regular" pitchFamily="2" charset="-78"/>
                <a:cs typeface="Al-Jazeera-Arabic-Regular" pitchFamily="2" charset="-78"/>
              </a:rPr>
              <a:t> Early Majority </a:t>
            </a:r>
            <a:endParaRPr lang="ar-EG" sz="1800" b="1" i="0" dirty="0">
              <a:effectLst/>
              <a:latin typeface="Al-Jazeera-Arabic-Regular" pitchFamily="2" charset="-78"/>
              <a:cs typeface="Al-Jazeera-Arabic-Regular" pitchFamily="2" charset="-78"/>
            </a:endParaRP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والأغلبية المتأخرة.</a:t>
            </a:r>
            <a:r>
              <a:rPr lang="en-US" sz="1800" b="1" i="0" dirty="0">
                <a:effectLst/>
                <a:latin typeface="Al-Jazeera-Arabic-Regular" pitchFamily="2" charset="-78"/>
                <a:cs typeface="Al-Jazeera-Arabic-Regular" pitchFamily="2" charset="-78"/>
              </a:rPr>
              <a:t>Late Majority </a:t>
            </a:r>
            <a:endParaRPr lang="ar-EG" sz="1800" b="1" i="0" dirty="0">
              <a:effectLst/>
              <a:latin typeface="Al-Jazeera-Arabic-Regular" pitchFamily="2" charset="-78"/>
              <a:cs typeface="Al-Jazeera-Arabic-Regular" pitchFamily="2" charset="-78"/>
            </a:endParaRP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وفئة المتقاعسين.</a:t>
            </a:r>
            <a:r>
              <a:rPr lang="en-US" sz="1800" b="1" i="0" dirty="0">
                <a:effectLst/>
                <a:latin typeface="Al-Jazeera-Arabic-Regular" pitchFamily="2" charset="-78"/>
                <a:cs typeface="Al-Jazeera-Arabic-Regular" pitchFamily="2" charset="-78"/>
              </a:rPr>
              <a:t>Laggards </a:t>
            </a:r>
            <a:endParaRPr lang="ar-EG" sz="1800" b="1" i="0" dirty="0">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03EDE16-B11C-5D44-88C9-BB15998AD668}"/>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7" name="Audio Recording Feb 6, 2023 at 7:12:35 PM" descr="Audio Recording Feb 6, 2023 at 7:12:35 PM">
            <a:hlinkClick r:id="" action="ppaction://media"/>
            <a:extLst>
              <a:ext uri="{FF2B5EF4-FFF2-40B4-BE49-F238E27FC236}">
                <a16:creationId xmlns:a16="http://schemas.microsoft.com/office/drawing/2014/main" id="{FFF8D780-7973-3C48-9E47-802015A9CB6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spTree>
    <p:extLst>
      <p:ext uri="{BB962C8B-B14F-4D97-AF65-F5344CB8AC3E}">
        <p14:creationId xmlns:p14="http://schemas.microsoft.com/office/powerpoint/2010/main" val="141043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9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399460"/>
            <a:ext cx="11222909" cy="4203843"/>
          </a:xfrm>
          <a:prstGeom prst="rect">
            <a:avLst/>
          </a:prstGeom>
          <a:noFill/>
        </p:spPr>
        <p:txBody>
          <a:bodyPr wrap="square" rtlCol="0">
            <a:spAutoFit/>
          </a:bodyPr>
          <a:lstStyle/>
          <a:p>
            <a:pPr algn="just" rtl="1">
              <a:lnSpc>
                <a:spcPct val="150000"/>
              </a:lnSpc>
            </a:pPr>
            <a:r>
              <a:rPr lang="ar-EG" sz="1800" i="0" dirty="0">
                <a:effectLst/>
                <a:latin typeface="Al-Jazeera-Arabic-Regular" pitchFamily="2" charset="-78"/>
                <a:cs typeface="Al-Jazeera-Arabic-Regular" pitchFamily="2" charset="-78"/>
              </a:rPr>
              <a:t>نجد أن كل فئة من الفئات السابق ذكرها لها مجموعة من السمات والخصائص المميزة</a:t>
            </a: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فئة المبتكرين </a:t>
            </a:r>
            <a:r>
              <a:rPr lang="en-US" sz="1800" b="1" i="0" dirty="0">
                <a:effectLst/>
                <a:latin typeface="Al-Jazeera-Arabic-Regular" pitchFamily="2" charset="-78"/>
                <a:cs typeface="Al-Jazeera-Arabic-Regular" pitchFamily="2" charset="-78"/>
              </a:rPr>
              <a:t>Innovators</a:t>
            </a:r>
            <a:r>
              <a:rPr lang="ar-EG" sz="1800" b="1" i="0" dirty="0">
                <a:effectLst/>
                <a:latin typeface="Al-Jazeera-Arabic-Regular" pitchFamily="2" charset="-78"/>
                <a:cs typeface="Al-Jazeera-Arabic-Regular" pitchFamily="2" charset="-78"/>
              </a:rPr>
              <a:t> </a:t>
            </a:r>
            <a:r>
              <a:rPr lang="ar-EG" sz="1800" i="0" dirty="0">
                <a:effectLst/>
                <a:latin typeface="Al-Jazeera-Arabic-Regular" pitchFamily="2" charset="-78"/>
                <a:cs typeface="Al-Jazeera-Arabic-Regular" pitchFamily="2" charset="-78"/>
              </a:rPr>
              <a:t>يتمتعون بروح المغامرة وعدم الخوف من التغيير</a:t>
            </a:r>
            <a:r>
              <a:rPr lang="en-US" sz="1800" i="0" dirty="0">
                <a:effectLst/>
                <a:latin typeface="Al-Jazeera-Arabic-Regular" pitchFamily="2" charset="-78"/>
                <a:cs typeface="Al-Jazeera-Arabic-Regular" pitchFamily="2" charset="-78"/>
              </a:rPr>
              <a:t>.</a:t>
            </a: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الأوائل ِ</a:t>
            </a:r>
            <a:r>
              <a:rPr lang="en-US" sz="1800" b="1" i="0" dirty="0">
                <a:effectLst/>
                <a:latin typeface="Al-Jazeera-Arabic-Regular" pitchFamily="2" charset="-78"/>
                <a:cs typeface="Al-Jazeera-Arabic-Regular" pitchFamily="2" charset="-78"/>
              </a:rPr>
              <a:t>Early Adopters</a:t>
            </a:r>
            <a:r>
              <a:rPr lang="ar-EG" sz="1800" b="1" i="0" dirty="0">
                <a:effectLst/>
                <a:latin typeface="Al-Jazeera-Arabic-Regular" pitchFamily="2" charset="-78"/>
                <a:cs typeface="Al-Jazeera-Arabic-Regular" pitchFamily="2" charset="-78"/>
              </a:rPr>
              <a:t> </a:t>
            </a:r>
            <a:r>
              <a:rPr lang="ar-EG" sz="1800" i="0" dirty="0">
                <a:effectLst/>
                <a:latin typeface="Al-Jazeera-Arabic-Regular" pitchFamily="2" charset="-78"/>
                <a:cs typeface="Al-Jazeera-Arabic-Regular" pitchFamily="2" charset="-78"/>
              </a:rPr>
              <a:t>فيقررون استخدام الابتكار بعد المبتكرين ولديهم حس المغامرة ولكنهم ينتظرون حتى يجرب المبتكرون أولاً، وهم قادة الرأي للفئات التالية ويكون لهم دور بارز في إحداث التغيير.</a:t>
            </a: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الأغلبية السباقة </a:t>
            </a:r>
            <a:r>
              <a:rPr lang="en-US" sz="1800" b="1" i="0" dirty="0">
                <a:effectLst/>
                <a:latin typeface="Al-Jazeera-Arabic-Regular" pitchFamily="2" charset="-78"/>
                <a:cs typeface="Al-Jazeera-Arabic-Regular" pitchFamily="2" charset="-78"/>
              </a:rPr>
              <a:t>Early Majority</a:t>
            </a:r>
            <a:r>
              <a:rPr lang="ar-EG" sz="1800" i="0" dirty="0">
                <a:effectLst/>
                <a:latin typeface="Al-Jazeera-Arabic-Regular" pitchFamily="2" charset="-78"/>
                <a:cs typeface="Al-Jazeera-Arabic-Regular" pitchFamily="2" charset="-78"/>
              </a:rPr>
              <a:t> فهي تمثل الشريحة الأكبر بداخل النظام الاجتماعي نتيجة لترابطهم مع الآخرين، ويقومون بدراسة متأنية للتقنية الحديثة وللفوائد المرتبطة بتبنيها بالتفاصيل.</a:t>
            </a: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الأغلبية المتأخرة</a:t>
            </a:r>
            <a:r>
              <a:rPr lang="en-US" b="1" dirty="0">
                <a:latin typeface="Al-Jazeera-Arabic-Regular" pitchFamily="2" charset="-78"/>
                <a:cs typeface="Al-Jazeera-Arabic-Regular" pitchFamily="2" charset="-78"/>
              </a:rPr>
              <a:t>Late Majority </a:t>
            </a:r>
            <a:r>
              <a:rPr lang="ar-EG" sz="1800" i="0" dirty="0">
                <a:effectLst/>
                <a:latin typeface="Al-Jazeera-Arabic-Regular" pitchFamily="2" charset="-78"/>
                <a:cs typeface="Al-Jazeera-Arabic-Regular" pitchFamily="2" charset="-78"/>
              </a:rPr>
              <a:t> فيكونوا دائمًا مدفوعين بضغط من الآخرين لتبني التغيير</a:t>
            </a:r>
            <a:r>
              <a:rPr lang="en-US" sz="1800" i="0" dirty="0">
                <a:effectLst/>
                <a:latin typeface="Al-Jazeera-Arabic-Regular" pitchFamily="2" charset="-78"/>
                <a:cs typeface="Al-Jazeera-Arabic-Regular" pitchFamily="2" charset="-78"/>
              </a:rPr>
              <a:t>.</a:t>
            </a:r>
          </a:p>
          <a:p>
            <a:pPr marL="285750" indent="-285750" algn="just" rtl="1">
              <a:lnSpc>
                <a:spcPct val="150000"/>
              </a:lnSpc>
              <a:buFont typeface="Arial" panose="020B0604020202020204" pitchFamily="34" charset="0"/>
              <a:buChar char="•"/>
            </a:pPr>
            <a:r>
              <a:rPr lang="ar-EG" sz="1800" b="1" i="0" dirty="0">
                <a:effectLst/>
                <a:latin typeface="Al-Jazeera-Arabic-Regular" pitchFamily="2" charset="-78"/>
                <a:cs typeface="Al-Jazeera-Arabic-Regular" pitchFamily="2" charset="-78"/>
              </a:rPr>
              <a:t>المتقاعسين </a:t>
            </a:r>
            <a:r>
              <a:rPr lang="en-US" sz="1800" b="1" i="0" dirty="0">
                <a:effectLst/>
                <a:latin typeface="Al-Jazeera-Arabic-Regular" pitchFamily="2" charset="-78"/>
                <a:cs typeface="Al-Jazeera-Arabic-Regular" pitchFamily="2" charset="-78"/>
              </a:rPr>
              <a:t>Laggards</a:t>
            </a:r>
            <a:r>
              <a:rPr lang="ar-EG" sz="1800" b="1" i="0" dirty="0">
                <a:effectLst/>
                <a:latin typeface="Al-Jazeera-Arabic-Regular" pitchFamily="2" charset="-78"/>
                <a:cs typeface="Al-Jazeera-Arabic-Regular" pitchFamily="2" charset="-78"/>
              </a:rPr>
              <a:t> </a:t>
            </a:r>
            <a:r>
              <a:rPr lang="ar-EG" sz="1800" i="0" dirty="0">
                <a:effectLst/>
                <a:latin typeface="Al-Jazeera-Arabic-Regular" pitchFamily="2" charset="-78"/>
                <a:cs typeface="Al-Jazeera-Arabic-Regular" pitchFamily="2" charset="-78"/>
              </a:rPr>
              <a:t>يركزون على التقاليد ويتمسكون بالطرق النمطية في القيام بالأشياء. وتجدر الإشارة هنا إلى أن اتخاذ قرار بتقبل التكنولوجيا يعتمد وبصورة أساسية على مستوى الكفاءة الذاتية </a:t>
            </a:r>
            <a:r>
              <a:rPr lang="ar-SA" dirty="0">
                <a:latin typeface="Al-Jazeera-Arabic-Regular" pitchFamily="2" charset="-78"/>
                <a:cs typeface="Al-Jazeera-Arabic-Regular" pitchFamily="2" charset="-78"/>
              </a:rPr>
              <a:t>للأفراد</a:t>
            </a:r>
            <a:r>
              <a:rPr lang="ar-EG" sz="1800" i="0" dirty="0">
                <a:effectLst/>
                <a:latin typeface="Al-Jazeera-Arabic-Regular" pitchFamily="2" charset="-78"/>
                <a:cs typeface="Al-Jazeera-Arabic-Regular" pitchFamily="2" charset="-78"/>
              </a:rPr>
              <a:t>، حيثما نجد أن الأفراد ذوي مستويات الكفاءة الذاتية المرتفعة يميلون إلى تبني التكنولوجيا أكثر من الآخرين.</a:t>
            </a:r>
          </a:p>
        </p:txBody>
      </p:sp>
      <p:sp>
        <p:nvSpPr>
          <p:cNvPr id="10" name="TextBox 9">
            <a:extLst>
              <a:ext uri="{FF2B5EF4-FFF2-40B4-BE49-F238E27FC236}">
                <a16:creationId xmlns:a16="http://schemas.microsoft.com/office/drawing/2014/main" id="{AA958A4B-BDDD-EA41-9821-D9212225710F}"/>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7" name="Audio Recording Feb 7, 2023 at 1:47:42 PM" descr="Audio Recording Feb 7, 2023 at 1:47:42 PM">
            <a:hlinkClick r:id="" action="ppaction://media"/>
            <a:extLst>
              <a:ext uri="{FF2B5EF4-FFF2-40B4-BE49-F238E27FC236}">
                <a16:creationId xmlns:a16="http://schemas.microsoft.com/office/drawing/2014/main" id="{8A8465C0-BFF0-1342-854B-7A5DF899C87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93623"/>
            <a:ext cx="812800" cy="812800"/>
          </a:xfrm>
          <a:prstGeom prst="rect">
            <a:avLst/>
          </a:prstGeom>
        </p:spPr>
      </p:pic>
    </p:spTree>
    <p:extLst>
      <p:ext uri="{BB962C8B-B14F-4D97-AF65-F5344CB8AC3E}">
        <p14:creationId xmlns:p14="http://schemas.microsoft.com/office/powerpoint/2010/main" val="2650842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90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345230" y="3435278"/>
            <a:ext cx="7512829" cy="461665"/>
          </a:xfrm>
          <a:prstGeom prst="rect">
            <a:avLst/>
          </a:prstGeom>
          <a:noFill/>
        </p:spPr>
        <p:txBody>
          <a:bodyPr wrap="square" rtlCol="0">
            <a:spAutoFit/>
          </a:bodyPr>
          <a:lstStyle/>
          <a:p>
            <a:pPr algn="ctr" rtl="1"/>
            <a:r>
              <a:rPr lang="en-US" sz="2400" b="1" dirty="0">
                <a:latin typeface="Al-Jazeera-Arabic-Regular" pitchFamily="2" charset="-78"/>
                <a:cs typeface="Al-Jazeera-Arabic-Regular" pitchFamily="2" charset="-78"/>
              </a:rPr>
              <a:t>https://</a:t>
            </a:r>
            <a:r>
              <a:rPr lang="en-US" sz="2400" b="1" dirty="0" err="1">
                <a:latin typeface="Al-Jazeera-Arabic-Regular" pitchFamily="2" charset="-78"/>
                <a:cs typeface="Al-Jazeera-Arabic-Regular" pitchFamily="2" charset="-78"/>
              </a:rPr>
              <a:t>www.youtube.com</a:t>
            </a:r>
            <a:r>
              <a:rPr lang="en-US" sz="2400" b="1" dirty="0">
                <a:latin typeface="Al-Jazeera-Arabic-Regular" pitchFamily="2" charset="-78"/>
                <a:cs typeface="Al-Jazeera-Arabic-Regular" pitchFamily="2" charset="-78"/>
              </a:rPr>
              <a:t>/</a:t>
            </a:r>
            <a:r>
              <a:rPr lang="en-US" sz="2400" b="1" dirty="0" err="1">
                <a:latin typeface="Al-Jazeera-Arabic-Regular" pitchFamily="2" charset="-78"/>
                <a:cs typeface="Al-Jazeera-Arabic-Regular" pitchFamily="2" charset="-78"/>
              </a:rPr>
              <a:t>watch?v</a:t>
            </a:r>
            <a:r>
              <a:rPr lang="en-US" sz="2400" b="1" dirty="0">
                <a:latin typeface="Al-Jazeera-Arabic-Regular" pitchFamily="2" charset="-78"/>
                <a:cs typeface="Al-Jazeera-Arabic-Regular" pitchFamily="2" charset="-78"/>
              </a:rPr>
              <a:t>=9QnfWhtujPA</a:t>
            </a:r>
            <a:endParaRPr lang="ar-EG" sz="2000" i="0" dirty="0">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1FA58114-2EF6-AF43-B9DD-636EAE6FDC4A}"/>
              </a:ext>
            </a:extLst>
          </p:cNvPr>
          <p:cNvSpPr txBox="1"/>
          <p:nvPr/>
        </p:nvSpPr>
        <p:spPr>
          <a:xfrm>
            <a:off x="1283463" y="2739170"/>
            <a:ext cx="9636363" cy="461665"/>
          </a:xfrm>
          <a:prstGeom prst="rect">
            <a:avLst/>
          </a:prstGeom>
          <a:noFill/>
        </p:spPr>
        <p:txBody>
          <a:bodyPr wrap="square" rtlCol="0">
            <a:spAutoFit/>
          </a:bodyPr>
          <a:lstStyle/>
          <a:p>
            <a:pPr algn="ctr" rtl="1"/>
            <a:r>
              <a:rPr lang="ar-SA" sz="2400" b="1" dirty="0">
                <a:latin typeface="Al-Jazeera-Arabic-Regular" pitchFamily="2" charset="-78"/>
                <a:cs typeface="Al-Jazeera-Arabic-Regular" pitchFamily="2" charset="-78"/>
              </a:rPr>
              <a:t>فيديو توضيحي عن أنواع فئات الجمهور الذين ينتشر بينهم المبتكرات الحديثة</a:t>
            </a:r>
            <a:endParaRPr lang="ar-EG" sz="2000" i="0" dirty="0">
              <a:effectLst/>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D904EB8D-4123-5147-866E-2AB3B4B69F56}"/>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7" name="Audio Recording Feb 7, 2023 at 1:48:17 PM" descr="Audio Recording Feb 7, 2023 at 1:48:17 PM">
            <a:hlinkClick r:id="" action="ppaction://media"/>
            <a:extLst>
              <a:ext uri="{FF2B5EF4-FFF2-40B4-BE49-F238E27FC236}">
                <a16:creationId xmlns:a16="http://schemas.microsoft.com/office/drawing/2014/main" id="{73650A1E-E1B3-D94E-BAD2-0CEDDAA9924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53484"/>
            <a:ext cx="812800" cy="812800"/>
          </a:xfrm>
          <a:prstGeom prst="rect">
            <a:avLst/>
          </a:prstGeom>
        </p:spPr>
      </p:pic>
    </p:spTree>
    <p:extLst>
      <p:ext uri="{BB962C8B-B14F-4D97-AF65-F5344CB8AC3E}">
        <p14:creationId xmlns:p14="http://schemas.microsoft.com/office/powerpoint/2010/main" val="2365267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800EDFB4-AEBB-1B42-BC4B-E76E16590543}"/>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15" name="Picture 14">
            <a:extLst>
              <a:ext uri="{FF2B5EF4-FFF2-40B4-BE49-F238E27FC236}">
                <a16:creationId xmlns:a16="http://schemas.microsoft.com/office/drawing/2014/main" id="{375FBDC0-4E09-4449-82CA-2D8599451BF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92888" y="1610200"/>
            <a:ext cx="6401713" cy="4024705"/>
          </a:xfrm>
          <a:prstGeom prst="rect">
            <a:avLst/>
          </a:prstGeom>
        </p:spPr>
      </p:pic>
      <p:pic>
        <p:nvPicPr>
          <p:cNvPr id="7" name="Audio Recording Feb 7, 2023 at 1:52:04 PM" descr="Audio Recording Feb 7, 2023 at 1:52:04 PM">
            <a:hlinkClick r:id="" action="ppaction://media"/>
            <a:extLst>
              <a:ext uri="{FF2B5EF4-FFF2-40B4-BE49-F238E27FC236}">
                <a16:creationId xmlns:a16="http://schemas.microsoft.com/office/drawing/2014/main" id="{B7F66232-EEF8-C243-B7F9-23E6CCF446A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33860" y="6062021"/>
            <a:ext cx="812800" cy="812800"/>
          </a:xfrm>
          <a:prstGeom prst="rect">
            <a:avLst/>
          </a:prstGeom>
        </p:spPr>
      </p:pic>
    </p:spTree>
    <p:extLst>
      <p:ext uri="{BB962C8B-B14F-4D97-AF65-F5344CB8AC3E}">
        <p14:creationId xmlns:p14="http://schemas.microsoft.com/office/powerpoint/2010/main" val="29410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3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800EDFB4-AEBB-1B42-BC4B-E76E16590543}"/>
              </a:ext>
            </a:extLst>
          </p:cNvPr>
          <p:cNvSpPr txBox="1"/>
          <p:nvPr/>
        </p:nvSpPr>
        <p:spPr>
          <a:xfrm>
            <a:off x="3746578" y="646713"/>
            <a:ext cx="381707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انتشار المستحدثات</a:t>
            </a:r>
            <a:endParaRPr lang="en-US" sz="2800" b="1" dirty="0">
              <a:solidFill>
                <a:srgbClr val="FF9518"/>
              </a:solidFill>
              <a:latin typeface="Al-Jazeera-Arabic-Regular" pitchFamily="2" charset="-78"/>
              <a:cs typeface="Al-Jazeera-Arabic-Regular" pitchFamily="2" charset="-78"/>
            </a:endParaRPr>
          </a:p>
        </p:txBody>
      </p:sp>
      <p:pic>
        <p:nvPicPr>
          <p:cNvPr id="9" name="Picture 8">
            <a:extLst>
              <a:ext uri="{FF2B5EF4-FFF2-40B4-BE49-F238E27FC236}">
                <a16:creationId xmlns:a16="http://schemas.microsoft.com/office/drawing/2014/main" id="{5009C173-CDD6-014A-9902-7646B6CF3F4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78314" y="1861812"/>
            <a:ext cx="6263576" cy="3673574"/>
          </a:xfrm>
          <a:prstGeom prst="rect">
            <a:avLst/>
          </a:prstGeom>
        </p:spPr>
      </p:pic>
      <p:pic>
        <p:nvPicPr>
          <p:cNvPr id="7" name="Audio Recording Feb 7, 2023 at 1:56:28 PM" descr="Audio Recording Feb 7, 2023 at 1:56:28 PM">
            <a:hlinkClick r:id="" action="ppaction://media"/>
            <a:extLst>
              <a:ext uri="{FF2B5EF4-FFF2-40B4-BE49-F238E27FC236}">
                <a16:creationId xmlns:a16="http://schemas.microsoft.com/office/drawing/2014/main" id="{309AFD8A-4DB8-AE40-B1D8-08E85AB7C0D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79737"/>
            <a:ext cx="812800" cy="812800"/>
          </a:xfrm>
          <a:prstGeom prst="rect">
            <a:avLst/>
          </a:prstGeom>
        </p:spPr>
      </p:pic>
    </p:spTree>
    <p:extLst>
      <p:ext uri="{BB962C8B-B14F-4D97-AF65-F5344CB8AC3E}">
        <p14:creationId xmlns:p14="http://schemas.microsoft.com/office/powerpoint/2010/main" val="160046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22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71974" y="4288121"/>
            <a:ext cx="7369921" cy="1972334"/>
          </a:xfrm>
          <a:prstGeom prst="rect">
            <a:avLst/>
          </a:prstGeom>
        </p:spPr>
      </p:pic>
      <p:sp>
        <p:nvSpPr>
          <p:cNvPr id="14" name="TextBox 13"/>
          <p:cNvSpPr txBox="1"/>
          <p:nvPr/>
        </p:nvSpPr>
        <p:spPr>
          <a:xfrm>
            <a:off x="1065332" y="4633018"/>
            <a:ext cx="5051383" cy="1323439"/>
          </a:xfrm>
          <a:prstGeom prst="rect">
            <a:avLst/>
          </a:prstGeom>
          <a:noFill/>
        </p:spPr>
        <p:txBody>
          <a:bodyPr wrap="none" rtlCol="0">
            <a:spAutoFit/>
          </a:bodyPr>
          <a:lstStyle/>
          <a:p>
            <a:pPr algn="ctr" rtl="1"/>
            <a:r>
              <a:rPr lang="ar-SA" sz="4000" b="1" dirty="0">
                <a:solidFill>
                  <a:schemeClr val="bg1"/>
                </a:solidFill>
                <a:latin typeface="Al-Jazeera-Arabic-Regular" pitchFamily="2" charset="-78"/>
                <a:cs typeface="Al-Jazeera-Arabic-Regular" pitchFamily="2" charset="-78"/>
              </a:rPr>
              <a:t>نظرية الكتلة الحرجة</a:t>
            </a:r>
            <a:endParaRPr lang="en-US" sz="4000" b="1" dirty="0">
              <a:solidFill>
                <a:schemeClr val="bg1"/>
              </a:solidFill>
              <a:latin typeface="Al-Jazeera-Arabic-Regular" pitchFamily="2" charset="-78"/>
              <a:cs typeface="Al-Jazeera-Arabic-Regular" pitchFamily="2" charset="-78"/>
            </a:endParaRPr>
          </a:p>
          <a:p>
            <a:pPr algn="ctr" rtl="1"/>
            <a:r>
              <a:rPr lang="en-US" sz="4000" b="1" dirty="0">
                <a:solidFill>
                  <a:schemeClr val="bg1"/>
                </a:solidFill>
                <a:latin typeface="Al-Jazeera-Arabic-Regular" pitchFamily="2" charset="-78"/>
                <a:cs typeface="Al-Jazeera-Arabic-Regular" pitchFamily="2" charset="-78"/>
              </a:rPr>
              <a:t>Critical Mass Theory</a:t>
            </a:r>
            <a:endParaRPr lang="en-US" sz="4000" b="1" dirty="0">
              <a:solidFill>
                <a:srgbClr val="FF9518"/>
              </a:solidFill>
              <a:latin typeface="Al-Jazeera-Arabic-Regular" pitchFamily="2" charset="-78"/>
              <a:cs typeface="Al-Jazeera-Arabic-Regular" pitchFamily="2" charset="-78"/>
            </a:endParaRPr>
          </a:p>
        </p:txBody>
      </p:sp>
      <p:pic>
        <p:nvPicPr>
          <p:cNvPr id="2" name="Audio Recording Feb 7, 2023 at 2:32:53 PM" descr="Audio Recording Feb 7, 2023 at 2:32:53 PM">
            <a:hlinkClick r:id="" action="ppaction://media"/>
            <a:extLst>
              <a:ext uri="{FF2B5EF4-FFF2-40B4-BE49-F238E27FC236}">
                <a16:creationId xmlns:a16="http://schemas.microsoft.com/office/drawing/2014/main" id="{D4E26A7D-B191-ED42-9540-51F7346F39E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4126" y="0"/>
            <a:ext cx="812800" cy="812800"/>
          </a:xfrm>
          <a:prstGeom prst="rect">
            <a:avLst/>
          </a:prstGeom>
        </p:spPr>
      </p:pic>
    </p:spTree>
    <p:extLst>
      <p:ext uri="{BB962C8B-B14F-4D97-AF65-F5344CB8AC3E}">
        <p14:creationId xmlns:p14="http://schemas.microsoft.com/office/powerpoint/2010/main" val="359896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1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4027348" y="606327"/>
            <a:ext cx="3033203"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نظرية الكتلة الحرجة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35568" y="2101598"/>
            <a:ext cx="10843023" cy="2352375"/>
          </a:xfrm>
          <a:prstGeom prst="rect">
            <a:avLst/>
          </a:prstGeom>
          <a:noFill/>
        </p:spPr>
        <p:txBody>
          <a:bodyPr wrap="square" rtlCol="0">
            <a:spAutoFit/>
          </a:bodyPr>
          <a:lstStyle/>
          <a:p>
            <a:pPr algn="just" rtl="1">
              <a:lnSpc>
                <a:spcPct val="150000"/>
              </a:lnSpc>
            </a:pPr>
            <a:r>
              <a:rPr lang="ar-EG" sz="2000" b="1" i="0" dirty="0">
                <a:solidFill>
                  <a:srgbClr val="202122"/>
                </a:solidFill>
                <a:effectLst/>
                <a:latin typeface="Al-Jazeera-Arabic-Regular" pitchFamily="2" charset="-78"/>
                <a:cs typeface="Al-Jazeera-Arabic-Regular" pitchFamily="2" charset="-78"/>
              </a:rPr>
              <a:t>هل تساءلت يومًا من الذي كان يرسل ويتلقي أول بريد إلكتروني </a:t>
            </a:r>
            <a:r>
              <a:rPr lang="en-US" sz="2000" b="1" i="0" dirty="0">
                <a:solidFill>
                  <a:srgbClr val="202122"/>
                </a:solidFill>
                <a:effectLst/>
                <a:latin typeface="Al-Jazeera-Arabic-Regular" pitchFamily="2" charset="-78"/>
                <a:cs typeface="Al-Jazeera-Arabic-Regular" pitchFamily="2" charset="-78"/>
              </a:rPr>
              <a:t>Email</a:t>
            </a:r>
            <a:r>
              <a:rPr lang="ar-SA" sz="2000" b="1" i="0" dirty="0">
                <a:solidFill>
                  <a:srgbClr val="202122"/>
                </a:solidFill>
                <a:effectLst/>
                <a:latin typeface="Al-Jazeera-Arabic-Regular" pitchFamily="2" charset="-78"/>
                <a:cs typeface="Al-Jazeera-Arabic-Regular" pitchFamily="2" charset="-78"/>
              </a:rPr>
              <a:t> </a:t>
            </a:r>
            <a:r>
              <a:rPr lang="ar-SA" sz="2000" b="1" dirty="0">
                <a:solidFill>
                  <a:srgbClr val="202122"/>
                </a:solidFill>
                <a:latin typeface="Al-Jazeera-Arabic-Regular" pitchFamily="2" charset="-78"/>
                <a:cs typeface="Al-Jazeera-Arabic-Regular" pitchFamily="2" charset="-78"/>
              </a:rPr>
              <a:t>عندما أتيحت هذه التكنولوجيا للمجتمع؟</a:t>
            </a:r>
            <a:r>
              <a:rPr lang="ar-EG" sz="2000" b="1" i="0" dirty="0">
                <a:solidFill>
                  <a:srgbClr val="202122"/>
                </a:solidFill>
                <a:effectLst/>
                <a:latin typeface="Al-Jazeera-Arabic-Regular" pitchFamily="2" charset="-78"/>
                <a:cs typeface="Al-Jazeera-Arabic-Regular" pitchFamily="2" charset="-78"/>
              </a:rPr>
              <a:t> </a:t>
            </a:r>
          </a:p>
          <a:p>
            <a:pPr algn="just" rtl="1">
              <a:lnSpc>
                <a:spcPct val="150000"/>
              </a:lnSpc>
            </a:pPr>
            <a:r>
              <a:rPr lang="ar-EG" sz="2000" b="1" i="0" dirty="0">
                <a:solidFill>
                  <a:srgbClr val="202122"/>
                </a:solidFill>
                <a:effectLst/>
                <a:latin typeface="Al-Jazeera-Arabic-Regular" pitchFamily="2" charset="-78"/>
                <a:cs typeface="Al-Jazeera-Arabic-Regular" pitchFamily="2" charset="-78"/>
              </a:rPr>
              <a:t>أو من اقتنى أول الهاتف محمول ومع من تواصل؟</a:t>
            </a:r>
          </a:p>
          <a:p>
            <a:pPr algn="just" rtl="1">
              <a:lnSpc>
                <a:spcPct val="150000"/>
              </a:lnSpc>
            </a:pPr>
            <a:r>
              <a:rPr lang="ar-EG" sz="2000" dirty="0">
                <a:solidFill>
                  <a:srgbClr val="202122"/>
                </a:solidFill>
                <a:latin typeface="Al-Jazeera-Arabic-Regular" pitchFamily="2" charset="-78"/>
                <a:cs typeface="Al-Jazeera-Arabic-Regular" pitchFamily="2" charset="-78"/>
              </a:rPr>
              <a:t>تلك </a:t>
            </a:r>
            <a:r>
              <a:rPr lang="ar-EG" sz="2000" b="0" i="0" dirty="0">
                <a:solidFill>
                  <a:srgbClr val="202122"/>
                </a:solidFill>
                <a:effectLst/>
                <a:latin typeface="Al-Jazeera-Arabic-Regular" pitchFamily="2" charset="-78"/>
                <a:cs typeface="Al-Jazeera-Arabic-Regular" pitchFamily="2" charset="-78"/>
              </a:rPr>
              <a:t>التقنيات التفاعلية مثل الاتصالات الهاتفية، وشبكات التواصل الاجتماعي والبريد الإلكتروني تصبح مفيدة وفعالة عندما يعتمد المزيد من الأفراد داخل المجتمع على هذه التقنيات.</a:t>
            </a:r>
            <a:endParaRPr lang="ar-EG" sz="2000" dirty="0">
              <a:latin typeface="Al-Jazeera-Arabic-Regular" pitchFamily="2" charset="-78"/>
              <a:cs typeface="Al-Jazeera-Arabic-Regular" pitchFamily="2" charset="-78"/>
            </a:endParaRPr>
          </a:p>
        </p:txBody>
      </p:sp>
      <p:pic>
        <p:nvPicPr>
          <p:cNvPr id="10" name="Audio Recording Feb 7, 2023 at 2:36:18 PM" descr="Audio Recording Feb 7, 2023 at 2:36:18 PM">
            <a:hlinkClick r:id="" action="ppaction://media"/>
            <a:extLst>
              <a:ext uri="{FF2B5EF4-FFF2-40B4-BE49-F238E27FC236}">
                <a16:creationId xmlns:a16="http://schemas.microsoft.com/office/drawing/2014/main" id="{D049B51F-621A-0F41-9279-1FEB10CDC1A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95779"/>
            <a:ext cx="812800" cy="812800"/>
          </a:xfrm>
          <a:prstGeom prst="rect">
            <a:avLst/>
          </a:prstGeom>
        </p:spPr>
      </p:pic>
    </p:spTree>
    <p:extLst>
      <p:ext uri="{BB962C8B-B14F-4D97-AF65-F5344CB8AC3E}">
        <p14:creationId xmlns:p14="http://schemas.microsoft.com/office/powerpoint/2010/main" val="377453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4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4138512" y="581068"/>
            <a:ext cx="3033203"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نظرية الكتلة الحرجة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35568" y="2101598"/>
            <a:ext cx="10843023" cy="2814040"/>
          </a:xfrm>
          <a:prstGeom prst="rect">
            <a:avLst/>
          </a:prstGeom>
          <a:noFill/>
        </p:spPr>
        <p:txBody>
          <a:bodyPr wrap="square" rtlCol="0">
            <a:spAutoFit/>
          </a:bodyPr>
          <a:lstStyle/>
          <a:p>
            <a:pPr algn="just" rtl="1">
              <a:lnSpc>
                <a:spcPct val="150000"/>
              </a:lnSpc>
            </a:pPr>
            <a:r>
              <a:rPr lang="ar-EG" sz="2000" i="0" dirty="0">
                <a:solidFill>
                  <a:srgbClr val="202122"/>
                </a:solidFill>
                <a:effectLst/>
                <a:latin typeface="Al-Jazeera-Arabic-Regular" pitchFamily="2" charset="-78"/>
                <a:cs typeface="Al-Jazeera-Arabic-Regular" pitchFamily="2" charset="-78"/>
              </a:rPr>
              <a:t>يجب أن يكون هناك بعض المبتكرين </a:t>
            </a:r>
            <a:r>
              <a:rPr lang="en-US" sz="2000" i="0" dirty="0">
                <a:solidFill>
                  <a:srgbClr val="202122"/>
                </a:solidFill>
                <a:effectLst/>
                <a:latin typeface="Al-Jazeera-Arabic-Regular" pitchFamily="2" charset="-78"/>
                <a:cs typeface="Al-Jazeera-Arabic-Regular" pitchFamily="2" charset="-78"/>
              </a:rPr>
              <a:t>innovators</a:t>
            </a:r>
            <a:r>
              <a:rPr lang="ar-EG" sz="2000" i="0" dirty="0">
                <a:solidFill>
                  <a:srgbClr val="202122"/>
                </a:solidFill>
                <a:effectLst/>
                <a:latin typeface="Al-Jazeera-Arabic-Regular" pitchFamily="2" charset="-78"/>
                <a:cs typeface="Al-Jazeera-Arabic-Regular" pitchFamily="2" charset="-78"/>
              </a:rPr>
              <a:t> والمتبنين الأوائل </a:t>
            </a:r>
            <a:r>
              <a:rPr lang="en-US" sz="2000" i="0" dirty="0">
                <a:solidFill>
                  <a:srgbClr val="202122"/>
                </a:solidFill>
                <a:effectLst/>
                <a:latin typeface="Al-Jazeera-Arabic-Regular" pitchFamily="2" charset="-78"/>
                <a:cs typeface="Al-Jazeera-Arabic-Regular" pitchFamily="2" charset="-78"/>
              </a:rPr>
              <a:t>Early Adopters</a:t>
            </a:r>
            <a:r>
              <a:rPr lang="ar-EG" sz="2000" i="0" dirty="0">
                <a:solidFill>
                  <a:srgbClr val="202122"/>
                </a:solidFill>
                <a:effectLst/>
                <a:latin typeface="Al-Jazeera-Arabic-Regular" pitchFamily="2" charset="-78"/>
                <a:cs typeface="Al-Jazeera-Arabic-Regular" pitchFamily="2" charset="-78"/>
              </a:rPr>
              <a:t> الذين </a:t>
            </a:r>
            <a:r>
              <a:rPr lang="ar-SA" sz="2000" dirty="0">
                <a:solidFill>
                  <a:srgbClr val="202122"/>
                </a:solidFill>
                <a:latin typeface="Al-Jazeera-Arabic-Regular" pitchFamily="2" charset="-78"/>
                <a:cs typeface="Al-Jazeera-Arabic-Regular" pitchFamily="2" charset="-78"/>
              </a:rPr>
              <a:t>لدي</a:t>
            </a:r>
            <a:r>
              <a:rPr lang="ar-EG" sz="2000" i="0" dirty="0">
                <a:solidFill>
                  <a:srgbClr val="202122"/>
                </a:solidFill>
                <a:effectLst/>
                <a:latin typeface="Al-Jazeera-Arabic-Regular" pitchFamily="2" charset="-78"/>
                <a:cs typeface="Al-Jazeera-Arabic-Regular" pitchFamily="2" charset="-78"/>
              </a:rPr>
              <a:t>هم استعداد المخاطرة لتجربة التكنولوجيا التفاعلية الجديدة. </a:t>
            </a:r>
            <a:r>
              <a:rPr lang="ar-EG" sz="2000" b="1" i="0" dirty="0">
                <a:solidFill>
                  <a:srgbClr val="202122"/>
                </a:solidFill>
                <a:effectLst/>
                <a:latin typeface="Al-Jazeera-Arabic-Regular" pitchFamily="2" charset="-78"/>
                <a:cs typeface="Al-Jazeera-Arabic-Regular" pitchFamily="2" charset="-78"/>
              </a:rPr>
              <a:t>هؤلاء المستخدمون هم "الكتلة الحرجة".</a:t>
            </a:r>
          </a:p>
          <a:p>
            <a:pPr algn="just" rtl="1">
              <a:lnSpc>
                <a:spcPct val="150000"/>
              </a:lnSpc>
            </a:pPr>
            <a:r>
              <a:rPr lang="ar-EG" sz="2000" i="0" dirty="0">
                <a:solidFill>
                  <a:srgbClr val="202122"/>
                </a:solidFill>
                <a:effectLst/>
                <a:latin typeface="Al-Jazeera-Arabic-Regular" pitchFamily="2" charset="-78"/>
                <a:cs typeface="Al-Jazeera-Arabic-Regular" pitchFamily="2" charset="-78"/>
              </a:rPr>
              <a:t>شريحة صغيرة من أفراد المجتمع الذين يختارون تقديم مساهمات كبيرة للصالح العام (ماركوس، 1987).</a:t>
            </a:r>
          </a:p>
          <a:p>
            <a:pPr algn="just" rtl="1">
              <a:lnSpc>
                <a:spcPct val="150000"/>
              </a:lnSpc>
            </a:pPr>
            <a:r>
              <a:rPr lang="ar-EG" sz="2000" i="0" dirty="0">
                <a:solidFill>
                  <a:srgbClr val="202122"/>
                </a:solidFill>
                <a:effectLst/>
                <a:latin typeface="Al-Jazeera-Arabic-Regular" pitchFamily="2" charset="-78"/>
                <a:cs typeface="Al-Jazeera-Arabic-Regular" pitchFamily="2" charset="-78"/>
              </a:rPr>
              <a:t>بشكل عام أي عملية اجتماعية يقوم فيها أفراد بعمل لخدمة وفائدة الآخرين يُعرّف ذلك باسم "العمل الجماعي </a:t>
            </a:r>
            <a:r>
              <a:rPr lang="en-US" sz="2000" i="0" dirty="0">
                <a:solidFill>
                  <a:srgbClr val="202122"/>
                </a:solidFill>
                <a:effectLst/>
                <a:latin typeface="Al-Jazeera-Arabic-Regular" pitchFamily="2" charset="-78"/>
                <a:cs typeface="Al-Jazeera-Arabic-Regular" pitchFamily="2" charset="-78"/>
              </a:rPr>
              <a:t>Collective Action</a:t>
            </a:r>
            <a:r>
              <a:rPr lang="ar-EG" sz="2000" i="0" dirty="0">
                <a:solidFill>
                  <a:srgbClr val="202122"/>
                </a:solidFill>
                <a:effectLst/>
                <a:latin typeface="Al-Jazeera-Arabic-Regular" pitchFamily="2" charset="-78"/>
                <a:cs typeface="Al-Jazeera-Arabic-Regular" pitchFamily="2" charset="-78"/>
              </a:rPr>
              <a:t>" في هذه الحالة تصبح التقنيات أكثر </a:t>
            </a:r>
            <a:r>
              <a:rPr lang="ar-SA" sz="2000" dirty="0">
                <a:solidFill>
                  <a:srgbClr val="202122"/>
                </a:solidFill>
                <a:latin typeface="Al-Jazeera-Arabic-Regular" pitchFamily="2" charset="-78"/>
                <a:cs typeface="Al-Jazeera-Arabic-Regular" pitchFamily="2" charset="-78"/>
              </a:rPr>
              <a:t>فائدة</a:t>
            </a:r>
            <a:r>
              <a:rPr lang="ar-EG" sz="2000" i="0" dirty="0">
                <a:solidFill>
                  <a:srgbClr val="202122"/>
                </a:solidFill>
                <a:effectLst/>
                <a:latin typeface="Al-Jazeera-Arabic-Regular" pitchFamily="2" charset="-78"/>
                <a:cs typeface="Al-Jazeera-Arabic-Regular" pitchFamily="2" charset="-78"/>
              </a:rPr>
              <a:t> إذا كان كل فرد في النظام يستخدم التكنولوجيا وهذا ما يسمى ب "الوصول </a:t>
            </a:r>
            <a:r>
              <a:rPr lang="ar-SA" sz="2000" dirty="0">
                <a:solidFill>
                  <a:srgbClr val="202122"/>
                </a:solidFill>
                <a:latin typeface="Al-Jazeera-Arabic-Regular" pitchFamily="2" charset="-78"/>
                <a:cs typeface="Al-Jazeera-Arabic-Regular" pitchFamily="2" charset="-78"/>
              </a:rPr>
              <a:t>الجماعي</a:t>
            </a:r>
            <a:r>
              <a:rPr lang="ar-EG" sz="2000" i="0" dirty="0">
                <a:solidFill>
                  <a:srgbClr val="202122"/>
                </a:solidFill>
                <a:effectLst/>
                <a:latin typeface="Al-Jazeera-Arabic-Regular" pitchFamily="2" charset="-78"/>
                <a:cs typeface="Al-Jazeera-Arabic-Regular" pitchFamily="2" charset="-78"/>
              </a:rPr>
              <a:t>" </a:t>
            </a:r>
            <a:r>
              <a:rPr lang="en-US" sz="2000" i="0" dirty="0">
                <a:solidFill>
                  <a:srgbClr val="202122"/>
                </a:solidFill>
                <a:effectLst/>
                <a:latin typeface="Al-Jazeera-Arabic-Regular" pitchFamily="2" charset="-78"/>
                <a:cs typeface="Al-Jazeera-Arabic-Regular" pitchFamily="2" charset="-78"/>
              </a:rPr>
              <a:t>Universal Access</a:t>
            </a:r>
            <a:r>
              <a:rPr lang="ar-EG" sz="2000" i="0" dirty="0">
                <a:solidFill>
                  <a:srgbClr val="202122"/>
                </a:solidFill>
                <a:effectLst/>
                <a:latin typeface="Al-Jazeera-Arabic-Regular" pitchFamily="2" charset="-78"/>
                <a:cs typeface="Al-Jazeera-Arabic-Regular" pitchFamily="2" charset="-78"/>
              </a:rPr>
              <a:t>.</a:t>
            </a:r>
            <a:endParaRPr lang="ar-EG" sz="2000" dirty="0">
              <a:latin typeface="Al-Jazeera-Arabic-Regular" pitchFamily="2" charset="-78"/>
              <a:cs typeface="Al-Jazeera-Arabic-Regular" pitchFamily="2" charset="-78"/>
            </a:endParaRPr>
          </a:p>
        </p:txBody>
      </p:sp>
      <p:pic>
        <p:nvPicPr>
          <p:cNvPr id="10" name="Audio Recording Feb 7, 2023 at 2:39:19 PM" descr="Audio Recording Feb 7, 2023 at 2:39:19 PM">
            <a:hlinkClick r:id="" action="ppaction://media"/>
            <a:extLst>
              <a:ext uri="{FF2B5EF4-FFF2-40B4-BE49-F238E27FC236}">
                <a16:creationId xmlns:a16="http://schemas.microsoft.com/office/drawing/2014/main" id="{B2C66CEA-8455-6F49-A37A-F59259CF79B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54082"/>
            <a:ext cx="812800" cy="812800"/>
          </a:xfrm>
          <a:prstGeom prst="rect">
            <a:avLst/>
          </a:prstGeom>
        </p:spPr>
      </p:pic>
    </p:spTree>
    <p:extLst>
      <p:ext uri="{BB962C8B-B14F-4D97-AF65-F5344CB8AC3E}">
        <p14:creationId xmlns:p14="http://schemas.microsoft.com/office/powerpoint/2010/main" val="354616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9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4120478" y="610805"/>
            <a:ext cx="3033203"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الكتلة الحرجة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46454" y="2100316"/>
            <a:ext cx="10843023" cy="2814040"/>
          </a:xfrm>
          <a:prstGeom prst="rect">
            <a:avLst/>
          </a:prstGeom>
          <a:noFill/>
        </p:spPr>
        <p:txBody>
          <a:bodyPr wrap="square" rtlCol="0">
            <a:spAutoFit/>
          </a:bodyPr>
          <a:lstStyle/>
          <a:p>
            <a:pPr algn="just" rtl="1">
              <a:lnSpc>
                <a:spcPct val="150000"/>
              </a:lnSpc>
            </a:pPr>
            <a:r>
              <a:rPr lang="ar-EG" sz="2000" b="0" i="0" dirty="0">
                <a:effectLst/>
                <a:latin typeface="Al-Jazeera-Arabic-Regular" pitchFamily="2" charset="-78"/>
                <a:cs typeface="Al-Jazeera-Arabic-Regular" pitchFamily="2" charset="-78"/>
              </a:rPr>
              <a:t>هي تعنى وجود عدد كافٍ من متبني فكرة جديدة أو تقنية أو ابتكار في نظام اجتماعي بحيث يصبح معدل التبني مستدامًا ذاتيًا ويخلق مزيدًا من النمو من تلقاء نفسه مثل كرة الثلج.</a:t>
            </a:r>
          </a:p>
          <a:p>
            <a:pPr algn="just" rtl="1">
              <a:lnSpc>
                <a:spcPct val="150000"/>
              </a:lnSpc>
            </a:pPr>
            <a:r>
              <a:rPr lang="ar-EG" sz="2000" b="0" i="0" dirty="0">
                <a:effectLst/>
                <a:latin typeface="Al-Jazeera-Arabic-Regular" pitchFamily="2" charset="-78"/>
                <a:cs typeface="Al-Jazeera-Arabic-Regular" pitchFamily="2" charset="-78"/>
              </a:rPr>
              <a:t>وتم استعارة مصطلح </a:t>
            </a:r>
            <a:r>
              <a:rPr lang="ar-EG" sz="2000" b="0" i="0" u="none" strike="noStrike" dirty="0">
                <a:effectLst/>
                <a:latin typeface="Al-Jazeera-Arabic-Regular" pitchFamily="2" charset="-78"/>
                <a:cs typeface="Al-Jazeera-Arabic-Regular" pitchFamily="2" charset="-78"/>
              </a:rPr>
              <a:t>الكتلة الحرجة</a:t>
            </a:r>
            <a:r>
              <a:rPr lang="ar-EG" sz="2000" b="0" i="0" dirty="0">
                <a:effectLst/>
                <a:latin typeface="Al-Jazeera-Arabic-Regular" pitchFamily="2" charset="-78"/>
                <a:cs typeface="Al-Jazeera-Arabic-Regular" pitchFamily="2" charset="-78"/>
              </a:rPr>
              <a:t> من الفيزياء النووية، حيث يشير إلى كمية المادة اللازمة للحفاظ على تفاعل متسلسل. </a:t>
            </a:r>
          </a:p>
          <a:p>
            <a:pPr algn="just" rtl="1">
              <a:lnSpc>
                <a:spcPct val="150000"/>
              </a:lnSpc>
            </a:pPr>
            <a:r>
              <a:rPr lang="ar-EG" sz="2000" b="0" i="0" dirty="0">
                <a:effectLst/>
                <a:latin typeface="Al-Jazeera-Arabic-Regular" pitchFamily="2" charset="-78"/>
                <a:cs typeface="Al-Jazeera-Arabic-Regular" pitchFamily="2" charset="-78"/>
              </a:rPr>
              <a:t>في العلوم الاجتماعية ، تعود جذور الكتلة الحرجة إلى علم الاجتماع وغالبًا ما تُستخدم لشرح الظروف التي يبدأ فيها السلوك المتبادل داخل التجمعات الإجتماعية، وكيف يصبح السلوك المتبادل مستدامًا ذاتيًا.</a:t>
            </a:r>
            <a:endParaRPr lang="ar-EG" sz="2000" dirty="0">
              <a:latin typeface="Al-Jazeera-Arabic-Regular" pitchFamily="2" charset="-78"/>
              <a:cs typeface="Al-Jazeera-Arabic-Regular" pitchFamily="2" charset="-78"/>
            </a:endParaRPr>
          </a:p>
        </p:txBody>
      </p:sp>
      <p:pic>
        <p:nvPicPr>
          <p:cNvPr id="10" name="Audio Recording Feb 7, 2023 at 2:41:39 PM" descr="Audio Recording Feb 7, 2023 at 2:41:39 PM">
            <a:hlinkClick r:id="" action="ppaction://media"/>
            <a:extLst>
              <a:ext uri="{FF2B5EF4-FFF2-40B4-BE49-F238E27FC236}">
                <a16:creationId xmlns:a16="http://schemas.microsoft.com/office/drawing/2014/main" id="{E6D20D7F-5C97-B640-A9B9-4F4A753AA9E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81986" y="6083747"/>
            <a:ext cx="812800" cy="812800"/>
          </a:xfrm>
          <a:prstGeom prst="rect">
            <a:avLst/>
          </a:prstGeom>
        </p:spPr>
      </p:pic>
    </p:spTree>
    <p:extLst>
      <p:ext uri="{BB962C8B-B14F-4D97-AF65-F5344CB8AC3E}">
        <p14:creationId xmlns:p14="http://schemas.microsoft.com/office/powerpoint/2010/main" val="121497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52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4077361" y="610805"/>
            <a:ext cx="3033203"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نظرية الكتلة الحرجة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35568" y="2101598"/>
            <a:ext cx="10843023" cy="3275705"/>
          </a:xfrm>
          <a:prstGeom prst="rect">
            <a:avLst/>
          </a:prstGeom>
          <a:noFill/>
        </p:spPr>
        <p:txBody>
          <a:bodyPr wrap="square" rtlCol="0">
            <a:spAutoFit/>
          </a:bodyPr>
          <a:lstStyle/>
          <a:p>
            <a:pPr algn="just" rtl="1">
              <a:lnSpc>
                <a:spcPct val="150000"/>
              </a:lnSpc>
            </a:pPr>
            <a:r>
              <a:rPr lang="ar-EG" sz="2000" b="0" i="0" dirty="0">
                <a:solidFill>
                  <a:srgbClr val="202122"/>
                </a:solidFill>
                <a:effectLst/>
                <a:latin typeface="Al-Jazeera-Arabic-Regular" pitchFamily="2" charset="-78"/>
                <a:cs typeface="Al-Jazeera-Arabic-Regular" pitchFamily="2" charset="-78"/>
              </a:rPr>
              <a:t>تُظهر الأبحاث التكنولوجية الحديثة أنه بصرف النظر عن المفهوم الكمي لـ "العدد الكافي" ، فإن الكتلة الحرجة تتأثر أيضًا بالخصائص النوعية مثل:</a:t>
            </a:r>
          </a:p>
          <a:p>
            <a:pPr marL="342900" indent="-342900" algn="just" rtl="1">
              <a:lnSpc>
                <a:spcPct val="150000"/>
              </a:lnSpc>
              <a:buFont typeface="Arial" panose="020B0604020202020204" pitchFamily="34" charset="0"/>
              <a:buChar char="•"/>
            </a:pPr>
            <a:r>
              <a:rPr lang="ar-EG" sz="2000" b="0" i="0" dirty="0">
                <a:solidFill>
                  <a:srgbClr val="202122"/>
                </a:solidFill>
                <a:effectLst/>
                <a:latin typeface="Al-Jazeera-Arabic-Regular" pitchFamily="2" charset="-78"/>
                <a:cs typeface="Al-Jazeera-Arabic-Regular" pitchFamily="2" charset="-78"/>
              </a:rPr>
              <a:t>السمعة والمصالح </a:t>
            </a:r>
            <a:endParaRPr lang="en-US" sz="2000" b="0" i="0" dirty="0">
              <a:solidFill>
                <a:srgbClr val="202122"/>
              </a:solidFill>
              <a:effectLst/>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b="0" i="0" dirty="0">
                <a:solidFill>
                  <a:srgbClr val="202122"/>
                </a:solidFill>
                <a:effectLst/>
                <a:latin typeface="Al-Jazeera-Arabic-Regular" pitchFamily="2" charset="-78"/>
                <a:cs typeface="Al-Jazeera-Arabic-Regular" pitchFamily="2" charset="-78"/>
              </a:rPr>
              <a:t>الالتزامات والقدرات </a:t>
            </a:r>
            <a:endParaRPr lang="en-US" sz="2000" b="0" i="0" dirty="0">
              <a:solidFill>
                <a:srgbClr val="202122"/>
              </a:solidFill>
              <a:effectLst/>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b="0" i="0" dirty="0">
                <a:solidFill>
                  <a:srgbClr val="202122"/>
                </a:solidFill>
                <a:effectLst/>
                <a:latin typeface="Al-Jazeera-Arabic-Regular" pitchFamily="2" charset="-78"/>
                <a:cs typeface="Al-Jazeera-Arabic-Regular" pitchFamily="2" charset="-78"/>
              </a:rPr>
              <a:t>الأهداف والتوافق والقرارات</a:t>
            </a:r>
            <a:endParaRPr lang="en-US" sz="2000" b="0" i="0" dirty="0">
              <a:solidFill>
                <a:srgbClr val="202122"/>
              </a:solidFill>
              <a:effectLst/>
              <a:latin typeface="Al-Jazeera-Arabic-Regular" pitchFamily="2" charset="-78"/>
              <a:cs typeface="Al-Jazeera-Arabic-Regular" pitchFamily="2" charset="-78"/>
            </a:endParaRPr>
          </a:p>
          <a:p>
            <a:pPr algn="just" rtl="1">
              <a:lnSpc>
                <a:spcPct val="150000"/>
              </a:lnSpc>
            </a:pPr>
            <a:r>
              <a:rPr lang="ar-EG" sz="2000" b="0" i="0" dirty="0">
                <a:solidFill>
                  <a:srgbClr val="202122"/>
                </a:solidFill>
                <a:effectLst/>
                <a:latin typeface="Al-Jazeera-Arabic-Regular" pitchFamily="2" charset="-78"/>
                <a:cs typeface="Al-Jazeera-Arabic-Regular" pitchFamily="2" charset="-78"/>
              </a:rPr>
              <a:t>وكلها ضرورية في تحديد ما إذا كان يمكن البدء في السلوك المتبادل لتحقيق الاستدامة لفكرة أو تقنية جديدة أو ابتكار</a:t>
            </a:r>
            <a:endParaRPr lang="ar-EG" sz="2000" dirty="0">
              <a:latin typeface="Al-Jazeera-Arabic-Regular" pitchFamily="2" charset="-78"/>
              <a:cs typeface="Al-Jazeera-Arabic-Regular" pitchFamily="2" charset="-78"/>
            </a:endParaRPr>
          </a:p>
        </p:txBody>
      </p:sp>
      <p:pic>
        <p:nvPicPr>
          <p:cNvPr id="10" name="Audio Recording Feb 7, 2023 at 2:47:19 PM" descr="Audio Recording Feb 7, 2023 at 2:47:19 PM">
            <a:hlinkClick r:id="" action="ppaction://media"/>
            <a:extLst>
              <a:ext uri="{FF2B5EF4-FFF2-40B4-BE49-F238E27FC236}">
                <a16:creationId xmlns:a16="http://schemas.microsoft.com/office/drawing/2014/main" id="{BDFFB71A-B95E-B54E-AB23-569EA54BB80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95779"/>
            <a:ext cx="812800" cy="812800"/>
          </a:xfrm>
          <a:prstGeom prst="rect">
            <a:avLst/>
          </a:prstGeom>
        </p:spPr>
      </p:pic>
    </p:spTree>
    <p:extLst>
      <p:ext uri="{BB962C8B-B14F-4D97-AF65-F5344CB8AC3E}">
        <p14:creationId xmlns:p14="http://schemas.microsoft.com/office/powerpoint/2010/main" val="195380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50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C9638AA-EC4B-D54C-8CC8-F311F6461F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615" y="1621157"/>
            <a:ext cx="3871171" cy="3871171"/>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296534" y="1460072"/>
            <a:ext cx="6406393" cy="4199035"/>
          </a:xfrm>
          <a:prstGeom prst="rect">
            <a:avLst/>
          </a:prstGeom>
          <a:noFill/>
        </p:spPr>
        <p:txBody>
          <a:bodyPr wrap="square" rtlCol="0">
            <a:spAutoFit/>
          </a:bodyPr>
          <a:lstStyle/>
          <a:p>
            <a:pPr algn="just" rtl="1">
              <a:lnSpc>
                <a:spcPct val="150000"/>
              </a:lnSpc>
            </a:pPr>
            <a:r>
              <a:rPr lang="ar-SA" sz="2000" b="0" i="0" dirty="0">
                <a:solidFill>
                  <a:srgbClr val="202122"/>
                </a:solidFill>
                <a:effectLst/>
                <a:latin typeface="Al-Jazeera-Arabic-Regular" pitchFamily="2" charset="-78"/>
                <a:cs typeface="Al-Jazeera-Arabic-Regular" pitchFamily="2" charset="-78"/>
              </a:rPr>
              <a:t>في الولايات المتحدة الأمريكية التليفون الأرضي يصل تقريباً لكل مكان داخل المنازل، ويستطيع كل أفراد المجتمع </a:t>
            </a:r>
            <a:r>
              <a:rPr lang="ar-SA" sz="2000" dirty="0">
                <a:solidFill>
                  <a:srgbClr val="202122"/>
                </a:solidFill>
                <a:latin typeface="Al-Jazeera-Arabic-Regular" pitchFamily="2" charset="-78"/>
                <a:cs typeface="Al-Jazeera-Arabic-Regular" pitchFamily="2" charset="-78"/>
              </a:rPr>
              <a:t>التواصل في أي وقت ولأي مكان، وكل الأشخاص داخل المجتمع يستفيدون منه بشكل كبير، وذلك نتيجة وجود شريحة في المجتمع قررت أن تتبنى هذا الاختراع المسمى بالتليفون ليكونوا نواة لانتشار المستحدث أو الابتكار الجديد.</a:t>
            </a:r>
          </a:p>
          <a:p>
            <a:pPr algn="just" rtl="1">
              <a:lnSpc>
                <a:spcPct val="150000"/>
              </a:lnSpc>
            </a:pPr>
            <a:r>
              <a:rPr lang="ar-EG" sz="2000" dirty="0">
                <a:solidFill>
                  <a:srgbClr val="202122"/>
                </a:solidFill>
                <a:latin typeface="Al-Jazeera-Arabic-Regular" pitchFamily="2" charset="-78"/>
                <a:cs typeface="Al-Jazeera-Arabic-Regular" pitchFamily="2" charset="-78"/>
              </a:rPr>
              <a:t>لذلك فهناك مرحلة في عملية الإنتشار وهي أنه لابد من الوصول لقدر معين من التفاعل داخل منظومة الابتكار الجديد حتى ينطلق وينتشر بسهولة في المجتمع ككل.</a:t>
            </a:r>
            <a:endParaRPr lang="ar-SA" sz="2000" dirty="0">
              <a:solidFill>
                <a:srgbClr val="202122"/>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177440" y="617821"/>
            <a:ext cx="5322291" cy="523220"/>
          </a:xfrm>
          <a:prstGeom prst="rect">
            <a:avLst/>
          </a:prstGeom>
          <a:noFill/>
        </p:spPr>
        <p:txBody>
          <a:bodyPr wrap="none" rtlCol="0">
            <a:spAutoFit/>
          </a:bodyPr>
          <a:lstStyle/>
          <a:p>
            <a:r>
              <a:rPr lang="en-US" sz="2800" b="1" dirty="0">
                <a:solidFill>
                  <a:schemeClr val="bg1"/>
                </a:solidFill>
                <a:latin typeface="Al-Jazeera-Arabic-Regular" pitchFamily="2" charset="-78"/>
                <a:cs typeface="Al-Jazeera-Arabic-Regular" pitchFamily="2" charset="-78"/>
              </a:rPr>
              <a:t>Universal Access </a:t>
            </a:r>
            <a:r>
              <a:rPr lang="ar-SA" sz="2800" b="1" dirty="0">
                <a:solidFill>
                  <a:schemeClr val="bg1"/>
                </a:solidFill>
                <a:latin typeface="Al-Jazeera-Arabic-Regular" pitchFamily="2" charset="-78"/>
                <a:cs typeface="Al-Jazeera-Arabic-Regular" pitchFamily="2" charset="-78"/>
              </a:rPr>
              <a:t>الانتشار الجماعي</a:t>
            </a:r>
            <a:endParaRPr lang="en-US" sz="2800" b="1" dirty="0">
              <a:solidFill>
                <a:srgbClr val="FF9518"/>
              </a:solidFill>
              <a:latin typeface="Al-Jazeera-Arabic-Regular" pitchFamily="2" charset="-78"/>
              <a:cs typeface="Al-Jazeera-Arabic-Regular" pitchFamily="2" charset="-78"/>
            </a:endParaRPr>
          </a:p>
        </p:txBody>
      </p:sp>
      <p:pic>
        <p:nvPicPr>
          <p:cNvPr id="7" name="Audio Recording Feb 7, 2023 at 3:09:46 PM" descr="Audio Recording Feb 7, 2023 at 3:09:46 PM">
            <a:hlinkClick r:id="" action="ppaction://media"/>
            <a:extLst>
              <a:ext uri="{FF2B5EF4-FFF2-40B4-BE49-F238E27FC236}">
                <a16:creationId xmlns:a16="http://schemas.microsoft.com/office/drawing/2014/main" id="{E6C76123-7EF3-7944-AC51-F1EC397E47C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33860" y="6057232"/>
            <a:ext cx="812800" cy="812800"/>
          </a:xfrm>
          <a:prstGeom prst="rect">
            <a:avLst/>
          </a:prstGeom>
        </p:spPr>
      </p:pic>
    </p:spTree>
    <p:extLst>
      <p:ext uri="{BB962C8B-B14F-4D97-AF65-F5344CB8AC3E}">
        <p14:creationId xmlns:p14="http://schemas.microsoft.com/office/powerpoint/2010/main" val="94777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19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F17494F-ACB4-9B4B-AE30-7F89B4FCEC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626" y="1810272"/>
            <a:ext cx="3201476" cy="3621528"/>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407108" y="1927534"/>
            <a:ext cx="7467541" cy="3275705"/>
          </a:xfrm>
          <a:prstGeom prst="rect">
            <a:avLst/>
          </a:prstGeom>
          <a:noFill/>
        </p:spPr>
        <p:txBody>
          <a:bodyPr wrap="square" rtlCol="0">
            <a:spAutoFit/>
          </a:bodyPr>
          <a:lstStyle/>
          <a:p>
            <a:pPr algn="just" rtl="1">
              <a:lnSpc>
                <a:spcPct val="150000"/>
              </a:lnSpc>
            </a:pPr>
            <a:r>
              <a:rPr lang="ar-SA" sz="2000" b="0" i="0" dirty="0">
                <a:solidFill>
                  <a:srgbClr val="202122"/>
                </a:solidFill>
                <a:effectLst/>
                <a:latin typeface="Al-Jazeera-Arabic-Regular" pitchFamily="2" charset="-78"/>
                <a:cs typeface="Al-Jazeera-Arabic-Regular" pitchFamily="2" charset="-78"/>
              </a:rPr>
              <a:t>لم تنتشر </a:t>
            </a:r>
            <a:r>
              <a:rPr lang="ar-SA" sz="2000" dirty="0">
                <a:solidFill>
                  <a:srgbClr val="202122"/>
                </a:solidFill>
                <a:latin typeface="Al-Jazeera-Arabic-Regular" pitchFamily="2" charset="-78"/>
                <a:cs typeface="Al-Jazeera-Arabic-Regular" pitchFamily="2" charset="-78"/>
              </a:rPr>
              <a:t>أو تنطلق للجميع فكرة</a:t>
            </a:r>
            <a:r>
              <a:rPr lang="en-US" sz="2000" dirty="0">
                <a:solidFill>
                  <a:srgbClr val="202122"/>
                </a:solidFill>
                <a:latin typeface="Al-Jazeera-Arabic-Regular" pitchFamily="2" charset="-78"/>
                <a:cs typeface="Al-Jazeera-Arabic-Regular" pitchFamily="2" charset="-78"/>
              </a:rPr>
              <a:t> Videophone </a:t>
            </a:r>
            <a:r>
              <a:rPr lang="ar-SA" sz="2000" b="0" i="0" dirty="0">
                <a:solidFill>
                  <a:srgbClr val="202122"/>
                </a:solidFill>
                <a:effectLst/>
                <a:latin typeface="Al-Jazeera-Arabic-Regular" pitchFamily="2" charset="-78"/>
                <a:cs typeface="Al-Jazeera-Arabic-Regular" pitchFamily="2" charset="-78"/>
              </a:rPr>
              <a:t>لأنها لم تصل للكتلة الحرجة، فالمكالمات من خلال هاتف الفيديو لم تكن أفضل من المكالمات التليفونية العادية، وأيضاً تتطلب أن يكون الشخص الذي يتم التواصل معه لديه نفس الجهاز على الناحية الأخرى، فإذا لم يكن في معارفك من لديه هذا الجهاز أيضاً فلا </a:t>
            </a:r>
            <a:r>
              <a:rPr lang="ar-SA" sz="2000" dirty="0">
                <a:solidFill>
                  <a:srgbClr val="202122"/>
                </a:solidFill>
                <a:latin typeface="Al-Jazeera-Arabic-Regular" pitchFamily="2" charset="-78"/>
                <a:cs typeface="Al-Jazeera-Arabic-Regular" pitchFamily="2" charset="-78"/>
              </a:rPr>
              <a:t>داعي لأن يكون لديك لأنه لا يستحق شراؤه. وعلى الجانب الآخر لو كان معظم المحيطين بك لديهم </a:t>
            </a:r>
            <a:r>
              <a:rPr lang="en-US" sz="2000" dirty="0">
                <a:solidFill>
                  <a:srgbClr val="202122"/>
                </a:solidFill>
                <a:latin typeface="Al-Jazeera-Arabic-Regular" pitchFamily="2" charset="-78"/>
                <a:cs typeface="Al-Jazeera-Arabic-Regular" pitchFamily="2" charset="-78"/>
              </a:rPr>
              <a:t>videophone</a:t>
            </a:r>
            <a:r>
              <a:rPr lang="ar-SA" sz="2000" dirty="0">
                <a:solidFill>
                  <a:srgbClr val="202122"/>
                </a:solidFill>
                <a:latin typeface="Al-Jazeera-Arabic-Regular" pitchFamily="2" charset="-78"/>
                <a:cs typeface="Al-Jazeera-Arabic-Regular" pitchFamily="2" charset="-78"/>
              </a:rPr>
              <a:t> لذلك فالكتلة الحرجة المحيطة تدفعك لأن تذهب لتمتلك جهاز مثلهم</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45261" y="622284"/>
            <a:ext cx="4383636" cy="523220"/>
          </a:xfrm>
          <a:prstGeom prst="rect">
            <a:avLst/>
          </a:prstGeom>
          <a:noFill/>
        </p:spPr>
        <p:txBody>
          <a:bodyPr wrap="none" rtlCol="0">
            <a:spAutoFit/>
          </a:bodyPr>
          <a:lstStyle/>
          <a:p>
            <a:r>
              <a:rPr lang="en-US" sz="2800" b="1" dirty="0">
                <a:solidFill>
                  <a:schemeClr val="bg1"/>
                </a:solidFill>
                <a:latin typeface="Al-Jazeera-Arabic-Regular" pitchFamily="2" charset="-78"/>
                <a:cs typeface="Al-Jazeera-Arabic-Regular" pitchFamily="2" charset="-78"/>
              </a:rPr>
              <a:t>Tipping Point </a:t>
            </a:r>
            <a:r>
              <a:rPr lang="ar-SA" sz="2800" b="1" dirty="0">
                <a:solidFill>
                  <a:schemeClr val="bg1"/>
                </a:solidFill>
                <a:latin typeface="Al-Jazeera-Arabic-Regular" pitchFamily="2" charset="-78"/>
                <a:cs typeface="Al-Jazeera-Arabic-Regular" pitchFamily="2" charset="-78"/>
              </a:rPr>
              <a:t>نقطة التحول</a:t>
            </a:r>
            <a:endParaRPr lang="en-US" sz="2800" b="1" dirty="0">
              <a:solidFill>
                <a:srgbClr val="FF9518"/>
              </a:solidFill>
              <a:latin typeface="Al-Jazeera-Arabic-Regular" pitchFamily="2" charset="-78"/>
              <a:cs typeface="Al-Jazeera-Arabic-Regular" pitchFamily="2" charset="-78"/>
            </a:endParaRPr>
          </a:p>
        </p:txBody>
      </p:sp>
      <p:pic>
        <p:nvPicPr>
          <p:cNvPr id="7" name="Audio Recording Feb 7, 2023 at 3:12:30 PM" descr="Audio Recording Feb 7, 2023 at 3:12:30 PM">
            <a:hlinkClick r:id="" action="ppaction://media"/>
            <a:extLst>
              <a:ext uri="{FF2B5EF4-FFF2-40B4-BE49-F238E27FC236}">
                <a16:creationId xmlns:a16="http://schemas.microsoft.com/office/drawing/2014/main" id="{E95AE44D-A924-B741-ACDA-F574C55A587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061849" y="6087287"/>
            <a:ext cx="812800" cy="812800"/>
          </a:xfrm>
          <a:prstGeom prst="rect">
            <a:avLst/>
          </a:prstGeom>
        </p:spPr>
      </p:pic>
    </p:spTree>
    <p:extLst>
      <p:ext uri="{BB962C8B-B14F-4D97-AF65-F5344CB8AC3E}">
        <p14:creationId xmlns:p14="http://schemas.microsoft.com/office/powerpoint/2010/main" val="322363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2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AB49149-C121-D545-9BFC-7718F199B5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89" y="1610200"/>
            <a:ext cx="3684787" cy="3684787"/>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451860" y="1583908"/>
            <a:ext cx="8423540" cy="3737370"/>
          </a:xfrm>
          <a:prstGeom prst="rect">
            <a:avLst/>
          </a:prstGeom>
          <a:noFill/>
        </p:spPr>
        <p:txBody>
          <a:bodyPr wrap="square" rtlCol="0">
            <a:spAutoFit/>
          </a:bodyPr>
          <a:lstStyle/>
          <a:p>
            <a:pPr algn="just" rtl="1">
              <a:lnSpc>
                <a:spcPct val="150000"/>
              </a:lnSpc>
            </a:pPr>
            <a:r>
              <a:rPr lang="ar-SA" sz="2000" b="0" i="0" dirty="0">
                <a:solidFill>
                  <a:srgbClr val="202122"/>
                </a:solidFill>
                <a:effectLst/>
                <a:latin typeface="Al-Jazeera-Arabic-Regular" pitchFamily="2" charset="-78"/>
                <a:cs typeface="Al-Jazeera-Arabic-Regular" pitchFamily="2" charset="-78"/>
              </a:rPr>
              <a:t>فكرة ارسال الصور عبر الأسلاك هي فكرة قديمة تم اختراعها </a:t>
            </a:r>
            <a:r>
              <a:rPr lang="ar-SA" sz="2000" dirty="0">
                <a:solidFill>
                  <a:srgbClr val="202122"/>
                </a:solidFill>
                <a:latin typeface="Al-Jazeera-Arabic-Regular" pitchFamily="2" charset="-78"/>
                <a:cs typeface="Al-Jazeera-Arabic-Regular" pitchFamily="2" charset="-78"/>
              </a:rPr>
              <a:t>في فترة اربعينيات القرن التاسع عشر، واستخدمتها الصحف بشكل أساسي في ارسال الصور من مكان لآخر عبر الأسلاك لكنها بقيت قاصرة الاستخدام على عدد قليل من المنظمات الإخبارية.</a:t>
            </a:r>
          </a:p>
          <a:p>
            <a:pPr algn="just" rtl="1">
              <a:lnSpc>
                <a:spcPct val="150000"/>
              </a:lnSpc>
            </a:pPr>
            <a:r>
              <a:rPr lang="ar-SA" sz="2000" dirty="0">
                <a:solidFill>
                  <a:srgbClr val="202122"/>
                </a:solidFill>
                <a:latin typeface="Al-Jazeera-Arabic-Regular" pitchFamily="2" charset="-78"/>
                <a:cs typeface="Al-Jazeera-Arabic-Regular" pitchFamily="2" charset="-78"/>
              </a:rPr>
              <a:t>ولكن تم طرح الأجهزة في الستينيات من القرن العشرين للشركات الأمريكية التي تباطأت كثيراً حتى تستخدمها، ولكن تم وضع معايير قياسية لهذا الاختراع وتم تسميته بالفاكس وتقوم الشركات بشراء قطعتين في المرة الواحدة لكي يتصل بالشركات الأخرى ومن هنا انتشر في الشركات بشكل كبير وأصبح ضرورياً أن تمتلك الشركات جهاز الفاكس حتى لا تتأثر صورتها أمام الشركات الأخرى التي تمتلكه</a:t>
            </a:r>
          </a:p>
        </p:txBody>
      </p:sp>
      <p:sp>
        <p:nvSpPr>
          <p:cNvPr id="10" name="TextBox 9">
            <a:extLst>
              <a:ext uri="{FF2B5EF4-FFF2-40B4-BE49-F238E27FC236}">
                <a16:creationId xmlns:a16="http://schemas.microsoft.com/office/drawing/2014/main" id="{92293758-61F7-7246-9EB5-B74A45E2C57D}"/>
              </a:ext>
            </a:extLst>
          </p:cNvPr>
          <p:cNvSpPr txBox="1"/>
          <p:nvPr/>
        </p:nvSpPr>
        <p:spPr>
          <a:xfrm>
            <a:off x="4233102" y="622284"/>
            <a:ext cx="2728632"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جهاز الفاكس</a:t>
            </a:r>
            <a:endParaRPr lang="en-US" sz="2800" b="1" dirty="0">
              <a:solidFill>
                <a:srgbClr val="FF9518"/>
              </a:solidFill>
              <a:latin typeface="Al-Jazeera-Arabic-Regular" pitchFamily="2" charset="-78"/>
              <a:cs typeface="Al-Jazeera-Arabic-Regular" pitchFamily="2" charset="-78"/>
            </a:endParaRPr>
          </a:p>
        </p:txBody>
      </p:sp>
      <p:pic>
        <p:nvPicPr>
          <p:cNvPr id="7" name="Audio Recording Feb 7, 2023 at 3:18:13 PM" descr="Audio Recording Feb 7, 2023 at 3:18:13 PM">
            <a:hlinkClick r:id="" action="ppaction://media"/>
            <a:extLst>
              <a:ext uri="{FF2B5EF4-FFF2-40B4-BE49-F238E27FC236}">
                <a16:creationId xmlns:a16="http://schemas.microsoft.com/office/drawing/2014/main" id="{772EC164-0926-9143-8F9F-9302ECF3C0C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95707" y="6092386"/>
            <a:ext cx="812800" cy="812800"/>
          </a:xfrm>
          <a:prstGeom prst="rect">
            <a:avLst/>
          </a:prstGeom>
        </p:spPr>
      </p:pic>
    </p:spTree>
    <p:extLst>
      <p:ext uri="{BB962C8B-B14F-4D97-AF65-F5344CB8AC3E}">
        <p14:creationId xmlns:p14="http://schemas.microsoft.com/office/powerpoint/2010/main" val="70316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8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17644"/>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71974" y="4288121"/>
            <a:ext cx="7369921" cy="1972334"/>
          </a:xfrm>
          <a:prstGeom prst="rect">
            <a:avLst/>
          </a:prstGeom>
        </p:spPr>
      </p:pic>
      <p:sp>
        <p:nvSpPr>
          <p:cNvPr id="14" name="TextBox 13"/>
          <p:cNvSpPr txBox="1"/>
          <p:nvPr/>
        </p:nvSpPr>
        <p:spPr>
          <a:xfrm>
            <a:off x="539134" y="4723153"/>
            <a:ext cx="6003567" cy="1077218"/>
          </a:xfrm>
          <a:prstGeom prst="rect">
            <a:avLst/>
          </a:prstGeom>
          <a:noFill/>
        </p:spPr>
        <p:txBody>
          <a:bodyPr wrap="none" rtlCol="0">
            <a:spAutoFit/>
          </a:bodyPr>
          <a:lstStyle/>
          <a:p>
            <a:pPr marL="0" algn="ctr" defTabSz="914400" rtl="0" eaLnBrk="1" latinLnBrk="0" hangingPunct="1"/>
            <a:r>
              <a:rPr lang="en-US" sz="3200" b="1" dirty="0">
                <a:solidFill>
                  <a:schemeClr val="bg1"/>
                </a:solidFill>
                <a:latin typeface="Al-Jazeera-Arabic-Regular" pitchFamily="2" charset="-78"/>
                <a:cs typeface="Al-Jazeera-Arabic-Regular" pitchFamily="2" charset="-78"/>
              </a:rPr>
              <a:t>Social Information Processing</a:t>
            </a:r>
            <a:endParaRPr lang="ar-SA" sz="3200" b="1" dirty="0">
              <a:solidFill>
                <a:schemeClr val="bg1"/>
              </a:solidFill>
              <a:latin typeface="Al-Jazeera-Arabic-Regular" pitchFamily="2" charset="-78"/>
              <a:cs typeface="Al-Jazeera-Arabic-Regular" pitchFamily="2" charset="-78"/>
            </a:endParaRPr>
          </a:p>
          <a:p>
            <a:pPr marL="0" algn="ctr" defTabSz="914400" rtl="0" eaLnBrk="1" latinLnBrk="0" hangingPunct="1"/>
            <a:r>
              <a:rPr lang="ar-SA" sz="3200" b="1" i="0" dirty="0">
                <a:solidFill>
                  <a:schemeClr val="bg1"/>
                </a:solidFill>
                <a:effectLst/>
                <a:latin typeface="Al-Jazeera-Arabic-Regular" pitchFamily="2" charset="-78"/>
                <a:cs typeface="Al-Jazeera-Arabic-Regular" pitchFamily="2" charset="-78"/>
              </a:rPr>
              <a:t>نظرية معالجة المعلومات الاجتماعية</a:t>
            </a:r>
            <a:endParaRPr lang="en-US" sz="3200" b="1" dirty="0">
              <a:solidFill>
                <a:schemeClr val="bg1"/>
              </a:solidFill>
              <a:latin typeface="Al-Jazeera-Arabic-Regular" pitchFamily="2" charset="-78"/>
              <a:cs typeface="Al-Jazeera-Arabic-Regular" pitchFamily="2" charset="-78"/>
            </a:endParaRPr>
          </a:p>
        </p:txBody>
      </p:sp>
      <p:pic>
        <p:nvPicPr>
          <p:cNvPr id="2" name="Audio Recording Feb 7, 2023 at 10:46:52 PM" descr="Audio Recording Feb 7, 2023 at 10:46:52 PM">
            <a:hlinkClick r:id="" action="ppaction://media"/>
            <a:extLst>
              <a:ext uri="{FF2B5EF4-FFF2-40B4-BE49-F238E27FC236}">
                <a16:creationId xmlns:a16="http://schemas.microsoft.com/office/drawing/2014/main" id="{8D93D9D7-6118-A749-AFB1-7D472747218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31069" y="0"/>
            <a:ext cx="812800" cy="812800"/>
          </a:xfrm>
          <a:prstGeom prst="rect">
            <a:avLst/>
          </a:prstGeom>
        </p:spPr>
      </p:pic>
    </p:spTree>
    <p:extLst>
      <p:ext uri="{BB962C8B-B14F-4D97-AF65-F5344CB8AC3E}">
        <p14:creationId xmlns:p14="http://schemas.microsoft.com/office/powerpoint/2010/main" val="2696564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7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26575" y="1906302"/>
            <a:ext cx="10672901" cy="3592009"/>
          </a:xfrm>
          <a:prstGeom prst="rect">
            <a:avLst/>
          </a:prstGeom>
          <a:noFill/>
        </p:spPr>
        <p:txBody>
          <a:bodyPr wrap="square" rtlCol="0">
            <a:spAutoFit/>
          </a:bodyPr>
          <a:lstStyle/>
          <a:p>
            <a:pPr algn="just" rtl="1">
              <a:lnSpc>
                <a:spcPct val="150000"/>
              </a:lnSpc>
            </a:pPr>
            <a:r>
              <a:rPr lang="ar-SA" sz="2200" b="0" i="0" dirty="0">
                <a:solidFill>
                  <a:srgbClr val="202122"/>
                </a:solidFill>
                <a:effectLst/>
                <a:latin typeface="Al-Jazeera-Arabic-Regular" pitchFamily="2" charset="-78"/>
                <a:cs typeface="Al-Jazeera-Arabic-Regular" pitchFamily="2" charset="-78"/>
              </a:rPr>
              <a:t>نظرية معالجة المعلومات الاجتماعية هي طريقة أخرى </a:t>
            </a:r>
            <a:r>
              <a:rPr lang="ar-SA" sz="2200" dirty="0">
                <a:solidFill>
                  <a:srgbClr val="202122"/>
                </a:solidFill>
                <a:latin typeface="Al-Jazeera-Arabic-Regular" pitchFamily="2" charset="-78"/>
                <a:cs typeface="Al-Jazeera-Arabic-Regular" pitchFamily="2" charset="-78"/>
              </a:rPr>
              <a:t>لمعرفة</a:t>
            </a:r>
            <a:r>
              <a:rPr lang="ar-SA" sz="2200" b="0" i="0" dirty="0">
                <a:solidFill>
                  <a:srgbClr val="202122"/>
                </a:solidFill>
                <a:effectLst/>
                <a:latin typeface="Al-Jazeera-Arabic-Regular" pitchFamily="2" charset="-78"/>
                <a:cs typeface="Al-Jazeera-Arabic-Regular" pitchFamily="2" charset="-78"/>
              </a:rPr>
              <a:t> كيف ولماذا يختار الناس استخدام أو عدم استخدام التكنولوجيا. تبدأ هذه النظرية بالنقد والاختيار العقلاني، والتي تفترض أن الناس يتخذون قرارات التبني وتقييم التكنولوجيا بناءً على الخصائص الموضوعية للتكنولوجيا.</a:t>
            </a:r>
          </a:p>
          <a:p>
            <a:pPr algn="just" rtl="1">
              <a:lnSpc>
                <a:spcPct val="150000"/>
              </a:lnSpc>
            </a:pPr>
            <a:r>
              <a:rPr lang="ar-SA" sz="2200" dirty="0">
                <a:solidFill>
                  <a:srgbClr val="202122"/>
                </a:solidFill>
                <a:latin typeface="Al-Jazeera-Arabic-Regular" pitchFamily="2" charset="-78"/>
                <a:cs typeface="Al-Jazeera-Arabic-Regular" pitchFamily="2" charset="-78"/>
              </a:rPr>
              <a:t>و</a:t>
            </a:r>
            <a:r>
              <a:rPr lang="ar-SA" sz="2200" b="0" i="0" dirty="0">
                <a:solidFill>
                  <a:srgbClr val="202122"/>
                </a:solidFill>
                <a:effectLst/>
                <a:latin typeface="Al-Jazeera-Arabic-Regular" pitchFamily="2" charset="-78"/>
                <a:cs typeface="Al-Jazeera-Arabic-Regular" pitchFamily="2" charset="-78"/>
              </a:rPr>
              <a:t>لفهم معالجة المعلومات الاجتماعية، علينا أولاً أن ننظر إلى بعض نماذج الاختيار العقلاني.</a:t>
            </a:r>
          </a:p>
          <a:p>
            <a:pPr algn="just" rtl="1">
              <a:lnSpc>
                <a:spcPct val="150000"/>
              </a:lnSpc>
            </a:pPr>
            <a:r>
              <a:rPr lang="ar-SA" sz="2200" dirty="0">
                <a:solidFill>
                  <a:srgbClr val="202122"/>
                </a:solidFill>
                <a:latin typeface="Al-Jazeera-Arabic-Regular" pitchFamily="2" charset="-78"/>
                <a:cs typeface="Al-Jazeera-Arabic-Regular" pitchFamily="2" charset="-78"/>
              </a:rPr>
              <a:t>ومن هذه النماذج:</a:t>
            </a:r>
          </a:p>
          <a:p>
            <a:pPr algn="just" rtl="1">
              <a:lnSpc>
                <a:spcPct val="150000"/>
              </a:lnSpc>
            </a:pPr>
            <a:r>
              <a:rPr lang="ar-SA" sz="2200" b="1" dirty="0">
                <a:solidFill>
                  <a:srgbClr val="202122"/>
                </a:solidFill>
                <a:latin typeface="Al-Jazeera-Arabic-Regular" pitchFamily="2" charset="-78"/>
                <a:cs typeface="Al-Jazeera-Arabic-Regular" pitchFamily="2" charset="-78"/>
              </a:rPr>
              <a:t>١- نموذج الحضور الاجتماعي </a:t>
            </a:r>
            <a:r>
              <a:rPr lang="en-US" sz="2200" b="1" dirty="0">
                <a:solidFill>
                  <a:srgbClr val="202122"/>
                </a:solidFill>
                <a:latin typeface="Al-Jazeera-Arabic-Regular" pitchFamily="2" charset="-78"/>
                <a:cs typeface="Al-Jazeera-Arabic-Regular" pitchFamily="2" charset="-78"/>
              </a:rPr>
              <a:t>Social Presence model</a:t>
            </a:r>
          </a:p>
          <a:p>
            <a:pPr algn="just" rtl="1">
              <a:lnSpc>
                <a:spcPct val="150000"/>
              </a:lnSpc>
            </a:pPr>
            <a:r>
              <a:rPr lang="ar-SA" sz="2200" b="1" dirty="0">
                <a:solidFill>
                  <a:srgbClr val="202122"/>
                </a:solidFill>
                <a:latin typeface="Al-Jazeera-Arabic-Regular" pitchFamily="2" charset="-78"/>
                <a:cs typeface="Al-Jazeera-Arabic-Regular" pitchFamily="2" charset="-78"/>
              </a:rPr>
              <a:t>٢- نظرية ثراء المعلومات </a:t>
            </a:r>
            <a:r>
              <a:rPr lang="en-US" sz="2200" b="1" dirty="0">
                <a:solidFill>
                  <a:srgbClr val="202122"/>
                </a:solidFill>
                <a:latin typeface="Al-Jazeera-Arabic-Regular" pitchFamily="2" charset="-78"/>
                <a:cs typeface="Al-Jazeera-Arabic-Regular" pitchFamily="2" charset="-78"/>
              </a:rPr>
              <a:t>Information Richness Theory</a:t>
            </a:r>
            <a:endParaRPr lang="ar-SA" sz="2200" b="1" dirty="0">
              <a:solidFill>
                <a:srgbClr val="202122"/>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627299" y="452231"/>
            <a:ext cx="4538422" cy="830997"/>
          </a:xfrm>
          <a:prstGeom prst="rect">
            <a:avLst/>
          </a:prstGeom>
          <a:noFill/>
        </p:spPr>
        <p:txBody>
          <a:bodyPr wrap="none" rtlCol="0">
            <a:spAutoFit/>
          </a:bodyPr>
          <a:lstStyle/>
          <a:p>
            <a:pPr marL="0" algn="ctr" defTabSz="914400" rtl="0" eaLnBrk="1" latinLnBrk="0" hangingPunct="1"/>
            <a:r>
              <a:rPr lang="en-US" sz="2400" b="1" dirty="0">
                <a:solidFill>
                  <a:schemeClr val="bg1"/>
                </a:solidFill>
                <a:latin typeface="Al-Jazeera-Arabic-Regular" pitchFamily="2" charset="-78"/>
                <a:cs typeface="Al-Jazeera-Arabic-Regular" pitchFamily="2" charset="-78"/>
              </a:rPr>
              <a:t>Social Information Processing</a:t>
            </a:r>
            <a:endParaRPr lang="ar-SA" sz="2400" b="1" dirty="0">
              <a:solidFill>
                <a:schemeClr val="bg1"/>
              </a:solidFill>
              <a:latin typeface="Al-Jazeera-Arabic-Regular" pitchFamily="2" charset="-78"/>
              <a:cs typeface="Al-Jazeera-Arabic-Regular" pitchFamily="2" charset="-78"/>
            </a:endParaRPr>
          </a:p>
          <a:p>
            <a:pPr marL="0" algn="ctr" defTabSz="914400" rtl="0" eaLnBrk="1" latinLnBrk="0" hangingPunct="1"/>
            <a:r>
              <a:rPr lang="ar-SA" sz="2400" b="1" i="0" dirty="0">
                <a:solidFill>
                  <a:schemeClr val="bg1"/>
                </a:solidFill>
                <a:effectLst/>
                <a:latin typeface="Al-Jazeera-Arabic-Regular" pitchFamily="2" charset="-78"/>
                <a:cs typeface="Al-Jazeera-Arabic-Regular" pitchFamily="2" charset="-78"/>
              </a:rPr>
              <a:t>نظرية معالجة المعلومات الاجتماعية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7, 2023 at 10:49:04 PM" descr="Audio Recording Feb 7, 2023 at 10:49:04 PM">
            <a:hlinkClick r:id="" action="ppaction://media"/>
            <a:extLst>
              <a:ext uri="{FF2B5EF4-FFF2-40B4-BE49-F238E27FC236}">
                <a16:creationId xmlns:a16="http://schemas.microsoft.com/office/drawing/2014/main" id="{59C31130-439B-8B40-A534-E5B08F34B40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93076" y="6057082"/>
            <a:ext cx="812800" cy="812800"/>
          </a:xfrm>
          <a:prstGeom prst="rect">
            <a:avLst/>
          </a:prstGeom>
        </p:spPr>
      </p:pic>
    </p:spTree>
    <p:extLst>
      <p:ext uri="{BB962C8B-B14F-4D97-AF65-F5344CB8AC3E}">
        <p14:creationId xmlns:p14="http://schemas.microsoft.com/office/powerpoint/2010/main" val="701752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7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89347" y="1906302"/>
            <a:ext cx="10672901" cy="3368038"/>
          </a:xfrm>
          <a:prstGeom prst="rect">
            <a:avLst/>
          </a:prstGeom>
          <a:noFill/>
        </p:spPr>
        <p:txBody>
          <a:bodyPr wrap="square" rtlCol="0">
            <a:spAutoFit/>
          </a:bodyPr>
          <a:lstStyle/>
          <a:p>
            <a:pPr algn="just" rtl="1">
              <a:lnSpc>
                <a:spcPct val="150000"/>
              </a:lnSpc>
            </a:pPr>
            <a:r>
              <a:rPr lang="ar-SA" sz="2000" u="sng" dirty="0">
                <a:solidFill>
                  <a:srgbClr val="202122"/>
                </a:solidFill>
                <a:effectLst/>
                <a:latin typeface="Al-Jazeera-Arabic-Bold" pitchFamily="2" charset="-78"/>
                <a:cs typeface="Al-Jazeera-Arabic-Bold" pitchFamily="2" charset="-78"/>
              </a:rPr>
              <a:t>نموذج الحضور الاجتماعي</a:t>
            </a:r>
            <a:r>
              <a:rPr lang="ar-SA" sz="2000" b="1" i="0" u="sng" dirty="0">
                <a:solidFill>
                  <a:srgbClr val="202122"/>
                </a:solidFill>
                <a:effectLst/>
                <a:latin typeface="Al-Jazeera-Arabic-Regular" pitchFamily="2" charset="-78"/>
                <a:cs typeface="Al-Jazeera-Arabic-Regular" pitchFamily="2" charset="-78"/>
              </a:rPr>
              <a:t> </a:t>
            </a:r>
            <a:r>
              <a:rPr lang="en-US" sz="2000" b="1" i="0" u="sng" dirty="0">
                <a:solidFill>
                  <a:srgbClr val="202122"/>
                </a:solidFill>
                <a:effectLst/>
                <a:latin typeface="Al-Jazeera-Arabic-Regular" pitchFamily="2" charset="-78"/>
                <a:cs typeface="Al-Jazeera-Arabic-Regular" pitchFamily="2" charset="-78"/>
              </a:rPr>
              <a:t>Social Presence Model</a:t>
            </a:r>
            <a:r>
              <a:rPr lang="ar-SA" sz="2000" b="1" i="0" dirty="0">
                <a:solidFill>
                  <a:srgbClr val="202122"/>
                </a:solidFill>
                <a:effectLst/>
                <a:latin typeface="Al-Jazeera-Arabic-Regular" pitchFamily="2" charset="-78"/>
                <a:cs typeface="Al-Jazeera-Arabic-Regular" pitchFamily="2" charset="-78"/>
              </a:rPr>
              <a:t> </a:t>
            </a:r>
            <a:r>
              <a:rPr lang="ar-SA" sz="2000" b="0" i="0" dirty="0">
                <a:solidFill>
                  <a:srgbClr val="202122"/>
                </a:solidFill>
                <a:effectLst/>
                <a:latin typeface="Al-Jazeera-Arabic-Regular" pitchFamily="2" charset="-78"/>
                <a:cs typeface="Al-Jazeera-Arabic-Regular" pitchFamily="2" charset="-78"/>
              </a:rPr>
              <a:t>يقوم بتصنيف وسائل الاتصال وفقاً لكيفية استمراريتها في تسهيل عملية الإدرا</a:t>
            </a:r>
            <a:r>
              <a:rPr lang="ar-SA" sz="2000" dirty="0">
                <a:solidFill>
                  <a:srgbClr val="202122"/>
                </a:solidFill>
                <a:latin typeface="Al-Jazeera-Arabic-Regular" pitchFamily="2" charset="-78"/>
                <a:cs typeface="Al-Jazeera-Arabic-Regular" pitchFamily="2" charset="-78"/>
              </a:rPr>
              <a:t>ك بين الأشخاص وتسهيل التفاعل والعلاقات بين أفراد المجتمع.</a:t>
            </a:r>
          </a:p>
          <a:p>
            <a:pPr algn="just" rtl="1">
              <a:lnSpc>
                <a:spcPct val="150000"/>
              </a:lnSpc>
            </a:pPr>
            <a:r>
              <a:rPr lang="ar-SA" sz="2000" dirty="0">
                <a:solidFill>
                  <a:srgbClr val="202122"/>
                </a:solidFill>
                <a:latin typeface="Al-Jazeera-Arabic-Regular" pitchFamily="2" charset="-78"/>
                <a:cs typeface="Al-Jazeera-Arabic-Regular" pitchFamily="2" charset="-78"/>
              </a:rPr>
              <a:t>ويكون الاتصال ناجحًا عندما يكون الحضور الاجتماعي للوسيلة متوافق تمامًا مع العلاقات التفاعلية بين الأفراد في المجتمع.</a:t>
            </a:r>
          </a:p>
          <a:p>
            <a:pPr algn="just" rtl="1">
              <a:lnSpc>
                <a:spcPct val="150000"/>
              </a:lnSpc>
            </a:pPr>
            <a:r>
              <a:rPr lang="ar-SA" sz="2000" b="1" dirty="0">
                <a:solidFill>
                  <a:srgbClr val="202122"/>
                </a:solidFill>
                <a:latin typeface="Al-Jazeera-Arabic-Regular" pitchFamily="2" charset="-78"/>
                <a:cs typeface="Al-Jazeera-Arabic-Regular" pitchFamily="2" charset="-78"/>
              </a:rPr>
              <a:t>على سبيل المثال: </a:t>
            </a:r>
            <a:r>
              <a:rPr lang="ar-SA" sz="2000" dirty="0">
                <a:solidFill>
                  <a:srgbClr val="202122"/>
                </a:solidFill>
                <a:latin typeface="Al-Jazeera-Arabic-Regular" pitchFamily="2" charset="-78"/>
                <a:cs typeface="Al-Jazeera-Arabic-Regular" pitchFamily="2" charset="-78"/>
              </a:rPr>
              <a:t>سيفضل الأفراد في المجتمع التواصل المباشر والحضور الاجتماعي أثناء عرض الزواج </a:t>
            </a:r>
            <a:r>
              <a:rPr lang="en-US" sz="2000" dirty="0">
                <a:solidFill>
                  <a:srgbClr val="202122"/>
                </a:solidFill>
                <a:latin typeface="Al-Jazeera-Arabic-Regular" pitchFamily="2" charset="-78"/>
                <a:cs typeface="Al-Jazeera-Arabic-Regular" pitchFamily="2" charset="-78"/>
              </a:rPr>
              <a:t>marriage proposal</a:t>
            </a:r>
            <a:r>
              <a:rPr lang="ar-SA" sz="2000" dirty="0">
                <a:solidFill>
                  <a:srgbClr val="202122"/>
                </a:solidFill>
                <a:latin typeface="Al-Jazeera-Arabic-Regular" pitchFamily="2" charset="-78"/>
                <a:cs typeface="Al-Jazeera-Arabic-Regular" pitchFamily="2" charset="-78"/>
              </a:rPr>
              <a:t> أكثر من استخدام وسيلة تكنولوجية مثل الرسائل النصية أو الفيديو كول، رغم ان تلك الوسائل قادرة على توصيل المعلومات إلا أن في بعض الأحيان يفضل الأفراد طرق أخرى من التواصل.</a:t>
            </a:r>
          </a:p>
        </p:txBody>
      </p:sp>
      <p:sp>
        <p:nvSpPr>
          <p:cNvPr id="10" name="TextBox 9">
            <a:extLst>
              <a:ext uri="{FF2B5EF4-FFF2-40B4-BE49-F238E27FC236}">
                <a16:creationId xmlns:a16="http://schemas.microsoft.com/office/drawing/2014/main" id="{92293758-61F7-7246-9EB5-B74A45E2C57D}"/>
              </a:ext>
            </a:extLst>
          </p:cNvPr>
          <p:cNvSpPr txBox="1"/>
          <p:nvPr/>
        </p:nvSpPr>
        <p:spPr>
          <a:xfrm>
            <a:off x="3627299" y="452231"/>
            <a:ext cx="4538422" cy="830997"/>
          </a:xfrm>
          <a:prstGeom prst="rect">
            <a:avLst/>
          </a:prstGeom>
          <a:noFill/>
        </p:spPr>
        <p:txBody>
          <a:bodyPr wrap="none" rtlCol="0">
            <a:spAutoFit/>
          </a:bodyPr>
          <a:lstStyle/>
          <a:p>
            <a:pPr marL="0" algn="ctr" defTabSz="914400" rtl="0" eaLnBrk="1" latinLnBrk="0" hangingPunct="1"/>
            <a:r>
              <a:rPr lang="en-US" sz="2400" b="1" dirty="0">
                <a:solidFill>
                  <a:schemeClr val="bg1"/>
                </a:solidFill>
                <a:latin typeface="Al-Jazeera-Arabic-Regular" pitchFamily="2" charset="-78"/>
                <a:cs typeface="Al-Jazeera-Arabic-Regular" pitchFamily="2" charset="-78"/>
              </a:rPr>
              <a:t>Social Information Processing</a:t>
            </a:r>
            <a:endParaRPr lang="ar-SA" sz="2400" b="1" dirty="0">
              <a:solidFill>
                <a:schemeClr val="bg1"/>
              </a:solidFill>
              <a:latin typeface="Al-Jazeera-Arabic-Regular" pitchFamily="2" charset="-78"/>
              <a:cs typeface="Al-Jazeera-Arabic-Regular" pitchFamily="2" charset="-78"/>
            </a:endParaRPr>
          </a:p>
          <a:p>
            <a:pPr marL="0" algn="ctr" defTabSz="914400" rtl="0" eaLnBrk="1" latinLnBrk="0" hangingPunct="1"/>
            <a:r>
              <a:rPr lang="ar-SA" sz="2400" b="1" i="0" dirty="0">
                <a:solidFill>
                  <a:schemeClr val="bg1"/>
                </a:solidFill>
                <a:effectLst/>
                <a:latin typeface="Al-Jazeera-Arabic-Regular" pitchFamily="2" charset="-78"/>
                <a:cs typeface="Al-Jazeera-Arabic-Regular" pitchFamily="2" charset="-78"/>
              </a:rPr>
              <a:t>نظرية معالجة المعلومات الاجتماعية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7, 2023 at 10:51:36 PM" descr="Audio Recording Feb 7, 2023 at 10:51:36 PM">
            <a:hlinkClick r:id="" action="ppaction://media"/>
            <a:extLst>
              <a:ext uri="{FF2B5EF4-FFF2-40B4-BE49-F238E27FC236}">
                <a16:creationId xmlns:a16="http://schemas.microsoft.com/office/drawing/2014/main" id="{F110C0AB-563A-FD4B-A419-C74A0B332E8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55848" y="6051663"/>
            <a:ext cx="812800" cy="812800"/>
          </a:xfrm>
          <a:prstGeom prst="rect">
            <a:avLst/>
          </a:prstGeom>
        </p:spPr>
      </p:pic>
    </p:spTree>
    <p:extLst>
      <p:ext uri="{BB962C8B-B14F-4D97-AF65-F5344CB8AC3E}">
        <p14:creationId xmlns:p14="http://schemas.microsoft.com/office/powerpoint/2010/main" val="234451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15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479427"/>
            <a:ext cx="11225692" cy="4545860"/>
          </a:xfrm>
          <a:prstGeom prst="rect">
            <a:avLst/>
          </a:prstGeom>
          <a:noFill/>
        </p:spPr>
        <p:txBody>
          <a:bodyPr wrap="square" rtlCol="0">
            <a:spAutoFit/>
          </a:bodyPr>
          <a:lstStyle/>
          <a:p>
            <a:pPr algn="just" rtl="1">
              <a:lnSpc>
                <a:spcPct val="150000"/>
              </a:lnSpc>
            </a:pPr>
            <a:r>
              <a:rPr lang="ar-SA" sz="2000" b="1" i="0" u="sng" dirty="0">
                <a:solidFill>
                  <a:srgbClr val="202122"/>
                </a:solidFill>
                <a:effectLst/>
                <a:latin typeface="Al-Jazeera-Arabic-Regular" pitchFamily="2" charset="-78"/>
                <a:cs typeface="Al-Jazeera-Arabic-Regular" pitchFamily="2" charset="-78"/>
              </a:rPr>
              <a:t>نظرية ثراء المعلومات</a:t>
            </a:r>
            <a:r>
              <a:rPr lang="ar-SA" sz="2000" b="1" u="sng" dirty="0">
                <a:solidFill>
                  <a:srgbClr val="202122"/>
                </a:solidFill>
                <a:latin typeface="Al-Jazeera-Arabic-Regular" pitchFamily="2" charset="-78"/>
                <a:cs typeface="Al-Jazeera-Arabic-Regular" pitchFamily="2" charset="-78"/>
              </a:rPr>
              <a:t> </a:t>
            </a:r>
            <a:r>
              <a:rPr lang="en-US" sz="2000" b="1" u="sng" dirty="0">
                <a:solidFill>
                  <a:srgbClr val="202122"/>
                </a:solidFill>
                <a:latin typeface="Al-Jazeera-Arabic-Regular" pitchFamily="2" charset="-78"/>
                <a:cs typeface="Al-Jazeera-Arabic-Regular" pitchFamily="2" charset="-78"/>
              </a:rPr>
              <a:t>Information Richness Theory</a:t>
            </a:r>
            <a:r>
              <a:rPr lang="ar-SA" sz="2000" b="1" dirty="0">
                <a:solidFill>
                  <a:srgbClr val="202122"/>
                </a:solidFill>
                <a:latin typeface="Al-Jazeera-Arabic-Regular" pitchFamily="2" charset="-78"/>
                <a:cs typeface="Al-Jazeera-Arabic-Regular" pitchFamily="2" charset="-78"/>
              </a:rPr>
              <a:t> </a:t>
            </a:r>
            <a:r>
              <a:rPr lang="ar-SA" sz="1900" dirty="0">
                <a:solidFill>
                  <a:srgbClr val="202122"/>
                </a:solidFill>
                <a:latin typeface="Al-Jazeera-Arabic-Regular" pitchFamily="2" charset="-78"/>
                <a:cs typeface="Al-Jazeera-Arabic-Regular" pitchFamily="2" charset="-78"/>
              </a:rPr>
              <a:t>هي </a:t>
            </a:r>
            <a:r>
              <a:rPr lang="ar-SA" sz="1900" i="0" dirty="0">
                <a:solidFill>
                  <a:srgbClr val="202122"/>
                </a:solidFill>
                <a:effectLst/>
                <a:latin typeface="Al-Jazeera-Arabic-Regular" pitchFamily="2" charset="-78"/>
                <a:cs typeface="Al-Jazeera-Arabic-Regular" pitchFamily="2" charset="-78"/>
              </a:rPr>
              <a:t>اختيار عقلاني آخر. في هذه النظرية، يتم ترتيب الوسائط أيضًا وفقاً لأربع معايير مرتبطة ببعضها: </a:t>
            </a:r>
          </a:p>
          <a:p>
            <a:pPr marL="342900" indent="-342900" algn="just" rtl="1">
              <a:lnSpc>
                <a:spcPct val="150000"/>
              </a:lnSpc>
              <a:buFont typeface="Arial" panose="020B0604020202020204" pitchFamily="34" charset="0"/>
              <a:buChar char="•"/>
            </a:pPr>
            <a:r>
              <a:rPr lang="ar-SA" sz="1900" i="0" dirty="0">
                <a:solidFill>
                  <a:srgbClr val="202122"/>
                </a:solidFill>
                <a:effectLst/>
                <a:latin typeface="Al-Jazeera-Arabic-Regular" pitchFamily="2" charset="-78"/>
                <a:cs typeface="Al-Jazeera-Arabic-Regular" pitchFamily="2" charset="-78"/>
              </a:rPr>
              <a:t>سرعة ردود الفعل.</a:t>
            </a:r>
          </a:p>
          <a:p>
            <a:pPr marL="342900" indent="-342900" algn="just" rtl="1">
              <a:lnSpc>
                <a:spcPct val="150000"/>
              </a:lnSpc>
              <a:buFont typeface="Arial" panose="020B0604020202020204" pitchFamily="34" charset="0"/>
              <a:buChar char="•"/>
            </a:pPr>
            <a:r>
              <a:rPr lang="ar-SA" sz="1900" i="0" dirty="0">
                <a:solidFill>
                  <a:srgbClr val="202122"/>
                </a:solidFill>
                <a:effectLst/>
                <a:latin typeface="Al-Jazeera-Arabic-Regular" pitchFamily="2" charset="-78"/>
                <a:cs typeface="Al-Jazeera-Arabic-Regular" pitchFamily="2" charset="-78"/>
              </a:rPr>
              <a:t>أنواع القنوات المستخدمة.</a:t>
            </a:r>
          </a:p>
          <a:p>
            <a:pPr marL="342900" indent="-342900" algn="just" rtl="1">
              <a:lnSpc>
                <a:spcPct val="150000"/>
              </a:lnSpc>
              <a:buFont typeface="Arial" panose="020B0604020202020204" pitchFamily="34" charset="0"/>
              <a:buChar char="•"/>
            </a:pPr>
            <a:r>
              <a:rPr lang="ar-SA" sz="1900" i="0" dirty="0">
                <a:solidFill>
                  <a:srgbClr val="202122"/>
                </a:solidFill>
                <a:effectLst/>
                <a:latin typeface="Al-Jazeera-Arabic-Regular" pitchFamily="2" charset="-78"/>
                <a:cs typeface="Al-Jazeera-Arabic-Regular" pitchFamily="2" charset="-78"/>
              </a:rPr>
              <a:t>شخصية المصدر.</a:t>
            </a:r>
          </a:p>
          <a:p>
            <a:pPr marL="342900" indent="-342900" algn="just" rtl="1">
              <a:lnSpc>
                <a:spcPct val="150000"/>
              </a:lnSpc>
              <a:buFont typeface="Arial" panose="020B0604020202020204" pitchFamily="34" charset="0"/>
              <a:buChar char="•"/>
            </a:pPr>
            <a:r>
              <a:rPr lang="ar-SA" sz="1900" i="0" dirty="0">
                <a:solidFill>
                  <a:srgbClr val="202122"/>
                </a:solidFill>
                <a:effectLst/>
                <a:latin typeface="Al-Jazeera-Arabic-Regular" pitchFamily="2" charset="-78"/>
                <a:cs typeface="Al-Jazeera-Arabic-Regular" pitchFamily="2" charset="-78"/>
              </a:rPr>
              <a:t>ثراء اللغة المنقولة.</a:t>
            </a:r>
          </a:p>
          <a:p>
            <a:pPr algn="just" rtl="1">
              <a:lnSpc>
                <a:spcPct val="150000"/>
              </a:lnSpc>
            </a:pPr>
            <a:r>
              <a:rPr lang="ar-SA" sz="1900" i="0" dirty="0">
                <a:solidFill>
                  <a:srgbClr val="202122"/>
                </a:solidFill>
                <a:effectLst/>
                <a:latin typeface="Al-Jazeera-Arabic-Regular" pitchFamily="2" charset="-78"/>
                <a:cs typeface="Al-Jazeera-Arabic-Regular" pitchFamily="2" charset="-78"/>
              </a:rPr>
              <a:t>بالطبع التواصل وجهاً لوجه هو الأعلى في نموذج الحضور الاجتماعي و نظرية ثراء المعلومات. ولكن في نظرية ثراء المعلومات، يرتبط وسيط الاتصال المختار بغموض الرسالة. إذا كانت الرسالة غامضة وصعبة الفهم، فلابد من اختيار وسيط أغنى. </a:t>
            </a:r>
            <a:r>
              <a:rPr lang="ar-SA" sz="1900" b="1" i="0" dirty="0">
                <a:solidFill>
                  <a:srgbClr val="202122"/>
                </a:solidFill>
                <a:effectLst/>
                <a:latin typeface="Al-Jazeera-Arabic-Regular" pitchFamily="2" charset="-78"/>
                <a:cs typeface="Al-Jazeera-Arabic-Regular" pitchFamily="2" charset="-78"/>
              </a:rPr>
              <a:t>فعلى سبيل المثال، سيكون تعليم شخص ما مهارة جسدية أفضل باستخدام مقطع فيديو كوسيط عبر الإنترنت يوضح الخطوات بدلاً من مجرد </a:t>
            </a:r>
            <a:r>
              <a:rPr lang="ar-SA" sz="1900" b="1" i="0" dirty="0" err="1">
                <a:solidFill>
                  <a:srgbClr val="202122"/>
                </a:solidFill>
                <a:effectLst/>
                <a:latin typeface="Al-Jazeera-Arabic-Regular" pitchFamily="2" charset="-78"/>
                <a:cs typeface="Al-Jazeera-Arabic-Regular" pitchFamily="2" charset="-78"/>
              </a:rPr>
              <a:t>بودكاست</a:t>
            </a:r>
            <a:r>
              <a:rPr lang="ar-SA" sz="1900" b="1" i="0" dirty="0">
                <a:solidFill>
                  <a:srgbClr val="202122"/>
                </a:solidFill>
                <a:effectLst/>
                <a:latin typeface="Al-Jazeera-Arabic-Regular" pitchFamily="2" charset="-78"/>
                <a:cs typeface="Al-Jazeera-Arabic-Regular" pitchFamily="2" charset="-78"/>
              </a:rPr>
              <a:t> </a:t>
            </a:r>
            <a:r>
              <a:rPr lang="en-US" sz="1900" b="1" i="0" dirty="0">
                <a:solidFill>
                  <a:srgbClr val="202122"/>
                </a:solidFill>
                <a:effectLst/>
                <a:latin typeface="Al-Jazeera-Arabic-Regular" pitchFamily="2" charset="-78"/>
                <a:cs typeface="Al-Jazeera-Arabic-Regular" pitchFamily="2" charset="-78"/>
              </a:rPr>
              <a:t>Podcast</a:t>
            </a:r>
            <a:r>
              <a:rPr lang="ar-SA" sz="1900" b="1" i="0" dirty="0">
                <a:solidFill>
                  <a:srgbClr val="202122"/>
                </a:solidFill>
                <a:effectLst/>
                <a:latin typeface="Al-Jazeera-Arabic-Regular" pitchFamily="2" charset="-78"/>
                <a:cs typeface="Al-Jazeera-Arabic-Regular" pitchFamily="2" charset="-78"/>
              </a:rPr>
              <a:t> صوتي يصف الخطوات.</a:t>
            </a:r>
          </a:p>
        </p:txBody>
      </p:sp>
      <p:sp>
        <p:nvSpPr>
          <p:cNvPr id="10" name="TextBox 9">
            <a:extLst>
              <a:ext uri="{FF2B5EF4-FFF2-40B4-BE49-F238E27FC236}">
                <a16:creationId xmlns:a16="http://schemas.microsoft.com/office/drawing/2014/main" id="{92293758-61F7-7246-9EB5-B74A45E2C57D}"/>
              </a:ext>
            </a:extLst>
          </p:cNvPr>
          <p:cNvSpPr txBox="1"/>
          <p:nvPr/>
        </p:nvSpPr>
        <p:spPr>
          <a:xfrm>
            <a:off x="3627301" y="452231"/>
            <a:ext cx="4538422" cy="830997"/>
          </a:xfrm>
          <a:prstGeom prst="rect">
            <a:avLst/>
          </a:prstGeom>
          <a:noFill/>
        </p:spPr>
        <p:txBody>
          <a:bodyPr wrap="none" rtlCol="0">
            <a:spAutoFit/>
          </a:bodyPr>
          <a:lstStyle/>
          <a:p>
            <a:pPr marL="0" algn="ctr" defTabSz="914400" rtl="0" eaLnBrk="1" latinLnBrk="0" hangingPunct="1"/>
            <a:r>
              <a:rPr lang="en-US" sz="2400" b="1" dirty="0">
                <a:solidFill>
                  <a:schemeClr val="bg1"/>
                </a:solidFill>
                <a:latin typeface="Al-Jazeera-Arabic-Regular" pitchFamily="2" charset="-78"/>
                <a:cs typeface="Al-Jazeera-Arabic-Regular" pitchFamily="2" charset="-78"/>
              </a:rPr>
              <a:t>Social Information Processing</a:t>
            </a:r>
            <a:endParaRPr lang="ar-SA" sz="2400" b="1" dirty="0">
              <a:solidFill>
                <a:schemeClr val="bg1"/>
              </a:solidFill>
              <a:latin typeface="Al-Jazeera-Arabic-Regular" pitchFamily="2" charset="-78"/>
              <a:cs typeface="Al-Jazeera-Arabic-Regular" pitchFamily="2" charset="-78"/>
            </a:endParaRPr>
          </a:p>
          <a:p>
            <a:pPr marL="0" algn="ctr" defTabSz="914400" rtl="0" eaLnBrk="1" latinLnBrk="0" hangingPunct="1"/>
            <a:r>
              <a:rPr lang="ar-SA" sz="2400" b="1" i="0" dirty="0">
                <a:solidFill>
                  <a:schemeClr val="bg1"/>
                </a:solidFill>
                <a:effectLst/>
                <a:latin typeface="Al-Jazeera-Arabic-Regular" pitchFamily="2" charset="-78"/>
                <a:cs typeface="Al-Jazeera-Arabic-Regular" pitchFamily="2" charset="-78"/>
              </a:rPr>
              <a:t>نظرية معالجة المعلومات الاجتماعية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7, 2023 at 10:57:14 PM" descr="Audio Recording Feb 7, 2023 at 10:57:14 PM">
            <a:hlinkClick r:id="" action="ppaction://media"/>
            <a:extLst>
              <a:ext uri="{FF2B5EF4-FFF2-40B4-BE49-F238E27FC236}">
                <a16:creationId xmlns:a16="http://schemas.microsoft.com/office/drawing/2014/main" id="{28BE759B-D2CA-EE48-B9A2-D6367E02A32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85445"/>
            <a:ext cx="812800" cy="812800"/>
          </a:xfrm>
          <a:prstGeom prst="rect">
            <a:avLst/>
          </a:prstGeom>
        </p:spPr>
      </p:pic>
    </p:spTree>
    <p:extLst>
      <p:ext uri="{BB962C8B-B14F-4D97-AF65-F5344CB8AC3E}">
        <p14:creationId xmlns:p14="http://schemas.microsoft.com/office/powerpoint/2010/main" val="303885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18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93621" y="1906302"/>
            <a:ext cx="11388917" cy="3275705"/>
          </a:xfrm>
          <a:prstGeom prst="rect">
            <a:avLst/>
          </a:prstGeom>
          <a:noFill/>
        </p:spPr>
        <p:txBody>
          <a:bodyPr wrap="square" rtlCol="0">
            <a:spAutoFit/>
          </a:bodyPr>
          <a:lstStyle/>
          <a:p>
            <a:pPr algn="just" rtl="1">
              <a:lnSpc>
                <a:spcPct val="150000"/>
              </a:lnSpc>
            </a:pPr>
            <a:r>
              <a:rPr lang="ar-SA" sz="2000" i="0" dirty="0">
                <a:solidFill>
                  <a:srgbClr val="202122"/>
                </a:solidFill>
                <a:effectLst/>
                <a:latin typeface="Al-Jazeera-Arabic-Regular" pitchFamily="2" charset="-78"/>
                <a:cs typeface="Al-Jazeera-Arabic-Regular" pitchFamily="2" charset="-78"/>
              </a:rPr>
              <a:t>النظرية تذهب لما هو أبعد من الاختيار المنطقي العقلي، لأنها تقول أن جزء من </a:t>
            </a:r>
            <a:r>
              <a:rPr lang="ar-SA" sz="2000" dirty="0">
                <a:solidFill>
                  <a:srgbClr val="202122"/>
                </a:solidFill>
                <a:latin typeface="Al-Jazeera-Arabic-Regular" pitchFamily="2" charset="-78"/>
                <a:cs typeface="Al-Jazeera-Arabic-Regular" pitchFamily="2" charset="-78"/>
              </a:rPr>
              <a:t>تصورات الأفراد عن الوسيلة الاتصالية قد يكون متحيز وناشئ من آراء المجتمع المحلي، فعلى الرغم من استخدام الأفراد لمعايير موضوعية في اختيار الوسيلة إلا أن الاستخدام احياناً يكون متحيزاً نتيجة مثلا أخذ الخبرات بالملاحظة من زملاء العمل حول وسيط معين، ومتابعة آراء الآخرين عنه.</a:t>
            </a:r>
          </a:p>
          <a:p>
            <a:pPr algn="just" rtl="1">
              <a:lnSpc>
                <a:spcPct val="150000"/>
              </a:lnSpc>
            </a:pPr>
            <a:r>
              <a:rPr lang="ar-SA" sz="2000" dirty="0">
                <a:solidFill>
                  <a:srgbClr val="202122"/>
                </a:solidFill>
                <a:latin typeface="Al-Jazeera-Arabic-Regular" pitchFamily="2" charset="-78"/>
                <a:cs typeface="Al-Jazeera-Arabic-Regular" pitchFamily="2" charset="-78"/>
              </a:rPr>
              <a:t>وتزيد التبعية الاجتماعية عندما يكون الوسيط أكثر غموضاً.</a:t>
            </a:r>
          </a:p>
          <a:p>
            <a:pPr algn="just" rtl="1">
              <a:lnSpc>
                <a:spcPct val="150000"/>
              </a:lnSpc>
            </a:pPr>
            <a:r>
              <a:rPr lang="ar-SA" sz="2000" i="0" dirty="0">
                <a:solidFill>
                  <a:srgbClr val="202122"/>
                </a:solidFill>
                <a:effectLst/>
                <a:latin typeface="Al-Jazeera-Arabic-Regular" pitchFamily="2" charset="-78"/>
                <a:cs typeface="Al-Jazeera-Arabic-Regular" pitchFamily="2" charset="-78"/>
              </a:rPr>
              <a:t>فعلى سبيل المثال: كلما كان عدد قليل من الناس لديه علم عن الوسيط الإتصالي كلما اعتمدوا أكثر على أخذ معلوماتهم من المجتمع المحيط ليقرروا ما إذا كانوا سيستخدمونه أم لا.</a:t>
            </a:r>
          </a:p>
        </p:txBody>
      </p:sp>
      <p:sp>
        <p:nvSpPr>
          <p:cNvPr id="10" name="TextBox 9">
            <a:extLst>
              <a:ext uri="{FF2B5EF4-FFF2-40B4-BE49-F238E27FC236}">
                <a16:creationId xmlns:a16="http://schemas.microsoft.com/office/drawing/2014/main" id="{92293758-61F7-7246-9EB5-B74A45E2C57D}"/>
              </a:ext>
            </a:extLst>
          </p:cNvPr>
          <p:cNvSpPr txBox="1"/>
          <p:nvPr/>
        </p:nvSpPr>
        <p:spPr>
          <a:xfrm>
            <a:off x="3627301" y="452231"/>
            <a:ext cx="4538422" cy="830997"/>
          </a:xfrm>
          <a:prstGeom prst="rect">
            <a:avLst/>
          </a:prstGeom>
          <a:noFill/>
        </p:spPr>
        <p:txBody>
          <a:bodyPr wrap="none" rtlCol="0">
            <a:spAutoFit/>
          </a:bodyPr>
          <a:lstStyle/>
          <a:p>
            <a:pPr marL="0" algn="ctr" defTabSz="914400" rtl="0" eaLnBrk="1" latinLnBrk="0" hangingPunct="1"/>
            <a:r>
              <a:rPr lang="en-US" sz="2400" b="1" dirty="0">
                <a:solidFill>
                  <a:schemeClr val="bg1"/>
                </a:solidFill>
                <a:latin typeface="Al-Jazeera-Arabic-Regular" pitchFamily="2" charset="-78"/>
                <a:cs typeface="Al-Jazeera-Arabic-Regular" pitchFamily="2" charset="-78"/>
              </a:rPr>
              <a:t>Social Information Processing</a:t>
            </a:r>
            <a:endParaRPr lang="ar-SA" sz="2400" b="1" dirty="0">
              <a:solidFill>
                <a:schemeClr val="bg1"/>
              </a:solidFill>
              <a:latin typeface="Al-Jazeera-Arabic-Regular" pitchFamily="2" charset="-78"/>
              <a:cs typeface="Al-Jazeera-Arabic-Regular" pitchFamily="2" charset="-78"/>
            </a:endParaRPr>
          </a:p>
          <a:p>
            <a:pPr marL="0" algn="ctr" defTabSz="914400" rtl="0" eaLnBrk="1" latinLnBrk="0" hangingPunct="1"/>
            <a:r>
              <a:rPr lang="ar-SA" sz="2400" b="1" i="0" dirty="0">
                <a:solidFill>
                  <a:schemeClr val="bg1"/>
                </a:solidFill>
                <a:effectLst/>
                <a:latin typeface="Al-Jazeera-Arabic-Regular" pitchFamily="2" charset="-78"/>
                <a:cs typeface="Al-Jazeera-Arabic-Regular" pitchFamily="2" charset="-78"/>
              </a:rPr>
              <a:t>نظرية معالجة المعلومات الاجتماعية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7, 2023 at 11:01:23 PM" descr="Audio Recording Feb 7, 2023 at 11:01:23 PM">
            <a:hlinkClick r:id="" action="ppaction://media"/>
            <a:extLst>
              <a:ext uri="{FF2B5EF4-FFF2-40B4-BE49-F238E27FC236}">
                <a16:creationId xmlns:a16="http://schemas.microsoft.com/office/drawing/2014/main" id="{036D3C01-1279-F346-B94E-40A70908A17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45200"/>
            <a:ext cx="812800" cy="812800"/>
          </a:xfrm>
          <a:prstGeom prst="rect">
            <a:avLst/>
          </a:prstGeom>
        </p:spPr>
      </p:pic>
    </p:spTree>
    <p:extLst>
      <p:ext uri="{BB962C8B-B14F-4D97-AF65-F5344CB8AC3E}">
        <p14:creationId xmlns:p14="http://schemas.microsoft.com/office/powerpoint/2010/main" val="95363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8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5737A9F1-DDB1-8544-9539-0BED8D73DA28}"/>
              </a:ext>
            </a:extLst>
          </p:cNvPr>
          <p:cNvPicPr>
            <a:picLocks noChangeAspect="1"/>
          </p:cNvPicPr>
          <p:nvPr/>
        </p:nvPicPr>
        <p:blipFill rotWithShape="1">
          <a:blip r:embed="rId4">
            <a:extLst>
              <a:ext uri="{28A0092B-C50C-407E-A947-70E740481C1C}">
                <a14:useLocalDpi xmlns:a14="http://schemas.microsoft.com/office/drawing/2010/main" val="0"/>
              </a:ext>
            </a:extLst>
          </a:blip>
          <a:srcRect t="14364" b="23140"/>
          <a:stretch/>
        </p:blipFill>
        <p:spPr>
          <a:xfrm>
            <a:off x="833571" y="4361013"/>
            <a:ext cx="2321778" cy="1044741"/>
          </a:xfrm>
          <a:prstGeom prst="rect">
            <a:avLst/>
          </a:prstGeom>
        </p:spPr>
      </p:pic>
      <p:pic>
        <p:nvPicPr>
          <p:cNvPr id="13" name="Picture 12">
            <a:extLst>
              <a:ext uri="{FF2B5EF4-FFF2-40B4-BE49-F238E27FC236}">
                <a16:creationId xmlns:a16="http://schemas.microsoft.com/office/drawing/2014/main" id="{5E02BD52-D002-9444-A736-BA0730102A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3571" y="3020715"/>
            <a:ext cx="2053627" cy="1288685"/>
          </a:xfrm>
          <a:prstGeom prst="rect">
            <a:avLst/>
          </a:prstGeom>
        </p:spPr>
      </p:pic>
      <p:pic>
        <p:nvPicPr>
          <p:cNvPr id="11" name="Picture 10">
            <a:extLst>
              <a:ext uri="{FF2B5EF4-FFF2-40B4-BE49-F238E27FC236}">
                <a16:creationId xmlns:a16="http://schemas.microsoft.com/office/drawing/2014/main" id="{C55D806E-2EBC-2343-94D7-E07FE175602D}"/>
              </a:ext>
            </a:extLst>
          </p:cNvPr>
          <p:cNvPicPr>
            <a:picLocks noChangeAspect="1"/>
          </p:cNvPicPr>
          <p:nvPr/>
        </p:nvPicPr>
        <p:blipFill rotWithShape="1">
          <a:blip r:embed="rId6">
            <a:extLst>
              <a:ext uri="{28A0092B-C50C-407E-A947-70E740481C1C}">
                <a14:useLocalDpi xmlns:a14="http://schemas.microsoft.com/office/drawing/2010/main" val="0"/>
              </a:ext>
            </a:extLst>
          </a:blip>
          <a:srcRect t="21562"/>
          <a:stretch/>
        </p:blipFill>
        <p:spPr>
          <a:xfrm>
            <a:off x="360062" y="1453121"/>
            <a:ext cx="3037790" cy="1541788"/>
          </a:xfrm>
          <a:prstGeom prst="rect">
            <a:avLst/>
          </a:prstGeom>
        </p:spPr>
      </p:pic>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8"/>
          <a:stretch>
            <a:fillRect/>
          </a:stretch>
        </p:blipFill>
        <p:spPr>
          <a:xfrm>
            <a:off x="2440788" y="5949244"/>
            <a:ext cx="9902229" cy="204838"/>
          </a:xfrm>
          <a:prstGeom prst="rect">
            <a:avLst/>
          </a:prstGeom>
        </p:spPr>
      </p:pic>
      <p:pic>
        <p:nvPicPr>
          <p:cNvPr id="4" name="Picture 3"/>
          <p:cNvPicPr>
            <a:picLocks noChangeAspect="1"/>
          </p:cNvPicPr>
          <p:nvPr/>
        </p:nvPicPr>
        <p:blipFill>
          <a:blip r:embed="rId9"/>
          <a:stretch>
            <a:fillRect/>
          </a:stretch>
        </p:blipFill>
        <p:spPr>
          <a:xfrm>
            <a:off x="-108036" y="2204822"/>
            <a:ext cx="238650" cy="2709534"/>
          </a:xfrm>
          <a:prstGeom prst="rect">
            <a:avLst/>
          </a:prstGeom>
        </p:spPr>
      </p:pic>
      <p:pic>
        <p:nvPicPr>
          <p:cNvPr id="5" name="Picture 4"/>
          <p:cNvPicPr>
            <a:picLocks noChangeAspect="1"/>
          </p:cNvPicPr>
          <p:nvPr/>
        </p:nvPicPr>
        <p:blipFill>
          <a:blip r:embed="rId9"/>
          <a:stretch>
            <a:fillRect/>
          </a:stretch>
        </p:blipFill>
        <p:spPr>
          <a:xfrm>
            <a:off x="12072675" y="2204822"/>
            <a:ext cx="238650" cy="2709534"/>
          </a:xfrm>
          <a:prstGeom prst="rect">
            <a:avLst/>
          </a:prstGeom>
        </p:spPr>
      </p:pic>
      <p:pic>
        <p:nvPicPr>
          <p:cNvPr id="6" name="Picture 5"/>
          <p:cNvPicPr>
            <a:picLocks noChangeAspect="1"/>
          </p:cNvPicPr>
          <p:nvPr/>
        </p:nvPicPr>
        <p:blipFill>
          <a:blip r:embed="rId10"/>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407117" y="1288545"/>
            <a:ext cx="8479581" cy="4660699"/>
          </a:xfrm>
          <a:prstGeom prst="rect">
            <a:avLst/>
          </a:prstGeom>
          <a:noFill/>
        </p:spPr>
        <p:txBody>
          <a:bodyPr wrap="square" rtlCol="0">
            <a:spAutoFit/>
          </a:bodyPr>
          <a:lstStyle/>
          <a:p>
            <a:pPr algn="just" rtl="1">
              <a:lnSpc>
                <a:spcPct val="150000"/>
              </a:lnSpc>
            </a:pPr>
            <a:r>
              <a:rPr lang="ar-SA" sz="2000" i="0" dirty="0">
                <a:solidFill>
                  <a:srgbClr val="202122"/>
                </a:solidFill>
                <a:effectLst/>
                <a:latin typeface="Al-Jazeera-Arabic-Regular" pitchFamily="2" charset="-78"/>
                <a:cs typeface="Al-Jazeera-Arabic-Regular" pitchFamily="2" charset="-78"/>
              </a:rPr>
              <a:t>فكر فيما إذا كنت تفضل جهاز كمبيوتر يعمل بنظام التشغيل </a:t>
            </a:r>
            <a:r>
              <a:rPr lang="en-US" sz="2000" i="0" dirty="0">
                <a:solidFill>
                  <a:srgbClr val="202122"/>
                </a:solidFill>
                <a:effectLst/>
                <a:latin typeface="Al-Jazeera-Arabic-Regular" pitchFamily="2" charset="-78"/>
                <a:cs typeface="Al-Jazeera-Arabic-Regular" pitchFamily="2" charset="-78"/>
              </a:rPr>
              <a:t> Macintosh</a:t>
            </a:r>
            <a:r>
              <a:rPr lang="ar-SA" sz="2000" i="0" dirty="0">
                <a:solidFill>
                  <a:srgbClr val="202122"/>
                </a:solidFill>
                <a:effectLst/>
                <a:latin typeface="Al-Jazeera-Arabic-Regular" pitchFamily="2" charset="-78"/>
                <a:cs typeface="Al-Jazeera-Arabic-Regular" pitchFamily="2" charset="-78"/>
              </a:rPr>
              <a:t>أو </a:t>
            </a:r>
            <a:r>
              <a:rPr lang="en-US" sz="2000" i="0" dirty="0">
                <a:solidFill>
                  <a:srgbClr val="202122"/>
                </a:solidFill>
                <a:effectLst/>
                <a:latin typeface="Al-Jazeera-Arabic-Regular" pitchFamily="2" charset="-78"/>
                <a:cs typeface="Al-Jazeera-Arabic-Regular" pitchFamily="2" charset="-78"/>
              </a:rPr>
              <a:t>Windows</a:t>
            </a:r>
            <a:r>
              <a:rPr lang="ar-SA" sz="2000" i="0" dirty="0">
                <a:solidFill>
                  <a:srgbClr val="202122"/>
                </a:solidFill>
                <a:effectLst/>
                <a:latin typeface="Al-Jazeera-Arabic-Regular" pitchFamily="2" charset="-78"/>
                <a:cs typeface="Al-Jazeera-Arabic-Regular" pitchFamily="2" charset="-78"/>
              </a:rPr>
              <a:t>، على الرغم من أنه يمكنك سرد الاختلافات الموضوعية بين الاثنين، إلا أن العديد من العوامل في اختيارك تستند إلى عوامل </a:t>
            </a:r>
            <a:r>
              <a:rPr lang="ar-SA" sz="2000" dirty="0">
                <a:solidFill>
                  <a:srgbClr val="202122"/>
                </a:solidFill>
                <a:latin typeface="Al-Jazeera-Arabic-Regular" pitchFamily="2" charset="-78"/>
                <a:cs typeface="Al-Jazeera-Arabic-Regular" pitchFamily="2" charset="-78"/>
              </a:rPr>
              <a:t>شخصية متحيزة،</a:t>
            </a:r>
            <a:r>
              <a:rPr lang="ar-SA" sz="2000" i="0" dirty="0">
                <a:solidFill>
                  <a:srgbClr val="202122"/>
                </a:solidFill>
                <a:effectLst/>
                <a:latin typeface="Al-Jazeera-Arabic-Regular" pitchFamily="2" charset="-78"/>
                <a:cs typeface="Al-Jazeera-Arabic-Regular" pitchFamily="2" charset="-78"/>
              </a:rPr>
              <a:t> مثل أي من النظامين يعمل به غالبية أصدقائك وزملائك في العمل، ومدى الفائدة المتوقعة لكل نظام، وقدرة معارفك على مساعدتك في اعداد النظام الخاص بك وصيانته. بنفس المنطق الفرق بين </a:t>
            </a:r>
          </a:p>
          <a:p>
            <a:pPr algn="just" rtl="1">
              <a:lnSpc>
                <a:spcPct val="150000"/>
              </a:lnSpc>
            </a:pPr>
            <a:r>
              <a:rPr lang="en-US" sz="2000" i="0" dirty="0">
                <a:solidFill>
                  <a:srgbClr val="202122"/>
                </a:solidFill>
                <a:effectLst/>
                <a:latin typeface="Al-Jazeera-Arabic-Regular" pitchFamily="2" charset="-78"/>
                <a:cs typeface="Al-Jazeera-Arabic-Regular" pitchFamily="2" charset="-78"/>
              </a:rPr>
              <a:t> iPhone vs Android</a:t>
            </a:r>
            <a:r>
              <a:rPr lang="ar-SA" sz="2000" i="0" dirty="0">
                <a:solidFill>
                  <a:srgbClr val="202122"/>
                </a:solidFill>
                <a:effectLst/>
                <a:latin typeface="Al-Jazeera-Arabic-Regular" pitchFamily="2" charset="-78"/>
                <a:cs typeface="Al-Jazeera-Arabic-Regular" pitchFamily="2" charset="-78"/>
              </a:rPr>
              <a:t>أو </a:t>
            </a:r>
            <a:r>
              <a:rPr lang="en-US" sz="2000" i="0" dirty="0">
                <a:solidFill>
                  <a:srgbClr val="202122"/>
                </a:solidFill>
                <a:effectLst/>
                <a:latin typeface="Al-Jazeera-Arabic-Regular" pitchFamily="2" charset="-78"/>
                <a:cs typeface="Al-Jazeera-Arabic-Regular" pitchFamily="2" charset="-78"/>
              </a:rPr>
              <a:t>Instagram vs Snapchat</a:t>
            </a:r>
            <a:r>
              <a:rPr lang="ar-SA" sz="2000" i="0" dirty="0">
                <a:solidFill>
                  <a:srgbClr val="202122"/>
                </a:solidFill>
                <a:effectLst/>
                <a:latin typeface="Al-Jazeera-Arabic-Regular" pitchFamily="2" charset="-78"/>
                <a:cs typeface="Al-Jazeera-Arabic-Regular" pitchFamily="2" charset="-78"/>
              </a:rPr>
              <a:t>.</a:t>
            </a:r>
            <a:endParaRPr lang="en-US" sz="2000" i="0" dirty="0">
              <a:solidFill>
                <a:srgbClr val="202122"/>
              </a:solidFill>
              <a:effectLst/>
              <a:latin typeface="Al-Jazeera-Arabic-Regular" pitchFamily="2" charset="-78"/>
              <a:cs typeface="Al-Jazeera-Arabic-Regular" pitchFamily="2" charset="-78"/>
            </a:endParaRPr>
          </a:p>
          <a:p>
            <a:pPr algn="just" rtl="1">
              <a:lnSpc>
                <a:spcPct val="150000"/>
              </a:lnSpc>
            </a:pPr>
            <a:r>
              <a:rPr lang="ar-SA" sz="2000" i="0" dirty="0">
                <a:solidFill>
                  <a:srgbClr val="202122"/>
                </a:solidFill>
                <a:effectLst/>
                <a:latin typeface="Al-Jazeera-Arabic-Regular" pitchFamily="2" charset="-78"/>
                <a:cs typeface="Al-Jazeera-Arabic-Regular" pitchFamily="2" charset="-78"/>
              </a:rPr>
              <a:t>في النهاية هذه العوامل </a:t>
            </a:r>
            <a:r>
              <a:rPr lang="ar-SA" sz="2000" i="0" dirty="0" err="1">
                <a:solidFill>
                  <a:srgbClr val="202122"/>
                </a:solidFill>
                <a:effectLst/>
                <a:latin typeface="Al-Jazeera-Arabic-Regular" pitchFamily="2" charset="-78"/>
                <a:cs typeface="Al-Jazeera-Arabic-Regular" pitchFamily="2" charset="-78"/>
              </a:rPr>
              <a:t>الإجتماعية</a:t>
            </a:r>
            <a:r>
              <a:rPr lang="ar-SA" sz="2000" i="0" dirty="0">
                <a:solidFill>
                  <a:srgbClr val="202122"/>
                </a:solidFill>
                <a:effectLst/>
                <a:latin typeface="Al-Jazeera-Arabic-Regular" pitchFamily="2" charset="-78"/>
                <a:cs typeface="Al-Jazeera-Arabic-Regular" pitchFamily="2" charset="-78"/>
              </a:rPr>
              <a:t> أحيانا ت</a:t>
            </a:r>
            <a:r>
              <a:rPr lang="ar-SA" sz="2000" dirty="0">
                <a:solidFill>
                  <a:srgbClr val="202122"/>
                </a:solidFill>
                <a:latin typeface="Al-Jazeera-Arabic-Regular" pitchFamily="2" charset="-78"/>
                <a:cs typeface="Al-Jazeera-Arabic-Regular" pitchFamily="2" charset="-78"/>
              </a:rPr>
              <a:t>لعب دورًا هامًا في اتخاذ قرار تبني التكنولوجيا أكثر من العوامل المنطقية مثل فروق سرعات المعالج، فروق المساحة التخزينية، والفروق التقنية الأخرى</a:t>
            </a:r>
            <a:endParaRPr lang="ar-SA" sz="2000" i="0" dirty="0">
              <a:solidFill>
                <a:srgbClr val="202122"/>
              </a:solidFill>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627301" y="452231"/>
            <a:ext cx="4538422" cy="830997"/>
          </a:xfrm>
          <a:prstGeom prst="rect">
            <a:avLst/>
          </a:prstGeom>
          <a:noFill/>
        </p:spPr>
        <p:txBody>
          <a:bodyPr wrap="none" rtlCol="0">
            <a:spAutoFit/>
          </a:bodyPr>
          <a:lstStyle/>
          <a:p>
            <a:pPr marL="0" algn="ctr" defTabSz="914400" rtl="0" eaLnBrk="1" latinLnBrk="0" hangingPunct="1"/>
            <a:r>
              <a:rPr lang="en-US" sz="2400" b="1" dirty="0">
                <a:solidFill>
                  <a:schemeClr val="bg1"/>
                </a:solidFill>
                <a:latin typeface="Al-Jazeera-Arabic-Regular" pitchFamily="2" charset="-78"/>
                <a:cs typeface="Al-Jazeera-Arabic-Regular" pitchFamily="2" charset="-78"/>
              </a:rPr>
              <a:t>Social Information Processing</a:t>
            </a:r>
            <a:endParaRPr lang="ar-SA" sz="2400" b="1" dirty="0">
              <a:solidFill>
                <a:schemeClr val="bg1"/>
              </a:solidFill>
              <a:latin typeface="Al-Jazeera-Arabic-Regular" pitchFamily="2" charset="-78"/>
              <a:cs typeface="Al-Jazeera-Arabic-Regular" pitchFamily="2" charset="-78"/>
            </a:endParaRPr>
          </a:p>
          <a:p>
            <a:pPr marL="0" algn="ctr" defTabSz="914400" rtl="0" eaLnBrk="1" latinLnBrk="0" hangingPunct="1"/>
            <a:r>
              <a:rPr lang="ar-SA" sz="2400" b="1" i="0" dirty="0">
                <a:solidFill>
                  <a:schemeClr val="bg1"/>
                </a:solidFill>
                <a:effectLst/>
                <a:latin typeface="Al-Jazeera-Arabic-Regular" pitchFamily="2" charset="-78"/>
                <a:cs typeface="Al-Jazeera-Arabic-Regular" pitchFamily="2" charset="-78"/>
              </a:rPr>
              <a:t>نظرية معالجة المعلومات الاجتماعية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7, 2023 at 11:03:47 PM" descr="Audio Recording Feb 7, 2023 at 11:03:47 PM">
            <a:hlinkClick r:id="" action="ppaction://media"/>
            <a:extLst>
              <a:ext uri="{FF2B5EF4-FFF2-40B4-BE49-F238E27FC236}">
                <a16:creationId xmlns:a16="http://schemas.microsoft.com/office/drawing/2014/main" id="{238AB51A-3A59-CF46-9B25-1F6A128C618D}"/>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133860" y="6086334"/>
            <a:ext cx="812800" cy="812800"/>
          </a:xfrm>
          <a:prstGeom prst="rect">
            <a:avLst/>
          </a:prstGeom>
        </p:spPr>
      </p:pic>
    </p:spTree>
    <p:extLst>
      <p:ext uri="{BB962C8B-B14F-4D97-AF65-F5344CB8AC3E}">
        <p14:creationId xmlns:p14="http://schemas.microsoft.com/office/powerpoint/2010/main" val="174240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76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651740" y="2180198"/>
            <a:ext cx="11198343" cy="2365776"/>
          </a:xfrm>
          <a:prstGeom prst="rect">
            <a:avLst/>
          </a:prstGeom>
          <a:noFill/>
        </p:spPr>
        <p:txBody>
          <a:bodyPr wrap="square">
            <a:spAutoFit/>
          </a:bodyPr>
          <a:lstStyle/>
          <a:p>
            <a:pPr marL="0" algn="just" defTabSz="914400" rtl="1" eaLnBrk="1" latinLnBrk="0" hangingPunct="1">
              <a:lnSpc>
                <a:spcPts val="3580"/>
              </a:lnSpc>
            </a:pPr>
            <a:r>
              <a:rPr lang="ar-SA" sz="2400" i="0" dirty="0">
                <a:effectLst/>
                <a:latin typeface="Al-Jazeera-Arabic-Regular" pitchFamily="2" charset="-78"/>
                <a:cs typeface="Al-Jazeera-Arabic-Regular" pitchFamily="2" charset="-78"/>
              </a:rPr>
              <a:t>من خلال هذه المحاضرة تعرفنا على بعض </a:t>
            </a:r>
            <a:r>
              <a:rPr lang="ar-SA" sz="2400" dirty="0">
                <a:latin typeface="Al-Jazeera-Arabic-Regular" pitchFamily="2" charset="-78"/>
                <a:cs typeface="Al-Jazeera-Arabic-Regular" pitchFamily="2" charset="-78"/>
              </a:rPr>
              <a:t>النظريات الخاصة بتبني المستحدثات والابتكارات الحديثة من خلال ثلاث نظريات مهتمة بمعرفة الدوافع التي تجعل الأفراد مقبلين على تبني ابتكار جديد، فهمنا خصائص المجتمع من خلال الثلاث نظريات.</a:t>
            </a:r>
          </a:p>
          <a:p>
            <a:pPr marL="0" algn="just" defTabSz="914400" rtl="1" eaLnBrk="1" latinLnBrk="0" hangingPunct="1">
              <a:lnSpc>
                <a:spcPts val="3580"/>
              </a:lnSpc>
            </a:pPr>
            <a:r>
              <a:rPr lang="ar-SA" sz="2400" dirty="0">
                <a:latin typeface="Al-Jazeera-Arabic-Regular" pitchFamily="2" charset="-78"/>
                <a:cs typeface="Al-Jazeera-Arabic-Regular" pitchFamily="2" charset="-78"/>
              </a:rPr>
              <a:t>ومن هنا نجد أن عرض ابتكار جديد داخل المجتمع لابد أن يتم بطريقة صحيحة </a:t>
            </a:r>
            <a:r>
              <a:rPr lang="ar-SA" sz="2400" dirty="0" err="1">
                <a:latin typeface="Al-Jazeera-Arabic-Regular" pitchFamily="2" charset="-78"/>
                <a:cs typeface="Al-Jazeera-Arabic-Regular" pitchFamily="2" charset="-78"/>
              </a:rPr>
              <a:t>وممنهجة</a:t>
            </a:r>
            <a:r>
              <a:rPr lang="ar-SA" sz="2400" dirty="0">
                <a:latin typeface="Al-Jazeera-Arabic-Regular" pitchFamily="2" charset="-78"/>
                <a:cs typeface="Al-Jazeera-Arabic-Regular" pitchFamily="2" charset="-78"/>
              </a:rPr>
              <a:t> وإيجاد النظرية المناسبة لعرض هذا الابتكار لينتشر بسهولة داخل المجتمع.</a:t>
            </a:r>
            <a:endParaRPr lang="ar-SA" sz="2200" dirty="0">
              <a:latin typeface="Al-Jazeera-Arabic-Regular" pitchFamily="2" charset="-78"/>
              <a:cs typeface="Al-Jazeera-Arabic-Regular" pitchFamily="2" charset="-78"/>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Jazeera-Arabic-Bold" pitchFamily="2" charset="-78"/>
                <a:cs typeface="Al-Jazeera-Arabic-Bold" pitchFamily="2" charset="-78"/>
              </a:rPr>
              <a:t>الخاتمــــــة</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179621" y="52850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pic>
        <p:nvPicPr>
          <p:cNvPr id="9" name="Audio Recording Feb 7, 2023 at 11:06:56 PM" descr="Audio Recording Feb 7, 2023 at 11:06:56 PM">
            <a:hlinkClick r:id="" action="ppaction://media"/>
            <a:extLst>
              <a:ext uri="{FF2B5EF4-FFF2-40B4-BE49-F238E27FC236}">
                <a16:creationId xmlns:a16="http://schemas.microsoft.com/office/drawing/2014/main" id="{CCBFDF82-DFD7-E541-83F8-86F15CB4842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37283" y="6089316"/>
            <a:ext cx="812800" cy="812800"/>
          </a:xfrm>
          <a:prstGeom prst="rect">
            <a:avLst/>
          </a:prstGeom>
        </p:spPr>
      </p:pic>
    </p:spTree>
    <p:extLst>
      <p:ext uri="{BB962C8B-B14F-4D97-AF65-F5344CB8AC3E}">
        <p14:creationId xmlns:p14="http://schemas.microsoft.com/office/powerpoint/2010/main" val="231551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76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54831" y="619033"/>
            <a:ext cx="3658374" cy="523220"/>
          </a:xfrm>
          <a:prstGeom prst="rect">
            <a:avLst/>
          </a:prstGeom>
          <a:noFill/>
        </p:spPr>
        <p:txBody>
          <a:bodyPr wrap="none" rtlCol="0">
            <a:spAutoFit/>
          </a:bodyPr>
          <a:lstStyle/>
          <a:p>
            <a:pPr algn="ctr" rtl="1"/>
            <a:r>
              <a:rPr lang="ar-SA" sz="2800" b="1" dirty="0">
                <a:solidFill>
                  <a:schemeClr val="bg1"/>
                </a:solidFill>
                <a:effectLst/>
                <a:latin typeface="Al-Jazeera-Arabic-Bold" pitchFamily="2" charset="-78"/>
                <a:ea typeface="Calibri" panose="020F0502020204030204" pitchFamily="34" charset="0"/>
                <a:cs typeface="Al-Jazeera-Arabic-Bold" pitchFamily="2" charset="-78"/>
              </a:rPr>
              <a:t>مراجع إضافية للمحاضرة</a:t>
            </a:r>
          </a:p>
        </p:txBody>
      </p:sp>
      <p:sp>
        <p:nvSpPr>
          <p:cNvPr id="8" name="TextBox 7"/>
          <p:cNvSpPr txBox="1"/>
          <p:nvPr/>
        </p:nvSpPr>
        <p:spPr>
          <a:xfrm>
            <a:off x="160458" y="543490"/>
            <a:ext cx="1742336"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٢</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880532" y="1835546"/>
            <a:ext cx="10823788" cy="1754326"/>
          </a:xfrm>
          <a:prstGeom prst="rect">
            <a:avLst/>
          </a:prstGeom>
          <a:noFill/>
        </p:spPr>
        <p:txBody>
          <a:bodyPr wrap="square" rtlCol="0">
            <a:spAutoFit/>
          </a:bodyPr>
          <a:lstStyle/>
          <a:p>
            <a:pPr algn="l"/>
            <a:endParaRPr lang="ar-SA"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r>
              <a:rPr lang="en-US" dirty="0">
                <a:solidFill>
                  <a:srgbClr val="0A1F61"/>
                </a:solidFill>
                <a:latin typeface="Al-Jazeera-Arabic-Regular" pitchFamily="2" charset="-78"/>
                <a:cs typeface="Al-Jazeera-Arabic-Regular" pitchFamily="2" charset="-78"/>
                <a:hlinkClick r:id="rId6"/>
              </a:rPr>
              <a:t>https://www.youtube.com/watch?v=9QnfWhtujPA</a:t>
            </a:r>
            <a:endParaRPr lang="en-US"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endParaRPr lang="en-US"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r>
              <a:rPr lang="en-US" dirty="0">
                <a:solidFill>
                  <a:srgbClr val="0A1F61"/>
                </a:solidFill>
                <a:latin typeface="Al-Jazeera-Arabic-Regular" pitchFamily="2" charset="-78"/>
                <a:cs typeface="Al-Jazeera-Arabic-Regular" pitchFamily="2" charset="-78"/>
                <a:hlinkClick r:id="rId7"/>
              </a:rPr>
              <a:t>https://www.youtube.com/watch?v=kxVeLlTEgtU</a:t>
            </a:r>
            <a:endParaRPr lang="en-US"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endParaRPr lang="en-US"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endParaRPr lang="ar-SA" dirty="0">
              <a:solidFill>
                <a:srgbClr val="0A1F6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29310936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4794739" y="2871217"/>
            <a:ext cx="7405970" cy="1644336"/>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5515491" y="2955359"/>
            <a:ext cx="6843263" cy="1431161"/>
          </a:xfrm>
          <a:prstGeom prst="rect">
            <a:avLst/>
          </a:prstGeom>
          <a:noFill/>
        </p:spPr>
        <p:txBody>
          <a:bodyPr wrap="square" rtlCol="0">
            <a:spAutoFit/>
          </a:bodyPr>
          <a:lstStyle/>
          <a:p>
            <a:r>
              <a:rPr lang="en-US" sz="2900" b="1" dirty="0">
                <a:solidFill>
                  <a:schemeClr val="bg1"/>
                </a:solidFill>
                <a:latin typeface="Al-Jazeera-Arabic-Regular" pitchFamily="2" charset="-78"/>
                <a:cs typeface="Al-Jazeera-Arabic-Regular" pitchFamily="2" charset="-78"/>
              </a:rPr>
              <a:t>DGM 11</a:t>
            </a:r>
            <a:r>
              <a:rPr lang="ar-SA" sz="2900" b="1" dirty="0">
                <a:solidFill>
                  <a:schemeClr val="bg1"/>
                </a:solidFill>
                <a:latin typeface="Al-Jazeera-Arabic-Regular" pitchFamily="2" charset="-78"/>
                <a:cs typeface="Al-Jazeera-Arabic-Regular" pitchFamily="2" charset="-78"/>
              </a:rPr>
              <a:t>٣</a:t>
            </a:r>
            <a:endParaRPr lang="en-US" sz="2900" b="1" dirty="0">
              <a:solidFill>
                <a:schemeClr val="bg1"/>
              </a:solidFill>
              <a:latin typeface="Al-Jazeera-Arabic-Regular" pitchFamily="2" charset="-78"/>
              <a:cs typeface="Al-Jazeera-Arabic-Regular" pitchFamily="2" charset="-78"/>
            </a:endParaRPr>
          </a:p>
          <a:p>
            <a:r>
              <a:rPr lang="en-US" sz="2900" b="1" dirty="0">
                <a:solidFill>
                  <a:schemeClr val="bg1"/>
                </a:solidFill>
                <a:latin typeface="Al-Jazeera-Arabic-Regular" pitchFamily="2" charset="-78"/>
                <a:cs typeface="Al-Jazeera-Arabic-Regular" pitchFamily="2" charset="-78"/>
              </a:rPr>
              <a:t>Lecture 2: Adoption Theories</a:t>
            </a:r>
          </a:p>
          <a:p>
            <a:r>
              <a:rPr lang="en-US" sz="2900" b="1" dirty="0">
                <a:solidFill>
                  <a:schemeClr val="bg1"/>
                </a:solidFill>
                <a:latin typeface="Al-Jazeera-Arabic-Regular" pitchFamily="2" charset="-78"/>
                <a:cs typeface="Al-Jazeera-Arabic-Regular" pitchFamily="2" charset="-78"/>
              </a:rPr>
              <a:t> </a:t>
            </a:r>
            <a:r>
              <a:rPr lang="ar-SA" sz="2900" b="1" dirty="0">
                <a:solidFill>
                  <a:schemeClr val="bg1"/>
                </a:solidFill>
                <a:latin typeface="Al-Jazeera-Arabic-Regular" pitchFamily="2" charset="-78"/>
                <a:cs typeface="Al-Jazeera-Arabic-Regular" pitchFamily="2" charset="-78"/>
              </a:rPr>
              <a:t>نظريات خاصة بتبني المستحدثات</a:t>
            </a:r>
          </a:p>
        </p:txBody>
      </p:sp>
    </p:spTree>
    <p:extLst>
      <p:ext uri="{BB962C8B-B14F-4D97-AF65-F5344CB8AC3E}">
        <p14:creationId xmlns:p14="http://schemas.microsoft.com/office/powerpoint/2010/main" val="37962328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15310</TotalTime>
  <Words>2409</Words>
  <Application>Microsoft Macintosh PowerPoint</Application>
  <PresentationFormat>Widescreen</PresentationFormat>
  <Paragraphs>176</Paragraphs>
  <Slides>36</Slides>
  <Notes>0</Notes>
  <HiddenSlides>0</HiddenSlides>
  <MMClips>34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Al-Jazeera-Arabic-Bold</vt:lpstr>
      <vt:lpstr>Al-Jazeera-Arabic-Regular</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george latif</cp:lastModifiedBy>
  <cp:revision>59</cp:revision>
  <dcterms:created xsi:type="dcterms:W3CDTF">2021-08-03T13:03:26Z</dcterms:created>
  <dcterms:modified xsi:type="dcterms:W3CDTF">2023-02-07T21:07:09Z</dcterms:modified>
</cp:coreProperties>
</file>