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624" r:id="rId3"/>
    <p:sldId id="625" r:id="rId4"/>
    <p:sldId id="626" r:id="rId5"/>
    <p:sldId id="627" r:id="rId6"/>
    <p:sldId id="628" r:id="rId7"/>
    <p:sldId id="629" r:id="rId8"/>
    <p:sldId id="630" r:id="rId9"/>
    <p:sldId id="631" r:id="rId10"/>
    <p:sldId id="632" r:id="rId11"/>
    <p:sldId id="633" r:id="rId12"/>
    <p:sldId id="634" r:id="rId13"/>
    <p:sldId id="635" r:id="rId14"/>
    <p:sldId id="636" r:id="rId15"/>
    <p:sldId id="637" r:id="rId16"/>
    <p:sldId id="638" r:id="rId17"/>
    <p:sldId id="639" r:id="rId18"/>
    <p:sldId id="640" r:id="rId19"/>
    <p:sldId id="641" r:id="rId20"/>
    <p:sldId id="642" r:id="rId21"/>
    <p:sldId id="643" r:id="rId22"/>
    <p:sldId id="644" r:id="rId23"/>
    <p:sldId id="645" r:id="rId24"/>
    <p:sldId id="646" r:id="rId25"/>
    <p:sldId id="647" r:id="rId26"/>
    <p:sldId id="648" r:id="rId27"/>
    <p:sldId id="649" r:id="rId28"/>
    <p:sldId id="650" r:id="rId29"/>
    <p:sldId id="651" r:id="rId30"/>
    <p:sldId id="652" r:id="rId31"/>
    <p:sldId id="653" r:id="rId32"/>
    <p:sldId id="654" r:id="rId33"/>
    <p:sldId id="65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a:t>
            </a:r>
            <a:r>
              <a:rPr lang="en-US" sz="4400" b="1" dirty="0" smtClean="0"/>
              <a:t>skills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490595" y="5310872"/>
            <a:ext cx="2658677" cy="461665"/>
          </a:xfrm>
          <a:prstGeom prst="rect">
            <a:avLst/>
          </a:prstGeom>
        </p:spPr>
        <p:txBody>
          <a:bodyPr wrap="none">
            <a:spAutoFit/>
          </a:bodyPr>
          <a:lstStyle/>
          <a:p>
            <a:r>
              <a:rPr lang="en-US" sz="2400" b="1" dirty="0"/>
              <a:t>Written documents</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876412" y="397733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398911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941600" y="4345918"/>
            <a:ext cx="4934812"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Written Communication Types</a:t>
            </a: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47275" y="568122"/>
            <a:ext cx="4251488" cy="707886"/>
          </a:xfrm>
          <a:prstGeom prst="rect">
            <a:avLst/>
          </a:prstGeom>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Written communication excellence strategies &amp; Skills</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23157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02053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18420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2548" y="3460271"/>
            <a:ext cx="6014301"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Written Communication</a:t>
            </a:r>
            <a:r>
              <a:rPr lang="en-US" sz="2400" dirty="0">
                <a:latin typeface="Times New Roman" panose="02020603050405020304" pitchFamily="18" charset="0"/>
                <a:cs typeface="Times New Roman" panose="02020603050405020304" pitchFamily="18" charset="0"/>
              </a:rPr>
              <a:t> refers to the process of conveying a message through the written symbols. In other words, any message exchanged between two or more persons that make use of written words is called as written communication.</a:t>
            </a:r>
          </a:p>
        </p:txBody>
      </p:sp>
      <p:sp>
        <p:nvSpPr>
          <p:cNvPr id="13" name="Rectangle 12"/>
          <p:cNvSpPr/>
          <p:nvPr/>
        </p:nvSpPr>
        <p:spPr>
          <a:xfrm>
            <a:off x="122548" y="2848699"/>
            <a:ext cx="2251434"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a:t>
            </a:r>
            <a:endPar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011809" y="933253"/>
            <a:ext cx="8801493" cy="1673022"/>
          </a:xfrm>
          <a:prstGeom prst="rect">
            <a:avLst/>
          </a:prstGeom>
          <a:solidFill>
            <a:schemeClr val="accent1">
              <a:lumMod val="20000"/>
              <a:lumOff val="80000"/>
            </a:schemeClr>
          </a:solidFill>
          <a:ln>
            <a:solidFill>
              <a:schemeClr val="bg1">
                <a:lumMod val="95000"/>
              </a:schemeClr>
            </a:solidFill>
          </a:ln>
        </p:spPr>
        <p:txBody>
          <a:bodyPr wrap="square">
            <a:spAutoFit/>
          </a:bodyPr>
          <a:lstStyle/>
          <a:p>
            <a:pPr>
              <a:lnSpc>
                <a:spcPct val="107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What would you do if you were hired for a new position that required you to communicate in a variety of styles and formats? Written communication can challenge professionals entering a variety of positions, regardless of industry.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60146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1974" y="1810580"/>
            <a:ext cx="6834434"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Official documents, memos, e-mails, and other forms of written communication reveal something about you as a professional; </a:t>
            </a:r>
            <a:endParaRPr lang="en-US" sz="2800" dirty="0">
              <a:latin typeface="Times New Roman" panose="02020603050405020304" pitchFamily="18" charset="0"/>
              <a:cs typeface="Times New Roman" panose="02020603050405020304" pitchFamily="18" charset="0"/>
            </a:endParaRPr>
          </a:p>
        </p:txBody>
      </p:sp>
      <p:sp>
        <p:nvSpPr>
          <p:cNvPr id="13" name="Rectangle 12"/>
          <p:cNvSpPr/>
          <p:nvPr/>
        </p:nvSpPr>
        <p:spPr>
          <a:xfrm>
            <a:off x="0" y="933253"/>
            <a:ext cx="7880810" cy="584775"/>
          </a:xfrm>
          <a:prstGeom prst="rect">
            <a:avLst/>
          </a:prstGeom>
          <a:solidFill>
            <a:schemeClr val="accent1">
              <a:lumMod val="50000"/>
            </a:schemeClr>
          </a:solidFill>
          <a:ln>
            <a:solidFill>
              <a:schemeClr val="bg1">
                <a:lumMod val="95000"/>
              </a:schemeClr>
            </a:solidFill>
          </a:ln>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written communication</a:t>
            </a:r>
            <a:endParaRPr lang="en-US" sz="32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31974" y="3057483"/>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Important policies, requests, and organizational procedures are conveyed through written communication; </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131974" y="4133213"/>
            <a:ext cx="683443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Proposals, employee terminations, media relations, and the like are achieved with written communication; </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131974" y="5208943"/>
            <a:ext cx="6834434" cy="707886"/>
          </a:xfrm>
          <a:prstGeom prst="rect">
            <a:avLst/>
          </a:prstGeom>
          <a:solidFill>
            <a:schemeClr val="accent3">
              <a:lumMod val="20000"/>
              <a:lumOff val="80000"/>
            </a:schemeClr>
          </a:solidFill>
          <a:ln>
            <a:solidFill>
              <a:schemeClr val="bg1"/>
            </a:solidFill>
          </a:ln>
        </p:spPr>
        <p:txBody>
          <a:bodyPr wrap="square">
            <a:spAutoFit/>
          </a:bodyPr>
          <a:lstStyle/>
          <a:p>
            <a:r>
              <a:rPr lang="en-US" sz="2000" dirty="0"/>
              <a:t>Written communication must be present in order to achieve professional excellence. To address these important topics.</a:t>
            </a:r>
            <a:endParaRPr lang="en-US" sz="2800" dirty="0">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55065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72239" y="2175365"/>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Employee reviews, </a:t>
            </a:r>
          </a:p>
        </p:txBody>
      </p:sp>
      <p:sp>
        <p:nvSpPr>
          <p:cNvPr id="13" name="Rectangle 12"/>
          <p:cNvSpPr/>
          <p:nvPr/>
        </p:nvSpPr>
        <p:spPr>
          <a:xfrm>
            <a:off x="207390" y="1642009"/>
            <a:ext cx="2251434"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Business letters, </a:t>
            </a:r>
          </a:p>
        </p:txBody>
      </p:sp>
      <p:sp>
        <p:nvSpPr>
          <p:cNvPr id="8" name="Rectangle 7"/>
          <p:cNvSpPr/>
          <p:nvPr/>
        </p:nvSpPr>
        <p:spPr>
          <a:xfrm>
            <a:off x="1963461" y="0"/>
            <a:ext cx="6971204"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Written Communication Types</a:t>
            </a:r>
            <a:endParaRPr lang="en-US" sz="4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011809" y="933253"/>
            <a:ext cx="8801493" cy="400110"/>
          </a:xfrm>
          <a:prstGeom prst="rect">
            <a:avLst/>
          </a:prstGeom>
          <a:solidFill>
            <a:schemeClr val="accent1">
              <a:lumMod val="20000"/>
              <a:lumOff val="80000"/>
            </a:schemeClr>
          </a:solidFill>
          <a:ln>
            <a:solidFill>
              <a:schemeClr val="bg1">
                <a:lumMod val="95000"/>
              </a:schemeClr>
            </a:solidFill>
          </a:ln>
        </p:spPr>
        <p:txBody>
          <a:bodyPr wrap="square">
            <a:spAutoFit/>
          </a:bodyPr>
          <a:lstStyle/>
          <a:p>
            <a:r>
              <a:rPr lang="en-US" sz="20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sections that follow, we cover the following types of written communication: </a:t>
            </a:r>
          </a:p>
        </p:txBody>
      </p:sp>
      <p:sp>
        <p:nvSpPr>
          <p:cNvPr id="9" name="Rectangle 8"/>
          <p:cNvSpPr/>
          <p:nvPr/>
        </p:nvSpPr>
        <p:spPr>
          <a:xfrm>
            <a:off x="102122" y="2922048"/>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Recommendation letters, </a:t>
            </a:r>
          </a:p>
        </p:txBody>
      </p:sp>
      <p:sp>
        <p:nvSpPr>
          <p:cNvPr id="11" name="Rectangle 10"/>
          <p:cNvSpPr/>
          <p:nvPr/>
        </p:nvSpPr>
        <p:spPr>
          <a:xfrm>
            <a:off x="3465529" y="3803585"/>
            <a:ext cx="1498861"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Memos, </a:t>
            </a:r>
          </a:p>
        </p:txBody>
      </p:sp>
      <p:sp>
        <p:nvSpPr>
          <p:cNvPr id="12" name="Rectangle 11"/>
          <p:cNvSpPr/>
          <p:nvPr/>
        </p:nvSpPr>
        <p:spPr>
          <a:xfrm>
            <a:off x="2527955" y="4531891"/>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Proposals and Reports, </a:t>
            </a:r>
          </a:p>
        </p:txBody>
      </p:sp>
      <p:sp>
        <p:nvSpPr>
          <p:cNvPr id="14" name="Rectangle 13"/>
          <p:cNvSpPr/>
          <p:nvPr/>
        </p:nvSpPr>
        <p:spPr>
          <a:xfrm>
            <a:off x="1521642" y="5200972"/>
            <a:ext cx="3249562" cy="461665"/>
          </a:xfrm>
          <a:prstGeom prst="rect">
            <a:avLst/>
          </a:prstGeom>
          <a:solidFill>
            <a:srgbClr val="F1D6F8"/>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Planning documents, </a:t>
            </a:r>
          </a:p>
        </p:txBody>
      </p:sp>
      <p:sp>
        <p:nvSpPr>
          <p:cNvPr id="15" name="Rectangle 14"/>
          <p:cNvSpPr/>
          <p:nvPr/>
        </p:nvSpPr>
        <p:spPr>
          <a:xfrm>
            <a:off x="358217" y="6111740"/>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152767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Vertical)">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arn(inVertical)">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8" grpId="0" animBg="1"/>
      <p:bldP spid="2" grpId="0" animBg="1"/>
      <p:bldP spid="9" grpId="0" animBg="1"/>
      <p:bldP spid="11" grpId="0" animBg="1"/>
      <p:bldP spid="12"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Have you ever received a letter that did not keep your attention? What reaction do you have when your name is misspelled in a document?</a:t>
            </a:r>
          </a:p>
        </p:txBody>
      </p:sp>
      <p:sp>
        <p:nvSpPr>
          <p:cNvPr id="13" name="Rectangle 12"/>
          <p:cNvSpPr/>
          <p:nvPr/>
        </p:nvSpPr>
        <p:spPr>
          <a:xfrm>
            <a:off x="183033" y="3362228"/>
            <a:ext cx="7503736" cy="2862322"/>
          </a:xfrm>
          <a:prstGeom prst="rect">
            <a:avLst/>
          </a:prstGeom>
          <a:solidFill>
            <a:schemeClr val="accent1">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serve as a formal method of communication between people.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provide valuable information on business-related matters.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They are used as a reference material to future transactions.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Properly written letters give a positive impression of a company or individual.</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Retailers and agents also distribute new information to clients through formal letters.</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Letters enhance an organization’s image and reputation and maintain ethical business values.</a:t>
            </a:r>
          </a:p>
        </p:txBody>
      </p:sp>
      <p:sp>
        <p:nvSpPr>
          <p:cNvPr id="9" name="Rounded Rectangle 8"/>
          <p:cNvSpPr/>
          <p:nvPr/>
        </p:nvSpPr>
        <p:spPr>
          <a:xfrm>
            <a:off x="183033" y="2412496"/>
            <a:ext cx="5576744" cy="627674"/>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Why Business Letters are important?</a:t>
            </a:r>
          </a:p>
        </p:txBody>
      </p:sp>
      <p:sp>
        <p:nvSpPr>
          <p:cNvPr id="10" name="Rectangle 9"/>
          <p:cNvSpPr/>
          <p:nvPr/>
        </p:nvSpPr>
        <p:spPr>
          <a:xfrm>
            <a:off x="0" y="702420"/>
            <a:ext cx="2752628" cy="461665"/>
          </a:xfrm>
          <a:prstGeom prst="rect">
            <a:avLst/>
          </a:prstGeom>
          <a:solidFill>
            <a:schemeClr val="accent4">
              <a:lumMod val="20000"/>
              <a:lumOff val="80000"/>
            </a:schemeClr>
          </a:solidFill>
          <a:ln>
            <a:solidFill>
              <a:schemeClr val="bg1">
                <a:lumMod val="95000"/>
              </a:schemeClr>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Business letters, </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788270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200329"/>
          </a:xfrm>
          <a:prstGeom prst="rect">
            <a:avLst/>
          </a:prstGeom>
          <a:solidFill>
            <a:schemeClr val="accent1">
              <a:lumMod val="20000"/>
              <a:lumOff val="80000"/>
            </a:schemeClr>
          </a:solidFill>
          <a:ln>
            <a:solidFill>
              <a:schemeClr val="bg1"/>
            </a:solidFill>
          </a:ln>
        </p:spPr>
        <p:txBody>
          <a:bodyPr wrap="square">
            <a:spAutoFit/>
          </a:bodyPr>
          <a:lstStyle/>
          <a:p>
            <a:r>
              <a:rPr lang="en-US" dirty="0" smtClean="0"/>
              <a:t>An employee review form is a formal document with questions and discussion points that examines your efficiency and productivity. Companies may also use an employee review form to commend you on outstanding work. Occasionally, organizations will use review forms with a team to outline how they are performing.</a:t>
            </a:r>
            <a:endParaRPr lang="en-US" dirty="0"/>
          </a:p>
        </p:txBody>
      </p:sp>
      <p:sp>
        <p:nvSpPr>
          <p:cNvPr id="13" name="Rectangle 12"/>
          <p:cNvSpPr/>
          <p:nvPr/>
        </p:nvSpPr>
        <p:spPr>
          <a:xfrm>
            <a:off x="0" y="3431550"/>
            <a:ext cx="7176150" cy="646331"/>
          </a:xfrm>
          <a:prstGeom prst="rect">
            <a:avLst/>
          </a:prstGeom>
          <a:solidFill>
            <a:schemeClr val="accent6">
              <a:lumMod val="20000"/>
              <a:lumOff val="80000"/>
            </a:schemeClr>
          </a:solidFill>
          <a:ln>
            <a:solidFill>
              <a:schemeClr val="bg1"/>
            </a:solidFill>
          </a:ln>
        </p:spPr>
        <p:txBody>
          <a:bodyPr wrap="square">
            <a:spAutoFit/>
          </a:bodyPr>
          <a:lstStyle/>
          <a:p>
            <a:pPr lvl="0"/>
            <a:r>
              <a:rPr lang="en-US" dirty="0"/>
              <a:t>They give the employee the opportunity to better understand expectations, standards and rules.</a:t>
            </a:r>
          </a:p>
        </p:txBody>
      </p:sp>
      <p:sp>
        <p:nvSpPr>
          <p:cNvPr id="9" name="Rounded Rectangle 8"/>
          <p:cNvSpPr/>
          <p:nvPr/>
        </p:nvSpPr>
        <p:spPr>
          <a:xfrm>
            <a:off x="183032" y="278090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What is the importance of Employee Reviews?</a:t>
            </a: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0" y="4299298"/>
            <a:ext cx="7522589" cy="369332"/>
          </a:xfrm>
          <a:prstGeom prst="rect">
            <a:avLst/>
          </a:prstGeom>
          <a:solidFill>
            <a:schemeClr val="accent4">
              <a:lumMod val="20000"/>
              <a:lumOff val="80000"/>
            </a:schemeClr>
          </a:solidFill>
          <a:ln>
            <a:solidFill>
              <a:schemeClr val="bg1"/>
            </a:solidFill>
          </a:ln>
        </p:spPr>
        <p:txBody>
          <a:bodyPr wrap="square">
            <a:spAutoFit/>
          </a:bodyPr>
          <a:lstStyle/>
          <a:p>
            <a:pPr lvl="0"/>
            <a:r>
              <a:rPr lang="en-US" dirty="0"/>
              <a:t>They give the manager an opportunity to ‘get to know’ the employee better.</a:t>
            </a:r>
          </a:p>
        </p:txBody>
      </p:sp>
      <p:sp>
        <p:nvSpPr>
          <p:cNvPr id="14" name="Rectangle 13"/>
          <p:cNvSpPr/>
          <p:nvPr/>
        </p:nvSpPr>
        <p:spPr>
          <a:xfrm>
            <a:off x="0" y="4837182"/>
            <a:ext cx="7176150" cy="646331"/>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give the employee the opportunity to learn what behaviors and attitudes they need to improve or modify.</a:t>
            </a:r>
          </a:p>
        </p:txBody>
      </p:sp>
      <p:sp>
        <p:nvSpPr>
          <p:cNvPr id="15" name="Rectangle 14"/>
          <p:cNvSpPr/>
          <p:nvPr/>
        </p:nvSpPr>
        <p:spPr>
          <a:xfrm>
            <a:off x="0" y="5620920"/>
            <a:ext cx="7176150" cy="646331"/>
          </a:xfrm>
          <a:prstGeom prst="rect">
            <a:avLst/>
          </a:prstGeom>
          <a:solidFill>
            <a:schemeClr val="bg1">
              <a:lumMod val="85000"/>
            </a:schemeClr>
          </a:solidFill>
          <a:ln>
            <a:solidFill>
              <a:schemeClr val="bg1"/>
            </a:solidFill>
          </a:ln>
        </p:spPr>
        <p:txBody>
          <a:bodyPr wrap="square">
            <a:spAutoFit/>
          </a:bodyPr>
          <a:lstStyle/>
          <a:p>
            <a:pPr lvl="0"/>
            <a:r>
              <a:rPr lang="en-US" dirty="0"/>
              <a:t>They send a message to the employee that you care about their performance as well as them as a person.</a:t>
            </a:r>
          </a:p>
        </p:txBody>
      </p:sp>
      <p:sp>
        <p:nvSpPr>
          <p:cNvPr id="16" name="Rectangle 15"/>
          <p:cNvSpPr/>
          <p:nvPr/>
        </p:nvSpPr>
        <p:spPr>
          <a:xfrm>
            <a:off x="0" y="6488668"/>
            <a:ext cx="7176150" cy="369332"/>
          </a:xfrm>
          <a:prstGeom prst="rect">
            <a:avLst/>
          </a:prstGeom>
          <a:solidFill>
            <a:schemeClr val="accent1">
              <a:lumMod val="20000"/>
              <a:lumOff val="80000"/>
            </a:schemeClr>
          </a:solidFill>
          <a:ln>
            <a:solidFill>
              <a:schemeClr val="bg1"/>
            </a:solidFill>
          </a:ln>
        </p:spPr>
        <p:txBody>
          <a:bodyPr wrap="square">
            <a:spAutoFit/>
          </a:bodyPr>
          <a:lstStyle/>
          <a:p>
            <a:pPr lvl="0"/>
            <a:r>
              <a:rPr lang="en-US" dirty="0"/>
              <a:t>They can help you chart a better course for the future of the employee.</a:t>
            </a:r>
          </a:p>
        </p:txBody>
      </p:sp>
      <p:pic>
        <p:nvPicPr>
          <p:cNvPr id="1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13619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arn(inVertical)">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inVertical)">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P spid="12"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2036548"/>
            <a:ext cx="9040305" cy="1477328"/>
          </a:xfrm>
          <a:prstGeom prst="rect">
            <a:avLst/>
          </a:prstGeom>
          <a:solidFill>
            <a:schemeClr val="accent6">
              <a:lumMod val="20000"/>
              <a:lumOff val="80000"/>
            </a:schemeClr>
          </a:solidFill>
          <a:ln>
            <a:solidFill>
              <a:schemeClr val="bg1"/>
            </a:solidFill>
          </a:ln>
        </p:spPr>
        <p:txBody>
          <a:bodyPr wrap="square">
            <a:spAutoFit/>
          </a:bodyPr>
          <a:lstStyle/>
          <a:p>
            <a:r>
              <a:rPr lang="en-US" b="1" dirty="0"/>
              <a:t>Scale </a:t>
            </a:r>
            <a:r>
              <a:rPr lang="en-US" b="1" dirty="0" smtClean="0"/>
              <a:t>review</a:t>
            </a:r>
          </a:p>
          <a:p>
            <a:r>
              <a:rPr lang="en-US" dirty="0"/>
              <a:t>Employers rate a list of qualities and expectations on a numbered scale, for example, of 1 (unsatisfactory) to 5 (exceptional). Each item might also include a comments section where you or your supervisor can discuss any details that impact the score.</a:t>
            </a:r>
          </a:p>
          <a:p>
            <a:endParaRPr lang="en-US" dirty="0"/>
          </a:p>
        </p:txBody>
      </p:sp>
      <p:sp>
        <p:nvSpPr>
          <p:cNvPr id="9" name="Rounded Rectangle 8"/>
          <p:cNvSpPr/>
          <p:nvPr/>
        </p:nvSpPr>
        <p:spPr>
          <a:xfrm>
            <a:off x="1399090" y="1355027"/>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Types of forms for employee review</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658800"/>
            <a:ext cx="3386580" cy="461665"/>
          </a:xfrm>
          <a:prstGeom prst="rect">
            <a:avLst/>
          </a:prstGeom>
          <a:solidFill>
            <a:schemeClr val="accent2">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Employee reviews, </a:t>
            </a:r>
          </a:p>
        </p:txBody>
      </p:sp>
      <p:sp>
        <p:nvSpPr>
          <p:cNvPr id="12" name="Rectangle 11"/>
          <p:cNvSpPr/>
          <p:nvPr/>
        </p:nvSpPr>
        <p:spPr>
          <a:xfrm>
            <a:off x="-1" y="3682428"/>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Peer </a:t>
            </a:r>
            <a:r>
              <a:rPr lang="en-US" b="1" dirty="0" smtClean="0"/>
              <a:t>review</a:t>
            </a:r>
            <a:br>
              <a:rPr lang="en-US" b="1" dirty="0" smtClean="0"/>
            </a:br>
            <a:r>
              <a:rPr lang="en-US" dirty="0"/>
              <a:t> These employee reviews will likely contain many of the same questions about your personal qualities and work habits as a scale review.</a:t>
            </a:r>
          </a:p>
        </p:txBody>
      </p:sp>
      <p:sp>
        <p:nvSpPr>
          <p:cNvPr id="14" name="Rectangle 13"/>
          <p:cNvSpPr/>
          <p:nvPr/>
        </p:nvSpPr>
        <p:spPr>
          <a:xfrm>
            <a:off x="0" y="4826675"/>
            <a:ext cx="7805394" cy="2031325"/>
          </a:xfrm>
          <a:prstGeom prst="rect">
            <a:avLst/>
          </a:prstGeom>
          <a:solidFill>
            <a:schemeClr val="accent4">
              <a:lumMod val="20000"/>
              <a:lumOff val="80000"/>
            </a:schemeClr>
          </a:solidFill>
          <a:ln>
            <a:solidFill>
              <a:schemeClr val="bg1"/>
            </a:solidFill>
          </a:ln>
        </p:spPr>
        <p:txBody>
          <a:bodyPr wrap="square">
            <a:spAutoFit/>
          </a:bodyPr>
          <a:lstStyle/>
          <a:p>
            <a:r>
              <a:rPr lang="en-US" b="1" dirty="0" smtClean="0"/>
              <a:t>Self-assessment</a:t>
            </a:r>
            <a:br>
              <a:rPr lang="en-US" b="1" dirty="0" smtClean="0"/>
            </a:br>
            <a:endParaRPr lang="en-US" b="1" dirty="0" smtClean="0"/>
          </a:p>
          <a:p>
            <a:r>
              <a:rPr lang="en-US" dirty="0"/>
              <a:t>With this type of review, you will be more responsible for leading the review conversation with your employer. Many self-assessments have open-ended questions about your performance, including, “What are my main accomplishments for the year and how do they line up with my objectives?”</a:t>
            </a:r>
          </a:p>
          <a:p>
            <a:endParaRPr lang="en-US"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174309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8" grpId="0" animBg="1"/>
      <p:bldP spid="12"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form of written communication used to provide a documented reference for students and professionals.</a:t>
            </a:r>
          </a:p>
        </p:txBody>
      </p:sp>
      <p:sp>
        <p:nvSpPr>
          <p:cNvPr id="13" name="Rectangle 12"/>
          <p:cNvSpPr/>
          <p:nvPr/>
        </p:nvSpPr>
        <p:spPr>
          <a:xfrm>
            <a:off x="527901" y="3560191"/>
            <a:ext cx="7176150" cy="2862322"/>
          </a:xfrm>
          <a:prstGeom prst="rect">
            <a:avLst/>
          </a:prstGeom>
          <a:solidFill>
            <a:schemeClr val="accent1">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Opening - Introduce yourself and explain your relationship to the applicant</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Body - Give examples of the applicant's best qualities, being as specific as possible. Put the most important qualities first</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Conclusion - End your recommendation with a paragraph that includes a positive statement about the applicant and offers your future assistance if necessary.</a:t>
            </a:r>
          </a:p>
        </p:txBody>
      </p:sp>
      <p:sp>
        <p:nvSpPr>
          <p:cNvPr id="9" name="Rounded Rectangle 8"/>
          <p:cNvSpPr/>
          <p:nvPr/>
        </p:nvSpPr>
        <p:spPr>
          <a:xfrm>
            <a:off x="183032" y="2172087"/>
            <a:ext cx="7339557"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Times New Roman" panose="02020603050405020304" pitchFamily="18" charset="0"/>
                <a:cs typeface="Times New Roman" panose="02020603050405020304" pitchFamily="18" charset="0"/>
              </a:rPr>
              <a:t>A recommendation letter is designed to testify to the skills and abilities. When you review samples of recommendation letters, you will notice that the basic format is as follows: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174" y="702420"/>
            <a:ext cx="3851636"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Recommendation letters, </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86668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7" y="1259441"/>
            <a:ext cx="8802703" cy="1015663"/>
          </a:xfrm>
          <a:prstGeom prst="rect">
            <a:avLst/>
          </a:prstGeom>
          <a:solidFill>
            <a:schemeClr val="accent2">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Memos (the word memo is short for memorandum) are another type of written communication used in professional settings. They are typically short notes or updates distributed in business.</a:t>
            </a:r>
          </a:p>
        </p:txBody>
      </p:sp>
      <p:sp>
        <p:nvSpPr>
          <p:cNvPr id="13" name="Rectangle 12"/>
          <p:cNvSpPr/>
          <p:nvPr/>
        </p:nvSpPr>
        <p:spPr>
          <a:xfrm>
            <a:off x="0" y="3431550"/>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Issuing Orders and Instructions:</a:t>
            </a:r>
            <a:r>
              <a:rPr lang="en-US" dirty="0"/>
              <a:t> Through memo superiors issue orders, instructions, advices etc. to their subordinates. Therefore, it is regarded as the means of carrying orders of superiors to the subordinates.</a:t>
            </a:r>
          </a:p>
        </p:txBody>
      </p:sp>
      <p:sp>
        <p:nvSpPr>
          <p:cNvPr id="9" name="Rounded Rectangle 8"/>
          <p:cNvSpPr/>
          <p:nvPr/>
        </p:nvSpPr>
        <p:spPr>
          <a:xfrm>
            <a:off x="183032" y="2514076"/>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0" y="4717374"/>
            <a:ext cx="7522589" cy="646331"/>
          </a:xfrm>
          <a:prstGeom prst="rect">
            <a:avLst/>
          </a:prstGeom>
          <a:solidFill>
            <a:schemeClr val="accent1">
              <a:lumMod val="20000"/>
              <a:lumOff val="80000"/>
            </a:schemeClr>
          </a:solidFill>
          <a:ln>
            <a:solidFill>
              <a:schemeClr val="bg1"/>
            </a:solidFill>
          </a:ln>
        </p:spPr>
        <p:txBody>
          <a:bodyPr wrap="square">
            <a:spAutoFit/>
          </a:bodyPr>
          <a:lstStyle/>
          <a:p>
            <a:r>
              <a:rPr lang="en-US" b="1" dirty="0"/>
              <a:t>Informing Any Change in Policy:</a:t>
            </a:r>
            <a:r>
              <a:rPr lang="en-US" dirty="0"/>
              <a:t> Organizations use memo to inform any change in policy to its various internal parties.</a:t>
            </a:r>
          </a:p>
        </p:txBody>
      </p:sp>
      <p:sp>
        <p:nvSpPr>
          <p:cNvPr id="14" name="Rectangle 13"/>
          <p:cNvSpPr/>
          <p:nvPr/>
        </p:nvSpPr>
        <p:spPr>
          <a:xfrm>
            <a:off x="0" y="5582257"/>
            <a:ext cx="7176150" cy="1200329"/>
          </a:xfrm>
          <a:prstGeom prst="rect">
            <a:avLst/>
          </a:prstGeom>
          <a:solidFill>
            <a:schemeClr val="accent6">
              <a:lumMod val="20000"/>
              <a:lumOff val="80000"/>
            </a:schemeClr>
          </a:solidFill>
          <a:ln>
            <a:solidFill>
              <a:schemeClr val="bg1"/>
            </a:solidFill>
          </a:ln>
        </p:spPr>
        <p:txBody>
          <a:bodyPr wrap="square">
            <a:spAutoFit/>
          </a:bodyPr>
          <a:lstStyle/>
          <a:p>
            <a:r>
              <a:rPr lang="en-US" b="1" dirty="0"/>
              <a:t>Providing and Seeking Suggestions and Recommendations:</a:t>
            </a:r>
            <a:r>
              <a:rPr lang="en-US" dirty="0"/>
              <a:t> Through memo superiors provide advice and suggestions to their subordinates. Again, by writing memo superiors can seek suggestions and recommendations on any matter from their subordinates.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138521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2" grpId="0" animBg="1"/>
      <p:bldP spid="14"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955801"/>
            <a:ext cx="7176150" cy="923330"/>
          </a:xfrm>
          <a:prstGeom prst="rect">
            <a:avLst/>
          </a:prstGeom>
          <a:solidFill>
            <a:schemeClr val="accent4">
              <a:lumMod val="20000"/>
              <a:lumOff val="80000"/>
            </a:schemeClr>
          </a:solidFill>
          <a:ln>
            <a:solidFill>
              <a:schemeClr val="bg1"/>
            </a:solidFill>
          </a:ln>
        </p:spPr>
        <p:txBody>
          <a:bodyPr wrap="square">
            <a:spAutoFit/>
          </a:bodyPr>
          <a:lstStyle/>
          <a:p>
            <a:r>
              <a:rPr lang="en-US" b="1" dirty="0"/>
              <a:t>Requesting For Help:</a:t>
            </a:r>
            <a:r>
              <a:rPr lang="en-US" dirty="0"/>
              <a:t> Organizational people should cooperate each other in performing their activities. For obtaining such cooperation and help, they can write memo to each other.</a:t>
            </a:r>
          </a:p>
        </p:txBody>
      </p:sp>
      <p:sp>
        <p:nvSpPr>
          <p:cNvPr id="9" name="Rounded Rectangle 8"/>
          <p:cNvSpPr/>
          <p:nvPr/>
        </p:nvSpPr>
        <p:spPr>
          <a:xfrm>
            <a:off x="626092" y="1146898"/>
            <a:ext cx="7339557" cy="5129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Times New Roman" panose="02020603050405020304" pitchFamily="18" charset="0"/>
                <a:cs typeface="Times New Roman" panose="02020603050405020304" pitchFamily="18" charset="0"/>
              </a:rPr>
              <a:t>Importance of Memo</a:t>
            </a:r>
            <a:endParaRPr lang="en-US" sz="2800" dirty="0">
              <a:latin typeface="Times New Roman" panose="02020603050405020304" pitchFamily="18" charset="0"/>
              <a:cs typeface="Times New Roman" panose="02020603050405020304" pitchFamily="18" charset="0"/>
            </a:endParaRPr>
          </a:p>
        </p:txBody>
      </p:sp>
      <p:sp>
        <p:nvSpPr>
          <p:cNvPr id="11" name="Rectangle 10"/>
          <p:cNvSpPr/>
          <p:nvPr/>
        </p:nvSpPr>
        <p:spPr>
          <a:xfrm>
            <a:off x="2596321"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0" y="3159397"/>
            <a:ext cx="7522589" cy="923330"/>
          </a:xfrm>
          <a:prstGeom prst="rect">
            <a:avLst/>
          </a:prstGeom>
          <a:solidFill>
            <a:schemeClr val="accent1">
              <a:lumMod val="20000"/>
              <a:lumOff val="80000"/>
            </a:schemeClr>
          </a:solidFill>
          <a:ln>
            <a:solidFill>
              <a:schemeClr val="bg1"/>
            </a:solidFill>
          </a:ln>
        </p:spPr>
        <p:txBody>
          <a:bodyPr wrap="square">
            <a:spAutoFit/>
          </a:bodyPr>
          <a:lstStyle/>
          <a:p>
            <a:r>
              <a:rPr lang="en-US" b="1" dirty="0"/>
              <a:t>Requesting For Information:</a:t>
            </a:r>
            <a:r>
              <a:rPr lang="en-US" dirty="0"/>
              <a:t> Managers need information for preparing plans and taking decisions. For obtaining such information they generally write memos to the concerned internal parties seeking required information.</a:t>
            </a:r>
          </a:p>
        </p:txBody>
      </p:sp>
      <p:sp>
        <p:nvSpPr>
          <p:cNvPr id="14" name="Rectangle 13"/>
          <p:cNvSpPr/>
          <p:nvPr/>
        </p:nvSpPr>
        <p:spPr>
          <a:xfrm>
            <a:off x="0" y="4271931"/>
            <a:ext cx="7176150" cy="923330"/>
          </a:xfrm>
          <a:prstGeom prst="rect">
            <a:avLst/>
          </a:prstGeom>
          <a:solidFill>
            <a:schemeClr val="accent6">
              <a:lumMod val="20000"/>
              <a:lumOff val="80000"/>
            </a:schemeClr>
          </a:solidFill>
          <a:ln>
            <a:solidFill>
              <a:schemeClr val="bg1"/>
            </a:solidFill>
          </a:ln>
        </p:spPr>
        <p:txBody>
          <a:bodyPr wrap="square">
            <a:spAutoFit/>
          </a:bodyPr>
          <a:lstStyle/>
          <a:p>
            <a:r>
              <a:rPr lang="en-US" b="1" dirty="0"/>
              <a:t>Informing Decisions:</a:t>
            </a:r>
            <a:r>
              <a:rPr lang="en-US" dirty="0"/>
              <a:t> Generally, decisions are taken by the top executives. Later on, these are circulated in the whole organizations. Memo is used to carry the decisions to the concerned internal parties.</a:t>
            </a:r>
          </a:p>
        </p:txBody>
      </p:sp>
      <p:sp>
        <p:nvSpPr>
          <p:cNvPr id="18" name="Rectangle 17"/>
          <p:cNvSpPr/>
          <p:nvPr/>
        </p:nvSpPr>
        <p:spPr>
          <a:xfrm>
            <a:off x="0" y="517669"/>
            <a:ext cx="1498861" cy="523220"/>
          </a:xfrm>
          <a:prstGeom prst="rect">
            <a:avLst/>
          </a:prstGeom>
          <a:solidFill>
            <a:schemeClr val="accent1">
              <a:lumMod val="20000"/>
              <a:lumOff val="8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Memos, </a:t>
            </a:r>
          </a:p>
        </p:txBody>
      </p:sp>
      <p:sp>
        <p:nvSpPr>
          <p:cNvPr id="10" name="Rectangle 9"/>
          <p:cNvSpPr/>
          <p:nvPr/>
        </p:nvSpPr>
        <p:spPr>
          <a:xfrm>
            <a:off x="0" y="5423932"/>
            <a:ext cx="7176150" cy="646331"/>
          </a:xfrm>
          <a:prstGeom prst="rect">
            <a:avLst/>
          </a:prstGeom>
          <a:solidFill>
            <a:schemeClr val="accent2">
              <a:lumMod val="20000"/>
              <a:lumOff val="80000"/>
            </a:schemeClr>
          </a:solidFill>
          <a:ln>
            <a:solidFill>
              <a:schemeClr val="bg1"/>
            </a:solidFill>
          </a:ln>
        </p:spPr>
        <p:txBody>
          <a:bodyPr wrap="square">
            <a:spAutoFit/>
          </a:bodyPr>
          <a:lstStyle/>
          <a:p>
            <a:r>
              <a:rPr lang="en-US" b="1" dirty="0"/>
              <a:t>Using as Reference in Future:</a:t>
            </a:r>
            <a:r>
              <a:rPr lang="en-US" dirty="0"/>
              <a:t> Since memo is a written document, it can be preserved and used as reference in internal parties.</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42785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inVertic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2" grpId="0" animBg="1"/>
      <p:bldP spid="14" grpId="0" animBg="1"/>
      <p:bldP spid="18"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Proposals are used in many business and professional settings to propose products and services to potential clients. The proposal describes what the client can expect from the communication assessment.</a:t>
            </a:r>
          </a:p>
        </p:txBody>
      </p:sp>
      <p:sp>
        <p:nvSpPr>
          <p:cNvPr id="13" name="Rectangle 12"/>
          <p:cNvSpPr/>
          <p:nvPr/>
        </p:nvSpPr>
        <p:spPr>
          <a:xfrm>
            <a:off x="0" y="3529628"/>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Abstract/Summary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109784" y="274061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4055560"/>
            <a:ext cx="6096000" cy="2048766"/>
          </a:xfrm>
          <a:prstGeom prst="rect">
            <a:avLst/>
          </a:prstGeom>
          <a:solidFill>
            <a:schemeClr val="accent1">
              <a:lumMod val="20000"/>
              <a:lumOff val="80000"/>
            </a:schemeClr>
          </a:solidFill>
          <a:ln>
            <a:solidFill>
              <a:schemeClr val="bg1">
                <a:lumMod val="95000"/>
              </a:schemeClr>
            </a:solidFill>
          </a:ln>
        </p:spPr>
        <p:txBody>
          <a:bodyPr>
            <a:spAutoFit/>
          </a:bodyPr>
          <a:lstStyle/>
          <a:p>
            <a:pPr marR="0" lvl="0">
              <a:lnSpc>
                <a:spcPct val="107000"/>
              </a:lnSpc>
              <a:spcBef>
                <a:spcPts val="0"/>
              </a:spcBef>
              <a:spcAft>
                <a:spcPts val="800"/>
              </a:spcAft>
              <a:buSzPts val="1000"/>
              <a:tabLst>
                <a:tab pos="457200" algn="l"/>
              </a:tabLst>
            </a:pP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The abstract is the most important component of the proposal. Spend time developing the best possible title. If the length is not mandated, it should be no longer than one half to one page maximum. </a:t>
            </a:r>
            <a:endParaRPr lang="en-US"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61466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9" grpId="0" animBg="1"/>
      <p:bldP spid="11"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828154"/>
            <a:ext cx="3217292" cy="523220"/>
          </a:xfrm>
          <a:prstGeom prst="rect">
            <a:avLst/>
          </a:prstGeom>
          <a:solidFill>
            <a:schemeClr val="accent2">
              <a:lumMod val="75000"/>
            </a:schemeClr>
          </a:solidFill>
          <a:ln>
            <a:solidFill>
              <a:schemeClr val="bg1"/>
            </a:solidFill>
          </a:ln>
        </p:spPr>
        <p:txBody>
          <a:bodyPr wrap="squar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Statement of Need</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2603832"/>
            <a:ext cx="6796726" cy="3477875"/>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is the issue that you are addressing and why does it matter?</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is what you propose necessary? What is the void in Knowledge? </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Who benefits? </a:t>
            </a:r>
            <a:endParaRPr lang="en-US" sz="2000" dirty="0" smtClean="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Why </a:t>
            </a:r>
            <a:r>
              <a:rPr lang="en-US" sz="2000" dirty="0">
                <a:latin typeface="Times New Roman" panose="02020603050405020304" pitchFamily="18" charset="0"/>
                <a:cs typeface="Times New Roman" panose="02020603050405020304" pitchFamily="18" charset="0"/>
              </a:rPr>
              <a:t>hasn't this issue been addressed sufficiently in the past? Who else is working in this field, what have they done, and why isn't that enough? Demonstrate your knowledge of the field.</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Provide convincing evidence that what you are proposing does not duplicate other work.</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1595042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 y="1828154"/>
            <a:ext cx="5147035"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rPr>
              <a:t>Project Activity, Methodology and Outcomes</a:t>
            </a:r>
            <a:endParaRPr lang="en-US" sz="2000" dirty="0">
              <a:solidFill>
                <a:schemeClr val="bg1"/>
              </a:solidFill>
            </a:endParaRPr>
          </a:p>
        </p:txBody>
      </p:sp>
      <p:sp>
        <p:nvSpPr>
          <p:cNvPr id="9" name="Rounded Rectangle 8"/>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proposals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320510" y="2321628"/>
            <a:ext cx="7843101" cy="1323439"/>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Why did you choose to address the issue in the manner that you have? Are there other approaches? If so, why aren't they appropriate to the situation?</a:t>
            </a: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What are the specific activities involved? Who will do them? </a:t>
            </a:r>
          </a:p>
        </p:txBody>
      </p:sp>
      <p:sp>
        <p:nvSpPr>
          <p:cNvPr id="8" name="Rectangle 7"/>
          <p:cNvSpPr/>
          <p:nvPr/>
        </p:nvSpPr>
        <p:spPr>
          <a:xfrm>
            <a:off x="-1" y="3965117"/>
            <a:ext cx="1725106" cy="400110"/>
          </a:xfrm>
          <a:prstGeom prst="rect">
            <a:avLst/>
          </a:prstGeom>
          <a:solidFill>
            <a:schemeClr val="accent2">
              <a:lumMod val="75000"/>
            </a:schemeClr>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Evaluation</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226242" y="4493957"/>
            <a:ext cx="7381189" cy="707886"/>
          </a:xfrm>
          <a:prstGeom prst="rect">
            <a:avLst/>
          </a:prstGeom>
          <a:solidFill>
            <a:schemeClr val="accent1">
              <a:lumMod val="20000"/>
              <a:lumOff val="80000"/>
            </a:schemeClr>
          </a:solidFill>
          <a:ln>
            <a:solidFill>
              <a:schemeClr val="bg1">
                <a:lumMod val="95000"/>
              </a:schemeClr>
            </a:solidFill>
          </a:ln>
        </p:spPr>
        <p:txBody>
          <a:bodyPr wrap="square">
            <a:spAutoFit/>
          </a:bodyPr>
          <a:lstStyle/>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Outline clearly the methodology that you will use to assess the projects success.</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54515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animBg="1"/>
      <p:bldP spid="11" grpId="0" animBg="1"/>
      <p:bldP spid="10" grpId="0" animBg="1"/>
      <p:bldP spid="2" grpId="0" animBg="1"/>
      <p:bldP spid="8"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Reports are used to summarize both quantitative data (characterized by numbers, percentages, statistics, and surveys) and qualitative data (characterized by actual words, phrases, responses to open-ended questions, and interviews).</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75416" y="2811222"/>
            <a:ext cx="7079530" cy="2308324"/>
          </a:xfrm>
          <a:prstGeom prst="rect">
            <a:avLst/>
          </a:prstGeom>
          <a:solidFill>
            <a:schemeClr val="accent2">
              <a:lumMod val="20000"/>
              <a:lumOff val="80000"/>
            </a:schemeClr>
          </a:solidFill>
          <a:ln>
            <a:solidFill>
              <a:schemeClr val="bg2">
                <a:lumMod val="90000"/>
              </a:schemeClr>
            </a:solidFill>
          </a:ln>
        </p:spPr>
        <p:txBody>
          <a:bodyPr wrap="square">
            <a:spAutoFit/>
          </a:bodyPr>
          <a:lstStyle/>
          <a:p>
            <a:r>
              <a:rPr lang="en-US" sz="2400" b="1" dirty="0" smtClean="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importance of Reports:</a:t>
            </a:r>
          </a:p>
          <a:p>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a:t>
            </a:r>
            <a:r>
              <a:rPr lang="en-US" sz="2000" dirty="0">
                <a:latin typeface="Times New Roman" panose="02020603050405020304" pitchFamily="18" charset="0"/>
                <a:cs typeface="Times New Roman" panose="02020603050405020304" pitchFamily="18" charset="0"/>
              </a:rPr>
              <a:t>reports are valuable and essential tools for any enterprise regardless of size or industry. They provide a means to track and analyze the performance and overall health of the business (e.g., customer service, employee satisfaction, employee morale).while identifying areas for improvement and opportunities for growth.</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55893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0"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Title page</a:t>
            </a:r>
          </a:p>
        </p:txBody>
      </p:sp>
      <p:sp>
        <p:nvSpPr>
          <p:cNvPr id="8" name="Rounded Rectangle 7"/>
          <p:cNvSpPr/>
          <p:nvPr/>
        </p:nvSpPr>
        <p:spPr>
          <a:xfrm>
            <a:off x="3098080" y="1252428"/>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a:t>
            </a:r>
            <a:r>
              <a:rPr lang="en-US" sz="2400" b="1" dirty="0" smtClean="0">
                <a:latin typeface="Times New Roman" panose="02020603050405020304" pitchFamily="18" charset="0"/>
                <a:cs typeface="Times New Roman" panose="02020603050405020304" pitchFamily="18" charset="0"/>
              </a:rPr>
              <a:t>Reports</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1" y="249050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Table of contents</a:t>
            </a:r>
          </a:p>
        </p:txBody>
      </p:sp>
      <p:sp>
        <p:nvSpPr>
          <p:cNvPr id="12" name="Rectangle 11"/>
          <p:cNvSpPr/>
          <p:nvPr/>
        </p:nvSpPr>
        <p:spPr>
          <a:xfrm>
            <a:off x="-2" y="3294427"/>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Executive summary</a:t>
            </a:r>
          </a:p>
        </p:txBody>
      </p:sp>
      <p:sp>
        <p:nvSpPr>
          <p:cNvPr id="13" name="Rectangle 12"/>
          <p:cNvSpPr/>
          <p:nvPr/>
        </p:nvSpPr>
        <p:spPr>
          <a:xfrm>
            <a:off x="0" y="4986102"/>
            <a:ext cx="2809189" cy="523220"/>
          </a:xfrm>
          <a:prstGeom prst="rect">
            <a:avLst/>
          </a:prstGeom>
          <a:solidFill>
            <a:schemeClr val="accent2"/>
          </a:solidFill>
          <a:ln>
            <a:solidFill>
              <a:schemeClr val="bg2">
                <a:lumMod val="90000"/>
              </a:schemeClr>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Introduction</a:t>
            </a:r>
          </a:p>
        </p:txBody>
      </p:sp>
      <p:sp>
        <p:nvSpPr>
          <p:cNvPr id="3" name="Rectangle 2"/>
          <p:cNvSpPr/>
          <p:nvPr/>
        </p:nvSpPr>
        <p:spPr>
          <a:xfrm>
            <a:off x="0" y="3768721"/>
            <a:ext cx="7833674" cy="981423"/>
          </a:xfrm>
          <a:prstGeom prst="rect">
            <a:avLst/>
          </a:prstGeom>
          <a:solidFill>
            <a:schemeClr val="accent1">
              <a:lumMod val="20000"/>
              <a:lumOff val="80000"/>
            </a:schemeClr>
          </a:solidFill>
        </p:spPr>
        <p:txBody>
          <a:bodyPr wrap="square">
            <a:spAutoFit/>
          </a:bodyPr>
          <a:lstStyle/>
          <a:p>
            <a:pPr>
              <a:lnSpc>
                <a:spcPct val="107000"/>
              </a:lnSpc>
              <a:spcAft>
                <a:spcPts val="1050"/>
              </a:spcAft>
            </a:pPr>
            <a:r>
              <a:rPr lang="en-US"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An executive summary is a brief overview of a report that is designed to give the reader a quick preview of the report's contents. Its purpose is to present the key points of a report in one place.</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0" y="5535952"/>
            <a:ext cx="7833674" cy="1200329"/>
          </a:xfrm>
          <a:prstGeom prst="rect">
            <a:avLst/>
          </a:prstGeom>
          <a:solidFill>
            <a:schemeClr val="accent1">
              <a:lumMod val="20000"/>
              <a:lumOff val="80000"/>
            </a:schemeClr>
          </a:solidFill>
        </p:spPr>
        <p:txBody>
          <a:bodyPr wrap="square">
            <a:spAutoFit/>
          </a:bodyPr>
          <a:lstStyle/>
          <a:p>
            <a:pPr marL="285750" lvl="0" indent="-285750" fontAlgn="t">
              <a:buFont typeface="Arial" panose="020B0604020202020204" pitchFamily="34" charset="0"/>
              <a:buChar char="•"/>
            </a:pPr>
            <a:r>
              <a:rPr lang="en-US" dirty="0"/>
              <a:t>briefly describe the context and background to the research</a:t>
            </a:r>
          </a:p>
          <a:p>
            <a:pPr marL="285750" lvl="0" indent="-285750" fontAlgn="t">
              <a:buFont typeface="Arial" panose="020B0604020202020204" pitchFamily="34" charset="0"/>
              <a:buChar char="•"/>
            </a:pPr>
            <a:r>
              <a:rPr lang="en-US" dirty="0"/>
              <a:t>describe the change, problem or issue to be reported on</a:t>
            </a:r>
          </a:p>
          <a:p>
            <a:pPr marL="285750" lvl="0" indent="-285750" fontAlgn="t">
              <a:buFont typeface="Arial" panose="020B0604020202020204" pitchFamily="34" charset="0"/>
              <a:buChar char="•"/>
            </a:pPr>
            <a:r>
              <a:rPr lang="en-US" dirty="0"/>
              <a:t>define the specific objectives and purpose of the report</a:t>
            </a:r>
          </a:p>
          <a:p>
            <a:pPr marL="285750" lvl="0" indent="-285750" fontAlgn="t">
              <a:buFont typeface="Arial" panose="020B0604020202020204" pitchFamily="34" charset="0"/>
              <a:buChar char="•"/>
            </a:pPr>
            <a:r>
              <a:rPr lang="en-US" dirty="0"/>
              <a:t>indicate the overall answer to the problem explored in the report</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991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ppt_x"/>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fill="hold"/>
                                        <p:tgtEl>
                                          <p:spTgt spid="13"/>
                                        </p:tgtEl>
                                        <p:attrNameLst>
                                          <p:attrName>ppt_x</p:attrName>
                                        </p:attrNameLst>
                                      </p:cBhvr>
                                      <p:tavLst>
                                        <p:tav tm="0">
                                          <p:val>
                                            <p:strVal val="#ppt_x"/>
                                          </p:val>
                                        </p:tav>
                                        <p:tav tm="100000">
                                          <p:val>
                                            <p:strVal val="#ppt_x"/>
                                          </p:val>
                                        </p:tav>
                                      </p:tavLst>
                                    </p:anim>
                                    <p:anim calcmode="lin" valueType="num">
                                      <p:cBhvr additive="base">
                                        <p:cTn id="47" dur="5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9" grpId="0" animBg="1"/>
      <p:bldP spid="12" grpId="0" animBg="1"/>
      <p:bldP spid="13" grpId="0" animBg="1"/>
      <p:bldP spid="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0" y="683158"/>
            <a:ext cx="368430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Proposals and Reports, </a:t>
            </a:r>
          </a:p>
        </p:txBody>
      </p:sp>
      <p:sp>
        <p:nvSpPr>
          <p:cNvPr id="2" name="Rectangle 1"/>
          <p:cNvSpPr/>
          <p:nvPr/>
        </p:nvSpPr>
        <p:spPr>
          <a:xfrm>
            <a:off x="0" y="1734790"/>
            <a:ext cx="1866506" cy="523220"/>
          </a:xfrm>
          <a:prstGeom prst="rect">
            <a:avLst/>
          </a:prstGeom>
          <a:solidFill>
            <a:schemeClr val="accent2"/>
          </a:solidFill>
          <a:ln>
            <a:solidFill>
              <a:schemeClr val="bg2">
                <a:lumMod val="90000"/>
              </a:schemeClr>
            </a:solidFill>
          </a:ln>
        </p:spPr>
        <p:txBody>
          <a:bodyPr wrap="squar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Discussion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2975532" y="1144823"/>
            <a:ext cx="4077882"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Components of </a:t>
            </a:r>
            <a:r>
              <a:rPr lang="en-US" sz="2400" b="1" dirty="0" smtClean="0">
                <a:latin typeface="Times New Roman" panose="02020603050405020304" pitchFamily="18" charset="0"/>
                <a:cs typeface="Times New Roman" panose="02020603050405020304" pitchFamily="18" charset="0"/>
              </a:rPr>
              <a:t>Reports</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0" y="3623900"/>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Conclusion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0" y="4383648"/>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Recommendations</a:t>
            </a:r>
          </a:p>
        </p:txBody>
      </p:sp>
      <p:sp>
        <p:nvSpPr>
          <p:cNvPr id="3" name="Rectangle 2"/>
          <p:cNvSpPr/>
          <p:nvPr/>
        </p:nvSpPr>
        <p:spPr>
          <a:xfrm>
            <a:off x="-2" y="2286930"/>
            <a:ext cx="7833674" cy="1015663"/>
          </a:xfrm>
          <a:prstGeom prst="rect">
            <a:avLst/>
          </a:prstGeom>
          <a:solidFill>
            <a:schemeClr val="accent1">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This is the main body of the report and it has two key purposes: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explain the conclusions</a:t>
            </a:r>
          </a:p>
          <a:p>
            <a:pPr marL="342900" lvl="0" indent="-342900" fontAlgn="t">
              <a:buFont typeface="+mj-lt"/>
              <a:buAutoNum type="arabicPeriod"/>
            </a:pPr>
            <a:r>
              <a:rPr lang="en-US" sz="2000" dirty="0">
                <a:latin typeface="Times New Roman" panose="02020603050405020304" pitchFamily="18" charset="0"/>
                <a:cs typeface="Times New Roman" panose="02020603050405020304" pitchFamily="18" charset="0"/>
              </a:rPr>
              <a:t>to justify the recommendations</a:t>
            </a:r>
          </a:p>
        </p:txBody>
      </p:sp>
      <p:sp>
        <p:nvSpPr>
          <p:cNvPr id="15" name="Rectangle 14"/>
          <p:cNvSpPr/>
          <p:nvPr/>
        </p:nvSpPr>
        <p:spPr>
          <a:xfrm>
            <a:off x="-2" y="5043756"/>
            <a:ext cx="2809189" cy="461665"/>
          </a:xfrm>
          <a:prstGeom prst="rect">
            <a:avLst/>
          </a:prstGeom>
          <a:solidFill>
            <a:schemeClr val="accent2"/>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References</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484242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ppt_x"/>
                                          </p:val>
                                        </p:tav>
                                        <p:tav tm="100000">
                                          <p:val>
                                            <p:strVal val="#ppt_x"/>
                                          </p:val>
                                        </p:tav>
                                      </p:tavLst>
                                    </p:anim>
                                    <p:anim calcmode="lin" valueType="num">
                                      <p:cBhvr additive="base">
                                        <p:cTn id="4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2" grpId="0" animBg="1"/>
      <p:bldP spid="8" grpId="0" animBg="1"/>
      <p:bldP spid="12" grpId="0" animBg="1"/>
      <p:bldP spid="13" grpId="0" animBg="1"/>
      <p:bldP spid="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61806" y="1259441"/>
            <a:ext cx="10197871" cy="1015663"/>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i="1" dirty="0">
                <a:latin typeface="Times New Roman" panose="02020603050405020304" pitchFamily="18" charset="0"/>
                <a:cs typeface="Times New Roman" panose="02020603050405020304" pitchFamily="18" charset="0"/>
              </a:rPr>
              <a:t>Planning documents are forms of written communication usually presented with maps and other visual designs to lay out a broader vision of where the company is going and what specific strategies will be used in the near future.</a:t>
            </a:r>
          </a:p>
        </p:txBody>
      </p:sp>
      <p:sp>
        <p:nvSpPr>
          <p:cNvPr id="9" name="Rounded Rectangle 8"/>
          <p:cNvSpPr/>
          <p:nvPr/>
        </p:nvSpPr>
        <p:spPr>
          <a:xfrm>
            <a:off x="109784" y="274061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When to do it?</a:t>
            </a:r>
          </a:p>
        </p:txBody>
      </p:sp>
      <p:sp>
        <p:nvSpPr>
          <p:cNvPr id="11" name="Rectangle 10"/>
          <p:cNvSpPr/>
          <p:nvPr/>
        </p:nvSpPr>
        <p:spPr>
          <a:xfrm>
            <a:off x="2728296" y="0"/>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2" name="Rectangle 1"/>
          <p:cNvSpPr/>
          <p:nvPr/>
        </p:nvSpPr>
        <p:spPr>
          <a:xfrm>
            <a:off x="0" y="3461671"/>
            <a:ext cx="6096000" cy="1938992"/>
          </a:xfrm>
          <a:prstGeom prst="rect">
            <a:avLst/>
          </a:prstGeom>
          <a:solidFill>
            <a:schemeClr val="accent4">
              <a:lumMod val="20000"/>
              <a:lumOff val="80000"/>
            </a:schemeClr>
          </a:solidFill>
          <a:ln>
            <a:solidFill>
              <a:schemeClr val="bg1">
                <a:lumMod val="95000"/>
              </a:schemeClr>
            </a:solidFill>
          </a:ln>
        </p:spPr>
        <p:txBody>
          <a:bodyPr>
            <a:spAutoFit/>
          </a:bodyPr>
          <a:lstStyle/>
          <a:p>
            <a:r>
              <a:rPr lang="en-US" sz="2000" dirty="0">
                <a:latin typeface="Times New Roman" panose="02020603050405020304" pitchFamily="18" charset="0"/>
                <a:cs typeface="Times New Roman" panose="02020603050405020304" pitchFamily="18" charset="0"/>
              </a:rPr>
              <a:t>Once the organization knows its strengths and weaknesses, business leaders often engage in strategic planning—the development of a plan that emphasizes goals, initiatives, strategies, and targets utilized to help employees strive for a shared vision and commitment to the organization’s core values.</a:t>
            </a:r>
          </a:p>
        </p:txBody>
      </p:sp>
      <p:sp>
        <p:nvSpPr>
          <p:cNvPr id="12" name="Rectangle 11"/>
          <p:cNvSpPr/>
          <p:nvPr/>
        </p:nvSpPr>
        <p:spPr>
          <a:xfrm>
            <a:off x="0" y="698252"/>
            <a:ext cx="3249562" cy="461665"/>
          </a:xfrm>
          <a:prstGeom prst="rect">
            <a:avLst/>
          </a:prstGeom>
          <a:solidFill>
            <a:srgbClr val="F1D6F8"/>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Planning documents, </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97355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095439" y="949489"/>
            <a:ext cx="10197871" cy="830997"/>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i="1" dirty="0">
                <a:latin typeface="Times New Roman" panose="02020603050405020304" pitchFamily="18" charset="0"/>
                <a:cs typeface="Times New Roman" panose="02020603050405020304" pitchFamily="18" charset="0"/>
              </a:rPr>
              <a:t>People working in businesses and professional organizations increasingly rely on their email systems to communicate with colleagues and accomplish their work).</a:t>
            </a:r>
          </a:p>
        </p:txBody>
      </p:sp>
      <p:sp>
        <p:nvSpPr>
          <p:cNvPr id="11" name="Rectangle 10"/>
          <p:cNvSpPr/>
          <p:nvPr/>
        </p:nvSpPr>
        <p:spPr>
          <a:xfrm>
            <a:off x="2794284" y="-118149"/>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487824"/>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extLst/>
          </p:nvPr>
        </p:nvGraphicFramePr>
        <p:xfrm>
          <a:off x="1" y="1780486"/>
          <a:ext cx="7833673" cy="4783633"/>
        </p:xfrm>
        <a:graphic>
          <a:graphicData uri="http://schemas.openxmlformats.org/drawingml/2006/table">
            <a:tbl>
              <a:tblPr firstRow="1" bandRow="1">
                <a:tableStyleId>{00A15C55-8517-42AA-B614-E9B94910E393}</a:tableStyleId>
              </a:tblPr>
              <a:tblGrid>
                <a:gridCol w="1508183">
                  <a:extLst>
                    <a:ext uri="{9D8B030D-6E8A-4147-A177-3AD203B41FA5}">
                      <a16:colId xmlns:a16="http://schemas.microsoft.com/office/drawing/2014/main" val="2787085157"/>
                    </a:ext>
                  </a:extLst>
                </a:gridCol>
                <a:gridCol w="6325490">
                  <a:extLst>
                    <a:ext uri="{9D8B030D-6E8A-4147-A177-3AD203B41FA5}">
                      <a16:colId xmlns:a16="http://schemas.microsoft.com/office/drawing/2014/main" val="1217264348"/>
                    </a:ext>
                  </a:extLst>
                </a:gridCol>
              </a:tblGrid>
              <a:tr h="315562">
                <a:tc>
                  <a:txBody>
                    <a:bodyPr/>
                    <a:lstStyle/>
                    <a:p>
                      <a:r>
                        <a:rPr lang="en-US" dirty="0" smtClean="0"/>
                        <a:t>Key Points</a:t>
                      </a:r>
                      <a:endParaRPr lang="en-US" dirty="0"/>
                    </a:p>
                  </a:txBody>
                  <a:tcPr/>
                </a:tc>
                <a:tc>
                  <a:txBody>
                    <a:bodyPr/>
                    <a:lstStyle/>
                    <a:p>
                      <a:r>
                        <a:rPr lang="en-US" sz="1800" b="1" kern="1200" dirty="0" smtClean="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1498921">
                <a:tc>
                  <a:txBody>
                    <a:bodyPr/>
                    <a:lstStyle/>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Slow</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down</a:t>
                      </a:r>
                      <a:endParaRPr lang="en-US" b="1" dirty="0">
                        <a:effectLst>
                          <a:outerShdw blurRad="38100" dist="38100" dir="2700000" algn="tl">
                            <a:srgbClr val="000000">
                              <a:alpha val="43137"/>
                            </a:srgbClr>
                          </a:outerShdw>
                        </a:effectLst>
                      </a:endParaRPr>
                    </a:p>
                  </a:txBody>
                  <a:tcPr/>
                </a:tc>
                <a:tc>
                  <a:txBody>
                    <a:bodyPr/>
                    <a:lstStyle/>
                    <a:p>
                      <a:r>
                        <a:rPr lang="en-US" sz="1800" kern="1200" dirty="0" smtClean="0">
                          <a:solidFill>
                            <a:schemeClr val="dk1"/>
                          </a:solidFill>
                          <a:effectLst/>
                          <a:latin typeface="+mn-lt"/>
                          <a:ea typeface="+mn-ea"/>
                          <a:cs typeface="+mn-cs"/>
                        </a:rPr>
                        <a:t>• Effective communication and good writing take time, so take the time to formulate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your thoughts and figure out exactly what you want to say.</a:t>
                      </a:r>
                    </a:p>
                    <a:p>
                      <a:r>
                        <a:rPr lang="en-US" sz="1800" kern="1200" dirty="0" smtClean="0">
                          <a:solidFill>
                            <a:schemeClr val="dk1"/>
                          </a:solidFill>
                          <a:effectLst/>
                          <a:latin typeface="+mn-lt"/>
                          <a:ea typeface="+mn-ea"/>
                          <a:cs typeface="+mn-cs"/>
                        </a:rPr>
                        <a:t>• If you’re struggling to find the time, block out time on your calendar to devote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solely to e-mail.</a:t>
                      </a:r>
                      <a:endParaRPr lang="en-US" dirty="0"/>
                    </a:p>
                  </a:txBody>
                  <a:tcPr/>
                </a:tc>
                <a:extLst>
                  <a:ext uri="{0D108BD9-81ED-4DB2-BD59-A6C34878D82A}">
                    <a16:rowId xmlns:a16="http://schemas.microsoft.com/office/drawing/2014/main" val="75123673"/>
                  </a:ext>
                </a:extLst>
              </a:tr>
              <a:tr h="2918952">
                <a:tc>
                  <a:txBody>
                    <a:bodyPr/>
                    <a:lstStyle/>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Always</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have a</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beginning,</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middle,</a:t>
                      </a:r>
                    </a:p>
                    <a:p>
                      <a:r>
                        <a:rPr lang="en-US" sz="1800" b="1" kern="1200" dirty="0" smtClean="0">
                          <a:solidFill>
                            <a:schemeClr val="dk1"/>
                          </a:solidFill>
                          <a:effectLst>
                            <a:outerShdw blurRad="38100" dist="38100" dir="2700000" algn="tl">
                              <a:srgbClr val="000000">
                                <a:alpha val="43137"/>
                              </a:srgbClr>
                            </a:outerShdw>
                          </a:effectLst>
                          <a:latin typeface="+mn-lt"/>
                          <a:ea typeface="+mn-ea"/>
                          <a:cs typeface="+mn-cs"/>
                        </a:rPr>
                        <a:t>and end.</a:t>
                      </a:r>
                      <a:endParaRPr lang="en-US" b="1" dirty="0">
                        <a:effectLst>
                          <a:outerShdw blurRad="38100" dist="38100" dir="2700000" algn="tl">
                            <a:srgbClr val="000000">
                              <a:alpha val="43137"/>
                            </a:srgbClr>
                          </a:outerShdw>
                        </a:effectLst>
                      </a:endParaRPr>
                    </a:p>
                  </a:txBody>
                  <a:tcPr/>
                </a:tc>
                <a:tc>
                  <a:txBody>
                    <a:bodyPr/>
                    <a:lstStyle/>
                    <a:p>
                      <a:r>
                        <a:rPr lang="en-US" sz="1800" kern="1200" dirty="0" smtClean="0">
                          <a:solidFill>
                            <a:schemeClr val="dk1"/>
                          </a:solidFill>
                          <a:effectLst/>
                          <a:latin typeface="+mn-lt"/>
                          <a:ea typeface="+mn-ea"/>
                          <a:cs typeface="+mn-cs"/>
                        </a:rPr>
                        <a:t>• An e-mail introduction should always start with a greeting, and then follow with</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the nature of the e-mail (i.e., a friendly greeting, or a preface to why you’re e-mailing</a:t>
                      </a:r>
                    </a:p>
                    <a:p>
                      <a:r>
                        <a:rPr lang="en-US" sz="1800" kern="1200" dirty="0" smtClean="0">
                          <a:solidFill>
                            <a:schemeClr val="dk1"/>
                          </a:solidFill>
                          <a:effectLst/>
                          <a:latin typeface="+mn-lt"/>
                          <a:ea typeface="+mn-ea"/>
                          <a:cs typeface="+mn-cs"/>
                        </a:rPr>
                        <a:t>the person).</a:t>
                      </a:r>
                    </a:p>
                    <a:p>
                      <a:r>
                        <a:rPr lang="en-US" sz="1800" kern="1200" dirty="0" smtClean="0">
                          <a:solidFill>
                            <a:schemeClr val="dk1"/>
                          </a:solidFill>
                          <a:effectLst/>
                          <a:latin typeface="+mn-lt"/>
                          <a:ea typeface="+mn-ea"/>
                          <a:cs typeface="+mn-cs"/>
                        </a:rPr>
                        <a:t>• An e-mail body should always include all the information that the</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recipient needs</a:t>
                      </a:r>
                    </a:p>
                    <a:p>
                      <a:r>
                        <a:rPr lang="en-US" sz="1800" kern="1200" dirty="0" smtClean="0">
                          <a:solidFill>
                            <a:schemeClr val="dk1"/>
                          </a:solidFill>
                          <a:effectLst/>
                          <a:latin typeface="+mn-lt"/>
                          <a:ea typeface="+mn-ea"/>
                          <a:cs typeface="+mn-cs"/>
                        </a:rPr>
                        <a:t>to accomplish whatever you are asking of him or her (i.e., contextual information,</a:t>
                      </a:r>
                      <a:r>
                        <a:rPr lang="en-US" sz="1800" kern="1200" baseline="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details, or data), and it should be presented in a logical, reasonable manner.</a:t>
                      </a:r>
                    </a:p>
                    <a:p>
                      <a:endParaRPr lang="en-US" dirty="0"/>
                    </a:p>
                  </a:txBody>
                  <a:tcPr/>
                </a:tc>
                <a:extLst>
                  <a:ext uri="{0D108BD9-81ED-4DB2-BD59-A6C34878D82A}">
                    <a16:rowId xmlns:a16="http://schemas.microsoft.com/office/drawing/2014/main" val="3620980345"/>
                  </a:ext>
                </a:extLst>
              </a:tr>
            </a:tbl>
          </a:graphicData>
        </a:graphic>
      </p:graphicFrame>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428796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03711" y="-2162"/>
            <a:ext cx="5608780"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smtClean="0">
                <a:latin typeface="Times New Roman" panose="02020603050405020304" pitchFamily="18" charset="0"/>
                <a:cs typeface="Times New Roman" panose="02020603050405020304" pitchFamily="18" charset="0"/>
              </a:rPr>
              <a:t>Written Communication Types</a:t>
            </a:r>
            <a:endParaRPr lang="en-US" sz="32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2162"/>
            <a:ext cx="2326850" cy="461665"/>
          </a:xfrm>
          <a:prstGeom prst="rect">
            <a:avLst/>
          </a:prstGeom>
          <a:solidFill>
            <a:schemeClr val="accent5">
              <a:lumMod val="40000"/>
              <a:lumOff val="6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E-mail.</a:t>
            </a:r>
          </a:p>
        </p:txBody>
      </p:sp>
      <p:graphicFrame>
        <p:nvGraphicFramePr>
          <p:cNvPr id="3" name="Table 2"/>
          <p:cNvGraphicFramePr>
            <a:graphicFrameLocks noGrp="1"/>
          </p:cNvGraphicFramePr>
          <p:nvPr>
            <p:extLst/>
          </p:nvPr>
        </p:nvGraphicFramePr>
        <p:xfrm>
          <a:off x="0" y="866914"/>
          <a:ext cx="8412491" cy="5444313"/>
        </p:xfrm>
        <a:graphic>
          <a:graphicData uri="http://schemas.openxmlformats.org/drawingml/2006/table">
            <a:tbl>
              <a:tblPr firstRow="1" bandRow="1">
                <a:tableStyleId>{00A15C55-8517-42AA-B614-E9B94910E393}</a:tableStyleId>
              </a:tblPr>
              <a:tblGrid>
                <a:gridCol w="1619621">
                  <a:extLst>
                    <a:ext uri="{9D8B030D-6E8A-4147-A177-3AD203B41FA5}">
                      <a16:colId xmlns:a16="http://schemas.microsoft.com/office/drawing/2014/main" val="2787085157"/>
                    </a:ext>
                  </a:extLst>
                </a:gridCol>
                <a:gridCol w="6792870">
                  <a:extLst>
                    <a:ext uri="{9D8B030D-6E8A-4147-A177-3AD203B41FA5}">
                      <a16:colId xmlns:a16="http://schemas.microsoft.com/office/drawing/2014/main" val="1217264348"/>
                    </a:ext>
                  </a:extLst>
                </a:gridCol>
              </a:tblGrid>
              <a:tr h="323358">
                <a:tc>
                  <a:txBody>
                    <a:bodyPr/>
                    <a:lstStyle/>
                    <a:p>
                      <a:r>
                        <a:rPr lang="en-US" smtClean="0"/>
                        <a:t>Key Points</a:t>
                      </a:r>
                      <a:endParaRPr lang="en-US" dirty="0"/>
                    </a:p>
                  </a:txBody>
                  <a:tcPr/>
                </a:tc>
                <a:tc>
                  <a:txBody>
                    <a:bodyPr/>
                    <a:lstStyle/>
                    <a:p>
                      <a:r>
                        <a:rPr lang="en-US" sz="1800" b="1" kern="1200" smtClean="0">
                          <a:solidFill>
                            <a:schemeClr val="lt1"/>
                          </a:solidFill>
                          <a:effectLst/>
                          <a:latin typeface="+mn-lt"/>
                          <a:ea typeface="+mn-ea"/>
                          <a:cs typeface="+mn-cs"/>
                        </a:rPr>
                        <a:t>Practical Tips</a:t>
                      </a:r>
                      <a:endParaRPr lang="en-US" dirty="0"/>
                    </a:p>
                  </a:txBody>
                  <a:tcPr/>
                </a:tc>
                <a:extLst>
                  <a:ext uri="{0D108BD9-81ED-4DB2-BD59-A6C34878D82A}">
                    <a16:rowId xmlns:a16="http://schemas.microsoft.com/office/drawing/2014/main" val="854968184"/>
                  </a:ext>
                </a:extLst>
              </a:tr>
              <a:tr h="3476102">
                <a:tc>
                  <a:txBody>
                    <a:bodyPr/>
                    <a:lstStyle/>
                    <a:p>
                      <a:r>
                        <a:rPr lang="en-US" sz="1800" kern="1200" smtClean="0">
                          <a:solidFill>
                            <a:schemeClr val="dk1"/>
                          </a:solidFill>
                          <a:effectLst/>
                          <a:latin typeface="+mn-lt"/>
                          <a:ea typeface="+mn-ea"/>
                          <a:cs typeface="+mn-cs"/>
                        </a:rPr>
                        <a:t>Proofread</a:t>
                      </a:r>
                    </a:p>
                    <a:p>
                      <a:r>
                        <a:rPr lang="en-US" sz="1800" kern="1200" smtClean="0">
                          <a:solidFill>
                            <a:schemeClr val="dk1"/>
                          </a:solidFill>
                          <a:effectLst/>
                          <a:latin typeface="+mn-lt"/>
                          <a:ea typeface="+mn-ea"/>
                          <a:cs typeface="+mn-cs"/>
                        </a:rPr>
                        <a:t>and fact</a:t>
                      </a:r>
                    </a:p>
                    <a:p>
                      <a:r>
                        <a:rPr lang="en-US" sz="1800" kern="1200" smtClean="0">
                          <a:solidFill>
                            <a:schemeClr val="dk1"/>
                          </a:solidFill>
                          <a:effectLst/>
                          <a:latin typeface="+mn-lt"/>
                          <a:ea typeface="+mn-ea"/>
                          <a:cs typeface="+mn-cs"/>
                        </a:rPr>
                        <a:t>check.</a:t>
                      </a:r>
                      <a:endParaRPr lang="en-US" b="1" dirty="0">
                        <a:effectLst>
                          <a:outerShdw blurRad="38100" dist="38100" dir="2700000" algn="tl">
                            <a:srgbClr val="000000">
                              <a:alpha val="43137"/>
                            </a:srgbClr>
                          </a:outerShdw>
                        </a:effectLst>
                      </a:endParaRPr>
                    </a:p>
                  </a:txBody>
                  <a:tcPr/>
                </a:tc>
                <a:tc>
                  <a:txBody>
                    <a:bodyPr/>
                    <a:lstStyle/>
                    <a:p>
                      <a:r>
                        <a:rPr lang="en-US" sz="1800" kern="1200" dirty="0" smtClean="0">
                          <a:solidFill>
                            <a:schemeClr val="dk1"/>
                          </a:solidFill>
                          <a:effectLst/>
                          <a:latin typeface="+mn-lt"/>
                          <a:ea typeface="+mn-ea"/>
                          <a:cs typeface="+mn-cs"/>
                        </a:rPr>
                        <a:t>• An e-mail conclusion should always include some sort of action plan (i.e.,</a:t>
                      </a:r>
                    </a:p>
                    <a:p>
                      <a:r>
                        <a:rPr lang="en-US" sz="1800" kern="1200" dirty="0" smtClean="0">
                          <a:solidFill>
                            <a:schemeClr val="dk1"/>
                          </a:solidFill>
                          <a:effectLst/>
                          <a:latin typeface="+mn-lt"/>
                          <a:ea typeface="+mn-ea"/>
                          <a:cs typeface="+mn-cs"/>
                        </a:rPr>
                        <a:t>reminding the recipient of any deadlines), as well as a final greeting and full signature.</a:t>
                      </a:r>
                      <a:endParaRPr lang="en-US" dirty="0"/>
                    </a:p>
                  </a:txBody>
                  <a:tcPr/>
                </a:tc>
                <a:extLst>
                  <a:ext uri="{0D108BD9-81ED-4DB2-BD59-A6C34878D82A}">
                    <a16:rowId xmlns:a16="http://schemas.microsoft.com/office/drawing/2014/main" val="75123673"/>
                  </a:ext>
                </a:extLst>
              </a:tr>
              <a:tr h="1602451">
                <a:tc>
                  <a:txBody>
                    <a:bodyPr/>
                    <a:lstStyle/>
                    <a:p>
                      <a:r>
                        <a:rPr lang="en-US" sz="1800" kern="1200" dirty="0" smtClean="0">
                          <a:solidFill>
                            <a:schemeClr val="dk1"/>
                          </a:solidFill>
                          <a:effectLst/>
                          <a:latin typeface="+mn-lt"/>
                          <a:ea typeface="+mn-ea"/>
                          <a:cs typeface="+mn-cs"/>
                        </a:rPr>
                        <a:t>Think</a:t>
                      </a:r>
                    </a:p>
                    <a:p>
                      <a:r>
                        <a:rPr lang="en-US" sz="1800" kern="1200" dirty="0" smtClean="0">
                          <a:solidFill>
                            <a:schemeClr val="dk1"/>
                          </a:solidFill>
                          <a:effectLst/>
                          <a:latin typeface="+mn-lt"/>
                          <a:ea typeface="+mn-ea"/>
                          <a:cs typeface="+mn-cs"/>
                        </a:rPr>
                        <a:t>about how</a:t>
                      </a:r>
                    </a:p>
                    <a:p>
                      <a:r>
                        <a:rPr lang="en-US" sz="1800" kern="1200" dirty="0" smtClean="0">
                          <a:solidFill>
                            <a:schemeClr val="dk1"/>
                          </a:solidFill>
                          <a:effectLst/>
                          <a:latin typeface="+mn-lt"/>
                          <a:ea typeface="+mn-ea"/>
                          <a:cs typeface="+mn-cs"/>
                        </a:rPr>
                        <a:t>you would</a:t>
                      </a:r>
                    </a:p>
                    <a:p>
                      <a:r>
                        <a:rPr lang="en-US" sz="1800" kern="1200" dirty="0" smtClean="0">
                          <a:solidFill>
                            <a:schemeClr val="dk1"/>
                          </a:solidFill>
                          <a:effectLst/>
                          <a:latin typeface="+mn-lt"/>
                          <a:ea typeface="+mn-ea"/>
                          <a:cs typeface="+mn-cs"/>
                        </a:rPr>
                        <a:t>feel if it went public</a:t>
                      </a:r>
                      <a:endParaRPr lang="en-US" sz="1800" kern="1200" dirty="0">
                        <a:solidFill>
                          <a:schemeClr val="dk1"/>
                        </a:solidFill>
                        <a:effectLst/>
                        <a:latin typeface="+mn-lt"/>
                        <a:ea typeface="+mn-ea"/>
                        <a:cs typeface="+mn-cs"/>
                      </a:endParaRPr>
                    </a:p>
                  </a:txBody>
                  <a:tcPr/>
                </a:tc>
                <a:tc>
                  <a:txBody>
                    <a:bodyPr/>
                    <a:lstStyle/>
                    <a:p>
                      <a:r>
                        <a:rPr lang="en-US" sz="1800" kern="1200" dirty="0" smtClean="0">
                          <a:solidFill>
                            <a:schemeClr val="dk1"/>
                          </a:solidFill>
                          <a:effectLst/>
                          <a:latin typeface="+mn-lt"/>
                          <a:ea typeface="+mn-ea"/>
                          <a:cs typeface="+mn-cs"/>
                        </a:rPr>
                        <a:t>• Imagine how you would feel or respond if your e-mail was seen by anyone other than its recipient (i.e., your boss).</a:t>
                      </a:r>
                    </a:p>
                    <a:p>
                      <a:r>
                        <a:rPr lang="en-US" sz="1800" kern="1200" dirty="0" smtClean="0">
                          <a:solidFill>
                            <a:schemeClr val="dk1"/>
                          </a:solidFill>
                          <a:effectLst/>
                          <a:latin typeface="+mn-lt"/>
                          <a:ea typeface="+mn-ea"/>
                          <a:cs typeface="+mn-cs"/>
                        </a:rPr>
                        <a:t>• Picturing these scenarios will help ensure that your e-mail sounds respectful and professional and is an accurate representation of how you want the world to see you.</a:t>
                      </a:r>
                      <a:endParaRPr lang="en-US" dirty="0"/>
                    </a:p>
                  </a:txBody>
                  <a:tcPr/>
                </a:tc>
                <a:extLst>
                  <a:ext uri="{0D108BD9-81ED-4DB2-BD59-A6C34878D82A}">
                    <a16:rowId xmlns:a16="http://schemas.microsoft.com/office/drawing/2014/main" val="3620980345"/>
                  </a:ext>
                </a:extLst>
              </a:tr>
            </a:tbl>
          </a:graphicData>
        </a:graphic>
      </p:graphicFrame>
    </p:spTree>
    <p:extLst>
      <p:ext uri="{BB962C8B-B14F-4D97-AF65-F5344CB8AC3E}">
        <p14:creationId xmlns:p14="http://schemas.microsoft.com/office/powerpoint/2010/main" val="740767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592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4268" y="2574776"/>
            <a:ext cx="1185164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Written communication excellence strategies &amp; Skills</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12298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48684" y="845828"/>
            <a:ext cx="10197871" cy="830997"/>
          </a:xfrm>
          <a:prstGeom prst="rect">
            <a:avLst/>
          </a:prstGeom>
          <a:solidFill>
            <a:srgbClr val="E3D9F5"/>
          </a:solidFill>
          <a:ln>
            <a:solidFill>
              <a:schemeClr val="bg1"/>
            </a:solidFill>
          </a:ln>
        </p:spPr>
        <p:txBody>
          <a:bodyPr wrap="square">
            <a:spAutoFit/>
          </a:bodyPr>
          <a:lstStyle/>
          <a:p>
            <a:pPr algn="ctr"/>
            <a:r>
              <a:rPr lang="en-US" sz="2400" i="1" dirty="0"/>
              <a:t>So how do you develop excellence in written communication? In this section, we review some strategies that will help your development:</a:t>
            </a:r>
          </a:p>
        </p:txBody>
      </p:sp>
      <p:sp>
        <p:nvSpPr>
          <p:cNvPr id="9" name="Rounded Rectangle 8"/>
          <p:cNvSpPr/>
          <p:nvPr/>
        </p:nvSpPr>
        <p:spPr>
          <a:xfrm>
            <a:off x="383109" y="2474073"/>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8" name="Rounded Rectangle 7"/>
          <p:cNvSpPr/>
          <p:nvPr/>
        </p:nvSpPr>
        <p:spPr>
          <a:xfrm>
            <a:off x="3533285" y="2474074"/>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clarity,</a:t>
            </a:r>
          </a:p>
        </p:txBody>
      </p:sp>
      <p:sp>
        <p:nvSpPr>
          <p:cNvPr id="10" name="Rounded Rectangle 9"/>
          <p:cNvSpPr/>
          <p:nvPr/>
        </p:nvSpPr>
        <p:spPr>
          <a:xfrm>
            <a:off x="6626847" y="2474073"/>
            <a:ext cx="2743395"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Message presentation.</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8834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8"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structure, </a:t>
            </a: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1931272" y="1337051"/>
            <a:ext cx="6745756" cy="530594"/>
          </a:xfrm>
          <a:prstGeom prst="rect">
            <a:avLst/>
          </a:prstGeom>
          <a:solidFill>
            <a:srgbClr val="E3D9F5"/>
          </a:solidFill>
        </p:spPr>
        <p:txBody>
          <a:bodyPr wrap="none">
            <a:spAutoFit/>
          </a:bodyPr>
          <a:lstStyle/>
          <a:p>
            <a:pPr algn="ctr">
              <a:lnSpc>
                <a:spcPct val="107000"/>
              </a:lnSpc>
              <a:spcAft>
                <a:spcPts val="800"/>
              </a:spcAft>
            </a:pPr>
            <a:r>
              <a:rPr lang="en-US" sz="2800" i="1" dirty="0">
                <a:solidFill>
                  <a:srgbClr val="000000"/>
                </a:solidFill>
                <a:latin typeface="Times New Roman" panose="02020603050405020304" pitchFamily="18" charset="0"/>
                <a:ea typeface="Calibri" panose="020F0502020204030204" pitchFamily="34" charset="0"/>
                <a:cs typeface="Arial" panose="020B0604020202020204" pitchFamily="34" charset="0"/>
              </a:rPr>
              <a:t>Excellent written communication begins with </a:t>
            </a:r>
            <a:endParaRPr lang="en-US" sz="2000" i="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2112863"/>
            <a:ext cx="2738507" cy="399405"/>
          </a:xfrm>
          <a:prstGeom prst="rect">
            <a:avLst/>
          </a:prstGeom>
          <a:solidFill>
            <a:schemeClr val="accent2">
              <a:lumMod val="20000"/>
              <a:lumOff val="80000"/>
            </a:schemeClr>
          </a:solidFill>
        </p:spPr>
        <p:txBody>
          <a:bodyPr wrap="non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 clear general purpose,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1" y="2736471"/>
            <a:ext cx="3703514"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 clear specific purpose or thesis, </a:t>
            </a:r>
          </a:p>
        </p:txBody>
      </p:sp>
      <p:sp>
        <p:nvSpPr>
          <p:cNvPr id="13" name="Rectangle 12"/>
          <p:cNvSpPr/>
          <p:nvPr/>
        </p:nvSpPr>
        <p:spPr>
          <a:xfrm>
            <a:off x="0" y="3289216"/>
            <a:ext cx="2655086" cy="400110"/>
          </a:xfrm>
          <a:prstGeom prst="rect">
            <a:avLst/>
          </a:prstGeom>
          <a:solidFill>
            <a:schemeClr val="accent2">
              <a:lumMod val="20000"/>
              <a:lumOff val="80000"/>
            </a:schemeClr>
          </a:solidFill>
        </p:spPr>
        <p:txBody>
          <a:bodyPr wrap="none">
            <a:spAutoFit/>
          </a:bodyPr>
          <a:lstStyle/>
          <a:p>
            <a:r>
              <a:rPr lang="en-US" sz="2000" dirty="0">
                <a:latin typeface="Times New Roman" panose="02020603050405020304" pitchFamily="18" charset="0"/>
                <a:cs typeface="Times New Roman" panose="02020603050405020304" pitchFamily="18" charset="0"/>
              </a:rPr>
              <a:t>And clear organization. </a:t>
            </a:r>
          </a:p>
        </p:txBody>
      </p:sp>
      <p:sp>
        <p:nvSpPr>
          <p:cNvPr id="14" name="Rectangle 13"/>
          <p:cNvSpPr/>
          <p:nvPr/>
        </p:nvSpPr>
        <p:spPr>
          <a:xfrm>
            <a:off x="1741956" y="3797309"/>
            <a:ext cx="3562194" cy="461665"/>
          </a:xfrm>
          <a:prstGeom prst="rect">
            <a:avLst/>
          </a:prstGeom>
          <a:solidFill>
            <a:schemeClr val="accent2">
              <a:lumMod val="50000"/>
            </a:schemeClr>
          </a:solidFill>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Begin by asking yourself, </a:t>
            </a:r>
          </a:p>
        </p:txBody>
      </p:sp>
      <p:sp>
        <p:nvSpPr>
          <p:cNvPr id="15" name="Rectangle 14"/>
          <p:cNvSpPr/>
          <p:nvPr/>
        </p:nvSpPr>
        <p:spPr>
          <a:xfrm>
            <a:off x="57634" y="4546112"/>
            <a:ext cx="7615785" cy="1631216"/>
          </a:xfrm>
          <a:prstGeom prst="rect">
            <a:avLst/>
          </a:prstGeom>
          <a:solidFill>
            <a:schemeClr val="accent1">
              <a:lumMod val="20000"/>
              <a:lumOff val="80000"/>
            </a:schemeClr>
          </a:solidFill>
        </p:spPr>
        <p:txBody>
          <a:bodyPr wrap="square">
            <a:spAutoFit/>
          </a:bodyPr>
          <a:lstStyle/>
          <a:p>
            <a:r>
              <a:rPr lang="en-US" sz="2000" b="1" dirty="0">
                <a:solidFill>
                  <a:schemeClr val="bg2">
                    <a:lumMod val="25000"/>
                  </a:schemeClr>
                </a:solidFill>
                <a:latin typeface="Times New Roman" panose="02020603050405020304" pitchFamily="18" charset="0"/>
                <a:cs typeface="Times New Roman" panose="02020603050405020304" pitchFamily="18" charset="0"/>
              </a:rPr>
              <a:t>“What is the purpose of this written communication?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presenting new information?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clarifying?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requesting? </a:t>
            </a:r>
          </a:p>
          <a:p>
            <a:r>
              <a:rPr lang="en-US" sz="2000" b="1" dirty="0">
                <a:solidFill>
                  <a:schemeClr val="bg2">
                    <a:lumMod val="25000"/>
                  </a:schemeClr>
                </a:solidFill>
                <a:latin typeface="Times New Roman" panose="02020603050405020304" pitchFamily="18" charset="0"/>
                <a:cs typeface="Times New Roman" panose="02020603050405020304" pitchFamily="18" charset="0"/>
              </a:rPr>
              <a:t>Am I persuading?” </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149518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transition="in" filter="fade">
                                      <p:cBhvr>
                                        <p:cTn id="34" dur="1000"/>
                                        <p:tgtEl>
                                          <p:spTgt spid="1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transition="in" filter="fade">
                                      <p:cBhvr>
                                        <p:cTn id="40" dur="10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arn(inVertic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a:t>
            </a:r>
            <a:r>
              <a:rPr lang="en-US" sz="2000" b="1" dirty="0" smtClean="0">
                <a:latin typeface="Times New Roman" panose="02020603050405020304" pitchFamily="18" charset="0"/>
                <a:cs typeface="Times New Roman" panose="02020603050405020304" pitchFamily="18" charset="0"/>
              </a:rPr>
              <a:t>Clarity, </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r>
              <a:rPr lang="en-US"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3" name="Rectangle 2"/>
          <p:cNvSpPr/>
          <p:nvPr/>
        </p:nvSpPr>
        <p:spPr>
          <a:xfrm>
            <a:off x="90878" y="2583883"/>
            <a:ext cx="8617519" cy="2246769"/>
          </a:xfrm>
          <a:prstGeom prst="rect">
            <a:avLst/>
          </a:prstGeom>
          <a:solidFill>
            <a:schemeClr val="accent2">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Evaluate your audience. </a:t>
            </a:r>
            <a:endPar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Ask yourself, “Who will read this written document?” In many cases, you will have both a primary audience—the person or persons the message is addressed to—and a secondary audience—other readers who may need or use this information. Keep all readers in mind as you draft your message. </a:t>
            </a:r>
          </a:p>
          <a:p>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76346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8" y="638269"/>
            <a:ext cx="2426026"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a:t>
            </a:r>
            <a:r>
              <a:rPr lang="en-US" sz="2000" b="1" dirty="0" smtClean="0">
                <a:latin typeface="Times New Roman" panose="02020603050405020304" pitchFamily="18" charset="0"/>
                <a:cs typeface="Times New Roman" panose="02020603050405020304" pitchFamily="18" charset="0"/>
              </a:rPr>
              <a:t>Clarity, </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11872" y="1337051"/>
            <a:ext cx="9384557" cy="853567"/>
          </a:xfrm>
          <a:prstGeom prst="rect">
            <a:avLst/>
          </a:prstGeom>
          <a:solidFill>
            <a:srgbClr val="E3D9F5"/>
          </a:solidFill>
        </p:spPr>
        <p:txBody>
          <a:bodyPr wrap="none">
            <a:spAutoFit/>
          </a:bodyPr>
          <a:lstStyle/>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maximize message clarity, you must evaluate your audience and avoid generalities</a:t>
            </a:r>
            <a:r>
              <a:rPr lang="en-US" sz="2000"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algn="ctr">
              <a:lnSpc>
                <a:spcPct val="107000"/>
              </a:lnSpc>
              <a:spcAft>
                <a:spcPts val="800"/>
              </a:spcAft>
            </a:pPr>
            <a:r>
              <a:rPr lang="en-US" sz="20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As with all forms of communication, excellence in written communication requires you to </a:t>
            </a:r>
          </a:p>
        </p:txBody>
      </p:sp>
      <p:sp>
        <p:nvSpPr>
          <p:cNvPr id="13" name="Rectangle 12"/>
          <p:cNvSpPr/>
          <p:nvPr/>
        </p:nvSpPr>
        <p:spPr>
          <a:xfrm>
            <a:off x="159951" y="2331052"/>
            <a:ext cx="7931997" cy="2246769"/>
          </a:xfrm>
          <a:prstGeom prst="rect">
            <a:avLst/>
          </a:prstGeom>
          <a:solidFill>
            <a:schemeClr val="accent4">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Consider </a:t>
            </a:r>
            <a:r>
              <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details</a:t>
            </a:r>
          </a:p>
          <a:p>
            <a:endParaRPr lang="en-US" sz="2000" dirty="0" smtClean="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Such as the reader’s place in the organization (supervisor, employee, customer), his or her level of understanding (both educational level and experience in your industry), and the amount of interest in and involvement with the topic at hand. </a:t>
            </a:r>
          </a:p>
          <a:p>
            <a:endParaRPr lang="en-US" sz="2000" dirty="0">
              <a:latin typeface="Times New Roman" panose="02020603050405020304" pitchFamily="18" charset="0"/>
              <a:cs typeface="Times New Roman" panose="02020603050405020304" pitchFamily="18" charset="0"/>
            </a:endParaRPr>
          </a:p>
        </p:txBody>
      </p:sp>
      <p:sp>
        <p:nvSpPr>
          <p:cNvPr id="15" name="Rectangle 14"/>
          <p:cNvSpPr/>
          <p:nvPr/>
        </p:nvSpPr>
        <p:spPr>
          <a:xfrm>
            <a:off x="90878" y="4987183"/>
            <a:ext cx="7615785" cy="1631216"/>
          </a:xfrm>
          <a:prstGeom prst="rect">
            <a:avLst/>
          </a:prstGeom>
          <a:solidFill>
            <a:schemeClr val="accent1">
              <a:lumMod val="20000"/>
              <a:lumOff val="80000"/>
            </a:schemeClr>
          </a:solidFill>
        </p:spPr>
        <p:txBody>
          <a:bodyPr wrap="square">
            <a:spAutoFit/>
          </a:bodyPr>
          <a:lstStyle/>
          <a:p>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Using specific language </a:t>
            </a:r>
            <a:endParaRPr lang="en-US" sz="2000" b="1"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 opposed to general language. General language is usually characterized as vague statements that can easily be misunderstood, whereas specific language makes precise references. </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28510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90877" y="638269"/>
            <a:ext cx="3133089"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 Message </a:t>
            </a:r>
            <a:r>
              <a:rPr lang="en-US" sz="2000" b="1" dirty="0" smtClean="0">
                <a:latin typeface="Times New Roman" panose="02020603050405020304" pitchFamily="18" charset="0"/>
                <a:cs typeface="Times New Roman" panose="02020603050405020304" pitchFamily="18" charset="0"/>
              </a:rPr>
              <a:t>Presentation, </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451616" y="1228236"/>
            <a:ext cx="11001951" cy="1015663"/>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In addition to considering message structure and message clarity, you must consider message presentation. Unlike spoken communication, there is a lasting visual element to your written communication. Message presentation refers to that visual component.</a:t>
            </a:r>
          </a:p>
        </p:txBody>
      </p:sp>
      <p:sp>
        <p:nvSpPr>
          <p:cNvPr id="13" name="Rectangle 12"/>
          <p:cNvSpPr/>
          <p:nvPr/>
        </p:nvSpPr>
        <p:spPr>
          <a:xfrm>
            <a:off x="0" y="2736405"/>
            <a:ext cx="9625072" cy="830997"/>
          </a:xfrm>
          <a:prstGeom prst="rect">
            <a:avLst/>
          </a:prstGeom>
          <a:solidFill>
            <a:schemeClr val="accent4">
              <a:lumMod val="20000"/>
              <a:lumOff val="80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Carelessly written communication will send the message that you are a careless employee or leader.</a:t>
            </a:r>
          </a:p>
        </p:txBody>
      </p:sp>
      <p:sp>
        <p:nvSpPr>
          <p:cNvPr id="15" name="Rectangle 14"/>
          <p:cNvSpPr/>
          <p:nvPr/>
        </p:nvSpPr>
        <p:spPr>
          <a:xfrm>
            <a:off x="159952" y="3921955"/>
            <a:ext cx="7192956" cy="1938992"/>
          </a:xfrm>
          <a:prstGeom prst="rect">
            <a:avLst/>
          </a:prstGeom>
          <a:solidFill>
            <a:schemeClr val="accent1">
              <a:lumMod val="20000"/>
              <a:lumOff val="80000"/>
            </a:schemeClr>
          </a:solid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With spelling and grammar check,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well as good old-fashioned proofreading,</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Misspellings (mistakes in spelling),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addition, grammar errors (sentence fragments, inappropriate use of punctuation, and the like). </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15240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Three types of message communication</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13" name="Rectangle 12"/>
          <p:cNvSpPr/>
          <p:nvPr/>
        </p:nvSpPr>
        <p:spPr>
          <a:xfrm>
            <a:off x="0" y="2736405"/>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Transactional written communication</a:t>
            </a:r>
          </a:p>
        </p:txBody>
      </p:sp>
      <p:sp>
        <p:nvSpPr>
          <p:cNvPr id="15" name="Rectangle 14"/>
          <p:cNvSpPr/>
          <p:nvPr/>
        </p:nvSpPr>
        <p:spPr>
          <a:xfrm>
            <a:off x="0" y="3344010"/>
            <a:ext cx="7909392" cy="1323439"/>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 transactional message is sent to get results. It can be a quick clarification, a request for a meeting, or asking for a favor. The whole point is to get a response from the person the message was sent to, or from the person with the best information.</a:t>
            </a:r>
          </a:p>
        </p:txBody>
      </p:sp>
      <p:sp>
        <p:nvSpPr>
          <p:cNvPr id="8" name="Rectangle 7"/>
          <p:cNvSpPr/>
          <p:nvPr/>
        </p:nvSpPr>
        <p:spPr>
          <a:xfrm>
            <a:off x="76985" y="4813389"/>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Informational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written communication</a:t>
            </a:r>
          </a:p>
        </p:txBody>
      </p:sp>
      <p:sp>
        <p:nvSpPr>
          <p:cNvPr id="10" name="Rectangle 9"/>
          <p:cNvSpPr/>
          <p:nvPr/>
        </p:nvSpPr>
        <p:spPr>
          <a:xfrm>
            <a:off x="76985" y="5420994"/>
            <a:ext cx="7909392" cy="1200329"/>
          </a:xfrm>
          <a:prstGeom prst="rect">
            <a:avLst/>
          </a:prstGeom>
          <a:solidFill>
            <a:schemeClr val="accent6">
              <a:lumMod val="20000"/>
              <a:lumOff val="80000"/>
            </a:schemeClr>
          </a:solidFill>
        </p:spPr>
        <p:txBody>
          <a:bodyPr wrap="square">
            <a:spAutoFit/>
          </a:bodyPr>
          <a:lstStyle/>
          <a:p>
            <a:r>
              <a:rPr lang="en-US" dirty="0">
                <a:latin typeface="Times New Roman" panose="02020603050405020304" pitchFamily="18" charset="0"/>
                <a:cs typeface="Times New Roman" panose="02020603050405020304" pitchFamily="18" charset="0"/>
              </a:rPr>
              <a:t>Informational written communication includes the sender delivering a message for the receiver’s benefit. Since this is less dependent on the receiver, there is no response needed. If the receiver has questions or concerns, that would bring the conversation back to transactional communication.</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252548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arn(inVertical)">
                                      <p:cBhvr>
                                        <p:cTn id="31" dur="500"/>
                                        <p:tgtEl>
                                          <p:spTgt spid="15"/>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1000" fill="hold"/>
                                        <p:tgtEl>
                                          <p:spTgt spid="8"/>
                                        </p:tgtEl>
                                        <p:attrNameLst>
                                          <p:attrName>ppt_w</p:attrName>
                                        </p:attrNameLst>
                                      </p:cBhvr>
                                      <p:tavLst>
                                        <p:tav tm="0">
                                          <p:val>
                                            <p:fltVal val="0"/>
                                          </p:val>
                                        </p:tav>
                                        <p:tav tm="100000">
                                          <p:val>
                                            <p:strVal val="#ppt_w"/>
                                          </p:val>
                                        </p:tav>
                                      </p:tavLst>
                                    </p:anim>
                                    <p:anim calcmode="lin" valueType="num">
                                      <p:cBhvr>
                                        <p:cTn id="35" dur="1000" fill="hold"/>
                                        <p:tgtEl>
                                          <p:spTgt spid="8"/>
                                        </p:tgtEl>
                                        <p:attrNameLst>
                                          <p:attrName>ppt_h</p:attrName>
                                        </p:attrNameLst>
                                      </p:cBhvr>
                                      <p:tavLst>
                                        <p:tav tm="0">
                                          <p:val>
                                            <p:fltVal val="0"/>
                                          </p:val>
                                        </p:tav>
                                        <p:tav tm="100000">
                                          <p:val>
                                            <p:strVal val="#ppt_h"/>
                                          </p:val>
                                        </p:tav>
                                      </p:tavLst>
                                    </p:anim>
                                    <p:anim calcmode="lin" valueType="num">
                                      <p:cBhvr>
                                        <p:cTn id="36" dur="1000" fill="hold"/>
                                        <p:tgtEl>
                                          <p:spTgt spid="8"/>
                                        </p:tgtEl>
                                        <p:attrNameLst>
                                          <p:attrName>style.rotation</p:attrName>
                                        </p:attrNameLst>
                                      </p:cBhvr>
                                      <p:tavLst>
                                        <p:tav tm="0">
                                          <p:val>
                                            <p:fltVal val="90"/>
                                          </p:val>
                                        </p:tav>
                                        <p:tav tm="100000">
                                          <p:val>
                                            <p:fltVal val="0"/>
                                          </p:val>
                                        </p:tav>
                                      </p:tavLst>
                                    </p:anim>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13" grpId="0" animBg="1"/>
      <p:bldP spid="15" grpId="0" animBg="1"/>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Three types of message communication</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sp>
        <p:nvSpPr>
          <p:cNvPr id="2" name="Rectangle 1"/>
          <p:cNvSpPr/>
          <p:nvPr/>
        </p:nvSpPr>
        <p:spPr>
          <a:xfrm>
            <a:off x="644571" y="1582789"/>
            <a:ext cx="11001951" cy="707886"/>
          </a:xfrm>
          <a:prstGeom prst="rect">
            <a:avLst/>
          </a:prstGeom>
          <a:solidFill>
            <a:srgbClr val="E3D9F5"/>
          </a:solidFill>
        </p:spPr>
        <p:txBody>
          <a:bodyPr wrap="square">
            <a:spAutoFit/>
          </a:bodyPr>
          <a:lstStyle/>
          <a:p>
            <a:pPr algn="ctr"/>
            <a:r>
              <a:rPr lang="en-US" sz="2000" i="1" dirty="0">
                <a:latin typeface="Times New Roman" panose="02020603050405020304" pitchFamily="18" charset="0"/>
                <a:cs typeface="Times New Roman" panose="02020603050405020304" pitchFamily="18" charset="0"/>
              </a:rPr>
              <a:t>There are many different written communication channels in business. However, no matter the channel, the content of the message sent is either transactional, instructional or informational.</a:t>
            </a:r>
          </a:p>
        </p:txBody>
      </p:sp>
      <p:sp>
        <p:nvSpPr>
          <p:cNvPr id="8" name="Rectangle 7"/>
          <p:cNvSpPr/>
          <p:nvPr/>
        </p:nvSpPr>
        <p:spPr>
          <a:xfrm>
            <a:off x="-1" y="2709378"/>
            <a:ext cx="5260157"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Instructional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written communication</a:t>
            </a:r>
          </a:p>
        </p:txBody>
      </p:sp>
      <p:sp>
        <p:nvSpPr>
          <p:cNvPr id="10" name="Rectangle 9"/>
          <p:cNvSpPr/>
          <p:nvPr/>
        </p:nvSpPr>
        <p:spPr>
          <a:xfrm>
            <a:off x="23566" y="3280256"/>
            <a:ext cx="6150991" cy="2554545"/>
          </a:xfrm>
          <a:prstGeom prst="rect">
            <a:avLst/>
          </a:prstGeom>
          <a:solidFill>
            <a:schemeClr val="accent6">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Instructional written communication gives receivers directions for a specific task. If the receiver is required to take action, it is important to make these messages detailed and easy to understand. Certain people may not know as much as others on the topic at hand, so including the basics is always necessary. The goal is to educate the audience about something they need to know and might have to apply later on.</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1183553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31"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fltVal val="0"/>
                                          </p:val>
                                        </p:tav>
                                        <p:tav tm="100000">
                                          <p:val>
                                            <p:strVal val="#ppt_w"/>
                                          </p:val>
                                        </p:tav>
                                      </p:tavLst>
                                    </p:anim>
                                    <p:anim calcmode="lin" valueType="num">
                                      <p:cBhvr>
                                        <p:cTn id="24" dur="1000" fill="hold"/>
                                        <p:tgtEl>
                                          <p:spTgt spid="8"/>
                                        </p:tgtEl>
                                        <p:attrNameLst>
                                          <p:attrName>ppt_h</p:attrName>
                                        </p:attrNameLst>
                                      </p:cBhvr>
                                      <p:tavLst>
                                        <p:tav tm="0">
                                          <p:val>
                                            <p:fltVal val="0"/>
                                          </p:val>
                                        </p:tav>
                                        <p:tav tm="100000">
                                          <p:val>
                                            <p:strVal val="#ppt_h"/>
                                          </p:val>
                                        </p:tav>
                                      </p:tavLst>
                                    </p:anim>
                                    <p:anim calcmode="lin" valueType="num">
                                      <p:cBhvr>
                                        <p:cTn id="25" dur="1000" fill="hold"/>
                                        <p:tgtEl>
                                          <p:spTgt spid="8"/>
                                        </p:tgtEl>
                                        <p:attrNameLst>
                                          <p:attrName>style.rotation</p:attrName>
                                        </p:attrNameLst>
                                      </p:cBhvr>
                                      <p:tavLst>
                                        <p:tav tm="0">
                                          <p:val>
                                            <p:fltVal val="90"/>
                                          </p:val>
                                        </p:tav>
                                        <p:tav tm="100000">
                                          <p:val>
                                            <p:fltVal val="0"/>
                                          </p:val>
                                        </p:tav>
                                      </p:tavLst>
                                    </p:anim>
                                    <p:animEffect transition="in" filter="fade">
                                      <p:cBhvr>
                                        <p:cTn id="26" dur="1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animBg="1"/>
      <p:bldP spid="8"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 y="877332"/>
            <a:ext cx="5891753" cy="589967"/>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Written communication skills</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1998429" y="6234"/>
            <a:ext cx="7524624" cy="523220"/>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Striving for Written Communication Excellence</a:t>
            </a:r>
          </a:p>
        </p:txBody>
      </p:sp>
      <p:pic>
        <p:nvPicPr>
          <p:cNvPr id="12" name="Picture 11"/>
          <p:cNvPicPr/>
          <p:nvPr/>
        </p:nvPicPr>
        <p:blipFill rotWithShape="1">
          <a:blip r:embed="rId2">
            <a:extLst>
              <a:ext uri="{28A0092B-C50C-407E-A947-70E740481C1C}">
                <a14:useLocalDpi xmlns:a14="http://schemas.microsoft.com/office/drawing/2010/main" val="0"/>
              </a:ext>
            </a:extLst>
          </a:blip>
          <a:srcRect l="28077" t="23704" r="41154" b="43020"/>
          <a:stretch/>
        </p:blipFill>
        <p:spPr bwMode="auto">
          <a:xfrm>
            <a:off x="-1" y="1554166"/>
            <a:ext cx="7809793" cy="5303834"/>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4255936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755126" cy="298469"/>
          </a:xfrm>
          <a:prstGeom prst="rect">
            <a:avLst/>
          </a:prstGeom>
        </p:spPr>
      </p:pic>
    </p:spTree>
    <p:extLst>
      <p:ext uri="{BB962C8B-B14F-4D97-AF65-F5344CB8AC3E}">
        <p14:creationId xmlns:p14="http://schemas.microsoft.com/office/powerpoint/2010/main" val="31952771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662</TotalTime>
  <Words>2174</Words>
  <Application>Microsoft Office PowerPoint</Application>
  <PresentationFormat>Widescreen</PresentationFormat>
  <Paragraphs>230</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23</cp:revision>
  <dcterms:created xsi:type="dcterms:W3CDTF">2023-04-29T09:08:23Z</dcterms:created>
  <dcterms:modified xsi:type="dcterms:W3CDTF">2024-03-22T09:00:05Z</dcterms:modified>
</cp:coreProperties>
</file>